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1"/>
  </p:sldMasterIdLst>
  <p:notesMasterIdLst>
    <p:notesMasterId r:id="rId26"/>
  </p:notesMasterIdLst>
  <p:sldIdLst>
    <p:sldId id="256" r:id="rId2"/>
    <p:sldId id="307" r:id="rId3"/>
    <p:sldId id="343" r:id="rId4"/>
    <p:sldId id="288" r:id="rId5"/>
    <p:sldId id="328" r:id="rId6"/>
    <p:sldId id="329" r:id="rId7"/>
    <p:sldId id="330" r:id="rId8"/>
    <p:sldId id="327" r:id="rId9"/>
    <p:sldId id="326" r:id="rId10"/>
    <p:sldId id="335" r:id="rId11"/>
    <p:sldId id="336" r:id="rId12"/>
    <p:sldId id="331" r:id="rId13"/>
    <p:sldId id="332" r:id="rId14"/>
    <p:sldId id="333" r:id="rId15"/>
    <p:sldId id="337" r:id="rId16"/>
    <p:sldId id="334" r:id="rId17"/>
    <p:sldId id="325" r:id="rId18"/>
    <p:sldId id="338" r:id="rId19"/>
    <p:sldId id="339" r:id="rId20"/>
    <p:sldId id="340" r:id="rId21"/>
    <p:sldId id="287" r:id="rId22"/>
    <p:sldId id="282" r:id="rId23"/>
    <p:sldId id="342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9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07F08-4FD8-457D-A306-EABA2FD0BEED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6877-3C19-45AF-AE1F-2B5B5D024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6877-3C19-45AF-AE1F-2B5B5D024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1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47" r:id="rId15"/>
    <p:sldLayoutId id="2147485148" r:id="rId16"/>
    <p:sldLayoutId id="2147485149" r:id="rId17"/>
    <p:sldLayoutId id="2147485150" r:id="rId18"/>
    <p:sldLayoutId id="2147485151" r:id="rId19"/>
    <p:sldLayoutId id="2147485152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yfly007/pysi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and List/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264" y="3124200"/>
            <a:ext cx="7315200" cy="2335377"/>
          </a:xfrm>
        </p:spPr>
        <p:txBody>
          <a:bodyPr/>
          <a:lstStyle/>
          <a:p>
            <a:r>
              <a:rPr lang="en-US" dirty="0" smtClean="0"/>
              <a:t>HSPICE </a:t>
            </a:r>
            <a:r>
              <a:rPr lang="en-US" dirty="0" err="1" smtClean="0"/>
              <a:t>PySIG</a:t>
            </a:r>
            <a:r>
              <a:rPr lang="en-US" dirty="0" smtClean="0"/>
              <a:t> 5</a:t>
            </a:r>
            <a:r>
              <a:rPr lang="en-US" baseline="30000" dirty="0" smtClean="0"/>
              <a:t>th</a:t>
            </a:r>
            <a:r>
              <a:rPr lang="en-US" dirty="0" smtClean="0"/>
              <a:t> Meeting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763688" y="5661248"/>
            <a:ext cx="5658927" cy="369887"/>
          </a:xfrm>
        </p:spPr>
        <p:txBody>
          <a:bodyPr/>
          <a:lstStyle/>
          <a:p>
            <a:r>
              <a:rPr lang="en-US" dirty="0" smtClean="0"/>
              <a:t>2014-12-30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Yuli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- none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None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!=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!= 0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None != “”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compare none with any other data type, will return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None has his own data type : </a:t>
            </a:r>
            <a:r>
              <a:rPr lang="en-US" sz="2000" dirty="0" err="1" smtClean="0"/>
              <a:t>noneType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cannot create any OTHER </a:t>
            </a:r>
            <a:r>
              <a:rPr lang="en-US" sz="2000" dirty="0" err="1" smtClean="0"/>
              <a:t>nonetype</a:t>
            </a:r>
            <a:r>
              <a:rPr lang="en-US" sz="2000" dirty="0" smtClean="0"/>
              <a:t> </a:t>
            </a:r>
            <a:r>
              <a:rPr lang="en-US" sz="2000" dirty="0" err="1" smtClean="0"/>
              <a:t>varible</a:t>
            </a:r>
            <a:r>
              <a:rPr lang="en-US" sz="2000" dirty="0" smtClean="0"/>
              <a:t>, but you can pass none to any </a:t>
            </a:r>
            <a:r>
              <a:rPr lang="en-US" sz="2000" dirty="0" err="1" smtClean="0"/>
              <a:t>varible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sz="1400" dirty="0"/>
              <a:t>&gt;&gt;&gt; type(None)  </a:t>
            </a:r>
          </a:p>
          <a:p>
            <a:r>
              <a:rPr lang="it-IT" sz="1400" dirty="0"/>
              <a:t>&lt;</a:t>
            </a:r>
            <a:r>
              <a:rPr lang="it-IT" sz="1400" b="1" dirty="0"/>
              <a:t>class</a:t>
            </a:r>
            <a:r>
              <a:rPr lang="it-IT" sz="1400" dirty="0"/>
              <a:t> 'NoneType'&gt;  </a:t>
            </a:r>
          </a:p>
          <a:p>
            <a:r>
              <a:rPr lang="it-IT" sz="1400" dirty="0"/>
              <a:t>&gt;&gt;&gt; None == 0  </a:t>
            </a:r>
          </a:p>
          <a:p>
            <a:r>
              <a:rPr lang="it-IT" sz="1400" dirty="0"/>
              <a:t>False  </a:t>
            </a:r>
          </a:p>
          <a:p>
            <a:r>
              <a:rPr lang="it-IT" sz="1400" dirty="0"/>
              <a:t>&gt;&gt;&gt; None == ''  </a:t>
            </a:r>
          </a:p>
          <a:p>
            <a:r>
              <a:rPr lang="it-IT" sz="1400" dirty="0"/>
              <a:t>False  </a:t>
            </a:r>
          </a:p>
          <a:p>
            <a:r>
              <a:rPr lang="it-IT" sz="1400" dirty="0"/>
              <a:t>&gt;&gt;&gt; None == None  </a:t>
            </a:r>
          </a:p>
          <a:p>
            <a:r>
              <a:rPr lang="it-IT" sz="1400" dirty="0"/>
              <a:t>True  </a:t>
            </a:r>
          </a:p>
          <a:p>
            <a:r>
              <a:rPr lang="it-IT" sz="1400" dirty="0"/>
              <a:t>&gt;&gt;&gt; None == False  </a:t>
            </a:r>
          </a:p>
          <a:p>
            <a:r>
              <a:rPr lang="it-IT" sz="1400" dirty="0"/>
              <a:t>False  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// -&gt; round to the nearest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/>
              <a:t>@ -&gt; </a:t>
            </a:r>
            <a:r>
              <a:rPr lang="en-US" dirty="0">
                <a:hlinkClick r:id="rId3"/>
              </a:rPr>
              <a:t>https://www.python.org/dev/peps/pep-0318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http://blog.csdn.net/beckel/article/details/3585352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38175"/>
              </p:ext>
            </p:extLst>
          </p:nvPr>
        </p:nvGraphicFramePr>
        <p:xfrm>
          <a:off x="1691680" y="2924944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+-*/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()[]{}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//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@</a:t>
                      </a:r>
                      <a:r>
                        <a:rPr lang="en-US" sz="1200" b="1" dirty="0" smtClean="0"/>
                        <a:t>(2.4+)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47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Keywords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global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pass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yield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2708920"/>
            <a:ext cx="3096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def</a:t>
            </a:r>
            <a:r>
              <a:rPr lang="en-US" sz="1400" dirty="0"/>
              <a:t> </a:t>
            </a:r>
            <a:r>
              <a:rPr lang="en-US" sz="1400" dirty="0" err="1"/>
              <a:t>func</a:t>
            </a:r>
            <a:r>
              <a:rPr lang="en-US" sz="1400" dirty="0"/>
              <a:t>():</a:t>
            </a:r>
            <a:br>
              <a:rPr lang="en-US" sz="1400" dirty="0"/>
            </a:br>
            <a:r>
              <a:rPr lang="en-US" sz="1400" dirty="0"/>
              <a:t>    global x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print 'x is', x</a:t>
            </a:r>
            <a:br>
              <a:rPr lang="en-US" sz="1400" dirty="0"/>
            </a:br>
            <a:r>
              <a:rPr lang="en-US" sz="1400" dirty="0"/>
              <a:t>    </a:t>
            </a:r>
            <a:r>
              <a:rPr lang="en-US" sz="1400" dirty="0" err="1"/>
              <a:t>x</a:t>
            </a:r>
            <a:r>
              <a:rPr lang="en-US" sz="1400" dirty="0"/>
              <a:t> = 2</a:t>
            </a:r>
            <a:br>
              <a:rPr lang="en-US" sz="1400" dirty="0"/>
            </a:br>
            <a:r>
              <a:rPr lang="en-US" sz="1400" dirty="0"/>
              <a:t>    print 'Changed local x to', x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x</a:t>
            </a:r>
            <a:r>
              <a:rPr lang="en-US" sz="1400" dirty="0"/>
              <a:t> = 50</a:t>
            </a:r>
            <a:br>
              <a:rPr lang="en-US" sz="1400" dirty="0"/>
            </a:br>
            <a:r>
              <a:rPr lang="en-US" sz="1400" dirty="0" err="1"/>
              <a:t>func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print 'Value of x is', x</a:t>
            </a:r>
          </a:p>
          <a:p>
            <a:endParaRPr lang="en-US" sz="1400" dirty="0"/>
          </a:p>
          <a:p>
            <a:r>
              <a:rPr lang="en-US" sz="1400" dirty="0"/>
              <a:t>x is 50</a:t>
            </a:r>
            <a:br>
              <a:rPr lang="en-US" sz="1400" dirty="0"/>
            </a:br>
            <a:r>
              <a:rPr lang="en-US" sz="1400" dirty="0"/>
              <a:t>Changed global x to 2</a:t>
            </a:r>
            <a:br>
              <a:rPr lang="en-US" sz="1400" dirty="0"/>
            </a:br>
            <a:r>
              <a:rPr lang="en-US" sz="1400" dirty="0"/>
              <a:t>Value of x is 2</a:t>
            </a:r>
          </a:p>
        </p:txBody>
      </p:sp>
    </p:spTree>
    <p:extLst>
      <p:ext uri="{BB962C8B-B14F-4D97-AF65-F5344CB8AC3E}">
        <p14:creationId xmlns:p14="http://schemas.microsoft.com/office/powerpoint/2010/main" val="221092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	</a:t>
            </a:r>
            <a:r>
              <a:rPr lang="en-US" sz="1400" dirty="0" err="1" smtClean="0"/>
              <a:t>ten_things</a:t>
            </a:r>
            <a:r>
              <a:rPr lang="en-US" sz="1400" dirty="0" smtClean="0"/>
              <a:t> </a:t>
            </a:r>
            <a:r>
              <a:rPr lang="en-US" sz="1400" dirty="0"/>
              <a:t>= "Apples Oranges Crows Telephone Light Sugar"</a:t>
            </a:r>
            <a:br>
              <a:rPr lang="en-US" sz="1400" dirty="0"/>
            </a:br>
            <a:r>
              <a:rPr lang="en-US" sz="1400" dirty="0"/>
              <a:t>print "Wait there's not 10 things in that list, let's fix that."</a:t>
            </a:r>
            <a:br>
              <a:rPr lang="en-US" sz="1400" dirty="0"/>
            </a:br>
            <a:r>
              <a:rPr lang="en-US" sz="1400" dirty="0"/>
              <a:t>stuff = </a:t>
            </a:r>
            <a:r>
              <a:rPr lang="en-US" sz="1400" dirty="0" err="1"/>
              <a:t>ten_things.split</a:t>
            </a:r>
            <a:r>
              <a:rPr lang="en-US" sz="1400" dirty="0"/>
              <a:t>(' ')</a:t>
            </a:r>
            <a:br>
              <a:rPr lang="en-US" sz="1400" dirty="0"/>
            </a:br>
            <a:r>
              <a:rPr lang="en-US" sz="1400" dirty="0" err="1"/>
              <a:t>more_stuff</a:t>
            </a:r>
            <a:r>
              <a:rPr lang="en-US" sz="1400" dirty="0"/>
              <a:t> = ["Day", "Night", "Song", "Frisbee", "Corn", "Banana", "Girl", "Boy"]</a:t>
            </a:r>
            <a:br>
              <a:rPr lang="en-US" sz="1400" dirty="0"/>
            </a:br>
            <a:r>
              <a:rPr lang="en-US" sz="1400" dirty="0"/>
              <a:t>while </a:t>
            </a:r>
            <a:r>
              <a:rPr lang="en-US" sz="1400" dirty="0" err="1"/>
              <a:t>len</a:t>
            </a:r>
            <a:r>
              <a:rPr lang="en-US" sz="1400" dirty="0"/>
              <a:t>(stuff) != 10:</a:t>
            </a:r>
            <a:br>
              <a:rPr lang="en-US" sz="1400" dirty="0"/>
            </a:br>
            <a:r>
              <a:rPr lang="en-US" sz="1400" dirty="0" err="1"/>
              <a:t>next_one</a:t>
            </a:r>
            <a:r>
              <a:rPr lang="en-US" sz="1400" dirty="0"/>
              <a:t> = </a:t>
            </a:r>
            <a:r>
              <a:rPr lang="en-US" sz="1400" dirty="0" err="1"/>
              <a:t>more_stuff.pop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print "Adding: ", </a:t>
            </a:r>
            <a:r>
              <a:rPr lang="en-US" sz="1400" dirty="0" err="1"/>
              <a:t>next_one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stuff.append</a:t>
            </a:r>
            <a:r>
              <a:rPr lang="en-US" sz="1400" dirty="0"/>
              <a:t>(</a:t>
            </a:r>
            <a:r>
              <a:rPr lang="en-US" sz="1400" dirty="0" err="1"/>
              <a:t>next_one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print "There's %d items now." % </a:t>
            </a:r>
            <a:r>
              <a:rPr lang="en-US" sz="1400" dirty="0" err="1"/>
              <a:t>len</a:t>
            </a:r>
            <a:r>
              <a:rPr lang="en-US" sz="1400" dirty="0"/>
              <a:t>(stuff)</a:t>
            </a:r>
            <a:br>
              <a:rPr lang="en-US" sz="1400" dirty="0"/>
            </a:br>
            <a:r>
              <a:rPr lang="en-US" sz="1400" dirty="0"/>
              <a:t>print "There we go: ", stuff</a:t>
            </a:r>
            <a:br>
              <a:rPr lang="en-US" sz="1400" dirty="0"/>
            </a:br>
            <a:r>
              <a:rPr lang="en-US" sz="1400" dirty="0"/>
              <a:t>print "Let's do some things with stuff."</a:t>
            </a:r>
            <a:br>
              <a:rPr lang="en-US" sz="1400" dirty="0"/>
            </a:br>
            <a:r>
              <a:rPr lang="en-US" sz="1400" dirty="0"/>
              <a:t>print stuff[1]</a:t>
            </a:r>
            <a:br>
              <a:rPr lang="en-US" sz="1400" dirty="0"/>
            </a:br>
            <a:r>
              <a:rPr lang="en-US" sz="1400" dirty="0"/>
              <a:t>print stuff[-1] # whoa! fancy</a:t>
            </a:r>
            <a:br>
              <a:rPr lang="en-US" sz="1400" dirty="0"/>
            </a:br>
            <a:r>
              <a:rPr lang="en-US" sz="1400" dirty="0"/>
              <a:t>print </a:t>
            </a:r>
            <a:r>
              <a:rPr lang="en-US" sz="1400" dirty="0" err="1"/>
              <a:t>stuff.pop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/>
              <a:t>print ' '.join(stuff) # what? cool!</a:t>
            </a:r>
            <a:br>
              <a:rPr lang="en-US" sz="1400" dirty="0"/>
            </a:br>
            <a:r>
              <a:rPr lang="en-US" sz="1400" dirty="0"/>
              <a:t>print '#'.join(stuff[3:5]) # super stellar!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2708920"/>
            <a:ext cx="4077072" cy="3559791"/>
          </a:xfrm>
        </p:spPr>
        <p:txBody>
          <a:bodyPr/>
          <a:lstStyle/>
          <a:p>
            <a:r>
              <a:rPr lang="en-US" sz="1400" b="1" dirty="0" smtClean="0"/>
              <a:t>&gt;&gt;&gt; </a:t>
            </a:r>
            <a:r>
              <a:rPr lang="en-US" sz="1400" b="1" dirty="0"/>
              <a:t>stuff = {'name': 'Zed', 'age': 36, 'height': 6*12+2</a:t>
            </a:r>
            <a:r>
              <a:rPr lang="en-US" sz="1400" b="1" dirty="0" smtClean="0"/>
              <a:t>}</a:t>
            </a:r>
            <a:endParaRPr lang="en-US" sz="1400" b="1" dirty="0"/>
          </a:p>
          <a:p>
            <a:r>
              <a:rPr lang="en-US" sz="1400" b="1" dirty="0" smtClean="0"/>
              <a:t>&gt;&gt;&gt; </a:t>
            </a:r>
            <a:r>
              <a:rPr lang="en-US" sz="1400" b="1" dirty="0"/>
              <a:t>print stuff['name'] </a:t>
            </a:r>
            <a:r>
              <a:rPr lang="en-US" sz="1400" b="1" dirty="0" smtClean="0"/>
              <a:t>Zed</a:t>
            </a:r>
          </a:p>
          <a:p>
            <a:r>
              <a:rPr lang="en-US" sz="1400" b="1" dirty="0" smtClean="0"/>
              <a:t>&gt;&gt;&gt; </a:t>
            </a:r>
            <a:r>
              <a:rPr lang="en-US" sz="1400" b="1" dirty="0"/>
              <a:t>print stuff['age'] </a:t>
            </a:r>
            <a:r>
              <a:rPr lang="en-US" sz="1400" b="1" dirty="0" smtClean="0"/>
              <a:t>36</a:t>
            </a:r>
          </a:p>
          <a:p>
            <a:r>
              <a:rPr lang="en-US" sz="1400" b="1" dirty="0" smtClean="0"/>
              <a:t>&gt;&gt;&gt; </a:t>
            </a:r>
            <a:r>
              <a:rPr lang="en-US" sz="1400" b="1" dirty="0"/>
              <a:t>print stuff['height'] </a:t>
            </a:r>
            <a:r>
              <a:rPr lang="en-US" sz="1400" b="1" dirty="0" smtClean="0"/>
              <a:t>74</a:t>
            </a:r>
          </a:p>
          <a:p>
            <a:r>
              <a:rPr lang="en-US" sz="1400" b="1" dirty="0" smtClean="0"/>
              <a:t>&gt;&gt;&gt; </a:t>
            </a:r>
            <a:r>
              <a:rPr lang="en-US" sz="1400" b="1" dirty="0"/>
              <a:t>stuff['city'] = "San </a:t>
            </a:r>
            <a:r>
              <a:rPr lang="en-US" sz="1400" b="1" dirty="0" smtClean="0"/>
              <a:t>Francisco“</a:t>
            </a:r>
          </a:p>
          <a:p>
            <a:r>
              <a:rPr lang="en-US" sz="1400" b="1" dirty="0" smtClean="0"/>
              <a:t>&gt;&gt;&gt; </a:t>
            </a:r>
            <a:r>
              <a:rPr lang="en-US" sz="1400" b="1" dirty="0"/>
              <a:t>print stuff['city'] San Francisco </a:t>
            </a:r>
            <a:endParaRPr lang="en-US" sz="1400" b="1" dirty="0" smtClean="0"/>
          </a:p>
          <a:p>
            <a:r>
              <a:rPr lang="en-US" sz="1400" b="1" dirty="0" smtClean="0"/>
              <a:t>&gt;&gt;&gt;</a:t>
            </a:r>
            <a:endParaRPr lang="en-US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636912"/>
            <a:ext cx="3384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&gt;&gt;&gt; stuff[1] = "Wow"</a:t>
            </a:r>
            <a:br>
              <a:rPr lang="en-US" dirty="0"/>
            </a:br>
            <a:r>
              <a:rPr lang="en-US" dirty="0"/>
              <a:t>&gt;&gt;&gt; stuff[2] = "</a:t>
            </a:r>
            <a:r>
              <a:rPr lang="en-US" dirty="0" err="1"/>
              <a:t>Neato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&gt;&gt;&gt; print stuff[1] </a:t>
            </a:r>
          </a:p>
          <a:p>
            <a:r>
              <a:rPr lang="en-US" dirty="0"/>
              <a:t>Wow</a:t>
            </a:r>
            <a:br>
              <a:rPr lang="en-US" dirty="0"/>
            </a:br>
            <a:r>
              <a:rPr lang="en-US" dirty="0"/>
              <a:t>&gt;&gt;&gt; print stuff[2] </a:t>
            </a:r>
          </a:p>
          <a:p>
            <a:r>
              <a:rPr lang="en-US" dirty="0" err="1"/>
              <a:t>Neato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print stuff {'city': 'San Francisco', 2: '</a:t>
            </a:r>
            <a:r>
              <a:rPr lang="en-US" dirty="0" err="1"/>
              <a:t>Neato</a:t>
            </a:r>
            <a:r>
              <a:rPr lang="en-US" dirty="0"/>
              <a:t>', 'name': 'Zed', 1: 'Wow', 'age': 36, 'height': 74} 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95045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In/is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 = {'a': 1, 'b': 2</a:t>
            </a:r>
            <a:r>
              <a:rPr lang="en-US" dirty="0" smtClean="0"/>
              <a:t>}</a:t>
            </a:r>
          </a:p>
          <a:p>
            <a:r>
              <a:rPr lang="en-US" dirty="0" smtClean="0"/>
              <a:t>&gt;&gt;&gt; </a:t>
            </a:r>
            <a:r>
              <a:rPr lang="en-US" dirty="0"/>
              <a:t>'a' in </a:t>
            </a:r>
            <a:r>
              <a:rPr lang="en-US" dirty="0" err="1"/>
              <a:t>d.keys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del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6384" y="2708920"/>
            <a:ext cx="6120680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&gt;&gt;&gt; a = [-1, 3, '</a:t>
            </a:r>
            <a:r>
              <a:rPr lang="en-US" sz="1200" dirty="0" err="1"/>
              <a:t>aa</a:t>
            </a:r>
            <a:r>
              <a:rPr lang="en-US" sz="1200" dirty="0"/>
              <a:t>', 85]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&gt;&gt;&gt; a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[-1, 3, '</a:t>
            </a:r>
            <a:r>
              <a:rPr lang="en-US" sz="1200" dirty="0" err="1"/>
              <a:t>aa</a:t>
            </a:r>
            <a:r>
              <a:rPr lang="en-US" sz="1200" dirty="0"/>
              <a:t>', 85]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&gt;&gt;&gt; del a[0] </a:t>
            </a:r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altLang="zh-CN" sz="1200" dirty="0" smtClean="0"/>
              <a:t>&gt;&gt;&gt; </a:t>
            </a:r>
            <a:r>
              <a:rPr lang="en-US" sz="1200" dirty="0"/>
              <a:t>a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[3, '</a:t>
            </a:r>
            <a:r>
              <a:rPr lang="en-US" sz="1200" dirty="0" err="1"/>
              <a:t>aa</a:t>
            </a:r>
            <a:r>
              <a:rPr lang="en-US" sz="1200" dirty="0"/>
              <a:t>', 85]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&gt;&gt;&gt; del a[2:4</a:t>
            </a:r>
            <a:r>
              <a:rPr lang="en-US" sz="1200" dirty="0" smtClean="0"/>
              <a:t>]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en-US" altLang="zh-CN" sz="1200" dirty="0"/>
              <a:t>&gt;&gt;&gt; </a:t>
            </a:r>
            <a:r>
              <a:rPr lang="en-US" sz="1200" dirty="0"/>
              <a:t>a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[3, '</a:t>
            </a:r>
            <a:r>
              <a:rPr lang="en-US" sz="1200" dirty="0" err="1"/>
              <a:t>aa</a:t>
            </a:r>
            <a:r>
              <a:rPr lang="en-US" sz="1200" dirty="0"/>
              <a:t>']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&gt;&gt;&gt; del a 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&gt;&gt;&gt; a</a:t>
            </a:r>
          </a:p>
          <a:p>
            <a:pPr>
              <a:lnSpc>
                <a:spcPct val="120000"/>
              </a:lnSpc>
            </a:pPr>
            <a:r>
              <a:rPr lang="en-US" sz="1200" dirty="0" err="1"/>
              <a:t>Traceback</a:t>
            </a:r>
            <a:r>
              <a:rPr lang="en-US" sz="1200" dirty="0"/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  File "&lt;</a:t>
            </a:r>
            <a:r>
              <a:rPr lang="en-US" sz="1200" dirty="0" err="1"/>
              <a:t>stdin</a:t>
            </a:r>
            <a:r>
              <a:rPr lang="en-US" sz="1200" dirty="0"/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sz="1200" dirty="0" err="1"/>
              <a:t>NameError</a:t>
            </a:r>
            <a:r>
              <a:rPr lang="en-US" sz="1200" dirty="0"/>
              <a:t>: name 'a' is not defined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Fancy example of </a:t>
            </a:r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US" sz="1200" dirty="0"/>
              <a:t>cities = {‘CA’: ‘San Francisco’, ‘MI’: ‘</a:t>
            </a:r>
            <a:r>
              <a:rPr lang="en-US" sz="1200" dirty="0" err="1"/>
              <a:t>Detroit</a:t>
            </a:r>
            <a:r>
              <a:rPr lang="en-US" sz="1200" dirty="0" err="1" smtClean="0"/>
              <a:t>’,‘</a:t>
            </a:r>
            <a:r>
              <a:rPr lang="en-US" sz="1200" dirty="0" err="1"/>
              <a:t>FL</a:t>
            </a:r>
            <a:r>
              <a:rPr lang="en-US" sz="1200" dirty="0"/>
              <a:t>’: ‘Jacksonville</a:t>
            </a:r>
            <a:r>
              <a:rPr lang="en-US" sz="1200" dirty="0" smtClean="0"/>
              <a:t>’}</a:t>
            </a:r>
          </a:p>
          <a:p>
            <a:r>
              <a:rPr lang="en-US" sz="1200" dirty="0" smtClean="0"/>
              <a:t>cities</a:t>
            </a:r>
            <a:r>
              <a:rPr lang="en-US" sz="1200" dirty="0"/>
              <a:t>[‘NY’] = ‘New </a:t>
            </a:r>
            <a:r>
              <a:rPr lang="en-US" sz="1200" dirty="0" smtClean="0"/>
              <a:t>York’</a:t>
            </a:r>
          </a:p>
          <a:p>
            <a:r>
              <a:rPr lang="en-US" sz="1200" dirty="0" smtClean="0"/>
              <a:t>cities</a:t>
            </a:r>
            <a:r>
              <a:rPr lang="en-US" sz="1200" dirty="0"/>
              <a:t>[‘OR’] = ‘</a:t>
            </a:r>
            <a:r>
              <a:rPr lang="en-US" sz="1200" dirty="0" smtClean="0"/>
              <a:t>Portland’</a:t>
            </a:r>
          </a:p>
          <a:p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find_city</a:t>
            </a:r>
            <a:r>
              <a:rPr lang="en-US" sz="1200" dirty="0"/>
              <a:t>(</a:t>
            </a:r>
            <a:r>
              <a:rPr lang="en-US" sz="1200" dirty="0" err="1"/>
              <a:t>themap</a:t>
            </a:r>
            <a:r>
              <a:rPr lang="en-US" sz="1200" dirty="0"/>
              <a:t>, state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state in </a:t>
            </a:r>
            <a:r>
              <a:rPr lang="en-US" sz="1200" dirty="0" err="1" smtClean="0"/>
              <a:t>themap</a:t>
            </a:r>
            <a:r>
              <a:rPr lang="en-US" sz="1200" dirty="0" smtClean="0"/>
              <a:t>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return </a:t>
            </a:r>
            <a:r>
              <a:rPr lang="en-US" sz="1200" dirty="0" err="1" smtClean="0"/>
              <a:t>themap</a:t>
            </a:r>
            <a:r>
              <a:rPr lang="en-US" sz="1200" dirty="0" smtClean="0"/>
              <a:t>[state]</a:t>
            </a:r>
          </a:p>
          <a:p>
            <a:r>
              <a:rPr lang="en-US" sz="1200" dirty="0" smtClean="0"/>
              <a:t>else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 smtClean="0"/>
              <a:t>return </a:t>
            </a:r>
            <a:r>
              <a:rPr lang="en-US" sz="1200" dirty="0"/>
              <a:t>“Not found</a:t>
            </a:r>
            <a:r>
              <a:rPr lang="en-US" sz="1200" dirty="0" smtClean="0"/>
              <a:t>.”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ok pay </a:t>
            </a:r>
            <a:r>
              <a:rPr lang="en-US" sz="1200" dirty="0" smtClean="0">
                <a:solidFill>
                  <a:srgbClr val="00B050"/>
                </a:solidFill>
              </a:rPr>
              <a:t>attention!</a:t>
            </a:r>
          </a:p>
          <a:p>
            <a:r>
              <a:rPr lang="en-US" sz="1200" dirty="0" smtClean="0"/>
              <a:t>cities</a:t>
            </a:r>
            <a:r>
              <a:rPr lang="en-US" sz="1200" dirty="0"/>
              <a:t>[‘_find’] = </a:t>
            </a:r>
            <a:r>
              <a:rPr lang="en-US" sz="1200" dirty="0" err="1"/>
              <a:t>find_city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while </a:t>
            </a:r>
            <a:r>
              <a:rPr lang="en-US" sz="1200" dirty="0" smtClean="0"/>
              <a:t>True: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print </a:t>
            </a:r>
            <a:r>
              <a:rPr lang="en-US" sz="1200" dirty="0"/>
              <a:t>“State? (ENTER to quit</a:t>
            </a:r>
            <a:r>
              <a:rPr lang="en-US" sz="1200" dirty="0" smtClean="0"/>
              <a:t>)”,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state </a:t>
            </a:r>
            <a:r>
              <a:rPr lang="en-US" sz="1200" dirty="0"/>
              <a:t>= </a:t>
            </a:r>
            <a:r>
              <a:rPr lang="en-US" sz="1200" dirty="0" err="1"/>
              <a:t>raw_input</a:t>
            </a:r>
            <a:r>
              <a:rPr lang="en-US" sz="1200" dirty="0"/>
              <a:t>(“&gt; </a:t>
            </a:r>
            <a:r>
              <a:rPr lang="en-US" sz="1200" dirty="0" smtClean="0"/>
              <a:t>”)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if </a:t>
            </a:r>
            <a:r>
              <a:rPr lang="en-US" sz="1200" dirty="0"/>
              <a:t>not state: </a:t>
            </a:r>
            <a:r>
              <a:rPr lang="en-US" sz="1200" dirty="0" smtClean="0"/>
              <a:t>break</a:t>
            </a:r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line is the most important ever! </a:t>
            </a:r>
            <a:r>
              <a:rPr lang="en-US" sz="1200" dirty="0" smtClean="0">
                <a:solidFill>
                  <a:srgbClr val="00B050"/>
                </a:solidFill>
              </a:rPr>
              <a:t>study!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city_found</a:t>
            </a:r>
            <a:r>
              <a:rPr lang="en-US" sz="1200" dirty="0" smtClean="0"/>
              <a:t> </a:t>
            </a:r>
            <a:r>
              <a:rPr lang="en-US" sz="1200" dirty="0"/>
              <a:t>= cities['_find'](cities, </a:t>
            </a:r>
            <a:r>
              <a:rPr lang="en-US" sz="1200" dirty="0" smtClean="0"/>
              <a:t>state)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print </a:t>
            </a:r>
            <a:r>
              <a:rPr lang="en-US" sz="1200" dirty="0" err="1" smtClean="0"/>
              <a:t>city_found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Fancy example of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字典的</a:t>
            </a:r>
            <a:r>
              <a:rPr lang="en-US" altLang="zh-CN" dirty="0"/>
              <a:t>value</a:t>
            </a:r>
            <a:r>
              <a:rPr lang="zh-CN" altLang="en-US" dirty="0"/>
              <a:t>可以是任何对象，包括函数，并没有什么实际意义。因为有时候可能会有需要用到函数作</a:t>
            </a:r>
            <a:r>
              <a:rPr lang="en-US" altLang="zh-CN" dirty="0"/>
              <a:t>value</a:t>
            </a:r>
            <a:r>
              <a:rPr lang="zh-CN" altLang="en-US" dirty="0"/>
              <a:t>的情况。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&gt;&gt;&gt; print (cities)</a:t>
            </a:r>
          </a:p>
          <a:p>
            <a:r>
              <a:rPr lang="en-US" dirty="0"/>
              <a:t>{'OR': 'Portland', '_find': &lt;function </a:t>
            </a:r>
            <a:r>
              <a:rPr lang="en-US" dirty="0" err="1"/>
              <a:t>find_city</a:t>
            </a:r>
            <a:r>
              <a:rPr lang="en-US" dirty="0"/>
              <a:t> at 0x0000000003971048&gt;, 'CA': 'San Francisco', 'MI': 'Detroit', 'FL': 'Jacksonville', 'NY': 'New York'}</a:t>
            </a:r>
          </a:p>
          <a:p>
            <a:r>
              <a:rPr lang="en-US" dirty="0"/>
              <a:t>&gt;&gt;&gt;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7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PySIG</a:t>
            </a:r>
            <a:r>
              <a:rPr lang="en-US" dirty="0" smtClean="0"/>
              <a:t>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196752"/>
            <a:ext cx="7920880" cy="5184576"/>
          </a:xfrm>
        </p:spPr>
        <p:txBody>
          <a:bodyPr numCol="2"/>
          <a:lstStyle/>
          <a:p>
            <a:r>
              <a:rPr lang="en-US" dirty="0" smtClean="0"/>
              <a:t>Chap 00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chap 05</a:t>
            </a:r>
          </a:p>
          <a:p>
            <a:pPr lvl="1"/>
            <a:r>
              <a:rPr lang="en-US" dirty="0" smtClean="0"/>
              <a:t>Kick off, introduction</a:t>
            </a:r>
          </a:p>
          <a:p>
            <a:r>
              <a:rPr lang="en-US" dirty="0" smtClean="0"/>
              <a:t>Chap 06</a:t>
            </a:r>
            <a:r>
              <a:rPr lang="en-US" dirty="0" smtClean="0">
                <a:sym typeface="Wingdings" panose="05000000000000000000" pitchFamily="2" charset="2"/>
              </a:rPr>
              <a:t>chap 14</a:t>
            </a:r>
          </a:p>
          <a:p>
            <a:pPr lvl="1"/>
            <a:r>
              <a:rPr lang="en-US" dirty="0" smtClean="0"/>
              <a:t>String, Input, output</a:t>
            </a:r>
          </a:p>
          <a:p>
            <a:r>
              <a:rPr lang="en-US" dirty="0" smtClean="0"/>
              <a:t>Chap 15</a:t>
            </a:r>
            <a:r>
              <a:rPr lang="en-US" dirty="0" smtClean="0">
                <a:sym typeface="Wingdings" panose="05000000000000000000" pitchFamily="2" charset="2"/>
              </a:rPr>
              <a:t>chap 22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File and function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23chap 36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If, Boole, Loop 12/17</a:t>
            </a:r>
          </a:p>
          <a:p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Chap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37chap 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41 </a:t>
            </a:r>
            <a:endParaRPr lang="en-US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List and </a:t>
            </a:r>
            <a:r>
              <a:rPr lang="en-US" dirty="0" err="1" smtClean="0">
                <a:solidFill>
                  <a:schemeClr val="accent4"/>
                </a:solidFill>
                <a:sym typeface="Wingdings" panose="05000000000000000000" pitchFamily="2" charset="2"/>
              </a:rPr>
              <a:t>Dict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S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et 12/31</a:t>
            </a:r>
            <a:endParaRPr lang="en-US" dirty="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Chap 42chap 45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 01/14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strike="sngStrike" dirty="0">
                <a:sym typeface="Wingdings" panose="05000000000000000000" pitchFamily="2" charset="2"/>
              </a:rPr>
              <a:t>Chap 46</a:t>
            </a:r>
            <a:r>
              <a:rPr lang="en-US" strike="sngStrike" dirty="0" smtClean="0">
                <a:sym typeface="Wingdings" panose="05000000000000000000" pitchFamily="2" charset="2"/>
              </a:rPr>
              <a:t>chap 49</a:t>
            </a:r>
            <a:endParaRPr lang="en-US" strike="sngStrike" dirty="0">
              <a:sym typeface="Wingdings" panose="05000000000000000000" pitchFamily="2" charset="2"/>
            </a:endParaRP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Project structure and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 module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01/28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GUI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02/11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Code study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03/11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Chap </a:t>
            </a:r>
            <a:r>
              <a:rPr lang="en-US" dirty="0">
                <a:sym typeface="Wingdings" panose="05000000000000000000" pitchFamily="2" charset="2"/>
              </a:rPr>
              <a:t>50</a:t>
            </a:r>
            <a:r>
              <a:rPr lang="en-US" dirty="0" smtClean="0">
                <a:sym typeface="Wingdings" panose="05000000000000000000" pitchFamily="2" charset="2"/>
              </a:rPr>
              <a:t>chap 52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Python for </a:t>
            </a:r>
            <a:r>
              <a:rPr lang="en-US" dirty="0" smtClean="0">
                <a:sym typeface="Wingdings" panose="05000000000000000000" pitchFamily="2" charset="2"/>
              </a:rPr>
              <a:t>web 03/25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Final project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05/25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even more fancy case: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An FSM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LPTHW ex42-&gt;ex45</a:t>
            </a:r>
          </a:p>
          <a:p>
            <a:pPr marL="277812" lvl="1" indent="0"/>
            <a:r>
              <a:rPr lang="en-US" dirty="0" smtClean="0"/>
              <a:t>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learning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github.com/easyfly007/pysig</a:t>
            </a:r>
            <a:endParaRPr lang="en-US" dirty="0"/>
          </a:p>
          <a:p>
            <a:pPr lvl="1"/>
            <a:r>
              <a:rPr lang="en-US" dirty="0" smtClean="0"/>
              <a:t>Doe some enhancement.</a:t>
            </a:r>
            <a:endParaRPr lang="en-US" dirty="0"/>
          </a:p>
          <a:p>
            <a:pPr lvl="1"/>
            <a:r>
              <a:rPr lang="en-US" dirty="0" smtClean="0"/>
              <a:t>Any volunteer want to share the learning from the code learning? </a:t>
            </a:r>
          </a:p>
          <a:p>
            <a:endParaRPr lang="en-US" dirty="0"/>
          </a:p>
          <a:p>
            <a:r>
              <a:rPr lang="en-US" dirty="0" smtClean="0"/>
              <a:t>Project:</a:t>
            </a:r>
          </a:p>
          <a:p>
            <a:pPr lvl="1"/>
            <a:r>
              <a:rPr lang="en-US" dirty="0" smtClean="0"/>
              <a:t>Team leader to collect project proposals and discuss next on our next </a:t>
            </a:r>
            <a:r>
              <a:rPr lang="en-US" dirty="0" err="1" smtClean="0"/>
              <a:t>PySIG</a:t>
            </a:r>
            <a:r>
              <a:rPr lang="en-US" dirty="0" smtClean="0"/>
              <a:t> session.</a:t>
            </a:r>
          </a:p>
          <a:p>
            <a:pPr lvl="1"/>
            <a:r>
              <a:rPr lang="en-US" dirty="0" smtClean="0"/>
              <a:t>What module will be used but not learned?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48264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4267"/>
              </p:ext>
            </p:extLst>
          </p:nvPr>
        </p:nvGraphicFramePr>
        <p:xfrm>
          <a:off x="611560" y="692696"/>
          <a:ext cx="8352928" cy="428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784"/>
                <a:gridCol w="1618784"/>
                <a:gridCol w="1748288"/>
                <a:gridCol w="1683536"/>
                <a:gridCol w="1683536"/>
              </a:tblGrid>
              <a:tr h="534917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5</a:t>
                      </a:r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Xuefeng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Jiajun Chen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Yongxin</a:t>
                      </a:r>
                      <a:r>
                        <a:rPr lang="en-US" b="1" dirty="0" smtClean="0"/>
                        <a:t> Tan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Yan Wei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Ji Dong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Dehuang Wu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Xiaowen Tong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Yanghui Xiao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Huihuang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Tingting Jiang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Lianpeng Sang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Jinghua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Yifei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Xiao sun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Zhaojie Li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Yan Luo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Lijuan Wang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Huang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Sen Cao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49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Jianbiao Liao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Xuguang</a:t>
                      </a:r>
                      <a:r>
                        <a:rPr lang="en-US" dirty="0" smtClean="0"/>
                        <a:t> Shen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Yijiang Zhang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Yuli Zhang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1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 review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Keywords similar to C/C++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2238"/>
              </p:ext>
            </p:extLst>
          </p:nvPr>
        </p:nvGraphicFramePr>
        <p:xfrm>
          <a:off x="1475656" y="37170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</a:t>
                      </a:r>
                      <a:r>
                        <a:rPr lang="en-US" altLang="zh-CN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6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As ~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try~final</a:t>
            </a:r>
            <a:endParaRPr lang="en-US" altLang="zh-CN" dirty="0"/>
          </a:p>
          <a:p>
            <a:r>
              <a:rPr lang="en-US" dirty="0"/>
              <a:t>with open('abc.txt', 'r') as f:</a:t>
            </a:r>
            <a:br>
              <a:rPr lang="en-US" dirty="0"/>
            </a:br>
            <a:r>
              <a:rPr lang="en-US" dirty="0" err="1"/>
              <a:t>balabalabala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altLang="zh-CN" dirty="0" smtClean="0"/>
              <a:t>      Equals </a:t>
            </a:r>
            <a:r>
              <a:rPr lang="en-US" altLang="zh-CN" dirty="0"/>
              <a:t>to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2636912"/>
            <a:ext cx="2880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f </a:t>
            </a:r>
            <a:r>
              <a:rPr lang="en-US" dirty="0"/>
              <a:t>= open('abc.txt', 'r')</a:t>
            </a:r>
            <a:br>
              <a:rPr lang="en-US" dirty="0"/>
            </a:br>
            <a:r>
              <a:rPr lang="en-US" dirty="0"/>
              <a:t>except:</a:t>
            </a:r>
            <a:br>
              <a:rPr lang="en-US" dirty="0"/>
            </a:br>
            <a:r>
              <a:rPr lang="en-US" dirty="0" smtClean="0"/>
              <a:t>  pass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balabalabala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finally: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f.close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5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try-</a:t>
            </a:r>
            <a:r>
              <a:rPr lang="en-US" altLang="zh-CN" dirty="0" err="1" smtClean="0"/>
              <a:t>except,finally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800" dirty="0"/>
              <a:t>无论</a:t>
            </a:r>
            <a:r>
              <a:rPr lang="en-US" altLang="zh-CN" sz="1800" dirty="0"/>
              <a:t>try</a:t>
            </a:r>
            <a:r>
              <a:rPr lang="zh-CN" altLang="en-US" sz="1800" dirty="0"/>
              <a:t>中是否有异常触发，</a:t>
            </a:r>
            <a:r>
              <a:rPr lang="en-US" altLang="zh-CN" sz="1800" dirty="0"/>
              <a:t>finally</a:t>
            </a:r>
            <a:r>
              <a:rPr lang="zh-CN" altLang="en-US" sz="1800" dirty="0"/>
              <a:t>代码段都会被执行</a:t>
            </a:r>
            <a:r>
              <a:rPr lang="zh-CN" altLang="en-US" sz="1800" dirty="0" smtClean="0"/>
              <a:t>。而</a:t>
            </a:r>
            <a:r>
              <a:rPr lang="en-US" altLang="zh-CN" sz="1800" dirty="0" smtClean="0"/>
              <a:t>except</a:t>
            </a:r>
            <a:r>
              <a:rPr lang="zh-CN" altLang="en-US" sz="1800" dirty="0" smtClean="0"/>
              <a:t>不会。</a:t>
            </a:r>
            <a:endParaRPr lang="zh-CN" altLang="en-US" sz="1800" dirty="0"/>
          </a:p>
          <a:p>
            <a:r>
              <a:rPr lang="zh-CN" altLang="en-US" sz="1800" dirty="0" smtClean="0"/>
              <a:t>当</a:t>
            </a:r>
            <a:r>
              <a:rPr lang="en-US" altLang="zh-CN" sz="1800" dirty="0"/>
              <a:t>try</a:t>
            </a:r>
            <a:r>
              <a:rPr lang="zh-CN" altLang="en-US" sz="1800" dirty="0"/>
              <a:t>范围中的代码产生一个异常的时候会立即跳到</a:t>
            </a:r>
            <a:r>
              <a:rPr lang="en-US" altLang="zh-CN" sz="1800" dirty="0"/>
              <a:t>finally</a:t>
            </a:r>
            <a:r>
              <a:rPr lang="zh-CN" altLang="en-US" sz="1800" dirty="0"/>
              <a:t>子句中，当</a:t>
            </a:r>
            <a:r>
              <a:rPr lang="en-US" altLang="zh-CN" sz="1800" dirty="0"/>
              <a:t>finally</a:t>
            </a:r>
            <a:r>
              <a:rPr lang="zh-CN" altLang="en-US" sz="1800" dirty="0"/>
              <a:t>子句中的代码执行完毕后又会继续</a:t>
            </a:r>
            <a:r>
              <a:rPr lang="en-US" altLang="zh-CN" sz="1800" dirty="0"/>
              <a:t>try</a:t>
            </a:r>
            <a:r>
              <a:rPr lang="zh-CN" altLang="en-US" sz="1800" dirty="0"/>
              <a:t>中的代码执行。</a:t>
            </a:r>
          </a:p>
          <a:p>
            <a:r>
              <a:rPr lang="zh-CN" altLang="en-US" sz="1800" dirty="0"/>
              <a:t>最后要注意的是： </a:t>
            </a:r>
            <a:r>
              <a:rPr lang="en-US" altLang="zh-CN" sz="1800" dirty="0"/>
              <a:t>finally</a:t>
            </a:r>
            <a:r>
              <a:rPr lang="zh-CN" altLang="en-US" sz="1800" dirty="0"/>
              <a:t>中的代码引发了另一个异常或由于</a:t>
            </a:r>
            <a:r>
              <a:rPr lang="en-US" altLang="zh-CN" sz="1800" dirty="0"/>
              <a:t>return</a:t>
            </a:r>
            <a:r>
              <a:rPr lang="zh-CN" altLang="en-US" sz="1800" dirty="0"/>
              <a:t>、</a:t>
            </a:r>
            <a:r>
              <a:rPr lang="en-US" altLang="zh-CN" sz="1800" dirty="0"/>
              <a:t>break</a:t>
            </a:r>
            <a:r>
              <a:rPr lang="zh-CN" altLang="en-US" sz="1800" dirty="0"/>
              <a:t>、</a:t>
            </a:r>
            <a:r>
              <a:rPr lang="en-US" altLang="zh-CN" sz="1800" dirty="0"/>
              <a:t>continue</a:t>
            </a:r>
            <a:r>
              <a:rPr lang="zh-CN" altLang="en-US" sz="1800" dirty="0"/>
              <a:t>语法而终止，原来的异常将丢失而且无法重新引发。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7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NameError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try to visit an un-defined variable</a:t>
            </a:r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ZeroDivisionError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divide by 0</a:t>
            </a:r>
            <a:endParaRPr lang="zh-CN" altLang="en-US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SyntaxError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grammar problem</a:t>
            </a:r>
            <a:r>
              <a:rPr lang="zh-CN" altLang="en-US" sz="2000" dirty="0"/>
              <a:t>  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[static]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IndexError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overflow</a:t>
            </a:r>
            <a:endParaRPr lang="zh-CN" altLang="en-US" sz="2000" dirty="0"/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KeyError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visit a non-exist dictionary keyword</a:t>
            </a:r>
            <a:endParaRPr lang="zh-CN" altLang="en-US" sz="2000" dirty="0"/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IOError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7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AttributeError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visit an un-defined class member</a:t>
            </a:r>
            <a:endParaRPr lang="zh-CN" alt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8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… import 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e.g.: from math import </a:t>
            </a:r>
            <a:r>
              <a:rPr lang="en-US" dirty="0" smtClean="0"/>
              <a:t>pi</a:t>
            </a:r>
          </a:p>
          <a:p>
            <a:r>
              <a:rPr lang="en-US" dirty="0" smtClean="0"/>
              <a:t>e.g.:</a:t>
            </a:r>
            <a:endParaRPr lang="en-US" dirty="0"/>
          </a:p>
          <a:p>
            <a:r>
              <a:rPr lang="en-US" dirty="0" smtClean="0"/>
              <a:t>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lxml</a:t>
            </a:r>
            <a:r>
              <a:rPr lang="en-US" dirty="0"/>
              <a:t> import </a:t>
            </a:r>
            <a:r>
              <a:rPr lang="en-US" dirty="0" err="1" smtClean="0"/>
              <a:t>etree</a:t>
            </a:r>
            <a:endParaRPr lang="en-US" dirty="0" smtClean="0"/>
          </a:p>
          <a:p>
            <a:r>
              <a:rPr lang="en-US" dirty="0" smtClean="0"/>
              <a:t>except import error: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xml.etree.ElementTree</a:t>
            </a:r>
            <a:r>
              <a:rPr lang="en-US" dirty="0"/>
              <a:t> as </a:t>
            </a:r>
            <a:r>
              <a:rPr lang="en-US" dirty="0" err="1"/>
              <a:t>etree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String: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62071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%g -&gt; auto judge %e or %f</a:t>
            </a:r>
          </a:p>
          <a:p>
            <a:pPr marL="620712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%r -&gt; output </a:t>
            </a:r>
            <a:r>
              <a:rPr lang="en-US" dirty="0" err="1" smtClean="0"/>
              <a:t>repr</a:t>
            </a:r>
            <a:r>
              <a:rPr lang="en-US" dirty="0" smtClean="0"/>
              <a:t> instead of %f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Numbers:</a:t>
            </a:r>
          </a:p>
          <a:p>
            <a:pPr marL="620712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Int</a:t>
            </a:r>
            <a:r>
              <a:rPr lang="en-US" dirty="0" smtClean="0"/>
              <a:t>/float/complex</a:t>
            </a:r>
            <a:r>
              <a:rPr lang="en-US" dirty="0"/>
              <a:t>	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List</a:t>
            </a:r>
            <a:r>
              <a:rPr lang="en-US" b="1" dirty="0" smtClean="0"/>
              <a:t>:</a:t>
            </a:r>
            <a:endParaRPr lang="en-US" b="1" dirty="0"/>
          </a:p>
          <a:p>
            <a:pPr marL="277812" lvl="1" indent="0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30499"/>
              </p:ext>
            </p:extLst>
          </p:nvPr>
        </p:nvGraphicFramePr>
        <p:xfrm>
          <a:off x="1907704" y="321297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6670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12692</TotalTime>
  <Words>833</Words>
  <Application>Microsoft Office PowerPoint</Application>
  <PresentationFormat>On-screen Show (4:3)</PresentationFormat>
  <Paragraphs>250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Theme</vt:lpstr>
      <vt:lpstr>Review and List/Dict</vt:lpstr>
      <vt:lpstr>PySIG schedule</vt:lpstr>
      <vt:lpstr>PowerPoint Presentation</vt:lpstr>
      <vt:lpstr>Keywords review</vt:lpstr>
      <vt:lpstr>Exception</vt:lpstr>
      <vt:lpstr>Exception</vt:lpstr>
      <vt:lpstr>Exception types</vt:lpstr>
      <vt:lpstr>from … import …</vt:lpstr>
      <vt:lpstr>Data types</vt:lpstr>
      <vt:lpstr>Data types - none</vt:lpstr>
      <vt:lpstr>None</vt:lpstr>
      <vt:lpstr>Operators</vt:lpstr>
      <vt:lpstr>Other Keywords</vt:lpstr>
      <vt:lpstr>List</vt:lpstr>
      <vt:lpstr>Dict</vt:lpstr>
      <vt:lpstr>In/is</vt:lpstr>
      <vt:lpstr>del</vt:lpstr>
      <vt:lpstr>A Fancy example of Dict</vt:lpstr>
      <vt:lpstr>A Fancy example of Dict</vt:lpstr>
      <vt:lpstr>A even more fancy case:</vt:lpstr>
      <vt:lpstr>Next</vt:lpstr>
      <vt:lpstr>Q&amp;A</vt:lpstr>
      <vt:lpstr>Practice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HSPICE Python SIG</dc:title>
  <dc:creator>synopsys</dc:creator>
  <cp:lastModifiedBy>synopsys</cp:lastModifiedBy>
  <cp:revision>222</cp:revision>
  <dcterms:created xsi:type="dcterms:W3CDTF">2014-10-28T02:01:19Z</dcterms:created>
  <dcterms:modified xsi:type="dcterms:W3CDTF">2014-12-31T02:49:15Z</dcterms:modified>
</cp:coreProperties>
</file>