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80" r:id="rId12"/>
    <p:sldId id="269" r:id="rId13"/>
    <p:sldId id="268" r:id="rId14"/>
    <p:sldId id="270" r:id="rId15"/>
    <p:sldId id="274" r:id="rId16"/>
    <p:sldId id="275" r:id="rId17"/>
    <p:sldId id="273" r:id="rId18"/>
    <p:sldId id="276" r:id="rId19"/>
    <p:sldId id="278" r:id="rId20"/>
    <p:sldId id="281" r:id="rId21"/>
    <p:sldId id="283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0" autoAdjust="0"/>
  </p:normalViewPr>
  <p:slideViewPr>
    <p:cSldViewPr>
      <p:cViewPr>
        <p:scale>
          <a:sx n="75" d="100"/>
          <a:sy n="75" d="100"/>
        </p:scale>
        <p:origin x="-922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0A03-04AF-4B9D-BC38-DC56B586681D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49E0-9F3E-4D9F-9155-6E795EB02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super()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这样做有一些缺点，比如说如果修改了父类名称，那么在子类中会涉及多处修改，另外，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是允许多继承的语言，如上所示的方法在多继承时就需要重复写多次，显得累赘。为了解决这些问题，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9E0-9F3E-4D9F-9155-6E795EB02A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super()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这样做有一些缺点，比如说如果修改了父类名称，那么在子类中会涉及多处修改，另外，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是允许多继承的语言，如上所示的方法在多继承时就需要重复写多次，显得累赘。为了解决这些问题，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9E0-9F3E-4D9F-9155-6E795EB02A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super()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这样做有一些缺点，比如说如果修改了父类名称，那么在子类中会涉及多处修改，另外，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是允许多继承的语言，如上所示的方法在多继承时就需要重复写多次，显得累赘。为了解决这些问题，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 Override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Overload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 changes the prototype of parent method, like no.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name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override has the same one as its 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9E0-9F3E-4D9F-9155-6E795EB02A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Object Oriented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PySIG</a:t>
            </a:r>
            <a:r>
              <a:rPr lang="en-US" dirty="0"/>
              <a:t>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Meeting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Ji Dong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1/14/2015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5858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 </a:t>
            </a:r>
            <a:r>
              <a:rPr lang="en-US" sz="5400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endParaRPr lang="en-US" sz="5400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778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Example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: /remote/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us01home34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jidong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self_code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python_code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ex41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-50/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fooClass.py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Instantiation – syntax, constructors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Sample </a:t>
            </a:r>
          </a:p>
          <a:p>
            <a:endParaRPr lang="en-US" dirty="0"/>
          </a:p>
          <a:p>
            <a:r>
              <a:rPr lang="en-US" dirty="0" smtClean="0"/>
              <a:t>Think Object Oriented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Composition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Inheritance – sub Class, three forms of inheritance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Class in another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(Object):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 __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	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self.name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(object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i="1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print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Person, name is",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self.name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self.pet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None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6">
                    <a:lumMod val="75000"/>
                  </a:schemeClr>
                </a:solidFill>
              </a:rPr>
              <a:t>set_pet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(self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</a:rPr>
              <a:t>petName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self.pet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petName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concept that one class can inherit traits from another </a:t>
            </a:r>
            <a:r>
              <a:rPr lang="en-US" dirty="0" smtClean="0"/>
              <a:t>class </a:t>
            </a:r>
            <a:r>
              <a:rPr lang="en-US" dirty="0"/>
              <a:t>(</a:t>
            </a:r>
            <a:r>
              <a:rPr lang="en-US" dirty="0" smtClean="0"/>
              <a:t>much </a:t>
            </a:r>
            <a:r>
              <a:rPr lang="en-US" dirty="0"/>
              <a:t>like you and your parents</a:t>
            </a:r>
            <a:r>
              <a:rPr lang="en-US" dirty="0" smtClean="0"/>
              <a:t>. 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288925" lvl="1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i="1" dirty="0"/>
              <a:t>SubClassName</a:t>
            </a:r>
            <a:r>
              <a:rPr lang="en-US" dirty="0"/>
              <a:t> </a:t>
            </a:r>
            <a:r>
              <a:rPr lang="en-US" i="1" dirty="0"/>
              <a:t>(ParentClass1[, ParentClass2, ...]):</a:t>
            </a:r>
          </a:p>
          <a:p>
            <a:pPr marL="288925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'optional </a:t>
            </a:r>
            <a:r>
              <a:rPr lang="en-US" i="1" dirty="0"/>
              <a:t>class documentation string'</a:t>
            </a:r>
          </a:p>
          <a:p>
            <a:pPr marL="288925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class_suite</a:t>
            </a:r>
            <a:endParaRPr lang="en-US" i="1" dirty="0" smtClean="0"/>
          </a:p>
          <a:p>
            <a:pPr marL="277812" lvl="1" indent="0">
              <a:buNone/>
            </a:pPr>
            <a:endParaRPr lang="en-US" sz="1600" i="1" dirty="0" smtClean="0"/>
          </a:p>
          <a:p>
            <a:pPr marL="277812" lvl="1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class Person(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77812" lvl="1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set_pet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(self,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petName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277812" lvl="1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self.pet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= Dog(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petName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277812" lvl="1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77812" lvl="1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class Employee(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277812" lvl="1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#pass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2922595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Mari=Employee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Mari",10000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Mari.set_pet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Zark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019800"/>
            <a:ext cx="623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See   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remote/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us01home34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jidong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self_code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python_code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ex41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-50/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ex_45.py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hree interactions of Child method:</a:t>
            </a:r>
          </a:p>
          <a:p>
            <a:pPr marL="0" indent="0">
              <a:buNone/>
            </a:pPr>
            <a:endParaRPr lang="en-US" dirty="0"/>
          </a:p>
          <a:p>
            <a:pPr marL="735012" lvl="1" indent="-457200">
              <a:buFont typeface="+mj-lt"/>
              <a:buAutoNum type="arabicPeriod"/>
            </a:pPr>
            <a:r>
              <a:rPr lang="en-US" sz="2400" dirty="0" smtClean="0"/>
              <a:t>Implicit Inheritance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 sz="2400" dirty="0" smtClean="0"/>
              <a:t>Override Explicitly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 sz="2400" dirty="0" smtClean="0"/>
              <a:t>Alter Before or After </a:t>
            </a:r>
            <a:r>
              <a:rPr lang="en-US" sz="2400" dirty="0" smtClean="0"/>
              <a:t>(</a:t>
            </a:r>
            <a:r>
              <a:rPr lang="en-US" sz="2400" dirty="0" smtClean="0"/>
              <a:t>use </a:t>
            </a:r>
            <a:r>
              <a:rPr lang="en-US" sz="2400" dirty="0"/>
              <a:t>the overridden version in </a:t>
            </a:r>
            <a:r>
              <a:rPr lang="en-US" sz="2400" dirty="0" smtClean="0"/>
              <a:t>parent)</a:t>
            </a:r>
            <a:endParaRPr lang="en-US" sz="2400" dirty="0" smtClean="0"/>
          </a:p>
          <a:p>
            <a:pPr marL="735012" lvl="1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867400"/>
            <a:ext cx="792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Note:  Following three examples from &lt;Learn python the hard way&gt; (English Version)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lvl="1" indent="-290513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Imply</a:t>
            </a:r>
            <a:r>
              <a:rPr lang="en-US" sz="2400" dirty="0" smtClean="0"/>
              <a:t> an </a:t>
            </a:r>
            <a:r>
              <a:rPr lang="en-US" sz="2400" dirty="0"/>
              <a:t>action on the parent</a:t>
            </a:r>
            <a:r>
              <a:rPr lang="en-US" sz="2400" dirty="0" smtClean="0"/>
              <a:t>.</a:t>
            </a:r>
          </a:p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999" y="2133600"/>
            <a:ext cx="5104599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Parent(</a:t>
            </a:r>
            <a:r>
              <a:rPr lang="en-US" b="1" dirty="0">
                <a:solidFill>
                  <a:srgbClr val="204A87"/>
                </a:solidFill>
                <a:latin typeface="Courier New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   </a:t>
            </a:r>
            <a:r>
              <a:rPr lang="en-US" b="1" dirty="0" err="1" smtClean="0">
                <a:solidFill>
                  <a:srgbClr val="204A87"/>
                </a:solidFill>
                <a:latin typeface="Courier New"/>
              </a:rPr>
              <a:t>def</a:t>
            </a:r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implicit(</a:t>
            </a:r>
            <a:r>
              <a:rPr lang="en-US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	print </a:t>
            </a:r>
            <a:r>
              <a:rPr lang="en-US" b="1" dirty="0">
                <a:solidFill>
                  <a:srgbClr val="4E9B06"/>
                </a:solidFill>
                <a:latin typeface="Courier New"/>
              </a:rPr>
              <a:t>"PARENT implicit()"</a:t>
            </a:r>
          </a:p>
          <a:p>
            <a:endParaRPr lang="en-US" b="1" dirty="0" smtClean="0">
              <a:solidFill>
                <a:srgbClr val="204A87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Child(Parent):</a:t>
            </a:r>
          </a:p>
          <a:p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	pass</a:t>
            </a:r>
            <a:endParaRPr lang="en-US" b="1" dirty="0">
              <a:solidFill>
                <a:srgbClr val="204A87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dad </a:t>
            </a:r>
            <a:r>
              <a:rPr lang="en-US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Parent()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son </a:t>
            </a:r>
            <a:r>
              <a:rPr lang="en-US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Child()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</a:rPr>
              <a:t>dad</a:t>
            </a:r>
            <a:r>
              <a:rPr lang="en-US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implicit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</a:rPr>
              <a:t>son</a:t>
            </a:r>
            <a:r>
              <a:rPr lang="en-US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implicit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143760"/>
            <a:ext cx="213391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 python </a:t>
            </a:r>
            <a:r>
              <a:rPr lang="en-US" dirty="0" err="1"/>
              <a:t>ex44a.py</a:t>
            </a:r>
            <a:r>
              <a:rPr lang="en-US" dirty="0"/>
              <a:t> </a:t>
            </a:r>
          </a:p>
          <a:p>
            <a:endParaRPr lang="en-US" i="1" dirty="0"/>
          </a:p>
          <a:p>
            <a:r>
              <a:rPr lang="en-US" i="1" dirty="0"/>
              <a:t>PARENT implicit()</a:t>
            </a:r>
          </a:p>
          <a:p>
            <a:r>
              <a:rPr lang="en-US" i="1" dirty="0"/>
              <a:t>PARENT implicit()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Explicitly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lvl="1" indent="-290513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Override</a:t>
            </a:r>
            <a:r>
              <a:rPr lang="en-US" sz="2400" dirty="0" smtClean="0"/>
              <a:t> </a:t>
            </a:r>
            <a:r>
              <a:rPr lang="en-US" sz="2400" dirty="0"/>
              <a:t>the action on the parent.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126381"/>
            <a:ext cx="22098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/>
              <a:t>ex44b.py</a:t>
            </a:r>
            <a:r>
              <a:rPr lang="en-US" dirty="0"/>
              <a:t> 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PARENT </a:t>
            </a:r>
            <a:r>
              <a:rPr lang="en-US" i="1" dirty="0"/>
              <a:t>override()</a:t>
            </a:r>
          </a:p>
          <a:p>
            <a:r>
              <a:rPr lang="en-US" i="1" dirty="0"/>
              <a:t>CHILD override</a:t>
            </a:r>
            <a:r>
              <a:rPr lang="en-US" i="1" dirty="0" smtClean="0"/>
              <a:t>()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133600"/>
            <a:ext cx="50292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Parent(</a:t>
            </a:r>
            <a:r>
              <a:rPr lang="en-US" b="1" dirty="0">
                <a:solidFill>
                  <a:srgbClr val="204A87"/>
                </a:solidFill>
                <a:latin typeface="Courier New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  </a:t>
            </a:r>
            <a:r>
              <a:rPr lang="en-US" b="1" dirty="0" err="1" smtClean="0">
                <a:solidFill>
                  <a:srgbClr val="204A87"/>
                </a:solidFill>
                <a:latin typeface="Courier New"/>
              </a:rPr>
              <a:t>def</a:t>
            </a:r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override(</a:t>
            </a:r>
            <a:r>
              <a:rPr lang="en-US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en-US" b="1" dirty="0">
                <a:solidFill>
                  <a:srgbClr val="204A87"/>
                </a:solidFill>
                <a:latin typeface="Courier New"/>
              </a:rPr>
              <a:t>print </a:t>
            </a:r>
            <a:r>
              <a:rPr lang="en-US" b="1" dirty="0">
                <a:solidFill>
                  <a:srgbClr val="4E9B06"/>
                </a:solidFill>
                <a:latin typeface="Courier New"/>
              </a:rPr>
              <a:t>"PARENT override</a:t>
            </a:r>
            <a:r>
              <a:rPr lang="en-US" b="1" dirty="0" smtClean="0">
                <a:solidFill>
                  <a:srgbClr val="4E9B06"/>
                </a:solidFill>
                <a:latin typeface="Courier New"/>
              </a:rPr>
              <a:t>()“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Child(Parent):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  </a:t>
            </a:r>
            <a:r>
              <a:rPr lang="en-US" b="1" dirty="0" err="1" smtClean="0">
                <a:solidFill>
                  <a:srgbClr val="204A87"/>
                </a:solidFill>
                <a:latin typeface="Courier New"/>
              </a:rPr>
              <a:t>def</a:t>
            </a:r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override(</a:t>
            </a:r>
            <a:r>
              <a:rPr lang="en-US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b="1" dirty="0" smtClean="0">
                <a:solidFill>
                  <a:srgbClr val="204A87"/>
                </a:solidFill>
                <a:latin typeface="Courier New"/>
              </a:rPr>
              <a:t>	  print </a:t>
            </a:r>
            <a:r>
              <a:rPr lang="en-US" b="1" dirty="0">
                <a:solidFill>
                  <a:srgbClr val="4E9B06"/>
                </a:solidFill>
                <a:latin typeface="Courier New"/>
              </a:rPr>
              <a:t>"CHILD override()"</a:t>
            </a: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dad </a:t>
            </a:r>
            <a:r>
              <a:rPr lang="en-US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Parent()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son </a:t>
            </a:r>
            <a:r>
              <a:rPr lang="en-US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Child()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</a:rPr>
              <a:t>dad</a:t>
            </a:r>
            <a:r>
              <a:rPr lang="en-US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</a:rPr>
              <a:t>son</a:t>
            </a:r>
            <a:r>
              <a:rPr lang="en-US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5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Before Or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>
                <a:solidFill>
                  <a:srgbClr val="0070C0"/>
                </a:solidFill>
              </a:rPr>
              <a:t>Alter</a:t>
            </a:r>
            <a:r>
              <a:rPr lang="en-US" dirty="0" smtClean="0"/>
              <a:t> </a:t>
            </a:r>
            <a:r>
              <a:rPr lang="en-US" dirty="0"/>
              <a:t>the action on the parent 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(</a:t>
            </a:r>
            <a:r>
              <a:rPr lang="en-US" sz="2400" dirty="0"/>
              <a:t>use the overridden version in parent)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818" y="2377440"/>
            <a:ext cx="579838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Parent(</a:t>
            </a:r>
            <a:r>
              <a:rPr lang="en-US" sz="1600" b="1" dirty="0">
                <a:solidFill>
                  <a:srgbClr val="204A87"/>
                </a:solidFill>
                <a:latin typeface="Courier New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sz="1600" b="1" dirty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   </a:t>
            </a:r>
            <a:r>
              <a:rPr lang="en-US" sz="1600" b="1" dirty="0" err="1" smtClean="0">
                <a:solidFill>
                  <a:srgbClr val="204A87"/>
                </a:solidFill>
                <a:latin typeface="Courier New"/>
              </a:rPr>
              <a:t>def</a:t>
            </a:r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altered(</a:t>
            </a:r>
            <a:r>
              <a:rPr lang="en-US" sz="1600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	print </a:t>
            </a:r>
            <a:r>
              <a:rPr lang="en-US" sz="1600" b="1" dirty="0">
                <a:solidFill>
                  <a:srgbClr val="4E9B06"/>
                </a:solidFill>
                <a:latin typeface="Courier New"/>
              </a:rPr>
              <a:t>"PARENT altered()"</a:t>
            </a:r>
          </a:p>
          <a:p>
            <a:endParaRPr lang="en-US" sz="1600" b="1" dirty="0" smtClean="0">
              <a:solidFill>
                <a:srgbClr val="204A87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Child(Parent):</a:t>
            </a:r>
          </a:p>
          <a:p>
            <a:r>
              <a:rPr lang="en-US" sz="1600" b="1" dirty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   </a:t>
            </a:r>
            <a:r>
              <a:rPr lang="en-US" sz="1600" b="1" dirty="0" err="1" smtClean="0">
                <a:solidFill>
                  <a:srgbClr val="204A87"/>
                </a:solidFill>
                <a:latin typeface="Courier New"/>
              </a:rPr>
              <a:t>def</a:t>
            </a:r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altered(</a:t>
            </a:r>
            <a:r>
              <a:rPr lang="en-US" sz="1600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	print </a:t>
            </a:r>
            <a:r>
              <a:rPr lang="en-US" sz="1600" b="1" dirty="0">
                <a:solidFill>
                  <a:srgbClr val="4E9B06"/>
                </a:solidFill>
                <a:latin typeface="Courier New"/>
              </a:rPr>
              <a:t>"CHILD, BEFORE PARENT altered()"</a:t>
            </a:r>
          </a:p>
          <a:p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	super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(Child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>
                <a:solidFill>
                  <a:srgbClr val="3465A5"/>
                </a:solidFill>
                <a:latin typeface="Courier New"/>
              </a:rPr>
              <a:t>self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CF5C00"/>
                </a:solidFill>
                <a:latin typeface="Courier New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altered()</a:t>
            </a:r>
          </a:p>
          <a:p>
            <a:r>
              <a:rPr lang="en-US" sz="1600" b="1" dirty="0" smtClean="0">
                <a:solidFill>
                  <a:srgbClr val="204A87"/>
                </a:solidFill>
                <a:latin typeface="Courier New"/>
              </a:rPr>
              <a:t>	print </a:t>
            </a:r>
            <a:r>
              <a:rPr lang="en-US" sz="1600" b="1" dirty="0">
                <a:solidFill>
                  <a:srgbClr val="4E9B06"/>
                </a:solidFill>
                <a:latin typeface="Courier New"/>
              </a:rPr>
              <a:t>"CHILD, AFTER PARENT altered()"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dad </a:t>
            </a:r>
            <a:r>
              <a:rPr lang="en-US" sz="1600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Parent()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son </a:t>
            </a:r>
            <a:r>
              <a:rPr lang="en-US" sz="1600" b="1" dirty="0">
                <a:solidFill>
                  <a:srgbClr val="CF5C00"/>
                </a:solidFill>
                <a:latin typeface="Courier New"/>
              </a:rPr>
              <a:t>=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Child()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dad</a:t>
            </a:r>
            <a:r>
              <a:rPr lang="en-US" sz="1600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altered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son</a:t>
            </a:r>
            <a:r>
              <a:rPr lang="en-US" sz="1600" b="1" dirty="0" err="1">
                <a:solidFill>
                  <a:srgbClr val="CF5C00"/>
                </a:solidFill>
                <a:latin typeface="Courier New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altered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377440"/>
            <a:ext cx="266192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$ python </a:t>
            </a:r>
            <a:r>
              <a:rPr lang="en-US" sz="1600" dirty="0" err="1"/>
              <a:t>ex44c.py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i="1" dirty="0"/>
          </a:p>
          <a:p>
            <a:r>
              <a:rPr lang="en-US" sz="1600" i="1" dirty="0" smtClean="0"/>
              <a:t>PARENT </a:t>
            </a:r>
            <a:r>
              <a:rPr lang="en-US" sz="1600" i="1" dirty="0"/>
              <a:t>altered()</a:t>
            </a:r>
          </a:p>
          <a:p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  <a:p>
            <a:r>
              <a:rPr lang="en-US" sz="1600" i="1" dirty="0" smtClean="0"/>
              <a:t>CHILD</a:t>
            </a:r>
            <a:r>
              <a:rPr lang="en-US" sz="1600" i="1" dirty="0" smtClean="0"/>
              <a:t>, BEFORE PARENT </a:t>
            </a:r>
            <a:r>
              <a:rPr lang="en-US" sz="1600" i="1" dirty="0"/>
              <a:t>altered</a:t>
            </a:r>
            <a:r>
              <a:rPr lang="en-US" sz="1600" i="1" dirty="0" smtClean="0"/>
              <a:t>()</a:t>
            </a:r>
            <a:endParaRPr lang="en-US" sz="1600" i="1" dirty="0" smtClean="0"/>
          </a:p>
          <a:p>
            <a:r>
              <a:rPr lang="en-US" sz="1600" i="1" dirty="0" smtClean="0"/>
              <a:t>PARENT </a:t>
            </a:r>
            <a:r>
              <a:rPr lang="en-US" sz="1600" i="1" dirty="0"/>
              <a:t>altered</a:t>
            </a:r>
            <a:r>
              <a:rPr lang="en-US" sz="1600" i="1" dirty="0" smtClean="0"/>
              <a:t>()</a:t>
            </a:r>
            <a:endParaRPr lang="en-US" sz="1600" i="1" dirty="0" smtClean="0"/>
          </a:p>
          <a:p>
            <a:r>
              <a:rPr lang="en-US" sz="1600" i="1" dirty="0" smtClean="0"/>
              <a:t>CHILD</a:t>
            </a:r>
            <a:r>
              <a:rPr lang="en-US" sz="1600" i="1" dirty="0"/>
              <a:t>, </a:t>
            </a:r>
            <a:r>
              <a:rPr lang="en-US" sz="1600" i="1" dirty="0" smtClean="0"/>
              <a:t>AFTER PARENT altered</a:t>
            </a:r>
            <a:r>
              <a:rPr lang="en-US" sz="1600" i="1" dirty="0" smtClean="0"/>
              <a:t>()</a:t>
            </a:r>
            <a:endParaRPr lang="en-US" sz="1600" i="1" dirty="0"/>
          </a:p>
          <a:p>
            <a:endParaRPr lang="en-US" sz="1600" i="1" dirty="0" smtClean="0"/>
          </a:p>
          <a:p>
            <a:endParaRPr lang="en-US" sz="1600" i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2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for </a:t>
            </a:r>
            <a:r>
              <a:rPr lang="en-US" i="1" dirty="0" smtClean="0"/>
              <a:t>Super()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42900"/>
            <a:r>
              <a:rPr lang="en-US" dirty="0" smtClean="0"/>
              <a:t>Multiple inheritance is supported in Python.</a:t>
            </a:r>
          </a:p>
          <a:p>
            <a:pPr marL="277812" lvl="1" indent="0">
              <a:buNone/>
            </a:pPr>
            <a:r>
              <a:rPr lang="en-US" sz="1800" b="1" dirty="0" smtClean="0"/>
              <a:t>   </a:t>
            </a:r>
            <a:r>
              <a:rPr lang="en-US" sz="1800" b="1" dirty="0">
                <a:solidFill>
                  <a:srgbClr val="204A87"/>
                </a:solidFill>
                <a:latin typeface="Courier New"/>
              </a:rPr>
              <a:t>class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SuperFun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(Child,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BadStuff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04A87"/>
                </a:solidFill>
                <a:latin typeface="Courier New"/>
              </a:rPr>
              <a:t>	</a:t>
            </a:r>
            <a:r>
              <a:rPr lang="en-US" sz="1800" b="1" dirty="0" smtClean="0">
                <a:solidFill>
                  <a:srgbClr val="204A87"/>
                </a:solidFill>
                <a:latin typeface="Courier New"/>
              </a:rPr>
              <a:t>pass</a:t>
            </a:r>
            <a:endParaRPr lang="en-US" sz="1800" b="1" dirty="0" smtClean="0"/>
          </a:p>
          <a:p>
            <a:pPr marL="568325" lvl="2" indent="0">
              <a:buNone/>
            </a:pPr>
            <a:r>
              <a:rPr lang="en-US" dirty="0" smtClean="0"/>
              <a:t>Inherits from the classes </a:t>
            </a:r>
            <a:r>
              <a:rPr lang="en-US" b="1" i="1" dirty="0">
                <a:solidFill>
                  <a:srgbClr val="204A87"/>
                </a:solidFill>
                <a:latin typeface="Courier New"/>
              </a:rPr>
              <a:t>Child</a:t>
            </a:r>
            <a:r>
              <a:rPr lang="en-US" i="1" dirty="0" smtClean="0"/>
              <a:t>  </a:t>
            </a:r>
            <a:r>
              <a:rPr lang="en-US" dirty="0" smtClean="0"/>
              <a:t>and </a:t>
            </a:r>
            <a:r>
              <a:rPr lang="en-US" b="1" i="1" dirty="0" err="1">
                <a:solidFill>
                  <a:srgbClr val="204A87"/>
                </a:solidFill>
                <a:latin typeface="Courier New"/>
              </a:rPr>
              <a:t>BadStuff</a:t>
            </a:r>
            <a:r>
              <a:rPr lang="en-US" i="1" dirty="0" smtClean="0"/>
              <a:t>  </a:t>
            </a:r>
            <a:r>
              <a:rPr lang="en-US" dirty="0" smtClean="0"/>
              <a:t>at the same time</a:t>
            </a:r>
          </a:p>
          <a:p>
            <a:pPr marL="568325" lvl="2" indent="0">
              <a:buNone/>
            </a:pPr>
            <a:endParaRPr lang="en-US" sz="2000" b="1" dirty="0"/>
          </a:p>
          <a:p>
            <a:r>
              <a:rPr lang="en-US" dirty="0" smtClean="0"/>
              <a:t>Complexity in resolving multi-inheritance</a:t>
            </a:r>
            <a:endParaRPr lang="en-US" dirty="0" smtClean="0"/>
          </a:p>
          <a:p>
            <a:pPr lvl="2"/>
            <a:r>
              <a:rPr lang="en-US" dirty="0" smtClean="0"/>
              <a:t>"Method Resolution Order" (</a:t>
            </a:r>
            <a:r>
              <a:rPr lang="en-US" dirty="0" err="1" smtClean="0"/>
              <a:t>MRO</a:t>
            </a:r>
            <a:r>
              <a:rPr lang="en-US" dirty="0" smtClean="0"/>
              <a:t>) is necessary:</a:t>
            </a:r>
            <a:r>
              <a:rPr lang="en-US" dirty="0" smtClean="0"/>
              <a:t> Python uses </a:t>
            </a:r>
            <a:r>
              <a:rPr lang="en-US" dirty="0" err="1" smtClean="0"/>
              <a:t>C3</a:t>
            </a:r>
            <a:r>
              <a:rPr lang="en-US" dirty="0" smtClean="0"/>
              <a:t> algorithm.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955231"/>
            <a:ext cx="401904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</a:t>
            </a:r>
            <a:r>
              <a:rPr lang="en-US" sz="2400" dirty="0" smtClean="0"/>
              <a:t>() does all these work!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4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in </a:t>
            </a:r>
            <a:r>
              <a:rPr lang="en-US" i="1" dirty="0" smtClean="0"/>
              <a:t>Super()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819400"/>
            <a:ext cx="5858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 </a:t>
            </a:r>
            <a:r>
              <a:rPr lang="en-US" sz="5400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endParaRPr lang="en-US" sz="5400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80" y="5872480"/>
            <a:ext cx="785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See 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/remote/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us01home34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jidong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self_code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python_code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ex41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-50/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super.py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5184576"/>
          </a:xfrm>
        </p:spPr>
        <p:txBody>
          <a:bodyPr numCol="2"/>
          <a:lstStyle/>
          <a:p>
            <a:r>
              <a:rPr lang="en-US" dirty="0" smtClean="0"/>
              <a:t>Chap 00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chap 05</a:t>
            </a:r>
          </a:p>
          <a:p>
            <a:pPr lvl="1"/>
            <a:r>
              <a:rPr lang="en-US" dirty="0" smtClean="0"/>
              <a:t>Kick off, introduction</a:t>
            </a:r>
          </a:p>
          <a:p>
            <a:r>
              <a:rPr lang="en-US" dirty="0" smtClean="0"/>
              <a:t>Chap 06</a:t>
            </a:r>
            <a:r>
              <a:rPr lang="en-US" dirty="0" smtClean="0">
                <a:sym typeface="Wingdings" panose="05000000000000000000" pitchFamily="2" charset="2"/>
              </a:rPr>
              <a:t>chap 14</a:t>
            </a:r>
          </a:p>
          <a:p>
            <a:pPr lvl="1"/>
            <a:r>
              <a:rPr lang="en-US" dirty="0" smtClean="0"/>
              <a:t>String, Input, output</a:t>
            </a:r>
          </a:p>
          <a:p>
            <a:r>
              <a:rPr lang="en-US" dirty="0" smtClean="0"/>
              <a:t>Chap 15</a:t>
            </a:r>
            <a:r>
              <a:rPr lang="en-US" dirty="0" smtClean="0">
                <a:sym typeface="Wingdings" panose="05000000000000000000" pitchFamily="2" charset="2"/>
              </a:rPr>
              <a:t>chap 22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 and function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23chap 36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If, Boole, Loop 12/17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</a:t>
            </a:r>
            <a:r>
              <a:rPr lang="en-US" dirty="0">
                <a:sym typeface="Wingdings" panose="05000000000000000000" pitchFamily="2" charset="2"/>
              </a:rPr>
              <a:t>37chap </a:t>
            </a:r>
            <a:r>
              <a:rPr lang="en-US" dirty="0" smtClean="0">
                <a:sym typeface="Wingdings" panose="05000000000000000000" pitchFamily="2" charset="2"/>
              </a:rPr>
              <a:t>41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List and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et 12/31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Chap 42chap 45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Class 01/14</a:t>
            </a:r>
            <a:endParaRPr lang="en-US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r>
              <a:rPr lang="en-US" strike="sngStrike" dirty="0">
                <a:sym typeface="Wingdings" panose="05000000000000000000" pitchFamily="2" charset="2"/>
              </a:rPr>
              <a:t>Chap 46</a:t>
            </a:r>
            <a:r>
              <a:rPr lang="en-US" strike="sngStrike" dirty="0" smtClean="0">
                <a:sym typeface="Wingdings" panose="05000000000000000000" pitchFamily="2" charset="2"/>
              </a:rPr>
              <a:t>chap 49</a:t>
            </a:r>
            <a:endParaRPr lang="en-US" strike="sngStrike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Project structure and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 module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01/28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GUI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02/11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Code study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03/11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</a:t>
            </a:r>
            <a:r>
              <a:rPr lang="en-US" dirty="0">
                <a:sym typeface="Wingdings" panose="05000000000000000000" pitchFamily="2" charset="2"/>
              </a:rPr>
              <a:t>50</a:t>
            </a:r>
            <a:r>
              <a:rPr lang="en-US" dirty="0" smtClean="0">
                <a:sym typeface="Wingdings" panose="05000000000000000000" pitchFamily="2" charset="2"/>
              </a:rPr>
              <a:t>chap 52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Python for </a:t>
            </a:r>
            <a:r>
              <a:rPr lang="en-US" dirty="0" smtClean="0">
                <a:sym typeface="Wingdings" panose="05000000000000000000" pitchFamily="2" charset="2"/>
              </a:rPr>
              <a:t>web 03/25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Final project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05/25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in </a:t>
            </a:r>
            <a:r>
              <a:rPr lang="en-US" i="1" dirty="0"/>
              <a:t>Super()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501747" y="1755074"/>
            <a:ext cx="3646623" cy="4779220"/>
            <a:chOff x="2501747" y="1973751"/>
            <a:chExt cx="3646623" cy="477922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953676" y="4007610"/>
              <a:ext cx="476540" cy="6318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501747" y="1973751"/>
              <a:ext cx="3646623" cy="4779220"/>
              <a:chOff x="2940033" y="1690577"/>
              <a:chExt cx="3646623" cy="477922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940033" y="1690577"/>
                <a:ext cx="3646623" cy="4779220"/>
                <a:chOff x="2940033" y="1690577"/>
                <a:chExt cx="3646623" cy="477922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762466" y="1690577"/>
                  <a:ext cx="628698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 smtClean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A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940033" y="3023424"/>
                  <a:ext cx="628697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 smtClean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B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712513" y="3023424"/>
                  <a:ext cx="628698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C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957958" y="4357441"/>
                  <a:ext cx="628698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D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848373" y="4291538"/>
                  <a:ext cx="595036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E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944336" y="5638800"/>
                  <a:ext cx="561372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F</a:t>
                  </a:r>
                  <a:endParaRPr lang="en-US" sz="48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5291447" y="2507396"/>
                <a:ext cx="476540" cy="63183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0"/>
              </p:cNvCxnSpPr>
              <p:nvPr/>
            </p:nvCxnSpPr>
            <p:spPr>
              <a:xfrm flipH="1" flipV="1">
                <a:off x="6258289" y="2522743"/>
                <a:ext cx="14018" cy="183469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371833" y="3808932"/>
                <a:ext cx="476540" cy="57782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315340" y="5122535"/>
                <a:ext cx="629784" cy="69146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544957" y="5239603"/>
                <a:ext cx="532129" cy="62673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533155" y="1066800"/>
            <a:ext cx="7794121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F.__</a:t>
            </a:r>
            <a:r>
              <a:rPr lang="en-US" altLang="zh-CN" dirty="0" err="1" smtClean="0"/>
              <a:t>mro</a:t>
            </a:r>
            <a:r>
              <a:rPr lang="en-US" altLang="zh-CN" dirty="0" smtClean="0"/>
              <a:t>__ :</a:t>
            </a:r>
          </a:p>
          <a:p>
            <a:r>
              <a:rPr lang="zh-CN" altLang="en-US" sz="1600" dirty="0" smtClean="0"/>
              <a:t>（</a:t>
            </a:r>
            <a:r>
              <a:rPr lang="en-US" sz="1600" dirty="0" smtClean="0"/>
              <a:t>&lt;</a:t>
            </a:r>
            <a:r>
              <a:rPr lang="en-US" sz="1600" dirty="0"/>
              <a:t>class '__</a:t>
            </a:r>
            <a:r>
              <a:rPr lang="en-US" sz="1600" dirty="0" err="1"/>
              <a:t>main__.F</a:t>
            </a:r>
            <a:r>
              <a:rPr lang="en-US" sz="1600" dirty="0"/>
              <a:t>'&gt;, &lt;class '__</a:t>
            </a:r>
            <a:r>
              <a:rPr lang="en-US" sz="1600" dirty="0" err="1"/>
              <a:t>main__.E</a:t>
            </a:r>
            <a:r>
              <a:rPr lang="en-US" sz="1600" dirty="0"/>
              <a:t>'&gt;, &lt;class '__</a:t>
            </a:r>
            <a:r>
              <a:rPr lang="en-US" sz="1600" dirty="0" err="1"/>
              <a:t>main__.B</a:t>
            </a:r>
            <a:r>
              <a:rPr lang="en-US" sz="1600" dirty="0" smtClean="0"/>
              <a:t>'&gt;,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&lt;class '__</a:t>
            </a:r>
            <a:r>
              <a:rPr lang="en-US" sz="1600" dirty="0" err="1"/>
              <a:t>main__.C</a:t>
            </a:r>
            <a:r>
              <a:rPr lang="en-US" sz="1600" dirty="0"/>
              <a:t>'&gt;, &lt;class '__</a:t>
            </a:r>
            <a:r>
              <a:rPr lang="en-US" sz="1600" dirty="0" err="1"/>
              <a:t>main__.D</a:t>
            </a:r>
            <a:r>
              <a:rPr lang="en-US" sz="1600" dirty="0"/>
              <a:t>'&gt;, &lt;class '__</a:t>
            </a:r>
            <a:r>
              <a:rPr lang="en-US" sz="1600" dirty="0" err="1"/>
              <a:t>main__.A</a:t>
            </a:r>
            <a:r>
              <a:rPr lang="en-US" sz="1600" dirty="0"/>
              <a:t>'&gt;, &lt;type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3547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in </a:t>
            </a:r>
            <a:r>
              <a:rPr lang="en-US" i="1" dirty="0"/>
              <a:t>Super()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155" y="1066800"/>
            <a:ext cx="7794121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F.__</a:t>
            </a:r>
            <a:r>
              <a:rPr lang="en-US" altLang="zh-CN" dirty="0" err="1" smtClean="0"/>
              <a:t>mro</a:t>
            </a:r>
            <a:r>
              <a:rPr lang="en-US" altLang="zh-CN" dirty="0" smtClean="0"/>
              <a:t>__ :</a:t>
            </a:r>
          </a:p>
          <a:p>
            <a:r>
              <a:rPr lang="zh-CN" altLang="en-US" sz="1600" dirty="0" smtClean="0"/>
              <a:t>（</a:t>
            </a:r>
            <a:r>
              <a:rPr lang="en-US" sz="1600" dirty="0" smtClean="0"/>
              <a:t>&lt;</a:t>
            </a:r>
            <a:r>
              <a:rPr lang="en-US" sz="1600" dirty="0"/>
              <a:t>class '__</a:t>
            </a:r>
            <a:r>
              <a:rPr lang="en-US" sz="1600" dirty="0" err="1"/>
              <a:t>main__.F</a:t>
            </a:r>
            <a:r>
              <a:rPr lang="en-US" sz="1600" dirty="0"/>
              <a:t>'&gt;, &lt;class '__</a:t>
            </a:r>
            <a:r>
              <a:rPr lang="en-US" sz="1600" dirty="0" err="1"/>
              <a:t>main__.E</a:t>
            </a:r>
            <a:r>
              <a:rPr lang="en-US" sz="1600" dirty="0"/>
              <a:t>'&gt;, &lt;class '__</a:t>
            </a:r>
            <a:r>
              <a:rPr lang="en-US" sz="1600" dirty="0" err="1"/>
              <a:t>main__.B</a:t>
            </a:r>
            <a:r>
              <a:rPr lang="en-US" sz="1600" dirty="0" smtClean="0"/>
              <a:t>'&gt;,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&lt;class '__</a:t>
            </a:r>
            <a:r>
              <a:rPr lang="en-US" sz="1600" dirty="0" err="1"/>
              <a:t>main__.C</a:t>
            </a:r>
            <a:r>
              <a:rPr lang="en-US" sz="1600" dirty="0"/>
              <a:t>'&gt;, &lt;class '__</a:t>
            </a:r>
            <a:r>
              <a:rPr lang="en-US" sz="1600" dirty="0" err="1"/>
              <a:t>main__.D</a:t>
            </a:r>
            <a:r>
              <a:rPr lang="en-US" sz="1600" dirty="0"/>
              <a:t>'&gt;, &lt;class '__</a:t>
            </a:r>
            <a:r>
              <a:rPr lang="en-US" sz="1600" dirty="0" err="1"/>
              <a:t>main__.A</a:t>
            </a:r>
            <a:r>
              <a:rPr lang="en-US" sz="1600" dirty="0"/>
              <a:t>'&gt;, &lt;type 'object'&gt;)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6749" y="2056686"/>
            <a:ext cx="9925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enter F</a:t>
            </a:r>
          </a:p>
          <a:p>
            <a:r>
              <a:rPr lang="en-US" b="1" dirty="0"/>
              <a:t>enter E</a:t>
            </a:r>
          </a:p>
          <a:p>
            <a:r>
              <a:rPr lang="en-US" b="1" dirty="0"/>
              <a:t>enter B</a:t>
            </a:r>
          </a:p>
          <a:p>
            <a:r>
              <a:rPr lang="en-US" b="1" dirty="0"/>
              <a:t>leave B</a:t>
            </a:r>
          </a:p>
          <a:p>
            <a:r>
              <a:rPr lang="en-US" b="1" dirty="0"/>
              <a:t>enter C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enter D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enter A</a:t>
            </a:r>
          </a:p>
          <a:p>
            <a:r>
              <a:rPr lang="en-US" b="1" dirty="0">
                <a:solidFill>
                  <a:schemeClr val="accent4"/>
                </a:solidFill>
              </a:rPr>
              <a:t>leave A</a:t>
            </a:r>
          </a:p>
          <a:p>
            <a:r>
              <a:rPr lang="en-US" b="1" dirty="0">
                <a:solidFill>
                  <a:schemeClr val="accent4"/>
                </a:solidFill>
              </a:rPr>
              <a:t>leave D</a:t>
            </a:r>
          </a:p>
          <a:p>
            <a:r>
              <a:rPr lang="en-US" b="1" dirty="0"/>
              <a:t>leave C</a:t>
            </a:r>
          </a:p>
          <a:p>
            <a:r>
              <a:rPr lang="en-US" b="1" dirty="0"/>
              <a:t>leave E</a:t>
            </a:r>
          </a:p>
          <a:p>
            <a:r>
              <a:rPr lang="en-US" b="1" dirty="0"/>
              <a:t>enter D</a:t>
            </a:r>
          </a:p>
          <a:p>
            <a:r>
              <a:rPr lang="en-US" b="1" dirty="0"/>
              <a:t>enter A</a:t>
            </a:r>
          </a:p>
          <a:p>
            <a:r>
              <a:rPr lang="en-US" b="1" dirty="0"/>
              <a:t>leave A</a:t>
            </a:r>
          </a:p>
          <a:p>
            <a:r>
              <a:rPr lang="en-US" b="1" dirty="0"/>
              <a:t>leave D</a:t>
            </a:r>
          </a:p>
          <a:p>
            <a:r>
              <a:rPr lang="en-US" b="1" dirty="0"/>
              <a:t>leave F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3352800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</a:t>
            </a:r>
            <a:r>
              <a:rPr lang="en-US" b="1" dirty="0" smtClean="0">
                <a:solidFill>
                  <a:schemeClr val="accent4"/>
                </a:solidFill>
              </a:rPr>
              <a:t>esult: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Red </a:t>
            </a:r>
            <a:r>
              <a:rPr lang="en-US" dirty="0" smtClean="0"/>
              <a:t>ones are unexpected.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Composition?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Both are to solve the problem of code reuse.</a:t>
            </a:r>
          </a:p>
          <a:p>
            <a:pPr marL="0" indent="0">
              <a:buNone/>
            </a:pPr>
            <a:r>
              <a:rPr lang="en-US" dirty="0" smtClean="0"/>
              <a:t>When to do which?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Avoid multiple inheritance.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composition to pack up code from unrelated 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inheritance only when clearly reusable code fitting under a </a:t>
            </a:r>
            <a:r>
              <a:rPr lang="en-US" b="1" i="1" dirty="0" smtClean="0"/>
              <a:t>single</a:t>
            </a:r>
            <a:r>
              <a:rPr lang="en-US" dirty="0" smtClean="0"/>
              <a:t> concept.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0956" y="2209800"/>
            <a:ext cx="4956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anose="020206020805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 you 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skerville Old Face" panose="02020602080505020303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3352800"/>
            <a:ext cx="2082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 &amp; A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Definition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Instantiation – syntax, constructors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Sample </a:t>
            </a:r>
          </a:p>
          <a:p>
            <a:endParaRPr lang="en-US" dirty="0"/>
          </a:p>
          <a:p>
            <a:r>
              <a:rPr lang="en-US" dirty="0" smtClean="0"/>
              <a:t>Think Object Oriented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Composition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Inheritance – sub Class, three forms of inheritance , method resolution order(</a:t>
            </a:r>
            <a:r>
              <a:rPr lang="en-US" dirty="0" err="1" smtClean="0"/>
              <a:t>MRO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i="1" dirty="0" err="1" smtClean="0"/>
              <a:t>ClassName</a:t>
            </a:r>
            <a:r>
              <a:rPr lang="en-US" i="1" dirty="0" smtClean="0"/>
              <a:t>  </a:t>
            </a:r>
            <a:r>
              <a:rPr lang="en-US" dirty="0" smtClean="0"/>
              <a:t>( </a:t>
            </a:r>
            <a:r>
              <a:rPr lang="en-US" i="1" dirty="0" err="1" smtClean="0"/>
              <a:t>base_class</a:t>
            </a:r>
            <a:r>
              <a:rPr lang="en-US" i="1" dirty="0" smtClean="0"/>
              <a:t>[</a:t>
            </a:r>
            <a:r>
              <a:rPr lang="en-US" i="1" dirty="0" err="1" smtClean="0"/>
              <a:t>es</a:t>
            </a:r>
            <a:r>
              <a:rPr lang="en-US" i="1" dirty="0" smtClean="0"/>
              <a:t>] 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sz="2000" i="1" dirty="0"/>
              <a:t>"optional documentation string</a:t>
            </a:r>
            <a:r>
              <a:rPr lang="en-US" sz="2000" i="1" dirty="0" smtClean="0"/>
              <a:t>"</a:t>
            </a:r>
            <a:endParaRPr lang="en-US" dirty="0" smtClean="0"/>
          </a:p>
          <a:p>
            <a:pPr marL="0" indent="0">
              <a:buNone/>
            </a:pPr>
            <a:r>
              <a:rPr lang="en-US" sz="2000" i="1" dirty="0" err="1"/>
              <a:t>static_member_declarations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err="1" smtClean="0"/>
              <a:t>method_declarations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TheThing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(object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version = 0.1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__(self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):		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self.number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=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some_function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 print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"I got called.”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810000"/>
            <a:ext cx="4267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 – base class for all.</a:t>
            </a:r>
          </a:p>
          <a:p>
            <a:endParaRPr lang="en-US" dirty="0" smtClean="0"/>
          </a:p>
          <a:p>
            <a:r>
              <a:rPr lang="en-US" dirty="0" smtClean="0"/>
              <a:t>Self – a </a:t>
            </a:r>
            <a:r>
              <a:rPr lang="en-US" dirty="0"/>
              <a:t>variable for the instance/object being accessed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6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Instantiation syntax</a:t>
            </a:r>
          </a:p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 err="1" smtClean="0"/>
              <a:t>nst_name</a:t>
            </a:r>
            <a:r>
              <a:rPr lang="en-US" dirty="0" smtClean="0"/>
              <a:t> = </a:t>
            </a:r>
            <a:r>
              <a:rPr lang="en-US" i="1" dirty="0" err="1" smtClean="0"/>
              <a:t>className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TheThing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version = 0.1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__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__(self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self.number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print “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self.number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is ”,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self.number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some_function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       print "I got called."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a=</a:t>
            </a:r>
            <a:r>
              <a:rPr lang="en-US" sz="2000" dirty="0" err="1" smtClean="0"/>
              <a:t>TheThing</a:t>
            </a:r>
            <a:r>
              <a:rPr lang="en-US" sz="2000" dirty="0" smtClean="0"/>
              <a:t>()		# “</a:t>
            </a:r>
            <a:r>
              <a:rPr lang="en-US" sz="2000" dirty="0" err="1" smtClean="0"/>
              <a:t>self.number</a:t>
            </a:r>
            <a:r>
              <a:rPr lang="en-US" sz="2000" dirty="0" smtClean="0"/>
              <a:t> is 0”</a:t>
            </a:r>
          </a:p>
          <a:p>
            <a:pPr marL="0" indent="0">
              <a:buNone/>
            </a:pPr>
            <a:r>
              <a:rPr lang="en-US" sz="2000" dirty="0" err="1" smtClean="0"/>
              <a:t>a.some_function</a:t>
            </a:r>
            <a:r>
              <a:rPr lang="en-US" sz="2000" dirty="0" smtClean="0"/>
              <a:t>()	# “I got called.”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Build-in method - __</a:t>
            </a:r>
            <a:r>
              <a:rPr lang="en-US" b="1" dirty="0" err="1" smtClean="0"/>
              <a:t>init</a:t>
            </a:r>
            <a:r>
              <a:rPr lang="en-US" b="1" dirty="0" smtClean="0"/>
              <a:t>__()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(self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# initialization body</a:t>
            </a:r>
          </a:p>
          <a:p>
            <a:pPr marL="11113" indent="0">
              <a:buNone/>
            </a:pP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68313" indent="-457200">
              <a:buFont typeface="+mj-lt"/>
              <a:buAutoNum type="alphaLcPeriod"/>
            </a:pPr>
            <a:r>
              <a:rPr lang="en-US" dirty="0" smtClean="0"/>
              <a:t>If not defined, do nothing for the instance.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The instance </a:t>
            </a:r>
            <a:r>
              <a:rPr lang="en-US" dirty="0"/>
              <a:t>is parsed in as the first </a:t>
            </a:r>
            <a:r>
              <a:rPr lang="en-US" dirty="0" smtClean="0"/>
              <a:t>argument – self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E</a:t>
            </a:r>
            <a:r>
              <a:rPr lang="en-US" dirty="0" smtClean="0"/>
              <a:t>xecuted after the instance is created.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</a:t>
            </a:r>
            <a:r>
              <a:rPr lang="en-US" dirty="0" smtClean="0"/>
              <a:t> - </a:t>
            </a:r>
            <a:r>
              <a:rPr lang="en-US" b="1" dirty="0" smtClean="0"/>
              <a:t>__new__()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__new__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# constructor body</a:t>
            </a:r>
          </a:p>
          <a:p>
            <a:pPr marL="11113" indent="0">
              <a:buNone/>
            </a:pP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68313" indent="-457200">
              <a:buFont typeface="+mj-lt"/>
              <a:buAutoNum type="alphaLcPeriod"/>
            </a:pPr>
            <a:r>
              <a:rPr lang="en-US" dirty="0" smtClean="0"/>
              <a:t>The first function executed when creating instance</a:t>
            </a:r>
          </a:p>
          <a:p>
            <a:pPr marL="468313" indent="-457200">
              <a:buFont typeface="+mj-lt"/>
              <a:buAutoNum type="alphaLcPeriod"/>
            </a:pPr>
            <a:r>
              <a:rPr lang="en-US" dirty="0" smtClean="0"/>
              <a:t>Return a real instance</a:t>
            </a:r>
          </a:p>
          <a:p>
            <a:pPr marL="468313" indent="-457200">
              <a:buFont typeface="+mj-lt"/>
              <a:buAutoNum type="alphaLcPeriod"/>
            </a:pPr>
            <a:r>
              <a:rPr lang="en-US" dirty="0" smtClean="0"/>
              <a:t>Father constructors are executed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Differ:  __new__  </a:t>
            </a:r>
            <a:r>
              <a:rPr lang="en-US" b="1" dirty="0" err="1" smtClean="0"/>
              <a:t>VS</a:t>
            </a:r>
            <a:r>
              <a:rPr lang="en-US" b="1" dirty="0" smtClean="0"/>
              <a:t>  __</a:t>
            </a:r>
            <a:r>
              <a:rPr lang="en-US" b="1" dirty="0" err="1" smtClean="0"/>
              <a:t>init</a:t>
            </a:r>
            <a:r>
              <a:rPr lang="en-US" b="1" dirty="0" smtClean="0"/>
              <a:t>__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Person(object):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"""Silly Person"""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__new__(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name, age):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print '__new__ called.'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object.__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cls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name, age)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       # return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super(Person,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cls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).__new__(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cls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name, age)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__(self, name, age):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print '__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__ called.'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self.name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__str__(self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build-in method for print string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      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return '&lt;Person: %s(%s)&gt;' % (self.name, self.age)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if __name__ == '__main__':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# class Person: __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main__.Person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   piglei = Person('piglei', 24)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   print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piglei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Result: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__</a:t>
            </a:r>
            <a:r>
              <a:rPr lang="en-US" sz="2000" dirty="0"/>
              <a:t>new__ called.</a:t>
            </a:r>
            <a:br>
              <a:rPr lang="en-US" sz="2000" dirty="0"/>
            </a:br>
            <a:r>
              <a:rPr lang="en-US" sz="2000" dirty="0"/>
              <a:t>__init__ called.</a:t>
            </a:r>
            <a:br>
              <a:rPr lang="en-US" sz="2000" dirty="0"/>
            </a:br>
            <a:r>
              <a:rPr lang="en-US" sz="2000" dirty="0" smtClean="0"/>
              <a:t>&lt;Person</a:t>
            </a:r>
            <a:r>
              <a:rPr lang="en-US" sz="2000" dirty="0"/>
              <a:t>: </a:t>
            </a:r>
            <a:r>
              <a:rPr lang="en-US" sz="2000" dirty="0" err="1"/>
              <a:t>piglei</a:t>
            </a:r>
            <a:r>
              <a:rPr lang="en-US" sz="2000" dirty="0"/>
              <a:t>(24</a:t>
            </a:r>
            <a:r>
              <a:rPr lang="en-US" sz="2000" dirty="0" smtClean="0"/>
              <a:t>)&gt;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See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: /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remote/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us01home34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jidong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self_code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python_code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ex41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-50/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classPerson.py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E41D392C-69B5-410B-93A2-3DCBC541DC57}" vid="{665B3EE7-6704-437D-8D44-ED21F54FF7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1030</TotalTime>
  <Words>1121</Words>
  <Application>Microsoft Office PowerPoint</Application>
  <PresentationFormat>On-screen Show (4:3)</PresentationFormat>
  <Paragraphs>299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Theme</vt:lpstr>
      <vt:lpstr>Think Object Oriented</vt:lpstr>
      <vt:lpstr>PySIG schedule</vt:lpstr>
      <vt:lpstr>Agenda</vt:lpstr>
      <vt:lpstr>Class Definition</vt:lpstr>
      <vt:lpstr>Instantiation</vt:lpstr>
      <vt:lpstr>Instantiation</vt:lpstr>
      <vt:lpstr>Instantiation</vt:lpstr>
      <vt:lpstr>Instantiation</vt:lpstr>
      <vt:lpstr>Instantiation</vt:lpstr>
      <vt:lpstr>PowerPoint Presentation</vt:lpstr>
      <vt:lpstr>Agenda</vt:lpstr>
      <vt:lpstr>Composition</vt:lpstr>
      <vt:lpstr>Inheritance</vt:lpstr>
      <vt:lpstr>Inheritance</vt:lpstr>
      <vt:lpstr>Implicit Inheritance</vt:lpstr>
      <vt:lpstr>Override Explicitly</vt:lpstr>
      <vt:lpstr>Alter Before Or After</vt:lpstr>
      <vt:lpstr>The Reason for Super()</vt:lpstr>
      <vt:lpstr>The Problem in Super()</vt:lpstr>
      <vt:lpstr>The Problem in Super()</vt:lpstr>
      <vt:lpstr>The Problem in Super()</vt:lpstr>
      <vt:lpstr>Inheritance or Composition?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Speak Object Oriented</dc:title>
  <dc:creator>Ji Dong</dc:creator>
  <cp:lastModifiedBy>Ji Dong</cp:lastModifiedBy>
  <cp:revision>229</cp:revision>
  <dcterms:created xsi:type="dcterms:W3CDTF">2015-01-05T08:26:06Z</dcterms:created>
  <dcterms:modified xsi:type="dcterms:W3CDTF">2015-01-13T10:24:51Z</dcterms:modified>
</cp:coreProperties>
</file>