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31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3" r:id="rId12"/>
    <p:sldId id="270" r:id="rId13"/>
    <p:sldId id="271" r:id="rId14"/>
    <p:sldId id="275" r:id="rId15"/>
    <p:sldId id="274" r:id="rId16"/>
    <p:sldId id="285" r:id="rId17"/>
    <p:sldId id="287" r:id="rId18"/>
    <p:sldId id="286" r:id="rId19"/>
    <p:sldId id="276" r:id="rId20"/>
    <p:sldId id="284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5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600200"/>
            <a:ext cx="8229600" cy="1513936"/>
          </a:xfrm>
        </p:spPr>
        <p:txBody>
          <a:bodyPr anchor="b">
            <a:no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124200"/>
            <a:ext cx="7315200" cy="2335377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00" y="341352"/>
              <a:ext cx="878174" cy="2475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1295400"/>
            </a:xfrm>
            <a:prstGeom prst="rect">
              <a:avLst/>
            </a:prstGeom>
          </p:spPr>
        </p:pic>
      </p:grp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742536" y="4456048"/>
            <a:ext cx="5658928" cy="1005840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algn="l">
              <a:buFontTx/>
              <a:buNone/>
              <a:defRPr/>
            </a:lvl2pPr>
            <a:lvl3pPr algn="l">
              <a:buFontTx/>
              <a:buNone/>
              <a:defRPr/>
            </a:lvl3pPr>
            <a:lvl4pPr algn="l">
              <a:buFontTx/>
              <a:buNone/>
              <a:defRPr/>
            </a:lvl4pPr>
            <a:lvl5pPr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742537" y="5466383"/>
            <a:ext cx="5658927" cy="36988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 useBgFill="1">
        <p:nvSpPr>
          <p:cNvPr id="12" name="Rectangle 11"/>
          <p:cNvSpPr/>
          <p:nvPr/>
        </p:nvSpPr>
        <p:spPr>
          <a:xfrm>
            <a:off x="-1" y="6377959"/>
            <a:ext cx="3010619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5715000" y="6377959"/>
            <a:ext cx="3429000" cy="4800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829210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950562"/>
            <a:ext cx="9144000" cy="237403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39682" y="838200"/>
            <a:ext cx="6504317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233363" indent="-233363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3200400"/>
            <a:ext cx="2133598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2320" y="2106155"/>
            <a:ext cx="3279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FFFF"/>
                </a:solidFill>
              </a:rPr>
              <a:t>Thank You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86794"/>
            <a:ext cx="9144000" cy="47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logo">
    <p:bg>
      <p:bgPr>
        <a:blipFill dpi="0" rotWithShape="1">
          <a:blip r:embed="rId2">
            <a:lum/>
          </a:blip>
          <a:srcRect/>
          <a:stretch>
            <a:fillRect l="25000" t="40000" r="25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685800"/>
            <a:ext cx="8229600" cy="1177506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6300" y="1880558"/>
            <a:ext cx="7391400" cy="1891342"/>
          </a:xfrm>
        </p:spPr>
        <p:txBody>
          <a:bodyPr/>
          <a:lstStyle>
            <a:lvl1pPr marL="0" indent="0" algn="ctr">
              <a:buNone/>
              <a:defRPr sz="2800" b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843709" y="2637186"/>
            <a:ext cx="5456582" cy="731520"/>
          </a:xfrm>
        </p:spPr>
        <p:txBody>
          <a:bodyPr anchor="b"/>
          <a:lstStyle>
            <a:lvl1pPr marL="0" indent="0" algn="ctr">
              <a:buNone/>
              <a:defRPr sz="2000" baseline="0">
                <a:solidFill>
                  <a:srgbClr val="FFFFFF"/>
                </a:solidFill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743200" y="3372928"/>
            <a:ext cx="3657600" cy="396815"/>
          </a:xfrm>
        </p:spPr>
        <p:txBody>
          <a:bodyPr anchor="b"/>
          <a:lstStyle>
            <a:lvl1pPr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2" y="6349043"/>
            <a:ext cx="1412907" cy="403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537828"/>
            <a:ext cx="8229600" cy="1600200"/>
          </a:xfrm>
        </p:spPr>
        <p:txBody>
          <a:bodyPr anchor="b"/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216492"/>
            <a:ext cx="7315200" cy="1752600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-14377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2422" y="341352"/>
              <a:ext cx="282951" cy="797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377" y="0"/>
              <a:ext cx="9144000" cy="1295400"/>
            </a:xfrm>
            <a:prstGeom prst="rect">
              <a:avLst/>
            </a:prstGeom>
          </p:spPr>
        </p:pic>
      </p:grpSp>
      <p:sp useBgFill="1">
        <p:nvSpPr>
          <p:cNvPr id="10" name="Rectangle 9"/>
          <p:cNvSpPr/>
          <p:nvPr/>
        </p:nvSpPr>
        <p:spPr>
          <a:xfrm>
            <a:off x="0" y="6377959"/>
            <a:ext cx="2950234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5562600" y="6395920"/>
            <a:ext cx="3581400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0" y="1295400"/>
            <a:ext cx="9144000" cy="1143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274320" tIns="45720" rIns="274320" bIns="45720" rtlCol="0" anchor="ctr">
            <a:normAutofit/>
          </a:bodyPr>
          <a:lstStyle>
            <a:lvl1pPr marL="173038" indent="0"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17303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agenda topics --- no bullets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86228"/>
            <a:ext cx="8229600" cy="1362075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 – Transition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906713"/>
            <a:ext cx="8229600" cy="1500187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6400838"/>
            <a:ext cx="9143245" cy="4571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5"/>
            <a:endParaRPr lang="en-US" dirty="0" smtClean="0"/>
          </a:p>
          <a:p>
            <a:pPr lvl="5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9816" y="6535578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Synopsys, Inc. All rights reserved.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4060" y="6535578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7562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2" r:id="rId1"/>
    <p:sldLayoutId id="2147485133" r:id="rId2"/>
    <p:sldLayoutId id="2147485134" r:id="rId3"/>
    <p:sldLayoutId id="2147485135" r:id="rId4"/>
    <p:sldLayoutId id="2147485136" r:id="rId5"/>
    <p:sldLayoutId id="2147485137" r:id="rId6"/>
    <p:sldLayoutId id="2147485138" r:id="rId7"/>
    <p:sldLayoutId id="2147485139" r:id="rId8"/>
    <p:sldLayoutId id="2147485140" r:id="rId9"/>
    <p:sldLayoutId id="2147485142" r:id="rId10"/>
    <p:sldLayoutId id="2147485143" r:id="rId11"/>
    <p:sldLayoutId id="2147485144" r:id="rId12"/>
    <p:sldLayoutId id="2147485153" r:id="rId13"/>
    <p:sldLayoutId id="2147485146" r:id="rId14"/>
    <p:sldLayoutId id="2147485147" r:id="rId15"/>
    <p:sldLayoutId id="2147485148" r:id="rId16"/>
    <p:sldLayoutId id="2147485149" r:id="rId17"/>
    <p:sldLayoutId id="2147485150" r:id="rId18"/>
    <p:sldLayoutId id="2147485151" r:id="rId19"/>
    <p:sldLayoutId id="2147485152" r:id="rId2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0513" indent="-290513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79400" algn="l" defTabSz="91440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90513" algn="l" defTabSz="568325" rtl="0" eaLnBrk="1" latinLnBrk="0" hangingPunct="1">
        <a:spcBef>
          <a:spcPts val="600"/>
        </a:spcBef>
        <a:buFont typeface="Arial" pitchFamily="34" charset="0"/>
        <a:buChar char="–"/>
        <a:tabLst>
          <a:tab pos="8032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350" indent="-2921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54113" indent="-295275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113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hyddd/archive/2009/03/31/1426026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aoxuefeng.com/wiki/001374738125095c955c1e6d8bb493182103fac9270762a000/001386832511628f1fe2c65534a46aa86b8e654b6d3567c000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hyperlink" Target="http://bottlepy.org/" TargetMode="External"/><Relationship Id="rId7" Type="http://schemas.openxmlformats.org/officeDocument/2006/relationships/hyperlink" Target="http://www.cnblogs.com/dolphin0520/archive/2013/10/15/3343617.html" TargetMode="External"/><Relationship Id="rId12" Type="http://schemas.openxmlformats.org/officeDocument/2006/relationships/image" Target="../media/image12.png"/><Relationship Id="rId2" Type="http://schemas.openxmlformats.org/officeDocument/2006/relationships/hyperlink" Target="https://www.djangoprojec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aron_Swartz" TargetMode="External"/><Relationship Id="rId11" Type="http://schemas.openxmlformats.org/officeDocument/2006/relationships/image" Target="../media/image11.png"/><Relationship Id="rId5" Type="http://schemas.openxmlformats.org/officeDocument/2006/relationships/hyperlink" Target="http://www.2cto.com/kf/201204/128660.html" TargetMode="External"/><Relationship Id="rId10" Type="http://schemas.openxmlformats.org/officeDocument/2006/relationships/image" Target="../media/image10.jpeg"/><Relationship Id="rId4" Type="http://schemas.openxmlformats.org/officeDocument/2006/relationships/hyperlink" Target="http://www.tornadoweb.org/" TargetMode="External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aoxuefeng.com/wiki/001374738125095c955c1e6d8bb493182103fac9270762a000/001386832511628f1fe2c65534a46aa86b8e654b6d3567c000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aoxuefeng.com/wiki/001374738125095c955c1e6d8bb493182103fac9270762a000/001386832511628f1fe2c65534a46aa86b8e654b6d3567c000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aoxuefeng.com/wiki/001374738125095c955c1e6d8bb493182103fac9270762a000/001386832511628f1fe2c65534a46aa86b8e654b6d3567c000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aoxuefeng.com/wiki/001374738125095c955c1e6d8bb493182103fac9270762a000/001386832511628f1fe2c65534a46aa86b8e654b6d3567c000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aoxuefeng.com/wiki/001374738125095c955c1e6d8bb493182103fac9270762a000/001386832511628f1fe2c65534a46aa86b8e654b6d3567c000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aoxuefeng.com/wiki/001374738125095c955c1e6d8bb493182103fac9270762a000/001386832511628f1fe2c65534a46aa86b8e654b6d3567c000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aoxuefeng.com/wiki/001374738125095c955c1e6d8bb493182103fac9270762a000/001386832511628f1fe2c65534a46aa86b8e654b6d3567c000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dolphin0520/archive/2013/10/15/3343617.html" TargetMode="External"/><Relationship Id="rId2" Type="http://schemas.openxmlformats.org/officeDocument/2006/relationships/hyperlink" Target="https://github.com/webpy/webp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ello" TargetMode="External"/><Relationship Id="rId7" Type="http://schemas.openxmlformats.org/officeDocument/2006/relationships/hyperlink" Target="http://localhost:8080/hello?name=Frank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7787208" cy="1513936"/>
          </a:xfrm>
        </p:spPr>
        <p:txBody>
          <a:bodyPr/>
          <a:lstStyle/>
          <a:p>
            <a:pPr algn="r"/>
            <a:r>
              <a:rPr lang="en-US" dirty="0" smtClean="0"/>
              <a:t>Python </a:t>
            </a:r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742536" y="4456048"/>
            <a:ext cx="6501872" cy="1005840"/>
          </a:xfrm>
        </p:spPr>
        <p:txBody>
          <a:bodyPr/>
          <a:lstStyle/>
          <a:p>
            <a:pPr algn="r"/>
            <a:r>
              <a:rPr lang="en-US" dirty="0" smtClean="0"/>
              <a:t>AMSG-</a:t>
            </a:r>
            <a:r>
              <a:rPr lang="en-US" dirty="0" err="1" smtClean="0"/>
              <a:t>Pysig</a:t>
            </a:r>
            <a:r>
              <a:rPr lang="en-US" dirty="0" smtClean="0"/>
              <a:t> Group 3</a:t>
            </a:r>
          </a:p>
          <a:p>
            <a:pPr algn="r"/>
            <a:r>
              <a:rPr lang="en-US" dirty="0" smtClean="0"/>
              <a:t>Yifei </a:t>
            </a:r>
            <a:r>
              <a:rPr lang="en-US" dirty="0" smtClean="0"/>
              <a:t>Huang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742537" y="5466383"/>
            <a:ext cx="6501871" cy="369887"/>
          </a:xfrm>
        </p:spPr>
        <p:txBody>
          <a:bodyPr/>
          <a:lstStyle/>
          <a:p>
            <a:pPr algn="r"/>
            <a:r>
              <a:rPr lang="en-US" dirty="0" smtClean="0"/>
              <a:t>2015-03-11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2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Case4: a real POST Form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171" y="1454621"/>
            <a:ext cx="4248472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93162" y="1022572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templates/hello_form.html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1154" y="2966789"/>
            <a:ext cx="4032448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1154" y="4262933"/>
            <a:ext cx="4018182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3" y="1382613"/>
            <a:ext cx="4486275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26056" y="1022573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bin/app.py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2080" y="4334941"/>
            <a:ext cx="1368152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9552" y="3861048"/>
            <a:ext cx="1368152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5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Case4: a real POST Form</a:t>
            </a:r>
          </a:p>
        </p:txBody>
      </p:sp>
      <p:pic>
        <p:nvPicPr>
          <p:cNvPr id="5" name="Picture 2" descr="http://www.neihuang.gov.cn/images/12/07/28/ezvk7g2h32/2670609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980728"/>
            <a:ext cx="3197109" cy="235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pica.nipic.com/2008-03-02/200832223011314_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24944"/>
            <a:ext cx="244429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urved Connector 6"/>
          <p:cNvCxnSpPr/>
          <p:nvPr/>
        </p:nvCxnSpPr>
        <p:spPr>
          <a:xfrm rot="5400000">
            <a:off x="1835696" y="1700808"/>
            <a:ext cx="1800200" cy="1368152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6792"/>
            <a:ext cx="1800200" cy="128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yfhuang\AppData\Local\YNote\Data\echokyz@163.com\2855d65fbd29491eb20f73812e743833\Screen Shot 2015-03-07 at 下午8.24.00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66"/>
          <a:stretch/>
        </p:blipFill>
        <p:spPr bwMode="auto">
          <a:xfrm>
            <a:off x="5174244" y="2708920"/>
            <a:ext cx="364981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499992" y="980728"/>
            <a:ext cx="3977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http://</a:t>
            </a:r>
            <a:r>
              <a:rPr lang="en-US" sz="2400" b="1" dirty="0" smtClean="0">
                <a:solidFill>
                  <a:srgbClr val="00B0F0"/>
                </a:solidFill>
              </a:rPr>
              <a:t>localhost:8080/hello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95736" y="1988840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GET</a:t>
            </a:r>
            <a:endParaRPr lang="en-US" sz="2400" b="1" dirty="0"/>
          </a:p>
        </p:txBody>
      </p:sp>
      <p:cxnSp>
        <p:nvCxnSpPr>
          <p:cNvPr id="18" name="Curved Connector 17"/>
          <p:cNvCxnSpPr/>
          <p:nvPr/>
        </p:nvCxnSpPr>
        <p:spPr>
          <a:xfrm>
            <a:off x="2123728" y="3429000"/>
            <a:ext cx="3096344" cy="288032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10800000">
            <a:off x="2123728" y="3573016"/>
            <a:ext cx="3096344" cy="648072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95936" y="4293096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POST</a:t>
            </a:r>
            <a:endParaRPr lang="en-US" sz="2400" b="1" dirty="0"/>
          </a:p>
        </p:txBody>
      </p:sp>
      <p:pic>
        <p:nvPicPr>
          <p:cNvPr id="3075" name="Picture 3" descr="C:\Users\yfhuang\AppData\Local\YNote\Data\echokyz@163.com\ffb75675d86b4c6f98e004d46f1a2c47\Screen Shot 2015-03-07 at 下午8.24.18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96"/>
          <a:stretch/>
        </p:blipFill>
        <p:spPr bwMode="auto">
          <a:xfrm>
            <a:off x="3779912" y="5229200"/>
            <a:ext cx="5126969" cy="13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urved Connector 28"/>
          <p:cNvCxnSpPr/>
          <p:nvPr/>
        </p:nvCxnSpPr>
        <p:spPr>
          <a:xfrm>
            <a:off x="2123728" y="3861048"/>
            <a:ext cx="2232248" cy="2016224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9" name="Oval 3078"/>
          <p:cNvSpPr/>
          <p:nvPr/>
        </p:nvSpPr>
        <p:spPr>
          <a:xfrm>
            <a:off x="2771800" y="141277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40" name="Oval 39"/>
          <p:cNvSpPr/>
          <p:nvPr/>
        </p:nvSpPr>
        <p:spPr>
          <a:xfrm>
            <a:off x="2771800" y="285293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41" name="Oval 40"/>
          <p:cNvSpPr/>
          <p:nvPr/>
        </p:nvSpPr>
        <p:spPr>
          <a:xfrm>
            <a:off x="3347864" y="400506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42" name="Oval 41"/>
          <p:cNvSpPr/>
          <p:nvPr/>
        </p:nvSpPr>
        <p:spPr>
          <a:xfrm>
            <a:off x="2627784" y="479715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953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7" grpId="0"/>
      <p:bldP spid="3079" grpId="0" animBg="1"/>
      <p:bldP spid="40" grpId="0" animBg="1"/>
      <p:bldP spid="41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zh-CN" altLang="en-US" dirty="0" smtClean="0"/>
              <a:t>定义的与服务器交互的方法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最基本的四种：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GET, POST, PUT, DELETE 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www.cnblogs.com/hyddd/archive/2009/03/31/1426026.html</a:t>
            </a:r>
            <a:endParaRPr lang="en-US" dirty="0" smtClean="0"/>
          </a:p>
          <a:p>
            <a:r>
              <a:rPr lang="en-US" dirty="0" smtClean="0"/>
              <a:t>GET:</a:t>
            </a:r>
          </a:p>
          <a:p>
            <a:pPr lvl="1"/>
            <a:r>
              <a:rPr lang="en-US" altLang="zh-CN" dirty="0" smtClean="0"/>
              <a:t>GET</a:t>
            </a:r>
            <a:r>
              <a:rPr lang="zh-CN" altLang="en-US" dirty="0"/>
              <a:t>用于信息获取，而且应该是安全的和幂等的</a:t>
            </a:r>
            <a:r>
              <a:rPr lang="zh-CN" altLang="en-US" dirty="0" smtClean="0"/>
              <a:t>。</a:t>
            </a:r>
            <a:endParaRPr lang="en-US" dirty="0" smtClean="0"/>
          </a:p>
          <a:p>
            <a:r>
              <a:rPr lang="en-US" dirty="0" smtClean="0"/>
              <a:t>POST:</a:t>
            </a:r>
          </a:p>
          <a:p>
            <a:pPr lvl="1"/>
            <a:r>
              <a:rPr lang="en-US" altLang="zh-CN" dirty="0" smtClean="0"/>
              <a:t>POST</a:t>
            </a:r>
            <a:r>
              <a:rPr lang="zh-CN" altLang="en-US" dirty="0"/>
              <a:t>表示可能修改变服务器上的资源的请求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437112"/>
            <a:ext cx="7632848" cy="206210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GET</a:t>
            </a:r>
            <a:r>
              <a:rPr lang="zh-CN" altLang="en-US" sz="1600" dirty="0"/>
              <a:t>请求的数据会附在</a:t>
            </a:r>
            <a:r>
              <a:rPr lang="en-US" sz="1600" dirty="0"/>
              <a:t>URL</a:t>
            </a:r>
            <a:r>
              <a:rPr lang="zh-CN" altLang="en-US" sz="1600" dirty="0"/>
              <a:t>之后（就是把数据放置在</a:t>
            </a:r>
            <a:r>
              <a:rPr lang="en-US" sz="1600" dirty="0"/>
              <a:t>HTTP</a:t>
            </a:r>
            <a:r>
              <a:rPr lang="zh-CN" altLang="en-US" sz="1600" dirty="0"/>
              <a:t>协议头中），以</a:t>
            </a:r>
            <a:r>
              <a:rPr lang="en-US" altLang="zh-CN" sz="1600" dirty="0"/>
              <a:t>?</a:t>
            </a:r>
            <a:r>
              <a:rPr lang="zh-CN" altLang="en-US" sz="1600" dirty="0"/>
              <a:t>分割</a:t>
            </a:r>
            <a:r>
              <a:rPr lang="en-US" sz="1600" dirty="0"/>
              <a:t>URL</a:t>
            </a:r>
            <a:r>
              <a:rPr lang="zh-CN" altLang="en-US" sz="1600" dirty="0"/>
              <a:t>和传输数据，参数之间以</a:t>
            </a:r>
            <a:r>
              <a:rPr lang="en-US" altLang="zh-CN" sz="1600" dirty="0"/>
              <a:t>&amp;</a:t>
            </a:r>
            <a:r>
              <a:rPr lang="zh-CN" altLang="en-US" sz="1600" dirty="0"/>
              <a:t>相连，如：</a:t>
            </a:r>
            <a:r>
              <a:rPr lang="en-US" sz="1600" dirty="0" err="1"/>
              <a:t>login.action?name</a:t>
            </a:r>
            <a:r>
              <a:rPr lang="en-US" sz="1600" dirty="0"/>
              <a:t>=</a:t>
            </a:r>
            <a:r>
              <a:rPr lang="en-US" sz="1600" dirty="0" err="1"/>
              <a:t>hyddd&amp;password</a:t>
            </a:r>
            <a:r>
              <a:rPr lang="en-US" sz="1600" dirty="0"/>
              <a:t>=</a:t>
            </a:r>
            <a:r>
              <a:rPr lang="en-US" sz="1600" dirty="0" err="1"/>
              <a:t>idontknow&amp;verify</a:t>
            </a:r>
            <a:r>
              <a:rPr lang="en-US" sz="1600" dirty="0"/>
              <a:t>=%E4%BD%A0%E5%A5%BD。</a:t>
            </a:r>
            <a:r>
              <a:rPr lang="zh-CN" altLang="en-US" sz="1600" dirty="0"/>
              <a:t>如果数据是英文字母</a:t>
            </a:r>
            <a:r>
              <a:rPr lang="en-US" altLang="zh-CN" sz="1600" dirty="0"/>
              <a:t>/</a:t>
            </a:r>
            <a:r>
              <a:rPr lang="zh-CN" altLang="en-US" sz="1600" dirty="0"/>
              <a:t>数字，原样发送，如果是空格，转换为</a:t>
            </a:r>
            <a:r>
              <a:rPr lang="en-US" altLang="zh-CN" sz="1600" dirty="0"/>
              <a:t>+</a:t>
            </a:r>
            <a:r>
              <a:rPr lang="zh-CN" altLang="en-US" sz="1600" dirty="0"/>
              <a:t>，如果是中文</a:t>
            </a:r>
            <a:r>
              <a:rPr lang="en-US" altLang="zh-CN" sz="1600" dirty="0"/>
              <a:t>/</a:t>
            </a:r>
            <a:r>
              <a:rPr lang="zh-CN" altLang="en-US" sz="1600" dirty="0"/>
              <a:t>其他字符，则直接把字符串用</a:t>
            </a:r>
            <a:r>
              <a:rPr lang="en-US" sz="1600" dirty="0"/>
              <a:t>BASE64</a:t>
            </a:r>
            <a:r>
              <a:rPr lang="zh-CN" altLang="en-US" sz="1600" dirty="0"/>
              <a:t>加密，得出如：</a:t>
            </a:r>
            <a:r>
              <a:rPr lang="en-US" altLang="zh-CN" sz="1600" dirty="0"/>
              <a:t>%</a:t>
            </a:r>
            <a:r>
              <a:rPr lang="en-US" sz="1600" dirty="0"/>
              <a:t>E4%BD%A0%E5%A5%BD，</a:t>
            </a:r>
            <a:r>
              <a:rPr lang="zh-CN" altLang="en-US" sz="1600" dirty="0"/>
              <a:t>其中％</a:t>
            </a:r>
            <a:r>
              <a:rPr lang="en-US" sz="1600" dirty="0"/>
              <a:t>XX</a:t>
            </a:r>
            <a:r>
              <a:rPr lang="zh-CN" altLang="en-US" sz="1600" dirty="0"/>
              <a:t>中的</a:t>
            </a:r>
            <a:r>
              <a:rPr lang="en-US" sz="1600" dirty="0"/>
              <a:t>XX</a:t>
            </a:r>
            <a:r>
              <a:rPr lang="zh-CN" altLang="en-US" sz="1600" dirty="0"/>
              <a:t>为该符号以</a:t>
            </a:r>
            <a:r>
              <a:rPr lang="en-US" altLang="zh-CN" sz="1600" dirty="0"/>
              <a:t>16</a:t>
            </a:r>
            <a:r>
              <a:rPr lang="zh-CN" altLang="en-US" sz="1600" dirty="0"/>
              <a:t>进制表示的</a:t>
            </a:r>
            <a:r>
              <a:rPr lang="en-US" sz="1600" dirty="0"/>
              <a:t>ASCII</a:t>
            </a:r>
            <a:r>
              <a:rPr lang="en-US" sz="1600" dirty="0" smtClean="0"/>
              <a:t>。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POST</a:t>
            </a:r>
            <a:r>
              <a:rPr lang="zh-CN" altLang="en-US" sz="1600" dirty="0"/>
              <a:t>把提交的数据则放置在是</a:t>
            </a:r>
            <a:r>
              <a:rPr lang="en-US" altLang="zh-CN" sz="1600" dirty="0"/>
              <a:t>HTTP</a:t>
            </a:r>
            <a:r>
              <a:rPr lang="zh-CN" altLang="en-US" sz="1600" dirty="0"/>
              <a:t>包的包体中。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891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5: web </a:t>
            </a:r>
            <a:r>
              <a:rPr lang="en-US" dirty="0" err="1" smtClean="0"/>
              <a:t>Gathon</a:t>
            </a:r>
            <a:r>
              <a:rPr lang="en-US" dirty="0" smtClean="0"/>
              <a:t> Game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yfhuang\AppData\Local\YNote\Data\echokyz@163.com\e740b3925bac42f889a39d67ea99fd06\Screen Shot 2015-03-07 at 下午11.12.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4744"/>
            <a:ext cx="3377349" cy="2008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yfhuang\AppData\Local\YNote\Data\echokyz@163.com\b258285a68ff43d58c9bd928362bff4c\Screen Shot 2015-03-07 at 下午11.13.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40768"/>
            <a:ext cx="3412901" cy="21330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yfhuang\AppData\Local\YNote\Data\echokyz@163.com\b5d8c2faf9554258af6b68bf03ef0c0b\Screen Shot 2015-03-07 at 下午11.13.3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780928"/>
            <a:ext cx="3412900" cy="21863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yfhuang\AppData\Local\YNote\Data\echokyz@163.com\97d2c3a2340d460ab904bbdb9a08947c\Screen Shot 2015-03-07 at 下午11.13.52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48" r="1"/>
          <a:stretch/>
        </p:blipFill>
        <p:spPr bwMode="auto">
          <a:xfrm>
            <a:off x="4408714" y="4791712"/>
            <a:ext cx="3531748" cy="20619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yfhuang\AppData\Local\YNote\Data\echokyz@163.com\d427399d01ab4eefb56378cfe1fcd7f5\Screen Shot 2015-03-07 at 下午11.14.07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19"/>
          <a:stretch/>
        </p:blipFill>
        <p:spPr bwMode="auto">
          <a:xfrm>
            <a:off x="1115616" y="5085184"/>
            <a:ext cx="3412899" cy="13708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yfhuang\AppData\Local\YNote\Data\echokyz@163.com\0b2758d546af4cf2b371a9d478fdc397\Screen Shot 2015-03-07 at 下午11.14.2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29000"/>
            <a:ext cx="3552825" cy="175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65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0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4004753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 descr="hello.htm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1" t="8474" r="10573" b="20409"/>
          <a:stretch/>
        </p:blipFill>
        <p:spPr bwMode="auto">
          <a:xfrm>
            <a:off x="4788024" y="1916832"/>
            <a:ext cx="4114800" cy="249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6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9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3960440" cy="4324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 descr="hello-cs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8" t="9363" r="10287" b="20761"/>
          <a:stretch/>
        </p:blipFill>
        <p:spPr bwMode="auto">
          <a:xfrm>
            <a:off x="4644008" y="1916832"/>
            <a:ext cx="4125687" cy="244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6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9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467677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 descr="hello-js-change-colo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4" t="9340" r="10379" b="21095"/>
          <a:stretch/>
        </p:blipFill>
        <p:spPr bwMode="auto">
          <a:xfrm>
            <a:off x="4932040" y="2060848"/>
            <a:ext cx="4103915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6 JavaScript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ello.ht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1" t="8474" r="10573" b="20409"/>
          <a:stretch/>
        </p:blipFill>
        <p:spPr bwMode="auto">
          <a:xfrm>
            <a:off x="467544" y="1124744"/>
            <a:ext cx="4114800" cy="249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hello-cs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8" t="9363" r="10287" b="20761"/>
          <a:stretch/>
        </p:blipFill>
        <p:spPr bwMode="auto">
          <a:xfrm>
            <a:off x="2843808" y="1844824"/>
            <a:ext cx="4125687" cy="244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hello-js-change-colo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4" t="9340" r="10379" b="21095"/>
          <a:stretch/>
        </p:blipFill>
        <p:spPr bwMode="auto">
          <a:xfrm>
            <a:off x="4932040" y="3212976"/>
            <a:ext cx="4103915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4653136"/>
            <a:ext cx="812273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HTML</a:t>
            </a:r>
            <a:r>
              <a:rPr lang="zh-CN" altLang="en-US" dirty="0"/>
              <a:t>定义了页面的内容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/>
              <a:t>HTML</a:t>
            </a:r>
            <a:r>
              <a:rPr lang="zh-CN" altLang="en-US" dirty="0"/>
              <a:t>文档就是一系列的</a:t>
            </a:r>
            <a:r>
              <a:rPr lang="en-US" altLang="zh-CN" dirty="0"/>
              <a:t>Tag</a:t>
            </a:r>
            <a:r>
              <a:rPr lang="zh-CN" altLang="en-US" dirty="0"/>
              <a:t>组成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CSS </a:t>
            </a:r>
            <a:r>
              <a:rPr lang="en-US" dirty="0" smtClean="0"/>
              <a:t>Cascading </a:t>
            </a:r>
            <a:r>
              <a:rPr lang="en-US" dirty="0"/>
              <a:t>Style Sheets（</a:t>
            </a:r>
            <a:r>
              <a:rPr lang="zh-CN" altLang="en-US" dirty="0"/>
              <a:t>层叠样式表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	CSS</a:t>
            </a:r>
            <a:r>
              <a:rPr lang="zh-CN" altLang="en-US" dirty="0"/>
              <a:t>来控制页面元素的样式</a:t>
            </a:r>
            <a:endParaRPr lang="en-US" altLang="zh-CN" dirty="0" smtClean="0"/>
          </a:p>
          <a:p>
            <a:r>
              <a:rPr lang="en-US" altLang="zh-CN" dirty="0" smtClean="0"/>
              <a:t>		JavaScript</a:t>
            </a:r>
            <a:r>
              <a:rPr lang="zh-CN" altLang="en-US" dirty="0"/>
              <a:t>负责页面的交互逻辑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		JavaScript</a:t>
            </a:r>
            <a:r>
              <a:rPr lang="zh-CN" altLang="en-US" dirty="0"/>
              <a:t>是为了让</a:t>
            </a:r>
            <a:r>
              <a:rPr lang="en-US" altLang="zh-CN" dirty="0"/>
              <a:t>HTML</a:t>
            </a:r>
            <a:r>
              <a:rPr lang="zh-CN" altLang="en-US" dirty="0"/>
              <a:t>具有交互性而作为脚本语言添加的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6 html/CSS/JavaScript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7:  f</a:t>
            </a:r>
            <a:r>
              <a:rPr lang="en-US" altLang="zh-CN" dirty="0" smtClean="0"/>
              <a:t>et</a:t>
            </a:r>
            <a:r>
              <a:rPr lang="en-US" dirty="0" smtClean="0"/>
              <a:t>ch sina.com.cn web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r="-1"/>
          <a:stretch/>
        </p:blipFill>
        <p:spPr bwMode="auto">
          <a:xfrm>
            <a:off x="251520" y="1628800"/>
            <a:ext cx="7153793" cy="3927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421" y="6237312"/>
            <a:ext cx="7354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hlinkClick r:id="rId3"/>
              </a:rPr>
              <a:t>http://</a:t>
            </a:r>
            <a:r>
              <a:rPr lang="en-US" sz="800" i="1" dirty="0" smtClean="0">
                <a:hlinkClick r:id="rId3"/>
              </a:rPr>
              <a:t>www.liaoxuefeng.com/wiki/001374738125095c955c1e6d8bb493182103fac9270762a000/001386832511628f1fe2c65534a46aa86b8e654b6d3567c000</a:t>
            </a:r>
            <a:endParaRPr lang="en-US" sz="800" i="1" dirty="0" smtClean="0"/>
          </a:p>
          <a:p>
            <a:endParaRPr lang="en-US" sz="800" i="1" dirty="0" smtClean="0"/>
          </a:p>
        </p:txBody>
      </p:sp>
    </p:spTree>
    <p:extLst>
      <p:ext uri="{BB962C8B-B14F-4D97-AF65-F5344CB8AC3E}">
        <p14:creationId xmlns:p14="http://schemas.microsoft.com/office/powerpoint/2010/main" val="34402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752" y="1052736"/>
            <a:ext cx="6707088" cy="5760640"/>
          </a:xfrm>
        </p:spPr>
        <p:txBody>
          <a:bodyPr/>
          <a:lstStyle/>
          <a:p>
            <a:r>
              <a:rPr lang="zh-CN" altLang="en-US" dirty="0"/>
              <a:t>常见的</a:t>
            </a:r>
            <a:r>
              <a:rPr lang="en-US" dirty="0"/>
              <a:t>Python Web</a:t>
            </a:r>
            <a:r>
              <a:rPr lang="zh-CN" altLang="en-US" dirty="0"/>
              <a:t>框</a:t>
            </a:r>
            <a:r>
              <a:rPr lang="zh-CN" altLang="en-US" dirty="0" smtClean="0"/>
              <a:t>架：</a:t>
            </a:r>
            <a:endParaRPr lang="zh-CN" altLang="en-US" dirty="0"/>
          </a:p>
          <a:p>
            <a:pPr lvl="1"/>
            <a:r>
              <a:rPr lang="en-US" dirty="0">
                <a:hlinkClick r:id="rId2"/>
              </a:rPr>
              <a:t>Django</a:t>
            </a:r>
            <a:r>
              <a:rPr lang="en-US" dirty="0"/>
              <a:t>：</a:t>
            </a:r>
            <a:r>
              <a:rPr lang="zh-CN" altLang="en-US" dirty="0"/>
              <a:t>全能</a:t>
            </a:r>
            <a:r>
              <a:rPr lang="zh-CN" altLang="en-US" dirty="0" smtClean="0"/>
              <a:t>型</a:t>
            </a:r>
            <a:r>
              <a:rPr lang="zh-CN" altLang="en-US" dirty="0" smtClean="0"/>
              <a:t>、重量级</a:t>
            </a:r>
            <a:endParaRPr lang="en-US" altLang="zh-CN" dirty="0" smtClean="0"/>
          </a:p>
          <a:p>
            <a:pPr lvl="1"/>
            <a:r>
              <a:rPr lang="en-US" dirty="0" smtClean="0">
                <a:hlinkClick r:id="rId2"/>
              </a:rPr>
              <a:t>Flask</a:t>
            </a:r>
            <a:r>
              <a:rPr lang="zh-CN" altLang="en-US" dirty="0" smtClean="0"/>
              <a:t>：</a:t>
            </a:r>
            <a:r>
              <a:rPr lang="zh-CN" altLang="en-US" dirty="0" smtClean="0"/>
              <a:t>轻</a:t>
            </a:r>
            <a:r>
              <a:rPr lang="zh-CN" altLang="en-US" dirty="0"/>
              <a:t>量</a:t>
            </a:r>
            <a:r>
              <a:rPr lang="zh-CN" altLang="en-US" dirty="0" smtClean="0"/>
              <a:t>级</a:t>
            </a:r>
            <a:endParaRPr lang="zh-CN" altLang="en-US" dirty="0"/>
          </a:p>
          <a:p>
            <a:pPr lvl="1"/>
            <a:r>
              <a:rPr lang="en-US" dirty="0" smtClean="0">
                <a:hlinkClick r:id="rId3"/>
              </a:rPr>
              <a:t>Bottle</a:t>
            </a:r>
            <a:r>
              <a:rPr lang="en-US" dirty="0"/>
              <a:t>：</a:t>
            </a:r>
            <a:r>
              <a:rPr lang="zh-CN" altLang="en-US" dirty="0"/>
              <a:t>和</a:t>
            </a:r>
            <a:r>
              <a:rPr lang="en-US" dirty="0"/>
              <a:t>Flask</a:t>
            </a:r>
            <a:r>
              <a:rPr lang="zh-CN" altLang="en-US" dirty="0"/>
              <a:t>类</a:t>
            </a:r>
            <a:r>
              <a:rPr lang="zh-CN" altLang="en-US" dirty="0" smtClean="0"/>
              <a:t>似</a:t>
            </a:r>
            <a:endParaRPr lang="zh-CN" altLang="en-US" dirty="0"/>
          </a:p>
          <a:p>
            <a:pPr lvl="1"/>
            <a:r>
              <a:rPr lang="en-US" dirty="0">
                <a:hlinkClick r:id="rId4"/>
              </a:rPr>
              <a:t>Tornado</a:t>
            </a:r>
            <a:r>
              <a:rPr lang="en-US" dirty="0"/>
              <a:t>：Facebook</a:t>
            </a:r>
            <a:r>
              <a:rPr lang="zh-CN" altLang="en-US" dirty="0"/>
              <a:t>的开源异步</a:t>
            </a:r>
            <a:r>
              <a:rPr lang="en-US" dirty="0"/>
              <a:t>Web</a:t>
            </a:r>
            <a:r>
              <a:rPr lang="zh-CN" altLang="en-US" dirty="0"/>
              <a:t>框架。</a:t>
            </a:r>
          </a:p>
          <a:p>
            <a:pPr lvl="1"/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www.2cto.com/kf/201204/128660.html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w</a:t>
            </a:r>
            <a:r>
              <a:rPr lang="en-US" altLang="zh-CN" dirty="0" smtClean="0"/>
              <a:t>eb.py</a:t>
            </a:r>
          </a:p>
          <a:p>
            <a:pPr lvl="1"/>
            <a:r>
              <a:rPr lang="zh-CN" altLang="en-US" dirty="0"/>
              <a:t>简</a:t>
            </a:r>
            <a:r>
              <a:rPr lang="zh-CN" altLang="en-US" dirty="0" smtClean="0"/>
              <a:t>单，易于上</a:t>
            </a:r>
            <a:r>
              <a:rPr lang="zh-CN" altLang="en-US" dirty="0" smtClean="0"/>
              <a:t>手</a:t>
            </a:r>
            <a:endParaRPr lang="en-US" altLang="zh-CN" dirty="0" smtClean="0"/>
          </a:p>
          <a:p>
            <a:pPr lvl="1"/>
            <a:r>
              <a:rPr lang="en-US" dirty="0" smtClean="0"/>
              <a:t>Aaron </a:t>
            </a:r>
            <a:r>
              <a:rPr lang="en-US" dirty="0" smtClean="0"/>
              <a:t>Swartz (</a:t>
            </a:r>
            <a:r>
              <a:rPr lang="en-US" altLang="zh-CN" dirty="0" smtClean="0"/>
              <a:t>1986/11/8</a:t>
            </a:r>
            <a:r>
              <a:rPr lang="zh-CN" altLang="en-US" dirty="0" smtClean="0"/>
              <a:t>－</a:t>
            </a:r>
            <a:r>
              <a:rPr lang="en-US" altLang="zh-CN" dirty="0" smtClean="0"/>
              <a:t>2013/1/11</a:t>
            </a:r>
            <a:r>
              <a:rPr lang="zh-CN" altLang="en-US" dirty="0" smtClean="0"/>
              <a:t> 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en.wikipedia.org/wiki/Aaron_Swartz</a:t>
            </a:r>
            <a:endParaRPr lang="en-US" altLang="zh-CN" dirty="0" smtClean="0"/>
          </a:p>
          <a:p>
            <a:pPr lvl="1"/>
            <a:r>
              <a:rPr lang="en-US" dirty="0">
                <a:hlinkClick r:id="rId7"/>
              </a:rPr>
              <a:t>http://webpy.org/</a:t>
            </a:r>
          </a:p>
          <a:p>
            <a:pPr lvl="1"/>
            <a:endParaRPr lang="en-US" dirty="0"/>
          </a:p>
        </p:txBody>
      </p:sp>
      <p:pic>
        <p:nvPicPr>
          <p:cNvPr id="4098" name="Picture 2" descr="\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124744"/>
            <a:ext cx="1656184" cy="58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lask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1656184" cy="64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aron Swartz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8"/>
          <a:stretch/>
        </p:blipFill>
        <p:spPr bwMode="auto">
          <a:xfrm>
            <a:off x="611560" y="4365104"/>
            <a:ext cx="1705350" cy="220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http://img2.imgtn.bdimg.com/it/u=1039873044,1610261474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http://img2.imgtn.bdimg.com/it/u=1039873044,1610261474&amp;fm=15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96952"/>
            <a:ext cx="1800200" cy="652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13" descr="Tornado Web Server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420888"/>
            <a:ext cx="201622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9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7:  fetch sina.com.cn web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r="-1"/>
          <a:stretch/>
        </p:blipFill>
        <p:spPr bwMode="auto">
          <a:xfrm>
            <a:off x="251520" y="1628800"/>
            <a:ext cx="7153793" cy="3927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421" y="6237312"/>
            <a:ext cx="7354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hlinkClick r:id="rId3"/>
              </a:rPr>
              <a:t>http://</a:t>
            </a:r>
            <a:r>
              <a:rPr lang="en-US" sz="800" i="1" dirty="0" smtClean="0">
                <a:hlinkClick r:id="rId3"/>
              </a:rPr>
              <a:t>www.liaoxuefeng.com/wiki/001374738125095c955c1e6d8bb493182103fac9270762a000/001386832511628f1fe2c65534a46aa86b8e654b6d3567c000</a:t>
            </a:r>
            <a:endParaRPr lang="en-US" sz="800" i="1" dirty="0" smtClean="0"/>
          </a:p>
          <a:p>
            <a:endParaRPr lang="en-US" sz="800" i="1" dirty="0" smtClean="0"/>
          </a:p>
        </p:txBody>
      </p:sp>
      <p:sp>
        <p:nvSpPr>
          <p:cNvPr id="6" name="Rounded Rectangular Callout 5"/>
          <p:cNvSpPr/>
          <p:nvPr/>
        </p:nvSpPr>
        <p:spPr>
          <a:xfrm>
            <a:off x="899592" y="2492896"/>
            <a:ext cx="5976664" cy="1800200"/>
          </a:xfrm>
          <a:prstGeom prst="wedgeRoundRectCallout">
            <a:avLst>
              <a:gd name="adj1" fmla="val -33756"/>
              <a:gd name="adj2" fmla="val -845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套接字</a:t>
            </a:r>
            <a:endParaRPr lang="en-US" altLang="zh-CN" dirty="0" smtClean="0"/>
          </a:p>
          <a:p>
            <a:r>
              <a:rPr lang="en-US" altLang="zh-CN" dirty="0" smtClean="0"/>
              <a:t>Socket</a:t>
            </a:r>
            <a:r>
              <a:rPr lang="zh-CN" altLang="en-US" dirty="0"/>
              <a:t>是网络编程的一个抽象概念。通常我们用一个</a:t>
            </a:r>
            <a:r>
              <a:rPr lang="en-US" altLang="zh-CN" dirty="0"/>
              <a:t>Socket</a:t>
            </a:r>
            <a:r>
              <a:rPr lang="zh-CN" altLang="en-US" dirty="0"/>
              <a:t>表示“打开了一个网络链接”，而打开一个</a:t>
            </a:r>
            <a:r>
              <a:rPr lang="en-US" altLang="zh-CN" dirty="0"/>
              <a:t>Socket</a:t>
            </a:r>
            <a:r>
              <a:rPr lang="zh-CN" altLang="en-US" dirty="0"/>
              <a:t>需要知道目标计算机的</a:t>
            </a:r>
            <a:r>
              <a:rPr lang="en-US" altLang="zh-CN" dirty="0"/>
              <a:t>IP</a:t>
            </a:r>
            <a:r>
              <a:rPr lang="zh-CN" altLang="en-US" dirty="0"/>
              <a:t>地址和端口号，再指定协议类型即可。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7:  </a:t>
            </a:r>
            <a:r>
              <a:rPr lang="en-US" dirty="0" err="1" smtClean="0"/>
              <a:t>ftech</a:t>
            </a:r>
            <a:r>
              <a:rPr lang="en-US" dirty="0" smtClean="0"/>
              <a:t> sina.com.cn web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r="-1"/>
          <a:stretch/>
        </p:blipFill>
        <p:spPr bwMode="auto">
          <a:xfrm>
            <a:off x="251520" y="1628800"/>
            <a:ext cx="7153793" cy="3927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421" y="6237312"/>
            <a:ext cx="7354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hlinkClick r:id="rId3"/>
              </a:rPr>
              <a:t>http://</a:t>
            </a:r>
            <a:r>
              <a:rPr lang="en-US" sz="800" i="1" dirty="0" smtClean="0">
                <a:hlinkClick r:id="rId3"/>
              </a:rPr>
              <a:t>www.liaoxuefeng.com/wiki/001374738125095c955c1e6d8bb493182103fac9270762a000/001386832511628f1fe2c65534a46aa86b8e654b6d3567c000</a:t>
            </a:r>
            <a:endParaRPr lang="en-US" sz="800" i="1" dirty="0" smtClean="0"/>
          </a:p>
          <a:p>
            <a:endParaRPr lang="en-US" sz="800" i="1" dirty="0" smtClean="0"/>
          </a:p>
        </p:txBody>
      </p:sp>
      <p:sp>
        <p:nvSpPr>
          <p:cNvPr id="7" name="Rounded Rectangular Callout 6"/>
          <p:cNvSpPr/>
          <p:nvPr/>
        </p:nvSpPr>
        <p:spPr>
          <a:xfrm>
            <a:off x="1907704" y="332656"/>
            <a:ext cx="2664296" cy="1368152"/>
          </a:xfrm>
          <a:prstGeom prst="wedgeRoundRectCallout">
            <a:avLst>
              <a:gd name="adj1" fmla="val -17429"/>
              <a:gd name="adj2" fmla="val 697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AF_INET: IPv4</a:t>
            </a:r>
          </a:p>
          <a:p>
            <a:r>
              <a:rPr lang="en-US" dirty="0" smtClean="0"/>
              <a:t>AF_INET6: IPv6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707904" y="2348880"/>
            <a:ext cx="3384376" cy="1296144"/>
          </a:xfrm>
          <a:prstGeom prst="wedgeRoundRectCallout">
            <a:avLst>
              <a:gd name="adj1" fmla="val -22427"/>
              <a:gd name="adj2" fmla="val -573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SOCK_STREAM</a:t>
            </a:r>
          </a:p>
          <a:p>
            <a:r>
              <a:rPr lang="zh-CN" altLang="en-US" dirty="0" smtClean="0"/>
              <a:t>指</a:t>
            </a:r>
            <a:r>
              <a:rPr lang="zh-CN" altLang="en-US" dirty="0"/>
              <a:t>定使用面向流的</a:t>
            </a:r>
            <a:r>
              <a:rPr lang="en-US" dirty="0"/>
              <a:t>TCP</a:t>
            </a:r>
            <a:r>
              <a:rPr lang="zh-CN" altLang="en-US" dirty="0"/>
              <a:t>协议</a:t>
            </a:r>
            <a:endParaRPr lang="en-US" dirty="0" smtClean="0"/>
          </a:p>
        </p:txBody>
      </p:sp>
      <p:sp>
        <p:nvSpPr>
          <p:cNvPr id="9" name="Rounded Rectangular Callout 8"/>
          <p:cNvSpPr/>
          <p:nvPr/>
        </p:nvSpPr>
        <p:spPr>
          <a:xfrm>
            <a:off x="107504" y="2348880"/>
            <a:ext cx="3384376" cy="1296144"/>
          </a:xfrm>
          <a:prstGeom prst="wedgeRoundRectCallout">
            <a:avLst>
              <a:gd name="adj1" fmla="val -29509"/>
              <a:gd name="adj2" fmla="val -628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Socket </a:t>
            </a:r>
            <a:r>
              <a:rPr lang="zh-CN" altLang="en-US" dirty="0" smtClean="0"/>
              <a:t>对象创建成功，</a:t>
            </a:r>
            <a:endParaRPr lang="en-US" altLang="zh-CN" dirty="0" smtClean="0"/>
          </a:p>
          <a:p>
            <a:r>
              <a:rPr lang="zh-CN" altLang="en-US" dirty="0"/>
              <a:t>尚</a:t>
            </a:r>
            <a:r>
              <a:rPr lang="zh-CN" altLang="en-US" dirty="0" smtClean="0"/>
              <a:t>未建立链接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466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7:  fetch sina.com.cn web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r="-1"/>
          <a:stretch/>
        </p:blipFill>
        <p:spPr bwMode="auto">
          <a:xfrm>
            <a:off x="251520" y="1628800"/>
            <a:ext cx="7153793" cy="3927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421" y="6237312"/>
            <a:ext cx="7354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hlinkClick r:id="rId3"/>
              </a:rPr>
              <a:t>http://</a:t>
            </a:r>
            <a:r>
              <a:rPr lang="en-US" sz="800" i="1" dirty="0" smtClean="0">
                <a:hlinkClick r:id="rId3"/>
              </a:rPr>
              <a:t>www.liaoxuefeng.com/wiki/001374738125095c955c1e6d8bb493182103fac9270762a000/001386832511628f1fe2c65534a46aa86b8e654b6d3567c000</a:t>
            </a:r>
            <a:endParaRPr lang="en-US" sz="800" i="1" dirty="0" smtClean="0"/>
          </a:p>
          <a:p>
            <a:endParaRPr lang="en-US" sz="800" i="1" dirty="0" smtClean="0"/>
          </a:p>
        </p:txBody>
      </p:sp>
      <p:sp>
        <p:nvSpPr>
          <p:cNvPr id="6" name="Rounded Rectangular Callout 5"/>
          <p:cNvSpPr/>
          <p:nvPr/>
        </p:nvSpPr>
        <p:spPr>
          <a:xfrm>
            <a:off x="251520" y="2708920"/>
            <a:ext cx="7704856" cy="2808312"/>
          </a:xfrm>
          <a:prstGeom prst="wedgeRoundRectCallout">
            <a:avLst>
              <a:gd name="adj1" fmla="val -29509"/>
              <a:gd name="adj2" fmla="val -628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客户端要主动发起</a:t>
            </a:r>
            <a:r>
              <a:rPr lang="en-US" dirty="0"/>
              <a:t>TCP</a:t>
            </a:r>
            <a:r>
              <a:rPr lang="zh-CN" altLang="en-US" dirty="0"/>
              <a:t>连接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必</a:t>
            </a:r>
            <a:r>
              <a:rPr lang="zh-CN" altLang="en-US" dirty="0"/>
              <a:t>须知道服务器的</a:t>
            </a:r>
            <a:r>
              <a:rPr lang="en-US" dirty="0"/>
              <a:t>IP</a:t>
            </a:r>
            <a:r>
              <a:rPr lang="zh-CN" altLang="en-US" dirty="0"/>
              <a:t>地址和端口号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新</a:t>
            </a:r>
            <a:r>
              <a:rPr lang="zh-CN" altLang="en-US" dirty="0"/>
              <a:t>浪网</a:t>
            </a:r>
            <a:r>
              <a:rPr lang="zh-CN" altLang="en-US" dirty="0" smtClean="0"/>
              <a:t>站的</a:t>
            </a:r>
            <a:r>
              <a:rPr lang="en-US" dirty="0"/>
              <a:t>IP</a:t>
            </a:r>
            <a:r>
              <a:rPr lang="zh-CN" altLang="en-US" dirty="0"/>
              <a:t>地址可以用域名</a:t>
            </a:r>
            <a:r>
              <a:rPr lang="en-US" dirty="0"/>
              <a:t>www.sina.com.cn</a:t>
            </a:r>
            <a:r>
              <a:rPr lang="zh-CN" altLang="en-US" dirty="0"/>
              <a:t>自动转换到</a:t>
            </a:r>
            <a:r>
              <a:rPr lang="en-US" dirty="0"/>
              <a:t>IP</a:t>
            </a:r>
            <a:r>
              <a:rPr lang="zh-CN" altLang="en-US" dirty="0"/>
              <a:t>地址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端</a:t>
            </a:r>
            <a:r>
              <a:rPr lang="zh-CN" altLang="en-US" dirty="0"/>
              <a:t>口</a:t>
            </a:r>
            <a:r>
              <a:rPr lang="zh-CN" altLang="en-US" dirty="0" smtClean="0"/>
              <a:t>号： 固定的</a:t>
            </a:r>
            <a:endParaRPr lang="en-US" altLang="zh-CN" dirty="0" smtClean="0"/>
          </a:p>
          <a:p>
            <a:r>
              <a:rPr lang="en-US" altLang="zh-CN" dirty="0"/>
              <a:t>80</a:t>
            </a:r>
            <a:r>
              <a:rPr lang="zh-CN" altLang="en-US" dirty="0"/>
              <a:t>端口是</a:t>
            </a:r>
            <a:r>
              <a:rPr lang="en-US" altLang="zh-CN" dirty="0"/>
              <a:t>Web</a:t>
            </a:r>
            <a:r>
              <a:rPr lang="zh-CN" altLang="en-US" dirty="0"/>
              <a:t>服务的标准端</a:t>
            </a:r>
            <a:r>
              <a:rPr lang="zh-CN" altLang="en-US" dirty="0" smtClean="0"/>
              <a:t>口</a:t>
            </a:r>
            <a:endParaRPr lang="en-US" altLang="zh-CN" dirty="0" smtClean="0"/>
          </a:p>
          <a:p>
            <a:r>
              <a:rPr lang="en-US" altLang="zh-CN" dirty="0"/>
              <a:t>SMTP</a:t>
            </a:r>
            <a:r>
              <a:rPr lang="zh-CN" altLang="en-US" dirty="0"/>
              <a:t>服务是</a:t>
            </a:r>
            <a:r>
              <a:rPr lang="en-US" altLang="zh-CN" dirty="0"/>
              <a:t>25</a:t>
            </a:r>
            <a:r>
              <a:rPr lang="zh-CN" altLang="en-US" dirty="0"/>
              <a:t>端口，</a:t>
            </a:r>
            <a:r>
              <a:rPr lang="en-US" altLang="zh-CN" dirty="0"/>
              <a:t>FTP</a:t>
            </a:r>
            <a:r>
              <a:rPr lang="zh-CN" altLang="en-US" dirty="0"/>
              <a:t>服务是</a:t>
            </a:r>
            <a:r>
              <a:rPr lang="en-US" altLang="zh-CN" dirty="0"/>
              <a:t>21</a:t>
            </a:r>
            <a:r>
              <a:rPr lang="zh-CN" altLang="en-US" dirty="0"/>
              <a:t>端</a:t>
            </a:r>
            <a:r>
              <a:rPr lang="zh-CN" altLang="en-US" dirty="0" smtClean="0"/>
              <a:t>口。</a:t>
            </a:r>
            <a:endParaRPr lang="en-US" altLang="zh-CN" dirty="0" smtClean="0"/>
          </a:p>
          <a:p>
            <a:r>
              <a:rPr lang="zh-CN" altLang="en-US" dirty="0" smtClean="0"/>
              <a:t>端</a:t>
            </a:r>
            <a:r>
              <a:rPr lang="zh-CN" altLang="en-US" dirty="0"/>
              <a:t>口号小于</a:t>
            </a:r>
            <a:r>
              <a:rPr lang="en-US" altLang="zh-CN" dirty="0"/>
              <a:t>1024</a:t>
            </a:r>
            <a:r>
              <a:rPr lang="zh-CN" altLang="en-US" dirty="0"/>
              <a:t>的是</a:t>
            </a:r>
            <a:r>
              <a:rPr lang="en-US" altLang="zh-CN" dirty="0"/>
              <a:t>Internet</a:t>
            </a:r>
            <a:r>
              <a:rPr lang="zh-CN" altLang="en-US" dirty="0"/>
              <a:t>标准服务的端</a:t>
            </a:r>
            <a:r>
              <a:rPr lang="zh-CN" altLang="en-US" dirty="0" smtClean="0"/>
              <a:t>口</a:t>
            </a:r>
            <a:endParaRPr lang="en-US" altLang="zh-CN" dirty="0" smtClean="0"/>
          </a:p>
          <a:p>
            <a:r>
              <a:rPr lang="zh-CN" altLang="en-US" dirty="0" smtClean="0"/>
              <a:t>端</a:t>
            </a:r>
            <a:r>
              <a:rPr lang="zh-CN" altLang="en-US" dirty="0"/>
              <a:t>口号大</a:t>
            </a:r>
            <a:r>
              <a:rPr lang="zh-CN" altLang="en-US" dirty="0" smtClean="0"/>
              <a:t>于</a:t>
            </a:r>
            <a:r>
              <a:rPr lang="en-US" altLang="zh-CN" dirty="0" smtClean="0"/>
              <a:t>1024</a:t>
            </a:r>
            <a:r>
              <a:rPr lang="zh-CN" altLang="en-US" dirty="0"/>
              <a:t>的，可以任意使用。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38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7:  fetch sina.com.cn web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r="-1"/>
          <a:stretch/>
        </p:blipFill>
        <p:spPr bwMode="auto">
          <a:xfrm>
            <a:off x="251520" y="1628800"/>
            <a:ext cx="7153793" cy="3927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421" y="6237312"/>
            <a:ext cx="7354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hlinkClick r:id="rId3"/>
              </a:rPr>
              <a:t>http://</a:t>
            </a:r>
            <a:r>
              <a:rPr lang="en-US" sz="800" i="1" dirty="0" smtClean="0">
                <a:hlinkClick r:id="rId3"/>
              </a:rPr>
              <a:t>www.liaoxuefeng.com/wiki/001374738125095c955c1e6d8bb493182103fac9270762a000/001386832511628f1fe2c65534a46aa86b8e654b6d3567c000</a:t>
            </a:r>
            <a:endParaRPr lang="en-US" sz="800" i="1" dirty="0" smtClean="0"/>
          </a:p>
          <a:p>
            <a:endParaRPr lang="en-US" sz="800" i="1" dirty="0" smtClean="0"/>
          </a:p>
        </p:txBody>
      </p:sp>
      <p:sp>
        <p:nvSpPr>
          <p:cNvPr id="6" name="Rounded Rectangular Callout 5"/>
          <p:cNvSpPr/>
          <p:nvPr/>
        </p:nvSpPr>
        <p:spPr>
          <a:xfrm>
            <a:off x="251520" y="2924944"/>
            <a:ext cx="7704856" cy="2808312"/>
          </a:xfrm>
          <a:prstGeom prst="wedgeRoundRectCallout">
            <a:avLst>
              <a:gd name="adj1" fmla="val -29509"/>
              <a:gd name="adj2" fmla="val -628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发送请求，要求返回首页的内容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TCP</a:t>
            </a:r>
            <a:r>
              <a:rPr lang="zh-CN" altLang="en-US" dirty="0"/>
              <a:t>连接创建的是双向通道，双方都可以同时给对方发数据。但是谁先发谁后发，怎么协调，要根据具体的协议来决定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HTTP</a:t>
            </a:r>
            <a:r>
              <a:rPr lang="zh-CN" altLang="en-US" dirty="0"/>
              <a:t>协议规定客户端必须先发请求给服务器，服务器收到后才发数据给客户端。</a:t>
            </a:r>
          </a:p>
          <a:p>
            <a:r>
              <a:rPr lang="zh-CN" altLang="en-US" dirty="0"/>
              <a:t>发送的文本格式必须符合</a:t>
            </a:r>
            <a:r>
              <a:rPr lang="en-US" altLang="zh-CN" dirty="0"/>
              <a:t>HTTP</a:t>
            </a:r>
            <a:r>
              <a:rPr lang="zh-CN" altLang="en-US" dirty="0"/>
              <a:t>标准，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38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7:  fetch sina.com.cn web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r="-1"/>
          <a:stretch/>
        </p:blipFill>
        <p:spPr bwMode="auto">
          <a:xfrm>
            <a:off x="251520" y="1628800"/>
            <a:ext cx="7153793" cy="3927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421" y="6237312"/>
            <a:ext cx="7354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hlinkClick r:id="rId3"/>
              </a:rPr>
              <a:t>http://</a:t>
            </a:r>
            <a:r>
              <a:rPr lang="en-US" sz="800" i="1" dirty="0" smtClean="0">
                <a:hlinkClick r:id="rId3"/>
              </a:rPr>
              <a:t>www.liaoxuefeng.com/wiki/001374738125095c955c1e6d8bb493182103fac9270762a000/001386832511628f1fe2c65534a46aa86b8e654b6d3567c000</a:t>
            </a:r>
            <a:endParaRPr lang="en-US" sz="800" i="1" dirty="0" smtClean="0"/>
          </a:p>
          <a:p>
            <a:endParaRPr lang="en-US" sz="800" i="1" dirty="0" smtClean="0"/>
          </a:p>
        </p:txBody>
      </p:sp>
      <p:sp>
        <p:nvSpPr>
          <p:cNvPr id="6" name="Rounded Rectangular Callout 5"/>
          <p:cNvSpPr/>
          <p:nvPr/>
        </p:nvSpPr>
        <p:spPr>
          <a:xfrm>
            <a:off x="179512" y="4437112"/>
            <a:ext cx="7704856" cy="1872208"/>
          </a:xfrm>
          <a:prstGeom prst="wedgeRoundRectCallout">
            <a:avLst>
              <a:gd name="adj1" fmla="val -19600"/>
              <a:gd name="adj2" fmla="val -592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接收数据时，调用</a:t>
            </a:r>
            <a:r>
              <a:rPr lang="en-US" altLang="zh-CN" dirty="0" err="1"/>
              <a:t>recv</a:t>
            </a:r>
            <a:r>
              <a:rPr lang="en-US" altLang="zh-CN" dirty="0"/>
              <a:t>(max)</a:t>
            </a:r>
            <a:r>
              <a:rPr lang="zh-CN" altLang="en-US" dirty="0"/>
              <a:t>方法，一次最多接收指定的字节</a:t>
            </a:r>
            <a:r>
              <a:rPr lang="zh-CN" altLang="en-US" dirty="0" smtClean="0"/>
              <a:t>数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一个</a:t>
            </a:r>
            <a:r>
              <a:rPr lang="en-US" altLang="zh-CN" dirty="0"/>
              <a:t>while</a:t>
            </a:r>
            <a:r>
              <a:rPr lang="zh-CN" altLang="en-US" dirty="0"/>
              <a:t>循环中反复接收，直到</a:t>
            </a:r>
            <a:r>
              <a:rPr lang="en-US" altLang="zh-CN" dirty="0" err="1"/>
              <a:t>recv</a:t>
            </a:r>
            <a:r>
              <a:rPr lang="en-US" altLang="zh-CN" dirty="0"/>
              <a:t>()</a:t>
            </a:r>
            <a:r>
              <a:rPr lang="zh-CN" altLang="en-US" dirty="0"/>
              <a:t>返回空数据，表示接收完毕，退出循环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38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7:  fetch sina.com.cn web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r="-1"/>
          <a:stretch/>
        </p:blipFill>
        <p:spPr bwMode="auto">
          <a:xfrm>
            <a:off x="251520" y="1628800"/>
            <a:ext cx="7153793" cy="3927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421" y="6237312"/>
            <a:ext cx="7354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hlinkClick r:id="rId3"/>
              </a:rPr>
              <a:t>http://</a:t>
            </a:r>
            <a:r>
              <a:rPr lang="en-US" sz="800" i="1" dirty="0" smtClean="0">
                <a:hlinkClick r:id="rId3"/>
              </a:rPr>
              <a:t>www.liaoxuefeng.com/wiki/001374738125095c955c1e6d8bb493182103fac9270762a000/001386832511628f1fe2c65534a46aa86b8e654b6d3567c000</a:t>
            </a:r>
            <a:endParaRPr lang="en-US" sz="800" i="1" dirty="0" smtClean="0"/>
          </a:p>
          <a:p>
            <a:endParaRPr lang="en-US" sz="800" i="1" dirty="0" smtClean="0"/>
          </a:p>
        </p:txBody>
      </p:sp>
      <p:sp>
        <p:nvSpPr>
          <p:cNvPr id="6" name="Rounded Rectangular Callout 5"/>
          <p:cNvSpPr/>
          <p:nvPr/>
        </p:nvSpPr>
        <p:spPr>
          <a:xfrm>
            <a:off x="251520" y="2564904"/>
            <a:ext cx="6120680" cy="1440160"/>
          </a:xfrm>
          <a:prstGeom prst="wedgeRoundRectCallout">
            <a:avLst>
              <a:gd name="adj1" fmla="val -30188"/>
              <a:gd name="adj2" fmla="val 689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当我们接收完数据后，调用</a:t>
            </a:r>
            <a:r>
              <a:rPr lang="en-US" altLang="zh-CN" dirty="0"/>
              <a:t>close()</a:t>
            </a:r>
            <a:r>
              <a:rPr lang="zh-CN" altLang="en-US" dirty="0"/>
              <a:t>方法关闭</a:t>
            </a:r>
            <a:r>
              <a:rPr lang="en-US" altLang="zh-CN" dirty="0" smtClean="0"/>
              <a:t>Socket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次完整的网络通信就结束了：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38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7:  fetch sina.com.cn web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r="-1"/>
          <a:stretch/>
        </p:blipFill>
        <p:spPr bwMode="auto">
          <a:xfrm>
            <a:off x="251520" y="1628800"/>
            <a:ext cx="7153793" cy="3927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421" y="6237312"/>
            <a:ext cx="7354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hlinkClick r:id="rId3"/>
              </a:rPr>
              <a:t>http://</a:t>
            </a:r>
            <a:r>
              <a:rPr lang="en-US" sz="800" i="1" dirty="0" smtClean="0">
                <a:hlinkClick r:id="rId3"/>
              </a:rPr>
              <a:t>www.liaoxuefeng.com/wiki/001374738125095c955c1e6d8bb493182103fac9270762a000/001386832511628f1fe2c65534a46aa86b8e654b6d3567c000</a:t>
            </a:r>
            <a:endParaRPr lang="en-US" sz="800" i="1" dirty="0" smtClean="0"/>
          </a:p>
          <a:p>
            <a:endParaRPr lang="en-US" sz="800" i="1" dirty="0" smtClean="0"/>
          </a:p>
        </p:txBody>
      </p:sp>
      <p:sp>
        <p:nvSpPr>
          <p:cNvPr id="6" name="Rounded Rectangular Callout 5"/>
          <p:cNvSpPr/>
          <p:nvPr/>
        </p:nvSpPr>
        <p:spPr>
          <a:xfrm>
            <a:off x="1331640" y="2924944"/>
            <a:ext cx="6912768" cy="1440160"/>
          </a:xfrm>
          <a:prstGeom prst="wedgeRoundRectCallout">
            <a:avLst>
              <a:gd name="adj1" fmla="val -27234"/>
              <a:gd name="adj2" fmla="val 683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接收到的数据包括</a:t>
            </a:r>
            <a:r>
              <a:rPr lang="en-US" altLang="zh-CN" dirty="0"/>
              <a:t>HTTP</a:t>
            </a:r>
            <a:r>
              <a:rPr lang="zh-CN" altLang="en-US" dirty="0"/>
              <a:t>头和网页本身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我</a:t>
            </a:r>
            <a:r>
              <a:rPr lang="zh-CN" altLang="en-US" dirty="0"/>
              <a:t>们只需要把</a:t>
            </a:r>
            <a:r>
              <a:rPr lang="en-US" altLang="zh-CN" dirty="0"/>
              <a:t>HTTP</a:t>
            </a:r>
            <a:r>
              <a:rPr lang="zh-CN" altLang="en-US" dirty="0"/>
              <a:t>头和网页分离一下，把</a:t>
            </a:r>
            <a:r>
              <a:rPr lang="en-US" altLang="zh-CN" dirty="0"/>
              <a:t>HTTP</a:t>
            </a:r>
            <a:r>
              <a:rPr lang="zh-CN" altLang="en-US" dirty="0"/>
              <a:t>头打印出来，网页内容保存到文件：</a:t>
            </a:r>
            <a:endParaRPr lang="en-US" dirty="0" smtClean="0"/>
          </a:p>
        </p:txBody>
      </p:sp>
      <p:sp>
        <p:nvSpPr>
          <p:cNvPr id="7" name="Rounded Rectangular Callout 6"/>
          <p:cNvSpPr/>
          <p:nvPr/>
        </p:nvSpPr>
        <p:spPr>
          <a:xfrm>
            <a:off x="2051720" y="5589240"/>
            <a:ext cx="5400600" cy="1008112"/>
          </a:xfrm>
          <a:prstGeom prst="wedgeRoundRectCallout">
            <a:avLst>
              <a:gd name="adj1" fmla="val -23510"/>
              <a:gd name="adj2" fmla="val 196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只需要在浏览器中打开这个</a:t>
            </a:r>
            <a:r>
              <a:rPr lang="en-US" altLang="zh-CN" dirty="0"/>
              <a:t>sina.html</a:t>
            </a:r>
            <a:r>
              <a:rPr lang="zh-CN" altLang="en-US" dirty="0"/>
              <a:t>文</a:t>
            </a:r>
            <a:r>
              <a:rPr lang="zh-CN" altLang="en-US" dirty="0" smtClean="0"/>
              <a:t>件</a:t>
            </a:r>
            <a:endParaRPr lang="en-US" altLang="zh-CN" dirty="0" smtClean="0"/>
          </a:p>
          <a:p>
            <a:r>
              <a:rPr lang="zh-CN" altLang="en-US" dirty="0" smtClean="0"/>
              <a:t>就</a:t>
            </a:r>
            <a:r>
              <a:rPr lang="zh-CN" altLang="en-US" dirty="0"/>
              <a:t>可以看到新浪的首页了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38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web.py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Windows:</a:t>
            </a:r>
          </a:p>
          <a:p>
            <a:pPr lvl="1"/>
            <a:r>
              <a:rPr lang="zh-CN" altLang="en-US" dirty="0"/>
              <a:t> 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github.com/webpy/webpy</a:t>
            </a:r>
            <a:endParaRPr lang="en-US" u="sng" dirty="0" smtClean="0"/>
          </a:p>
          <a:p>
            <a:pPr lvl="1"/>
            <a:r>
              <a:rPr lang="en-US" dirty="0" smtClean="0"/>
              <a:t>Un-zip the down loaded zip file</a:t>
            </a:r>
          </a:p>
          <a:p>
            <a:pPr lvl="1"/>
            <a:r>
              <a:rPr lang="en-US" dirty="0" smtClean="0"/>
              <a:t>Simply run: </a:t>
            </a:r>
            <a:r>
              <a:rPr lang="en-US" b="1" dirty="0" smtClean="0"/>
              <a:t>python </a:t>
            </a:r>
            <a:r>
              <a:rPr lang="en-US" b="1" dirty="0"/>
              <a:t>setup.py </a:t>
            </a:r>
            <a:r>
              <a:rPr lang="en-US" b="1" dirty="0" smtClean="0"/>
              <a:t>install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Test:</a:t>
            </a:r>
          </a:p>
          <a:p>
            <a:pPr lvl="2"/>
            <a:r>
              <a:rPr lang="en-US" altLang="zh-CN" dirty="0" smtClean="0"/>
              <a:t>Run case 1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 have some issue for install web.py on windows OS</a:t>
            </a:r>
          </a:p>
          <a:p>
            <a:pPr lvl="1"/>
            <a:r>
              <a:rPr lang="en-US" dirty="0" smtClean="0"/>
              <a:t>Better use Linux or OSX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6093296"/>
            <a:ext cx="4991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1200" i="1" dirty="0">
                <a:hlinkClick r:id="rId3"/>
              </a:rPr>
              <a:t>http://</a:t>
            </a:r>
            <a:r>
              <a:rPr lang="en-US" sz="1200" i="1" dirty="0" smtClean="0">
                <a:hlinkClick r:id="rId3"/>
              </a:rPr>
              <a:t>www.cnblogs.com/dolphin0520/archive/2013/10/15/3343617.html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33164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hello, world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Web.py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 most the detail for us</a:t>
            </a:r>
          </a:p>
          <a:p>
            <a:pPr lvl="1"/>
            <a:r>
              <a:rPr lang="en-US" dirty="0" smtClean="0"/>
              <a:t>Try to use C++?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We</a:t>
            </a:r>
          </a:p>
          <a:p>
            <a:pPr lvl="1"/>
            <a:r>
              <a:rPr lang="en-US" dirty="0" smtClean="0"/>
              <a:t>Learn how to use web.py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052736"/>
            <a:ext cx="4248472" cy="478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95536" y="5157192"/>
            <a:ext cx="4003796" cy="866775"/>
            <a:chOff x="683568" y="5661248"/>
            <a:chExt cx="4003796" cy="866775"/>
          </a:xfrm>
        </p:grpSpPr>
        <p:pic>
          <p:nvPicPr>
            <p:cNvPr id="1026" name="Picture 2" descr="C:\Users\yfhuang\AppData\Local\YNote\Data\echokyz@163.com\a14bdaa4a00a4d22b940381518040838\Screen Shot 2015-03-07 at 下午7.46.09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480"/>
            <a:stretch/>
          </p:blipFill>
          <p:spPr bwMode="auto">
            <a:xfrm>
              <a:off x="683568" y="5661248"/>
              <a:ext cx="1776603" cy="866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Users\yfhuang\AppData\Local\YNote\Data\echokyz@163.com\a14bdaa4a00a4d22b940381518040838\Screen Shot 2015-03-07 at 下午7.46.09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69"/>
            <a:stretch/>
          </p:blipFill>
          <p:spPr bwMode="auto">
            <a:xfrm>
              <a:off x="2411760" y="5661248"/>
              <a:ext cx="2275604" cy="866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47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http://www.neihuang.gov.cn/images/12/07/28/ezvk7g2h32/2670609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251" y="4149080"/>
            <a:ext cx="3197109" cy="235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neihuang.gov.cn/images/12/07/28/ezvk7g2h32/2670609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11" y="4149080"/>
            <a:ext cx="3197109" cy="235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ica.nipic.com/2008-03-02/200832223011314_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1566091" cy="138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9" b="6114"/>
          <a:stretch/>
        </p:blipFill>
        <p:spPr bwMode="auto">
          <a:xfrm>
            <a:off x="280074" y="836712"/>
            <a:ext cx="4607688" cy="696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57" r="13205" b="24361"/>
          <a:stretch/>
        </p:blipFill>
        <p:spPr bwMode="auto">
          <a:xfrm>
            <a:off x="4893231" y="1268760"/>
            <a:ext cx="3999249" cy="1271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19" b="54672"/>
          <a:stretch/>
        </p:blipFill>
        <p:spPr bwMode="auto">
          <a:xfrm>
            <a:off x="280074" y="476672"/>
            <a:ext cx="4607688" cy="348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6" r="62321" b="66995"/>
          <a:stretch/>
        </p:blipFill>
        <p:spPr bwMode="auto">
          <a:xfrm>
            <a:off x="3093031" y="1556792"/>
            <a:ext cx="1736142" cy="1003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179512" y="260648"/>
            <a:ext cx="8856984" cy="33843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/>
          <p:nvPr/>
        </p:nvCxnSpPr>
        <p:spPr>
          <a:xfrm rot="16200000" flipV="1">
            <a:off x="1187623" y="2636913"/>
            <a:ext cx="2592288" cy="576064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39552" y="4365104"/>
            <a:ext cx="3260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http://</a:t>
            </a:r>
            <a:r>
              <a:rPr lang="en-US" sz="2400" b="1" dirty="0" smtClean="0">
                <a:solidFill>
                  <a:srgbClr val="00B0F0"/>
                </a:solidFill>
              </a:rPr>
              <a:t>localhost:8080/</a:t>
            </a:r>
            <a:endParaRPr lang="en-US" sz="2400" b="1" dirty="0">
              <a:solidFill>
                <a:srgbClr val="00B0F0"/>
              </a:solidFill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1152128" cy="51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Curved Connector 32"/>
          <p:cNvCxnSpPr/>
          <p:nvPr/>
        </p:nvCxnSpPr>
        <p:spPr>
          <a:xfrm>
            <a:off x="2195736" y="1556792"/>
            <a:ext cx="1008112" cy="504056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843808" y="1484784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/</a:t>
            </a:r>
            <a:endParaRPr lang="en-US" sz="2400" b="1" dirty="0">
              <a:solidFill>
                <a:srgbClr val="00B0F0"/>
              </a:solidFill>
            </a:endParaRPr>
          </a:p>
        </p:txBody>
      </p:sp>
      <p:cxnSp>
        <p:nvCxnSpPr>
          <p:cNvPr id="36" name="Curved Connector 35"/>
          <p:cNvCxnSpPr/>
          <p:nvPr/>
        </p:nvCxnSpPr>
        <p:spPr>
          <a:xfrm flipV="1">
            <a:off x="4788024" y="1700808"/>
            <a:ext cx="576064" cy="432048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ectangle 2058"/>
          <p:cNvSpPr/>
          <p:nvPr/>
        </p:nvSpPr>
        <p:spPr>
          <a:xfrm>
            <a:off x="5407339" y="5013176"/>
            <a:ext cx="2016224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TextBox 2059"/>
          <p:cNvSpPr txBox="1"/>
          <p:nvPr/>
        </p:nvSpPr>
        <p:spPr>
          <a:xfrm>
            <a:off x="4831275" y="4509120"/>
            <a:ext cx="1772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Hello World</a:t>
            </a:r>
            <a:endParaRPr lang="en-US" sz="2400" dirty="0"/>
          </a:p>
        </p:txBody>
      </p:sp>
      <p:cxnSp>
        <p:nvCxnSpPr>
          <p:cNvPr id="41" name="Curved Connector 40"/>
          <p:cNvCxnSpPr/>
          <p:nvPr/>
        </p:nvCxnSpPr>
        <p:spPr>
          <a:xfrm rot="5400000">
            <a:off x="5364088" y="2996952"/>
            <a:ext cx="1944216" cy="1368152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403648" y="5085184"/>
            <a:ext cx="2016224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7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5" grpId="0"/>
      <p:bldP spid="2059" grpId="0" animBg="1"/>
      <p:bldP spid="20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Case2: more beautiful hello world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79630" y="6283420"/>
            <a:ext cx="298474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http://pica.nipic.com/2008-03-02/200832223011314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08605"/>
            <a:ext cx="211838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neihuang.gov.cn/images/12/07/28/ezvk7g2h32/26706096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412776"/>
            <a:ext cx="2771800" cy="204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95736" y="1508605"/>
            <a:ext cx="3918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Case 1:  return ‘hello world’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3956877"/>
            <a:ext cx="8892480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HTML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超文本标记语言</a:t>
            </a:r>
            <a:endParaRPr lang="en-US" altLang="zh-CN" sz="2400" dirty="0" smtClean="0"/>
          </a:p>
          <a:p>
            <a:r>
              <a:rPr lang="zh-CN" altLang="en-US" sz="2400" dirty="0" smtClean="0"/>
              <a:t>是</a:t>
            </a:r>
            <a:r>
              <a:rPr lang="zh-CN" altLang="en-US" sz="2400" dirty="0"/>
              <a:t>一种用来定义网页的文本，会</a:t>
            </a:r>
            <a:r>
              <a:rPr lang="en-US" altLang="zh-CN" sz="2400" dirty="0"/>
              <a:t>HTML</a:t>
            </a:r>
            <a:r>
              <a:rPr lang="zh-CN" altLang="en-US" sz="2400" dirty="0"/>
              <a:t>，就可以编写网</a:t>
            </a:r>
            <a:r>
              <a:rPr lang="zh-CN" altLang="en-US" sz="2400" dirty="0" smtClean="0"/>
              <a:t>页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b="1" dirty="0" smtClean="0"/>
              <a:t>HTTP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超文本传输协</a:t>
            </a:r>
            <a:r>
              <a:rPr lang="zh-CN" altLang="en-US" sz="2400" dirty="0" smtClean="0"/>
              <a:t>议</a:t>
            </a:r>
            <a:endParaRPr lang="en-US" altLang="zh-CN" sz="2400" dirty="0" smtClean="0"/>
          </a:p>
          <a:p>
            <a:r>
              <a:rPr lang="zh-CN" altLang="en-US" sz="2400" dirty="0" smtClean="0"/>
              <a:t>是</a:t>
            </a:r>
            <a:r>
              <a:rPr lang="zh-CN" altLang="en-US" sz="2400" dirty="0"/>
              <a:t>在网络上传输</a:t>
            </a:r>
            <a:r>
              <a:rPr lang="en-US" altLang="zh-CN" sz="2400" dirty="0"/>
              <a:t>HTML</a:t>
            </a:r>
            <a:r>
              <a:rPr lang="zh-CN" altLang="en-US" sz="2400" dirty="0"/>
              <a:t>的协议，用于浏览器和服务器的通信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/>
              <a:t>需要了解</a:t>
            </a:r>
            <a:r>
              <a:rPr lang="zh-CN" altLang="en-US" sz="2400" dirty="0" smtClean="0"/>
              <a:t>下</a:t>
            </a:r>
            <a:r>
              <a:rPr lang="en-US" altLang="zh-CN" sz="2400" dirty="0" smtClean="0"/>
              <a:t>web.py</a:t>
            </a:r>
            <a:r>
              <a:rPr lang="zh-CN" altLang="en-US" sz="2400" dirty="0" smtClean="0"/>
              <a:t>的渲染功能 （</a:t>
            </a:r>
            <a:r>
              <a:rPr lang="en-US" altLang="zh-CN" sz="2400" b="1" dirty="0" smtClean="0"/>
              <a:t>render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195736" y="2981864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Case2: </a:t>
            </a:r>
            <a:r>
              <a:rPr lang="en-US" dirty="0" smtClean="0"/>
              <a:t> use </a:t>
            </a:r>
            <a:r>
              <a:rPr lang="en-US" dirty="0"/>
              <a:t>html</a:t>
            </a:r>
          </a:p>
        </p:txBody>
      </p:sp>
      <p:sp>
        <p:nvSpPr>
          <p:cNvPr id="12" name="Striped Right Arrow 11"/>
          <p:cNvSpPr/>
          <p:nvPr/>
        </p:nvSpPr>
        <p:spPr>
          <a:xfrm>
            <a:off x="3059832" y="1988840"/>
            <a:ext cx="2664296" cy="936104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44208" y="2060848"/>
            <a:ext cx="2016224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2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2: </a:t>
            </a:r>
            <a:r>
              <a:rPr lang="en-US" dirty="0"/>
              <a:t>more beautiful hello world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836" y="1412776"/>
            <a:ext cx="5112164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8" y="3991769"/>
            <a:ext cx="38100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7" y="1196752"/>
            <a:ext cx="380047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http://pica.nipic.com/2008-03-02/200832223011314_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085184"/>
            <a:ext cx="1629529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085184"/>
            <a:ext cx="1800200" cy="128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95936" y="980728"/>
            <a:ext cx="230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templates/index.html</a:t>
            </a:r>
          </a:p>
        </p:txBody>
      </p:sp>
      <p:pic>
        <p:nvPicPr>
          <p:cNvPr id="2051" name="Picture 3" descr="C:\Users\yfhuang\AppData\Local\YNote\Data\echokyz@163.com\5fc6c73dbae24cf3829fbb821d525578\Screen Shot 2015-03-07 at 下午7.58.26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00"/>
          <a:stretch/>
        </p:blipFill>
        <p:spPr bwMode="auto">
          <a:xfrm>
            <a:off x="4788024" y="4653136"/>
            <a:ext cx="381581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urved Connector 18"/>
          <p:cNvCxnSpPr/>
          <p:nvPr/>
        </p:nvCxnSpPr>
        <p:spPr>
          <a:xfrm rot="10800000" flipV="1">
            <a:off x="2123728" y="4581128"/>
            <a:ext cx="3528392" cy="792088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724128" y="4365104"/>
            <a:ext cx="3260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http://</a:t>
            </a:r>
            <a:r>
              <a:rPr lang="en-US" sz="2400" b="1" dirty="0" smtClean="0">
                <a:solidFill>
                  <a:srgbClr val="00B0F0"/>
                </a:solidFill>
              </a:rPr>
              <a:t>localhost:8080/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3" name="AutoShape 2" descr="Screen Shot 2015-03-07 at 下午7.58.26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5" name="Curved Connector 14"/>
          <p:cNvCxnSpPr/>
          <p:nvPr/>
        </p:nvCxnSpPr>
        <p:spPr>
          <a:xfrm flipV="1">
            <a:off x="2123728" y="5301208"/>
            <a:ext cx="3024336" cy="288032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8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Case3: get input from the browser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512" y="3284984"/>
            <a:ext cx="309634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http://lpthw.org/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79512" y="2564904"/>
            <a:ext cx="30963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浏览器</a:t>
            </a:r>
            <a:endParaRPr lang="en-US" sz="2400" dirty="0"/>
          </a:p>
        </p:txBody>
      </p:sp>
      <p:sp>
        <p:nvSpPr>
          <p:cNvPr id="7" name="Flowchart: Decision 6"/>
          <p:cNvSpPr/>
          <p:nvPr/>
        </p:nvSpPr>
        <p:spPr>
          <a:xfrm>
            <a:off x="179512" y="4437112"/>
            <a:ext cx="3096344" cy="10081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网络接口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5" idx="2"/>
            <a:endCxn id="7" idx="0"/>
          </p:cNvCxnSpPr>
          <p:nvPr/>
        </p:nvCxnSpPr>
        <p:spPr>
          <a:xfrm>
            <a:off x="1727684" y="4077072"/>
            <a:ext cx="0" cy="36004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oud Callout 10"/>
          <p:cNvSpPr/>
          <p:nvPr/>
        </p:nvSpPr>
        <p:spPr>
          <a:xfrm>
            <a:off x="2915816" y="5085184"/>
            <a:ext cx="3168352" cy="1584176"/>
          </a:xfrm>
          <a:prstGeom prst="cloudCallout">
            <a:avLst>
              <a:gd name="adj1" fmla="val 19022"/>
              <a:gd name="adj2" fmla="val 42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internet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5436096" y="3933056"/>
            <a:ext cx="352839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服务器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5436096" y="2564904"/>
            <a:ext cx="3528392" cy="901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应用程序</a:t>
            </a:r>
            <a:endParaRPr lang="en-US" sz="2400" dirty="0"/>
          </a:p>
        </p:txBody>
      </p:sp>
      <p:cxnSp>
        <p:nvCxnSpPr>
          <p:cNvPr id="23" name="Straight Arrow Connector 22"/>
          <p:cNvCxnSpPr>
            <a:stCxn id="11" idx="0"/>
            <a:endCxn id="7" idx="2"/>
          </p:cNvCxnSpPr>
          <p:nvPr/>
        </p:nvCxnSpPr>
        <p:spPr>
          <a:xfrm flipH="1" flipV="1">
            <a:off x="1727684" y="5445224"/>
            <a:ext cx="1197960" cy="43204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2"/>
            <a:endCxn id="11" idx="2"/>
          </p:cNvCxnSpPr>
          <p:nvPr/>
        </p:nvCxnSpPr>
        <p:spPr>
          <a:xfrm flipH="1">
            <a:off x="6081528" y="4941168"/>
            <a:ext cx="1118764" cy="93610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2"/>
            <a:endCxn id="12" idx="0"/>
          </p:cNvCxnSpPr>
          <p:nvPr/>
        </p:nvCxnSpPr>
        <p:spPr>
          <a:xfrm>
            <a:off x="7200292" y="3466899"/>
            <a:ext cx="0" cy="466157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11560" y="1052736"/>
            <a:ext cx="77048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1. </a:t>
            </a:r>
            <a:r>
              <a:rPr lang="zh-CN" altLang="en-US" sz="2000" dirty="0" smtClean="0"/>
              <a:t>浏</a:t>
            </a:r>
            <a:r>
              <a:rPr lang="zh-CN" altLang="en-US" sz="2000" dirty="0"/>
              <a:t>览器发送一个</a:t>
            </a:r>
            <a:r>
              <a:rPr lang="en-US" altLang="zh-CN" sz="2000" dirty="0"/>
              <a:t>HTTP</a:t>
            </a:r>
            <a:r>
              <a:rPr lang="zh-CN" altLang="en-US" sz="2000" dirty="0"/>
              <a:t>请求；</a:t>
            </a:r>
          </a:p>
          <a:p>
            <a:r>
              <a:rPr lang="en-US" altLang="zh-CN" sz="2000" dirty="0" smtClean="0"/>
              <a:t>2. </a:t>
            </a:r>
            <a:r>
              <a:rPr lang="zh-CN" altLang="en-US" sz="2000" dirty="0" smtClean="0"/>
              <a:t>服</a:t>
            </a:r>
            <a:r>
              <a:rPr lang="zh-CN" altLang="en-US" sz="2000" dirty="0"/>
              <a:t>务器收到请求，生成一个</a:t>
            </a:r>
            <a:r>
              <a:rPr lang="en-US" altLang="zh-CN" sz="2000" dirty="0"/>
              <a:t>HTML</a:t>
            </a:r>
            <a:r>
              <a:rPr lang="zh-CN" altLang="en-US" sz="2000" dirty="0"/>
              <a:t>文档；</a:t>
            </a:r>
          </a:p>
          <a:p>
            <a:r>
              <a:rPr lang="en-US" altLang="zh-CN" sz="2000" dirty="0" smtClean="0"/>
              <a:t>3. </a:t>
            </a:r>
            <a:r>
              <a:rPr lang="zh-CN" altLang="en-US" sz="2000" dirty="0" smtClean="0"/>
              <a:t>服</a:t>
            </a:r>
            <a:r>
              <a:rPr lang="zh-CN" altLang="en-US" sz="2000" dirty="0"/>
              <a:t>务器把</a:t>
            </a:r>
            <a:r>
              <a:rPr lang="en-US" altLang="zh-CN" sz="2000" dirty="0"/>
              <a:t>HTML</a:t>
            </a:r>
            <a:r>
              <a:rPr lang="zh-CN" altLang="en-US" sz="2000" dirty="0"/>
              <a:t>文档作为</a:t>
            </a:r>
            <a:r>
              <a:rPr lang="en-US" altLang="zh-CN" sz="2000" dirty="0"/>
              <a:t>HTTP</a:t>
            </a:r>
            <a:r>
              <a:rPr lang="zh-CN" altLang="en-US" sz="2000" dirty="0"/>
              <a:t>响应的</a:t>
            </a:r>
            <a:r>
              <a:rPr lang="en-US" altLang="zh-CN" sz="2000" dirty="0"/>
              <a:t>Body</a:t>
            </a:r>
            <a:r>
              <a:rPr lang="zh-CN" altLang="en-US" sz="2000" dirty="0"/>
              <a:t>发送给浏览器；</a:t>
            </a:r>
          </a:p>
          <a:p>
            <a:r>
              <a:rPr lang="en-US" altLang="zh-CN" sz="2000" dirty="0" smtClean="0"/>
              <a:t>4. </a:t>
            </a:r>
            <a:r>
              <a:rPr lang="zh-CN" altLang="en-US" sz="2000" dirty="0" smtClean="0"/>
              <a:t>浏</a:t>
            </a:r>
            <a:r>
              <a:rPr lang="zh-CN" altLang="en-US" sz="2000" dirty="0"/>
              <a:t>览器收到</a:t>
            </a:r>
            <a:r>
              <a:rPr lang="en-US" altLang="zh-CN" sz="2000" dirty="0"/>
              <a:t>HTTP</a:t>
            </a:r>
            <a:r>
              <a:rPr lang="zh-CN" altLang="en-US" sz="2000" dirty="0"/>
              <a:t>响应，从</a:t>
            </a:r>
            <a:r>
              <a:rPr lang="en-US" altLang="zh-CN" sz="2000" dirty="0"/>
              <a:t>HTTP Body</a:t>
            </a:r>
            <a:r>
              <a:rPr lang="zh-CN" altLang="en-US" sz="2000" dirty="0"/>
              <a:t>取出</a:t>
            </a:r>
            <a:r>
              <a:rPr lang="en-US" altLang="zh-CN" sz="2000" dirty="0"/>
              <a:t>HTML</a:t>
            </a:r>
            <a:r>
              <a:rPr lang="zh-CN" altLang="en-US" sz="2000" dirty="0"/>
              <a:t>文档并显示。</a:t>
            </a:r>
          </a:p>
        </p:txBody>
      </p:sp>
    </p:spTree>
    <p:extLst>
      <p:ext uri="{BB962C8B-B14F-4D97-AF65-F5344CB8AC3E}">
        <p14:creationId xmlns:p14="http://schemas.microsoft.com/office/powerpoint/2010/main" val="40195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Case3: get input from the browser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4104456" cy="4898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39952" y="1556792"/>
            <a:ext cx="33874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hlinkClick r:id="rId3"/>
              </a:rPr>
              <a:t>http://localhost:8080/hello</a:t>
            </a:r>
            <a:endParaRPr lang="en-US" sz="2200" dirty="0" smtClean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519" y="4483892"/>
            <a:ext cx="1800200" cy="128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107504" y="4581128"/>
            <a:ext cx="4320480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5004048" y="6021288"/>
            <a:ext cx="2880320" cy="648072"/>
          </a:xfrm>
          <a:prstGeom prst="wedgeRoundRectCallout">
            <a:avLst>
              <a:gd name="adj1" fmla="val -76892"/>
              <a:gd name="adj2" fmla="val -2213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3347864" y="6021288"/>
            <a:ext cx="5544616" cy="648072"/>
          </a:xfrm>
          <a:prstGeom prst="wedgeRoundRectCallout">
            <a:avLst>
              <a:gd name="adj1" fmla="val -20580"/>
              <a:gd name="adj2" fmla="val -399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Will parse the “name=Frank” in the </a:t>
            </a:r>
            <a:r>
              <a:rPr lang="en-US" sz="2400" dirty="0" err="1" smtClean="0"/>
              <a:t>url</a:t>
            </a:r>
            <a:endParaRPr lang="en-US" sz="2400" dirty="0"/>
          </a:p>
        </p:txBody>
      </p:sp>
      <p:pic>
        <p:nvPicPr>
          <p:cNvPr id="4098" name="Picture 2" descr="C:\Users\yfhuang\AppData\Local\YNote\Data\echokyz@163.com\4dc6b156dc2a4a66930238410bd435d8\Screen Shot 2015-03-07 at 下午8.08.07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58"/>
          <a:stretch/>
        </p:blipFill>
        <p:spPr bwMode="auto">
          <a:xfrm>
            <a:off x="4261927" y="2060848"/>
            <a:ext cx="383846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yfhuang\AppData\Local\YNote\Data\echokyz@163.com\ddd53b1918a249ba9625a630792fb851\Screen Shot 2015-03-07 at 下午8.09.14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69"/>
          <a:stretch/>
        </p:blipFill>
        <p:spPr bwMode="auto">
          <a:xfrm>
            <a:off x="4285254" y="3501008"/>
            <a:ext cx="4247186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139952" y="3068960"/>
            <a:ext cx="5139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hlinkClick r:id="rId7"/>
              </a:rPr>
              <a:t>http://localhost:8080/hello?name=Frank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13643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Synopsys Existing Color Palett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97ABA"/>
      </a:accent1>
      <a:accent2>
        <a:srgbClr val="FA7D21"/>
      </a:accent2>
      <a:accent3>
        <a:srgbClr val="85B634"/>
      </a:accent3>
      <a:accent4>
        <a:srgbClr val="EA1700"/>
      </a:accent4>
      <a:accent5>
        <a:srgbClr val="BCBCBC"/>
      </a:accent5>
      <a:accent6>
        <a:srgbClr val="4071B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fault Theme" id="{E41D392C-69B5-410B-93A2-3DCBC541DC57}" vid="{665B3EE7-6704-437D-8D44-ED21F54FF7AD}"/>
    </a:ext>
  </a:extLst>
</a:theme>
</file>

<file path=ppt/theme/themeOverride1.xml><?xml version="1.0" encoding="utf-8"?>
<a:themeOverride xmlns:a="http://schemas.openxmlformats.org/drawingml/2006/main">
  <a:clrScheme name="Synopsys Existing Color Palett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897ABA"/>
    </a:accent1>
    <a:accent2>
      <a:srgbClr val="FA7D21"/>
    </a:accent2>
    <a:accent3>
      <a:srgbClr val="85B634"/>
    </a:accent3>
    <a:accent4>
      <a:srgbClr val="EA1700"/>
    </a:accent4>
    <a:accent5>
      <a:srgbClr val="BCBCBC"/>
    </a:accent5>
    <a:accent6>
      <a:srgbClr val="4071BA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5159</TotalTime>
  <Words>1224</Words>
  <Application>Microsoft Office PowerPoint</Application>
  <PresentationFormat>On-screen Show (4:3)</PresentationFormat>
  <Paragraphs>148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Default Theme</vt:lpstr>
      <vt:lpstr>Python Web</vt:lpstr>
      <vt:lpstr>Python Web application</vt:lpstr>
      <vt:lpstr>Install web.py</vt:lpstr>
      <vt:lpstr>Case 1: hello, world</vt:lpstr>
      <vt:lpstr>PowerPoint Presentation</vt:lpstr>
      <vt:lpstr>Case2: more beautiful hello world</vt:lpstr>
      <vt:lpstr>Case 2: more beautiful hello world</vt:lpstr>
      <vt:lpstr>Case3: get input from the browser</vt:lpstr>
      <vt:lpstr>Case3: get input from the browser</vt:lpstr>
      <vt:lpstr>Case4: a real POST Form</vt:lpstr>
      <vt:lpstr>Case4: a real POST Form</vt:lpstr>
      <vt:lpstr>http 定义的与服务器交互的方法</vt:lpstr>
      <vt:lpstr>Case 5: web Gathon Game</vt:lpstr>
      <vt:lpstr>Additional reading</vt:lpstr>
      <vt:lpstr>Case 6 html</vt:lpstr>
      <vt:lpstr>Case 6 CSS</vt:lpstr>
      <vt:lpstr>Case 6 JavaScript </vt:lpstr>
      <vt:lpstr>Case 6 html/CSS/JavaScript </vt:lpstr>
      <vt:lpstr>Case 7:  fetch sina.com.cn web page</vt:lpstr>
      <vt:lpstr>Case 7:  fetch sina.com.cn web page</vt:lpstr>
      <vt:lpstr>Case 7:  ftech sina.com.cn web page</vt:lpstr>
      <vt:lpstr>Case 7:  fetch sina.com.cn web page</vt:lpstr>
      <vt:lpstr>Case 7:  fetch sina.com.cn web page</vt:lpstr>
      <vt:lpstr>Case 7:  fetch sina.com.cn web page</vt:lpstr>
      <vt:lpstr>Case 7:  fetch sina.com.cn web page</vt:lpstr>
      <vt:lpstr>Case 7:  fetch sina.com.cn web page</vt:lpstr>
    </vt:vector>
  </TitlesOfParts>
  <Company>Synopsys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Tkinter Introduction</dc:title>
  <dc:creator>synopsys</dc:creator>
  <cp:lastModifiedBy>synopsys</cp:lastModifiedBy>
  <cp:revision>104</cp:revision>
  <dcterms:created xsi:type="dcterms:W3CDTF">2015-02-05T03:51:44Z</dcterms:created>
  <dcterms:modified xsi:type="dcterms:W3CDTF">2015-03-09T02:53:33Z</dcterms:modified>
</cp:coreProperties>
</file>