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3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hyddd/archive/2009/03/31/1426026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nblogs.com/dolphin0520/archive/2013/10/15/3343617.html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://webpy.org/" TargetMode="External"/><Relationship Id="rId7" Type="http://schemas.openxmlformats.org/officeDocument/2006/relationships/hyperlink" Target="http://en.wikipedia.org/wiki/Aaron_Swartz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2cto.com/kf/201204/128660.html" TargetMode="External"/><Relationship Id="rId11" Type="http://schemas.openxmlformats.org/officeDocument/2006/relationships/image" Target="../media/image10.jpeg"/><Relationship Id="rId5" Type="http://schemas.openxmlformats.org/officeDocument/2006/relationships/hyperlink" Target="http://www.tornadoweb.org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bottlepy.org/" TargetMode="External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bpy/web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" TargetMode="External"/><Relationship Id="rId7" Type="http://schemas.openxmlformats.org/officeDocument/2006/relationships/hyperlink" Target="http://localhost:8080/hello?name=Frank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7787208" cy="1513936"/>
          </a:xfrm>
        </p:spPr>
        <p:txBody>
          <a:bodyPr/>
          <a:lstStyle/>
          <a:p>
            <a:pPr algn="r"/>
            <a:r>
              <a:rPr lang="en-US" dirty="0" smtClean="0"/>
              <a:t>Python Web</a:t>
            </a:r>
            <a:br>
              <a:rPr lang="en-US" dirty="0" smtClean="0"/>
            </a:br>
            <a:r>
              <a:rPr lang="en-US" dirty="0" smtClean="0"/>
              <a:t>learn web.py, case by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Yifei Huang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2015-03-11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Case4: a real POST Form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171" y="1454621"/>
            <a:ext cx="424847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93162" y="1022572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templates/hello_form.html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1154" y="2966789"/>
            <a:ext cx="4032448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1154" y="4262933"/>
            <a:ext cx="401818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3" y="1382613"/>
            <a:ext cx="44862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6056" y="1022573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bin/app.py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2080" y="4334941"/>
            <a:ext cx="136815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552" y="3861048"/>
            <a:ext cx="136815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Case4: a real POST Form</a:t>
            </a:r>
          </a:p>
        </p:txBody>
      </p:sp>
      <p:pic>
        <p:nvPicPr>
          <p:cNvPr id="5" name="Picture 2" descr="http://www.neihuang.gov.cn/images/12/07/28/ezvk7g2h32/2670609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80728"/>
            <a:ext cx="3197109" cy="235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pica.nipic.com/2008-03-02/200832223011314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244429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urved Connector 6"/>
          <p:cNvCxnSpPr/>
          <p:nvPr/>
        </p:nvCxnSpPr>
        <p:spPr>
          <a:xfrm rot="5400000">
            <a:off x="1835696" y="1700808"/>
            <a:ext cx="1800200" cy="1368152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1800200" cy="128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yfhuang\AppData\Local\YNote\Data\echokyz@163.com\2855d65fbd29491eb20f73812e743833\Screen Shot 2015-03-07 at 下午8.24.00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66"/>
          <a:stretch/>
        </p:blipFill>
        <p:spPr bwMode="auto">
          <a:xfrm>
            <a:off x="5174244" y="2708920"/>
            <a:ext cx="364981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499992" y="980728"/>
            <a:ext cx="3977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http://</a:t>
            </a:r>
            <a:r>
              <a:rPr lang="en-US" sz="2400" b="1" dirty="0" smtClean="0">
                <a:solidFill>
                  <a:srgbClr val="00B0F0"/>
                </a:solidFill>
              </a:rPr>
              <a:t>localhost:8080/hello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198884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GET</a:t>
            </a:r>
            <a:endParaRPr lang="en-US" sz="2400" b="1" dirty="0"/>
          </a:p>
        </p:txBody>
      </p:sp>
      <p:cxnSp>
        <p:nvCxnSpPr>
          <p:cNvPr id="18" name="Curved Connector 17"/>
          <p:cNvCxnSpPr/>
          <p:nvPr/>
        </p:nvCxnSpPr>
        <p:spPr>
          <a:xfrm>
            <a:off x="2123728" y="3429000"/>
            <a:ext cx="3096344" cy="288032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0800000">
            <a:off x="2123728" y="3573016"/>
            <a:ext cx="3096344" cy="648072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95936" y="4293096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POST</a:t>
            </a:r>
            <a:endParaRPr lang="en-US" sz="2400" b="1" dirty="0"/>
          </a:p>
        </p:txBody>
      </p:sp>
      <p:pic>
        <p:nvPicPr>
          <p:cNvPr id="3075" name="Picture 3" descr="C:\Users\yfhuang\AppData\Local\YNote\Data\echokyz@163.com\ffb75675d86b4c6f98e004d46f1a2c47\Screen Shot 2015-03-07 at 下午8.24.18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96"/>
          <a:stretch/>
        </p:blipFill>
        <p:spPr bwMode="auto">
          <a:xfrm>
            <a:off x="3779912" y="5229200"/>
            <a:ext cx="5126969" cy="13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urved Connector 28"/>
          <p:cNvCxnSpPr/>
          <p:nvPr/>
        </p:nvCxnSpPr>
        <p:spPr>
          <a:xfrm>
            <a:off x="2123728" y="3861048"/>
            <a:ext cx="2232248" cy="2016224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Oval 3078"/>
          <p:cNvSpPr/>
          <p:nvPr/>
        </p:nvSpPr>
        <p:spPr>
          <a:xfrm>
            <a:off x="2771800" y="141277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40" name="Oval 39"/>
          <p:cNvSpPr/>
          <p:nvPr/>
        </p:nvSpPr>
        <p:spPr>
          <a:xfrm>
            <a:off x="2771800" y="285293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41" name="Oval 40"/>
          <p:cNvSpPr/>
          <p:nvPr/>
        </p:nvSpPr>
        <p:spPr>
          <a:xfrm>
            <a:off x="3347864" y="400506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2" name="Oval 41"/>
          <p:cNvSpPr/>
          <p:nvPr/>
        </p:nvSpPr>
        <p:spPr>
          <a:xfrm>
            <a:off x="2627784" y="479715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95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zh-CN" altLang="en-US" dirty="0" smtClean="0"/>
              <a:t>定义的与服务器交互的方法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最基本的四种：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GET, POST, PUT, DELETE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www.cnblogs.com/hyddd/archive/2009/03/31/1426026.html</a:t>
            </a:r>
            <a:endParaRPr lang="en-US" dirty="0" smtClean="0"/>
          </a:p>
          <a:p>
            <a:r>
              <a:rPr lang="en-US" dirty="0" smtClean="0"/>
              <a:t>GET:</a:t>
            </a:r>
          </a:p>
          <a:p>
            <a:pPr lvl="1"/>
            <a:r>
              <a:rPr lang="en-US" altLang="zh-CN" dirty="0" smtClean="0"/>
              <a:t>GET</a:t>
            </a:r>
            <a:r>
              <a:rPr lang="zh-CN" altLang="en-US" dirty="0"/>
              <a:t>用于信息获取，而且应该是安全的和幂等的</a:t>
            </a:r>
            <a:r>
              <a:rPr lang="zh-CN" altLang="en-US" dirty="0" smtClean="0"/>
              <a:t>。</a:t>
            </a:r>
            <a:endParaRPr lang="en-US" dirty="0" smtClean="0"/>
          </a:p>
          <a:p>
            <a:r>
              <a:rPr lang="en-US" dirty="0" smtClean="0"/>
              <a:t>POST:</a:t>
            </a:r>
          </a:p>
          <a:p>
            <a:pPr lvl="1"/>
            <a:r>
              <a:rPr lang="en-US" altLang="zh-CN" dirty="0" smtClean="0"/>
              <a:t>POST</a:t>
            </a:r>
            <a:r>
              <a:rPr lang="zh-CN" altLang="en-US" dirty="0"/>
              <a:t>表示可能修改变服务器上的资源的请求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437112"/>
            <a:ext cx="7632848" cy="206210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GET</a:t>
            </a:r>
            <a:r>
              <a:rPr lang="zh-CN" altLang="en-US" sz="1600" dirty="0"/>
              <a:t>请求的数据会附在</a:t>
            </a:r>
            <a:r>
              <a:rPr lang="en-US" sz="1600" dirty="0"/>
              <a:t>URL</a:t>
            </a:r>
            <a:r>
              <a:rPr lang="zh-CN" altLang="en-US" sz="1600" dirty="0"/>
              <a:t>之后（就是把数据放置在</a:t>
            </a:r>
            <a:r>
              <a:rPr lang="en-US" sz="1600" dirty="0"/>
              <a:t>HTTP</a:t>
            </a:r>
            <a:r>
              <a:rPr lang="zh-CN" altLang="en-US" sz="1600" dirty="0"/>
              <a:t>协议头中），以</a:t>
            </a:r>
            <a:r>
              <a:rPr lang="en-US" altLang="zh-CN" sz="1600" dirty="0"/>
              <a:t>?</a:t>
            </a:r>
            <a:r>
              <a:rPr lang="zh-CN" altLang="en-US" sz="1600" dirty="0"/>
              <a:t>分割</a:t>
            </a:r>
            <a:r>
              <a:rPr lang="en-US" sz="1600" dirty="0"/>
              <a:t>URL</a:t>
            </a:r>
            <a:r>
              <a:rPr lang="zh-CN" altLang="en-US" sz="1600" dirty="0"/>
              <a:t>和传输数据，参数之间以</a:t>
            </a:r>
            <a:r>
              <a:rPr lang="en-US" altLang="zh-CN" sz="1600" dirty="0"/>
              <a:t>&amp;</a:t>
            </a:r>
            <a:r>
              <a:rPr lang="zh-CN" altLang="en-US" sz="1600" dirty="0"/>
              <a:t>相连，如：</a:t>
            </a:r>
            <a:r>
              <a:rPr lang="en-US" sz="1600" dirty="0" err="1"/>
              <a:t>login.action?name</a:t>
            </a:r>
            <a:r>
              <a:rPr lang="en-US" sz="1600" dirty="0"/>
              <a:t>=</a:t>
            </a:r>
            <a:r>
              <a:rPr lang="en-US" sz="1600" dirty="0" err="1"/>
              <a:t>hyddd&amp;password</a:t>
            </a:r>
            <a:r>
              <a:rPr lang="en-US" sz="1600" dirty="0"/>
              <a:t>=</a:t>
            </a:r>
            <a:r>
              <a:rPr lang="en-US" sz="1600" dirty="0" err="1"/>
              <a:t>idontknow&amp;verify</a:t>
            </a:r>
            <a:r>
              <a:rPr lang="en-US" sz="1600" dirty="0"/>
              <a:t>=%E4%BD%A0%E5%A5%BD。</a:t>
            </a:r>
            <a:r>
              <a:rPr lang="zh-CN" altLang="en-US" sz="1600" dirty="0"/>
              <a:t>如果数据是英文字母</a:t>
            </a:r>
            <a:r>
              <a:rPr lang="en-US" altLang="zh-CN" sz="1600" dirty="0"/>
              <a:t>/</a:t>
            </a:r>
            <a:r>
              <a:rPr lang="zh-CN" altLang="en-US" sz="1600" dirty="0"/>
              <a:t>数字，原样发送，如果是空格，转换为</a:t>
            </a:r>
            <a:r>
              <a:rPr lang="en-US" altLang="zh-CN" sz="1600" dirty="0"/>
              <a:t>+</a:t>
            </a:r>
            <a:r>
              <a:rPr lang="zh-CN" altLang="en-US" sz="1600" dirty="0"/>
              <a:t>，如果是中文</a:t>
            </a:r>
            <a:r>
              <a:rPr lang="en-US" altLang="zh-CN" sz="1600" dirty="0"/>
              <a:t>/</a:t>
            </a:r>
            <a:r>
              <a:rPr lang="zh-CN" altLang="en-US" sz="1600" dirty="0"/>
              <a:t>其他字符，则直接把字符串用</a:t>
            </a:r>
            <a:r>
              <a:rPr lang="en-US" sz="1600" dirty="0"/>
              <a:t>BASE64</a:t>
            </a:r>
            <a:r>
              <a:rPr lang="zh-CN" altLang="en-US" sz="1600" dirty="0"/>
              <a:t>加密，得出如：</a:t>
            </a:r>
            <a:r>
              <a:rPr lang="en-US" altLang="zh-CN" sz="1600" dirty="0"/>
              <a:t>%</a:t>
            </a:r>
            <a:r>
              <a:rPr lang="en-US" sz="1600" dirty="0"/>
              <a:t>E4%BD%A0%E5%A5%BD，</a:t>
            </a:r>
            <a:r>
              <a:rPr lang="zh-CN" altLang="en-US" sz="1600" dirty="0"/>
              <a:t>其中％</a:t>
            </a:r>
            <a:r>
              <a:rPr lang="en-US" sz="1600" dirty="0"/>
              <a:t>XX</a:t>
            </a:r>
            <a:r>
              <a:rPr lang="zh-CN" altLang="en-US" sz="1600" dirty="0"/>
              <a:t>中的</a:t>
            </a:r>
            <a:r>
              <a:rPr lang="en-US" sz="1600" dirty="0"/>
              <a:t>XX</a:t>
            </a:r>
            <a:r>
              <a:rPr lang="zh-CN" altLang="en-US" sz="1600" dirty="0"/>
              <a:t>为该符号以</a:t>
            </a:r>
            <a:r>
              <a:rPr lang="en-US" altLang="zh-CN" sz="1600" dirty="0"/>
              <a:t>16</a:t>
            </a:r>
            <a:r>
              <a:rPr lang="zh-CN" altLang="en-US" sz="1600" dirty="0"/>
              <a:t>进制表示的</a:t>
            </a:r>
            <a:r>
              <a:rPr lang="en-US" sz="1600" dirty="0"/>
              <a:t>ASCII</a:t>
            </a:r>
            <a:r>
              <a:rPr lang="en-US" sz="1600" dirty="0" smtClean="0"/>
              <a:t>。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POST</a:t>
            </a:r>
            <a:r>
              <a:rPr lang="zh-CN" altLang="en-US" sz="1600" dirty="0"/>
              <a:t>把提交的数据则放置在是</a:t>
            </a:r>
            <a:r>
              <a:rPr lang="en-US" altLang="zh-CN" sz="1600" dirty="0"/>
              <a:t>HTTP</a:t>
            </a:r>
            <a:r>
              <a:rPr lang="zh-CN" altLang="en-US" sz="1600" dirty="0"/>
              <a:t>包的包体中。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89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5: web </a:t>
            </a:r>
            <a:r>
              <a:rPr lang="en-US" dirty="0" err="1" smtClean="0"/>
              <a:t>Gathon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yfhuang\AppData\Local\YNote\Data\echokyz@163.com\e740b3925bac42f889a39d67ea99fd06\Screen Shot 2015-03-07 at 下午11.12.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3377349" cy="2008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yfhuang\AppData\Local\YNote\Data\echokyz@163.com\b258285a68ff43d58c9bd928362bff4c\Screen Shot 2015-03-07 at 下午11.13.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40768"/>
            <a:ext cx="3412901" cy="2133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yfhuang\AppData\Local\YNote\Data\echokyz@163.com\b5d8c2faf9554258af6b68bf03ef0c0b\Screen Shot 2015-03-07 at 下午11.13.3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80928"/>
            <a:ext cx="3412900" cy="2186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yfhuang\AppData\Local\YNote\Data\echokyz@163.com\97d2c3a2340d460ab904bbdb9a08947c\Screen Shot 2015-03-07 at 下午11.13.5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8" r="1"/>
          <a:stretch/>
        </p:blipFill>
        <p:spPr bwMode="auto">
          <a:xfrm>
            <a:off x="4408714" y="4791712"/>
            <a:ext cx="3531748" cy="2061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yfhuang\AppData\Local\YNote\Data\echokyz@163.com\d427399d01ab4eefb56378cfe1fcd7f5\Screen Shot 2015-03-07 at 下午11.14.07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19"/>
          <a:stretch/>
        </p:blipFill>
        <p:spPr bwMode="auto">
          <a:xfrm>
            <a:off x="1115616" y="5085184"/>
            <a:ext cx="3412899" cy="1370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yfhuang\AppData\Local\YNote\Data\echokyz@163.com\0b2758d546af4cf2b371a9d478fdc397\Screen Shot 2015-03-07 at 下午11.14.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29000"/>
            <a:ext cx="3552825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752" y="1052736"/>
            <a:ext cx="6707088" cy="5760640"/>
          </a:xfrm>
        </p:spPr>
        <p:txBody>
          <a:bodyPr/>
          <a:lstStyle/>
          <a:p>
            <a:r>
              <a:rPr lang="zh-CN" altLang="en-US" dirty="0"/>
              <a:t>常见的</a:t>
            </a:r>
            <a:r>
              <a:rPr lang="en-US" dirty="0"/>
              <a:t>Python Web</a:t>
            </a:r>
            <a:r>
              <a:rPr lang="zh-CN" altLang="en-US" dirty="0"/>
              <a:t>框架还有：</a:t>
            </a:r>
          </a:p>
          <a:p>
            <a:pPr lvl="1"/>
            <a:r>
              <a:rPr lang="en-US" dirty="0">
                <a:hlinkClick r:id="rId2"/>
              </a:rPr>
              <a:t>Django</a:t>
            </a:r>
            <a:r>
              <a:rPr lang="en-US" dirty="0"/>
              <a:t>：</a:t>
            </a:r>
            <a:r>
              <a:rPr lang="zh-CN" altLang="en-US" dirty="0"/>
              <a:t>全能型</a:t>
            </a:r>
            <a:r>
              <a:rPr lang="en-US" dirty="0"/>
              <a:t>Web</a:t>
            </a:r>
            <a:r>
              <a:rPr lang="zh-CN" altLang="en-US" dirty="0"/>
              <a:t>框架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dirty="0">
                <a:hlinkClick r:id="rId3"/>
              </a:rPr>
              <a:t>web.py</a:t>
            </a:r>
            <a:r>
              <a:rPr lang="en-US" dirty="0"/>
              <a:t>：</a:t>
            </a:r>
            <a:r>
              <a:rPr lang="zh-CN" altLang="en-US" dirty="0"/>
              <a:t>一个小巧的</a:t>
            </a:r>
            <a:r>
              <a:rPr lang="en-US" dirty="0"/>
              <a:t>Web</a:t>
            </a:r>
            <a:r>
              <a:rPr lang="zh-CN" altLang="en-US" dirty="0"/>
              <a:t>框架；</a:t>
            </a:r>
          </a:p>
          <a:p>
            <a:pPr lvl="1"/>
            <a:r>
              <a:rPr lang="en-US" dirty="0" smtClean="0">
                <a:hlinkClick r:id="rId2"/>
              </a:rPr>
              <a:t>Flask</a:t>
            </a:r>
            <a:r>
              <a:rPr lang="en-US" altLang="zh-CN" dirty="0" smtClean="0"/>
              <a:t>: </a:t>
            </a:r>
            <a:r>
              <a:rPr lang="zh-CN" altLang="en-US" dirty="0"/>
              <a:t>轻量级 </a:t>
            </a:r>
            <a:r>
              <a:rPr lang="en-US" altLang="zh-CN" dirty="0"/>
              <a:t>Web </a:t>
            </a:r>
            <a:r>
              <a:rPr lang="zh-CN" altLang="en-US" dirty="0"/>
              <a:t>应用框架</a:t>
            </a:r>
          </a:p>
          <a:p>
            <a:pPr lvl="1"/>
            <a:r>
              <a:rPr lang="en-US" dirty="0" smtClean="0">
                <a:hlinkClick r:id="rId4"/>
              </a:rPr>
              <a:t>Bottle</a:t>
            </a:r>
            <a:r>
              <a:rPr lang="en-US" dirty="0"/>
              <a:t>：</a:t>
            </a:r>
            <a:r>
              <a:rPr lang="zh-CN" altLang="en-US" dirty="0"/>
              <a:t>和</a:t>
            </a:r>
            <a:r>
              <a:rPr lang="en-US" dirty="0"/>
              <a:t>Flask</a:t>
            </a:r>
            <a:r>
              <a:rPr lang="zh-CN" altLang="en-US" dirty="0"/>
              <a:t>类似的</a:t>
            </a:r>
            <a:r>
              <a:rPr lang="en-US" dirty="0"/>
              <a:t>Web</a:t>
            </a:r>
            <a:r>
              <a:rPr lang="zh-CN" altLang="en-US" dirty="0"/>
              <a:t>框架；</a:t>
            </a:r>
          </a:p>
          <a:p>
            <a:pPr lvl="1"/>
            <a:r>
              <a:rPr lang="en-US" dirty="0">
                <a:hlinkClick r:id="rId5"/>
              </a:rPr>
              <a:t>Tornado</a:t>
            </a:r>
            <a:r>
              <a:rPr lang="en-US" dirty="0"/>
              <a:t>：Facebook</a:t>
            </a:r>
            <a:r>
              <a:rPr lang="zh-CN" altLang="en-US" dirty="0"/>
              <a:t>的开源异步</a:t>
            </a:r>
            <a:r>
              <a:rPr lang="en-US" dirty="0"/>
              <a:t>Web</a:t>
            </a:r>
            <a:r>
              <a:rPr lang="zh-CN" altLang="en-US" dirty="0"/>
              <a:t>框架。</a:t>
            </a:r>
          </a:p>
          <a:p>
            <a:pPr lvl="1"/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www.2cto.com/kf/201204/128660.html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w</a:t>
            </a:r>
            <a:r>
              <a:rPr lang="en-US" altLang="zh-CN" dirty="0" smtClean="0"/>
              <a:t>eb.py</a:t>
            </a:r>
          </a:p>
          <a:p>
            <a:pPr lvl="1"/>
            <a:r>
              <a:rPr lang="zh-CN" altLang="en-US" dirty="0"/>
              <a:t>简</a:t>
            </a:r>
            <a:r>
              <a:rPr lang="zh-CN" altLang="en-US" dirty="0" smtClean="0"/>
              <a:t>单，易于上手。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开发者 </a:t>
            </a:r>
            <a:r>
              <a:rPr lang="en-US" dirty="0" smtClean="0"/>
              <a:t>Aaron Swartz (</a:t>
            </a:r>
            <a:r>
              <a:rPr lang="en-US" altLang="zh-CN" dirty="0" smtClean="0"/>
              <a:t>1986/11/8</a:t>
            </a:r>
            <a:r>
              <a:rPr lang="zh-CN" altLang="en-US" dirty="0" smtClean="0"/>
              <a:t>－</a:t>
            </a:r>
            <a:r>
              <a:rPr lang="en-US" altLang="zh-CN" dirty="0" smtClean="0"/>
              <a:t>2013/1/11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en.wikipedia.org/wiki/Aaron_Swartz</a:t>
            </a:r>
            <a:endParaRPr lang="en-US" altLang="zh-CN" dirty="0" smtClean="0"/>
          </a:p>
          <a:p>
            <a:pPr lvl="1"/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://www.cnblogs.com/dolphin0520/archive/2013/10/15/3343617.html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 descr="\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24744"/>
            <a:ext cx="1656184" cy="58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las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1656184" cy="64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aron Swartz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8"/>
          <a:stretch/>
        </p:blipFill>
        <p:spPr bwMode="auto">
          <a:xfrm>
            <a:off x="611560" y="4365104"/>
            <a:ext cx="1705350" cy="220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http://img2.imgtn.bdimg.com/it/u=1039873044,1610261474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http://img2.imgtn.bdimg.com/it/u=1039873044,1610261474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1800200" cy="65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3" descr="Tornado Web Server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2088233" cy="59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web.py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Windows:</a:t>
            </a:r>
          </a:p>
          <a:p>
            <a:pPr lvl="1"/>
            <a:r>
              <a:rPr lang="zh-CN" altLang="en-US" dirty="0"/>
              <a:t> 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github.com/webpy/webpy</a:t>
            </a:r>
            <a:endParaRPr lang="en-US" u="sng" dirty="0" smtClean="0"/>
          </a:p>
          <a:p>
            <a:pPr lvl="1"/>
            <a:r>
              <a:rPr lang="en-US" dirty="0" smtClean="0"/>
              <a:t>Un-zip the down loaded zip file</a:t>
            </a:r>
          </a:p>
          <a:p>
            <a:pPr lvl="1"/>
            <a:r>
              <a:rPr lang="en-US" dirty="0" smtClean="0"/>
              <a:t>Simply run: </a:t>
            </a:r>
            <a:r>
              <a:rPr lang="en-US" b="1" dirty="0" smtClean="0"/>
              <a:t>python </a:t>
            </a:r>
            <a:r>
              <a:rPr lang="en-US" b="1" dirty="0"/>
              <a:t>setup.py </a:t>
            </a:r>
            <a:r>
              <a:rPr lang="en-US" b="1" dirty="0" smtClean="0"/>
              <a:t>install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Test:</a:t>
            </a:r>
          </a:p>
          <a:p>
            <a:pPr lvl="2"/>
            <a:r>
              <a:rPr lang="en-US" altLang="zh-CN" dirty="0" smtClean="0"/>
              <a:t>Run case 1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 have some issue for install web.py on windows OS</a:t>
            </a:r>
          </a:p>
          <a:p>
            <a:pPr lvl="1"/>
            <a:r>
              <a:rPr lang="en-US" dirty="0" smtClean="0"/>
              <a:t>Better use Linux or OSX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hello, world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Web.py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most the detail for us</a:t>
            </a:r>
          </a:p>
          <a:p>
            <a:pPr lvl="1"/>
            <a:r>
              <a:rPr lang="en-US" dirty="0" smtClean="0"/>
              <a:t>Try to use C++?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We</a:t>
            </a:r>
          </a:p>
          <a:p>
            <a:pPr lvl="1"/>
            <a:r>
              <a:rPr lang="en-US" dirty="0" smtClean="0"/>
              <a:t>Learn how to use web.py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52736"/>
            <a:ext cx="4248472" cy="478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95536" y="5157192"/>
            <a:ext cx="4003796" cy="866775"/>
            <a:chOff x="683568" y="5661248"/>
            <a:chExt cx="4003796" cy="866775"/>
          </a:xfrm>
        </p:grpSpPr>
        <p:pic>
          <p:nvPicPr>
            <p:cNvPr id="1026" name="Picture 2" descr="C:\Users\yfhuang\AppData\Local\YNote\Data\echokyz@163.com\a14bdaa4a00a4d22b940381518040838\Screen Shot 2015-03-07 at 下午7.46.09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480"/>
            <a:stretch/>
          </p:blipFill>
          <p:spPr bwMode="auto">
            <a:xfrm>
              <a:off x="683568" y="5661248"/>
              <a:ext cx="1776603" cy="86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yfhuang\AppData\Local\YNote\Data\echokyz@163.com\a14bdaa4a00a4d22b940381518040838\Screen Shot 2015-03-07 at 下午7.46.09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69"/>
            <a:stretch/>
          </p:blipFill>
          <p:spPr bwMode="auto">
            <a:xfrm>
              <a:off x="2411760" y="5661248"/>
              <a:ext cx="2275604" cy="86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7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http://www.neihuang.gov.cn/images/12/07/28/ezvk7g2h32/2670609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51" y="4149080"/>
            <a:ext cx="3197109" cy="235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neihuang.gov.cn/images/12/07/28/ezvk7g2h32/2670609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1" y="4149080"/>
            <a:ext cx="3197109" cy="235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ica.nipic.com/2008-03-02/200832223011314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1566091" cy="138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 b="6114"/>
          <a:stretch/>
        </p:blipFill>
        <p:spPr bwMode="auto">
          <a:xfrm>
            <a:off x="280074" y="836712"/>
            <a:ext cx="4607688" cy="696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7" r="13205" b="24361"/>
          <a:stretch/>
        </p:blipFill>
        <p:spPr bwMode="auto">
          <a:xfrm>
            <a:off x="4893231" y="1268760"/>
            <a:ext cx="3999249" cy="127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b="54672"/>
          <a:stretch/>
        </p:blipFill>
        <p:spPr bwMode="auto">
          <a:xfrm>
            <a:off x="280074" y="476672"/>
            <a:ext cx="4607688" cy="34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6" r="62321" b="66995"/>
          <a:stretch/>
        </p:blipFill>
        <p:spPr bwMode="auto">
          <a:xfrm>
            <a:off x="3093031" y="1556792"/>
            <a:ext cx="1736142" cy="100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79512" y="260648"/>
            <a:ext cx="8856984" cy="3384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1187623" y="2636913"/>
            <a:ext cx="2592288" cy="57606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9552" y="4365104"/>
            <a:ext cx="3260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http://</a:t>
            </a:r>
            <a:r>
              <a:rPr lang="en-US" sz="2400" b="1" dirty="0" smtClean="0">
                <a:solidFill>
                  <a:srgbClr val="00B0F0"/>
                </a:solidFill>
              </a:rPr>
              <a:t>localhost:8080/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1152128" cy="51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Curved Connector 32"/>
          <p:cNvCxnSpPr/>
          <p:nvPr/>
        </p:nvCxnSpPr>
        <p:spPr>
          <a:xfrm>
            <a:off x="2195736" y="1556792"/>
            <a:ext cx="1008112" cy="504056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843808" y="1484784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/</a:t>
            </a:r>
            <a:endParaRPr lang="en-US" sz="2400" b="1" dirty="0">
              <a:solidFill>
                <a:srgbClr val="00B0F0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4788024" y="1700808"/>
            <a:ext cx="576064" cy="432048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ectangle 2058"/>
          <p:cNvSpPr/>
          <p:nvPr/>
        </p:nvSpPr>
        <p:spPr>
          <a:xfrm>
            <a:off x="5407339" y="5013176"/>
            <a:ext cx="2016224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TextBox 2059"/>
          <p:cNvSpPr txBox="1"/>
          <p:nvPr/>
        </p:nvSpPr>
        <p:spPr>
          <a:xfrm>
            <a:off x="4831275" y="4509120"/>
            <a:ext cx="1772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 World</a:t>
            </a:r>
            <a:endParaRPr lang="en-US" sz="2400" dirty="0"/>
          </a:p>
        </p:txBody>
      </p:sp>
      <p:cxnSp>
        <p:nvCxnSpPr>
          <p:cNvPr id="41" name="Curved Connector 40"/>
          <p:cNvCxnSpPr/>
          <p:nvPr/>
        </p:nvCxnSpPr>
        <p:spPr>
          <a:xfrm rot="5400000">
            <a:off x="5364088" y="2996952"/>
            <a:ext cx="1944216" cy="1368152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03648" y="5085184"/>
            <a:ext cx="2016224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Case2: more beautiful hello world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79630" y="6283420"/>
            <a:ext cx="298474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http://pica.nipic.com/2008-03-02/200832223011314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08605"/>
            <a:ext cx="211838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neihuang.gov.cn/images/12/07/28/ezvk7g2h32/2670609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12776"/>
            <a:ext cx="2771800" cy="204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5736" y="1508605"/>
            <a:ext cx="391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Case 1:  return ‘hello world’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3956877"/>
            <a:ext cx="889248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HTML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超文本标记语言</a:t>
            </a:r>
            <a:endParaRPr lang="en-US" altLang="zh-CN" sz="2400" dirty="0" smtClean="0"/>
          </a:p>
          <a:p>
            <a:r>
              <a:rPr lang="zh-CN" altLang="en-US" sz="2400" dirty="0" smtClean="0"/>
              <a:t>是</a:t>
            </a:r>
            <a:r>
              <a:rPr lang="zh-CN" altLang="en-US" sz="2400" dirty="0"/>
              <a:t>一种用来定义网页的文本，会</a:t>
            </a:r>
            <a:r>
              <a:rPr lang="en-US" altLang="zh-CN" sz="2400" dirty="0"/>
              <a:t>HTML</a:t>
            </a:r>
            <a:r>
              <a:rPr lang="zh-CN" altLang="en-US" sz="2400" dirty="0"/>
              <a:t>，就可以编写网</a:t>
            </a:r>
            <a:r>
              <a:rPr lang="zh-CN" altLang="en-US" sz="2400" dirty="0" smtClean="0"/>
              <a:t>页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HTTP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超文本传输协</a:t>
            </a:r>
            <a:r>
              <a:rPr lang="zh-CN" altLang="en-US" sz="2400" dirty="0" smtClean="0"/>
              <a:t>议</a:t>
            </a:r>
            <a:endParaRPr lang="en-US" altLang="zh-CN" sz="2400" dirty="0" smtClean="0"/>
          </a:p>
          <a:p>
            <a:r>
              <a:rPr lang="zh-CN" altLang="en-US" sz="2400" dirty="0" smtClean="0"/>
              <a:t>是</a:t>
            </a:r>
            <a:r>
              <a:rPr lang="zh-CN" altLang="en-US" sz="2400" dirty="0"/>
              <a:t>在网络上传输</a:t>
            </a:r>
            <a:r>
              <a:rPr lang="en-US" altLang="zh-CN" sz="2400" dirty="0"/>
              <a:t>HTML</a:t>
            </a:r>
            <a:r>
              <a:rPr lang="zh-CN" altLang="en-US" sz="2400" dirty="0"/>
              <a:t>的协议，用于浏览器和服务器的通信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需要了解</a:t>
            </a:r>
            <a:r>
              <a:rPr lang="zh-CN" altLang="en-US" sz="2400" dirty="0" smtClean="0"/>
              <a:t>下</a:t>
            </a:r>
            <a:r>
              <a:rPr lang="en-US" altLang="zh-CN" sz="2400" dirty="0" smtClean="0"/>
              <a:t>web.py</a:t>
            </a:r>
            <a:r>
              <a:rPr lang="zh-CN" altLang="en-US" sz="2400" dirty="0" smtClean="0"/>
              <a:t>的渲染功能 （</a:t>
            </a:r>
            <a:r>
              <a:rPr lang="en-US" altLang="zh-CN" sz="2400" b="1" dirty="0" smtClean="0"/>
              <a:t>render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95736" y="2981864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Case2: </a:t>
            </a:r>
            <a:r>
              <a:rPr lang="en-US" dirty="0" smtClean="0"/>
              <a:t> use </a:t>
            </a:r>
            <a:r>
              <a:rPr lang="en-US" dirty="0"/>
              <a:t>html</a:t>
            </a:r>
          </a:p>
        </p:txBody>
      </p:sp>
      <p:sp>
        <p:nvSpPr>
          <p:cNvPr id="12" name="Striped Right Arrow 11"/>
          <p:cNvSpPr/>
          <p:nvPr/>
        </p:nvSpPr>
        <p:spPr>
          <a:xfrm>
            <a:off x="3059832" y="1988840"/>
            <a:ext cx="2664296" cy="936104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44208" y="2060848"/>
            <a:ext cx="2016224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</a:t>
            </a:r>
            <a:r>
              <a:rPr lang="en-US" dirty="0"/>
              <a:t>more beautiful hello world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836" y="1412776"/>
            <a:ext cx="511216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" y="3991769"/>
            <a:ext cx="3810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" y="1196752"/>
            <a:ext cx="38004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http://pica.nipic.com/2008-03-02/200832223011314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85184"/>
            <a:ext cx="162952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085184"/>
            <a:ext cx="1800200" cy="128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95936" y="980728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templates/index.html</a:t>
            </a:r>
          </a:p>
        </p:txBody>
      </p:sp>
      <p:pic>
        <p:nvPicPr>
          <p:cNvPr id="2051" name="Picture 3" descr="C:\Users\yfhuang\AppData\Local\YNote\Data\echokyz@163.com\5fc6c73dbae24cf3829fbb821d525578\Screen Shot 2015-03-07 at 下午7.58.26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00"/>
          <a:stretch/>
        </p:blipFill>
        <p:spPr bwMode="auto">
          <a:xfrm>
            <a:off x="4788024" y="4653136"/>
            <a:ext cx="381581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urved Connector 18"/>
          <p:cNvCxnSpPr/>
          <p:nvPr/>
        </p:nvCxnSpPr>
        <p:spPr>
          <a:xfrm rot="10800000" flipV="1">
            <a:off x="2123728" y="4581128"/>
            <a:ext cx="3528392" cy="792088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24128" y="4365104"/>
            <a:ext cx="3260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http://</a:t>
            </a:r>
            <a:r>
              <a:rPr lang="en-US" sz="2400" b="1" dirty="0" smtClean="0">
                <a:solidFill>
                  <a:srgbClr val="00B0F0"/>
                </a:solidFill>
              </a:rPr>
              <a:t>localhost:8080/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AutoShape 2" descr="Screen Shot 2015-03-07 at 下午7.58.2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2123728" y="5301208"/>
            <a:ext cx="3024336" cy="288032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Case3: get input from the 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3284984"/>
            <a:ext cx="30963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http://lpthw.org/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512" y="2564904"/>
            <a:ext cx="30963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浏览器</a:t>
            </a:r>
            <a:endParaRPr lang="en-US" sz="2400" dirty="0"/>
          </a:p>
        </p:txBody>
      </p:sp>
      <p:sp>
        <p:nvSpPr>
          <p:cNvPr id="7" name="Flowchart: Decision 6"/>
          <p:cNvSpPr/>
          <p:nvPr/>
        </p:nvSpPr>
        <p:spPr>
          <a:xfrm>
            <a:off x="179512" y="4437112"/>
            <a:ext cx="3096344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网络接口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1727684" y="4077072"/>
            <a:ext cx="0" cy="360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Callout 10"/>
          <p:cNvSpPr/>
          <p:nvPr/>
        </p:nvSpPr>
        <p:spPr>
          <a:xfrm>
            <a:off x="2915816" y="5085184"/>
            <a:ext cx="3168352" cy="1584176"/>
          </a:xfrm>
          <a:prstGeom prst="cloudCallout">
            <a:avLst>
              <a:gd name="adj1" fmla="val 19022"/>
              <a:gd name="adj2" fmla="val 42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internet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5436096" y="3933056"/>
            <a:ext cx="352839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436096" y="2564904"/>
            <a:ext cx="3528392" cy="901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应用程序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stCxn id="11" idx="0"/>
            <a:endCxn id="7" idx="2"/>
          </p:cNvCxnSpPr>
          <p:nvPr/>
        </p:nvCxnSpPr>
        <p:spPr>
          <a:xfrm flipH="1" flipV="1">
            <a:off x="1727684" y="5445224"/>
            <a:ext cx="1197960" cy="43204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1" idx="2"/>
          </p:cNvCxnSpPr>
          <p:nvPr/>
        </p:nvCxnSpPr>
        <p:spPr>
          <a:xfrm flipH="1">
            <a:off x="6081528" y="4941168"/>
            <a:ext cx="1118764" cy="93610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12" idx="0"/>
          </p:cNvCxnSpPr>
          <p:nvPr/>
        </p:nvCxnSpPr>
        <p:spPr>
          <a:xfrm>
            <a:off x="7200292" y="3466899"/>
            <a:ext cx="0" cy="466157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11560" y="1052736"/>
            <a:ext cx="7704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浏</a:t>
            </a:r>
            <a:r>
              <a:rPr lang="zh-CN" altLang="en-US" sz="2000" dirty="0"/>
              <a:t>览器发送一个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请求；</a:t>
            </a:r>
          </a:p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服</a:t>
            </a:r>
            <a:r>
              <a:rPr lang="zh-CN" altLang="en-US" sz="2000" dirty="0"/>
              <a:t>务器收到请求，生成一个</a:t>
            </a:r>
            <a:r>
              <a:rPr lang="en-US" altLang="zh-CN" sz="2000" dirty="0"/>
              <a:t>HTML</a:t>
            </a:r>
            <a:r>
              <a:rPr lang="zh-CN" altLang="en-US" sz="2000" dirty="0"/>
              <a:t>文档；</a:t>
            </a:r>
          </a:p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服</a:t>
            </a:r>
            <a:r>
              <a:rPr lang="zh-CN" altLang="en-US" sz="2000" dirty="0"/>
              <a:t>务器把</a:t>
            </a:r>
            <a:r>
              <a:rPr lang="en-US" altLang="zh-CN" sz="2000" dirty="0"/>
              <a:t>HTML</a:t>
            </a:r>
            <a:r>
              <a:rPr lang="zh-CN" altLang="en-US" sz="2000" dirty="0"/>
              <a:t>文档作为</a:t>
            </a:r>
            <a:r>
              <a:rPr lang="en-US" altLang="zh-CN" sz="2000" dirty="0"/>
              <a:t>HTTP</a:t>
            </a:r>
            <a:r>
              <a:rPr lang="zh-CN" altLang="en-US" sz="2000" dirty="0"/>
              <a:t>响应的</a:t>
            </a:r>
            <a:r>
              <a:rPr lang="en-US" altLang="zh-CN" sz="2000" dirty="0"/>
              <a:t>Body</a:t>
            </a:r>
            <a:r>
              <a:rPr lang="zh-CN" altLang="en-US" sz="2000" dirty="0"/>
              <a:t>发送给浏览器；</a:t>
            </a:r>
          </a:p>
          <a:p>
            <a:r>
              <a:rPr lang="en-US" altLang="zh-CN" sz="2000" dirty="0" smtClean="0"/>
              <a:t>4. </a:t>
            </a:r>
            <a:r>
              <a:rPr lang="zh-CN" altLang="en-US" sz="2000" dirty="0" smtClean="0"/>
              <a:t>浏</a:t>
            </a:r>
            <a:r>
              <a:rPr lang="zh-CN" altLang="en-US" sz="2000" dirty="0"/>
              <a:t>览器收到</a:t>
            </a:r>
            <a:r>
              <a:rPr lang="en-US" altLang="zh-CN" sz="2000" dirty="0"/>
              <a:t>HTTP</a:t>
            </a:r>
            <a:r>
              <a:rPr lang="zh-CN" altLang="en-US" sz="2000" dirty="0"/>
              <a:t>响应，从</a:t>
            </a:r>
            <a:r>
              <a:rPr lang="en-US" altLang="zh-CN" sz="2000" dirty="0"/>
              <a:t>HTTP Body</a:t>
            </a:r>
            <a:r>
              <a:rPr lang="zh-CN" altLang="en-US" sz="2000" dirty="0"/>
              <a:t>取出</a:t>
            </a:r>
            <a:r>
              <a:rPr lang="en-US" altLang="zh-CN" sz="2000" dirty="0"/>
              <a:t>HTML</a:t>
            </a:r>
            <a:r>
              <a:rPr lang="zh-CN" altLang="en-US" sz="2000" dirty="0"/>
              <a:t>文档并显示。</a:t>
            </a:r>
          </a:p>
        </p:txBody>
      </p:sp>
    </p:spTree>
    <p:extLst>
      <p:ext uri="{BB962C8B-B14F-4D97-AF65-F5344CB8AC3E}">
        <p14:creationId xmlns:p14="http://schemas.microsoft.com/office/powerpoint/2010/main" val="4019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Case3: get input from the browser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4104456" cy="489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39952" y="1556792"/>
            <a:ext cx="3387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hlinkClick r:id="rId3"/>
              </a:rPr>
              <a:t>http://localhost:8080/hello</a:t>
            </a:r>
            <a:endParaRPr lang="en-US" sz="2200" dirty="0" smtClean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19" y="4483892"/>
            <a:ext cx="1800200" cy="128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504" y="4581128"/>
            <a:ext cx="4320480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5004048" y="6021288"/>
            <a:ext cx="2880320" cy="648072"/>
          </a:xfrm>
          <a:prstGeom prst="wedgeRoundRectCallout">
            <a:avLst>
              <a:gd name="adj1" fmla="val -76892"/>
              <a:gd name="adj2" fmla="val -221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3347864" y="6021288"/>
            <a:ext cx="5544616" cy="648072"/>
          </a:xfrm>
          <a:prstGeom prst="wedgeRoundRectCallout">
            <a:avLst>
              <a:gd name="adj1" fmla="val -20580"/>
              <a:gd name="adj2" fmla="val -399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Will parse the “name=Frank” in the </a:t>
            </a:r>
            <a:r>
              <a:rPr lang="en-US" sz="2400" dirty="0" err="1" smtClean="0"/>
              <a:t>url</a:t>
            </a:r>
            <a:endParaRPr lang="en-US" sz="2400" dirty="0"/>
          </a:p>
        </p:txBody>
      </p:sp>
      <p:pic>
        <p:nvPicPr>
          <p:cNvPr id="4098" name="Picture 2" descr="C:\Users\yfhuang\AppData\Local\YNote\Data\echokyz@163.com\4dc6b156dc2a4a66930238410bd435d8\Screen Shot 2015-03-07 at 下午8.08.07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58"/>
          <a:stretch/>
        </p:blipFill>
        <p:spPr bwMode="auto">
          <a:xfrm>
            <a:off x="4261927" y="2060848"/>
            <a:ext cx="383846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yfhuang\AppData\Local\YNote\Data\echokyz@163.com\ddd53b1918a249ba9625a630792fb851\Screen Shot 2015-03-07 at 下午8.09.14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69"/>
          <a:stretch/>
        </p:blipFill>
        <p:spPr bwMode="auto">
          <a:xfrm>
            <a:off x="4285254" y="3501008"/>
            <a:ext cx="4247186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39952" y="3068960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hlinkClick r:id="rId7"/>
              </a:rPr>
              <a:t>http://localhost:8080/hello?name=Frank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364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E41D392C-69B5-410B-93A2-3DCBC541DC57}" vid="{665B3EE7-6704-437D-8D44-ED21F54FF7AD}"/>
    </a:ext>
  </a:extLst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5107</TotalTime>
  <Words>622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Theme</vt:lpstr>
      <vt:lpstr>Python Web learn web.py, case by case</vt:lpstr>
      <vt:lpstr>Python Web application</vt:lpstr>
      <vt:lpstr>Install web.py</vt:lpstr>
      <vt:lpstr>Case 1: hello, world</vt:lpstr>
      <vt:lpstr>PowerPoint Presentation</vt:lpstr>
      <vt:lpstr>Case2: more beautiful hello world</vt:lpstr>
      <vt:lpstr>Case 2: more beautiful hello world</vt:lpstr>
      <vt:lpstr>Case3: get input from the browser</vt:lpstr>
      <vt:lpstr>Case3: get input from the browser</vt:lpstr>
      <vt:lpstr>Case4: a real POST Form</vt:lpstr>
      <vt:lpstr>Case4: a real POST Form</vt:lpstr>
      <vt:lpstr>http 定义的与服务器交互的方法</vt:lpstr>
      <vt:lpstr>Case 5: web Gathon Game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Introduction</dc:title>
  <dc:creator>synopsys</dc:creator>
  <cp:lastModifiedBy>synopsys</cp:lastModifiedBy>
  <cp:revision>93</cp:revision>
  <dcterms:created xsi:type="dcterms:W3CDTF">2015-02-05T03:51:44Z</dcterms:created>
  <dcterms:modified xsi:type="dcterms:W3CDTF">2015-03-09T01:32:59Z</dcterms:modified>
</cp:coreProperties>
</file>