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2" r:id="rId4"/>
    <p:sldId id="274" r:id="rId5"/>
    <p:sldId id="273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600200"/>
            <a:ext cx="8229600" cy="1513936"/>
          </a:xfrm>
        </p:spPr>
        <p:txBody>
          <a:bodyPr anchor="b">
            <a:no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124200"/>
            <a:ext cx="7315200" cy="2335377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7200" y="341352"/>
              <a:ext cx="878174" cy="24754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1295400"/>
            </a:xfrm>
            <a:prstGeom prst="rect">
              <a:avLst/>
            </a:prstGeom>
          </p:spPr>
        </p:pic>
      </p:grp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742536" y="4456048"/>
            <a:ext cx="5658928" cy="1005840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  <a:lvl2pPr algn="l">
              <a:buFontTx/>
              <a:buNone/>
              <a:defRPr/>
            </a:lvl2pPr>
            <a:lvl3pPr algn="l">
              <a:buFontTx/>
              <a:buNone/>
              <a:defRPr/>
            </a:lvl3pPr>
            <a:lvl4pPr algn="l">
              <a:buFontTx/>
              <a:buNone/>
              <a:defRPr/>
            </a:lvl4pPr>
            <a:lvl5pPr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1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1742537" y="5466383"/>
            <a:ext cx="5658927" cy="369887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 useBgFill="1">
        <p:nvSpPr>
          <p:cNvPr id="12" name="Rectangle 11"/>
          <p:cNvSpPr/>
          <p:nvPr/>
        </p:nvSpPr>
        <p:spPr>
          <a:xfrm>
            <a:off x="-1" y="6377959"/>
            <a:ext cx="3010619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/>
          <p:nvPr/>
        </p:nvSpPr>
        <p:spPr>
          <a:xfrm>
            <a:off x="5715000" y="6377959"/>
            <a:ext cx="3429000" cy="4800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1414730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648200" y="1414730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3965268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3965268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</p:spTree>
    <p:extLst>
      <p:ext uri="{BB962C8B-B14F-4D97-AF65-F5344CB8AC3E}">
        <p14:creationId xmlns:p14="http://schemas.microsoft.com/office/powerpoint/2010/main" val="829210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332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57200" y="1414462"/>
            <a:ext cx="822960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950562"/>
            <a:ext cx="9144000" cy="237403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59188"/>
            <a:ext cx="9144000" cy="244161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414462"/>
            <a:ext cx="8220974" cy="485298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8142" y="0"/>
            <a:ext cx="6745857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48204" y="57150"/>
            <a:ext cx="649579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241540" y="370936"/>
            <a:ext cx="1940943" cy="58774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639683" y="1414462"/>
            <a:ext cx="6275717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39682" y="838200"/>
            <a:ext cx="6504317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0800" y="0"/>
            <a:ext cx="274320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776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414463"/>
            <a:ext cx="5715000" cy="483393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553200" y="228600"/>
            <a:ext cx="2438400" cy="6019800"/>
          </a:xfrm>
        </p:spPr>
        <p:txBody>
          <a:bodyPr/>
          <a:lstStyle>
            <a:lvl1pPr marL="0" indent="0">
              <a:buNone/>
              <a:defRPr sz="200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5719313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10896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36925" y="65776"/>
            <a:ext cx="580707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3336925" y="1414462"/>
            <a:ext cx="557784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05740" y="228600"/>
            <a:ext cx="2697480" cy="6019800"/>
          </a:xfrm>
        </p:spPr>
        <p:txBody>
          <a:bodyPr/>
          <a:lstStyle>
            <a:lvl1pPr marL="233363" indent="-233363">
              <a:buFont typeface="Arial" pitchFamily="34" charset="0"/>
              <a:buChar char="•"/>
              <a:defRPr sz="2000"/>
            </a:lvl1pPr>
            <a:lvl2pPr marL="457200" indent="-227013">
              <a:buFont typeface="Arial" pitchFamily="34" charset="0"/>
              <a:buChar char="–"/>
              <a:defRPr sz="1800" baseline="0"/>
            </a:lvl2pPr>
            <a:lvl3pPr marL="690563" indent="-236538">
              <a:buFont typeface="Arial" pitchFamily="34" charset="0"/>
              <a:buChar char="–"/>
              <a:tabLst>
                <a:tab pos="690563" algn="l"/>
              </a:tabLst>
              <a:defRPr sz="1600" baseline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36925" y="838200"/>
            <a:ext cx="5807075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999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1" y="3200400"/>
            <a:ext cx="2133598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2320" y="2106155"/>
            <a:ext cx="3279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FFFF"/>
                </a:solidFill>
              </a:rPr>
              <a:t>Thank You</a:t>
            </a: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386794"/>
            <a:ext cx="9144000" cy="471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logo">
    <p:bg>
      <p:bgPr>
        <a:blipFill dpi="0" rotWithShape="1">
          <a:blip r:embed="rId2">
            <a:lum/>
          </a:blip>
          <a:srcRect/>
          <a:stretch>
            <a:fillRect l="25000" t="40000" r="25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NOT Prin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685800"/>
            <a:ext cx="8229600" cy="1177506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6300" y="1880558"/>
            <a:ext cx="7391400" cy="1891342"/>
          </a:xfrm>
        </p:spPr>
        <p:txBody>
          <a:bodyPr/>
          <a:lstStyle>
            <a:lvl1pPr marL="0" indent="0" algn="ctr">
              <a:buNone/>
              <a:defRPr sz="2800" b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1843709" y="2637186"/>
            <a:ext cx="5456582" cy="731520"/>
          </a:xfrm>
        </p:spPr>
        <p:txBody>
          <a:bodyPr anchor="b"/>
          <a:lstStyle>
            <a:lvl1pPr marL="0" indent="0" algn="ctr">
              <a:buNone/>
              <a:defRPr sz="2000" baseline="0">
                <a:solidFill>
                  <a:srgbClr val="FFFFFF"/>
                </a:solidFill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2743200" y="3372928"/>
            <a:ext cx="3657600" cy="396815"/>
          </a:xfrm>
        </p:spPr>
        <p:txBody>
          <a:bodyPr anchor="b"/>
          <a:lstStyle>
            <a:lvl1pPr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02" y="6349043"/>
            <a:ext cx="1412907" cy="403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537828"/>
            <a:ext cx="8229600" cy="1600200"/>
          </a:xfrm>
        </p:spPr>
        <p:txBody>
          <a:bodyPr anchor="b"/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216492"/>
            <a:ext cx="7315200" cy="1752600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-14377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2422" y="341352"/>
              <a:ext cx="282951" cy="7976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377" y="0"/>
              <a:ext cx="9144000" cy="1295400"/>
            </a:xfrm>
            <a:prstGeom prst="rect">
              <a:avLst/>
            </a:prstGeom>
          </p:spPr>
        </p:pic>
      </p:grpSp>
      <p:sp useBgFill="1">
        <p:nvSpPr>
          <p:cNvPr id="10" name="Rectangle 9"/>
          <p:cNvSpPr/>
          <p:nvPr/>
        </p:nvSpPr>
        <p:spPr>
          <a:xfrm>
            <a:off x="0" y="6377959"/>
            <a:ext cx="2950234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5562600" y="6395920"/>
            <a:ext cx="3581400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>
            <a:spLocks/>
          </p:cNvSpPr>
          <p:nvPr/>
        </p:nvSpPr>
        <p:spPr>
          <a:xfrm>
            <a:off x="0" y="1295400"/>
            <a:ext cx="9144000" cy="1143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274320" tIns="45720" rIns="274320" bIns="45720" rtlCol="0" anchor="ctr">
            <a:normAutofit/>
          </a:bodyPr>
          <a:lstStyle>
            <a:lvl1pPr marL="173038" indent="0"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173038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6868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688609"/>
            <a:ext cx="7543800" cy="3559791"/>
          </a:xfrm>
        </p:spPr>
        <p:txBody>
          <a:bodyPr/>
          <a:lstStyle>
            <a:lvl1pPr>
              <a:spcBef>
                <a:spcPts val="1400"/>
              </a:spcBef>
              <a:spcAft>
                <a:spcPts val="0"/>
              </a:spcAft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agenda topics --- no bullets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86228"/>
            <a:ext cx="8229600" cy="1362075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 – Transition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906713"/>
            <a:ext cx="8229600" cy="1500187"/>
          </a:xfrm>
        </p:spPr>
        <p:txBody>
          <a:bodyPr anchor="t">
            <a:noAutofit/>
          </a:bodyPr>
          <a:lstStyle>
            <a:lvl1pPr marL="0" indent="0">
              <a:buNone/>
              <a:defRPr sz="2400" b="0" i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6400838"/>
            <a:ext cx="9143245" cy="45716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5"/>
            <a:endParaRPr lang="en-US" dirty="0" smtClean="0"/>
          </a:p>
          <a:p>
            <a:pPr lvl="5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39816" y="6535578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Synopsys, Inc. All rights reserved.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74060" y="6535578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079630" y="6475623"/>
            <a:ext cx="2984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0513" indent="-290513" algn="l" defTabSz="914400" rtl="0" eaLnBrk="1" latinLnBrk="0" hangingPunct="1"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79400" algn="l" defTabSz="91440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90513" algn="l" defTabSz="568325" rtl="0" eaLnBrk="1" latinLnBrk="0" hangingPunct="1">
        <a:spcBef>
          <a:spcPts val="600"/>
        </a:spcBef>
        <a:buFont typeface="Arial" pitchFamily="34" charset="0"/>
        <a:buChar char="–"/>
        <a:tabLst>
          <a:tab pos="8032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9350" indent="-2921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154113" indent="-295275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54113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7664" y="1052736"/>
            <a:ext cx="6172200" cy="1894362"/>
          </a:xfrm>
        </p:spPr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测试框架 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19872" y="3641378"/>
            <a:ext cx="23262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nose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模块的</a:t>
            </a:r>
            <a:r>
              <a:rPr lang="en-US" altLang="zh-CN" dirty="0" smtClean="0"/>
              <a:t>Setup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tearDown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测试代码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5576" y="2132856"/>
            <a:ext cx="2952328" cy="4320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def </a:t>
            </a:r>
            <a:r>
              <a:rPr lang="en-US" altLang="zh-CN" dirty="0" err="1" smtClean="0"/>
              <a:t>setUp</a:t>
            </a:r>
            <a:r>
              <a:rPr lang="en-US" altLang="zh-CN" dirty="0" smtClean="0"/>
              <a:t>():   </a:t>
            </a:r>
          </a:p>
          <a:p>
            <a:r>
              <a:rPr lang="en-US" altLang="zh-CN" dirty="0" smtClean="0"/>
              <a:t>    print "function setup"  </a:t>
            </a:r>
          </a:p>
          <a:p>
            <a:r>
              <a:rPr lang="en-US" altLang="zh-CN" dirty="0" smtClean="0"/>
              <a:t>  </a:t>
            </a:r>
          </a:p>
          <a:p>
            <a:r>
              <a:rPr lang="en-US" altLang="zh-CN" dirty="0" smtClean="0"/>
              <a:t>def </a:t>
            </a:r>
            <a:r>
              <a:rPr lang="en-US" altLang="zh-CN" dirty="0" err="1" smtClean="0"/>
              <a:t>tearDown</a:t>
            </a:r>
            <a:r>
              <a:rPr lang="en-US" altLang="zh-CN" dirty="0" smtClean="0"/>
              <a:t>():   </a:t>
            </a:r>
          </a:p>
          <a:p>
            <a:r>
              <a:rPr lang="en-US" altLang="zh-CN" dirty="0" smtClean="0"/>
              <a:t>    print "function teardown"  </a:t>
            </a:r>
          </a:p>
          <a:p>
            <a:r>
              <a:rPr lang="en-US" altLang="zh-CN" dirty="0" smtClean="0"/>
              <a:t>       </a:t>
            </a:r>
          </a:p>
          <a:p>
            <a:r>
              <a:rPr lang="en-US" altLang="zh-CN" dirty="0" smtClean="0"/>
              <a:t>def Testfunc1():   </a:t>
            </a:r>
          </a:p>
          <a:p>
            <a:r>
              <a:rPr lang="en-US" altLang="zh-CN" dirty="0" smtClean="0"/>
              <a:t>    print "Testfunc1"  </a:t>
            </a:r>
          </a:p>
          <a:p>
            <a:r>
              <a:rPr lang="en-US" altLang="zh-CN" dirty="0" smtClean="0"/>
              <a:t>    assert True  </a:t>
            </a:r>
          </a:p>
          <a:p>
            <a:r>
              <a:rPr lang="en-US" altLang="zh-CN" dirty="0" smtClean="0"/>
              <a:t>  </a:t>
            </a:r>
          </a:p>
          <a:p>
            <a:r>
              <a:rPr lang="en-US" altLang="zh-CN" dirty="0" smtClean="0"/>
              <a:t>def Testfunc2():   </a:t>
            </a:r>
          </a:p>
          <a:p>
            <a:r>
              <a:rPr lang="en-US" altLang="zh-CN" dirty="0" smtClean="0"/>
              <a:t>    print "Testfunc2"  </a:t>
            </a:r>
          </a:p>
          <a:p>
            <a:r>
              <a:rPr lang="en-US" altLang="zh-CN" dirty="0" smtClean="0"/>
              <a:t>    assert True  </a:t>
            </a:r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3845808" y="2348880"/>
            <a:ext cx="52920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分析：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nose</a:t>
            </a:r>
            <a:r>
              <a:rPr lang="zh-CN" altLang="en-US" dirty="0" smtClean="0"/>
              <a:t>在文件中如果找到函数</a:t>
            </a:r>
            <a:r>
              <a:rPr lang="en-US" altLang="zh-CN" dirty="0" smtClean="0"/>
              <a:t>setup, </a:t>
            </a:r>
            <a:r>
              <a:rPr lang="en-US" altLang="zh-CN" dirty="0" err="1" smtClean="0"/>
              <a:t>setup_module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setUp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setUpModule</a:t>
            </a:r>
            <a:r>
              <a:rPr lang="zh-CN" altLang="en-US" dirty="0" smtClean="0"/>
              <a:t>等，那么会在该模块的所有测试执行之前执行该函数。如果找到函数 </a:t>
            </a:r>
            <a:r>
              <a:rPr lang="en-US" altLang="zh-CN" dirty="0" err="1" smtClean="0"/>
              <a:t>teardown,tearDown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teardown_module</a:t>
            </a:r>
            <a:r>
              <a:rPr lang="zh-CN" altLang="en-US" dirty="0" smtClean="0"/>
              <a:t>或者 </a:t>
            </a:r>
            <a:r>
              <a:rPr lang="en-US" altLang="zh-CN" dirty="0" err="1" smtClean="0"/>
              <a:t>tearDownModule</a:t>
            </a:r>
            <a:r>
              <a:rPr lang="en-US" altLang="zh-CN" dirty="0" smtClean="0"/>
              <a:t> </a:t>
            </a:r>
            <a:r>
              <a:rPr lang="zh-CN" altLang="en-US" dirty="0" smtClean="0"/>
              <a:t>等，那么会在该模块所有的测试执行完之后执行该函数。</a:t>
            </a:r>
            <a:br>
              <a:rPr lang="zh-CN" altLang="en-US" dirty="0" smtClean="0"/>
            </a:br>
            <a:r>
              <a:rPr lang="zh-CN" altLang="en-US" dirty="0" smtClean="0"/>
              <a:t>　　对于上面的代码，</a:t>
            </a:r>
            <a:r>
              <a:rPr lang="en-US" altLang="zh-CN" dirty="0" smtClean="0"/>
              <a:t>nose</a:t>
            </a:r>
            <a:r>
              <a:rPr lang="zh-CN" altLang="en-US" dirty="0" smtClean="0"/>
              <a:t>实际的执行过程是这样的</a:t>
            </a:r>
            <a:r>
              <a:rPr lang="zh-CN" altLang="en-US" dirty="0" smtClean="0"/>
              <a:t>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　　</a:t>
            </a:r>
            <a:r>
              <a:rPr lang="en-US" altLang="zh-CN" dirty="0" err="1" smtClean="0"/>
              <a:t>setUp</a:t>
            </a:r>
            <a:r>
              <a:rPr lang="en-US" altLang="zh-CN" dirty="0" smtClean="0"/>
              <a:t>()-&gt;Testfunc1()-&gt;Testfunc2()-&gt;</a:t>
            </a:r>
            <a:r>
              <a:rPr lang="en-US" altLang="zh-CN" dirty="0" err="1" smtClean="0"/>
              <a:t>tearDown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测试函数的</a:t>
            </a:r>
            <a:r>
              <a:rPr lang="en-US" altLang="zh-CN" dirty="0" smtClean="0"/>
              <a:t>Setup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tearDown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0040" y="2132856"/>
            <a:ext cx="3600400" cy="4536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def </a:t>
            </a:r>
            <a:r>
              <a:rPr lang="en-US" altLang="zh-CN" dirty="0" err="1" smtClean="0"/>
              <a:t>setUp</a:t>
            </a:r>
            <a:r>
              <a:rPr lang="en-US" altLang="zh-CN" dirty="0" smtClean="0"/>
              <a:t>():   </a:t>
            </a:r>
          </a:p>
          <a:p>
            <a:r>
              <a:rPr lang="en-US" altLang="zh-CN" dirty="0" smtClean="0"/>
              <a:t>    print "function setup"  </a:t>
            </a:r>
          </a:p>
          <a:p>
            <a:r>
              <a:rPr lang="en-US" altLang="zh-CN" dirty="0" smtClean="0"/>
              <a:t>  </a:t>
            </a:r>
          </a:p>
          <a:p>
            <a:r>
              <a:rPr lang="en-US" altLang="zh-CN" dirty="0" smtClean="0"/>
              <a:t>def </a:t>
            </a:r>
            <a:r>
              <a:rPr lang="en-US" altLang="zh-CN" dirty="0" err="1" smtClean="0"/>
              <a:t>tearDown</a:t>
            </a:r>
            <a:r>
              <a:rPr lang="en-US" altLang="zh-CN" dirty="0" smtClean="0"/>
              <a:t>():   </a:t>
            </a:r>
          </a:p>
          <a:p>
            <a:r>
              <a:rPr lang="en-US" altLang="zh-CN" dirty="0" smtClean="0"/>
              <a:t>    print "function teardown"  </a:t>
            </a:r>
          </a:p>
          <a:p>
            <a:r>
              <a:rPr lang="en-US" altLang="zh-CN" dirty="0" smtClean="0"/>
              <a:t>  </a:t>
            </a:r>
          </a:p>
          <a:p>
            <a:r>
              <a:rPr lang="en-US" altLang="zh-CN" dirty="0" smtClean="0"/>
              <a:t>def func1Start():   </a:t>
            </a:r>
          </a:p>
          <a:p>
            <a:r>
              <a:rPr lang="en-US" altLang="zh-CN" dirty="0" smtClean="0"/>
              <a:t>    print "func1 start"  </a:t>
            </a:r>
          </a:p>
          <a:p>
            <a:r>
              <a:rPr lang="en-US" altLang="zh-CN" dirty="0" smtClean="0"/>
              <a:t>  </a:t>
            </a:r>
          </a:p>
          <a:p>
            <a:r>
              <a:rPr lang="en-US" altLang="zh-CN" dirty="0" smtClean="0"/>
              <a:t>def func1End():   </a:t>
            </a:r>
          </a:p>
          <a:p>
            <a:r>
              <a:rPr lang="en-US" altLang="zh-CN" dirty="0" smtClean="0"/>
              <a:t>    print "func1 end"  </a:t>
            </a:r>
          </a:p>
          <a:p>
            <a:r>
              <a:rPr lang="en-US" altLang="zh-CN" dirty="0" smtClean="0"/>
              <a:t>  </a:t>
            </a:r>
          </a:p>
          <a:p>
            <a:r>
              <a:rPr lang="en-US" altLang="zh-CN" dirty="0" smtClean="0"/>
              <a:t>def func2Start():   </a:t>
            </a:r>
          </a:p>
          <a:p>
            <a:r>
              <a:rPr lang="en-US" altLang="zh-CN" dirty="0" smtClean="0"/>
              <a:t>    print "func2 start"  </a:t>
            </a:r>
          </a:p>
          <a:p>
            <a:r>
              <a:rPr lang="en-US" altLang="zh-CN" dirty="0" smtClean="0"/>
              <a:t>  </a:t>
            </a:r>
          </a:p>
          <a:p>
            <a:r>
              <a:rPr lang="en-US" altLang="zh-CN" dirty="0" smtClean="0"/>
              <a:t> </a:t>
            </a:r>
          </a:p>
          <a:p>
            <a:r>
              <a:rPr lang="en-US" altLang="zh-CN" dirty="0" smtClean="0"/>
              <a:t>      </a:t>
            </a:r>
          </a:p>
          <a:p>
            <a:r>
              <a:rPr lang="en-US" altLang="zh-CN" dirty="0" smtClean="0"/>
              <a:t>  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4644008" y="2132856"/>
            <a:ext cx="4032448" cy="4536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       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def func2End():   </a:t>
            </a:r>
          </a:p>
          <a:p>
            <a:r>
              <a:rPr lang="en-US" altLang="zh-CN" dirty="0" smtClean="0"/>
              <a:t>    print "func2 end" 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def Testfunc1():   </a:t>
            </a:r>
          </a:p>
          <a:p>
            <a:r>
              <a:rPr lang="en-US" altLang="zh-CN" dirty="0" smtClean="0"/>
              <a:t>    print "Testfunc1"  </a:t>
            </a:r>
          </a:p>
          <a:p>
            <a:r>
              <a:rPr lang="en-US" altLang="zh-CN" dirty="0" smtClean="0"/>
              <a:t>    assert True  </a:t>
            </a:r>
          </a:p>
          <a:p>
            <a:r>
              <a:rPr lang="en-US" altLang="zh-CN" dirty="0" smtClean="0"/>
              <a:t>  </a:t>
            </a:r>
          </a:p>
          <a:p>
            <a:r>
              <a:rPr lang="en-US" altLang="zh-CN" dirty="0" smtClean="0"/>
              <a:t>def Testfunc2():   </a:t>
            </a:r>
          </a:p>
          <a:p>
            <a:r>
              <a:rPr lang="en-US" altLang="zh-CN" dirty="0" smtClean="0"/>
              <a:t>    print "Testfunc2"  </a:t>
            </a:r>
          </a:p>
          <a:p>
            <a:r>
              <a:rPr lang="en-US" altLang="zh-CN" dirty="0" smtClean="0"/>
              <a:t>    assert True  </a:t>
            </a:r>
          </a:p>
          <a:p>
            <a:r>
              <a:rPr lang="en-US" altLang="zh-CN" dirty="0" smtClean="0"/>
              <a:t>  </a:t>
            </a:r>
          </a:p>
          <a:p>
            <a:r>
              <a:rPr lang="en-US" altLang="zh-CN" dirty="0" smtClean="0"/>
              <a:t>Testfunc1.setup = func1Start   </a:t>
            </a:r>
          </a:p>
          <a:p>
            <a:r>
              <a:rPr lang="en-US" altLang="zh-CN" dirty="0" smtClean="0"/>
              <a:t>Testfunc1.tearDown = func1End   </a:t>
            </a:r>
          </a:p>
          <a:p>
            <a:r>
              <a:rPr lang="en-US" altLang="zh-CN" dirty="0" smtClean="0"/>
              <a:t>Testfunc2.setup = func2Start   </a:t>
            </a:r>
          </a:p>
          <a:p>
            <a:r>
              <a:rPr lang="en-US" altLang="zh-CN" dirty="0" smtClean="0"/>
              <a:t>Testfunc2.tearDown = func2End  </a:t>
            </a:r>
          </a:p>
          <a:p>
            <a:r>
              <a:rPr lang="en-US" altLang="zh-CN" dirty="0" smtClean="0"/>
              <a:t> </a:t>
            </a:r>
          </a:p>
          <a:p>
            <a:r>
              <a:rPr lang="en-US" altLang="zh-CN" dirty="0" smtClean="0"/>
              <a:t>      </a:t>
            </a:r>
          </a:p>
          <a:p>
            <a:r>
              <a:rPr lang="en-US" altLang="zh-CN" dirty="0" smtClean="0"/>
              <a:t>  </a:t>
            </a:r>
            <a:endParaRPr lang="en-US" altLang="zh-CN" dirty="0"/>
          </a:p>
        </p:txBody>
      </p:sp>
      <p:sp>
        <p:nvSpPr>
          <p:cNvPr id="13" name="TextBox 12"/>
          <p:cNvSpPr txBox="1"/>
          <p:nvPr/>
        </p:nvSpPr>
        <p:spPr>
          <a:xfrm>
            <a:off x="755576" y="162880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</a:t>
            </a:r>
            <a:r>
              <a:rPr lang="zh-CN" altLang="en-US" dirty="0" smtClean="0"/>
              <a:t>测试代码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测试函数的</a:t>
            </a:r>
            <a:r>
              <a:rPr lang="en-US" altLang="zh-CN" dirty="0" smtClean="0"/>
              <a:t>Setup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tearDown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5576" y="162880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</a:t>
            </a:r>
            <a:r>
              <a:rPr lang="zh-CN" altLang="en-US" dirty="0" smtClean="0"/>
              <a:t> 执行结果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132856"/>
            <a:ext cx="22193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55576" y="465313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</a:t>
            </a:r>
            <a:r>
              <a:rPr lang="zh-CN" altLang="en-US" dirty="0" smtClean="0"/>
              <a:t> 结果分析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87624" y="5013176"/>
            <a:ext cx="65527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nose</a:t>
            </a:r>
            <a:r>
              <a:rPr lang="zh-CN" altLang="en-US" dirty="0" smtClean="0"/>
              <a:t>对上面代码的具体执行顺序如下：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　　</a:t>
            </a:r>
            <a:r>
              <a:rPr lang="en-US" altLang="zh-CN" dirty="0" err="1" smtClean="0"/>
              <a:t>setUp</a:t>
            </a:r>
            <a:r>
              <a:rPr lang="en-US" altLang="zh-CN" dirty="0" smtClean="0"/>
              <a:t>()-&gt;func1Start()-&gt;Testfunc1()-&gt;func1End()-&gt;func2Start()-&gt;Testfunc2()-&gt;func2End()-&gt;</a:t>
            </a:r>
            <a:r>
              <a:rPr lang="en-US" altLang="zh-CN" dirty="0" err="1" smtClean="0"/>
              <a:t>tearDown</a:t>
            </a:r>
            <a:r>
              <a:rPr lang="en-US" altLang="zh-CN" dirty="0" smtClean="0"/>
              <a:t>()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测试类的</a:t>
            </a:r>
            <a:r>
              <a:rPr lang="en-US" altLang="zh-CN" dirty="0" smtClean="0"/>
              <a:t>Setup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tearDown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15716" y="1412776"/>
            <a:ext cx="3600400" cy="51752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class </a:t>
            </a:r>
            <a:r>
              <a:rPr lang="en-US" altLang="zh-CN" dirty="0" err="1" smtClean="0"/>
              <a:t>TestClass</a:t>
            </a:r>
            <a:r>
              <a:rPr lang="en-US" altLang="zh-CN" dirty="0" smtClean="0"/>
              <a:t>():   </a:t>
            </a:r>
          </a:p>
          <a:p>
            <a:r>
              <a:rPr lang="en-US" altLang="zh-CN" dirty="0" smtClean="0"/>
              <a:t>    arr1 = 2  </a:t>
            </a:r>
          </a:p>
          <a:p>
            <a:r>
              <a:rPr lang="en-US" altLang="zh-CN" dirty="0" smtClean="0"/>
              <a:t>    arr2 = 2  </a:t>
            </a:r>
          </a:p>
          <a:p>
            <a:r>
              <a:rPr lang="en-US" altLang="zh-CN" dirty="0" smtClean="0"/>
              <a:t>       </a:t>
            </a:r>
          </a:p>
          <a:p>
            <a:r>
              <a:rPr lang="en-US" altLang="zh-CN" dirty="0" smtClean="0"/>
              <a:t>    def </a:t>
            </a:r>
            <a:r>
              <a:rPr lang="en-US" altLang="zh-CN" dirty="0" err="1" smtClean="0"/>
              <a:t>setUp</a:t>
            </a:r>
            <a:r>
              <a:rPr lang="en-US" altLang="zh-CN" dirty="0" smtClean="0"/>
              <a:t>(self):   </a:t>
            </a:r>
          </a:p>
          <a:p>
            <a:r>
              <a:rPr lang="en-US" altLang="zh-CN" dirty="0" smtClean="0"/>
              <a:t>        self.arr1 = 1  </a:t>
            </a:r>
          </a:p>
          <a:p>
            <a:r>
              <a:rPr lang="en-US" altLang="zh-CN" dirty="0" smtClean="0"/>
              <a:t>        self.arr2 = 3  </a:t>
            </a:r>
          </a:p>
          <a:p>
            <a:r>
              <a:rPr lang="en-US" altLang="zh-CN" dirty="0" smtClean="0"/>
              <a:t>        print "</a:t>
            </a:r>
            <a:r>
              <a:rPr lang="en-US" altLang="zh-CN" dirty="0" err="1" smtClean="0"/>
              <a:t>MyTestClass</a:t>
            </a:r>
            <a:r>
              <a:rPr lang="en-US" altLang="zh-CN" dirty="0" smtClean="0"/>
              <a:t> setup"  </a:t>
            </a:r>
          </a:p>
          <a:p>
            <a:r>
              <a:rPr lang="en-US" altLang="zh-CN" dirty="0" smtClean="0"/>
              <a:t>    def </a:t>
            </a:r>
            <a:r>
              <a:rPr lang="en-US" altLang="zh-CN" dirty="0" err="1" smtClean="0"/>
              <a:t>tearDown</a:t>
            </a:r>
            <a:r>
              <a:rPr lang="en-US" altLang="zh-CN" dirty="0" smtClean="0"/>
              <a:t>(self):   </a:t>
            </a:r>
          </a:p>
          <a:p>
            <a:r>
              <a:rPr lang="en-US" altLang="zh-CN" dirty="0" smtClean="0"/>
              <a:t>        print "</a:t>
            </a:r>
            <a:r>
              <a:rPr lang="en-US" altLang="zh-CN" dirty="0" err="1" smtClean="0"/>
              <a:t>MyTestClass</a:t>
            </a:r>
            <a:r>
              <a:rPr lang="en-US" altLang="zh-CN" dirty="0" smtClean="0"/>
              <a:t> teardown"  </a:t>
            </a:r>
          </a:p>
          <a:p>
            <a:r>
              <a:rPr lang="en-US" altLang="zh-CN" dirty="0" smtClean="0"/>
              <a:t>           </a:t>
            </a:r>
          </a:p>
          <a:p>
            <a:r>
              <a:rPr lang="en-US" altLang="zh-CN" dirty="0" smtClean="0"/>
              <a:t>    def Testfunc1(self):   </a:t>
            </a:r>
          </a:p>
          <a:p>
            <a:r>
              <a:rPr lang="en-US" altLang="zh-CN" dirty="0" smtClean="0"/>
              <a:t>        assert self.arr1 == self.arr2   </a:t>
            </a:r>
          </a:p>
          <a:p>
            <a:r>
              <a:rPr lang="en-US" altLang="zh-CN" dirty="0" smtClean="0"/>
              <a:t>    def Testfunc2(self):   </a:t>
            </a:r>
          </a:p>
          <a:p>
            <a:r>
              <a:rPr lang="en-US" altLang="zh-CN" dirty="0" smtClean="0"/>
              <a:t>        assert self.arr1 == 2  </a:t>
            </a:r>
          </a:p>
          <a:p>
            <a:r>
              <a:rPr lang="en-US" altLang="zh-CN" dirty="0" smtClean="0"/>
              <a:t> </a:t>
            </a:r>
          </a:p>
          <a:p>
            <a:r>
              <a:rPr lang="en-US" altLang="zh-CN" dirty="0" smtClean="0"/>
              <a:t>  </a:t>
            </a:r>
          </a:p>
          <a:p>
            <a:r>
              <a:rPr lang="en-US" altLang="zh-CN" dirty="0" smtClean="0"/>
              <a:t> </a:t>
            </a:r>
          </a:p>
          <a:p>
            <a:r>
              <a:rPr lang="en-US" altLang="zh-CN" dirty="0" smtClean="0"/>
              <a:t>      </a:t>
            </a:r>
          </a:p>
          <a:p>
            <a:r>
              <a:rPr lang="en-US" altLang="zh-CN" dirty="0" smtClean="0"/>
              <a:t>  </a:t>
            </a:r>
            <a:endParaRPr lang="en-US" altLang="zh-CN" dirty="0"/>
          </a:p>
        </p:txBody>
      </p:sp>
      <p:sp>
        <p:nvSpPr>
          <p:cNvPr id="13" name="TextBox 12"/>
          <p:cNvSpPr txBox="1"/>
          <p:nvPr/>
        </p:nvSpPr>
        <p:spPr>
          <a:xfrm>
            <a:off x="467544" y="90872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</a:t>
            </a:r>
            <a:r>
              <a:rPr lang="zh-CN" altLang="en-US" dirty="0" smtClean="0"/>
              <a:t>测试代码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测试类的</a:t>
            </a:r>
            <a:r>
              <a:rPr lang="en-US" altLang="zh-CN" dirty="0" smtClean="0"/>
              <a:t>Setup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tearDown</a:t>
            </a:r>
            <a:endParaRPr lang="zh-CN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132856"/>
            <a:ext cx="5943600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27584" y="170080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</a:t>
            </a:r>
            <a:r>
              <a:rPr lang="zh-CN" altLang="en-US" dirty="0" smtClean="0"/>
              <a:t>执行结果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594928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</a:t>
            </a:r>
            <a:r>
              <a:rPr lang="zh-CN" altLang="en-US" dirty="0" smtClean="0"/>
              <a:t>结果分析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195736" y="5085184"/>
            <a:ext cx="61926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这里</a:t>
            </a:r>
            <a:r>
              <a:rPr lang="en-US" altLang="zh-CN" dirty="0" smtClean="0"/>
              <a:t>nose</a:t>
            </a:r>
            <a:r>
              <a:rPr lang="zh-CN" altLang="en-US" dirty="0" smtClean="0"/>
              <a:t>会对每个类的测试方法单独创建类的实例，并且有单独的</a:t>
            </a:r>
            <a:r>
              <a:rPr lang="en-US" altLang="zh-CN" dirty="0" err="1" smtClean="0"/>
              <a:t>setUp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tearDown</a:t>
            </a:r>
            <a:r>
              <a:rPr lang="zh-CN" altLang="en-US" dirty="0" smtClean="0"/>
              <a:t>。</a:t>
            </a:r>
            <a:r>
              <a:rPr lang="en-US" altLang="zh-CN" dirty="0" smtClean="0"/>
              <a:t>nose</a:t>
            </a:r>
            <a:r>
              <a:rPr lang="zh-CN" altLang="en-US" dirty="0" smtClean="0"/>
              <a:t>对上面测试的顺序如下：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　　</a:t>
            </a:r>
            <a:r>
              <a:rPr lang="en-US" altLang="zh-CN" dirty="0" err="1" smtClean="0"/>
              <a:t>setUp</a:t>
            </a:r>
            <a:r>
              <a:rPr lang="en-US" altLang="zh-CN" dirty="0" smtClean="0"/>
              <a:t>()-&gt;Testfunc1()-&gt;</a:t>
            </a:r>
            <a:r>
              <a:rPr lang="en-US" altLang="zh-CN" dirty="0" err="1" smtClean="0"/>
              <a:t>TearDown</a:t>
            </a:r>
            <a:r>
              <a:rPr lang="en-US" altLang="zh-CN" dirty="0" smtClean="0"/>
              <a:t>()-&gt;</a:t>
            </a:r>
            <a:r>
              <a:rPr lang="en-US" altLang="zh-CN" dirty="0" err="1" smtClean="0"/>
              <a:t>setUp</a:t>
            </a:r>
            <a:r>
              <a:rPr lang="en-US" altLang="zh-CN" dirty="0" smtClean="0"/>
              <a:t>()-&gt;Testfunc2()-&gt;</a:t>
            </a:r>
            <a:r>
              <a:rPr lang="en-US" altLang="zh-CN" dirty="0" err="1" smtClean="0"/>
              <a:t>TearDown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package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setUp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tearDown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package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setUp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tearDown</a:t>
            </a:r>
            <a:r>
              <a:rPr lang="zh-CN" altLang="en-US" dirty="0" smtClean="0"/>
              <a:t>方法需要放在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init__.py</a:t>
            </a:r>
            <a:r>
              <a:rPr lang="zh-CN" altLang="en-US" dirty="0" smtClean="0"/>
              <a:t>这个文件中，整个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只执行一次</a:t>
            </a:r>
            <a:r>
              <a:rPr lang="en-US" altLang="zh-CN" dirty="0" err="1" smtClean="0"/>
              <a:t>setUp</a:t>
            </a:r>
            <a:r>
              <a:rPr lang="zh-CN" altLang="en-US" dirty="0" smtClean="0"/>
              <a:t>和一次</a:t>
            </a:r>
            <a:r>
              <a:rPr lang="en-US" altLang="zh-CN" dirty="0" err="1" smtClean="0"/>
              <a:t>tearDown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nosetest</a:t>
            </a:r>
            <a:r>
              <a:rPr lang="zh-CN" altLang="en-US" dirty="0" smtClean="0"/>
              <a:t>常用的命令行参数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　　</a:t>
            </a:r>
            <a:r>
              <a:rPr lang="en-US" altLang="zh-CN" dirty="0" smtClean="0"/>
              <a:t>a) -w </a:t>
            </a:r>
            <a:r>
              <a:rPr lang="zh-CN" altLang="en-US" dirty="0" smtClean="0"/>
              <a:t>，指定一个目录运行测试。目录可以是相对路径或绝对路径。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　　例如： </a:t>
            </a:r>
            <a:r>
              <a:rPr lang="en-US" altLang="zh-CN" dirty="0" err="1" smtClean="0"/>
              <a:t>nosetest</a:t>
            </a:r>
            <a:r>
              <a:rPr lang="en-US" altLang="zh-CN" dirty="0" smtClean="0"/>
              <a:t> -w c:\pythonTests\Test1</a:t>
            </a:r>
            <a:r>
              <a:rPr lang="zh-CN" altLang="en-US" dirty="0" smtClean="0"/>
              <a:t>，只运行目录</a:t>
            </a:r>
            <a:r>
              <a:rPr lang="en-US" altLang="zh-CN" dirty="0" smtClean="0"/>
              <a:t>c:\pythonTests\Test1</a:t>
            </a:r>
            <a:r>
              <a:rPr lang="zh-CN" altLang="en-US" dirty="0" smtClean="0"/>
              <a:t>下的测试。可以指定多个目录，例如： </a:t>
            </a:r>
            <a:r>
              <a:rPr lang="en-US" altLang="zh-CN" dirty="0" err="1" smtClean="0"/>
              <a:t>nosetest</a:t>
            </a:r>
            <a:r>
              <a:rPr lang="en-US" altLang="zh-CN" dirty="0" smtClean="0"/>
              <a:t> -w c:\pythonTests\Test1 -w c:\pythonTests\Test2</a:t>
            </a:r>
            <a:r>
              <a:rPr lang="zh-CN" altLang="en-US" dirty="0" smtClean="0"/>
              <a:t>。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　　</a:t>
            </a:r>
            <a:r>
              <a:rPr lang="en-US" altLang="zh-CN" dirty="0" smtClean="0"/>
              <a:t>b)-s</a:t>
            </a:r>
            <a:r>
              <a:rPr lang="zh-CN" altLang="en-US" dirty="0" smtClean="0"/>
              <a:t>，不捕获输出，会让你的程序里面的一些命令行上的输出显示出来。例如</a:t>
            </a:r>
            <a:r>
              <a:rPr lang="en-US" altLang="zh-CN" dirty="0" smtClean="0"/>
              <a:t>print</a:t>
            </a:r>
            <a:r>
              <a:rPr lang="zh-CN" altLang="en-US" dirty="0" smtClean="0"/>
              <a:t>所输出的内容。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　　</a:t>
            </a:r>
            <a:r>
              <a:rPr lang="en-US" altLang="zh-CN" dirty="0" smtClean="0"/>
              <a:t>c)-v</a:t>
            </a:r>
            <a:r>
              <a:rPr lang="zh-CN" altLang="en-US" dirty="0" smtClean="0"/>
              <a:t>，查看</a:t>
            </a:r>
            <a:r>
              <a:rPr lang="en-US" altLang="zh-CN" dirty="0" smtClean="0"/>
              <a:t>nose</a:t>
            </a:r>
            <a:r>
              <a:rPr lang="zh-CN" altLang="en-US" dirty="0" smtClean="0"/>
              <a:t>的运行信息和调试信息。例如会给出当前正在运行哪个测试。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测试框架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dirty="0" smtClean="0"/>
              <a:t>有三种测试框架目前应用最为广泛：</a:t>
            </a:r>
            <a:endParaRPr lang="en-US" altLang="zh-CN" dirty="0" smtClean="0"/>
          </a:p>
          <a:p>
            <a:r>
              <a:rPr lang="en-US" altLang="zh-CN" dirty="0" err="1" smtClean="0"/>
              <a:t>zope.testing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zope.testing</a:t>
            </a:r>
            <a:r>
              <a:rPr lang="en-US" altLang="zh-CN" dirty="0" smtClean="0"/>
              <a:t> </a:t>
            </a:r>
            <a:r>
              <a:rPr lang="zh-CN" altLang="en-US" dirty="0" smtClean="0"/>
              <a:t>包只支持 </a:t>
            </a:r>
            <a:r>
              <a:rPr lang="en-US" altLang="zh-CN" dirty="0" err="1" smtClean="0"/>
              <a:t>unittest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doctest</a:t>
            </a:r>
            <a:r>
              <a:rPr lang="en-US" altLang="zh-CN" dirty="0" smtClean="0"/>
              <a:t> </a:t>
            </a:r>
            <a:r>
              <a:rPr lang="zh-CN" altLang="en-US" dirty="0" smtClean="0"/>
              <a:t>等传统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测试风格，而不支持更现代的框架支持的简化风格。但是，它提供一个强大的分层系统，在这种系统中包含测试的目录可以依赖于通用的设置代码，设置代码为层（而不是每个测试）创建一个运行测试所需的环境。</a:t>
            </a:r>
            <a:endParaRPr lang="en-US" altLang="zh-CN" dirty="0" smtClean="0"/>
          </a:p>
          <a:p>
            <a:r>
              <a:rPr lang="en-US" altLang="zh-CN" dirty="0" err="1" smtClean="0"/>
              <a:t>py.test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py.test</a:t>
            </a:r>
            <a:r>
              <a:rPr lang="en-US" altLang="zh-CN" dirty="0" smtClean="0"/>
              <a:t> </a:t>
            </a:r>
            <a:r>
              <a:rPr lang="zh-CN" altLang="en-US" dirty="0" smtClean="0"/>
              <a:t>框架建立了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测试的新标准，目前许多开发人员都采用这种标准。它为编写测试提供了优雅的符合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风格的习惯做法，让开发人员能够以非常紧凑的风格编写测试套件。</a:t>
            </a:r>
            <a:endParaRPr lang="en-US" altLang="zh-CN" dirty="0" smtClean="0"/>
          </a:p>
          <a:p>
            <a:r>
              <a:rPr lang="en-US" altLang="zh-CN" dirty="0" smtClean="0"/>
              <a:t>Nose</a:t>
            </a:r>
          </a:p>
          <a:p>
            <a:pPr lvl="1"/>
            <a:r>
              <a:rPr lang="en-US" altLang="zh-CN" dirty="0" smtClean="0"/>
              <a:t>nose </a:t>
            </a:r>
            <a:r>
              <a:rPr lang="zh-CN" altLang="en-US" dirty="0" smtClean="0"/>
              <a:t>项目是于 </a:t>
            </a:r>
            <a:r>
              <a:rPr lang="en-US" altLang="zh-CN" dirty="0" smtClean="0"/>
              <a:t>2005 </a:t>
            </a:r>
            <a:r>
              <a:rPr lang="zh-CN" altLang="en-US" dirty="0" smtClean="0"/>
              <a:t>年发布的，也就是 </a:t>
            </a:r>
            <a:r>
              <a:rPr lang="en-US" altLang="zh-CN" dirty="0" err="1" smtClean="0"/>
              <a:t>py.test</a:t>
            </a:r>
            <a:r>
              <a:rPr lang="en-US" altLang="zh-CN" dirty="0" smtClean="0"/>
              <a:t> </a:t>
            </a:r>
            <a:r>
              <a:rPr lang="zh-CN" altLang="en-US" dirty="0" smtClean="0"/>
              <a:t>改名后的一年。它是由 </a:t>
            </a:r>
            <a:r>
              <a:rPr lang="en-US" altLang="zh-CN" dirty="0" smtClean="0"/>
              <a:t>Jason </a:t>
            </a:r>
            <a:r>
              <a:rPr lang="en-US" altLang="zh-CN" dirty="0" err="1" smtClean="0"/>
              <a:t>Pellerin</a:t>
            </a:r>
            <a:r>
              <a:rPr lang="en-US" altLang="zh-CN" dirty="0" smtClean="0"/>
              <a:t> </a:t>
            </a:r>
            <a:r>
              <a:rPr lang="zh-CN" altLang="en-US" dirty="0" smtClean="0"/>
              <a:t>编写的，支持与 </a:t>
            </a:r>
            <a:r>
              <a:rPr lang="en-US" altLang="zh-CN" dirty="0" err="1" smtClean="0"/>
              <a:t>py.test</a:t>
            </a:r>
            <a:r>
              <a:rPr lang="en-US" altLang="zh-CN" dirty="0" smtClean="0"/>
              <a:t> </a:t>
            </a:r>
            <a:r>
              <a:rPr lang="zh-CN" altLang="en-US" dirty="0" smtClean="0"/>
              <a:t>相同的测试习惯做法，但是这个包更容易安装和维护。尽管 </a:t>
            </a:r>
            <a:r>
              <a:rPr lang="en-US" altLang="zh-CN" dirty="0" err="1" smtClean="0"/>
              <a:t>py.test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在某些方面有所进步，目前也很容易安装，但是 </a:t>
            </a:r>
            <a:r>
              <a:rPr lang="en-US" altLang="zh-CN" dirty="0" smtClean="0"/>
              <a:t>nose </a:t>
            </a:r>
            <a:r>
              <a:rPr lang="zh-CN" altLang="en-US" dirty="0" smtClean="0"/>
              <a:t>仍然保持了易用性方面的声誉。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项目骨架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dirty="0"/>
              <a:t>1. </a:t>
            </a:r>
            <a:r>
              <a:rPr lang="zh-CN" altLang="en-US" dirty="0"/>
              <a:t>创</a:t>
            </a:r>
            <a:r>
              <a:rPr lang="zh-CN" altLang="en-US" dirty="0" smtClean="0"/>
              <a:t>建骨</a:t>
            </a:r>
            <a:r>
              <a:rPr lang="zh-CN" altLang="en-US" dirty="0"/>
              <a:t>架目录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~ </a:t>
            </a:r>
            <a:r>
              <a:rPr lang="en-US" altLang="zh-CN" dirty="0"/>
              <a:t>$ </a:t>
            </a:r>
            <a:r>
              <a:rPr lang="en-US" altLang="zh-CN" dirty="0" err="1"/>
              <a:t>mkdir</a:t>
            </a:r>
            <a:r>
              <a:rPr lang="en-US" altLang="zh-CN" dirty="0"/>
              <a:t> -p projects</a:t>
            </a:r>
          </a:p>
          <a:p>
            <a:pPr>
              <a:buNone/>
            </a:pPr>
            <a:r>
              <a:rPr lang="en-US" altLang="zh-CN" dirty="0" smtClean="0"/>
              <a:t>    ~ </a:t>
            </a:r>
            <a:r>
              <a:rPr lang="en-US" altLang="zh-CN" dirty="0"/>
              <a:t>$ cd projects/</a:t>
            </a:r>
          </a:p>
          <a:p>
            <a:pPr>
              <a:buNone/>
            </a:pPr>
            <a:r>
              <a:rPr lang="en-US" altLang="zh-CN" dirty="0" smtClean="0"/>
              <a:t>    ~/</a:t>
            </a:r>
            <a:r>
              <a:rPr lang="en-US" altLang="zh-CN" dirty="0"/>
              <a:t>projects $ </a:t>
            </a:r>
            <a:r>
              <a:rPr lang="en-US" altLang="zh-CN" dirty="0" err="1"/>
              <a:t>mkdir</a:t>
            </a:r>
            <a:r>
              <a:rPr lang="en-US" altLang="zh-CN" dirty="0"/>
              <a:t> skeleton</a:t>
            </a:r>
          </a:p>
          <a:p>
            <a:pPr>
              <a:buNone/>
            </a:pPr>
            <a:r>
              <a:rPr lang="en-US" altLang="zh-CN" dirty="0" smtClean="0"/>
              <a:t>    ~/</a:t>
            </a:r>
            <a:r>
              <a:rPr lang="en-US" altLang="zh-CN" dirty="0"/>
              <a:t>projects $ cd skeleton</a:t>
            </a:r>
          </a:p>
          <a:p>
            <a:pPr>
              <a:buNone/>
            </a:pPr>
            <a:r>
              <a:rPr lang="en-US" altLang="zh-CN" dirty="0" smtClean="0"/>
              <a:t>    ~/</a:t>
            </a:r>
            <a:r>
              <a:rPr lang="en-US" altLang="zh-CN" dirty="0"/>
              <a:t>projects/skeleton $ </a:t>
            </a:r>
            <a:r>
              <a:rPr lang="en-US" altLang="zh-CN" dirty="0" err="1"/>
              <a:t>mkdir</a:t>
            </a:r>
            <a:r>
              <a:rPr lang="en-US" altLang="zh-CN" dirty="0"/>
              <a:t> bin NAME tests </a:t>
            </a:r>
            <a:r>
              <a:rPr lang="en-US" altLang="zh-CN" dirty="0" smtClean="0"/>
              <a:t>docs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2. </a:t>
            </a:r>
            <a:r>
              <a:rPr lang="zh-CN" altLang="en-US" dirty="0"/>
              <a:t>配</a:t>
            </a:r>
            <a:r>
              <a:rPr lang="zh-CN" altLang="en-US" dirty="0" smtClean="0"/>
              <a:t>置文件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NAME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</a:t>
            </a:r>
            <a:r>
              <a:rPr lang="en-US" altLang="zh-CN" b="1" dirty="0">
                <a:solidFill>
                  <a:srgbClr val="FF0000"/>
                </a:solidFill>
              </a:rPr>
              <a:t>__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init</a:t>
            </a:r>
            <a:r>
              <a:rPr lang="en-US" altLang="zh-CN" dirty="0">
                <a:solidFill>
                  <a:srgbClr val="FF0000"/>
                </a:solidFill>
              </a:rPr>
              <a:t>__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.py</a:t>
            </a:r>
          </a:p>
          <a:p>
            <a:pPr>
              <a:buNone/>
            </a:pP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tests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</a:t>
            </a:r>
            <a:r>
              <a:rPr lang="en-US" altLang="zh-CN" dirty="0">
                <a:solidFill>
                  <a:srgbClr val="FF0000"/>
                </a:solidFill>
              </a:rPr>
              <a:t>__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init</a:t>
            </a:r>
            <a:r>
              <a:rPr lang="en-US" altLang="zh-CN" dirty="0">
                <a:solidFill>
                  <a:srgbClr val="FF0000"/>
                </a:solidFill>
              </a:rPr>
              <a:t>__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py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3.</a:t>
            </a:r>
            <a:r>
              <a:rPr lang="zh-CN" altLang="en-US" dirty="0"/>
              <a:t> 用于</a:t>
            </a:r>
            <a:r>
              <a:rPr lang="zh-CN" altLang="en-US" dirty="0" smtClean="0"/>
              <a:t>安</a:t>
            </a:r>
            <a:r>
              <a:rPr lang="zh-CN" altLang="en-US" dirty="0"/>
              <a:t>装项目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/>
              <a:t>setup.py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9381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Setup.py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1800" dirty="0" smtClean="0"/>
              <a:t>setup.py</a:t>
            </a:r>
            <a:r>
              <a:rPr lang="zh-CN" altLang="en-US" sz="1800" dirty="0" smtClean="0"/>
              <a:t>主</a:t>
            </a:r>
            <a:r>
              <a:rPr lang="zh-CN" altLang="en-US" sz="1800" dirty="0"/>
              <a:t>要执行一个 </a:t>
            </a:r>
            <a:r>
              <a:rPr lang="en-US" altLang="zh-CN" sz="1800" dirty="0"/>
              <a:t>setup</a:t>
            </a:r>
            <a:r>
              <a:rPr lang="zh-CN" altLang="en-US" sz="1800" dirty="0"/>
              <a:t>函数，该函数中大部分</a:t>
            </a:r>
            <a:r>
              <a:rPr lang="zh-CN" altLang="en-US" sz="1800" dirty="0" smtClean="0"/>
              <a:t>是描述性</a:t>
            </a:r>
            <a:r>
              <a:rPr lang="zh-CN" altLang="en-US" sz="1800" dirty="0"/>
              <a:t>东西，最主要的是</a:t>
            </a:r>
            <a:r>
              <a:rPr lang="en-US" altLang="zh-CN" sz="1800" dirty="0"/>
              <a:t>packages</a:t>
            </a:r>
            <a:r>
              <a:rPr lang="zh-CN" altLang="en-US" sz="1800" dirty="0"/>
              <a:t>参数，列出所有的</a:t>
            </a:r>
            <a:r>
              <a:rPr lang="en-US" altLang="zh-CN" sz="1800" dirty="0"/>
              <a:t>package</a:t>
            </a:r>
            <a:r>
              <a:rPr lang="zh-CN" altLang="en-US" sz="1800" dirty="0"/>
              <a:t>，可以用自带的</a:t>
            </a:r>
            <a:r>
              <a:rPr lang="en-US" altLang="zh-CN" sz="1800" dirty="0" err="1"/>
              <a:t>find_packages</a:t>
            </a:r>
            <a:r>
              <a:rPr lang="zh-CN" altLang="en-US" sz="1800" dirty="0"/>
              <a:t>来动态获取</a:t>
            </a:r>
            <a:r>
              <a:rPr lang="en-US" altLang="zh-CN" sz="1800" dirty="0"/>
              <a:t>package 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just"/>
            <a:r>
              <a:rPr lang="en-US" altLang="zh-CN" sz="1800" dirty="0" smtClean="0"/>
              <a:t>Example:</a:t>
            </a:r>
          </a:p>
          <a:p>
            <a:pPr marL="0" indent="0" algn="just">
              <a:buNone/>
            </a:pPr>
            <a:r>
              <a:rPr lang="en-US" altLang="zh-CN" sz="1800" dirty="0"/>
              <a:t> </a:t>
            </a:r>
            <a:r>
              <a:rPr lang="en-US" altLang="zh-CN" sz="1200" dirty="0"/>
              <a:t>from </a:t>
            </a:r>
            <a:r>
              <a:rPr lang="en-US" altLang="zh-CN" sz="1200" dirty="0" err="1"/>
              <a:t>setuptools</a:t>
            </a:r>
            <a:r>
              <a:rPr lang="en-US" altLang="zh-CN" sz="1200" dirty="0"/>
              <a:t> import setup, </a:t>
            </a:r>
            <a:r>
              <a:rPr lang="en-US" altLang="zh-CN" sz="1200" dirty="0" err="1"/>
              <a:t>find_packages</a:t>
            </a:r>
            <a:endParaRPr lang="en-US" altLang="zh-CN" sz="1200" dirty="0"/>
          </a:p>
          <a:p>
            <a:pPr marL="0" indent="0" algn="just">
              <a:buNone/>
            </a:pPr>
            <a:r>
              <a:rPr lang="en-US" altLang="zh-CN" sz="1200" dirty="0" smtClean="0"/>
              <a:t> setup</a:t>
            </a:r>
            <a:r>
              <a:rPr lang="en-US" altLang="zh-CN" sz="1200" dirty="0"/>
              <a:t>(</a:t>
            </a:r>
          </a:p>
          <a:p>
            <a:pPr marL="0" indent="0" algn="just">
              <a:buNone/>
            </a:pPr>
            <a:r>
              <a:rPr lang="en-US" altLang="zh-CN" sz="1200" dirty="0"/>
              <a:t>      name="</a:t>
            </a:r>
            <a:r>
              <a:rPr lang="en-US" altLang="zh-CN" sz="1200" dirty="0" err="1"/>
              <a:t>mytest</a:t>
            </a:r>
            <a:r>
              <a:rPr lang="en-US" altLang="zh-CN" sz="1200" dirty="0"/>
              <a:t>",</a:t>
            </a:r>
          </a:p>
          <a:p>
            <a:pPr marL="0" indent="0" algn="just">
              <a:buNone/>
            </a:pPr>
            <a:r>
              <a:rPr lang="en-US" altLang="zh-CN" sz="1200" dirty="0"/>
              <a:t>      version="0.10",</a:t>
            </a:r>
          </a:p>
          <a:p>
            <a:pPr marL="0" indent="0" algn="just">
              <a:buNone/>
            </a:pPr>
            <a:r>
              <a:rPr lang="en-US" altLang="zh-CN" sz="1200" dirty="0"/>
              <a:t>      description="My test module",</a:t>
            </a:r>
          </a:p>
          <a:p>
            <a:pPr marL="0" indent="0" algn="just">
              <a:buNone/>
            </a:pPr>
            <a:r>
              <a:rPr lang="en-US" altLang="zh-CN" sz="1200" dirty="0"/>
              <a:t>      author="Robin Hood",</a:t>
            </a:r>
          </a:p>
          <a:p>
            <a:pPr marL="0" indent="0" algn="just">
              <a:buNone/>
            </a:pPr>
            <a:r>
              <a:rPr lang="en-US" altLang="zh-CN" sz="1200" dirty="0"/>
              <a:t>      </a:t>
            </a:r>
            <a:r>
              <a:rPr lang="en-US" altLang="zh-CN" sz="1200" dirty="0" err="1"/>
              <a:t>url</a:t>
            </a:r>
            <a:r>
              <a:rPr lang="en-US" altLang="zh-CN" sz="1200" dirty="0"/>
              <a:t>="http://www.csdn.net",</a:t>
            </a:r>
          </a:p>
          <a:p>
            <a:pPr marL="0" indent="0" algn="just">
              <a:buNone/>
            </a:pPr>
            <a:r>
              <a:rPr lang="en-US" altLang="zh-CN" sz="1200" dirty="0"/>
              <a:t>      license="LGPL",</a:t>
            </a:r>
          </a:p>
          <a:p>
            <a:pPr marL="0" indent="0" algn="just">
              <a:buNone/>
            </a:pPr>
            <a:r>
              <a:rPr lang="en-US" altLang="zh-CN" sz="1200" dirty="0"/>
              <a:t>      packages= </a:t>
            </a:r>
            <a:r>
              <a:rPr lang="en-US" altLang="zh-CN" sz="1200" dirty="0" err="1"/>
              <a:t>find_packages</a:t>
            </a:r>
            <a:r>
              <a:rPr lang="en-US" altLang="zh-CN" sz="1200" dirty="0"/>
              <a:t>(),</a:t>
            </a:r>
          </a:p>
          <a:p>
            <a:pPr marL="0" indent="0" algn="just">
              <a:buNone/>
            </a:pPr>
            <a:r>
              <a:rPr lang="en-US" altLang="zh-CN" sz="1200" dirty="0"/>
              <a:t>      scripts=["scripts/test.py"],</a:t>
            </a:r>
          </a:p>
          <a:p>
            <a:pPr marL="0" indent="0" algn="just">
              <a:buNone/>
            </a:pPr>
            <a:r>
              <a:rPr lang="en-US" altLang="zh-CN" sz="1200" dirty="0"/>
              <a:t>      )</a:t>
            </a:r>
          </a:p>
          <a:p>
            <a:pPr marL="0" indent="0" algn="just">
              <a:buNone/>
            </a:pPr>
            <a:endParaRPr lang="en-US" altLang="zh-CN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211960" y="3717032"/>
            <a:ext cx="39604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setup</a:t>
            </a:r>
            <a:r>
              <a:rPr lang="zh-CN" altLang="en-US" dirty="0"/>
              <a:t>中的</a:t>
            </a:r>
            <a:r>
              <a:rPr lang="en-US" dirty="0"/>
              <a:t>scripts</a:t>
            </a:r>
            <a:r>
              <a:rPr lang="zh-CN" altLang="en-US" dirty="0"/>
              <a:t>表示将该文件放到 </a:t>
            </a:r>
            <a:r>
              <a:rPr lang="en-US" dirty="0"/>
              <a:t>Python</a:t>
            </a:r>
            <a:r>
              <a:rPr lang="zh-CN" altLang="en-US" dirty="0"/>
              <a:t>的</a:t>
            </a:r>
            <a:r>
              <a:rPr lang="en-US" dirty="0"/>
              <a:t>Scripts</a:t>
            </a:r>
            <a:r>
              <a:rPr lang="zh-CN" altLang="en-US" dirty="0"/>
              <a:t>目录下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11960" y="4653136"/>
            <a:ext cx="4168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 example: pip---setup.py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51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简单的测试专用的骨架文件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tests/NAME_tests.py</a:t>
            </a:r>
          </a:p>
          <a:p>
            <a:pPr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b="1" dirty="0"/>
              <a:t>from nose.tools import </a:t>
            </a:r>
            <a:r>
              <a:rPr lang="en-US" dirty="0"/>
              <a:t>*</a:t>
            </a:r>
          </a:p>
          <a:p>
            <a:pPr marL="0" indent="0">
              <a:buNone/>
            </a:pPr>
            <a:r>
              <a:rPr lang="en-US" b="1" dirty="0"/>
              <a:t>import NAME</a:t>
            </a:r>
          </a:p>
          <a:p>
            <a:pPr marL="0" indent="0">
              <a:buNone/>
            </a:pPr>
            <a:r>
              <a:rPr lang="en-US" b="1" dirty="0"/>
              <a:t>def </a:t>
            </a:r>
            <a:r>
              <a:rPr lang="en-US" dirty="0"/>
              <a:t>setup():</a:t>
            </a:r>
          </a:p>
          <a:p>
            <a:pPr marL="0" indent="0">
              <a:buNone/>
            </a:pPr>
            <a:r>
              <a:rPr lang="en-US" b="1" dirty="0"/>
              <a:t>print </a:t>
            </a:r>
            <a:r>
              <a:rPr lang="en-US" i="1" dirty="0"/>
              <a:t>"SETUP!"</a:t>
            </a:r>
          </a:p>
          <a:p>
            <a:pPr marL="0" indent="0">
              <a:buNone/>
            </a:pPr>
            <a:r>
              <a:rPr lang="en-US" b="1" dirty="0"/>
              <a:t>def </a:t>
            </a:r>
            <a:r>
              <a:rPr lang="en-US" dirty="0"/>
              <a:t>teardown():</a:t>
            </a:r>
          </a:p>
          <a:p>
            <a:pPr marL="0" indent="0">
              <a:buNone/>
            </a:pPr>
            <a:r>
              <a:rPr lang="en-US" b="1" dirty="0"/>
              <a:t>print </a:t>
            </a:r>
            <a:r>
              <a:rPr lang="en-US" i="1" dirty="0"/>
              <a:t>"TEAR DOWN!"</a:t>
            </a:r>
          </a:p>
          <a:p>
            <a:pPr marL="0" indent="0">
              <a:buNone/>
            </a:pPr>
            <a:r>
              <a:rPr lang="en-US" b="1" dirty="0"/>
              <a:t>def </a:t>
            </a:r>
            <a:r>
              <a:rPr lang="en-US" dirty="0"/>
              <a:t>test_basic():</a:t>
            </a:r>
          </a:p>
          <a:p>
            <a:pPr marL="0" indent="0">
              <a:buNone/>
            </a:pPr>
            <a:r>
              <a:rPr lang="en-US" b="1" dirty="0"/>
              <a:t>print </a:t>
            </a:r>
            <a:r>
              <a:rPr lang="en-US" i="1" dirty="0"/>
              <a:t>"I RAN!"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9381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Nose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安装步骤：</a:t>
            </a:r>
            <a:endParaRPr lang="en-US" altLang="zh-CN" dirty="0" smtClean="0"/>
          </a:p>
          <a:p>
            <a:pPr lvl="1"/>
            <a:r>
              <a:rPr lang="it-IT" altLang="zh-CN" dirty="0"/>
              <a:t>1. pip – http://pypi.python.org/pypi/pip</a:t>
            </a:r>
          </a:p>
          <a:p>
            <a:pPr lvl="1"/>
            <a:r>
              <a:rPr lang="it-IT" altLang="zh-CN" dirty="0"/>
              <a:t>2. distribute – http://pypi.python.org/pypi/distribute</a:t>
            </a:r>
          </a:p>
          <a:p>
            <a:pPr lvl="1"/>
            <a:r>
              <a:rPr lang="it-IT" altLang="zh-CN" dirty="0"/>
              <a:t>3. </a:t>
            </a:r>
            <a:r>
              <a:rPr lang="it-IT" altLang="zh-CN" b="1" dirty="0"/>
              <a:t>nose – http://pypi.python.org/pypi/nose/</a:t>
            </a:r>
          </a:p>
          <a:p>
            <a:pPr lvl="1"/>
            <a:r>
              <a:rPr lang="it-IT" altLang="zh-CN" dirty="0"/>
              <a:t>4. virtualenv – http://pypi.python.org/pypi/virtualenv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Nose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892696"/>
          </a:xfrm>
        </p:spPr>
        <p:txBody>
          <a:bodyPr/>
          <a:lstStyle/>
          <a:p>
            <a:r>
              <a:rPr lang="zh-CN" altLang="en-US" dirty="0" smtClean="0"/>
              <a:t>安装完成后，测试一下：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95936" y="3717032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安装成功</a:t>
            </a:r>
            <a:endParaRPr lang="zh-CN" alt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31157"/>
            <a:ext cx="606742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编写简单</a:t>
            </a:r>
            <a:r>
              <a:rPr lang="en-US" altLang="zh-CN" dirty="0" smtClean="0"/>
              <a:t>Nose</a:t>
            </a:r>
            <a:r>
              <a:rPr lang="zh-CN" altLang="en-US" dirty="0" smtClean="0"/>
              <a:t>用例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简单的测试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07704" y="2132856"/>
            <a:ext cx="3168352" cy="1152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def </a:t>
            </a:r>
            <a:r>
              <a:rPr lang="en-US" altLang="zh-CN" dirty="0" err="1" smtClean="0"/>
              <a:t>Testfunc</a:t>
            </a:r>
            <a:r>
              <a:rPr lang="en-US" altLang="zh-CN" dirty="0" smtClean="0"/>
              <a:t>():   </a:t>
            </a:r>
          </a:p>
          <a:p>
            <a:r>
              <a:rPr lang="en-US" altLang="zh-CN" dirty="0" smtClean="0"/>
              <a:t>    a = 1  </a:t>
            </a:r>
          </a:p>
          <a:p>
            <a:r>
              <a:rPr lang="en-US" altLang="zh-CN" dirty="0" smtClean="0"/>
              <a:t>    b = 2  </a:t>
            </a:r>
          </a:p>
          <a:p>
            <a:r>
              <a:rPr lang="en-US" altLang="zh-CN" dirty="0" smtClean="0"/>
              <a:t>    assert a == b  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827584" y="3573016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把上面的文件保存到一个目录下（注意：测试文件命令以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开头），然后在该目录下在命令行里执行</a:t>
            </a:r>
            <a:r>
              <a:rPr lang="en-US" altLang="zh-CN" dirty="0" err="1" smtClean="0"/>
              <a:t>nosetests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4149080"/>
            <a:ext cx="5829300" cy="2343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Setup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tearDown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很多测试都需要在启动的时候做一些事情，然后在结束的时候再把做的事情给清理了。一般的做法是把这些动作写在</a:t>
            </a:r>
            <a:r>
              <a:rPr lang="en-US" altLang="zh-CN" dirty="0" err="1"/>
              <a:t>setUp</a:t>
            </a:r>
            <a:r>
              <a:rPr lang="zh-CN" altLang="en-US" dirty="0"/>
              <a:t>和</a:t>
            </a:r>
            <a:r>
              <a:rPr lang="en-US" altLang="zh-CN" dirty="0" err="1"/>
              <a:t>tearDown</a:t>
            </a:r>
            <a:r>
              <a:rPr lang="zh-CN" altLang="en-US" dirty="0"/>
              <a:t>的两个方法里，单元测试框架会负责在开始和结束的时候调用这两个方法。</a:t>
            </a:r>
            <a:endParaRPr lang="en-US" altLang="zh-CN" dirty="0" smtClean="0"/>
          </a:p>
          <a:p>
            <a:r>
              <a:rPr lang="en-US" altLang="zh-CN" dirty="0" smtClean="0"/>
              <a:t>setup:</a:t>
            </a:r>
            <a:r>
              <a:rPr lang="zh-CN" altLang="en-US" dirty="0" smtClean="0"/>
              <a:t>在测试用例开始时被执行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tearDown</a:t>
            </a:r>
            <a:r>
              <a:rPr lang="zh-CN" altLang="en-US" dirty="0" smtClean="0"/>
              <a:t>：在测试用例结束后被执行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可支持如下级别：</a:t>
            </a:r>
            <a:endParaRPr lang="en-US" altLang="zh-CN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 smtClean="0"/>
              <a:t>模块的</a:t>
            </a:r>
            <a:r>
              <a:rPr lang="en-US" altLang="zh-CN" dirty="0" err="1" smtClean="0"/>
              <a:t>setUp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tearDown</a:t>
            </a:r>
            <a:endParaRPr lang="en-US" altLang="zh-CN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 smtClean="0"/>
              <a:t>测试函数的</a:t>
            </a:r>
            <a:r>
              <a:rPr lang="en-US" altLang="zh-CN" dirty="0" err="1" smtClean="0"/>
              <a:t>setUp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tearDown</a:t>
            </a:r>
            <a:endParaRPr lang="en-US" altLang="zh-CN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 smtClean="0"/>
              <a:t>测试类的的</a:t>
            </a:r>
            <a:r>
              <a:rPr lang="en-US" altLang="zh-CN" dirty="0" err="1" smtClean="0"/>
              <a:t>setUp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tearDown</a:t>
            </a:r>
            <a:endParaRPr lang="en-US" altLang="zh-CN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altLang="zh-CN" dirty="0" smtClean="0"/>
              <a:t>package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setUp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tearDown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Synopsys Existing Color Palett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97ABA"/>
      </a:accent1>
      <a:accent2>
        <a:srgbClr val="FA7D21"/>
      </a:accent2>
      <a:accent3>
        <a:srgbClr val="85B634"/>
      </a:accent3>
      <a:accent4>
        <a:srgbClr val="EA1700"/>
      </a:accent4>
      <a:accent5>
        <a:srgbClr val="BCBCBC"/>
      </a:accent5>
      <a:accent6>
        <a:srgbClr val="4071B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fault Theme" id="{E41D392C-69B5-410B-93A2-3DCBC541DC57}" vid="{665B3EE7-6704-437D-8D44-ED21F54FF7AD}"/>
    </a:ext>
  </a:extLst>
</a:theme>
</file>

<file path=ppt/theme/themeOverride1.xml><?xml version="1.0" encoding="utf-8"?>
<a:themeOverride xmlns:a="http://schemas.openxmlformats.org/drawingml/2006/main">
  <a:clrScheme name="Synopsys Existing Color Palette">
    <a:dk1>
      <a:sysClr val="windowText" lastClr="000000"/>
    </a:dk1>
    <a:lt1>
      <a:sysClr val="window" lastClr="FFFFFF"/>
    </a:lt1>
    <a:dk2>
      <a:srgbClr val="000000"/>
    </a:dk2>
    <a:lt2>
      <a:srgbClr val="FFFFFF"/>
    </a:lt2>
    <a:accent1>
      <a:srgbClr val="897ABA"/>
    </a:accent1>
    <a:accent2>
      <a:srgbClr val="FA7D21"/>
    </a:accent2>
    <a:accent3>
      <a:srgbClr val="85B634"/>
    </a:accent3>
    <a:accent4>
      <a:srgbClr val="EA1700"/>
    </a:accent4>
    <a:accent5>
      <a:srgbClr val="BCBCBC"/>
    </a:accent5>
    <a:accent6>
      <a:srgbClr val="4071BA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381</TotalTime>
  <Words>1099</Words>
  <Application>Microsoft Office PowerPoint</Application>
  <PresentationFormat>On-screen Show (4:3)</PresentationFormat>
  <Paragraphs>178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Default Theme</vt:lpstr>
      <vt:lpstr>Python测试框架 之</vt:lpstr>
      <vt:lpstr>Python测试框架</vt:lpstr>
      <vt:lpstr>项目骨架</vt:lpstr>
      <vt:lpstr>Setup.py</vt:lpstr>
      <vt:lpstr>简单的测试专用的骨架文件</vt:lpstr>
      <vt:lpstr>Nose安装</vt:lpstr>
      <vt:lpstr>Nose安装</vt:lpstr>
      <vt:lpstr>编写简单Nose用例</vt:lpstr>
      <vt:lpstr>Setup和tearDown</vt:lpstr>
      <vt:lpstr>模块的Setup和tearDown</vt:lpstr>
      <vt:lpstr>测试函数的Setup和tearDown</vt:lpstr>
      <vt:lpstr>测试函数的Setup和tearDown</vt:lpstr>
      <vt:lpstr>测试类的Setup和tearDown</vt:lpstr>
      <vt:lpstr>测试类的Setup和tearDown</vt:lpstr>
      <vt:lpstr>package的setUp和tearDown</vt:lpstr>
      <vt:lpstr>nosetest常用的命令行参数</vt:lpstr>
      <vt:lpstr>PowerPoint Presentation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Python测试框架 之</dc:title>
  <dc:creator>雨林木风</dc:creator>
  <cp:lastModifiedBy>synopsys</cp:lastModifiedBy>
  <cp:revision>32</cp:revision>
  <dcterms:created xsi:type="dcterms:W3CDTF">2011-01-31T04:03:58Z</dcterms:created>
  <dcterms:modified xsi:type="dcterms:W3CDTF">2015-04-01T04:45:42Z</dcterms:modified>
</cp:coreProperties>
</file>