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64" r:id="rId4"/>
  </p:sldMasterIdLst>
  <p:notesMasterIdLst>
    <p:notesMasterId r:id="rId27"/>
  </p:notesMasterIdLst>
  <p:sldIdLst>
    <p:sldId id="258" r:id="rId5"/>
    <p:sldId id="305" r:id="rId6"/>
    <p:sldId id="259" r:id="rId7"/>
    <p:sldId id="260" r:id="rId8"/>
    <p:sldId id="322" r:id="rId9"/>
    <p:sldId id="290" r:id="rId10"/>
    <p:sldId id="306" r:id="rId11"/>
    <p:sldId id="307" r:id="rId12"/>
    <p:sldId id="316" r:id="rId13"/>
    <p:sldId id="308" r:id="rId14"/>
    <p:sldId id="309" r:id="rId15"/>
    <p:sldId id="317" r:id="rId16"/>
    <p:sldId id="318" r:id="rId17"/>
    <p:sldId id="310" r:id="rId18"/>
    <p:sldId id="311" r:id="rId19"/>
    <p:sldId id="312" r:id="rId20"/>
    <p:sldId id="313" r:id="rId21"/>
    <p:sldId id="319" r:id="rId22"/>
    <p:sldId id="314" r:id="rId23"/>
    <p:sldId id="321" r:id="rId24"/>
    <p:sldId id="320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6" autoAdjust="0"/>
  </p:normalViewPr>
  <p:slideViewPr>
    <p:cSldViewPr>
      <p:cViewPr>
        <p:scale>
          <a:sx n="100" d="100"/>
          <a:sy n="100" d="100"/>
        </p:scale>
        <p:origin x="-109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6EB39-0B2A-4174-9C4D-C494C4299EBB}" type="datetimeFigureOut">
              <a:rPr lang="en-US" smtClean="0"/>
              <a:t>4/15/2015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7222-15F1-4983-A4DD-893AB01E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7222-15F1-4983-A4DD-893AB01E8A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7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0C7D8A-053C-449C-BD95-EDD5ADD23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29600" cy="1513936"/>
          </a:xfrm>
        </p:spPr>
        <p:txBody>
          <a:bodyPr anchor="b">
            <a:noAutofit/>
          </a:bodyPr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124200"/>
            <a:ext cx="7315200" cy="2335377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0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077200" y="341352"/>
              <a:ext cx="878174" cy="2475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295400"/>
            </a:xfrm>
            <a:prstGeom prst="rect">
              <a:avLst/>
            </a:prstGeom>
          </p:spPr>
        </p:pic>
      </p:grpSp>
      <p:sp>
        <p:nvSpPr>
          <p:cNvPr id="10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1742536" y="4456048"/>
            <a:ext cx="5658928" cy="1005840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742537" y="5466383"/>
            <a:ext cx="5658927" cy="369887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 useBgFill="1">
        <p:nvSpPr>
          <p:cNvPr id="12" name="Rectangle 11"/>
          <p:cNvSpPr/>
          <p:nvPr/>
        </p:nvSpPr>
        <p:spPr>
          <a:xfrm>
            <a:off x="-1" y="6377959"/>
            <a:ext cx="3010619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/>
          <p:cNvSpPr/>
          <p:nvPr/>
        </p:nvSpPr>
        <p:spPr>
          <a:xfrm>
            <a:off x="5715000" y="6377959"/>
            <a:ext cx="3429000" cy="4800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</p:spTree>
    <p:extLst>
      <p:ext uri="{BB962C8B-B14F-4D97-AF65-F5344CB8AC3E}">
        <p14:creationId xmlns:p14="http://schemas.microsoft.com/office/powerpoint/2010/main" val="8292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950562"/>
            <a:ext cx="9144000" cy="237403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39682" y="838200"/>
            <a:ext cx="6504317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233363" indent="-233363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1" y="3200400"/>
            <a:ext cx="2133598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2320" y="2106155"/>
            <a:ext cx="327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</a:rPr>
              <a:t>Thank You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86794"/>
            <a:ext cx="9144000" cy="47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ogo">
    <p:bg>
      <p:bgPr>
        <a:blipFill dpi="0" rotWithShape="1">
          <a:blip r:embed="rId2">
            <a:lum/>
          </a:blip>
          <a:srcRect/>
          <a:stretch>
            <a:fillRect l="25000" t="40000" r="25000" b="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236898"/>
            <a:ext cx="9144000" cy="6211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01600" y="6416675"/>
            <a:ext cx="381000" cy="365125"/>
          </a:xfrm>
          <a:prstGeom prst="rect">
            <a:avLst/>
          </a:prstGeom>
        </p:spPr>
        <p:txBody>
          <a:bodyPr/>
          <a:lstStyle/>
          <a:p>
            <a:fld id="{4DB96E59-EF9C-45C3-96FD-64343FB5A9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 descr="CS1213FocusBackgr10x7-5_96_9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685800"/>
            <a:ext cx="8229600" cy="1177506"/>
          </a:xfrm>
        </p:spPr>
        <p:txBody>
          <a:bodyPr anchor="b">
            <a:noAutofit/>
          </a:bodyPr>
          <a:lstStyle>
            <a:lvl1pPr algn="ctr">
              <a:defRPr sz="36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76300" y="1880558"/>
            <a:ext cx="7391400" cy="1891342"/>
          </a:xfrm>
        </p:spPr>
        <p:txBody>
          <a:bodyPr/>
          <a:lstStyle>
            <a:lvl1pPr marL="0" indent="0" algn="ctr">
              <a:buNone/>
              <a:defRPr sz="28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843709" y="2637186"/>
            <a:ext cx="5456582" cy="731520"/>
          </a:xfrm>
        </p:spPr>
        <p:txBody>
          <a:bodyPr anchor="b"/>
          <a:lstStyle>
            <a:lvl1pPr marL="0" indent="0" algn="ctr">
              <a:buNone/>
              <a:defRPr sz="2000" baseline="0">
                <a:solidFill>
                  <a:srgbClr val="FFFFFF"/>
                </a:solidFill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Presenter’s Name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3372928"/>
            <a:ext cx="3657600" cy="396815"/>
          </a:xfrm>
        </p:spPr>
        <p:txBody>
          <a:bodyPr anchor="b"/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02" y="6349043"/>
            <a:ext cx="1412907" cy="403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37828"/>
            <a:ext cx="8229600" cy="160020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216492"/>
            <a:ext cx="7315200" cy="1752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a Subtitle</a:t>
            </a:r>
            <a:endParaRPr lang="en-US" dirty="0"/>
          </a:p>
        </p:txBody>
      </p:sp>
      <p:grpSp>
        <p:nvGrpSpPr>
          <p:cNvPr id="4" name="Group 6"/>
          <p:cNvGrpSpPr/>
          <p:nvPr/>
        </p:nvGrpSpPr>
        <p:grpSpPr>
          <a:xfrm>
            <a:off x="0" y="0"/>
            <a:ext cx="9144000" cy="1295400"/>
            <a:chOff x="-14377" y="0"/>
            <a:chExt cx="9144000" cy="1295400"/>
          </a:xfrm>
        </p:grpSpPr>
        <p:pic>
          <p:nvPicPr>
            <p:cNvPr id="9" name="Picture 8" descr="Synopsys25-logoWhite_O_transparent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8672422" y="341352"/>
              <a:ext cx="282951" cy="79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377" y="0"/>
              <a:ext cx="9144000" cy="1295400"/>
            </a:xfrm>
            <a:prstGeom prst="rect">
              <a:avLst/>
            </a:prstGeom>
          </p:spPr>
        </p:pic>
      </p:grpSp>
      <p:sp useBgFill="1">
        <p:nvSpPr>
          <p:cNvPr id="10" name="Rectangle 9"/>
          <p:cNvSpPr/>
          <p:nvPr/>
        </p:nvSpPr>
        <p:spPr>
          <a:xfrm>
            <a:off x="0" y="6377959"/>
            <a:ext cx="2950234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5562600" y="6395920"/>
            <a:ext cx="3581400" cy="4663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295400"/>
            <a:ext cx="91440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274320" tIns="45720" rIns="274320" bIns="45720" rtlCol="0" anchor="ctr">
            <a:normAutofit/>
          </a:bodyPr>
          <a:lstStyle>
            <a:lvl1pPr marL="173038" indent="0">
              <a:defRPr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173038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agenda topics --- no bullets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orso\Pictures\Focus4-3_PPT-fl_72_lowRes_more 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91362"/>
            <a:ext cx="9144000" cy="4075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86228"/>
            <a:ext cx="8229600" cy="1362075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Add a Title – Transition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906713"/>
            <a:ext cx="8229600" cy="1500187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Add a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 dirty="0" smtClean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6400838"/>
            <a:ext cx="9143245" cy="457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5"/>
            <a:endParaRPr lang="en-US" dirty="0" smtClean="0"/>
          </a:p>
          <a:p>
            <a:pPr lvl="5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39816" y="6535578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Synopsys, Inc. All rights reserved. 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060" y="6535578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7562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  <p:sldLayoutId id="2147485376" r:id="rId12"/>
    <p:sldLayoutId id="2147485377" r:id="rId13"/>
    <p:sldLayoutId id="2147485378" r:id="rId14"/>
    <p:sldLayoutId id="2147485379" r:id="rId15"/>
    <p:sldLayoutId id="2147485380" r:id="rId16"/>
    <p:sldLayoutId id="2147485381" r:id="rId17"/>
    <p:sldLayoutId id="2147485382" r:id="rId18"/>
    <p:sldLayoutId id="2147485383" r:id="rId19"/>
    <p:sldLayoutId id="2147485384" r:id="rId20"/>
    <p:sldLayoutId id="2147485385" r:id="rId2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513" indent="-290513" algn="l" defTabSz="914400" rtl="0" eaLnBrk="1" latinLnBrk="0" hangingPunct="1"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79400" algn="l" defTabSz="91440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905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9350" indent="-2921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54113" indent="-2952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pyopengl.sourceforge.ne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pyserial.sourceforg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alac.github.io/pyusb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10" Type="http://schemas.openxmlformats.org/officeDocument/2006/relationships/image" Target="../media/image39.jpeg"/><Relationship Id="rId4" Type="http://schemas.openxmlformats.org/officeDocument/2006/relationships/image" Target="../media/image33.png"/><Relationship Id="rId9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dabeaz.com/pl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and its buddies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Sun Xiao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04/15/2015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3742" y="3733800"/>
            <a:ext cx="800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</a:t>
            </a:r>
            <a:r>
              <a:rPr lang="en-US" altLang="zh-CN" sz="2400" dirty="0" err="1"/>
              <a:t>lex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yacc</a:t>
            </a:r>
            <a:r>
              <a:rPr lang="en-US" altLang="zh-CN" sz="2400" dirty="0"/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chemeClr val="accent6"/>
                </a:solidFill>
              </a:rPr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serial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USB </a:t>
            </a:r>
          </a:p>
          <a:p>
            <a:pPr marL="342900" lvl="1" indent="-342900">
              <a:spcBef>
                <a:spcPts val="1400"/>
              </a:spcBef>
            </a:pPr>
            <a:r>
              <a:rPr lang="en-US" sz="2400" dirty="0" smtClean="0"/>
              <a:t>.</a:t>
            </a:r>
            <a:endParaRPr lang="en-US" sz="2400" dirty="0"/>
          </a:p>
          <a:p>
            <a:pPr marL="342900" lvl="1" indent="-342900">
              <a:spcBef>
                <a:spcPts val="1400"/>
              </a:spcBef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OpenGL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-&gt; Open </a:t>
            </a:r>
            <a:r>
              <a:rPr lang="en-US" altLang="zh-CN" dirty="0"/>
              <a:t>Graphics </a:t>
            </a:r>
            <a:r>
              <a:rPr lang="en-US" altLang="zh-CN" dirty="0" smtClean="0"/>
              <a:t>Library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cross-language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multi-platform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application programming interface (API) for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rendering 2D and 3D vector graphics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52750"/>
            <a:ext cx="399799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5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6" y="0"/>
            <a:ext cx="1524000" cy="119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1" y="1181201"/>
            <a:ext cx="4648199" cy="3000274"/>
          </a:xfrm>
          <a:prstGeom prst="rect">
            <a:avLst/>
          </a:prstGeom>
        </p:spPr>
      </p:pic>
      <p:pic>
        <p:nvPicPr>
          <p:cNvPr id="6" name="图片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3124200"/>
            <a:ext cx="4849651" cy="30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OpenGL + Python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PyOpenGL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-&gt; </a:t>
            </a:r>
            <a:r>
              <a:rPr lang="en-US" altLang="zh-CN" dirty="0">
                <a:hlinkClick r:id="rId2"/>
              </a:rPr>
              <a:t>http://pyopengl.sourceforge.net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4200" y="1828800"/>
            <a:ext cx="586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……….</a:t>
            </a:r>
          </a:p>
          <a:p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mouseButton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button, mode, x, y ):   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button == GLUT_RIGHT_BUTTON: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camera.mouselocation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altLang="zh-C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ReSizeGLScene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(Width, Height):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glViewport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0, Width, Height)        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(GL_PROJECTION)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glLoadIdentity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gluPerspective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(45.0, float(Width)/float(Height), 0.1, 100.0)</a:t>
            </a:r>
          </a:p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glMatrixMode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(GL_MODELVIEW</a:t>
            </a:r>
            <a:r>
              <a:rPr lang="en-US" altLang="zh-CN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CN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altLang="zh-CN" dirty="0"/>
              <a:t>……..</a:t>
            </a:r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47900"/>
            <a:ext cx="2541043" cy="159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3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3742" y="4267200"/>
            <a:ext cx="800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</a:t>
            </a:r>
            <a:r>
              <a:rPr lang="en-US" altLang="zh-CN" sz="2400" dirty="0" err="1"/>
              <a:t>lex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yacc</a:t>
            </a:r>
            <a:r>
              <a:rPr lang="en-US" altLang="zh-CN" sz="2400" dirty="0"/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chemeClr val="accent6"/>
                </a:solidFill>
              </a:rPr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serial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USB </a:t>
            </a:r>
          </a:p>
          <a:p>
            <a:pPr marL="342900" lvl="1" indent="-342900">
              <a:spcBef>
                <a:spcPts val="1400"/>
              </a:spcBef>
            </a:pPr>
            <a:r>
              <a:rPr lang="en-US" sz="2400" dirty="0" smtClean="0"/>
              <a:t>.</a:t>
            </a:r>
            <a:endParaRPr lang="en-US" sz="2400" dirty="0"/>
          </a:p>
          <a:p>
            <a:pPr marL="342900" lvl="1" indent="-342900">
              <a:spcBef>
                <a:spcPts val="1400"/>
              </a:spcBef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0402"/>
            <a:ext cx="1676400" cy="119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565666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://www.djangoproject.com/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24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950"/>
            <a:ext cx="6991350" cy="425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05600" y="1855321"/>
            <a:ext cx="228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Django is a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high-level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Python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 framework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that encourages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rapid development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and clean, pragmatic design. </a:t>
            </a:r>
            <a:r>
              <a:rPr lang="en-US" altLang="zh-CN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It’s free and open source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5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3742" y="4800600"/>
            <a:ext cx="800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</a:t>
            </a:r>
            <a:r>
              <a:rPr lang="en-US" altLang="zh-CN" sz="2400" dirty="0" err="1"/>
              <a:t>lex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yacc</a:t>
            </a:r>
            <a:r>
              <a:rPr lang="en-US" altLang="zh-CN" sz="2400" dirty="0"/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chemeClr val="accent6"/>
                </a:solidFill>
              </a:rPr>
              <a:t>Python + </a:t>
            </a:r>
            <a:r>
              <a:rPr lang="en-US" altLang="zh-CN" sz="2400" b="1" i="1" dirty="0" smtClean="0">
                <a:solidFill>
                  <a:schemeClr val="accent6"/>
                </a:solidFill>
              </a:rPr>
              <a:t>Serial </a:t>
            </a:r>
            <a:endParaRPr lang="en-US" altLang="zh-CN" sz="2400" b="1" i="1" dirty="0">
              <a:solidFill>
                <a:schemeClr val="accent6"/>
              </a:solidFill>
            </a:endParaRP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USB </a:t>
            </a:r>
          </a:p>
          <a:p>
            <a:pPr marL="342900" lvl="1" indent="-342900">
              <a:spcBef>
                <a:spcPts val="1400"/>
              </a:spcBef>
            </a:pPr>
            <a:r>
              <a:rPr lang="en-US" sz="2400" dirty="0" smtClean="0"/>
              <a:t>.</a:t>
            </a:r>
            <a:endParaRPr lang="en-US" sz="2400" dirty="0"/>
          </a:p>
          <a:p>
            <a:pPr marL="342900" lvl="1" indent="-342900">
              <a:spcBef>
                <a:spcPts val="1400"/>
              </a:spcBef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 or UART 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1643062" cy="105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5775" y="1019175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 computing, a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serial port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is a serial communication physical interface through which information transfers in or out one bit at a time (</a:t>
            </a:r>
            <a:r>
              <a:rPr lang="en-US" altLang="zh-CN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contrast to a parallel port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). Throughout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most of the </a:t>
            </a:r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history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of personal computers, data was transferred through serial ports to devices such as modems, terminals and various peripherals.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71800"/>
            <a:ext cx="17335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下箭头 4"/>
          <p:cNvSpPr/>
          <p:nvPr/>
        </p:nvSpPr>
        <p:spPr>
          <a:xfrm>
            <a:off x="7434262" y="2743199"/>
            <a:ext cx="276225" cy="5842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152400"/>
            <a:ext cx="1395412" cy="12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上下箭头 8"/>
          <p:cNvSpPr/>
          <p:nvPr/>
        </p:nvSpPr>
        <p:spPr>
          <a:xfrm>
            <a:off x="7434262" y="1295399"/>
            <a:ext cx="276225" cy="5842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serial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019175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Website : </a:t>
            </a:r>
            <a:r>
              <a:rPr lang="en-US" altLang="zh-CN" dirty="0">
                <a:hlinkClick r:id="rId2"/>
              </a:rPr>
              <a:t>http://pyserial.sourceforge.net/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76200"/>
            <a:ext cx="176257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1722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93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3742" y="5334000"/>
            <a:ext cx="800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</a:t>
            </a:r>
            <a:r>
              <a:rPr lang="en-US" altLang="zh-CN" sz="2400" dirty="0" err="1"/>
              <a:t>lex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yacc</a:t>
            </a:r>
            <a:r>
              <a:rPr lang="en-US" altLang="zh-CN" sz="2400" dirty="0"/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serial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chemeClr val="accent6"/>
                </a:solidFill>
              </a:rPr>
              <a:t>Python + USB </a:t>
            </a:r>
          </a:p>
          <a:p>
            <a:pPr marL="342900" lvl="1" indent="-342900">
              <a:spcBef>
                <a:spcPts val="1400"/>
              </a:spcBef>
            </a:pPr>
            <a:r>
              <a:rPr lang="en-US" sz="2400" dirty="0" smtClean="0"/>
              <a:t>.</a:t>
            </a:r>
            <a:endParaRPr lang="en-US" sz="2400" dirty="0"/>
          </a:p>
          <a:p>
            <a:pPr marL="342900" lvl="1" indent="-342900">
              <a:spcBef>
                <a:spcPts val="1400"/>
              </a:spcBef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do 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Just listen and talk about !</a:t>
            </a: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B050"/>
                </a:solidFill>
                <a:latin typeface="Arial Rounded MT Bold" panose="020F0704030504030204" pitchFamily="34" charset="0"/>
              </a:rPr>
              <a:t>Be happy and relax ~ </a:t>
            </a:r>
            <a:endParaRPr lang="en-US" sz="3200" b="1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667000"/>
            <a:ext cx="3962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7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019175"/>
            <a:ext cx="556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Universal Serial Bus (USB)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is an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industry standard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developed in the mid-1990s that defines the cables, connectors and communications protocols used in a bus for connection, communication, and power supply between computers and electronic devices..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71800"/>
            <a:ext cx="173355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上下箭头 4"/>
          <p:cNvSpPr/>
          <p:nvPr/>
        </p:nvSpPr>
        <p:spPr>
          <a:xfrm>
            <a:off x="7434262" y="2743199"/>
            <a:ext cx="276225" cy="5842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152400"/>
            <a:ext cx="1395412" cy="12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上下箭头 8"/>
          <p:cNvSpPr/>
          <p:nvPr/>
        </p:nvSpPr>
        <p:spPr>
          <a:xfrm>
            <a:off x="7434262" y="1295399"/>
            <a:ext cx="276225" cy="58429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1917797"/>
            <a:ext cx="231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46548"/>
            <a:ext cx="4105275" cy="227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USB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019175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PyUSB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 Easy USB access on Python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Website : </a:t>
            </a:r>
            <a:r>
              <a:rPr lang="en-US" altLang="zh-CN" dirty="0">
                <a:hlinkClick r:id="rId3"/>
              </a:rPr>
              <a:t>http://walac.github.io/pyusb/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1000"/>
            <a:ext cx="1752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1752600"/>
            <a:ext cx="4419600" cy="477053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find our device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dev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usb.core.find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idVendor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=0xfffe,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idProduct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=0x0001)</a:t>
            </a: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....................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set the active configuration.</a:t>
            </a:r>
          </a:p>
          <a:p>
            <a:r>
              <a:rPr lang="en-US" altLang="zh-CN" sz="1600" b="1" dirty="0" err="1" smtClean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dev.set_configuration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get an endpoint instance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dev.get_active_configuration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[(0,0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ep = </a:t>
            </a:r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usb.util.find_descriptor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# match the first OUT endpoint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custom_match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\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 lambda e: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altLang="zh-CN" sz="16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....................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# write the data</a:t>
            </a:r>
          </a:p>
          <a:p>
            <a:r>
              <a:rPr lang="en-US" altLang="zh-CN" sz="16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ep.write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('test')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2438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05400" y="52255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40 – 60 RMB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 smtClean="0"/>
              <a:t>Շնորհակալություն </a:t>
            </a:r>
            <a:endParaRPr lang="hy-AM" dirty="0"/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838200" y="533400"/>
            <a:ext cx="762000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 smtClean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Armenian</a:t>
            </a:r>
            <a:endParaRPr lang="en-US" sz="1000" kern="1200" dirty="0">
              <a:solidFill>
                <a:srgbClr val="0000A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152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/>
              <a:t>רב תודות</a:t>
            </a:r>
            <a:endParaRPr lang="en-US" dirty="0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3200400" y="533400"/>
            <a:ext cx="762000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 smtClean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Hebrew</a:t>
            </a:r>
            <a:endParaRPr lang="en-US" sz="1000" kern="1200" dirty="0">
              <a:solidFill>
                <a:srgbClr val="0000A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0"/>
            <a:ext cx="628428" cy="347663"/>
          </a:xfrm>
          <a:prstGeom prst="rect">
            <a:avLst/>
          </a:prstGeom>
          <a:noFill/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363427" y="1106488"/>
            <a:ext cx="358775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Arabic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290780" y="1169918"/>
            <a:ext cx="1308100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Simplified Chinese</a:t>
            </a:r>
          </a:p>
        </p:txBody>
      </p:sp>
      <p:pic>
        <p:nvPicPr>
          <p:cNvPr id="9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762000"/>
            <a:ext cx="802060" cy="401030"/>
          </a:xfrm>
          <a:prstGeom prst="rect">
            <a:avLst/>
          </a:prstGeom>
          <a:noFill/>
        </p:spPr>
      </p:pic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5859462" y="984250"/>
            <a:ext cx="1146175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Traditional Chinese</a:t>
            </a:r>
          </a:p>
        </p:txBody>
      </p:sp>
      <p:pic>
        <p:nvPicPr>
          <p:cNvPr id="11" name="Picture 2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533400"/>
            <a:ext cx="790575" cy="415387"/>
          </a:xfrm>
          <a:prstGeom prst="rect">
            <a:avLst/>
          </a:prstGeom>
          <a:noFill/>
        </p:spPr>
      </p:pic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886200" y="6096000"/>
            <a:ext cx="830263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kern="1200" dirty="0">
                <a:ea typeface="+mn-ea"/>
                <a:cs typeface="+mn-cs"/>
              </a:rPr>
              <a:t>Grazie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4096544" y="6418263"/>
            <a:ext cx="409575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Italian</a:t>
            </a:r>
          </a:p>
        </p:txBody>
      </p:sp>
      <p:pic>
        <p:nvPicPr>
          <p:cNvPr id="14" name="Picture 27"/>
          <p:cNvPicPr>
            <a:picLocks noChangeAspect="1" noChangeArrowheads="1"/>
          </p:cNvPicPr>
          <p:nvPr/>
        </p:nvPicPr>
        <p:blipFill>
          <a:blip r:embed="rId6" cstate="print"/>
          <a:srcRect b="37255"/>
          <a:stretch>
            <a:fillRect/>
          </a:stretch>
        </p:blipFill>
        <p:spPr bwMode="auto">
          <a:xfrm>
            <a:off x="5886450" y="5562600"/>
            <a:ext cx="1428750" cy="3048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5562600"/>
            <a:ext cx="2617787" cy="308596"/>
          </a:xfrm>
          <a:prstGeom prst="rect">
            <a:avLst/>
          </a:prstGeom>
          <a:noFill/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144198" y="5880721"/>
            <a:ext cx="596591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Japanese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2103437" y="6096000"/>
            <a:ext cx="795338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kern="1200" dirty="0">
                <a:ea typeface="+mn-ea"/>
                <a:cs typeface="+mn-cs"/>
              </a:rPr>
              <a:t>Merci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4635" y="6400800"/>
            <a:ext cx="432942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>
                <a:solidFill>
                  <a:srgbClr val="0000A0"/>
                </a:solidFill>
                <a:latin typeface="Arial"/>
                <a:ea typeface="+mn-ea"/>
                <a:cs typeface="+mn-cs"/>
              </a:rPr>
              <a:t>French</a:t>
            </a:r>
          </a:p>
        </p:txBody>
      </p: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867071"/>
            <a:ext cx="1493838" cy="264817"/>
          </a:xfrm>
          <a:prstGeom prst="rect">
            <a:avLst/>
          </a:prstGeom>
          <a:noFill/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114800" y="1143000"/>
            <a:ext cx="509588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Russian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133600" y="685800"/>
            <a:ext cx="900112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kern="1200" dirty="0" err="1">
                <a:ea typeface="+mn-ea"/>
                <a:cs typeface="+mn-cs"/>
              </a:rPr>
              <a:t>Danke</a:t>
            </a:r>
            <a:endParaRPr lang="en-US" kern="1200" dirty="0">
              <a:ea typeface="+mn-ea"/>
              <a:cs typeface="+mn-cs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330934" y="1019175"/>
            <a:ext cx="505445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>
                <a:solidFill>
                  <a:srgbClr val="0000A0"/>
                </a:solidFill>
                <a:latin typeface="Arial"/>
                <a:ea typeface="+mn-ea"/>
                <a:cs typeface="+mn-cs"/>
              </a:rPr>
              <a:t>German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7367587" y="5597525"/>
            <a:ext cx="14478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kern="1200" dirty="0">
                <a:ea typeface="+mn-ea"/>
                <a:cs typeface="+mn-cs"/>
              </a:rPr>
              <a:t>Gracias</a:t>
            </a: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848600" y="5943600"/>
            <a:ext cx="507516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Spanish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7391400" y="152400"/>
            <a:ext cx="1579562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kern="1200" dirty="0">
                <a:ea typeface="+mn-ea"/>
                <a:cs typeface="+mn-cs"/>
              </a:rPr>
              <a:t>Obrigado</a:t>
            </a:r>
          </a:p>
        </p:txBody>
      </p:sp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7769990" y="457200"/>
            <a:ext cx="822383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 Portuguese</a:t>
            </a:r>
          </a:p>
        </p:txBody>
      </p:sp>
      <p:pic>
        <p:nvPicPr>
          <p:cNvPr id="27" name="Picture 28"/>
          <p:cNvPicPr>
            <a:picLocks noChangeAspect="1" noChangeArrowheads="1"/>
          </p:cNvPicPr>
          <p:nvPr/>
        </p:nvPicPr>
        <p:blipFill>
          <a:blip r:embed="rId9" cstate="print"/>
          <a:srcRect l="10667" b="24010"/>
          <a:stretch>
            <a:fillRect/>
          </a:stretch>
        </p:blipFill>
        <p:spPr bwMode="auto">
          <a:xfrm>
            <a:off x="5048250" y="6019800"/>
            <a:ext cx="1276350" cy="457200"/>
          </a:xfrm>
          <a:prstGeom prst="rect">
            <a:avLst/>
          </a:prstGeom>
          <a:noFill/>
        </p:spPr>
      </p:pic>
      <p:pic>
        <p:nvPicPr>
          <p:cNvPr id="31" name="Picture 3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5715000"/>
            <a:ext cx="1295400" cy="512305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4648200" y="152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감사합니다</a:t>
            </a:r>
            <a:endParaRPr lang="ko-KR" altLang="en-US" b="1" dirty="0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4800600" y="533400"/>
            <a:ext cx="762000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 smtClean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Korean</a:t>
            </a:r>
            <a:endParaRPr lang="en-US" sz="1000" kern="1200" dirty="0">
              <a:solidFill>
                <a:srgbClr val="0000A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343650" y="5867400"/>
            <a:ext cx="409575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 smtClean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Hindi</a:t>
            </a:r>
            <a:endParaRPr lang="en-US" sz="1000" kern="1200" dirty="0">
              <a:solidFill>
                <a:srgbClr val="0000A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481638" y="6475512"/>
            <a:ext cx="409575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 smtClean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Tamil</a:t>
            </a:r>
            <a:endParaRPr lang="en-US" sz="1000" kern="1200" dirty="0">
              <a:solidFill>
                <a:srgbClr val="0000A0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62000" y="6172200"/>
            <a:ext cx="294152" cy="153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defTabSz="823913" rtl="0" eaLnBrk="0" hangingPunct="0">
              <a:spcBef>
                <a:spcPct val="0"/>
              </a:spcBef>
              <a:spcAft>
                <a:spcPct val="15000"/>
              </a:spcAft>
            </a:pPr>
            <a:r>
              <a:rPr lang="en-US" sz="1000" kern="1200" dirty="0">
                <a:solidFill>
                  <a:srgbClr val="0000A0"/>
                </a:solidFill>
                <a:latin typeface="Arial"/>
                <a:ea typeface="+mn-ea"/>
                <a:cs typeface="+mn-cs"/>
              </a:rPr>
              <a:t>Thai</a:t>
            </a:r>
          </a:p>
        </p:txBody>
      </p:sp>
    </p:spTree>
    <p:extLst>
      <p:ext uri="{BB962C8B-B14F-4D97-AF65-F5344CB8AC3E}">
        <p14:creationId xmlns:p14="http://schemas.microsoft.com/office/powerpoint/2010/main" val="138124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514600"/>
            <a:ext cx="7543800" cy="3559791"/>
          </a:xfrm>
        </p:spPr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 + </a:t>
            </a:r>
            <a:r>
              <a:rPr lang="en-US" sz="2400" dirty="0" err="1" smtClean="0"/>
              <a:t>lex</a:t>
            </a:r>
            <a:r>
              <a:rPr lang="en-US" sz="2400" dirty="0" smtClean="0"/>
              <a:t> &amp; </a:t>
            </a:r>
            <a:r>
              <a:rPr lang="en-US" sz="2400" dirty="0" err="1" smtClean="0"/>
              <a:t>yacc</a:t>
            </a:r>
            <a:r>
              <a:rPr lang="en-US" sz="2400" dirty="0" smtClean="0"/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 + serial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Python + USB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2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3742" y="2667000"/>
            <a:ext cx="800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0070C0"/>
                </a:solidFill>
              </a:rPr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</a:t>
            </a:r>
            <a:r>
              <a:rPr lang="en-US" altLang="zh-CN" sz="2400" dirty="0" err="1"/>
              <a:t>lex</a:t>
            </a:r>
            <a:r>
              <a:rPr lang="en-US" altLang="zh-CN" sz="2400" dirty="0"/>
              <a:t> &amp; </a:t>
            </a:r>
            <a:r>
              <a:rPr lang="en-US" altLang="zh-CN" sz="2400" dirty="0" err="1"/>
              <a:t>yacc</a:t>
            </a:r>
            <a:r>
              <a:rPr lang="en-US" altLang="zh-CN" sz="2400" dirty="0"/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serial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USB </a:t>
            </a:r>
          </a:p>
          <a:p>
            <a:pPr marL="342900" lvl="1" indent="-342900">
              <a:spcBef>
                <a:spcPts val="1400"/>
              </a:spcBef>
            </a:pPr>
            <a:r>
              <a:rPr lang="en-US" sz="2400" dirty="0" smtClean="0"/>
              <a:t>.</a:t>
            </a:r>
            <a:endParaRPr lang="en-US" sz="2400" dirty="0"/>
          </a:p>
          <a:p>
            <a:pPr marL="342900" lvl="1" indent="-342900">
              <a:spcBef>
                <a:spcPts val="1400"/>
              </a:spcBef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4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altLang="zh-CN" dirty="0" smtClean="0"/>
              <a:t>wig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Swig</a:t>
            </a:r>
            <a:r>
              <a:rPr lang="en-US" altLang="zh-CN" dirty="0" smtClean="0"/>
              <a:t> </a:t>
            </a:r>
            <a:r>
              <a:rPr lang="en-US" altLang="zh-CN" dirty="0" smtClean="0"/>
              <a:t>-&gt; Open </a:t>
            </a:r>
            <a:r>
              <a:rPr lang="en-US" altLang="zh-CN" dirty="0"/>
              <a:t>Graphics </a:t>
            </a:r>
            <a:r>
              <a:rPr lang="en-US" altLang="zh-CN" dirty="0" smtClean="0"/>
              <a:t>Library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SWIG is a software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development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tool that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connects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programs written in </a:t>
            </a:r>
            <a:r>
              <a:rPr lang="en-US" altLang="zh-CN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and C++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with a variety of </a:t>
            </a:r>
            <a:r>
              <a:rPr lang="en-US" altLang="zh-CN" b="1" dirty="0" smtClean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high-level </a:t>
            </a:r>
            <a:r>
              <a:rPr lang="en-US" altLang="zh-CN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(script…)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programming 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languages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695698"/>
            <a:ext cx="17145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3548061"/>
            <a:ext cx="1905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C/C++….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3438524"/>
            <a:ext cx="2209800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TCL, Ruby, Python….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47950" y="3750467"/>
            <a:ext cx="485775" cy="28098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24425" y="3750467"/>
            <a:ext cx="485775" cy="28098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Swig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3475"/>
            <a:ext cx="2028825" cy="2981325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43000"/>
            <a:ext cx="4457700" cy="21526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4991100"/>
            <a:ext cx="4019550" cy="7239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724400"/>
            <a:ext cx="1885950" cy="125730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914400"/>
            <a:ext cx="75438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1447800" y="4419600"/>
            <a:ext cx="1828800" cy="45720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14850" y="4972050"/>
            <a:ext cx="1219200" cy="685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19400" y="337304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Interface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33742" y="3200400"/>
            <a:ext cx="8001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swig 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0070C0"/>
                </a:solidFill>
              </a:rPr>
              <a:t>Python + </a:t>
            </a:r>
            <a:r>
              <a:rPr lang="en-US" altLang="zh-CN" sz="2400" b="1" i="1" dirty="0" err="1">
                <a:solidFill>
                  <a:srgbClr val="0070C0"/>
                </a:solidFill>
              </a:rPr>
              <a:t>lex</a:t>
            </a:r>
            <a:r>
              <a:rPr lang="en-US" altLang="zh-CN" sz="2400" b="1" i="1" dirty="0">
                <a:solidFill>
                  <a:srgbClr val="0070C0"/>
                </a:solidFill>
              </a:rPr>
              <a:t> &amp; </a:t>
            </a:r>
            <a:r>
              <a:rPr lang="en-US" altLang="zh-CN" sz="2400" b="1" i="1" dirty="0" err="1">
                <a:solidFill>
                  <a:srgbClr val="0070C0"/>
                </a:solidFill>
              </a:rPr>
              <a:t>yacc</a:t>
            </a:r>
            <a:r>
              <a:rPr lang="en-US" altLang="zh-CN" sz="2400" b="1" i="1" dirty="0">
                <a:solidFill>
                  <a:srgbClr val="0070C0"/>
                </a:solidFill>
              </a:rPr>
              <a:t>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OpenGL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(in) Django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serial </a:t>
            </a:r>
          </a:p>
          <a:p>
            <a:pPr marL="342900" lvl="1" indent="-3429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Python + USB </a:t>
            </a:r>
          </a:p>
          <a:p>
            <a:pPr marL="342900" lvl="1" indent="-342900">
              <a:spcBef>
                <a:spcPts val="1400"/>
              </a:spcBef>
            </a:pPr>
            <a:r>
              <a:rPr lang="en-US" sz="2400" dirty="0" smtClean="0"/>
              <a:t>.</a:t>
            </a:r>
            <a:endParaRPr lang="en-US" sz="2400" dirty="0"/>
          </a:p>
          <a:p>
            <a:pPr marL="342900" lvl="1" indent="-342900">
              <a:spcBef>
                <a:spcPts val="1400"/>
              </a:spcBef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1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 &amp;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Lex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/>
              <a:t>-&gt; </a:t>
            </a:r>
            <a:r>
              <a:rPr lang="en-US" dirty="0" smtClean="0"/>
              <a:t>lexical compiler (flex). </a:t>
            </a: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  <a:latin typeface="Aharoni" pitchFamily="2" charset="-79"/>
                <a:cs typeface="Aharoni" pitchFamily="2" charset="-79"/>
              </a:rPr>
              <a:t>Yacc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-&gt;Yet Another Compiler </a:t>
            </a:r>
            <a:r>
              <a:rPr lang="en-US" dirty="0" err="1" smtClean="0"/>
              <a:t>Compiler</a:t>
            </a:r>
            <a:r>
              <a:rPr lang="en-US" dirty="0" smtClean="0"/>
              <a:t> (bison).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30 – 50 RMB.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28875"/>
            <a:ext cx="252767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52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+ Lex &amp;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PLY -&gt;</a:t>
            </a:r>
            <a:r>
              <a:rPr lang="en-US" dirty="0"/>
              <a:t> </a:t>
            </a:r>
            <a:r>
              <a:rPr lang="en-US" altLang="zh-CN" dirty="0" smtClean="0"/>
              <a:t>PLY is Lex/YACC implement of python. </a:t>
            </a:r>
          </a:p>
          <a:p>
            <a:pPr marL="0" indent="0">
              <a:buNone/>
            </a:pPr>
            <a:r>
              <a:rPr lang="en-US" altLang="zh-CN" dirty="0" smtClean="0"/>
              <a:t>Website: 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://www.dabeaz.com/ply/</a:t>
            </a:r>
            <a:endParaRPr lang="en-US" dirty="0" smtClean="0"/>
          </a:p>
          <a:p>
            <a:pPr marL="0" indent="0">
              <a:buNone/>
            </a:pPr>
            <a:r>
              <a:rPr lang="en-US" altLang="zh-CN" sz="2000" i="1" dirty="0" smtClean="0"/>
              <a:t>Author : David </a:t>
            </a:r>
            <a:r>
              <a:rPr lang="en-US" altLang="zh-CN" sz="2000" i="1" dirty="0"/>
              <a:t>Beazley</a:t>
            </a:r>
            <a:endParaRPr lang="en-US" sz="20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1981200" cy="169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81400" y="2911465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  <a:t>tokens = (</a:t>
            </a:r>
            <a:b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  <a:t>    'NAME','NUMBER',</a:t>
            </a:r>
            <a:b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  <a:t>    'PLUS','MINUS','TIMES','DIVIDE','EQUALS',</a:t>
            </a:r>
            <a:b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  <a:t>    'LPAREN','RPAREN',</a:t>
            </a:r>
            <a:b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Century Gothic" panose="020B0502020202020204" pitchFamily="34" charset="0"/>
              </a:rPr>
              <a:t>    </a:t>
            </a:r>
            <a:r>
              <a:rPr lang="en-US" altLang="zh-CN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altLang="zh-CN" dirty="0" smtClean="0"/>
              <a:t>…………………………………</a:t>
            </a:r>
          </a:p>
          <a:p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precedence = (</a:t>
            </a:r>
            <a:b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('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left','PLUS','MINUS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  <a:b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('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left','TIMES','DIVIDE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  <a:b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('</a:t>
            </a:r>
            <a:r>
              <a:rPr lang="en-US" altLang="zh-CN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right','UMINUS</a:t>
            </a: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'),</a:t>
            </a:r>
            <a:b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en-US" altLang="zh-CN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dirty="0" smtClean="0"/>
              <a:t>…………………………..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98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ynopsys Existing Color Palett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97ABA"/>
      </a:accent1>
      <a:accent2>
        <a:srgbClr val="FA7D21"/>
      </a:accent2>
      <a:accent3>
        <a:srgbClr val="85B634"/>
      </a:accent3>
      <a:accent4>
        <a:srgbClr val="EA1700"/>
      </a:accent4>
      <a:accent5>
        <a:srgbClr val="BCBCBC"/>
      </a:accent5>
      <a:accent6>
        <a:srgbClr val="4071BA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ynopsys Existing Color Palette">
    <a:dk1>
      <a:sysClr val="windowText" lastClr="000000"/>
    </a:dk1>
    <a:lt1>
      <a:sysClr val="window" lastClr="FFFFFF"/>
    </a:lt1>
    <a:dk2>
      <a:srgbClr val="000000"/>
    </a:dk2>
    <a:lt2>
      <a:srgbClr val="FFFFFF"/>
    </a:lt2>
    <a:accent1>
      <a:srgbClr val="897ABA"/>
    </a:accent1>
    <a:accent2>
      <a:srgbClr val="FA7D21"/>
    </a:accent2>
    <a:accent3>
      <a:srgbClr val="85B634"/>
    </a:accent3>
    <a:accent4>
      <a:srgbClr val="EA1700"/>
    </a:accent4>
    <a:accent5>
      <a:srgbClr val="BCBCBC"/>
    </a:accent5>
    <a:accent6>
      <a:srgbClr val="4071BA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EC6C09BAFF44A95BFC246332FAA40" ma:contentTypeVersion="0" ma:contentTypeDescription="Create a new document." ma:contentTypeScope="" ma:versionID="b7cf9f2ed1c09a4734c0871dac61148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A836D0-E49A-4173-8B97-5386B1A5C9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71E77-D93E-4216-8F29-68584DAACB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216D91-8300-4CEB-A51B-36D772A55D7D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645</Words>
  <Application>Microsoft Office PowerPoint</Application>
  <PresentationFormat>On-screen Show (4:3)</PresentationFormat>
  <Paragraphs>162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Theme1</vt:lpstr>
      <vt:lpstr>Python and its buddies </vt:lpstr>
      <vt:lpstr>What you should do ?</vt:lpstr>
      <vt:lpstr>Agenda</vt:lpstr>
      <vt:lpstr>Agenda</vt:lpstr>
      <vt:lpstr>Swig</vt:lpstr>
      <vt:lpstr>Python + Swig</vt:lpstr>
      <vt:lpstr>Agenda</vt:lpstr>
      <vt:lpstr>Lex &amp; Yacc</vt:lpstr>
      <vt:lpstr>Python + Lex &amp; Yacc</vt:lpstr>
      <vt:lpstr>Agenda</vt:lpstr>
      <vt:lpstr>OpenGL</vt:lpstr>
      <vt:lpstr>OpenGL</vt:lpstr>
      <vt:lpstr>OpenGL + Python</vt:lpstr>
      <vt:lpstr>Agenda</vt:lpstr>
      <vt:lpstr>Django </vt:lpstr>
      <vt:lpstr>Agenda</vt:lpstr>
      <vt:lpstr>COM or UART ? </vt:lpstr>
      <vt:lpstr>Python + serial </vt:lpstr>
      <vt:lpstr>Agenda</vt:lpstr>
      <vt:lpstr>USB  </vt:lpstr>
      <vt:lpstr>Python + USB </vt:lpstr>
      <vt:lpstr>PowerPoint Presentation</vt:lpstr>
    </vt:vector>
  </TitlesOfParts>
  <Company>Synopsys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Time Flow II</dc:title>
  <dc:creator>Ji Dong</dc:creator>
  <cp:lastModifiedBy>synopsys</cp:lastModifiedBy>
  <cp:revision>211</cp:revision>
  <dcterms:created xsi:type="dcterms:W3CDTF">2014-09-16T09:38:02Z</dcterms:created>
  <dcterms:modified xsi:type="dcterms:W3CDTF">2015-04-15T01:47:02Z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0x010100FCDEC6C09BAFF44A95BFC246332FAA40</vt:lpwstr>
  </property>
</Properties>
</file>