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56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9" r:id="rId9"/>
    <p:sldId id="268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6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7" r:id="rId1"/>
    <p:sldLayoutId id="2147485158" r:id="rId2"/>
    <p:sldLayoutId id="2147485159" r:id="rId3"/>
    <p:sldLayoutId id="2147485160" r:id="rId4"/>
    <p:sldLayoutId id="2147485161" r:id="rId5"/>
    <p:sldLayoutId id="2147485179" r:id="rId6"/>
    <p:sldLayoutId id="2147485180" r:id="rId7"/>
    <p:sldLayoutId id="2147485164" r:id="rId8"/>
    <p:sldLayoutId id="2147485165" r:id="rId9"/>
    <p:sldLayoutId id="2147485166" r:id="rId10"/>
    <p:sldLayoutId id="2147485167" r:id="rId11"/>
    <p:sldLayoutId id="2147485168" r:id="rId12"/>
    <p:sldLayoutId id="2147485169" r:id="rId13"/>
    <p:sldLayoutId id="2147485170" r:id="rId14"/>
    <p:sldLayoutId id="2147485171" r:id="rId15"/>
    <p:sldLayoutId id="2147485172" r:id="rId16"/>
    <p:sldLayoutId id="2147485173" r:id="rId17"/>
    <p:sldLayoutId id="2147485174" r:id="rId18"/>
    <p:sldLayoutId id="2147485175" r:id="rId19"/>
    <p:sldLayoutId id="2147485177" r:id="rId20"/>
    <p:sldLayoutId id="2147485178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acle.com/" TargetMode="External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stgresql.org/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www.mysql.com/" TargetMode="External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Yifei Huang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2015-10-23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--using MySQL </a:t>
            </a:r>
            <a:r>
              <a:rPr lang="en-US" dirty="0"/>
              <a:t>a</a:t>
            </a:r>
            <a:r>
              <a:rPr lang="en-US" dirty="0" smtClean="0"/>
              <a:t>s an example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Model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http://images.51cto.com/files/uploadimg/20100601/162614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10" y="5130800"/>
            <a:ext cx="1840089" cy="138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914399" y="722460"/>
            <a:ext cx="4173537" cy="3519342"/>
            <a:chOff x="915" y="738"/>
            <a:chExt cx="3634" cy="292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 rot="13770025">
              <a:off x="3098" y="2323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gray">
            <a:xfrm rot="-743917">
              <a:off x="1845" y="2038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436" y="1203"/>
              <a:ext cx="1014" cy="1169"/>
              <a:chOff x="2433" y="1234"/>
              <a:chExt cx="1014" cy="1169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 rot="-3205350">
                <a:off x="3175" y="1380"/>
                <a:ext cx="376" cy="83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12"/>
              <p:cNvGrpSpPr>
                <a:grpSpLocks/>
              </p:cNvGrpSpPr>
              <p:nvPr/>
            </p:nvGrpSpPr>
            <p:grpSpPr bwMode="auto">
              <a:xfrm>
                <a:off x="2433" y="1401"/>
                <a:ext cx="1014" cy="1002"/>
                <a:chOff x="2016" y="1920"/>
                <a:chExt cx="1680" cy="1680"/>
              </a:xfrm>
            </p:grpSpPr>
            <p:sp>
              <p:nvSpPr>
                <p:cNvPr id="30" name="Oval 1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gray">
              <a:xfrm>
                <a:off x="2542" y="1711"/>
                <a:ext cx="77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Django</a:t>
                </a:r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3324" y="738"/>
              <a:ext cx="549" cy="590"/>
              <a:chOff x="3321" y="769"/>
              <a:chExt cx="549" cy="590"/>
            </a:xfrm>
          </p:grpSpPr>
          <p:grpSp>
            <p:nvGrpSpPr>
              <p:cNvPr id="23" name="Group 17"/>
              <p:cNvGrpSpPr>
                <a:grpSpLocks/>
              </p:cNvGrpSpPr>
              <p:nvPr/>
            </p:nvGrpSpPr>
            <p:grpSpPr bwMode="auto">
              <a:xfrm>
                <a:off x="3321" y="816"/>
                <a:ext cx="549" cy="543"/>
                <a:chOff x="2016" y="1920"/>
                <a:chExt cx="1680" cy="1680"/>
              </a:xfrm>
            </p:grpSpPr>
            <p:sp>
              <p:nvSpPr>
                <p:cNvPr id="25" name="Oval 1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Freeform 1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gray">
              <a:xfrm>
                <a:off x="3419" y="769"/>
                <a:ext cx="335" cy="48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4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T</a:t>
                </a:r>
                <a:endParaRPr lang="en-US" sz="4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915" y="1620"/>
              <a:ext cx="1099" cy="1128"/>
              <a:chOff x="912" y="1651"/>
              <a:chExt cx="1099" cy="1128"/>
            </a:xfrm>
          </p:grpSpPr>
          <p:grpSp>
            <p:nvGrpSpPr>
              <p:cNvPr id="19" name="Group 22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21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gray">
              <a:xfrm>
                <a:off x="1270" y="1997"/>
                <a:ext cx="354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</a:t>
                </a:r>
                <a:endParaRPr lang="en-US" sz="4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3281" y="2414"/>
              <a:ext cx="1268" cy="1253"/>
              <a:chOff x="3278" y="2445"/>
              <a:chExt cx="1268" cy="1253"/>
            </a:xfrm>
          </p:grpSpPr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17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Text Box 30"/>
              <p:cNvSpPr txBox="1">
                <a:spLocks noChangeArrowheads="1"/>
              </p:cNvSpPr>
              <p:nvPr/>
            </p:nvSpPr>
            <p:spPr bwMode="gray">
              <a:xfrm>
                <a:off x="3731" y="2833"/>
                <a:ext cx="412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endParaRPr lang="en-US" sz="4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33" name="Left-Right Arrow 32"/>
          <p:cNvSpPr/>
          <p:nvPr/>
        </p:nvSpPr>
        <p:spPr>
          <a:xfrm rot="2866436">
            <a:off x="4697051" y="4305825"/>
            <a:ext cx="968044" cy="367526"/>
          </a:xfrm>
          <a:prstGeom prst="left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9674658">
            <a:off x="4418335" y="4876412"/>
            <a:ext cx="2514600" cy="69492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C-R-U-D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生活用品,生活,注射器 蓝色水滴,生活用品00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4912">
            <a:off x="3033861" y="922338"/>
            <a:ext cx="2989065" cy="321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74273" y="1797628"/>
            <a:ext cx="1454728" cy="1787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http://www.2cto.com/uploadfile/2012/0319/2012031903494679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" y="3858835"/>
            <a:ext cx="4239492" cy="287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1" r="16474" b="16052"/>
          <a:stretch/>
        </p:blipFill>
        <p:spPr bwMode="auto">
          <a:xfrm>
            <a:off x="5964382" y="1879889"/>
            <a:ext cx="2691245" cy="228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1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 descr="http://dimgcn3.s-msn.com/imageaccelerator/app.msn.com.cn/marketplace/images/bdfb/5a35-1d9f-c2b8-2c9f-cb43be8cbf6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8" r="13420"/>
          <a:stretch/>
        </p:blipFill>
        <p:spPr bwMode="auto">
          <a:xfrm>
            <a:off x="7402856" y="1423555"/>
            <a:ext cx="1419023" cy="183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password </a:t>
            </a:r>
            <a:endParaRPr lang="en-US" dirty="0"/>
          </a:p>
        </p:txBody>
      </p:sp>
      <p:pic>
        <p:nvPicPr>
          <p:cNvPr id="2052" name="Picture 4" descr="http://img2.gao7.com/files/appleimg/F22/F22E1996-5F60-4CB9-BB8B-311949EF15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58" y="1569027"/>
            <a:ext cx="1496150" cy="149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://img5.imgtn.bdimg.com/it/u=1174852732,2532524221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img5.imgtn.bdimg.com/it/u=1174852732,2532524221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http://img5.imgtn.bdimg.com/it/u=1174852732,2532524221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http://img5.imgtn.bdimg.com/it/u=1174852732,2532524221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http://img5.imgtn.bdimg.com/it/u=1174852732,2532524221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8" y="3218185"/>
            <a:ext cx="3054931" cy="176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pic.58pic.com/58pic/16/02/48/54w58PICE7K_102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2" y="1620983"/>
            <a:ext cx="5008113" cy="333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Prepare work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Why </a:t>
            </a:r>
            <a:r>
              <a:rPr lang="en-US" dirty="0" smtClean="0"/>
              <a:t>we need a database for our web site?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handle a database (MySQL) 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Prepare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Supposed that you have installed the work environment: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MySQL or </a:t>
            </a:r>
            <a:r>
              <a:rPr lang="en-US" b="1" dirty="0" err="1" smtClean="0">
                <a:solidFill>
                  <a:srgbClr val="FF0000"/>
                </a:solidFill>
              </a:rPr>
              <a:t>WAMPServer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r>
              <a:rPr lang="en-US" dirty="0" smtClean="0"/>
              <a:t>Notepad / sublime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2.Why </a:t>
            </a:r>
            <a:r>
              <a:rPr lang="en-US" dirty="0"/>
              <a:t>we need a database for our web </a:t>
            </a:r>
            <a:r>
              <a:rPr lang="en-US" dirty="0" smtClean="0"/>
              <a:t>site?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2322705"/>
            <a:ext cx="4365625" cy="366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38"/>
          <a:stretch/>
        </p:blipFill>
        <p:spPr bwMode="auto">
          <a:xfrm>
            <a:off x="228601" y="2661793"/>
            <a:ext cx="4343400" cy="300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 rot="20731963">
            <a:off x="4776198" y="1439871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DYNAMIC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20854142">
            <a:off x="1364243" y="1529924"/>
            <a:ext cx="2813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STATIC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28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4847331"/>
            <a:ext cx="2765425" cy="201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MVT</a:t>
            </a:r>
            <a:endParaRPr lang="en-US" dirty="0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707495" y="250826"/>
            <a:ext cx="5768975" cy="4575175"/>
            <a:chOff x="915" y="785"/>
            <a:chExt cx="3634" cy="288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 rot="13770025">
              <a:off x="3098" y="2323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gray">
            <a:xfrm rot="-743917">
              <a:off x="1845" y="2038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436" y="1203"/>
              <a:ext cx="1014" cy="1169"/>
              <a:chOff x="2433" y="1234"/>
              <a:chExt cx="1014" cy="1169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 rot="-3205350">
                <a:off x="3175" y="1380"/>
                <a:ext cx="376" cy="83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12"/>
              <p:cNvGrpSpPr>
                <a:grpSpLocks/>
              </p:cNvGrpSpPr>
              <p:nvPr/>
            </p:nvGrpSpPr>
            <p:grpSpPr bwMode="auto">
              <a:xfrm>
                <a:off x="2433" y="1401"/>
                <a:ext cx="1014" cy="1002"/>
                <a:chOff x="2016" y="1920"/>
                <a:chExt cx="1680" cy="1680"/>
              </a:xfrm>
            </p:grpSpPr>
            <p:sp>
              <p:nvSpPr>
                <p:cNvPr id="30" name="Oval 1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gray">
              <a:xfrm>
                <a:off x="2542" y="1837"/>
                <a:ext cx="77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Django</a:t>
                </a:r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3294" y="785"/>
              <a:ext cx="633" cy="543"/>
              <a:chOff x="3291" y="816"/>
              <a:chExt cx="633" cy="543"/>
            </a:xfrm>
          </p:grpSpPr>
          <p:grpSp>
            <p:nvGrpSpPr>
              <p:cNvPr id="23" name="Group 17"/>
              <p:cNvGrpSpPr>
                <a:grpSpLocks/>
              </p:cNvGrpSpPr>
              <p:nvPr/>
            </p:nvGrpSpPr>
            <p:grpSpPr bwMode="auto">
              <a:xfrm>
                <a:off x="3321" y="816"/>
                <a:ext cx="549" cy="543"/>
                <a:chOff x="2016" y="1920"/>
                <a:chExt cx="1680" cy="1680"/>
              </a:xfrm>
            </p:grpSpPr>
            <p:sp>
              <p:nvSpPr>
                <p:cNvPr id="25" name="Oval 1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Freeform 1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gray">
              <a:xfrm>
                <a:off x="3291" y="1025"/>
                <a:ext cx="63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Template</a:t>
                </a:r>
                <a:endParaRPr lang="en-US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915" y="1620"/>
              <a:ext cx="1099" cy="1128"/>
              <a:chOff x="912" y="1651"/>
              <a:chExt cx="1099" cy="1128"/>
            </a:xfrm>
          </p:grpSpPr>
          <p:grpSp>
            <p:nvGrpSpPr>
              <p:cNvPr id="19" name="Group 22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21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gray">
              <a:xfrm>
                <a:off x="1144" y="2152"/>
                <a:ext cx="62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</a:t>
                </a:r>
                <a:r>
                  <a:rPr 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iew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3281" y="2414"/>
              <a:ext cx="1268" cy="1253"/>
              <a:chOff x="3278" y="2445"/>
              <a:chExt cx="1268" cy="1253"/>
            </a:xfrm>
          </p:grpSpPr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17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Text Box 30"/>
              <p:cNvSpPr txBox="1">
                <a:spLocks noChangeArrowheads="1"/>
              </p:cNvSpPr>
              <p:nvPr/>
            </p:nvSpPr>
            <p:spPr bwMode="gray">
              <a:xfrm>
                <a:off x="3579" y="2988"/>
                <a:ext cx="77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Model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33" name="Left-Right Arrow 32"/>
          <p:cNvSpPr/>
          <p:nvPr/>
        </p:nvSpPr>
        <p:spPr>
          <a:xfrm rot="2866436">
            <a:off x="6077119" y="4712226"/>
            <a:ext cx="968044" cy="367526"/>
          </a:xfrm>
          <a:prstGeom prst="left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How </a:t>
            </a:r>
            <a:r>
              <a:rPr lang="en-US" dirty="0"/>
              <a:t>to handle a database (MySQL)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pic.baike.soso.com/p/20140320/20140320092917-1400551886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6" t="29519" r="18737" b="23715"/>
          <a:stretch/>
        </p:blipFill>
        <p:spPr bwMode="auto">
          <a:xfrm>
            <a:off x="4072474" y="1540940"/>
            <a:ext cx="2700867" cy="141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51cto.com/files/uploadimg/20100601/1626140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6" y="1303873"/>
            <a:ext cx="2325512" cy="174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ic.baike.soso.com/p/20130731/20130731220151-1498492811.jp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9126" r="9755" b="17392"/>
          <a:stretch/>
        </p:blipFill>
        <p:spPr bwMode="auto">
          <a:xfrm>
            <a:off x="646753" y="3369739"/>
            <a:ext cx="246052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.hexun.com/2011-02-25/127544999.jpg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0" b="28255"/>
          <a:stretch/>
        </p:blipFill>
        <p:spPr bwMode="auto">
          <a:xfrm>
            <a:off x="3889382" y="3750740"/>
            <a:ext cx="38100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74132" y="1422398"/>
            <a:ext cx="3107267" cy="172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43866" y="1430868"/>
            <a:ext cx="3107267" cy="172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How </a:t>
            </a:r>
            <a:r>
              <a:rPr lang="en-US" dirty="0"/>
              <a:t>to handle a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66" y="1441186"/>
            <a:ext cx="1278467" cy="109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8" y="2837328"/>
            <a:ext cx="7274406" cy="277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6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798781"/>
            <a:ext cx="5989638" cy="405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16000" y="1363133"/>
            <a:ext cx="6620933" cy="520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64399" y="1143000"/>
            <a:ext cx="141096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 b="1"/>
            </a:lvl1pPr>
          </a:lstStyle>
          <a:p>
            <a:r>
              <a:rPr lang="en-US" dirty="0"/>
              <a:t>database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1868" y="5164660"/>
            <a:ext cx="414866" cy="711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64731" y="5918199"/>
            <a:ext cx="1002197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 b="1"/>
            </a:lvl1pPr>
          </a:lstStyle>
          <a:p>
            <a:r>
              <a:rPr lang="en-US" dirty="0"/>
              <a:t>table1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4601" y="5909732"/>
            <a:ext cx="1002197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 b="1"/>
            </a:lvl1pPr>
          </a:lstStyle>
          <a:p>
            <a:r>
              <a:rPr lang="en-US" dirty="0"/>
              <a:t>table2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52135" y="5156194"/>
            <a:ext cx="414866" cy="711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17134" y="3522127"/>
            <a:ext cx="5681132" cy="194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506132" y="2412992"/>
            <a:ext cx="812801" cy="26585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73598" y="3708399"/>
            <a:ext cx="1286935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 b="1"/>
            </a:lvl1pPr>
          </a:lstStyle>
          <a:p>
            <a:r>
              <a:rPr lang="en-US" dirty="0"/>
              <a:t>Row</a:t>
            </a:r>
          </a:p>
          <a:p>
            <a:r>
              <a:rPr lang="en-US" dirty="0"/>
              <a:t>(data)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07731" y="1693332"/>
            <a:ext cx="1676402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Column</a:t>
            </a:r>
          </a:p>
          <a:p>
            <a:r>
              <a:rPr lang="en-US" sz="2200" b="1" dirty="0" smtClean="0"/>
              <a:t>(property)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236" y="3386666"/>
            <a:ext cx="1313269" cy="88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31" y="4360333"/>
            <a:ext cx="1313269" cy="88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98" y="5376333"/>
            <a:ext cx="1313269" cy="88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xplosion 2 4"/>
          <p:cNvSpPr/>
          <p:nvPr/>
        </p:nvSpPr>
        <p:spPr>
          <a:xfrm>
            <a:off x="-72737" y="-72737"/>
            <a:ext cx="3418608" cy="1922318"/>
          </a:xfrm>
          <a:prstGeom prst="irregularSeal2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24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CRUD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 rot="18900000">
            <a:off x="3224213" y="2372245"/>
            <a:ext cx="2454275" cy="2455862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50 0 0"/>
              <a:gd name="G4" fmla="+- 21600 0 8100"/>
              <a:gd name="G5" fmla="+- 21600 0 945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gradFill rotWithShape="1">
            <a:gsLst>
              <a:gs pos="0">
                <a:srgbClr val="969696">
                  <a:gamma/>
                  <a:tint val="33725"/>
                  <a:invGamma/>
                </a:srgbClr>
              </a:gs>
              <a:gs pos="100000">
                <a:srgbClr val="969696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8" descr="circuler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59038" y="1675332"/>
            <a:ext cx="122237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9"/>
          <p:cNvSpPr>
            <a:spLocks noChangeArrowheads="1"/>
          </p:cNvSpPr>
          <p:nvPr/>
        </p:nvSpPr>
        <p:spPr bwMode="gray">
          <a:xfrm>
            <a:off x="2459038" y="1672157"/>
            <a:ext cx="1214437" cy="12334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0" descr="circuler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60625" y="4301057"/>
            <a:ext cx="1220788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1"/>
          <p:cNvSpPr>
            <a:spLocks noChangeArrowheads="1"/>
          </p:cNvSpPr>
          <p:nvPr/>
        </p:nvSpPr>
        <p:spPr bwMode="gray">
          <a:xfrm>
            <a:off x="2460625" y="4297882"/>
            <a:ext cx="1216025" cy="1233488"/>
          </a:xfrm>
          <a:prstGeom prst="ellipse">
            <a:avLst/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2" descr="circuler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205413" y="4289945"/>
            <a:ext cx="122237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3"/>
          <p:cNvSpPr>
            <a:spLocks noChangeArrowheads="1"/>
          </p:cNvSpPr>
          <p:nvPr/>
        </p:nvSpPr>
        <p:spPr bwMode="gray">
          <a:xfrm>
            <a:off x="5205413" y="4277245"/>
            <a:ext cx="1216025" cy="123348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14" descr="circuler_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205413" y="1661045"/>
            <a:ext cx="1220787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5"/>
          <p:cNvSpPr>
            <a:spLocks noChangeArrowheads="1"/>
          </p:cNvSpPr>
          <p:nvPr/>
        </p:nvSpPr>
        <p:spPr bwMode="gray">
          <a:xfrm>
            <a:off x="5205413" y="1659457"/>
            <a:ext cx="1216025" cy="1233488"/>
          </a:xfrm>
          <a:prstGeom prst="ellipse">
            <a:avLst/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543175" y="2073266"/>
            <a:ext cx="1089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1C1C1C"/>
                </a:solidFill>
                <a:ea typeface="宋体" charset="-122"/>
              </a:rPr>
              <a:t>Create</a:t>
            </a:r>
            <a:endParaRPr lang="en-US" altLang="zh-CN" sz="2000" dirty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365750" y="2098665"/>
            <a:ext cx="984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1C1C1C"/>
                </a:solidFill>
                <a:ea typeface="宋体" charset="-122"/>
              </a:rPr>
              <a:t>Read</a:t>
            </a:r>
            <a:endParaRPr lang="en-US" altLang="zh-CN" sz="2000" dirty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2468563" y="4788420"/>
            <a:ext cx="12821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1C1C1C"/>
                </a:solidFill>
                <a:ea typeface="宋体" charset="-122"/>
              </a:rPr>
              <a:t>Update</a:t>
            </a:r>
            <a:endParaRPr lang="en-US" altLang="zh-CN" sz="2000" dirty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5289550" y="4729153"/>
            <a:ext cx="1035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1C1C1C"/>
                </a:solidFill>
                <a:ea typeface="宋体" charset="-122"/>
              </a:rPr>
              <a:t>Delete</a:t>
            </a:r>
            <a:endParaRPr lang="en-US" altLang="zh-CN" sz="2000" dirty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3859919" y="3328983"/>
            <a:ext cx="1244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 smtClean="0">
                <a:solidFill>
                  <a:srgbClr val="000000"/>
                </a:solidFill>
                <a:ea typeface="宋体" charset="-122"/>
              </a:rPr>
              <a:t>MySQL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4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Presentation14" id="{1DEE5F57-5DCB-45F8-A6FA-58986F233B4C}" vid="{50C30E09-ECD4-492B-B5B5-A3292FDD00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1888</TotalTime>
  <Words>121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</vt:lpstr>
      <vt:lpstr>Django Model Introduction</vt:lpstr>
      <vt:lpstr>Agenda</vt:lpstr>
      <vt:lpstr>1. Prepare work</vt:lpstr>
      <vt:lpstr>2.Why we need a database for our web site? </vt:lpstr>
      <vt:lpstr>MVT</vt:lpstr>
      <vt:lpstr>3. How to handle a database (MySQL) ?</vt:lpstr>
      <vt:lpstr>3. How to handle a database</vt:lpstr>
      <vt:lpstr>PowerPoint Presentation</vt:lpstr>
      <vt:lpstr>MySQL CRUD</vt:lpstr>
      <vt:lpstr>Summary </vt:lpstr>
      <vt:lpstr>SQL injection </vt:lpstr>
      <vt:lpstr>Save password 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 Introduction</dc:title>
  <dc:creator>synopsys</dc:creator>
  <cp:lastModifiedBy>synopsys</cp:lastModifiedBy>
  <cp:revision>52</cp:revision>
  <dcterms:created xsi:type="dcterms:W3CDTF">2015-09-11T01:19:51Z</dcterms:created>
  <dcterms:modified xsi:type="dcterms:W3CDTF">2015-10-26T01:57:11Z</dcterms:modified>
</cp:coreProperties>
</file>