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1" r:id="rId1"/>
  </p:sldMasterIdLst>
  <p:notesMasterIdLst>
    <p:notesMasterId r:id="rId7"/>
  </p:notesMasterIdLst>
  <p:sldIdLst>
    <p:sldId id="267" r:id="rId2"/>
    <p:sldId id="269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2" autoAdjust="0"/>
    <p:restoredTop sz="94436" autoAdjust="0"/>
  </p:normalViewPr>
  <p:slideViewPr>
    <p:cSldViewPr>
      <p:cViewPr varScale="1">
        <p:scale>
          <a:sx n="104" d="100"/>
          <a:sy n="104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79BB0-E1B8-468F-9E34-E2025311327B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39DE-994A-4B40-A2E7-125A9C6C7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64674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0" y="6377959"/>
            <a:ext cx="2060812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88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61712"/>
            <a:ext cx="4040188" cy="4200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88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61712"/>
            <a:ext cx="4041775" cy="4200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98963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 smtClean="0"/>
            </a:lvl5pPr>
            <a:lvl6pPr>
              <a:defRPr baseline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275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5"/>
            <a:ext cx="9144000" cy="508246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/>
            </a:lvl1pPr>
            <a:lvl2pPr marL="685800" indent="-342900">
              <a:buFont typeface="Arial" pitchFamily="34" charset="0"/>
              <a:buChar char="–"/>
              <a:defRPr sz="1800" baseline="0"/>
            </a:lvl2pPr>
            <a:lvl3pPr marL="1031875" indent="-344488">
              <a:buFont typeface="Arial" pitchFamily="34" charset="0"/>
              <a:buChar char="–"/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1336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6535579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Synopsys 2013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7328" y="6535579"/>
            <a:ext cx="64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171700" y="6475623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14" r:id="rId13"/>
    <p:sldLayoutId id="2147484915" r:id="rId14"/>
    <p:sldLayoutId id="2147484916" r:id="rId15"/>
    <p:sldLayoutId id="2147484917" r:id="rId16"/>
    <p:sldLayoutId id="2147484918" r:id="rId17"/>
    <p:sldLayoutId id="2147484919" r:id="rId18"/>
    <p:sldLayoutId id="2147484920" r:id="rId19"/>
    <p:sldLayoutId id="2147484921" r:id="rId20"/>
    <p:sldLayoutId id="2147484922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344488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7113" indent="-341313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44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12913" indent="-341313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6088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-python-the-hard-way-zh_cn-translation.readthedocs.org/en/1.0/ex2.html" TargetMode="External"/><Relationship Id="rId7" Type="http://schemas.openxmlformats.org/officeDocument/2006/relationships/hyperlink" Target="http://learn-python-the-hard-way-zh_cn-translation.readthedocs.org/en/1.0/ex6.html" TargetMode="External"/><Relationship Id="rId2" Type="http://schemas.openxmlformats.org/officeDocument/2006/relationships/hyperlink" Target="http://learn-python-the-hard-way-zh_cn-translation.readthedocs.org/en/1.0/ex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-python-the-hard-way-zh_cn-translation.readthedocs.org/en/1.0/ex5.html" TargetMode="External"/><Relationship Id="rId5" Type="http://schemas.openxmlformats.org/officeDocument/2006/relationships/hyperlink" Target="http://learn-python-the-hard-way-zh_cn-translation.readthedocs.org/en/1.0/ex4.html" TargetMode="External"/><Relationship Id="rId4" Type="http://schemas.openxmlformats.org/officeDocument/2006/relationships/hyperlink" Target="http://learn-python-the-hard-way-zh_cn-translation.readthedocs.org/en/1.0/ex3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rary/stdtyp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hinaunix.net/uid-46552-id-211625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7jo.com/program/python/base/StringFormat.html" TargetMode="External"/><Relationship Id="rId2" Type="http://schemas.openxmlformats.org/officeDocument/2006/relationships/hyperlink" Target="http://blog.sina.com.cn/s/blog_76e94d210100w2l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nku.baidu.com/view/86a184c68bd63186bcebbc6d.htm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Number, variable, string, text, 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48225"/>
          </a:xfrm>
        </p:spPr>
        <p:txBody>
          <a:bodyPr/>
          <a:lstStyle/>
          <a:p>
            <a:r>
              <a:rPr lang="en-US" sz="1800" i="1" dirty="0" smtClean="0"/>
              <a:t>Learning point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1: </a:t>
            </a:r>
            <a:r>
              <a:rPr lang="en-US" sz="1400" i="1" dirty="0" smtClean="0">
                <a:hlinkClick r:id="rId2"/>
              </a:rPr>
              <a:t>Hello World!</a:t>
            </a:r>
            <a:endParaRPr lang="en-US" sz="1400" i="1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/>
              <a:t>Class 2: </a:t>
            </a:r>
            <a:r>
              <a:rPr lang="en-US" sz="1400" i="1" dirty="0">
                <a:hlinkClick r:id="rId3"/>
              </a:rPr>
              <a:t>Comments</a:t>
            </a:r>
            <a:endParaRPr lang="en-US" sz="1400" i="1" dirty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3: </a:t>
            </a:r>
            <a:r>
              <a:rPr lang="en-US" sz="1400" i="1" dirty="0" smtClean="0">
                <a:hlinkClick r:id="rId4"/>
              </a:rPr>
              <a:t>Number and mathematical calculation</a:t>
            </a:r>
            <a:endParaRPr lang="en-US" sz="1400" i="1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4: </a:t>
            </a:r>
            <a:r>
              <a:rPr lang="en-US" sz="1400" i="1" dirty="0" smtClean="0">
                <a:hlinkClick r:id="rId5"/>
              </a:rPr>
              <a:t>Variable and definition</a:t>
            </a:r>
            <a:endParaRPr lang="en-US" sz="1400" i="1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5: </a:t>
            </a:r>
            <a:r>
              <a:rPr lang="en-US" sz="1400" i="1" dirty="0" smtClean="0">
                <a:hlinkClick r:id="rId6"/>
              </a:rPr>
              <a:t>Printing</a:t>
            </a:r>
            <a:endParaRPr lang="en-US" sz="1400" i="1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6: </a:t>
            </a:r>
            <a:r>
              <a:rPr lang="en-US" sz="1400" i="1" dirty="0" smtClean="0">
                <a:hlinkClick r:id="rId7"/>
              </a:rPr>
              <a:t>String and text</a:t>
            </a:r>
            <a:endParaRPr lang="en-US" sz="14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7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Number, variable, string, text,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1800" i="1" dirty="0"/>
              <a:t>Note 1: String formatting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Q</a:t>
            </a:r>
            <a:r>
              <a:rPr lang="en-US" sz="1400" dirty="0"/>
              <a:t>: Is there any other method to perform string formatting besides the % formatting?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A</a:t>
            </a:r>
            <a:r>
              <a:rPr lang="en-US" sz="1400" dirty="0"/>
              <a:t>: </a:t>
            </a:r>
            <a:r>
              <a:rPr lang="en-US" sz="1400" b="1" i="1" dirty="0" err="1">
                <a:latin typeface="Calibri" pitchFamily="34" charset="0"/>
                <a:cs typeface="Calibri" pitchFamily="34" charset="0"/>
              </a:rPr>
              <a:t>str.format</a:t>
            </a:r>
            <a:r>
              <a:rPr lang="en-US" sz="1400" b="1" i="1" dirty="0">
                <a:latin typeface="Calibri" pitchFamily="34" charset="0"/>
                <a:cs typeface="Calibri" pitchFamily="34" charset="0"/>
              </a:rPr>
              <a:t>(*</a:t>
            </a:r>
            <a:r>
              <a:rPr lang="en-US" sz="1400" b="1" i="1" dirty="0" err="1">
                <a:latin typeface="Calibri" pitchFamily="34" charset="0"/>
                <a:cs typeface="Calibri" pitchFamily="34" charset="0"/>
              </a:rPr>
              <a:t>args</a:t>
            </a:r>
            <a:r>
              <a:rPr lang="en-US" sz="1400" b="1" i="1" dirty="0">
                <a:latin typeface="Calibri" pitchFamily="34" charset="0"/>
                <a:cs typeface="Calibri" pitchFamily="34" charset="0"/>
              </a:rPr>
              <a:t>, **</a:t>
            </a:r>
            <a:r>
              <a:rPr lang="en-US" sz="1400" b="1" i="1" dirty="0" err="1">
                <a:latin typeface="Calibri" pitchFamily="34" charset="0"/>
                <a:cs typeface="Calibri" pitchFamily="34" charset="0"/>
              </a:rPr>
              <a:t>kwargs</a:t>
            </a:r>
            <a:r>
              <a:rPr lang="en-US" sz="1400" b="1" i="1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sz="1400" dirty="0"/>
              <a:t> could also perform a string formatting operation. The string on which this method is called can contain literal text or replacement fields delimited by braces {}. Each replacement field contains either the numeric index of a positional argument, or the name of a keyword argument</a:t>
            </a:r>
            <a:r>
              <a:rPr lang="en-US" sz="1400" dirty="0" smtClean="0"/>
              <a:t>.</a:t>
            </a:r>
          </a:p>
          <a:p>
            <a:pPr marL="684213" lvl="2" indent="0">
              <a:spcBef>
                <a:spcPts val="1200"/>
              </a:spcBef>
              <a:buNone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"The sum of 1 + 2 is {0}".format(1+2)</a:t>
            </a: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'The sum of 1 + 2 is 3'   </a:t>
            </a:r>
            <a:r>
              <a:rPr lang="en-US" sz="1400" i="1" u="sng" dirty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# result of “1+2” replaces {0}</a:t>
            </a: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&gt;&gt;&gt; '{0} -- {1}'.format(1, "fast")</a:t>
            </a: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'1 -- fast'  </a:t>
            </a:r>
            <a:r>
              <a:rPr lang="en-US" sz="1400" i="1" u="sng" dirty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# integer 1 replaces {0}, string “fast” replaces {1}</a:t>
            </a: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&gt;&gt;&gt; a = '{0} -- {1}'</a:t>
            </a: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a.format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(1, "fast")</a:t>
            </a: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'1 -- fast'</a:t>
            </a: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a.format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(2, "slow")</a:t>
            </a: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'2 -- slow'  </a:t>
            </a:r>
            <a:r>
              <a:rPr lang="en-US" sz="1400" i="1" u="sng" dirty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# </a:t>
            </a:r>
            <a:r>
              <a:rPr lang="en-US" sz="1400" i="1" u="sng" dirty="0" err="1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interger</a:t>
            </a:r>
            <a:r>
              <a:rPr lang="en-US" sz="1400" i="1" u="sng" dirty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 2 replaces {0}, string “slow” replaces {1}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 smtClean="0"/>
              <a:t>R</a:t>
            </a:r>
            <a:r>
              <a:rPr lang="en-US" sz="1400" dirty="0" smtClean="0"/>
              <a:t>: </a:t>
            </a:r>
            <a:r>
              <a:rPr lang="en-US" sz="1400" u="sng" dirty="0">
                <a:hlinkClick r:id="rId2"/>
              </a:rPr>
              <a:t>http://docs.python.org/library/stdtypes.html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0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Number, variable, string, text,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38738"/>
          </a:xfrm>
        </p:spPr>
        <p:txBody>
          <a:bodyPr/>
          <a:lstStyle/>
          <a:p>
            <a:r>
              <a:rPr lang="en-US" sz="1800" i="1" dirty="0"/>
              <a:t>Note </a:t>
            </a:r>
            <a:r>
              <a:rPr lang="en-US" sz="1800" i="1" dirty="0" smtClean="0"/>
              <a:t>2: Formatted print with %r</a:t>
            </a:r>
            <a:endParaRPr lang="en-US" sz="1800" i="1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Q</a:t>
            </a:r>
            <a:r>
              <a:rPr lang="en-US" sz="1400" dirty="0"/>
              <a:t>: </a:t>
            </a:r>
            <a:r>
              <a:rPr lang="en-US" sz="1400" dirty="0" smtClean="0"/>
              <a:t>How does “%r” work in formatted printing with reference as integer, string or other data?</a:t>
            </a: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A</a:t>
            </a:r>
            <a:r>
              <a:rPr lang="en-US" sz="1400" dirty="0"/>
              <a:t>: </a:t>
            </a:r>
            <a:r>
              <a:rPr lang="en-US" sz="1400" dirty="0" smtClean="0"/>
              <a:t>%r in format are replaced by strings which are converts from any python objects using </a:t>
            </a:r>
            <a:r>
              <a:rPr lang="en-US" sz="1400" dirty="0" err="1" smtClean="0"/>
              <a:t>repr</a:t>
            </a:r>
            <a:r>
              <a:rPr lang="en-US" sz="1400" dirty="0" smtClean="0"/>
              <a:t>(). In other words, %r makes an efficient conversion to any inputs, no matter what type the original data is.</a:t>
            </a:r>
            <a:endParaRPr lang="en-US" sz="1400" dirty="0"/>
          </a:p>
          <a:p>
            <a:pPr marL="684213" lvl="2" indent="0">
              <a:spcBef>
                <a:spcPts val="1200"/>
              </a:spcBef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 formatter 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= "%r %r %r %r"</a:t>
            </a:r>
          </a:p>
          <a:p>
            <a:pPr marL="684213" lvl="2" indent="0">
              <a:buNone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&gt;&gt;&gt;  print 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formatter % (1, 2, 3, 4</a:t>
            </a: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684213" lvl="2" indent="0">
              <a:buNone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1 2 3 4</a:t>
            </a:r>
            <a:endParaRPr lang="en-US" sz="1600" i="1" dirty="0">
              <a:latin typeface="Calibri" pitchFamily="34" charset="0"/>
              <a:cs typeface="Calibri" pitchFamily="34" charset="0"/>
            </a:endParaRP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 print 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formatter % ("one", "two", "three", "four</a:t>
            </a: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")</a:t>
            </a: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'one' 'two' 'three' </a:t>
            </a: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'four‘  </a:t>
            </a:r>
            <a:r>
              <a:rPr lang="en-US" sz="1400" i="1" u="sng" dirty="0" smtClean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## print strings quoted by ‘’</a:t>
            </a:r>
            <a:endParaRPr lang="en-US" sz="1400" i="1" u="sng" dirty="0">
              <a:solidFill>
                <a:srgbClr val="FF9900"/>
              </a:solidFill>
              <a:latin typeface="Calibri" pitchFamily="34" charset="0"/>
              <a:cs typeface="Calibri" pitchFamily="34" charset="0"/>
            </a:endParaRP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 print 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formatter % (True, False, False, True</a:t>
            </a: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True False 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False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True</a:t>
            </a:r>
            <a:endParaRPr lang="en-US" sz="16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2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Number</a:t>
            </a:r>
            <a:r>
              <a:rPr lang="en-US" dirty="0"/>
              <a:t>, variable, string, text,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4213" lvl="2" indent="0">
              <a:spcBef>
                <a:spcPts val="1200"/>
              </a:spcBef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&gt;&gt;&gt; print formatter % (formatter, formatter, formatter, formatter)</a:t>
            </a:r>
          </a:p>
          <a:p>
            <a:pPr marL="684213" lvl="2" indent="0">
              <a:buNone/>
            </a:pPr>
            <a:r>
              <a:rPr lang="pt-BR" sz="1600" i="1" dirty="0">
                <a:latin typeface="Calibri" pitchFamily="34" charset="0"/>
                <a:cs typeface="Calibri" pitchFamily="34" charset="0"/>
              </a:rPr>
              <a:t>'%r %r %r %r' '%r %r %r %r' '%r %r %r %r' '%r %r %r %</a:t>
            </a:r>
            <a:r>
              <a:rPr lang="pt-BR" sz="1600" i="1" dirty="0" smtClean="0">
                <a:latin typeface="Calibri" pitchFamily="34" charset="0"/>
                <a:cs typeface="Calibri" pitchFamily="34" charset="0"/>
              </a:rPr>
              <a:t>r‘ </a:t>
            </a:r>
          </a:p>
          <a:p>
            <a:pPr marL="684213" lvl="2" indent="0">
              <a:buNone/>
            </a:pPr>
            <a:r>
              <a:rPr lang="pt-BR" sz="1400" i="1" u="sng" dirty="0" smtClean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# print formatter itself directly without interpolation</a:t>
            </a:r>
            <a:endParaRPr lang="en-US" sz="1400" i="1" u="sng" dirty="0">
              <a:solidFill>
                <a:srgbClr val="FF9900"/>
              </a:solidFill>
              <a:latin typeface="Calibri" pitchFamily="34" charset="0"/>
              <a:cs typeface="Calibri" pitchFamily="34" charset="0"/>
            </a:endParaRP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&gt;&gt;&gt; print formatter % (</a:t>
            </a: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&gt;&gt;&gt; "I had this thing.",</a:t>
            </a: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&gt;&gt;&gt; "That you could type up right.",</a:t>
            </a: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&gt;&gt;&gt; "But it didn't sing.",</a:t>
            </a: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&gt;&gt;&gt; "So I said goodnight."</a:t>
            </a: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&gt;&gt;&gt;)</a:t>
            </a:r>
          </a:p>
          <a:p>
            <a:pPr marL="684213" lvl="2" indent="0"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'I had this thing.' 'That you could type up right.' "But it didn't sing." 'So I said goodnight</a:t>
            </a: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.‘</a:t>
            </a:r>
          </a:p>
          <a:p>
            <a:pPr marL="684213" lvl="2" indent="0">
              <a:buNone/>
            </a:pPr>
            <a:r>
              <a:rPr lang="en-US" sz="1400" i="1" u="sng" dirty="0" smtClean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# print list of sentences which have quotes inside  </a:t>
            </a:r>
            <a:endParaRPr lang="en-US" sz="1400" i="1" u="sng" dirty="0">
              <a:solidFill>
                <a:srgbClr val="FF99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R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blog.chinaunix.net/uid-46552-id-2116251.html</a:t>
            </a:r>
            <a:endParaRPr lang="en-US" sz="1400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endParaRPr lang="en-US" sz="1400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0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Number, variable, string, text,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48225"/>
          </a:xfrm>
        </p:spPr>
        <p:txBody>
          <a:bodyPr/>
          <a:lstStyle/>
          <a:p>
            <a:r>
              <a:rPr lang="en-US" sz="1800" i="1" dirty="0" smtClean="0"/>
              <a:t>Useful materials</a:t>
            </a:r>
          </a:p>
          <a:p>
            <a:pPr lvl="1">
              <a:buFont typeface="+mj-lt"/>
              <a:buAutoNum type="arabicPeriod"/>
            </a:pPr>
            <a:r>
              <a:rPr lang="en-US" sz="1600" i="1" dirty="0" smtClean="0"/>
              <a:t>String formatting in python</a:t>
            </a:r>
          </a:p>
          <a:p>
            <a:pPr marL="682625" lvl="2" indent="0">
              <a:buNone/>
            </a:pPr>
            <a:r>
              <a:rPr lang="en-US" sz="1400" i="1" dirty="0" smtClean="0">
                <a:hlinkClick r:id="rId2"/>
              </a:rPr>
              <a:t>http</a:t>
            </a:r>
            <a:r>
              <a:rPr lang="en-US" sz="1400" i="1" dirty="0">
                <a:hlinkClick r:id="rId2"/>
              </a:rPr>
              <a:t>://</a:t>
            </a:r>
            <a:r>
              <a:rPr lang="en-US" sz="1400" i="1" dirty="0" smtClean="0">
                <a:hlinkClick r:id="rId2"/>
              </a:rPr>
              <a:t>blog.sina.com.cn/s/blog_76e94d210100w2li.html</a:t>
            </a:r>
            <a:endParaRPr lang="en-US" sz="1400" i="1" dirty="0"/>
          </a:p>
          <a:p>
            <a:pPr lvl="1">
              <a:buFont typeface="+mj-lt"/>
              <a:buAutoNum type="arabicPeriod"/>
            </a:pPr>
            <a:r>
              <a:rPr lang="en-US" sz="1600" i="1" dirty="0" smtClean="0"/>
              <a:t>Format and </a:t>
            </a:r>
            <a:r>
              <a:rPr lang="en-US" sz="1600" i="1" dirty="0" err="1" smtClean="0"/>
              <a:t>printf</a:t>
            </a:r>
            <a:endParaRPr lang="en-US" sz="1600" i="1" dirty="0" smtClean="0"/>
          </a:p>
          <a:p>
            <a:pPr marL="682625" lvl="2" indent="0">
              <a:buNone/>
            </a:pP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www.17jo.com/program/python/base/StringFormat.html</a:t>
            </a:r>
            <a:endParaRPr lang="en-US" sz="1400" dirty="0" smtClean="0"/>
          </a:p>
          <a:p>
            <a:pPr lvl="1">
              <a:buFont typeface="+mj-lt"/>
              <a:buAutoNum type="arabicPeriod"/>
            </a:pPr>
            <a:r>
              <a:rPr lang="en-US" sz="1600" i="1" dirty="0" smtClean="0"/>
              <a:t>Function print </a:t>
            </a:r>
          </a:p>
          <a:p>
            <a:pPr marL="682625" lvl="2" indent="0">
              <a:buNone/>
            </a:pPr>
            <a:r>
              <a:rPr lang="en-US" sz="1400" i="1" dirty="0">
                <a:hlinkClick r:id="rId4"/>
              </a:rPr>
              <a:t>http://</a:t>
            </a:r>
            <a:r>
              <a:rPr lang="en-US" sz="1400" i="1" dirty="0" smtClean="0">
                <a:hlinkClick r:id="rId4"/>
              </a:rPr>
              <a:t>wenku.baidu.com/view/86a184c68bd63186bcebbc6d.html\</a:t>
            </a:r>
            <a:endParaRPr lang="en-US" sz="1400" i="1" dirty="0" smtClean="0"/>
          </a:p>
          <a:p>
            <a:pPr lvl="1">
              <a:buFont typeface="+mj-lt"/>
              <a:buAutoNum type="arabicPeriod"/>
            </a:pPr>
            <a:endParaRPr lang="en-US" sz="1600" i="1" dirty="0" smtClean="0"/>
          </a:p>
          <a:p>
            <a:endParaRPr lang="en-US" sz="1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676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5226</TotalTime>
  <Words>581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1. Number, variable, string, text, IO</vt:lpstr>
      <vt:lpstr>1. Number, variable, string, text, IO</vt:lpstr>
      <vt:lpstr>1. Number, variable, string, text, IO</vt:lpstr>
      <vt:lpstr>1. Number, variable, string, text, IO</vt:lpstr>
      <vt:lpstr>1. Number, variable, string, text, IO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synopsys</dc:creator>
  <cp:lastModifiedBy>wjxu</cp:lastModifiedBy>
  <cp:revision>43</cp:revision>
  <dcterms:created xsi:type="dcterms:W3CDTF">2013-02-24T11:12:40Z</dcterms:created>
  <dcterms:modified xsi:type="dcterms:W3CDTF">2013-05-15T04:33:49Z</dcterms:modified>
</cp:coreProperties>
</file>