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01" r:id="rId1"/>
  </p:sldMasterIdLst>
  <p:notesMasterIdLst>
    <p:notesMasterId r:id="rId9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2" autoAdjust="0"/>
    <p:restoredTop sz="94436" autoAdjust="0"/>
  </p:normalViewPr>
  <p:slideViewPr>
    <p:cSldViewPr>
      <p:cViewPr varScale="1">
        <p:scale>
          <a:sx n="104" d="100"/>
          <a:sy n="104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79BB0-E1B8-468F-9E34-E2025311327B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B39DE-994A-4B40-A2E7-125A9C6C7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296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124200"/>
            <a:ext cx="73152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077200" y="341352"/>
              <a:ext cx="878174" cy="2475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1295400"/>
            </a:xfrm>
            <a:prstGeom prst="rect">
              <a:avLst/>
            </a:prstGeom>
          </p:spPr>
        </p:pic>
      </p:grp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2536" y="4464674"/>
            <a:ext cx="5658928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42537" y="5466383"/>
            <a:ext cx="5658927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 useBgFill="1">
        <p:nvSpPr>
          <p:cNvPr id="12" name="Rectangle 11"/>
          <p:cNvSpPr/>
          <p:nvPr/>
        </p:nvSpPr>
        <p:spPr>
          <a:xfrm>
            <a:off x="0" y="6377959"/>
            <a:ext cx="2060812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5715000" y="6377959"/>
            <a:ext cx="3429000" cy="480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1885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61712"/>
            <a:ext cx="4040188" cy="4200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41885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61712"/>
            <a:ext cx="4041775" cy="4200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24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98963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 smtClean="0"/>
            </a:lvl5pPr>
            <a:lvl6pPr>
              <a:defRPr baseline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275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5"/>
            <a:ext cx="9144000" cy="508246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950562"/>
            <a:ext cx="9144000" cy="237403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39682" y="838200"/>
            <a:ext cx="6504317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2000"/>
            </a:lvl1pPr>
            <a:lvl2pPr marL="685800" indent="-342900">
              <a:buFont typeface="Arial" pitchFamily="34" charset="0"/>
              <a:buChar char="–"/>
              <a:defRPr sz="1800" baseline="0"/>
            </a:lvl2pPr>
            <a:lvl3pPr marL="1031875" indent="-344488">
              <a:buFont typeface="Arial" pitchFamily="34" charset="0"/>
              <a:buChar char="–"/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3200400"/>
            <a:ext cx="2133598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2320" y="2106155"/>
            <a:ext cx="3279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</a:rPr>
              <a:t>Thank You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86794"/>
            <a:ext cx="9144000" cy="47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ogo">
    <p:bg>
      <p:bgPr>
        <a:blipFill dpi="0" rotWithShape="1">
          <a:blip r:embed="rId2"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685800"/>
            <a:ext cx="8229600" cy="1177506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300" y="1880558"/>
            <a:ext cx="7391400" cy="1891342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09" y="2637186"/>
            <a:ext cx="5456582" cy="731520"/>
          </a:xfr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FFFFFF"/>
                </a:solidFill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3372928"/>
            <a:ext cx="3657600" cy="396815"/>
          </a:xfrm>
        </p:spPr>
        <p:txBody>
          <a:bodyPr anchor="b"/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2" y="6349043"/>
            <a:ext cx="1412907" cy="403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537828"/>
            <a:ext cx="8229600" cy="160020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216492"/>
            <a:ext cx="7315200" cy="1752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-14377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672422" y="341352"/>
              <a:ext cx="282951" cy="79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377" y="0"/>
              <a:ext cx="9144000" cy="1295400"/>
            </a:xfrm>
            <a:prstGeom prst="rect">
              <a:avLst/>
            </a:prstGeom>
          </p:spPr>
        </p:pic>
      </p:grpSp>
      <p:sp useBgFill="1">
        <p:nvSpPr>
          <p:cNvPr id="10" name="Rectangle 9"/>
          <p:cNvSpPr/>
          <p:nvPr/>
        </p:nvSpPr>
        <p:spPr>
          <a:xfrm>
            <a:off x="0" y="6377959"/>
            <a:ext cx="21336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5562600" y="6395920"/>
            <a:ext cx="35814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295400"/>
            <a:ext cx="91440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6228"/>
            <a:ext cx="8229600" cy="1362075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906713"/>
            <a:ext cx="8229600" cy="1500187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6400838"/>
            <a:ext cx="9143245" cy="4571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1000" y="6535579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Synopsys 2013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7328" y="6535579"/>
            <a:ext cx="64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E2347F-76BC-4690-80B5-B24BA0EA7B0A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2171700" y="6475623"/>
            <a:ext cx="480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14" r:id="rId13"/>
    <p:sldLayoutId id="2147484915" r:id="rId14"/>
    <p:sldLayoutId id="2147484916" r:id="rId15"/>
    <p:sldLayoutId id="2147484917" r:id="rId16"/>
    <p:sldLayoutId id="2147484918" r:id="rId17"/>
    <p:sldLayoutId id="2147484919" r:id="rId18"/>
    <p:sldLayoutId id="2147484920" r:id="rId19"/>
    <p:sldLayoutId id="2147484921" r:id="rId20"/>
    <p:sldLayoutId id="2147484922" r:id="rId2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90563" indent="-344488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7113" indent="-341313" algn="l" defTabSz="914400" rtl="0" eaLnBrk="1" latinLnBrk="0" hangingPunct="1"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4488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12913" indent="-341313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6088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-python-the-hard-way-zh_cn-translation.readthedocs.org/en/1.0/ex13.html" TargetMode="External"/><Relationship Id="rId3" Type="http://schemas.openxmlformats.org/officeDocument/2006/relationships/hyperlink" Target="https://learn-python-the-hard-way-zh_cn-translation.readthedocs.org/en/1.0/ex8.html" TargetMode="External"/><Relationship Id="rId7" Type="http://schemas.openxmlformats.org/officeDocument/2006/relationships/hyperlink" Target="https://learn-python-the-hard-way-zh_cn-translation.readthedocs.org/en/1.0/ex12.html" TargetMode="External"/><Relationship Id="rId2" Type="http://schemas.openxmlformats.org/officeDocument/2006/relationships/hyperlink" Target="https://learn-python-the-hard-way-zh_cn-translation.readthedocs.org/en/1.0/ex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-python-the-hard-way-zh_cn-translation.readthedocs.org/en/1.0/ex11.html" TargetMode="External"/><Relationship Id="rId5" Type="http://schemas.openxmlformats.org/officeDocument/2006/relationships/hyperlink" Target="https://learn-python-the-hard-way-zh_cn-translation.readthedocs.org/en/1.0/ex10.html" TargetMode="External"/><Relationship Id="rId10" Type="http://schemas.openxmlformats.org/officeDocument/2006/relationships/hyperlink" Target="https://learn-python-the-hard-way-zh_cn-translation.readthedocs.org/en/1.0/ex15.html" TargetMode="External"/><Relationship Id="rId4" Type="http://schemas.openxmlformats.org/officeDocument/2006/relationships/hyperlink" Target="https://learn-python-the-hard-way-zh_cn-translation.readthedocs.org/en/1.0/ex9.html" TargetMode="External"/><Relationship Id="rId9" Type="http://schemas.openxmlformats.org/officeDocument/2006/relationships/hyperlink" Target="https://learn-python-the-hard-way-zh_cn-translation.readthedocs.org/en/1.0/ex14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allenblogs/archive/2011/04/28/2031477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Print, raw input, </a:t>
            </a:r>
            <a:r>
              <a:rPr lang="en-US" dirty="0" err="1" smtClean="0"/>
              <a:t>argv</a:t>
            </a:r>
            <a:r>
              <a:rPr lang="en-US" dirty="0" smtClean="0"/>
              <a:t>, open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48225"/>
          </a:xfrm>
        </p:spPr>
        <p:txBody>
          <a:bodyPr/>
          <a:lstStyle/>
          <a:p>
            <a:r>
              <a:rPr lang="en-US" sz="1800" i="1" dirty="0" smtClean="0"/>
              <a:t>Learning point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 smtClean="0"/>
              <a:t>Class 7: </a:t>
            </a:r>
            <a:r>
              <a:rPr lang="en-US" sz="1400" i="1" dirty="0" smtClean="0">
                <a:hlinkClick r:id="rId2"/>
              </a:rPr>
              <a:t>More Print</a:t>
            </a:r>
            <a:endParaRPr lang="en-US" sz="1400" i="1" dirty="0" smtClean="0"/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/>
              <a:t>Class </a:t>
            </a:r>
            <a:r>
              <a:rPr lang="en-US" sz="1400" i="1" dirty="0" smtClean="0"/>
              <a:t>8: </a:t>
            </a:r>
            <a:r>
              <a:rPr lang="en-US" sz="1400" i="1" dirty="0" smtClean="0">
                <a:hlinkClick r:id="rId3"/>
              </a:rPr>
              <a:t>Print, Print</a:t>
            </a:r>
            <a:endParaRPr lang="en-US" sz="1400" i="1" dirty="0"/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 smtClean="0"/>
              <a:t>Class 9: </a:t>
            </a:r>
            <a:r>
              <a:rPr lang="en-US" sz="1400" i="1" dirty="0" smtClean="0">
                <a:hlinkClick r:id="rId4"/>
              </a:rPr>
              <a:t>Print, Print, Print</a:t>
            </a:r>
            <a:endParaRPr lang="en-US" sz="1400" i="1" dirty="0" smtClean="0"/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 smtClean="0"/>
              <a:t>Class 10: </a:t>
            </a:r>
            <a:r>
              <a:rPr lang="en-US" sz="1400" i="1" dirty="0" smtClean="0">
                <a:hlinkClick r:id="rId5"/>
              </a:rPr>
              <a:t>Back Slash</a:t>
            </a:r>
            <a:endParaRPr lang="en-US" sz="1400" i="1" dirty="0" smtClean="0"/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 smtClean="0"/>
              <a:t>Class 11: </a:t>
            </a:r>
            <a:r>
              <a:rPr lang="en-US" sz="1400" i="1" dirty="0">
                <a:hlinkClick r:id="rId6"/>
              </a:rPr>
              <a:t>R</a:t>
            </a:r>
            <a:r>
              <a:rPr lang="en-US" sz="1400" i="1" dirty="0" smtClean="0">
                <a:hlinkClick r:id="rId6"/>
              </a:rPr>
              <a:t>aw Input</a:t>
            </a:r>
            <a:endParaRPr lang="en-US" sz="1400" i="1" dirty="0" smtClean="0"/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 smtClean="0"/>
              <a:t>Class 12: </a:t>
            </a:r>
            <a:r>
              <a:rPr lang="en-US" sz="1400" i="1" dirty="0" smtClean="0">
                <a:hlinkClick r:id="rId7"/>
              </a:rPr>
              <a:t>Hints Before Raw Input</a:t>
            </a:r>
            <a:endParaRPr lang="en-US" sz="1400" i="1" dirty="0" smtClean="0"/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 smtClean="0"/>
              <a:t>Class 13: </a:t>
            </a:r>
            <a:r>
              <a:rPr lang="en-US" sz="1400" i="1" dirty="0" smtClean="0">
                <a:hlinkClick r:id="rId8"/>
              </a:rPr>
              <a:t>Argument Variable (</a:t>
            </a:r>
            <a:r>
              <a:rPr lang="en-US" sz="1400" i="1" dirty="0" err="1">
                <a:hlinkClick r:id="rId8"/>
              </a:rPr>
              <a:t>a</a:t>
            </a:r>
            <a:r>
              <a:rPr lang="en-US" sz="1400" i="1" dirty="0" err="1" smtClean="0">
                <a:hlinkClick r:id="rId8"/>
              </a:rPr>
              <a:t>rgv</a:t>
            </a:r>
            <a:r>
              <a:rPr lang="en-US" sz="1400" i="1" dirty="0" smtClean="0">
                <a:hlinkClick r:id="rId8"/>
              </a:rPr>
              <a:t>)</a:t>
            </a:r>
            <a:endParaRPr lang="en-US" sz="1400" i="1" dirty="0" smtClean="0"/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 smtClean="0"/>
              <a:t>Class 14: </a:t>
            </a:r>
            <a:r>
              <a:rPr lang="en-US" sz="1400" i="1" dirty="0" smtClean="0">
                <a:hlinkClick r:id="rId9"/>
              </a:rPr>
              <a:t>Use of </a:t>
            </a:r>
            <a:r>
              <a:rPr lang="en-US" sz="1400" i="1" dirty="0" err="1" smtClean="0">
                <a:hlinkClick r:id="rId9"/>
              </a:rPr>
              <a:t>argv</a:t>
            </a:r>
            <a:endParaRPr lang="en-US" sz="1400" i="1" dirty="0" smtClean="0"/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 smtClean="0"/>
              <a:t>Class 15: </a:t>
            </a:r>
            <a:r>
              <a:rPr lang="en-US" sz="1400" i="1" dirty="0" smtClean="0">
                <a:hlinkClick r:id="rId10"/>
              </a:rPr>
              <a:t>Read A File</a:t>
            </a:r>
            <a:endParaRPr lang="en-US" sz="14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2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altLang="zh-CN" dirty="0"/>
              <a:t>Print, raw input, </a:t>
            </a:r>
            <a:r>
              <a:rPr lang="en-US" altLang="zh-CN" dirty="0" err="1"/>
              <a:t>argv</a:t>
            </a:r>
            <a:r>
              <a:rPr lang="en-US" altLang="zh-CN" dirty="0"/>
              <a:t>, open </a:t>
            </a:r>
            <a:r>
              <a:rPr lang="en-US" altLang="zh-CN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sz="1800" i="1" dirty="0"/>
              <a:t>Note 1: </a:t>
            </a:r>
            <a:r>
              <a:rPr lang="en-US" sz="1800" i="1" dirty="0" smtClean="0"/>
              <a:t>%r and %s for print</a:t>
            </a:r>
            <a:endParaRPr lang="en-US" sz="1800" i="1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sz="1400" b="1" dirty="0"/>
              <a:t>Q</a:t>
            </a:r>
            <a:r>
              <a:rPr lang="en-US" sz="1400" dirty="0"/>
              <a:t>: </a:t>
            </a:r>
            <a:r>
              <a:rPr lang="en-US" sz="1400" dirty="0" smtClean="0"/>
              <a:t>How to print ’But it didn’t sing’?</a:t>
            </a:r>
            <a:endParaRPr lang="en-US" sz="1400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sz="1400" b="1" dirty="0"/>
              <a:t>A</a:t>
            </a:r>
            <a:r>
              <a:rPr lang="en-US" sz="1400" dirty="0"/>
              <a:t>: </a:t>
            </a:r>
            <a:r>
              <a:rPr lang="en-US" sz="1400" dirty="0" smtClean="0"/>
              <a:t>Using %s to print it. If using %r, it does not work.</a:t>
            </a:r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400" dirty="0"/>
              <a:t>	 &gt;&gt;&gt; print "%s" %("'But it didn't sing'")</a:t>
            </a:r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400" dirty="0" smtClean="0"/>
              <a:t>	'But </a:t>
            </a:r>
            <a:r>
              <a:rPr lang="en-US" sz="1400" dirty="0"/>
              <a:t>it didn't </a:t>
            </a:r>
            <a:r>
              <a:rPr lang="en-US" sz="1400" dirty="0" smtClean="0"/>
              <a:t>sing‘</a:t>
            </a:r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400" dirty="0"/>
              <a:t>	 &gt;&gt;&gt; print "%r" %("'But it didn't sing'")</a:t>
            </a:r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400" dirty="0" smtClean="0"/>
              <a:t>	"</a:t>
            </a:r>
            <a:r>
              <a:rPr lang="en-US" sz="1400" dirty="0"/>
              <a:t>'But it didn't sing</a:t>
            </a:r>
            <a:r>
              <a:rPr lang="en-US" sz="1400" dirty="0" smtClean="0"/>
              <a:t>'“</a:t>
            </a:r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400" dirty="0" smtClean="0"/>
              <a:t>	&gt;&gt;&gt; </a:t>
            </a:r>
            <a:r>
              <a:rPr lang="en-US" sz="1400" dirty="0"/>
              <a:t>print "%r" %('But it didn't sing')</a:t>
            </a:r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400" dirty="0" smtClean="0"/>
              <a:t>	File </a:t>
            </a:r>
            <a:r>
              <a:rPr lang="en-US" sz="1400" dirty="0"/>
              <a:t>"&lt;</a:t>
            </a:r>
            <a:r>
              <a:rPr lang="en-US" sz="1400" dirty="0" err="1"/>
              <a:t>stdin</a:t>
            </a:r>
            <a:r>
              <a:rPr lang="en-US" sz="1400" dirty="0"/>
              <a:t>&gt;", line 1</a:t>
            </a:r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400" dirty="0"/>
              <a:t>    </a:t>
            </a:r>
            <a:r>
              <a:rPr lang="en-US" sz="1400" dirty="0" smtClean="0"/>
              <a:t>	print </a:t>
            </a:r>
            <a:r>
              <a:rPr lang="en-US" sz="1400" dirty="0"/>
              <a:t>"%r" %('But it didn't sing')</a:t>
            </a:r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400" dirty="0"/>
              <a:t>            </a:t>
            </a:r>
            <a:r>
              <a:rPr lang="en-US" sz="1400" dirty="0" smtClean="0"/>
              <a:t>	                  </a:t>
            </a:r>
            <a:r>
              <a:rPr lang="en-US" sz="1400" dirty="0"/>
              <a:t>^</a:t>
            </a:r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SyntaxError</a:t>
            </a:r>
            <a:r>
              <a:rPr lang="en-US" sz="1400" dirty="0"/>
              <a:t>: invalid </a:t>
            </a:r>
            <a:r>
              <a:rPr lang="en-US" sz="1400" dirty="0" smtClean="0"/>
              <a:t>syntax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0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altLang="zh-CN" dirty="0"/>
              <a:t>Print, raw input, </a:t>
            </a:r>
            <a:r>
              <a:rPr lang="en-US" altLang="zh-CN" dirty="0" err="1"/>
              <a:t>argv</a:t>
            </a:r>
            <a:r>
              <a:rPr lang="en-US" altLang="zh-CN" dirty="0"/>
              <a:t>, </a:t>
            </a:r>
            <a:r>
              <a:rPr lang="en-US" altLang="zh-CN" dirty="0" smtClean="0"/>
              <a:t>open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38738"/>
          </a:xfrm>
        </p:spPr>
        <p:txBody>
          <a:bodyPr/>
          <a:lstStyle/>
          <a:p>
            <a:r>
              <a:rPr lang="en-US" sz="1800" i="1" dirty="0"/>
              <a:t>Note </a:t>
            </a:r>
            <a:r>
              <a:rPr lang="en-US" sz="1800" i="1" dirty="0" smtClean="0"/>
              <a:t>2: Print with %r for True and False</a:t>
            </a:r>
            <a:endParaRPr lang="en-US" sz="1800" i="1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sz="1400" b="1" dirty="0"/>
              <a:t>Q</a:t>
            </a:r>
            <a:r>
              <a:rPr lang="en-US" sz="1400" dirty="0"/>
              <a:t>: </a:t>
            </a:r>
            <a:r>
              <a:rPr lang="en-US" sz="1400" dirty="0" smtClean="0"/>
              <a:t>How to print True and False without “” or ‘’?</a:t>
            </a:r>
            <a:endParaRPr lang="en-US" sz="1400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sz="1400" b="1" dirty="0"/>
              <a:t>A</a:t>
            </a:r>
            <a:r>
              <a:rPr lang="en-US" sz="1400" dirty="0" smtClean="0"/>
              <a:t>: True and False are keywords, so if using “%r”, don’t need to add “” or ‘’.</a:t>
            </a:r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400" i="1" dirty="0">
                <a:latin typeface="Calibri" pitchFamily="34" charset="0"/>
                <a:cs typeface="Calibri" pitchFamily="34" charset="0"/>
              </a:rPr>
              <a:t>	 &gt;&gt;&gt; print "%r" %(True)</a:t>
            </a:r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400" i="1" dirty="0" smtClean="0">
                <a:latin typeface="Calibri" pitchFamily="34" charset="0"/>
                <a:cs typeface="Calibri" pitchFamily="34" charset="0"/>
              </a:rPr>
              <a:t>	True</a:t>
            </a:r>
            <a:endParaRPr lang="en-US" sz="1400" i="1" dirty="0">
              <a:latin typeface="Calibri" pitchFamily="34" charset="0"/>
              <a:cs typeface="Calibri" pitchFamily="34" charset="0"/>
            </a:endParaRPr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400" i="1" dirty="0" smtClean="0">
                <a:latin typeface="Calibri" pitchFamily="34" charset="0"/>
                <a:cs typeface="Calibri" pitchFamily="34" charset="0"/>
              </a:rPr>
              <a:t>	&gt;&gt;&gt; </a:t>
            </a:r>
            <a:r>
              <a:rPr lang="en-US" sz="1400" i="1" dirty="0">
                <a:latin typeface="Calibri" pitchFamily="34" charset="0"/>
                <a:cs typeface="Calibri" pitchFamily="34" charset="0"/>
              </a:rPr>
              <a:t>print "%r" %("True")</a:t>
            </a:r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400" i="1" dirty="0" smtClean="0">
                <a:latin typeface="Calibri" pitchFamily="34" charset="0"/>
                <a:cs typeface="Calibri" pitchFamily="34" charset="0"/>
              </a:rPr>
              <a:t>	'True</a:t>
            </a:r>
            <a:r>
              <a:rPr lang="en-US" sz="1400" i="1" dirty="0">
                <a:latin typeface="Calibri" pitchFamily="34" charset="0"/>
                <a:cs typeface="Calibri" pitchFamily="34" charset="0"/>
              </a:rPr>
              <a:t>'</a:t>
            </a:r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400" i="1" dirty="0" smtClean="0">
                <a:latin typeface="Calibri" pitchFamily="34" charset="0"/>
                <a:cs typeface="Calibri" pitchFamily="34" charset="0"/>
              </a:rPr>
              <a:t>	&gt;&gt;&gt; </a:t>
            </a:r>
            <a:r>
              <a:rPr lang="en-US" sz="1400" i="1" dirty="0">
                <a:latin typeface="Calibri" pitchFamily="34" charset="0"/>
                <a:cs typeface="Calibri" pitchFamily="34" charset="0"/>
              </a:rPr>
              <a:t>print "%r" %('True')</a:t>
            </a:r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400" i="1" dirty="0" smtClean="0">
                <a:latin typeface="Calibri" pitchFamily="34" charset="0"/>
                <a:cs typeface="Calibri" pitchFamily="34" charset="0"/>
              </a:rPr>
              <a:t>	'True</a:t>
            </a:r>
            <a:r>
              <a:rPr lang="en-US" sz="1400" i="1" dirty="0">
                <a:latin typeface="Calibri" pitchFamily="34" charset="0"/>
                <a:cs typeface="Calibri" pitchFamily="34" charset="0"/>
              </a:rPr>
              <a:t>'</a:t>
            </a:r>
            <a:endParaRPr lang="en-US" sz="16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2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altLang="zh-CN" dirty="0"/>
              <a:t>Print, raw input, </a:t>
            </a:r>
            <a:r>
              <a:rPr lang="en-US" altLang="zh-CN" dirty="0" err="1"/>
              <a:t>argv</a:t>
            </a:r>
            <a:r>
              <a:rPr lang="en-US" altLang="zh-CN" dirty="0"/>
              <a:t>, </a:t>
            </a:r>
            <a:r>
              <a:rPr lang="en-US" altLang="zh-CN" dirty="0" smtClean="0"/>
              <a:t>open </a:t>
            </a:r>
            <a:r>
              <a:rPr lang="en-US" altLang="zh-CN" dirty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38738"/>
          </a:xfrm>
        </p:spPr>
        <p:txBody>
          <a:bodyPr/>
          <a:lstStyle/>
          <a:p>
            <a:r>
              <a:rPr lang="en-US" sz="1800" i="1" dirty="0"/>
              <a:t>Note </a:t>
            </a:r>
            <a:r>
              <a:rPr lang="en-US" sz="1800" i="1" dirty="0" smtClean="0"/>
              <a:t>3: </a:t>
            </a:r>
            <a:r>
              <a:rPr lang="zh-CN" altLang="en-US" sz="1800" i="1" dirty="0" smtClean="0"/>
              <a:t>常用转义字符</a:t>
            </a:r>
            <a:endParaRPr lang="en-US" sz="1800" i="1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sz="1400" b="1" dirty="0"/>
              <a:t>Q</a:t>
            </a:r>
            <a:r>
              <a:rPr lang="en-US" sz="1400" dirty="0"/>
              <a:t>: </a:t>
            </a:r>
            <a:r>
              <a:rPr lang="zh-CN" altLang="en-US" sz="1400" dirty="0" smtClean="0"/>
              <a:t>有哪些常用的转义字符</a:t>
            </a:r>
            <a:r>
              <a:rPr lang="en-US" sz="1400" dirty="0" smtClean="0"/>
              <a:t>?</a:t>
            </a:r>
            <a:endParaRPr lang="en-US" sz="1400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sz="1400" b="1" dirty="0"/>
              <a:t>A</a:t>
            </a:r>
            <a:r>
              <a:rPr lang="en-US" sz="1400" dirty="0" smtClean="0"/>
              <a:t>: 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endParaRPr lang="en-US" sz="1400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endParaRPr lang="en-US" sz="1400" dirty="0" smtClean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endParaRPr lang="en-US" sz="1400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endParaRPr lang="en-US" sz="1400" dirty="0" smtClean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endParaRPr lang="en-US" sz="1400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endParaRPr lang="en-US" sz="1400" dirty="0" smtClean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endParaRPr lang="en-US" sz="1400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endParaRPr lang="en-US" sz="1400" dirty="0" smtClean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endParaRPr lang="en-US" sz="1400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altLang="zh-CN" sz="1400" b="1" dirty="0" smtClean="0"/>
              <a:t>R</a:t>
            </a:r>
            <a:r>
              <a:rPr lang="en-US" altLang="zh-CN" sz="1400" dirty="0" smtClean="0"/>
              <a:t>: </a:t>
            </a:r>
            <a:r>
              <a:rPr lang="en-US" altLang="zh-CN" sz="1400" u="sng" dirty="0">
                <a:hlinkClick r:id="rId2"/>
              </a:rPr>
              <a:t>http://www.cnblogs.com/allenblogs/archive/2011/04/28/2031477.html</a:t>
            </a:r>
            <a:endParaRPr lang="en-US" sz="1400" dirty="0" smtClean="0"/>
          </a:p>
          <a:p>
            <a:pPr marL="346075" lvl="1" indent="0">
              <a:spcBef>
                <a:spcPts val="1200"/>
              </a:spcBef>
              <a:buNone/>
            </a:pPr>
            <a:endParaRPr lang="en-US" sz="1400" dirty="0" smtClean="0"/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400" i="1" dirty="0">
                <a:latin typeface="Calibri" pitchFamily="34" charset="0"/>
                <a:cs typeface="Calibri" pitchFamily="34" charset="0"/>
              </a:rPr>
              <a:t>	</a:t>
            </a:r>
            <a:endParaRPr lang="en-US" sz="16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995788"/>
              </p:ext>
            </p:extLst>
          </p:nvPr>
        </p:nvGraphicFramePr>
        <p:xfrm>
          <a:off x="1676400" y="1981200"/>
          <a:ext cx="6400800" cy="328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0667"/>
                <a:gridCol w="4030133"/>
              </a:tblGrid>
              <a:tr h="0"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zh-CN" sz="1000">
                          <a:effectLst/>
                        </a:rPr>
                        <a:t>转义字符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zh-CN" sz="1000">
                          <a:effectLst/>
                        </a:rPr>
                        <a:t>描述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effectLst/>
                        </a:rPr>
                        <a:t>\(</a:t>
                      </a:r>
                      <a:r>
                        <a:rPr lang="zh-CN" sz="1000">
                          <a:effectLst/>
                        </a:rPr>
                        <a:t>在行尾时</a:t>
                      </a:r>
                      <a:r>
                        <a:rPr lang="en-US" sz="1000">
                          <a:effectLst/>
                        </a:rPr>
                        <a:t>)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zh-CN" sz="1000">
                          <a:effectLst/>
                        </a:rPr>
                        <a:t>续行符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effectLst/>
                        </a:rPr>
                        <a:t>\\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zh-CN" sz="1000">
                          <a:effectLst/>
                        </a:rPr>
                        <a:t>反斜杠符号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effectLst/>
                        </a:rPr>
                        <a:t>\'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zh-CN" sz="1000">
                          <a:effectLst/>
                        </a:rPr>
                        <a:t>单引号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effectLst/>
                        </a:rPr>
                        <a:t>\"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zh-CN" sz="1000">
                          <a:effectLst/>
                        </a:rPr>
                        <a:t>双引号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effectLst/>
                        </a:rPr>
                        <a:t>\a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zh-CN" sz="1000">
                          <a:effectLst/>
                        </a:rPr>
                        <a:t>响铃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effectLst/>
                        </a:rPr>
                        <a:t>\b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zh-CN" sz="1000">
                          <a:effectLst/>
                        </a:rPr>
                        <a:t>退格</a:t>
                      </a:r>
                      <a:r>
                        <a:rPr lang="en-US" sz="1000">
                          <a:effectLst/>
                        </a:rPr>
                        <a:t>(Backspace)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effectLst/>
                        </a:rPr>
                        <a:t>\e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zh-CN" sz="1000">
                          <a:effectLst/>
                        </a:rPr>
                        <a:t>转义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effectLst/>
                        </a:rPr>
                        <a:t>\000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zh-CN" sz="1000">
                          <a:effectLst/>
                        </a:rPr>
                        <a:t>空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effectLst/>
                        </a:rPr>
                        <a:t>\n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zh-CN" sz="1000">
                          <a:effectLst/>
                        </a:rPr>
                        <a:t>换行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effectLst/>
                        </a:rPr>
                        <a:t>\v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zh-CN" sz="1000">
                          <a:effectLst/>
                        </a:rPr>
                        <a:t>纵向制表符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effectLst/>
                        </a:rPr>
                        <a:t>\t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zh-CN" sz="1000">
                          <a:effectLst/>
                        </a:rPr>
                        <a:t>横向制表符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effectLst/>
                        </a:rPr>
                        <a:t>\r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zh-CN" sz="1000">
                          <a:effectLst/>
                        </a:rPr>
                        <a:t>回车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effectLst/>
                        </a:rPr>
                        <a:t>\f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zh-CN" sz="1000">
                          <a:effectLst/>
                        </a:rPr>
                        <a:t>换页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effectLst/>
                        </a:rPr>
                        <a:t>\oyy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zh-CN" sz="1000">
                          <a:effectLst/>
                        </a:rPr>
                        <a:t>八进制数</a:t>
                      </a:r>
                      <a:r>
                        <a:rPr lang="en-US" sz="1000">
                          <a:effectLst/>
                        </a:rPr>
                        <a:t>yy</a:t>
                      </a:r>
                      <a:r>
                        <a:rPr lang="zh-CN" sz="1000">
                          <a:effectLst/>
                        </a:rPr>
                        <a:t>代表的字符，例如：</a:t>
                      </a:r>
                      <a:r>
                        <a:rPr lang="en-US" sz="1000">
                          <a:effectLst/>
                        </a:rPr>
                        <a:t>\o12</a:t>
                      </a:r>
                      <a:r>
                        <a:rPr lang="zh-CN" sz="1000">
                          <a:effectLst/>
                        </a:rPr>
                        <a:t>代表换行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effectLst/>
                        </a:rPr>
                        <a:t>\xyy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zh-CN" sz="1000">
                          <a:effectLst/>
                        </a:rPr>
                        <a:t>十进制数</a:t>
                      </a:r>
                      <a:r>
                        <a:rPr lang="en-US" sz="1000">
                          <a:effectLst/>
                        </a:rPr>
                        <a:t>yy</a:t>
                      </a:r>
                      <a:r>
                        <a:rPr lang="zh-CN" sz="1000">
                          <a:effectLst/>
                        </a:rPr>
                        <a:t>代表的字符，例如：</a:t>
                      </a:r>
                      <a:r>
                        <a:rPr lang="en-US" sz="1000">
                          <a:effectLst/>
                        </a:rPr>
                        <a:t>\x0a</a:t>
                      </a:r>
                      <a:r>
                        <a:rPr lang="zh-CN" sz="1000">
                          <a:effectLst/>
                        </a:rPr>
                        <a:t>代表换行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effectLst/>
                        </a:rPr>
                        <a:t>\other</a:t>
                      </a:r>
                      <a:endParaRPr lang="zh-CN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zh-CN" sz="1000" dirty="0">
                          <a:effectLst/>
                        </a:rPr>
                        <a:t>其它的字符以普通格式输出</a:t>
                      </a:r>
                      <a:endParaRPr lang="zh-CN" sz="11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20320" marR="20320" marT="20320" marB="20320" anchor="ctr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200" y="2197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70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altLang="zh-CN" dirty="0"/>
              <a:t>Print, raw input, </a:t>
            </a:r>
            <a:r>
              <a:rPr lang="en-US" altLang="zh-CN" dirty="0" err="1"/>
              <a:t>argv</a:t>
            </a:r>
            <a:r>
              <a:rPr lang="en-US" altLang="zh-CN" dirty="0"/>
              <a:t>, </a:t>
            </a:r>
            <a:r>
              <a:rPr lang="en-US" altLang="zh-CN" dirty="0" smtClean="0"/>
              <a:t>open </a:t>
            </a:r>
            <a:r>
              <a:rPr lang="en-US" altLang="zh-CN" dirty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38738"/>
          </a:xfrm>
        </p:spPr>
        <p:txBody>
          <a:bodyPr/>
          <a:lstStyle/>
          <a:p>
            <a:r>
              <a:rPr lang="en-US" sz="1800" i="1" dirty="0"/>
              <a:t>Note 4</a:t>
            </a:r>
            <a:r>
              <a:rPr lang="en-US" sz="1800" i="1" dirty="0" smtClean="0"/>
              <a:t>: </a:t>
            </a:r>
            <a:r>
              <a:rPr lang="zh-CN" altLang="en-US" sz="1800" i="1" dirty="0"/>
              <a:t>转义字</a:t>
            </a:r>
            <a:r>
              <a:rPr lang="zh-CN" altLang="en-US" sz="1800" i="1" dirty="0" smtClean="0"/>
              <a:t>符</a:t>
            </a:r>
            <a:endParaRPr lang="en-US" sz="1800" i="1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sz="1400" b="1" dirty="0"/>
              <a:t>Q</a:t>
            </a:r>
            <a:r>
              <a:rPr lang="en-US" sz="1400" dirty="0"/>
              <a:t>: </a:t>
            </a:r>
            <a:r>
              <a:rPr lang="en-US" sz="1400" dirty="0" smtClean="0"/>
              <a:t>What is the difference between \n and \r?</a:t>
            </a:r>
            <a:endParaRPr lang="en-US" sz="1400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sz="1400" b="1" dirty="0"/>
              <a:t>A</a:t>
            </a:r>
            <a:r>
              <a:rPr lang="en-US" sz="1400" dirty="0" smtClean="0"/>
              <a:t>: \r only returns to the line head, not change to another line.</a:t>
            </a:r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400" dirty="0" smtClean="0"/>
              <a:t>	&gt;&gt;&gt; </a:t>
            </a:r>
            <a:r>
              <a:rPr lang="en-US" sz="1400" dirty="0"/>
              <a:t>print "hello world \r ops"</a:t>
            </a:r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	 </a:t>
            </a:r>
            <a:r>
              <a:rPr lang="en-US" sz="1400" dirty="0" err="1" smtClean="0"/>
              <a:t>opso</a:t>
            </a:r>
            <a:r>
              <a:rPr lang="en-US" sz="1400" dirty="0" smtClean="0"/>
              <a:t> </a:t>
            </a:r>
            <a:r>
              <a:rPr lang="en-US" sz="1400" dirty="0"/>
              <a:t>world</a:t>
            </a:r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400" dirty="0" smtClean="0"/>
              <a:t>	&gt;&gt;&gt; </a:t>
            </a:r>
            <a:r>
              <a:rPr lang="en-US" sz="1400" dirty="0"/>
              <a:t>print "hello world \n ops"</a:t>
            </a:r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400" dirty="0" smtClean="0"/>
              <a:t>	hello </a:t>
            </a:r>
            <a:r>
              <a:rPr lang="en-US" sz="1400" dirty="0"/>
              <a:t>world</a:t>
            </a:r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400" dirty="0" smtClean="0"/>
              <a:t>	 </a:t>
            </a:r>
            <a:r>
              <a:rPr lang="en-US" sz="1400" dirty="0"/>
              <a:t>ops</a:t>
            </a:r>
            <a:endParaRPr lang="en-US" sz="1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5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altLang="zh-CN" dirty="0"/>
              <a:t>Print, raw input, </a:t>
            </a:r>
            <a:r>
              <a:rPr lang="en-US" altLang="zh-CN" dirty="0" err="1"/>
              <a:t>argv</a:t>
            </a:r>
            <a:r>
              <a:rPr lang="en-US" altLang="zh-CN" dirty="0"/>
              <a:t>, </a:t>
            </a:r>
            <a:r>
              <a:rPr lang="en-US" altLang="zh-CN" dirty="0" smtClean="0"/>
              <a:t>open </a:t>
            </a:r>
            <a:r>
              <a:rPr lang="en-US" altLang="zh-CN" dirty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38738"/>
          </a:xfrm>
        </p:spPr>
        <p:txBody>
          <a:bodyPr/>
          <a:lstStyle/>
          <a:p>
            <a:r>
              <a:rPr lang="en-US" sz="1800" i="1" dirty="0"/>
              <a:t>Note </a:t>
            </a:r>
            <a:r>
              <a:rPr lang="en-US" sz="1800" i="1" dirty="0" smtClean="0"/>
              <a:t>5: </a:t>
            </a:r>
            <a:r>
              <a:rPr lang="en-US" altLang="zh-CN" sz="1800" i="1" dirty="0" err="1" smtClean="0"/>
              <a:t>argv</a:t>
            </a:r>
            <a:r>
              <a:rPr lang="en-US" altLang="zh-CN" sz="1800" i="1" dirty="0" smtClean="0"/>
              <a:t> naming rule</a:t>
            </a:r>
            <a:endParaRPr lang="en-US" sz="1800" i="1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sz="1400" b="1" dirty="0"/>
              <a:t>Q</a:t>
            </a:r>
            <a:r>
              <a:rPr lang="en-US" sz="1400" dirty="0"/>
              <a:t>: </a:t>
            </a:r>
            <a:r>
              <a:rPr lang="en-US" sz="1400" dirty="0" smtClean="0"/>
              <a:t>What can’t be used in an </a:t>
            </a:r>
            <a:r>
              <a:rPr lang="en-US" sz="1400" dirty="0" err="1" smtClean="0"/>
              <a:t>argv</a:t>
            </a:r>
            <a:r>
              <a:rPr lang="en-US" sz="1400" dirty="0" smtClean="0"/>
              <a:t>?</a:t>
            </a:r>
            <a:endParaRPr lang="en-US" sz="1400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sz="1400" b="1" dirty="0"/>
              <a:t>A</a:t>
            </a:r>
            <a:r>
              <a:rPr lang="en-US" sz="1400" dirty="0" smtClean="0"/>
              <a:t>: An </a:t>
            </a:r>
            <a:r>
              <a:rPr lang="en-US" sz="1400" dirty="0" err="1" smtClean="0"/>
              <a:t>argv</a:t>
            </a:r>
            <a:r>
              <a:rPr lang="en-US" sz="1400" dirty="0" smtClean="0"/>
              <a:t> could not start with a number, like “99argument”.</a:t>
            </a:r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400" dirty="0"/>
              <a:t>	</a:t>
            </a:r>
            <a:r>
              <a:rPr lang="en-US" sz="1400" dirty="0" smtClean="0"/>
              <a:t>An </a:t>
            </a:r>
            <a:r>
              <a:rPr lang="en-US" sz="1400" dirty="0" err="1" smtClean="0"/>
              <a:t>argv</a:t>
            </a:r>
            <a:r>
              <a:rPr lang="en-US" sz="1400" dirty="0" smtClean="0"/>
              <a:t> could either contain “.”.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6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/>
          <p:cNvSpPr/>
          <p:nvPr/>
        </p:nvSpPr>
        <p:spPr>
          <a:xfrm>
            <a:off x="3200400" y="5486400"/>
            <a:ext cx="2819400" cy="533400"/>
          </a:xfrm>
          <a:prstGeom prst="wedgeRoundRectCallout">
            <a:avLst>
              <a:gd name="adj1" fmla="val -65277"/>
              <a:gd name="adj2" fmla="val 5357"/>
              <a:gd name="adj3" fmla="val 16667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solidFill>
                  <a:schemeClr val="tx1"/>
                </a:solidFill>
              </a:rPr>
              <a:t>注</a:t>
            </a:r>
            <a:r>
              <a:rPr lang="zh-CN" altLang="en-US" sz="1000" dirty="0" smtClean="0">
                <a:solidFill>
                  <a:schemeClr val="tx1"/>
                </a:solidFill>
              </a:rPr>
              <a:t>意用分号时这里有个空行，因为两个句子间本身会换行，加上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raw_input</a:t>
            </a:r>
            <a:r>
              <a:rPr lang="zh-CN" altLang="en-US" sz="1000" dirty="0" smtClean="0">
                <a:solidFill>
                  <a:schemeClr val="tx1"/>
                </a:solidFill>
              </a:rPr>
              <a:t>里的那个</a:t>
            </a:r>
            <a:r>
              <a:rPr lang="en-US" altLang="zh-CN" sz="1000" dirty="0" smtClean="0">
                <a:solidFill>
                  <a:schemeClr val="tx1"/>
                </a:solidFill>
              </a:rPr>
              <a:t>\n</a:t>
            </a:r>
            <a:r>
              <a:rPr lang="zh-CN" altLang="en-US" sz="1000" dirty="0" smtClean="0">
                <a:solidFill>
                  <a:schemeClr val="tx1"/>
                </a:solidFill>
              </a:rPr>
              <a:t>，所以就多了一个空行。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altLang="zh-CN" dirty="0"/>
              <a:t>Print, raw input, </a:t>
            </a:r>
            <a:r>
              <a:rPr lang="en-US" altLang="zh-CN" dirty="0" err="1"/>
              <a:t>argv</a:t>
            </a:r>
            <a:r>
              <a:rPr lang="en-US" altLang="zh-CN" dirty="0"/>
              <a:t>, </a:t>
            </a:r>
            <a:r>
              <a:rPr lang="en-US" altLang="zh-CN" dirty="0" smtClean="0"/>
              <a:t>open </a:t>
            </a:r>
            <a:r>
              <a:rPr lang="en-US" altLang="zh-CN" dirty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r>
              <a:rPr lang="en-US" sz="1800" i="1" dirty="0"/>
              <a:t>Note 6</a:t>
            </a:r>
            <a:r>
              <a:rPr lang="en-US" sz="1800" i="1" dirty="0" smtClean="0"/>
              <a:t>: </a:t>
            </a:r>
            <a:r>
              <a:rPr lang="zh-CN" altLang="en-US" sz="1800" i="1" dirty="0" smtClean="0"/>
              <a:t>用逗号和分号来连接程序</a:t>
            </a:r>
            <a:endParaRPr lang="en-US" sz="1800" i="1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sz="1400" b="1" dirty="0"/>
              <a:t>Q</a:t>
            </a:r>
            <a:r>
              <a:rPr lang="en-US" sz="1400" dirty="0"/>
              <a:t>: </a:t>
            </a:r>
            <a:r>
              <a:rPr lang="zh-CN" altLang="en-US" sz="1400" dirty="0" smtClean="0"/>
              <a:t>如何用逗号和分号来连接程序</a:t>
            </a:r>
            <a:r>
              <a:rPr lang="en-US" sz="1400" dirty="0" smtClean="0"/>
              <a:t>?</a:t>
            </a:r>
            <a:endParaRPr lang="en-US" sz="1400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sz="1400" b="1" dirty="0"/>
              <a:t>A</a:t>
            </a:r>
            <a:r>
              <a:rPr lang="en-US" sz="1400" dirty="0" smtClean="0"/>
              <a:t>: </a:t>
            </a:r>
            <a:r>
              <a:rPr lang="zh-CN" altLang="zh-CN" sz="1400" dirty="0" smtClean="0"/>
              <a:t>逗</a:t>
            </a:r>
            <a:r>
              <a:rPr lang="zh-CN" altLang="zh-CN" sz="1400" dirty="0"/>
              <a:t>号</a:t>
            </a:r>
            <a:r>
              <a:rPr lang="en-US" altLang="zh-CN" sz="1400" dirty="0"/>
              <a:t>“</a:t>
            </a:r>
            <a:r>
              <a:rPr lang="zh-CN" altLang="zh-CN" sz="1400" dirty="0"/>
              <a:t>，</a:t>
            </a:r>
            <a:r>
              <a:rPr lang="en-US" altLang="zh-CN" sz="1400" dirty="0"/>
              <a:t>”</a:t>
            </a:r>
            <a:r>
              <a:rPr lang="zh-CN" altLang="zh-CN" sz="1400" dirty="0"/>
              <a:t>表示连接两行，不可以把</a:t>
            </a:r>
            <a:r>
              <a:rPr lang="en-US" altLang="zh-CN" sz="1400" dirty="0"/>
              <a:t>“</a:t>
            </a:r>
            <a:r>
              <a:rPr lang="zh-CN" altLang="zh-CN" sz="1400" dirty="0"/>
              <a:t>，</a:t>
            </a:r>
            <a:r>
              <a:rPr lang="en-US" altLang="zh-CN" sz="1400" dirty="0"/>
              <a:t>”</a:t>
            </a:r>
            <a:r>
              <a:rPr lang="zh-CN" altLang="zh-CN" sz="1400" dirty="0"/>
              <a:t>连接的上下两行写在一行里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pPr marL="346075" lvl="1" indent="0">
              <a:spcBef>
                <a:spcPts val="1200"/>
              </a:spcBef>
              <a:buNone/>
            </a:pPr>
            <a:r>
              <a:rPr lang="en-US" altLang="zh-CN" sz="1400" dirty="0"/>
              <a:t>	</a:t>
            </a:r>
            <a:r>
              <a:rPr lang="zh-CN" altLang="zh-CN" sz="1400" dirty="0" smtClean="0"/>
              <a:t>分</a:t>
            </a:r>
            <a:r>
              <a:rPr lang="zh-CN" altLang="zh-CN" sz="1400" dirty="0"/>
              <a:t>号</a:t>
            </a:r>
            <a:r>
              <a:rPr lang="en-US" altLang="zh-CN" sz="1400" dirty="0"/>
              <a:t>“</a:t>
            </a:r>
            <a:r>
              <a:rPr lang="zh-CN" altLang="zh-CN" sz="1400" dirty="0"/>
              <a:t>；</a:t>
            </a:r>
            <a:r>
              <a:rPr lang="en-US" altLang="zh-CN" sz="1400" dirty="0"/>
              <a:t>” </a:t>
            </a:r>
            <a:r>
              <a:rPr lang="zh-CN" altLang="zh-CN" sz="1400" dirty="0"/>
              <a:t>可以用来把多行命令写在同一行</a:t>
            </a:r>
            <a:r>
              <a:rPr lang="en-US" sz="1400" dirty="0" smtClean="0"/>
              <a:t>.</a:t>
            </a:r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000" dirty="0"/>
              <a:t>	</a:t>
            </a:r>
            <a:r>
              <a:rPr lang="en-US" sz="1000" dirty="0" smtClean="0"/>
              <a:t>Example: </a:t>
            </a:r>
            <a:r>
              <a:rPr lang="zh-CN" altLang="en-US" sz="1000" dirty="0" smtClean="0"/>
              <a:t>用逗号连接</a:t>
            </a:r>
            <a:endParaRPr lang="en-US" sz="1000" dirty="0" smtClean="0"/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000" dirty="0"/>
              <a:t>	</a:t>
            </a:r>
            <a:r>
              <a:rPr lang="en-US" sz="1000" dirty="0" smtClean="0"/>
              <a:t>print </a:t>
            </a:r>
            <a:r>
              <a:rPr lang="en-US" sz="1000" dirty="0"/>
              <a:t>"How old are you?", </a:t>
            </a:r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000" dirty="0" smtClean="0"/>
              <a:t>	age </a:t>
            </a:r>
            <a:r>
              <a:rPr lang="en-US" sz="1000" dirty="0"/>
              <a:t>= </a:t>
            </a:r>
            <a:r>
              <a:rPr lang="en-US" sz="1000" dirty="0" err="1"/>
              <a:t>int</a:t>
            </a:r>
            <a:r>
              <a:rPr lang="en-US" sz="1000" dirty="0"/>
              <a:t>(</a:t>
            </a:r>
            <a:r>
              <a:rPr lang="en-US" sz="1000" dirty="0" err="1"/>
              <a:t>raw_input</a:t>
            </a:r>
            <a:r>
              <a:rPr lang="en-US" sz="1000" dirty="0"/>
              <a:t> ("\</a:t>
            </a:r>
            <a:r>
              <a:rPr lang="en-US" sz="1000" dirty="0" err="1"/>
              <a:t>ninput</a:t>
            </a:r>
            <a:r>
              <a:rPr lang="en-US" sz="1000" dirty="0"/>
              <a:t> your age here:\</a:t>
            </a:r>
            <a:r>
              <a:rPr lang="en-US" sz="1000" dirty="0" smtClean="0"/>
              <a:t>n&gt;"))</a:t>
            </a:r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000" dirty="0"/>
              <a:t>	</a:t>
            </a:r>
            <a:r>
              <a:rPr lang="zh-CN" altLang="en-US" sz="1000" dirty="0" smtClean="0"/>
              <a:t>运行结果：</a:t>
            </a:r>
            <a:endParaRPr lang="en-US" altLang="zh-CN" sz="1000" dirty="0" smtClean="0"/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000" dirty="0"/>
              <a:t>	</a:t>
            </a:r>
            <a:r>
              <a:rPr lang="en-US" sz="1000" dirty="0" smtClean="0"/>
              <a:t>How </a:t>
            </a:r>
            <a:r>
              <a:rPr lang="en-US" sz="1000" dirty="0"/>
              <a:t>old are you?</a:t>
            </a:r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000" dirty="0" smtClean="0"/>
              <a:t>	input </a:t>
            </a:r>
            <a:r>
              <a:rPr lang="en-US" sz="1000" dirty="0"/>
              <a:t>your age here</a:t>
            </a:r>
            <a:r>
              <a:rPr lang="en-US" sz="1000" dirty="0" smtClean="0"/>
              <a:t>:</a:t>
            </a:r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000" dirty="0"/>
              <a:t>	</a:t>
            </a:r>
            <a:r>
              <a:rPr lang="en-US" sz="1000" dirty="0" smtClean="0"/>
              <a:t>&gt;</a:t>
            </a:r>
            <a:endParaRPr lang="en-US" sz="1000" dirty="0"/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000" dirty="0" smtClean="0"/>
              <a:t>	Example: </a:t>
            </a:r>
            <a:r>
              <a:rPr lang="zh-CN" altLang="en-US" sz="1000" dirty="0" smtClean="0"/>
              <a:t>用分号连接</a:t>
            </a:r>
            <a:endParaRPr lang="en-US" altLang="zh-CN" sz="1000" dirty="0" smtClean="0"/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000" dirty="0"/>
              <a:t>	 &gt;&gt;&gt; print "How old are you?"; age=</a:t>
            </a:r>
            <a:r>
              <a:rPr lang="en-US" sz="1000" dirty="0" err="1"/>
              <a:t>raw_input</a:t>
            </a:r>
            <a:r>
              <a:rPr lang="en-US" sz="1000" dirty="0"/>
              <a:t>("\</a:t>
            </a:r>
            <a:r>
              <a:rPr lang="en-US" sz="1000" dirty="0" err="1"/>
              <a:t>ninput</a:t>
            </a:r>
            <a:r>
              <a:rPr lang="en-US" sz="1000" dirty="0"/>
              <a:t> your age here:\n</a:t>
            </a:r>
            <a:r>
              <a:rPr lang="en-US" sz="1000" dirty="0" smtClean="0"/>
              <a:t>&gt;")</a:t>
            </a:r>
            <a:endParaRPr lang="en-US" sz="1000" dirty="0"/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000" dirty="0" smtClean="0"/>
              <a:t>	How </a:t>
            </a:r>
            <a:r>
              <a:rPr lang="en-US" sz="1000" dirty="0"/>
              <a:t>old are you?</a:t>
            </a:r>
          </a:p>
          <a:p>
            <a:pPr marL="346075" lvl="1" indent="0">
              <a:spcBef>
                <a:spcPts val="1200"/>
              </a:spcBef>
              <a:buNone/>
            </a:pPr>
            <a:endParaRPr lang="en-US" sz="1000" dirty="0"/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000" dirty="0" smtClean="0"/>
              <a:t>	input </a:t>
            </a:r>
            <a:r>
              <a:rPr lang="en-US" sz="1000" dirty="0"/>
              <a:t>your age here:</a:t>
            </a:r>
          </a:p>
          <a:p>
            <a:pPr marL="346075" lvl="1" indent="0">
              <a:spcBef>
                <a:spcPts val="1200"/>
              </a:spcBef>
              <a:buNone/>
            </a:pPr>
            <a:r>
              <a:rPr lang="en-US" sz="1000" dirty="0" smtClean="0"/>
              <a:t>	&gt;</a:t>
            </a:r>
            <a:endParaRPr lang="en-US" sz="1000" dirty="0"/>
          </a:p>
          <a:p>
            <a:pPr marL="346075" lvl="1" indent="0">
              <a:spcBef>
                <a:spcPts val="1200"/>
              </a:spcBef>
              <a:buNone/>
            </a:pPr>
            <a:endParaRPr lang="en-US" sz="1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838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ynopsys Existing Color 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97ABA"/>
      </a:accent1>
      <a:accent2>
        <a:srgbClr val="FA7D21"/>
      </a:accent2>
      <a:accent3>
        <a:srgbClr val="85B634"/>
      </a:accent3>
      <a:accent4>
        <a:srgbClr val="EA1700"/>
      </a:accent4>
      <a:accent5>
        <a:srgbClr val="BCBCBC"/>
      </a:accent5>
      <a:accent6>
        <a:srgbClr val="4071B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ynopsys Existing Color 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897ABA"/>
    </a:accent1>
    <a:accent2>
      <a:srgbClr val="FA7D21"/>
    </a:accent2>
    <a:accent3>
      <a:srgbClr val="85B634"/>
    </a:accent3>
    <a:accent4>
      <a:srgbClr val="EA1700"/>
    </a:accent4>
    <a:accent5>
      <a:srgbClr val="BCBCBC"/>
    </a:accent5>
    <a:accent6>
      <a:srgbClr val="4071BA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5226</TotalTime>
  <Words>556</Words>
  <Application>Microsoft Office PowerPoint</Application>
  <PresentationFormat>On-screen Show (4:3)</PresentationFormat>
  <Paragraphs>117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Theme</vt:lpstr>
      <vt:lpstr>2. Print, raw input, argv, open file</vt:lpstr>
      <vt:lpstr>2. Print, raw input, argv, open file</vt:lpstr>
      <vt:lpstr>2. Print, raw input, argv, open file</vt:lpstr>
      <vt:lpstr>2. Print, raw input, argv, open file</vt:lpstr>
      <vt:lpstr>2. Print, raw input, argv, open file</vt:lpstr>
      <vt:lpstr>2. Print, raw input, argv, open file</vt:lpstr>
      <vt:lpstr>2. Print, raw input, argv, open file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synopsys</dc:creator>
  <cp:lastModifiedBy>wjxu</cp:lastModifiedBy>
  <cp:revision>43</cp:revision>
  <dcterms:created xsi:type="dcterms:W3CDTF">2013-02-24T11:12:40Z</dcterms:created>
  <dcterms:modified xsi:type="dcterms:W3CDTF">2013-05-15T04:34:04Z</dcterms:modified>
</cp:coreProperties>
</file>