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01" r:id="rId1"/>
  </p:sldMasterIdLst>
  <p:notesMasterIdLst>
    <p:notesMasterId r:id="rId8"/>
  </p:notesMasterIdLst>
  <p:sldIdLst>
    <p:sldId id="299" r:id="rId2"/>
    <p:sldId id="300" r:id="rId3"/>
    <p:sldId id="301" r:id="rId4"/>
    <p:sldId id="302" r:id="rId5"/>
    <p:sldId id="303" r:id="rId6"/>
    <p:sldId id="30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2" autoAdjust="0"/>
    <p:restoredTop sz="94436" autoAdjust="0"/>
  </p:normalViewPr>
  <p:slideViewPr>
    <p:cSldViewPr>
      <p:cViewPr varScale="1">
        <p:scale>
          <a:sx n="104" d="100"/>
          <a:sy n="104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79BB0-E1B8-468F-9E34-E2025311327B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B39DE-994A-4B40-A2E7-125A9C6C7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33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600200"/>
            <a:ext cx="8229600" cy="1513936"/>
          </a:xfrm>
        </p:spPr>
        <p:txBody>
          <a:bodyPr anchor="b">
            <a:no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124200"/>
            <a:ext cx="7315200" cy="2335377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077200" y="341352"/>
              <a:ext cx="878174" cy="24754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1295400"/>
            </a:xfrm>
            <a:prstGeom prst="rect">
              <a:avLst/>
            </a:prstGeom>
          </p:spPr>
        </p:pic>
      </p:grp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742536" y="4464674"/>
            <a:ext cx="5658928" cy="1005840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algn="l">
              <a:buFontTx/>
              <a:buNone/>
              <a:defRPr/>
            </a:lvl2pPr>
            <a:lvl3pPr algn="l">
              <a:buFontTx/>
              <a:buNone/>
              <a:defRPr/>
            </a:lvl3pPr>
            <a:lvl4pPr algn="l">
              <a:buFontTx/>
              <a:buNone/>
              <a:defRPr/>
            </a:lvl4pPr>
            <a:lvl5pPr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742537" y="5466383"/>
            <a:ext cx="5658927" cy="369887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 useBgFill="1">
        <p:nvSpPr>
          <p:cNvPr id="12" name="Rectangle 11"/>
          <p:cNvSpPr/>
          <p:nvPr/>
        </p:nvSpPr>
        <p:spPr>
          <a:xfrm>
            <a:off x="0" y="6377959"/>
            <a:ext cx="2060812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5715000" y="6377959"/>
            <a:ext cx="3429000" cy="4800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41885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a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61712"/>
            <a:ext cx="4040188" cy="4200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41885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a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61712"/>
            <a:ext cx="4041775" cy="4200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Autofit/>
          </a:bodyPr>
          <a:lstStyle>
            <a:lvl1pPr algn="l">
              <a:defRPr sz="24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98963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 smtClean="0"/>
            </a:lvl5pPr>
            <a:lvl6pPr>
              <a:defRPr baseline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275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5"/>
            <a:ext cx="9144000" cy="508246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950562"/>
            <a:ext cx="9144000" cy="237403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39682" y="838200"/>
            <a:ext cx="6504317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2000"/>
            </a:lvl1pPr>
            <a:lvl2pPr marL="685800" indent="-342900">
              <a:buFont typeface="Arial" pitchFamily="34" charset="0"/>
              <a:buChar char="–"/>
              <a:defRPr sz="1800" baseline="0"/>
            </a:lvl2pPr>
            <a:lvl3pPr marL="1031875" indent="-344488">
              <a:buFont typeface="Arial" pitchFamily="34" charset="0"/>
              <a:buChar char="–"/>
              <a:defRPr sz="1600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3200400"/>
            <a:ext cx="2133598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2320" y="2106155"/>
            <a:ext cx="3279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FFFF"/>
                </a:solidFill>
              </a:rPr>
              <a:t>Thank You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86794"/>
            <a:ext cx="9144000" cy="471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logo">
    <p:bg>
      <p:bgPr>
        <a:blipFill dpi="0" rotWithShape="1">
          <a:blip r:embed="rId2">
            <a:lum/>
          </a:blip>
          <a:srcRect/>
          <a:stretch>
            <a:fillRect l="25000" t="40000" r="25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685800"/>
            <a:ext cx="8229600" cy="1177506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6300" y="1880558"/>
            <a:ext cx="7391400" cy="1891342"/>
          </a:xfrm>
        </p:spPr>
        <p:txBody>
          <a:bodyPr/>
          <a:lstStyle>
            <a:lvl1pPr marL="0" indent="0" algn="ctr">
              <a:buNone/>
              <a:defRPr sz="2800" b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843709" y="2637186"/>
            <a:ext cx="5456582" cy="731520"/>
          </a:xfrm>
        </p:spPr>
        <p:txBody>
          <a:bodyPr anchor="b"/>
          <a:lstStyle>
            <a:lvl1pPr marL="0" indent="0" algn="ctr">
              <a:buNone/>
              <a:defRPr sz="2000" baseline="0">
                <a:solidFill>
                  <a:srgbClr val="FFFFFF"/>
                </a:solidFill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743200" y="3372928"/>
            <a:ext cx="3657600" cy="396815"/>
          </a:xfrm>
        </p:spPr>
        <p:txBody>
          <a:bodyPr anchor="b"/>
          <a:lstStyle>
            <a:lvl1pPr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2" y="6349043"/>
            <a:ext cx="1412907" cy="403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537828"/>
            <a:ext cx="8229600" cy="1600200"/>
          </a:xfrm>
        </p:spPr>
        <p:txBody>
          <a:bodyPr anchor="b"/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216492"/>
            <a:ext cx="7315200" cy="1752600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-14377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672422" y="341352"/>
              <a:ext cx="282951" cy="797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377" y="0"/>
              <a:ext cx="9144000" cy="1295400"/>
            </a:xfrm>
            <a:prstGeom prst="rect">
              <a:avLst/>
            </a:prstGeom>
          </p:spPr>
        </p:pic>
      </p:grpSp>
      <p:sp useBgFill="1">
        <p:nvSpPr>
          <p:cNvPr id="10" name="Rectangle 9"/>
          <p:cNvSpPr/>
          <p:nvPr/>
        </p:nvSpPr>
        <p:spPr>
          <a:xfrm>
            <a:off x="0" y="6377959"/>
            <a:ext cx="2133600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5562600" y="6395920"/>
            <a:ext cx="3581400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0" y="1295400"/>
            <a:ext cx="9144000" cy="1143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274320" tIns="45720" rIns="274320" bIns="45720" rtlCol="0" anchor="ctr">
            <a:normAutofit/>
          </a:bodyPr>
          <a:lstStyle>
            <a:lvl1pPr marL="173038" indent="0"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17303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agenda topics --- no bullets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86228"/>
            <a:ext cx="8229600" cy="1362075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 – Transition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906713"/>
            <a:ext cx="8229600" cy="1500187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6400838"/>
            <a:ext cx="9143245" cy="45716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5"/>
            <a:endParaRPr lang="en-US" dirty="0" smtClean="0"/>
          </a:p>
          <a:p>
            <a:pPr lvl="5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1000" y="6535579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Synopsys 2013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7328" y="6535579"/>
            <a:ext cx="64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E2347F-76BC-4690-80B5-B24BA0EA7B0A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2171700" y="6475623"/>
            <a:ext cx="480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  <p:sldLayoutId id="2147484903" r:id="rId2"/>
    <p:sldLayoutId id="2147484904" r:id="rId3"/>
    <p:sldLayoutId id="2147484905" r:id="rId4"/>
    <p:sldLayoutId id="2147484906" r:id="rId5"/>
    <p:sldLayoutId id="2147484907" r:id="rId6"/>
    <p:sldLayoutId id="2147484908" r:id="rId7"/>
    <p:sldLayoutId id="2147484909" r:id="rId8"/>
    <p:sldLayoutId id="2147484910" r:id="rId9"/>
    <p:sldLayoutId id="2147484911" r:id="rId10"/>
    <p:sldLayoutId id="2147484912" r:id="rId11"/>
    <p:sldLayoutId id="2147484913" r:id="rId12"/>
    <p:sldLayoutId id="2147484914" r:id="rId13"/>
    <p:sldLayoutId id="2147484915" r:id="rId14"/>
    <p:sldLayoutId id="2147484916" r:id="rId15"/>
    <p:sldLayoutId id="2147484917" r:id="rId16"/>
    <p:sldLayoutId id="2147484918" r:id="rId17"/>
    <p:sldLayoutId id="2147484919" r:id="rId18"/>
    <p:sldLayoutId id="2147484920" r:id="rId19"/>
    <p:sldLayoutId id="2147484921" r:id="rId20"/>
    <p:sldLayoutId id="2147484922" r:id="rId2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90563" indent="-344488" algn="l" defTabSz="91440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7113" indent="-341313" algn="l" defTabSz="914400" rtl="0" eaLnBrk="1" latinLnBrk="0" hangingPunct="1"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4488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712913" indent="-341313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6088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learn-python-the-hard-way-zh_cn-translation.readthedocs.org/en/1.0/ex35.html" TargetMode="External"/><Relationship Id="rId3" Type="http://schemas.openxmlformats.org/officeDocument/2006/relationships/hyperlink" Target="http://learn-python-the-hard-way-zh_cn-translation.readthedocs.org/en/1.0/ex30.html" TargetMode="External"/><Relationship Id="rId7" Type="http://schemas.openxmlformats.org/officeDocument/2006/relationships/hyperlink" Target="http://learn-python-the-hard-way-zh_cn-translation.readthedocs.org/en/1.0/ex34.html" TargetMode="External"/><Relationship Id="rId2" Type="http://schemas.openxmlformats.org/officeDocument/2006/relationships/hyperlink" Target="http://learn-python-the-hard-way-zh_cn-translation.readthedocs.org/en/1.0/ex29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earn-python-the-hard-way-zh_cn-translation.readthedocs.org/en/1.0/ex33.html" TargetMode="External"/><Relationship Id="rId5" Type="http://schemas.openxmlformats.org/officeDocument/2006/relationships/hyperlink" Target="http://learn-python-the-hard-way-zh_cn-translation.readthedocs.org/en/1.0/ex32.html" TargetMode="External"/><Relationship Id="rId10" Type="http://schemas.openxmlformats.org/officeDocument/2006/relationships/hyperlink" Target="http://learn-python-the-hard-way-zh_cn-translation.readthedocs.org/en/1.0/ex37.html" TargetMode="External"/><Relationship Id="rId4" Type="http://schemas.openxmlformats.org/officeDocument/2006/relationships/hyperlink" Target="http://learn-python-the-hard-way-zh_cn-translation.readthedocs.org/en/1.0/ex31.html" TargetMode="External"/><Relationship Id="rId9" Type="http://schemas.openxmlformats.org/officeDocument/2006/relationships/hyperlink" Target="http://learn-python-the-hard-way-zh_cn-translation.readthedocs.org/en/1.0/ex36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nblogs.com/dkblog/archive/2011/06/24/2089026.html" TargetMode="External"/><Relationship Id="rId3" Type="http://schemas.openxmlformats.org/officeDocument/2006/relationships/hyperlink" Target="http://www.tutorialspoint.com/python/python_lists.htm" TargetMode="External"/><Relationship Id="rId7" Type="http://schemas.openxmlformats.org/officeDocument/2006/relationships/hyperlink" Target="http://www.cnblogs.com/rubylouvre/archive/2011/06/22/2086644.html" TargetMode="External"/><Relationship Id="rId2" Type="http://schemas.openxmlformats.org/officeDocument/2006/relationships/hyperlink" Target="http://www.cnblogs.com/buro79xxd/archive/2011/05/23/2054493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emogu.iteye.com/blog/1415210" TargetMode="External"/><Relationship Id="rId5" Type="http://schemas.openxmlformats.org/officeDocument/2006/relationships/hyperlink" Target="http://hi.baidu.com/pythonhome/blog/item/cdd68eb0a4de30b2d8335afe.html" TargetMode="External"/><Relationship Id="rId4" Type="http://schemas.openxmlformats.org/officeDocument/2006/relationships/hyperlink" Target="http://www.tutorialspoint.com/python/python_numbers.htm" TargetMode="External"/><Relationship Id="rId9" Type="http://schemas.openxmlformats.org/officeDocument/2006/relationships/hyperlink" Target="http://blog.csdn.net/samxx8/article/details/643906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altLang="zh-CN" dirty="0"/>
              <a:t>If/else, loop, list, array, function, debug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48225"/>
          </a:xfrm>
        </p:spPr>
        <p:txBody>
          <a:bodyPr/>
          <a:lstStyle/>
          <a:p>
            <a:r>
              <a:rPr lang="en-US" sz="1800" i="1" dirty="0" smtClean="0"/>
              <a:t>Learning point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1400" i="1" dirty="0" smtClean="0"/>
              <a:t>Class 29: </a:t>
            </a:r>
            <a:r>
              <a:rPr lang="en-US" sz="1400" i="1" u="sng" dirty="0" smtClean="0">
                <a:solidFill>
                  <a:srgbClr val="0000FF"/>
                </a:solidFill>
                <a:hlinkClick r:id="rId2"/>
              </a:rPr>
              <a:t>If</a:t>
            </a:r>
            <a:endParaRPr lang="en-US" sz="1400" i="1" u="sng" dirty="0" smtClean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1400" i="1" dirty="0" smtClean="0"/>
              <a:t>Class 30:</a:t>
            </a:r>
            <a:r>
              <a:rPr lang="en-US" sz="14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i="1" u="sng" dirty="0" smtClean="0">
                <a:solidFill>
                  <a:srgbClr val="0000FF"/>
                </a:solidFill>
                <a:hlinkClick r:id="rId3"/>
              </a:rPr>
              <a:t>Else and if</a:t>
            </a:r>
            <a:endParaRPr lang="en-US" sz="1400" i="1" u="sng" dirty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1400" i="1" dirty="0" smtClean="0"/>
              <a:t>Class 31: </a:t>
            </a:r>
            <a:r>
              <a:rPr lang="en-US" sz="1400" i="1" u="sng" dirty="0" smtClean="0">
                <a:solidFill>
                  <a:srgbClr val="0000FF"/>
                </a:solidFill>
                <a:hlinkClick r:id="rId4"/>
              </a:rPr>
              <a:t>Choose</a:t>
            </a:r>
            <a:endParaRPr lang="en-US" sz="1400" i="1" u="sng" dirty="0" smtClean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1400" i="1" dirty="0" smtClean="0"/>
              <a:t>Class 32: </a:t>
            </a:r>
            <a:r>
              <a:rPr lang="en-US" sz="1400" i="1" u="sng" dirty="0" smtClean="0">
                <a:solidFill>
                  <a:srgbClr val="0000FF"/>
                </a:solidFill>
                <a:hlinkClick r:id="rId5"/>
              </a:rPr>
              <a:t>Loop and list</a:t>
            </a:r>
            <a:endParaRPr lang="en-US" sz="1400" i="1" u="sng" dirty="0" smtClean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1400" i="1" dirty="0" smtClean="0"/>
              <a:t>Class 33: </a:t>
            </a:r>
            <a:r>
              <a:rPr lang="en-US" sz="1400" i="1" u="sng" dirty="0" smtClean="0">
                <a:solidFill>
                  <a:srgbClr val="0000FF"/>
                </a:solidFill>
                <a:hlinkClick r:id="rId6"/>
              </a:rPr>
              <a:t>While</a:t>
            </a:r>
            <a:endParaRPr lang="en-US" sz="1400" i="1" u="sng" dirty="0" smtClean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1400" i="1" dirty="0" smtClean="0"/>
              <a:t>Class 34: </a:t>
            </a:r>
            <a:r>
              <a:rPr lang="en-US" sz="1400" i="1" u="sng" dirty="0" smtClean="0">
                <a:solidFill>
                  <a:schemeClr val="accent6"/>
                </a:solidFill>
                <a:hlinkClick r:id="rId7"/>
              </a:rPr>
              <a:t>Contents of list</a:t>
            </a:r>
            <a:endParaRPr lang="en-US" sz="1400" i="1" u="sng" dirty="0" smtClean="0">
              <a:solidFill>
                <a:schemeClr val="accent6"/>
              </a:solidFill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1400" i="1" dirty="0" smtClean="0"/>
              <a:t>Class 35: </a:t>
            </a:r>
            <a:r>
              <a:rPr lang="en-US" sz="1400" i="1" u="sng" dirty="0" smtClean="0">
                <a:solidFill>
                  <a:schemeClr val="accent6"/>
                </a:solidFill>
                <a:hlinkClick r:id="rId8"/>
              </a:rPr>
              <a:t>Branch and function</a:t>
            </a:r>
            <a:endParaRPr lang="en-US" sz="1400" i="1" u="sng" dirty="0" smtClean="0">
              <a:solidFill>
                <a:schemeClr val="accent6"/>
              </a:solidFill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1400" i="1" dirty="0" smtClean="0"/>
              <a:t>Class 36: </a:t>
            </a:r>
            <a:r>
              <a:rPr lang="en-US" sz="1400" i="1" u="sng" dirty="0" smtClean="0">
                <a:solidFill>
                  <a:schemeClr val="accent6"/>
                </a:solidFill>
                <a:hlinkClick r:id="rId9"/>
              </a:rPr>
              <a:t>Rule and debug</a:t>
            </a:r>
            <a:endParaRPr lang="en-US" sz="1400" i="1" u="sng" dirty="0" smtClean="0">
              <a:solidFill>
                <a:schemeClr val="accent6"/>
              </a:solidFill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1400" i="1" dirty="0" smtClean="0"/>
              <a:t>Class 37: </a:t>
            </a:r>
            <a:r>
              <a:rPr lang="en-US" sz="1400" i="1" u="sng" dirty="0" smtClean="0">
                <a:solidFill>
                  <a:schemeClr val="accent6"/>
                </a:solidFill>
                <a:hlinkClick r:id="rId10"/>
              </a:rPr>
              <a:t>Review</a:t>
            </a:r>
            <a:endParaRPr lang="en-US" sz="1400" i="1" u="sng" dirty="0" smtClean="0">
              <a:solidFill>
                <a:schemeClr val="accent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5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altLang="zh-CN" dirty="0"/>
              <a:t>If/else, loop, list, array, function, 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sz="1800" i="1" dirty="0"/>
              <a:t>Note 1: </a:t>
            </a:r>
            <a:r>
              <a:rPr lang="en-US" sz="1800" i="1" dirty="0" smtClean="0"/>
              <a:t>If/for/while sentence needs same indent</a:t>
            </a:r>
            <a:endParaRPr lang="en-US" sz="1800" i="1" dirty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sz="1400" b="1" dirty="0"/>
              <a:t>Q</a:t>
            </a:r>
            <a:r>
              <a:rPr lang="en-US" sz="1400" dirty="0"/>
              <a:t>: </a:t>
            </a:r>
            <a:r>
              <a:rPr lang="en-US" sz="1400" dirty="0" smtClean="0"/>
              <a:t>What is the syntax for If/for/while sentence?</a:t>
            </a:r>
            <a:endParaRPr lang="en-US" sz="1400" dirty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sz="1400" b="1" dirty="0"/>
              <a:t>A</a:t>
            </a:r>
            <a:r>
              <a:rPr lang="en-US" sz="1400" dirty="0"/>
              <a:t>: </a:t>
            </a:r>
            <a:r>
              <a:rPr lang="en-US" sz="1400" dirty="0" smtClean="0"/>
              <a:t> There is no need to use braces () or {} in python syntax, python uses indent to control the start and quit of sentence blocks. Sentences in same level needs same indent.</a:t>
            </a:r>
          </a:p>
          <a:p>
            <a:pPr marL="1028700" lvl="3" indent="0" latinLnBrk="1">
              <a:lnSpc>
                <a:spcPts val="800"/>
              </a:lnSpc>
              <a:spcBef>
                <a:spcPts val="1200"/>
              </a:spcBef>
              <a:buNone/>
            </a:pPr>
            <a:r>
              <a:rPr lang="en-US" sz="1400" i="1" dirty="0">
                <a:latin typeface="Calibri" pitchFamily="34" charset="0"/>
                <a:cs typeface="Calibri" pitchFamily="34" charset="0"/>
              </a:rPr>
              <a:t>&gt;&gt;&gt; people = </a:t>
            </a:r>
            <a:r>
              <a:rPr lang="en-US" sz="1400" i="1" dirty="0" smtClean="0">
                <a:latin typeface="Calibri" pitchFamily="34" charset="0"/>
                <a:cs typeface="Calibri" pitchFamily="34" charset="0"/>
              </a:rPr>
              <a:t>30</a:t>
            </a:r>
          </a:p>
          <a:p>
            <a:pPr marL="1028700" lvl="3" indent="0" latinLnBrk="1">
              <a:lnSpc>
                <a:spcPts val="800"/>
              </a:lnSpc>
              <a:spcBef>
                <a:spcPts val="1200"/>
              </a:spcBef>
              <a:buNone/>
            </a:pPr>
            <a:r>
              <a:rPr lang="en-US" sz="1400" i="1" dirty="0" smtClean="0">
                <a:latin typeface="Calibri" pitchFamily="34" charset="0"/>
                <a:cs typeface="Calibri" pitchFamily="34" charset="0"/>
              </a:rPr>
              <a:t>cars </a:t>
            </a:r>
            <a:r>
              <a:rPr lang="en-US" sz="1400" i="1" dirty="0">
                <a:latin typeface="Calibri" pitchFamily="34" charset="0"/>
                <a:cs typeface="Calibri" pitchFamily="34" charset="0"/>
              </a:rPr>
              <a:t>= 40</a:t>
            </a:r>
          </a:p>
          <a:p>
            <a:pPr marL="1028700" lvl="3" indent="0" latinLnBrk="1">
              <a:lnSpc>
                <a:spcPts val="800"/>
              </a:lnSpc>
              <a:spcBef>
                <a:spcPts val="1200"/>
              </a:spcBef>
              <a:buNone/>
            </a:pPr>
            <a:r>
              <a:rPr lang="en-US" sz="1400" i="1" dirty="0">
                <a:latin typeface="Calibri" pitchFamily="34" charset="0"/>
                <a:cs typeface="Calibri" pitchFamily="34" charset="0"/>
              </a:rPr>
              <a:t>buses = 15</a:t>
            </a:r>
          </a:p>
          <a:p>
            <a:pPr marL="1028700" lvl="3" indent="0" latinLnBrk="1">
              <a:lnSpc>
                <a:spcPts val="800"/>
              </a:lnSpc>
              <a:spcBef>
                <a:spcPts val="1200"/>
              </a:spcBef>
              <a:buNone/>
            </a:pPr>
            <a:r>
              <a:rPr lang="en-US" sz="1400" i="1" dirty="0" smtClean="0">
                <a:latin typeface="Calibri" pitchFamily="34" charset="0"/>
                <a:cs typeface="Calibri" pitchFamily="34" charset="0"/>
              </a:rPr>
              <a:t>if </a:t>
            </a:r>
            <a:r>
              <a:rPr lang="en-US" sz="1400" i="1" dirty="0">
                <a:latin typeface="Calibri" pitchFamily="34" charset="0"/>
                <a:cs typeface="Calibri" pitchFamily="34" charset="0"/>
              </a:rPr>
              <a:t>cars &gt; people</a:t>
            </a:r>
            <a:r>
              <a:rPr lang="en-US" sz="1400" i="1" dirty="0" smtClean="0">
                <a:latin typeface="Calibri" pitchFamily="34" charset="0"/>
                <a:cs typeface="Calibri" pitchFamily="34" charset="0"/>
              </a:rPr>
              <a:t>:</a:t>
            </a:r>
            <a:r>
              <a:rPr lang="en-US" altLang="zh-CN" sz="1400" i="1" u="sng" dirty="0">
                <a:solidFill>
                  <a:srgbClr val="FF9900"/>
                </a:solidFill>
                <a:latin typeface="Calibri" pitchFamily="34" charset="0"/>
                <a:cs typeface="Calibri" pitchFamily="34" charset="0"/>
              </a:rPr>
              <a:t> # </a:t>
            </a:r>
            <a:r>
              <a:rPr lang="en-US" altLang="zh-CN" sz="1400" i="1" u="sng" dirty="0" smtClean="0">
                <a:solidFill>
                  <a:srgbClr val="FF9900"/>
                </a:solidFill>
                <a:latin typeface="Calibri" pitchFamily="34" charset="0"/>
                <a:cs typeface="Calibri" pitchFamily="34" charset="0"/>
              </a:rPr>
              <a:t>no indent</a:t>
            </a:r>
            <a:endParaRPr lang="en-US" sz="1400" i="1" dirty="0">
              <a:latin typeface="Calibri" pitchFamily="34" charset="0"/>
              <a:cs typeface="Calibri" pitchFamily="34" charset="0"/>
            </a:endParaRPr>
          </a:p>
          <a:p>
            <a:pPr marL="1028700" lvl="3" indent="0" latinLnBrk="1">
              <a:lnSpc>
                <a:spcPts val="800"/>
              </a:lnSpc>
              <a:spcBef>
                <a:spcPts val="1200"/>
              </a:spcBef>
              <a:buNone/>
            </a:pPr>
            <a:r>
              <a:rPr lang="en-US" sz="1400" i="1" dirty="0">
                <a:latin typeface="Calibri" pitchFamily="34" charset="0"/>
                <a:cs typeface="Calibri" pitchFamily="34" charset="0"/>
              </a:rPr>
              <a:t>    print "We should take the cars</a:t>
            </a:r>
            <a:r>
              <a:rPr lang="en-US" sz="1400" i="1" dirty="0" smtClean="0">
                <a:latin typeface="Calibri" pitchFamily="34" charset="0"/>
                <a:cs typeface="Calibri" pitchFamily="34" charset="0"/>
              </a:rPr>
              <a:t>.“ </a:t>
            </a:r>
            <a:r>
              <a:rPr lang="en-US" altLang="zh-CN" sz="1400" i="1" u="sng" dirty="0" smtClean="0">
                <a:solidFill>
                  <a:srgbClr val="FF9900"/>
                </a:solidFill>
                <a:latin typeface="Calibri" pitchFamily="34" charset="0"/>
                <a:cs typeface="Calibri" pitchFamily="34" charset="0"/>
              </a:rPr>
              <a:t># 4 space indent</a:t>
            </a:r>
            <a:endParaRPr lang="en-US" sz="1400" i="1" dirty="0">
              <a:latin typeface="Calibri" pitchFamily="34" charset="0"/>
              <a:cs typeface="Calibri" pitchFamily="34" charset="0"/>
            </a:endParaRPr>
          </a:p>
          <a:p>
            <a:pPr marL="1028700" lvl="3" indent="0" latinLnBrk="1">
              <a:lnSpc>
                <a:spcPts val="800"/>
              </a:lnSpc>
              <a:spcBef>
                <a:spcPts val="1200"/>
              </a:spcBef>
              <a:buNone/>
            </a:pPr>
            <a:r>
              <a:rPr lang="en-US" sz="1400" i="1" dirty="0" err="1">
                <a:latin typeface="Calibri" pitchFamily="34" charset="0"/>
                <a:cs typeface="Calibri" pitchFamily="34" charset="0"/>
              </a:rPr>
              <a:t>elif</a:t>
            </a:r>
            <a:r>
              <a:rPr lang="en-US" sz="1400" i="1" dirty="0">
                <a:latin typeface="Calibri" pitchFamily="34" charset="0"/>
                <a:cs typeface="Calibri" pitchFamily="34" charset="0"/>
              </a:rPr>
              <a:t> cars &lt; people</a:t>
            </a:r>
            <a:r>
              <a:rPr lang="en-US" sz="1400" i="1" dirty="0" smtClean="0">
                <a:latin typeface="Calibri" pitchFamily="34" charset="0"/>
                <a:cs typeface="Calibri" pitchFamily="34" charset="0"/>
              </a:rPr>
              <a:t>:</a:t>
            </a:r>
            <a:r>
              <a:rPr lang="en-US" altLang="zh-CN" sz="1400" i="1" u="sng" dirty="0">
                <a:solidFill>
                  <a:srgbClr val="FF9900"/>
                </a:solidFill>
                <a:latin typeface="Calibri" pitchFamily="34" charset="0"/>
                <a:cs typeface="Calibri" pitchFamily="34" charset="0"/>
              </a:rPr>
              <a:t> # no indent</a:t>
            </a:r>
            <a:endParaRPr lang="en-US" sz="1400" i="1" dirty="0">
              <a:latin typeface="Calibri" pitchFamily="34" charset="0"/>
              <a:cs typeface="Calibri" pitchFamily="34" charset="0"/>
            </a:endParaRPr>
          </a:p>
          <a:p>
            <a:pPr marL="1028700" lvl="3" indent="0" latinLnBrk="1">
              <a:lnSpc>
                <a:spcPts val="800"/>
              </a:lnSpc>
              <a:spcBef>
                <a:spcPts val="1200"/>
              </a:spcBef>
              <a:buNone/>
            </a:pPr>
            <a:r>
              <a:rPr lang="en-US" sz="1400" i="1" dirty="0">
                <a:latin typeface="Calibri" pitchFamily="34" charset="0"/>
                <a:cs typeface="Calibri" pitchFamily="34" charset="0"/>
              </a:rPr>
              <a:t>    print "We should not take the cars</a:t>
            </a:r>
            <a:r>
              <a:rPr lang="en-US" sz="1400" i="1" dirty="0" smtClean="0">
                <a:latin typeface="Calibri" pitchFamily="34" charset="0"/>
                <a:cs typeface="Calibri" pitchFamily="34" charset="0"/>
              </a:rPr>
              <a:t>."</a:t>
            </a:r>
            <a:r>
              <a:rPr lang="en-US" altLang="zh-CN" sz="1400" i="1" u="sng" dirty="0">
                <a:solidFill>
                  <a:srgbClr val="FF9900"/>
                </a:solidFill>
                <a:latin typeface="Calibri" pitchFamily="34" charset="0"/>
                <a:cs typeface="Calibri" pitchFamily="34" charset="0"/>
              </a:rPr>
              <a:t> # 4 space indent</a:t>
            </a:r>
            <a:endParaRPr lang="en-US" sz="1400" i="1" dirty="0">
              <a:latin typeface="Calibri" pitchFamily="34" charset="0"/>
              <a:cs typeface="Calibri" pitchFamily="34" charset="0"/>
            </a:endParaRPr>
          </a:p>
          <a:p>
            <a:pPr marL="1028700" lvl="3" indent="0" latinLnBrk="1">
              <a:lnSpc>
                <a:spcPts val="800"/>
              </a:lnSpc>
              <a:spcBef>
                <a:spcPts val="1200"/>
              </a:spcBef>
              <a:buNone/>
            </a:pPr>
            <a:r>
              <a:rPr lang="en-US" sz="1400" i="1" dirty="0">
                <a:latin typeface="Calibri" pitchFamily="34" charset="0"/>
                <a:cs typeface="Calibri" pitchFamily="34" charset="0"/>
              </a:rPr>
              <a:t>else</a:t>
            </a:r>
            <a:r>
              <a:rPr lang="en-US" sz="1400" i="1" dirty="0" smtClean="0">
                <a:latin typeface="Calibri" pitchFamily="34" charset="0"/>
                <a:cs typeface="Calibri" pitchFamily="34" charset="0"/>
              </a:rPr>
              <a:t>:</a:t>
            </a:r>
            <a:r>
              <a:rPr lang="en-US" altLang="zh-CN" sz="1400" i="1" u="sng" dirty="0">
                <a:solidFill>
                  <a:srgbClr val="FF9900"/>
                </a:solidFill>
                <a:latin typeface="Calibri" pitchFamily="34" charset="0"/>
                <a:cs typeface="Calibri" pitchFamily="34" charset="0"/>
              </a:rPr>
              <a:t> # no indent</a:t>
            </a:r>
            <a:endParaRPr lang="en-US" sz="1400" i="1" dirty="0">
              <a:latin typeface="Calibri" pitchFamily="34" charset="0"/>
              <a:cs typeface="Calibri" pitchFamily="34" charset="0"/>
            </a:endParaRPr>
          </a:p>
          <a:p>
            <a:pPr marL="1028700" lvl="3" indent="0" latinLnBrk="1">
              <a:lnSpc>
                <a:spcPts val="800"/>
              </a:lnSpc>
              <a:spcBef>
                <a:spcPts val="1200"/>
              </a:spcBef>
              <a:buNone/>
            </a:pPr>
            <a:r>
              <a:rPr lang="en-US" sz="1400" i="1" dirty="0">
                <a:latin typeface="Calibri" pitchFamily="34" charset="0"/>
                <a:cs typeface="Calibri" pitchFamily="34" charset="0"/>
              </a:rPr>
              <a:t>    print "We can't decide</a:t>
            </a:r>
            <a:r>
              <a:rPr lang="en-US" sz="1400" i="1" dirty="0" smtClean="0">
                <a:latin typeface="Calibri" pitchFamily="34" charset="0"/>
                <a:cs typeface="Calibri" pitchFamily="34" charset="0"/>
              </a:rPr>
              <a:t>."</a:t>
            </a:r>
            <a:r>
              <a:rPr lang="en-US" altLang="zh-CN" sz="1400" i="1" u="sng" dirty="0">
                <a:solidFill>
                  <a:srgbClr val="FF9900"/>
                </a:solidFill>
                <a:latin typeface="Calibri" pitchFamily="34" charset="0"/>
                <a:cs typeface="Calibri" pitchFamily="34" charset="0"/>
              </a:rPr>
              <a:t> # 4 space </a:t>
            </a:r>
            <a:r>
              <a:rPr lang="en-US" altLang="zh-CN" sz="1400" i="1" u="sng" dirty="0" smtClean="0">
                <a:solidFill>
                  <a:srgbClr val="FF9900"/>
                </a:solidFill>
                <a:latin typeface="Calibri" pitchFamily="34" charset="0"/>
                <a:cs typeface="Calibri" pitchFamily="34" charset="0"/>
              </a:rPr>
              <a:t>indent</a:t>
            </a:r>
          </a:p>
          <a:p>
            <a:pPr marL="1028700" lvl="3" indent="0" latinLnBrk="1">
              <a:lnSpc>
                <a:spcPts val="800"/>
              </a:lnSpc>
              <a:spcBef>
                <a:spcPts val="1200"/>
              </a:spcBef>
              <a:buNone/>
            </a:pPr>
            <a:r>
              <a:rPr lang="en-US" sz="1400" i="1" dirty="0">
                <a:latin typeface="Calibri" pitchFamily="34" charset="0"/>
                <a:cs typeface="Calibri" pitchFamily="34" charset="0"/>
              </a:rPr>
              <a:t>&gt;&gt;&gt; We should take the cars</a:t>
            </a:r>
            <a:r>
              <a:rPr lang="en-US" sz="1400" i="1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1400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7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altLang="zh-CN" dirty="0"/>
              <a:t>If/else, loop, list, array, function, 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38738"/>
          </a:xfrm>
        </p:spPr>
        <p:txBody>
          <a:bodyPr/>
          <a:lstStyle/>
          <a:p>
            <a:r>
              <a:rPr lang="en-US" sz="1800" i="1" dirty="0"/>
              <a:t>Note </a:t>
            </a:r>
            <a:r>
              <a:rPr lang="en-US" sz="1800" i="1" dirty="0" smtClean="0"/>
              <a:t>2: </a:t>
            </a:r>
            <a:r>
              <a:rPr lang="en-US" sz="1800" i="1" dirty="0"/>
              <a:t>W</a:t>
            </a:r>
            <a:r>
              <a:rPr lang="en-US" altLang="zh-CN" sz="1800" dirty="0" smtClean="0"/>
              <a:t>e </a:t>
            </a:r>
            <a:r>
              <a:rPr lang="en-US" altLang="zh-CN" sz="1800" dirty="0"/>
              <a:t>can see all list operation using dir(list) in python enviroment</a:t>
            </a:r>
            <a:endParaRPr lang="en-US" sz="1800" i="1" dirty="0" smtClean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sz="1400" b="1" dirty="0" smtClean="0"/>
              <a:t>Q</a:t>
            </a:r>
            <a:r>
              <a:rPr lang="en-US" sz="1400" dirty="0" smtClean="0"/>
              <a:t>: How can we get the list operations?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sz="1400" b="1" dirty="0" smtClean="0"/>
              <a:t>A</a:t>
            </a:r>
            <a:r>
              <a:rPr lang="en-US" sz="1400" dirty="0"/>
              <a:t>: </a:t>
            </a:r>
            <a:r>
              <a:rPr lang="en-US" sz="1400" dirty="0" smtClean="0"/>
              <a:t>Using command </a:t>
            </a:r>
            <a:r>
              <a:rPr lang="en-US" sz="1400" dirty="0" err="1" smtClean="0"/>
              <a:t>dir</a:t>
            </a:r>
            <a:r>
              <a:rPr lang="en-US" sz="1400" dirty="0" smtClean="0"/>
              <a:t>(list) can get the original list operation.</a:t>
            </a:r>
            <a:endParaRPr lang="en-US" sz="1400" dirty="0"/>
          </a:p>
          <a:p>
            <a:pPr marL="684213" lvl="2" indent="0">
              <a:spcBef>
                <a:spcPts val="1200"/>
              </a:spcBef>
              <a:buNone/>
            </a:pPr>
            <a:r>
              <a:rPr lang="en-US" sz="1600" i="1" dirty="0">
                <a:latin typeface="Calibri" pitchFamily="34" charset="0"/>
                <a:cs typeface="Calibri" pitchFamily="34" charset="0"/>
              </a:rPr>
              <a:t>&gt;&gt;&gt; </a:t>
            </a:r>
            <a:r>
              <a:rPr lang="en-US" sz="1600" i="1" dirty="0" err="1">
                <a:latin typeface="Calibri" pitchFamily="34" charset="0"/>
                <a:cs typeface="Calibri" pitchFamily="34" charset="0"/>
              </a:rPr>
              <a:t>dir</a:t>
            </a:r>
            <a:r>
              <a:rPr lang="en-US" sz="1600" i="1" dirty="0">
                <a:latin typeface="Calibri" pitchFamily="34" charset="0"/>
                <a:cs typeface="Calibri" pitchFamily="34" charset="0"/>
              </a:rPr>
              <a:t>(list)</a:t>
            </a:r>
          </a:p>
          <a:p>
            <a:pPr marL="684213" lvl="2" indent="0">
              <a:spcBef>
                <a:spcPts val="1200"/>
              </a:spcBef>
              <a:buNone/>
            </a:pPr>
            <a:r>
              <a:rPr lang="en-US" sz="1600" i="1" dirty="0">
                <a:latin typeface="Calibri" pitchFamily="34" charset="0"/>
                <a:cs typeface="Calibri" pitchFamily="34" charset="0"/>
              </a:rPr>
              <a:t>['__add__', '__class__', '__contains__', '__</a:t>
            </a:r>
            <a:r>
              <a:rPr lang="en-US" sz="1600" i="1" dirty="0" err="1">
                <a:latin typeface="Calibri" pitchFamily="34" charset="0"/>
                <a:cs typeface="Calibri" pitchFamily="34" charset="0"/>
              </a:rPr>
              <a:t>delattr</a:t>
            </a:r>
            <a:r>
              <a:rPr lang="en-US" sz="1600" i="1" dirty="0">
                <a:latin typeface="Calibri" pitchFamily="34" charset="0"/>
                <a:cs typeface="Calibri" pitchFamily="34" charset="0"/>
              </a:rPr>
              <a:t>__', '__</a:t>
            </a:r>
            <a:r>
              <a:rPr lang="en-US" sz="1600" i="1" dirty="0" err="1">
                <a:latin typeface="Calibri" pitchFamily="34" charset="0"/>
                <a:cs typeface="Calibri" pitchFamily="34" charset="0"/>
              </a:rPr>
              <a:t>delitem</a:t>
            </a:r>
            <a:r>
              <a:rPr lang="en-US" sz="1600" i="1" dirty="0">
                <a:latin typeface="Calibri" pitchFamily="34" charset="0"/>
                <a:cs typeface="Calibri" pitchFamily="34" charset="0"/>
              </a:rPr>
              <a:t>__', '__</a:t>
            </a:r>
            <a:r>
              <a:rPr lang="en-US" sz="1600" i="1" dirty="0" err="1">
                <a:latin typeface="Calibri" pitchFamily="34" charset="0"/>
                <a:cs typeface="Calibri" pitchFamily="34" charset="0"/>
              </a:rPr>
              <a:t>delslice</a:t>
            </a:r>
            <a:r>
              <a:rPr lang="en-US" sz="1600" i="1" dirty="0">
                <a:latin typeface="Calibri" pitchFamily="34" charset="0"/>
                <a:cs typeface="Calibri" pitchFamily="34" charset="0"/>
              </a:rPr>
              <a:t>__', '__doc__', '__</a:t>
            </a:r>
            <a:r>
              <a:rPr lang="en-US" sz="1600" i="1" dirty="0" err="1">
                <a:latin typeface="Calibri" pitchFamily="34" charset="0"/>
                <a:cs typeface="Calibri" pitchFamily="34" charset="0"/>
              </a:rPr>
              <a:t>eq</a:t>
            </a:r>
            <a:r>
              <a:rPr lang="en-US" sz="1600" i="1" dirty="0">
                <a:latin typeface="Calibri" pitchFamily="34" charset="0"/>
                <a:cs typeface="Calibri" pitchFamily="34" charset="0"/>
              </a:rPr>
              <a:t>__', '__</a:t>
            </a:r>
            <a:r>
              <a:rPr lang="en-US" sz="1600" i="1" dirty="0" err="1">
                <a:latin typeface="Calibri" pitchFamily="34" charset="0"/>
                <a:cs typeface="Calibri" pitchFamily="34" charset="0"/>
              </a:rPr>
              <a:t>ge</a:t>
            </a:r>
            <a:r>
              <a:rPr lang="en-US" sz="1600" i="1" dirty="0">
                <a:latin typeface="Calibri" pitchFamily="34" charset="0"/>
                <a:cs typeface="Calibri" pitchFamily="34" charset="0"/>
              </a:rPr>
              <a:t>__', '__</a:t>
            </a:r>
            <a:r>
              <a:rPr lang="en-US" sz="1600" i="1" dirty="0" err="1">
                <a:latin typeface="Calibri" pitchFamily="34" charset="0"/>
                <a:cs typeface="Calibri" pitchFamily="34" charset="0"/>
              </a:rPr>
              <a:t>getattribute</a:t>
            </a:r>
            <a:r>
              <a:rPr lang="en-US" sz="1600" i="1" dirty="0">
                <a:latin typeface="Calibri" pitchFamily="34" charset="0"/>
                <a:cs typeface="Calibri" pitchFamily="34" charset="0"/>
              </a:rPr>
              <a:t>__', '__</a:t>
            </a:r>
            <a:r>
              <a:rPr lang="en-US" sz="1600" i="1" dirty="0" err="1">
                <a:latin typeface="Calibri" pitchFamily="34" charset="0"/>
                <a:cs typeface="Calibri" pitchFamily="34" charset="0"/>
              </a:rPr>
              <a:t>getitem</a:t>
            </a:r>
            <a:r>
              <a:rPr lang="en-US" sz="1600" i="1" dirty="0">
                <a:latin typeface="Calibri" pitchFamily="34" charset="0"/>
                <a:cs typeface="Calibri" pitchFamily="34" charset="0"/>
              </a:rPr>
              <a:t>__', '__</a:t>
            </a:r>
            <a:r>
              <a:rPr lang="en-US" sz="1600" i="1" dirty="0" err="1">
                <a:latin typeface="Calibri" pitchFamily="34" charset="0"/>
                <a:cs typeface="Calibri" pitchFamily="34" charset="0"/>
              </a:rPr>
              <a:t>getslice</a:t>
            </a:r>
            <a:r>
              <a:rPr lang="en-US" sz="1600" i="1" dirty="0">
                <a:latin typeface="Calibri" pitchFamily="34" charset="0"/>
                <a:cs typeface="Calibri" pitchFamily="34" charset="0"/>
              </a:rPr>
              <a:t>__', '__</a:t>
            </a:r>
            <a:r>
              <a:rPr lang="en-US" sz="1600" i="1" dirty="0" err="1">
                <a:latin typeface="Calibri" pitchFamily="34" charset="0"/>
                <a:cs typeface="Calibri" pitchFamily="34" charset="0"/>
              </a:rPr>
              <a:t>gt</a:t>
            </a:r>
            <a:r>
              <a:rPr lang="en-US" sz="1600" i="1" dirty="0">
                <a:latin typeface="Calibri" pitchFamily="34" charset="0"/>
                <a:cs typeface="Calibri" pitchFamily="34" charset="0"/>
              </a:rPr>
              <a:t>__', '__hash__', '__</a:t>
            </a:r>
            <a:r>
              <a:rPr lang="en-US" sz="1600" i="1" dirty="0" err="1">
                <a:latin typeface="Calibri" pitchFamily="34" charset="0"/>
                <a:cs typeface="Calibri" pitchFamily="34" charset="0"/>
              </a:rPr>
              <a:t>iadd</a:t>
            </a:r>
            <a:r>
              <a:rPr lang="en-US" sz="1600" i="1" dirty="0">
                <a:latin typeface="Calibri" pitchFamily="34" charset="0"/>
                <a:cs typeface="Calibri" pitchFamily="34" charset="0"/>
              </a:rPr>
              <a:t>__', '__</a:t>
            </a:r>
            <a:r>
              <a:rPr lang="en-US" sz="1600" i="1" dirty="0" err="1">
                <a:latin typeface="Calibri" pitchFamily="34" charset="0"/>
                <a:cs typeface="Calibri" pitchFamily="34" charset="0"/>
              </a:rPr>
              <a:t>imul</a:t>
            </a:r>
            <a:r>
              <a:rPr lang="en-US" sz="1600" i="1" dirty="0">
                <a:latin typeface="Calibri" pitchFamily="34" charset="0"/>
                <a:cs typeface="Calibri" pitchFamily="34" charset="0"/>
              </a:rPr>
              <a:t>__', '__</a:t>
            </a:r>
            <a:r>
              <a:rPr lang="en-US" sz="1600" i="1" dirty="0" err="1">
                <a:latin typeface="Calibri" pitchFamily="34" charset="0"/>
                <a:cs typeface="Calibri" pitchFamily="34" charset="0"/>
              </a:rPr>
              <a:t>init</a:t>
            </a:r>
            <a:r>
              <a:rPr lang="en-US" sz="1600" i="1" dirty="0">
                <a:latin typeface="Calibri" pitchFamily="34" charset="0"/>
                <a:cs typeface="Calibri" pitchFamily="34" charset="0"/>
              </a:rPr>
              <a:t>__', '__</a:t>
            </a:r>
            <a:r>
              <a:rPr lang="en-US" sz="1600" i="1" dirty="0" err="1">
                <a:latin typeface="Calibri" pitchFamily="34" charset="0"/>
                <a:cs typeface="Calibri" pitchFamily="34" charset="0"/>
              </a:rPr>
              <a:t>iter</a:t>
            </a:r>
            <a:r>
              <a:rPr lang="en-US" sz="1600" i="1" dirty="0">
                <a:latin typeface="Calibri" pitchFamily="34" charset="0"/>
                <a:cs typeface="Calibri" pitchFamily="34" charset="0"/>
              </a:rPr>
              <a:t>__', '__le__', '__</a:t>
            </a:r>
            <a:r>
              <a:rPr lang="en-US" sz="1600" i="1" dirty="0" err="1">
                <a:latin typeface="Calibri" pitchFamily="34" charset="0"/>
                <a:cs typeface="Calibri" pitchFamily="34" charset="0"/>
              </a:rPr>
              <a:t>len</a:t>
            </a:r>
            <a:r>
              <a:rPr lang="en-US" sz="1600" i="1" dirty="0">
                <a:latin typeface="Calibri" pitchFamily="34" charset="0"/>
                <a:cs typeface="Calibri" pitchFamily="34" charset="0"/>
              </a:rPr>
              <a:t>__', '__</a:t>
            </a:r>
            <a:r>
              <a:rPr lang="en-US" sz="1600" i="1" dirty="0" err="1">
                <a:latin typeface="Calibri" pitchFamily="34" charset="0"/>
                <a:cs typeface="Calibri" pitchFamily="34" charset="0"/>
              </a:rPr>
              <a:t>lt</a:t>
            </a:r>
            <a:r>
              <a:rPr lang="en-US" sz="1600" i="1" dirty="0">
                <a:latin typeface="Calibri" pitchFamily="34" charset="0"/>
                <a:cs typeface="Calibri" pitchFamily="34" charset="0"/>
              </a:rPr>
              <a:t>__', '__</a:t>
            </a:r>
            <a:r>
              <a:rPr lang="en-US" sz="1600" i="1" dirty="0" err="1">
                <a:latin typeface="Calibri" pitchFamily="34" charset="0"/>
                <a:cs typeface="Calibri" pitchFamily="34" charset="0"/>
              </a:rPr>
              <a:t>mul</a:t>
            </a:r>
            <a:r>
              <a:rPr lang="en-US" sz="1600" i="1" dirty="0">
                <a:latin typeface="Calibri" pitchFamily="34" charset="0"/>
                <a:cs typeface="Calibri" pitchFamily="34" charset="0"/>
              </a:rPr>
              <a:t>__', '__ne__', '__new__', '__reduce__', '__</a:t>
            </a:r>
            <a:r>
              <a:rPr lang="en-US" sz="1600" i="1" dirty="0" err="1">
                <a:latin typeface="Calibri" pitchFamily="34" charset="0"/>
                <a:cs typeface="Calibri" pitchFamily="34" charset="0"/>
              </a:rPr>
              <a:t>reduce_ex</a:t>
            </a:r>
            <a:r>
              <a:rPr lang="en-US" sz="1600" i="1" dirty="0">
                <a:latin typeface="Calibri" pitchFamily="34" charset="0"/>
                <a:cs typeface="Calibri" pitchFamily="34" charset="0"/>
              </a:rPr>
              <a:t>__', '__</a:t>
            </a:r>
            <a:r>
              <a:rPr lang="en-US" sz="1600" i="1" dirty="0" err="1">
                <a:latin typeface="Calibri" pitchFamily="34" charset="0"/>
                <a:cs typeface="Calibri" pitchFamily="34" charset="0"/>
              </a:rPr>
              <a:t>repr</a:t>
            </a:r>
            <a:r>
              <a:rPr lang="en-US" sz="1600" i="1" dirty="0">
                <a:latin typeface="Calibri" pitchFamily="34" charset="0"/>
                <a:cs typeface="Calibri" pitchFamily="34" charset="0"/>
              </a:rPr>
              <a:t>__', '__</a:t>
            </a:r>
            <a:r>
              <a:rPr lang="en-US" sz="1600" i="1" dirty="0" err="1">
                <a:latin typeface="Calibri" pitchFamily="34" charset="0"/>
                <a:cs typeface="Calibri" pitchFamily="34" charset="0"/>
              </a:rPr>
              <a:t>rmul</a:t>
            </a:r>
            <a:r>
              <a:rPr lang="en-US" sz="1600" i="1" dirty="0">
                <a:latin typeface="Calibri" pitchFamily="34" charset="0"/>
                <a:cs typeface="Calibri" pitchFamily="34" charset="0"/>
              </a:rPr>
              <a:t>__', '__</a:t>
            </a:r>
            <a:r>
              <a:rPr lang="en-US" sz="1600" i="1" dirty="0" err="1">
                <a:latin typeface="Calibri" pitchFamily="34" charset="0"/>
                <a:cs typeface="Calibri" pitchFamily="34" charset="0"/>
              </a:rPr>
              <a:t>setattr</a:t>
            </a:r>
            <a:r>
              <a:rPr lang="en-US" sz="1600" i="1" dirty="0">
                <a:latin typeface="Calibri" pitchFamily="34" charset="0"/>
                <a:cs typeface="Calibri" pitchFamily="34" charset="0"/>
              </a:rPr>
              <a:t>__', '__</a:t>
            </a:r>
            <a:r>
              <a:rPr lang="en-US" sz="1600" i="1" dirty="0" err="1">
                <a:latin typeface="Calibri" pitchFamily="34" charset="0"/>
                <a:cs typeface="Calibri" pitchFamily="34" charset="0"/>
              </a:rPr>
              <a:t>setitem</a:t>
            </a:r>
            <a:r>
              <a:rPr lang="en-US" sz="1600" i="1" dirty="0">
                <a:latin typeface="Calibri" pitchFamily="34" charset="0"/>
                <a:cs typeface="Calibri" pitchFamily="34" charset="0"/>
              </a:rPr>
              <a:t>__', '__</a:t>
            </a:r>
            <a:r>
              <a:rPr lang="en-US" sz="1600" i="1" dirty="0" err="1">
                <a:latin typeface="Calibri" pitchFamily="34" charset="0"/>
                <a:cs typeface="Calibri" pitchFamily="34" charset="0"/>
              </a:rPr>
              <a:t>setslice</a:t>
            </a:r>
            <a:r>
              <a:rPr lang="en-US" sz="1600" i="1" dirty="0">
                <a:latin typeface="Calibri" pitchFamily="34" charset="0"/>
                <a:cs typeface="Calibri" pitchFamily="34" charset="0"/>
              </a:rPr>
              <a:t>__', '__</a:t>
            </a:r>
            <a:r>
              <a:rPr lang="en-US" sz="1600" i="1" dirty="0" err="1">
                <a:latin typeface="Calibri" pitchFamily="34" charset="0"/>
                <a:cs typeface="Calibri" pitchFamily="34" charset="0"/>
              </a:rPr>
              <a:t>str</a:t>
            </a:r>
            <a:r>
              <a:rPr lang="en-US" sz="1600" i="1" dirty="0">
                <a:latin typeface="Calibri" pitchFamily="34" charset="0"/>
                <a:cs typeface="Calibri" pitchFamily="34" charset="0"/>
              </a:rPr>
              <a:t>__', 'append', 'count', 'extend', 'index', 'insert', 'pop', 'remove', 'reverse', 'sort']</a:t>
            </a:r>
            <a:endParaRPr lang="en-US" sz="160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altLang="zh-CN" dirty="0"/>
              <a:t>If/else, loop, list, array, function, 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i="1" dirty="0"/>
              <a:t>Note </a:t>
            </a:r>
            <a:r>
              <a:rPr lang="en-US" altLang="zh-CN" sz="1800" i="1" dirty="0" smtClean="0"/>
              <a:t>3: We can use several methods to get the input data type</a:t>
            </a:r>
            <a:endParaRPr lang="en-US" altLang="zh-CN" sz="1800" i="1" dirty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altLang="zh-CN" sz="1400" b="1" dirty="0" smtClean="0"/>
              <a:t>Q1</a:t>
            </a:r>
            <a:r>
              <a:rPr lang="en-US" altLang="zh-CN" sz="1400" dirty="0" smtClean="0"/>
              <a:t>: How can we get the data type of input(number)?</a:t>
            </a:r>
            <a:endParaRPr lang="en-US" altLang="zh-CN" sz="1400" dirty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altLang="zh-CN" sz="1400" b="1" dirty="0"/>
              <a:t>A</a:t>
            </a:r>
            <a:r>
              <a:rPr lang="en-US" altLang="zh-CN" sz="1400" dirty="0" smtClean="0"/>
              <a:t>: Using type() or </a:t>
            </a:r>
            <a:r>
              <a:rPr lang="en-US" altLang="zh-CN" sz="1400" dirty="0" err="1" smtClean="0"/>
              <a:t>isinstance</a:t>
            </a:r>
            <a:r>
              <a:rPr lang="en-US" altLang="zh-CN" sz="1400" dirty="0" smtClean="0"/>
              <a:t>() command.</a:t>
            </a:r>
            <a:endParaRPr lang="en-US" altLang="zh-CN" sz="1400" dirty="0"/>
          </a:p>
          <a:p>
            <a:pPr marL="1028700" lvl="3" indent="0">
              <a:lnSpc>
                <a:spcPts val="1000"/>
              </a:lnSpc>
              <a:spcBef>
                <a:spcPts val="1200"/>
              </a:spcBef>
              <a:buNone/>
            </a:pPr>
            <a:r>
              <a:rPr lang="en-US" altLang="zh-CN" sz="1400" i="1" dirty="0">
                <a:latin typeface="Calibri" pitchFamily="34" charset="0"/>
                <a:cs typeface="Calibri" pitchFamily="34" charset="0"/>
              </a:rPr>
              <a:t>&gt;&gt;&gt; a=1</a:t>
            </a:r>
          </a:p>
          <a:p>
            <a:pPr marL="1028700" lvl="3" indent="0">
              <a:lnSpc>
                <a:spcPts val="1000"/>
              </a:lnSpc>
              <a:spcBef>
                <a:spcPts val="1200"/>
              </a:spcBef>
              <a:buNone/>
            </a:pPr>
            <a:r>
              <a:rPr lang="en-US" altLang="zh-CN" sz="1400" i="1" dirty="0">
                <a:latin typeface="Calibri" pitchFamily="34" charset="0"/>
                <a:cs typeface="Calibri" pitchFamily="34" charset="0"/>
              </a:rPr>
              <a:t>&gt;&gt;&gt; type(a)</a:t>
            </a:r>
          </a:p>
          <a:p>
            <a:pPr marL="1028700" lvl="3" indent="0">
              <a:lnSpc>
                <a:spcPts val="1000"/>
              </a:lnSpc>
              <a:spcBef>
                <a:spcPts val="1200"/>
              </a:spcBef>
              <a:buNone/>
            </a:pPr>
            <a:r>
              <a:rPr lang="en-US" altLang="zh-CN" sz="1400" i="1" dirty="0">
                <a:latin typeface="Calibri" pitchFamily="34" charset="0"/>
                <a:cs typeface="Calibri" pitchFamily="34" charset="0"/>
              </a:rPr>
              <a:t>&lt;type '</a:t>
            </a:r>
            <a:r>
              <a:rPr lang="en-US" altLang="zh-CN" sz="1400" i="1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altLang="zh-CN" sz="1400" i="1" dirty="0" smtClean="0">
                <a:latin typeface="Calibri" pitchFamily="34" charset="0"/>
                <a:cs typeface="Calibri" pitchFamily="34" charset="0"/>
              </a:rPr>
              <a:t>'&gt;</a:t>
            </a:r>
            <a:r>
              <a:rPr lang="en-US" altLang="zh-CN" sz="1400" i="1" u="sng" dirty="0">
                <a:solidFill>
                  <a:srgbClr val="FF9900"/>
                </a:solidFill>
                <a:latin typeface="Calibri" pitchFamily="34" charset="0"/>
                <a:cs typeface="Calibri" pitchFamily="34" charset="0"/>
              </a:rPr>
              <a:t># </a:t>
            </a:r>
            <a:r>
              <a:rPr lang="en-US" altLang="zh-CN" sz="1400" i="1" u="sng" dirty="0" err="1" smtClean="0">
                <a:solidFill>
                  <a:srgbClr val="FF9900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altLang="zh-CN" sz="1400" i="1" u="sng" dirty="0" smtClean="0">
                <a:solidFill>
                  <a:srgbClr val="FF9900"/>
                </a:solidFill>
                <a:latin typeface="Calibri" pitchFamily="34" charset="0"/>
                <a:cs typeface="Calibri" pitchFamily="34" charset="0"/>
              </a:rPr>
              <a:t> type</a:t>
            </a:r>
            <a:endParaRPr lang="en-US" altLang="zh-CN" sz="1400" i="1" dirty="0" smtClean="0">
              <a:latin typeface="Calibri" pitchFamily="34" charset="0"/>
              <a:cs typeface="Calibri" pitchFamily="34" charset="0"/>
            </a:endParaRPr>
          </a:p>
          <a:p>
            <a:pPr marL="1028700" lvl="3" indent="0">
              <a:lnSpc>
                <a:spcPts val="1000"/>
              </a:lnSpc>
              <a:spcBef>
                <a:spcPts val="1200"/>
              </a:spcBef>
              <a:buNone/>
            </a:pPr>
            <a:r>
              <a:rPr lang="en-US" altLang="zh-CN" sz="1400" i="1" dirty="0">
                <a:latin typeface="Calibri" pitchFamily="34" charset="0"/>
                <a:cs typeface="Calibri" pitchFamily="34" charset="0"/>
              </a:rPr>
              <a:t>&gt;&gt;&gt; a=1.0</a:t>
            </a:r>
          </a:p>
          <a:p>
            <a:pPr marL="1028700" lvl="3" indent="0">
              <a:lnSpc>
                <a:spcPts val="1000"/>
              </a:lnSpc>
              <a:spcBef>
                <a:spcPts val="1200"/>
              </a:spcBef>
              <a:buNone/>
            </a:pPr>
            <a:r>
              <a:rPr lang="en-US" altLang="zh-CN" sz="1400" i="1" dirty="0">
                <a:latin typeface="Calibri" pitchFamily="34" charset="0"/>
                <a:cs typeface="Calibri" pitchFamily="34" charset="0"/>
              </a:rPr>
              <a:t>&gt;&gt;&gt; type(a)</a:t>
            </a:r>
          </a:p>
          <a:p>
            <a:pPr marL="1028700" lvl="3" indent="0">
              <a:lnSpc>
                <a:spcPts val="1000"/>
              </a:lnSpc>
              <a:spcBef>
                <a:spcPts val="1200"/>
              </a:spcBef>
              <a:buNone/>
            </a:pPr>
            <a:r>
              <a:rPr lang="en-US" altLang="zh-CN" sz="1400" i="1" dirty="0">
                <a:latin typeface="Calibri" pitchFamily="34" charset="0"/>
                <a:cs typeface="Calibri" pitchFamily="34" charset="0"/>
              </a:rPr>
              <a:t>&lt;type 'float</a:t>
            </a:r>
            <a:r>
              <a:rPr lang="en-US" altLang="zh-CN" sz="1400" i="1" dirty="0" smtClean="0">
                <a:latin typeface="Calibri" pitchFamily="34" charset="0"/>
                <a:cs typeface="Calibri" pitchFamily="34" charset="0"/>
              </a:rPr>
              <a:t>'&gt;</a:t>
            </a:r>
            <a:r>
              <a:rPr lang="en-US" altLang="zh-CN" sz="1400" i="1" u="sng" dirty="0">
                <a:solidFill>
                  <a:srgbClr val="FF9900"/>
                </a:solidFill>
                <a:latin typeface="Calibri" pitchFamily="34" charset="0"/>
                <a:cs typeface="Calibri" pitchFamily="34" charset="0"/>
              </a:rPr>
              <a:t># </a:t>
            </a:r>
            <a:r>
              <a:rPr lang="en-US" altLang="zh-CN" sz="1400" i="1" u="sng" dirty="0" smtClean="0">
                <a:solidFill>
                  <a:srgbClr val="FF9900"/>
                </a:solidFill>
                <a:latin typeface="Calibri" pitchFamily="34" charset="0"/>
                <a:cs typeface="Calibri" pitchFamily="34" charset="0"/>
              </a:rPr>
              <a:t>float type</a:t>
            </a:r>
            <a:endParaRPr lang="en-US" altLang="zh-CN" sz="1400" i="1" dirty="0">
              <a:latin typeface="Calibri" pitchFamily="34" charset="0"/>
              <a:cs typeface="Calibri" pitchFamily="34" charset="0"/>
            </a:endParaRPr>
          </a:p>
          <a:p>
            <a:pPr marL="1028700" lvl="3" indent="0">
              <a:lnSpc>
                <a:spcPts val="1000"/>
              </a:lnSpc>
              <a:spcBef>
                <a:spcPts val="1200"/>
              </a:spcBef>
              <a:buNone/>
            </a:pPr>
            <a:endParaRPr lang="en-US" altLang="zh-CN" sz="1400" i="1" dirty="0" smtClean="0">
              <a:latin typeface="Calibri" pitchFamily="34" charset="0"/>
              <a:cs typeface="Calibri" pitchFamily="34" charset="0"/>
            </a:endParaRPr>
          </a:p>
          <a:p>
            <a:pPr marL="1028700" lvl="3" indent="0">
              <a:lnSpc>
                <a:spcPts val="1000"/>
              </a:lnSpc>
              <a:spcBef>
                <a:spcPts val="1200"/>
              </a:spcBef>
              <a:buNone/>
            </a:pPr>
            <a:r>
              <a:rPr lang="en-US" altLang="zh-CN" sz="1400" i="1" dirty="0">
                <a:latin typeface="Calibri" pitchFamily="34" charset="0"/>
                <a:cs typeface="Calibri" pitchFamily="34" charset="0"/>
              </a:rPr>
              <a:t>&gt;&gt;&gt; a=1</a:t>
            </a:r>
          </a:p>
          <a:p>
            <a:pPr marL="1028700" lvl="3" indent="0">
              <a:lnSpc>
                <a:spcPts val="1000"/>
              </a:lnSpc>
              <a:spcBef>
                <a:spcPts val="1200"/>
              </a:spcBef>
              <a:buNone/>
            </a:pPr>
            <a:r>
              <a:rPr lang="en-US" altLang="zh-CN" sz="1400" i="1" dirty="0">
                <a:latin typeface="Calibri" pitchFamily="34" charset="0"/>
                <a:cs typeface="Calibri" pitchFamily="34" charset="0"/>
              </a:rPr>
              <a:t>&gt;&gt;&gt; </a:t>
            </a:r>
            <a:r>
              <a:rPr lang="en-US" altLang="zh-CN" sz="1400" i="1" dirty="0" err="1">
                <a:latin typeface="Calibri" pitchFamily="34" charset="0"/>
                <a:cs typeface="Calibri" pitchFamily="34" charset="0"/>
              </a:rPr>
              <a:t>isinstance</a:t>
            </a:r>
            <a:r>
              <a:rPr lang="en-US" altLang="zh-CN" sz="1400" i="1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altLang="zh-CN" sz="1400" i="1" dirty="0" err="1">
                <a:latin typeface="Calibri" pitchFamily="34" charset="0"/>
                <a:cs typeface="Calibri" pitchFamily="34" charset="0"/>
              </a:rPr>
              <a:t>a,int</a:t>
            </a:r>
            <a:r>
              <a:rPr lang="en-US" altLang="zh-CN" sz="1400" i="1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1028700" lvl="3" indent="0">
              <a:lnSpc>
                <a:spcPts val="1000"/>
              </a:lnSpc>
              <a:spcBef>
                <a:spcPts val="1200"/>
              </a:spcBef>
              <a:buNone/>
            </a:pPr>
            <a:r>
              <a:rPr lang="en-US" altLang="zh-CN" sz="1400" i="1" dirty="0" smtClean="0">
                <a:latin typeface="Calibri" pitchFamily="34" charset="0"/>
                <a:cs typeface="Calibri" pitchFamily="34" charset="0"/>
              </a:rPr>
              <a:t>True </a:t>
            </a:r>
            <a:r>
              <a:rPr lang="en-US" altLang="zh-CN" sz="1400" i="1" u="sng" dirty="0" smtClean="0">
                <a:solidFill>
                  <a:srgbClr val="FF9900"/>
                </a:solidFill>
                <a:latin typeface="Calibri" pitchFamily="34" charset="0"/>
                <a:cs typeface="Calibri" pitchFamily="34" charset="0"/>
              </a:rPr>
              <a:t># </a:t>
            </a:r>
            <a:r>
              <a:rPr lang="en-US" altLang="zh-CN" sz="1400" i="1" u="sng" dirty="0" err="1">
                <a:solidFill>
                  <a:srgbClr val="FF9900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altLang="zh-CN" sz="1400" i="1" u="sng" dirty="0">
                <a:solidFill>
                  <a:srgbClr val="FF99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1400" i="1" u="sng" dirty="0" smtClean="0">
                <a:solidFill>
                  <a:srgbClr val="FF9900"/>
                </a:solidFill>
                <a:latin typeface="Calibri" pitchFamily="34" charset="0"/>
                <a:cs typeface="Calibri" pitchFamily="34" charset="0"/>
              </a:rPr>
              <a:t>type true</a:t>
            </a:r>
            <a:endParaRPr lang="en-US" altLang="zh-CN" sz="1400" i="1" dirty="0">
              <a:latin typeface="Calibri" pitchFamily="34" charset="0"/>
              <a:cs typeface="Calibri" pitchFamily="34" charset="0"/>
            </a:endParaRPr>
          </a:p>
          <a:p>
            <a:pPr marL="1028700" lvl="3" indent="0">
              <a:lnSpc>
                <a:spcPts val="1000"/>
              </a:lnSpc>
              <a:spcBef>
                <a:spcPts val="1200"/>
              </a:spcBef>
              <a:buNone/>
            </a:pPr>
            <a:endParaRPr lang="en-US" altLang="zh-CN" sz="1400" i="1" dirty="0">
              <a:latin typeface="Calibri" pitchFamily="34" charset="0"/>
              <a:cs typeface="Calibri" pitchFamily="34" charset="0"/>
            </a:endParaRPr>
          </a:p>
          <a:p>
            <a:pPr marL="1028700" lvl="3" indent="0">
              <a:lnSpc>
                <a:spcPts val="1000"/>
              </a:lnSpc>
              <a:spcBef>
                <a:spcPts val="1200"/>
              </a:spcBef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8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altLang="zh-CN" dirty="0"/>
              <a:t>If/else, loop, list, array, function, 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i="1" dirty="0"/>
              <a:t>Note </a:t>
            </a:r>
            <a:r>
              <a:rPr lang="en-US" altLang="zh-CN" sz="1800" i="1" dirty="0" smtClean="0"/>
              <a:t>3: We can use several methods to get the input data type</a:t>
            </a:r>
            <a:endParaRPr lang="en-US" altLang="zh-CN" sz="1800" i="1" dirty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altLang="zh-CN" sz="1400" b="1" dirty="0" smtClean="0"/>
              <a:t>Q2</a:t>
            </a:r>
            <a:r>
              <a:rPr lang="en-US" altLang="zh-CN" sz="1400" dirty="0" smtClean="0"/>
              <a:t>: How can we get the data type of input(string)?</a:t>
            </a:r>
            <a:endParaRPr lang="en-US" altLang="zh-CN" sz="1400" dirty="0"/>
          </a:p>
          <a:p>
            <a:pPr lvl="1">
              <a:spcBef>
                <a:spcPts val="1200"/>
              </a:spcBef>
              <a:buFont typeface="Wingdings" pitchFamily="2" charset="2"/>
              <a:buChar char="J"/>
            </a:pPr>
            <a:r>
              <a:rPr lang="en-US" altLang="zh-CN" sz="1400" b="1" dirty="0"/>
              <a:t>A</a:t>
            </a:r>
            <a:r>
              <a:rPr lang="en-US" altLang="zh-CN" sz="1400" dirty="0" smtClean="0"/>
              <a:t>: Using .</a:t>
            </a:r>
            <a:r>
              <a:rPr lang="en-US" altLang="zh-CN" sz="1400" dirty="0" err="1" smtClean="0"/>
              <a:t>isdigit</a:t>
            </a:r>
            <a:r>
              <a:rPr lang="en-US" altLang="zh-CN" sz="1400" dirty="0" smtClean="0"/>
              <a:t>() </a:t>
            </a:r>
            <a:r>
              <a:rPr lang="en-US" altLang="zh-CN" sz="1400" dirty="0" err="1" smtClean="0"/>
              <a:t>opreation</a:t>
            </a:r>
            <a:r>
              <a:rPr lang="en-US" altLang="zh-CN" sz="1400" dirty="0" smtClean="0"/>
              <a:t>(digit only).</a:t>
            </a:r>
            <a:endParaRPr lang="en-US" altLang="zh-CN" sz="1400" dirty="0"/>
          </a:p>
          <a:p>
            <a:pPr marL="1028700" lvl="3" indent="0">
              <a:lnSpc>
                <a:spcPts val="1000"/>
              </a:lnSpc>
              <a:spcBef>
                <a:spcPts val="1200"/>
              </a:spcBef>
              <a:buNone/>
            </a:pPr>
            <a:r>
              <a:rPr lang="en-US" altLang="zh-CN" sz="1400" i="1" dirty="0">
                <a:latin typeface="Calibri" pitchFamily="34" charset="0"/>
                <a:cs typeface="Calibri" pitchFamily="34" charset="0"/>
              </a:rPr>
              <a:t>&gt;&gt;&gt; a='5'</a:t>
            </a:r>
          </a:p>
          <a:p>
            <a:pPr marL="1028700" lvl="3" indent="0">
              <a:lnSpc>
                <a:spcPts val="1000"/>
              </a:lnSpc>
              <a:spcBef>
                <a:spcPts val="1200"/>
              </a:spcBef>
              <a:buNone/>
            </a:pPr>
            <a:r>
              <a:rPr lang="en-US" altLang="zh-CN" sz="1400" i="1" dirty="0">
                <a:latin typeface="Calibri" pitchFamily="34" charset="0"/>
                <a:cs typeface="Calibri" pitchFamily="34" charset="0"/>
              </a:rPr>
              <a:t>&gt;&gt;&gt; </a:t>
            </a:r>
            <a:r>
              <a:rPr lang="en-US" altLang="zh-CN" sz="1400" i="1" dirty="0" err="1">
                <a:latin typeface="Calibri" pitchFamily="34" charset="0"/>
                <a:cs typeface="Calibri" pitchFamily="34" charset="0"/>
              </a:rPr>
              <a:t>a.isdigit</a:t>
            </a:r>
            <a:r>
              <a:rPr lang="en-US" altLang="zh-CN" sz="1400" i="1" dirty="0">
                <a:latin typeface="Calibri" pitchFamily="34" charset="0"/>
                <a:cs typeface="Calibri" pitchFamily="34" charset="0"/>
              </a:rPr>
              <a:t>()</a:t>
            </a:r>
          </a:p>
          <a:p>
            <a:pPr marL="1028700" lvl="3" indent="0">
              <a:lnSpc>
                <a:spcPts val="1000"/>
              </a:lnSpc>
              <a:spcBef>
                <a:spcPts val="1200"/>
              </a:spcBef>
              <a:buNone/>
            </a:pPr>
            <a:r>
              <a:rPr lang="en-US" altLang="zh-CN" sz="1400" i="1" dirty="0">
                <a:latin typeface="Calibri" pitchFamily="34" charset="0"/>
                <a:cs typeface="Calibri" pitchFamily="34" charset="0"/>
              </a:rPr>
              <a:t>True</a:t>
            </a:r>
          </a:p>
          <a:p>
            <a:pPr marL="1028700" lvl="3" indent="0">
              <a:lnSpc>
                <a:spcPts val="1000"/>
              </a:lnSpc>
              <a:spcBef>
                <a:spcPts val="1200"/>
              </a:spcBef>
              <a:buNone/>
            </a:pPr>
            <a:r>
              <a:rPr lang="en-US" altLang="zh-CN" sz="1400" i="1" dirty="0">
                <a:latin typeface="Calibri" pitchFamily="34" charset="0"/>
                <a:cs typeface="Calibri" pitchFamily="34" charset="0"/>
              </a:rPr>
              <a:t>&gt;&gt;&gt; a='-5'</a:t>
            </a:r>
          </a:p>
          <a:p>
            <a:pPr marL="1028700" lvl="3" indent="0">
              <a:lnSpc>
                <a:spcPts val="1000"/>
              </a:lnSpc>
              <a:spcBef>
                <a:spcPts val="1200"/>
              </a:spcBef>
              <a:buNone/>
            </a:pPr>
            <a:r>
              <a:rPr lang="en-US" altLang="zh-CN" sz="1400" i="1" dirty="0">
                <a:latin typeface="Calibri" pitchFamily="34" charset="0"/>
                <a:cs typeface="Calibri" pitchFamily="34" charset="0"/>
              </a:rPr>
              <a:t>&gt;&gt;&gt; </a:t>
            </a:r>
            <a:r>
              <a:rPr lang="en-US" altLang="zh-CN" sz="1400" i="1" dirty="0" err="1">
                <a:latin typeface="Calibri" pitchFamily="34" charset="0"/>
                <a:cs typeface="Calibri" pitchFamily="34" charset="0"/>
              </a:rPr>
              <a:t>a.isdigit</a:t>
            </a:r>
            <a:r>
              <a:rPr lang="en-US" altLang="zh-CN" sz="1400" i="1" dirty="0">
                <a:latin typeface="Calibri" pitchFamily="34" charset="0"/>
                <a:cs typeface="Calibri" pitchFamily="34" charset="0"/>
              </a:rPr>
              <a:t>()</a:t>
            </a:r>
          </a:p>
          <a:p>
            <a:pPr marL="1028700" lvl="3" indent="0">
              <a:lnSpc>
                <a:spcPts val="1000"/>
              </a:lnSpc>
              <a:spcBef>
                <a:spcPts val="1200"/>
              </a:spcBef>
              <a:buNone/>
            </a:pPr>
            <a:r>
              <a:rPr lang="en-US" altLang="zh-CN" sz="1400" i="1" dirty="0" smtClean="0">
                <a:latin typeface="Calibri" pitchFamily="34" charset="0"/>
                <a:cs typeface="Calibri" pitchFamily="34" charset="0"/>
              </a:rPr>
              <a:t>False</a:t>
            </a:r>
          </a:p>
          <a:p>
            <a:pPr marL="1028700" lvl="3" indent="0">
              <a:lnSpc>
                <a:spcPts val="1000"/>
              </a:lnSpc>
              <a:spcBef>
                <a:spcPts val="1200"/>
              </a:spcBef>
              <a:buNone/>
            </a:pPr>
            <a:r>
              <a:rPr lang="en-US" altLang="zh-CN" sz="1400" i="1" dirty="0">
                <a:latin typeface="Calibri" pitchFamily="34" charset="0"/>
                <a:cs typeface="Calibri" pitchFamily="34" charset="0"/>
              </a:rPr>
              <a:t>&gt;&gt;&gt; a='1.5'</a:t>
            </a:r>
          </a:p>
          <a:p>
            <a:pPr marL="1028700" lvl="3" indent="0">
              <a:lnSpc>
                <a:spcPts val="1000"/>
              </a:lnSpc>
              <a:spcBef>
                <a:spcPts val="1200"/>
              </a:spcBef>
              <a:buNone/>
            </a:pPr>
            <a:r>
              <a:rPr lang="en-US" altLang="zh-CN" sz="1400" i="1" dirty="0">
                <a:latin typeface="Calibri" pitchFamily="34" charset="0"/>
                <a:cs typeface="Calibri" pitchFamily="34" charset="0"/>
              </a:rPr>
              <a:t>&gt;&gt;&gt; </a:t>
            </a:r>
            <a:r>
              <a:rPr lang="en-US" altLang="zh-CN" sz="1400" i="1" dirty="0" err="1">
                <a:latin typeface="Calibri" pitchFamily="34" charset="0"/>
                <a:cs typeface="Calibri" pitchFamily="34" charset="0"/>
              </a:rPr>
              <a:t>a.isdigit</a:t>
            </a:r>
            <a:r>
              <a:rPr lang="en-US" altLang="zh-CN" sz="1400" i="1" dirty="0">
                <a:latin typeface="Calibri" pitchFamily="34" charset="0"/>
                <a:cs typeface="Calibri" pitchFamily="34" charset="0"/>
              </a:rPr>
              <a:t>()</a:t>
            </a:r>
          </a:p>
          <a:p>
            <a:pPr marL="1028700" lvl="3" indent="0">
              <a:lnSpc>
                <a:spcPts val="1000"/>
              </a:lnSpc>
              <a:spcBef>
                <a:spcPts val="1200"/>
              </a:spcBef>
              <a:buNone/>
            </a:pPr>
            <a:r>
              <a:rPr lang="en-US" altLang="zh-CN" sz="1400" i="1" dirty="0" smtClean="0">
                <a:latin typeface="Calibri" pitchFamily="34" charset="0"/>
                <a:cs typeface="Calibri" pitchFamily="34" charset="0"/>
              </a:rPr>
              <a:t>False</a:t>
            </a:r>
          </a:p>
          <a:p>
            <a:pPr marL="346075" lvl="1" indent="0">
              <a:spcBef>
                <a:spcPts val="1200"/>
              </a:spcBef>
              <a:buNone/>
            </a:pPr>
            <a:endParaRPr lang="en-US" altLang="zh-CN" sz="1400" dirty="0"/>
          </a:p>
          <a:p>
            <a:pPr marL="346075" lvl="1" indent="0">
              <a:spcBef>
                <a:spcPts val="1200"/>
              </a:spcBef>
              <a:buNone/>
            </a:pPr>
            <a:endParaRPr lang="en-US" altLang="zh-CN" sz="1400" dirty="0" smtClean="0"/>
          </a:p>
          <a:p>
            <a:pPr marL="1028700" lvl="3" indent="0">
              <a:lnSpc>
                <a:spcPts val="1000"/>
              </a:lnSpc>
              <a:spcBef>
                <a:spcPts val="1200"/>
              </a:spcBef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96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altLang="zh-CN" dirty="0"/>
              <a:t>If/else, loop, list, array, function, 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48225"/>
          </a:xfrm>
        </p:spPr>
        <p:txBody>
          <a:bodyPr/>
          <a:lstStyle/>
          <a:p>
            <a:r>
              <a:rPr lang="en-US" sz="1800" i="1" dirty="0" smtClean="0"/>
              <a:t>Useful materials</a:t>
            </a:r>
          </a:p>
          <a:p>
            <a:pPr lvl="1">
              <a:buFont typeface="+mj-lt"/>
              <a:buAutoNum type="arabicPeriod"/>
            </a:pPr>
            <a:r>
              <a:rPr lang="en-US" altLang="zh-CN" sz="1400" dirty="0"/>
              <a:t>Range</a:t>
            </a:r>
            <a:r>
              <a:rPr lang="en-US" altLang="zh-CN" sz="1400" dirty="0" smtClean="0"/>
              <a:t>(): </a:t>
            </a:r>
            <a:r>
              <a:rPr lang="en-US" altLang="zh-CN" sz="1400" u="sng" dirty="0" smtClean="0">
                <a:hlinkClick r:id="rId2"/>
              </a:rPr>
              <a:t>http</a:t>
            </a:r>
            <a:r>
              <a:rPr lang="en-US" altLang="zh-CN" sz="1400" u="sng" dirty="0">
                <a:hlinkClick r:id="rId2"/>
              </a:rPr>
              <a:t>://www.cnblogs.com/buro79xxd/archive/2011/05/23/2054493.html</a:t>
            </a:r>
            <a:endParaRPr lang="zh-CN" altLang="zh-CN" sz="1400" dirty="0"/>
          </a:p>
          <a:p>
            <a:pPr lvl="1">
              <a:buFont typeface="+mj-lt"/>
              <a:buAutoNum type="arabicPeriod"/>
            </a:pPr>
            <a:r>
              <a:rPr lang="en-US" altLang="zh-CN" sz="1400" dirty="0"/>
              <a:t>List related commands</a:t>
            </a:r>
            <a:r>
              <a:rPr lang="zh-CN" altLang="zh-CN" sz="1400" dirty="0"/>
              <a:t>：</a:t>
            </a:r>
            <a:r>
              <a:rPr lang="en-US" altLang="zh-CN" sz="1400" u="sng" dirty="0">
                <a:hlinkClick r:id="rId3"/>
              </a:rPr>
              <a:t>http://www.tutorialspoint.com/python/python_lists.htm</a:t>
            </a:r>
            <a:endParaRPr lang="zh-CN" altLang="zh-CN" sz="1400" dirty="0"/>
          </a:p>
          <a:p>
            <a:pPr lvl="1">
              <a:buFont typeface="+mj-lt"/>
              <a:buAutoNum type="arabicPeriod"/>
            </a:pPr>
            <a:r>
              <a:rPr lang="en-US" altLang="zh-CN" sz="1400" dirty="0"/>
              <a:t>Numbers related commands</a:t>
            </a:r>
            <a:r>
              <a:rPr lang="zh-CN" altLang="zh-CN" sz="1400" dirty="0"/>
              <a:t>：</a:t>
            </a:r>
            <a:r>
              <a:rPr lang="en-US" altLang="zh-CN" sz="1400" u="sng" dirty="0">
                <a:hlinkClick r:id="rId4"/>
              </a:rPr>
              <a:t>http://www.tutorialspoint.com/python/python_numbers.htm</a:t>
            </a:r>
            <a:endParaRPr lang="zh-CN" altLang="zh-CN" sz="1400" dirty="0"/>
          </a:p>
          <a:p>
            <a:pPr lvl="1">
              <a:buFont typeface="+mj-lt"/>
              <a:buAutoNum type="arabicPeriod"/>
            </a:pPr>
            <a:r>
              <a:rPr lang="en-US" altLang="zh-CN" sz="1400" dirty="0"/>
              <a:t>lambda</a:t>
            </a:r>
            <a:r>
              <a:rPr lang="zh-CN" altLang="zh-CN" sz="1400" dirty="0"/>
              <a:t>：</a:t>
            </a:r>
            <a:r>
              <a:rPr lang="en-US" altLang="zh-CN" sz="1400" u="sng" dirty="0">
                <a:hlinkClick r:id="rId5"/>
              </a:rPr>
              <a:t>http://hi.baidu.com/pythonhome/blog/item/cdd68eb0a4de30b2d8335afe.html</a:t>
            </a:r>
            <a:endParaRPr lang="zh-CN" altLang="zh-CN" sz="1400" dirty="0"/>
          </a:p>
          <a:p>
            <a:pPr lvl="1">
              <a:buFont typeface="+mj-lt"/>
              <a:buAutoNum type="arabicPeriod"/>
            </a:pPr>
            <a:r>
              <a:rPr lang="en-US" altLang="zh-CN" sz="1400" dirty="0"/>
              <a:t>usage of None in range():</a:t>
            </a:r>
            <a:r>
              <a:rPr lang="en-US" altLang="zh-CN" sz="1400" u="sng" dirty="0">
                <a:hlinkClick r:id="rId6"/>
              </a:rPr>
              <a:t>http://nemogu.iteye.com/blog/1415210</a:t>
            </a:r>
            <a:endParaRPr lang="zh-CN" altLang="zh-CN" sz="1400" dirty="0"/>
          </a:p>
          <a:p>
            <a:pPr lvl="1">
              <a:buFont typeface="+mj-lt"/>
              <a:buAutoNum type="arabicPeriod"/>
            </a:pPr>
            <a:r>
              <a:rPr lang="zh-CN" altLang="zh-CN" sz="1400" dirty="0"/>
              <a:t>异常处理：</a:t>
            </a:r>
          </a:p>
          <a:p>
            <a:pPr marL="1028700" lvl="2" indent="-342900">
              <a:buFont typeface="+mj-lt"/>
              <a:buAutoNum type="arabicParenR"/>
            </a:pPr>
            <a:r>
              <a:rPr lang="en-US" altLang="zh-CN" sz="1400" u="sng" dirty="0">
                <a:hlinkClick r:id="rId7"/>
              </a:rPr>
              <a:t>http://www.cnblogs.com/rubylouvre/archive/2011/06/22/2086644.html</a:t>
            </a:r>
            <a:endParaRPr lang="zh-CN" altLang="zh-CN" sz="1400" dirty="0"/>
          </a:p>
          <a:p>
            <a:pPr marL="1028700" lvl="2" indent="-342900">
              <a:buFont typeface="+mj-lt"/>
              <a:buAutoNum type="arabicParenR"/>
            </a:pPr>
            <a:r>
              <a:rPr lang="en-US" altLang="zh-CN" sz="1400" u="sng" dirty="0">
                <a:hlinkClick r:id="rId8"/>
              </a:rPr>
              <a:t>http://www.cnblogs.com/dkblog/archive/2011/06/24/2089026.html</a:t>
            </a:r>
            <a:endParaRPr lang="zh-CN" altLang="zh-CN" sz="1400" dirty="0"/>
          </a:p>
          <a:p>
            <a:pPr lvl="1">
              <a:buFont typeface="+mj-lt"/>
              <a:buAutoNum type="arabicPeriod"/>
            </a:pPr>
            <a:r>
              <a:rPr lang="en-US" altLang="zh-CN" sz="1400" dirty="0"/>
              <a:t>keywords in Python:</a:t>
            </a:r>
            <a:r>
              <a:rPr lang="en-US" altLang="zh-CN" sz="1400" u="sng" dirty="0">
                <a:hlinkClick r:id="rId9"/>
              </a:rPr>
              <a:t>http://blog.csdn.net/samxx8/article/details/6439065</a:t>
            </a:r>
            <a:endParaRPr lang="zh-CN" altLang="zh-CN" sz="1400" dirty="0"/>
          </a:p>
          <a:p>
            <a:pPr lvl="1">
              <a:buFont typeface="+mj-lt"/>
              <a:buAutoNum type="arabicPeriod"/>
            </a:pPr>
            <a:endParaRPr lang="en-US" sz="1600" i="1" dirty="0" smtClean="0"/>
          </a:p>
          <a:p>
            <a:endParaRPr lang="en-US" sz="1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101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ynopsys Existing Color Palett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97ABA"/>
      </a:accent1>
      <a:accent2>
        <a:srgbClr val="FA7D21"/>
      </a:accent2>
      <a:accent3>
        <a:srgbClr val="85B634"/>
      </a:accent3>
      <a:accent4>
        <a:srgbClr val="EA1700"/>
      </a:accent4>
      <a:accent5>
        <a:srgbClr val="BCBCBC"/>
      </a:accent5>
      <a:accent6>
        <a:srgbClr val="4071B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ynopsys Existing Color Palett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897ABA"/>
    </a:accent1>
    <a:accent2>
      <a:srgbClr val="FA7D21"/>
    </a:accent2>
    <a:accent3>
      <a:srgbClr val="85B634"/>
    </a:accent3>
    <a:accent4>
      <a:srgbClr val="EA1700"/>
    </a:accent4>
    <a:accent5>
      <a:srgbClr val="BCBCBC"/>
    </a:accent5>
    <a:accent6>
      <a:srgbClr val="4071BA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5226</TotalTime>
  <Words>593</Words>
  <Application>Microsoft Office PowerPoint</Application>
  <PresentationFormat>On-screen Show (4:3)</PresentationFormat>
  <Paragraphs>70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Theme</vt:lpstr>
      <vt:lpstr>6. If/else, loop, list, array, function, debug</vt:lpstr>
      <vt:lpstr>6. If/else, loop, list, array, function, debug</vt:lpstr>
      <vt:lpstr>6. If/else, loop, list, array, function, debug</vt:lpstr>
      <vt:lpstr>6. If/else, loop, list, array, function, debug</vt:lpstr>
      <vt:lpstr>6. If/else, loop, list, array, function, debug</vt:lpstr>
      <vt:lpstr>6. If/else, loop, list, array, function, debug</vt:lpstr>
    </vt:vector>
  </TitlesOfParts>
  <Company>Synopsys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synopsys</dc:creator>
  <cp:lastModifiedBy>wjxu</cp:lastModifiedBy>
  <cp:revision>43</cp:revision>
  <dcterms:created xsi:type="dcterms:W3CDTF">2013-02-24T11:12:40Z</dcterms:created>
  <dcterms:modified xsi:type="dcterms:W3CDTF">2013-05-15T04:35:11Z</dcterms:modified>
</cp:coreProperties>
</file>