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6"/>
  </p:notesMasterIdLst>
  <p:sldIdLst>
    <p:sldId id="319" r:id="rId2"/>
    <p:sldId id="320" r:id="rId3"/>
    <p:sldId id="321" r:id="rId4"/>
    <p:sldId id="3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-python-the-hard-way-zh_cn-translation.readthedocs.org/en/1.0/ex51.html" TargetMode="External"/><Relationship Id="rId3" Type="http://schemas.openxmlformats.org/officeDocument/2006/relationships/hyperlink" Target="https://learn-python-the-hard-way-zh_cn-translation.readthedocs.org/en/1.0/ex46.html" TargetMode="External"/><Relationship Id="rId7" Type="http://schemas.openxmlformats.org/officeDocument/2006/relationships/hyperlink" Target="https://learn-python-the-hard-way-zh_cn-translation.readthedocs.org/en/1.0/ex50.html" TargetMode="External"/><Relationship Id="rId2" Type="http://schemas.openxmlformats.org/officeDocument/2006/relationships/hyperlink" Target="https://learn-python-the-hard-way-zh_cn-translation.readthedocs.org/en/1.0/ex4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-python-the-hard-way-zh_cn-translation.readthedocs.org/en/1.0/ex49.html" TargetMode="External"/><Relationship Id="rId5" Type="http://schemas.openxmlformats.org/officeDocument/2006/relationships/hyperlink" Target="https://learn-python-the-hard-way-zh_cn-translation.readthedocs.org/en/1.0/ex48.html" TargetMode="External"/><Relationship Id="rId4" Type="http://schemas.openxmlformats.org/officeDocument/2006/relationships/hyperlink" Target="https://learn-python-the-hard-way-zh_cn-translation.readthedocs.org/en/1.0/ex47.html" TargetMode="External"/><Relationship Id="rId9" Type="http://schemas.openxmlformats.org/officeDocument/2006/relationships/hyperlink" Target="https://learn-python-the-hard-way-zh_cn-translation.readthedocs.org/en/1.0/ex5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lovemo1314/archive/2011/05/03/2035005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getit/releases/2.3/mr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8. Object, Class, Heritage,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48225"/>
          </a:xfrm>
        </p:spPr>
        <p:txBody>
          <a:bodyPr/>
          <a:lstStyle/>
          <a:p>
            <a:r>
              <a:rPr lang="en-US" sz="1800" i="1" dirty="0" smtClean="0"/>
              <a:t>Learning point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45: </a:t>
            </a:r>
            <a:r>
              <a:rPr lang="en-US" sz="1400" i="1" dirty="0" smtClean="0">
                <a:hlinkClick r:id="rId2"/>
              </a:rPr>
              <a:t>Object, Class and Heritage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46: </a:t>
            </a:r>
            <a:r>
              <a:rPr lang="en-US" sz="1400" i="1" dirty="0" smtClean="0">
                <a:hlinkClick r:id="rId3"/>
              </a:rPr>
              <a:t>A project skeleton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47: </a:t>
            </a:r>
            <a:r>
              <a:rPr lang="en-US" sz="1400" i="1" dirty="0" smtClean="0">
                <a:hlinkClick r:id="rId4"/>
              </a:rPr>
              <a:t>Automatic testing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48: </a:t>
            </a:r>
            <a:r>
              <a:rPr lang="en-US" sz="1400" i="1" dirty="0" smtClean="0">
                <a:hlinkClick r:id="rId5"/>
              </a:rPr>
              <a:t>More complicated user input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49: </a:t>
            </a:r>
            <a:r>
              <a:rPr lang="en-US" sz="1400" i="1" dirty="0" smtClean="0">
                <a:hlinkClick r:id="rId6"/>
              </a:rPr>
              <a:t>Construct class sentence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50: </a:t>
            </a:r>
            <a:r>
              <a:rPr lang="en-US" sz="1400" i="1" dirty="0" smtClean="0">
                <a:hlinkClick r:id="rId7"/>
              </a:rPr>
              <a:t>Your first task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51: </a:t>
            </a:r>
            <a:r>
              <a:rPr lang="en-US" sz="1400" i="1" dirty="0" smtClean="0">
                <a:hlinkClick r:id="rId8"/>
              </a:rPr>
              <a:t>Evaluate your job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52: </a:t>
            </a:r>
            <a:r>
              <a:rPr lang="en-US" sz="1400" i="1" dirty="0" smtClean="0">
                <a:hlinkClick r:id="rId9"/>
              </a:rPr>
              <a:t>Teach others what you know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endParaRPr lang="en-US" sz="1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Object, Class, Heritage,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1800" i="1" dirty="0"/>
              <a:t>Note 1: </a:t>
            </a:r>
            <a:r>
              <a:rPr lang="en-US" sz="1800" i="1" dirty="0" smtClean="0"/>
              <a:t>__</a:t>
            </a:r>
            <a:r>
              <a:rPr lang="en-US" sz="1800" i="1" dirty="0" err="1" smtClean="0"/>
              <a:t>init</a:t>
            </a:r>
            <a:r>
              <a:rPr lang="en-US" sz="1800" i="1" dirty="0" smtClean="0"/>
              <a:t>__ is a must for a class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How to define a class?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 smtClean="0"/>
              <a:t>A</a:t>
            </a:r>
            <a:r>
              <a:rPr lang="en-US" sz="1400" dirty="0" smtClean="0"/>
              <a:t>: An example for class, object and heritage:</a:t>
            </a:r>
          </a:p>
          <a:p>
            <a:pPr marL="684213" lvl="2" indent="0">
              <a:buNone/>
            </a:pPr>
            <a:r>
              <a:rPr lang="en-US" altLang="zh-CN" sz="1600" i="1" dirty="0"/>
              <a:t>class A:</a:t>
            </a:r>
            <a:br>
              <a:rPr lang="en-US" altLang="zh-CN" sz="1600" i="1" dirty="0"/>
            </a:br>
            <a:r>
              <a:rPr lang="en-US" altLang="zh-CN" sz="1600" i="1" dirty="0"/>
              <a:t>	</a:t>
            </a:r>
            <a:r>
              <a:rPr lang="en-US" altLang="zh-CN" sz="1600" i="1" dirty="0" err="1" smtClean="0"/>
              <a:t>def</a:t>
            </a:r>
            <a:r>
              <a:rPr lang="en-US" altLang="zh-CN" sz="1600" i="1" dirty="0" smtClean="0"/>
              <a:t> </a:t>
            </a:r>
            <a:r>
              <a:rPr lang="en-US" altLang="zh-CN" sz="1600" i="1" dirty="0"/>
              <a:t>__init__(self):</a:t>
            </a:r>
            <a:br>
              <a:rPr lang="en-US" altLang="zh-CN" sz="1600" i="1" dirty="0"/>
            </a:br>
            <a:r>
              <a:rPr lang="en-US" altLang="zh-CN" sz="1600" i="1" dirty="0" smtClean="0"/>
              <a:t>          print </a:t>
            </a:r>
            <a:r>
              <a:rPr lang="en-US" altLang="zh-CN" sz="1600" i="1" dirty="0"/>
              <a:t>"enter A"</a:t>
            </a:r>
            <a:br>
              <a:rPr lang="en-US" altLang="zh-CN" sz="1600" i="1" dirty="0"/>
            </a:br>
            <a:r>
              <a:rPr lang="en-US" altLang="zh-CN" sz="1600" i="1" dirty="0"/>
              <a:t>  </a:t>
            </a:r>
            <a:r>
              <a:rPr lang="en-US" altLang="zh-CN" sz="1600" i="1" dirty="0" smtClean="0"/>
              <a:t>   </a:t>
            </a:r>
            <a:r>
              <a:rPr lang="en-US" altLang="zh-CN" sz="1600" i="1" dirty="0"/>
              <a:t> </a:t>
            </a:r>
            <a:r>
              <a:rPr lang="en-US" altLang="zh-CN" sz="1600" i="1" dirty="0" smtClean="0"/>
              <a:t>    print </a:t>
            </a:r>
            <a:r>
              <a:rPr lang="en-US" altLang="zh-CN" sz="1600" i="1" dirty="0"/>
              <a:t>"leave A"</a:t>
            </a:r>
          </a:p>
          <a:p>
            <a:pPr marL="684213" lvl="2" indent="0">
              <a:buNone/>
            </a:pPr>
            <a:r>
              <a:rPr lang="en-US" altLang="zh-CN" sz="1600" i="1" dirty="0" smtClean="0"/>
              <a:t>class </a:t>
            </a:r>
            <a:r>
              <a:rPr lang="en-US" altLang="zh-CN" sz="1600" i="1" dirty="0"/>
              <a:t>B(A):</a:t>
            </a:r>
            <a:br>
              <a:rPr lang="en-US" altLang="zh-CN" sz="1600" i="1" dirty="0"/>
            </a:br>
            <a:r>
              <a:rPr lang="en-US" altLang="zh-CN" sz="1600" i="1" dirty="0"/>
              <a:t>  </a:t>
            </a:r>
            <a:r>
              <a:rPr lang="en-US" altLang="zh-CN" sz="1600" i="1" dirty="0" smtClean="0"/>
              <a:t>  </a:t>
            </a:r>
            <a:r>
              <a:rPr lang="en-US" altLang="zh-CN" sz="1600" i="1" dirty="0" err="1" smtClean="0"/>
              <a:t>def</a:t>
            </a:r>
            <a:r>
              <a:rPr lang="en-US" altLang="zh-CN" sz="1600" i="1" dirty="0" smtClean="0"/>
              <a:t> </a:t>
            </a:r>
            <a:r>
              <a:rPr lang="en-US" altLang="zh-CN" sz="1600" i="1" dirty="0"/>
              <a:t>__init__(self):</a:t>
            </a:r>
            <a:br>
              <a:rPr lang="en-US" altLang="zh-CN" sz="1600" i="1" dirty="0"/>
            </a:br>
            <a:r>
              <a:rPr lang="en-US" altLang="zh-CN" sz="1600" i="1" dirty="0"/>
              <a:t>   </a:t>
            </a:r>
            <a:r>
              <a:rPr lang="en-US" altLang="zh-CN" sz="1600" i="1" dirty="0" smtClean="0"/>
              <a:t>       print </a:t>
            </a:r>
            <a:r>
              <a:rPr lang="en-US" altLang="zh-CN" sz="1600" i="1" dirty="0"/>
              <a:t>"enter B"</a:t>
            </a:r>
            <a:br>
              <a:rPr lang="en-US" altLang="zh-CN" sz="1600" i="1" dirty="0"/>
            </a:br>
            <a:r>
              <a:rPr lang="en-US" altLang="zh-CN" sz="1600" i="1" dirty="0"/>
              <a:t>   </a:t>
            </a:r>
            <a:r>
              <a:rPr lang="en-US" altLang="zh-CN" sz="1600" i="1" dirty="0" smtClean="0"/>
              <a:t>       A</a:t>
            </a:r>
            <a:r>
              <a:rPr lang="en-US" altLang="zh-CN" sz="1600" i="1" dirty="0"/>
              <a:t>.__init__(self)</a:t>
            </a:r>
            <a:br>
              <a:rPr lang="en-US" altLang="zh-CN" sz="1600" i="1" dirty="0"/>
            </a:br>
            <a:r>
              <a:rPr lang="en-US" altLang="zh-CN" sz="1600" i="1" dirty="0"/>
              <a:t>   </a:t>
            </a:r>
            <a:r>
              <a:rPr lang="en-US" altLang="zh-CN" sz="1600" i="1" dirty="0" smtClean="0"/>
              <a:t>       print </a:t>
            </a:r>
            <a:r>
              <a:rPr lang="en-US" altLang="zh-CN" sz="1600" i="1" dirty="0"/>
              <a:t>"leave B"</a:t>
            </a:r>
          </a:p>
          <a:p>
            <a:pPr marL="684213" lvl="2" indent="0">
              <a:buNone/>
            </a:pPr>
            <a:r>
              <a:rPr lang="en-US" altLang="zh-CN" sz="1600" i="1" dirty="0" smtClean="0"/>
              <a:t>&gt;&gt;&gt; </a:t>
            </a:r>
            <a:r>
              <a:rPr lang="en-US" altLang="zh-CN" sz="1600" i="1" dirty="0"/>
              <a:t>b = B()</a:t>
            </a:r>
          </a:p>
          <a:p>
            <a:pPr marL="684213" lvl="2" indent="0">
              <a:buNone/>
            </a:pPr>
            <a:r>
              <a:rPr lang="en-US" altLang="zh-CN" sz="1600" i="1" dirty="0" smtClean="0"/>
              <a:t>&gt;&gt;&gt; enter </a:t>
            </a:r>
            <a:r>
              <a:rPr lang="en-US" altLang="zh-CN" sz="1600" i="1" dirty="0"/>
              <a:t>B</a:t>
            </a:r>
            <a:br>
              <a:rPr lang="en-US" altLang="zh-CN" sz="1600" i="1" dirty="0"/>
            </a:br>
            <a:r>
              <a:rPr lang="en-US" altLang="zh-CN" sz="1600" i="1" dirty="0"/>
              <a:t> </a:t>
            </a:r>
            <a:r>
              <a:rPr lang="en-US" altLang="zh-CN" sz="1600" i="1" dirty="0" smtClean="0"/>
              <a:t>      enter </a:t>
            </a:r>
            <a:r>
              <a:rPr lang="en-US" altLang="zh-CN" sz="1600" i="1" dirty="0"/>
              <a:t>A</a:t>
            </a:r>
            <a:br>
              <a:rPr lang="en-US" altLang="zh-CN" sz="1600" i="1" dirty="0"/>
            </a:br>
            <a:r>
              <a:rPr lang="en-US" altLang="zh-CN" sz="1600" i="1" dirty="0"/>
              <a:t> </a:t>
            </a:r>
            <a:r>
              <a:rPr lang="en-US" altLang="zh-CN" sz="1600" i="1" dirty="0" smtClean="0"/>
              <a:t>      leave </a:t>
            </a:r>
            <a:r>
              <a:rPr lang="en-US" altLang="zh-CN" sz="1600" i="1" dirty="0"/>
              <a:t>A</a:t>
            </a:r>
            <a:br>
              <a:rPr lang="en-US" altLang="zh-CN" sz="1600" i="1" dirty="0"/>
            </a:br>
            <a:r>
              <a:rPr lang="en-US" altLang="zh-CN" sz="1600" i="1" dirty="0"/>
              <a:t> </a:t>
            </a:r>
            <a:r>
              <a:rPr lang="en-US" altLang="zh-CN" sz="1600" i="1" dirty="0" smtClean="0"/>
              <a:t>      leave </a:t>
            </a:r>
            <a:r>
              <a:rPr lang="en-US" altLang="zh-CN" sz="1600" i="1" dirty="0"/>
              <a:t>B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Object, Class, Heritage, 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2">
              <a:spcBef>
                <a:spcPts val="1200"/>
              </a:spcBef>
            </a:pPr>
            <a:r>
              <a:rPr lang="en-US" sz="1800" i="1" dirty="0"/>
              <a:t>Note </a:t>
            </a:r>
            <a:r>
              <a:rPr lang="en-US" sz="1800" i="1" dirty="0" smtClean="0"/>
              <a:t>2: super object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400" b="1" dirty="0" smtClean="0"/>
              <a:t>Q: </a:t>
            </a:r>
            <a:r>
              <a:rPr lang="en-US" altLang="zh-CN" sz="1400" dirty="0" smtClean="0"/>
              <a:t>When and How to use a super object?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400" b="1" dirty="0"/>
              <a:t>A</a:t>
            </a:r>
            <a:r>
              <a:rPr lang="en-US" altLang="zh-CN" sz="1400" dirty="0" smtClean="0"/>
              <a:t>: An example: if you want to change parent of B from A to C, it will be convenient to use a super object</a:t>
            </a:r>
          </a:p>
          <a:p>
            <a:pPr lvl="2"/>
            <a:r>
              <a:rPr lang="en-US" altLang="zh-CN" sz="1600" i="1" dirty="0"/>
              <a:t> class A(object):    </a:t>
            </a:r>
            <a:r>
              <a:rPr lang="en-US" altLang="zh-CN" sz="1600" i="1" u="sng" dirty="0">
                <a:solidFill>
                  <a:srgbClr val="FF9900"/>
                </a:solidFill>
              </a:rPr>
              <a:t># A must be new-style class</a:t>
            </a:r>
            <a:br>
              <a:rPr lang="en-US" altLang="zh-CN" sz="1600" i="1" u="sng" dirty="0">
                <a:solidFill>
                  <a:srgbClr val="FF9900"/>
                </a:solidFill>
              </a:rPr>
            </a:br>
            <a:r>
              <a:rPr lang="en-US" altLang="zh-CN" sz="1600" i="1" dirty="0"/>
              <a:t>  </a:t>
            </a:r>
            <a:r>
              <a:rPr lang="en-US" altLang="zh-CN" sz="1600" i="1" dirty="0" smtClean="0"/>
              <a:t>   </a:t>
            </a:r>
            <a:r>
              <a:rPr lang="en-US" altLang="zh-CN" sz="1600" i="1" dirty="0" err="1" smtClean="0"/>
              <a:t>def</a:t>
            </a:r>
            <a:r>
              <a:rPr lang="en-US" altLang="zh-CN" sz="1600" i="1" dirty="0" smtClean="0"/>
              <a:t> </a:t>
            </a:r>
            <a:r>
              <a:rPr lang="en-US" altLang="zh-CN" sz="1600" i="1" dirty="0"/>
              <a:t>__init__(self):</a:t>
            </a:r>
            <a:br>
              <a:rPr lang="en-US" altLang="zh-CN" sz="1600" i="1" dirty="0"/>
            </a:br>
            <a:r>
              <a:rPr lang="en-US" altLang="zh-CN" sz="1600" i="1" dirty="0"/>
              <a:t>  </a:t>
            </a:r>
            <a:r>
              <a:rPr lang="en-US" altLang="zh-CN" sz="1600" i="1" dirty="0" smtClean="0"/>
              <a:t>     </a:t>
            </a:r>
            <a:r>
              <a:rPr lang="en-US" altLang="zh-CN" sz="1600" i="1" dirty="0"/>
              <a:t> print "enter A"</a:t>
            </a:r>
            <a:br>
              <a:rPr lang="en-US" altLang="zh-CN" sz="1600" i="1" dirty="0"/>
            </a:br>
            <a:r>
              <a:rPr lang="en-US" altLang="zh-CN" sz="1600" i="1" dirty="0"/>
              <a:t>   </a:t>
            </a:r>
            <a:r>
              <a:rPr lang="en-US" altLang="zh-CN" sz="1600" i="1" dirty="0" smtClean="0"/>
              <a:t>     print </a:t>
            </a:r>
            <a:r>
              <a:rPr lang="en-US" altLang="zh-CN" sz="1600" i="1" dirty="0"/>
              <a:t>"leave A"</a:t>
            </a:r>
          </a:p>
          <a:p>
            <a:pPr lvl="2"/>
            <a:r>
              <a:rPr lang="en-US" altLang="zh-CN" sz="1600" i="1" dirty="0"/>
              <a:t> class B(C):     # A --&gt; C</a:t>
            </a:r>
            <a:br>
              <a:rPr lang="en-US" altLang="zh-CN" sz="1600" i="1" dirty="0"/>
            </a:br>
            <a:r>
              <a:rPr lang="en-US" altLang="zh-CN" sz="1600" i="1" dirty="0"/>
              <a:t> </a:t>
            </a:r>
            <a:r>
              <a:rPr lang="en-US" altLang="zh-CN" sz="1600" i="1" dirty="0" smtClean="0"/>
              <a:t>  </a:t>
            </a:r>
            <a:r>
              <a:rPr lang="en-US" altLang="zh-CN" sz="1600" i="1" dirty="0"/>
              <a:t> def __init__(self):</a:t>
            </a:r>
            <a:br>
              <a:rPr lang="en-US" altLang="zh-CN" sz="1600" i="1" dirty="0"/>
            </a:br>
            <a:r>
              <a:rPr lang="en-US" altLang="zh-CN" sz="1600" i="1" dirty="0"/>
              <a:t>  </a:t>
            </a:r>
            <a:r>
              <a:rPr lang="en-US" altLang="zh-CN" sz="1600" i="1" dirty="0" smtClean="0"/>
              <a:t>     </a:t>
            </a:r>
            <a:r>
              <a:rPr lang="en-US" altLang="zh-CN" sz="1600" i="1" dirty="0"/>
              <a:t> print "enter B"</a:t>
            </a:r>
            <a:br>
              <a:rPr lang="en-US" altLang="zh-CN" sz="1600" i="1" dirty="0"/>
            </a:br>
            <a:r>
              <a:rPr lang="en-US" altLang="zh-CN" sz="1600" i="1" dirty="0"/>
              <a:t>   </a:t>
            </a:r>
            <a:r>
              <a:rPr lang="en-US" altLang="zh-CN" sz="1600" i="1" dirty="0" smtClean="0"/>
              <a:t>     super(B</a:t>
            </a:r>
            <a:r>
              <a:rPr lang="en-US" altLang="zh-CN" sz="1600" i="1" dirty="0"/>
              <a:t>, self).__init__()</a:t>
            </a:r>
            <a:br>
              <a:rPr lang="en-US" altLang="zh-CN" sz="1600" i="1" dirty="0"/>
            </a:br>
            <a:r>
              <a:rPr lang="en-US" altLang="zh-CN" sz="1600" i="1" dirty="0"/>
              <a:t>   </a:t>
            </a:r>
            <a:r>
              <a:rPr lang="en-US" altLang="zh-CN" sz="1600" i="1" dirty="0" smtClean="0"/>
              <a:t>     print </a:t>
            </a:r>
            <a:r>
              <a:rPr lang="en-US" altLang="zh-CN" sz="1600" i="1" dirty="0"/>
              <a:t>"leave B"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zh-CN" altLang="zh-CN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600" b="1" dirty="0" smtClean="0"/>
              <a:t>R</a:t>
            </a:r>
            <a:r>
              <a:rPr lang="en-US" altLang="zh-CN" sz="1600" dirty="0" smtClean="0"/>
              <a:t>:</a:t>
            </a:r>
            <a:r>
              <a:rPr lang="en-US" altLang="zh-CN" sz="1050" dirty="0" smtClean="0"/>
              <a:t> </a:t>
            </a:r>
            <a:r>
              <a:rPr lang="en-US" altLang="zh-CN" sz="1000" dirty="0"/>
              <a:t> </a:t>
            </a:r>
            <a:r>
              <a:rPr lang="en-US" altLang="zh-CN" sz="1600" dirty="0"/>
              <a:t> </a:t>
            </a:r>
            <a:r>
              <a:rPr lang="en-US" altLang="zh-CN" sz="1600" u="sng" dirty="0">
                <a:hlinkClick r:id="rId2"/>
              </a:rPr>
              <a:t>http://www.cnblogs.com/lovemo1314/archive/2011/05/03/2035005.html</a:t>
            </a:r>
            <a:endParaRPr lang="zh-CN" altLang="zh-CN" sz="1600" dirty="0"/>
          </a:p>
          <a:p>
            <a:endParaRPr lang="zh-CN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Object, Class, Heritage, 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2" indent="-285750">
              <a:spcBef>
                <a:spcPts val="1200"/>
              </a:spcBef>
            </a:pPr>
            <a:r>
              <a:rPr lang="en-US" altLang="zh-CN" sz="1800" i="1" dirty="0" smtClean="0"/>
              <a:t>Note 3: Method </a:t>
            </a:r>
            <a:r>
              <a:rPr lang="en-US" altLang="zh-CN" sz="1800" i="1" dirty="0"/>
              <a:t>Resolution Order (MRO)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600" b="1" dirty="0" smtClean="0"/>
              <a:t>Q: </a:t>
            </a:r>
            <a:r>
              <a:rPr lang="en-US" altLang="zh-CN" sz="1600" dirty="0" smtClean="0"/>
              <a:t>What’s MRO?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600" b="1" dirty="0"/>
              <a:t>A</a:t>
            </a:r>
            <a:r>
              <a:rPr lang="en-US" altLang="zh-CN" sz="1600" dirty="0" smtClean="0"/>
              <a:t>: </a:t>
            </a:r>
            <a:r>
              <a:rPr lang="en-US" altLang="zh-CN" sz="1600" dirty="0"/>
              <a:t>MRO is a C3 Method Resolution Order used in Python </a:t>
            </a:r>
            <a:r>
              <a:rPr lang="en-US" altLang="zh-CN" sz="1600" dirty="0" smtClean="0"/>
              <a:t>2.3, an example: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pt-BR" altLang="zh-CN" sz="1600" dirty="0" smtClean="0"/>
              <a:t>For hierarchical classes as below: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pt-BR" altLang="zh-CN" sz="1600" dirty="0" smtClean="0"/>
              <a:t> </a:t>
            </a:r>
            <a:r>
              <a:rPr lang="pt-BR" altLang="zh-CN" sz="1600" dirty="0"/>
              <a:t>   object</a:t>
            </a:r>
            <a:br>
              <a:rPr lang="pt-BR" altLang="zh-CN" sz="1600" dirty="0"/>
            </a:br>
            <a:r>
              <a:rPr lang="pt-BR" altLang="zh-CN" sz="1600" dirty="0"/>
              <a:t>   |       \</a:t>
            </a:r>
            <a:br>
              <a:rPr lang="pt-BR" altLang="zh-CN" sz="1600" dirty="0"/>
            </a:br>
            <a:r>
              <a:rPr lang="pt-BR" altLang="zh-CN" sz="1600" dirty="0"/>
              <a:t>   |        A</a:t>
            </a:r>
            <a:br>
              <a:rPr lang="pt-BR" altLang="zh-CN" sz="1600" dirty="0"/>
            </a:br>
            <a:r>
              <a:rPr lang="pt-BR" altLang="zh-CN" sz="1600" dirty="0"/>
              <a:t>   |      / |</a:t>
            </a:r>
            <a:br>
              <a:rPr lang="pt-BR" altLang="zh-CN" sz="1600" dirty="0"/>
            </a:br>
            <a:r>
              <a:rPr lang="pt-BR" altLang="zh-CN" sz="1600" dirty="0"/>
              <a:t>   B  C  D</a:t>
            </a:r>
            <a:br>
              <a:rPr lang="pt-BR" altLang="zh-CN" sz="1600" dirty="0"/>
            </a:br>
            <a:r>
              <a:rPr lang="pt-BR" altLang="zh-CN" sz="1600" dirty="0"/>
              <a:t>    \   /   |</a:t>
            </a:r>
            <a:br>
              <a:rPr lang="pt-BR" altLang="zh-CN" sz="1600" dirty="0"/>
            </a:br>
            <a:r>
              <a:rPr lang="pt-BR" altLang="zh-CN" sz="1600" dirty="0"/>
              <a:t>      E    |</a:t>
            </a:r>
            <a:br>
              <a:rPr lang="pt-BR" altLang="zh-CN" sz="1600" dirty="0"/>
            </a:br>
            <a:r>
              <a:rPr lang="pt-BR" altLang="zh-CN" sz="1600" dirty="0"/>
              <a:t>        \   |</a:t>
            </a:r>
            <a:br>
              <a:rPr lang="pt-BR" altLang="zh-CN" sz="1600" dirty="0"/>
            </a:br>
            <a:r>
              <a:rPr lang="pt-BR" altLang="zh-CN" sz="1600" dirty="0"/>
              <a:t>          F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altLang="zh-CN" sz="1600" dirty="0" smtClean="0"/>
              <a:t>It’s MRO record is : </a:t>
            </a:r>
            <a:r>
              <a:rPr lang="pt-BR" altLang="zh-CN" sz="1600" dirty="0"/>
              <a:t>F E B C D A object</a:t>
            </a:r>
            <a:endParaRPr lang="en-US" altLang="zh-CN" sz="1600" dirty="0" smtClean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altLang="zh-CN" sz="1600" b="1" dirty="0" smtClean="0"/>
              <a:t>Note: </a:t>
            </a:r>
            <a:r>
              <a:rPr lang="en-US" altLang="zh-CN" sz="1600" dirty="0" smtClean="0"/>
              <a:t>Using Super object can guarantee every object is called once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600" b="1" dirty="0" smtClean="0"/>
              <a:t>R</a:t>
            </a:r>
            <a:r>
              <a:rPr lang="en-US" altLang="zh-CN" sz="1600" dirty="0" smtClean="0"/>
              <a:t>:</a:t>
            </a:r>
            <a:r>
              <a:rPr lang="en-US" altLang="zh-CN" sz="1050" dirty="0" smtClean="0"/>
              <a:t> </a:t>
            </a:r>
            <a:r>
              <a:rPr lang="en-US" altLang="zh-CN" sz="1000" dirty="0"/>
              <a:t> </a:t>
            </a:r>
            <a:r>
              <a:rPr lang="en-US" altLang="zh-CN" sz="1600" dirty="0"/>
              <a:t> </a:t>
            </a:r>
            <a:r>
              <a:rPr lang="en-US" altLang="zh-CN" sz="1600" u="sng" dirty="0">
                <a:hlinkClick r:id="rId2"/>
              </a:rPr>
              <a:t>http://</a:t>
            </a:r>
            <a:r>
              <a:rPr lang="en-US" altLang="zh-CN" sz="1600" u="sng" dirty="0" smtClean="0">
                <a:hlinkClick r:id="rId2"/>
              </a:rPr>
              <a:t>www.python.org/getit/releases/2.3/mro</a:t>
            </a:r>
            <a:r>
              <a:rPr lang="en-US" altLang="zh-CN" sz="1600" u="sng" dirty="0">
                <a:hlinkClick r:id="rId2"/>
              </a:rPr>
              <a:t>/</a:t>
            </a:r>
            <a:endParaRPr lang="zh-CN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74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205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8. Object, Class, Heritage, Test</vt:lpstr>
      <vt:lpstr>8. Object, Class, Heritage, Test</vt:lpstr>
      <vt:lpstr>8. Object, Class, Heritage, Test</vt:lpstr>
      <vt:lpstr>8. Object, Class, Heritage, Test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2013-05-15T04:36:01Z</dcterms:modified>
</cp:coreProperties>
</file>