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01" r:id="rId1"/>
  </p:sldMasterIdLst>
  <p:notesMasterIdLst>
    <p:notesMasterId r:id="rId57"/>
  </p:notesMasterIdLst>
  <p:sldIdLst>
    <p:sldId id="256" r:id="rId2"/>
    <p:sldId id="266" r:id="rId3"/>
    <p:sldId id="268" r:id="rId4"/>
    <p:sldId id="267" r:id="rId5"/>
    <p:sldId id="269" r:id="rId6"/>
    <p:sldId id="271" r:id="rId7"/>
    <p:sldId id="272" r:id="rId8"/>
    <p:sldId id="273"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6" r:id="rId30"/>
    <p:sldId id="298" r:id="rId31"/>
    <p:sldId id="299" r:id="rId32"/>
    <p:sldId id="300" r:id="rId33"/>
    <p:sldId id="301" r:id="rId34"/>
    <p:sldId id="302" r:id="rId35"/>
    <p:sldId id="303" r:id="rId36"/>
    <p:sldId id="304" r:id="rId37"/>
    <p:sldId id="323" r:id="rId38"/>
    <p:sldId id="305" r:id="rId39"/>
    <p:sldId id="306" r:id="rId40"/>
    <p:sldId id="307" r:id="rId41"/>
    <p:sldId id="308" r:id="rId42"/>
    <p:sldId id="309" r:id="rId43"/>
    <p:sldId id="310" r:id="rId44"/>
    <p:sldId id="319" r:id="rId45"/>
    <p:sldId id="320" r:id="rId46"/>
    <p:sldId id="321" r:id="rId47"/>
    <p:sldId id="322" r:id="rId48"/>
    <p:sldId id="311" r:id="rId49"/>
    <p:sldId id="312" r:id="rId50"/>
    <p:sldId id="313" r:id="rId51"/>
    <p:sldId id="314" r:id="rId52"/>
    <p:sldId id="315" r:id="rId53"/>
    <p:sldId id="316" r:id="rId54"/>
    <p:sldId id="317" r:id="rId55"/>
    <p:sldId id="31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2" autoAdjust="0"/>
    <p:restoredTop sz="94436" autoAdjust="0"/>
  </p:normalViewPr>
  <p:slideViewPr>
    <p:cSldViewPr>
      <p:cViewPr varScale="1">
        <p:scale>
          <a:sx n="87" d="100"/>
          <a:sy n="87" d="100"/>
        </p:scale>
        <p:origin x="-1578"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579BB0-E1B8-468F-9E34-E2025311327B}" type="datetimeFigureOut">
              <a:rPr lang="en-US" smtClean="0"/>
              <a:t>3/24/2013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8B39DE-994A-4B40-A2E7-125A9C6C78D7}" type="slidenum">
              <a:rPr lang="en-US" smtClean="0"/>
              <a:t>‹#›</a:t>
            </a:fld>
            <a:endParaRPr lang="en-US"/>
          </a:p>
        </p:txBody>
      </p:sp>
    </p:spTree>
    <p:extLst>
      <p:ext uri="{BB962C8B-B14F-4D97-AF65-F5344CB8AC3E}">
        <p14:creationId xmlns:p14="http://schemas.microsoft.com/office/powerpoint/2010/main" val="2621333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600200"/>
            <a:ext cx="8229600" cy="1513936"/>
          </a:xfrm>
        </p:spPr>
        <p:txBody>
          <a:bodyPr anchor="b">
            <a:noAutofit/>
          </a:bodyPr>
          <a:lstStyle>
            <a:lvl1pPr algn="ctr">
              <a:defRPr sz="3600" b="1"/>
            </a:lvl1pPr>
          </a:lstStyle>
          <a:p>
            <a:r>
              <a:rPr lang="en-US" dirty="0" smtClean="0"/>
              <a:t>Click to Add a Title</a:t>
            </a:r>
            <a:endParaRPr lang="en-US" dirty="0"/>
          </a:p>
        </p:txBody>
      </p:sp>
      <p:sp>
        <p:nvSpPr>
          <p:cNvPr id="3" name="Subtitle 2"/>
          <p:cNvSpPr>
            <a:spLocks noGrp="1"/>
          </p:cNvSpPr>
          <p:nvPr>
            <p:ph type="subTitle" idx="1" hasCustomPrompt="1"/>
          </p:nvPr>
        </p:nvSpPr>
        <p:spPr>
          <a:xfrm>
            <a:off x="914400" y="3124200"/>
            <a:ext cx="7315200" cy="2335377"/>
          </a:xfrm>
        </p:spPr>
        <p:txBody>
          <a:bodyPr>
            <a:noAutofit/>
          </a:bodyPr>
          <a:lstStyle>
            <a:lvl1pPr marL="0" indent="0" algn="ctr">
              <a:buNone/>
              <a:defRPr sz="2800" b="1">
                <a:solidFill>
                  <a:schemeClr val="tx2">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a Subtitle</a:t>
            </a:r>
            <a:endParaRPr lang="en-US" dirty="0"/>
          </a:p>
        </p:txBody>
      </p:sp>
      <p:grpSp>
        <p:nvGrpSpPr>
          <p:cNvPr id="4" name="Group 6"/>
          <p:cNvGrpSpPr/>
          <p:nvPr/>
        </p:nvGrpSpPr>
        <p:grpSpPr>
          <a:xfrm>
            <a:off x="0" y="0"/>
            <a:ext cx="9144000" cy="1295400"/>
            <a:chOff x="0" y="0"/>
            <a:chExt cx="9144000" cy="1295400"/>
          </a:xfrm>
        </p:grpSpPr>
        <p:pic>
          <p:nvPicPr>
            <p:cNvPr id="9" name="Picture 8" descr="Synopsys25-logoWhite_O_transparent.png"/>
            <p:cNvPicPr>
              <a:picLocks noChangeAspect="1"/>
            </p:cNvPicPr>
            <p:nvPr userDrawn="1"/>
          </p:nvPicPr>
          <p:blipFill>
            <a:blip r:embed="rId2" cstate="print"/>
            <a:stretch>
              <a:fillRect/>
            </a:stretch>
          </p:blipFill>
          <p:spPr>
            <a:xfrm>
              <a:off x="8077200" y="341352"/>
              <a:ext cx="878174" cy="247545"/>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1295400"/>
            </a:xfrm>
            <a:prstGeom prst="rect">
              <a:avLst/>
            </a:prstGeom>
          </p:spPr>
        </p:pic>
      </p:grpSp>
      <p:sp>
        <p:nvSpPr>
          <p:cNvPr id="10" name="Text Placeholder 21"/>
          <p:cNvSpPr>
            <a:spLocks noGrp="1"/>
          </p:cNvSpPr>
          <p:nvPr>
            <p:ph type="body" sz="quarter" idx="13" hasCustomPrompt="1"/>
          </p:nvPr>
        </p:nvSpPr>
        <p:spPr>
          <a:xfrm>
            <a:off x="1742536" y="4464674"/>
            <a:ext cx="5658928" cy="1005840"/>
          </a:xfrm>
        </p:spPr>
        <p:txBody>
          <a:bodyPr anchor="b">
            <a:noAutofit/>
          </a:bodyPr>
          <a:lstStyle>
            <a:lvl1pPr marL="0" indent="0" algn="ctr">
              <a:buFontTx/>
              <a:buNone/>
              <a:defRPr sz="2000">
                <a:solidFill>
                  <a:schemeClr val="tx2">
                    <a:lumMod val="65000"/>
                    <a:lumOff val="35000"/>
                  </a:schemeClr>
                </a:solidFill>
              </a:defRPr>
            </a:lvl1pPr>
            <a:lvl2pPr algn="l">
              <a:buFontTx/>
              <a:buNone/>
              <a:defRPr/>
            </a:lvl2pPr>
            <a:lvl3pPr algn="l">
              <a:buFontTx/>
              <a:buNone/>
              <a:defRPr/>
            </a:lvl3pPr>
            <a:lvl4pPr algn="l">
              <a:buFontTx/>
              <a:buNone/>
              <a:defRPr/>
            </a:lvl4pPr>
            <a:lvl5pPr algn="l">
              <a:buFontTx/>
              <a:buNone/>
              <a:defRPr/>
            </a:lvl5pPr>
          </a:lstStyle>
          <a:p>
            <a:pPr lvl="0"/>
            <a:r>
              <a:rPr lang="en-US" dirty="0" smtClean="0"/>
              <a:t>Presenter’s Name</a:t>
            </a:r>
          </a:p>
        </p:txBody>
      </p:sp>
      <p:sp>
        <p:nvSpPr>
          <p:cNvPr id="11" name="Text Placeholder 23"/>
          <p:cNvSpPr>
            <a:spLocks noGrp="1"/>
          </p:cNvSpPr>
          <p:nvPr>
            <p:ph type="body" sz="quarter" idx="14" hasCustomPrompt="1"/>
          </p:nvPr>
        </p:nvSpPr>
        <p:spPr>
          <a:xfrm>
            <a:off x="1742537" y="5466383"/>
            <a:ext cx="5658927" cy="369887"/>
          </a:xfrm>
        </p:spPr>
        <p:txBody>
          <a:bodyPr anchor="ctr">
            <a:noAutofit/>
          </a:bodyPr>
          <a:lstStyle>
            <a:lvl1pPr marL="0" indent="0" algn="ctr">
              <a:buNone/>
              <a:defRPr sz="1800">
                <a:solidFill>
                  <a:schemeClr val="tx2">
                    <a:lumMod val="65000"/>
                    <a:lumOff val="35000"/>
                  </a:schemeClr>
                </a:solidFill>
              </a:defRPr>
            </a:lvl1pPr>
          </a:lstStyle>
          <a:p>
            <a:pPr lvl="0"/>
            <a:r>
              <a:rPr lang="en-US" dirty="0" smtClean="0"/>
              <a:t>Date</a:t>
            </a:r>
          </a:p>
        </p:txBody>
      </p:sp>
      <p:sp useBgFill="1">
        <p:nvSpPr>
          <p:cNvPr id="12" name="Rectangle 11"/>
          <p:cNvSpPr/>
          <p:nvPr/>
        </p:nvSpPr>
        <p:spPr>
          <a:xfrm>
            <a:off x="0" y="6377959"/>
            <a:ext cx="2060812" cy="466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p:cNvSpPr/>
          <p:nvPr/>
        </p:nvSpPr>
        <p:spPr>
          <a:xfrm>
            <a:off x="5715000" y="6377959"/>
            <a:ext cx="3429000" cy="4800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a Title</a:t>
            </a:r>
            <a:endParaRPr lang="en-US" dirty="0"/>
          </a:p>
        </p:txBody>
      </p:sp>
      <p:sp>
        <p:nvSpPr>
          <p:cNvPr id="3" name="Text Placeholder 2"/>
          <p:cNvSpPr>
            <a:spLocks noGrp="1"/>
          </p:cNvSpPr>
          <p:nvPr>
            <p:ph type="body" idx="1" hasCustomPrompt="1"/>
          </p:nvPr>
        </p:nvSpPr>
        <p:spPr>
          <a:xfrm>
            <a:off x="457200" y="141885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Title</a:t>
            </a:r>
          </a:p>
        </p:txBody>
      </p:sp>
      <p:sp>
        <p:nvSpPr>
          <p:cNvPr id="4" name="Content Placeholder 3"/>
          <p:cNvSpPr>
            <a:spLocks noGrp="1"/>
          </p:cNvSpPr>
          <p:nvPr>
            <p:ph sz="half" idx="2"/>
          </p:nvPr>
        </p:nvSpPr>
        <p:spPr>
          <a:xfrm>
            <a:off x="457200" y="2061712"/>
            <a:ext cx="4040188" cy="4200975"/>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hasCustomPrompt="1"/>
          </p:nvPr>
        </p:nvSpPr>
        <p:spPr>
          <a:xfrm>
            <a:off x="4645025" y="141885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Title</a:t>
            </a:r>
          </a:p>
        </p:txBody>
      </p:sp>
      <p:sp>
        <p:nvSpPr>
          <p:cNvPr id="6" name="Content Placeholder 5"/>
          <p:cNvSpPr>
            <a:spLocks noGrp="1"/>
          </p:cNvSpPr>
          <p:nvPr>
            <p:ph sz="quarter" idx="4"/>
          </p:nvPr>
        </p:nvSpPr>
        <p:spPr>
          <a:xfrm>
            <a:off x="4645025" y="2061712"/>
            <a:ext cx="4041775" cy="4200975"/>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
        <p:nvSpPr>
          <p:cNvPr id="7" name="Footer Placeholder 6"/>
          <p:cNvSpPr>
            <a:spLocks noGrp="1"/>
          </p:cNvSpPr>
          <p:nvPr>
            <p:ph type="ftr" sz="quarter" idx="10"/>
          </p:nvPr>
        </p:nvSpPr>
        <p:spPr/>
        <p:txBody>
          <a:body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Footer Placeholder 2"/>
          <p:cNvSpPr>
            <a:spLocks noGrp="1"/>
          </p:cNvSpPr>
          <p:nvPr>
            <p:ph type="ftr" sz="quarter" idx="10"/>
          </p:nvPr>
        </p:nvSpPr>
        <p:spPr/>
        <p:txBody>
          <a:bodyPr/>
          <a:lstStyle/>
          <a:p>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Text Placeholder 6"/>
          <p:cNvSpPr>
            <a:spLocks noGrp="1"/>
          </p:cNvSpPr>
          <p:nvPr>
            <p:ph type="body" sz="quarter" idx="12"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4" name="Footer Placeholder 3"/>
          <p:cNvSpPr>
            <a:spLocks noGrp="1"/>
          </p:cNvSpPr>
          <p:nvPr>
            <p:ph type="ftr" sz="quarter" idx="13"/>
          </p:nvPr>
        </p:nvSpPr>
        <p:spPr/>
        <p:txBody>
          <a:body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p:spPr>
        <p:txBody>
          <a:bodyPr anchor="b">
            <a:noAutofit/>
          </a:bodyPr>
          <a:lstStyle>
            <a:lvl1pPr algn="l">
              <a:defRPr sz="2400" b="1"/>
            </a:lvl1pPr>
          </a:lstStyle>
          <a:p>
            <a:r>
              <a:rPr lang="en-US" dirty="0" smtClean="0"/>
              <a:t>Click to Add a Title</a:t>
            </a:r>
            <a:endParaRPr lang="en-US" dirty="0"/>
          </a:p>
        </p:txBody>
      </p:sp>
      <p:sp>
        <p:nvSpPr>
          <p:cNvPr id="3" name="Content Placeholder 2"/>
          <p:cNvSpPr>
            <a:spLocks noGrp="1"/>
          </p:cNvSpPr>
          <p:nvPr>
            <p:ph idx="1"/>
          </p:nvPr>
        </p:nvSpPr>
        <p:spPr>
          <a:xfrm>
            <a:off x="3575050" y="273051"/>
            <a:ext cx="5111750" cy="5989638"/>
          </a:xfrm>
        </p:spPr>
        <p:txBody>
          <a:bodyPr vert="horz" lIns="91440" tIns="45720" rIns="91440" bIns="45720" rtlCol="0">
            <a:noAutofit/>
          </a:bodyPr>
          <a:lstStyle>
            <a:lvl1pPr>
              <a:defRPr lang="en-US" smtClean="0"/>
            </a:lvl1pPr>
            <a:lvl2pPr>
              <a:defRPr lang="en-US" smtClean="0"/>
            </a:lvl2pPr>
            <a:lvl3pPr>
              <a:defRPr lang="en-US" smtClean="0"/>
            </a:lvl3pPr>
            <a:lvl4pPr>
              <a:defRPr lang="en-US" smtClean="0"/>
            </a:lvl4pPr>
            <a:lvl5pPr>
              <a:defRPr lang="en-US" dirty="0" smtClean="0"/>
            </a:lvl5pPr>
            <a:lvl6pPr>
              <a:defRPr baseline="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457200" y="1435100"/>
            <a:ext cx="3008313" cy="4827588"/>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3" name="Rectangle 2"/>
          <p:cNvSpPr/>
          <p:nvPr/>
        </p:nvSpPr>
        <p:spPr>
          <a:xfrm>
            <a:off x="0" y="1311215"/>
            <a:ext cx="9144000" cy="5082469"/>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457200" y="68332"/>
            <a:ext cx="8686800" cy="1143000"/>
          </a:xfrm>
        </p:spPr>
        <p:txBody>
          <a:bodyPr/>
          <a:lstStyle>
            <a:lvl1pPr>
              <a:defRPr/>
            </a:lvl1pPr>
          </a:lstStyle>
          <a:p>
            <a:r>
              <a:rPr lang="en-US" dirty="0" smtClean="0"/>
              <a:t>Click to Add a Title</a:t>
            </a:r>
            <a:endParaRPr lang="en-US" dirty="0"/>
          </a:p>
        </p:txBody>
      </p:sp>
      <p:sp>
        <p:nvSpPr>
          <p:cNvPr id="5" name="Content Placeholder 8"/>
          <p:cNvSpPr>
            <a:spLocks noGrp="1"/>
          </p:cNvSpPr>
          <p:nvPr>
            <p:ph sz="quarter" idx="10"/>
          </p:nvPr>
        </p:nvSpPr>
        <p:spPr>
          <a:xfrm>
            <a:off x="457200" y="1414462"/>
            <a:ext cx="8229600"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
        <p:nvSpPr>
          <p:cNvPr id="6" name="Text Placeholder 6"/>
          <p:cNvSpPr>
            <a:spLocks noGrp="1"/>
          </p:cNvSpPr>
          <p:nvPr>
            <p:ph type="body" sz="quarter" idx="11"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7" name="Footer Placeholder 6"/>
          <p:cNvSpPr>
            <a:spLocks noGrp="1"/>
          </p:cNvSpPr>
          <p:nvPr>
            <p:ph type="ftr" sz="quarter" idx="12"/>
          </p:nvPr>
        </p:nvSpPr>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Half Gray">
    <p:spTree>
      <p:nvGrpSpPr>
        <p:cNvPr id="1" name=""/>
        <p:cNvGrpSpPr/>
        <p:nvPr/>
      </p:nvGrpSpPr>
      <p:grpSpPr>
        <a:xfrm>
          <a:off x="0" y="0"/>
          <a:ext cx="0" cy="0"/>
          <a:chOff x="0" y="0"/>
          <a:chExt cx="0" cy="0"/>
        </a:xfrm>
      </p:grpSpPr>
      <p:sp>
        <p:nvSpPr>
          <p:cNvPr id="5" name="Rectangle 4"/>
          <p:cNvSpPr/>
          <p:nvPr/>
        </p:nvSpPr>
        <p:spPr>
          <a:xfrm>
            <a:off x="0" y="3950562"/>
            <a:ext cx="9144000" cy="2374037"/>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Text Placeholder 6"/>
          <p:cNvSpPr>
            <a:spLocks noGrp="1"/>
          </p:cNvSpPr>
          <p:nvPr>
            <p:ph type="body" sz="quarter" idx="12"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7" name="Rectangle 6"/>
          <p:cNvSpPr/>
          <p:nvPr/>
        </p:nvSpPr>
        <p:spPr>
          <a:xfrm>
            <a:off x="0" y="3959188"/>
            <a:ext cx="9144000" cy="2441612"/>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8" name="Content Placeholder 7"/>
          <p:cNvSpPr>
            <a:spLocks noGrp="1"/>
          </p:cNvSpPr>
          <p:nvPr>
            <p:ph sz="quarter" idx="13"/>
          </p:nvPr>
        </p:nvSpPr>
        <p:spPr>
          <a:xfrm>
            <a:off x="457200" y="1414462"/>
            <a:ext cx="8220974" cy="4852988"/>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Gray Bar_1">
    <p:spTree>
      <p:nvGrpSpPr>
        <p:cNvPr id="1" name=""/>
        <p:cNvGrpSpPr/>
        <p:nvPr/>
      </p:nvGrpSpPr>
      <p:grpSpPr>
        <a:xfrm>
          <a:off x="0" y="0"/>
          <a:ext cx="0" cy="0"/>
          <a:chOff x="0" y="0"/>
          <a:chExt cx="0" cy="0"/>
        </a:xfrm>
      </p:grpSpPr>
      <p:sp>
        <p:nvSpPr>
          <p:cNvPr id="3" name="Rectangle 2"/>
          <p:cNvSpPr/>
          <p:nvPr/>
        </p:nvSpPr>
        <p:spPr>
          <a:xfrm>
            <a:off x="2398142" y="0"/>
            <a:ext cx="6745857" cy="64008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2648204" y="57150"/>
            <a:ext cx="6495795" cy="1143000"/>
          </a:xfrm>
        </p:spPr>
        <p:txBody>
          <a:bodyPr/>
          <a:lstStyle>
            <a:lvl1pPr algn="l">
              <a:defRPr/>
            </a:lvl1pPr>
          </a:lstStyle>
          <a:p>
            <a:r>
              <a:rPr lang="en-US" dirty="0" smtClean="0"/>
              <a:t>Click to Add a Title</a:t>
            </a:r>
            <a:endParaRPr lang="en-US" dirty="0"/>
          </a:p>
        </p:txBody>
      </p:sp>
      <p:sp>
        <p:nvSpPr>
          <p:cNvPr id="5" name="Content Placeholder 5"/>
          <p:cNvSpPr>
            <a:spLocks noGrp="1"/>
          </p:cNvSpPr>
          <p:nvPr>
            <p:ph sz="quarter" idx="10"/>
          </p:nvPr>
        </p:nvSpPr>
        <p:spPr>
          <a:xfrm>
            <a:off x="241540" y="370936"/>
            <a:ext cx="1940943" cy="5877463"/>
          </a:xfrm>
        </p:spPr>
        <p:txBody>
          <a:bodyPr/>
          <a:lstStyle>
            <a:lvl1pPr marL="0" indent="0">
              <a:buFontTx/>
              <a:buNone/>
              <a:defRPr/>
            </a:lvl1pPr>
            <a:lvl2pPr>
              <a:buFontTx/>
              <a:buNone/>
              <a:defRPr/>
            </a:lvl2pPr>
            <a:lvl3pPr>
              <a:buFontTx/>
              <a:buNone/>
              <a:defRPr/>
            </a:lvl3pPr>
          </a:lstStyle>
          <a:p>
            <a:pPr lvl="0"/>
            <a:r>
              <a:rPr lang="en-US" smtClean="0"/>
              <a:t>Click to edit Master text styles</a:t>
            </a:r>
          </a:p>
        </p:txBody>
      </p:sp>
      <p:sp>
        <p:nvSpPr>
          <p:cNvPr id="6" name="Content Placeholder 7"/>
          <p:cNvSpPr>
            <a:spLocks noGrp="1"/>
          </p:cNvSpPr>
          <p:nvPr>
            <p:ph sz="quarter" idx="11"/>
          </p:nvPr>
        </p:nvSpPr>
        <p:spPr>
          <a:xfrm>
            <a:off x="2639683" y="1414462"/>
            <a:ext cx="6275717"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
        <p:nvSpPr>
          <p:cNvPr id="7" name="Text Placeholder 6"/>
          <p:cNvSpPr>
            <a:spLocks noGrp="1"/>
          </p:cNvSpPr>
          <p:nvPr>
            <p:ph type="body" sz="quarter" idx="12" hasCustomPrompt="1"/>
          </p:nvPr>
        </p:nvSpPr>
        <p:spPr>
          <a:xfrm>
            <a:off x="2639682" y="838200"/>
            <a:ext cx="6504317" cy="457200"/>
          </a:xfrm>
        </p:spPr>
        <p:txBody>
          <a:bodyPr/>
          <a:lstStyle>
            <a:lvl1pPr marL="0" indent="0">
              <a:buNone/>
              <a:defRPr sz="2400" i="1"/>
            </a:lvl1pPr>
          </a:lstStyle>
          <a:p>
            <a:pPr lvl="0"/>
            <a:r>
              <a:rPr lang="en-US" dirty="0" smtClean="0"/>
              <a:t>Click to Add a Subtitle</a:t>
            </a:r>
          </a:p>
        </p:txBody>
      </p:sp>
      <p:sp>
        <p:nvSpPr>
          <p:cNvPr id="9" name="Footer Placeholder 8"/>
          <p:cNvSpPr>
            <a:spLocks noGrp="1"/>
          </p:cNvSpPr>
          <p:nvPr>
            <p:ph type="ftr" sz="quarter" idx="13"/>
          </p:nvPr>
        </p:nvSpPr>
        <p:spPr/>
        <p:txBody>
          <a:body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Gray Bar_2">
    <p:spTree>
      <p:nvGrpSpPr>
        <p:cNvPr id="1" name=""/>
        <p:cNvGrpSpPr/>
        <p:nvPr/>
      </p:nvGrpSpPr>
      <p:grpSpPr>
        <a:xfrm>
          <a:off x="0" y="0"/>
          <a:ext cx="0" cy="0"/>
          <a:chOff x="0" y="0"/>
          <a:chExt cx="0" cy="0"/>
        </a:xfrm>
      </p:grpSpPr>
      <p:sp>
        <p:nvSpPr>
          <p:cNvPr id="3" name="Rectangle 2"/>
          <p:cNvSpPr/>
          <p:nvPr/>
        </p:nvSpPr>
        <p:spPr>
          <a:xfrm>
            <a:off x="6400800" y="0"/>
            <a:ext cx="2743200" cy="64008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457200" y="65776"/>
            <a:ext cx="5715000" cy="1143000"/>
          </a:xfrm>
        </p:spPr>
        <p:txBody>
          <a:bodyPr/>
          <a:lstStyle>
            <a:lvl1pPr algn="l">
              <a:defRPr/>
            </a:lvl1pPr>
          </a:lstStyle>
          <a:p>
            <a:r>
              <a:rPr lang="en-US" dirty="0" smtClean="0"/>
              <a:t>Click to Add a Title</a:t>
            </a:r>
            <a:endParaRPr lang="en-US" dirty="0"/>
          </a:p>
        </p:txBody>
      </p:sp>
      <p:sp>
        <p:nvSpPr>
          <p:cNvPr id="5" name="Content Placeholder 5"/>
          <p:cNvSpPr>
            <a:spLocks noGrp="1"/>
          </p:cNvSpPr>
          <p:nvPr>
            <p:ph sz="quarter" idx="10"/>
          </p:nvPr>
        </p:nvSpPr>
        <p:spPr>
          <a:xfrm>
            <a:off x="457200" y="1414463"/>
            <a:ext cx="5715000" cy="4833936"/>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7"/>
          <p:cNvSpPr>
            <a:spLocks noGrp="1"/>
          </p:cNvSpPr>
          <p:nvPr>
            <p:ph sz="quarter" idx="11"/>
          </p:nvPr>
        </p:nvSpPr>
        <p:spPr>
          <a:xfrm>
            <a:off x="6553200" y="228600"/>
            <a:ext cx="2438400" cy="6019800"/>
          </a:xfrm>
        </p:spPr>
        <p:txBody>
          <a:bodyPr/>
          <a:lstStyle>
            <a:lvl1pPr marL="0" indent="0">
              <a:buNone/>
              <a:defRPr/>
            </a:lvl1pPr>
            <a:lvl2pPr marL="0" indent="0">
              <a:buNone/>
              <a:defRPr/>
            </a:lvl2pPr>
            <a:lvl3pPr marL="0" indent="0">
              <a:buNone/>
              <a:defRPr/>
            </a:lvl3pPr>
          </a:lstStyle>
          <a:p>
            <a:pPr lvl="0"/>
            <a:r>
              <a:rPr lang="en-US" smtClean="0"/>
              <a:t>Click to edit Master text styles</a:t>
            </a:r>
          </a:p>
        </p:txBody>
      </p:sp>
      <p:sp>
        <p:nvSpPr>
          <p:cNvPr id="7" name="Text Placeholder 6"/>
          <p:cNvSpPr>
            <a:spLocks noGrp="1"/>
          </p:cNvSpPr>
          <p:nvPr>
            <p:ph type="body" sz="quarter" idx="12" hasCustomPrompt="1"/>
          </p:nvPr>
        </p:nvSpPr>
        <p:spPr>
          <a:xfrm>
            <a:off x="457200" y="838200"/>
            <a:ext cx="5719313" cy="457200"/>
          </a:xfrm>
        </p:spPr>
        <p:txBody>
          <a:bodyPr/>
          <a:lstStyle>
            <a:lvl1pPr marL="0" indent="0">
              <a:buNone/>
              <a:defRPr sz="2400" i="1"/>
            </a:lvl1pPr>
          </a:lstStyle>
          <a:p>
            <a:pPr lvl="0"/>
            <a:r>
              <a:rPr lang="en-US" dirty="0" smtClean="0"/>
              <a:t>Click to Add a Subtitle</a:t>
            </a:r>
          </a:p>
        </p:txBody>
      </p:sp>
      <p:sp>
        <p:nvSpPr>
          <p:cNvPr id="10" name="Footer Placeholder 9"/>
          <p:cNvSpPr>
            <a:spLocks noGrp="1"/>
          </p:cNvSpPr>
          <p:nvPr>
            <p:ph type="ftr" sz="quarter" idx="13"/>
          </p:nvPr>
        </p:nvSpPr>
        <p:spPr/>
        <p:txBody>
          <a:bodyPr/>
          <a:lstStyle/>
          <a:p>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Left Gray Bar">
    <p:spTree>
      <p:nvGrpSpPr>
        <p:cNvPr id="1" name=""/>
        <p:cNvGrpSpPr/>
        <p:nvPr/>
      </p:nvGrpSpPr>
      <p:grpSpPr>
        <a:xfrm>
          <a:off x="0" y="0"/>
          <a:ext cx="0" cy="0"/>
          <a:chOff x="0" y="0"/>
          <a:chExt cx="0" cy="0"/>
        </a:xfrm>
      </p:grpSpPr>
      <p:sp>
        <p:nvSpPr>
          <p:cNvPr id="3" name="Rectangle 2"/>
          <p:cNvSpPr/>
          <p:nvPr/>
        </p:nvSpPr>
        <p:spPr>
          <a:xfrm>
            <a:off x="0" y="0"/>
            <a:ext cx="3108960" cy="64008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3336925" y="65776"/>
            <a:ext cx="5807075" cy="1143000"/>
          </a:xfrm>
        </p:spPr>
        <p:txBody>
          <a:bodyPr/>
          <a:lstStyle>
            <a:lvl1pPr algn="l">
              <a:defRPr/>
            </a:lvl1pPr>
          </a:lstStyle>
          <a:p>
            <a:r>
              <a:rPr lang="en-US" dirty="0" smtClean="0"/>
              <a:t>Click to Add a Title</a:t>
            </a:r>
            <a:endParaRPr lang="en-US" dirty="0"/>
          </a:p>
        </p:txBody>
      </p:sp>
      <p:sp>
        <p:nvSpPr>
          <p:cNvPr id="5" name="Content Placeholder 5"/>
          <p:cNvSpPr>
            <a:spLocks noGrp="1"/>
          </p:cNvSpPr>
          <p:nvPr>
            <p:ph sz="quarter" idx="10"/>
          </p:nvPr>
        </p:nvSpPr>
        <p:spPr>
          <a:xfrm>
            <a:off x="3336925" y="1414462"/>
            <a:ext cx="5577840"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7"/>
          <p:cNvSpPr>
            <a:spLocks noGrp="1"/>
          </p:cNvSpPr>
          <p:nvPr>
            <p:ph sz="quarter" idx="11"/>
          </p:nvPr>
        </p:nvSpPr>
        <p:spPr>
          <a:xfrm>
            <a:off x="205740" y="228600"/>
            <a:ext cx="2697480" cy="6019800"/>
          </a:xfrm>
        </p:spPr>
        <p:txBody>
          <a:bodyPr/>
          <a:lstStyle>
            <a:lvl1pPr marL="342900" indent="-342900">
              <a:buFont typeface="Arial" pitchFamily="34" charset="0"/>
              <a:buChar char="•"/>
              <a:defRPr sz="2000"/>
            </a:lvl1pPr>
            <a:lvl2pPr marL="685800" indent="-342900">
              <a:buFont typeface="Arial" pitchFamily="34" charset="0"/>
              <a:buChar char="–"/>
              <a:defRPr sz="1800" baseline="0"/>
            </a:lvl2pPr>
            <a:lvl3pPr marL="1031875" indent="-344488">
              <a:buFont typeface="Arial" pitchFamily="34" charset="0"/>
              <a:buChar char="–"/>
              <a:defRPr sz="1600" baseline="0"/>
            </a:lvl3pPr>
          </a:lstStyle>
          <a:p>
            <a:pPr lvl="0"/>
            <a:r>
              <a:rPr lang="en-US" smtClean="0"/>
              <a:t>Click to edit Master text styles</a:t>
            </a:r>
          </a:p>
          <a:p>
            <a:pPr lvl="1"/>
            <a:r>
              <a:rPr lang="en-US" smtClean="0"/>
              <a:t>Second level</a:t>
            </a:r>
          </a:p>
          <a:p>
            <a:pPr lvl="2"/>
            <a:r>
              <a:rPr lang="en-US" smtClean="0"/>
              <a:t>Third level</a:t>
            </a:r>
          </a:p>
        </p:txBody>
      </p:sp>
      <p:sp>
        <p:nvSpPr>
          <p:cNvPr id="7" name="Text Placeholder 6"/>
          <p:cNvSpPr>
            <a:spLocks noGrp="1"/>
          </p:cNvSpPr>
          <p:nvPr>
            <p:ph type="body" sz="quarter" idx="12" hasCustomPrompt="1"/>
          </p:nvPr>
        </p:nvSpPr>
        <p:spPr>
          <a:xfrm>
            <a:off x="3336925" y="838200"/>
            <a:ext cx="5807075" cy="457200"/>
          </a:xfrm>
        </p:spPr>
        <p:txBody>
          <a:bodyPr/>
          <a:lstStyle>
            <a:lvl1pPr marL="0" indent="0">
              <a:buNone/>
              <a:defRPr sz="2400" i="1"/>
            </a:lvl1pPr>
          </a:lstStyle>
          <a:p>
            <a:pPr lvl="0"/>
            <a:r>
              <a:rPr lang="en-US" dirty="0" smtClean="0"/>
              <a:t>Click to Add a Subtitle</a:t>
            </a:r>
          </a:p>
        </p:txBody>
      </p:sp>
      <p:sp>
        <p:nvSpPr>
          <p:cNvPr id="10" name="Footer Placeholder 9"/>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3412999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lvl1pPr>
              <a:defRPr/>
            </a:lvl1pPr>
          </a:lstStyle>
          <a:p>
            <a:r>
              <a:rPr lang="en-US" dirty="0" smtClean="0"/>
              <a:t>Click to Add a Title</a:t>
            </a:r>
            <a:endParaRPr lang="en-US" dirty="0"/>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ooter Placeholder 3"/>
          <p:cNvSpPr>
            <a:spLocks noGrp="1"/>
          </p:cNvSpPr>
          <p:nvPr>
            <p:ph type="ftr" sz="quarter" idx="10"/>
          </p:nvPr>
        </p:nvSpPr>
        <p:spPr/>
        <p:txBody>
          <a:bodyPr/>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6" name="Picture 2" descr="C:\Users\adorso\Pictures\Focus4-3_PPT-fl_72_lowRes_more Blue.jpg"/>
          <p:cNvPicPr>
            <a:picLocks noChangeAspect="1" noChangeArrowheads="1"/>
          </p:cNvPicPr>
          <p:nvPr/>
        </p:nvPicPr>
        <p:blipFill>
          <a:blip r:embed="rId2" cstate="print"/>
          <a:srcRect/>
          <a:stretch>
            <a:fillRect/>
          </a:stretch>
        </p:blipFill>
        <p:spPr bwMode="auto">
          <a:xfrm>
            <a:off x="0" y="1391362"/>
            <a:ext cx="9144000" cy="4075277"/>
          </a:xfrm>
          <a:prstGeom prst="rect">
            <a:avLst/>
          </a:prstGeom>
          <a:noFill/>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05201" y="3200400"/>
            <a:ext cx="2133598" cy="609600"/>
          </a:xfrm>
          <a:prstGeom prst="rect">
            <a:avLst/>
          </a:prstGeom>
        </p:spPr>
      </p:pic>
      <p:sp>
        <p:nvSpPr>
          <p:cNvPr id="5" name="TextBox 4"/>
          <p:cNvSpPr txBox="1"/>
          <p:nvPr/>
        </p:nvSpPr>
        <p:spPr>
          <a:xfrm>
            <a:off x="2932320" y="2106155"/>
            <a:ext cx="3279359" cy="830997"/>
          </a:xfrm>
          <a:prstGeom prst="rect">
            <a:avLst/>
          </a:prstGeom>
          <a:noFill/>
        </p:spPr>
        <p:txBody>
          <a:bodyPr wrap="none" rtlCol="0">
            <a:spAutoFit/>
          </a:bodyPr>
          <a:lstStyle/>
          <a:p>
            <a:r>
              <a:rPr lang="en-US" sz="4800" b="1" dirty="0" smtClean="0">
                <a:solidFill>
                  <a:srgbClr val="FFFFFF"/>
                </a:solidFill>
              </a:rPr>
              <a:t>Thank You</a:t>
            </a:r>
            <a:endParaRPr lang="en-US" sz="4800" b="1" dirty="0">
              <a:solidFill>
                <a:srgbClr val="FFFFFF"/>
              </a:solidFill>
            </a:endParaRPr>
          </a:p>
        </p:txBody>
      </p:sp>
      <p:sp>
        <p:nvSpPr>
          <p:cNvPr id="7" name="Rectangle 6"/>
          <p:cNvSpPr/>
          <p:nvPr/>
        </p:nvSpPr>
        <p:spPr>
          <a:xfrm>
            <a:off x="0" y="6386794"/>
            <a:ext cx="9144000" cy="47120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nd logo">
    <p:bg>
      <p:bgPr>
        <a:blipFill dpi="0" rotWithShape="1">
          <a:blip r:embed="rId2">
            <a:lum/>
          </a:blip>
          <a:srcRect/>
          <a:stretch>
            <a:fillRect l="25000" t="40000" r="25000" b="40000"/>
          </a:stretch>
        </a:blipFill>
        <a:effectLst/>
      </p:bgPr>
    </p:bg>
    <p:spTree>
      <p:nvGrpSpPr>
        <p:cNvPr id="1" name=""/>
        <p:cNvGrpSpPr/>
        <p:nvPr/>
      </p:nvGrpSpPr>
      <p:grpSpPr>
        <a:xfrm>
          <a:off x="0" y="0"/>
          <a:ext cx="0" cy="0"/>
          <a:chOff x="0" y="0"/>
          <a:chExt cx="0" cy="0"/>
        </a:xfrm>
      </p:grpSpPr>
      <p:sp>
        <p:nvSpPr>
          <p:cNvPr id="4" name="Rectangle 3"/>
          <p:cNvSpPr/>
          <p:nvPr/>
        </p:nvSpPr>
        <p:spPr>
          <a:xfrm>
            <a:off x="0" y="6236898"/>
            <a:ext cx="9144000" cy="6211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0" y="6236898"/>
            <a:ext cx="9144000" cy="6211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NOT Print Version">
    <p:spTree>
      <p:nvGrpSpPr>
        <p:cNvPr id="1" name=""/>
        <p:cNvGrpSpPr/>
        <p:nvPr/>
      </p:nvGrpSpPr>
      <p:grpSpPr>
        <a:xfrm>
          <a:off x="0" y="0"/>
          <a:ext cx="0" cy="0"/>
          <a:chOff x="0" y="0"/>
          <a:chExt cx="0" cy="0"/>
        </a:xfrm>
      </p:grpSpPr>
      <p:pic>
        <p:nvPicPr>
          <p:cNvPr id="10" name="Picture 9" descr="CS1213FocusBackgr10x7-5_96_90.jpg"/>
          <p:cNvPicPr>
            <a:picLocks noChangeAspect="1"/>
          </p:cNvPicPr>
          <p:nvPr/>
        </p:nvPicPr>
        <p:blipFill>
          <a:blip r:embed="rId2" cstate="print"/>
          <a:stretch>
            <a:fillRect/>
          </a:stretch>
        </p:blipFill>
        <p:spPr>
          <a:xfrm>
            <a:off x="0" y="0"/>
            <a:ext cx="9144000" cy="6858000"/>
          </a:xfrm>
          <a:prstGeom prst="rect">
            <a:avLst/>
          </a:prstGeom>
        </p:spPr>
      </p:pic>
      <p:pic>
        <p:nvPicPr>
          <p:cNvPr id="9" name="Picture 8" descr="CS1213FocusBackgr10x7-5_96_90.jpg"/>
          <p:cNvPicPr>
            <a:picLocks noChangeAspect="1"/>
          </p:cNvPicPr>
          <p:nvPr/>
        </p:nvPicPr>
        <p:blipFill>
          <a:blip r:embed="rId2" cstate="print"/>
          <a:stretch>
            <a:fillRect/>
          </a:stretch>
        </p:blipFill>
        <p:spPr>
          <a:xfrm>
            <a:off x="0" y="0"/>
            <a:ext cx="9144000" cy="6858000"/>
          </a:xfrm>
          <a:prstGeom prst="rect">
            <a:avLst/>
          </a:prstGeom>
        </p:spPr>
      </p:pic>
      <p:sp>
        <p:nvSpPr>
          <p:cNvPr id="4" name="Title 1"/>
          <p:cNvSpPr>
            <a:spLocks noGrp="1"/>
          </p:cNvSpPr>
          <p:nvPr>
            <p:ph type="ctrTitle" hasCustomPrompt="1"/>
          </p:nvPr>
        </p:nvSpPr>
        <p:spPr>
          <a:xfrm>
            <a:off x="457200" y="685800"/>
            <a:ext cx="8229600" cy="1177506"/>
          </a:xfrm>
        </p:spPr>
        <p:txBody>
          <a:bodyPr anchor="b">
            <a:noAutofit/>
          </a:bodyPr>
          <a:lstStyle>
            <a:lvl1pPr algn="ctr">
              <a:defRPr sz="3600">
                <a:solidFill>
                  <a:srgbClr val="FFFFFF"/>
                </a:solidFill>
                <a:effectLst>
                  <a:outerShdw blurRad="38100" dist="38100" dir="2700000" algn="tl">
                    <a:srgbClr val="000000">
                      <a:alpha val="43137"/>
                    </a:srgbClr>
                  </a:outerShdw>
                </a:effectLst>
              </a:defRPr>
            </a:lvl1pPr>
          </a:lstStyle>
          <a:p>
            <a:r>
              <a:rPr lang="en-US" dirty="0" smtClean="0"/>
              <a:t>Click To Add a Title</a:t>
            </a:r>
            <a:endParaRPr lang="en-US" dirty="0"/>
          </a:p>
        </p:txBody>
      </p:sp>
      <p:sp>
        <p:nvSpPr>
          <p:cNvPr id="5" name="Subtitle 2"/>
          <p:cNvSpPr>
            <a:spLocks noGrp="1"/>
          </p:cNvSpPr>
          <p:nvPr>
            <p:ph type="subTitle" idx="1" hasCustomPrompt="1"/>
          </p:nvPr>
        </p:nvSpPr>
        <p:spPr>
          <a:xfrm>
            <a:off x="876300" y="1880558"/>
            <a:ext cx="7391400" cy="1891342"/>
          </a:xfrm>
        </p:spPr>
        <p:txBody>
          <a:bodyPr/>
          <a:lstStyle>
            <a:lvl1pPr marL="0" indent="0" algn="ctr">
              <a:buNone/>
              <a:defRPr sz="2800" b="0">
                <a:solidFill>
                  <a:srgbClr val="FFFFFF"/>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a Subtitle</a:t>
            </a:r>
            <a:endParaRPr lang="en-US" dirty="0"/>
          </a:p>
        </p:txBody>
      </p:sp>
      <p:sp>
        <p:nvSpPr>
          <p:cNvPr id="6" name="Text Placeholder 15"/>
          <p:cNvSpPr>
            <a:spLocks noGrp="1"/>
          </p:cNvSpPr>
          <p:nvPr>
            <p:ph type="body" sz="quarter" idx="10" hasCustomPrompt="1"/>
          </p:nvPr>
        </p:nvSpPr>
        <p:spPr>
          <a:xfrm>
            <a:off x="1843709" y="2637186"/>
            <a:ext cx="5456582" cy="731520"/>
          </a:xfrm>
        </p:spPr>
        <p:txBody>
          <a:bodyPr anchor="b"/>
          <a:lstStyle>
            <a:lvl1pPr marL="0" indent="0" algn="ctr">
              <a:buNone/>
              <a:defRPr sz="2000" baseline="0">
                <a:solidFill>
                  <a:srgbClr val="FFFFFF"/>
                </a:solidFill>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smtClean="0"/>
              <a:t>Presenter’s Name</a:t>
            </a:r>
          </a:p>
        </p:txBody>
      </p:sp>
      <p:sp>
        <p:nvSpPr>
          <p:cNvPr id="7" name="Text Placeholder 18"/>
          <p:cNvSpPr>
            <a:spLocks noGrp="1"/>
          </p:cNvSpPr>
          <p:nvPr>
            <p:ph type="body" sz="quarter" idx="11" hasCustomPrompt="1"/>
          </p:nvPr>
        </p:nvSpPr>
        <p:spPr>
          <a:xfrm>
            <a:off x="2743200" y="3372928"/>
            <a:ext cx="3657600" cy="396815"/>
          </a:xfrm>
        </p:spPr>
        <p:txBody>
          <a:bodyPr anchor="b"/>
          <a:lstStyle>
            <a:lvl1pPr algn="ctr">
              <a:buNone/>
              <a:defRPr sz="1800">
                <a:solidFill>
                  <a:srgbClr val="FFFFFF"/>
                </a:solidFill>
              </a:defRPr>
            </a:lvl1pPr>
          </a:lstStyle>
          <a:p>
            <a:pPr lvl="0"/>
            <a:r>
              <a:rPr lang="en-US" dirty="0" smtClean="0"/>
              <a:t>Date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02" y="6349043"/>
            <a:ext cx="1412907" cy="403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537828"/>
            <a:ext cx="8229600" cy="1600200"/>
          </a:xfrm>
        </p:spPr>
        <p:txBody>
          <a:bodyPr anchor="b"/>
          <a:lstStyle>
            <a:lvl1pPr algn="ctr">
              <a:defRPr sz="3600" b="1"/>
            </a:lvl1pPr>
          </a:lstStyle>
          <a:p>
            <a:r>
              <a:rPr lang="en-US" dirty="0" smtClean="0"/>
              <a:t>Click to Add a Title</a:t>
            </a:r>
            <a:endParaRPr lang="en-US" dirty="0"/>
          </a:p>
        </p:txBody>
      </p:sp>
      <p:sp>
        <p:nvSpPr>
          <p:cNvPr id="3" name="Subtitle 2"/>
          <p:cNvSpPr>
            <a:spLocks noGrp="1"/>
          </p:cNvSpPr>
          <p:nvPr>
            <p:ph type="subTitle" idx="1" hasCustomPrompt="1"/>
          </p:nvPr>
        </p:nvSpPr>
        <p:spPr>
          <a:xfrm>
            <a:off x="914400" y="3216492"/>
            <a:ext cx="7315200" cy="1752600"/>
          </a:xfrm>
        </p:spPr>
        <p:txBody>
          <a:bodyPr>
            <a:noAutofit/>
          </a:bodyPr>
          <a:lstStyle>
            <a:lvl1pPr marL="0" indent="0" algn="ctr">
              <a:buNone/>
              <a:defRPr sz="2800" b="1">
                <a:solidFill>
                  <a:schemeClr val="tx2">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a Subtitle</a:t>
            </a:r>
            <a:endParaRPr lang="en-US" dirty="0"/>
          </a:p>
        </p:txBody>
      </p:sp>
      <p:grpSp>
        <p:nvGrpSpPr>
          <p:cNvPr id="4" name="Group 6"/>
          <p:cNvGrpSpPr/>
          <p:nvPr/>
        </p:nvGrpSpPr>
        <p:grpSpPr>
          <a:xfrm>
            <a:off x="0" y="0"/>
            <a:ext cx="9144000" cy="1295400"/>
            <a:chOff x="-14377" y="0"/>
            <a:chExt cx="9144000" cy="1295400"/>
          </a:xfrm>
        </p:grpSpPr>
        <p:pic>
          <p:nvPicPr>
            <p:cNvPr id="9" name="Picture 8" descr="Synopsys25-logoWhite_O_transparent.png"/>
            <p:cNvPicPr>
              <a:picLocks noChangeAspect="1"/>
            </p:cNvPicPr>
            <p:nvPr userDrawn="1"/>
          </p:nvPicPr>
          <p:blipFill>
            <a:blip r:embed="rId2" cstate="print"/>
            <a:stretch>
              <a:fillRect/>
            </a:stretch>
          </p:blipFill>
          <p:spPr>
            <a:xfrm>
              <a:off x="8672422" y="341352"/>
              <a:ext cx="282951" cy="7976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377" y="0"/>
              <a:ext cx="9144000" cy="1295400"/>
            </a:xfrm>
            <a:prstGeom prst="rect">
              <a:avLst/>
            </a:prstGeom>
          </p:spPr>
        </p:pic>
      </p:grpSp>
      <p:sp useBgFill="1">
        <p:nvSpPr>
          <p:cNvPr id="10" name="Rectangle 9"/>
          <p:cNvSpPr/>
          <p:nvPr/>
        </p:nvSpPr>
        <p:spPr>
          <a:xfrm>
            <a:off x="0" y="6377959"/>
            <a:ext cx="2133600" cy="466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p:nvPr/>
        </p:nvSpPr>
        <p:spPr>
          <a:xfrm>
            <a:off x="5562600" y="6395920"/>
            <a:ext cx="3581400" cy="466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p>
            <a:r>
              <a:rPr lang="en-US" dirty="0" smtClean="0"/>
              <a:t>Click to Add a Title</a:t>
            </a:r>
            <a:endParaRPr lang="en-US" dirty="0"/>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6"/>
          <p:cNvSpPr>
            <a:spLocks noGrp="1"/>
          </p:cNvSpPr>
          <p:nvPr>
            <p:ph type="body" sz="quarter" idx="12"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5" name="Footer Placeholder 4"/>
          <p:cNvSpPr>
            <a:spLocks noGrp="1"/>
          </p:cNvSpPr>
          <p:nvPr>
            <p:ph type="ftr" sz="quarter" idx="13"/>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Title 6"/>
          <p:cNvSpPr txBox="1">
            <a:spLocks/>
          </p:cNvSpPr>
          <p:nvPr/>
        </p:nvSpPr>
        <p:spPr>
          <a:xfrm>
            <a:off x="0" y="1295400"/>
            <a:ext cx="9144000" cy="1143000"/>
          </a:xfrm>
          <a:prstGeom prst="rect">
            <a:avLst/>
          </a:prstGeom>
          <a:solidFill>
            <a:schemeClr val="accent1">
              <a:lumMod val="75000"/>
            </a:schemeClr>
          </a:solidFill>
        </p:spPr>
        <p:txBody>
          <a:bodyPr vert="horz" lIns="274320" tIns="45720" rIns="274320" bIns="45720" rtlCol="0" anchor="ctr">
            <a:normAutofit/>
          </a:bodyPr>
          <a:lstStyle>
            <a:lvl1pPr marL="173038" indent="0">
              <a:defRPr>
                <a:solidFill>
                  <a:schemeClr val="bg2"/>
                </a:solidFill>
                <a:effectLst>
                  <a:outerShdw blurRad="38100" dist="38100" dir="2700000" algn="tl">
                    <a:srgbClr val="000000">
                      <a:alpha val="43137"/>
                    </a:srgbClr>
                  </a:outerShdw>
                </a:effectLst>
              </a:defRPr>
            </a:lvl1pPr>
          </a:lstStyle>
          <a:p>
            <a:pPr marL="173038" marR="0" lvl="0" indent="0" algn="l" defTabSz="914400" rtl="0" eaLnBrk="1" fontAlgn="auto" latinLnBrk="0" hangingPunct="1">
              <a:lnSpc>
                <a:spcPct val="100000"/>
              </a:lnSpc>
              <a:spcBef>
                <a:spcPct val="0"/>
              </a:spcBef>
              <a:spcAft>
                <a:spcPts val="0"/>
              </a:spcAft>
              <a:buClrTx/>
              <a:buSzTx/>
              <a:buFontTx/>
              <a:buNone/>
              <a:tabLst/>
              <a:defRPr/>
            </a:pPr>
            <a:endParaRPr kumimoji="0" lang="en-US" sz="3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j-ea"/>
              <a:cs typeface="+mj-cs"/>
            </a:endParaRPr>
          </a:p>
        </p:txBody>
      </p:sp>
      <p:sp>
        <p:nvSpPr>
          <p:cNvPr id="2" name="Title 1"/>
          <p:cNvSpPr>
            <a:spLocks noGrp="1"/>
          </p:cNvSpPr>
          <p:nvPr>
            <p:ph type="title"/>
          </p:nvPr>
        </p:nvSpPr>
        <p:spPr>
          <a:xfrm>
            <a:off x="457200" y="1295400"/>
            <a:ext cx="86868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1143000" y="2688609"/>
            <a:ext cx="7543800" cy="3559791"/>
          </a:xfrm>
        </p:spPr>
        <p:txBody>
          <a:bodyPr/>
          <a:lstStyle>
            <a:lvl1pPr>
              <a:spcBef>
                <a:spcPts val="1400"/>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smtClean="0"/>
              <a:t>Click to add agenda topics --- no bullets here</a:t>
            </a:r>
          </a:p>
        </p:txBody>
      </p:sp>
      <p:sp>
        <p:nvSpPr>
          <p:cNvPr id="6" name="Footer Placeholder 5"/>
          <p:cNvSpPr>
            <a:spLocks noGrp="1"/>
          </p:cNvSpPr>
          <p:nvPr>
            <p:ph type="ftr" sz="quarter" idx="11"/>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8" name="Picture 2" descr="C:\Users\adorso\Pictures\Focus4-3_PPT-fl_72_lowRes_more Blue.jpg"/>
          <p:cNvPicPr>
            <a:picLocks noChangeAspect="1" noChangeArrowheads="1"/>
          </p:cNvPicPr>
          <p:nvPr/>
        </p:nvPicPr>
        <p:blipFill>
          <a:blip r:embed="rId2" cstate="print"/>
          <a:srcRect/>
          <a:stretch>
            <a:fillRect/>
          </a:stretch>
        </p:blipFill>
        <p:spPr bwMode="auto">
          <a:xfrm>
            <a:off x="0" y="1391362"/>
            <a:ext cx="9144000" cy="4075277"/>
          </a:xfrm>
          <a:prstGeom prst="rect">
            <a:avLst/>
          </a:prstGeom>
          <a:noFill/>
        </p:spPr>
      </p:pic>
      <p:sp>
        <p:nvSpPr>
          <p:cNvPr id="2" name="Title 1"/>
          <p:cNvSpPr>
            <a:spLocks noGrp="1"/>
          </p:cNvSpPr>
          <p:nvPr>
            <p:ph type="title" hasCustomPrompt="1"/>
          </p:nvPr>
        </p:nvSpPr>
        <p:spPr>
          <a:xfrm>
            <a:off x="457200" y="1486228"/>
            <a:ext cx="8229600" cy="1362075"/>
          </a:xfrm>
        </p:spPr>
        <p:txBody>
          <a:bodyPr anchor="b">
            <a:noAutofit/>
          </a:bodyPr>
          <a:lstStyle>
            <a:lvl1pPr algn="l">
              <a:defRPr sz="3400" b="1" cap="none" baseline="0">
                <a:solidFill>
                  <a:srgbClr val="FFFFFF"/>
                </a:solidFill>
                <a:effectLst>
                  <a:outerShdw blurRad="38100" dist="38100" dir="2700000" algn="tl">
                    <a:srgbClr val="000000">
                      <a:alpha val="43137"/>
                    </a:srgbClr>
                  </a:outerShdw>
                </a:effectLst>
              </a:defRPr>
            </a:lvl1pPr>
          </a:lstStyle>
          <a:p>
            <a:r>
              <a:rPr lang="en-US" dirty="0" smtClean="0"/>
              <a:t>Click to Add a Title – Transition Slide</a:t>
            </a:r>
            <a:endParaRPr lang="en-US" dirty="0"/>
          </a:p>
        </p:txBody>
      </p:sp>
      <p:sp>
        <p:nvSpPr>
          <p:cNvPr id="3" name="Text Placeholder 2"/>
          <p:cNvSpPr>
            <a:spLocks noGrp="1"/>
          </p:cNvSpPr>
          <p:nvPr>
            <p:ph type="body" idx="1" hasCustomPrompt="1"/>
          </p:nvPr>
        </p:nvSpPr>
        <p:spPr>
          <a:xfrm>
            <a:off x="457200" y="2906713"/>
            <a:ext cx="8229600" cy="1500187"/>
          </a:xfrm>
        </p:spPr>
        <p:txBody>
          <a:bodyPr anchor="t">
            <a:noAutofit/>
          </a:bodyPr>
          <a:lstStyle>
            <a:lvl1pPr marL="0" indent="0">
              <a:buNone/>
              <a:defRPr sz="2400" b="0" i="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a Subtitle</a:t>
            </a:r>
          </a:p>
        </p:txBody>
      </p:sp>
      <p:sp>
        <p:nvSpPr>
          <p:cNvPr id="5" name="Footer Placeholder 4"/>
          <p:cNvSpPr>
            <a:spLocks noGrp="1"/>
          </p:cNvSpPr>
          <p:nvPr>
            <p:ph type="ftr" sz="quarter" idx="10"/>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Footer Placeholder 4"/>
          <p:cNvSpPr>
            <a:spLocks noGrp="1"/>
          </p:cNvSpPr>
          <p:nvPr>
            <p:ph type="ftr" sz="quarter" idx="10"/>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stStyle>
          <a:p>
            <a:pPr lvl="0"/>
            <a:r>
              <a:rPr lang="en-US" smtClean="0"/>
              <a:t>Click to edit Master text styles</a:t>
            </a:r>
          </a:p>
          <a:p>
            <a:pPr lvl="1"/>
            <a:r>
              <a:rPr lang="en-US" smtClean="0"/>
              <a:t>Second level</a:t>
            </a:r>
          </a:p>
          <a:p>
            <a:pPr lvl="2"/>
            <a:r>
              <a:rPr lang="en-US" smtClean="0"/>
              <a:t>Third level</a:t>
            </a:r>
          </a:p>
        </p:txBody>
      </p:sp>
      <p:sp>
        <p:nvSpPr>
          <p:cNvPr id="5" name="Text Placeholder 6"/>
          <p:cNvSpPr>
            <a:spLocks noGrp="1"/>
          </p:cNvSpPr>
          <p:nvPr>
            <p:ph type="body" sz="quarter" idx="12"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6" name="Footer Placeholder 5"/>
          <p:cNvSpPr>
            <a:spLocks noGrp="1"/>
          </p:cNvSpPr>
          <p:nvPr>
            <p:ph type="ftr" sz="quarter" idx="13"/>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77" y="6400838"/>
            <a:ext cx="9143245" cy="457162"/>
          </a:xfrm>
          <a:prstGeom prst="rect">
            <a:avLst/>
          </a:prstGeom>
        </p:spPr>
      </p:pic>
      <p:sp>
        <p:nvSpPr>
          <p:cNvPr id="2" name="Title Placeholder 1"/>
          <p:cNvSpPr>
            <a:spLocks noGrp="1"/>
          </p:cNvSpPr>
          <p:nvPr>
            <p:ph type="title"/>
          </p:nvPr>
        </p:nvSpPr>
        <p:spPr>
          <a:xfrm>
            <a:off x="457200" y="68574"/>
            <a:ext cx="8686422"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414462"/>
            <a:ext cx="8229600" cy="4848225"/>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Forth level</a:t>
            </a:r>
          </a:p>
          <a:p>
            <a:pPr lvl="4"/>
            <a:r>
              <a:rPr lang="en-US" dirty="0" smtClean="0"/>
              <a:t>Fifth level</a:t>
            </a:r>
          </a:p>
          <a:p>
            <a:pPr lvl="5"/>
            <a:r>
              <a:rPr lang="en-US" dirty="0" smtClean="0"/>
              <a:t>Sixth level</a:t>
            </a:r>
          </a:p>
          <a:p>
            <a:pPr lvl="5"/>
            <a:endParaRPr lang="en-US" dirty="0" smtClean="0"/>
          </a:p>
          <a:p>
            <a:pPr lvl="5"/>
            <a:endParaRPr lang="en-US" dirty="0" smtClean="0"/>
          </a:p>
        </p:txBody>
      </p:sp>
      <p:sp>
        <p:nvSpPr>
          <p:cNvPr id="8" name="TextBox 7"/>
          <p:cNvSpPr txBox="1"/>
          <p:nvPr/>
        </p:nvSpPr>
        <p:spPr>
          <a:xfrm>
            <a:off x="381000" y="6535579"/>
            <a:ext cx="1600200" cy="246221"/>
          </a:xfrm>
          <a:prstGeom prst="rect">
            <a:avLst/>
          </a:prstGeom>
          <a:noFill/>
        </p:spPr>
        <p:txBody>
          <a:bodyPr wrap="square" rtlCol="0">
            <a:spAutoFit/>
          </a:bodyPr>
          <a:lstStyle/>
          <a:p>
            <a:r>
              <a:rPr lang="en-US" sz="1000" dirty="0" smtClean="0">
                <a:solidFill>
                  <a:schemeClr val="tx1">
                    <a:lumMod val="50000"/>
                    <a:lumOff val="50000"/>
                  </a:schemeClr>
                </a:solidFill>
              </a:rPr>
              <a:t>© Synopsys 2013</a:t>
            </a:r>
            <a:endParaRPr lang="en-US" sz="1000" dirty="0">
              <a:solidFill>
                <a:schemeClr val="tx1">
                  <a:lumMod val="50000"/>
                  <a:lumOff val="50000"/>
                </a:schemeClr>
              </a:solidFill>
            </a:endParaRPr>
          </a:p>
        </p:txBody>
      </p:sp>
      <p:sp>
        <p:nvSpPr>
          <p:cNvPr id="9" name="TextBox 8"/>
          <p:cNvSpPr txBox="1"/>
          <p:nvPr/>
        </p:nvSpPr>
        <p:spPr>
          <a:xfrm>
            <a:off x="1657328" y="6535579"/>
            <a:ext cx="640080" cy="246221"/>
          </a:xfrm>
          <a:prstGeom prst="rect">
            <a:avLst/>
          </a:prstGeom>
          <a:noFill/>
        </p:spPr>
        <p:txBody>
          <a:bodyPr wrap="square" rtlCol="0">
            <a:spAutoFit/>
          </a:bodyPr>
          <a:lstStyle/>
          <a:p>
            <a:fld id="{CAE2347F-76BC-4690-80B5-B24BA0EA7B0A}" type="slidenum">
              <a:rPr lang="en-US" sz="1000" smtClean="0">
                <a:solidFill>
                  <a:schemeClr val="tx1">
                    <a:lumMod val="50000"/>
                    <a:lumOff val="50000"/>
                  </a:schemeClr>
                </a:solidFill>
              </a:rPr>
              <a:pPr/>
              <a:t>‹#›</a:t>
            </a:fld>
            <a:endParaRPr lang="en-US" sz="1000" dirty="0">
              <a:solidFill>
                <a:schemeClr val="tx1">
                  <a:lumMod val="50000"/>
                  <a:lumOff val="50000"/>
                </a:schemeClr>
              </a:solidFill>
            </a:endParaRPr>
          </a:p>
        </p:txBody>
      </p:sp>
      <p:sp>
        <p:nvSpPr>
          <p:cNvPr id="12" name="Footer Placeholder 11"/>
          <p:cNvSpPr>
            <a:spLocks noGrp="1"/>
          </p:cNvSpPr>
          <p:nvPr>
            <p:ph type="ftr" sz="quarter" idx="3"/>
          </p:nvPr>
        </p:nvSpPr>
        <p:spPr>
          <a:xfrm>
            <a:off x="2171700" y="6475623"/>
            <a:ext cx="4800600" cy="365125"/>
          </a:xfrm>
          <a:prstGeom prst="rect">
            <a:avLst/>
          </a:prstGeom>
        </p:spPr>
        <p:txBody>
          <a:bodyPr vert="horz" lIns="91440" tIns="45720" rIns="91440" bIns="45720" rtlCol="0" anchor="ctr"/>
          <a:lstStyle>
            <a:lvl1pPr algn="ctr">
              <a:defRPr sz="1100" b="1">
                <a:solidFill>
                  <a:schemeClr val="tx1">
                    <a:tint val="75000"/>
                  </a:schemeClr>
                </a:solidFill>
                <a:latin typeface="Arial Black" pitchFamily="34"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4902" r:id="rId1"/>
    <p:sldLayoutId id="2147484903" r:id="rId2"/>
    <p:sldLayoutId id="2147484904" r:id="rId3"/>
    <p:sldLayoutId id="2147484905" r:id="rId4"/>
    <p:sldLayoutId id="2147484906" r:id="rId5"/>
    <p:sldLayoutId id="2147484907" r:id="rId6"/>
    <p:sldLayoutId id="2147484908" r:id="rId7"/>
    <p:sldLayoutId id="2147484909" r:id="rId8"/>
    <p:sldLayoutId id="2147484910" r:id="rId9"/>
    <p:sldLayoutId id="2147484911" r:id="rId10"/>
    <p:sldLayoutId id="2147484912" r:id="rId11"/>
    <p:sldLayoutId id="2147484913" r:id="rId12"/>
    <p:sldLayoutId id="2147484914" r:id="rId13"/>
    <p:sldLayoutId id="2147484915" r:id="rId14"/>
    <p:sldLayoutId id="2147484916" r:id="rId15"/>
    <p:sldLayoutId id="2147484917" r:id="rId16"/>
    <p:sldLayoutId id="2147484918" r:id="rId17"/>
    <p:sldLayoutId id="2147484919" r:id="rId18"/>
    <p:sldLayoutId id="2147484920" r:id="rId19"/>
    <p:sldLayoutId id="2147484921" r:id="rId20"/>
    <p:sldLayoutId id="2147484922" r:id="rId21"/>
  </p:sldLayoutIdLst>
  <p:hf sldNum="0" hdr="0" dt="0"/>
  <p:txStyles>
    <p:titleStyle>
      <a:lvl1pPr algn="l" defTabSz="914400" rtl="0" eaLnBrk="1" latinLnBrk="0" hangingPunct="1">
        <a:spcBef>
          <a:spcPct val="0"/>
        </a:spcBef>
        <a:buNone/>
        <a:defRPr sz="3400" b="1"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pitchFamily="34" charset="0"/>
        <a:buChar char="•"/>
        <a:defRPr sz="2400" kern="1200">
          <a:solidFill>
            <a:schemeClr val="tx1"/>
          </a:solidFill>
          <a:latin typeface="+mn-lt"/>
          <a:ea typeface="+mn-ea"/>
          <a:cs typeface="+mn-cs"/>
        </a:defRPr>
      </a:lvl1pPr>
      <a:lvl2pPr marL="690563" indent="-344488" algn="l" defTabSz="914400" rtl="0" eaLnBrk="1" latinLnBrk="0" hangingPunct="1">
        <a:spcBef>
          <a:spcPts val="600"/>
        </a:spcBef>
        <a:buFont typeface="Arial" pitchFamily="34" charset="0"/>
        <a:buChar char="–"/>
        <a:defRPr sz="2000" kern="1200">
          <a:solidFill>
            <a:schemeClr val="tx1"/>
          </a:solidFill>
          <a:latin typeface="+mn-lt"/>
          <a:ea typeface="+mn-ea"/>
          <a:cs typeface="+mn-cs"/>
        </a:defRPr>
      </a:lvl2pPr>
      <a:lvl3pPr marL="1027113" indent="-341313"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371600" indent="-344488" algn="l" defTabSz="914400" rtl="0" eaLnBrk="1" latinLnBrk="0" hangingPunct="1">
        <a:spcBef>
          <a:spcPct val="20000"/>
        </a:spcBef>
        <a:buFont typeface="Arial" pitchFamily="34" charset="0"/>
        <a:buChar char="–"/>
        <a:defRPr sz="1600" kern="1200" baseline="0">
          <a:solidFill>
            <a:schemeClr val="tx1"/>
          </a:solidFill>
          <a:latin typeface="+mn-lt"/>
          <a:ea typeface="+mn-ea"/>
          <a:cs typeface="+mn-cs"/>
        </a:defRPr>
      </a:lvl4pPr>
      <a:lvl5pPr marL="1712913" indent="-341313" algn="l" defTabSz="914400" rtl="0" eaLnBrk="1" latinLnBrk="0" hangingPunct="1">
        <a:spcBef>
          <a:spcPct val="20000"/>
        </a:spcBef>
        <a:buFont typeface="Arial" pitchFamily="34" charset="0"/>
        <a:buChar char="–"/>
        <a:defRPr sz="1600" kern="1200" baseline="0">
          <a:solidFill>
            <a:schemeClr val="tx1"/>
          </a:solidFill>
          <a:latin typeface="+mn-lt"/>
          <a:ea typeface="+mn-ea"/>
          <a:cs typeface="+mn-cs"/>
        </a:defRPr>
      </a:lvl5pPr>
      <a:lvl6pPr marL="1716088" indent="0" algn="l" defTabSz="914400" rtl="0" eaLnBrk="1" latinLnBrk="0" hangingPunct="1">
        <a:spcBef>
          <a:spcPct val="20000"/>
        </a:spcBef>
        <a:buFont typeface="Arial" pitchFamily="34" charset="0"/>
        <a:buNone/>
        <a:defRPr sz="16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cnblogs.com/allenblogs/archive/2011/04/28/2031477.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learnpythonthehardway.org/book/ex22.html" TargetMode="External"/><Relationship Id="rId3" Type="http://schemas.openxmlformats.org/officeDocument/2006/relationships/hyperlink" Target="http://learnpythonthehardway.org/book/ex17.html" TargetMode="External"/><Relationship Id="rId7" Type="http://schemas.openxmlformats.org/officeDocument/2006/relationships/hyperlink" Target="http://learnpythonthehardway.org/book/ex21.html" TargetMode="External"/><Relationship Id="rId2" Type="http://schemas.openxmlformats.org/officeDocument/2006/relationships/hyperlink" Target="http://learnpythonthehardway.org/book/ex16.html" TargetMode="External"/><Relationship Id="rId1" Type="http://schemas.openxmlformats.org/officeDocument/2006/relationships/slideLayout" Target="../slideLayouts/slideLayout2.xml"/><Relationship Id="rId6" Type="http://schemas.openxmlformats.org/officeDocument/2006/relationships/hyperlink" Target="http://learnpythonthehardway.org/book/ex20.html" TargetMode="External"/><Relationship Id="rId5" Type="http://schemas.openxmlformats.org/officeDocument/2006/relationships/hyperlink" Target="http://learnpythonthehardway.org/book/ex19.html" TargetMode="External"/><Relationship Id="rId4" Type="http://schemas.openxmlformats.org/officeDocument/2006/relationships/hyperlink" Target="http://learnpythonthehardway.org/book/ex18.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learn-python-the-hard-way-zh_cn-translation.readthedocs.org/en/1.0/ex16.html" TargetMode="External"/><Relationship Id="rId2" Type="http://schemas.openxmlformats.org/officeDocument/2006/relationships/hyperlink" Target="http://learnpythonthehardway.org/book/ex16.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blog.csdn.net/firlc/article/details/6956804" TargetMode="External"/><Relationship Id="rId2" Type="http://schemas.openxmlformats.org/officeDocument/2006/relationships/hyperlink" Target="http://learnpythonthehardway.org/book/ex20.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learnpythonthehardway.org/book/ex18.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www.youth2009.org/seek-and-tell-in-python.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learn-python-the-hard-way-zh_cn-translation.readthedocs.org/en/1.0/ex23.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blog.csdn.net/shark0001/article/details/1363154"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youtube.com/watch?v=bjObm0hxIYY&amp;feature=autoplay&amp;list=PL6B940F08B9773B9F&amp;playnext=1" TargetMode="External"/><Relationship Id="rId2" Type="http://schemas.openxmlformats.org/officeDocument/2006/relationships/hyperlink" Target="http://code.activestate.com/recipes/578140-super-simple-sudoku-solver-in-python-source-code/" TargetMode="External"/><Relationship Id="rId1" Type="http://schemas.openxmlformats.org/officeDocument/2006/relationships/slideLayout" Target="../slideLayouts/slideLayout2.xml"/><Relationship Id="rId4" Type="http://schemas.openxmlformats.org/officeDocument/2006/relationships/hyperlink" Target="http://blog.csdn.net/shark0001/article/details/1363154"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learn-python-the-hard-way-zh_cn-translation.readthedocs.org/en/1.0/ex25.html" TargetMode="External"/><Relationship Id="rId2" Type="http://schemas.openxmlformats.org/officeDocument/2006/relationships/hyperlink" Target="http://learn-python-the-hard-way-zh_cn-translation.readthedocs.org/en/1.0/ex24.html" TargetMode="External"/><Relationship Id="rId1" Type="http://schemas.openxmlformats.org/officeDocument/2006/relationships/slideLayout" Target="../slideLayouts/slideLayout2.xml"/><Relationship Id="rId6" Type="http://schemas.openxmlformats.org/officeDocument/2006/relationships/hyperlink" Target="http://learn-python-the-hard-way-zh_cn-translation.readthedocs.org/en/1.0/ex28.html" TargetMode="External"/><Relationship Id="rId5" Type="http://schemas.openxmlformats.org/officeDocument/2006/relationships/hyperlink" Target="http://learn-python-the-hard-way-zh_cn-translation.readthedocs.org/en/1.0/ex27.html" TargetMode="External"/><Relationship Id="rId4" Type="http://schemas.openxmlformats.org/officeDocument/2006/relationships/hyperlink" Target="http://learn-python-the-hard-way-zh_cn-translation.readthedocs.org/en/1.0/ex26.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ython.org/ftp/python/2.7.3/python-2.7.3.amd64.msi" TargetMode="External"/><Relationship Id="rId2" Type="http://schemas.openxmlformats.org/officeDocument/2006/relationships/hyperlink" Target="http://www.python.org/geti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learn-python-the-hard-way-zh_cn-translation.readthedocs.org/en/1.0/ex35.html" TargetMode="External"/><Relationship Id="rId3" Type="http://schemas.openxmlformats.org/officeDocument/2006/relationships/hyperlink" Target="http://learn-python-the-hard-way-zh_cn-translation.readthedocs.org/en/1.0/ex30.html" TargetMode="External"/><Relationship Id="rId7" Type="http://schemas.openxmlformats.org/officeDocument/2006/relationships/hyperlink" Target="http://learn-python-the-hard-way-zh_cn-translation.readthedocs.org/en/1.0/ex34.html" TargetMode="External"/><Relationship Id="rId2" Type="http://schemas.openxmlformats.org/officeDocument/2006/relationships/hyperlink" Target="http://learn-python-the-hard-way-zh_cn-translation.readthedocs.org/en/1.0/ex29.html" TargetMode="External"/><Relationship Id="rId1" Type="http://schemas.openxmlformats.org/officeDocument/2006/relationships/slideLayout" Target="../slideLayouts/slideLayout2.xml"/><Relationship Id="rId6" Type="http://schemas.openxmlformats.org/officeDocument/2006/relationships/hyperlink" Target="http://learn-python-the-hard-way-zh_cn-translation.readthedocs.org/en/1.0/ex33.html" TargetMode="External"/><Relationship Id="rId5" Type="http://schemas.openxmlformats.org/officeDocument/2006/relationships/hyperlink" Target="http://learn-python-the-hard-way-zh_cn-translation.readthedocs.org/en/1.0/ex32.html" TargetMode="External"/><Relationship Id="rId10" Type="http://schemas.openxmlformats.org/officeDocument/2006/relationships/hyperlink" Target="http://learn-python-the-hard-way-zh_cn-translation.readthedocs.org/en/1.0/ex37.html" TargetMode="External"/><Relationship Id="rId4" Type="http://schemas.openxmlformats.org/officeDocument/2006/relationships/hyperlink" Target="http://learn-python-the-hard-way-zh_cn-translation.readthedocs.org/en/1.0/ex31.html" TargetMode="External"/><Relationship Id="rId9" Type="http://schemas.openxmlformats.org/officeDocument/2006/relationships/hyperlink" Target="http://learn-python-the-hard-way-zh_cn-translation.readthedocs.org/en/1.0/ex36.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www.cnblogs.com/dkblog/archive/2011/06/24/2089026.html" TargetMode="External"/><Relationship Id="rId3" Type="http://schemas.openxmlformats.org/officeDocument/2006/relationships/hyperlink" Target="http://www.tutorialspoint.com/python/python_lists.htm" TargetMode="External"/><Relationship Id="rId7" Type="http://schemas.openxmlformats.org/officeDocument/2006/relationships/hyperlink" Target="http://www.cnblogs.com/rubylouvre/archive/2011/06/22/2086644.html" TargetMode="External"/><Relationship Id="rId2" Type="http://schemas.openxmlformats.org/officeDocument/2006/relationships/hyperlink" Target="http://www.cnblogs.com/buro79xxd/archive/2011/05/23/2054493.html" TargetMode="External"/><Relationship Id="rId1" Type="http://schemas.openxmlformats.org/officeDocument/2006/relationships/slideLayout" Target="../slideLayouts/slideLayout2.xml"/><Relationship Id="rId6" Type="http://schemas.openxmlformats.org/officeDocument/2006/relationships/hyperlink" Target="http://nemogu.iteye.com/blog/1415210" TargetMode="External"/><Relationship Id="rId5" Type="http://schemas.openxmlformats.org/officeDocument/2006/relationships/hyperlink" Target="http://hi.baidu.com/pythonhome/blog/item/cdd68eb0a4de30b2d8335afe.html" TargetMode="External"/><Relationship Id="rId4" Type="http://schemas.openxmlformats.org/officeDocument/2006/relationships/hyperlink" Target="http://www.tutorialspoint.com/python/python_numbers.htm" TargetMode="External"/><Relationship Id="rId9" Type="http://schemas.openxmlformats.org/officeDocument/2006/relationships/hyperlink" Target="http://blog.csdn.net/samxx8/article/details/6439065"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learn-python-the-hard-way-zh_cn-translation.readthedocs.org/en/1.0/ex44.html" TargetMode="External"/><Relationship Id="rId3" Type="http://schemas.openxmlformats.org/officeDocument/2006/relationships/hyperlink" Target="http://learn-python-the-hard-way-zh_cn-translation.readthedocs.org/en/1.0/ex39.html" TargetMode="External"/><Relationship Id="rId7" Type="http://schemas.openxmlformats.org/officeDocument/2006/relationships/hyperlink" Target="http://learn-python-the-hard-way-zh_cn-translation.readthedocs.org/en/1.0/ex43.html" TargetMode="External"/><Relationship Id="rId2" Type="http://schemas.openxmlformats.org/officeDocument/2006/relationships/hyperlink" Target="http://learn-python-the-hard-way-zh_cn-translation.readthedocs.org/en/1.0/ex38.html" TargetMode="External"/><Relationship Id="rId1" Type="http://schemas.openxmlformats.org/officeDocument/2006/relationships/slideLayout" Target="../slideLayouts/slideLayout2.xml"/><Relationship Id="rId6" Type="http://schemas.openxmlformats.org/officeDocument/2006/relationships/hyperlink" Target="http://learn-python-the-hard-way-zh_cn-translation.readthedocs.org/en/1.0/ex42.html" TargetMode="External"/><Relationship Id="rId5" Type="http://schemas.openxmlformats.org/officeDocument/2006/relationships/hyperlink" Target="http://learn-python-the-hard-way-zh_cn-translation.readthedocs.org/en/1.0/ex41.html" TargetMode="External"/><Relationship Id="rId4" Type="http://schemas.openxmlformats.org/officeDocument/2006/relationships/hyperlink" Target="http://learn-python-the-hard-way-zh_cn-translation.readthedocs.org/en/1.0/ex40.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learn-python-the-hard-way-zh_cn-translation.readthedocs.org/en/1.0/ex2.html" TargetMode="External"/><Relationship Id="rId7" Type="http://schemas.openxmlformats.org/officeDocument/2006/relationships/hyperlink" Target="http://learn-python-the-hard-way-zh_cn-translation.readthedocs.org/en/1.0/ex6.html" TargetMode="External"/><Relationship Id="rId2" Type="http://schemas.openxmlformats.org/officeDocument/2006/relationships/hyperlink" Target="http://learn-python-the-hard-way-zh_cn-translation.readthedocs.org/en/1.0/ex1.html" TargetMode="External"/><Relationship Id="rId1" Type="http://schemas.openxmlformats.org/officeDocument/2006/relationships/slideLayout" Target="../slideLayouts/slideLayout2.xml"/><Relationship Id="rId6" Type="http://schemas.openxmlformats.org/officeDocument/2006/relationships/hyperlink" Target="http://learn-python-the-hard-way-zh_cn-translation.readthedocs.org/en/1.0/ex5.html" TargetMode="External"/><Relationship Id="rId5" Type="http://schemas.openxmlformats.org/officeDocument/2006/relationships/hyperlink" Target="http://learn-python-the-hard-way-zh_cn-translation.readthedocs.org/en/1.0/ex4.html" TargetMode="External"/><Relationship Id="rId4" Type="http://schemas.openxmlformats.org/officeDocument/2006/relationships/hyperlink" Target="http://learn-python-the-hard-way-zh_cn-translation.readthedocs.org/en/1.0/ex3.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17jo.com/program/python/base/ClassUse.htm" TargetMode="External"/><Relationship Id="rId2" Type="http://schemas.openxmlformats.org/officeDocument/2006/relationships/hyperlink" Target="http://hi.baidu.com/liuhelishuang/item/8e8baff8de9da61ae2e3bdd1" TargetMode="External"/><Relationship Id="rId1" Type="http://schemas.openxmlformats.org/officeDocument/2006/relationships/slideLayout" Target="../slideLayouts/slideLayout2.xml"/><Relationship Id="rId4" Type="http://schemas.openxmlformats.org/officeDocument/2006/relationships/hyperlink" Target="http://hi.baidu.com/hailianglu/item/5b435a13f2e931051894ecd5"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learn-python-the-hard-way-zh_cn-translation.readthedocs.org/en/1.0/ex51.html" TargetMode="External"/><Relationship Id="rId3" Type="http://schemas.openxmlformats.org/officeDocument/2006/relationships/hyperlink" Target="https://learn-python-the-hard-way-zh_cn-translation.readthedocs.org/en/1.0/ex46.html" TargetMode="External"/><Relationship Id="rId7" Type="http://schemas.openxmlformats.org/officeDocument/2006/relationships/hyperlink" Target="https://learn-python-the-hard-way-zh_cn-translation.readthedocs.org/en/1.0/ex50.html" TargetMode="External"/><Relationship Id="rId2" Type="http://schemas.openxmlformats.org/officeDocument/2006/relationships/hyperlink" Target="https://learn-python-the-hard-way-zh_cn-translation.readthedocs.org/en/1.0/ex45.html" TargetMode="External"/><Relationship Id="rId1" Type="http://schemas.openxmlformats.org/officeDocument/2006/relationships/slideLayout" Target="../slideLayouts/slideLayout2.xml"/><Relationship Id="rId6" Type="http://schemas.openxmlformats.org/officeDocument/2006/relationships/hyperlink" Target="https://learn-python-the-hard-way-zh_cn-translation.readthedocs.org/en/1.0/ex49.html" TargetMode="External"/><Relationship Id="rId5" Type="http://schemas.openxmlformats.org/officeDocument/2006/relationships/hyperlink" Target="https://learn-python-the-hard-way-zh_cn-translation.readthedocs.org/en/1.0/ex48.html" TargetMode="External"/><Relationship Id="rId4" Type="http://schemas.openxmlformats.org/officeDocument/2006/relationships/hyperlink" Target="https://learn-python-the-hard-way-zh_cn-translation.readthedocs.org/en/1.0/ex47.html" TargetMode="External"/><Relationship Id="rId9" Type="http://schemas.openxmlformats.org/officeDocument/2006/relationships/hyperlink" Target="https://learn-python-the-hard-way-zh_cn-translation.readthedocs.org/en/1.0/ex52.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www.cnblogs.com/lovemo1314/archive/2011/05/03/2035005.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www.python.org/getit/releases/2.3/mro/"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docs.python.org/library/stdtypes.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hyperlink" Target="http://hi.baidu.com/luosiyong/item/42f5c5ea5846ef0e65db0033" TargetMode="External"/><Relationship Id="rId2" Type="http://schemas.openxmlformats.org/officeDocument/2006/relationships/hyperlink" Target="http://www.tutorialspoint.com/python/python_classes_objects.htm" TargetMode="Externa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pypi.python.org/pypi/setuptools" TargetMode="Externa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hyperlink" Target="http://pypi.python.org/pypi/distribute" TargetMode="External"/><Relationship Id="rId2" Type="http://schemas.openxmlformats.org/officeDocument/2006/relationships/hyperlink" Target="http://pypi.python.org/pypi/pip" TargetMode="External"/><Relationship Id="rId1" Type="http://schemas.openxmlformats.org/officeDocument/2006/relationships/slideLayout" Target="../slideLayouts/slideLayout5.xml"/><Relationship Id="rId5" Type="http://schemas.openxmlformats.org/officeDocument/2006/relationships/hyperlink" Target="http://pypi.python.org/pypi/virtualenv" TargetMode="External"/><Relationship Id="rId4" Type="http://schemas.openxmlformats.org/officeDocument/2006/relationships/hyperlink" Target="http://pypi.python.org/pypi/nose/"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blog.chinaunix.net/uid-46552-id-2116251.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17jo.com/program/python/base/StringFormat.html" TargetMode="External"/><Relationship Id="rId2" Type="http://schemas.openxmlformats.org/officeDocument/2006/relationships/hyperlink" Target="http://blog.sina.com.cn/s/blog_76e94d210100w2li.html" TargetMode="External"/><Relationship Id="rId1" Type="http://schemas.openxmlformats.org/officeDocument/2006/relationships/slideLayout" Target="../slideLayouts/slideLayout2.xml"/><Relationship Id="rId4" Type="http://schemas.openxmlformats.org/officeDocument/2006/relationships/hyperlink" Target="http://wenku.baidu.com/view/86a184c68bd63186bcebbc6d.html/"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learn-python-the-hard-way-zh_cn-translation.readthedocs.org/en/1.0/ex13.html" TargetMode="External"/><Relationship Id="rId3" Type="http://schemas.openxmlformats.org/officeDocument/2006/relationships/hyperlink" Target="https://learn-python-the-hard-way-zh_cn-translation.readthedocs.org/en/1.0/ex8.html" TargetMode="External"/><Relationship Id="rId7" Type="http://schemas.openxmlformats.org/officeDocument/2006/relationships/hyperlink" Target="https://learn-python-the-hard-way-zh_cn-translation.readthedocs.org/en/1.0/ex12.html" TargetMode="External"/><Relationship Id="rId2" Type="http://schemas.openxmlformats.org/officeDocument/2006/relationships/hyperlink" Target="https://learn-python-the-hard-way-zh_cn-translation.readthedocs.org/en/1.0/ex7.html" TargetMode="External"/><Relationship Id="rId1" Type="http://schemas.openxmlformats.org/officeDocument/2006/relationships/slideLayout" Target="../slideLayouts/slideLayout2.xml"/><Relationship Id="rId6" Type="http://schemas.openxmlformats.org/officeDocument/2006/relationships/hyperlink" Target="https://learn-python-the-hard-way-zh_cn-translation.readthedocs.org/en/1.0/ex11.html" TargetMode="External"/><Relationship Id="rId5" Type="http://schemas.openxmlformats.org/officeDocument/2006/relationships/hyperlink" Target="https://learn-python-the-hard-way-zh_cn-translation.readthedocs.org/en/1.0/ex10.html" TargetMode="External"/><Relationship Id="rId10" Type="http://schemas.openxmlformats.org/officeDocument/2006/relationships/hyperlink" Target="https://learn-python-the-hard-way-zh_cn-translation.readthedocs.org/en/1.0/ex15.html" TargetMode="External"/><Relationship Id="rId4" Type="http://schemas.openxmlformats.org/officeDocument/2006/relationships/hyperlink" Target="https://learn-python-the-hard-way-zh_cn-translation.readthedocs.org/en/1.0/ex9.html" TargetMode="External"/><Relationship Id="rId9" Type="http://schemas.openxmlformats.org/officeDocument/2006/relationships/hyperlink" Target="https://learn-python-the-hard-way-zh_cn-translation.readthedocs.org/en/1.0/ex14.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US" dirty="0" smtClean="0"/>
              <a:t>Python Learning Summary</a:t>
            </a:r>
            <a:endParaRPr lang="en-US" dirty="0"/>
          </a:p>
        </p:txBody>
      </p:sp>
      <p:sp>
        <p:nvSpPr>
          <p:cNvPr id="11" name="Subtitle 10"/>
          <p:cNvSpPr>
            <a:spLocks noGrp="1"/>
          </p:cNvSpPr>
          <p:nvPr>
            <p:ph type="subTitle" idx="1"/>
          </p:nvPr>
        </p:nvSpPr>
        <p:spPr/>
        <p:txBody>
          <a:bodyPr/>
          <a:lstStyle/>
          <a:p>
            <a:endParaRPr lang="en-US"/>
          </a:p>
        </p:txBody>
      </p:sp>
      <p:sp>
        <p:nvSpPr>
          <p:cNvPr id="12" name="Text Placeholder 11"/>
          <p:cNvSpPr>
            <a:spLocks noGrp="1"/>
          </p:cNvSpPr>
          <p:nvPr>
            <p:ph type="body" sz="quarter" idx="13"/>
          </p:nvPr>
        </p:nvSpPr>
        <p:spPr/>
        <p:txBody>
          <a:bodyPr/>
          <a:lstStyle/>
          <a:p>
            <a:r>
              <a:rPr lang="en-US" dirty="0" smtClean="0"/>
              <a:t>Python learning group, IGPV</a:t>
            </a:r>
            <a:endParaRPr lang="en-US" dirty="0"/>
          </a:p>
        </p:txBody>
      </p:sp>
      <p:sp>
        <p:nvSpPr>
          <p:cNvPr id="13" name="Text Placeholder 1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45988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a:t>
            </a:r>
            <a:r>
              <a:rPr lang="en-US" altLang="zh-CN" dirty="0"/>
              <a:t>Print, raw input, </a:t>
            </a:r>
            <a:r>
              <a:rPr lang="en-US" altLang="zh-CN" dirty="0" err="1"/>
              <a:t>argv</a:t>
            </a:r>
            <a:r>
              <a:rPr lang="en-US" altLang="zh-CN" dirty="0"/>
              <a:t>, open </a:t>
            </a:r>
            <a:r>
              <a:rPr lang="en-US" altLang="zh-CN" dirty="0" smtClean="0"/>
              <a:t>file</a:t>
            </a:r>
            <a:endParaRPr lang="en-US" dirty="0"/>
          </a:p>
        </p:txBody>
      </p:sp>
      <p:sp>
        <p:nvSpPr>
          <p:cNvPr id="3" name="Content Placeholder 2"/>
          <p:cNvSpPr>
            <a:spLocks noGrp="1"/>
          </p:cNvSpPr>
          <p:nvPr>
            <p:ph idx="1"/>
          </p:nvPr>
        </p:nvSpPr>
        <p:spPr>
          <a:xfrm>
            <a:off x="457200" y="1066800"/>
            <a:ext cx="8229600" cy="5257800"/>
          </a:xfrm>
        </p:spPr>
        <p:txBody>
          <a:bodyPr/>
          <a:lstStyle/>
          <a:p>
            <a:r>
              <a:rPr lang="en-US" sz="1800" i="1" dirty="0"/>
              <a:t>Note 1: </a:t>
            </a:r>
            <a:r>
              <a:rPr lang="en-US" sz="1800" i="1" dirty="0" smtClean="0"/>
              <a:t>%r and %s for print</a:t>
            </a:r>
            <a:endParaRPr lang="en-US" sz="1800" i="1" dirty="0"/>
          </a:p>
          <a:p>
            <a:pPr lvl="1">
              <a:spcBef>
                <a:spcPts val="1200"/>
              </a:spcBef>
              <a:buFont typeface="Wingdings" pitchFamily="2" charset="2"/>
              <a:buChar char="J"/>
            </a:pPr>
            <a:r>
              <a:rPr lang="en-US" sz="1400" b="1" dirty="0"/>
              <a:t>Q</a:t>
            </a:r>
            <a:r>
              <a:rPr lang="en-US" sz="1400" dirty="0"/>
              <a:t>: </a:t>
            </a:r>
            <a:r>
              <a:rPr lang="en-US" sz="1400" dirty="0" smtClean="0"/>
              <a:t>How to print ’But it didn’t sing’?</a:t>
            </a:r>
            <a:endParaRPr lang="en-US" sz="1400" dirty="0"/>
          </a:p>
          <a:p>
            <a:pPr lvl="1">
              <a:spcBef>
                <a:spcPts val="1200"/>
              </a:spcBef>
              <a:buFont typeface="Wingdings" pitchFamily="2" charset="2"/>
              <a:buChar char="J"/>
            </a:pPr>
            <a:r>
              <a:rPr lang="en-US" sz="1400" b="1" dirty="0"/>
              <a:t>A</a:t>
            </a:r>
            <a:r>
              <a:rPr lang="en-US" sz="1400" dirty="0"/>
              <a:t>: </a:t>
            </a:r>
            <a:r>
              <a:rPr lang="en-US" sz="1400" dirty="0" smtClean="0"/>
              <a:t>Using %s to print it. If using %r, it does not work.</a:t>
            </a:r>
          </a:p>
          <a:p>
            <a:pPr marL="346075" lvl="1" indent="0">
              <a:spcBef>
                <a:spcPts val="1200"/>
              </a:spcBef>
              <a:buNone/>
            </a:pPr>
            <a:r>
              <a:rPr lang="en-US" sz="1400" dirty="0"/>
              <a:t>	 &gt;&gt;&gt; print "%s" %("'But it didn't sing'")</a:t>
            </a:r>
          </a:p>
          <a:p>
            <a:pPr marL="346075" lvl="1" indent="0">
              <a:spcBef>
                <a:spcPts val="1200"/>
              </a:spcBef>
              <a:buNone/>
            </a:pPr>
            <a:r>
              <a:rPr lang="en-US" sz="1400" dirty="0" smtClean="0"/>
              <a:t>	'But </a:t>
            </a:r>
            <a:r>
              <a:rPr lang="en-US" sz="1400" dirty="0"/>
              <a:t>it didn't </a:t>
            </a:r>
            <a:r>
              <a:rPr lang="en-US" sz="1400" dirty="0" smtClean="0"/>
              <a:t>sing‘</a:t>
            </a:r>
          </a:p>
          <a:p>
            <a:pPr marL="346075" lvl="1" indent="0">
              <a:spcBef>
                <a:spcPts val="1200"/>
              </a:spcBef>
              <a:buNone/>
            </a:pPr>
            <a:r>
              <a:rPr lang="en-US" sz="1400" dirty="0"/>
              <a:t>	 &gt;&gt;&gt; print "%r" %("'But it didn't sing'")</a:t>
            </a:r>
          </a:p>
          <a:p>
            <a:pPr marL="346075" lvl="1" indent="0">
              <a:spcBef>
                <a:spcPts val="1200"/>
              </a:spcBef>
              <a:buNone/>
            </a:pPr>
            <a:r>
              <a:rPr lang="en-US" sz="1400" dirty="0" smtClean="0"/>
              <a:t>	"</a:t>
            </a:r>
            <a:r>
              <a:rPr lang="en-US" sz="1400" dirty="0"/>
              <a:t>'But it didn't sing</a:t>
            </a:r>
            <a:r>
              <a:rPr lang="en-US" sz="1400" dirty="0" smtClean="0"/>
              <a:t>'“</a:t>
            </a:r>
          </a:p>
          <a:p>
            <a:pPr marL="346075" lvl="1" indent="0">
              <a:spcBef>
                <a:spcPts val="1200"/>
              </a:spcBef>
              <a:buNone/>
            </a:pPr>
            <a:r>
              <a:rPr lang="en-US" sz="1400" dirty="0" smtClean="0"/>
              <a:t>	&gt;&gt;&gt; </a:t>
            </a:r>
            <a:r>
              <a:rPr lang="en-US" sz="1400" dirty="0"/>
              <a:t>print "%r" %('But it didn't sing')</a:t>
            </a:r>
          </a:p>
          <a:p>
            <a:pPr marL="346075" lvl="1" indent="0">
              <a:spcBef>
                <a:spcPts val="1200"/>
              </a:spcBef>
              <a:buNone/>
            </a:pPr>
            <a:r>
              <a:rPr lang="en-US" sz="1400" dirty="0" smtClean="0"/>
              <a:t>	File </a:t>
            </a:r>
            <a:r>
              <a:rPr lang="en-US" sz="1400" dirty="0"/>
              <a:t>"&lt;</a:t>
            </a:r>
            <a:r>
              <a:rPr lang="en-US" sz="1400" dirty="0" err="1"/>
              <a:t>stdin</a:t>
            </a:r>
            <a:r>
              <a:rPr lang="en-US" sz="1400" dirty="0"/>
              <a:t>&gt;", line 1</a:t>
            </a:r>
          </a:p>
          <a:p>
            <a:pPr marL="346075" lvl="1" indent="0">
              <a:spcBef>
                <a:spcPts val="1200"/>
              </a:spcBef>
              <a:buNone/>
            </a:pPr>
            <a:r>
              <a:rPr lang="en-US" sz="1400" dirty="0"/>
              <a:t>    </a:t>
            </a:r>
            <a:r>
              <a:rPr lang="en-US" sz="1400" dirty="0" smtClean="0"/>
              <a:t>	print </a:t>
            </a:r>
            <a:r>
              <a:rPr lang="en-US" sz="1400" dirty="0"/>
              <a:t>"%r" %('But it didn't sing')</a:t>
            </a:r>
          </a:p>
          <a:p>
            <a:pPr marL="346075" lvl="1" indent="0">
              <a:spcBef>
                <a:spcPts val="1200"/>
              </a:spcBef>
              <a:buNone/>
            </a:pPr>
            <a:r>
              <a:rPr lang="en-US" sz="1400" dirty="0"/>
              <a:t>            </a:t>
            </a:r>
            <a:r>
              <a:rPr lang="en-US" sz="1400" dirty="0" smtClean="0"/>
              <a:t>	                  </a:t>
            </a:r>
            <a:r>
              <a:rPr lang="en-US" sz="1400" dirty="0"/>
              <a:t>^</a:t>
            </a:r>
          </a:p>
          <a:p>
            <a:pPr marL="346075" lvl="1" indent="0">
              <a:spcBef>
                <a:spcPts val="1200"/>
              </a:spcBef>
              <a:buNone/>
            </a:pPr>
            <a:r>
              <a:rPr lang="en-US" sz="1400" dirty="0" smtClean="0"/>
              <a:t>	</a:t>
            </a:r>
            <a:r>
              <a:rPr lang="en-US" sz="1400" dirty="0" err="1" smtClean="0"/>
              <a:t>SyntaxError</a:t>
            </a:r>
            <a:r>
              <a:rPr lang="en-US" sz="1400" dirty="0"/>
              <a:t>: invalid </a:t>
            </a:r>
            <a:r>
              <a:rPr lang="en-US" sz="1400" dirty="0" smtClean="0"/>
              <a:t>syntax</a:t>
            </a:r>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3164505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a:t>
            </a:r>
            <a:r>
              <a:rPr lang="en-US" altLang="zh-CN" dirty="0"/>
              <a:t>Print, raw input, </a:t>
            </a:r>
            <a:r>
              <a:rPr lang="en-US" altLang="zh-CN" dirty="0" err="1"/>
              <a:t>argv</a:t>
            </a:r>
            <a:r>
              <a:rPr lang="en-US" altLang="zh-CN" dirty="0"/>
              <a:t>, </a:t>
            </a:r>
            <a:r>
              <a:rPr lang="en-US" altLang="zh-CN" dirty="0" smtClean="0"/>
              <a:t>open file</a:t>
            </a:r>
            <a:endParaRPr lang="en-US" dirty="0"/>
          </a:p>
        </p:txBody>
      </p:sp>
      <p:sp>
        <p:nvSpPr>
          <p:cNvPr id="3" name="Content Placeholder 2"/>
          <p:cNvSpPr>
            <a:spLocks noGrp="1"/>
          </p:cNvSpPr>
          <p:nvPr>
            <p:ph idx="1"/>
          </p:nvPr>
        </p:nvSpPr>
        <p:spPr>
          <a:xfrm>
            <a:off x="457200" y="1066800"/>
            <a:ext cx="8229600" cy="5138738"/>
          </a:xfrm>
        </p:spPr>
        <p:txBody>
          <a:bodyPr/>
          <a:lstStyle/>
          <a:p>
            <a:r>
              <a:rPr lang="en-US" sz="1800" i="1" dirty="0"/>
              <a:t>Note </a:t>
            </a:r>
            <a:r>
              <a:rPr lang="en-US" sz="1800" i="1" dirty="0" smtClean="0"/>
              <a:t>2: Print with %r for True and False</a:t>
            </a:r>
            <a:endParaRPr lang="en-US" sz="1800" i="1" dirty="0"/>
          </a:p>
          <a:p>
            <a:pPr lvl="1">
              <a:spcBef>
                <a:spcPts val="1200"/>
              </a:spcBef>
              <a:buFont typeface="Wingdings" pitchFamily="2" charset="2"/>
              <a:buChar char="J"/>
            </a:pPr>
            <a:r>
              <a:rPr lang="en-US" sz="1400" b="1" dirty="0"/>
              <a:t>Q</a:t>
            </a:r>
            <a:r>
              <a:rPr lang="en-US" sz="1400" dirty="0"/>
              <a:t>: </a:t>
            </a:r>
            <a:r>
              <a:rPr lang="en-US" sz="1400" dirty="0" smtClean="0"/>
              <a:t>How to print True and False without “” or ‘’?</a:t>
            </a:r>
            <a:endParaRPr lang="en-US" sz="1400" dirty="0"/>
          </a:p>
          <a:p>
            <a:pPr lvl="1">
              <a:spcBef>
                <a:spcPts val="1200"/>
              </a:spcBef>
              <a:buFont typeface="Wingdings" pitchFamily="2" charset="2"/>
              <a:buChar char="J"/>
            </a:pPr>
            <a:r>
              <a:rPr lang="en-US" sz="1400" b="1" dirty="0"/>
              <a:t>A</a:t>
            </a:r>
            <a:r>
              <a:rPr lang="en-US" sz="1400" dirty="0" smtClean="0"/>
              <a:t>: True and False are keywords, so if using “%r”, don’t need to add “” or ‘’.</a:t>
            </a:r>
          </a:p>
          <a:p>
            <a:pPr marL="346075" lvl="1" indent="0">
              <a:spcBef>
                <a:spcPts val="1200"/>
              </a:spcBef>
              <a:buNone/>
            </a:pPr>
            <a:r>
              <a:rPr lang="en-US" sz="1400" i="1" dirty="0">
                <a:latin typeface="Calibri" pitchFamily="34" charset="0"/>
                <a:cs typeface="Calibri" pitchFamily="34" charset="0"/>
              </a:rPr>
              <a:t>	 &gt;&gt;&gt; print "%r" %(True)</a:t>
            </a:r>
          </a:p>
          <a:p>
            <a:pPr marL="346075" lvl="1" indent="0">
              <a:spcBef>
                <a:spcPts val="1200"/>
              </a:spcBef>
              <a:buNone/>
            </a:pPr>
            <a:r>
              <a:rPr lang="en-US" sz="1400" i="1" dirty="0" smtClean="0">
                <a:latin typeface="Calibri" pitchFamily="34" charset="0"/>
                <a:cs typeface="Calibri" pitchFamily="34" charset="0"/>
              </a:rPr>
              <a:t>	True</a:t>
            </a:r>
            <a:endParaRPr lang="en-US" sz="1400" i="1" dirty="0">
              <a:latin typeface="Calibri" pitchFamily="34" charset="0"/>
              <a:cs typeface="Calibri" pitchFamily="34" charset="0"/>
            </a:endParaRPr>
          </a:p>
          <a:p>
            <a:pPr marL="346075" lvl="1" indent="0">
              <a:spcBef>
                <a:spcPts val="1200"/>
              </a:spcBef>
              <a:buNone/>
            </a:pPr>
            <a:r>
              <a:rPr lang="en-US" sz="1400" i="1" dirty="0" smtClean="0">
                <a:latin typeface="Calibri" pitchFamily="34" charset="0"/>
                <a:cs typeface="Calibri" pitchFamily="34" charset="0"/>
              </a:rPr>
              <a:t>	&gt;&gt;&gt; </a:t>
            </a:r>
            <a:r>
              <a:rPr lang="en-US" sz="1400" i="1" dirty="0">
                <a:latin typeface="Calibri" pitchFamily="34" charset="0"/>
                <a:cs typeface="Calibri" pitchFamily="34" charset="0"/>
              </a:rPr>
              <a:t>print "%r" %("True")</a:t>
            </a:r>
          </a:p>
          <a:p>
            <a:pPr marL="346075" lvl="1" indent="0">
              <a:spcBef>
                <a:spcPts val="1200"/>
              </a:spcBef>
              <a:buNone/>
            </a:pPr>
            <a:r>
              <a:rPr lang="en-US" sz="1400" i="1" dirty="0" smtClean="0">
                <a:latin typeface="Calibri" pitchFamily="34" charset="0"/>
                <a:cs typeface="Calibri" pitchFamily="34" charset="0"/>
              </a:rPr>
              <a:t>	'True</a:t>
            </a:r>
            <a:r>
              <a:rPr lang="en-US" sz="1400" i="1" dirty="0">
                <a:latin typeface="Calibri" pitchFamily="34" charset="0"/>
                <a:cs typeface="Calibri" pitchFamily="34" charset="0"/>
              </a:rPr>
              <a:t>'</a:t>
            </a:r>
          </a:p>
          <a:p>
            <a:pPr marL="346075" lvl="1" indent="0">
              <a:spcBef>
                <a:spcPts val="1200"/>
              </a:spcBef>
              <a:buNone/>
            </a:pPr>
            <a:r>
              <a:rPr lang="en-US" sz="1400" i="1" dirty="0" smtClean="0">
                <a:latin typeface="Calibri" pitchFamily="34" charset="0"/>
                <a:cs typeface="Calibri" pitchFamily="34" charset="0"/>
              </a:rPr>
              <a:t>	&gt;&gt;&gt; </a:t>
            </a:r>
            <a:r>
              <a:rPr lang="en-US" sz="1400" i="1" dirty="0">
                <a:latin typeface="Calibri" pitchFamily="34" charset="0"/>
                <a:cs typeface="Calibri" pitchFamily="34" charset="0"/>
              </a:rPr>
              <a:t>print "%r" %('True')</a:t>
            </a:r>
          </a:p>
          <a:p>
            <a:pPr marL="346075" lvl="1" indent="0">
              <a:spcBef>
                <a:spcPts val="1200"/>
              </a:spcBef>
              <a:buNone/>
            </a:pPr>
            <a:r>
              <a:rPr lang="en-US" sz="1400" i="1" dirty="0" smtClean="0">
                <a:latin typeface="Calibri" pitchFamily="34" charset="0"/>
                <a:cs typeface="Calibri" pitchFamily="34" charset="0"/>
              </a:rPr>
              <a:t>	'True</a:t>
            </a:r>
            <a:r>
              <a:rPr lang="en-US" sz="1400" i="1" dirty="0">
                <a:latin typeface="Calibri" pitchFamily="34" charset="0"/>
                <a:cs typeface="Calibri" pitchFamily="34" charset="0"/>
              </a:rPr>
              <a:t>'</a:t>
            </a:r>
            <a:endParaRPr lang="en-US" sz="1600" i="1" dirty="0">
              <a:latin typeface="Calibri" pitchFamily="34" charset="0"/>
              <a:cs typeface="Calibri" pitchFamily="34" charset="0"/>
            </a:endParaRPr>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677628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a:t>
            </a:r>
            <a:r>
              <a:rPr lang="en-US" altLang="zh-CN" dirty="0"/>
              <a:t>Print, raw input, </a:t>
            </a:r>
            <a:r>
              <a:rPr lang="en-US" altLang="zh-CN" dirty="0" err="1"/>
              <a:t>argv</a:t>
            </a:r>
            <a:r>
              <a:rPr lang="en-US" altLang="zh-CN" dirty="0"/>
              <a:t>, </a:t>
            </a:r>
            <a:r>
              <a:rPr lang="en-US" altLang="zh-CN" dirty="0" smtClean="0"/>
              <a:t>open </a:t>
            </a:r>
            <a:r>
              <a:rPr lang="en-US" altLang="zh-CN" dirty="0"/>
              <a:t>file</a:t>
            </a:r>
            <a:endParaRPr lang="en-US" dirty="0"/>
          </a:p>
        </p:txBody>
      </p:sp>
      <p:sp>
        <p:nvSpPr>
          <p:cNvPr id="3" name="Content Placeholder 2"/>
          <p:cNvSpPr>
            <a:spLocks noGrp="1"/>
          </p:cNvSpPr>
          <p:nvPr>
            <p:ph idx="1"/>
          </p:nvPr>
        </p:nvSpPr>
        <p:spPr>
          <a:xfrm>
            <a:off x="457200" y="1066800"/>
            <a:ext cx="8229600" cy="5138738"/>
          </a:xfrm>
        </p:spPr>
        <p:txBody>
          <a:bodyPr/>
          <a:lstStyle/>
          <a:p>
            <a:r>
              <a:rPr lang="en-US" sz="1800" i="1" dirty="0"/>
              <a:t>Note </a:t>
            </a:r>
            <a:r>
              <a:rPr lang="en-US" sz="1800" i="1" dirty="0" smtClean="0"/>
              <a:t>3: </a:t>
            </a:r>
            <a:r>
              <a:rPr lang="zh-CN" altLang="en-US" sz="1800" i="1" dirty="0" smtClean="0"/>
              <a:t>常用转义字符</a:t>
            </a:r>
            <a:endParaRPr lang="en-US" sz="1800" i="1" dirty="0"/>
          </a:p>
          <a:p>
            <a:pPr lvl="1">
              <a:spcBef>
                <a:spcPts val="1200"/>
              </a:spcBef>
              <a:buFont typeface="Wingdings" pitchFamily="2" charset="2"/>
              <a:buChar char="J"/>
            </a:pPr>
            <a:r>
              <a:rPr lang="en-US" sz="1400" b="1" dirty="0"/>
              <a:t>Q</a:t>
            </a:r>
            <a:r>
              <a:rPr lang="en-US" sz="1400" dirty="0"/>
              <a:t>: </a:t>
            </a:r>
            <a:r>
              <a:rPr lang="zh-CN" altLang="en-US" sz="1400" dirty="0" smtClean="0"/>
              <a:t>有哪些常用的转义字符</a:t>
            </a:r>
            <a:r>
              <a:rPr lang="en-US" sz="1400" dirty="0" smtClean="0"/>
              <a:t>?</a:t>
            </a:r>
            <a:endParaRPr lang="en-US" sz="1400" dirty="0"/>
          </a:p>
          <a:p>
            <a:pPr lvl="1">
              <a:spcBef>
                <a:spcPts val="1200"/>
              </a:spcBef>
              <a:buFont typeface="Wingdings" pitchFamily="2" charset="2"/>
              <a:buChar char="J"/>
            </a:pPr>
            <a:r>
              <a:rPr lang="en-US" sz="1400" b="1" dirty="0"/>
              <a:t>A</a:t>
            </a:r>
            <a:r>
              <a:rPr lang="en-US" sz="1400" dirty="0" smtClean="0"/>
              <a:t>: </a:t>
            </a:r>
          </a:p>
          <a:p>
            <a:pPr lvl="1">
              <a:spcBef>
                <a:spcPts val="1200"/>
              </a:spcBef>
              <a:buFont typeface="Wingdings" pitchFamily="2" charset="2"/>
              <a:buChar char="J"/>
            </a:pPr>
            <a:endParaRPr lang="en-US" sz="1400" dirty="0"/>
          </a:p>
          <a:p>
            <a:pPr lvl="1">
              <a:spcBef>
                <a:spcPts val="1200"/>
              </a:spcBef>
              <a:buFont typeface="Wingdings" pitchFamily="2" charset="2"/>
              <a:buChar char="J"/>
            </a:pPr>
            <a:endParaRPr lang="en-US" sz="1400" dirty="0" smtClean="0"/>
          </a:p>
          <a:p>
            <a:pPr lvl="1">
              <a:spcBef>
                <a:spcPts val="1200"/>
              </a:spcBef>
              <a:buFont typeface="Wingdings" pitchFamily="2" charset="2"/>
              <a:buChar char="J"/>
            </a:pPr>
            <a:endParaRPr lang="en-US" sz="1400" dirty="0"/>
          </a:p>
          <a:p>
            <a:pPr lvl="1">
              <a:spcBef>
                <a:spcPts val="1200"/>
              </a:spcBef>
              <a:buFont typeface="Wingdings" pitchFamily="2" charset="2"/>
              <a:buChar char="J"/>
            </a:pPr>
            <a:endParaRPr lang="en-US" sz="1400" dirty="0" smtClean="0"/>
          </a:p>
          <a:p>
            <a:pPr lvl="1">
              <a:spcBef>
                <a:spcPts val="1200"/>
              </a:spcBef>
              <a:buFont typeface="Wingdings" pitchFamily="2" charset="2"/>
              <a:buChar char="J"/>
            </a:pPr>
            <a:endParaRPr lang="en-US" sz="1400" dirty="0"/>
          </a:p>
          <a:p>
            <a:pPr lvl="1">
              <a:spcBef>
                <a:spcPts val="1200"/>
              </a:spcBef>
              <a:buFont typeface="Wingdings" pitchFamily="2" charset="2"/>
              <a:buChar char="J"/>
            </a:pPr>
            <a:endParaRPr lang="en-US" sz="1400" dirty="0" smtClean="0"/>
          </a:p>
          <a:p>
            <a:pPr lvl="1">
              <a:spcBef>
                <a:spcPts val="1200"/>
              </a:spcBef>
              <a:buFont typeface="Wingdings" pitchFamily="2" charset="2"/>
              <a:buChar char="J"/>
            </a:pPr>
            <a:endParaRPr lang="en-US" sz="1400" dirty="0"/>
          </a:p>
          <a:p>
            <a:pPr lvl="1">
              <a:spcBef>
                <a:spcPts val="1200"/>
              </a:spcBef>
              <a:buFont typeface="Wingdings" pitchFamily="2" charset="2"/>
              <a:buChar char="J"/>
            </a:pPr>
            <a:endParaRPr lang="en-US" sz="1400" dirty="0" smtClean="0"/>
          </a:p>
          <a:p>
            <a:pPr lvl="1">
              <a:spcBef>
                <a:spcPts val="1200"/>
              </a:spcBef>
              <a:buFont typeface="Wingdings" pitchFamily="2" charset="2"/>
              <a:buChar char="J"/>
            </a:pPr>
            <a:endParaRPr lang="en-US" sz="1400" dirty="0"/>
          </a:p>
          <a:p>
            <a:pPr lvl="1">
              <a:spcBef>
                <a:spcPts val="1200"/>
              </a:spcBef>
              <a:buFont typeface="Wingdings" pitchFamily="2" charset="2"/>
              <a:buChar char="J"/>
            </a:pPr>
            <a:r>
              <a:rPr lang="en-US" altLang="zh-CN" sz="1400" b="1" dirty="0" smtClean="0"/>
              <a:t>R</a:t>
            </a:r>
            <a:r>
              <a:rPr lang="en-US" altLang="zh-CN" sz="1400" dirty="0" smtClean="0"/>
              <a:t>: </a:t>
            </a:r>
            <a:r>
              <a:rPr lang="en-US" altLang="zh-CN" sz="1400" u="sng" dirty="0">
                <a:hlinkClick r:id="rId2"/>
              </a:rPr>
              <a:t>http://www.cnblogs.com/allenblogs/archive/2011/04/28/2031477.html</a:t>
            </a:r>
            <a:endParaRPr lang="en-US" sz="1400" dirty="0" smtClean="0"/>
          </a:p>
          <a:p>
            <a:pPr marL="346075" lvl="1" indent="0">
              <a:spcBef>
                <a:spcPts val="1200"/>
              </a:spcBef>
              <a:buNone/>
            </a:pPr>
            <a:endParaRPr lang="en-US" sz="1400" dirty="0" smtClean="0"/>
          </a:p>
          <a:p>
            <a:pPr marL="346075" lvl="1" indent="0">
              <a:spcBef>
                <a:spcPts val="1200"/>
              </a:spcBef>
              <a:buNone/>
            </a:pPr>
            <a:r>
              <a:rPr lang="en-US" sz="1400" i="1" dirty="0">
                <a:latin typeface="Calibri" pitchFamily="34" charset="0"/>
                <a:cs typeface="Calibri" pitchFamily="34" charset="0"/>
              </a:rPr>
              <a:t>	</a:t>
            </a:r>
            <a:endParaRPr lang="en-US" sz="1600" i="1" dirty="0">
              <a:latin typeface="Calibri" pitchFamily="34" charset="0"/>
              <a:cs typeface="Calibri" pitchFamily="34" charset="0"/>
            </a:endParaRPr>
          </a:p>
        </p:txBody>
      </p:sp>
      <p:sp>
        <p:nvSpPr>
          <p:cNvPr id="4" name="Footer Placeholder 3"/>
          <p:cNvSpPr>
            <a:spLocks noGrp="1"/>
          </p:cNvSpPr>
          <p:nvPr>
            <p:ph type="ftr" sz="quarter" idx="10"/>
          </p:nvPr>
        </p:nvSpPr>
        <p:spPr/>
        <p:txBody>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00995788"/>
              </p:ext>
            </p:extLst>
          </p:nvPr>
        </p:nvGraphicFramePr>
        <p:xfrm>
          <a:off x="1676400" y="1981200"/>
          <a:ext cx="6400800" cy="3281680"/>
        </p:xfrm>
        <a:graphic>
          <a:graphicData uri="http://schemas.openxmlformats.org/drawingml/2006/table">
            <a:tbl>
              <a:tblPr firstRow="1" firstCol="1" bandRow="1">
                <a:tableStyleId>{5C22544A-7EE6-4342-B048-85BDC9FD1C3A}</a:tableStyleId>
              </a:tblPr>
              <a:tblGrid>
                <a:gridCol w="2370667"/>
                <a:gridCol w="4030133"/>
              </a:tblGrid>
              <a:tr h="0">
                <a:tc>
                  <a:txBody>
                    <a:bodyPr/>
                    <a:lstStyle/>
                    <a:p>
                      <a:pPr marL="342900" lvl="0" indent="-342900" algn="ctr">
                        <a:spcAft>
                          <a:spcPts val="0"/>
                        </a:spcAft>
                        <a:buFont typeface="Symbol"/>
                        <a:buChar char=""/>
                      </a:pPr>
                      <a:r>
                        <a:rPr lang="zh-CN" sz="1000">
                          <a:effectLst/>
                        </a:rPr>
                        <a:t>转义字符</a:t>
                      </a:r>
                      <a:endParaRPr lang="zh-CN" sz="1100">
                        <a:effectLst/>
                        <a:latin typeface="Calibri"/>
                        <a:ea typeface="宋体"/>
                      </a:endParaRPr>
                    </a:p>
                  </a:txBody>
                  <a:tcPr marL="20320" marR="20320" marT="20320" marB="20320" anchor="ctr"/>
                </a:tc>
                <a:tc>
                  <a:txBody>
                    <a:bodyPr/>
                    <a:lstStyle/>
                    <a:p>
                      <a:pPr marL="342900" lvl="0" indent="-342900" algn="ctr">
                        <a:spcAft>
                          <a:spcPts val="0"/>
                        </a:spcAft>
                        <a:buFont typeface="Symbol"/>
                        <a:buChar char=""/>
                      </a:pPr>
                      <a:r>
                        <a:rPr lang="zh-CN" sz="1000">
                          <a:effectLst/>
                        </a:rPr>
                        <a:t>描述</a:t>
                      </a:r>
                      <a:endParaRPr lang="zh-CN" sz="1100">
                        <a:effectLst/>
                        <a:latin typeface="Calibri"/>
                        <a:ea typeface="宋体"/>
                      </a:endParaRPr>
                    </a:p>
                  </a:txBody>
                  <a:tcPr marL="20320" marR="20320" marT="20320" marB="20320" anchor="ctr"/>
                </a:tc>
              </a:tr>
              <a:tr h="0">
                <a:tc>
                  <a:txBody>
                    <a:bodyPr/>
                    <a:lstStyle/>
                    <a:p>
                      <a:pPr marL="342900" lvl="0" indent="-342900">
                        <a:spcAft>
                          <a:spcPts val="0"/>
                        </a:spcAft>
                        <a:buFont typeface="Symbol"/>
                        <a:buChar char=""/>
                      </a:pPr>
                      <a:r>
                        <a:rPr lang="en-US" sz="1000">
                          <a:effectLst/>
                        </a:rPr>
                        <a:t>\(</a:t>
                      </a:r>
                      <a:r>
                        <a:rPr lang="zh-CN" sz="1000">
                          <a:effectLst/>
                        </a:rPr>
                        <a:t>在行尾时</a:t>
                      </a:r>
                      <a:r>
                        <a:rPr lang="en-US" sz="1000">
                          <a:effectLst/>
                        </a:rPr>
                        <a:t>)</a:t>
                      </a:r>
                      <a:endParaRPr lang="zh-CN" sz="1100">
                        <a:effectLst/>
                        <a:latin typeface="Calibri"/>
                        <a:ea typeface="宋体"/>
                      </a:endParaRPr>
                    </a:p>
                  </a:txBody>
                  <a:tcPr marL="20320" marR="20320" marT="20320" marB="20320" anchor="ctr"/>
                </a:tc>
                <a:tc>
                  <a:txBody>
                    <a:bodyPr/>
                    <a:lstStyle/>
                    <a:p>
                      <a:pPr marL="342900" lvl="0" indent="-342900">
                        <a:spcAft>
                          <a:spcPts val="0"/>
                        </a:spcAft>
                        <a:buFont typeface="Symbol"/>
                        <a:buChar char=""/>
                      </a:pPr>
                      <a:r>
                        <a:rPr lang="zh-CN" sz="1000">
                          <a:effectLst/>
                        </a:rPr>
                        <a:t>续行符</a:t>
                      </a:r>
                      <a:endParaRPr lang="zh-CN" sz="1100">
                        <a:effectLst/>
                        <a:latin typeface="Calibri"/>
                        <a:ea typeface="宋体"/>
                      </a:endParaRPr>
                    </a:p>
                  </a:txBody>
                  <a:tcPr marL="20320" marR="20320" marT="20320" marB="20320" anchor="ctr"/>
                </a:tc>
              </a:tr>
              <a:tr h="0">
                <a:tc>
                  <a:txBody>
                    <a:bodyPr/>
                    <a:lstStyle/>
                    <a:p>
                      <a:pPr marL="342900" lvl="0" indent="-342900">
                        <a:spcAft>
                          <a:spcPts val="0"/>
                        </a:spcAft>
                        <a:buFont typeface="Symbol"/>
                        <a:buChar char=""/>
                      </a:pPr>
                      <a:r>
                        <a:rPr lang="en-US" sz="1000">
                          <a:effectLst/>
                        </a:rPr>
                        <a:t>\\</a:t>
                      </a:r>
                      <a:endParaRPr lang="zh-CN" sz="1100">
                        <a:effectLst/>
                        <a:latin typeface="Calibri"/>
                        <a:ea typeface="宋体"/>
                      </a:endParaRPr>
                    </a:p>
                  </a:txBody>
                  <a:tcPr marL="20320" marR="20320" marT="20320" marB="20320" anchor="ctr"/>
                </a:tc>
                <a:tc>
                  <a:txBody>
                    <a:bodyPr/>
                    <a:lstStyle/>
                    <a:p>
                      <a:pPr marL="342900" lvl="0" indent="-342900">
                        <a:spcAft>
                          <a:spcPts val="0"/>
                        </a:spcAft>
                        <a:buFont typeface="Symbol"/>
                        <a:buChar char=""/>
                      </a:pPr>
                      <a:r>
                        <a:rPr lang="zh-CN" sz="1000">
                          <a:effectLst/>
                        </a:rPr>
                        <a:t>反斜杠符号</a:t>
                      </a:r>
                      <a:endParaRPr lang="zh-CN" sz="1100">
                        <a:effectLst/>
                        <a:latin typeface="Calibri"/>
                        <a:ea typeface="宋体"/>
                      </a:endParaRPr>
                    </a:p>
                  </a:txBody>
                  <a:tcPr marL="20320" marR="20320" marT="20320" marB="20320" anchor="ctr"/>
                </a:tc>
              </a:tr>
              <a:tr h="0">
                <a:tc>
                  <a:txBody>
                    <a:bodyPr/>
                    <a:lstStyle/>
                    <a:p>
                      <a:pPr marL="342900" lvl="0" indent="-342900">
                        <a:spcAft>
                          <a:spcPts val="0"/>
                        </a:spcAft>
                        <a:buFont typeface="Symbol"/>
                        <a:buChar char=""/>
                      </a:pPr>
                      <a:r>
                        <a:rPr lang="en-US" sz="1000">
                          <a:effectLst/>
                        </a:rPr>
                        <a:t>\'</a:t>
                      </a:r>
                      <a:endParaRPr lang="zh-CN" sz="1100">
                        <a:effectLst/>
                        <a:latin typeface="Calibri"/>
                        <a:ea typeface="宋体"/>
                      </a:endParaRPr>
                    </a:p>
                  </a:txBody>
                  <a:tcPr marL="20320" marR="20320" marT="20320" marB="20320" anchor="ctr"/>
                </a:tc>
                <a:tc>
                  <a:txBody>
                    <a:bodyPr/>
                    <a:lstStyle/>
                    <a:p>
                      <a:pPr marL="342900" lvl="0" indent="-342900">
                        <a:spcAft>
                          <a:spcPts val="0"/>
                        </a:spcAft>
                        <a:buFont typeface="Symbol"/>
                        <a:buChar char=""/>
                      </a:pPr>
                      <a:r>
                        <a:rPr lang="zh-CN" sz="1000">
                          <a:effectLst/>
                        </a:rPr>
                        <a:t>单引号</a:t>
                      </a:r>
                      <a:endParaRPr lang="zh-CN" sz="1100">
                        <a:effectLst/>
                        <a:latin typeface="Calibri"/>
                        <a:ea typeface="宋体"/>
                      </a:endParaRPr>
                    </a:p>
                  </a:txBody>
                  <a:tcPr marL="20320" marR="20320" marT="20320" marB="20320" anchor="ctr"/>
                </a:tc>
              </a:tr>
              <a:tr h="0">
                <a:tc>
                  <a:txBody>
                    <a:bodyPr/>
                    <a:lstStyle/>
                    <a:p>
                      <a:pPr marL="342900" lvl="0" indent="-342900">
                        <a:spcAft>
                          <a:spcPts val="0"/>
                        </a:spcAft>
                        <a:buFont typeface="Symbol"/>
                        <a:buChar char=""/>
                      </a:pPr>
                      <a:r>
                        <a:rPr lang="en-US" sz="1000">
                          <a:effectLst/>
                        </a:rPr>
                        <a:t>\"</a:t>
                      </a:r>
                      <a:endParaRPr lang="zh-CN" sz="1100">
                        <a:effectLst/>
                        <a:latin typeface="Calibri"/>
                        <a:ea typeface="宋体"/>
                      </a:endParaRPr>
                    </a:p>
                  </a:txBody>
                  <a:tcPr marL="20320" marR="20320" marT="20320" marB="20320" anchor="ctr"/>
                </a:tc>
                <a:tc>
                  <a:txBody>
                    <a:bodyPr/>
                    <a:lstStyle/>
                    <a:p>
                      <a:pPr marL="342900" lvl="0" indent="-342900">
                        <a:spcAft>
                          <a:spcPts val="0"/>
                        </a:spcAft>
                        <a:buFont typeface="Symbol"/>
                        <a:buChar char=""/>
                      </a:pPr>
                      <a:r>
                        <a:rPr lang="zh-CN" sz="1000">
                          <a:effectLst/>
                        </a:rPr>
                        <a:t>双引号</a:t>
                      </a:r>
                      <a:endParaRPr lang="zh-CN" sz="1100">
                        <a:effectLst/>
                        <a:latin typeface="Calibri"/>
                        <a:ea typeface="宋体"/>
                      </a:endParaRPr>
                    </a:p>
                  </a:txBody>
                  <a:tcPr marL="20320" marR="20320" marT="20320" marB="20320" anchor="ctr"/>
                </a:tc>
              </a:tr>
              <a:tr h="0">
                <a:tc>
                  <a:txBody>
                    <a:bodyPr/>
                    <a:lstStyle/>
                    <a:p>
                      <a:pPr marL="342900" lvl="0" indent="-342900">
                        <a:spcAft>
                          <a:spcPts val="0"/>
                        </a:spcAft>
                        <a:buFont typeface="Symbol"/>
                        <a:buChar char=""/>
                      </a:pPr>
                      <a:r>
                        <a:rPr lang="en-US" sz="1000">
                          <a:effectLst/>
                        </a:rPr>
                        <a:t>\a</a:t>
                      </a:r>
                      <a:endParaRPr lang="zh-CN" sz="1100">
                        <a:effectLst/>
                        <a:latin typeface="Calibri"/>
                        <a:ea typeface="宋体"/>
                      </a:endParaRPr>
                    </a:p>
                  </a:txBody>
                  <a:tcPr marL="20320" marR="20320" marT="20320" marB="20320" anchor="ctr"/>
                </a:tc>
                <a:tc>
                  <a:txBody>
                    <a:bodyPr/>
                    <a:lstStyle/>
                    <a:p>
                      <a:pPr marL="342900" lvl="0" indent="-342900">
                        <a:spcAft>
                          <a:spcPts val="0"/>
                        </a:spcAft>
                        <a:buFont typeface="Symbol"/>
                        <a:buChar char=""/>
                      </a:pPr>
                      <a:r>
                        <a:rPr lang="zh-CN" sz="1000">
                          <a:effectLst/>
                        </a:rPr>
                        <a:t>响铃</a:t>
                      </a:r>
                      <a:endParaRPr lang="zh-CN" sz="1100">
                        <a:effectLst/>
                        <a:latin typeface="Calibri"/>
                        <a:ea typeface="宋体"/>
                      </a:endParaRPr>
                    </a:p>
                  </a:txBody>
                  <a:tcPr marL="20320" marR="20320" marT="20320" marB="20320" anchor="ctr"/>
                </a:tc>
              </a:tr>
              <a:tr h="0">
                <a:tc>
                  <a:txBody>
                    <a:bodyPr/>
                    <a:lstStyle/>
                    <a:p>
                      <a:pPr marL="342900" lvl="0" indent="-342900">
                        <a:spcAft>
                          <a:spcPts val="0"/>
                        </a:spcAft>
                        <a:buFont typeface="Symbol"/>
                        <a:buChar char=""/>
                      </a:pPr>
                      <a:r>
                        <a:rPr lang="en-US" sz="1000">
                          <a:effectLst/>
                        </a:rPr>
                        <a:t>\b</a:t>
                      </a:r>
                      <a:endParaRPr lang="zh-CN" sz="1100">
                        <a:effectLst/>
                        <a:latin typeface="Calibri"/>
                        <a:ea typeface="宋体"/>
                      </a:endParaRPr>
                    </a:p>
                  </a:txBody>
                  <a:tcPr marL="20320" marR="20320" marT="20320" marB="20320" anchor="ctr"/>
                </a:tc>
                <a:tc>
                  <a:txBody>
                    <a:bodyPr/>
                    <a:lstStyle/>
                    <a:p>
                      <a:pPr marL="342900" lvl="0" indent="-342900">
                        <a:spcAft>
                          <a:spcPts val="0"/>
                        </a:spcAft>
                        <a:buFont typeface="Symbol"/>
                        <a:buChar char=""/>
                      </a:pPr>
                      <a:r>
                        <a:rPr lang="zh-CN" sz="1000">
                          <a:effectLst/>
                        </a:rPr>
                        <a:t>退格</a:t>
                      </a:r>
                      <a:r>
                        <a:rPr lang="en-US" sz="1000">
                          <a:effectLst/>
                        </a:rPr>
                        <a:t>(Backspace)</a:t>
                      </a:r>
                      <a:endParaRPr lang="zh-CN" sz="1100">
                        <a:effectLst/>
                        <a:latin typeface="Calibri"/>
                        <a:ea typeface="宋体"/>
                      </a:endParaRPr>
                    </a:p>
                  </a:txBody>
                  <a:tcPr marL="20320" marR="20320" marT="20320" marB="20320" anchor="ctr"/>
                </a:tc>
              </a:tr>
              <a:tr h="0">
                <a:tc>
                  <a:txBody>
                    <a:bodyPr/>
                    <a:lstStyle/>
                    <a:p>
                      <a:pPr marL="342900" lvl="0" indent="-342900">
                        <a:spcAft>
                          <a:spcPts val="0"/>
                        </a:spcAft>
                        <a:buFont typeface="Symbol"/>
                        <a:buChar char=""/>
                      </a:pPr>
                      <a:r>
                        <a:rPr lang="en-US" sz="1000">
                          <a:effectLst/>
                        </a:rPr>
                        <a:t>\e</a:t>
                      </a:r>
                      <a:endParaRPr lang="zh-CN" sz="1100">
                        <a:effectLst/>
                        <a:latin typeface="Calibri"/>
                        <a:ea typeface="宋体"/>
                      </a:endParaRPr>
                    </a:p>
                  </a:txBody>
                  <a:tcPr marL="20320" marR="20320" marT="20320" marB="20320" anchor="ctr"/>
                </a:tc>
                <a:tc>
                  <a:txBody>
                    <a:bodyPr/>
                    <a:lstStyle/>
                    <a:p>
                      <a:pPr marL="342900" lvl="0" indent="-342900">
                        <a:spcAft>
                          <a:spcPts val="0"/>
                        </a:spcAft>
                        <a:buFont typeface="Symbol"/>
                        <a:buChar char=""/>
                      </a:pPr>
                      <a:r>
                        <a:rPr lang="zh-CN" sz="1000">
                          <a:effectLst/>
                        </a:rPr>
                        <a:t>转义</a:t>
                      </a:r>
                      <a:endParaRPr lang="zh-CN" sz="1100">
                        <a:effectLst/>
                        <a:latin typeface="Calibri"/>
                        <a:ea typeface="宋体"/>
                      </a:endParaRPr>
                    </a:p>
                  </a:txBody>
                  <a:tcPr marL="20320" marR="20320" marT="20320" marB="20320" anchor="ctr"/>
                </a:tc>
              </a:tr>
              <a:tr h="0">
                <a:tc>
                  <a:txBody>
                    <a:bodyPr/>
                    <a:lstStyle/>
                    <a:p>
                      <a:pPr marL="342900" lvl="0" indent="-342900">
                        <a:spcAft>
                          <a:spcPts val="0"/>
                        </a:spcAft>
                        <a:buFont typeface="Symbol"/>
                        <a:buChar char=""/>
                      </a:pPr>
                      <a:r>
                        <a:rPr lang="en-US" sz="1000">
                          <a:effectLst/>
                        </a:rPr>
                        <a:t>\000</a:t>
                      </a:r>
                      <a:endParaRPr lang="zh-CN" sz="1100">
                        <a:effectLst/>
                        <a:latin typeface="Calibri"/>
                        <a:ea typeface="宋体"/>
                      </a:endParaRPr>
                    </a:p>
                  </a:txBody>
                  <a:tcPr marL="20320" marR="20320" marT="20320" marB="20320" anchor="ctr"/>
                </a:tc>
                <a:tc>
                  <a:txBody>
                    <a:bodyPr/>
                    <a:lstStyle/>
                    <a:p>
                      <a:pPr marL="342900" lvl="0" indent="-342900">
                        <a:spcAft>
                          <a:spcPts val="0"/>
                        </a:spcAft>
                        <a:buFont typeface="Symbol"/>
                        <a:buChar char=""/>
                      </a:pPr>
                      <a:r>
                        <a:rPr lang="zh-CN" sz="1000">
                          <a:effectLst/>
                        </a:rPr>
                        <a:t>空</a:t>
                      </a:r>
                      <a:endParaRPr lang="zh-CN" sz="1100">
                        <a:effectLst/>
                        <a:latin typeface="Calibri"/>
                        <a:ea typeface="宋体"/>
                      </a:endParaRPr>
                    </a:p>
                  </a:txBody>
                  <a:tcPr marL="20320" marR="20320" marT="20320" marB="20320" anchor="ctr"/>
                </a:tc>
              </a:tr>
              <a:tr h="0">
                <a:tc>
                  <a:txBody>
                    <a:bodyPr/>
                    <a:lstStyle/>
                    <a:p>
                      <a:pPr marL="342900" lvl="0" indent="-342900">
                        <a:spcAft>
                          <a:spcPts val="0"/>
                        </a:spcAft>
                        <a:buFont typeface="Symbol"/>
                        <a:buChar char=""/>
                      </a:pPr>
                      <a:r>
                        <a:rPr lang="en-US" sz="1000">
                          <a:effectLst/>
                        </a:rPr>
                        <a:t>\n</a:t>
                      </a:r>
                      <a:endParaRPr lang="zh-CN" sz="1100">
                        <a:effectLst/>
                        <a:latin typeface="Calibri"/>
                        <a:ea typeface="宋体"/>
                      </a:endParaRPr>
                    </a:p>
                  </a:txBody>
                  <a:tcPr marL="20320" marR="20320" marT="20320" marB="20320" anchor="ctr"/>
                </a:tc>
                <a:tc>
                  <a:txBody>
                    <a:bodyPr/>
                    <a:lstStyle/>
                    <a:p>
                      <a:pPr marL="342900" lvl="0" indent="-342900">
                        <a:spcAft>
                          <a:spcPts val="0"/>
                        </a:spcAft>
                        <a:buFont typeface="Symbol"/>
                        <a:buChar char=""/>
                      </a:pPr>
                      <a:r>
                        <a:rPr lang="zh-CN" sz="1000">
                          <a:effectLst/>
                        </a:rPr>
                        <a:t>换行</a:t>
                      </a:r>
                      <a:endParaRPr lang="zh-CN" sz="1100">
                        <a:effectLst/>
                        <a:latin typeface="Calibri"/>
                        <a:ea typeface="宋体"/>
                      </a:endParaRPr>
                    </a:p>
                  </a:txBody>
                  <a:tcPr marL="20320" marR="20320" marT="20320" marB="20320" anchor="ctr"/>
                </a:tc>
              </a:tr>
              <a:tr h="0">
                <a:tc>
                  <a:txBody>
                    <a:bodyPr/>
                    <a:lstStyle/>
                    <a:p>
                      <a:pPr marL="342900" lvl="0" indent="-342900">
                        <a:spcAft>
                          <a:spcPts val="0"/>
                        </a:spcAft>
                        <a:buFont typeface="Symbol"/>
                        <a:buChar char=""/>
                      </a:pPr>
                      <a:r>
                        <a:rPr lang="en-US" sz="1000">
                          <a:effectLst/>
                        </a:rPr>
                        <a:t>\v</a:t>
                      </a:r>
                      <a:endParaRPr lang="zh-CN" sz="1100">
                        <a:effectLst/>
                        <a:latin typeface="Calibri"/>
                        <a:ea typeface="宋体"/>
                      </a:endParaRPr>
                    </a:p>
                  </a:txBody>
                  <a:tcPr marL="20320" marR="20320" marT="20320" marB="20320" anchor="ctr"/>
                </a:tc>
                <a:tc>
                  <a:txBody>
                    <a:bodyPr/>
                    <a:lstStyle/>
                    <a:p>
                      <a:pPr marL="342900" lvl="0" indent="-342900">
                        <a:spcAft>
                          <a:spcPts val="0"/>
                        </a:spcAft>
                        <a:buFont typeface="Symbol"/>
                        <a:buChar char=""/>
                      </a:pPr>
                      <a:r>
                        <a:rPr lang="zh-CN" sz="1000">
                          <a:effectLst/>
                        </a:rPr>
                        <a:t>纵向制表符</a:t>
                      </a:r>
                      <a:endParaRPr lang="zh-CN" sz="1100">
                        <a:effectLst/>
                        <a:latin typeface="Calibri"/>
                        <a:ea typeface="宋体"/>
                      </a:endParaRPr>
                    </a:p>
                  </a:txBody>
                  <a:tcPr marL="20320" marR="20320" marT="20320" marB="20320" anchor="ctr"/>
                </a:tc>
              </a:tr>
              <a:tr h="0">
                <a:tc>
                  <a:txBody>
                    <a:bodyPr/>
                    <a:lstStyle/>
                    <a:p>
                      <a:pPr marL="342900" lvl="0" indent="-342900">
                        <a:spcAft>
                          <a:spcPts val="0"/>
                        </a:spcAft>
                        <a:buFont typeface="Symbol"/>
                        <a:buChar char=""/>
                      </a:pPr>
                      <a:r>
                        <a:rPr lang="en-US" sz="1000">
                          <a:effectLst/>
                        </a:rPr>
                        <a:t>\t</a:t>
                      </a:r>
                      <a:endParaRPr lang="zh-CN" sz="1100">
                        <a:effectLst/>
                        <a:latin typeface="Calibri"/>
                        <a:ea typeface="宋体"/>
                      </a:endParaRPr>
                    </a:p>
                  </a:txBody>
                  <a:tcPr marL="20320" marR="20320" marT="20320" marB="20320" anchor="ctr"/>
                </a:tc>
                <a:tc>
                  <a:txBody>
                    <a:bodyPr/>
                    <a:lstStyle/>
                    <a:p>
                      <a:pPr marL="342900" lvl="0" indent="-342900">
                        <a:spcAft>
                          <a:spcPts val="0"/>
                        </a:spcAft>
                        <a:buFont typeface="Symbol"/>
                        <a:buChar char=""/>
                      </a:pPr>
                      <a:r>
                        <a:rPr lang="zh-CN" sz="1000">
                          <a:effectLst/>
                        </a:rPr>
                        <a:t>横向制表符</a:t>
                      </a:r>
                      <a:endParaRPr lang="zh-CN" sz="1100">
                        <a:effectLst/>
                        <a:latin typeface="Calibri"/>
                        <a:ea typeface="宋体"/>
                      </a:endParaRPr>
                    </a:p>
                  </a:txBody>
                  <a:tcPr marL="20320" marR="20320" marT="20320" marB="20320" anchor="ctr"/>
                </a:tc>
              </a:tr>
              <a:tr h="0">
                <a:tc>
                  <a:txBody>
                    <a:bodyPr/>
                    <a:lstStyle/>
                    <a:p>
                      <a:pPr marL="342900" lvl="0" indent="-342900">
                        <a:spcAft>
                          <a:spcPts val="0"/>
                        </a:spcAft>
                        <a:buFont typeface="Symbol"/>
                        <a:buChar char=""/>
                      </a:pPr>
                      <a:r>
                        <a:rPr lang="en-US" sz="1000">
                          <a:effectLst/>
                        </a:rPr>
                        <a:t>\r</a:t>
                      </a:r>
                      <a:endParaRPr lang="zh-CN" sz="1100">
                        <a:effectLst/>
                        <a:latin typeface="Calibri"/>
                        <a:ea typeface="宋体"/>
                      </a:endParaRPr>
                    </a:p>
                  </a:txBody>
                  <a:tcPr marL="20320" marR="20320" marT="20320" marB="20320" anchor="ctr"/>
                </a:tc>
                <a:tc>
                  <a:txBody>
                    <a:bodyPr/>
                    <a:lstStyle/>
                    <a:p>
                      <a:pPr marL="342900" lvl="0" indent="-342900">
                        <a:spcAft>
                          <a:spcPts val="0"/>
                        </a:spcAft>
                        <a:buFont typeface="Symbol"/>
                        <a:buChar char=""/>
                      </a:pPr>
                      <a:r>
                        <a:rPr lang="zh-CN" sz="1000">
                          <a:effectLst/>
                        </a:rPr>
                        <a:t>回车</a:t>
                      </a:r>
                      <a:endParaRPr lang="zh-CN" sz="1100">
                        <a:effectLst/>
                        <a:latin typeface="Calibri"/>
                        <a:ea typeface="宋体"/>
                      </a:endParaRPr>
                    </a:p>
                  </a:txBody>
                  <a:tcPr marL="20320" marR="20320" marT="20320" marB="20320" anchor="ctr"/>
                </a:tc>
              </a:tr>
              <a:tr h="0">
                <a:tc>
                  <a:txBody>
                    <a:bodyPr/>
                    <a:lstStyle/>
                    <a:p>
                      <a:pPr marL="342900" lvl="0" indent="-342900">
                        <a:spcAft>
                          <a:spcPts val="0"/>
                        </a:spcAft>
                        <a:buFont typeface="Symbol"/>
                        <a:buChar char=""/>
                      </a:pPr>
                      <a:r>
                        <a:rPr lang="en-US" sz="1000">
                          <a:effectLst/>
                        </a:rPr>
                        <a:t>\f</a:t>
                      </a:r>
                      <a:endParaRPr lang="zh-CN" sz="1100">
                        <a:effectLst/>
                        <a:latin typeface="Calibri"/>
                        <a:ea typeface="宋体"/>
                      </a:endParaRPr>
                    </a:p>
                  </a:txBody>
                  <a:tcPr marL="20320" marR="20320" marT="20320" marB="20320" anchor="ctr"/>
                </a:tc>
                <a:tc>
                  <a:txBody>
                    <a:bodyPr/>
                    <a:lstStyle/>
                    <a:p>
                      <a:pPr marL="342900" lvl="0" indent="-342900">
                        <a:spcAft>
                          <a:spcPts val="0"/>
                        </a:spcAft>
                        <a:buFont typeface="Symbol"/>
                        <a:buChar char=""/>
                      </a:pPr>
                      <a:r>
                        <a:rPr lang="zh-CN" sz="1000">
                          <a:effectLst/>
                        </a:rPr>
                        <a:t>换页</a:t>
                      </a:r>
                      <a:endParaRPr lang="zh-CN" sz="1100">
                        <a:effectLst/>
                        <a:latin typeface="Calibri"/>
                        <a:ea typeface="宋体"/>
                      </a:endParaRPr>
                    </a:p>
                  </a:txBody>
                  <a:tcPr marL="20320" marR="20320" marT="20320" marB="20320" anchor="ctr"/>
                </a:tc>
              </a:tr>
              <a:tr h="0">
                <a:tc>
                  <a:txBody>
                    <a:bodyPr/>
                    <a:lstStyle/>
                    <a:p>
                      <a:pPr marL="342900" lvl="0" indent="-342900">
                        <a:spcAft>
                          <a:spcPts val="0"/>
                        </a:spcAft>
                        <a:buFont typeface="Symbol"/>
                        <a:buChar char=""/>
                      </a:pPr>
                      <a:r>
                        <a:rPr lang="en-US" sz="1000">
                          <a:effectLst/>
                        </a:rPr>
                        <a:t>\oyy</a:t>
                      </a:r>
                      <a:endParaRPr lang="zh-CN" sz="1100">
                        <a:effectLst/>
                        <a:latin typeface="Calibri"/>
                        <a:ea typeface="宋体"/>
                      </a:endParaRPr>
                    </a:p>
                  </a:txBody>
                  <a:tcPr marL="20320" marR="20320" marT="20320" marB="20320" anchor="ctr"/>
                </a:tc>
                <a:tc>
                  <a:txBody>
                    <a:bodyPr/>
                    <a:lstStyle/>
                    <a:p>
                      <a:pPr marL="342900" lvl="0" indent="-342900">
                        <a:spcAft>
                          <a:spcPts val="0"/>
                        </a:spcAft>
                        <a:buFont typeface="Symbol"/>
                        <a:buChar char=""/>
                      </a:pPr>
                      <a:r>
                        <a:rPr lang="zh-CN" sz="1000">
                          <a:effectLst/>
                        </a:rPr>
                        <a:t>八进制数</a:t>
                      </a:r>
                      <a:r>
                        <a:rPr lang="en-US" sz="1000">
                          <a:effectLst/>
                        </a:rPr>
                        <a:t>yy</a:t>
                      </a:r>
                      <a:r>
                        <a:rPr lang="zh-CN" sz="1000">
                          <a:effectLst/>
                        </a:rPr>
                        <a:t>代表的字符，例如：</a:t>
                      </a:r>
                      <a:r>
                        <a:rPr lang="en-US" sz="1000">
                          <a:effectLst/>
                        </a:rPr>
                        <a:t>\o12</a:t>
                      </a:r>
                      <a:r>
                        <a:rPr lang="zh-CN" sz="1000">
                          <a:effectLst/>
                        </a:rPr>
                        <a:t>代表换行</a:t>
                      </a:r>
                      <a:endParaRPr lang="zh-CN" sz="1100">
                        <a:effectLst/>
                        <a:latin typeface="Calibri"/>
                        <a:ea typeface="宋体"/>
                      </a:endParaRPr>
                    </a:p>
                  </a:txBody>
                  <a:tcPr marL="20320" marR="20320" marT="20320" marB="20320" anchor="ctr"/>
                </a:tc>
              </a:tr>
              <a:tr h="0">
                <a:tc>
                  <a:txBody>
                    <a:bodyPr/>
                    <a:lstStyle/>
                    <a:p>
                      <a:pPr marL="342900" lvl="0" indent="-342900">
                        <a:spcAft>
                          <a:spcPts val="0"/>
                        </a:spcAft>
                        <a:buFont typeface="Symbol"/>
                        <a:buChar char=""/>
                      </a:pPr>
                      <a:r>
                        <a:rPr lang="en-US" sz="1000">
                          <a:effectLst/>
                        </a:rPr>
                        <a:t>\xyy</a:t>
                      </a:r>
                      <a:endParaRPr lang="zh-CN" sz="1100">
                        <a:effectLst/>
                        <a:latin typeface="Calibri"/>
                        <a:ea typeface="宋体"/>
                      </a:endParaRPr>
                    </a:p>
                  </a:txBody>
                  <a:tcPr marL="20320" marR="20320" marT="20320" marB="20320" anchor="ctr"/>
                </a:tc>
                <a:tc>
                  <a:txBody>
                    <a:bodyPr/>
                    <a:lstStyle/>
                    <a:p>
                      <a:pPr marL="342900" lvl="0" indent="-342900">
                        <a:spcAft>
                          <a:spcPts val="0"/>
                        </a:spcAft>
                        <a:buFont typeface="Symbol"/>
                        <a:buChar char=""/>
                      </a:pPr>
                      <a:r>
                        <a:rPr lang="zh-CN" sz="1000">
                          <a:effectLst/>
                        </a:rPr>
                        <a:t>十进制数</a:t>
                      </a:r>
                      <a:r>
                        <a:rPr lang="en-US" sz="1000">
                          <a:effectLst/>
                        </a:rPr>
                        <a:t>yy</a:t>
                      </a:r>
                      <a:r>
                        <a:rPr lang="zh-CN" sz="1000">
                          <a:effectLst/>
                        </a:rPr>
                        <a:t>代表的字符，例如：</a:t>
                      </a:r>
                      <a:r>
                        <a:rPr lang="en-US" sz="1000">
                          <a:effectLst/>
                        </a:rPr>
                        <a:t>\x0a</a:t>
                      </a:r>
                      <a:r>
                        <a:rPr lang="zh-CN" sz="1000">
                          <a:effectLst/>
                        </a:rPr>
                        <a:t>代表换行</a:t>
                      </a:r>
                      <a:endParaRPr lang="zh-CN" sz="1100">
                        <a:effectLst/>
                        <a:latin typeface="Calibri"/>
                        <a:ea typeface="宋体"/>
                      </a:endParaRPr>
                    </a:p>
                  </a:txBody>
                  <a:tcPr marL="20320" marR="20320" marT="20320" marB="20320" anchor="ctr"/>
                </a:tc>
              </a:tr>
              <a:tr h="0">
                <a:tc>
                  <a:txBody>
                    <a:bodyPr/>
                    <a:lstStyle/>
                    <a:p>
                      <a:pPr marL="342900" lvl="0" indent="-342900">
                        <a:spcAft>
                          <a:spcPts val="0"/>
                        </a:spcAft>
                        <a:buFont typeface="Symbol"/>
                        <a:buChar char=""/>
                      </a:pPr>
                      <a:r>
                        <a:rPr lang="en-US" sz="1000">
                          <a:effectLst/>
                        </a:rPr>
                        <a:t>\other</a:t>
                      </a:r>
                      <a:endParaRPr lang="zh-CN" sz="1100">
                        <a:effectLst/>
                        <a:latin typeface="Calibri"/>
                        <a:ea typeface="宋体"/>
                      </a:endParaRPr>
                    </a:p>
                  </a:txBody>
                  <a:tcPr marL="20320" marR="20320" marT="20320" marB="20320" anchor="ctr"/>
                </a:tc>
                <a:tc>
                  <a:txBody>
                    <a:bodyPr/>
                    <a:lstStyle/>
                    <a:p>
                      <a:pPr marL="342900" lvl="0" indent="-342900">
                        <a:spcAft>
                          <a:spcPts val="0"/>
                        </a:spcAft>
                        <a:buFont typeface="Symbol"/>
                        <a:buChar char=""/>
                      </a:pPr>
                      <a:r>
                        <a:rPr lang="zh-CN" sz="1000" dirty="0">
                          <a:effectLst/>
                        </a:rPr>
                        <a:t>其它的字符以普通格式输出</a:t>
                      </a:r>
                      <a:endParaRPr lang="zh-CN" sz="1100" dirty="0">
                        <a:effectLst/>
                        <a:latin typeface="Calibri"/>
                        <a:ea typeface="宋体"/>
                      </a:endParaRPr>
                    </a:p>
                  </a:txBody>
                  <a:tcPr marL="20320" marR="20320" marT="20320" marB="20320" anchor="ctr"/>
                </a:tc>
              </a:tr>
            </a:tbl>
          </a:graphicData>
        </a:graphic>
      </p:graphicFrame>
      <p:sp>
        <p:nvSpPr>
          <p:cNvPr id="7" name="Rectangle 1"/>
          <p:cNvSpPr>
            <a:spLocks noChangeArrowheads="1"/>
          </p:cNvSpPr>
          <p:nvPr/>
        </p:nvSpPr>
        <p:spPr bwMode="auto">
          <a:xfrm>
            <a:off x="457200" y="21971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756706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a:t>
            </a:r>
            <a:r>
              <a:rPr lang="en-US" altLang="zh-CN" dirty="0"/>
              <a:t>Print, raw input, </a:t>
            </a:r>
            <a:r>
              <a:rPr lang="en-US" altLang="zh-CN" dirty="0" err="1"/>
              <a:t>argv</a:t>
            </a:r>
            <a:r>
              <a:rPr lang="en-US" altLang="zh-CN" dirty="0"/>
              <a:t>, </a:t>
            </a:r>
            <a:r>
              <a:rPr lang="en-US" altLang="zh-CN" dirty="0" smtClean="0"/>
              <a:t>open </a:t>
            </a:r>
            <a:r>
              <a:rPr lang="en-US" altLang="zh-CN" dirty="0"/>
              <a:t>file</a:t>
            </a:r>
            <a:endParaRPr lang="en-US" dirty="0"/>
          </a:p>
        </p:txBody>
      </p:sp>
      <p:sp>
        <p:nvSpPr>
          <p:cNvPr id="3" name="Content Placeholder 2"/>
          <p:cNvSpPr>
            <a:spLocks noGrp="1"/>
          </p:cNvSpPr>
          <p:nvPr>
            <p:ph idx="1"/>
          </p:nvPr>
        </p:nvSpPr>
        <p:spPr>
          <a:xfrm>
            <a:off x="457200" y="1066800"/>
            <a:ext cx="8229600" cy="5138738"/>
          </a:xfrm>
        </p:spPr>
        <p:txBody>
          <a:bodyPr/>
          <a:lstStyle/>
          <a:p>
            <a:r>
              <a:rPr lang="en-US" sz="1800" i="1" dirty="0"/>
              <a:t>Note 4</a:t>
            </a:r>
            <a:r>
              <a:rPr lang="en-US" sz="1800" i="1" dirty="0" smtClean="0"/>
              <a:t>: </a:t>
            </a:r>
            <a:r>
              <a:rPr lang="zh-CN" altLang="en-US" sz="1800" i="1" dirty="0"/>
              <a:t>转义字</a:t>
            </a:r>
            <a:r>
              <a:rPr lang="zh-CN" altLang="en-US" sz="1800" i="1" dirty="0" smtClean="0"/>
              <a:t>符</a:t>
            </a:r>
            <a:endParaRPr lang="en-US" sz="1800" i="1" dirty="0"/>
          </a:p>
          <a:p>
            <a:pPr lvl="1">
              <a:spcBef>
                <a:spcPts val="1200"/>
              </a:spcBef>
              <a:buFont typeface="Wingdings" pitchFamily="2" charset="2"/>
              <a:buChar char="J"/>
            </a:pPr>
            <a:r>
              <a:rPr lang="en-US" sz="1400" b="1" dirty="0"/>
              <a:t>Q</a:t>
            </a:r>
            <a:r>
              <a:rPr lang="en-US" sz="1400" dirty="0"/>
              <a:t>: </a:t>
            </a:r>
            <a:r>
              <a:rPr lang="en-US" sz="1400" dirty="0" smtClean="0"/>
              <a:t>What is the difference between \n and \r?</a:t>
            </a:r>
            <a:endParaRPr lang="en-US" sz="1400" dirty="0"/>
          </a:p>
          <a:p>
            <a:pPr lvl="1">
              <a:spcBef>
                <a:spcPts val="1200"/>
              </a:spcBef>
              <a:buFont typeface="Wingdings" pitchFamily="2" charset="2"/>
              <a:buChar char="J"/>
            </a:pPr>
            <a:r>
              <a:rPr lang="en-US" sz="1400" b="1" dirty="0"/>
              <a:t>A</a:t>
            </a:r>
            <a:r>
              <a:rPr lang="en-US" sz="1400" dirty="0" smtClean="0"/>
              <a:t>: \r only returns to the line head, not change to another line.</a:t>
            </a:r>
          </a:p>
          <a:p>
            <a:pPr marL="346075" lvl="1" indent="0">
              <a:spcBef>
                <a:spcPts val="1200"/>
              </a:spcBef>
              <a:buNone/>
            </a:pPr>
            <a:r>
              <a:rPr lang="en-US" sz="1400" dirty="0" smtClean="0"/>
              <a:t>	&gt;&gt;&gt; </a:t>
            </a:r>
            <a:r>
              <a:rPr lang="en-US" sz="1400" dirty="0"/>
              <a:t>print "hello world \r ops"</a:t>
            </a:r>
          </a:p>
          <a:p>
            <a:pPr marL="346075" lvl="1" indent="0">
              <a:spcBef>
                <a:spcPts val="1200"/>
              </a:spcBef>
              <a:buNone/>
            </a:pPr>
            <a:r>
              <a:rPr lang="en-US" sz="1400" dirty="0"/>
              <a:t> </a:t>
            </a:r>
            <a:r>
              <a:rPr lang="en-US" sz="1400" dirty="0" smtClean="0"/>
              <a:t>	 </a:t>
            </a:r>
            <a:r>
              <a:rPr lang="en-US" sz="1400" dirty="0" err="1" smtClean="0"/>
              <a:t>opso</a:t>
            </a:r>
            <a:r>
              <a:rPr lang="en-US" sz="1400" dirty="0" smtClean="0"/>
              <a:t> </a:t>
            </a:r>
            <a:r>
              <a:rPr lang="en-US" sz="1400" dirty="0"/>
              <a:t>world</a:t>
            </a:r>
          </a:p>
          <a:p>
            <a:pPr marL="346075" lvl="1" indent="0">
              <a:spcBef>
                <a:spcPts val="1200"/>
              </a:spcBef>
              <a:buNone/>
            </a:pPr>
            <a:r>
              <a:rPr lang="en-US" sz="1400" dirty="0" smtClean="0"/>
              <a:t>	&gt;&gt;&gt; </a:t>
            </a:r>
            <a:r>
              <a:rPr lang="en-US" sz="1400" dirty="0"/>
              <a:t>print "hello world \n ops"</a:t>
            </a:r>
          </a:p>
          <a:p>
            <a:pPr marL="346075" lvl="1" indent="0">
              <a:spcBef>
                <a:spcPts val="1200"/>
              </a:spcBef>
              <a:buNone/>
            </a:pPr>
            <a:r>
              <a:rPr lang="en-US" sz="1400" dirty="0" smtClean="0"/>
              <a:t>	hello </a:t>
            </a:r>
            <a:r>
              <a:rPr lang="en-US" sz="1400" dirty="0"/>
              <a:t>world</a:t>
            </a:r>
          </a:p>
          <a:p>
            <a:pPr marL="346075" lvl="1" indent="0">
              <a:spcBef>
                <a:spcPts val="1200"/>
              </a:spcBef>
              <a:buNone/>
            </a:pPr>
            <a:r>
              <a:rPr lang="en-US" sz="1400" dirty="0" smtClean="0"/>
              <a:t>	 </a:t>
            </a:r>
            <a:r>
              <a:rPr lang="en-US" sz="1400" dirty="0"/>
              <a:t>ops</a:t>
            </a:r>
            <a:endParaRPr lang="en-US" sz="1400" dirty="0" smtClean="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235955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a:t>
            </a:r>
            <a:r>
              <a:rPr lang="en-US" altLang="zh-CN" dirty="0"/>
              <a:t>Print, raw input, </a:t>
            </a:r>
            <a:r>
              <a:rPr lang="en-US" altLang="zh-CN" dirty="0" err="1"/>
              <a:t>argv</a:t>
            </a:r>
            <a:r>
              <a:rPr lang="en-US" altLang="zh-CN" dirty="0"/>
              <a:t>, </a:t>
            </a:r>
            <a:r>
              <a:rPr lang="en-US" altLang="zh-CN" dirty="0" smtClean="0"/>
              <a:t>open </a:t>
            </a:r>
            <a:r>
              <a:rPr lang="en-US" altLang="zh-CN" dirty="0"/>
              <a:t>file</a:t>
            </a:r>
            <a:endParaRPr lang="en-US" dirty="0"/>
          </a:p>
        </p:txBody>
      </p:sp>
      <p:sp>
        <p:nvSpPr>
          <p:cNvPr id="3" name="Content Placeholder 2"/>
          <p:cNvSpPr>
            <a:spLocks noGrp="1"/>
          </p:cNvSpPr>
          <p:nvPr>
            <p:ph idx="1"/>
          </p:nvPr>
        </p:nvSpPr>
        <p:spPr>
          <a:xfrm>
            <a:off x="457200" y="1066800"/>
            <a:ext cx="8229600" cy="5138738"/>
          </a:xfrm>
        </p:spPr>
        <p:txBody>
          <a:bodyPr/>
          <a:lstStyle/>
          <a:p>
            <a:r>
              <a:rPr lang="en-US" sz="1800" i="1" dirty="0"/>
              <a:t>Note </a:t>
            </a:r>
            <a:r>
              <a:rPr lang="en-US" sz="1800" i="1" dirty="0" smtClean="0"/>
              <a:t>5: </a:t>
            </a:r>
            <a:r>
              <a:rPr lang="en-US" altLang="zh-CN" sz="1800" i="1" dirty="0" err="1" smtClean="0"/>
              <a:t>argv</a:t>
            </a:r>
            <a:r>
              <a:rPr lang="en-US" altLang="zh-CN" sz="1800" i="1" dirty="0" smtClean="0"/>
              <a:t> naming rule</a:t>
            </a:r>
            <a:endParaRPr lang="en-US" sz="1800" i="1" dirty="0"/>
          </a:p>
          <a:p>
            <a:pPr lvl="1">
              <a:spcBef>
                <a:spcPts val="1200"/>
              </a:spcBef>
              <a:buFont typeface="Wingdings" pitchFamily="2" charset="2"/>
              <a:buChar char="J"/>
            </a:pPr>
            <a:r>
              <a:rPr lang="en-US" sz="1400" b="1" dirty="0"/>
              <a:t>Q</a:t>
            </a:r>
            <a:r>
              <a:rPr lang="en-US" sz="1400" dirty="0"/>
              <a:t>: </a:t>
            </a:r>
            <a:r>
              <a:rPr lang="en-US" sz="1400" dirty="0" smtClean="0"/>
              <a:t>What can’t be used in an </a:t>
            </a:r>
            <a:r>
              <a:rPr lang="en-US" sz="1400" dirty="0" err="1" smtClean="0"/>
              <a:t>argv</a:t>
            </a:r>
            <a:r>
              <a:rPr lang="en-US" sz="1400" dirty="0" smtClean="0"/>
              <a:t>?</a:t>
            </a:r>
            <a:endParaRPr lang="en-US" sz="1400" dirty="0"/>
          </a:p>
          <a:p>
            <a:pPr lvl="1">
              <a:spcBef>
                <a:spcPts val="1200"/>
              </a:spcBef>
              <a:buFont typeface="Wingdings" pitchFamily="2" charset="2"/>
              <a:buChar char="J"/>
            </a:pPr>
            <a:r>
              <a:rPr lang="en-US" sz="1400" b="1" dirty="0"/>
              <a:t>A</a:t>
            </a:r>
            <a:r>
              <a:rPr lang="en-US" sz="1400" dirty="0" smtClean="0"/>
              <a:t>: An </a:t>
            </a:r>
            <a:r>
              <a:rPr lang="en-US" sz="1400" dirty="0" err="1" smtClean="0"/>
              <a:t>argv</a:t>
            </a:r>
            <a:r>
              <a:rPr lang="en-US" sz="1400" dirty="0" smtClean="0"/>
              <a:t> could not start with a number, like “99argument”.</a:t>
            </a:r>
          </a:p>
          <a:p>
            <a:pPr marL="346075" lvl="1" indent="0">
              <a:spcBef>
                <a:spcPts val="1200"/>
              </a:spcBef>
              <a:buNone/>
            </a:pPr>
            <a:r>
              <a:rPr lang="en-US" sz="1400" dirty="0"/>
              <a:t>	</a:t>
            </a:r>
            <a:r>
              <a:rPr lang="en-US" sz="1400" dirty="0" smtClean="0"/>
              <a:t>An </a:t>
            </a:r>
            <a:r>
              <a:rPr lang="en-US" sz="1400" dirty="0" err="1" smtClean="0"/>
              <a:t>argv</a:t>
            </a:r>
            <a:r>
              <a:rPr lang="en-US" sz="1400" dirty="0" smtClean="0"/>
              <a:t> could either contain “.”.</a:t>
            </a:r>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250736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ular Callout 4"/>
          <p:cNvSpPr/>
          <p:nvPr/>
        </p:nvSpPr>
        <p:spPr>
          <a:xfrm>
            <a:off x="3200400" y="5486400"/>
            <a:ext cx="2819400" cy="533400"/>
          </a:xfrm>
          <a:prstGeom prst="wedgeRoundRectCallout">
            <a:avLst>
              <a:gd name="adj1" fmla="val -65277"/>
              <a:gd name="adj2" fmla="val 5357"/>
              <a:gd name="adj3" fmla="val 16667"/>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tx1"/>
                </a:solidFill>
              </a:rPr>
              <a:t>注</a:t>
            </a:r>
            <a:r>
              <a:rPr lang="zh-CN" altLang="en-US" sz="1000" dirty="0" smtClean="0">
                <a:solidFill>
                  <a:schemeClr val="tx1"/>
                </a:solidFill>
              </a:rPr>
              <a:t>意用分号时这里有个空行，因为两个句子间本身会换行，加上</a:t>
            </a:r>
            <a:r>
              <a:rPr lang="en-US" altLang="zh-CN" sz="1000" dirty="0" err="1" smtClean="0">
                <a:solidFill>
                  <a:schemeClr val="tx1"/>
                </a:solidFill>
              </a:rPr>
              <a:t>raw_input</a:t>
            </a:r>
            <a:r>
              <a:rPr lang="zh-CN" altLang="en-US" sz="1000" dirty="0" smtClean="0">
                <a:solidFill>
                  <a:schemeClr val="tx1"/>
                </a:solidFill>
              </a:rPr>
              <a:t>里的那个</a:t>
            </a:r>
            <a:r>
              <a:rPr lang="en-US" altLang="zh-CN" sz="1000" dirty="0" smtClean="0">
                <a:solidFill>
                  <a:schemeClr val="tx1"/>
                </a:solidFill>
              </a:rPr>
              <a:t>\n</a:t>
            </a:r>
            <a:r>
              <a:rPr lang="zh-CN" altLang="en-US" sz="1000" dirty="0" smtClean="0">
                <a:solidFill>
                  <a:schemeClr val="tx1"/>
                </a:solidFill>
              </a:rPr>
              <a:t>，所以就多了一个空行。</a:t>
            </a:r>
            <a:endParaRPr lang="zh-CN" altLang="en-US" sz="1000" dirty="0">
              <a:solidFill>
                <a:schemeClr val="tx1"/>
              </a:solidFill>
            </a:endParaRPr>
          </a:p>
        </p:txBody>
      </p:sp>
      <p:sp>
        <p:nvSpPr>
          <p:cNvPr id="2" name="Title 1"/>
          <p:cNvSpPr>
            <a:spLocks noGrp="1"/>
          </p:cNvSpPr>
          <p:nvPr>
            <p:ph type="title"/>
          </p:nvPr>
        </p:nvSpPr>
        <p:spPr/>
        <p:txBody>
          <a:bodyPr/>
          <a:lstStyle/>
          <a:p>
            <a:r>
              <a:rPr lang="en-US" dirty="0"/>
              <a:t>2</a:t>
            </a:r>
            <a:r>
              <a:rPr lang="en-US" dirty="0" smtClean="0"/>
              <a:t>. </a:t>
            </a:r>
            <a:r>
              <a:rPr lang="en-US" altLang="zh-CN" dirty="0"/>
              <a:t>Print, raw input, </a:t>
            </a:r>
            <a:r>
              <a:rPr lang="en-US" altLang="zh-CN" dirty="0" err="1"/>
              <a:t>argv</a:t>
            </a:r>
            <a:r>
              <a:rPr lang="en-US" altLang="zh-CN" dirty="0"/>
              <a:t>, </a:t>
            </a:r>
            <a:r>
              <a:rPr lang="en-US" altLang="zh-CN" dirty="0" smtClean="0"/>
              <a:t>open </a:t>
            </a:r>
            <a:r>
              <a:rPr lang="en-US" altLang="zh-CN" dirty="0"/>
              <a:t>file</a:t>
            </a:r>
            <a:endParaRPr lang="en-US" dirty="0"/>
          </a:p>
        </p:txBody>
      </p:sp>
      <p:sp>
        <p:nvSpPr>
          <p:cNvPr id="3" name="Content Placeholder 2"/>
          <p:cNvSpPr>
            <a:spLocks noGrp="1"/>
          </p:cNvSpPr>
          <p:nvPr>
            <p:ph idx="1"/>
          </p:nvPr>
        </p:nvSpPr>
        <p:spPr>
          <a:xfrm>
            <a:off x="457200" y="1066800"/>
            <a:ext cx="8229600" cy="5410200"/>
          </a:xfrm>
        </p:spPr>
        <p:txBody>
          <a:bodyPr/>
          <a:lstStyle/>
          <a:p>
            <a:r>
              <a:rPr lang="en-US" sz="1800" i="1" dirty="0"/>
              <a:t>Note 6</a:t>
            </a:r>
            <a:r>
              <a:rPr lang="en-US" sz="1800" i="1" dirty="0" smtClean="0"/>
              <a:t>: </a:t>
            </a:r>
            <a:r>
              <a:rPr lang="zh-CN" altLang="en-US" sz="1800" i="1" dirty="0" smtClean="0"/>
              <a:t>用逗号和分号来连接程序</a:t>
            </a:r>
            <a:endParaRPr lang="en-US" sz="1800" i="1" dirty="0"/>
          </a:p>
          <a:p>
            <a:pPr lvl="1">
              <a:spcBef>
                <a:spcPts val="1200"/>
              </a:spcBef>
              <a:buFont typeface="Wingdings" pitchFamily="2" charset="2"/>
              <a:buChar char="J"/>
            </a:pPr>
            <a:r>
              <a:rPr lang="en-US" sz="1400" b="1" dirty="0"/>
              <a:t>Q</a:t>
            </a:r>
            <a:r>
              <a:rPr lang="en-US" sz="1400" dirty="0"/>
              <a:t>: </a:t>
            </a:r>
            <a:r>
              <a:rPr lang="zh-CN" altLang="en-US" sz="1400" dirty="0" smtClean="0"/>
              <a:t>如何用逗号和分号来连接程序</a:t>
            </a:r>
            <a:r>
              <a:rPr lang="en-US" sz="1400" dirty="0" smtClean="0"/>
              <a:t>?</a:t>
            </a:r>
            <a:endParaRPr lang="en-US" sz="1400" dirty="0"/>
          </a:p>
          <a:p>
            <a:pPr lvl="1">
              <a:spcBef>
                <a:spcPts val="1200"/>
              </a:spcBef>
              <a:buFont typeface="Wingdings" pitchFamily="2" charset="2"/>
              <a:buChar char="J"/>
            </a:pPr>
            <a:r>
              <a:rPr lang="en-US" sz="1400" b="1" dirty="0"/>
              <a:t>A</a:t>
            </a:r>
            <a:r>
              <a:rPr lang="en-US" sz="1400" dirty="0" smtClean="0"/>
              <a:t>: </a:t>
            </a:r>
            <a:r>
              <a:rPr lang="zh-CN" altLang="zh-CN" sz="1400" dirty="0" smtClean="0"/>
              <a:t>逗</a:t>
            </a:r>
            <a:r>
              <a:rPr lang="zh-CN" altLang="zh-CN" sz="1400" dirty="0"/>
              <a:t>号</a:t>
            </a:r>
            <a:r>
              <a:rPr lang="en-US" altLang="zh-CN" sz="1400" dirty="0"/>
              <a:t>“</a:t>
            </a:r>
            <a:r>
              <a:rPr lang="zh-CN" altLang="zh-CN" sz="1400" dirty="0"/>
              <a:t>，</a:t>
            </a:r>
            <a:r>
              <a:rPr lang="en-US" altLang="zh-CN" sz="1400" dirty="0"/>
              <a:t>”</a:t>
            </a:r>
            <a:r>
              <a:rPr lang="zh-CN" altLang="zh-CN" sz="1400" dirty="0"/>
              <a:t>表示连接两行，不可以把</a:t>
            </a:r>
            <a:r>
              <a:rPr lang="en-US" altLang="zh-CN" sz="1400" dirty="0"/>
              <a:t>“</a:t>
            </a:r>
            <a:r>
              <a:rPr lang="zh-CN" altLang="zh-CN" sz="1400" dirty="0"/>
              <a:t>，</a:t>
            </a:r>
            <a:r>
              <a:rPr lang="en-US" altLang="zh-CN" sz="1400" dirty="0"/>
              <a:t>”</a:t>
            </a:r>
            <a:r>
              <a:rPr lang="zh-CN" altLang="zh-CN" sz="1400" dirty="0"/>
              <a:t>连接的上下两行写在一行里</a:t>
            </a:r>
            <a:r>
              <a:rPr lang="zh-CN" altLang="zh-CN" sz="1400" dirty="0" smtClean="0"/>
              <a:t>。</a:t>
            </a:r>
            <a:endParaRPr lang="en-US" altLang="zh-CN" sz="1400" dirty="0" smtClean="0"/>
          </a:p>
          <a:p>
            <a:pPr marL="346075" lvl="1" indent="0">
              <a:spcBef>
                <a:spcPts val="1200"/>
              </a:spcBef>
              <a:buNone/>
            </a:pPr>
            <a:r>
              <a:rPr lang="en-US" altLang="zh-CN" sz="1400" dirty="0"/>
              <a:t>	</a:t>
            </a:r>
            <a:r>
              <a:rPr lang="zh-CN" altLang="zh-CN" sz="1400" dirty="0" smtClean="0"/>
              <a:t>分</a:t>
            </a:r>
            <a:r>
              <a:rPr lang="zh-CN" altLang="zh-CN" sz="1400" dirty="0"/>
              <a:t>号</a:t>
            </a:r>
            <a:r>
              <a:rPr lang="en-US" altLang="zh-CN" sz="1400" dirty="0"/>
              <a:t>“</a:t>
            </a:r>
            <a:r>
              <a:rPr lang="zh-CN" altLang="zh-CN" sz="1400" dirty="0"/>
              <a:t>；</a:t>
            </a:r>
            <a:r>
              <a:rPr lang="en-US" altLang="zh-CN" sz="1400" dirty="0"/>
              <a:t>” </a:t>
            </a:r>
            <a:r>
              <a:rPr lang="zh-CN" altLang="zh-CN" sz="1400" dirty="0"/>
              <a:t>可以用来把多行命令写在同一行</a:t>
            </a:r>
            <a:r>
              <a:rPr lang="en-US" sz="1400" dirty="0" smtClean="0"/>
              <a:t>.</a:t>
            </a:r>
          </a:p>
          <a:p>
            <a:pPr marL="346075" lvl="1" indent="0">
              <a:spcBef>
                <a:spcPts val="1200"/>
              </a:spcBef>
              <a:buNone/>
            </a:pPr>
            <a:r>
              <a:rPr lang="en-US" sz="1000" dirty="0"/>
              <a:t>	</a:t>
            </a:r>
            <a:r>
              <a:rPr lang="en-US" sz="1000" dirty="0" smtClean="0"/>
              <a:t>Example: </a:t>
            </a:r>
            <a:r>
              <a:rPr lang="zh-CN" altLang="en-US" sz="1000" dirty="0" smtClean="0"/>
              <a:t>用逗号连接</a:t>
            </a:r>
            <a:endParaRPr lang="en-US" sz="1000" dirty="0" smtClean="0"/>
          </a:p>
          <a:p>
            <a:pPr marL="346075" lvl="1" indent="0">
              <a:spcBef>
                <a:spcPts val="1200"/>
              </a:spcBef>
              <a:buNone/>
            </a:pPr>
            <a:r>
              <a:rPr lang="en-US" sz="1000" dirty="0"/>
              <a:t>	</a:t>
            </a:r>
            <a:r>
              <a:rPr lang="en-US" sz="1000" dirty="0" smtClean="0"/>
              <a:t>print </a:t>
            </a:r>
            <a:r>
              <a:rPr lang="en-US" sz="1000" dirty="0"/>
              <a:t>"How old are you?", </a:t>
            </a:r>
          </a:p>
          <a:p>
            <a:pPr marL="346075" lvl="1" indent="0">
              <a:spcBef>
                <a:spcPts val="1200"/>
              </a:spcBef>
              <a:buNone/>
            </a:pPr>
            <a:r>
              <a:rPr lang="en-US" sz="1000" dirty="0" smtClean="0"/>
              <a:t>	age </a:t>
            </a:r>
            <a:r>
              <a:rPr lang="en-US" sz="1000" dirty="0"/>
              <a:t>= </a:t>
            </a:r>
            <a:r>
              <a:rPr lang="en-US" sz="1000" dirty="0" err="1"/>
              <a:t>int</a:t>
            </a:r>
            <a:r>
              <a:rPr lang="en-US" sz="1000" dirty="0"/>
              <a:t>(</a:t>
            </a:r>
            <a:r>
              <a:rPr lang="en-US" sz="1000" dirty="0" err="1"/>
              <a:t>raw_input</a:t>
            </a:r>
            <a:r>
              <a:rPr lang="en-US" sz="1000" dirty="0"/>
              <a:t> ("\</a:t>
            </a:r>
            <a:r>
              <a:rPr lang="en-US" sz="1000" dirty="0" err="1"/>
              <a:t>ninput</a:t>
            </a:r>
            <a:r>
              <a:rPr lang="en-US" sz="1000" dirty="0"/>
              <a:t> your age here:\</a:t>
            </a:r>
            <a:r>
              <a:rPr lang="en-US" sz="1000" dirty="0" smtClean="0"/>
              <a:t>n&gt;"))</a:t>
            </a:r>
          </a:p>
          <a:p>
            <a:pPr marL="346075" lvl="1" indent="0">
              <a:spcBef>
                <a:spcPts val="1200"/>
              </a:spcBef>
              <a:buNone/>
            </a:pPr>
            <a:r>
              <a:rPr lang="en-US" sz="1000" dirty="0"/>
              <a:t>	</a:t>
            </a:r>
            <a:r>
              <a:rPr lang="zh-CN" altLang="en-US" sz="1000" dirty="0" smtClean="0"/>
              <a:t>运行结果：</a:t>
            </a:r>
            <a:endParaRPr lang="en-US" altLang="zh-CN" sz="1000" dirty="0" smtClean="0"/>
          </a:p>
          <a:p>
            <a:pPr marL="346075" lvl="1" indent="0">
              <a:spcBef>
                <a:spcPts val="1200"/>
              </a:spcBef>
              <a:buNone/>
            </a:pPr>
            <a:r>
              <a:rPr lang="en-US" sz="1000" dirty="0"/>
              <a:t>	</a:t>
            </a:r>
            <a:r>
              <a:rPr lang="en-US" sz="1000" dirty="0" smtClean="0"/>
              <a:t>How </a:t>
            </a:r>
            <a:r>
              <a:rPr lang="en-US" sz="1000" dirty="0"/>
              <a:t>old are you?</a:t>
            </a:r>
          </a:p>
          <a:p>
            <a:pPr marL="346075" lvl="1" indent="0">
              <a:spcBef>
                <a:spcPts val="1200"/>
              </a:spcBef>
              <a:buNone/>
            </a:pPr>
            <a:r>
              <a:rPr lang="en-US" sz="1000" dirty="0" smtClean="0"/>
              <a:t>	input </a:t>
            </a:r>
            <a:r>
              <a:rPr lang="en-US" sz="1000" dirty="0"/>
              <a:t>your age here</a:t>
            </a:r>
            <a:r>
              <a:rPr lang="en-US" sz="1000" dirty="0" smtClean="0"/>
              <a:t>:</a:t>
            </a:r>
          </a:p>
          <a:p>
            <a:pPr marL="346075" lvl="1" indent="0">
              <a:spcBef>
                <a:spcPts val="1200"/>
              </a:spcBef>
              <a:buNone/>
            </a:pPr>
            <a:r>
              <a:rPr lang="en-US" sz="1000" dirty="0"/>
              <a:t>	</a:t>
            </a:r>
            <a:r>
              <a:rPr lang="en-US" sz="1000" dirty="0" smtClean="0"/>
              <a:t>&gt;</a:t>
            </a:r>
            <a:endParaRPr lang="en-US" sz="1000" dirty="0"/>
          </a:p>
          <a:p>
            <a:pPr marL="346075" lvl="1" indent="0">
              <a:spcBef>
                <a:spcPts val="1200"/>
              </a:spcBef>
              <a:buNone/>
            </a:pPr>
            <a:r>
              <a:rPr lang="en-US" sz="1000" dirty="0" smtClean="0"/>
              <a:t>	Example: </a:t>
            </a:r>
            <a:r>
              <a:rPr lang="zh-CN" altLang="en-US" sz="1000" dirty="0" smtClean="0"/>
              <a:t>用分号连接</a:t>
            </a:r>
            <a:endParaRPr lang="en-US" altLang="zh-CN" sz="1000" dirty="0" smtClean="0"/>
          </a:p>
          <a:p>
            <a:pPr marL="346075" lvl="1" indent="0">
              <a:spcBef>
                <a:spcPts val="1200"/>
              </a:spcBef>
              <a:buNone/>
            </a:pPr>
            <a:r>
              <a:rPr lang="en-US" sz="1000" dirty="0"/>
              <a:t>	 &gt;&gt;&gt; print "How old are you?"; age=</a:t>
            </a:r>
            <a:r>
              <a:rPr lang="en-US" sz="1000" dirty="0" err="1"/>
              <a:t>raw_input</a:t>
            </a:r>
            <a:r>
              <a:rPr lang="en-US" sz="1000" dirty="0"/>
              <a:t>("\</a:t>
            </a:r>
            <a:r>
              <a:rPr lang="en-US" sz="1000" dirty="0" err="1"/>
              <a:t>ninput</a:t>
            </a:r>
            <a:r>
              <a:rPr lang="en-US" sz="1000" dirty="0"/>
              <a:t> your age here:\n</a:t>
            </a:r>
            <a:r>
              <a:rPr lang="en-US" sz="1000" dirty="0" smtClean="0"/>
              <a:t>&gt;")</a:t>
            </a:r>
            <a:endParaRPr lang="en-US" sz="1000" dirty="0"/>
          </a:p>
          <a:p>
            <a:pPr marL="346075" lvl="1" indent="0">
              <a:spcBef>
                <a:spcPts val="1200"/>
              </a:spcBef>
              <a:buNone/>
            </a:pPr>
            <a:r>
              <a:rPr lang="en-US" sz="1000" dirty="0" smtClean="0"/>
              <a:t>	How </a:t>
            </a:r>
            <a:r>
              <a:rPr lang="en-US" sz="1000" dirty="0"/>
              <a:t>old are you?</a:t>
            </a:r>
          </a:p>
          <a:p>
            <a:pPr marL="346075" lvl="1" indent="0">
              <a:spcBef>
                <a:spcPts val="1200"/>
              </a:spcBef>
              <a:buNone/>
            </a:pPr>
            <a:endParaRPr lang="en-US" sz="1000" dirty="0"/>
          </a:p>
          <a:p>
            <a:pPr marL="346075" lvl="1" indent="0">
              <a:spcBef>
                <a:spcPts val="1200"/>
              </a:spcBef>
              <a:buNone/>
            </a:pPr>
            <a:r>
              <a:rPr lang="en-US" sz="1000" dirty="0" smtClean="0"/>
              <a:t>	input </a:t>
            </a:r>
            <a:r>
              <a:rPr lang="en-US" sz="1000" dirty="0"/>
              <a:t>your age here:</a:t>
            </a:r>
          </a:p>
          <a:p>
            <a:pPr marL="346075" lvl="1" indent="0">
              <a:spcBef>
                <a:spcPts val="1200"/>
              </a:spcBef>
              <a:buNone/>
            </a:pPr>
            <a:r>
              <a:rPr lang="en-US" sz="1000" dirty="0" smtClean="0"/>
              <a:t>	&gt;</a:t>
            </a:r>
            <a:endParaRPr lang="en-US" sz="1000" dirty="0"/>
          </a:p>
          <a:p>
            <a:pPr marL="346075" lvl="1" indent="0">
              <a:spcBef>
                <a:spcPts val="1200"/>
              </a:spcBef>
              <a:buNone/>
            </a:pPr>
            <a:endParaRPr lang="en-US" sz="1400" dirty="0" smtClean="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2373483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a:t>
            </a:r>
            <a:r>
              <a:rPr lang="en-US" dirty="0" smtClean="0"/>
              <a:t>. File, function</a:t>
            </a:r>
            <a:endParaRPr lang="en-US" dirty="0">
              <a:solidFill>
                <a:srgbClr val="92D050"/>
              </a:solidFill>
            </a:endParaRPr>
          </a:p>
        </p:txBody>
      </p:sp>
      <p:sp>
        <p:nvSpPr>
          <p:cNvPr id="6" name="Content Placeholder 5"/>
          <p:cNvSpPr>
            <a:spLocks noGrp="1"/>
          </p:cNvSpPr>
          <p:nvPr>
            <p:ph idx="1"/>
          </p:nvPr>
        </p:nvSpPr>
        <p:spPr>
          <a:xfrm>
            <a:off x="457200" y="1066800"/>
            <a:ext cx="8229600" cy="4848225"/>
          </a:xfrm>
        </p:spPr>
        <p:txBody>
          <a:bodyPr/>
          <a:lstStyle/>
          <a:p>
            <a:r>
              <a:rPr lang="en-US" sz="1800" i="1" dirty="0" smtClean="0"/>
              <a:t>Learning point</a:t>
            </a:r>
            <a:endParaRPr lang="en-US" sz="1800" i="1" dirty="0" smtClean="0">
              <a:solidFill>
                <a:srgbClr val="92D050"/>
              </a:solidFill>
            </a:endParaRPr>
          </a:p>
          <a:p>
            <a:pPr lvl="1">
              <a:spcBef>
                <a:spcPts val="1200"/>
              </a:spcBef>
              <a:buFont typeface="Wingdings" pitchFamily="2" charset="2"/>
              <a:buChar char="q"/>
            </a:pPr>
            <a:r>
              <a:rPr lang="en-US" sz="1400" dirty="0"/>
              <a:t>Class 16: </a:t>
            </a:r>
            <a:r>
              <a:rPr lang="en-US" sz="1400" i="1" dirty="0">
                <a:hlinkClick r:id="rId2"/>
              </a:rPr>
              <a:t>Reading And Writing Files</a:t>
            </a:r>
            <a:endParaRPr lang="en-US" sz="1400" i="1" dirty="0"/>
          </a:p>
          <a:p>
            <a:pPr lvl="1">
              <a:spcBef>
                <a:spcPts val="1200"/>
              </a:spcBef>
              <a:buFont typeface="Wingdings" pitchFamily="2" charset="2"/>
              <a:buChar char="q"/>
            </a:pPr>
            <a:r>
              <a:rPr lang="en-US" sz="1400" dirty="0"/>
              <a:t>Class 17: </a:t>
            </a:r>
            <a:r>
              <a:rPr lang="en-US" sz="1400" i="1" dirty="0">
                <a:hlinkClick r:id="rId3"/>
              </a:rPr>
              <a:t>More Files</a:t>
            </a:r>
            <a:endParaRPr lang="en-US" sz="1400" i="1" dirty="0"/>
          </a:p>
          <a:p>
            <a:pPr lvl="1">
              <a:spcBef>
                <a:spcPts val="1200"/>
              </a:spcBef>
              <a:buFont typeface="Wingdings" pitchFamily="2" charset="2"/>
              <a:buChar char="q"/>
            </a:pPr>
            <a:r>
              <a:rPr lang="en-US" sz="1400" dirty="0"/>
              <a:t>Class 18: </a:t>
            </a:r>
            <a:r>
              <a:rPr lang="en-US" sz="1400" i="1" dirty="0">
                <a:hlinkClick r:id="rId4"/>
              </a:rPr>
              <a:t>Names, Variables, Code, Functions</a:t>
            </a:r>
            <a:endParaRPr lang="en-US" sz="1400" i="1" dirty="0"/>
          </a:p>
          <a:p>
            <a:pPr lvl="1">
              <a:spcBef>
                <a:spcPts val="1200"/>
              </a:spcBef>
              <a:buFont typeface="Wingdings" pitchFamily="2" charset="2"/>
              <a:buChar char="q"/>
            </a:pPr>
            <a:r>
              <a:rPr lang="en-US" sz="1400" dirty="0"/>
              <a:t>Class 19: </a:t>
            </a:r>
            <a:r>
              <a:rPr lang="en-US" sz="1400" i="1" dirty="0">
                <a:hlinkClick r:id="rId5"/>
              </a:rPr>
              <a:t>Functions And Variables</a:t>
            </a:r>
            <a:endParaRPr lang="en-US" sz="1400" i="1" dirty="0"/>
          </a:p>
          <a:p>
            <a:pPr lvl="1">
              <a:spcBef>
                <a:spcPts val="1200"/>
              </a:spcBef>
              <a:buFont typeface="Wingdings" pitchFamily="2" charset="2"/>
              <a:buChar char="q"/>
            </a:pPr>
            <a:r>
              <a:rPr lang="en-US" sz="1400" dirty="0"/>
              <a:t>Class 20: </a:t>
            </a:r>
            <a:r>
              <a:rPr lang="en-US" sz="1400" i="1" dirty="0">
                <a:hlinkClick r:id="rId6"/>
              </a:rPr>
              <a:t>Functions And Files</a:t>
            </a:r>
            <a:endParaRPr lang="en-US" sz="1400" i="1" dirty="0"/>
          </a:p>
          <a:p>
            <a:pPr lvl="1">
              <a:spcBef>
                <a:spcPts val="1200"/>
              </a:spcBef>
              <a:buFont typeface="Wingdings" pitchFamily="2" charset="2"/>
              <a:buChar char="q"/>
            </a:pPr>
            <a:r>
              <a:rPr lang="en-US" sz="1400" dirty="0"/>
              <a:t>Class 21: </a:t>
            </a:r>
            <a:r>
              <a:rPr lang="en-US" sz="1400" i="1" dirty="0">
                <a:hlinkClick r:id="rId7"/>
              </a:rPr>
              <a:t>Functions Can Return Something</a:t>
            </a:r>
            <a:endParaRPr lang="en-US" sz="1400" i="1" dirty="0"/>
          </a:p>
          <a:p>
            <a:pPr lvl="1">
              <a:spcBef>
                <a:spcPts val="1200"/>
              </a:spcBef>
              <a:buFont typeface="Wingdings" pitchFamily="2" charset="2"/>
              <a:buChar char="q"/>
            </a:pPr>
            <a:r>
              <a:rPr lang="en-US" sz="1400" dirty="0"/>
              <a:t>Class 22: </a:t>
            </a:r>
            <a:r>
              <a:rPr lang="en-US" sz="1400" i="1" dirty="0">
                <a:hlinkClick r:id="rId8"/>
              </a:rPr>
              <a:t>What Do You Know So Far</a:t>
            </a:r>
            <a:r>
              <a:rPr lang="en-US" sz="1400" i="1" dirty="0" smtClean="0">
                <a:hlinkClick r:id="rId8"/>
              </a:rPr>
              <a:t>?</a:t>
            </a:r>
            <a:endParaRPr lang="en-US" sz="1400" i="1" dirty="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3189260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File, function</a:t>
            </a:r>
            <a:endParaRPr lang="en-US" dirty="0"/>
          </a:p>
        </p:txBody>
      </p:sp>
      <p:sp>
        <p:nvSpPr>
          <p:cNvPr id="3" name="Content Placeholder 2"/>
          <p:cNvSpPr>
            <a:spLocks noGrp="1"/>
          </p:cNvSpPr>
          <p:nvPr>
            <p:ph idx="1"/>
          </p:nvPr>
        </p:nvSpPr>
        <p:spPr>
          <a:xfrm>
            <a:off x="457200" y="1066800"/>
            <a:ext cx="8229600" cy="5257800"/>
          </a:xfrm>
        </p:spPr>
        <p:txBody>
          <a:bodyPr/>
          <a:lstStyle/>
          <a:p>
            <a:pPr marL="342900" lvl="1" indent="-342900">
              <a:buFont typeface="Arial" pitchFamily="34" charset="0"/>
              <a:buChar char="•"/>
            </a:pPr>
            <a:r>
              <a:rPr lang="en-US" sz="1800" i="1" dirty="0"/>
              <a:t>Note 1: </a:t>
            </a:r>
            <a:r>
              <a:rPr lang="en-US" sz="1400" i="1" dirty="0">
                <a:hlinkClick r:id="rId2"/>
              </a:rPr>
              <a:t>Reading And Writing </a:t>
            </a:r>
            <a:r>
              <a:rPr lang="en-US" sz="1400" i="1" dirty="0" smtClean="0">
                <a:hlinkClick r:id="rId2"/>
              </a:rPr>
              <a:t>Files</a:t>
            </a:r>
            <a:endParaRPr lang="en-US" sz="1800" i="1" dirty="0"/>
          </a:p>
          <a:p>
            <a:pPr lvl="1">
              <a:spcBef>
                <a:spcPts val="1200"/>
              </a:spcBef>
              <a:buFont typeface="Wingdings" pitchFamily="2" charset="2"/>
              <a:buChar char="J"/>
            </a:pPr>
            <a:r>
              <a:rPr lang="en-US" sz="1400" b="1" dirty="0"/>
              <a:t>Q</a:t>
            </a:r>
            <a:r>
              <a:rPr lang="en-US" sz="1400" dirty="0"/>
              <a:t>: Is there any other method to </a:t>
            </a:r>
            <a:r>
              <a:rPr lang="en-US" sz="1400" dirty="0" smtClean="0"/>
              <a:t>write several lines at one time?</a:t>
            </a:r>
            <a:endParaRPr lang="en-US" sz="1400" dirty="0"/>
          </a:p>
          <a:p>
            <a:pPr lvl="1">
              <a:spcBef>
                <a:spcPts val="1200"/>
              </a:spcBef>
              <a:buFont typeface="Wingdings" pitchFamily="2" charset="2"/>
              <a:buChar char="J"/>
            </a:pPr>
            <a:r>
              <a:rPr lang="en-US" sz="1400" b="1" dirty="0"/>
              <a:t>A</a:t>
            </a:r>
            <a:r>
              <a:rPr lang="en-US" sz="1400" dirty="0"/>
              <a:t>: </a:t>
            </a:r>
            <a:r>
              <a:rPr lang="en-US" sz="1400" dirty="0" smtClean="0"/>
              <a:t>Using </a:t>
            </a:r>
            <a:r>
              <a:rPr lang="en-US" sz="1400" b="1" i="1" dirty="0" err="1" smtClean="0"/>
              <a:t>file.write</a:t>
            </a:r>
            <a:r>
              <a:rPr lang="en-US" sz="1400" b="1" i="1" dirty="0" smtClean="0"/>
              <a:t>()</a:t>
            </a:r>
            <a:r>
              <a:rPr lang="en-US" sz="1400" dirty="0" smtClean="0"/>
              <a:t> could be a good choice, and there can be at least two methods. First one is that we can put several lines into one string then </a:t>
            </a:r>
            <a:r>
              <a:rPr lang="en-US" sz="1400" b="1" i="1" dirty="0" err="1"/>
              <a:t>file.write</a:t>
            </a:r>
            <a:r>
              <a:rPr lang="en-US" sz="1400" b="1" i="1" dirty="0" smtClean="0"/>
              <a:t>()</a:t>
            </a:r>
            <a:r>
              <a:rPr lang="en-US" sz="1400" dirty="0" smtClean="0"/>
              <a:t>. The second method is formatting: “</a:t>
            </a:r>
            <a:r>
              <a:rPr lang="en-US" sz="1400" b="1" i="1" dirty="0"/>
              <a:t>lines = "%s\n%s\n%s\n"%(line1,line2,line3</a:t>
            </a:r>
            <a:r>
              <a:rPr lang="en-US" sz="1400" b="1" i="1" dirty="0" smtClean="0"/>
              <a:t>)</a:t>
            </a:r>
            <a:r>
              <a:rPr lang="en-US" sz="1400" dirty="0" smtClean="0"/>
              <a:t>”.</a:t>
            </a:r>
          </a:p>
          <a:p>
            <a:pPr lvl="1">
              <a:spcBef>
                <a:spcPts val="1200"/>
              </a:spcBef>
              <a:buFont typeface="Wingdings" pitchFamily="2" charset="2"/>
              <a:buChar char="J"/>
            </a:pPr>
            <a:r>
              <a:rPr lang="en-US" sz="1400" b="1" dirty="0"/>
              <a:t>A</a:t>
            </a:r>
            <a:r>
              <a:rPr lang="en-US" sz="1400" dirty="0"/>
              <a:t>: </a:t>
            </a:r>
            <a:r>
              <a:rPr lang="en-US" sz="1400" dirty="0" smtClean="0"/>
              <a:t>In addition, programmer must be careful when the output is done. Programmer should use close function </a:t>
            </a:r>
            <a:r>
              <a:rPr lang="en-US" sz="1400" b="1" i="1" dirty="0"/>
              <a:t>file.close()</a:t>
            </a:r>
            <a:r>
              <a:rPr lang="en-US" sz="1400" b="1" i="1" dirty="0" smtClean="0"/>
              <a:t> </a:t>
            </a:r>
            <a:r>
              <a:rPr lang="en-US" sz="1400" dirty="0" smtClean="0"/>
              <a:t>to avoid any potential conflicts.</a:t>
            </a:r>
          </a:p>
          <a:p>
            <a:pPr marL="684213" lvl="2" indent="0">
              <a:spcBef>
                <a:spcPts val="1200"/>
              </a:spcBef>
              <a:buNone/>
            </a:pPr>
            <a:r>
              <a:rPr lang="en-US" sz="1600" i="1" dirty="0" smtClean="0">
                <a:latin typeface="Calibri" pitchFamily="34" charset="0"/>
                <a:cs typeface="Calibri" pitchFamily="34" charset="0"/>
              </a:rPr>
              <a:t>Method 1:</a:t>
            </a:r>
          </a:p>
          <a:p>
            <a:pPr marL="684213" lvl="2" indent="0">
              <a:spcBef>
                <a:spcPts val="1200"/>
              </a:spcBef>
              <a:buNone/>
            </a:pPr>
            <a:r>
              <a:rPr lang="en-US" sz="1600" i="1" dirty="0" smtClean="0">
                <a:latin typeface="Calibri" pitchFamily="34" charset="0"/>
                <a:cs typeface="Calibri" pitchFamily="34" charset="0"/>
              </a:rPr>
              <a:t>&gt;&gt;&gt; </a:t>
            </a:r>
            <a:r>
              <a:rPr lang="en-US" sz="1600" i="1" dirty="0">
                <a:latin typeface="Calibri" pitchFamily="34" charset="0"/>
                <a:cs typeface="Calibri" pitchFamily="34" charset="0"/>
              </a:rPr>
              <a:t>lines = "%s\</a:t>
            </a:r>
            <a:r>
              <a:rPr lang="en-US" sz="1600" i="1" dirty="0" err="1">
                <a:latin typeface="Calibri" pitchFamily="34" charset="0"/>
                <a:cs typeface="Calibri" pitchFamily="34" charset="0"/>
              </a:rPr>
              <a:t>n%s</a:t>
            </a:r>
            <a:r>
              <a:rPr lang="en-US" sz="1600" i="1" dirty="0">
                <a:latin typeface="Calibri" pitchFamily="34" charset="0"/>
                <a:cs typeface="Calibri" pitchFamily="34" charset="0"/>
              </a:rPr>
              <a:t>\</a:t>
            </a:r>
            <a:r>
              <a:rPr lang="en-US" sz="1600" i="1" dirty="0" err="1">
                <a:latin typeface="Calibri" pitchFamily="34" charset="0"/>
                <a:cs typeface="Calibri" pitchFamily="34" charset="0"/>
              </a:rPr>
              <a:t>n%s</a:t>
            </a:r>
            <a:r>
              <a:rPr lang="en-US" sz="1600" i="1" dirty="0">
                <a:latin typeface="Calibri" pitchFamily="34" charset="0"/>
                <a:cs typeface="Calibri" pitchFamily="34" charset="0"/>
              </a:rPr>
              <a:t>\n"%(line1,line2,line3)</a:t>
            </a:r>
            <a:endParaRPr lang="en-US" sz="1600" i="1" dirty="0" smtClean="0">
              <a:latin typeface="Calibri" pitchFamily="34" charset="0"/>
              <a:cs typeface="Calibri" pitchFamily="34" charset="0"/>
            </a:endParaRPr>
          </a:p>
          <a:p>
            <a:pPr marL="684213" lvl="2" indent="0">
              <a:buNone/>
            </a:pPr>
            <a:r>
              <a:rPr lang="en-US" sz="1600" i="1" dirty="0">
                <a:latin typeface="Calibri" pitchFamily="34" charset="0"/>
                <a:cs typeface="Calibri" pitchFamily="34" charset="0"/>
              </a:rPr>
              <a:t>&gt;&gt;&gt; </a:t>
            </a:r>
            <a:r>
              <a:rPr lang="en-US" sz="1600" i="1" dirty="0" err="1">
                <a:latin typeface="Calibri" pitchFamily="34" charset="0"/>
                <a:cs typeface="Calibri" pitchFamily="34" charset="0"/>
              </a:rPr>
              <a:t>file.write</a:t>
            </a:r>
            <a:r>
              <a:rPr lang="en-US" sz="1600" i="1" dirty="0">
                <a:latin typeface="Calibri" pitchFamily="34" charset="0"/>
                <a:cs typeface="Calibri" pitchFamily="34" charset="0"/>
              </a:rPr>
              <a:t>(lines</a:t>
            </a:r>
            <a:r>
              <a:rPr lang="en-US" sz="1600" i="1" dirty="0" smtClean="0">
                <a:latin typeface="Calibri" pitchFamily="34" charset="0"/>
                <a:cs typeface="Calibri" pitchFamily="34" charset="0"/>
              </a:rPr>
              <a:t>)  </a:t>
            </a:r>
            <a:r>
              <a:rPr lang="en-US" sz="1400" i="1" u="sng" dirty="0" smtClean="0">
                <a:solidFill>
                  <a:srgbClr val="FF9900"/>
                </a:solidFill>
                <a:latin typeface="Calibri" pitchFamily="34" charset="0"/>
                <a:cs typeface="Calibri" pitchFamily="34" charset="0"/>
              </a:rPr>
              <a:t># The three lines are now into file </a:t>
            </a:r>
          </a:p>
          <a:p>
            <a:pPr marL="684213" lvl="2" indent="0">
              <a:spcBef>
                <a:spcPts val="1200"/>
              </a:spcBef>
              <a:buNone/>
            </a:pPr>
            <a:r>
              <a:rPr lang="en-US" sz="1600" i="1" dirty="0">
                <a:latin typeface="Calibri" pitchFamily="34" charset="0"/>
                <a:cs typeface="Calibri" pitchFamily="34" charset="0"/>
              </a:rPr>
              <a:t>Method 2:</a:t>
            </a:r>
          </a:p>
          <a:p>
            <a:pPr marL="684213" lvl="2" indent="0">
              <a:buNone/>
            </a:pPr>
            <a:r>
              <a:rPr lang="en-US" sz="1600" i="1" dirty="0">
                <a:latin typeface="Calibri" pitchFamily="34" charset="0"/>
                <a:cs typeface="Calibri" pitchFamily="34" charset="0"/>
              </a:rPr>
              <a:t>&gt;&gt;&gt; </a:t>
            </a:r>
            <a:r>
              <a:rPr lang="en-US" sz="1600" i="1" dirty="0" err="1">
                <a:latin typeface="Calibri" pitchFamily="34" charset="0"/>
                <a:cs typeface="Calibri" pitchFamily="34" charset="0"/>
              </a:rPr>
              <a:t>file.write</a:t>
            </a:r>
            <a:r>
              <a:rPr lang="en-US" sz="1600" i="1" dirty="0">
                <a:latin typeface="Calibri" pitchFamily="34" charset="0"/>
                <a:cs typeface="Calibri" pitchFamily="34" charset="0"/>
              </a:rPr>
              <a:t>(line1 + "\n" + line2 + "\n" + line3 + "\n</a:t>
            </a:r>
            <a:r>
              <a:rPr lang="en-US" sz="1600" i="1" dirty="0" smtClean="0">
                <a:latin typeface="Calibri" pitchFamily="34" charset="0"/>
                <a:cs typeface="Calibri" pitchFamily="34" charset="0"/>
              </a:rPr>
              <a:t>")</a:t>
            </a:r>
            <a:r>
              <a:rPr lang="en-US" sz="1400" i="1" u="sng" dirty="0">
                <a:solidFill>
                  <a:srgbClr val="FF9900"/>
                </a:solidFill>
                <a:latin typeface="Calibri" pitchFamily="34" charset="0"/>
                <a:cs typeface="Calibri" pitchFamily="34" charset="0"/>
              </a:rPr>
              <a:t> # The three lines are now into file</a:t>
            </a:r>
            <a:endParaRPr lang="en-US" sz="1600" i="1" dirty="0" smtClean="0">
              <a:latin typeface="Calibri" pitchFamily="34" charset="0"/>
              <a:cs typeface="Calibri" pitchFamily="34" charset="0"/>
            </a:endParaRPr>
          </a:p>
          <a:p>
            <a:pPr lvl="1">
              <a:spcBef>
                <a:spcPts val="1200"/>
              </a:spcBef>
              <a:buFont typeface="Wingdings" pitchFamily="2" charset="2"/>
              <a:buChar char="J"/>
            </a:pPr>
            <a:endParaRPr lang="en-US" sz="1400" b="1" dirty="0" smtClean="0"/>
          </a:p>
          <a:p>
            <a:pPr lvl="1">
              <a:spcBef>
                <a:spcPts val="1200"/>
              </a:spcBef>
              <a:buFont typeface="Wingdings" pitchFamily="2" charset="2"/>
              <a:buChar char="J"/>
            </a:pPr>
            <a:r>
              <a:rPr lang="en-US" sz="1400" b="1" dirty="0" smtClean="0"/>
              <a:t>R</a:t>
            </a:r>
            <a:r>
              <a:rPr lang="en-US" sz="1400" dirty="0" smtClean="0"/>
              <a:t>: </a:t>
            </a:r>
            <a:r>
              <a:rPr lang="en-US" sz="1400" u="sng" dirty="0">
                <a:hlinkClick r:id="rId3"/>
              </a:rPr>
              <a:t>https://</a:t>
            </a:r>
            <a:r>
              <a:rPr lang="en-US" sz="1400" u="sng" dirty="0" smtClean="0">
                <a:hlinkClick r:id="rId3"/>
              </a:rPr>
              <a:t>learn-python-the-hard-way-zh_cn-translation.readthedocs.org/en/1.0/ex16.html</a:t>
            </a:r>
            <a:endParaRPr lang="en-US" sz="1400" u="sng" dirty="0" smtClean="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2147880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File, function</a:t>
            </a:r>
            <a:endParaRPr lang="en-US" dirty="0"/>
          </a:p>
        </p:txBody>
      </p:sp>
      <p:sp>
        <p:nvSpPr>
          <p:cNvPr id="3" name="Content Placeholder 2"/>
          <p:cNvSpPr>
            <a:spLocks noGrp="1"/>
          </p:cNvSpPr>
          <p:nvPr>
            <p:ph idx="1"/>
          </p:nvPr>
        </p:nvSpPr>
        <p:spPr>
          <a:xfrm>
            <a:off x="457200" y="1066800"/>
            <a:ext cx="8229600" cy="5257800"/>
          </a:xfrm>
        </p:spPr>
        <p:txBody>
          <a:bodyPr/>
          <a:lstStyle/>
          <a:p>
            <a:pPr marL="342900" lvl="1" indent="-342900">
              <a:buFont typeface="Arial" pitchFamily="34" charset="0"/>
              <a:buChar char="•"/>
            </a:pPr>
            <a:r>
              <a:rPr lang="en-US" sz="1800" i="1" dirty="0" smtClean="0"/>
              <a:t>Note 2: </a:t>
            </a:r>
            <a:r>
              <a:rPr lang="en-US" sz="1400" i="1" dirty="0">
                <a:hlinkClick r:id="rId2"/>
              </a:rPr>
              <a:t>Functions And Files</a:t>
            </a:r>
            <a:endParaRPr lang="en-US" sz="1400" i="1" dirty="0"/>
          </a:p>
          <a:p>
            <a:pPr lvl="1">
              <a:spcBef>
                <a:spcPts val="1200"/>
              </a:spcBef>
              <a:buFont typeface="Wingdings" pitchFamily="2" charset="2"/>
              <a:buChar char="J"/>
            </a:pPr>
            <a:r>
              <a:rPr lang="en-US" sz="1400" b="1" dirty="0" smtClean="0"/>
              <a:t>Q</a:t>
            </a:r>
            <a:r>
              <a:rPr lang="en-US" sz="1400" dirty="0"/>
              <a:t>: Is there any </a:t>
            </a:r>
            <a:r>
              <a:rPr lang="en-US" sz="1400" dirty="0" smtClean="0"/>
              <a:t>method </a:t>
            </a:r>
            <a:r>
              <a:rPr lang="en-US" sz="1400" dirty="0"/>
              <a:t>to </a:t>
            </a:r>
            <a:r>
              <a:rPr lang="en-US" sz="1400" dirty="0" smtClean="0"/>
              <a:t>move the file handler forward or backward?</a:t>
            </a:r>
            <a:endParaRPr lang="en-US" sz="1400" dirty="0"/>
          </a:p>
          <a:p>
            <a:pPr lvl="1">
              <a:spcBef>
                <a:spcPts val="1200"/>
              </a:spcBef>
              <a:buFont typeface="Wingdings" pitchFamily="2" charset="2"/>
              <a:buChar char="J"/>
            </a:pPr>
            <a:r>
              <a:rPr lang="en-US" sz="1400" b="1" dirty="0"/>
              <a:t>A</a:t>
            </a:r>
            <a:r>
              <a:rPr lang="en-US" sz="1400" dirty="0"/>
              <a:t>: </a:t>
            </a:r>
            <a:r>
              <a:rPr lang="en-US" sz="1400" dirty="0" smtClean="0"/>
              <a:t>Using </a:t>
            </a:r>
            <a:r>
              <a:rPr lang="en-US" sz="1400" b="1" i="1" dirty="0" err="1" smtClean="0"/>
              <a:t>file.seek</a:t>
            </a:r>
            <a:r>
              <a:rPr lang="en-US" sz="1400" b="1" i="1" dirty="0" smtClean="0"/>
              <a:t>()</a:t>
            </a:r>
            <a:r>
              <a:rPr lang="en-US" sz="1400" dirty="0" smtClean="0"/>
              <a:t> could be a good choice. And it is commonly seen from I/O functions to go back to some fixed position of one files. For example, one harness script may create one blank report file at the beginning of the regression. Then, once one test case is finished running, harness script can go to the certain position of the report file and update the test case newest information.</a:t>
            </a:r>
          </a:p>
          <a:p>
            <a:pPr marL="684213" lvl="2" indent="0">
              <a:spcBef>
                <a:spcPts val="1200"/>
              </a:spcBef>
              <a:buNone/>
            </a:pPr>
            <a:r>
              <a:rPr lang="en-US" sz="1600" i="1" dirty="0">
                <a:latin typeface="Calibri" pitchFamily="34" charset="0"/>
                <a:cs typeface="Calibri" pitchFamily="34" charset="0"/>
              </a:rPr>
              <a:t>&gt;&gt;&gt; </a:t>
            </a:r>
            <a:r>
              <a:rPr lang="en-US" sz="1600" i="1" dirty="0" err="1">
                <a:latin typeface="Calibri" pitchFamily="34" charset="0"/>
                <a:cs typeface="Calibri" pitchFamily="34" charset="0"/>
              </a:rPr>
              <a:t>f.seek</a:t>
            </a:r>
            <a:r>
              <a:rPr lang="en-US" sz="1600" i="1" dirty="0">
                <a:latin typeface="Calibri" pitchFamily="34" charset="0"/>
                <a:cs typeface="Calibri" pitchFamily="34" charset="0"/>
              </a:rPr>
              <a:t>(0</a:t>
            </a:r>
            <a:r>
              <a:rPr lang="en-US" sz="1600" i="1" dirty="0" smtClean="0">
                <a:latin typeface="Calibri" pitchFamily="34" charset="0"/>
                <a:cs typeface="Calibri" pitchFamily="34" charset="0"/>
              </a:rPr>
              <a:t>)</a:t>
            </a:r>
            <a:r>
              <a:rPr lang="en-US" sz="1600" i="1" u="sng" dirty="0">
                <a:solidFill>
                  <a:srgbClr val="FF9900"/>
                </a:solidFill>
                <a:latin typeface="Calibri" pitchFamily="34" charset="0"/>
                <a:cs typeface="Calibri" pitchFamily="34" charset="0"/>
              </a:rPr>
              <a:t> # </a:t>
            </a:r>
            <a:r>
              <a:rPr lang="en-US" sz="1600" i="1" u="sng" dirty="0" smtClean="0">
                <a:solidFill>
                  <a:srgbClr val="FF9900"/>
                </a:solidFill>
                <a:latin typeface="Calibri" pitchFamily="34" charset="0"/>
                <a:cs typeface="Calibri" pitchFamily="34" charset="0"/>
              </a:rPr>
              <a:t>This would go to the beginning of the file</a:t>
            </a:r>
            <a:endParaRPr lang="en-US" sz="1600" i="1" dirty="0" smtClean="0">
              <a:latin typeface="Calibri" pitchFamily="34" charset="0"/>
              <a:cs typeface="Calibri" pitchFamily="34" charset="0"/>
            </a:endParaRPr>
          </a:p>
          <a:p>
            <a:pPr lvl="1">
              <a:spcBef>
                <a:spcPts val="1200"/>
              </a:spcBef>
              <a:buFont typeface="Wingdings" pitchFamily="2" charset="2"/>
              <a:buChar char="J"/>
            </a:pPr>
            <a:r>
              <a:rPr lang="en-US" sz="1400" b="1" dirty="0" smtClean="0"/>
              <a:t>R</a:t>
            </a:r>
            <a:r>
              <a:rPr lang="en-US" sz="1400" dirty="0" smtClean="0"/>
              <a:t>: </a:t>
            </a:r>
            <a:r>
              <a:rPr lang="en-US" sz="1400" u="sng" dirty="0">
                <a:hlinkClick r:id="rId3"/>
              </a:rPr>
              <a:t>http://</a:t>
            </a:r>
            <a:r>
              <a:rPr lang="en-US" sz="1400" u="sng" dirty="0" smtClean="0">
                <a:hlinkClick r:id="rId3"/>
              </a:rPr>
              <a:t>blog.csdn.net/firlc/article/details/6956804</a:t>
            </a:r>
            <a:endParaRPr lang="en-US" sz="1400" u="sng" dirty="0" smtClean="0"/>
          </a:p>
          <a:p>
            <a:pPr lvl="1">
              <a:spcBef>
                <a:spcPts val="1200"/>
              </a:spcBef>
              <a:buFont typeface="Wingdings" pitchFamily="2" charset="2"/>
              <a:buChar char="J"/>
            </a:pPr>
            <a:endParaRPr lang="en-US" sz="1400" u="sng" dirty="0" smtClean="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761249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File, function</a:t>
            </a:r>
            <a:endParaRPr lang="en-US" dirty="0"/>
          </a:p>
        </p:txBody>
      </p:sp>
      <p:sp>
        <p:nvSpPr>
          <p:cNvPr id="3" name="Content Placeholder 2"/>
          <p:cNvSpPr>
            <a:spLocks noGrp="1"/>
          </p:cNvSpPr>
          <p:nvPr>
            <p:ph idx="1"/>
          </p:nvPr>
        </p:nvSpPr>
        <p:spPr>
          <a:xfrm>
            <a:off x="457200" y="1066800"/>
            <a:ext cx="8229600" cy="5257800"/>
          </a:xfrm>
        </p:spPr>
        <p:txBody>
          <a:bodyPr/>
          <a:lstStyle/>
          <a:p>
            <a:pPr marL="342900" lvl="1" indent="-342900">
              <a:buFont typeface="Arial" pitchFamily="34" charset="0"/>
              <a:buChar char="•"/>
            </a:pPr>
            <a:r>
              <a:rPr lang="en-US" sz="1800" i="1" dirty="0" smtClean="0"/>
              <a:t>Note 3: </a:t>
            </a:r>
            <a:r>
              <a:rPr lang="en-US" sz="1400" i="1" dirty="0">
                <a:hlinkClick r:id="rId2"/>
              </a:rPr>
              <a:t>Names, Variables, Code, Functions</a:t>
            </a:r>
            <a:endParaRPr lang="en-US" sz="1400" i="1" dirty="0"/>
          </a:p>
          <a:p>
            <a:pPr lvl="1">
              <a:spcBef>
                <a:spcPts val="1200"/>
              </a:spcBef>
              <a:buFont typeface="Wingdings" pitchFamily="2" charset="2"/>
              <a:buChar char="J"/>
            </a:pPr>
            <a:r>
              <a:rPr lang="en-US" sz="1400" b="1" dirty="0" smtClean="0"/>
              <a:t>Q</a:t>
            </a:r>
            <a:r>
              <a:rPr lang="en-US" sz="1400" dirty="0"/>
              <a:t>: </a:t>
            </a:r>
            <a:r>
              <a:rPr lang="en-US" sz="1400" dirty="0" smtClean="0"/>
              <a:t>Can the incident of one Python block be different?</a:t>
            </a:r>
            <a:endParaRPr lang="en-US" sz="1400" dirty="0"/>
          </a:p>
          <a:p>
            <a:pPr lvl="1">
              <a:spcBef>
                <a:spcPts val="1200"/>
              </a:spcBef>
              <a:buFont typeface="Wingdings" pitchFamily="2" charset="2"/>
              <a:buChar char="J"/>
            </a:pPr>
            <a:r>
              <a:rPr lang="en-US" sz="1400" b="1" dirty="0"/>
              <a:t>A</a:t>
            </a:r>
            <a:r>
              <a:rPr lang="en-US" sz="1400" dirty="0"/>
              <a:t>: </a:t>
            </a:r>
            <a:r>
              <a:rPr lang="en-US" sz="1400" dirty="0" smtClean="0"/>
              <a:t>No, the incident of one code block should be exactly the same. However, the incident can be 2, 4, 6 spaces or a tab -- programmer is free control the incident of the whole code block.</a:t>
            </a:r>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078621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p:txBody>
          <a:bodyPr/>
          <a:lstStyle/>
          <a:p>
            <a:pPr marL="0" indent="0">
              <a:spcBef>
                <a:spcPts val="0"/>
              </a:spcBef>
            </a:pPr>
            <a:r>
              <a:rPr lang="en-US" sz="1800" dirty="0" smtClean="0"/>
              <a:t>0.    Install Python 2.7.3</a:t>
            </a:r>
          </a:p>
          <a:p>
            <a:pPr marL="457200" indent="-457200">
              <a:spcBef>
                <a:spcPts val="0"/>
              </a:spcBef>
              <a:buAutoNum type="arabicPeriod"/>
            </a:pPr>
            <a:r>
              <a:rPr lang="en-US" sz="1800" dirty="0" smtClean="0"/>
              <a:t>Number</a:t>
            </a:r>
            <a:r>
              <a:rPr lang="en-US" sz="1800" dirty="0"/>
              <a:t>, variable, string, text, </a:t>
            </a:r>
            <a:r>
              <a:rPr lang="en-US" sz="1800" dirty="0" smtClean="0"/>
              <a:t>IO</a:t>
            </a:r>
          </a:p>
          <a:p>
            <a:pPr marL="457200" indent="-457200">
              <a:spcBef>
                <a:spcPts val="0"/>
              </a:spcBef>
              <a:buAutoNum type="arabicPeriod"/>
            </a:pPr>
            <a:r>
              <a:rPr lang="en-US" altLang="zh-CN" sz="1800" dirty="0" smtClean="0"/>
              <a:t>Print</a:t>
            </a:r>
            <a:r>
              <a:rPr lang="en-US" altLang="zh-CN" sz="1800" dirty="0"/>
              <a:t>, raw input, </a:t>
            </a:r>
            <a:r>
              <a:rPr lang="en-US" altLang="zh-CN" sz="1800" dirty="0" err="1"/>
              <a:t>argv</a:t>
            </a:r>
            <a:r>
              <a:rPr lang="en-US" altLang="zh-CN" sz="1800" dirty="0"/>
              <a:t>, open </a:t>
            </a:r>
            <a:r>
              <a:rPr lang="en-US" altLang="zh-CN" sz="1800" dirty="0" smtClean="0"/>
              <a:t>file</a:t>
            </a:r>
          </a:p>
          <a:p>
            <a:pPr marL="457200" indent="-457200">
              <a:spcBef>
                <a:spcPts val="0"/>
              </a:spcBef>
              <a:buAutoNum type="arabicPeriod"/>
            </a:pPr>
            <a:r>
              <a:rPr lang="en-US" sz="1800" dirty="0" smtClean="0"/>
              <a:t>I/O </a:t>
            </a:r>
            <a:r>
              <a:rPr lang="en-US" sz="1800" dirty="0"/>
              <a:t>and </a:t>
            </a:r>
            <a:r>
              <a:rPr lang="en-US" sz="1800" dirty="0" smtClean="0"/>
              <a:t>function</a:t>
            </a:r>
          </a:p>
          <a:p>
            <a:pPr marL="457200" indent="-457200">
              <a:spcBef>
                <a:spcPts val="0"/>
              </a:spcBef>
              <a:buAutoNum type="arabicPeriod"/>
            </a:pPr>
            <a:r>
              <a:rPr lang="en-US" altLang="zh-CN" sz="1800" dirty="0"/>
              <a:t>Code review of python program of Sudoku </a:t>
            </a:r>
            <a:r>
              <a:rPr lang="en-US" altLang="zh-CN" sz="1800" dirty="0" smtClean="0"/>
              <a:t>solver</a:t>
            </a:r>
          </a:p>
          <a:p>
            <a:pPr marL="457200" indent="-457200">
              <a:spcBef>
                <a:spcPts val="0"/>
              </a:spcBef>
              <a:buAutoNum type="arabicPeriod"/>
            </a:pPr>
            <a:r>
              <a:rPr lang="en-US" sz="1800" dirty="0"/>
              <a:t>Logics, Boolean </a:t>
            </a:r>
            <a:r>
              <a:rPr lang="en-US" sz="1800" dirty="0" smtClean="0"/>
              <a:t>expression</a:t>
            </a:r>
          </a:p>
          <a:p>
            <a:pPr marL="457200" indent="-457200">
              <a:spcBef>
                <a:spcPts val="0"/>
              </a:spcBef>
              <a:buAutoNum type="arabicPeriod"/>
            </a:pPr>
            <a:r>
              <a:rPr lang="en-US" altLang="zh-CN" sz="1800" dirty="0" smtClean="0"/>
              <a:t>If/else</a:t>
            </a:r>
            <a:r>
              <a:rPr lang="en-US" altLang="zh-CN" sz="1800" dirty="0"/>
              <a:t>, loop, list, array, </a:t>
            </a:r>
            <a:r>
              <a:rPr lang="en-US" altLang="zh-CN" sz="1800" dirty="0" smtClean="0"/>
              <a:t>function, debug</a:t>
            </a:r>
          </a:p>
          <a:p>
            <a:pPr marL="457200" indent="-457200">
              <a:spcBef>
                <a:spcPts val="0"/>
              </a:spcBef>
              <a:buAutoNum type="arabicPeriod"/>
            </a:pPr>
            <a:r>
              <a:rPr lang="en-US" altLang="zh-CN" sz="1800" dirty="0">
                <a:cs typeface="Calibri" pitchFamily="34" charset="0"/>
              </a:rPr>
              <a:t>List, </a:t>
            </a:r>
            <a:r>
              <a:rPr lang="en-US" altLang="zh-CN" sz="1800" dirty="0" smtClean="0">
                <a:cs typeface="Calibri" pitchFamily="34" charset="0"/>
              </a:rPr>
              <a:t>dictionary</a:t>
            </a:r>
            <a:r>
              <a:rPr lang="en-US" altLang="zh-CN" sz="1800" dirty="0">
                <a:cs typeface="Calibri" pitchFamily="34" charset="0"/>
              </a:rPr>
              <a:t>, </a:t>
            </a:r>
            <a:r>
              <a:rPr lang="en-US" altLang="zh-CN" sz="1800" dirty="0" smtClean="0">
                <a:cs typeface="Calibri" pitchFamily="34" charset="0"/>
              </a:rPr>
              <a:t>class </a:t>
            </a:r>
          </a:p>
          <a:p>
            <a:pPr marL="457200" indent="-457200">
              <a:spcBef>
                <a:spcPts val="0"/>
              </a:spcBef>
              <a:buAutoNum type="arabicPeriod"/>
            </a:pPr>
            <a:r>
              <a:rPr lang="en-US" sz="1800" dirty="0"/>
              <a:t>Object, </a:t>
            </a:r>
            <a:r>
              <a:rPr lang="en-US" sz="1800" dirty="0" smtClean="0"/>
              <a:t>class</a:t>
            </a:r>
            <a:r>
              <a:rPr lang="en-US" sz="1800" dirty="0"/>
              <a:t>, </a:t>
            </a:r>
            <a:r>
              <a:rPr lang="en-US" sz="1800" dirty="0" smtClean="0"/>
              <a:t>heritage</a:t>
            </a:r>
            <a:r>
              <a:rPr lang="en-US" sz="1800" dirty="0"/>
              <a:t>, t</a:t>
            </a:r>
            <a:r>
              <a:rPr lang="en-US" sz="1800" dirty="0" smtClean="0"/>
              <a:t>est</a:t>
            </a:r>
          </a:p>
          <a:p>
            <a:pPr marL="457200" indent="-457200">
              <a:spcBef>
                <a:spcPts val="0"/>
              </a:spcBef>
              <a:buAutoNum type="arabicPeriod"/>
            </a:pPr>
            <a:r>
              <a:rPr lang="en-US" sz="1800" dirty="0" smtClean="0"/>
              <a:t>P</a:t>
            </a:r>
            <a:r>
              <a:rPr lang="en-US" altLang="zh-CN" sz="1800" dirty="0" smtClean="0">
                <a:cs typeface="Calibri" pitchFamily="34" charset="0"/>
              </a:rPr>
              <a:t>rotected member in Class</a:t>
            </a:r>
          </a:p>
          <a:p>
            <a:pPr marL="457200" indent="-457200">
              <a:spcBef>
                <a:spcPts val="0"/>
              </a:spcBef>
              <a:buAutoNum type="arabicPeriod"/>
            </a:pPr>
            <a:r>
              <a:rPr lang="en-US" altLang="zh-CN" sz="1800" dirty="0"/>
              <a:t>Preparation for testing</a:t>
            </a:r>
            <a:endParaRPr lang="en-US" altLang="zh-CN" sz="1800" dirty="0" smtClean="0">
              <a:cs typeface="Calibri" pitchFamily="34" charset="0"/>
            </a:endParaRPr>
          </a:p>
          <a:p>
            <a:pPr marL="457200" indent="-457200">
              <a:spcBef>
                <a:spcPts val="0"/>
              </a:spcBef>
              <a:buAutoNum type="arabicPeriod"/>
            </a:pPr>
            <a:endParaRPr lang="en-US" altLang="zh-CN" sz="1800" dirty="0" smtClean="0">
              <a:cs typeface="Calibri" pitchFamily="34" charset="0"/>
            </a:endParaRPr>
          </a:p>
          <a:p>
            <a:pPr marL="457200" indent="-457200">
              <a:spcBef>
                <a:spcPts val="0"/>
              </a:spcBef>
              <a:buAutoNum type="arabicPeriod"/>
            </a:pPr>
            <a:endParaRPr lang="en-US" altLang="zh-CN" sz="1800" dirty="0" smtClean="0"/>
          </a:p>
          <a:p>
            <a:pPr marL="457200" indent="-457200">
              <a:spcBef>
                <a:spcPts val="0"/>
              </a:spcBef>
              <a:buAutoNum type="arabicPeriod"/>
            </a:pPr>
            <a:endParaRPr lang="en-US" sz="1800"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796491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File, function</a:t>
            </a:r>
            <a:endParaRPr lang="en-US" dirty="0"/>
          </a:p>
        </p:txBody>
      </p:sp>
      <p:sp>
        <p:nvSpPr>
          <p:cNvPr id="3" name="Content Placeholder 2"/>
          <p:cNvSpPr>
            <a:spLocks noGrp="1"/>
          </p:cNvSpPr>
          <p:nvPr>
            <p:ph idx="1"/>
          </p:nvPr>
        </p:nvSpPr>
        <p:spPr>
          <a:xfrm>
            <a:off x="457200" y="1066800"/>
            <a:ext cx="8229600" cy="4848225"/>
          </a:xfrm>
        </p:spPr>
        <p:txBody>
          <a:bodyPr/>
          <a:lstStyle/>
          <a:p>
            <a:r>
              <a:rPr lang="en-US" sz="1800" i="1" dirty="0" smtClean="0"/>
              <a:t>Useful materials</a:t>
            </a:r>
          </a:p>
          <a:p>
            <a:pPr lvl="1">
              <a:buFont typeface="+mj-lt"/>
              <a:buAutoNum type="arabicPeriod"/>
            </a:pPr>
            <a:r>
              <a:rPr lang="zh-CN" altLang="en-US" sz="1600" i="1" dirty="0"/>
              <a:t>简要写写</a:t>
            </a:r>
            <a:r>
              <a:rPr lang="en-US" sz="1600" i="1" dirty="0"/>
              <a:t>python</a:t>
            </a:r>
            <a:r>
              <a:rPr lang="zh-CN" altLang="en-US" sz="1600" i="1" dirty="0"/>
              <a:t>的</a:t>
            </a:r>
            <a:r>
              <a:rPr lang="en-US" sz="1600" i="1" dirty="0"/>
              <a:t>file</a:t>
            </a:r>
            <a:r>
              <a:rPr lang="zh-CN" altLang="en-US" sz="1600" i="1" dirty="0"/>
              <a:t>中的</a:t>
            </a:r>
            <a:r>
              <a:rPr lang="en-US" sz="1600" i="1" dirty="0"/>
              <a:t>tell</a:t>
            </a:r>
            <a:r>
              <a:rPr lang="zh-CN" altLang="en-US" sz="1600" i="1" dirty="0"/>
              <a:t>和</a:t>
            </a:r>
            <a:r>
              <a:rPr lang="en-US" sz="1600" i="1" dirty="0"/>
              <a:t>seek </a:t>
            </a:r>
            <a:endParaRPr lang="en-US" sz="1600" i="1" dirty="0" smtClean="0"/>
          </a:p>
          <a:p>
            <a:pPr marL="682625" lvl="2" indent="0">
              <a:buNone/>
            </a:pPr>
            <a:r>
              <a:rPr lang="en-US" sz="1200" i="1" dirty="0" smtClean="0">
                <a:hlinkClick r:id="rId2"/>
              </a:rPr>
              <a:t>http</a:t>
            </a:r>
            <a:r>
              <a:rPr lang="en-US" sz="1200" i="1" dirty="0">
                <a:hlinkClick r:id="rId2"/>
              </a:rPr>
              <a:t>://</a:t>
            </a:r>
            <a:r>
              <a:rPr lang="en-US" sz="1200" i="1" dirty="0" smtClean="0">
                <a:hlinkClick r:id="rId2"/>
              </a:rPr>
              <a:t>www.youth2009.org/seek-and-tell-in-python.html</a:t>
            </a:r>
            <a:endParaRPr lang="en-US" sz="1400" i="1" dirty="0" smtClean="0"/>
          </a:p>
          <a:p>
            <a:pPr lvl="1">
              <a:buFont typeface="+mj-lt"/>
              <a:buAutoNum type="arabicPeriod"/>
            </a:pPr>
            <a:endParaRPr lang="en-US" sz="1600" i="1" dirty="0" smtClean="0"/>
          </a:p>
          <a:p>
            <a:endParaRPr lang="en-US" sz="1800" i="1" dirty="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701249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81000"/>
            <a:ext cx="8686800" cy="1143000"/>
          </a:xfrm>
        </p:spPr>
        <p:txBody>
          <a:bodyPr/>
          <a:lstStyle/>
          <a:p>
            <a:r>
              <a:rPr lang="en-US" altLang="zh-CN" dirty="0" smtClean="0"/>
              <a:t>4. An example -- Sudoku </a:t>
            </a:r>
            <a:r>
              <a:rPr lang="en-US" altLang="zh-CN" dirty="0"/>
              <a:t>solver</a:t>
            </a:r>
            <a:r>
              <a:rPr lang="en-US" altLang="zh-CN" sz="3600" dirty="0"/>
              <a:t/>
            </a:r>
            <a:br>
              <a:rPr lang="en-US" altLang="zh-CN" sz="3600" dirty="0"/>
            </a:br>
            <a:endParaRPr lang="en-US" dirty="0"/>
          </a:p>
        </p:txBody>
      </p:sp>
      <p:sp>
        <p:nvSpPr>
          <p:cNvPr id="6" name="Content Placeholder 5"/>
          <p:cNvSpPr>
            <a:spLocks noGrp="1"/>
          </p:cNvSpPr>
          <p:nvPr>
            <p:ph idx="1"/>
          </p:nvPr>
        </p:nvSpPr>
        <p:spPr>
          <a:xfrm>
            <a:off x="457200" y="1400175"/>
            <a:ext cx="8229600" cy="4848225"/>
          </a:xfrm>
        </p:spPr>
        <p:txBody>
          <a:bodyPr/>
          <a:lstStyle/>
          <a:p>
            <a:r>
              <a:rPr lang="en-US" sz="1800" i="1" dirty="0" smtClean="0"/>
              <a:t>Learning </a:t>
            </a:r>
            <a:r>
              <a:rPr lang="en-US" sz="1800" i="1" dirty="0" smtClean="0"/>
              <a:t>point</a:t>
            </a:r>
          </a:p>
          <a:p>
            <a:pPr marL="679450" lvl="2" indent="-342900">
              <a:buFont typeface="Wingdings" pitchFamily="2" charset="2"/>
              <a:buChar char="q"/>
            </a:pPr>
            <a:r>
              <a:rPr lang="en-US" sz="1400" dirty="0"/>
              <a:t>Class </a:t>
            </a:r>
            <a:r>
              <a:rPr lang="en-US" sz="1400" dirty="0" smtClean="0"/>
              <a:t>23: </a:t>
            </a:r>
            <a:r>
              <a:rPr lang="en-US" sz="1400" i="1" dirty="0" smtClean="0">
                <a:hlinkClick r:id="rId2"/>
              </a:rPr>
              <a:t>Read Codes</a:t>
            </a:r>
            <a:endParaRPr lang="en-US" sz="1400" i="1" dirty="0"/>
          </a:p>
          <a:p>
            <a:endParaRPr lang="en-US" sz="1800" i="1" dirty="0" smtClean="0"/>
          </a:p>
          <a:p>
            <a:r>
              <a:rPr lang="en-US" sz="1800" i="1" dirty="0" smtClean="0"/>
              <a:t>Algorithm: </a:t>
            </a:r>
            <a:endParaRPr lang="en-US" sz="1800" i="1" dirty="0" smtClean="0"/>
          </a:p>
          <a:p>
            <a:pPr marL="347663" lvl="1" indent="0">
              <a:buNone/>
            </a:pPr>
            <a:r>
              <a:rPr lang="en-US" altLang="zh-CN" sz="1600" dirty="0" smtClean="0"/>
              <a:t>Takes </a:t>
            </a:r>
            <a:r>
              <a:rPr lang="en-US" altLang="zh-CN" sz="1600" dirty="0"/>
              <a:t>a partially filled in grid, inserts the min value in a cell (could be a random cell, in this case the first free cell). If the min value is not legal it will increment until the max value is reached (number 9), checking each time if the incremented value is legal in that cell (</a:t>
            </a:r>
            <a:r>
              <a:rPr lang="en-US" altLang="zh-CN" sz="1600" dirty="0" err="1"/>
              <a:t>ie</a:t>
            </a:r>
            <a:r>
              <a:rPr lang="en-US" altLang="zh-CN" sz="1600" dirty="0"/>
              <a:t> does not clash with any already entered cells in square, col or row). If it is legal, it will call itself (the </a:t>
            </a:r>
            <a:r>
              <a:rPr lang="en-US" altLang="zh-CN" sz="1600" dirty="0" err="1"/>
              <a:t>hasSolution</a:t>
            </a:r>
            <a:r>
              <a:rPr lang="en-US" altLang="zh-CN" sz="1600" dirty="0"/>
              <a:t> function) thus using this slightly more filled in grid to find a new cell and check which value is legal in this next cell. If no values are legal in the next cell, it will clear the previous grid entry and try incrementing the value</a:t>
            </a:r>
            <a:r>
              <a:rPr lang="en-US" altLang="zh-CN" sz="1600" dirty="0" smtClean="0"/>
              <a:t>.</a:t>
            </a:r>
            <a:endParaRPr lang="en-US" altLang="zh-CN" sz="1600" dirty="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871122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lstStyle/>
          <a:p>
            <a:r>
              <a:rPr lang="en-US" sz="1800" i="1" dirty="0"/>
              <a:t>Note 1: </a:t>
            </a:r>
            <a:r>
              <a:rPr lang="en-US" sz="1800" i="1" dirty="0" smtClean="0"/>
              <a:t>The usage of if __name__</a:t>
            </a:r>
            <a:endParaRPr lang="en-US" sz="1800" i="1" dirty="0"/>
          </a:p>
          <a:p>
            <a:pPr lvl="1">
              <a:spcBef>
                <a:spcPts val="1200"/>
              </a:spcBef>
              <a:buFont typeface="Wingdings" pitchFamily="2" charset="2"/>
              <a:buChar char="J"/>
            </a:pPr>
            <a:r>
              <a:rPr lang="en-US" sz="1400" b="1" dirty="0"/>
              <a:t>Q</a:t>
            </a:r>
            <a:r>
              <a:rPr lang="en-US" sz="1400" dirty="0"/>
              <a:t>: </a:t>
            </a:r>
            <a:r>
              <a:rPr lang="en-US" altLang="zh-CN" sz="1400" dirty="0"/>
              <a:t>Why to use if ‘__name__’==’__main__’ at the end of the program, before calling the main()?</a:t>
            </a:r>
            <a:endParaRPr lang="en-US" sz="1400" dirty="0"/>
          </a:p>
          <a:p>
            <a:pPr lvl="1">
              <a:spcBef>
                <a:spcPts val="1200"/>
              </a:spcBef>
              <a:buFont typeface="Wingdings" pitchFamily="2" charset="2"/>
              <a:buChar char="J"/>
            </a:pPr>
            <a:r>
              <a:rPr lang="en-US" sz="1400" b="1" dirty="0"/>
              <a:t>A</a:t>
            </a:r>
            <a:r>
              <a:rPr lang="en-US" sz="1400" dirty="0" smtClean="0"/>
              <a:t>:</a:t>
            </a:r>
            <a:r>
              <a:rPr lang="zh-CN" altLang="en-US" sz="1400" dirty="0"/>
              <a:t>模块是对象</a:t>
            </a:r>
            <a:r>
              <a:rPr lang="en-US" altLang="zh-CN" sz="1400" dirty="0"/>
              <a:t>, </a:t>
            </a:r>
            <a:r>
              <a:rPr lang="zh-CN" altLang="en-US" sz="1400" dirty="0"/>
              <a:t>并且所有的模块都有一个内置属性 </a:t>
            </a:r>
            <a:r>
              <a:rPr lang="en-US" altLang="zh-CN" sz="1400" dirty="0"/>
              <a:t>__name__</a:t>
            </a:r>
            <a:r>
              <a:rPr lang="zh-CN" altLang="en-US" sz="1400" dirty="0"/>
              <a:t>。一个模块的 </a:t>
            </a:r>
            <a:r>
              <a:rPr lang="en-US" altLang="zh-CN" sz="1400" dirty="0"/>
              <a:t>__name__ </a:t>
            </a:r>
            <a:r>
              <a:rPr lang="zh-CN" altLang="en-US" sz="1400" dirty="0"/>
              <a:t>的值要看您如何应用模块。如果 </a:t>
            </a:r>
            <a:r>
              <a:rPr lang="en-US" altLang="zh-CN" sz="1400" dirty="0"/>
              <a:t>import </a:t>
            </a:r>
            <a:r>
              <a:rPr lang="zh-CN" altLang="en-US" sz="1400" dirty="0"/>
              <a:t>模块</a:t>
            </a:r>
            <a:r>
              <a:rPr lang="en-US" altLang="zh-CN" sz="1400" dirty="0"/>
              <a:t>, </a:t>
            </a:r>
            <a:r>
              <a:rPr lang="zh-CN" altLang="en-US" sz="1400" dirty="0"/>
              <a:t>那么 </a:t>
            </a:r>
            <a:r>
              <a:rPr lang="en-US" altLang="zh-CN" sz="1400" dirty="0"/>
              <a:t>__name__ </a:t>
            </a:r>
            <a:r>
              <a:rPr lang="zh-CN" altLang="en-US" sz="1400" dirty="0"/>
              <a:t>的值通常为模块的文件名</a:t>
            </a:r>
            <a:r>
              <a:rPr lang="en-US" altLang="zh-CN" sz="1400" dirty="0"/>
              <a:t>, </a:t>
            </a:r>
            <a:r>
              <a:rPr lang="zh-CN" altLang="en-US" sz="1400" dirty="0"/>
              <a:t>不带路径或者文件扩展名。但是您也可以像一个标准的程序一样直接运行模块</a:t>
            </a:r>
            <a:r>
              <a:rPr lang="en-US" altLang="zh-CN" sz="1400" dirty="0"/>
              <a:t>, </a:t>
            </a:r>
            <a:r>
              <a:rPr lang="zh-CN" altLang="en-US" sz="1400" dirty="0"/>
              <a:t>在这种情况下 </a:t>
            </a:r>
            <a:r>
              <a:rPr lang="en-US" altLang="zh-CN" sz="1400" dirty="0"/>
              <a:t>__name__ </a:t>
            </a:r>
            <a:r>
              <a:rPr lang="zh-CN" altLang="en-US" sz="1400" dirty="0"/>
              <a:t>的值将是一个特别的缺省值</a:t>
            </a:r>
            <a:r>
              <a:rPr lang="en-US" altLang="zh-CN" sz="1400" dirty="0"/>
              <a:t>, __main__</a:t>
            </a:r>
            <a:r>
              <a:rPr lang="zh-CN" altLang="en-US" sz="1400" dirty="0"/>
              <a:t>。</a:t>
            </a:r>
          </a:p>
          <a:p>
            <a:pPr lvl="1">
              <a:spcBef>
                <a:spcPts val="1200"/>
              </a:spcBef>
              <a:buFont typeface="Wingdings" pitchFamily="2" charset="2"/>
              <a:buChar char="J"/>
            </a:pPr>
            <a:r>
              <a:rPr lang="zh-CN" altLang="en-US" sz="1400" dirty="0"/>
              <a:t>一旦了解到这一点</a:t>
            </a:r>
            <a:r>
              <a:rPr lang="en-US" altLang="zh-CN" sz="1400" dirty="0"/>
              <a:t>, </a:t>
            </a:r>
            <a:r>
              <a:rPr lang="zh-CN" altLang="en-US" sz="1400" dirty="0"/>
              <a:t>您可以在模块内部为您的模块设计一个测试套件</a:t>
            </a:r>
            <a:r>
              <a:rPr lang="en-US" altLang="zh-CN" sz="1400" dirty="0"/>
              <a:t>, </a:t>
            </a:r>
            <a:r>
              <a:rPr lang="zh-CN" altLang="en-US" sz="1400" dirty="0"/>
              <a:t>在其中加入这个 </a:t>
            </a:r>
            <a:r>
              <a:rPr lang="en-US" altLang="zh-CN" sz="1400" dirty="0"/>
              <a:t>if </a:t>
            </a:r>
            <a:r>
              <a:rPr lang="zh-CN" altLang="en-US" sz="1400" dirty="0"/>
              <a:t>语句。当您直接运行模块</a:t>
            </a:r>
            <a:r>
              <a:rPr lang="en-US" altLang="zh-CN" sz="1400" dirty="0"/>
              <a:t>, __name__ </a:t>
            </a:r>
            <a:r>
              <a:rPr lang="zh-CN" altLang="en-US" sz="1400" dirty="0"/>
              <a:t>的值是 </a:t>
            </a:r>
            <a:r>
              <a:rPr lang="en-US" altLang="zh-CN" sz="1400" dirty="0"/>
              <a:t>__main__, </a:t>
            </a:r>
            <a:r>
              <a:rPr lang="zh-CN" altLang="en-US" sz="1400" dirty="0"/>
              <a:t>所以测试套件执行。当您导入模块</a:t>
            </a:r>
            <a:r>
              <a:rPr lang="en-US" altLang="zh-CN" sz="1400" dirty="0"/>
              <a:t>, __name__ </a:t>
            </a:r>
            <a:r>
              <a:rPr lang="zh-CN" altLang="en-US" sz="1400" dirty="0"/>
              <a:t>的值就是别的东西了</a:t>
            </a:r>
            <a:r>
              <a:rPr lang="en-US" altLang="zh-CN" sz="1400" dirty="0"/>
              <a:t>, </a:t>
            </a:r>
            <a:r>
              <a:rPr lang="zh-CN" altLang="en-US" sz="1400" dirty="0"/>
              <a:t>所以测试套件被忽略。这样使得在将新的模块集成到一个大程序之前开发和调试容易多了。</a:t>
            </a:r>
          </a:p>
          <a:p>
            <a:pPr lvl="1">
              <a:spcBef>
                <a:spcPts val="1200"/>
              </a:spcBef>
              <a:buFont typeface="Wingdings" pitchFamily="2" charset="2"/>
              <a:buChar char="J"/>
            </a:pPr>
            <a:r>
              <a:rPr lang="en-US" sz="1400" i="1" dirty="0">
                <a:latin typeface="Calibri" pitchFamily="34" charset="0"/>
                <a:cs typeface="Calibri" pitchFamily="34" charset="0"/>
                <a:hlinkClick r:id="rId2"/>
              </a:rPr>
              <a:t>http://</a:t>
            </a:r>
            <a:r>
              <a:rPr lang="en-US" sz="1400" i="1" dirty="0" smtClean="0">
                <a:latin typeface="Calibri" pitchFamily="34" charset="0"/>
                <a:cs typeface="Calibri" pitchFamily="34" charset="0"/>
                <a:hlinkClick r:id="rId2"/>
              </a:rPr>
              <a:t>blog.csdn.net/shark0001/article/details/1363154</a:t>
            </a:r>
            <a:endParaRPr lang="en-US" sz="1400" i="1" dirty="0" smtClean="0">
              <a:latin typeface="Calibri" pitchFamily="34" charset="0"/>
              <a:cs typeface="Calibri" pitchFamily="34" charset="0"/>
            </a:endParaRPr>
          </a:p>
          <a:p>
            <a:pPr marL="346075" lvl="1" indent="0">
              <a:spcBef>
                <a:spcPts val="1200"/>
              </a:spcBef>
              <a:buNone/>
            </a:pPr>
            <a:r>
              <a:rPr lang="en-US" sz="1400" i="1" dirty="0" smtClean="0">
                <a:latin typeface="Calibri" pitchFamily="34" charset="0"/>
                <a:cs typeface="Calibri" pitchFamily="34" charset="0"/>
              </a:rPr>
              <a:t>.</a:t>
            </a:r>
            <a:endParaRPr lang="en-US" sz="1400" i="1" dirty="0">
              <a:latin typeface="Calibri" pitchFamily="34" charset="0"/>
              <a:cs typeface="Calibri" pitchFamily="34" charset="0"/>
            </a:endParaRPr>
          </a:p>
        </p:txBody>
      </p:sp>
      <p:sp>
        <p:nvSpPr>
          <p:cNvPr id="4" name="Footer Placeholder 3"/>
          <p:cNvSpPr>
            <a:spLocks noGrp="1"/>
          </p:cNvSpPr>
          <p:nvPr>
            <p:ph type="ftr" sz="quarter" idx="10"/>
          </p:nvPr>
        </p:nvSpPr>
        <p:spPr/>
        <p:txBody>
          <a:bodyPr/>
          <a:lstStyle/>
          <a:p>
            <a:endParaRPr lang="en-US" dirty="0"/>
          </a:p>
        </p:txBody>
      </p:sp>
      <p:sp>
        <p:nvSpPr>
          <p:cNvPr id="6" name="Title 4"/>
          <p:cNvSpPr>
            <a:spLocks noGrp="1"/>
          </p:cNvSpPr>
          <p:nvPr>
            <p:ph type="title"/>
          </p:nvPr>
        </p:nvSpPr>
        <p:spPr>
          <a:xfrm>
            <a:off x="457200" y="381000"/>
            <a:ext cx="8686800" cy="1143000"/>
          </a:xfrm>
        </p:spPr>
        <p:txBody>
          <a:bodyPr/>
          <a:lstStyle/>
          <a:p>
            <a:r>
              <a:rPr lang="en-US" altLang="zh-CN" dirty="0"/>
              <a:t>4. An example -- Sudoku solver</a:t>
            </a:r>
            <a:r>
              <a:rPr lang="en-US" altLang="zh-CN" sz="3600" dirty="0"/>
              <a:t/>
            </a:r>
            <a:br>
              <a:rPr lang="en-US" altLang="zh-CN" sz="3600" dirty="0"/>
            </a:br>
            <a:endParaRPr lang="en-US" dirty="0"/>
          </a:p>
        </p:txBody>
      </p:sp>
    </p:spTree>
    <p:extLst>
      <p:ext uri="{BB962C8B-B14F-4D97-AF65-F5344CB8AC3E}">
        <p14:creationId xmlns:p14="http://schemas.microsoft.com/office/powerpoint/2010/main" val="2331266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7" name="Title 4"/>
          <p:cNvSpPr>
            <a:spLocks noGrp="1"/>
          </p:cNvSpPr>
          <p:nvPr>
            <p:ph type="title"/>
          </p:nvPr>
        </p:nvSpPr>
        <p:spPr>
          <a:xfrm>
            <a:off x="457200" y="381000"/>
            <a:ext cx="8686800" cy="1143000"/>
          </a:xfrm>
        </p:spPr>
        <p:txBody>
          <a:bodyPr/>
          <a:lstStyle/>
          <a:p>
            <a:r>
              <a:rPr lang="en-US" altLang="zh-CN" dirty="0"/>
              <a:t>4. An example -- Sudoku solver</a:t>
            </a:r>
            <a:r>
              <a:rPr lang="en-US" altLang="zh-CN" dirty="0"/>
              <a:t/>
            </a:r>
            <a:br>
              <a:rPr lang="en-US" altLang="zh-CN" dirty="0"/>
            </a:br>
            <a:endParaRPr lang="en-US" dirty="0"/>
          </a:p>
        </p:txBody>
      </p:sp>
      <p:sp>
        <p:nvSpPr>
          <p:cNvPr id="9" name="Content Placeholder 2"/>
          <p:cNvSpPr>
            <a:spLocks noGrp="1"/>
          </p:cNvSpPr>
          <p:nvPr>
            <p:ph idx="1"/>
          </p:nvPr>
        </p:nvSpPr>
        <p:spPr>
          <a:xfrm>
            <a:off x="457200" y="1371600"/>
            <a:ext cx="8229600" cy="4953000"/>
          </a:xfrm>
        </p:spPr>
        <p:txBody>
          <a:bodyPr/>
          <a:lstStyle/>
          <a:p>
            <a:r>
              <a:rPr lang="en-US" sz="1800" i="1" dirty="0"/>
              <a:t>Note </a:t>
            </a:r>
            <a:r>
              <a:rPr lang="en-US" sz="1800" i="1" dirty="0" smtClean="0"/>
              <a:t>2: </a:t>
            </a:r>
            <a:r>
              <a:rPr lang="en-US" altLang="zh-CN" sz="1800" i="1" dirty="0"/>
              <a:t>The function of “printGrid(grid, add_zeros)”</a:t>
            </a:r>
            <a:endParaRPr lang="en-US" sz="1800" i="1" dirty="0"/>
          </a:p>
          <a:p>
            <a:pPr lvl="1">
              <a:spcBef>
                <a:spcPts val="1200"/>
              </a:spcBef>
              <a:buFont typeface="Wingdings" pitchFamily="2" charset="2"/>
              <a:buChar char="J"/>
            </a:pPr>
            <a:r>
              <a:rPr lang="en-US" altLang="zh-CN" sz="1400" dirty="0"/>
              <a:t>When the list “grid” has ‘.’ elements, add_zeros could not be set to 1.</a:t>
            </a:r>
            <a:endParaRPr lang="zh-CN" altLang="zh-CN" sz="1400" dirty="0"/>
          </a:p>
          <a:p>
            <a:pPr lvl="1">
              <a:spcBef>
                <a:spcPts val="1200"/>
              </a:spcBef>
              <a:buFont typeface="Wingdings" pitchFamily="2" charset="2"/>
              <a:buChar char="J"/>
            </a:pPr>
            <a:r>
              <a:rPr lang="en-US" altLang="zh-CN" sz="1400" dirty="0"/>
              <a:t>Otherwise, you have to modify the function since int(val) will error out for ‘.’.</a:t>
            </a:r>
            <a:r>
              <a:rPr lang="en-US" sz="1400" dirty="0"/>
              <a:t>.</a:t>
            </a:r>
          </a:p>
        </p:txBody>
      </p:sp>
    </p:spTree>
    <p:extLst>
      <p:ext uri="{BB962C8B-B14F-4D97-AF65-F5344CB8AC3E}">
        <p14:creationId xmlns:p14="http://schemas.microsoft.com/office/powerpoint/2010/main" val="2197929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7" name="Title 4"/>
          <p:cNvSpPr>
            <a:spLocks noGrp="1"/>
          </p:cNvSpPr>
          <p:nvPr>
            <p:ph type="title"/>
          </p:nvPr>
        </p:nvSpPr>
        <p:spPr>
          <a:xfrm>
            <a:off x="457200" y="76200"/>
            <a:ext cx="8686800" cy="1143000"/>
          </a:xfrm>
        </p:spPr>
        <p:txBody>
          <a:bodyPr/>
          <a:lstStyle/>
          <a:p>
            <a:r>
              <a:rPr lang="en-US" altLang="zh-CN" dirty="0"/>
              <a:t>4. An example -- Sudoku solver</a:t>
            </a:r>
            <a:endParaRPr lang="en-US" dirty="0"/>
          </a:p>
        </p:txBody>
      </p:sp>
      <p:sp>
        <p:nvSpPr>
          <p:cNvPr id="8" name="Content Placeholder 2"/>
          <p:cNvSpPr>
            <a:spLocks noGrp="1"/>
          </p:cNvSpPr>
          <p:nvPr>
            <p:ph idx="1"/>
          </p:nvPr>
        </p:nvSpPr>
        <p:spPr>
          <a:xfrm>
            <a:off x="457200" y="1371600"/>
            <a:ext cx="8229600" cy="4953000"/>
          </a:xfrm>
        </p:spPr>
        <p:txBody>
          <a:bodyPr/>
          <a:lstStyle/>
          <a:p>
            <a:r>
              <a:rPr lang="en-US" sz="1800" i="1" dirty="0"/>
              <a:t>Note 3</a:t>
            </a:r>
            <a:r>
              <a:rPr lang="en-US" sz="1800" i="1" dirty="0" smtClean="0"/>
              <a:t>: the usage of expression “</a:t>
            </a:r>
            <a:r>
              <a:rPr lang="en-US" altLang="zh-CN" sz="1800" dirty="0" err="1" smtClean="0"/>
              <a:t>trialSq</a:t>
            </a:r>
            <a:r>
              <a:rPr lang="en-US" altLang="zh-CN" sz="1800" dirty="0" smtClean="0"/>
              <a:t> </a:t>
            </a:r>
            <a:r>
              <a:rPr lang="en-US" altLang="zh-CN" sz="1800" dirty="0"/>
              <a:t>= [ x+cols for x in range(3) ] + [ x+9+cols for x in range(3) ] + [ x+18+cols for x in range(3) </a:t>
            </a:r>
            <a:r>
              <a:rPr lang="en-US" altLang="zh-CN" sz="1800" dirty="0" smtClean="0"/>
              <a:t>]”</a:t>
            </a:r>
            <a:endParaRPr lang="en-US" sz="1800" i="1" dirty="0"/>
          </a:p>
          <a:p>
            <a:pPr lvl="1">
              <a:spcBef>
                <a:spcPts val="1200"/>
              </a:spcBef>
              <a:buFont typeface="Wingdings" pitchFamily="2" charset="2"/>
              <a:buChar char="J"/>
            </a:pPr>
            <a:r>
              <a:rPr lang="en-US" altLang="zh-CN" sz="1400" dirty="0"/>
              <a:t>It is an expression of list.</a:t>
            </a:r>
            <a:endParaRPr lang="zh-CN" altLang="zh-CN" sz="1400" dirty="0"/>
          </a:p>
          <a:p>
            <a:pPr lvl="1">
              <a:spcBef>
                <a:spcPts val="1200"/>
              </a:spcBef>
              <a:buFont typeface="Wingdings" pitchFamily="2" charset="2"/>
              <a:buChar char="J"/>
            </a:pPr>
            <a:r>
              <a:rPr lang="en-US" altLang="zh-CN" sz="1400" dirty="0"/>
              <a:t>for x in range(3) means x = [0, 1, 2]</a:t>
            </a:r>
            <a:endParaRPr lang="zh-CN" altLang="zh-CN" sz="1400" dirty="0"/>
          </a:p>
          <a:p>
            <a:pPr lvl="1">
              <a:spcBef>
                <a:spcPts val="1200"/>
              </a:spcBef>
              <a:buFont typeface="Wingdings" pitchFamily="2" charset="2"/>
              <a:buChar char="J"/>
            </a:pPr>
            <a:r>
              <a:rPr lang="en-US" altLang="zh-CN" sz="1400" dirty="0"/>
              <a:t>So when cols = 0, this expression result is:</a:t>
            </a:r>
            <a:endParaRPr lang="zh-CN" altLang="zh-CN" sz="1400" dirty="0"/>
          </a:p>
          <a:p>
            <a:pPr lvl="1">
              <a:spcBef>
                <a:spcPts val="1200"/>
              </a:spcBef>
              <a:buFont typeface="Wingdings" pitchFamily="2" charset="2"/>
              <a:buChar char="J"/>
            </a:pPr>
            <a:r>
              <a:rPr lang="en-US" altLang="zh-CN" sz="1400" dirty="0"/>
              <a:t>trialSq = [0, 1, 2] + [0, 10, 11] + [18, 19, 20] = [0, 1, 2, 9, 10, 11, 18, 19, 20]</a:t>
            </a:r>
            <a:endParaRPr lang="zh-CN" altLang="zh-CN" sz="1400" dirty="0"/>
          </a:p>
        </p:txBody>
      </p:sp>
    </p:spTree>
    <p:extLst>
      <p:ext uri="{BB962C8B-B14F-4D97-AF65-F5344CB8AC3E}">
        <p14:creationId xmlns:p14="http://schemas.microsoft.com/office/powerpoint/2010/main" val="1734133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solidFill>
                <a:prstClr val="black">
                  <a:tint val="75000"/>
                </a:prstClr>
              </a:solidFill>
            </a:endParaRPr>
          </a:p>
        </p:txBody>
      </p:sp>
      <p:sp>
        <p:nvSpPr>
          <p:cNvPr id="7" name="Title 4"/>
          <p:cNvSpPr>
            <a:spLocks noGrp="1"/>
          </p:cNvSpPr>
          <p:nvPr>
            <p:ph type="title"/>
          </p:nvPr>
        </p:nvSpPr>
        <p:spPr>
          <a:xfrm>
            <a:off x="457200" y="76200"/>
            <a:ext cx="8686800" cy="1143000"/>
          </a:xfrm>
        </p:spPr>
        <p:txBody>
          <a:bodyPr/>
          <a:lstStyle/>
          <a:p>
            <a:r>
              <a:rPr lang="en-US" altLang="zh-CN" dirty="0"/>
              <a:t>4. An example -- Sudoku solver</a:t>
            </a:r>
            <a:endParaRPr lang="en-US" dirty="0"/>
          </a:p>
        </p:txBody>
      </p:sp>
      <p:sp>
        <p:nvSpPr>
          <p:cNvPr id="8" name="Content Placeholder 2"/>
          <p:cNvSpPr>
            <a:spLocks noGrp="1"/>
          </p:cNvSpPr>
          <p:nvPr>
            <p:ph idx="1"/>
          </p:nvPr>
        </p:nvSpPr>
        <p:spPr>
          <a:xfrm>
            <a:off x="457200" y="1371600"/>
            <a:ext cx="8229600" cy="4953000"/>
          </a:xfrm>
        </p:spPr>
        <p:txBody>
          <a:bodyPr/>
          <a:lstStyle/>
          <a:p>
            <a:r>
              <a:rPr lang="en-US" sz="1800" i="1" dirty="0"/>
              <a:t>Note </a:t>
            </a:r>
            <a:r>
              <a:rPr lang="en-US" sz="1800" i="1" dirty="0" smtClean="0"/>
              <a:t>4: </a:t>
            </a:r>
            <a:r>
              <a:rPr lang="en-US" altLang="zh-CN" sz="1800" i="1" dirty="0"/>
              <a:t>Daniel shared his “simplified” function of “isLegal”.It is an expression of list.</a:t>
            </a:r>
            <a:endParaRPr lang="zh-CN" altLang="zh-CN" sz="1800" i="1" dirty="0"/>
          </a:p>
          <a:p>
            <a:pPr lvl="1">
              <a:spcBef>
                <a:spcPts val="1200"/>
              </a:spcBef>
              <a:buFont typeface="Wingdings" pitchFamily="2" charset="2"/>
              <a:buChar char="J"/>
            </a:pPr>
            <a:r>
              <a:rPr lang="en-US" altLang="zh-CN" sz="1400" dirty="0"/>
              <a:t>He expected to have a faster run but actually the run time slowed down.</a:t>
            </a:r>
            <a:endParaRPr lang="zh-CN" altLang="zh-CN" sz="1400" dirty="0"/>
          </a:p>
          <a:p>
            <a:pPr lvl="1">
              <a:spcBef>
                <a:spcPts val="1200"/>
              </a:spcBef>
              <a:buFont typeface="Wingdings" pitchFamily="2" charset="2"/>
              <a:buChar char="J"/>
            </a:pPr>
            <a:r>
              <a:rPr lang="en-US" altLang="zh-CN" sz="1400" dirty="0"/>
              <a:t>Henry suggested to move row check and column check before square check since they are easier.</a:t>
            </a:r>
            <a:endParaRPr lang="zh-CN" altLang="zh-CN" sz="1400" dirty="0"/>
          </a:p>
          <a:p>
            <a:pPr lvl="1">
              <a:spcBef>
                <a:spcPts val="1200"/>
              </a:spcBef>
              <a:buFont typeface="Wingdings" pitchFamily="2" charset="2"/>
              <a:buChar char="J"/>
            </a:pPr>
            <a:r>
              <a:rPr lang="en-US" altLang="zh-CN" sz="1400" dirty="0"/>
              <a:t>A lookup table could also be used to get the square elements and make the program run faster.</a:t>
            </a:r>
            <a:endParaRPr lang="zh-CN" altLang="zh-CN" sz="1400" dirty="0"/>
          </a:p>
        </p:txBody>
      </p:sp>
    </p:spTree>
    <p:extLst>
      <p:ext uri="{BB962C8B-B14F-4D97-AF65-F5344CB8AC3E}">
        <p14:creationId xmlns:p14="http://schemas.microsoft.com/office/powerpoint/2010/main" val="3534770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00175"/>
            <a:ext cx="8229600" cy="4848225"/>
          </a:xfrm>
        </p:spPr>
        <p:txBody>
          <a:bodyPr/>
          <a:lstStyle/>
          <a:p>
            <a:r>
              <a:rPr lang="en-US" sz="1800" i="1" dirty="0" smtClean="0"/>
              <a:t>Useful references</a:t>
            </a:r>
          </a:p>
          <a:p>
            <a:pPr lvl="1">
              <a:buFont typeface="+mj-lt"/>
              <a:buAutoNum type="arabicPeriod"/>
            </a:pPr>
            <a:r>
              <a:rPr lang="en-US" altLang="zh-CN" sz="1400" dirty="0"/>
              <a:t>The link of source code: </a:t>
            </a:r>
            <a:endParaRPr lang="en-US" altLang="zh-CN" sz="1400" dirty="0" smtClean="0"/>
          </a:p>
          <a:p>
            <a:pPr marL="682625" lvl="2" indent="0">
              <a:buNone/>
            </a:pPr>
            <a:r>
              <a:rPr lang="en-US" altLang="zh-CN" sz="1400" dirty="0" smtClean="0">
                <a:hlinkClick r:id="rId2"/>
              </a:rPr>
              <a:t>http</a:t>
            </a:r>
            <a:r>
              <a:rPr lang="en-US" altLang="zh-CN" sz="1400" dirty="0">
                <a:hlinkClick r:id="rId2"/>
              </a:rPr>
              <a:t>://code.activestate.com/recipes/578140-super-simple-sudoku-solver-in-python-source-code</a:t>
            </a:r>
            <a:r>
              <a:rPr lang="en-US" altLang="zh-CN" sz="1400" dirty="0" smtClean="0">
                <a:hlinkClick r:id="rId2"/>
              </a:rPr>
              <a:t>/</a:t>
            </a:r>
            <a:endParaRPr lang="en-US" altLang="zh-CN" sz="1400" dirty="0"/>
          </a:p>
          <a:p>
            <a:pPr lvl="1">
              <a:buFont typeface="+mj-lt"/>
              <a:buAutoNum type="arabicPeriod"/>
            </a:pPr>
            <a:r>
              <a:rPr lang="en-US" altLang="zh-CN" sz="1400" dirty="0"/>
              <a:t>The credit for this algorithm must go to Richard </a:t>
            </a:r>
            <a:r>
              <a:rPr lang="en-US" altLang="zh-CN" sz="1400" dirty="0"/>
              <a:t>Buckland </a:t>
            </a:r>
            <a:r>
              <a:rPr lang="en-US" altLang="zh-CN" sz="1400" dirty="0">
                <a:hlinkClick r:id="rId3"/>
              </a:rPr>
              <a:t>http://www.youtube.com/watch?v=bjObm0hxIYY&amp;feature=autoplay&amp;list=PL6B940F08B9773B9F&amp;playnext=1</a:t>
            </a:r>
            <a:endParaRPr lang="en-US" altLang="zh-CN" sz="1400" dirty="0"/>
          </a:p>
          <a:p>
            <a:pPr lvl="1">
              <a:buFont typeface="+mj-lt"/>
              <a:buAutoNum type="arabicPeriod"/>
            </a:pPr>
            <a:r>
              <a:rPr lang="en-US" sz="1400" dirty="0"/>
              <a:t>If __name__</a:t>
            </a:r>
            <a:r>
              <a:rPr lang="zh-CN" altLang="en-US" sz="1400" dirty="0"/>
              <a:t>的使用技</a:t>
            </a:r>
            <a:r>
              <a:rPr lang="zh-CN" altLang="en-US" sz="1400" dirty="0" smtClean="0"/>
              <a:t>巧</a:t>
            </a:r>
            <a:endParaRPr lang="en-US" altLang="zh-CN" sz="1400" dirty="0" smtClean="0"/>
          </a:p>
          <a:p>
            <a:pPr marL="682625" lvl="2" indent="0">
              <a:buNone/>
            </a:pPr>
            <a:r>
              <a:rPr lang="en-US" altLang="zh-CN" sz="1400" dirty="0" smtClean="0">
                <a:hlinkClick r:id="rId4"/>
              </a:rPr>
              <a:t>http</a:t>
            </a:r>
            <a:r>
              <a:rPr lang="en-US" altLang="zh-CN" sz="1400" dirty="0">
                <a:hlinkClick r:id="rId4"/>
              </a:rPr>
              <a:t>://</a:t>
            </a:r>
            <a:r>
              <a:rPr lang="en-US" altLang="zh-CN" sz="1400" dirty="0" smtClean="0">
                <a:hlinkClick r:id="rId4"/>
              </a:rPr>
              <a:t>blog.csdn.net/shark0001/article/details/1363154</a:t>
            </a:r>
            <a:r>
              <a:rPr lang="zh-CN" altLang="en-US" sz="1400" dirty="0" smtClean="0"/>
              <a:t> </a:t>
            </a:r>
            <a:endParaRPr lang="en-US" sz="1400" dirty="0"/>
          </a:p>
          <a:p>
            <a:endParaRPr lang="en-US" sz="1800" i="1" dirty="0"/>
          </a:p>
        </p:txBody>
      </p:sp>
      <p:sp>
        <p:nvSpPr>
          <p:cNvPr id="4" name="Footer Placeholder 3"/>
          <p:cNvSpPr>
            <a:spLocks noGrp="1"/>
          </p:cNvSpPr>
          <p:nvPr>
            <p:ph type="ftr" sz="quarter" idx="10"/>
          </p:nvPr>
        </p:nvSpPr>
        <p:spPr/>
        <p:txBody>
          <a:bodyPr/>
          <a:lstStyle/>
          <a:p>
            <a:endParaRPr lang="en-US" dirty="0"/>
          </a:p>
        </p:txBody>
      </p:sp>
      <p:sp>
        <p:nvSpPr>
          <p:cNvPr id="6" name="Title 4"/>
          <p:cNvSpPr>
            <a:spLocks noGrp="1"/>
          </p:cNvSpPr>
          <p:nvPr>
            <p:ph type="title"/>
          </p:nvPr>
        </p:nvSpPr>
        <p:spPr>
          <a:xfrm>
            <a:off x="457200" y="76200"/>
            <a:ext cx="8686800" cy="1143000"/>
          </a:xfrm>
        </p:spPr>
        <p:txBody>
          <a:bodyPr/>
          <a:lstStyle/>
          <a:p>
            <a:r>
              <a:rPr lang="en-US" altLang="zh-CN" dirty="0"/>
              <a:t>4. An example -- Sudoku solver</a:t>
            </a:r>
            <a:endParaRPr lang="en-US" dirty="0"/>
          </a:p>
        </p:txBody>
      </p:sp>
    </p:spTree>
    <p:extLst>
      <p:ext uri="{BB962C8B-B14F-4D97-AF65-F5344CB8AC3E}">
        <p14:creationId xmlns:p14="http://schemas.microsoft.com/office/powerpoint/2010/main" val="3459355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5</a:t>
            </a:r>
            <a:r>
              <a:rPr lang="en-US" dirty="0" smtClean="0"/>
              <a:t>. </a:t>
            </a:r>
            <a:r>
              <a:rPr lang="en-US" dirty="0"/>
              <a:t>L</a:t>
            </a:r>
            <a:r>
              <a:rPr lang="en-US" dirty="0" smtClean="0"/>
              <a:t>ogics, Boolean expression</a:t>
            </a:r>
            <a:endParaRPr lang="en-US" dirty="0"/>
          </a:p>
        </p:txBody>
      </p:sp>
      <p:sp>
        <p:nvSpPr>
          <p:cNvPr id="6" name="Content Placeholder 5"/>
          <p:cNvSpPr>
            <a:spLocks noGrp="1"/>
          </p:cNvSpPr>
          <p:nvPr>
            <p:ph idx="1"/>
          </p:nvPr>
        </p:nvSpPr>
        <p:spPr>
          <a:xfrm>
            <a:off x="457200" y="1066800"/>
            <a:ext cx="8229600" cy="4848225"/>
          </a:xfrm>
        </p:spPr>
        <p:txBody>
          <a:bodyPr/>
          <a:lstStyle/>
          <a:p>
            <a:r>
              <a:rPr lang="en-US" sz="1800" i="1" dirty="0" smtClean="0"/>
              <a:t>Learning point</a:t>
            </a:r>
          </a:p>
          <a:p>
            <a:pPr lvl="1">
              <a:spcBef>
                <a:spcPts val="1200"/>
              </a:spcBef>
              <a:buFont typeface="Wingdings" pitchFamily="2" charset="2"/>
              <a:buChar char="q"/>
            </a:pPr>
            <a:r>
              <a:rPr lang="en-US" sz="1400" i="1" dirty="0" smtClean="0"/>
              <a:t>Class </a:t>
            </a:r>
            <a:r>
              <a:rPr lang="en-US" sz="1400" i="1" dirty="0" smtClean="0"/>
              <a:t>24: </a:t>
            </a:r>
            <a:r>
              <a:rPr lang="en-US" sz="1400" i="1" dirty="0" smtClean="0">
                <a:hlinkClick r:id="rId2"/>
              </a:rPr>
              <a:t>More practices</a:t>
            </a:r>
            <a:endParaRPr lang="en-US" sz="1400" i="1" dirty="0" smtClean="0"/>
          </a:p>
          <a:p>
            <a:pPr lvl="1">
              <a:spcBef>
                <a:spcPts val="1200"/>
              </a:spcBef>
              <a:buFont typeface="Wingdings" pitchFamily="2" charset="2"/>
              <a:buChar char="q"/>
            </a:pPr>
            <a:r>
              <a:rPr lang="en-US" sz="1400" i="1" dirty="0"/>
              <a:t>Class </a:t>
            </a:r>
            <a:r>
              <a:rPr lang="en-US" sz="1400" i="1" dirty="0" smtClean="0"/>
              <a:t>25: </a:t>
            </a:r>
            <a:r>
              <a:rPr lang="en-US" sz="1400" i="1" dirty="0" smtClean="0">
                <a:hlinkClick r:id="rId3"/>
              </a:rPr>
              <a:t>More and more practices</a:t>
            </a:r>
            <a:endParaRPr lang="en-US" sz="1400" i="1" dirty="0"/>
          </a:p>
          <a:p>
            <a:pPr lvl="1">
              <a:spcBef>
                <a:spcPts val="1200"/>
              </a:spcBef>
              <a:buFont typeface="Wingdings" pitchFamily="2" charset="2"/>
              <a:buChar char="q"/>
            </a:pPr>
            <a:r>
              <a:rPr lang="en-US" sz="1400" i="1" dirty="0" smtClean="0"/>
              <a:t>Class </a:t>
            </a:r>
            <a:r>
              <a:rPr lang="en-US" sz="1400" i="1" dirty="0" smtClean="0"/>
              <a:t>26: </a:t>
            </a:r>
            <a:r>
              <a:rPr lang="en-US" sz="1400" i="1" dirty="0" smtClean="0">
                <a:hlinkClick r:id="rId4"/>
              </a:rPr>
              <a:t>Congratulations!</a:t>
            </a:r>
            <a:endParaRPr lang="en-US" sz="1400" i="1" dirty="0" smtClean="0"/>
          </a:p>
          <a:p>
            <a:pPr lvl="1">
              <a:spcBef>
                <a:spcPts val="1200"/>
              </a:spcBef>
              <a:buFont typeface="Wingdings" pitchFamily="2" charset="2"/>
              <a:buChar char="q"/>
            </a:pPr>
            <a:r>
              <a:rPr lang="en-US" sz="1400" i="1" dirty="0" smtClean="0"/>
              <a:t>Class </a:t>
            </a:r>
            <a:r>
              <a:rPr lang="en-US" sz="1400" i="1" dirty="0" smtClean="0"/>
              <a:t>27: </a:t>
            </a:r>
            <a:r>
              <a:rPr lang="en-US" sz="1400" i="1" dirty="0" smtClean="0">
                <a:hlinkClick r:id="rId5"/>
              </a:rPr>
              <a:t>Remember logics</a:t>
            </a:r>
            <a:endParaRPr lang="en-US" sz="1400" i="1" dirty="0" smtClean="0"/>
          </a:p>
          <a:p>
            <a:pPr lvl="1">
              <a:spcBef>
                <a:spcPts val="1200"/>
              </a:spcBef>
              <a:buFont typeface="Wingdings" pitchFamily="2" charset="2"/>
              <a:buChar char="q"/>
            </a:pPr>
            <a:r>
              <a:rPr lang="en-US" sz="1400" i="1" dirty="0" smtClean="0"/>
              <a:t>Class </a:t>
            </a:r>
            <a:r>
              <a:rPr lang="en-US" sz="1400" i="1" dirty="0" smtClean="0"/>
              <a:t>28: </a:t>
            </a:r>
            <a:r>
              <a:rPr lang="en-US" sz="1400" i="1" dirty="0" smtClean="0">
                <a:hlinkClick r:id="rId6"/>
              </a:rPr>
              <a:t>Practice Boolean expression</a:t>
            </a:r>
            <a:endParaRPr lang="en-US" sz="1400" i="1" dirty="0" smtClean="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943081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Logics, Boolean expression</a:t>
            </a:r>
            <a:endParaRPr lang="en-US" dirty="0"/>
          </a:p>
        </p:txBody>
      </p:sp>
      <p:sp>
        <p:nvSpPr>
          <p:cNvPr id="3" name="Content Placeholder 2"/>
          <p:cNvSpPr>
            <a:spLocks noGrp="1"/>
          </p:cNvSpPr>
          <p:nvPr>
            <p:ph idx="1"/>
          </p:nvPr>
        </p:nvSpPr>
        <p:spPr>
          <a:xfrm>
            <a:off x="457200" y="1066800"/>
            <a:ext cx="8229600" cy="5257800"/>
          </a:xfrm>
        </p:spPr>
        <p:txBody>
          <a:bodyPr/>
          <a:lstStyle/>
          <a:p>
            <a:r>
              <a:rPr lang="en-US" sz="1800" i="1" dirty="0"/>
              <a:t>Note 1: </a:t>
            </a:r>
            <a:r>
              <a:rPr lang="en-US" sz="1800" i="1" dirty="0" smtClean="0"/>
              <a:t>Python binary</a:t>
            </a:r>
            <a:endParaRPr lang="en-US" sz="1800" i="1" dirty="0"/>
          </a:p>
          <a:p>
            <a:pPr lvl="1">
              <a:spcBef>
                <a:spcPts val="1200"/>
              </a:spcBef>
              <a:buFont typeface="Wingdings" pitchFamily="2" charset="2"/>
              <a:buChar char="J"/>
            </a:pPr>
            <a:r>
              <a:rPr lang="en-US" sz="1400" b="1" dirty="0"/>
              <a:t>Q</a:t>
            </a:r>
            <a:r>
              <a:rPr lang="en-US" sz="1400" dirty="0"/>
              <a:t>: </a:t>
            </a:r>
            <a:r>
              <a:rPr lang="en-US" sz="1400" dirty="0"/>
              <a:t>H</a:t>
            </a:r>
            <a:r>
              <a:rPr lang="en-US" sz="1400" dirty="0" smtClean="0"/>
              <a:t>ow to change the python version under Unix?</a:t>
            </a:r>
            <a:endParaRPr lang="en-US" sz="1400" dirty="0"/>
          </a:p>
          <a:p>
            <a:pPr lvl="1">
              <a:spcBef>
                <a:spcPts val="1200"/>
              </a:spcBef>
              <a:buFont typeface="Wingdings" pitchFamily="2" charset="2"/>
              <a:buChar char="J"/>
            </a:pPr>
            <a:r>
              <a:rPr lang="en-US" sz="1400" b="1" dirty="0"/>
              <a:t>A</a:t>
            </a:r>
            <a:r>
              <a:rPr lang="en-US" sz="1400" dirty="0"/>
              <a:t>: </a:t>
            </a:r>
            <a:r>
              <a:rPr lang="en-US" sz="1400" dirty="0" smtClean="0">
                <a:latin typeface="Calibri" pitchFamily="34" charset="0"/>
                <a:cs typeface="Calibri" pitchFamily="34" charset="0"/>
              </a:rPr>
              <a:t>Use different binary location in Unix.</a:t>
            </a:r>
            <a:endParaRPr lang="en-US" sz="1400" dirty="0" smtClean="0"/>
          </a:p>
          <a:p>
            <a:pPr marL="684213" lvl="2" indent="0">
              <a:spcBef>
                <a:spcPts val="1200"/>
              </a:spcBef>
              <a:buNone/>
            </a:pPr>
            <a:r>
              <a:rPr lang="en-US" sz="1600" i="1" dirty="0" smtClean="0">
                <a:latin typeface="Calibri" pitchFamily="34" charset="0"/>
                <a:cs typeface="Calibri" pitchFamily="34" charset="0"/>
              </a:rPr>
              <a:t>	</a:t>
            </a:r>
            <a:r>
              <a:rPr lang="en-US" sz="1600" dirty="0" smtClean="0">
                <a:latin typeface="Calibri" pitchFamily="34" charset="0"/>
                <a:cs typeface="Calibri" pitchFamily="34" charset="0"/>
              </a:rPr>
              <a:t>1. In executable script:</a:t>
            </a:r>
          </a:p>
          <a:p>
            <a:pPr marL="684213" lvl="2" indent="0">
              <a:spcBef>
                <a:spcPts val="1200"/>
              </a:spcBef>
              <a:buNone/>
            </a:pPr>
            <a:r>
              <a:rPr lang="en-US" sz="1600" i="1" dirty="0" smtClean="0">
                <a:latin typeface="Calibri" pitchFamily="34" charset="0"/>
                <a:cs typeface="Calibri" pitchFamily="34" charset="0"/>
              </a:rPr>
              <a:t>	    </a:t>
            </a:r>
            <a:r>
              <a:rPr lang="en-US" sz="1600" i="1" dirty="0" smtClean="0"/>
              <a:t>#! /depot/</a:t>
            </a:r>
            <a:r>
              <a:rPr lang="en-US" sz="1600" i="1" dirty="0" smtClean="0">
                <a:solidFill>
                  <a:srgbClr val="FF0000"/>
                </a:solidFill>
              </a:rPr>
              <a:t>Python-2.5</a:t>
            </a:r>
            <a:r>
              <a:rPr lang="en-US" sz="1600" i="1" dirty="0" smtClean="0"/>
              <a:t>/bin/python</a:t>
            </a:r>
          </a:p>
          <a:p>
            <a:pPr marL="684213" lvl="2" indent="0">
              <a:spcBef>
                <a:spcPts val="1200"/>
              </a:spcBef>
              <a:buNone/>
            </a:pPr>
            <a:r>
              <a:rPr lang="en-US" sz="1600" i="1" dirty="0">
                <a:latin typeface="Calibri" pitchFamily="34" charset="0"/>
                <a:cs typeface="Calibri" pitchFamily="34" charset="0"/>
              </a:rPr>
              <a:t>	</a:t>
            </a:r>
            <a:r>
              <a:rPr lang="en-US" sz="1600" dirty="0" smtClean="0">
                <a:latin typeface="Calibri" pitchFamily="34" charset="0"/>
                <a:cs typeface="Calibri" pitchFamily="34" charset="0"/>
              </a:rPr>
              <a:t>2. </a:t>
            </a:r>
            <a:r>
              <a:rPr lang="en-US" sz="1600" dirty="0" smtClean="0">
                <a:latin typeface="Calibri" pitchFamily="34" charset="0"/>
                <a:cs typeface="Calibri" pitchFamily="34" charset="0"/>
              </a:rPr>
              <a:t>In command line:</a:t>
            </a:r>
          </a:p>
          <a:p>
            <a:pPr marL="684213" lvl="2" indent="0">
              <a:spcBef>
                <a:spcPts val="1200"/>
              </a:spcBef>
              <a:buNone/>
            </a:pPr>
            <a:r>
              <a:rPr lang="en-US" sz="1600" i="1" dirty="0">
                <a:latin typeface="Calibri" pitchFamily="34" charset="0"/>
                <a:cs typeface="Calibri" pitchFamily="34" charset="0"/>
              </a:rPr>
              <a:t>	</a:t>
            </a:r>
            <a:r>
              <a:rPr lang="en-US" sz="1600" i="1" dirty="0">
                <a:latin typeface="Calibri" pitchFamily="34" charset="0"/>
                <a:cs typeface="Calibri" pitchFamily="34" charset="0"/>
              </a:rPr>
              <a:t> </a:t>
            </a:r>
            <a:r>
              <a:rPr lang="en-US" sz="1600" i="1" dirty="0" smtClean="0">
                <a:latin typeface="Calibri" pitchFamily="34" charset="0"/>
                <a:cs typeface="Calibri" pitchFamily="34" charset="0"/>
              </a:rPr>
              <a:t>   </a:t>
            </a:r>
            <a:r>
              <a:rPr lang="en-US" sz="1600" i="1" dirty="0" smtClean="0"/>
              <a:t>/depot/</a:t>
            </a:r>
            <a:r>
              <a:rPr lang="en-US" sz="1600" i="1" dirty="0" smtClean="0">
                <a:solidFill>
                  <a:srgbClr val="FF0000"/>
                </a:solidFill>
              </a:rPr>
              <a:t>Python-2.5</a:t>
            </a:r>
            <a:r>
              <a:rPr lang="en-US" sz="1600" i="1" dirty="0" smtClean="0"/>
              <a:t>/bin/python</a:t>
            </a:r>
            <a:endParaRPr lang="en-US" sz="1400" i="1" dirty="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3253907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Logics, Boolean expression</a:t>
            </a:r>
            <a:endParaRPr lang="en-US" dirty="0"/>
          </a:p>
        </p:txBody>
      </p:sp>
      <p:sp>
        <p:nvSpPr>
          <p:cNvPr id="3" name="Content Placeholder 2"/>
          <p:cNvSpPr>
            <a:spLocks noGrp="1"/>
          </p:cNvSpPr>
          <p:nvPr>
            <p:ph idx="1"/>
          </p:nvPr>
        </p:nvSpPr>
        <p:spPr>
          <a:xfrm>
            <a:off x="457200" y="1066800"/>
            <a:ext cx="8229600" cy="5257800"/>
          </a:xfrm>
        </p:spPr>
        <p:txBody>
          <a:bodyPr/>
          <a:lstStyle/>
          <a:p>
            <a:r>
              <a:rPr lang="en-US" sz="1800" i="1" dirty="0"/>
              <a:t>Note </a:t>
            </a:r>
            <a:r>
              <a:rPr lang="en-US" sz="1800" i="1" dirty="0" smtClean="0"/>
              <a:t>2: Import module</a:t>
            </a:r>
            <a:endParaRPr lang="en-US" sz="1800" i="1" dirty="0"/>
          </a:p>
          <a:p>
            <a:pPr lvl="1">
              <a:spcBef>
                <a:spcPts val="1200"/>
              </a:spcBef>
              <a:buFont typeface="Wingdings" pitchFamily="2" charset="2"/>
              <a:buChar char="J"/>
            </a:pPr>
            <a:r>
              <a:rPr lang="en-US" sz="1400" b="1" dirty="0"/>
              <a:t>Q</a:t>
            </a:r>
            <a:r>
              <a:rPr lang="en-US" sz="1400" dirty="0"/>
              <a:t>: </a:t>
            </a:r>
            <a:r>
              <a:rPr lang="en-US" sz="1400" dirty="0"/>
              <a:t>H</a:t>
            </a:r>
            <a:r>
              <a:rPr lang="en-US" sz="1400" dirty="0" smtClean="0"/>
              <a:t>ow to name the file if we want to import module from another script?</a:t>
            </a:r>
            <a:endParaRPr lang="en-US" sz="1400" dirty="0"/>
          </a:p>
          <a:p>
            <a:pPr lvl="1">
              <a:spcBef>
                <a:spcPts val="1200"/>
              </a:spcBef>
              <a:buFont typeface="Wingdings" pitchFamily="2" charset="2"/>
              <a:buChar char="J"/>
            </a:pPr>
            <a:r>
              <a:rPr lang="en-US" sz="1400" b="1" dirty="0"/>
              <a:t>A</a:t>
            </a:r>
            <a:r>
              <a:rPr lang="en-US" sz="1400" dirty="0"/>
              <a:t>: </a:t>
            </a:r>
            <a:r>
              <a:rPr lang="en-US" sz="1400" dirty="0" smtClean="0">
                <a:latin typeface="Calibri" pitchFamily="34" charset="0"/>
                <a:cs typeface="Calibri" pitchFamily="34" charset="0"/>
              </a:rPr>
              <a:t>If you want to import the modules in another script, the script should be named as *.</a:t>
            </a:r>
            <a:r>
              <a:rPr lang="en-US" sz="1400" dirty="0" err="1" smtClean="0">
                <a:latin typeface="Calibri" pitchFamily="34" charset="0"/>
                <a:cs typeface="Calibri" pitchFamily="34" charset="0"/>
              </a:rPr>
              <a:t>py</a:t>
            </a:r>
            <a:r>
              <a:rPr lang="en-US" sz="1400" dirty="0" smtClean="0">
                <a:latin typeface="Calibri" pitchFamily="34" charset="0"/>
                <a:cs typeface="Calibri" pitchFamily="34" charset="0"/>
              </a:rPr>
              <a:t>.</a:t>
            </a:r>
            <a:endParaRPr lang="en-US" sz="1400" dirty="0" smtClean="0"/>
          </a:p>
          <a:p>
            <a:pPr marL="684213" lvl="2" indent="0">
              <a:spcBef>
                <a:spcPts val="1200"/>
              </a:spcBef>
              <a:buNone/>
            </a:pPr>
            <a:r>
              <a:rPr lang="en-US" sz="1600" i="1" dirty="0" smtClean="0">
                <a:latin typeface="Calibri" pitchFamily="34" charset="0"/>
                <a:cs typeface="Calibri" pitchFamily="34" charset="0"/>
              </a:rPr>
              <a:t>&gt;&gt;&gt; import ex25 </a:t>
            </a:r>
            <a:r>
              <a:rPr lang="en-US" sz="1600" i="1" u="sng" dirty="0" smtClean="0">
                <a:solidFill>
                  <a:srgbClr val="FF9900"/>
                </a:solidFill>
                <a:latin typeface="Calibri" pitchFamily="34" charset="0"/>
                <a:cs typeface="Calibri" pitchFamily="34" charset="0"/>
              </a:rPr>
              <a:t># there should be a script named as ex25.py under working directory</a:t>
            </a:r>
            <a:endParaRPr lang="en-US" sz="1400" i="1" u="sng" dirty="0">
              <a:solidFill>
                <a:srgbClr val="FF9900"/>
              </a:solidFill>
            </a:endParaRPr>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627605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0. Install </a:t>
            </a:r>
            <a:r>
              <a:rPr lang="en-US" dirty="0" smtClean="0"/>
              <a:t>Python 2.7.3</a:t>
            </a:r>
            <a:endParaRPr lang="en-US" dirty="0"/>
          </a:p>
        </p:txBody>
      </p:sp>
      <p:sp>
        <p:nvSpPr>
          <p:cNvPr id="6" name="Content Placeholder 5"/>
          <p:cNvSpPr>
            <a:spLocks noGrp="1"/>
          </p:cNvSpPr>
          <p:nvPr>
            <p:ph idx="1"/>
          </p:nvPr>
        </p:nvSpPr>
        <p:spPr>
          <a:xfrm>
            <a:off x="457200" y="914400"/>
            <a:ext cx="8229600" cy="4848225"/>
          </a:xfrm>
        </p:spPr>
        <p:txBody>
          <a:bodyPr/>
          <a:lstStyle/>
          <a:p>
            <a:r>
              <a:rPr lang="en-US" sz="1600" i="1" dirty="0" smtClean="0"/>
              <a:t>For Linux system, in our Citrix US01 and US03, python is installed  but the version may be not 2.7.3 (actually higher).</a:t>
            </a:r>
          </a:p>
          <a:p>
            <a:endParaRPr lang="en-US" sz="1600" i="1" dirty="0" smtClean="0"/>
          </a:p>
          <a:p>
            <a:r>
              <a:rPr lang="en-US" sz="1600" i="1" dirty="0" smtClean="0"/>
              <a:t>For Windows system, python 2.7.3 could be installed as following steps:</a:t>
            </a:r>
          </a:p>
          <a:p>
            <a:pPr>
              <a:buFont typeface="+mj-lt"/>
              <a:buAutoNum type="arabicPeriod"/>
            </a:pPr>
            <a:r>
              <a:rPr lang="en-US" altLang="zh-CN" sz="1400" dirty="0" smtClean="0"/>
              <a:t>Download </a:t>
            </a:r>
            <a:r>
              <a:rPr lang="en-US" altLang="zh-CN" sz="1400" dirty="0"/>
              <a:t>install package by </a:t>
            </a:r>
            <a:r>
              <a:rPr lang="en-US" altLang="zh-CN" sz="1400" u="sng" dirty="0">
                <a:hlinkClick r:id="rId2"/>
              </a:rPr>
              <a:t>http://</a:t>
            </a:r>
            <a:r>
              <a:rPr lang="en-US" altLang="zh-CN" sz="1400" u="sng" dirty="0" smtClean="0">
                <a:hlinkClick r:id="rId2"/>
              </a:rPr>
              <a:t>www.python.org/getit/</a:t>
            </a:r>
            <a:endParaRPr lang="en-US" altLang="zh-CN" sz="1400" u="sng" dirty="0"/>
          </a:p>
          <a:p>
            <a:pPr>
              <a:buFont typeface="+mj-lt"/>
              <a:buAutoNum type="arabicPeriod"/>
            </a:pPr>
            <a:r>
              <a:rPr lang="en-US" altLang="zh-CN" sz="1400" dirty="0" smtClean="0"/>
              <a:t>Please </a:t>
            </a:r>
            <a:r>
              <a:rPr lang="en-US" altLang="zh-CN" sz="1400" dirty="0"/>
              <a:t>choose </a:t>
            </a:r>
            <a:r>
              <a:rPr lang="en-US" altLang="zh-CN" sz="1400" dirty="0">
                <a:hlinkClick r:id="rId3"/>
              </a:rPr>
              <a:t>Python 2.7.3 Windows X86-64 Installer</a:t>
            </a:r>
            <a:r>
              <a:rPr lang="en-US" altLang="zh-CN" sz="1400" dirty="0"/>
              <a:t> so that we could all use the same </a:t>
            </a:r>
            <a:r>
              <a:rPr lang="en-US" altLang="zh-CN" sz="1400" dirty="0" smtClean="0"/>
              <a:t>version.</a:t>
            </a:r>
          </a:p>
          <a:p>
            <a:pPr>
              <a:buFont typeface="+mj-lt"/>
              <a:buAutoNum type="arabicPeriod"/>
            </a:pPr>
            <a:r>
              <a:rPr lang="en-US" altLang="zh-CN" sz="1400" dirty="0"/>
              <a:t>Install it in your computer (e.g. I install it under C:\python27</a:t>
            </a:r>
            <a:r>
              <a:rPr lang="en-US" altLang="zh-CN" sz="1400" dirty="0" smtClean="0"/>
              <a:t>).</a:t>
            </a:r>
          </a:p>
          <a:p>
            <a:pPr>
              <a:buFont typeface="+mj-lt"/>
              <a:buAutoNum type="arabicPeriod"/>
            </a:pPr>
            <a:r>
              <a:rPr lang="en-US" sz="1400" dirty="0" smtClean="0"/>
              <a:t> </a:t>
            </a:r>
            <a:r>
              <a:rPr lang="en-US" altLang="zh-CN" sz="1400" dirty="0"/>
              <a:t>Add the python path to your environment </a:t>
            </a:r>
            <a:r>
              <a:rPr lang="en-US" altLang="zh-CN" sz="1400" dirty="0" smtClean="0"/>
              <a:t>by:</a:t>
            </a:r>
          </a:p>
          <a:p>
            <a:pPr lvl="0">
              <a:buFont typeface="Wingdings" pitchFamily="2" charset="2"/>
              <a:buChar char="ü"/>
            </a:pPr>
            <a:r>
              <a:rPr lang="en-US" altLang="zh-CN" sz="1400" dirty="0"/>
              <a:t>Right click “Computer” and choose “Properties”</a:t>
            </a:r>
            <a:endParaRPr lang="zh-CN" altLang="zh-CN" sz="1400" dirty="0"/>
          </a:p>
          <a:p>
            <a:pPr lvl="0">
              <a:buFont typeface="Wingdings" pitchFamily="2" charset="2"/>
              <a:buChar char="ü"/>
            </a:pPr>
            <a:r>
              <a:rPr lang="en-US" altLang="zh-CN" sz="1400" dirty="0"/>
              <a:t>Choose “Advanced system settings”</a:t>
            </a:r>
            <a:endParaRPr lang="zh-CN" altLang="zh-CN" sz="1400" dirty="0"/>
          </a:p>
          <a:p>
            <a:pPr lvl="0">
              <a:buFont typeface="Wingdings" pitchFamily="2" charset="2"/>
              <a:buChar char="ü"/>
            </a:pPr>
            <a:r>
              <a:rPr lang="en-US" altLang="zh-CN" sz="1400" dirty="0"/>
              <a:t>Advanced” à “Environment variables…” </a:t>
            </a:r>
            <a:endParaRPr lang="zh-CN" altLang="zh-CN" sz="1400" dirty="0"/>
          </a:p>
          <a:p>
            <a:pPr lvl="0">
              <a:buFont typeface="Wingdings" pitchFamily="2" charset="2"/>
              <a:buChar char="ü"/>
            </a:pPr>
            <a:r>
              <a:rPr lang="en-US" altLang="zh-CN" sz="1400" dirty="0"/>
              <a:t>Choose “Path” under “System variables” and click “Edit”</a:t>
            </a:r>
            <a:endParaRPr lang="zh-CN" altLang="zh-CN" sz="1400" dirty="0"/>
          </a:p>
          <a:p>
            <a:pPr lvl="0">
              <a:buFont typeface="Wingdings" pitchFamily="2" charset="2"/>
              <a:buChar char="ü"/>
            </a:pPr>
            <a:r>
              <a:rPr lang="en-US" altLang="zh-CN" sz="1400" dirty="0"/>
              <a:t>Add your python path (e.g. c:\python27) to “variable value”</a:t>
            </a:r>
            <a:endParaRPr lang="zh-CN" altLang="zh-CN" sz="1400" dirty="0"/>
          </a:p>
          <a:p>
            <a:pPr marL="0" indent="0">
              <a:buNone/>
            </a:pPr>
            <a:r>
              <a:rPr lang="en-US" altLang="zh-CN" sz="1400" dirty="0"/>
              <a:t>Then you can run python in </a:t>
            </a:r>
            <a:r>
              <a:rPr lang="en-US" altLang="zh-CN" sz="1400" dirty="0" err="1" smtClean="0"/>
              <a:t>cmd</a:t>
            </a:r>
            <a:r>
              <a:rPr lang="en-US" altLang="zh-CN" sz="1400" dirty="0" smtClean="0"/>
              <a:t> panel.</a:t>
            </a:r>
            <a:endParaRPr lang="en-US" sz="1400" dirty="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338124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Logics, Boolean expression</a:t>
            </a:r>
            <a:endParaRPr lang="en-US" dirty="0"/>
          </a:p>
        </p:txBody>
      </p:sp>
      <p:sp>
        <p:nvSpPr>
          <p:cNvPr id="3" name="Content Placeholder 2"/>
          <p:cNvSpPr>
            <a:spLocks noGrp="1"/>
          </p:cNvSpPr>
          <p:nvPr>
            <p:ph idx="1"/>
          </p:nvPr>
        </p:nvSpPr>
        <p:spPr>
          <a:xfrm>
            <a:off x="457200" y="1066800"/>
            <a:ext cx="8229600" cy="5257800"/>
          </a:xfrm>
        </p:spPr>
        <p:txBody>
          <a:bodyPr/>
          <a:lstStyle/>
          <a:p>
            <a:r>
              <a:rPr lang="en-US" sz="1800" i="1" dirty="0"/>
              <a:t>Note </a:t>
            </a:r>
            <a:r>
              <a:rPr lang="en-US" sz="1800" i="1" dirty="0"/>
              <a:t>3</a:t>
            </a:r>
            <a:r>
              <a:rPr lang="en-US" sz="1800" i="1" dirty="0" smtClean="0"/>
              <a:t>: complex Boolean expression</a:t>
            </a:r>
            <a:endParaRPr lang="en-US" sz="1800" i="1" dirty="0"/>
          </a:p>
          <a:p>
            <a:pPr lvl="1">
              <a:spcBef>
                <a:spcPts val="1200"/>
              </a:spcBef>
              <a:buFont typeface="Wingdings" pitchFamily="2" charset="2"/>
              <a:buChar char="J"/>
            </a:pPr>
            <a:r>
              <a:rPr lang="en-US" sz="1400" b="1" dirty="0"/>
              <a:t>Q</a:t>
            </a:r>
            <a:r>
              <a:rPr lang="en-US" sz="1400" dirty="0"/>
              <a:t>: </a:t>
            </a:r>
            <a:r>
              <a:rPr lang="en-US" sz="1400" dirty="0" smtClean="0"/>
              <a:t>What is the result of 1&lt; A &lt; 2 in python</a:t>
            </a:r>
            <a:r>
              <a:rPr lang="en-US" sz="1400" dirty="0" smtClean="0"/>
              <a:t>?</a:t>
            </a:r>
            <a:endParaRPr lang="en-US" sz="1400" dirty="0"/>
          </a:p>
          <a:p>
            <a:pPr lvl="1">
              <a:spcBef>
                <a:spcPts val="1200"/>
              </a:spcBef>
              <a:buFont typeface="Wingdings" pitchFamily="2" charset="2"/>
              <a:buChar char="J"/>
            </a:pPr>
            <a:r>
              <a:rPr lang="en-US" sz="1400" b="1" dirty="0"/>
              <a:t>A</a:t>
            </a:r>
            <a:r>
              <a:rPr lang="en-US" sz="1400" dirty="0"/>
              <a:t>: </a:t>
            </a:r>
            <a:r>
              <a:rPr lang="en-US" sz="1400" dirty="0" smtClean="0"/>
              <a:t>It is the result of {</a:t>
            </a:r>
            <a:r>
              <a:rPr lang="en-US" sz="1400" dirty="0" smtClean="0"/>
              <a:t>A &gt; 1 and A &lt; 2}</a:t>
            </a:r>
            <a:endParaRPr lang="en-US" sz="1400" i="1" u="sng" dirty="0">
              <a:solidFill>
                <a:srgbClr val="FF9900"/>
              </a:solidFill>
            </a:endParaRPr>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3858826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6</a:t>
            </a:r>
            <a:r>
              <a:rPr lang="en-US" dirty="0"/>
              <a:t>. </a:t>
            </a:r>
            <a:r>
              <a:rPr lang="en-US" altLang="zh-CN" dirty="0"/>
              <a:t>If/else, loop, list, array, function, debug</a:t>
            </a:r>
            <a:endParaRPr lang="en-US" dirty="0"/>
          </a:p>
        </p:txBody>
      </p:sp>
      <p:sp>
        <p:nvSpPr>
          <p:cNvPr id="6" name="Content Placeholder 5"/>
          <p:cNvSpPr>
            <a:spLocks noGrp="1"/>
          </p:cNvSpPr>
          <p:nvPr>
            <p:ph idx="1"/>
          </p:nvPr>
        </p:nvSpPr>
        <p:spPr>
          <a:xfrm>
            <a:off x="457200" y="1066800"/>
            <a:ext cx="8229600" cy="4848225"/>
          </a:xfrm>
        </p:spPr>
        <p:txBody>
          <a:bodyPr/>
          <a:lstStyle/>
          <a:p>
            <a:r>
              <a:rPr lang="en-US" sz="1800" i="1" dirty="0" smtClean="0"/>
              <a:t>Learning point</a:t>
            </a:r>
          </a:p>
          <a:p>
            <a:pPr lvl="1">
              <a:spcBef>
                <a:spcPts val="1200"/>
              </a:spcBef>
              <a:buFont typeface="Wingdings" pitchFamily="2" charset="2"/>
              <a:buChar char="q"/>
            </a:pPr>
            <a:r>
              <a:rPr lang="en-US" sz="1400" i="1" dirty="0" smtClean="0"/>
              <a:t>Class 29: </a:t>
            </a:r>
            <a:r>
              <a:rPr lang="en-US" sz="1400" i="1" u="sng" dirty="0" smtClean="0">
                <a:solidFill>
                  <a:srgbClr val="0000FF"/>
                </a:solidFill>
                <a:hlinkClick r:id="rId2"/>
              </a:rPr>
              <a:t>If</a:t>
            </a:r>
            <a:endParaRPr lang="en-US" sz="1400" i="1" u="sng" dirty="0" smtClean="0">
              <a:solidFill>
                <a:srgbClr val="0000FF"/>
              </a:solidFill>
            </a:endParaRPr>
          </a:p>
          <a:p>
            <a:pPr lvl="1">
              <a:spcBef>
                <a:spcPts val="1200"/>
              </a:spcBef>
              <a:buFont typeface="Wingdings" pitchFamily="2" charset="2"/>
              <a:buChar char="q"/>
            </a:pPr>
            <a:r>
              <a:rPr lang="en-US" sz="1400" i="1" dirty="0" smtClean="0"/>
              <a:t>Class 30:</a:t>
            </a:r>
            <a:r>
              <a:rPr lang="en-US" sz="1400" i="1" dirty="0" smtClean="0">
                <a:solidFill>
                  <a:schemeClr val="accent6">
                    <a:lumMod val="75000"/>
                  </a:schemeClr>
                </a:solidFill>
              </a:rPr>
              <a:t> </a:t>
            </a:r>
            <a:r>
              <a:rPr lang="en-US" sz="1400" i="1" u="sng" dirty="0" smtClean="0">
                <a:solidFill>
                  <a:srgbClr val="0000FF"/>
                </a:solidFill>
                <a:hlinkClick r:id="rId3"/>
              </a:rPr>
              <a:t>Else and if</a:t>
            </a:r>
            <a:endParaRPr lang="en-US" sz="1400" i="1" u="sng" dirty="0">
              <a:solidFill>
                <a:srgbClr val="0000FF"/>
              </a:solidFill>
            </a:endParaRPr>
          </a:p>
          <a:p>
            <a:pPr lvl="1">
              <a:spcBef>
                <a:spcPts val="1200"/>
              </a:spcBef>
              <a:buFont typeface="Wingdings" pitchFamily="2" charset="2"/>
              <a:buChar char="q"/>
            </a:pPr>
            <a:r>
              <a:rPr lang="en-US" sz="1400" i="1" dirty="0" smtClean="0"/>
              <a:t>Class 31: </a:t>
            </a:r>
            <a:r>
              <a:rPr lang="en-US" sz="1400" i="1" u="sng" dirty="0" smtClean="0">
                <a:solidFill>
                  <a:srgbClr val="0000FF"/>
                </a:solidFill>
                <a:hlinkClick r:id="rId4"/>
              </a:rPr>
              <a:t>Choose</a:t>
            </a:r>
            <a:endParaRPr lang="en-US" sz="1400" i="1" u="sng" dirty="0" smtClean="0">
              <a:solidFill>
                <a:srgbClr val="0000FF"/>
              </a:solidFill>
            </a:endParaRPr>
          </a:p>
          <a:p>
            <a:pPr lvl="1">
              <a:spcBef>
                <a:spcPts val="1200"/>
              </a:spcBef>
              <a:buFont typeface="Wingdings" pitchFamily="2" charset="2"/>
              <a:buChar char="q"/>
            </a:pPr>
            <a:r>
              <a:rPr lang="en-US" sz="1400" i="1" dirty="0" smtClean="0"/>
              <a:t>Class 32: </a:t>
            </a:r>
            <a:r>
              <a:rPr lang="en-US" sz="1400" i="1" u="sng" dirty="0" smtClean="0">
                <a:solidFill>
                  <a:srgbClr val="0000FF"/>
                </a:solidFill>
                <a:hlinkClick r:id="rId5"/>
              </a:rPr>
              <a:t>Loop and list</a:t>
            </a:r>
            <a:endParaRPr lang="en-US" sz="1400" i="1" u="sng" dirty="0" smtClean="0">
              <a:solidFill>
                <a:srgbClr val="0000FF"/>
              </a:solidFill>
            </a:endParaRPr>
          </a:p>
          <a:p>
            <a:pPr lvl="1">
              <a:spcBef>
                <a:spcPts val="1200"/>
              </a:spcBef>
              <a:buFont typeface="Wingdings" pitchFamily="2" charset="2"/>
              <a:buChar char="q"/>
            </a:pPr>
            <a:r>
              <a:rPr lang="en-US" sz="1400" i="1" dirty="0" smtClean="0"/>
              <a:t>Class 33: </a:t>
            </a:r>
            <a:r>
              <a:rPr lang="en-US" sz="1400" i="1" u="sng" dirty="0" smtClean="0">
                <a:solidFill>
                  <a:srgbClr val="0000FF"/>
                </a:solidFill>
                <a:hlinkClick r:id="rId6"/>
              </a:rPr>
              <a:t>While</a:t>
            </a:r>
            <a:endParaRPr lang="en-US" sz="1400" i="1" u="sng" dirty="0" smtClean="0">
              <a:solidFill>
                <a:srgbClr val="0000FF"/>
              </a:solidFill>
            </a:endParaRPr>
          </a:p>
          <a:p>
            <a:pPr lvl="1">
              <a:spcBef>
                <a:spcPts val="1200"/>
              </a:spcBef>
              <a:buFont typeface="Wingdings" pitchFamily="2" charset="2"/>
              <a:buChar char="q"/>
            </a:pPr>
            <a:r>
              <a:rPr lang="en-US" sz="1400" i="1" dirty="0" smtClean="0"/>
              <a:t>Class 34: </a:t>
            </a:r>
            <a:r>
              <a:rPr lang="en-US" sz="1400" i="1" u="sng" dirty="0" smtClean="0">
                <a:solidFill>
                  <a:schemeClr val="accent6"/>
                </a:solidFill>
                <a:hlinkClick r:id="rId7"/>
              </a:rPr>
              <a:t>Contents of list</a:t>
            </a:r>
            <a:endParaRPr lang="en-US" sz="1400" i="1" u="sng" dirty="0" smtClean="0">
              <a:solidFill>
                <a:schemeClr val="accent6"/>
              </a:solidFill>
            </a:endParaRPr>
          </a:p>
          <a:p>
            <a:pPr lvl="1">
              <a:spcBef>
                <a:spcPts val="1200"/>
              </a:spcBef>
              <a:buFont typeface="Wingdings" pitchFamily="2" charset="2"/>
              <a:buChar char="q"/>
            </a:pPr>
            <a:r>
              <a:rPr lang="en-US" sz="1400" i="1" dirty="0" smtClean="0"/>
              <a:t>Class 35: </a:t>
            </a:r>
            <a:r>
              <a:rPr lang="en-US" sz="1400" i="1" u="sng" dirty="0" smtClean="0">
                <a:solidFill>
                  <a:schemeClr val="accent6"/>
                </a:solidFill>
                <a:hlinkClick r:id="rId8"/>
              </a:rPr>
              <a:t>Branch and function</a:t>
            </a:r>
            <a:endParaRPr lang="en-US" sz="1400" i="1" u="sng" dirty="0" smtClean="0">
              <a:solidFill>
                <a:schemeClr val="accent6"/>
              </a:solidFill>
            </a:endParaRPr>
          </a:p>
          <a:p>
            <a:pPr lvl="1">
              <a:spcBef>
                <a:spcPts val="1200"/>
              </a:spcBef>
              <a:buFont typeface="Wingdings" pitchFamily="2" charset="2"/>
              <a:buChar char="q"/>
            </a:pPr>
            <a:r>
              <a:rPr lang="en-US" sz="1400" i="1" dirty="0" smtClean="0"/>
              <a:t>Class 36: </a:t>
            </a:r>
            <a:r>
              <a:rPr lang="en-US" sz="1400" i="1" u="sng" dirty="0" smtClean="0">
                <a:solidFill>
                  <a:schemeClr val="accent6"/>
                </a:solidFill>
                <a:hlinkClick r:id="rId9"/>
              </a:rPr>
              <a:t>Rule and debug</a:t>
            </a:r>
            <a:endParaRPr lang="en-US" sz="1400" i="1" u="sng" dirty="0" smtClean="0">
              <a:solidFill>
                <a:schemeClr val="accent6"/>
              </a:solidFill>
            </a:endParaRPr>
          </a:p>
          <a:p>
            <a:pPr lvl="1">
              <a:spcBef>
                <a:spcPts val="1200"/>
              </a:spcBef>
              <a:buFont typeface="Wingdings" pitchFamily="2" charset="2"/>
              <a:buChar char="q"/>
            </a:pPr>
            <a:r>
              <a:rPr lang="en-US" sz="1400" i="1" dirty="0" smtClean="0"/>
              <a:t>Class 37: </a:t>
            </a:r>
            <a:r>
              <a:rPr lang="en-US" sz="1400" i="1" u="sng" dirty="0" smtClean="0">
                <a:solidFill>
                  <a:schemeClr val="accent6"/>
                </a:solidFill>
                <a:hlinkClick r:id="rId10"/>
              </a:rPr>
              <a:t>Review</a:t>
            </a:r>
            <a:endParaRPr lang="en-US" sz="1400" i="1" u="sng" dirty="0" smtClean="0">
              <a:solidFill>
                <a:schemeClr val="accent6"/>
              </a:solidFill>
            </a:endParaRPr>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970055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t>
            </a:r>
            <a:r>
              <a:rPr lang="en-US" altLang="zh-CN" dirty="0"/>
              <a:t>If/else, loop, list, array, </a:t>
            </a:r>
            <a:r>
              <a:rPr lang="en-US" altLang="zh-CN" dirty="0"/>
              <a:t>function</a:t>
            </a:r>
            <a:r>
              <a:rPr lang="en-US" altLang="zh-CN" dirty="0"/>
              <a:t>, debug</a:t>
            </a:r>
            <a:endParaRPr lang="en-US" dirty="0"/>
          </a:p>
        </p:txBody>
      </p:sp>
      <p:sp>
        <p:nvSpPr>
          <p:cNvPr id="3" name="Content Placeholder 2"/>
          <p:cNvSpPr>
            <a:spLocks noGrp="1"/>
          </p:cNvSpPr>
          <p:nvPr>
            <p:ph idx="1"/>
          </p:nvPr>
        </p:nvSpPr>
        <p:spPr>
          <a:xfrm>
            <a:off x="457200" y="1066800"/>
            <a:ext cx="8229600" cy="5257800"/>
          </a:xfrm>
        </p:spPr>
        <p:txBody>
          <a:bodyPr/>
          <a:lstStyle/>
          <a:p>
            <a:r>
              <a:rPr lang="en-US" sz="1800" i="1" dirty="0"/>
              <a:t>Note 1: </a:t>
            </a:r>
            <a:r>
              <a:rPr lang="en-US" sz="1800" i="1" dirty="0" smtClean="0"/>
              <a:t>If/for/while sentence needs same indent</a:t>
            </a:r>
            <a:endParaRPr lang="en-US" sz="1800" i="1" dirty="0"/>
          </a:p>
          <a:p>
            <a:pPr lvl="1">
              <a:spcBef>
                <a:spcPts val="1200"/>
              </a:spcBef>
              <a:buFont typeface="Wingdings" pitchFamily="2" charset="2"/>
              <a:buChar char="J"/>
            </a:pPr>
            <a:r>
              <a:rPr lang="en-US" sz="1400" b="1" dirty="0"/>
              <a:t>Q</a:t>
            </a:r>
            <a:r>
              <a:rPr lang="en-US" sz="1400" dirty="0"/>
              <a:t>: </a:t>
            </a:r>
            <a:r>
              <a:rPr lang="en-US" sz="1400" dirty="0" smtClean="0"/>
              <a:t>What is the syntax for If/for/while sentence?</a:t>
            </a:r>
            <a:endParaRPr lang="en-US" sz="1400" dirty="0"/>
          </a:p>
          <a:p>
            <a:pPr lvl="1">
              <a:spcBef>
                <a:spcPts val="1200"/>
              </a:spcBef>
              <a:buFont typeface="Wingdings" pitchFamily="2" charset="2"/>
              <a:buChar char="J"/>
            </a:pPr>
            <a:r>
              <a:rPr lang="en-US" sz="1400" b="1" dirty="0"/>
              <a:t>A</a:t>
            </a:r>
            <a:r>
              <a:rPr lang="en-US" sz="1400" dirty="0"/>
              <a:t>: </a:t>
            </a:r>
            <a:r>
              <a:rPr lang="en-US" sz="1400" dirty="0" smtClean="0"/>
              <a:t> There is no need to use braces () or {} in python syntax, python uses indent to control the start and quit of sentence blocks. Sentences in same level needs same indent.</a:t>
            </a:r>
          </a:p>
          <a:p>
            <a:pPr marL="1028700" lvl="3" indent="0" latinLnBrk="1">
              <a:lnSpc>
                <a:spcPts val="800"/>
              </a:lnSpc>
              <a:spcBef>
                <a:spcPts val="1200"/>
              </a:spcBef>
              <a:buNone/>
            </a:pPr>
            <a:r>
              <a:rPr lang="en-US" sz="1400" i="1" dirty="0">
                <a:latin typeface="Calibri" pitchFamily="34" charset="0"/>
                <a:cs typeface="Calibri" pitchFamily="34" charset="0"/>
              </a:rPr>
              <a:t>&gt;&gt;&gt; people = </a:t>
            </a:r>
            <a:r>
              <a:rPr lang="en-US" sz="1400" i="1" dirty="0" smtClean="0">
                <a:latin typeface="Calibri" pitchFamily="34" charset="0"/>
                <a:cs typeface="Calibri" pitchFamily="34" charset="0"/>
              </a:rPr>
              <a:t>30</a:t>
            </a:r>
          </a:p>
          <a:p>
            <a:pPr marL="1028700" lvl="3" indent="0" latinLnBrk="1">
              <a:lnSpc>
                <a:spcPts val="800"/>
              </a:lnSpc>
              <a:spcBef>
                <a:spcPts val="1200"/>
              </a:spcBef>
              <a:buNone/>
            </a:pPr>
            <a:r>
              <a:rPr lang="en-US" sz="1400" i="1" dirty="0" smtClean="0">
                <a:latin typeface="Calibri" pitchFamily="34" charset="0"/>
                <a:cs typeface="Calibri" pitchFamily="34" charset="0"/>
              </a:rPr>
              <a:t>cars </a:t>
            </a:r>
            <a:r>
              <a:rPr lang="en-US" sz="1400" i="1" dirty="0">
                <a:latin typeface="Calibri" pitchFamily="34" charset="0"/>
                <a:cs typeface="Calibri" pitchFamily="34" charset="0"/>
              </a:rPr>
              <a:t>= 40</a:t>
            </a:r>
          </a:p>
          <a:p>
            <a:pPr marL="1028700" lvl="3" indent="0" latinLnBrk="1">
              <a:lnSpc>
                <a:spcPts val="800"/>
              </a:lnSpc>
              <a:spcBef>
                <a:spcPts val="1200"/>
              </a:spcBef>
              <a:buNone/>
            </a:pPr>
            <a:r>
              <a:rPr lang="en-US" sz="1400" i="1" dirty="0">
                <a:latin typeface="Calibri" pitchFamily="34" charset="0"/>
                <a:cs typeface="Calibri" pitchFamily="34" charset="0"/>
              </a:rPr>
              <a:t>buses = 15</a:t>
            </a:r>
          </a:p>
          <a:p>
            <a:pPr marL="1028700" lvl="3" indent="0" latinLnBrk="1">
              <a:lnSpc>
                <a:spcPts val="800"/>
              </a:lnSpc>
              <a:spcBef>
                <a:spcPts val="1200"/>
              </a:spcBef>
              <a:buNone/>
            </a:pPr>
            <a:r>
              <a:rPr lang="en-US" sz="1400" i="1" dirty="0" smtClean="0">
                <a:latin typeface="Calibri" pitchFamily="34" charset="0"/>
                <a:cs typeface="Calibri" pitchFamily="34" charset="0"/>
              </a:rPr>
              <a:t>if </a:t>
            </a:r>
            <a:r>
              <a:rPr lang="en-US" sz="1400" i="1" dirty="0">
                <a:latin typeface="Calibri" pitchFamily="34" charset="0"/>
                <a:cs typeface="Calibri" pitchFamily="34" charset="0"/>
              </a:rPr>
              <a:t>cars &gt; people</a:t>
            </a:r>
            <a:r>
              <a:rPr lang="en-US" sz="1400" i="1" dirty="0" smtClean="0">
                <a:latin typeface="Calibri" pitchFamily="34" charset="0"/>
                <a:cs typeface="Calibri" pitchFamily="34" charset="0"/>
              </a:rPr>
              <a:t>:</a:t>
            </a:r>
            <a:r>
              <a:rPr lang="en-US" altLang="zh-CN" sz="1400" i="1" u="sng" dirty="0">
                <a:solidFill>
                  <a:srgbClr val="FF9900"/>
                </a:solidFill>
                <a:latin typeface="Calibri" pitchFamily="34" charset="0"/>
                <a:cs typeface="Calibri" pitchFamily="34" charset="0"/>
              </a:rPr>
              <a:t> # </a:t>
            </a:r>
            <a:r>
              <a:rPr lang="en-US" altLang="zh-CN" sz="1400" i="1" u="sng" dirty="0" smtClean="0">
                <a:solidFill>
                  <a:srgbClr val="FF9900"/>
                </a:solidFill>
                <a:latin typeface="Calibri" pitchFamily="34" charset="0"/>
                <a:cs typeface="Calibri" pitchFamily="34" charset="0"/>
              </a:rPr>
              <a:t>no indent</a:t>
            </a:r>
            <a:endParaRPr lang="en-US" sz="1400" i="1" dirty="0">
              <a:latin typeface="Calibri" pitchFamily="34" charset="0"/>
              <a:cs typeface="Calibri" pitchFamily="34" charset="0"/>
            </a:endParaRPr>
          </a:p>
          <a:p>
            <a:pPr marL="1028700" lvl="3" indent="0" latinLnBrk="1">
              <a:lnSpc>
                <a:spcPts val="800"/>
              </a:lnSpc>
              <a:spcBef>
                <a:spcPts val="1200"/>
              </a:spcBef>
              <a:buNone/>
            </a:pPr>
            <a:r>
              <a:rPr lang="en-US" sz="1400" i="1" dirty="0">
                <a:latin typeface="Calibri" pitchFamily="34" charset="0"/>
                <a:cs typeface="Calibri" pitchFamily="34" charset="0"/>
              </a:rPr>
              <a:t>    print "We should take the cars</a:t>
            </a:r>
            <a:r>
              <a:rPr lang="en-US" sz="1400" i="1" dirty="0" smtClean="0">
                <a:latin typeface="Calibri" pitchFamily="34" charset="0"/>
                <a:cs typeface="Calibri" pitchFamily="34" charset="0"/>
              </a:rPr>
              <a:t>.“ </a:t>
            </a:r>
            <a:r>
              <a:rPr lang="en-US" altLang="zh-CN" sz="1400" i="1" u="sng" dirty="0" smtClean="0">
                <a:solidFill>
                  <a:srgbClr val="FF9900"/>
                </a:solidFill>
                <a:latin typeface="Calibri" pitchFamily="34" charset="0"/>
                <a:cs typeface="Calibri" pitchFamily="34" charset="0"/>
              </a:rPr>
              <a:t># 4 space indent</a:t>
            </a:r>
            <a:endParaRPr lang="en-US" sz="1400" i="1" dirty="0">
              <a:latin typeface="Calibri" pitchFamily="34" charset="0"/>
              <a:cs typeface="Calibri" pitchFamily="34" charset="0"/>
            </a:endParaRPr>
          </a:p>
          <a:p>
            <a:pPr marL="1028700" lvl="3" indent="0" latinLnBrk="1">
              <a:lnSpc>
                <a:spcPts val="800"/>
              </a:lnSpc>
              <a:spcBef>
                <a:spcPts val="1200"/>
              </a:spcBef>
              <a:buNone/>
            </a:pPr>
            <a:r>
              <a:rPr lang="en-US" sz="1400" i="1" dirty="0" err="1">
                <a:latin typeface="Calibri" pitchFamily="34" charset="0"/>
                <a:cs typeface="Calibri" pitchFamily="34" charset="0"/>
              </a:rPr>
              <a:t>elif</a:t>
            </a:r>
            <a:r>
              <a:rPr lang="en-US" sz="1400" i="1" dirty="0">
                <a:latin typeface="Calibri" pitchFamily="34" charset="0"/>
                <a:cs typeface="Calibri" pitchFamily="34" charset="0"/>
              </a:rPr>
              <a:t> cars &lt; people</a:t>
            </a:r>
            <a:r>
              <a:rPr lang="en-US" sz="1400" i="1" dirty="0" smtClean="0">
                <a:latin typeface="Calibri" pitchFamily="34" charset="0"/>
                <a:cs typeface="Calibri" pitchFamily="34" charset="0"/>
              </a:rPr>
              <a:t>:</a:t>
            </a:r>
            <a:r>
              <a:rPr lang="en-US" altLang="zh-CN" sz="1400" i="1" u="sng" dirty="0">
                <a:solidFill>
                  <a:srgbClr val="FF9900"/>
                </a:solidFill>
                <a:latin typeface="Calibri" pitchFamily="34" charset="0"/>
                <a:cs typeface="Calibri" pitchFamily="34" charset="0"/>
              </a:rPr>
              <a:t> # no indent</a:t>
            </a:r>
            <a:endParaRPr lang="en-US" sz="1400" i="1" dirty="0">
              <a:latin typeface="Calibri" pitchFamily="34" charset="0"/>
              <a:cs typeface="Calibri" pitchFamily="34" charset="0"/>
            </a:endParaRPr>
          </a:p>
          <a:p>
            <a:pPr marL="1028700" lvl="3" indent="0" latinLnBrk="1">
              <a:lnSpc>
                <a:spcPts val="800"/>
              </a:lnSpc>
              <a:spcBef>
                <a:spcPts val="1200"/>
              </a:spcBef>
              <a:buNone/>
            </a:pPr>
            <a:r>
              <a:rPr lang="en-US" sz="1400" i="1" dirty="0">
                <a:latin typeface="Calibri" pitchFamily="34" charset="0"/>
                <a:cs typeface="Calibri" pitchFamily="34" charset="0"/>
              </a:rPr>
              <a:t>    print "We should not take the cars</a:t>
            </a:r>
            <a:r>
              <a:rPr lang="en-US" sz="1400" i="1" dirty="0" smtClean="0">
                <a:latin typeface="Calibri" pitchFamily="34" charset="0"/>
                <a:cs typeface="Calibri" pitchFamily="34" charset="0"/>
              </a:rPr>
              <a:t>."</a:t>
            </a:r>
            <a:r>
              <a:rPr lang="en-US" altLang="zh-CN" sz="1400" i="1" u="sng" dirty="0">
                <a:solidFill>
                  <a:srgbClr val="FF9900"/>
                </a:solidFill>
                <a:latin typeface="Calibri" pitchFamily="34" charset="0"/>
                <a:cs typeface="Calibri" pitchFamily="34" charset="0"/>
              </a:rPr>
              <a:t> # 4 space indent</a:t>
            </a:r>
            <a:endParaRPr lang="en-US" sz="1400" i="1" dirty="0">
              <a:latin typeface="Calibri" pitchFamily="34" charset="0"/>
              <a:cs typeface="Calibri" pitchFamily="34" charset="0"/>
            </a:endParaRPr>
          </a:p>
          <a:p>
            <a:pPr marL="1028700" lvl="3" indent="0" latinLnBrk="1">
              <a:lnSpc>
                <a:spcPts val="800"/>
              </a:lnSpc>
              <a:spcBef>
                <a:spcPts val="1200"/>
              </a:spcBef>
              <a:buNone/>
            </a:pPr>
            <a:r>
              <a:rPr lang="en-US" sz="1400" i="1" dirty="0">
                <a:latin typeface="Calibri" pitchFamily="34" charset="0"/>
                <a:cs typeface="Calibri" pitchFamily="34" charset="0"/>
              </a:rPr>
              <a:t>else</a:t>
            </a:r>
            <a:r>
              <a:rPr lang="en-US" sz="1400" i="1" dirty="0" smtClean="0">
                <a:latin typeface="Calibri" pitchFamily="34" charset="0"/>
                <a:cs typeface="Calibri" pitchFamily="34" charset="0"/>
              </a:rPr>
              <a:t>:</a:t>
            </a:r>
            <a:r>
              <a:rPr lang="en-US" altLang="zh-CN" sz="1400" i="1" u="sng" dirty="0">
                <a:solidFill>
                  <a:srgbClr val="FF9900"/>
                </a:solidFill>
                <a:latin typeface="Calibri" pitchFamily="34" charset="0"/>
                <a:cs typeface="Calibri" pitchFamily="34" charset="0"/>
              </a:rPr>
              <a:t> # no indent</a:t>
            </a:r>
            <a:endParaRPr lang="en-US" sz="1400" i="1" dirty="0">
              <a:latin typeface="Calibri" pitchFamily="34" charset="0"/>
              <a:cs typeface="Calibri" pitchFamily="34" charset="0"/>
            </a:endParaRPr>
          </a:p>
          <a:p>
            <a:pPr marL="1028700" lvl="3" indent="0" latinLnBrk="1">
              <a:lnSpc>
                <a:spcPts val="800"/>
              </a:lnSpc>
              <a:spcBef>
                <a:spcPts val="1200"/>
              </a:spcBef>
              <a:buNone/>
            </a:pPr>
            <a:r>
              <a:rPr lang="en-US" sz="1400" i="1" dirty="0">
                <a:latin typeface="Calibri" pitchFamily="34" charset="0"/>
                <a:cs typeface="Calibri" pitchFamily="34" charset="0"/>
              </a:rPr>
              <a:t>    print "We can't decide</a:t>
            </a:r>
            <a:r>
              <a:rPr lang="en-US" sz="1400" i="1" dirty="0" smtClean="0">
                <a:latin typeface="Calibri" pitchFamily="34" charset="0"/>
                <a:cs typeface="Calibri" pitchFamily="34" charset="0"/>
              </a:rPr>
              <a:t>."</a:t>
            </a:r>
            <a:r>
              <a:rPr lang="en-US" altLang="zh-CN" sz="1400" i="1" u="sng" dirty="0">
                <a:solidFill>
                  <a:srgbClr val="FF9900"/>
                </a:solidFill>
                <a:latin typeface="Calibri" pitchFamily="34" charset="0"/>
                <a:cs typeface="Calibri" pitchFamily="34" charset="0"/>
              </a:rPr>
              <a:t> # 4 space </a:t>
            </a:r>
            <a:r>
              <a:rPr lang="en-US" altLang="zh-CN" sz="1400" i="1" u="sng" dirty="0" smtClean="0">
                <a:solidFill>
                  <a:srgbClr val="FF9900"/>
                </a:solidFill>
                <a:latin typeface="Calibri" pitchFamily="34" charset="0"/>
                <a:cs typeface="Calibri" pitchFamily="34" charset="0"/>
              </a:rPr>
              <a:t>indent</a:t>
            </a:r>
          </a:p>
          <a:p>
            <a:pPr marL="1028700" lvl="3" indent="0" latinLnBrk="1">
              <a:lnSpc>
                <a:spcPts val="800"/>
              </a:lnSpc>
              <a:spcBef>
                <a:spcPts val="1200"/>
              </a:spcBef>
              <a:buNone/>
            </a:pPr>
            <a:r>
              <a:rPr lang="en-US" sz="1400" i="1" dirty="0">
                <a:latin typeface="Calibri" pitchFamily="34" charset="0"/>
                <a:cs typeface="Calibri" pitchFamily="34" charset="0"/>
              </a:rPr>
              <a:t>&gt;&gt;&gt; We should take the cars</a:t>
            </a:r>
            <a:r>
              <a:rPr lang="en-US" sz="1400" i="1" dirty="0" smtClean="0">
                <a:latin typeface="Calibri" pitchFamily="34" charset="0"/>
                <a:cs typeface="Calibri" pitchFamily="34" charset="0"/>
              </a:rPr>
              <a:t>.</a:t>
            </a:r>
            <a:endParaRPr lang="en-US" sz="1400" i="1" dirty="0">
              <a:latin typeface="Calibri" pitchFamily="34" charset="0"/>
              <a:cs typeface="Calibri" pitchFamily="34" charset="0"/>
            </a:endParaRPr>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3125471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t>
            </a:r>
            <a:r>
              <a:rPr lang="en-US" altLang="zh-CN" dirty="0"/>
              <a:t>If/else, loop, list, array, </a:t>
            </a:r>
            <a:r>
              <a:rPr lang="en-US" altLang="zh-CN" dirty="0"/>
              <a:t>function</a:t>
            </a:r>
            <a:r>
              <a:rPr lang="en-US" altLang="zh-CN" dirty="0"/>
              <a:t>, debug</a:t>
            </a:r>
            <a:endParaRPr lang="en-US" dirty="0"/>
          </a:p>
        </p:txBody>
      </p:sp>
      <p:sp>
        <p:nvSpPr>
          <p:cNvPr id="3" name="Content Placeholder 2"/>
          <p:cNvSpPr>
            <a:spLocks noGrp="1"/>
          </p:cNvSpPr>
          <p:nvPr>
            <p:ph idx="1"/>
          </p:nvPr>
        </p:nvSpPr>
        <p:spPr>
          <a:xfrm>
            <a:off x="457200" y="1066800"/>
            <a:ext cx="8229600" cy="5138738"/>
          </a:xfrm>
        </p:spPr>
        <p:txBody>
          <a:bodyPr/>
          <a:lstStyle/>
          <a:p>
            <a:r>
              <a:rPr lang="en-US" sz="1800" i="1" dirty="0"/>
              <a:t>Note </a:t>
            </a:r>
            <a:r>
              <a:rPr lang="en-US" sz="1800" i="1" dirty="0" smtClean="0"/>
              <a:t>2: </a:t>
            </a:r>
            <a:r>
              <a:rPr lang="en-US" sz="1800" i="1" dirty="0"/>
              <a:t>W</a:t>
            </a:r>
            <a:r>
              <a:rPr lang="en-US" altLang="zh-CN" sz="1800" dirty="0" smtClean="0"/>
              <a:t>e </a:t>
            </a:r>
            <a:r>
              <a:rPr lang="en-US" altLang="zh-CN" sz="1800" dirty="0"/>
              <a:t>can see all list operation using dir(list) in python enviroment</a:t>
            </a:r>
            <a:endParaRPr lang="en-US" sz="1800" i="1" dirty="0" smtClean="0"/>
          </a:p>
          <a:p>
            <a:pPr lvl="1">
              <a:spcBef>
                <a:spcPts val="1200"/>
              </a:spcBef>
              <a:buFont typeface="Wingdings" pitchFamily="2" charset="2"/>
              <a:buChar char="J"/>
            </a:pPr>
            <a:r>
              <a:rPr lang="en-US" sz="1400" b="1" dirty="0" smtClean="0"/>
              <a:t>Q</a:t>
            </a:r>
            <a:r>
              <a:rPr lang="en-US" sz="1400" dirty="0" smtClean="0"/>
              <a:t>: How can we get the list operations?</a:t>
            </a:r>
          </a:p>
          <a:p>
            <a:pPr lvl="1">
              <a:spcBef>
                <a:spcPts val="1200"/>
              </a:spcBef>
              <a:buFont typeface="Wingdings" pitchFamily="2" charset="2"/>
              <a:buChar char="J"/>
            </a:pPr>
            <a:r>
              <a:rPr lang="en-US" sz="1400" b="1" dirty="0" smtClean="0"/>
              <a:t>A</a:t>
            </a:r>
            <a:r>
              <a:rPr lang="en-US" sz="1400" dirty="0"/>
              <a:t>: </a:t>
            </a:r>
            <a:r>
              <a:rPr lang="en-US" sz="1400" dirty="0" smtClean="0"/>
              <a:t>Using command </a:t>
            </a:r>
            <a:r>
              <a:rPr lang="en-US" sz="1400" dirty="0" err="1" smtClean="0"/>
              <a:t>dir</a:t>
            </a:r>
            <a:r>
              <a:rPr lang="en-US" sz="1400" dirty="0" smtClean="0"/>
              <a:t>(list) can get the original list operation.</a:t>
            </a:r>
            <a:endParaRPr lang="en-US" sz="1400" dirty="0"/>
          </a:p>
          <a:p>
            <a:pPr marL="684213" lvl="2" indent="0">
              <a:spcBef>
                <a:spcPts val="1200"/>
              </a:spcBef>
              <a:buNone/>
            </a:pPr>
            <a:r>
              <a:rPr lang="en-US" sz="1600" i="1" dirty="0">
                <a:latin typeface="Calibri" pitchFamily="34" charset="0"/>
                <a:cs typeface="Calibri" pitchFamily="34" charset="0"/>
              </a:rPr>
              <a:t>&gt;&gt;&gt; </a:t>
            </a:r>
            <a:r>
              <a:rPr lang="en-US" sz="1600" i="1" dirty="0" err="1">
                <a:latin typeface="Calibri" pitchFamily="34" charset="0"/>
                <a:cs typeface="Calibri" pitchFamily="34" charset="0"/>
              </a:rPr>
              <a:t>dir</a:t>
            </a:r>
            <a:r>
              <a:rPr lang="en-US" sz="1600" i="1" dirty="0">
                <a:latin typeface="Calibri" pitchFamily="34" charset="0"/>
                <a:cs typeface="Calibri" pitchFamily="34" charset="0"/>
              </a:rPr>
              <a:t>(list)</a:t>
            </a:r>
          </a:p>
          <a:p>
            <a:pPr marL="684213" lvl="2" indent="0">
              <a:spcBef>
                <a:spcPts val="1200"/>
              </a:spcBef>
              <a:buNone/>
            </a:pPr>
            <a:r>
              <a:rPr lang="en-US" sz="1600" i="1" dirty="0">
                <a:latin typeface="Calibri" pitchFamily="34" charset="0"/>
                <a:cs typeface="Calibri" pitchFamily="34" charset="0"/>
              </a:rPr>
              <a:t>['__add__', '__class__', '__contains__', '__</a:t>
            </a:r>
            <a:r>
              <a:rPr lang="en-US" sz="1600" i="1" dirty="0" err="1">
                <a:latin typeface="Calibri" pitchFamily="34" charset="0"/>
                <a:cs typeface="Calibri" pitchFamily="34" charset="0"/>
              </a:rPr>
              <a:t>delattr</a:t>
            </a:r>
            <a:r>
              <a:rPr lang="en-US" sz="1600" i="1" dirty="0">
                <a:latin typeface="Calibri" pitchFamily="34" charset="0"/>
                <a:cs typeface="Calibri" pitchFamily="34" charset="0"/>
              </a:rPr>
              <a:t>__', '__</a:t>
            </a:r>
            <a:r>
              <a:rPr lang="en-US" sz="1600" i="1" dirty="0" err="1">
                <a:latin typeface="Calibri" pitchFamily="34" charset="0"/>
                <a:cs typeface="Calibri" pitchFamily="34" charset="0"/>
              </a:rPr>
              <a:t>delitem</a:t>
            </a:r>
            <a:r>
              <a:rPr lang="en-US" sz="1600" i="1" dirty="0">
                <a:latin typeface="Calibri" pitchFamily="34" charset="0"/>
                <a:cs typeface="Calibri" pitchFamily="34" charset="0"/>
              </a:rPr>
              <a:t>__', '__</a:t>
            </a:r>
            <a:r>
              <a:rPr lang="en-US" sz="1600" i="1" dirty="0" err="1">
                <a:latin typeface="Calibri" pitchFamily="34" charset="0"/>
                <a:cs typeface="Calibri" pitchFamily="34" charset="0"/>
              </a:rPr>
              <a:t>delslice</a:t>
            </a:r>
            <a:r>
              <a:rPr lang="en-US" sz="1600" i="1" dirty="0">
                <a:latin typeface="Calibri" pitchFamily="34" charset="0"/>
                <a:cs typeface="Calibri" pitchFamily="34" charset="0"/>
              </a:rPr>
              <a:t>__', '__doc__', '__</a:t>
            </a:r>
            <a:r>
              <a:rPr lang="en-US" sz="1600" i="1" dirty="0" err="1">
                <a:latin typeface="Calibri" pitchFamily="34" charset="0"/>
                <a:cs typeface="Calibri" pitchFamily="34" charset="0"/>
              </a:rPr>
              <a:t>eq</a:t>
            </a:r>
            <a:r>
              <a:rPr lang="en-US" sz="1600" i="1" dirty="0">
                <a:latin typeface="Calibri" pitchFamily="34" charset="0"/>
                <a:cs typeface="Calibri" pitchFamily="34" charset="0"/>
              </a:rPr>
              <a:t>__', '__</a:t>
            </a:r>
            <a:r>
              <a:rPr lang="en-US" sz="1600" i="1" dirty="0" err="1">
                <a:latin typeface="Calibri" pitchFamily="34" charset="0"/>
                <a:cs typeface="Calibri" pitchFamily="34" charset="0"/>
              </a:rPr>
              <a:t>ge</a:t>
            </a:r>
            <a:r>
              <a:rPr lang="en-US" sz="1600" i="1" dirty="0">
                <a:latin typeface="Calibri" pitchFamily="34" charset="0"/>
                <a:cs typeface="Calibri" pitchFamily="34" charset="0"/>
              </a:rPr>
              <a:t>__', '__</a:t>
            </a:r>
            <a:r>
              <a:rPr lang="en-US" sz="1600" i="1" dirty="0" err="1">
                <a:latin typeface="Calibri" pitchFamily="34" charset="0"/>
                <a:cs typeface="Calibri" pitchFamily="34" charset="0"/>
              </a:rPr>
              <a:t>getattribute</a:t>
            </a:r>
            <a:r>
              <a:rPr lang="en-US" sz="1600" i="1" dirty="0">
                <a:latin typeface="Calibri" pitchFamily="34" charset="0"/>
                <a:cs typeface="Calibri" pitchFamily="34" charset="0"/>
              </a:rPr>
              <a:t>__', '__</a:t>
            </a:r>
            <a:r>
              <a:rPr lang="en-US" sz="1600" i="1" dirty="0" err="1">
                <a:latin typeface="Calibri" pitchFamily="34" charset="0"/>
                <a:cs typeface="Calibri" pitchFamily="34" charset="0"/>
              </a:rPr>
              <a:t>getitem</a:t>
            </a:r>
            <a:r>
              <a:rPr lang="en-US" sz="1600" i="1" dirty="0">
                <a:latin typeface="Calibri" pitchFamily="34" charset="0"/>
                <a:cs typeface="Calibri" pitchFamily="34" charset="0"/>
              </a:rPr>
              <a:t>__', '__</a:t>
            </a:r>
            <a:r>
              <a:rPr lang="en-US" sz="1600" i="1" dirty="0" err="1">
                <a:latin typeface="Calibri" pitchFamily="34" charset="0"/>
                <a:cs typeface="Calibri" pitchFamily="34" charset="0"/>
              </a:rPr>
              <a:t>getslice</a:t>
            </a:r>
            <a:r>
              <a:rPr lang="en-US" sz="1600" i="1" dirty="0">
                <a:latin typeface="Calibri" pitchFamily="34" charset="0"/>
                <a:cs typeface="Calibri" pitchFamily="34" charset="0"/>
              </a:rPr>
              <a:t>__', '__</a:t>
            </a:r>
            <a:r>
              <a:rPr lang="en-US" sz="1600" i="1" dirty="0" err="1">
                <a:latin typeface="Calibri" pitchFamily="34" charset="0"/>
                <a:cs typeface="Calibri" pitchFamily="34" charset="0"/>
              </a:rPr>
              <a:t>gt</a:t>
            </a:r>
            <a:r>
              <a:rPr lang="en-US" sz="1600" i="1" dirty="0">
                <a:latin typeface="Calibri" pitchFamily="34" charset="0"/>
                <a:cs typeface="Calibri" pitchFamily="34" charset="0"/>
              </a:rPr>
              <a:t>__', '__hash__', '__</a:t>
            </a:r>
            <a:r>
              <a:rPr lang="en-US" sz="1600" i="1" dirty="0" err="1">
                <a:latin typeface="Calibri" pitchFamily="34" charset="0"/>
                <a:cs typeface="Calibri" pitchFamily="34" charset="0"/>
              </a:rPr>
              <a:t>iadd</a:t>
            </a:r>
            <a:r>
              <a:rPr lang="en-US" sz="1600" i="1" dirty="0">
                <a:latin typeface="Calibri" pitchFamily="34" charset="0"/>
                <a:cs typeface="Calibri" pitchFamily="34" charset="0"/>
              </a:rPr>
              <a:t>__', '__</a:t>
            </a:r>
            <a:r>
              <a:rPr lang="en-US" sz="1600" i="1" dirty="0" err="1">
                <a:latin typeface="Calibri" pitchFamily="34" charset="0"/>
                <a:cs typeface="Calibri" pitchFamily="34" charset="0"/>
              </a:rPr>
              <a:t>imul</a:t>
            </a:r>
            <a:r>
              <a:rPr lang="en-US" sz="1600" i="1" dirty="0">
                <a:latin typeface="Calibri" pitchFamily="34" charset="0"/>
                <a:cs typeface="Calibri" pitchFamily="34" charset="0"/>
              </a:rPr>
              <a:t>__', '__</a:t>
            </a:r>
            <a:r>
              <a:rPr lang="en-US" sz="1600" i="1" dirty="0" err="1">
                <a:latin typeface="Calibri" pitchFamily="34" charset="0"/>
                <a:cs typeface="Calibri" pitchFamily="34" charset="0"/>
              </a:rPr>
              <a:t>init</a:t>
            </a:r>
            <a:r>
              <a:rPr lang="en-US" sz="1600" i="1" dirty="0">
                <a:latin typeface="Calibri" pitchFamily="34" charset="0"/>
                <a:cs typeface="Calibri" pitchFamily="34" charset="0"/>
              </a:rPr>
              <a:t>__', '__</a:t>
            </a:r>
            <a:r>
              <a:rPr lang="en-US" sz="1600" i="1" dirty="0" err="1">
                <a:latin typeface="Calibri" pitchFamily="34" charset="0"/>
                <a:cs typeface="Calibri" pitchFamily="34" charset="0"/>
              </a:rPr>
              <a:t>iter</a:t>
            </a:r>
            <a:r>
              <a:rPr lang="en-US" sz="1600" i="1" dirty="0">
                <a:latin typeface="Calibri" pitchFamily="34" charset="0"/>
                <a:cs typeface="Calibri" pitchFamily="34" charset="0"/>
              </a:rPr>
              <a:t>__', '__le__', '__</a:t>
            </a:r>
            <a:r>
              <a:rPr lang="en-US" sz="1600" i="1" dirty="0" err="1">
                <a:latin typeface="Calibri" pitchFamily="34" charset="0"/>
                <a:cs typeface="Calibri" pitchFamily="34" charset="0"/>
              </a:rPr>
              <a:t>len</a:t>
            </a:r>
            <a:r>
              <a:rPr lang="en-US" sz="1600" i="1" dirty="0">
                <a:latin typeface="Calibri" pitchFamily="34" charset="0"/>
                <a:cs typeface="Calibri" pitchFamily="34" charset="0"/>
              </a:rPr>
              <a:t>__', '__</a:t>
            </a:r>
            <a:r>
              <a:rPr lang="en-US" sz="1600" i="1" dirty="0" err="1">
                <a:latin typeface="Calibri" pitchFamily="34" charset="0"/>
                <a:cs typeface="Calibri" pitchFamily="34" charset="0"/>
              </a:rPr>
              <a:t>lt</a:t>
            </a:r>
            <a:r>
              <a:rPr lang="en-US" sz="1600" i="1" dirty="0">
                <a:latin typeface="Calibri" pitchFamily="34" charset="0"/>
                <a:cs typeface="Calibri" pitchFamily="34" charset="0"/>
              </a:rPr>
              <a:t>__', '__</a:t>
            </a:r>
            <a:r>
              <a:rPr lang="en-US" sz="1600" i="1" dirty="0" err="1">
                <a:latin typeface="Calibri" pitchFamily="34" charset="0"/>
                <a:cs typeface="Calibri" pitchFamily="34" charset="0"/>
              </a:rPr>
              <a:t>mul</a:t>
            </a:r>
            <a:r>
              <a:rPr lang="en-US" sz="1600" i="1" dirty="0">
                <a:latin typeface="Calibri" pitchFamily="34" charset="0"/>
                <a:cs typeface="Calibri" pitchFamily="34" charset="0"/>
              </a:rPr>
              <a:t>__', '__ne__', '__new__', '__reduce__', '__</a:t>
            </a:r>
            <a:r>
              <a:rPr lang="en-US" sz="1600" i="1" dirty="0" err="1">
                <a:latin typeface="Calibri" pitchFamily="34" charset="0"/>
                <a:cs typeface="Calibri" pitchFamily="34" charset="0"/>
              </a:rPr>
              <a:t>reduce_ex</a:t>
            </a:r>
            <a:r>
              <a:rPr lang="en-US" sz="1600" i="1" dirty="0">
                <a:latin typeface="Calibri" pitchFamily="34" charset="0"/>
                <a:cs typeface="Calibri" pitchFamily="34" charset="0"/>
              </a:rPr>
              <a:t>__', '__</a:t>
            </a:r>
            <a:r>
              <a:rPr lang="en-US" sz="1600" i="1" dirty="0" err="1">
                <a:latin typeface="Calibri" pitchFamily="34" charset="0"/>
                <a:cs typeface="Calibri" pitchFamily="34" charset="0"/>
              </a:rPr>
              <a:t>repr</a:t>
            </a:r>
            <a:r>
              <a:rPr lang="en-US" sz="1600" i="1" dirty="0">
                <a:latin typeface="Calibri" pitchFamily="34" charset="0"/>
                <a:cs typeface="Calibri" pitchFamily="34" charset="0"/>
              </a:rPr>
              <a:t>__', '__</a:t>
            </a:r>
            <a:r>
              <a:rPr lang="en-US" sz="1600" i="1" dirty="0" err="1">
                <a:latin typeface="Calibri" pitchFamily="34" charset="0"/>
                <a:cs typeface="Calibri" pitchFamily="34" charset="0"/>
              </a:rPr>
              <a:t>rmul</a:t>
            </a:r>
            <a:r>
              <a:rPr lang="en-US" sz="1600" i="1" dirty="0">
                <a:latin typeface="Calibri" pitchFamily="34" charset="0"/>
                <a:cs typeface="Calibri" pitchFamily="34" charset="0"/>
              </a:rPr>
              <a:t>__', '__</a:t>
            </a:r>
            <a:r>
              <a:rPr lang="en-US" sz="1600" i="1" dirty="0" err="1">
                <a:latin typeface="Calibri" pitchFamily="34" charset="0"/>
                <a:cs typeface="Calibri" pitchFamily="34" charset="0"/>
              </a:rPr>
              <a:t>setattr</a:t>
            </a:r>
            <a:r>
              <a:rPr lang="en-US" sz="1600" i="1" dirty="0">
                <a:latin typeface="Calibri" pitchFamily="34" charset="0"/>
                <a:cs typeface="Calibri" pitchFamily="34" charset="0"/>
              </a:rPr>
              <a:t>__', '__</a:t>
            </a:r>
            <a:r>
              <a:rPr lang="en-US" sz="1600" i="1" dirty="0" err="1">
                <a:latin typeface="Calibri" pitchFamily="34" charset="0"/>
                <a:cs typeface="Calibri" pitchFamily="34" charset="0"/>
              </a:rPr>
              <a:t>setitem</a:t>
            </a:r>
            <a:r>
              <a:rPr lang="en-US" sz="1600" i="1" dirty="0">
                <a:latin typeface="Calibri" pitchFamily="34" charset="0"/>
                <a:cs typeface="Calibri" pitchFamily="34" charset="0"/>
              </a:rPr>
              <a:t>__', '__</a:t>
            </a:r>
            <a:r>
              <a:rPr lang="en-US" sz="1600" i="1" dirty="0" err="1">
                <a:latin typeface="Calibri" pitchFamily="34" charset="0"/>
                <a:cs typeface="Calibri" pitchFamily="34" charset="0"/>
              </a:rPr>
              <a:t>setslice</a:t>
            </a:r>
            <a:r>
              <a:rPr lang="en-US" sz="1600" i="1" dirty="0">
                <a:latin typeface="Calibri" pitchFamily="34" charset="0"/>
                <a:cs typeface="Calibri" pitchFamily="34" charset="0"/>
              </a:rPr>
              <a:t>__', '__</a:t>
            </a:r>
            <a:r>
              <a:rPr lang="en-US" sz="1600" i="1" dirty="0" err="1">
                <a:latin typeface="Calibri" pitchFamily="34" charset="0"/>
                <a:cs typeface="Calibri" pitchFamily="34" charset="0"/>
              </a:rPr>
              <a:t>str</a:t>
            </a:r>
            <a:r>
              <a:rPr lang="en-US" sz="1600" i="1" dirty="0">
                <a:latin typeface="Calibri" pitchFamily="34" charset="0"/>
                <a:cs typeface="Calibri" pitchFamily="34" charset="0"/>
              </a:rPr>
              <a:t>__', 'append', 'count', 'extend', 'index', 'insert', 'pop', 'remove', 'reverse', 'sort']</a:t>
            </a:r>
            <a:endParaRPr lang="en-US" sz="1600" i="1" dirty="0" smtClean="0">
              <a:latin typeface="Calibri" pitchFamily="34" charset="0"/>
              <a:cs typeface="Calibri" pitchFamily="34" charset="0"/>
            </a:endParaRPr>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90801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t>
            </a:r>
            <a:r>
              <a:rPr lang="en-US" altLang="zh-CN" dirty="0"/>
              <a:t>If/else, loop, list, array, </a:t>
            </a:r>
            <a:r>
              <a:rPr lang="en-US" altLang="zh-CN" dirty="0"/>
              <a:t>function</a:t>
            </a:r>
            <a:r>
              <a:rPr lang="en-US" altLang="zh-CN" dirty="0"/>
              <a:t>, debug</a:t>
            </a:r>
            <a:endParaRPr lang="en-US" dirty="0"/>
          </a:p>
        </p:txBody>
      </p:sp>
      <p:sp>
        <p:nvSpPr>
          <p:cNvPr id="3" name="Content Placeholder 2"/>
          <p:cNvSpPr>
            <a:spLocks noGrp="1"/>
          </p:cNvSpPr>
          <p:nvPr>
            <p:ph idx="1"/>
          </p:nvPr>
        </p:nvSpPr>
        <p:spPr/>
        <p:txBody>
          <a:bodyPr/>
          <a:lstStyle/>
          <a:p>
            <a:r>
              <a:rPr lang="en-US" altLang="zh-CN" sz="1800" i="1" dirty="0"/>
              <a:t>Note </a:t>
            </a:r>
            <a:r>
              <a:rPr lang="en-US" altLang="zh-CN" sz="1800" i="1" dirty="0" smtClean="0"/>
              <a:t>3: We can use several methods to get the input data type</a:t>
            </a:r>
            <a:endParaRPr lang="en-US" altLang="zh-CN" sz="1800" i="1" dirty="0"/>
          </a:p>
          <a:p>
            <a:pPr lvl="1">
              <a:spcBef>
                <a:spcPts val="1200"/>
              </a:spcBef>
              <a:buFont typeface="Wingdings" pitchFamily="2" charset="2"/>
              <a:buChar char="J"/>
            </a:pPr>
            <a:r>
              <a:rPr lang="en-US" altLang="zh-CN" sz="1400" b="1" dirty="0" smtClean="0"/>
              <a:t>Q1</a:t>
            </a:r>
            <a:r>
              <a:rPr lang="en-US" altLang="zh-CN" sz="1400" dirty="0" smtClean="0"/>
              <a:t>: How can we get the data type of input(number)?</a:t>
            </a:r>
            <a:endParaRPr lang="en-US" altLang="zh-CN" sz="1400" dirty="0"/>
          </a:p>
          <a:p>
            <a:pPr lvl="1">
              <a:spcBef>
                <a:spcPts val="1200"/>
              </a:spcBef>
              <a:buFont typeface="Wingdings" pitchFamily="2" charset="2"/>
              <a:buChar char="J"/>
            </a:pPr>
            <a:r>
              <a:rPr lang="en-US" altLang="zh-CN" sz="1400" b="1" dirty="0"/>
              <a:t>A</a:t>
            </a:r>
            <a:r>
              <a:rPr lang="en-US" altLang="zh-CN" sz="1400" dirty="0" smtClean="0"/>
              <a:t>: Using type() or </a:t>
            </a:r>
            <a:r>
              <a:rPr lang="en-US" altLang="zh-CN" sz="1400" dirty="0" err="1" smtClean="0"/>
              <a:t>isinstance</a:t>
            </a:r>
            <a:r>
              <a:rPr lang="en-US" altLang="zh-CN" sz="1400" dirty="0" smtClean="0"/>
              <a:t>() command.</a:t>
            </a:r>
            <a:endParaRPr lang="en-US" altLang="zh-CN" sz="1400" dirty="0"/>
          </a:p>
          <a:p>
            <a:pPr marL="1028700" lvl="3" indent="0">
              <a:lnSpc>
                <a:spcPts val="1000"/>
              </a:lnSpc>
              <a:spcBef>
                <a:spcPts val="1200"/>
              </a:spcBef>
              <a:buNone/>
            </a:pPr>
            <a:r>
              <a:rPr lang="en-US" altLang="zh-CN" sz="1400" i="1" dirty="0">
                <a:latin typeface="Calibri" pitchFamily="34" charset="0"/>
                <a:cs typeface="Calibri" pitchFamily="34" charset="0"/>
              </a:rPr>
              <a:t>&gt;&gt;&gt; a=1</a:t>
            </a:r>
          </a:p>
          <a:p>
            <a:pPr marL="1028700" lvl="3" indent="0">
              <a:lnSpc>
                <a:spcPts val="1000"/>
              </a:lnSpc>
              <a:spcBef>
                <a:spcPts val="1200"/>
              </a:spcBef>
              <a:buNone/>
            </a:pPr>
            <a:r>
              <a:rPr lang="en-US" altLang="zh-CN" sz="1400" i="1" dirty="0">
                <a:latin typeface="Calibri" pitchFamily="34" charset="0"/>
                <a:cs typeface="Calibri" pitchFamily="34" charset="0"/>
              </a:rPr>
              <a:t>&gt;&gt;&gt; type(a)</a:t>
            </a:r>
          </a:p>
          <a:p>
            <a:pPr marL="1028700" lvl="3" indent="0">
              <a:lnSpc>
                <a:spcPts val="1000"/>
              </a:lnSpc>
              <a:spcBef>
                <a:spcPts val="1200"/>
              </a:spcBef>
              <a:buNone/>
            </a:pPr>
            <a:r>
              <a:rPr lang="en-US" altLang="zh-CN" sz="1400" i="1" dirty="0">
                <a:latin typeface="Calibri" pitchFamily="34" charset="0"/>
                <a:cs typeface="Calibri" pitchFamily="34" charset="0"/>
              </a:rPr>
              <a:t>&lt;type '</a:t>
            </a:r>
            <a:r>
              <a:rPr lang="en-US" altLang="zh-CN" sz="1400" i="1" dirty="0" err="1">
                <a:latin typeface="Calibri" pitchFamily="34" charset="0"/>
                <a:cs typeface="Calibri" pitchFamily="34" charset="0"/>
              </a:rPr>
              <a:t>int</a:t>
            </a:r>
            <a:r>
              <a:rPr lang="en-US" altLang="zh-CN" sz="1400" i="1" dirty="0" smtClean="0">
                <a:latin typeface="Calibri" pitchFamily="34" charset="0"/>
                <a:cs typeface="Calibri" pitchFamily="34" charset="0"/>
              </a:rPr>
              <a:t>'&gt;</a:t>
            </a:r>
            <a:r>
              <a:rPr lang="en-US" altLang="zh-CN" sz="1400" i="1" u="sng" dirty="0">
                <a:solidFill>
                  <a:srgbClr val="FF9900"/>
                </a:solidFill>
                <a:latin typeface="Calibri" pitchFamily="34" charset="0"/>
                <a:cs typeface="Calibri" pitchFamily="34" charset="0"/>
              </a:rPr>
              <a:t># </a:t>
            </a:r>
            <a:r>
              <a:rPr lang="en-US" altLang="zh-CN" sz="1400" i="1" u="sng" dirty="0" err="1" smtClean="0">
                <a:solidFill>
                  <a:srgbClr val="FF9900"/>
                </a:solidFill>
                <a:latin typeface="Calibri" pitchFamily="34" charset="0"/>
                <a:cs typeface="Calibri" pitchFamily="34" charset="0"/>
              </a:rPr>
              <a:t>int</a:t>
            </a:r>
            <a:r>
              <a:rPr lang="en-US" altLang="zh-CN" sz="1400" i="1" u="sng" dirty="0" smtClean="0">
                <a:solidFill>
                  <a:srgbClr val="FF9900"/>
                </a:solidFill>
                <a:latin typeface="Calibri" pitchFamily="34" charset="0"/>
                <a:cs typeface="Calibri" pitchFamily="34" charset="0"/>
              </a:rPr>
              <a:t> type</a:t>
            </a:r>
            <a:endParaRPr lang="en-US" altLang="zh-CN" sz="1400" i="1" dirty="0" smtClean="0">
              <a:latin typeface="Calibri" pitchFamily="34" charset="0"/>
              <a:cs typeface="Calibri" pitchFamily="34" charset="0"/>
            </a:endParaRPr>
          </a:p>
          <a:p>
            <a:pPr marL="1028700" lvl="3" indent="0">
              <a:lnSpc>
                <a:spcPts val="1000"/>
              </a:lnSpc>
              <a:spcBef>
                <a:spcPts val="1200"/>
              </a:spcBef>
              <a:buNone/>
            </a:pPr>
            <a:r>
              <a:rPr lang="en-US" altLang="zh-CN" sz="1400" i="1" dirty="0">
                <a:latin typeface="Calibri" pitchFamily="34" charset="0"/>
                <a:cs typeface="Calibri" pitchFamily="34" charset="0"/>
              </a:rPr>
              <a:t>&gt;&gt;&gt; a=1.0</a:t>
            </a:r>
          </a:p>
          <a:p>
            <a:pPr marL="1028700" lvl="3" indent="0">
              <a:lnSpc>
                <a:spcPts val="1000"/>
              </a:lnSpc>
              <a:spcBef>
                <a:spcPts val="1200"/>
              </a:spcBef>
              <a:buNone/>
            </a:pPr>
            <a:r>
              <a:rPr lang="en-US" altLang="zh-CN" sz="1400" i="1" dirty="0">
                <a:latin typeface="Calibri" pitchFamily="34" charset="0"/>
                <a:cs typeface="Calibri" pitchFamily="34" charset="0"/>
              </a:rPr>
              <a:t>&gt;&gt;&gt; type(a)</a:t>
            </a:r>
          </a:p>
          <a:p>
            <a:pPr marL="1028700" lvl="3" indent="0">
              <a:lnSpc>
                <a:spcPts val="1000"/>
              </a:lnSpc>
              <a:spcBef>
                <a:spcPts val="1200"/>
              </a:spcBef>
              <a:buNone/>
            </a:pPr>
            <a:r>
              <a:rPr lang="en-US" altLang="zh-CN" sz="1400" i="1" dirty="0">
                <a:latin typeface="Calibri" pitchFamily="34" charset="0"/>
                <a:cs typeface="Calibri" pitchFamily="34" charset="0"/>
              </a:rPr>
              <a:t>&lt;type 'float</a:t>
            </a:r>
            <a:r>
              <a:rPr lang="en-US" altLang="zh-CN" sz="1400" i="1" dirty="0" smtClean="0">
                <a:latin typeface="Calibri" pitchFamily="34" charset="0"/>
                <a:cs typeface="Calibri" pitchFamily="34" charset="0"/>
              </a:rPr>
              <a:t>'&gt;</a:t>
            </a:r>
            <a:r>
              <a:rPr lang="en-US" altLang="zh-CN" sz="1400" i="1" u="sng" dirty="0">
                <a:solidFill>
                  <a:srgbClr val="FF9900"/>
                </a:solidFill>
                <a:latin typeface="Calibri" pitchFamily="34" charset="0"/>
                <a:cs typeface="Calibri" pitchFamily="34" charset="0"/>
              </a:rPr>
              <a:t># </a:t>
            </a:r>
            <a:r>
              <a:rPr lang="en-US" altLang="zh-CN" sz="1400" i="1" u="sng" dirty="0" smtClean="0">
                <a:solidFill>
                  <a:srgbClr val="FF9900"/>
                </a:solidFill>
                <a:latin typeface="Calibri" pitchFamily="34" charset="0"/>
                <a:cs typeface="Calibri" pitchFamily="34" charset="0"/>
              </a:rPr>
              <a:t>float type</a:t>
            </a:r>
            <a:endParaRPr lang="en-US" altLang="zh-CN" sz="1400" i="1" dirty="0">
              <a:latin typeface="Calibri" pitchFamily="34" charset="0"/>
              <a:cs typeface="Calibri" pitchFamily="34" charset="0"/>
            </a:endParaRPr>
          </a:p>
          <a:p>
            <a:pPr marL="1028700" lvl="3" indent="0">
              <a:lnSpc>
                <a:spcPts val="1000"/>
              </a:lnSpc>
              <a:spcBef>
                <a:spcPts val="1200"/>
              </a:spcBef>
              <a:buNone/>
            </a:pPr>
            <a:endParaRPr lang="en-US" altLang="zh-CN" sz="1400" i="1" dirty="0" smtClean="0">
              <a:latin typeface="Calibri" pitchFamily="34" charset="0"/>
              <a:cs typeface="Calibri" pitchFamily="34" charset="0"/>
            </a:endParaRPr>
          </a:p>
          <a:p>
            <a:pPr marL="1028700" lvl="3" indent="0">
              <a:lnSpc>
                <a:spcPts val="1000"/>
              </a:lnSpc>
              <a:spcBef>
                <a:spcPts val="1200"/>
              </a:spcBef>
              <a:buNone/>
            </a:pPr>
            <a:r>
              <a:rPr lang="en-US" altLang="zh-CN" sz="1400" i="1" dirty="0">
                <a:latin typeface="Calibri" pitchFamily="34" charset="0"/>
                <a:cs typeface="Calibri" pitchFamily="34" charset="0"/>
              </a:rPr>
              <a:t>&gt;&gt;&gt; a=1</a:t>
            </a:r>
          </a:p>
          <a:p>
            <a:pPr marL="1028700" lvl="3" indent="0">
              <a:lnSpc>
                <a:spcPts val="1000"/>
              </a:lnSpc>
              <a:spcBef>
                <a:spcPts val="1200"/>
              </a:spcBef>
              <a:buNone/>
            </a:pPr>
            <a:r>
              <a:rPr lang="en-US" altLang="zh-CN" sz="1400" i="1" dirty="0">
                <a:latin typeface="Calibri" pitchFamily="34" charset="0"/>
                <a:cs typeface="Calibri" pitchFamily="34" charset="0"/>
              </a:rPr>
              <a:t>&gt;&gt;&gt; </a:t>
            </a:r>
            <a:r>
              <a:rPr lang="en-US" altLang="zh-CN" sz="1400" i="1" dirty="0" err="1">
                <a:latin typeface="Calibri" pitchFamily="34" charset="0"/>
                <a:cs typeface="Calibri" pitchFamily="34" charset="0"/>
              </a:rPr>
              <a:t>isinstance</a:t>
            </a:r>
            <a:r>
              <a:rPr lang="en-US" altLang="zh-CN" sz="1400" i="1" dirty="0">
                <a:latin typeface="Calibri" pitchFamily="34" charset="0"/>
                <a:cs typeface="Calibri" pitchFamily="34" charset="0"/>
              </a:rPr>
              <a:t>(</a:t>
            </a:r>
            <a:r>
              <a:rPr lang="en-US" altLang="zh-CN" sz="1400" i="1" dirty="0" err="1">
                <a:latin typeface="Calibri" pitchFamily="34" charset="0"/>
                <a:cs typeface="Calibri" pitchFamily="34" charset="0"/>
              </a:rPr>
              <a:t>a,int</a:t>
            </a:r>
            <a:r>
              <a:rPr lang="en-US" altLang="zh-CN" sz="1400" i="1" dirty="0">
                <a:latin typeface="Calibri" pitchFamily="34" charset="0"/>
                <a:cs typeface="Calibri" pitchFamily="34" charset="0"/>
              </a:rPr>
              <a:t>)</a:t>
            </a:r>
          </a:p>
          <a:p>
            <a:pPr marL="1028700" lvl="3" indent="0">
              <a:lnSpc>
                <a:spcPts val="1000"/>
              </a:lnSpc>
              <a:spcBef>
                <a:spcPts val="1200"/>
              </a:spcBef>
              <a:buNone/>
            </a:pPr>
            <a:r>
              <a:rPr lang="en-US" altLang="zh-CN" sz="1400" i="1" dirty="0" smtClean="0">
                <a:latin typeface="Calibri" pitchFamily="34" charset="0"/>
                <a:cs typeface="Calibri" pitchFamily="34" charset="0"/>
              </a:rPr>
              <a:t>True </a:t>
            </a:r>
            <a:r>
              <a:rPr lang="en-US" altLang="zh-CN" sz="1400" i="1" u="sng" dirty="0" smtClean="0">
                <a:solidFill>
                  <a:srgbClr val="FF9900"/>
                </a:solidFill>
                <a:latin typeface="Calibri" pitchFamily="34" charset="0"/>
                <a:cs typeface="Calibri" pitchFamily="34" charset="0"/>
              </a:rPr>
              <a:t># </a:t>
            </a:r>
            <a:r>
              <a:rPr lang="en-US" altLang="zh-CN" sz="1400" i="1" u="sng" dirty="0" err="1">
                <a:solidFill>
                  <a:srgbClr val="FF9900"/>
                </a:solidFill>
                <a:latin typeface="Calibri" pitchFamily="34" charset="0"/>
                <a:cs typeface="Calibri" pitchFamily="34" charset="0"/>
              </a:rPr>
              <a:t>int</a:t>
            </a:r>
            <a:r>
              <a:rPr lang="en-US" altLang="zh-CN" sz="1400" i="1" u="sng" dirty="0">
                <a:solidFill>
                  <a:srgbClr val="FF9900"/>
                </a:solidFill>
                <a:latin typeface="Calibri" pitchFamily="34" charset="0"/>
                <a:cs typeface="Calibri" pitchFamily="34" charset="0"/>
              </a:rPr>
              <a:t> </a:t>
            </a:r>
            <a:r>
              <a:rPr lang="en-US" altLang="zh-CN" sz="1400" i="1" u="sng" dirty="0" smtClean="0">
                <a:solidFill>
                  <a:srgbClr val="FF9900"/>
                </a:solidFill>
                <a:latin typeface="Calibri" pitchFamily="34" charset="0"/>
                <a:cs typeface="Calibri" pitchFamily="34" charset="0"/>
              </a:rPr>
              <a:t>type true</a:t>
            </a:r>
            <a:endParaRPr lang="en-US" altLang="zh-CN" sz="1400" i="1" dirty="0">
              <a:latin typeface="Calibri" pitchFamily="34" charset="0"/>
              <a:cs typeface="Calibri" pitchFamily="34" charset="0"/>
            </a:endParaRPr>
          </a:p>
          <a:p>
            <a:pPr marL="1028700" lvl="3" indent="0">
              <a:lnSpc>
                <a:spcPts val="1000"/>
              </a:lnSpc>
              <a:spcBef>
                <a:spcPts val="1200"/>
              </a:spcBef>
              <a:buNone/>
            </a:pPr>
            <a:endParaRPr lang="en-US" altLang="zh-CN" sz="1400" i="1" dirty="0">
              <a:latin typeface="Calibri" pitchFamily="34" charset="0"/>
              <a:cs typeface="Calibri" pitchFamily="34" charset="0"/>
            </a:endParaRPr>
          </a:p>
          <a:p>
            <a:pPr marL="1028700" lvl="3" indent="0">
              <a:lnSpc>
                <a:spcPts val="1000"/>
              </a:lnSpc>
              <a:spcBef>
                <a:spcPts val="1200"/>
              </a:spcBef>
              <a:buNone/>
            </a:pPr>
            <a:endParaRPr lang="en-US" dirty="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849589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t>
            </a:r>
            <a:r>
              <a:rPr lang="en-US" altLang="zh-CN" dirty="0"/>
              <a:t>If/else, loop, list, array, </a:t>
            </a:r>
            <a:r>
              <a:rPr lang="en-US" altLang="zh-CN" dirty="0"/>
              <a:t>function</a:t>
            </a:r>
            <a:r>
              <a:rPr lang="en-US" altLang="zh-CN" dirty="0"/>
              <a:t>, debug</a:t>
            </a:r>
            <a:endParaRPr lang="en-US" dirty="0"/>
          </a:p>
        </p:txBody>
      </p:sp>
      <p:sp>
        <p:nvSpPr>
          <p:cNvPr id="3" name="Content Placeholder 2"/>
          <p:cNvSpPr>
            <a:spLocks noGrp="1"/>
          </p:cNvSpPr>
          <p:nvPr>
            <p:ph idx="1"/>
          </p:nvPr>
        </p:nvSpPr>
        <p:spPr/>
        <p:txBody>
          <a:bodyPr/>
          <a:lstStyle/>
          <a:p>
            <a:r>
              <a:rPr lang="en-US" altLang="zh-CN" sz="1800" i="1" dirty="0"/>
              <a:t>Note </a:t>
            </a:r>
            <a:r>
              <a:rPr lang="en-US" altLang="zh-CN" sz="1800" i="1" dirty="0" smtClean="0"/>
              <a:t>3: We can use several methods to get the input data type</a:t>
            </a:r>
            <a:endParaRPr lang="en-US" altLang="zh-CN" sz="1800" i="1" dirty="0"/>
          </a:p>
          <a:p>
            <a:pPr lvl="1">
              <a:spcBef>
                <a:spcPts val="1200"/>
              </a:spcBef>
              <a:buFont typeface="Wingdings" pitchFamily="2" charset="2"/>
              <a:buChar char="J"/>
            </a:pPr>
            <a:r>
              <a:rPr lang="en-US" altLang="zh-CN" sz="1400" b="1" dirty="0" smtClean="0"/>
              <a:t>Q2</a:t>
            </a:r>
            <a:r>
              <a:rPr lang="en-US" altLang="zh-CN" sz="1400" dirty="0" smtClean="0"/>
              <a:t>: How can we get the data type of input(string)?</a:t>
            </a:r>
            <a:endParaRPr lang="en-US" altLang="zh-CN" sz="1400" dirty="0"/>
          </a:p>
          <a:p>
            <a:pPr lvl="1">
              <a:spcBef>
                <a:spcPts val="1200"/>
              </a:spcBef>
              <a:buFont typeface="Wingdings" pitchFamily="2" charset="2"/>
              <a:buChar char="J"/>
            </a:pPr>
            <a:r>
              <a:rPr lang="en-US" altLang="zh-CN" sz="1400" b="1" dirty="0"/>
              <a:t>A</a:t>
            </a:r>
            <a:r>
              <a:rPr lang="en-US" altLang="zh-CN" sz="1400" dirty="0" smtClean="0"/>
              <a:t>: Using .</a:t>
            </a:r>
            <a:r>
              <a:rPr lang="en-US" altLang="zh-CN" sz="1400" dirty="0" err="1" smtClean="0"/>
              <a:t>isdigit</a:t>
            </a:r>
            <a:r>
              <a:rPr lang="en-US" altLang="zh-CN" sz="1400" dirty="0" smtClean="0"/>
              <a:t>() </a:t>
            </a:r>
            <a:r>
              <a:rPr lang="en-US" altLang="zh-CN" sz="1400" dirty="0" err="1" smtClean="0"/>
              <a:t>opreation</a:t>
            </a:r>
            <a:r>
              <a:rPr lang="en-US" altLang="zh-CN" sz="1400" dirty="0" smtClean="0"/>
              <a:t>(digit only).</a:t>
            </a:r>
            <a:endParaRPr lang="en-US" altLang="zh-CN" sz="1400" dirty="0"/>
          </a:p>
          <a:p>
            <a:pPr marL="1028700" lvl="3" indent="0">
              <a:lnSpc>
                <a:spcPts val="1000"/>
              </a:lnSpc>
              <a:spcBef>
                <a:spcPts val="1200"/>
              </a:spcBef>
              <a:buNone/>
            </a:pPr>
            <a:r>
              <a:rPr lang="en-US" altLang="zh-CN" sz="1400" i="1" dirty="0">
                <a:latin typeface="Calibri" pitchFamily="34" charset="0"/>
                <a:cs typeface="Calibri" pitchFamily="34" charset="0"/>
              </a:rPr>
              <a:t>&gt;&gt;&gt; a='5'</a:t>
            </a:r>
          </a:p>
          <a:p>
            <a:pPr marL="1028700" lvl="3" indent="0">
              <a:lnSpc>
                <a:spcPts val="1000"/>
              </a:lnSpc>
              <a:spcBef>
                <a:spcPts val="1200"/>
              </a:spcBef>
              <a:buNone/>
            </a:pPr>
            <a:r>
              <a:rPr lang="en-US" altLang="zh-CN" sz="1400" i="1" dirty="0">
                <a:latin typeface="Calibri" pitchFamily="34" charset="0"/>
                <a:cs typeface="Calibri" pitchFamily="34" charset="0"/>
              </a:rPr>
              <a:t>&gt;&gt;&gt; </a:t>
            </a:r>
            <a:r>
              <a:rPr lang="en-US" altLang="zh-CN" sz="1400" i="1" dirty="0" err="1">
                <a:latin typeface="Calibri" pitchFamily="34" charset="0"/>
                <a:cs typeface="Calibri" pitchFamily="34" charset="0"/>
              </a:rPr>
              <a:t>a.isdigit</a:t>
            </a:r>
            <a:r>
              <a:rPr lang="en-US" altLang="zh-CN" sz="1400" i="1" dirty="0">
                <a:latin typeface="Calibri" pitchFamily="34" charset="0"/>
                <a:cs typeface="Calibri" pitchFamily="34" charset="0"/>
              </a:rPr>
              <a:t>()</a:t>
            </a:r>
          </a:p>
          <a:p>
            <a:pPr marL="1028700" lvl="3" indent="0">
              <a:lnSpc>
                <a:spcPts val="1000"/>
              </a:lnSpc>
              <a:spcBef>
                <a:spcPts val="1200"/>
              </a:spcBef>
              <a:buNone/>
            </a:pPr>
            <a:r>
              <a:rPr lang="en-US" altLang="zh-CN" sz="1400" i="1" dirty="0">
                <a:latin typeface="Calibri" pitchFamily="34" charset="0"/>
                <a:cs typeface="Calibri" pitchFamily="34" charset="0"/>
              </a:rPr>
              <a:t>True</a:t>
            </a:r>
          </a:p>
          <a:p>
            <a:pPr marL="1028700" lvl="3" indent="0">
              <a:lnSpc>
                <a:spcPts val="1000"/>
              </a:lnSpc>
              <a:spcBef>
                <a:spcPts val="1200"/>
              </a:spcBef>
              <a:buNone/>
            </a:pPr>
            <a:r>
              <a:rPr lang="en-US" altLang="zh-CN" sz="1400" i="1" dirty="0">
                <a:latin typeface="Calibri" pitchFamily="34" charset="0"/>
                <a:cs typeface="Calibri" pitchFamily="34" charset="0"/>
              </a:rPr>
              <a:t>&gt;&gt;&gt; a='-5'</a:t>
            </a:r>
          </a:p>
          <a:p>
            <a:pPr marL="1028700" lvl="3" indent="0">
              <a:lnSpc>
                <a:spcPts val="1000"/>
              </a:lnSpc>
              <a:spcBef>
                <a:spcPts val="1200"/>
              </a:spcBef>
              <a:buNone/>
            </a:pPr>
            <a:r>
              <a:rPr lang="en-US" altLang="zh-CN" sz="1400" i="1" dirty="0">
                <a:latin typeface="Calibri" pitchFamily="34" charset="0"/>
                <a:cs typeface="Calibri" pitchFamily="34" charset="0"/>
              </a:rPr>
              <a:t>&gt;&gt;&gt; </a:t>
            </a:r>
            <a:r>
              <a:rPr lang="en-US" altLang="zh-CN" sz="1400" i="1" dirty="0" err="1">
                <a:latin typeface="Calibri" pitchFamily="34" charset="0"/>
                <a:cs typeface="Calibri" pitchFamily="34" charset="0"/>
              </a:rPr>
              <a:t>a.isdigit</a:t>
            </a:r>
            <a:r>
              <a:rPr lang="en-US" altLang="zh-CN" sz="1400" i="1" dirty="0">
                <a:latin typeface="Calibri" pitchFamily="34" charset="0"/>
                <a:cs typeface="Calibri" pitchFamily="34" charset="0"/>
              </a:rPr>
              <a:t>()</a:t>
            </a:r>
          </a:p>
          <a:p>
            <a:pPr marL="1028700" lvl="3" indent="0">
              <a:lnSpc>
                <a:spcPts val="1000"/>
              </a:lnSpc>
              <a:spcBef>
                <a:spcPts val="1200"/>
              </a:spcBef>
              <a:buNone/>
            </a:pPr>
            <a:r>
              <a:rPr lang="en-US" altLang="zh-CN" sz="1400" i="1" dirty="0" smtClean="0">
                <a:latin typeface="Calibri" pitchFamily="34" charset="0"/>
                <a:cs typeface="Calibri" pitchFamily="34" charset="0"/>
              </a:rPr>
              <a:t>False</a:t>
            </a:r>
          </a:p>
          <a:p>
            <a:pPr marL="1028700" lvl="3" indent="0">
              <a:lnSpc>
                <a:spcPts val="1000"/>
              </a:lnSpc>
              <a:spcBef>
                <a:spcPts val="1200"/>
              </a:spcBef>
              <a:buNone/>
            </a:pPr>
            <a:r>
              <a:rPr lang="en-US" altLang="zh-CN" sz="1400" i="1" dirty="0">
                <a:latin typeface="Calibri" pitchFamily="34" charset="0"/>
                <a:cs typeface="Calibri" pitchFamily="34" charset="0"/>
              </a:rPr>
              <a:t>&gt;&gt;&gt; a='1.5'</a:t>
            </a:r>
          </a:p>
          <a:p>
            <a:pPr marL="1028700" lvl="3" indent="0">
              <a:lnSpc>
                <a:spcPts val="1000"/>
              </a:lnSpc>
              <a:spcBef>
                <a:spcPts val="1200"/>
              </a:spcBef>
              <a:buNone/>
            </a:pPr>
            <a:r>
              <a:rPr lang="en-US" altLang="zh-CN" sz="1400" i="1" dirty="0">
                <a:latin typeface="Calibri" pitchFamily="34" charset="0"/>
                <a:cs typeface="Calibri" pitchFamily="34" charset="0"/>
              </a:rPr>
              <a:t>&gt;&gt;&gt; </a:t>
            </a:r>
            <a:r>
              <a:rPr lang="en-US" altLang="zh-CN" sz="1400" i="1" dirty="0" err="1">
                <a:latin typeface="Calibri" pitchFamily="34" charset="0"/>
                <a:cs typeface="Calibri" pitchFamily="34" charset="0"/>
              </a:rPr>
              <a:t>a.isdigit</a:t>
            </a:r>
            <a:r>
              <a:rPr lang="en-US" altLang="zh-CN" sz="1400" i="1" dirty="0">
                <a:latin typeface="Calibri" pitchFamily="34" charset="0"/>
                <a:cs typeface="Calibri" pitchFamily="34" charset="0"/>
              </a:rPr>
              <a:t>()</a:t>
            </a:r>
          </a:p>
          <a:p>
            <a:pPr marL="1028700" lvl="3" indent="0">
              <a:lnSpc>
                <a:spcPts val="1000"/>
              </a:lnSpc>
              <a:spcBef>
                <a:spcPts val="1200"/>
              </a:spcBef>
              <a:buNone/>
            </a:pPr>
            <a:r>
              <a:rPr lang="en-US" altLang="zh-CN" sz="1400" i="1" dirty="0" smtClean="0">
                <a:latin typeface="Calibri" pitchFamily="34" charset="0"/>
                <a:cs typeface="Calibri" pitchFamily="34" charset="0"/>
              </a:rPr>
              <a:t>False</a:t>
            </a:r>
          </a:p>
          <a:p>
            <a:pPr marL="346075" lvl="1" indent="0">
              <a:spcBef>
                <a:spcPts val="1200"/>
              </a:spcBef>
              <a:buNone/>
            </a:pPr>
            <a:endParaRPr lang="en-US" altLang="zh-CN" sz="1400" dirty="0"/>
          </a:p>
          <a:p>
            <a:pPr marL="346075" lvl="1" indent="0">
              <a:spcBef>
                <a:spcPts val="1200"/>
              </a:spcBef>
              <a:buNone/>
            </a:pPr>
            <a:endParaRPr lang="en-US" altLang="zh-CN" sz="1400" dirty="0" smtClean="0"/>
          </a:p>
          <a:p>
            <a:pPr marL="1028700" lvl="3" indent="0">
              <a:lnSpc>
                <a:spcPts val="1000"/>
              </a:lnSpc>
              <a:spcBef>
                <a:spcPts val="1200"/>
              </a:spcBef>
              <a:buNone/>
            </a:pPr>
            <a:endParaRPr lang="en-US" dirty="0"/>
          </a:p>
        </p:txBody>
      </p:sp>
      <p:sp>
        <p:nvSpPr>
          <p:cNvPr id="4" name="Footer Placeholder 3"/>
          <p:cNvSpPr>
            <a:spLocks noGrp="1"/>
          </p:cNvSpPr>
          <p:nvPr>
            <p:ph type="ftr" sz="quarter" idx="10"/>
          </p:nvPr>
        </p:nvSpPr>
        <p:spPr/>
        <p:txBody>
          <a:bodyPr/>
          <a:lstStyle/>
          <a:p>
            <a:endParaRPr lang="en-US" dirty="0">
              <a:solidFill>
                <a:prstClr val="black">
                  <a:tint val="75000"/>
                </a:prstClr>
              </a:solidFill>
            </a:endParaRPr>
          </a:p>
        </p:txBody>
      </p:sp>
    </p:spTree>
    <p:extLst>
      <p:ext uri="{BB962C8B-B14F-4D97-AF65-F5344CB8AC3E}">
        <p14:creationId xmlns:p14="http://schemas.microsoft.com/office/powerpoint/2010/main" val="3669961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t>
            </a:r>
            <a:r>
              <a:rPr lang="en-US" altLang="zh-CN" dirty="0"/>
              <a:t>If/else, loop, list, array, </a:t>
            </a:r>
            <a:r>
              <a:rPr lang="en-US" altLang="zh-CN" dirty="0"/>
              <a:t>function</a:t>
            </a:r>
            <a:r>
              <a:rPr lang="en-US" altLang="zh-CN" dirty="0"/>
              <a:t>, debug</a:t>
            </a:r>
            <a:endParaRPr lang="en-US" dirty="0"/>
          </a:p>
        </p:txBody>
      </p:sp>
      <p:sp>
        <p:nvSpPr>
          <p:cNvPr id="3" name="Content Placeholder 2"/>
          <p:cNvSpPr>
            <a:spLocks noGrp="1"/>
          </p:cNvSpPr>
          <p:nvPr>
            <p:ph idx="1"/>
          </p:nvPr>
        </p:nvSpPr>
        <p:spPr>
          <a:xfrm>
            <a:off x="457200" y="1066800"/>
            <a:ext cx="8229600" cy="4848225"/>
          </a:xfrm>
        </p:spPr>
        <p:txBody>
          <a:bodyPr/>
          <a:lstStyle/>
          <a:p>
            <a:r>
              <a:rPr lang="en-US" sz="1800" i="1" dirty="0" smtClean="0"/>
              <a:t>Useful materials</a:t>
            </a:r>
          </a:p>
          <a:p>
            <a:pPr lvl="1">
              <a:buFont typeface="+mj-lt"/>
              <a:buAutoNum type="arabicPeriod"/>
            </a:pPr>
            <a:r>
              <a:rPr lang="en-US" altLang="zh-CN" sz="1400" dirty="0"/>
              <a:t>Range</a:t>
            </a:r>
            <a:r>
              <a:rPr lang="en-US" altLang="zh-CN" sz="1400" dirty="0" smtClean="0"/>
              <a:t>(): </a:t>
            </a:r>
            <a:r>
              <a:rPr lang="en-US" altLang="zh-CN" sz="1400" u="sng" dirty="0" smtClean="0">
                <a:hlinkClick r:id="rId2"/>
              </a:rPr>
              <a:t>http</a:t>
            </a:r>
            <a:r>
              <a:rPr lang="en-US" altLang="zh-CN" sz="1400" u="sng" dirty="0">
                <a:hlinkClick r:id="rId2"/>
              </a:rPr>
              <a:t>://www.cnblogs.com/buro79xxd/archive/2011/05/23/2054493.html</a:t>
            </a:r>
            <a:endParaRPr lang="zh-CN" altLang="zh-CN" sz="1400" dirty="0"/>
          </a:p>
          <a:p>
            <a:pPr lvl="1">
              <a:buFont typeface="+mj-lt"/>
              <a:buAutoNum type="arabicPeriod"/>
            </a:pPr>
            <a:r>
              <a:rPr lang="en-US" altLang="zh-CN" sz="1400" dirty="0"/>
              <a:t>List related commands</a:t>
            </a:r>
            <a:r>
              <a:rPr lang="zh-CN" altLang="zh-CN" sz="1400" dirty="0"/>
              <a:t>：</a:t>
            </a:r>
            <a:r>
              <a:rPr lang="en-US" altLang="zh-CN" sz="1400" u="sng" dirty="0">
                <a:hlinkClick r:id="rId3"/>
              </a:rPr>
              <a:t>http://www.tutorialspoint.com/python/python_lists.htm</a:t>
            </a:r>
            <a:endParaRPr lang="zh-CN" altLang="zh-CN" sz="1400" dirty="0"/>
          </a:p>
          <a:p>
            <a:pPr lvl="1">
              <a:buFont typeface="+mj-lt"/>
              <a:buAutoNum type="arabicPeriod"/>
            </a:pPr>
            <a:r>
              <a:rPr lang="en-US" altLang="zh-CN" sz="1400" dirty="0"/>
              <a:t>Numbers related commands</a:t>
            </a:r>
            <a:r>
              <a:rPr lang="zh-CN" altLang="zh-CN" sz="1400" dirty="0"/>
              <a:t>：</a:t>
            </a:r>
            <a:r>
              <a:rPr lang="en-US" altLang="zh-CN" sz="1400" u="sng" dirty="0">
                <a:hlinkClick r:id="rId4"/>
              </a:rPr>
              <a:t>http://www.tutorialspoint.com/python/python_numbers.htm</a:t>
            </a:r>
            <a:endParaRPr lang="zh-CN" altLang="zh-CN" sz="1400" dirty="0"/>
          </a:p>
          <a:p>
            <a:pPr lvl="1">
              <a:buFont typeface="+mj-lt"/>
              <a:buAutoNum type="arabicPeriod"/>
            </a:pPr>
            <a:r>
              <a:rPr lang="en-US" altLang="zh-CN" sz="1400" dirty="0"/>
              <a:t>lambda</a:t>
            </a:r>
            <a:r>
              <a:rPr lang="zh-CN" altLang="zh-CN" sz="1400" dirty="0"/>
              <a:t>：</a:t>
            </a:r>
            <a:r>
              <a:rPr lang="en-US" altLang="zh-CN" sz="1400" u="sng" dirty="0">
                <a:hlinkClick r:id="rId5"/>
              </a:rPr>
              <a:t>http://hi.baidu.com/pythonhome/blog/item/cdd68eb0a4de30b2d8335afe.html</a:t>
            </a:r>
            <a:endParaRPr lang="zh-CN" altLang="zh-CN" sz="1400" dirty="0"/>
          </a:p>
          <a:p>
            <a:pPr lvl="1">
              <a:buFont typeface="+mj-lt"/>
              <a:buAutoNum type="arabicPeriod"/>
            </a:pPr>
            <a:r>
              <a:rPr lang="en-US" altLang="zh-CN" sz="1400" dirty="0"/>
              <a:t>usage of None in range():</a:t>
            </a:r>
            <a:r>
              <a:rPr lang="en-US" altLang="zh-CN" sz="1400" u="sng" dirty="0">
                <a:hlinkClick r:id="rId6"/>
              </a:rPr>
              <a:t>http://nemogu.iteye.com/blog/1415210</a:t>
            </a:r>
            <a:endParaRPr lang="zh-CN" altLang="zh-CN" sz="1400" dirty="0"/>
          </a:p>
          <a:p>
            <a:pPr lvl="1">
              <a:buFont typeface="+mj-lt"/>
              <a:buAutoNum type="arabicPeriod"/>
            </a:pPr>
            <a:r>
              <a:rPr lang="zh-CN" altLang="zh-CN" sz="1400" dirty="0"/>
              <a:t>异常处理：</a:t>
            </a:r>
          </a:p>
          <a:p>
            <a:pPr marL="1028700" lvl="2" indent="-342900">
              <a:buFont typeface="+mj-lt"/>
              <a:buAutoNum type="arabicParenR"/>
            </a:pPr>
            <a:r>
              <a:rPr lang="en-US" altLang="zh-CN" sz="1400" u="sng" dirty="0">
                <a:hlinkClick r:id="rId7"/>
              </a:rPr>
              <a:t>http://www.cnblogs.com/rubylouvre/archive/2011/06/22/2086644.html</a:t>
            </a:r>
            <a:endParaRPr lang="zh-CN" altLang="zh-CN" sz="1400" dirty="0"/>
          </a:p>
          <a:p>
            <a:pPr marL="1028700" lvl="2" indent="-342900">
              <a:buFont typeface="+mj-lt"/>
              <a:buAutoNum type="arabicParenR"/>
            </a:pPr>
            <a:r>
              <a:rPr lang="en-US" altLang="zh-CN" sz="1400" u="sng" dirty="0">
                <a:hlinkClick r:id="rId8"/>
              </a:rPr>
              <a:t>http://www.cnblogs.com/dkblog/archive/2011/06/24/2089026.html</a:t>
            </a:r>
            <a:endParaRPr lang="zh-CN" altLang="zh-CN" sz="1400" dirty="0"/>
          </a:p>
          <a:p>
            <a:pPr lvl="1">
              <a:buFont typeface="+mj-lt"/>
              <a:buAutoNum type="arabicPeriod"/>
            </a:pPr>
            <a:r>
              <a:rPr lang="en-US" altLang="zh-CN" sz="1400" dirty="0"/>
              <a:t>keywords in Python:</a:t>
            </a:r>
            <a:r>
              <a:rPr lang="en-US" altLang="zh-CN" sz="1400" u="sng" dirty="0">
                <a:hlinkClick r:id="rId9"/>
              </a:rPr>
              <a:t>http://blog.csdn.net/samxx8/article/details/6439065</a:t>
            </a:r>
            <a:endParaRPr lang="zh-CN" altLang="zh-CN" sz="1400" dirty="0"/>
          </a:p>
          <a:p>
            <a:pPr lvl="1">
              <a:buFont typeface="+mj-lt"/>
              <a:buAutoNum type="arabicPeriod"/>
            </a:pPr>
            <a:endParaRPr lang="en-US" sz="1600" i="1" dirty="0" smtClean="0"/>
          </a:p>
          <a:p>
            <a:endParaRPr lang="en-US" sz="1800" i="1" dirty="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2754610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smtClean="0">
                <a:cs typeface="Calibri" pitchFamily="34" charset="0"/>
              </a:rPr>
              <a:t>7. List, Dictionary, Class</a:t>
            </a:r>
            <a:endParaRPr lang="en-US" dirty="0"/>
          </a:p>
        </p:txBody>
      </p:sp>
      <p:sp>
        <p:nvSpPr>
          <p:cNvPr id="6" name="Content Placeholder 5"/>
          <p:cNvSpPr>
            <a:spLocks noGrp="1"/>
          </p:cNvSpPr>
          <p:nvPr>
            <p:ph idx="1"/>
          </p:nvPr>
        </p:nvSpPr>
        <p:spPr>
          <a:xfrm>
            <a:off x="457200" y="1066800"/>
            <a:ext cx="8229600" cy="4848225"/>
          </a:xfrm>
        </p:spPr>
        <p:txBody>
          <a:bodyPr/>
          <a:lstStyle/>
          <a:p>
            <a:r>
              <a:rPr lang="en-US" sz="1800" i="1" dirty="0" smtClean="0"/>
              <a:t>Learning point</a:t>
            </a:r>
          </a:p>
          <a:p>
            <a:pPr lvl="1">
              <a:spcBef>
                <a:spcPts val="1200"/>
              </a:spcBef>
              <a:buFont typeface="Wingdings" pitchFamily="2" charset="2"/>
              <a:buChar char="q"/>
            </a:pPr>
            <a:r>
              <a:rPr lang="en-US" sz="1400" i="1" dirty="0" smtClean="0"/>
              <a:t>Class </a:t>
            </a:r>
            <a:r>
              <a:rPr lang="en-US" sz="1400" i="1" dirty="0" smtClean="0"/>
              <a:t>38</a:t>
            </a:r>
            <a:r>
              <a:rPr lang="en-US" sz="1400" i="1" dirty="0" smtClean="0"/>
              <a:t>: </a:t>
            </a:r>
            <a:r>
              <a:rPr lang="en-US" sz="1400" i="1" dirty="0" smtClean="0">
                <a:hlinkClick r:id="rId2"/>
              </a:rPr>
              <a:t>Read Codes</a:t>
            </a:r>
            <a:endParaRPr lang="en-US" sz="1400" i="1" dirty="0" smtClean="0"/>
          </a:p>
          <a:p>
            <a:pPr lvl="1">
              <a:spcBef>
                <a:spcPts val="1200"/>
              </a:spcBef>
              <a:buFont typeface="Wingdings" pitchFamily="2" charset="2"/>
              <a:buChar char="q"/>
            </a:pPr>
            <a:r>
              <a:rPr lang="en-US" sz="1400" i="1" dirty="0"/>
              <a:t>Class </a:t>
            </a:r>
            <a:r>
              <a:rPr lang="en-US" sz="1400" i="1" dirty="0" smtClean="0"/>
              <a:t>39</a:t>
            </a:r>
            <a:r>
              <a:rPr lang="en-US" sz="1400" i="1" dirty="0" smtClean="0"/>
              <a:t>: </a:t>
            </a:r>
            <a:r>
              <a:rPr lang="en-US" sz="1400" i="1" dirty="0" smtClean="0">
                <a:hlinkClick r:id="rId3"/>
              </a:rPr>
              <a:t>Operating Lists</a:t>
            </a:r>
            <a:endParaRPr lang="en-US" sz="1400" i="1" dirty="0"/>
          </a:p>
          <a:p>
            <a:pPr lvl="1">
              <a:spcBef>
                <a:spcPts val="1200"/>
              </a:spcBef>
              <a:buFont typeface="Wingdings" pitchFamily="2" charset="2"/>
              <a:buChar char="q"/>
            </a:pPr>
            <a:r>
              <a:rPr lang="en-US" sz="1400" i="1" dirty="0" smtClean="0"/>
              <a:t>Class </a:t>
            </a:r>
            <a:r>
              <a:rPr lang="en-US" sz="1400" i="1" dirty="0" smtClean="0"/>
              <a:t>40</a:t>
            </a:r>
            <a:r>
              <a:rPr lang="en-US" sz="1400" i="1" dirty="0" smtClean="0"/>
              <a:t>: </a:t>
            </a:r>
            <a:r>
              <a:rPr lang="en-US" sz="1400" i="1" dirty="0" smtClean="0">
                <a:hlinkClick r:id="rId4"/>
              </a:rPr>
              <a:t>Dictionary</a:t>
            </a:r>
            <a:endParaRPr lang="en-US" sz="1400" i="1" dirty="0" smtClean="0"/>
          </a:p>
          <a:p>
            <a:pPr lvl="1">
              <a:spcBef>
                <a:spcPts val="1200"/>
              </a:spcBef>
              <a:buFont typeface="Wingdings" pitchFamily="2" charset="2"/>
              <a:buChar char="q"/>
            </a:pPr>
            <a:r>
              <a:rPr lang="en-US" sz="1400" i="1" dirty="0" smtClean="0"/>
              <a:t>Class </a:t>
            </a:r>
            <a:r>
              <a:rPr lang="en-US" sz="1400" i="1" dirty="0" smtClean="0"/>
              <a:t>41</a:t>
            </a:r>
            <a:r>
              <a:rPr lang="en-US" sz="1400" i="1" dirty="0" smtClean="0"/>
              <a:t>: </a:t>
            </a:r>
            <a:r>
              <a:rPr lang="en-US" sz="1400" i="1" dirty="0" smtClean="0">
                <a:hlinkClick r:id="rId5"/>
              </a:rPr>
              <a:t>Bear room</a:t>
            </a:r>
            <a:endParaRPr lang="en-US" sz="1400" i="1" dirty="0" smtClean="0"/>
          </a:p>
          <a:p>
            <a:pPr lvl="1">
              <a:spcBef>
                <a:spcPts val="1200"/>
              </a:spcBef>
              <a:buFont typeface="Wingdings" pitchFamily="2" charset="2"/>
              <a:buChar char="q"/>
            </a:pPr>
            <a:r>
              <a:rPr lang="en-US" sz="1400" i="1" dirty="0" smtClean="0"/>
              <a:t>Class </a:t>
            </a:r>
            <a:r>
              <a:rPr lang="en-US" sz="1400" i="1" dirty="0" smtClean="0"/>
              <a:t>42</a:t>
            </a:r>
            <a:r>
              <a:rPr lang="en-US" sz="1400" i="1" dirty="0" smtClean="0"/>
              <a:t>: </a:t>
            </a:r>
            <a:r>
              <a:rPr lang="en-US" sz="1400" i="1" dirty="0" smtClean="0">
                <a:hlinkClick r:id="rId6"/>
              </a:rPr>
              <a:t>Keep </a:t>
            </a:r>
            <a:r>
              <a:rPr lang="en-US" sz="1400" i="1" dirty="0" smtClean="0">
                <a:hlinkClick r:id="rId6"/>
              </a:rPr>
              <a:t>same in Class</a:t>
            </a:r>
            <a:endParaRPr lang="en-US" sz="1400" i="1" dirty="0" smtClean="0"/>
          </a:p>
          <a:p>
            <a:pPr lvl="1">
              <a:spcBef>
                <a:spcPts val="1200"/>
              </a:spcBef>
              <a:buFont typeface="Wingdings" pitchFamily="2" charset="2"/>
              <a:buChar char="q"/>
            </a:pPr>
            <a:r>
              <a:rPr lang="en-US" sz="1400" i="1" dirty="0"/>
              <a:t>Class </a:t>
            </a:r>
            <a:r>
              <a:rPr lang="en-US" sz="1400" i="1" dirty="0" smtClean="0"/>
              <a:t>43: </a:t>
            </a:r>
            <a:r>
              <a:rPr lang="en-US" sz="1400" i="1" dirty="0" smtClean="0">
                <a:hlinkClick r:id="rId7"/>
              </a:rPr>
              <a:t>Create a game by yourself</a:t>
            </a:r>
            <a:endParaRPr lang="en-US" sz="1400" i="1" dirty="0" smtClean="0"/>
          </a:p>
          <a:p>
            <a:pPr lvl="1">
              <a:spcBef>
                <a:spcPts val="1200"/>
              </a:spcBef>
              <a:buFont typeface="Wingdings" pitchFamily="2" charset="2"/>
              <a:buChar char="q"/>
            </a:pPr>
            <a:r>
              <a:rPr lang="en-US" sz="1400" i="1" dirty="0"/>
              <a:t>Class 43: </a:t>
            </a:r>
            <a:r>
              <a:rPr lang="en-US" sz="1400" i="1" dirty="0" smtClean="0">
                <a:hlinkClick r:id="rId8"/>
              </a:rPr>
              <a:t>Score your game</a:t>
            </a:r>
            <a:endParaRPr lang="en-US" sz="1400" i="1" dirty="0"/>
          </a:p>
          <a:p>
            <a:pPr lvl="1">
              <a:spcBef>
                <a:spcPts val="1200"/>
              </a:spcBef>
              <a:buFont typeface="Wingdings" pitchFamily="2" charset="2"/>
              <a:buChar char="q"/>
            </a:pPr>
            <a:endParaRPr lang="en-US" sz="1400" i="1" dirty="0"/>
          </a:p>
          <a:p>
            <a:pPr lvl="1">
              <a:spcBef>
                <a:spcPts val="1200"/>
              </a:spcBef>
              <a:buFont typeface="Wingdings" pitchFamily="2" charset="2"/>
              <a:buChar char="q"/>
            </a:pPr>
            <a:endParaRPr lang="en-US" sz="1400" i="1" dirty="0" smtClean="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729219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spcBef>
                <a:spcPts val="0"/>
              </a:spcBef>
            </a:pPr>
            <a:r>
              <a:rPr lang="en-US" altLang="zh-CN" dirty="0">
                <a:cs typeface="Calibri" pitchFamily="34" charset="0"/>
              </a:rPr>
              <a:t>7. List, Dictionary, Class</a:t>
            </a:r>
            <a:endParaRPr lang="en-US" altLang="zh-CN" dirty="0">
              <a:cs typeface="Calibri" pitchFamily="34" charset="0"/>
            </a:endParaRPr>
          </a:p>
        </p:txBody>
      </p:sp>
      <p:sp>
        <p:nvSpPr>
          <p:cNvPr id="3" name="Content Placeholder 2"/>
          <p:cNvSpPr>
            <a:spLocks noGrp="1"/>
          </p:cNvSpPr>
          <p:nvPr>
            <p:ph idx="1"/>
          </p:nvPr>
        </p:nvSpPr>
        <p:spPr>
          <a:xfrm>
            <a:off x="457200" y="1219200"/>
            <a:ext cx="8229600" cy="5257800"/>
          </a:xfrm>
        </p:spPr>
        <p:txBody>
          <a:bodyPr/>
          <a:lstStyle/>
          <a:p>
            <a:r>
              <a:rPr lang="en-US" altLang="zh-CN" i="1" dirty="0"/>
              <a:t>Difference between Class and Object</a:t>
            </a:r>
          </a:p>
          <a:p>
            <a:pPr marL="347663" lvl="1" indent="0">
              <a:buNone/>
            </a:pPr>
            <a:r>
              <a:rPr lang="zh-CN" altLang="en-US" sz="1800" dirty="0" smtClean="0"/>
              <a:t>鱼</a:t>
            </a:r>
            <a:r>
              <a:rPr lang="zh-CN" altLang="en-US" sz="1800" dirty="0"/>
              <a:t>和泥鳅有什么区别？</a:t>
            </a:r>
          </a:p>
          <a:p>
            <a:pPr marL="347663" lvl="1" indent="0">
              <a:buNone/>
            </a:pPr>
            <a:r>
              <a:rPr lang="zh-CN" altLang="en-US" sz="1800" dirty="0"/>
              <a:t>这个问题有没有让你有点晕呢？说真的，坐下来想一分钟。我的意思是说，鱼和泥鳅是不一样，不过它们其实也是一样的是不是？泥鳅是鱼的一种，所以说没什么不同，不过泥鳅又有些特别，它和别的种类的鱼的确不一样，比如泥鳅和黄鳝就不一样。所以泥鳅和鱼既相同又不同。怪了。</a:t>
            </a:r>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20295211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pPr>
            <a:r>
              <a:rPr lang="en-US" altLang="zh-CN" dirty="0">
                <a:cs typeface="Calibri" pitchFamily="34" charset="0"/>
              </a:rPr>
              <a:t>7. List, Dictionary, Class</a:t>
            </a:r>
          </a:p>
        </p:txBody>
      </p:sp>
      <p:sp>
        <p:nvSpPr>
          <p:cNvPr id="3" name="Content Placeholder 2"/>
          <p:cNvSpPr>
            <a:spLocks noGrp="1"/>
          </p:cNvSpPr>
          <p:nvPr>
            <p:ph idx="1"/>
          </p:nvPr>
        </p:nvSpPr>
        <p:spPr>
          <a:xfrm>
            <a:off x="457200" y="1143000"/>
            <a:ext cx="8229600" cy="5257800"/>
          </a:xfrm>
        </p:spPr>
        <p:txBody>
          <a:bodyPr/>
          <a:lstStyle/>
          <a:p>
            <a:r>
              <a:rPr lang="en-US" altLang="zh-CN" i="1" dirty="0"/>
              <a:t>Difference between Class and Object</a:t>
            </a:r>
          </a:p>
          <a:p>
            <a:pPr marL="347663" lvl="1" indent="0">
              <a:buNone/>
            </a:pPr>
            <a:r>
              <a:rPr lang="zh-CN" altLang="en-US" sz="1800" dirty="0" smtClean="0"/>
              <a:t>小</a:t>
            </a:r>
            <a:r>
              <a:rPr lang="zh-CN" altLang="en-US" sz="1800" dirty="0"/>
              <a:t>方和泥鳅有什么区别？</a:t>
            </a:r>
          </a:p>
          <a:p>
            <a:pPr marL="347663" lvl="1" indent="0">
              <a:buNone/>
            </a:pPr>
            <a:r>
              <a:rPr lang="zh-CN" altLang="en-US" sz="1800" dirty="0"/>
              <a:t>这个问题一样的奇怪，但比起鱼和泥鳅的问题来还好点。你知道小方是一条泥鳅，所以他并没什么不同，他只是泥鳅的一个“实例</a:t>
            </a:r>
            <a:r>
              <a:rPr lang="en-US" altLang="zh-CN" sz="1800" dirty="0"/>
              <a:t>(instance)”</a:t>
            </a:r>
            <a:r>
              <a:rPr lang="zh-CN" altLang="en-US" sz="1800" dirty="0"/>
              <a:t>。小斌和小星一样也是泥鳅的实例。我的意思是说，它们是由泥鳅创建出来的，而且代表着和泥鳅一样的属性。</a:t>
            </a:r>
          </a:p>
          <a:p>
            <a:pPr marL="347663" lvl="1" indent="0">
              <a:buNone/>
            </a:pPr>
            <a:r>
              <a:rPr lang="zh-CN" altLang="en-US" sz="1800" dirty="0"/>
              <a:t>所以我们的思维方式是（你可能会有点不习惯）：鱼是一个“类</a:t>
            </a:r>
            <a:r>
              <a:rPr lang="en-US" altLang="zh-CN" sz="1800" dirty="0"/>
              <a:t>(class)”</a:t>
            </a:r>
            <a:r>
              <a:rPr lang="zh-CN" altLang="en-US" sz="1800" dirty="0"/>
              <a:t>，泥鳅是一个“类</a:t>
            </a:r>
            <a:r>
              <a:rPr lang="en-US" altLang="zh-CN" sz="1800" dirty="0"/>
              <a:t>(class)”</a:t>
            </a:r>
            <a:r>
              <a:rPr lang="zh-CN" altLang="en-US" sz="1800" dirty="0"/>
              <a:t>，而小方是一个“对象</a:t>
            </a:r>
            <a:r>
              <a:rPr lang="en-US" altLang="zh-CN" sz="1800" dirty="0"/>
              <a:t>(object)”</a:t>
            </a:r>
            <a:r>
              <a:rPr lang="zh-CN" altLang="en-US" sz="1800" dirty="0"/>
              <a:t>。</a:t>
            </a:r>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3179382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1</a:t>
            </a:r>
            <a:r>
              <a:rPr lang="en-US" dirty="0" smtClean="0"/>
              <a:t>. Number, variable, string, text, IO</a:t>
            </a:r>
            <a:endParaRPr lang="en-US" dirty="0"/>
          </a:p>
        </p:txBody>
      </p:sp>
      <p:sp>
        <p:nvSpPr>
          <p:cNvPr id="6" name="Content Placeholder 5"/>
          <p:cNvSpPr>
            <a:spLocks noGrp="1"/>
          </p:cNvSpPr>
          <p:nvPr>
            <p:ph idx="1"/>
          </p:nvPr>
        </p:nvSpPr>
        <p:spPr>
          <a:xfrm>
            <a:off x="457200" y="1066800"/>
            <a:ext cx="8229600" cy="4848225"/>
          </a:xfrm>
        </p:spPr>
        <p:txBody>
          <a:bodyPr/>
          <a:lstStyle/>
          <a:p>
            <a:r>
              <a:rPr lang="en-US" sz="1800" i="1" dirty="0" smtClean="0"/>
              <a:t>Learning point</a:t>
            </a:r>
          </a:p>
          <a:p>
            <a:pPr lvl="1">
              <a:spcBef>
                <a:spcPts val="1200"/>
              </a:spcBef>
              <a:buFont typeface="Wingdings" pitchFamily="2" charset="2"/>
              <a:buChar char="q"/>
            </a:pPr>
            <a:r>
              <a:rPr lang="en-US" sz="1400" i="1" dirty="0" smtClean="0"/>
              <a:t>Class 1: </a:t>
            </a:r>
            <a:r>
              <a:rPr lang="en-US" sz="1400" i="1" dirty="0" smtClean="0">
                <a:hlinkClick r:id="rId2"/>
              </a:rPr>
              <a:t>Hello World!</a:t>
            </a:r>
            <a:endParaRPr lang="en-US" sz="1400" i="1" dirty="0" smtClean="0"/>
          </a:p>
          <a:p>
            <a:pPr lvl="1">
              <a:spcBef>
                <a:spcPts val="1200"/>
              </a:spcBef>
              <a:buFont typeface="Wingdings" pitchFamily="2" charset="2"/>
              <a:buChar char="q"/>
            </a:pPr>
            <a:r>
              <a:rPr lang="en-US" sz="1400" i="1" dirty="0"/>
              <a:t>Class 2: </a:t>
            </a:r>
            <a:r>
              <a:rPr lang="en-US" sz="1400" i="1" dirty="0">
                <a:hlinkClick r:id="rId3"/>
              </a:rPr>
              <a:t>Comments</a:t>
            </a:r>
            <a:endParaRPr lang="en-US" sz="1400" i="1" dirty="0"/>
          </a:p>
          <a:p>
            <a:pPr lvl="1">
              <a:spcBef>
                <a:spcPts val="1200"/>
              </a:spcBef>
              <a:buFont typeface="Wingdings" pitchFamily="2" charset="2"/>
              <a:buChar char="q"/>
            </a:pPr>
            <a:r>
              <a:rPr lang="en-US" sz="1400" i="1" dirty="0" smtClean="0"/>
              <a:t>Class 3: </a:t>
            </a:r>
            <a:r>
              <a:rPr lang="en-US" sz="1400" i="1" dirty="0" smtClean="0">
                <a:hlinkClick r:id="rId4"/>
              </a:rPr>
              <a:t>Number and mathematical calculation</a:t>
            </a:r>
            <a:endParaRPr lang="en-US" sz="1400" i="1" dirty="0" smtClean="0"/>
          </a:p>
          <a:p>
            <a:pPr lvl="1">
              <a:spcBef>
                <a:spcPts val="1200"/>
              </a:spcBef>
              <a:buFont typeface="Wingdings" pitchFamily="2" charset="2"/>
              <a:buChar char="q"/>
            </a:pPr>
            <a:r>
              <a:rPr lang="en-US" sz="1400" i="1" dirty="0" smtClean="0"/>
              <a:t>Class 4: </a:t>
            </a:r>
            <a:r>
              <a:rPr lang="en-US" sz="1400" i="1" dirty="0" smtClean="0">
                <a:hlinkClick r:id="rId5"/>
              </a:rPr>
              <a:t>Variable and definition</a:t>
            </a:r>
            <a:endParaRPr lang="en-US" sz="1400" i="1" dirty="0" smtClean="0"/>
          </a:p>
          <a:p>
            <a:pPr lvl="1">
              <a:spcBef>
                <a:spcPts val="1200"/>
              </a:spcBef>
              <a:buFont typeface="Wingdings" pitchFamily="2" charset="2"/>
              <a:buChar char="q"/>
            </a:pPr>
            <a:r>
              <a:rPr lang="en-US" sz="1400" i="1" dirty="0" smtClean="0"/>
              <a:t>Class 5: </a:t>
            </a:r>
            <a:r>
              <a:rPr lang="en-US" sz="1400" i="1" dirty="0" smtClean="0">
                <a:hlinkClick r:id="rId6"/>
              </a:rPr>
              <a:t>Printing</a:t>
            </a:r>
            <a:endParaRPr lang="en-US" sz="1400" i="1" dirty="0" smtClean="0"/>
          </a:p>
          <a:p>
            <a:pPr lvl="1">
              <a:spcBef>
                <a:spcPts val="1200"/>
              </a:spcBef>
              <a:buFont typeface="Wingdings" pitchFamily="2" charset="2"/>
              <a:buChar char="q"/>
            </a:pPr>
            <a:r>
              <a:rPr lang="en-US" sz="1400" i="1" dirty="0" smtClean="0"/>
              <a:t>Class 6: </a:t>
            </a:r>
            <a:r>
              <a:rPr lang="en-US" sz="1400" i="1" dirty="0" smtClean="0">
                <a:hlinkClick r:id="rId7"/>
              </a:rPr>
              <a:t>String and text</a:t>
            </a:r>
            <a:endParaRPr lang="en-US" sz="1400" i="1" dirty="0" smtClean="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2709874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pPr>
            <a:r>
              <a:rPr lang="en-US" altLang="zh-CN" dirty="0">
                <a:cs typeface="Calibri" pitchFamily="34" charset="0"/>
              </a:rPr>
              <a:t>7. List, Dictionary, Class</a:t>
            </a:r>
            <a:endParaRPr lang="en-US" dirty="0">
              <a:cs typeface="Calibri" pitchFamily="34" charset="0"/>
            </a:endParaRPr>
          </a:p>
        </p:txBody>
      </p:sp>
      <p:sp>
        <p:nvSpPr>
          <p:cNvPr id="3" name="Content Placeholder 2"/>
          <p:cNvSpPr>
            <a:spLocks noGrp="1"/>
          </p:cNvSpPr>
          <p:nvPr>
            <p:ph idx="1"/>
          </p:nvPr>
        </p:nvSpPr>
        <p:spPr>
          <a:xfrm>
            <a:off x="457200" y="1219200"/>
            <a:ext cx="8229600" cy="5138738"/>
          </a:xfrm>
        </p:spPr>
        <p:txBody>
          <a:bodyPr/>
          <a:lstStyle/>
          <a:p>
            <a:r>
              <a:rPr lang="en-US" altLang="zh-CN" sz="2000" dirty="0">
                <a:cs typeface="Calibri" pitchFamily="34" charset="0"/>
              </a:rPr>
              <a:t>There are two types of </a:t>
            </a:r>
            <a:r>
              <a:rPr lang="en-US" altLang="zh-CN" sz="2000" i="1" dirty="0">
                <a:cs typeface="Calibri" pitchFamily="34" charset="0"/>
              </a:rPr>
              <a:t>fields</a:t>
            </a:r>
            <a:r>
              <a:rPr lang="en-US" altLang="zh-CN" sz="2000" dirty="0">
                <a:cs typeface="Calibri" pitchFamily="34" charset="0"/>
              </a:rPr>
              <a:t> - class variables and object variables which are classified depending on whether the class or the object </a:t>
            </a:r>
            <a:r>
              <a:rPr lang="en-US" altLang="zh-CN" sz="2000" i="1" dirty="0">
                <a:cs typeface="Calibri" pitchFamily="34" charset="0"/>
              </a:rPr>
              <a:t>owns</a:t>
            </a:r>
            <a:r>
              <a:rPr lang="en-US" altLang="zh-CN" sz="2000" dirty="0">
                <a:cs typeface="Calibri" pitchFamily="34" charset="0"/>
              </a:rPr>
              <a:t> the variables respectively. </a:t>
            </a:r>
          </a:p>
          <a:p>
            <a:r>
              <a:rPr lang="en-US" altLang="zh-CN" sz="2000" i="1" dirty="0">
                <a:cs typeface="Calibri" pitchFamily="34" charset="0"/>
              </a:rPr>
              <a:t>Class variables</a:t>
            </a:r>
            <a:r>
              <a:rPr lang="en-US" altLang="zh-CN" sz="2000" dirty="0">
                <a:cs typeface="Calibri" pitchFamily="34" charset="0"/>
              </a:rPr>
              <a:t> are shared in the sense that they are accessed by all objects (instances) of that class. There is only copy of the class variable and when any one object makes a change to a class variable, the change is reflected in all the other instances as well. </a:t>
            </a:r>
          </a:p>
          <a:p>
            <a:r>
              <a:rPr lang="en-US" altLang="zh-CN" sz="2000" i="1" dirty="0">
                <a:cs typeface="Calibri" pitchFamily="34" charset="0"/>
              </a:rPr>
              <a:t>Object variables</a:t>
            </a:r>
            <a:r>
              <a:rPr lang="en-US" altLang="zh-CN" sz="2000" dirty="0">
                <a:cs typeface="Calibri" pitchFamily="34" charset="0"/>
              </a:rPr>
              <a:t> are owned by each individual object/instance of the class. In this case, each object has its own copy of the field i.e. they are not shared and are not related in any way to the field by the </a:t>
            </a:r>
            <a:r>
              <a:rPr lang="en-US" altLang="zh-CN" sz="2000" dirty="0" smtClean="0">
                <a:cs typeface="Calibri" pitchFamily="34" charset="0"/>
              </a:rPr>
              <a:t>same </a:t>
            </a:r>
            <a:r>
              <a:rPr lang="en-US" altLang="zh-CN" sz="2000" dirty="0">
                <a:cs typeface="Calibri" pitchFamily="34" charset="0"/>
              </a:rPr>
              <a:t>name in a different instance of the same class. </a:t>
            </a:r>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2665666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lstStyle/>
          <a:p>
            <a:r>
              <a:rPr lang="en-US" sz="2000" i="1" dirty="0">
                <a:latin typeface="Calibri" pitchFamily="34" charset="0"/>
                <a:cs typeface="Calibri" pitchFamily="34" charset="0"/>
              </a:rPr>
              <a:t>Note 1: </a:t>
            </a:r>
          </a:p>
          <a:p>
            <a:pPr lvl="1">
              <a:spcBef>
                <a:spcPts val="1200"/>
              </a:spcBef>
              <a:buFont typeface="Wingdings" pitchFamily="2" charset="2"/>
              <a:buChar char="J"/>
            </a:pPr>
            <a:r>
              <a:rPr lang="en-US" sz="1800" b="1" dirty="0">
                <a:latin typeface="Calibri" pitchFamily="34" charset="0"/>
                <a:cs typeface="Calibri" pitchFamily="34" charset="0"/>
              </a:rPr>
              <a:t>Q</a:t>
            </a:r>
            <a:r>
              <a:rPr lang="en-US" sz="1800" dirty="0">
                <a:latin typeface="Calibri" pitchFamily="34" charset="0"/>
                <a:cs typeface="Calibri" pitchFamily="34" charset="0"/>
              </a:rPr>
              <a:t>: </a:t>
            </a:r>
            <a:r>
              <a:rPr lang="en-US" sz="1800" dirty="0" smtClean="0">
                <a:latin typeface="Calibri" pitchFamily="34" charset="0"/>
                <a:cs typeface="Calibri" pitchFamily="34" charset="0"/>
              </a:rPr>
              <a:t>Does </a:t>
            </a:r>
            <a:r>
              <a:rPr lang="en-US" altLang="zh-CN" sz="1800" dirty="0">
                <a:latin typeface="Calibri" pitchFamily="34" charset="0"/>
                <a:cs typeface="Calibri" pitchFamily="34" charset="0"/>
              </a:rPr>
              <a:t>list[start, end] </a:t>
            </a:r>
            <a:r>
              <a:rPr lang="en-US" altLang="zh-CN" sz="1800" dirty="0" smtClean="0">
                <a:latin typeface="Calibri" pitchFamily="34" charset="0"/>
                <a:cs typeface="Calibri" pitchFamily="34" charset="0"/>
              </a:rPr>
              <a:t>include </a:t>
            </a:r>
            <a:r>
              <a:rPr lang="en-US" altLang="zh-CN" sz="1800" dirty="0">
                <a:latin typeface="Calibri" pitchFamily="34" charset="0"/>
                <a:cs typeface="Calibri" pitchFamily="34" charset="0"/>
              </a:rPr>
              <a:t>end-indexed </a:t>
            </a:r>
            <a:r>
              <a:rPr lang="en-US" altLang="zh-CN" sz="1800" dirty="0" smtClean="0">
                <a:latin typeface="Calibri" pitchFamily="34" charset="0"/>
                <a:cs typeface="Calibri" pitchFamily="34" charset="0"/>
              </a:rPr>
              <a:t>element?</a:t>
            </a:r>
            <a:endParaRPr lang="en-US" altLang="zh-CN" sz="1800" dirty="0">
              <a:latin typeface="Calibri" pitchFamily="34" charset="0"/>
              <a:cs typeface="Calibri" pitchFamily="34" charset="0"/>
            </a:endParaRPr>
          </a:p>
          <a:p>
            <a:pPr lvl="1">
              <a:spcBef>
                <a:spcPts val="1200"/>
              </a:spcBef>
              <a:buFont typeface="Wingdings" pitchFamily="2" charset="2"/>
              <a:buChar char="J"/>
            </a:pPr>
            <a:r>
              <a:rPr lang="en-US" sz="1800" b="1" dirty="0" smtClean="0">
                <a:latin typeface="Calibri" pitchFamily="34" charset="0"/>
                <a:cs typeface="Calibri" pitchFamily="34" charset="0"/>
              </a:rPr>
              <a:t>A: </a:t>
            </a:r>
            <a:r>
              <a:rPr lang="en-US" sz="1800" dirty="0" smtClean="0">
                <a:latin typeface="Calibri" pitchFamily="34" charset="0"/>
                <a:cs typeface="Calibri" pitchFamily="34" charset="0"/>
              </a:rPr>
              <a:t>No.</a:t>
            </a:r>
          </a:p>
          <a:p>
            <a:pPr marL="346075" lvl="1" indent="0">
              <a:spcBef>
                <a:spcPts val="1200"/>
              </a:spcBef>
              <a:buNone/>
            </a:pPr>
            <a:endParaRPr lang="en-US" sz="1800" dirty="0" smtClean="0">
              <a:latin typeface="Calibri" pitchFamily="34" charset="0"/>
              <a:cs typeface="Calibri" pitchFamily="34" charset="0"/>
            </a:endParaRPr>
          </a:p>
          <a:p>
            <a:pPr>
              <a:spcBef>
                <a:spcPts val="1200"/>
              </a:spcBef>
            </a:pPr>
            <a:r>
              <a:rPr lang="en-US" altLang="zh-CN" sz="2000" i="1" dirty="0">
                <a:latin typeface="Calibri" pitchFamily="34" charset="0"/>
                <a:cs typeface="Calibri" pitchFamily="34" charset="0"/>
              </a:rPr>
              <a:t>Note </a:t>
            </a:r>
            <a:r>
              <a:rPr lang="en-US" altLang="zh-CN" sz="2000" i="1" dirty="0" smtClean="0">
                <a:latin typeface="Calibri" pitchFamily="34" charset="0"/>
                <a:cs typeface="Calibri" pitchFamily="34" charset="0"/>
              </a:rPr>
              <a:t>2: </a:t>
            </a:r>
            <a:endParaRPr lang="en-US" sz="2000" dirty="0" smtClean="0">
              <a:latin typeface="Calibri" pitchFamily="34" charset="0"/>
              <a:cs typeface="Calibri" pitchFamily="34" charset="0"/>
            </a:endParaRPr>
          </a:p>
          <a:p>
            <a:pPr lvl="1">
              <a:spcBef>
                <a:spcPts val="1200"/>
              </a:spcBef>
              <a:buFont typeface="Wingdings" pitchFamily="2" charset="2"/>
              <a:buChar char="J"/>
            </a:pPr>
            <a:r>
              <a:rPr lang="en-US" altLang="zh-CN" sz="1800" dirty="0" smtClean="0">
                <a:latin typeface="Calibri" pitchFamily="34" charset="0"/>
                <a:cs typeface="Calibri" pitchFamily="34" charset="0"/>
              </a:rPr>
              <a:t>Q: items</a:t>
            </a:r>
            <a:r>
              <a:rPr lang="en-US" altLang="zh-CN" sz="1800" dirty="0">
                <a:latin typeface="Calibri" pitchFamily="34" charset="0"/>
                <a:cs typeface="Calibri" pitchFamily="34" charset="0"/>
              </a:rPr>
              <a:t>() V.S. </a:t>
            </a:r>
            <a:r>
              <a:rPr lang="en-US" altLang="zh-CN" sz="1800" dirty="0" err="1">
                <a:latin typeface="Calibri" pitchFamily="34" charset="0"/>
                <a:cs typeface="Calibri" pitchFamily="34" charset="0"/>
              </a:rPr>
              <a:t>iteritems</a:t>
            </a:r>
            <a:r>
              <a:rPr lang="en-US" altLang="zh-CN" sz="1800" dirty="0" smtClean="0">
                <a:latin typeface="Calibri" pitchFamily="34" charset="0"/>
                <a:cs typeface="Calibri" pitchFamily="34" charset="0"/>
              </a:rPr>
              <a:t>()</a:t>
            </a:r>
          </a:p>
          <a:p>
            <a:pPr lvl="1">
              <a:spcBef>
                <a:spcPts val="1200"/>
              </a:spcBef>
              <a:buFont typeface="Wingdings" pitchFamily="2" charset="2"/>
              <a:buChar char="J"/>
            </a:pPr>
            <a:r>
              <a:rPr lang="en-US" altLang="zh-CN" sz="1800" dirty="0" err="1" smtClean="0">
                <a:latin typeface="Calibri" pitchFamily="34" charset="0"/>
                <a:cs typeface="Calibri" pitchFamily="34" charset="0"/>
              </a:rPr>
              <a:t>dict.items</a:t>
            </a:r>
            <a:r>
              <a:rPr lang="en-US" altLang="zh-CN" sz="1800" dirty="0">
                <a:latin typeface="Calibri" pitchFamily="34" charset="0"/>
                <a:cs typeface="Calibri" pitchFamily="34" charset="0"/>
              </a:rPr>
              <a:t>():  returns a list of dict's (key, value) tuple </a:t>
            </a:r>
            <a:r>
              <a:rPr lang="en-US" altLang="zh-CN" sz="1800" dirty="0" smtClean="0">
                <a:latin typeface="Calibri" pitchFamily="34" charset="0"/>
                <a:cs typeface="Calibri" pitchFamily="34" charset="0"/>
              </a:rPr>
              <a:t>pairs</a:t>
            </a:r>
          </a:p>
          <a:p>
            <a:pPr lvl="1">
              <a:spcBef>
                <a:spcPts val="1200"/>
              </a:spcBef>
              <a:buFont typeface="Wingdings" pitchFamily="2" charset="2"/>
              <a:buChar char="J"/>
            </a:pPr>
            <a:r>
              <a:rPr lang="en-US" altLang="zh-CN" sz="1800" dirty="0" err="1" smtClean="0">
                <a:latin typeface="Calibri" pitchFamily="34" charset="0"/>
                <a:cs typeface="Calibri" pitchFamily="34" charset="0"/>
              </a:rPr>
              <a:t>dict.iteritems</a:t>
            </a:r>
            <a:r>
              <a:rPr lang="en-US" altLang="zh-CN" sz="1800" dirty="0">
                <a:latin typeface="Calibri" pitchFamily="34" charset="0"/>
                <a:cs typeface="Calibri" pitchFamily="34" charset="0"/>
              </a:rPr>
              <a:t>(): returns an iterator of dict's (key, value) tuple </a:t>
            </a:r>
            <a:r>
              <a:rPr lang="en-US" altLang="zh-CN" sz="1800" dirty="0" smtClean="0">
                <a:latin typeface="Calibri" pitchFamily="34" charset="0"/>
                <a:cs typeface="Calibri" pitchFamily="34" charset="0"/>
              </a:rPr>
              <a:t>pairs</a:t>
            </a:r>
            <a:endParaRPr lang="zh-CN" altLang="zh-CN" sz="1800" dirty="0">
              <a:latin typeface="Calibri" pitchFamily="34" charset="0"/>
              <a:cs typeface="Calibri" pitchFamily="34" charset="0"/>
            </a:endParaRPr>
          </a:p>
        </p:txBody>
      </p:sp>
      <p:sp>
        <p:nvSpPr>
          <p:cNvPr id="4" name="Footer Placeholder 3"/>
          <p:cNvSpPr>
            <a:spLocks noGrp="1"/>
          </p:cNvSpPr>
          <p:nvPr>
            <p:ph type="ftr" sz="quarter" idx="10"/>
          </p:nvPr>
        </p:nvSpPr>
        <p:spPr/>
        <p:txBody>
          <a:bodyPr/>
          <a:lstStyle/>
          <a:p>
            <a:endParaRPr lang="en-US" dirty="0"/>
          </a:p>
        </p:txBody>
      </p:sp>
      <p:sp>
        <p:nvSpPr>
          <p:cNvPr id="6" name="Title 4"/>
          <p:cNvSpPr>
            <a:spLocks noGrp="1"/>
          </p:cNvSpPr>
          <p:nvPr>
            <p:ph type="title"/>
          </p:nvPr>
        </p:nvSpPr>
        <p:spPr>
          <a:xfrm>
            <a:off x="457200" y="381000"/>
            <a:ext cx="8686800" cy="1143000"/>
          </a:xfrm>
        </p:spPr>
        <p:txBody>
          <a:bodyPr/>
          <a:lstStyle/>
          <a:p>
            <a:pPr>
              <a:spcBef>
                <a:spcPts val="0"/>
              </a:spcBef>
            </a:pPr>
            <a:r>
              <a:rPr lang="en-US" altLang="zh-CN" dirty="0">
                <a:cs typeface="Calibri" pitchFamily="34" charset="0"/>
              </a:rPr>
              <a:t>7. List, Dictionary, Class</a:t>
            </a:r>
            <a:r>
              <a:rPr lang="en-US" altLang="zh-CN" sz="3200" dirty="0">
                <a:cs typeface="Calibri" pitchFamily="34" charset="0"/>
              </a:rPr>
              <a:t/>
            </a:r>
            <a:br>
              <a:rPr lang="en-US" altLang="zh-CN" sz="3200" dirty="0">
                <a:cs typeface="Calibri" pitchFamily="34" charset="0"/>
              </a:rPr>
            </a:br>
            <a:endParaRPr lang="en-US" sz="3200" dirty="0">
              <a:cs typeface="Calibri" pitchFamily="34" charset="0"/>
            </a:endParaRPr>
          </a:p>
        </p:txBody>
      </p:sp>
    </p:spTree>
    <p:extLst>
      <p:ext uri="{BB962C8B-B14F-4D97-AF65-F5344CB8AC3E}">
        <p14:creationId xmlns:p14="http://schemas.microsoft.com/office/powerpoint/2010/main" val="24632794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lstStyle/>
          <a:p>
            <a:r>
              <a:rPr lang="en-US" sz="2000" i="1" dirty="0">
                <a:latin typeface="Calibri" pitchFamily="34" charset="0"/>
                <a:cs typeface="Calibri" pitchFamily="34" charset="0"/>
              </a:rPr>
              <a:t>Note </a:t>
            </a:r>
            <a:r>
              <a:rPr lang="en-US" sz="2000" i="1" dirty="0" smtClean="0">
                <a:latin typeface="Calibri" pitchFamily="34" charset="0"/>
                <a:cs typeface="Calibri" pitchFamily="34" charset="0"/>
              </a:rPr>
              <a:t>3: </a:t>
            </a:r>
            <a:endParaRPr lang="en-US" sz="2000" i="1" dirty="0">
              <a:latin typeface="Calibri" pitchFamily="34" charset="0"/>
              <a:cs typeface="Calibri" pitchFamily="34" charset="0"/>
            </a:endParaRPr>
          </a:p>
          <a:p>
            <a:pPr lvl="1">
              <a:spcBef>
                <a:spcPts val="1200"/>
              </a:spcBef>
              <a:buFont typeface="Wingdings" pitchFamily="2" charset="2"/>
              <a:buChar char="J"/>
            </a:pPr>
            <a:r>
              <a:rPr lang="en-US" altLang="zh-CN" sz="1800" dirty="0">
                <a:latin typeface="Calibri" pitchFamily="34" charset="0"/>
                <a:cs typeface="Calibri" pitchFamily="34" charset="0"/>
              </a:rPr>
              <a:t>Key must be specified when Poping elements in dictionary. eg, dict.pop(&lt;key&gt;)</a:t>
            </a:r>
            <a:endParaRPr lang="en-US" sz="1800" dirty="0" smtClean="0">
              <a:latin typeface="Calibri" pitchFamily="34" charset="0"/>
              <a:cs typeface="Calibri" pitchFamily="34" charset="0"/>
            </a:endParaRPr>
          </a:p>
          <a:p>
            <a:pPr marL="346075" lvl="1" indent="0">
              <a:spcBef>
                <a:spcPts val="1200"/>
              </a:spcBef>
              <a:buNone/>
            </a:pPr>
            <a:endParaRPr lang="en-US" sz="1800" dirty="0" smtClean="0">
              <a:latin typeface="Calibri" pitchFamily="34" charset="0"/>
              <a:cs typeface="Calibri" pitchFamily="34" charset="0"/>
            </a:endParaRPr>
          </a:p>
          <a:p>
            <a:pPr>
              <a:spcBef>
                <a:spcPts val="1200"/>
              </a:spcBef>
            </a:pPr>
            <a:r>
              <a:rPr lang="en-US" altLang="zh-CN" sz="2000" i="1" dirty="0">
                <a:latin typeface="Calibri" pitchFamily="34" charset="0"/>
                <a:cs typeface="Calibri" pitchFamily="34" charset="0"/>
              </a:rPr>
              <a:t>Note 4</a:t>
            </a:r>
            <a:r>
              <a:rPr lang="en-US" altLang="zh-CN" sz="2000" i="1" dirty="0" smtClean="0">
                <a:latin typeface="Calibri" pitchFamily="34" charset="0"/>
                <a:cs typeface="Calibri" pitchFamily="34" charset="0"/>
              </a:rPr>
              <a:t>: </a:t>
            </a:r>
          </a:p>
          <a:p>
            <a:pPr lvl="1">
              <a:spcBef>
                <a:spcPts val="1200"/>
              </a:spcBef>
              <a:buFont typeface="Wingdings" pitchFamily="2" charset="2"/>
              <a:buChar char="J"/>
            </a:pPr>
            <a:r>
              <a:rPr lang="en-US" altLang="zh-CN" sz="1800" dirty="0">
                <a:latin typeface="Calibri" pitchFamily="34" charset="0"/>
                <a:cs typeface="Calibri" pitchFamily="34" charset="0"/>
              </a:rPr>
              <a:t>Inheritance : The transfer of the characteristics of a class to other classes that </a:t>
            </a:r>
            <a:r>
              <a:rPr lang="en-US" altLang="zh-CN" sz="1800" dirty="0" smtClean="0">
                <a:latin typeface="Calibri" pitchFamily="34" charset="0"/>
                <a:cs typeface="Calibri" pitchFamily="34" charset="0"/>
              </a:rPr>
              <a:t>are </a:t>
            </a:r>
            <a:r>
              <a:rPr lang="en-US" altLang="zh-CN" sz="1800" dirty="0">
                <a:latin typeface="Calibri" pitchFamily="34" charset="0"/>
                <a:cs typeface="Calibri" pitchFamily="34" charset="0"/>
              </a:rPr>
              <a:t>derived from it</a:t>
            </a:r>
            <a:r>
              <a:rPr lang="en-US" altLang="zh-CN" sz="1800" dirty="0" smtClean="0">
                <a:latin typeface="Calibri" pitchFamily="34" charset="0"/>
                <a:cs typeface="Calibri" pitchFamily="34" charset="0"/>
              </a:rPr>
              <a:t>.</a:t>
            </a:r>
          </a:p>
          <a:p>
            <a:pPr marL="0" indent="0">
              <a:spcBef>
                <a:spcPts val="1200"/>
              </a:spcBef>
              <a:buNone/>
            </a:pPr>
            <a:endParaRPr lang="en-US" altLang="zh-CN" sz="1800" dirty="0" smtClean="0">
              <a:latin typeface="Calibri" pitchFamily="34" charset="0"/>
              <a:cs typeface="Calibri" pitchFamily="34" charset="0"/>
            </a:endParaRPr>
          </a:p>
          <a:p>
            <a:pPr>
              <a:spcBef>
                <a:spcPts val="1200"/>
              </a:spcBef>
            </a:pPr>
            <a:r>
              <a:rPr lang="en-US" altLang="zh-CN" sz="2000" i="1" dirty="0">
                <a:latin typeface="Calibri" pitchFamily="34" charset="0"/>
                <a:cs typeface="Calibri" pitchFamily="34" charset="0"/>
              </a:rPr>
              <a:t>Note </a:t>
            </a:r>
            <a:r>
              <a:rPr lang="en-US" altLang="zh-CN" sz="2000" i="1" dirty="0" smtClean="0">
                <a:latin typeface="Calibri" pitchFamily="34" charset="0"/>
                <a:cs typeface="Calibri" pitchFamily="34" charset="0"/>
              </a:rPr>
              <a:t>5: </a:t>
            </a:r>
            <a:endParaRPr lang="en-US" altLang="zh-CN" sz="2000" i="1" dirty="0">
              <a:latin typeface="Calibri" pitchFamily="34" charset="0"/>
              <a:cs typeface="Calibri" pitchFamily="34" charset="0"/>
            </a:endParaRPr>
          </a:p>
          <a:p>
            <a:pPr lvl="1">
              <a:spcBef>
                <a:spcPts val="1200"/>
              </a:spcBef>
              <a:buFont typeface="Wingdings" pitchFamily="2" charset="2"/>
              <a:buChar char="J"/>
            </a:pPr>
            <a:r>
              <a:rPr lang="en-US" altLang="zh-CN" sz="1800" dirty="0" err="1">
                <a:latin typeface="Calibri" pitchFamily="34" charset="0"/>
                <a:cs typeface="Calibri" pitchFamily="34" charset="0"/>
              </a:rPr>
              <a:t>s</a:t>
            </a:r>
            <a:r>
              <a:rPr lang="en-US" altLang="zh-CN" sz="1800" dirty="0" err="1" smtClean="0">
                <a:latin typeface="Calibri" pitchFamily="34" charset="0"/>
                <a:cs typeface="Calibri" pitchFamily="34" charset="0"/>
              </a:rPr>
              <a:t>tring.join</a:t>
            </a:r>
            <a:r>
              <a:rPr lang="en-US" altLang="zh-CN" sz="1800" dirty="0">
                <a:latin typeface="Calibri" pitchFamily="34" charset="0"/>
                <a:cs typeface="Calibri" pitchFamily="34" charset="0"/>
              </a:rPr>
              <a:t>(“aaa”) combines three ‘a’ with blank (default value)as separator</a:t>
            </a:r>
            <a:endParaRPr lang="en-US" altLang="zh-CN" sz="1800" dirty="0" smtClean="0">
              <a:latin typeface="Calibri" pitchFamily="34" charset="0"/>
              <a:cs typeface="Calibri" pitchFamily="34" charset="0"/>
            </a:endParaRPr>
          </a:p>
        </p:txBody>
      </p:sp>
      <p:sp>
        <p:nvSpPr>
          <p:cNvPr id="4" name="Footer Placeholder 3"/>
          <p:cNvSpPr>
            <a:spLocks noGrp="1"/>
          </p:cNvSpPr>
          <p:nvPr>
            <p:ph type="ftr" sz="quarter" idx="10"/>
          </p:nvPr>
        </p:nvSpPr>
        <p:spPr/>
        <p:txBody>
          <a:bodyPr/>
          <a:lstStyle/>
          <a:p>
            <a:endParaRPr lang="en-US" dirty="0"/>
          </a:p>
        </p:txBody>
      </p:sp>
      <p:sp>
        <p:nvSpPr>
          <p:cNvPr id="6" name="Title 4"/>
          <p:cNvSpPr>
            <a:spLocks noGrp="1"/>
          </p:cNvSpPr>
          <p:nvPr>
            <p:ph type="title"/>
          </p:nvPr>
        </p:nvSpPr>
        <p:spPr>
          <a:xfrm>
            <a:off x="457200" y="381000"/>
            <a:ext cx="8686800" cy="1143000"/>
          </a:xfrm>
        </p:spPr>
        <p:txBody>
          <a:bodyPr/>
          <a:lstStyle/>
          <a:p>
            <a:r>
              <a:rPr lang="en-US" altLang="zh-CN" dirty="0">
                <a:cs typeface="Calibri" pitchFamily="34" charset="0"/>
              </a:rPr>
              <a:t>7. List, Dictionary, Class</a:t>
            </a:r>
            <a:r>
              <a:rPr lang="en-US" altLang="zh-CN" sz="3600" dirty="0"/>
              <a:t/>
            </a:r>
            <a:br>
              <a:rPr lang="en-US" altLang="zh-CN" sz="3600" dirty="0"/>
            </a:br>
            <a:endParaRPr lang="en-US" dirty="0"/>
          </a:p>
        </p:txBody>
      </p:sp>
    </p:spTree>
    <p:extLst>
      <p:ext uri="{BB962C8B-B14F-4D97-AF65-F5344CB8AC3E}">
        <p14:creationId xmlns:p14="http://schemas.microsoft.com/office/powerpoint/2010/main" val="3855306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pPr>
            <a:r>
              <a:rPr lang="en-US" altLang="zh-CN" dirty="0">
                <a:cs typeface="Calibri" pitchFamily="34" charset="0"/>
              </a:rPr>
              <a:t>7. List, Dictionary, Class</a:t>
            </a:r>
            <a:endParaRPr lang="en-US" dirty="0">
              <a:cs typeface="Calibri" pitchFamily="34" charset="0"/>
            </a:endParaRPr>
          </a:p>
        </p:txBody>
      </p:sp>
      <p:sp>
        <p:nvSpPr>
          <p:cNvPr id="3" name="Content Placeholder 2"/>
          <p:cNvSpPr>
            <a:spLocks noGrp="1"/>
          </p:cNvSpPr>
          <p:nvPr>
            <p:ph idx="1"/>
          </p:nvPr>
        </p:nvSpPr>
        <p:spPr>
          <a:xfrm>
            <a:off x="457200" y="1066800"/>
            <a:ext cx="8229600" cy="4848225"/>
          </a:xfrm>
        </p:spPr>
        <p:txBody>
          <a:bodyPr/>
          <a:lstStyle/>
          <a:p>
            <a:r>
              <a:rPr lang="en-US" sz="2000" i="1" dirty="0" smtClean="0">
                <a:latin typeface="Calibri" pitchFamily="34" charset="0"/>
                <a:cs typeface="Calibri" pitchFamily="34" charset="0"/>
              </a:rPr>
              <a:t>Useful materials</a:t>
            </a:r>
          </a:p>
          <a:p>
            <a:pPr lvl="1">
              <a:buFont typeface="+mj-lt"/>
              <a:buAutoNum type="arabicPeriod"/>
            </a:pPr>
            <a:r>
              <a:rPr lang="en-US" altLang="zh-CN" sz="1800" dirty="0">
                <a:latin typeface="Calibri" pitchFamily="34" charset="0"/>
                <a:cs typeface="Calibri" pitchFamily="34" charset="0"/>
              </a:rPr>
              <a:t>Dir:  </a:t>
            </a:r>
            <a:r>
              <a:rPr lang="en-US" altLang="zh-CN" sz="1800" u="sng" dirty="0">
                <a:latin typeface="Calibri" pitchFamily="34" charset="0"/>
                <a:cs typeface="Calibri" pitchFamily="34" charset="0"/>
                <a:hlinkClick r:id="rId2"/>
              </a:rPr>
              <a:t>http://hi.baidu.com/liuhelishuang/item/8e8baff8de9da61ae2e3bdd1</a:t>
            </a:r>
            <a:endParaRPr lang="zh-CN" altLang="zh-CN" sz="1800" dirty="0">
              <a:latin typeface="Calibri" pitchFamily="34" charset="0"/>
              <a:cs typeface="Calibri" pitchFamily="34" charset="0"/>
            </a:endParaRPr>
          </a:p>
          <a:p>
            <a:pPr lvl="1" indent="-342900">
              <a:buFont typeface="+mj-lt"/>
              <a:buAutoNum type="arabicPeriod"/>
            </a:pPr>
            <a:r>
              <a:rPr lang="en-US" altLang="zh-CN" sz="1800" dirty="0">
                <a:latin typeface="Calibri" pitchFamily="34" charset="0"/>
                <a:cs typeface="Calibri" pitchFamily="34" charset="0"/>
              </a:rPr>
              <a:t>Class: </a:t>
            </a:r>
            <a:r>
              <a:rPr lang="en-US" altLang="zh-CN" sz="1800" u="sng" dirty="0">
                <a:latin typeface="Calibri" pitchFamily="34" charset="0"/>
                <a:cs typeface="Calibri" pitchFamily="34" charset="0"/>
                <a:hlinkClick r:id="rId3"/>
              </a:rPr>
              <a:t>http://www.17jo.com/program/python/base/ClassUse.htm</a:t>
            </a:r>
            <a:endParaRPr lang="zh-CN" altLang="zh-CN" sz="1800" dirty="0">
              <a:latin typeface="Calibri" pitchFamily="34" charset="0"/>
              <a:cs typeface="Calibri" pitchFamily="34" charset="0"/>
            </a:endParaRPr>
          </a:p>
          <a:p>
            <a:pPr lvl="1" indent="-342900">
              <a:buFont typeface="+mj-lt"/>
              <a:buAutoNum type="arabicPeriod"/>
            </a:pPr>
            <a:r>
              <a:rPr lang="en-US" altLang="zh-CN" sz="1800" dirty="0">
                <a:latin typeface="Calibri" pitchFamily="34" charset="0"/>
                <a:cs typeface="Calibri" pitchFamily="34" charset="0"/>
              </a:rPr>
              <a:t>Dict: </a:t>
            </a:r>
            <a:r>
              <a:rPr lang="en-US" altLang="zh-CN" sz="1800" u="sng" dirty="0">
                <a:latin typeface="Calibri" pitchFamily="34" charset="0"/>
                <a:cs typeface="Calibri" pitchFamily="34" charset="0"/>
                <a:hlinkClick r:id="rId4"/>
              </a:rPr>
              <a:t>http://hi.baidu.com/hailianglu/item/5b435a13f2e931051894ecd5</a:t>
            </a:r>
            <a:endParaRPr lang="zh-CN" altLang="zh-CN" sz="1800" dirty="0">
              <a:latin typeface="Calibri" pitchFamily="34" charset="0"/>
              <a:cs typeface="Calibri" pitchFamily="34" charset="0"/>
            </a:endParaRPr>
          </a:p>
          <a:p>
            <a:pPr lvl="1">
              <a:buFont typeface="+mj-lt"/>
              <a:buAutoNum type="arabicPeriod"/>
            </a:pPr>
            <a:endParaRPr lang="en-US" sz="1600" i="1" dirty="0" smtClean="0">
              <a:latin typeface="Calibri" pitchFamily="34" charset="0"/>
              <a:cs typeface="Calibri" pitchFamily="34" charset="0"/>
            </a:endParaRPr>
          </a:p>
          <a:p>
            <a:endParaRPr lang="en-US" sz="1800" i="1" dirty="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0587016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Calibri" pitchFamily="34" charset="0"/>
              </a:rPr>
              <a:t>8</a:t>
            </a:r>
            <a:r>
              <a:rPr lang="en-US" dirty="0">
                <a:cs typeface="Calibri" pitchFamily="34" charset="0"/>
              </a:rPr>
              <a:t>. Object, Class, Heritage, Test</a:t>
            </a:r>
            <a:endParaRPr lang="en-US" dirty="0">
              <a:cs typeface="Calibri" pitchFamily="34" charset="0"/>
            </a:endParaRPr>
          </a:p>
        </p:txBody>
      </p:sp>
      <p:sp>
        <p:nvSpPr>
          <p:cNvPr id="6" name="Content Placeholder 5"/>
          <p:cNvSpPr>
            <a:spLocks noGrp="1"/>
          </p:cNvSpPr>
          <p:nvPr>
            <p:ph idx="1"/>
          </p:nvPr>
        </p:nvSpPr>
        <p:spPr>
          <a:xfrm>
            <a:off x="457200" y="1066800"/>
            <a:ext cx="8229600" cy="4848225"/>
          </a:xfrm>
        </p:spPr>
        <p:txBody>
          <a:bodyPr/>
          <a:lstStyle/>
          <a:p>
            <a:r>
              <a:rPr lang="en-US" sz="1800" i="1" dirty="0" smtClean="0"/>
              <a:t>Learning point</a:t>
            </a:r>
          </a:p>
          <a:p>
            <a:pPr lvl="1">
              <a:spcBef>
                <a:spcPts val="1200"/>
              </a:spcBef>
              <a:buFont typeface="Wingdings" pitchFamily="2" charset="2"/>
              <a:buChar char="q"/>
            </a:pPr>
            <a:r>
              <a:rPr lang="en-US" sz="1400" i="1" dirty="0" smtClean="0"/>
              <a:t>Class 45: </a:t>
            </a:r>
            <a:r>
              <a:rPr lang="en-US" sz="1400" i="1" dirty="0" smtClean="0">
                <a:hlinkClick r:id="rId2"/>
              </a:rPr>
              <a:t>Object, Class and </a:t>
            </a:r>
            <a:r>
              <a:rPr lang="en-US" sz="1400" i="1" dirty="0" smtClean="0">
                <a:hlinkClick r:id="rId2"/>
              </a:rPr>
              <a:t>Heritage</a:t>
            </a:r>
            <a:endParaRPr lang="en-US" sz="1400" i="1" dirty="0" smtClean="0"/>
          </a:p>
          <a:p>
            <a:pPr lvl="1">
              <a:spcBef>
                <a:spcPts val="1200"/>
              </a:spcBef>
              <a:buFont typeface="Wingdings" pitchFamily="2" charset="2"/>
              <a:buChar char="q"/>
            </a:pPr>
            <a:r>
              <a:rPr lang="en-US" sz="1400" i="1" dirty="0"/>
              <a:t>Class </a:t>
            </a:r>
            <a:r>
              <a:rPr lang="en-US" sz="1400" i="1" dirty="0" smtClean="0"/>
              <a:t>46: </a:t>
            </a:r>
            <a:r>
              <a:rPr lang="en-US" sz="1400" i="1" dirty="0" smtClean="0">
                <a:hlinkClick r:id="rId3"/>
              </a:rPr>
              <a:t>A project skeleton</a:t>
            </a:r>
            <a:endParaRPr lang="en-US" sz="1400" i="1" dirty="0"/>
          </a:p>
          <a:p>
            <a:pPr lvl="1">
              <a:spcBef>
                <a:spcPts val="1200"/>
              </a:spcBef>
              <a:buFont typeface="Wingdings" pitchFamily="2" charset="2"/>
              <a:buChar char="q"/>
            </a:pPr>
            <a:r>
              <a:rPr lang="en-US" sz="1400" i="1" dirty="0"/>
              <a:t>Class </a:t>
            </a:r>
            <a:r>
              <a:rPr lang="en-US" sz="1400" i="1" dirty="0" smtClean="0"/>
              <a:t>47: </a:t>
            </a:r>
            <a:r>
              <a:rPr lang="en-US" sz="1400" i="1" dirty="0" smtClean="0">
                <a:hlinkClick r:id="rId4"/>
              </a:rPr>
              <a:t>Automatic testing</a:t>
            </a:r>
            <a:endParaRPr lang="en-US" sz="1400" i="1" dirty="0"/>
          </a:p>
          <a:p>
            <a:pPr lvl="1">
              <a:spcBef>
                <a:spcPts val="1200"/>
              </a:spcBef>
              <a:buFont typeface="Wingdings" pitchFamily="2" charset="2"/>
              <a:buChar char="q"/>
            </a:pPr>
            <a:r>
              <a:rPr lang="en-US" sz="1400" i="1" dirty="0"/>
              <a:t>Class </a:t>
            </a:r>
            <a:r>
              <a:rPr lang="en-US" sz="1400" i="1" dirty="0" smtClean="0"/>
              <a:t>48: </a:t>
            </a:r>
            <a:r>
              <a:rPr lang="en-US" sz="1400" i="1" dirty="0" smtClean="0">
                <a:hlinkClick r:id="rId5"/>
              </a:rPr>
              <a:t>More complicated user input</a:t>
            </a:r>
            <a:endParaRPr lang="en-US" sz="1400" i="1" dirty="0"/>
          </a:p>
          <a:p>
            <a:pPr lvl="1">
              <a:spcBef>
                <a:spcPts val="1200"/>
              </a:spcBef>
              <a:buFont typeface="Wingdings" pitchFamily="2" charset="2"/>
              <a:buChar char="q"/>
            </a:pPr>
            <a:r>
              <a:rPr lang="en-US" sz="1400" i="1" dirty="0"/>
              <a:t>Class </a:t>
            </a:r>
            <a:r>
              <a:rPr lang="en-US" sz="1400" i="1" dirty="0" smtClean="0"/>
              <a:t>49: </a:t>
            </a:r>
            <a:r>
              <a:rPr lang="en-US" sz="1400" i="1" dirty="0" smtClean="0">
                <a:hlinkClick r:id="rId6"/>
              </a:rPr>
              <a:t>Construct class sentence</a:t>
            </a:r>
            <a:endParaRPr lang="en-US" sz="1400" i="1" dirty="0"/>
          </a:p>
          <a:p>
            <a:pPr lvl="1">
              <a:spcBef>
                <a:spcPts val="1200"/>
              </a:spcBef>
              <a:buFont typeface="Wingdings" pitchFamily="2" charset="2"/>
              <a:buChar char="q"/>
            </a:pPr>
            <a:r>
              <a:rPr lang="en-US" sz="1400" i="1" dirty="0"/>
              <a:t>Class </a:t>
            </a:r>
            <a:r>
              <a:rPr lang="en-US" sz="1400" i="1" dirty="0" smtClean="0"/>
              <a:t>50: </a:t>
            </a:r>
            <a:r>
              <a:rPr lang="en-US" sz="1400" i="1" dirty="0" smtClean="0">
                <a:hlinkClick r:id="rId7"/>
              </a:rPr>
              <a:t>Your first task</a:t>
            </a:r>
            <a:endParaRPr lang="en-US" sz="1400" i="1" dirty="0"/>
          </a:p>
          <a:p>
            <a:pPr lvl="1">
              <a:spcBef>
                <a:spcPts val="1200"/>
              </a:spcBef>
              <a:buFont typeface="Wingdings" pitchFamily="2" charset="2"/>
              <a:buChar char="q"/>
            </a:pPr>
            <a:r>
              <a:rPr lang="en-US" sz="1400" i="1" dirty="0"/>
              <a:t>Class </a:t>
            </a:r>
            <a:r>
              <a:rPr lang="en-US" sz="1400" i="1" dirty="0" smtClean="0"/>
              <a:t>51: </a:t>
            </a:r>
            <a:r>
              <a:rPr lang="en-US" sz="1400" i="1" dirty="0" smtClean="0">
                <a:hlinkClick r:id="rId8"/>
              </a:rPr>
              <a:t>Evaluate your job</a:t>
            </a:r>
            <a:endParaRPr lang="en-US" sz="1400" i="1" dirty="0"/>
          </a:p>
          <a:p>
            <a:pPr lvl="1">
              <a:spcBef>
                <a:spcPts val="1200"/>
              </a:spcBef>
              <a:buFont typeface="Wingdings" pitchFamily="2" charset="2"/>
              <a:buChar char="q"/>
            </a:pPr>
            <a:r>
              <a:rPr lang="en-US" sz="1400" i="1" dirty="0"/>
              <a:t>Class </a:t>
            </a:r>
            <a:r>
              <a:rPr lang="en-US" sz="1400" i="1" dirty="0" smtClean="0"/>
              <a:t>52: </a:t>
            </a:r>
            <a:r>
              <a:rPr lang="en-US" sz="1400" i="1" dirty="0" smtClean="0">
                <a:hlinkClick r:id="rId9"/>
              </a:rPr>
              <a:t>Teach others what you know</a:t>
            </a:r>
            <a:endParaRPr lang="en-US" sz="1400" i="1" dirty="0"/>
          </a:p>
          <a:p>
            <a:pPr lvl="1">
              <a:spcBef>
                <a:spcPts val="1200"/>
              </a:spcBef>
              <a:buFont typeface="Wingdings" pitchFamily="2" charset="2"/>
              <a:buChar char="q"/>
            </a:pPr>
            <a:endParaRPr lang="en-US" sz="1400" i="1" dirty="0" smtClean="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525209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Object, Class, Heritage, Test</a:t>
            </a:r>
            <a:endParaRPr lang="en-US" dirty="0"/>
          </a:p>
        </p:txBody>
      </p:sp>
      <p:sp>
        <p:nvSpPr>
          <p:cNvPr id="3" name="Content Placeholder 2"/>
          <p:cNvSpPr>
            <a:spLocks noGrp="1"/>
          </p:cNvSpPr>
          <p:nvPr>
            <p:ph idx="1"/>
          </p:nvPr>
        </p:nvSpPr>
        <p:spPr>
          <a:xfrm>
            <a:off x="457200" y="1066800"/>
            <a:ext cx="8229600" cy="5257800"/>
          </a:xfrm>
        </p:spPr>
        <p:txBody>
          <a:bodyPr/>
          <a:lstStyle/>
          <a:p>
            <a:r>
              <a:rPr lang="en-US" sz="1800" i="1" dirty="0"/>
              <a:t>Note 1: </a:t>
            </a:r>
            <a:r>
              <a:rPr lang="en-US" sz="1800" i="1" dirty="0" smtClean="0"/>
              <a:t>__</a:t>
            </a:r>
            <a:r>
              <a:rPr lang="en-US" sz="1800" i="1" dirty="0" err="1" smtClean="0"/>
              <a:t>init</a:t>
            </a:r>
            <a:r>
              <a:rPr lang="en-US" sz="1800" i="1" dirty="0" smtClean="0"/>
              <a:t>__ is a must for a class</a:t>
            </a:r>
            <a:endParaRPr lang="en-US" sz="1800" i="1" dirty="0"/>
          </a:p>
          <a:p>
            <a:pPr lvl="1">
              <a:spcBef>
                <a:spcPts val="1200"/>
              </a:spcBef>
              <a:buFont typeface="Wingdings" pitchFamily="2" charset="2"/>
              <a:buChar char="J"/>
            </a:pPr>
            <a:r>
              <a:rPr lang="en-US" sz="1400" b="1" dirty="0"/>
              <a:t>Q</a:t>
            </a:r>
            <a:r>
              <a:rPr lang="en-US" sz="1400" dirty="0"/>
              <a:t>: </a:t>
            </a:r>
            <a:r>
              <a:rPr lang="en-US" sz="1400" dirty="0" smtClean="0"/>
              <a:t>How to define a class?</a:t>
            </a:r>
            <a:endParaRPr lang="en-US" sz="1400" dirty="0"/>
          </a:p>
          <a:p>
            <a:pPr lvl="1">
              <a:spcBef>
                <a:spcPts val="1200"/>
              </a:spcBef>
              <a:buFont typeface="Wingdings" pitchFamily="2" charset="2"/>
              <a:buChar char="J"/>
            </a:pPr>
            <a:r>
              <a:rPr lang="en-US" sz="1400" b="1" dirty="0" smtClean="0"/>
              <a:t>A</a:t>
            </a:r>
            <a:r>
              <a:rPr lang="en-US" sz="1400" dirty="0" smtClean="0"/>
              <a:t>: An example for class, object and heritage:</a:t>
            </a:r>
          </a:p>
          <a:p>
            <a:pPr marL="684213" lvl="2" indent="0">
              <a:buNone/>
            </a:pPr>
            <a:r>
              <a:rPr lang="en-US" altLang="zh-CN" sz="1600" i="1" dirty="0"/>
              <a:t>class A:</a:t>
            </a:r>
            <a:br>
              <a:rPr lang="en-US" altLang="zh-CN" sz="1600" i="1" dirty="0"/>
            </a:br>
            <a:r>
              <a:rPr lang="en-US" altLang="zh-CN" sz="1600" i="1" dirty="0"/>
              <a:t>	</a:t>
            </a:r>
            <a:r>
              <a:rPr lang="en-US" altLang="zh-CN" sz="1600" i="1" dirty="0" err="1" smtClean="0"/>
              <a:t>def</a:t>
            </a:r>
            <a:r>
              <a:rPr lang="en-US" altLang="zh-CN" sz="1600" i="1" dirty="0" smtClean="0"/>
              <a:t> </a:t>
            </a:r>
            <a:r>
              <a:rPr lang="en-US" altLang="zh-CN" sz="1600" i="1" dirty="0"/>
              <a:t>__init__(self):</a:t>
            </a:r>
            <a:br>
              <a:rPr lang="en-US" altLang="zh-CN" sz="1600" i="1" dirty="0"/>
            </a:br>
            <a:r>
              <a:rPr lang="en-US" altLang="zh-CN" sz="1600" i="1" dirty="0" smtClean="0"/>
              <a:t>          print </a:t>
            </a:r>
            <a:r>
              <a:rPr lang="en-US" altLang="zh-CN" sz="1600" i="1" dirty="0"/>
              <a:t>"enter A"</a:t>
            </a:r>
            <a:br>
              <a:rPr lang="en-US" altLang="zh-CN" sz="1600" i="1" dirty="0"/>
            </a:br>
            <a:r>
              <a:rPr lang="en-US" altLang="zh-CN" sz="1600" i="1" dirty="0"/>
              <a:t>  </a:t>
            </a:r>
            <a:r>
              <a:rPr lang="en-US" altLang="zh-CN" sz="1600" i="1" dirty="0" smtClean="0"/>
              <a:t>   </a:t>
            </a:r>
            <a:r>
              <a:rPr lang="en-US" altLang="zh-CN" sz="1600" i="1" dirty="0"/>
              <a:t> </a:t>
            </a:r>
            <a:r>
              <a:rPr lang="en-US" altLang="zh-CN" sz="1600" i="1" dirty="0" smtClean="0"/>
              <a:t>    print </a:t>
            </a:r>
            <a:r>
              <a:rPr lang="en-US" altLang="zh-CN" sz="1600" i="1" dirty="0"/>
              <a:t>"leave A"</a:t>
            </a:r>
          </a:p>
          <a:p>
            <a:pPr marL="684213" lvl="2" indent="0">
              <a:buNone/>
            </a:pPr>
            <a:r>
              <a:rPr lang="en-US" altLang="zh-CN" sz="1600" i="1" dirty="0" smtClean="0"/>
              <a:t>class </a:t>
            </a:r>
            <a:r>
              <a:rPr lang="en-US" altLang="zh-CN" sz="1600" i="1" dirty="0"/>
              <a:t>B(A):</a:t>
            </a:r>
            <a:br>
              <a:rPr lang="en-US" altLang="zh-CN" sz="1600" i="1" dirty="0"/>
            </a:br>
            <a:r>
              <a:rPr lang="en-US" altLang="zh-CN" sz="1600" i="1" dirty="0"/>
              <a:t>  </a:t>
            </a:r>
            <a:r>
              <a:rPr lang="en-US" altLang="zh-CN" sz="1600" i="1" dirty="0" smtClean="0"/>
              <a:t>  </a:t>
            </a:r>
            <a:r>
              <a:rPr lang="en-US" altLang="zh-CN" sz="1600" i="1" dirty="0" err="1" smtClean="0"/>
              <a:t>def</a:t>
            </a:r>
            <a:r>
              <a:rPr lang="en-US" altLang="zh-CN" sz="1600" i="1" dirty="0" smtClean="0"/>
              <a:t> </a:t>
            </a:r>
            <a:r>
              <a:rPr lang="en-US" altLang="zh-CN" sz="1600" i="1" dirty="0"/>
              <a:t>__init__(self):</a:t>
            </a:r>
            <a:br>
              <a:rPr lang="en-US" altLang="zh-CN" sz="1600" i="1" dirty="0"/>
            </a:br>
            <a:r>
              <a:rPr lang="en-US" altLang="zh-CN" sz="1600" i="1" dirty="0"/>
              <a:t>   </a:t>
            </a:r>
            <a:r>
              <a:rPr lang="en-US" altLang="zh-CN" sz="1600" i="1" dirty="0" smtClean="0"/>
              <a:t>   </a:t>
            </a:r>
            <a:r>
              <a:rPr lang="en-US" altLang="zh-CN" sz="1600" i="1" dirty="0" smtClean="0"/>
              <a:t>    print </a:t>
            </a:r>
            <a:r>
              <a:rPr lang="en-US" altLang="zh-CN" sz="1600" i="1" dirty="0"/>
              <a:t>"enter B"</a:t>
            </a:r>
            <a:br>
              <a:rPr lang="en-US" altLang="zh-CN" sz="1600" i="1" dirty="0"/>
            </a:br>
            <a:r>
              <a:rPr lang="en-US" altLang="zh-CN" sz="1600" i="1" dirty="0"/>
              <a:t>   </a:t>
            </a:r>
            <a:r>
              <a:rPr lang="en-US" altLang="zh-CN" sz="1600" i="1" dirty="0" smtClean="0"/>
              <a:t>   </a:t>
            </a:r>
            <a:r>
              <a:rPr lang="en-US" altLang="zh-CN" sz="1600" i="1" dirty="0" smtClean="0"/>
              <a:t>    A</a:t>
            </a:r>
            <a:r>
              <a:rPr lang="en-US" altLang="zh-CN" sz="1600" i="1" dirty="0"/>
              <a:t>.__init__(self)</a:t>
            </a:r>
            <a:br>
              <a:rPr lang="en-US" altLang="zh-CN" sz="1600" i="1" dirty="0"/>
            </a:br>
            <a:r>
              <a:rPr lang="en-US" altLang="zh-CN" sz="1600" i="1" dirty="0"/>
              <a:t>   </a:t>
            </a:r>
            <a:r>
              <a:rPr lang="en-US" altLang="zh-CN" sz="1600" i="1" dirty="0" smtClean="0"/>
              <a:t>   </a:t>
            </a:r>
            <a:r>
              <a:rPr lang="en-US" altLang="zh-CN" sz="1600" i="1" dirty="0" smtClean="0"/>
              <a:t>    print </a:t>
            </a:r>
            <a:r>
              <a:rPr lang="en-US" altLang="zh-CN" sz="1600" i="1" dirty="0"/>
              <a:t>"leave B"</a:t>
            </a:r>
          </a:p>
          <a:p>
            <a:pPr marL="684213" lvl="2" indent="0">
              <a:buNone/>
            </a:pPr>
            <a:r>
              <a:rPr lang="en-US" altLang="zh-CN" sz="1600" i="1" dirty="0" smtClean="0"/>
              <a:t>&gt;&gt;&gt; </a:t>
            </a:r>
            <a:r>
              <a:rPr lang="en-US" altLang="zh-CN" sz="1600" i="1" dirty="0"/>
              <a:t>b = B()</a:t>
            </a:r>
          </a:p>
          <a:p>
            <a:pPr marL="684213" lvl="2" indent="0">
              <a:buNone/>
            </a:pPr>
            <a:r>
              <a:rPr lang="en-US" altLang="zh-CN" sz="1600" i="1" dirty="0" smtClean="0"/>
              <a:t>&gt;&gt;&gt; enter </a:t>
            </a:r>
            <a:r>
              <a:rPr lang="en-US" altLang="zh-CN" sz="1600" i="1" dirty="0"/>
              <a:t>B</a:t>
            </a:r>
            <a:br>
              <a:rPr lang="en-US" altLang="zh-CN" sz="1600" i="1" dirty="0"/>
            </a:br>
            <a:r>
              <a:rPr lang="en-US" altLang="zh-CN" sz="1600" i="1" dirty="0"/>
              <a:t> </a:t>
            </a:r>
            <a:r>
              <a:rPr lang="en-US" altLang="zh-CN" sz="1600" i="1" dirty="0" smtClean="0"/>
              <a:t>      enter </a:t>
            </a:r>
            <a:r>
              <a:rPr lang="en-US" altLang="zh-CN" sz="1600" i="1" dirty="0"/>
              <a:t>A</a:t>
            </a:r>
            <a:br>
              <a:rPr lang="en-US" altLang="zh-CN" sz="1600" i="1" dirty="0"/>
            </a:br>
            <a:r>
              <a:rPr lang="en-US" altLang="zh-CN" sz="1600" i="1" dirty="0"/>
              <a:t> </a:t>
            </a:r>
            <a:r>
              <a:rPr lang="en-US" altLang="zh-CN" sz="1600" i="1" dirty="0" smtClean="0"/>
              <a:t>      leave </a:t>
            </a:r>
            <a:r>
              <a:rPr lang="en-US" altLang="zh-CN" sz="1600" i="1" dirty="0"/>
              <a:t>A</a:t>
            </a:r>
            <a:br>
              <a:rPr lang="en-US" altLang="zh-CN" sz="1600" i="1" dirty="0"/>
            </a:br>
            <a:r>
              <a:rPr lang="en-US" altLang="zh-CN" sz="1600" i="1" dirty="0"/>
              <a:t> </a:t>
            </a:r>
            <a:r>
              <a:rPr lang="en-US" altLang="zh-CN" sz="1600" i="1" dirty="0" smtClean="0"/>
              <a:t>      leave </a:t>
            </a:r>
            <a:r>
              <a:rPr lang="en-US" altLang="zh-CN" sz="1600" i="1" dirty="0"/>
              <a:t>B</a:t>
            </a:r>
          </a:p>
          <a:p>
            <a:pPr lvl="1">
              <a:spcBef>
                <a:spcPts val="1200"/>
              </a:spcBef>
              <a:buFont typeface="Wingdings" pitchFamily="2" charset="2"/>
              <a:buChar char="J"/>
            </a:pPr>
            <a:endParaRPr lang="en-US" sz="1400" dirty="0" smtClean="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28974164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Object, Class, Heritage, Test</a:t>
            </a:r>
            <a:endParaRPr lang="zh-CN" altLang="en-US" dirty="0"/>
          </a:p>
        </p:txBody>
      </p:sp>
      <p:sp>
        <p:nvSpPr>
          <p:cNvPr id="3" name="Content Placeholder 2"/>
          <p:cNvSpPr>
            <a:spLocks noGrp="1"/>
          </p:cNvSpPr>
          <p:nvPr>
            <p:ph idx="1"/>
          </p:nvPr>
        </p:nvSpPr>
        <p:spPr/>
        <p:txBody>
          <a:bodyPr/>
          <a:lstStyle/>
          <a:p>
            <a:pPr marL="341312">
              <a:spcBef>
                <a:spcPts val="1200"/>
              </a:spcBef>
            </a:pPr>
            <a:r>
              <a:rPr lang="en-US" sz="1800" i="1" dirty="0"/>
              <a:t>Note </a:t>
            </a:r>
            <a:r>
              <a:rPr lang="en-US" sz="1800" i="1" dirty="0" smtClean="0"/>
              <a:t>2: super object</a:t>
            </a:r>
            <a:endParaRPr lang="en-US" sz="1800" i="1" dirty="0"/>
          </a:p>
          <a:p>
            <a:pPr lvl="1">
              <a:spcBef>
                <a:spcPts val="1200"/>
              </a:spcBef>
              <a:buFont typeface="Wingdings" pitchFamily="2" charset="2"/>
              <a:buChar char="J"/>
            </a:pPr>
            <a:r>
              <a:rPr lang="en-US" altLang="zh-CN" sz="1400" b="1" dirty="0" smtClean="0"/>
              <a:t>Q</a:t>
            </a:r>
            <a:r>
              <a:rPr lang="en-US" altLang="zh-CN" sz="1400" b="1" dirty="0" smtClean="0"/>
              <a:t>: </a:t>
            </a:r>
            <a:r>
              <a:rPr lang="en-US" altLang="zh-CN" sz="1400" dirty="0" smtClean="0"/>
              <a:t>When and How to use a super object? </a:t>
            </a:r>
          </a:p>
          <a:p>
            <a:pPr lvl="1">
              <a:spcBef>
                <a:spcPts val="1200"/>
              </a:spcBef>
              <a:buFont typeface="Wingdings" pitchFamily="2" charset="2"/>
              <a:buChar char="J"/>
            </a:pPr>
            <a:r>
              <a:rPr lang="en-US" altLang="zh-CN" sz="1400" b="1" dirty="0"/>
              <a:t>A</a:t>
            </a:r>
            <a:r>
              <a:rPr lang="en-US" altLang="zh-CN" sz="1400" dirty="0" smtClean="0"/>
              <a:t>: An example: if you want to change parent of B from A to C, it will be convenient to use a super object</a:t>
            </a:r>
          </a:p>
          <a:p>
            <a:pPr lvl="2"/>
            <a:r>
              <a:rPr lang="en-US" altLang="zh-CN" sz="1600" i="1" dirty="0"/>
              <a:t> class A(object):    </a:t>
            </a:r>
            <a:r>
              <a:rPr lang="en-US" altLang="zh-CN" sz="1600" i="1" u="sng" dirty="0">
                <a:solidFill>
                  <a:srgbClr val="FF9900"/>
                </a:solidFill>
              </a:rPr>
              <a:t># A must be new-style class</a:t>
            </a:r>
            <a:br>
              <a:rPr lang="en-US" altLang="zh-CN" sz="1600" i="1" u="sng" dirty="0">
                <a:solidFill>
                  <a:srgbClr val="FF9900"/>
                </a:solidFill>
              </a:rPr>
            </a:br>
            <a:r>
              <a:rPr lang="en-US" altLang="zh-CN" sz="1600" i="1" dirty="0"/>
              <a:t>  </a:t>
            </a:r>
            <a:r>
              <a:rPr lang="en-US" altLang="zh-CN" sz="1600" i="1" dirty="0" smtClean="0"/>
              <a:t>   </a:t>
            </a:r>
            <a:r>
              <a:rPr lang="en-US" altLang="zh-CN" sz="1600" i="1" dirty="0" err="1" smtClean="0"/>
              <a:t>def</a:t>
            </a:r>
            <a:r>
              <a:rPr lang="en-US" altLang="zh-CN" sz="1600" i="1" dirty="0" smtClean="0"/>
              <a:t> </a:t>
            </a:r>
            <a:r>
              <a:rPr lang="en-US" altLang="zh-CN" sz="1600" i="1" dirty="0"/>
              <a:t>__init__(self):</a:t>
            </a:r>
            <a:br>
              <a:rPr lang="en-US" altLang="zh-CN" sz="1600" i="1" dirty="0"/>
            </a:br>
            <a:r>
              <a:rPr lang="en-US" altLang="zh-CN" sz="1600" i="1" dirty="0"/>
              <a:t>  </a:t>
            </a:r>
            <a:r>
              <a:rPr lang="en-US" altLang="zh-CN" sz="1600" i="1" dirty="0" smtClean="0"/>
              <a:t>     </a:t>
            </a:r>
            <a:r>
              <a:rPr lang="en-US" altLang="zh-CN" sz="1600" i="1" dirty="0"/>
              <a:t> print "enter A"</a:t>
            </a:r>
            <a:br>
              <a:rPr lang="en-US" altLang="zh-CN" sz="1600" i="1" dirty="0"/>
            </a:br>
            <a:r>
              <a:rPr lang="en-US" altLang="zh-CN" sz="1600" i="1" dirty="0"/>
              <a:t>   </a:t>
            </a:r>
            <a:r>
              <a:rPr lang="en-US" altLang="zh-CN" sz="1600" i="1" dirty="0" smtClean="0"/>
              <a:t>     print </a:t>
            </a:r>
            <a:r>
              <a:rPr lang="en-US" altLang="zh-CN" sz="1600" i="1" dirty="0"/>
              <a:t>"leave A"</a:t>
            </a:r>
          </a:p>
          <a:p>
            <a:pPr lvl="2"/>
            <a:r>
              <a:rPr lang="en-US" altLang="zh-CN" sz="1600" i="1" dirty="0"/>
              <a:t> class B(C):     # A --&gt; C</a:t>
            </a:r>
            <a:br>
              <a:rPr lang="en-US" altLang="zh-CN" sz="1600" i="1" dirty="0"/>
            </a:br>
            <a:r>
              <a:rPr lang="en-US" altLang="zh-CN" sz="1600" i="1" dirty="0"/>
              <a:t> </a:t>
            </a:r>
            <a:r>
              <a:rPr lang="en-US" altLang="zh-CN" sz="1600" i="1" dirty="0" smtClean="0"/>
              <a:t>  </a:t>
            </a:r>
            <a:r>
              <a:rPr lang="en-US" altLang="zh-CN" sz="1600" i="1" dirty="0"/>
              <a:t> def __init__(self):</a:t>
            </a:r>
            <a:br>
              <a:rPr lang="en-US" altLang="zh-CN" sz="1600" i="1" dirty="0"/>
            </a:br>
            <a:r>
              <a:rPr lang="en-US" altLang="zh-CN" sz="1600" i="1" dirty="0"/>
              <a:t>  </a:t>
            </a:r>
            <a:r>
              <a:rPr lang="en-US" altLang="zh-CN" sz="1600" i="1" dirty="0" smtClean="0"/>
              <a:t>     </a:t>
            </a:r>
            <a:r>
              <a:rPr lang="en-US" altLang="zh-CN" sz="1600" i="1" dirty="0"/>
              <a:t> print "enter B"</a:t>
            </a:r>
            <a:br>
              <a:rPr lang="en-US" altLang="zh-CN" sz="1600" i="1" dirty="0"/>
            </a:br>
            <a:r>
              <a:rPr lang="en-US" altLang="zh-CN" sz="1600" i="1" dirty="0"/>
              <a:t>   </a:t>
            </a:r>
            <a:r>
              <a:rPr lang="en-US" altLang="zh-CN" sz="1600" i="1" dirty="0" smtClean="0"/>
              <a:t>     super(B</a:t>
            </a:r>
            <a:r>
              <a:rPr lang="en-US" altLang="zh-CN" sz="1600" i="1" dirty="0"/>
              <a:t>, self).__init__()</a:t>
            </a:r>
            <a:br>
              <a:rPr lang="en-US" altLang="zh-CN" sz="1600" i="1" dirty="0"/>
            </a:br>
            <a:r>
              <a:rPr lang="en-US" altLang="zh-CN" sz="1600" i="1" dirty="0"/>
              <a:t>   </a:t>
            </a:r>
            <a:r>
              <a:rPr lang="en-US" altLang="zh-CN" sz="1600" i="1" dirty="0" smtClean="0"/>
              <a:t>     print </a:t>
            </a:r>
            <a:r>
              <a:rPr lang="en-US" altLang="zh-CN" sz="1600" i="1" dirty="0"/>
              <a:t>"leave B"</a:t>
            </a:r>
          </a:p>
          <a:p>
            <a:pPr lvl="1">
              <a:spcBef>
                <a:spcPts val="1200"/>
              </a:spcBef>
              <a:buFont typeface="Wingdings" pitchFamily="2" charset="2"/>
              <a:buChar char="J"/>
            </a:pPr>
            <a:endParaRPr lang="zh-CN" altLang="zh-CN" sz="1400" dirty="0"/>
          </a:p>
          <a:p>
            <a:pPr lvl="1">
              <a:spcBef>
                <a:spcPts val="1200"/>
              </a:spcBef>
              <a:buFont typeface="Wingdings" pitchFamily="2" charset="2"/>
              <a:buChar char="J"/>
            </a:pPr>
            <a:r>
              <a:rPr lang="en-US" altLang="zh-CN" sz="1600" b="1" dirty="0" smtClean="0"/>
              <a:t>R</a:t>
            </a:r>
            <a:r>
              <a:rPr lang="en-US" altLang="zh-CN" sz="1600" dirty="0" smtClean="0"/>
              <a:t>:</a:t>
            </a:r>
            <a:r>
              <a:rPr lang="en-US" altLang="zh-CN" sz="1050" dirty="0" smtClean="0"/>
              <a:t> </a:t>
            </a:r>
            <a:r>
              <a:rPr lang="en-US" altLang="zh-CN" sz="1000" dirty="0"/>
              <a:t> </a:t>
            </a:r>
            <a:r>
              <a:rPr lang="en-US" altLang="zh-CN" sz="1600" dirty="0"/>
              <a:t> </a:t>
            </a:r>
            <a:r>
              <a:rPr lang="en-US" altLang="zh-CN" sz="1600" u="sng" dirty="0">
                <a:hlinkClick r:id="rId2"/>
              </a:rPr>
              <a:t>http://www.cnblogs.com/lovemo1314/archive/2011/05/03/2035005.html</a:t>
            </a:r>
            <a:endParaRPr lang="zh-CN" altLang="zh-CN" sz="1600" dirty="0"/>
          </a:p>
          <a:p>
            <a:endParaRPr lang="zh-CN" altLang="en-US" sz="1400" dirty="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4287731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Object, Class, Heritage, Test</a:t>
            </a:r>
            <a:endParaRPr lang="zh-CN" altLang="en-US" dirty="0"/>
          </a:p>
        </p:txBody>
      </p:sp>
      <p:sp>
        <p:nvSpPr>
          <p:cNvPr id="3" name="Content Placeholder 2"/>
          <p:cNvSpPr>
            <a:spLocks noGrp="1"/>
          </p:cNvSpPr>
          <p:nvPr>
            <p:ph idx="1"/>
          </p:nvPr>
        </p:nvSpPr>
        <p:spPr/>
        <p:txBody>
          <a:bodyPr/>
          <a:lstStyle/>
          <a:p>
            <a:pPr marL="284162" indent="-285750">
              <a:spcBef>
                <a:spcPts val="1200"/>
              </a:spcBef>
            </a:pPr>
            <a:r>
              <a:rPr lang="en-US" altLang="zh-CN" sz="1800" i="1" dirty="0" smtClean="0"/>
              <a:t>Note 3: Method </a:t>
            </a:r>
            <a:r>
              <a:rPr lang="en-US" altLang="zh-CN" sz="1800" i="1" dirty="0"/>
              <a:t>Resolution Order (MRO)</a:t>
            </a:r>
          </a:p>
          <a:p>
            <a:pPr lvl="1">
              <a:spcBef>
                <a:spcPts val="1200"/>
              </a:spcBef>
              <a:buFont typeface="Wingdings" pitchFamily="2" charset="2"/>
              <a:buChar char="J"/>
            </a:pPr>
            <a:r>
              <a:rPr lang="en-US" altLang="zh-CN" sz="1600" b="1" dirty="0" smtClean="0"/>
              <a:t>Q</a:t>
            </a:r>
            <a:r>
              <a:rPr lang="en-US" altLang="zh-CN" sz="1600" b="1" dirty="0" smtClean="0"/>
              <a:t>: </a:t>
            </a:r>
            <a:r>
              <a:rPr lang="en-US" altLang="zh-CN" sz="1600" dirty="0" smtClean="0"/>
              <a:t>What’s MRO? </a:t>
            </a:r>
          </a:p>
          <a:p>
            <a:pPr lvl="1">
              <a:spcBef>
                <a:spcPts val="1200"/>
              </a:spcBef>
              <a:buFont typeface="Wingdings" pitchFamily="2" charset="2"/>
              <a:buChar char="J"/>
            </a:pPr>
            <a:r>
              <a:rPr lang="en-US" altLang="zh-CN" sz="1600" b="1" dirty="0"/>
              <a:t>A</a:t>
            </a:r>
            <a:r>
              <a:rPr lang="en-US" altLang="zh-CN" sz="1600" dirty="0" smtClean="0"/>
              <a:t>: </a:t>
            </a:r>
            <a:r>
              <a:rPr lang="en-US" altLang="zh-CN" sz="1600" dirty="0"/>
              <a:t>MRO is a C3 Method Resolution Order used in Python </a:t>
            </a:r>
            <a:r>
              <a:rPr lang="en-US" altLang="zh-CN" sz="1600" dirty="0" smtClean="0"/>
              <a:t>2.3, an example:</a:t>
            </a:r>
          </a:p>
          <a:p>
            <a:pPr marL="346075" lvl="1" indent="0">
              <a:spcBef>
                <a:spcPts val="1200"/>
              </a:spcBef>
              <a:buNone/>
            </a:pPr>
            <a:r>
              <a:rPr lang="pt-BR" altLang="zh-CN" sz="1600" dirty="0" smtClean="0"/>
              <a:t>For hierarchical classes as below:</a:t>
            </a:r>
          </a:p>
          <a:p>
            <a:pPr marL="346075" lvl="1" indent="0">
              <a:spcBef>
                <a:spcPts val="1200"/>
              </a:spcBef>
              <a:buNone/>
            </a:pPr>
            <a:r>
              <a:rPr lang="pt-BR" altLang="zh-CN" sz="1600" dirty="0" smtClean="0"/>
              <a:t> </a:t>
            </a:r>
            <a:r>
              <a:rPr lang="pt-BR" altLang="zh-CN" sz="1600" dirty="0"/>
              <a:t>   object</a:t>
            </a:r>
            <a:br>
              <a:rPr lang="pt-BR" altLang="zh-CN" sz="1600" dirty="0"/>
            </a:br>
            <a:r>
              <a:rPr lang="pt-BR" altLang="zh-CN" sz="1600" dirty="0"/>
              <a:t>   |       \</a:t>
            </a:r>
            <a:br>
              <a:rPr lang="pt-BR" altLang="zh-CN" sz="1600" dirty="0"/>
            </a:br>
            <a:r>
              <a:rPr lang="pt-BR" altLang="zh-CN" sz="1600" dirty="0"/>
              <a:t>   |        A</a:t>
            </a:r>
            <a:br>
              <a:rPr lang="pt-BR" altLang="zh-CN" sz="1600" dirty="0"/>
            </a:br>
            <a:r>
              <a:rPr lang="pt-BR" altLang="zh-CN" sz="1600" dirty="0"/>
              <a:t>   |      / |</a:t>
            </a:r>
            <a:br>
              <a:rPr lang="pt-BR" altLang="zh-CN" sz="1600" dirty="0"/>
            </a:br>
            <a:r>
              <a:rPr lang="pt-BR" altLang="zh-CN" sz="1600" dirty="0"/>
              <a:t>   B  C  D</a:t>
            </a:r>
            <a:br>
              <a:rPr lang="pt-BR" altLang="zh-CN" sz="1600" dirty="0"/>
            </a:br>
            <a:r>
              <a:rPr lang="pt-BR" altLang="zh-CN" sz="1600" dirty="0"/>
              <a:t>    \   /   |</a:t>
            </a:r>
            <a:br>
              <a:rPr lang="pt-BR" altLang="zh-CN" sz="1600" dirty="0"/>
            </a:br>
            <a:r>
              <a:rPr lang="pt-BR" altLang="zh-CN" sz="1600" dirty="0"/>
              <a:t>      E    |</a:t>
            </a:r>
            <a:br>
              <a:rPr lang="pt-BR" altLang="zh-CN" sz="1600" dirty="0"/>
            </a:br>
            <a:r>
              <a:rPr lang="pt-BR" altLang="zh-CN" sz="1600" dirty="0"/>
              <a:t>        \   |</a:t>
            </a:r>
            <a:br>
              <a:rPr lang="pt-BR" altLang="zh-CN" sz="1600" dirty="0"/>
            </a:br>
            <a:r>
              <a:rPr lang="pt-BR" altLang="zh-CN" sz="1600" dirty="0"/>
              <a:t>          F</a:t>
            </a:r>
          </a:p>
          <a:p>
            <a:pPr marL="346075" lvl="1" indent="0">
              <a:spcBef>
                <a:spcPts val="1200"/>
              </a:spcBef>
              <a:buNone/>
            </a:pPr>
            <a:r>
              <a:rPr lang="en-US" altLang="zh-CN" sz="1600" dirty="0" smtClean="0"/>
              <a:t>It’s MRO record is : </a:t>
            </a:r>
            <a:r>
              <a:rPr lang="pt-BR" altLang="zh-CN" sz="1600" dirty="0"/>
              <a:t>F E B C D A object</a:t>
            </a:r>
            <a:endParaRPr lang="en-US" altLang="zh-CN" sz="1600" dirty="0" smtClean="0"/>
          </a:p>
          <a:p>
            <a:pPr marL="346075" lvl="1" indent="0">
              <a:spcBef>
                <a:spcPts val="1200"/>
              </a:spcBef>
              <a:buNone/>
            </a:pPr>
            <a:r>
              <a:rPr lang="en-US" altLang="zh-CN" sz="1600" b="1" dirty="0" smtClean="0"/>
              <a:t>Note: </a:t>
            </a:r>
            <a:r>
              <a:rPr lang="en-US" altLang="zh-CN" sz="1600" dirty="0" smtClean="0"/>
              <a:t>Using Super object can guarantee every object is called once</a:t>
            </a:r>
          </a:p>
          <a:p>
            <a:pPr lvl="1">
              <a:spcBef>
                <a:spcPts val="1200"/>
              </a:spcBef>
              <a:buFont typeface="Wingdings" pitchFamily="2" charset="2"/>
              <a:buChar char="J"/>
            </a:pPr>
            <a:r>
              <a:rPr lang="en-US" altLang="zh-CN" sz="1600" b="1" dirty="0" smtClean="0"/>
              <a:t>R</a:t>
            </a:r>
            <a:r>
              <a:rPr lang="en-US" altLang="zh-CN" sz="1600" dirty="0" smtClean="0"/>
              <a:t>:</a:t>
            </a:r>
            <a:r>
              <a:rPr lang="en-US" altLang="zh-CN" sz="1050" dirty="0" smtClean="0"/>
              <a:t> </a:t>
            </a:r>
            <a:r>
              <a:rPr lang="en-US" altLang="zh-CN" sz="1000" dirty="0"/>
              <a:t> </a:t>
            </a:r>
            <a:r>
              <a:rPr lang="en-US" altLang="zh-CN" sz="1600" dirty="0"/>
              <a:t> </a:t>
            </a:r>
            <a:r>
              <a:rPr lang="en-US" altLang="zh-CN" sz="1600" u="sng" dirty="0">
                <a:hlinkClick r:id="rId2"/>
              </a:rPr>
              <a:t>http://</a:t>
            </a:r>
            <a:r>
              <a:rPr lang="en-US" altLang="zh-CN" sz="1600" u="sng" dirty="0" smtClean="0">
                <a:hlinkClick r:id="rId2"/>
              </a:rPr>
              <a:t>www.python.org/getit/releases/2.3/mro</a:t>
            </a:r>
            <a:r>
              <a:rPr lang="en-US" altLang="zh-CN" sz="1600" u="sng" dirty="0">
                <a:hlinkClick r:id="rId2"/>
              </a:rPr>
              <a:t>/</a:t>
            </a:r>
            <a:endParaRPr lang="zh-CN" altLang="en-US" sz="1400" dirty="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7980746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9. Protected member in class</a:t>
            </a:r>
            <a:endParaRPr lang="zh-CN" altLang="en-US" dirty="0"/>
          </a:p>
        </p:txBody>
      </p:sp>
      <p:sp>
        <p:nvSpPr>
          <p:cNvPr id="3" name="Content Placeholder 2"/>
          <p:cNvSpPr>
            <a:spLocks noGrp="1"/>
          </p:cNvSpPr>
          <p:nvPr>
            <p:ph idx="1"/>
          </p:nvPr>
        </p:nvSpPr>
        <p:spPr>
          <a:xfrm>
            <a:off x="457200" y="1704975"/>
            <a:ext cx="8229600" cy="4848225"/>
          </a:xfrm>
        </p:spPr>
        <p:txBody>
          <a:bodyPr/>
          <a:lstStyle/>
          <a:p>
            <a:r>
              <a:rPr lang="en-US" altLang="zh-CN" sz="2000" dirty="0" smtClean="0"/>
              <a:t>Python </a:t>
            </a:r>
            <a:r>
              <a:rPr lang="en-US" altLang="zh-CN" sz="2000" dirty="0"/>
              <a:t>doesn’t have key words such as “public”, “priviate” or “protected” in C++ to handle data attribute in the </a:t>
            </a:r>
            <a:r>
              <a:rPr lang="en-US" altLang="zh-CN" sz="2000" dirty="0" err="1" smtClean="0"/>
              <a:t>class.By</a:t>
            </a:r>
            <a:r>
              <a:rPr lang="en-US" altLang="zh-CN" sz="2000" dirty="0" smtClean="0"/>
              <a:t> </a:t>
            </a:r>
            <a:r>
              <a:rPr lang="en-US" altLang="zh-CN" sz="2000" dirty="0"/>
              <a:t>default, all members (including class variables and class functions) are public, which could be accessed outside the class.</a:t>
            </a:r>
            <a:endParaRPr lang="zh-CN" altLang="zh-CN" sz="2000" dirty="0"/>
          </a:p>
          <a:p>
            <a:r>
              <a:rPr lang="en-US" altLang="zh-CN" sz="2000" dirty="0" smtClean="0"/>
              <a:t>An </a:t>
            </a:r>
            <a:r>
              <a:rPr lang="en-US" altLang="zh-CN" sz="2000" dirty="0"/>
              <a:t>object's attributes may or may not be visible outside the class definition. </a:t>
            </a:r>
            <a:endParaRPr lang="en-US" altLang="zh-CN" sz="2000" dirty="0" smtClean="0"/>
          </a:p>
          <a:p>
            <a:r>
              <a:rPr lang="en-US" altLang="zh-CN" sz="2000" dirty="0" smtClean="0"/>
              <a:t>For </a:t>
            </a:r>
            <a:r>
              <a:rPr lang="en-US" altLang="zh-CN" sz="2000" dirty="0"/>
              <a:t>these cases, you can name attributes with a double underscore prefix, and those attributes will not be directly visible to outsiders </a:t>
            </a:r>
            <a:endParaRPr lang="en-US" altLang="zh-CN" sz="2000" dirty="0" smtClean="0"/>
          </a:p>
          <a:p>
            <a:r>
              <a:rPr lang="en-US" altLang="zh-CN" sz="2000" dirty="0"/>
              <a:t>Python protects those members by internally changing the name to include the class name. You can access such attributes as </a:t>
            </a:r>
            <a:r>
              <a:rPr lang="en-US" altLang="zh-CN" sz="2000" i="1" dirty="0"/>
              <a:t>object._</a:t>
            </a:r>
            <a:r>
              <a:rPr lang="en-US" altLang="zh-CN" sz="2000" i="1" dirty="0" err="1"/>
              <a:t>className</a:t>
            </a:r>
            <a:r>
              <a:rPr lang="en-US" altLang="zh-CN" sz="2000" i="1" dirty="0"/>
              <a:t>__</a:t>
            </a:r>
            <a:r>
              <a:rPr lang="en-US" altLang="zh-CN" sz="2000" i="1" dirty="0" err="1"/>
              <a:t>attrName</a:t>
            </a:r>
            <a:endParaRPr lang="zh-CN" altLang="zh-CN" sz="2000" dirty="0"/>
          </a:p>
          <a:p>
            <a:pPr marL="0" indent="0">
              <a:buNone/>
            </a:pPr>
            <a:endParaRPr lang="zh-CN" altLang="en-US" dirty="0"/>
          </a:p>
        </p:txBody>
      </p:sp>
      <p:sp>
        <p:nvSpPr>
          <p:cNvPr id="5" name="Text Placeholder 4"/>
          <p:cNvSpPr>
            <a:spLocks noGrp="1"/>
          </p:cNvSpPr>
          <p:nvPr>
            <p:ph type="body" sz="quarter" idx="12"/>
          </p:nvPr>
        </p:nvSpPr>
        <p:spPr/>
        <p:txBody>
          <a:bodyPr/>
          <a:lstStyle/>
          <a:p>
            <a:r>
              <a:rPr lang="en-US" altLang="zh-CN" dirty="0"/>
              <a:t>Can python make change to the content of a class outside the class?</a:t>
            </a:r>
            <a:endParaRPr lang="en-US" dirty="0"/>
          </a:p>
        </p:txBody>
      </p:sp>
      <p:sp>
        <p:nvSpPr>
          <p:cNvPr id="4" name="Footer Placeholder 3"/>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29291206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9</a:t>
            </a:r>
            <a:r>
              <a:rPr lang="en-US" altLang="zh-CN" dirty="0"/>
              <a:t>. Protected member in class</a:t>
            </a:r>
            <a:endParaRPr lang="zh-CN" altLang="en-US" dirty="0"/>
          </a:p>
        </p:txBody>
      </p:sp>
      <p:sp>
        <p:nvSpPr>
          <p:cNvPr id="3" name="Content Placeholder 2"/>
          <p:cNvSpPr>
            <a:spLocks noGrp="1"/>
          </p:cNvSpPr>
          <p:nvPr>
            <p:ph idx="1"/>
          </p:nvPr>
        </p:nvSpPr>
        <p:spPr>
          <a:xfrm>
            <a:off x="457200" y="1628775"/>
            <a:ext cx="8229600" cy="4848225"/>
          </a:xfrm>
        </p:spPr>
        <p:txBody>
          <a:bodyPr/>
          <a:lstStyle/>
          <a:p>
            <a:r>
              <a:rPr lang="en-US" altLang="zh-CN" sz="1800" dirty="0" smtClean="0"/>
              <a:t>Example1:</a:t>
            </a:r>
          </a:p>
          <a:p>
            <a:pPr marL="347663" lvl="1" indent="0">
              <a:buNone/>
            </a:pPr>
            <a:r>
              <a:rPr lang="en-US" altLang="zh-CN" sz="1400" i="1" dirty="0"/>
              <a:t>class </a:t>
            </a:r>
            <a:r>
              <a:rPr lang="en-US" altLang="zh-CN" sz="1400" i="1" dirty="0" err="1"/>
              <a:t>JustCounter</a:t>
            </a:r>
            <a:r>
              <a:rPr lang="en-US" altLang="zh-CN" sz="1400" i="1" dirty="0"/>
              <a:t>:</a:t>
            </a:r>
          </a:p>
          <a:p>
            <a:pPr marL="347663" lvl="1" indent="0">
              <a:buNone/>
            </a:pPr>
            <a:r>
              <a:rPr lang="en-US" altLang="zh-CN" sz="1400" i="1" dirty="0"/>
              <a:t>   __</a:t>
            </a:r>
            <a:r>
              <a:rPr lang="en-US" altLang="zh-CN" sz="1400" i="1" dirty="0" err="1"/>
              <a:t>secretCount</a:t>
            </a:r>
            <a:r>
              <a:rPr lang="en-US" altLang="zh-CN" sz="1400" i="1" dirty="0"/>
              <a:t> = 0</a:t>
            </a:r>
          </a:p>
          <a:p>
            <a:pPr marL="347663" lvl="1" indent="0">
              <a:buNone/>
            </a:pPr>
            <a:r>
              <a:rPr lang="en-US" altLang="zh-CN" sz="1400" i="1" dirty="0"/>
              <a:t>  </a:t>
            </a:r>
          </a:p>
          <a:p>
            <a:pPr marL="347663" lvl="1" indent="0">
              <a:buNone/>
            </a:pPr>
            <a:r>
              <a:rPr lang="en-US" altLang="zh-CN" sz="1400" i="1" dirty="0"/>
              <a:t>   </a:t>
            </a:r>
            <a:r>
              <a:rPr lang="en-US" altLang="zh-CN" sz="1400" i="1" dirty="0" err="1"/>
              <a:t>def</a:t>
            </a:r>
            <a:r>
              <a:rPr lang="en-US" altLang="zh-CN" sz="1400" i="1" dirty="0"/>
              <a:t> count(self):</a:t>
            </a:r>
          </a:p>
          <a:p>
            <a:pPr marL="347663" lvl="1" indent="0">
              <a:buNone/>
            </a:pPr>
            <a:r>
              <a:rPr lang="en-US" altLang="zh-CN" sz="1400" i="1" dirty="0"/>
              <a:t>      self.__</a:t>
            </a:r>
            <a:r>
              <a:rPr lang="en-US" altLang="zh-CN" sz="1400" i="1" dirty="0" err="1"/>
              <a:t>secretCount</a:t>
            </a:r>
            <a:r>
              <a:rPr lang="en-US" altLang="zh-CN" sz="1400" i="1" dirty="0"/>
              <a:t> += 1</a:t>
            </a:r>
          </a:p>
          <a:p>
            <a:pPr marL="347663" lvl="1" indent="0">
              <a:buNone/>
            </a:pPr>
            <a:r>
              <a:rPr lang="en-US" altLang="zh-CN" sz="1400" i="1" dirty="0"/>
              <a:t>      print self.__</a:t>
            </a:r>
            <a:r>
              <a:rPr lang="en-US" altLang="zh-CN" sz="1400" i="1" dirty="0" err="1"/>
              <a:t>secretCount</a:t>
            </a:r>
            <a:endParaRPr lang="en-US" altLang="zh-CN" sz="1400" i="1" dirty="0"/>
          </a:p>
          <a:p>
            <a:pPr marL="347663" lvl="1" indent="0">
              <a:buNone/>
            </a:pPr>
            <a:endParaRPr lang="en-US" altLang="zh-CN" sz="1400" i="1" dirty="0"/>
          </a:p>
          <a:p>
            <a:pPr marL="347663" lvl="1" indent="0">
              <a:buNone/>
            </a:pPr>
            <a:r>
              <a:rPr lang="en-US" altLang="zh-CN" sz="1400" i="1" dirty="0"/>
              <a:t>counter = </a:t>
            </a:r>
            <a:r>
              <a:rPr lang="en-US" altLang="zh-CN" sz="1400" i="1" dirty="0" err="1"/>
              <a:t>JustCounter</a:t>
            </a:r>
            <a:r>
              <a:rPr lang="en-US" altLang="zh-CN" sz="1400" i="1" dirty="0"/>
              <a:t>()</a:t>
            </a:r>
          </a:p>
          <a:p>
            <a:pPr marL="347663" lvl="1" indent="0">
              <a:buNone/>
            </a:pPr>
            <a:r>
              <a:rPr lang="en-US" altLang="zh-CN" sz="1400" i="1" dirty="0" err="1"/>
              <a:t>counter.count</a:t>
            </a:r>
            <a:r>
              <a:rPr lang="en-US" altLang="zh-CN" sz="1400" i="1" dirty="0"/>
              <a:t>()</a:t>
            </a:r>
          </a:p>
          <a:p>
            <a:pPr marL="347663" lvl="1" indent="0">
              <a:buNone/>
            </a:pPr>
            <a:r>
              <a:rPr lang="en-US" altLang="zh-CN" sz="1400" i="1" dirty="0" err="1"/>
              <a:t>counter.count</a:t>
            </a:r>
            <a:r>
              <a:rPr lang="en-US" altLang="zh-CN" sz="1400" i="1" dirty="0"/>
              <a:t>()</a:t>
            </a:r>
          </a:p>
          <a:p>
            <a:pPr marL="347663" lvl="1" indent="0">
              <a:buNone/>
            </a:pPr>
            <a:r>
              <a:rPr lang="en-US" altLang="zh-CN" sz="1400" i="1" dirty="0"/>
              <a:t>print counter.__</a:t>
            </a:r>
            <a:r>
              <a:rPr lang="en-US" altLang="zh-CN" sz="1400" i="1" dirty="0" err="1" smtClean="0"/>
              <a:t>secretCount</a:t>
            </a:r>
            <a:endParaRPr lang="en-US" altLang="zh-CN" sz="1400" i="1" dirty="0" smtClean="0"/>
          </a:p>
          <a:p>
            <a:pPr marL="347663" lvl="1" indent="0">
              <a:buNone/>
            </a:pPr>
            <a:r>
              <a:rPr lang="en-US" altLang="zh-CN" sz="1400" b="1" dirty="0" smtClean="0"/>
              <a:t>Result</a:t>
            </a:r>
            <a:r>
              <a:rPr lang="en-US" altLang="zh-CN" sz="1400" b="1" dirty="0" smtClean="0"/>
              <a:t>:</a:t>
            </a:r>
          </a:p>
          <a:p>
            <a:pPr marL="347663" lvl="1" indent="0">
              <a:buNone/>
            </a:pPr>
            <a:r>
              <a:rPr lang="en-US" altLang="zh-CN" sz="1400" i="1" dirty="0" smtClean="0"/>
              <a:t>&gt;&gt;&gt; 1 </a:t>
            </a:r>
            <a:endParaRPr lang="en-US" altLang="zh-CN" sz="1400" i="1" dirty="0" smtClean="0"/>
          </a:p>
          <a:p>
            <a:pPr marL="347663" lvl="1" indent="0">
              <a:buNone/>
            </a:pPr>
            <a:r>
              <a:rPr lang="en-US" altLang="zh-CN" sz="1400" i="1" dirty="0" smtClean="0"/>
              <a:t>&gt;&gt;&gt; 2 </a:t>
            </a:r>
            <a:endParaRPr lang="en-US" altLang="zh-CN" sz="1400" i="1" dirty="0" smtClean="0"/>
          </a:p>
          <a:p>
            <a:pPr marL="347663" lvl="1" indent="0">
              <a:buNone/>
            </a:pPr>
            <a:r>
              <a:rPr lang="en-US" altLang="zh-CN" sz="1400" i="1" dirty="0" smtClean="0"/>
              <a:t>&gt;&gt;&gt; </a:t>
            </a:r>
            <a:r>
              <a:rPr lang="en-US" altLang="zh-CN" sz="1400" i="1" dirty="0" err="1" smtClean="0"/>
              <a:t>Traceback</a:t>
            </a:r>
            <a:r>
              <a:rPr lang="en-US" altLang="zh-CN" sz="1400" i="1" dirty="0" smtClean="0"/>
              <a:t> </a:t>
            </a:r>
            <a:r>
              <a:rPr lang="en-US" altLang="zh-CN" sz="1400" i="1" dirty="0"/>
              <a:t>(most recent call last): File "test.py", line 12, in &lt;module&gt; print counter.__</a:t>
            </a:r>
            <a:r>
              <a:rPr lang="en-US" altLang="zh-CN" sz="1400" i="1" dirty="0" err="1"/>
              <a:t>secretCount</a:t>
            </a:r>
            <a:r>
              <a:rPr lang="en-US" altLang="zh-CN" sz="1400" i="1" dirty="0"/>
              <a:t> </a:t>
            </a:r>
            <a:r>
              <a:rPr lang="en-US" altLang="zh-CN" sz="1400" i="1" dirty="0" err="1"/>
              <a:t>AttributeError</a:t>
            </a:r>
            <a:r>
              <a:rPr lang="en-US" altLang="zh-CN" sz="1400" i="1" dirty="0"/>
              <a:t>: </a:t>
            </a:r>
            <a:r>
              <a:rPr lang="en-US" altLang="zh-CN" sz="1400" i="1" dirty="0" err="1"/>
              <a:t>JustCounter</a:t>
            </a:r>
            <a:r>
              <a:rPr lang="en-US" altLang="zh-CN" sz="1400" i="1" dirty="0"/>
              <a:t> instance has no attribute '__</a:t>
            </a:r>
            <a:r>
              <a:rPr lang="en-US" altLang="zh-CN" sz="1400" i="1" dirty="0" err="1"/>
              <a:t>secretCount</a:t>
            </a:r>
            <a:r>
              <a:rPr lang="en-US" altLang="zh-CN" sz="1400" dirty="0"/>
              <a:t>' </a:t>
            </a:r>
            <a:endParaRPr lang="zh-CN" altLang="en-US" sz="1400" dirty="0"/>
          </a:p>
        </p:txBody>
      </p:sp>
      <p:sp>
        <p:nvSpPr>
          <p:cNvPr id="5" name="Text Placeholder 4"/>
          <p:cNvSpPr>
            <a:spLocks noGrp="1"/>
          </p:cNvSpPr>
          <p:nvPr>
            <p:ph type="body" sz="quarter" idx="12"/>
          </p:nvPr>
        </p:nvSpPr>
        <p:spPr/>
        <p:txBody>
          <a:bodyPr/>
          <a:lstStyle/>
          <a:p>
            <a:r>
              <a:rPr lang="en-US" altLang="zh-CN" dirty="0"/>
              <a:t>Can python make change to the content of a class outside the class?</a:t>
            </a:r>
            <a:endParaRPr lang="en-US" dirty="0"/>
          </a:p>
        </p:txBody>
      </p:sp>
      <p:sp>
        <p:nvSpPr>
          <p:cNvPr id="4" name="Footer Placeholder 3"/>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546616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Number, variable, string, text, IO</a:t>
            </a:r>
          </a:p>
        </p:txBody>
      </p:sp>
      <p:sp>
        <p:nvSpPr>
          <p:cNvPr id="3" name="Content Placeholder 2"/>
          <p:cNvSpPr>
            <a:spLocks noGrp="1"/>
          </p:cNvSpPr>
          <p:nvPr>
            <p:ph idx="1"/>
          </p:nvPr>
        </p:nvSpPr>
        <p:spPr>
          <a:xfrm>
            <a:off x="457200" y="1066800"/>
            <a:ext cx="8229600" cy="5257800"/>
          </a:xfrm>
        </p:spPr>
        <p:txBody>
          <a:bodyPr/>
          <a:lstStyle/>
          <a:p>
            <a:r>
              <a:rPr lang="en-US" sz="1800" i="1" dirty="0"/>
              <a:t>Note 1: String formatting</a:t>
            </a:r>
          </a:p>
          <a:p>
            <a:pPr lvl="1">
              <a:spcBef>
                <a:spcPts val="1200"/>
              </a:spcBef>
              <a:buFont typeface="Wingdings" pitchFamily="2" charset="2"/>
              <a:buChar char="J"/>
            </a:pPr>
            <a:r>
              <a:rPr lang="en-US" sz="1400" b="1" dirty="0"/>
              <a:t>Q</a:t>
            </a:r>
            <a:r>
              <a:rPr lang="en-US" sz="1400" dirty="0"/>
              <a:t>: Is there any other method to perform string formatting besides the % formatting?</a:t>
            </a:r>
          </a:p>
          <a:p>
            <a:pPr lvl="1">
              <a:spcBef>
                <a:spcPts val="1200"/>
              </a:spcBef>
              <a:buFont typeface="Wingdings" pitchFamily="2" charset="2"/>
              <a:buChar char="J"/>
            </a:pPr>
            <a:r>
              <a:rPr lang="en-US" sz="1400" b="1" dirty="0"/>
              <a:t>A</a:t>
            </a:r>
            <a:r>
              <a:rPr lang="en-US" sz="1400" dirty="0"/>
              <a:t>: </a:t>
            </a:r>
            <a:r>
              <a:rPr lang="en-US" sz="1400" b="1" i="1" dirty="0" err="1">
                <a:latin typeface="Calibri" pitchFamily="34" charset="0"/>
                <a:cs typeface="Calibri" pitchFamily="34" charset="0"/>
              </a:rPr>
              <a:t>str.format</a:t>
            </a:r>
            <a:r>
              <a:rPr lang="en-US" sz="1400" b="1" i="1" dirty="0">
                <a:latin typeface="Calibri" pitchFamily="34" charset="0"/>
                <a:cs typeface="Calibri" pitchFamily="34" charset="0"/>
              </a:rPr>
              <a:t>(*</a:t>
            </a:r>
            <a:r>
              <a:rPr lang="en-US" sz="1400" b="1" i="1" dirty="0" err="1">
                <a:latin typeface="Calibri" pitchFamily="34" charset="0"/>
                <a:cs typeface="Calibri" pitchFamily="34" charset="0"/>
              </a:rPr>
              <a:t>args</a:t>
            </a:r>
            <a:r>
              <a:rPr lang="en-US" sz="1400" b="1" i="1" dirty="0">
                <a:latin typeface="Calibri" pitchFamily="34" charset="0"/>
                <a:cs typeface="Calibri" pitchFamily="34" charset="0"/>
              </a:rPr>
              <a:t>, **</a:t>
            </a:r>
            <a:r>
              <a:rPr lang="en-US" sz="1400" b="1" i="1" dirty="0" err="1">
                <a:latin typeface="Calibri" pitchFamily="34" charset="0"/>
                <a:cs typeface="Calibri" pitchFamily="34" charset="0"/>
              </a:rPr>
              <a:t>kwargs</a:t>
            </a:r>
            <a:r>
              <a:rPr lang="en-US" sz="1400" b="1" i="1" dirty="0">
                <a:latin typeface="Calibri" pitchFamily="34" charset="0"/>
                <a:cs typeface="Calibri" pitchFamily="34" charset="0"/>
              </a:rPr>
              <a:t>)</a:t>
            </a:r>
            <a:r>
              <a:rPr lang="en-US" sz="1400" dirty="0"/>
              <a:t> could also perform a string formatting operation. The string on which this method is called can contain literal text or replacement fields delimited by braces {}. Each replacement field contains either the numeric index of a positional argument, or the name of a keyword argument</a:t>
            </a:r>
            <a:r>
              <a:rPr lang="en-US" sz="1400" dirty="0" smtClean="0"/>
              <a:t>.</a:t>
            </a:r>
          </a:p>
          <a:p>
            <a:pPr marL="684213" lvl="2" indent="0">
              <a:spcBef>
                <a:spcPts val="1200"/>
              </a:spcBef>
              <a:buNone/>
            </a:pPr>
            <a:r>
              <a:rPr lang="en-US" sz="1600" i="1" dirty="0" smtClean="0">
                <a:latin typeface="Calibri" pitchFamily="34" charset="0"/>
                <a:cs typeface="Calibri" pitchFamily="34" charset="0"/>
              </a:rPr>
              <a:t>&gt;&gt;&gt; </a:t>
            </a:r>
            <a:r>
              <a:rPr lang="en-US" sz="1600" i="1" dirty="0">
                <a:latin typeface="Calibri" pitchFamily="34" charset="0"/>
                <a:cs typeface="Calibri" pitchFamily="34" charset="0"/>
              </a:rPr>
              <a:t>"The sum of 1 + 2 is {0}".format(1+2)</a:t>
            </a:r>
          </a:p>
          <a:p>
            <a:pPr marL="684213" lvl="2" indent="0">
              <a:buNone/>
            </a:pPr>
            <a:r>
              <a:rPr lang="en-US" sz="1600" i="1" dirty="0">
                <a:latin typeface="Calibri" pitchFamily="34" charset="0"/>
                <a:cs typeface="Calibri" pitchFamily="34" charset="0"/>
              </a:rPr>
              <a:t>'The sum of 1 + 2 is 3'   </a:t>
            </a:r>
            <a:r>
              <a:rPr lang="en-US" sz="1400" i="1" u="sng" dirty="0">
                <a:solidFill>
                  <a:srgbClr val="FF9900"/>
                </a:solidFill>
                <a:latin typeface="Calibri" pitchFamily="34" charset="0"/>
                <a:cs typeface="Calibri" pitchFamily="34" charset="0"/>
              </a:rPr>
              <a:t># result of “1+2” replaces {0}</a:t>
            </a:r>
          </a:p>
          <a:p>
            <a:pPr marL="684213" lvl="2" indent="0">
              <a:buNone/>
            </a:pPr>
            <a:r>
              <a:rPr lang="en-US" sz="1600" i="1" dirty="0">
                <a:latin typeface="Calibri" pitchFamily="34" charset="0"/>
                <a:cs typeface="Calibri" pitchFamily="34" charset="0"/>
              </a:rPr>
              <a:t>&gt;&gt;&gt; '{0} -- {1}'.format(1, "fast")</a:t>
            </a:r>
          </a:p>
          <a:p>
            <a:pPr marL="684213" lvl="2" indent="0">
              <a:buNone/>
            </a:pPr>
            <a:r>
              <a:rPr lang="en-US" sz="1600" i="1" dirty="0">
                <a:latin typeface="Calibri" pitchFamily="34" charset="0"/>
                <a:cs typeface="Calibri" pitchFamily="34" charset="0"/>
              </a:rPr>
              <a:t>'1 -- fast'  </a:t>
            </a:r>
            <a:r>
              <a:rPr lang="en-US" sz="1400" i="1" u="sng" dirty="0">
                <a:solidFill>
                  <a:srgbClr val="FF9900"/>
                </a:solidFill>
                <a:latin typeface="Calibri" pitchFamily="34" charset="0"/>
                <a:cs typeface="Calibri" pitchFamily="34" charset="0"/>
              </a:rPr>
              <a:t># integer 1 replaces {0}, string “fast” replaces {1}</a:t>
            </a:r>
          </a:p>
          <a:p>
            <a:pPr marL="684213" lvl="2" indent="0">
              <a:buNone/>
            </a:pPr>
            <a:r>
              <a:rPr lang="en-US" sz="1600" i="1" dirty="0">
                <a:latin typeface="Calibri" pitchFamily="34" charset="0"/>
                <a:cs typeface="Calibri" pitchFamily="34" charset="0"/>
              </a:rPr>
              <a:t>&gt;&gt;&gt; a = '{0} -- {1}'</a:t>
            </a:r>
          </a:p>
          <a:p>
            <a:pPr marL="684213" lvl="2" indent="0">
              <a:buNone/>
            </a:pPr>
            <a:r>
              <a:rPr lang="en-US" sz="1600" i="1" dirty="0">
                <a:latin typeface="Calibri" pitchFamily="34" charset="0"/>
                <a:cs typeface="Calibri" pitchFamily="34" charset="0"/>
              </a:rPr>
              <a:t>&gt;&gt;&gt; </a:t>
            </a:r>
            <a:r>
              <a:rPr lang="en-US" sz="1600" i="1" dirty="0" err="1">
                <a:latin typeface="Calibri" pitchFamily="34" charset="0"/>
                <a:cs typeface="Calibri" pitchFamily="34" charset="0"/>
              </a:rPr>
              <a:t>a.format</a:t>
            </a:r>
            <a:r>
              <a:rPr lang="en-US" sz="1600" i="1" dirty="0">
                <a:latin typeface="Calibri" pitchFamily="34" charset="0"/>
                <a:cs typeface="Calibri" pitchFamily="34" charset="0"/>
              </a:rPr>
              <a:t>(1, "fast")</a:t>
            </a:r>
          </a:p>
          <a:p>
            <a:pPr marL="684213" lvl="2" indent="0">
              <a:buNone/>
            </a:pPr>
            <a:r>
              <a:rPr lang="en-US" sz="1600" i="1" dirty="0">
                <a:latin typeface="Calibri" pitchFamily="34" charset="0"/>
                <a:cs typeface="Calibri" pitchFamily="34" charset="0"/>
              </a:rPr>
              <a:t>'1 -- fast'</a:t>
            </a:r>
          </a:p>
          <a:p>
            <a:pPr marL="684213" lvl="2" indent="0">
              <a:buNone/>
            </a:pPr>
            <a:r>
              <a:rPr lang="en-US" sz="1600" i="1" dirty="0">
                <a:latin typeface="Calibri" pitchFamily="34" charset="0"/>
                <a:cs typeface="Calibri" pitchFamily="34" charset="0"/>
              </a:rPr>
              <a:t>&gt;&gt;&gt; </a:t>
            </a:r>
            <a:r>
              <a:rPr lang="en-US" sz="1600" i="1" dirty="0" err="1">
                <a:latin typeface="Calibri" pitchFamily="34" charset="0"/>
                <a:cs typeface="Calibri" pitchFamily="34" charset="0"/>
              </a:rPr>
              <a:t>a.format</a:t>
            </a:r>
            <a:r>
              <a:rPr lang="en-US" sz="1600" i="1" dirty="0">
                <a:latin typeface="Calibri" pitchFamily="34" charset="0"/>
                <a:cs typeface="Calibri" pitchFamily="34" charset="0"/>
              </a:rPr>
              <a:t>(2, "slow")</a:t>
            </a:r>
          </a:p>
          <a:p>
            <a:pPr marL="684213" lvl="2" indent="0">
              <a:buNone/>
            </a:pPr>
            <a:r>
              <a:rPr lang="en-US" sz="1600" i="1" dirty="0">
                <a:latin typeface="Calibri" pitchFamily="34" charset="0"/>
                <a:cs typeface="Calibri" pitchFamily="34" charset="0"/>
              </a:rPr>
              <a:t>'2 -- slow'  </a:t>
            </a:r>
            <a:r>
              <a:rPr lang="en-US" sz="1400" i="1" u="sng" dirty="0">
                <a:solidFill>
                  <a:srgbClr val="FF9900"/>
                </a:solidFill>
                <a:latin typeface="Calibri" pitchFamily="34" charset="0"/>
                <a:cs typeface="Calibri" pitchFamily="34" charset="0"/>
              </a:rPr>
              <a:t># </a:t>
            </a:r>
            <a:r>
              <a:rPr lang="en-US" sz="1400" i="1" u="sng" dirty="0" err="1">
                <a:solidFill>
                  <a:srgbClr val="FF9900"/>
                </a:solidFill>
                <a:latin typeface="Calibri" pitchFamily="34" charset="0"/>
                <a:cs typeface="Calibri" pitchFamily="34" charset="0"/>
              </a:rPr>
              <a:t>interger</a:t>
            </a:r>
            <a:r>
              <a:rPr lang="en-US" sz="1400" i="1" u="sng" dirty="0">
                <a:solidFill>
                  <a:srgbClr val="FF9900"/>
                </a:solidFill>
                <a:latin typeface="Calibri" pitchFamily="34" charset="0"/>
                <a:cs typeface="Calibri" pitchFamily="34" charset="0"/>
              </a:rPr>
              <a:t> 2 replaces {0}, string “slow” replaces {1}</a:t>
            </a:r>
          </a:p>
          <a:p>
            <a:pPr lvl="1">
              <a:spcBef>
                <a:spcPts val="1200"/>
              </a:spcBef>
              <a:buFont typeface="Wingdings" pitchFamily="2" charset="2"/>
              <a:buChar char="J"/>
            </a:pPr>
            <a:r>
              <a:rPr lang="en-US" sz="1400" b="1" dirty="0" smtClean="0"/>
              <a:t>R</a:t>
            </a:r>
            <a:r>
              <a:rPr lang="en-US" sz="1400" dirty="0" smtClean="0"/>
              <a:t>: </a:t>
            </a:r>
            <a:r>
              <a:rPr lang="en-US" sz="1400" u="sng" dirty="0">
                <a:hlinkClick r:id="rId2"/>
              </a:rPr>
              <a:t>http://docs.python.org/library/stdtypes.html</a:t>
            </a:r>
            <a:endParaRPr lang="en-US" sz="1400" dirty="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26601050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9</a:t>
            </a:r>
            <a:r>
              <a:rPr lang="en-US" altLang="zh-CN" dirty="0"/>
              <a:t>. Protected member in class</a:t>
            </a:r>
            <a:endParaRPr lang="zh-CN" altLang="en-US" dirty="0"/>
          </a:p>
        </p:txBody>
      </p:sp>
      <p:sp>
        <p:nvSpPr>
          <p:cNvPr id="3" name="Content Placeholder 2"/>
          <p:cNvSpPr>
            <a:spLocks noGrp="1"/>
          </p:cNvSpPr>
          <p:nvPr>
            <p:ph idx="1"/>
          </p:nvPr>
        </p:nvSpPr>
        <p:spPr>
          <a:xfrm>
            <a:off x="457200" y="1628775"/>
            <a:ext cx="8229600" cy="4848225"/>
          </a:xfrm>
        </p:spPr>
        <p:txBody>
          <a:bodyPr/>
          <a:lstStyle/>
          <a:p>
            <a:r>
              <a:rPr lang="en-US" altLang="zh-CN" sz="1800" dirty="0" smtClean="0"/>
              <a:t>Example2:</a:t>
            </a:r>
          </a:p>
          <a:p>
            <a:pPr marL="347663" lvl="1" indent="0">
              <a:buNone/>
            </a:pPr>
            <a:r>
              <a:rPr lang="en-US" altLang="zh-CN" sz="1400" i="1" dirty="0" smtClean="0"/>
              <a:t>class </a:t>
            </a:r>
            <a:r>
              <a:rPr lang="en-US" altLang="zh-CN" sz="1400" i="1" dirty="0" err="1"/>
              <a:t>JustCounter</a:t>
            </a:r>
            <a:r>
              <a:rPr lang="en-US" altLang="zh-CN" sz="1400" i="1" dirty="0"/>
              <a:t>:</a:t>
            </a:r>
          </a:p>
          <a:p>
            <a:pPr marL="347663" lvl="1" indent="0">
              <a:buNone/>
            </a:pPr>
            <a:r>
              <a:rPr lang="en-US" altLang="zh-CN" sz="1400" i="1" dirty="0"/>
              <a:t>   _</a:t>
            </a:r>
            <a:r>
              <a:rPr lang="en-US" altLang="zh-CN" sz="1400" i="1" dirty="0" err="1"/>
              <a:t>secretCount</a:t>
            </a:r>
            <a:r>
              <a:rPr lang="en-US" altLang="zh-CN" sz="1400" i="1" dirty="0"/>
              <a:t> = 0</a:t>
            </a:r>
          </a:p>
          <a:p>
            <a:pPr marL="347663" lvl="1" indent="0">
              <a:buNone/>
            </a:pPr>
            <a:r>
              <a:rPr lang="en-US" altLang="zh-CN" sz="1400" i="1" dirty="0"/>
              <a:t>  </a:t>
            </a:r>
          </a:p>
          <a:p>
            <a:pPr marL="347663" lvl="1" indent="0">
              <a:buNone/>
            </a:pPr>
            <a:r>
              <a:rPr lang="en-US" altLang="zh-CN" sz="1400" i="1" dirty="0"/>
              <a:t>   </a:t>
            </a:r>
            <a:r>
              <a:rPr lang="en-US" altLang="zh-CN" sz="1400" i="1" dirty="0" err="1"/>
              <a:t>def</a:t>
            </a:r>
            <a:r>
              <a:rPr lang="en-US" altLang="zh-CN" sz="1400" i="1" dirty="0"/>
              <a:t> count(self):</a:t>
            </a:r>
          </a:p>
          <a:p>
            <a:pPr marL="347663" lvl="1" indent="0">
              <a:buNone/>
            </a:pPr>
            <a:r>
              <a:rPr lang="en-US" altLang="zh-CN" sz="1400" i="1" dirty="0"/>
              <a:t>      self._</a:t>
            </a:r>
            <a:r>
              <a:rPr lang="en-US" altLang="zh-CN" sz="1400" i="1" dirty="0" err="1"/>
              <a:t>secretCount</a:t>
            </a:r>
            <a:r>
              <a:rPr lang="en-US" altLang="zh-CN" sz="1400" i="1" dirty="0"/>
              <a:t> += 1</a:t>
            </a:r>
          </a:p>
          <a:p>
            <a:pPr marL="347663" lvl="1" indent="0">
              <a:buNone/>
            </a:pPr>
            <a:r>
              <a:rPr lang="en-US" altLang="zh-CN" sz="1400" i="1" dirty="0"/>
              <a:t>      print self._</a:t>
            </a:r>
            <a:r>
              <a:rPr lang="en-US" altLang="zh-CN" sz="1400" i="1" dirty="0" err="1"/>
              <a:t>secretCount</a:t>
            </a:r>
            <a:endParaRPr lang="en-US" altLang="zh-CN" sz="1400" i="1" dirty="0"/>
          </a:p>
          <a:p>
            <a:pPr marL="347663" lvl="1" indent="0">
              <a:buNone/>
            </a:pPr>
            <a:endParaRPr lang="en-US" altLang="zh-CN" sz="1400" i="1" dirty="0"/>
          </a:p>
          <a:p>
            <a:pPr marL="347663" lvl="1" indent="0">
              <a:buNone/>
            </a:pPr>
            <a:r>
              <a:rPr lang="en-US" altLang="zh-CN" sz="1400" i="1" dirty="0"/>
              <a:t>counter = </a:t>
            </a:r>
            <a:r>
              <a:rPr lang="en-US" altLang="zh-CN" sz="1400" i="1" dirty="0" err="1"/>
              <a:t>JustCounter</a:t>
            </a:r>
            <a:r>
              <a:rPr lang="en-US" altLang="zh-CN" sz="1400" i="1" dirty="0"/>
              <a:t>()</a:t>
            </a:r>
          </a:p>
          <a:p>
            <a:pPr marL="347663" lvl="1" indent="0">
              <a:buNone/>
            </a:pPr>
            <a:r>
              <a:rPr lang="en-US" altLang="zh-CN" sz="1400" i="1" dirty="0" err="1"/>
              <a:t>counter.count</a:t>
            </a:r>
            <a:r>
              <a:rPr lang="en-US" altLang="zh-CN" sz="1400" i="1" dirty="0"/>
              <a:t>()</a:t>
            </a:r>
          </a:p>
          <a:p>
            <a:pPr marL="347663" lvl="1" indent="0">
              <a:buNone/>
            </a:pPr>
            <a:r>
              <a:rPr lang="en-US" altLang="zh-CN" sz="1400" i="1" dirty="0" err="1"/>
              <a:t>counter.count</a:t>
            </a:r>
            <a:r>
              <a:rPr lang="en-US" altLang="zh-CN" sz="1400" i="1" dirty="0"/>
              <a:t>()</a:t>
            </a:r>
          </a:p>
          <a:p>
            <a:pPr marL="347663" lvl="1" indent="0">
              <a:buNone/>
            </a:pPr>
            <a:r>
              <a:rPr lang="en-US" altLang="zh-CN" sz="1400" i="1" dirty="0"/>
              <a:t>print counter._</a:t>
            </a:r>
            <a:r>
              <a:rPr lang="en-US" altLang="zh-CN" sz="1400" i="1" dirty="0" err="1"/>
              <a:t>secretCount</a:t>
            </a:r>
            <a:endParaRPr lang="en-US" altLang="zh-CN" sz="1400" i="1" dirty="0"/>
          </a:p>
          <a:p>
            <a:pPr marL="347663" lvl="1" indent="0">
              <a:buNone/>
            </a:pPr>
            <a:r>
              <a:rPr lang="en-US" altLang="zh-CN" sz="1400" i="1" dirty="0"/>
              <a:t>print counter._</a:t>
            </a:r>
            <a:r>
              <a:rPr lang="en-US" altLang="zh-CN" sz="1400" i="1" dirty="0" err="1"/>
              <a:t>secretCount</a:t>
            </a:r>
            <a:endParaRPr lang="en-US" altLang="zh-CN" sz="1400" i="1" dirty="0"/>
          </a:p>
          <a:p>
            <a:pPr marL="347663" lvl="1" indent="0">
              <a:buNone/>
            </a:pPr>
            <a:r>
              <a:rPr lang="en-US" altLang="zh-CN" sz="1400" b="1" dirty="0"/>
              <a:t>Result:</a:t>
            </a:r>
          </a:p>
          <a:p>
            <a:pPr marL="347663" lvl="1" indent="0">
              <a:buNone/>
            </a:pPr>
            <a:r>
              <a:rPr lang="en-US" altLang="zh-CN" sz="1400" i="1" dirty="0" smtClean="0"/>
              <a:t>&gt;&gt;&gt; 1 </a:t>
            </a:r>
            <a:endParaRPr lang="en-US" altLang="zh-CN" sz="1400" i="1" dirty="0"/>
          </a:p>
          <a:p>
            <a:pPr marL="347663" lvl="1" indent="0">
              <a:buNone/>
            </a:pPr>
            <a:r>
              <a:rPr lang="en-US" altLang="zh-CN" sz="1400" i="1" dirty="0" smtClean="0"/>
              <a:t>&gt;&gt;&gt; 2 </a:t>
            </a:r>
            <a:endParaRPr lang="en-US" altLang="zh-CN" sz="1400" i="1" dirty="0"/>
          </a:p>
          <a:p>
            <a:pPr marL="347663" lvl="1" indent="0">
              <a:buNone/>
            </a:pPr>
            <a:r>
              <a:rPr lang="en-US" altLang="zh-CN" sz="1400" i="1" dirty="0" smtClean="0"/>
              <a:t>&gt;&gt;&gt; 2</a:t>
            </a:r>
            <a:endParaRPr lang="zh-CN" altLang="en-US" sz="1400" i="1" dirty="0"/>
          </a:p>
        </p:txBody>
      </p:sp>
      <p:sp>
        <p:nvSpPr>
          <p:cNvPr id="5" name="Text Placeholder 4"/>
          <p:cNvSpPr>
            <a:spLocks noGrp="1"/>
          </p:cNvSpPr>
          <p:nvPr>
            <p:ph type="body" sz="quarter" idx="12"/>
          </p:nvPr>
        </p:nvSpPr>
        <p:spPr/>
        <p:txBody>
          <a:bodyPr/>
          <a:lstStyle/>
          <a:p>
            <a:r>
              <a:rPr lang="en-US" altLang="zh-CN" dirty="0"/>
              <a:t>Can python make change to the content of a class outside the class?</a:t>
            </a:r>
            <a:endParaRPr lang="en-US" dirty="0"/>
          </a:p>
        </p:txBody>
      </p:sp>
      <p:sp>
        <p:nvSpPr>
          <p:cNvPr id="4" name="Footer Placeholder 3"/>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8914635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9. Protected member in class </a:t>
            </a:r>
            <a:endParaRPr lang="zh-CN" altLang="en-US" dirty="0"/>
          </a:p>
        </p:txBody>
      </p:sp>
      <p:sp>
        <p:nvSpPr>
          <p:cNvPr id="3" name="Content Placeholder 2"/>
          <p:cNvSpPr>
            <a:spLocks noGrp="1"/>
          </p:cNvSpPr>
          <p:nvPr>
            <p:ph idx="1"/>
          </p:nvPr>
        </p:nvSpPr>
        <p:spPr>
          <a:xfrm>
            <a:off x="457200" y="1628775"/>
            <a:ext cx="8229600" cy="4848225"/>
          </a:xfrm>
        </p:spPr>
        <p:txBody>
          <a:bodyPr/>
          <a:lstStyle/>
          <a:p>
            <a:r>
              <a:rPr lang="en-US" altLang="zh-CN" sz="1800" dirty="0" smtClean="0"/>
              <a:t>Example3:</a:t>
            </a:r>
            <a:endParaRPr lang="en-US" altLang="zh-CN" sz="1800" dirty="0"/>
          </a:p>
          <a:p>
            <a:pPr marL="347663" lvl="1" indent="0">
              <a:buNone/>
            </a:pPr>
            <a:r>
              <a:rPr lang="en-US" altLang="zh-CN" sz="1400" i="1" dirty="0" smtClean="0"/>
              <a:t>class </a:t>
            </a:r>
            <a:r>
              <a:rPr lang="en-US" altLang="zh-CN" sz="1400" i="1" dirty="0" err="1"/>
              <a:t>JustCounter</a:t>
            </a:r>
            <a:r>
              <a:rPr lang="en-US" altLang="zh-CN" sz="1400" i="1" dirty="0"/>
              <a:t>:</a:t>
            </a:r>
          </a:p>
          <a:p>
            <a:pPr marL="347663" lvl="1" indent="0">
              <a:buNone/>
            </a:pPr>
            <a:r>
              <a:rPr lang="en-US" altLang="zh-CN" sz="1400" i="1" dirty="0"/>
              <a:t>   __</a:t>
            </a:r>
            <a:r>
              <a:rPr lang="en-US" altLang="zh-CN" sz="1400" i="1" dirty="0" err="1"/>
              <a:t>secretCount</a:t>
            </a:r>
            <a:r>
              <a:rPr lang="en-US" altLang="zh-CN" sz="1400" i="1" dirty="0"/>
              <a:t> = 0</a:t>
            </a:r>
          </a:p>
          <a:p>
            <a:pPr marL="347663" lvl="1" indent="0">
              <a:buNone/>
            </a:pPr>
            <a:r>
              <a:rPr lang="en-US" altLang="zh-CN" sz="1400" i="1" dirty="0"/>
              <a:t>  </a:t>
            </a:r>
          </a:p>
          <a:p>
            <a:pPr marL="347663" lvl="1" indent="0">
              <a:buNone/>
            </a:pPr>
            <a:r>
              <a:rPr lang="en-US" altLang="zh-CN" sz="1400" i="1" dirty="0"/>
              <a:t>   </a:t>
            </a:r>
            <a:r>
              <a:rPr lang="en-US" altLang="zh-CN" sz="1400" i="1" dirty="0" err="1"/>
              <a:t>def</a:t>
            </a:r>
            <a:r>
              <a:rPr lang="en-US" altLang="zh-CN" sz="1400" i="1" dirty="0"/>
              <a:t> count(self):</a:t>
            </a:r>
          </a:p>
          <a:p>
            <a:pPr marL="347663" lvl="1" indent="0">
              <a:buNone/>
            </a:pPr>
            <a:r>
              <a:rPr lang="en-US" altLang="zh-CN" sz="1400" i="1" dirty="0"/>
              <a:t>      self.__</a:t>
            </a:r>
            <a:r>
              <a:rPr lang="en-US" altLang="zh-CN" sz="1400" i="1" dirty="0" err="1"/>
              <a:t>secretCount</a:t>
            </a:r>
            <a:r>
              <a:rPr lang="en-US" altLang="zh-CN" sz="1400" i="1" dirty="0"/>
              <a:t> += 1</a:t>
            </a:r>
          </a:p>
          <a:p>
            <a:pPr marL="347663" lvl="1" indent="0">
              <a:buNone/>
            </a:pPr>
            <a:r>
              <a:rPr lang="en-US" altLang="zh-CN" sz="1400" i="1" dirty="0"/>
              <a:t>      print self.__</a:t>
            </a:r>
            <a:r>
              <a:rPr lang="en-US" altLang="zh-CN" sz="1400" i="1" dirty="0" err="1"/>
              <a:t>secretCount</a:t>
            </a:r>
            <a:endParaRPr lang="en-US" altLang="zh-CN" sz="1400" i="1" dirty="0"/>
          </a:p>
          <a:p>
            <a:pPr marL="347663" lvl="1" indent="0">
              <a:buNone/>
            </a:pPr>
            <a:endParaRPr lang="en-US" altLang="zh-CN" sz="1400" i="1" dirty="0"/>
          </a:p>
          <a:p>
            <a:pPr marL="347663" lvl="1" indent="0">
              <a:buNone/>
            </a:pPr>
            <a:r>
              <a:rPr lang="en-US" altLang="zh-CN" sz="1400" i="1" dirty="0"/>
              <a:t>counter = </a:t>
            </a:r>
            <a:r>
              <a:rPr lang="en-US" altLang="zh-CN" sz="1400" i="1" dirty="0" err="1"/>
              <a:t>JustCounter</a:t>
            </a:r>
            <a:r>
              <a:rPr lang="en-US" altLang="zh-CN" sz="1400" i="1" dirty="0"/>
              <a:t>()</a:t>
            </a:r>
          </a:p>
          <a:p>
            <a:pPr marL="347663" lvl="1" indent="0">
              <a:buNone/>
            </a:pPr>
            <a:r>
              <a:rPr lang="en-US" altLang="zh-CN" sz="1400" i="1" dirty="0" err="1"/>
              <a:t>counter.count</a:t>
            </a:r>
            <a:r>
              <a:rPr lang="en-US" altLang="zh-CN" sz="1400" i="1" dirty="0"/>
              <a:t>()</a:t>
            </a:r>
          </a:p>
          <a:p>
            <a:pPr marL="347663" lvl="1" indent="0">
              <a:buNone/>
            </a:pPr>
            <a:r>
              <a:rPr lang="en-US" altLang="zh-CN" sz="1400" i="1" dirty="0" err="1"/>
              <a:t>counter.count</a:t>
            </a:r>
            <a:r>
              <a:rPr lang="en-US" altLang="zh-CN" sz="1400" i="1" dirty="0"/>
              <a:t>()</a:t>
            </a:r>
          </a:p>
          <a:p>
            <a:pPr marL="347663" lvl="1" indent="0">
              <a:buNone/>
            </a:pPr>
            <a:r>
              <a:rPr lang="en-US" altLang="zh-CN" sz="1400" i="1" dirty="0" smtClean="0"/>
              <a:t>print counter</a:t>
            </a:r>
            <a:r>
              <a:rPr lang="en-US" altLang="zh-CN" sz="1400" i="1" dirty="0"/>
              <a:t>._</a:t>
            </a:r>
            <a:r>
              <a:rPr lang="en-US" altLang="zh-CN" sz="1400" i="1" dirty="0" err="1"/>
              <a:t>JustCounter</a:t>
            </a:r>
            <a:r>
              <a:rPr lang="en-US" altLang="zh-CN" sz="1400" i="1" dirty="0"/>
              <a:t>__</a:t>
            </a:r>
            <a:r>
              <a:rPr lang="en-US" altLang="zh-CN" sz="1400" i="1" dirty="0" err="1" smtClean="0"/>
              <a:t>secretCount</a:t>
            </a:r>
            <a:endParaRPr lang="en-US" altLang="zh-CN" sz="1400" i="1" dirty="0" smtClean="0"/>
          </a:p>
          <a:p>
            <a:pPr marL="347663" lvl="1" indent="0">
              <a:buNone/>
            </a:pPr>
            <a:r>
              <a:rPr lang="en-US" altLang="zh-CN" sz="1400" b="1" dirty="0"/>
              <a:t>Result:</a:t>
            </a:r>
          </a:p>
          <a:p>
            <a:pPr marL="347663" lvl="1" indent="0">
              <a:buNone/>
            </a:pPr>
            <a:r>
              <a:rPr lang="en-US" altLang="zh-CN" sz="1400" i="1" dirty="0" smtClean="0"/>
              <a:t>&gt;&gt;&gt; 1 </a:t>
            </a:r>
            <a:endParaRPr lang="en-US" altLang="zh-CN" sz="1400" i="1" dirty="0"/>
          </a:p>
          <a:p>
            <a:pPr marL="347663" lvl="1" indent="0">
              <a:buNone/>
            </a:pPr>
            <a:r>
              <a:rPr lang="en-US" altLang="zh-CN" sz="1400" i="1" dirty="0" smtClean="0"/>
              <a:t>&gt;&gt;&gt; 2 </a:t>
            </a:r>
            <a:endParaRPr lang="en-US" altLang="zh-CN" sz="1400" i="1" dirty="0"/>
          </a:p>
          <a:p>
            <a:pPr marL="347663" lvl="1" indent="0">
              <a:buNone/>
            </a:pPr>
            <a:r>
              <a:rPr lang="en-US" altLang="zh-CN" sz="1400" i="1" dirty="0" smtClean="0"/>
              <a:t>&gt;&gt;&gt; 2</a:t>
            </a:r>
            <a:endParaRPr lang="zh-CN" altLang="en-US" sz="1400" i="1" dirty="0"/>
          </a:p>
          <a:p>
            <a:pPr marL="0" indent="0">
              <a:buNone/>
            </a:pPr>
            <a:endParaRPr lang="en-US" altLang="zh-CN" sz="1200" dirty="0"/>
          </a:p>
          <a:p>
            <a:pPr marL="0" indent="0">
              <a:buNone/>
            </a:pPr>
            <a:endParaRPr lang="zh-CN" altLang="en-US" sz="1200" dirty="0"/>
          </a:p>
        </p:txBody>
      </p:sp>
      <p:sp>
        <p:nvSpPr>
          <p:cNvPr id="5" name="Text Placeholder 4"/>
          <p:cNvSpPr>
            <a:spLocks noGrp="1"/>
          </p:cNvSpPr>
          <p:nvPr>
            <p:ph type="body" sz="quarter" idx="12"/>
          </p:nvPr>
        </p:nvSpPr>
        <p:spPr/>
        <p:txBody>
          <a:bodyPr/>
          <a:lstStyle/>
          <a:p>
            <a:r>
              <a:rPr lang="en-US" altLang="zh-CN" dirty="0"/>
              <a:t>Can python make change to the content of a class outside the class?</a:t>
            </a:r>
            <a:endParaRPr lang="en-US" dirty="0"/>
          </a:p>
        </p:txBody>
      </p:sp>
      <p:sp>
        <p:nvSpPr>
          <p:cNvPr id="4" name="Footer Placeholder 3"/>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34200416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9. </a:t>
            </a:r>
            <a:r>
              <a:rPr lang="en-US" altLang="zh-CN" dirty="0"/>
              <a:t>Protected member in class</a:t>
            </a:r>
            <a:endParaRPr lang="zh-CN" altLang="en-US" dirty="0"/>
          </a:p>
        </p:txBody>
      </p:sp>
      <p:sp>
        <p:nvSpPr>
          <p:cNvPr id="3" name="Content Placeholder 2"/>
          <p:cNvSpPr>
            <a:spLocks noGrp="1"/>
          </p:cNvSpPr>
          <p:nvPr>
            <p:ph idx="1"/>
          </p:nvPr>
        </p:nvSpPr>
        <p:spPr>
          <a:xfrm>
            <a:off x="457200" y="1781175"/>
            <a:ext cx="8229600" cy="4848225"/>
          </a:xfrm>
        </p:spPr>
        <p:txBody>
          <a:bodyPr/>
          <a:lstStyle/>
          <a:p>
            <a:r>
              <a:rPr lang="en-US" sz="1800" i="1" dirty="0"/>
              <a:t>Useful materials</a:t>
            </a:r>
          </a:p>
          <a:p>
            <a:pPr marL="457200" indent="-457200">
              <a:buFont typeface="+mj-lt"/>
              <a:buAutoNum type="arabicPeriod"/>
            </a:pPr>
            <a:r>
              <a:rPr lang="en-US" altLang="zh-CN" sz="1400" dirty="0" smtClean="0"/>
              <a:t>Object Oriented</a:t>
            </a:r>
            <a:endParaRPr lang="en-US" altLang="zh-CN" sz="1400" dirty="0" smtClean="0"/>
          </a:p>
          <a:p>
            <a:pPr marL="347663" lvl="1" indent="0">
              <a:buNone/>
            </a:pPr>
            <a:r>
              <a:rPr lang="en-US" altLang="zh-CN" sz="1400" u="sng" dirty="0" smtClean="0">
                <a:hlinkClick r:id="rId2"/>
              </a:rPr>
              <a:t>http://www.tutorialspoint.com/python/python_classes_objects.htm</a:t>
            </a:r>
            <a:endParaRPr lang="en-US" altLang="zh-CN" sz="1400" u="sng" dirty="0" smtClean="0"/>
          </a:p>
          <a:p>
            <a:pPr marL="457200" indent="-457200">
              <a:buFont typeface="+mj-lt"/>
              <a:buAutoNum type="arabicPeriod" startAt="2"/>
            </a:pPr>
            <a:r>
              <a:rPr lang="en-US" altLang="zh-CN" sz="1400" dirty="0"/>
              <a:t>P</a:t>
            </a:r>
            <a:r>
              <a:rPr lang="en-US" altLang="zh-CN" sz="1400" dirty="0" smtClean="0"/>
              <a:t>rivate </a:t>
            </a:r>
            <a:r>
              <a:rPr lang="en-US" altLang="zh-CN" sz="1400" dirty="0"/>
              <a:t>members </a:t>
            </a:r>
            <a:r>
              <a:rPr lang="en-US" altLang="zh-CN" sz="1400" dirty="0" smtClean="0"/>
              <a:t>(</a:t>
            </a:r>
            <a:r>
              <a:rPr lang="en-US" altLang="zh-CN" sz="1400" dirty="0"/>
              <a:t>including class variables and class </a:t>
            </a:r>
            <a:r>
              <a:rPr lang="en-US" altLang="zh-CN" sz="1400" dirty="0" smtClean="0"/>
              <a:t>functions)</a:t>
            </a:r>
            <a:endParaRPr lang="en-US" altLang="zh-CN" sz="1400" dirty="0"/>
          </a:p>
          <a:p>
            <a:pPr marL="347663" lvl="1" indent="0">
              <a:buNone/>
            </a:pPr>
            <a:r>
              <a:rPr lang="en-US" altLang="zh-CN" sz="1400" u="sng" dirty="0">
                <a:hlinkClick r:id="rId3"/>
              </a:rPr>
              <a:t>http://</a:t>
            </a:r>
            <a:r>
              <a:rPr lang="en-US" altLang="zh-CN" sz="1400" u="sng" dirty="0" smtClean="0">
                <a:hlinkClick r:id="rId3"/>
              </a:rPr>
              <a:t>hi.baidu.com/luosiyong/item/42f5c5ea5846ef0e65db0033</a:t>
            </a:r>
            <a:endParaRPr lang="zh-CN" altLang="en-US" sz="1400" dirty="0"/>
          </a:p>
        </p:txBody>
      </p:sp>
      <p:sp>
        <p:nvSpPr>
          <p:cNvPr id="5" name="Text Placeholder 4"/>
          <p:cNvSpPr>
            <a:spLocks noGrp="1"/>
          </p:cNvSpPr>
          <p:nvPr>
            <p:ph type="body" sz="quarter" idx="12"/>
          </p:nvPr>
        </p:nvSpPr>
        <p:spPr/>
        <p:txBody>
          <a:bodyPr/>
          <a:lstStyle/>
          <a:p>
            <a:r>
              <a:rPr lang="en-US" altLang="zh-CN" dirty="0"/>
              <a:t>Can python make change to the content of a class outside the class?</a:t>
            </a:r>
            <a:endParaRPr lang="en-US" dirty="0"/>
          </a:p>
        </p:txBody>
      </p:sp>
      <p:sp>
        <p:nvSpPr>
          <p:cNvPr id="4" name="Footer Placeholder 3"/>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260151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 Preparation for testing  </a:t>
            </a:r>
            <a:endParaRPr lang="zh-CN" altLang="en-US" dirty="0"/>
          </a:p>
        </p:txBody>
      </p:sp>
      <p:sp>
        <p:nvSpPr>
          <p:cNvPr id="3" name="Content Placeholder 2"/>
          <p:cNvSpPr>
            <a:spLocks noGrp="1"/>
          </p:cNvSpPr>
          <p:nvPr>
            <p:ph idx="1"/>
          </p:nvPr>
        </p:nvSpPr>
        <p:spPr>
          <a:xfrm>
            <a:off x="457200" y="1628775"/>
            <a:ext cx="8229600" cy="4848225"/>
          </a:xfrm>
        </p:spPr>
        <p:txBody>
          <a:bodyPr/>
          <a:lstStyle/>
          <a:p>
            <a:pPr marL="0" indent="0">
              <a:buNone/>
            </a:pPr>
            <a:r>
              <a:rPr lang="en-US" altLang="zh-CN" dirty="0" smtClean="0"/>
              <a:t>1) </a:t>
            </a:r>
            <a:r>
              <a:rPr lang="en-US" altLang="zh-CN" dirty="0"/>
              <a:t>Open </a:t>
            </a:r>
            <a:r>
              <a:rPr lang="zh-CN" altLang="zh-CN" dirty="0"/>
              <a:t> </a:t>
            </a:r>
            <a:r>
              <a:rPr lang="en-US" altLang="zh-CN" u="sng" dirty="0">
                <a:hlinkClick r:id="rId2"/>
              </a:rPr>
              <a:t>http://pypi.python.org/pypi/setuptools#windows</a:t>
            </a:r>
            <a:endParaRPr lang="zh-CN" altLang="en-US" dirty="0"/>
          </a:p>
          <a:p>
            <a:pPr marL="0" indent="0">
              <a:buNone/>
            </a:pPr>
            <a:endParaRPr lang="en-US" altLang="zh-CN" dirty="0" smtClean="0"/>
          </a:p>
          <a:p>
            <a:pPr marL="0" indent="0">
              <a:buNone/>
            </a:pPr>
            <a:r>
              <a:rPr lang="en-US" altLang="zh-CN" dirty="0" smtClean="0"/>
              <a:t>2) Click </a:t>
            </a:r>
            <a:r>
              <a:rPr lang="zh-CN" altLang="zh-CN" dirty="0"/>
              <a:t>“</a:t>
            </a:r>
            <a:r>
              <a:rPr lang="en-US" altLang="zh-CN" dirty="0"/>
              <a:t>ez_setup.py</a:t>
            </a:r>
            <a:r>
              <a:rPr lang="zh-CN" altLang="zh-CN" dirty="0" smtClean="0"/>
              <a:t>”</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t>3) Save </a:t>
            </a:r>
            <a:r>
              <a:rPr lang="zh-CN" altLang="zh-CN" dirty="0" smtClean="0"/>
              <a:t>“</a:t>
            </a:r>
            <a:r>
              <a:rPr lang="en-US" altLang="zh-CN" dirty="0"/>
              <a:t>ez_setup.py</a:t>
            </a:r>
            <a:r>
              <a:rPr lang="zh-CN" altLang="zh-CN" dirty="0" smtClean="0"/>
              <a:t>”</a:t>
            </a:r>
            <a:r>
              <a:rPr lang="en-US" altLang="zh-CN" dirty="0" smtClean="0"/>
              <a:t>to your Python local disks</a:t>
            </a:r>
          </a:p>
          <a:p>
            <a:pPr marL="0" indent="0">
              <a:buNone/>
            </a:pPr>
            <a:endParaRPr lang="en-US" altLang="zh-CN" dirty="0"/>
          </a:p>
          <a:p>
            <a:pPr marL="0" indent="0">
              <a:buNone/>
            </a:pPr>
            <a:r>
              <a:rPr lang="en-US" altLang="zh-CN" dirty="0" smtClean="0"/>
              <a:t>4)Run </a:t>
            </a:r>
            <a:r>
              <a:rPr lang="en-US" altLang="zh-CN" dirty="0"/>
              <a:t>ez_setup.py </a:t>
            </a:r>
            <a:r>
              <a:rPr lang="en-US" altLang="zh-CN" dirty="0" smtClean="0"/>
              <a:t>under doc OS</a:t>
            </a:r>
            <a:endParaRPr lang="zh-CN" altLang="en-US" dirty="0"/>
          </a:p>
        </p:txBody>
      </p:sp>
      <p:sp>
        <p:nvSpPr>
          <p:cNvPr id="5" name="Text Placeholder 4"/>
          <p:cNvSpPr>
            <a:spLocks noGrp="1"/>
          </p:cNvSpPr>
          <p:nvPr>
            <p:ph type="body" sz="quarter" idx="12"/>
          </p:nvPr>
        </p:nvSpPr>
        <p:spPr/>
        <p:txBody>
          <a:bodyPr/>
          <a:lstStyle/>
          <a:p>
            <a:r>
              <a:rPr lang="en-US" altLang="zh-CN" dirty="0"/>
              <a:t>How to install 4 packages (pip, distribute, </a:t>
            </a:r>
            <a:r>
              <a:rPr lang="en-US" altLang="zh-CN" dirty="0" err="1"/>
              <a:t>virtualenv</a:t>
            </a:r>
            <a:r>
              <a:rPr lang="en-US" altLang="zh-CN" dirty="0"/>
              <a:t> and nose) in the Windows (Practice 46)?</a:t>
            </a:r>
            <a:endParaRPr lang="en-US" dirty="0"/>
          </a:p>
        </p:txBody>
      </p:sp>
      <p:sp>
        <p:nvSpPr>
          <p:cNvPr id="4" name="Footer Placeholder 3"/>
          <p:cNvSpPr>
            <a:spLocks noGrp="1"/>
          </p:cNvSpPr>
          <p:nvPr>
            <p:ph type="ftr" sz="quarter" idx="13"/>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262" y="3090862"/>
            <a:ext cx="7010400" cy="186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24132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 </a:t>
            </a:r>
            <a:r>
              <a:rPr lang="en-US" altLang="zh-CN" dirty="0"/>
              <a:t>Preparation for testing </a:t>
            </a:r>
            <a:endParaRPr lang="zh-CN" altLang="en-US" dirty="0"/>
          </a:p>
        </p:txBody>
      </p:sp>
      <p:sp>
        <p:nvSpPr>
          <p:cNvPr id="3" name="Content Placeholder 2"/>
          <p:cNvSpPr>
            <a:spLocks noGrp="1"/>
          </p:cNvSpPr>
          <p:nvPr>
            <p:ph idx="1"/>
          </p:nvPr>
        </p:nvSpPr>
        <p:spPr>
          <a:xfrm>
            <a:off x="457200" y="1781175"/>
            <a:ext cx="8229600" cy="4848225"/>
          </a:xfrm>
        </p:spPr>
        <p:txBody>
          <a:bodyPr/>
          <a:lstStyle/>
          <a:p>
            <a:pPr marL="0" indent="0">
              <a:buNone/>
            </a:pPr>
            <a:r>
              <a:rPr lang="en-US" altLang="zh-CN" dirty="0" smtClean="0"/>
              <a:t>5) Download software package </a:t>
            </a:r>
            <a:r>
              <a:rPr lang="en-US" altLang="zh-CN" dirty="0"/>
              <a:t>to local disk and </a:t>
            </a:r>
            <a:r>
              <a:rPr lang="en-US" altLang="zh-CN" dirty="0" err="1" smtClean="0"/>
              <a:t>uncompression</a:t>
            </a:r>
            <a:r>
              <a:rPr lang="en-US" altLang="zh-CN" dirty="0" smtClean="0"/>
              <a:t>.</a:t>
            </a:r>
          </a:p>
          <a:p>
            <a:pPr lvl="1">
              <a:buFont typeface="Wingdings" pitchFamily="2" charset="2"/>
              <a:buChar char="Ø"/>
            </a:pPr>
            <a:r>
              <a:rPr lang="en-US" altLang="zh-CN" sz="2400" dirty="0"/>
              <a:t>pip – </a:t>
            </a:r>
            <a:r>
              <a:rPr lang="en-US" altLang="zh-CN" sz="2400" dirty="0">
                <a:hlinkClick r:id="rId2"/>
              </a:rPr>
              <a:t>http://pypi.python.org/pypi/pip</a:t>
            </a:r>
            <a:endParaRPr lang="en-US" altLang="zh-CN" sz="2400" dirty="0"/>
          </a:p>
          <a:p>
            <a:pPr lvl="1">
              <a:buFont typeface="Wingdings" pitchFamily="2" charset="2"/>
              <a:buChar char="Ø"/>
            </a:pPr>
            <a:r>
              <a:rPr lang="en-US" altLang="zh-CN" sz="2400" dirty="0"/>
              <a:t>distribute – </a:t>
            </a:r>
            <a:r>
              <a:rPr lang="en-US" altLang="zh-CN" sz="2400" dirty="0">
                <a:hlinkClick r:id="rId3"/>
              </a:rPr>
              <a:t>http://pypi.python.org/pypi/distribute</a:t>
            </a:r>
            <a:endParaRPr lang="en-US" altLang="zh-CN" sz="2400" dirty="0"/>
          </a:p>
          <a:p>
            <a:pPr lvl="1">
              <a:buFont typeface="Wingdings" pitchFamily="2" charset="2"/>
              <a:buChar char="Ø"/>
            </a:pPr>
            <a:r>
              <a:rPr lang="en-US" altLang="zh-CN" sz="2400" dirty="0"/>
              <a:t>nose – </a:t>
            </a:r>
            <a:r>
              <a:rPr lang="en-US" altLang="zh-CN" sz="2400" dirty="0">
                <a:hlinkClick r:id="rId4"/>
              </a:rPr>
              <a:t>http://pypi.python.org/pypi/nose/</a:t>
            </a:r>
            <a:endParaRPr lang="en-US" altLang="zh-CN" sz="2400" dirty="0"/>
          </a:p>
          <a:p>
            <a:pPr lvl="1">
              <a:buFont typeface="Wingdings" pitchFamily="2" charset="2"/>
              <a:buChar char="Ø"/>
            </a:pPr>
            <a:r>
              <a:rPr lang="en-US" altLang="zh-CN" sz="2400" dirty="0" err="1"/>
              <a:t>virtualenv</a:t>
            </a:r>
            <a:r>
              <a:rPr lang="en-US" altLang="zh-CN" sz="2400" dirty="0"/>
              <a:t> – </a:t>
            </a:r>
            <a:r>
              <a:rPr lang="en-US" altLang="zh-CN" sz="2400" dirty="0">
                <a:hlinkClick r:id="rId5"/>
              </a:rPr>
              <a:t>http://pypi.python.org/pypi/virtualenv</a:t>
            </a:r>
            <a:endParaRPr lang="en-US" altLang="zh-CN" sz="2400" dirty="0"/>
          </a:p>
          <a:p>
            <a:pPr marL="0" indent="0">
              <a:buNone/>
            </a:pPr>
            <a:endParaRPr lang="en-US" altLang="zh-CN" dirty="0" smtClean="0"/>
          </a:p>
        </p:txBody>
      </p:sp>
      <p:sp>
        <p:nvSpPr>
          <p:cNvPr id="5" name="Text Placeholder 4"/>
          <p:cNvSpPr>
            <a:spLocks noGrp="1"/>
          </p:cNvSpPr>
          <p:nvPr>
            <p:ph type="body" sz="quarter" idx="12"/>
          </p:nvPr>
        </p:nvSpPr>
        <p:spPr/>
        <p:txBody>
          <a:bodyPr/>
          <a:lstStyle/>
          <a:p>
            <a:r>
              <a:rPr lang="en-US" altLang="zh-CN" dirty="0"/>
              <a:t>How to install 4 packages (pip, distribute, </a:t>
            </a:r>
            <a:r>
              <a:rPr lang="en-US" altLang="zh-CN" dirty="0" err="1"/>
              <a:t>virtualenv</a:t>
            </a:r>
            <a:r>
              <a:rPr lang="en-US" altLang="zh-CN" dirty="0"/>
              <a:t> and nose) in the Windows (Practice 46)?</a:t>
            </a:r>
            <a:endParaRPr lang="en-US" dirty="0"/>
          </a:p>
        </p:txBody>
      </p:sp>
      <p:sp>
        <p:nvSpPr>
          <p:cNvPr id="4" name="Footer Placeholder 3"/>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1813947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 </a:t>
            </a:r>
            <a:r>
              <a:rPr lang="en-US" altLang="zh-CN" dirty="0"/>
              <a:t>Preparation for testing </a:t>
            </a:r>
            <a:endParaRPr lang="zh-CN" altLang="en-US" dirty="0"/>
          </a:p>
        </p:txBody>
      </p:sp>
      <p:sp>
        <p:nvSpPr>
          <p:cNvPr id="3" name="Content Placeholder 2"/>
          <p:cNvSpPr>
            <a:spLocks noGrp="1"/>
          </p:cNvSpPr>
          <p:nvPr>
            <p:ph idx="1"/>
          </p:nvPr>
        </p:nvSpPr>
        <p:spPr>
          <a:xfrm>
            <a:off x="457200" y="1704975"/>
            <a:ext cx="8229600" cy="4848225"/>
          </a:xfrm>
        </p:spPr>
        <p:txBody>
          <a:bodyPr/>
          <a:lstStyle/>
          <a:p>
            <a:pPr marL="0" indent="0">
              <a:buNone/>
            </a:pPr>
            <a:r>
              <a:rPr lang="en-US" altLang="zh-CN" dirty="0"/>
              <a:t>6) Enter package location</a:t>
            </a:r>
          </a:p>
          <a:p>
            <a:pPr marL="0" indent="0">
              <a:buNone/>
            </a:pPr>
            <a:r>
              <a:rPr lang="en-US" altLang="zh-CN" dirty="0" smtClean="0"/>
              <a:t>  One example for </a:t>
            </a:r>
            <a:r>
              <a:rPr lang="en-US" altLang="zh-CN" dirty="0"/>
              <a:t>distribute 0.6.35</a:t>
            </a:r>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t>7) Run </a:t>
            </a:r>
            <a:r>
              <a:rPr lang="en-US" altLang="zh-CN" dirty="0"/>
              <a:t>the below commands:</a:t>
            </a:r>
          </a:p>
          <a:p>
            <a:pPr marL="0" indent="0">
              <a:buNone/>
            </a:pPr>
            <a:r>
              <a:rPr lang="en-US" altLang="zh-CN" dirty="0"/>
              <a:t>     </a:t>
            </a:r>
            <a:r>
              <a:rPr lang="en-US" altLang="zh-CN" dirty="0" smtClean="0"/>
              <a:t>setup.py </a:t>
            </a:r>
            <a:r>
              <a:rPr lang="en-US" altLang="zh-CN" dirty="0"/>
              <a:t>build</a:t>
            </a:r>
            <a:endParaRPr lang="zh-CN" altLang="zh-CN" dirty="0"/>
          </a:p>
          <a:p>
            <a:pPr marL="0" indent="0">
              <a:buNone/>
            </a:pPr>
            <a:r>
              <a:rPr lang="en-US" altLang="zh-CN" dirty="0"/>
              <a:t>     </a:t>
            </a:r>
            <a:r>
              <a:rPr lang="en-US" altLang="zh-CN" dirty="0" smtClean="0"/>
              <a:t>setup.py </a:t>
            </a:r>
            <a:r>
              <a:rPr lang="en-US" altLang="zh-CN" dirty="0"/>
              <a:t>install</a:t>
            </a:r>
            <a:endParaRPr lang="zh-CN" altLang="zh-CN" dirty="0"/>
          </a:p>
          <a:p>
            <a:endParaRPr lang="zh-CN" altLang="en-US" dirty="0"/>
          </a:p>
        </p:txBody>
      </p:sp>
      <p:sp>
        <p:nvSpPr>
          <p:cNvPr id="6" name="Text Placeholder 5"/>
          <p:cNvSpPr>
            <a:spLocks noGrp="1"/>
          </p:cNvSpPr>
          <p:nvPr>
            <p:ph type="body" sz="quarter" idx="12"/>
          </p:nvPr>
        </p:nvSpPr>
        <p:spPr/>
        <p:txBody>
          <a:bodyPr/>
          <a:lstStyle/>
          <a:p>
            <a:r>
              <a:rPr lang="en-US" altLang="zh-CN" dirty="0"/>
              <a:t>How to install 4 packages (pip, distribute, </a:t>
            </a:r>
            <a:r>
              <a:rPr lang="en-US" altLang="zh-CN" dirty="0" err="1"/>
              <a:t>virtualenv</a:t>
            </a:r>
            <a:r>
              <a:rPr lang="en-US" altLang="zh-CN" dirty="0"/>
              <a:t> and nose) in the Windows (Practice 46)?</a:t>
            </a:r>
            <a:endParaRPr lang="en-US" dirty="0"/>
          </a:p>
        </p:txBody>
      </p:sp>
      <p:sp>
        <p:nvSpPr>
          <p:cNvPr id="4" name="Footer Placeholder 3"/>
          <p:cNvSpPr>
            <a:spLocks noGrp="1"/>
          </p:cNvSpPr>
          <p:nvPr>
            <p:ph type="ftr" sz="quarter" idx="13"/>
          </p:nvPr>
        </p:nvSpPr>
        <p:spPr/>
        <p:txBody>
          <a:bodyPr/>
          <a:lstStyle/>
          <a:p>
            <a:endParaRPr lang="en-US" dirty="0"/>
          </a:p>
        </p:txBody>
      </p:sp>
      <p:pic>
        <p:nvPicPr>
          <p:cNvPr id="5" name="Picture 2" descr="C:\Users\zbai\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954159"/>
            <a:ext cx="2133600" cy="3303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151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Number, variable, string, text, IO</a:t>
            </a:r>
          </a:p>
        </p:txBody>
      </p:sp>
      <p:sp>
        <p:nvSpPr>
          <p:cNvPr id="3" name="Content Placeholder 2"/>
          <p:cNvSpPr>
            <a:spLocks noGrp="1"/>
          </p:cNvSpPr>
          <p:nvPr>
            <p:ph idx="1"/>
          </p:nvPr>
        </p:nvSpPr>
        <p:spPr>
          <a:xfrm>
            <a:off x="457200" y="1066800"/>
            <a:ext cx="8229600" cy="5138738"/>
          </a:xfrm>
        </p:spPr>
        <p:txBody>
          <a:bodyPr/>
          <a:lstStyle/>
          <a:p>
            <a:r>
              <a:rPr lang="en-US" sz="1800" i="1" dirty="0"/>
              <a:t>Note </a:t>
            </a:r>
            <a:r>
              <a:rPr lang="en-US" sz="1800" i="1" dirty="0" smtClean="0"/>
              <a:t>2: Formatted print with %r</a:t>
            </a:r>
            <a:endParaRPr lang="en-US" sz="1800" i="1" dirty="0"/>
          </a:p>
          <a:p>
            <a:pPr lvl="1">
              <a:spcBef>
                <a:spcPts val="1200"/>
              </a:spcBef>
              <a:buFont typeface="Wingdings" pitchFamily="2" charset="2"/>
              <a:buChar char="J"/>
            </a:pPr>
            <a:r>
              <a:rPr lang="en-US" sz="1400" b="1" dirty="0"/>
              <a:t>Q</a:t>
            </a:r>
            <a:r>
              <a:rPr lang="en-US" sz="1400" dirty="0"/>
              <a:t>: </a:t>
            </a:r>
            <a:r>
              <a:rPr lang="en-US" sz="1400" dirty="0" smtClean="0"/>
              <a:t>How does “%r” work in formatted printing with reference as integer, string or other data?</a:t>
            </a:r>
            <a:endParaRPr lang="en-US" sz="1400" dirty="0"/>
          </a:p>
          <a:p>
            <a:pPr lvl="1">
              <a:spcBef>
                <a:spcPts val="1200"/>
              </a:spcBef>
              <a:buFont typeface="Wingdings" pitchFamily="2" charset="2"/>
              <a:buChar char="J"/>
            </a:pPr>
            <a:r>
              <a:rPr lang="en-US" sz="1400" b="1" dirty="0"/>
              <a:t>A</a:t>
            </a:r>
            <a:r>
              <a:rPr lang="en-US" sz="1400" dirty="0"/>
              <a:t>: </a:t>
            </a:r>
            <a:r>
              <a:rPr lang="en-US" sz="1400" dirty="0" smtClean="0"/>
              <a:t>%r in format are replaced by strings which are converts from any python objects using </a:t>
            </a:r>
            <a:r>
              <a:rPr lang="en-US" sz="1400" dirty="0" err="1" smtClean="0"/>
              <a:t>repr</a:t>
            </a:r>
            <a:r>
              <a:rPr lang="en-US" sz="1400" dirty="0" smtClean="0"/>
              <a:t>(). In other words, %r makes an efficient conversion to any inputs, no matter what type the original data is.</a:t>
            </a:r>
            <a:endParaRPr lang="en-US" sz="1400" dirty="0"/>
          </a:p>
          <a:p>
            <a:pPr marL="684213" lvl="2" indent="0">
              <a:spcBef>
                <a:spcPts val="1200"/>
              </a:spcBef>
              <a:buNone/>
            </a:pPr>
            <a:r>
              <a:rPr lang="en-US" sz="1600" i="1" dirty="0">
                <a:latin typeface="Calibri" pitchFamily="34" charset="0"/>
                <a:cs typeface="Calibri" pitchFamily="34" charset="0"/>
              </a:rPr>
              <a:t>&gt;&gt;&gt; </a:t>
            </a:r>
            <a:r>
              <a:rPr lang="en-US" sz="1600" i="1" dirty="0" smtClean="0">
                <a:latin typeface="Calibri" pitchFamily="34" charset="0"/>
                <a:cs typeface="Calibri" pitchFamily="34" charset="0"/>
              </a:rPr>
              <a:t> formatter </a:t>
            </a:r>
            <a:r>
              <a:rPr lang="en-US" sz="1600" i="1" dirty="0">
                <a:latin typeface="Calibri" pitchFamily="34" charset="0"/>
                <a:cs typeface="Calibri" pitchFamily="34" charset="0"/>
              </a:rPr>
              <a:t>= "%r %r %r %r"</a:t>
            </a:r>
          </a:p>
          <a:p>
            <a:pPr marL="684213" lvl="2" indent="0">
              <a:buNone/>
            </a:pPr>
            <a:r>
              <a:rPr lang="en-US" sz="1600" i="1" dirty="0" smtClean="0">
                <a:latin typeface="Calibri" pitchFamily="34" charset="0"/>
                <a:cs typeface="Calibri" pitchFamily="34" charset="0"/>
              </a:rPr>
              <a:t>&gt;&gt;&gt;  print </a:t>
            </a:r>
            <a:r>
              <a:rPr lang="en-US" sz="1600" i="1" dirty="0">
                <a:latin typeface="Calibri" pitchFamily="34" charset="0"/>
                <a:cs typeface="Calibri" pitchFamily="34" charset="0"/>
              </a:rPr>
              <a:t>formatter % (1, 2, 3, 4</a:t>
            </a:r>
            <a:r>
              <a:rPr lang="en-US" sz="1600" i="1" dirty="0" smtClean="0">
                <a:latin typeface="Calibri" pitchFamily="34" charset="0"/>
                <a:cs typeface="Calibri" pitchFamily="34" charset="0"/>
              </a:rPr>
              <a:t>)</a:t>
            </a:r>
          </a:p>
          <a:p>
            <a:pPr marL="684213" lvl="2" indent="0">
              <a:buNone/>
            </a:pPr>
            <a:r>
              <a:rPr lang="en-US" sz="1600" i="1" dirty="0" smtClean="0">
                <a:latin typeface="Calibri" pitchFamily="34" charset="0"/>
                <a:cs typeface="Calibri" pitchFamily="34" charset="0"/>
              </a:rPr>
              <a:t>1 2 3 4</a:t>
            </a:r>
            <a:endParaRPr lang="en-US" sz="1600" i="1" dirty="0">
              <a:latin typeface="Calibri" pitchFamily="34" charset="0"/>
              <a:cs typeface="Calibri" pitchFamily="34" charset="0"/>
            </a:endParaRPr>
          </a:p>
          <a:p>
            <a:pPr marL="684213" lvl="2" indent="0">
              <a:buNone/>
            </a:pPr>
            <a:r>
              <a:rPr lang="en-US" sz="1600" i="1" dirty="0">
                <a:latin typeface="Calibri" pitchFamily="34" charset="0"/>
                <a:cs typeface="Calibri" pitchFamily="34" charset="0"/>
              </a:rPr>
              <a:t>&gt;&gt;&gt; </a:t>
            </a:r>
            <a:r>
              <a:rPr lang="en-US" sz="1600" i="1" dirty="0" smtClean="0">
                <a:latin typeface="Calibri" pitchFamily="34" charset="0"/>
                <a:cs typeface="Calibri" pitchFamily="34" charset="0"/>
              </a:rPr>
              <a:t> print </a:t>
            </a:r>
            <a:r>
              <a:rPr lang="en-US" sz="1600" i="1" dirty="0">
                <a:latin typeface="Calibri" pitchFamily="34" charset="0"/>
                <a:cs typeface="Calibri" pitchFamily="34" charset="0"/>
              </a:rPr>
              <a:t>formatter % ("one", "two", "three", "four</a:t>
            </a:r>
            <a:r>
              <a:rPr lang="en-US" sz="1600" i="1" dirty="0" smtClean="0">
                <a:latin typeface="Calibri" pitchFamily="34" charset="0"/>
                <a:cs typeface="Calibri" pitchFamily="34" charset="0"/>
              </a:rPr>
              <a:t>")</a:t>
            </a:r>
          </a:p>
          <a:p>
            <a:pPr marL="684213" lvl="2" indent="0">
              <a:buNone/>
            </a:pPr>
            <a:r>
              <a:rPr lang="en-US" sz="1600" i="1" dirty="0">
                <a:latin typeface="Calibri" pitchFamily="34" charset="0"/>
                <a:cs typeface="Calibri" pitchFamily="34" charset="0"/>
              </a:rPr>
              <a:t>'one' 'two' 'three' </a:t>
            </a:r>
            <a:r>
              <a:rPr lang="en-US" sz="1600" i="1" dirty="0" smtClean="0">
                <a:latin typeface="Calibri" pitchFamily="34" charset="0"/>
                <a:cs typeface="Calibri" pitchFamily="34" charset="0"/>
              </a:rPr>
              <a:t>'four‘  </a:t>
            </a:r>
            <a:r>
              <a:rPr lang="en-US" sz="1400" i="1" u="sng" dirty="0" smtClean="0">
                <a:solidFill>
                  <a:srgbClr val="FF9900"/>
                </a:solidFill>
                <a:latin typeface="Calibri" pitchFamily="34" charset="0"/>
                <a:cs typeface="Calibri" pitchFamily="34" charset="0"/>
              </a:rPr>
              <a:t>## print strings quoted by ‘’</a:t>
            </a:r>
            <a:endParaRPr lang="en-US" sz="1400" i="1" u="sng" dirty="0">
              <a:solidFill>
                <a:srgbClr val="FF9900"/>
              </a:solidFill>
              <a:latin typeface="Calibri" pitchFamily="34" charset="0"/>
              <a:cs typeface="Calibri" pitchFamily="34" charset="0"/>
            </a:endParaRPr>
          </a:p>
          <a:p>
            <a:pPr marL="684213" lvl="2" indent="0">
              <a:buNone/>
            </a:pPr>
            <a:r>
              <a:rPr lang="en-US" sz="1600" i="1" dirty="0">
                <a:latin typeface="Calibri" pitchFamily="34" charset="0"/>
                <a:cs typeface="Calibri" pitchFamily="34" charset="0"/>
              </a:rPr>
              <a:t>&gt;&gt;&gt; </a:t>
            </a:r>
            <a:r>
              <a:rPr lang="en-US" sz="1600" i="1" dirty="0" smtClean="0">
                <a:latin typeface="Calibri" pitchFamily="34" charset="0"/>
                <a:cs typeface="Calibri" pitchFamily="34" charset="0"/>
              </a:rPr>
              <a:t> print </a:t>
            </a:r>
            <a:r>
              <a:rPr lang="en-US" sz="1600" i="1" dirty="0">
                <a:latin typeface="Calibri" pitchFamily="34" charset="0"/>
                <a:cs typeface="Calibri" pitchFamily="34" charset="0"/>
              </a:rPr>
              <a:t>formatter % (True, False, False, True</a:t>
            </a:r>
            <a:r>
              <a:rPr lang="en-US" sz="1600" i="1" dirty="0" smtClean="0">
                <a:latin typeface="Calibri" pitchFamily="34" charset="0"/>
                <a:cs typeface="Calibri" pitchFamily="34" charset="0"/>
              </a:rPr>
              <a:t>)</a:t>
            </a:r>
          </a:p>
          <a:p>
            <a:pPr marL="684213" lvl="2" indent="0">
              <a:buNone/>
            </a:pPr>
            <a:r>
              <a:rPr lang="en-US" sz="1600" i="1" dirty="0">
                <a:latin typeface="Calibri" pitchFamily="34" charset="0"/>
                <a:cs typeface="Calibri" pitchFamily="34" charset="0"/>
              </a:rPr>
              <a:t>True False </a:t>
            </a:r>
            <a:r>
              <a:rPr lang="en-US" sz="1600" i="1" dirty="0" err="1">
                <a:latin typeface="Calibri" pitchFamily="34" charset="0"/>
                <a:cs typeface="Calibri" pitchFamily="34" charset="0"/>
              </a:rPr>
              <a:t>False</a:t>
            </a:r>
            <a:r>
              <a:rPr lang="en-US" sz="1600" i="1" dirty="0">
                <a:latin typeface="Calibri" pitchFamily="34" charset="0"/>
                <a:cs typeface="Calibri" pitchFamily="34" charset="0"/>
              </a:rPr>
              <a:t> </a:t>
            </a:r>
            <a:r>
              <a:rPr lang="en-US" sz="1600" i="1" dirty="0" smtClean="0">
                <a:latin typeface="Calibri" pitchFamily="34" charset="0"/>
                <a:cs typeface="Calibri" pitchFamily="34" charset="0"/>
              </a:rPr>
              <a:t>True</a:t>
            </a:r>
            <a:endParaRPr lang="en-US" sz="1600" i="1" dirty="0">
              <a:latin typeface="Calibri" pitchFamily="34" charset="0"/>
              <a:cs typeface="Calibri" pitchFamily="34" charset="0"/>
            </a:endParaRPr>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784428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Number</a:t>
            </a:r>
            <a:r>
              <a:rPr lang="en-US" dirty="0"/>
              <a:t>, variable, string, text, IO</a:t>
            </a:r>
          </a:p>
        </p:txBody>
      </p:sp>
      <p:sp>
        <p:nvSpPr>
          <p:cNvPr id="3" name="Content Placeholder 2"/>
          <p:cNvSpPr>
            <a:spLocks noGrp="1"/>
          </p:cNvSpPr>
          <p:nvPr>
            <p:ph idx="1"/>
          </p:nvPr>
        </p:nvSpPr>
        <p:spPr/>
        <p:txBody>
          <a:bodyPr/>
          <a:lstStyle/>
          <a:p>
            <a:pPr marL="684213" lvl="2" indent="0">
              <a:spcBef>
                <a:spcPts val="1200"/>
              </a:spcBef>
              <a:buNone/>
            </a:pPr>
            <a:r>
              <a:rPr lang="en-US" sz="1600" i="1" dirty="0">
                <a:latin typeface="Calibri" pitchFamily="34" charset="0"/>
                <a:cs typeface="Calibri" pitchFamily="34" charset="0"/>
              </a:rPr>
              <a:t>&gt;&gt;&gt; print formatter % (formatter, formatter, formatter, formatter)</a:t>
            </a:r>
          </a:p>
          <a:p>
            <a:pPr marL="684213" lvl="2" indent="0">
              <a:buNone/>
            </a:pPr>
            <a:r>
              <a:rPr lang="pt-BR" sz="1600" i="1" dirty="0">
                <a:latin typeface="Calibri" pitchFamily="34" charset="0"/>
                <a:cs typeface="Calibri" pitchFamily="34" charset="0"/>
              </a:rPr>
              <a:t>'%r %r %r %r' '%r %r %r %r' '%r %r %r %r' '%r %r %r %</a:t>
            </a:r>
            <a:r>
              <a:rPr lang="pt-BR" sz="1600" i="1" dirty="0" smtClean="0">
                <a:latin typeface="Calibri" pitchFamily="34" charset="0"/>
                <a:cs typeface="Calibri" pitchFamily="34" charset="0"/>
              </a:rPr>
              <a:t>r‘ </a:t>
            </a:r>
          </a:p>
          <a:p>
            <a:pPr marL="684213" lvl="2" indent="0">
              <a:buNone/>
            </a:pPr>
            <a:r>
              <a:rPr lang="pt-BR" sz="1400" i="1" u="sng" dirty="0" smtClean="0">
                <a:solidFill>
                  <a:srgbClr val="FF9900"/>
                </a:solidFill>
                <a:latin typeface="Calibri" pitchFamily="34" charset="0"/>
                <a:cs typeface="Calibri" pitchFamily="34" charset="0"/>
              </a:rPr>
              <a:t># print formatter itself directly without interpolation</a:t>
            </a:r>
            <a:endParaRPr lang="en-US" sz="1400" i="1" u="sng" dirty="0">
              <a:solidFill>
                <a:srgbClr val="FF9900"/>
              </a:solidFill>
              <a:latin typeface="Calibri" pitchFamily="34" charset="0"/>
              <a:cs typeface="Calibri" pitchFamily="34" charset="0"/>
            </a:endParaRPr>
          </a:p>
          <a:p>
            <a:pPr marL="684213" lvl="2" indent="0">
              <a:buNone/>
            </a:pPr>
            <a:r>
              <a:rPr lang="en-US" sz="1600" i="1" dirty="0">
                <a:latin typeface="Calibri" pitchFamily="34" charset="0"/>
                <a:cs typeface="Calibri" pitchFamily="34" charset="0"/>
              </a:rPr>
              <a:t>&gt;&gt;&gt; print formatter % (</a:t>
            </a:r>
          </a:p>
          <a:p>
            <a:pPr marL="684213" lvl="2" indent="0">
              <a:buNone/>
            </a:pPr>
            <a:r>
              <a:rPr lang="en-US" sz="1600" i="1" dirty="0">
                <a:latin typeface="Calibri" pitchFamily="34" charset="0"/>
                <a:cs typeface="Calibri" pitchFamily="34" charset="0"/>
              </a:rPr>
              <a:t>&gt;&gt;&gt; "I had this thing.",</a:t>
            </a:r>
          </a:p>
          <a:p>
            <a:pPr marL="684213" lvl="2" indent="0">
              <a:buNone/>
            </a:pPr>
            <a:r>
              <a:rPr lang="en-US" sz="1600" i="1" dirty="0">
                <a:latin typeface="Calibri" pitchFamily="34" charset="0"/>
                <a:cs typeface="Calibri" pitchFamily="34" charset="0"/>
              </a:rPr>
              <a:t>&gt;&gt;&gt; "That you could type up right.",</a:t>
            </a:r>
          </a:p>
          <a:p>
            <a:pPr marL="684213" lvl="2" indent="0">
              <a:buNone/>
            </a:pPr>
            <a:r>
              <a:rPr lang="en-US" sz="1600" i="1" dirty="0">
                <a:latin typeface="Calibri" pitchFamily="34" charset="0"/>
                <a:cs typeface="Calibri" pitchFamily="34" charset="0"/>
              </a:rPr>
              <a:t>&gt;&gt;&gt; "But it didn't sing.",</a:t>
            </a:r>
          </a:p>
          <a:p>
            <a:pPr marL="684213" lvl="2" indent="0">
              <a:buNone/>
            </a:pPr>
            <a:r>
              <a:rPr lang="en-US" sz="1600" i="1" dirty="0">
                <a:latin typeface="Calibri" pitchFamily="34" charset="0"/>
                <a:cs typeface="Calibri" pitchFamily="34" charset="0"/>
              </a:rPr>
              <a:t>&gt;&gt;&gt; "So I said goodnight."</a:t>
            </a:r>
          </a:p>
          <a:p>
            <a:pPr marL="684213" lvl="2" indent="0">
              <a:buNone/>
            </a:pPr>
            <a:r>
              <a:rPr lang="en-US" sz="1600" i="1" dirty="0">
                <a:latin typeface="Calibri" pitchFamily="34" charset="0"/>
                <a:cs typeface="Calibri" pitchFamily="34" charset="0"/>
              </a:rPr>
              <a:t>&gt;&gt;&gt;)</a:t>
            </a:r>
          </a:p>
          <a:p>
            <a:pPr marL="684213" lvl="2" indent="0">
              <a:buNone/>
            </a:pPr>
            <a:r>
              <a:rPr lang="en-US" sz="1600" i="1" dirty="0">
                <a:latin typeface="Calibri" pitchFamily="34" charset="0"/>
                <a:cs typeface="Calibri" pitchFamily="34" charset="0"/>
              </a:rPr>
              <a:t>'I had this thing.' 'That you could type up right.' "But it didn't sing." 'So I said goodnight</a:t>
            </a:r>
            <a:r>
              <a:rPr lang="en-US" sz="1600" i="1" dirty="0" smtClean="0">
                <a:latin typeface="Calibri" pitchFamily="34" charset="0"/>
                <a:cs typeface="Calibri" pitchFamily="34" charset="0"/>
              </a:rPr>
              <a:t>.‘</a:t>
            </a:r>
          </a:p>
          <a:p>
            <a:pPr marL="684213" lvl="2" indent="0">
              <a:buNone/>
            </a:pPr>
            <a:r>
              <a:rPr lang="en-US" sz="1400" i="1" u="sng" dirty="0" smtClean="0">
                <a:solidFill>
                  <a:srgbClr val="FF9900"/>
                </a:solidFill>
                <a:latin typeface="Calibri" pitchFamily="34" charset="0"/>
                <a:cs typeface="Calibri" pitchFamily="34" charset="0"/>
              </a:rPr>
              <a:t># print list of sentences which have quotes inside  </a:t>
            </a:r>
            <a:endParaRPr lang="en-US" sz="1400" i="1" u="sng" dirty="0">
              <a:solidFill>
                <a:srgbClr val="FF9900"/>
              </a:solidFill>
              <a:latin typeface="Calibri" pitchFamily="34" charset="0"/>
              <a:cs typeface="Calibri" pitchFamily="34" charset="0"/>
            </a:endParaRPr>
          </a:p>
          <a:p>
            <a:pPr lvl="1">
              <a:spcBef>
                <a:spcPts val="1200"/>
              </a:spcBef>
              <a:buFont typeface="Wingdings" pitchFamily="2" charset="2"/>
              <a:buChar char="J"/>
            </a:pPr>
            <a:r>
              <a:rPr lang="en-US" sz="1400" b="1" dirty="0"/>
              <a:t>R</a:t>
            </a:r>
            <a:r>
              <a:rPr lang="en-US" sz="1400" dirty="0"/>
              <a:t>: </a:t>
            </a:r>
            <a:r>
              <a:rPr lang="en-US" sz="1400" dirty="0">
                <a:hlinkClick r:id="rId2"/>
              </a:rPr>
              <a:t>http://</a:t>
            </a:r>
            <a:r>
              <a:rPr lang="en-US" sz="1400" dirty="0" smtClean="0">
                <a:hlinkClick r:id="rId2"/>
              </a:rPr>
              <a:t>blog.chinaunix.net/uid-46552-id-2116251.html</a:t>
            </a:r>
            <a:endParaRPr lang="en-US" sz="1400" dirty="0" smtClean="0"/>
          </a:p>
          <a:p>
            <a:pPr lvl="1">
              <a:spcBef>
                <a:spcPts val="1200"/>
              </a:spcBef>
              <a:buFont typeface="Wingdings" pitchFamily="2" charset="2"/>
              <a:buChar char="J"/>
            </a:pPr>
            <a:endParaRPr lang="en-US" sz="1400" b="1" dirty="0"/>
          </a:p>
          <a:p>
            <a:endParaRPr lang="en-US" dirty="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786105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Number, variable, string, text, IO</a:t>
            </a:r>
          </a:p>
        </p:txBody>
      </p:sp>
      <p:sp>
        <p:nvSpPr>
          <p:cNvPr id="3" name="Content Placeholder 2"/>
          <p:cNvSpPr>
            <a:spLocks noGrp="1"/>
          </p:cNvSpPr>
          <p:nvPr>
            <p:ph idx="1"/>
          </p:nvPr>
        </p:nvSpPr>
        <p:spPr>
          <a:xfrm>
            <a:off x="457200" y="1066800"/>
            <a:ext cx="8229600" cy="4848225"/>
          </a:xfrm>
        </p:spPr>
        <p:txBody>
          <a:bodyPr/>
          <a:lstStyle/>
          <a:p>
            <a:r>
              <a:rPr lang="en-US" sz="1800" i="1" dirty="0" smtClean="0"/>
              <a:t>Useful materials</a:t>
            </a:r>
          </a:p>
          <a:p>
            <a:pPr lvl="1">
              <a:buFont typeface="+mj-lt"/>
              <a:buAutoNum type="arabicPeriod"/>
            </a:pPr>
            <a:r>
              <a:rPr lang="en-US" sz="1600" i="1" dirty="0" smtClean="0"/>
              <a:t>String formatting in python</a:t>
            </a:r>
          </a:p>
          <a:p>
            <a:pPr marL="682625" lvl="2" indent="0">
              <a:buNone/>
            </a:pPr>
            <a:r>
              <a:rPr lang="en-US" sz="1400" i="1" dirty="0" smtClean="0">
                <a:hlinkClick r:id="rId2"/>
              </a:rPr>
              <a:t>http</a:t>
            </a:r>
            <a:r>
              <a:rPr lang="en-US" sz="1400" i="1" dirty="0">
                <a:hlinkClick r:id="rId2"/>
              </a:rPr>
              <a:t>://</a:t>
            </a:r>
            <a:r>
              <a:rPr lang="en-US" sz="1400" i="1" dirty="0" smtClean="0">
                <a:hlinkClick r:id="rId2"/>
              </a:rPr>
              <a:t>blog.sina.com.cn/s/blog_76e94d210100w2li.html</a:t>
            </a:r>
            <a:endParaRPr lang="en-US" sz="1400" i="1" dirty="0"/>
          </a:p>
          <a:p>
            <a:pPr lvl="1">
              <a:buFont typeface="+mj-lt"/>
              <a:buAutoNum type="arabicPeriod"/>
            </a:pPr>
            <a:r>
              <a:rPr lang="en-US" sz="1600" i="1" dirty="0" smtClean="0"/>
              <a:t>Format and </a:t>
            </a:r>
            <a:r>
              <a:rPr lang="en-US" sz="1600" i="1" dirty="0" err="1" smtClean="0"/>
              <a:t>printf</a:t>
            </a:r>
            <a:endParaRPr lang="en-US" sz="1600" i="1" dirty="0" smtClean="0"/>
          </a:p>
          <a:p>
            <a:pPr marL="682625" lvl="2" indent="0">
              <a:buNone/>
            </a:pPr>
            <a:r>
              <a:rPr lang="en-US" sz="1400" dirty="0" smtClean="0">
                <a:hlinkClick r:id="rId3"/>
              </a:rPr>
              <a:t>http</a:t>
            </a:r>
            <a:r>
              <a:rPr lang="en-US" sz="1400" dirty="0">
                <a:hlinkClick r:id="rId3"/>
              </a:rPr>
              <a:t>://</a:t>
            </a:r>
            <a:r>
              <a:rPr lang="en-US" sz="1400" dirty="0" smtClean="0">
                <a:hlinkClick r:id="rId3"/>
              </a:rPr>
              <a:t>www.17jo.com/program/python/base/StringFormat.html</a:t>
            </a:r>
            <a:endParaRPr lang="en-US" sz="1400" dirty="0" smtClean="0"/>
          </a:p>
          <a:p>
            <a:pPr lvl="1">
              <a:buFont typeface="+mj-lt"/>
              <a:buAutoNum type="arabicPeriod"/>
            </a:pPr>
            <a:r>
              <a:rPr lang="en-US" sz="1600" i="1" dirty="0" smtClean="0"/>
              <a:t>Function print </a:t>
            </a:r>
          </a:p>
          <a:p>
            <a:pPr marL="682625" lvl="2" indent="0">
              <a:buNone/>
            </a:pPr>
            <a:r>
              <a:rPr lang="en-US" sz="1400" i="1" dirty="0">
                <a:hlinkClick r:id="rId4"/>
              </a:rPr>
              <a:t>http://</a:t>
            </a:r>
            <a:r>
              <a:rPr lang="en-US" sz="1400" i="1" dirty="0" smtClean="0">
                <a:hlinkClick r:id="rId4"/>
              </a:rPr>
              <a:t>wenku.baidu.com/view/86a184c68bd63186bcebbc6d.html\</a:t>
            </a:r>
            <a:endParaRPr lang="en-US" sz="1400" i="1" dirty="0" smtClean="0"/>
          </a:p>
          <a:p>
            <a:pPr lvl="1">
              <a:buFont typeface="+mj-lt"/>
              <a:buAutoNum type="arabicPeriod"/>
            </a:pPr>
            <a:endParaRPr lang="en-US" sz="1600" i="1" dirty="0" smtClean="0"/>
          </a:p>
          <a:p>
            <a:endParaRPr lang="en-US" sz="1800" i="1" dirty="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851767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2</a:t>
            </a:r>
            <a:r>
              <a:rPr lang="en-US" dirty="0" smtClean="0"/>
              <a:t>. </a:t>
            </a:r>
            <a:r>
              <a:rPr lang="en-US" dirty="0" smtClean="0"/>
              <a:t>Print, raw input, </a:t>
            </a:r>
            <a:r>
              <a:rPr lang="en-US" dirty="0" err="1" smtClean="0"/>
              <a:t>argv</a:t>
            </a:r>
            <a:r>
              <a:rPr lang="en-US" dirty="0" smtClean="0"/>
              <a:t>, open </a:t>
            </a:r>
            <a:r>
              <a:rPr lang="en-US" dirty="0" smtClean="0"/>
              <a:t>file</a:t>
            </a:r>
            <a:endParaRPr lang="en-US" dirty="0"/>
          </a:p>
        </p:txBody>
      </p:sp>
      <p:sp>
        <p:nvSpPr>
          <p:cNvPr id="6" name="Content Placeholder 5"/>
          <p:cNvSpPr>
            <a:spLocks noGrp="1"/>
          </p:cNvSpPr>
          <p:nvPr>
            <p:ph idx="1"/>
          </p:nvPr>
        </p:nvSpPr>
        <p:spPr>
          <a:xfrm>
            <a:off x="457200" y="1066800"/>
            <a:ext cx="8229600" cy="4848225"/>
          </a:xfrm>
        </p:spPr>
        <p:txBody>
          <a:bodyPr/>
          <a:lstStyle/>
          <a:p>
            <a:r>
              <a:rPr lang="en-US" sz="1800" i="1" dirty="0" smtClean="0"/>
              <a:t>Learning point</a:t>
            </a:r>
          </a:p>
          <a:p>
            <a:pPr lvl="1">
              <a:spcBef>
                <a:spcPts val="1200"/>
              </a:spcBef>
              <a:buFont typeface="Wingdings" pitchFamily="2" charset="2"/>
              <a:buChar char="q"/>
            </a:pPr>
            <a:r>
              <a:rPr lang="en-US" sz="1400" i="1" dirty="0" smtClean="0"/>
              <a:t>Class 7: </a:t>
            </a:r>
            <a:r>
              <a:rPr lang="en-US" sz="1400" i="1" dirty="0" smtClean="0">
                <a:hlinkClick r:id="rId2"/>
              </a:rPr>
              <a:t>More Print</a:t>
            </a:r>
            <a:endParaRPr lang="en-US" sz="1400" i="1" dirty="0" smtClean="0"/>
          </a:p>
          <a:p>
            <a:pPr lvl="1">
              <a:spcBef>
                <a:spcPts val="1200"/>
              </a:spcBef>
              <a:buFont typeface="Wingdings" pitchFamily="2" charset="2"/>
              <a:buChar char="q"/>
            </a:pPr>
            <a:r>
              <a:rPr lang="en-US" sz="1400" i="1" dirty="0"/>
              <a:t>Class </a:t>
            </a:r>
            <a:r>
              <a:rPr lang="en-US" sz="1400" i="1" dirty="0" smtClean="0"/>
              <a:t>8: </a:t>
            </a:r>
            <a:r>
              <a:rPr lang="en-US" sz="1400" i="1" dirty="0" smtClean="0">
                <a:hlinkClick r:id="rId3"/>
              </a:rPr>
              <a:t>Print, Print</a:t>
            </a:r>
            <a:endParaRPr lang="en-US" sz="1400" i="1" dirty="0"/>
          </a:p>
          <a:p>
            <a:pPr lvl="1">
              <a:spcBef>
                <a:spcPts val="1200"/>
              </a:spcBef>
              <a:buFont typeface="Wingdings" pitchFamily="2" charset="2"/>
              <a:buChar char="q"/>
            </a:pPr>
            <a:r>
              <a:rPr lang="en-US" sz="1400" i="1" dirty="0" smtClean="0"/>
              <a:t>Class 9: </a:t>
            </a:r>
            <a:r>
              <a:rPr lang="en-US" sz="1400" i="1" dirty="0" smtClean="0">
                <a:hlinkClick r:id="rId4"/>
              </a:rPr>
              <a:t>Print, Print, Print</a:t>
            </a:r>
            <a:endParaRPr lang="en-US" sz="1400" i="1" dirty="0" smtClean="0"/>
          </a:p>
          <a:p>
            <a:pPr lvl="1">
              <a:spcBef>
                <a:spcPts val="1200"/>
              </a:spcBef>
              <a:buFont typeface="Wingdings" pitchFamily="2" charset="2"/>
              <a:buChar char="q"/>
            </a:pPr>
            <a:r>
              <a:rPr lang="en-US" sz="1400" i="1" dirty="0" smtClean="0"/>
              <a:t>Class 10: </a:t>
            </a:r>
            <a:r>
              <a:rPr lang="en-US" sz="1400" i="1" dirty="0" smtClean="0">
                <a:hlinkClick r:id="rId5"/>
              </a:rPr>
              <a:t>Back Slash</a:t>
            </a:r>
            <a:endParaRPr lang="en-US" sz="1400" i="1" dirty="0" smtClean="0"/>
          </a:p>
          <a:p>
            <a:pPr lvl="1">
              <a:spcBef>
                <a:spcPts val="1200"/>
              </a:spcBef>
              <a:buFont typeface="Wingdings" pitchFamily="2" charset="2"/>
              <a:buChar char="q"/>
            </a:pPr>
            <a:r>
              <a:rPr lang="en-US" sz="1400" i="1" dirty="0" smtClean="0"/>
              <a:t>Class 11: </a:t>
            </a:r>
            <a:r>
              <a:rPr lang="en-US" sz="1400" i="1" dirty="0">
                <a:hlinkClick r:id="rId6"/>
              </a:rPr>
              <a:t>R</a:t>
            </a:r>
            <a:r>
              <a:rPr lang="en-US" sz="1400" i="1" dirty="0" smtClean="0">
                <a:hlinkClick r:id="rId6"/>
              </a:rPr>
              <a:t>aw Input</a:t>
            </a:r>
            <a:endParaRPr lang="en-US" sz="1400" i="1" dirty="0" smtClean="0"/>
          </a:p>
          <a:p>
            <a:pPr lvl="1">
              <a:spcBef>
                <a:spcPts val="1200"/>
              </a:spcBef>
              <a:buFont typeface="Wingdings" pitchFamily="2" charset="2"/>
              <a:buChar char="q"/>
            </a:pPr>
            <a:r>
              <a:rPr lang="en-US" sz="1400" i="1" dirty="0" smtClean="0"/>
              <a:t>Class 12: </a:t>
            </a:r>
            <a:r>
              <a:rPr lang="en-US" sz="1400" i="1" dirty="0" smtClean="0">
                <a:hlinkClick r:id="rId7"/>
              </a:rPr>
              <a:t>Hints Before Raw Input</a:t>
            </a:r>
            <a:endParaRPr lang="en-US" sz="1400" i="1" dirty="0" smtClean="0"/>
          </a:p>
          <a:p>
            <a:pPr lvl="1">
              <a:spcBef>
                <a:spcPts val="1200"/>
              </a:spcBef>
              <a:buFont typeface="Wingdings" pitchFamily="2" charset="2"/>
              <a:buChar char="q"/>
            </a:pPr>
            <a:r>
              <a:rPr lang="en-US" sz="1400" i="1" dirty="0" smtClean="0"/>
              <a:t>Class 13: </a:t>
            </a:r>
            <a:r>
              <a:rPr lang="en-US" sz="1400" i="1" dirty="0" smtClean="0">
                <a:hlinkClick r:id="rId8"/>
              </a:rPr>
              <a:t>Argument Variable (</a:t>
            </a:r>
            <a:r>
              <a:rPr lang="en-US" sz="1400" i="1" dirty="0" err="1">
                <a:hlinkClick r:id="rId8"/>
              </a:rPr>
              <a:t>a</a:t>
            </a:r>
            <a:r>
              <a:rPr lang="en-US" sz="1400" i="1" dirty="0" err="1" smtClean="0">
                <a:hlinkClick r:id="rId8"/>
              </a:rPr>
              <a:t>rgv</a:t>
            </a:r>
            <a:r>
              <a:rPr lang="en-US" sz="1400" i="1" dirty="0" smtClean="0">
                <a:hlinkClick r:id="rId8"/>
              </a:rPr>
              <a:t>)</a:t>
            </a:r>
            <a:endParaRPr lang="en-US" sz="1400" i="1" dirty="0" smtClean="0"/>
          </a:p>
          <a:p>
            <a:pPr lvl="1">
              <a:spcBef>
                <a:spcPts val="1200"/>
              </a:spcBef>
              <a:buFont typeface="Wingdings" pitchFamily="2" charset="2"/>
              <a:buChar char="q"/>
            </a:pPr>
            <a:r>
              <a:rPr lang="en-US" sz="1400" i="1" dirty="0" smtClean="0"/>
              <a:t>Class 14: </a:t>
            </a:r>
            <a:r>
              <a:rPr lang="en-US" sz="1400" i="1" dirty="0" smtClean="0">
                <a:hlinkClick r:id="rId9"/>
              </a:rPr>
              <a:t>Use of </a:t>
            </a:r>
            <a:r>
              <a:rPr lang="en-US" sz="1400" i="1" dirty="0" err="1" smtClean="0">
                <a:hlinkClick r:id="rId9"/>
              </a:rPr>
              <a:t>argv</a:t>
            </a:r>
            <a:endParaRPr lang="en-US" sz="1400" i="1" dirty="0" smtClean="0"/>
          </a:p>
          <a:p>
            <a:pPr lvl="1">
              <a:spcBef>
                <a:spcPts val="1200"/>
              </a:spcBef>
              <a:buFont typeface="Wingdings" pitchFamily="2" charset="2"/>
              <a:buChar char="q"/>
            </a:pPr>
            <a:r>
              <a:rPr lang="en-US" sz="1400" i="1" dirty="0" smtClean="0"/>
              <a:t>Class 15: </a:t>
            </a:r>
            <a:r>
              <a:rPr lang="en-US" sz="1400" i="1" dirty="0" smtClean="0">
                <a:hlinkClick r:id="rId10"/>
              </a:rPr>
              <a:t>Read A File</a:t>
            </a:r>
            <a:endParaRPr lang="en-US" sz="1400" i="1" dirty="0" smtClean="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424129268"/>
      </p:ext>
    </p:extLst>
  </p:cSld>
  <p:clrMapOvr>
    <a:masterClrMapping/>
  </p:clrMapOvr>
</p:sld>
</file>

<file path=ppt/theme/theme1.xml><?xml version="1.0" encoding="utf-8"?>
<a:theme xmlns:a="http://schemas.openxmlformats.org/drawingml/2006/main" name="Default Theme">
  <a:themeElements>
    <a:clrScheme name="Synopsys Existing Color Palette">
      <a:dk1>
        <a:sysClr val="windowText" lastClr="000000"/>
      </a:dk1>
      <a:lt1>
        <a:sysClr val="window" lastClr="FFFFFF"/>
      </a:lt1>
      <a:dk2>
        <a:srgbClr val="000000"/>
      </a:dk2>
      <a:lt2>
        <a:srgbClr val="FFFFFF"/>
      </a:lt2>
      <a:accent1>
        <a:srgbClr val="897ABA"/>
      </a:accent1>
      <a:accent2>
        <a:srgbClr val="FA7D21"/>
      </a:accent2>
      <a:accent3>
        <a:srgbClr val="85B634"/>
      </a:accent3>
      <a:accent4>
        <a:srgbClr val="EA1700"/>
      </a:accent4>
      <a:accent5>
        <a:srgbClr val="BCBCBC"/>
      </a:accent5>
      <a:accent6>
        <a:srgbClr val="4071BA"/>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ynopsys Existing Color Palette">
    <a:dk1>
      <a:sysClr val="windowText" lastClr="000000"/>
    </a:dk1>
    <a:lt1>
      <a:sysClr val="window" lastClr="FFFFFF"/>
    </a:lt1>
    <a:dk2>
      <a:srgbClr val="000000"/>
    </a:dk2>
    <a:lt2>
      <a:srgbClr val="FFFFFF"/>
    </a:lt2>
    <a:accent1>
      <a:srgbClr val="897ABA"/>
    </a:accent1>
    <a:accent2>
      <a:srgbClr val="FA7D21"/>
    </a:accent2>
    <a:accent3>
      <a:srgbClr val="85B634"/>
    </a:accent3>
    <a:accent4>
      <a:srgbClr val="EA1700"/>
    </a:accent4>
    <a:accent5>
      <a:srgbClr val="BCBCBC"/>
    </a:accent5>
    <a:accent6>
      <a:srgbClr val="4071BA"/>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Default Theme</Template>
  <TotalTime>5226</TotalTime>
  <Words>4710</Words>
  <Application>Microsoft Office PowerPoint</Application>
  <PresentationFormat>On-screen Show (4:3)</PresentationFormat>
  <Paragraphs>544</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Default Theme</vt:lpstr>
      <vt:lpstr>Python Learning Summary</vt:lpstr>
      <vt:lpstr>Agenda</vt:lpstr>
      <vt:lpstr>0. Install Python 2.7.3</vt:lpstr>
      <vt:lpstr>1. Number, variable, string, text, IO</vt:lpstr>
      <vt:lpstr>1. Number, variable, string, text, IO</vt:lpstr>
      <vt:lpstr>1. Number, variable, string, text, IO</vt:lpstr>
      <vt:lpstr>1. Number, variable, string, text, IO</vt:lpstr>
      <vt:lpstr>1. Number, variable, string, text, IO</vt:lpstr>
      <vt:lpstr>2. Print, raw input, argv, open file</vt:lpstr>
      <vt:lpstr>2. Print, raw input, argv, open file</vt:lpstr>
      <vt:lpstr>2. Print, raw input, argv, open file</vt:lpstr>
      <vt:lpstr>2. Print, raw input, argv, open file</vt:lpstr>
      <vt:lpstr>2. Print, raw input, argv, open file</vt:lpstr>
      <vt:lpstr>2. Print, raw input, argv, open file</vt:lpstr>
      <vt:lpstr>2. Print, raw input, argv, open file</vt:lpstr>
      <vt:lpstr>3. File, function</vt:lpstr>
      <vt:lpstr>3. File, function</vt:lpstr>
      <vt:lpstr>3. File, function</vt:lpstr>
      <vt:lpstr>3. File, function</vt:lpstr>
      <vt:lpstr>3. File, function</vt:lpstr>
      <vt:lpstr>4. An example -- Sudoku solver </vt:lpstr>
      <vt:lpstr>4. An example -- Sudoku solver </vt:lpstr>
      <vt:lpstr>4. An example -- Sudoku solver </vt:lpstr>
      <vt:lpstr>4. An example -- Sudoku solver</vt:lpstr>
      <vt:lpstr>4. An example -- Sudoku solver</vt:lpstr>
      <vt:lpstr>4. An example -- Sudoku solver</vt:lpstr>
      <vt:lpstr>5. Logics, Boolean expression</vt:lpstr>
      <vt:lpstr>5. Logics, Boolean expression</vt:lpstr>
      <vt:lpstr>5. Logics, Boolean expression</vt:lpstr>
      <vt:lpstr>5. Logics, Boolean expression</vt:lpstr>
      <vt:lpstr>6. If/else, loop, list, array, function, debug</vt:lpstr>
      <vt:lpstr>6. If/else, loop, list, array, function, debug</vt:lpstr>
      <vt:lpstr>6. If/else, loop, list, array, function, debug</vt:lpstr>
      <vt:lpstr>6. If/else, loop, list, array, function, debug</vt:lpstr>
      <vt:lpstr>6. If/else, loop, list, array, function, debug</vt:lpstr>
      <vt:lpstr>6. If/else, loop, list, array, function, debug</vt:lpstr>
      <vt:lpstr>7. List, Dictionary, Class</vt:lpstr>
      <vt:lpstr>7. List, Dictionary, Class</vt:lpstr>
      <vt:lpstr>7. List, Dictionary, Class</vt:lpstr>
      <vt:lpstr>7. List, Dictionary, Class</vt:lpstr>
      <vt:lpstr>7. List, Dictionary, Class </vt:lpstr>
      <vt:lpstr>7. List, Dictionary, Class </vt:lpstr>
      <vt:lpstr>7. List, Dictionary, Class</vt:lpstr>
      <vt:lpstr>8. Object, Class, Heritage, Test</vt:lpstr>
      <vt:lpstr>8. Object, Class, Heritage, Test</vt:lpstr>
      <vt:lpstr>8. Object, Class, Heritage, Test</vt:lpstr>
      <vt:lpstr>8. Object, Class, Heritage, Test</vt:lpstr>
      <vt:lpstr>9. Protected member in class</vt:lpstr>
      <vt:lpstr>9. Protected member in class</vt:lpstr>
      <vt:lpstr>9. Protected member in class</vt:lpstr>
      <vt:lpstr>9. Protected member in class </vt:lpstr>
      <vt:lpstr>9. Protected member in class</vt:lpstr>
      <vt:lpstr>10. Preparation for testing  </vt:lpstr>
      <vt:lpstr>10. Preparation for testing </vt:lpstr>
      <vt:lpstr>10. Preparation for testing </vt:lpstr>
    </vt:vector>
  </TitlesOfParts>
  <Company>Synopsys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synopsys</dc:creator>
  <cp:lastModifiedBy>synopsys</cp:lastModifiedBy>
  <cp:revision>42</cp:revision>
  <dcterms:created xsi:type="dcterms:W3CDTF">2013-02-24T11:12:40Z</dcterms:created>
  <dcterms:modified xsi:type="dcterms:W3CDTF">2013-03-24T15:00:37Z</dcterms:modified>
</cp:coreProperties>
</file>