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61" r:id="rId5"/>
    <p:sldId id="258" r:id="rId6"/>
    <p:sldId id="259" r:id="rId7"/>
    <p:sldId id="260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B186D-E154-4EDE-9C1C-C9ECE0A6B740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356F7-9190-4D25-AEA2-CC17CC59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Bool.py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356F7-9190-4D25-AEA2-CC17CC5960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05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logic.py</a:t>
            </a:r>
          </a:p>
          <a:p>
            <a:r>
              <a:rPr lang="en-US" dirty="0" smtClean="0"/>
              <a:t>inAndIs.py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356F7-9190-4D25-AEA2-CC17CC5960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ifElse.py</a:t>
            </a:r>
          </a:p>
          <a:p>
            <a:r>
              <a:rPr lang="en-US" dirty="0" smtClean="0"/>
              <a:t>switch1.py</a:t>
            </a:r>
          </a:p>
          <a:p>
            <a:r>
              <a:rPr lang="en-US" dirty="0" smtClean="0"/>
              <a:t>switch2.py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356F7-9190-4D25-AEA2-CC17CC5960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61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356F7-9190-4D25-AEA2-CC17CC5960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36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356F7-9190-4D25-AEA2-CC17CC5960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43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books.org/wiki/Non-Programmer's_Tutorial_for_Python_2.6/Boolean_Expressi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cschool.cc/python/python-if-statemen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cschool.cc/python/python-loop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cschool.cc/python/python-loop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imple-is-better.com/news/361" TargetMode="External"/><Relationship Id="rId2" Type="http://schemas.openxmlformats.org/officeDocument/2006/relationships/hyperlink" Target="http://code.tutsplus.com/tutorials/the-best-way-to-learn-python--net-2628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91400" y="6172200"/>
            <a:ext cx="1600200" cy="5334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刘巍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0" y="1143000"/>
            <a:ext cx="9144000" cy="39395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6</a:t>
            </a:r>
            <a:r>
              <a:rPr lang="en-US" sz="2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</a:t>
            </a:r>
            <a:endParaRPr lang="en-US" sz="2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642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5356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479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Boolean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525963"/>
          </a:xfrm>
        </p:spPr>
        <p:txBody>
          <a:bodyPr/>
          <a:lstStyle/>
          <a:p>
            <a:r>
              <a:rPr lang="en-US" dirty="0" smtClean="0"/>
              <a:t>Start with the </a:t>
            </a:r>
            <a:r>
              <a:rPr lang="en-US" dirty="0" err="1" smtClean="0"/>
              <a:t>questsion</a:t>
            </a:r>
            <a:r>
              <a:rPr lang="en-US" dirty="0" smtClean="0"/>
              <a:t> : </a:t>
            </a:r>
          </a:p>
          <a:p>
            <a:pPr lvl="1"/>
            <a:r>
              <a:rPr lang="en-US" dirty="0" smtClean="0"/>
              <a:t>what means True and what means False</a:t>
            </a:r>
          </a:p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24288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40745"/>
              </p:ext>
            </p:extLst>
          </p:nvPr>
        </p:nvGraphicFramePr>
        <p:xfrm>
          <a:off x="914400" y="2819400"/>
          <a:ext cx="6781800" cy="2560320"/>
        </p:xfrm>
        <a:graphic>
          <a:graphicData uri="http://schemas.openxmlformats.org/drawingml/2006/table">
            <a:tbl>
              <a:tblPr/>
              <a:tblGrid>
                <a:gridCol w="3390900"/>
                <a:gridCol w="3390900"/>
              </a:tblGrid>
              <a:tr h="3494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True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False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4945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True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False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945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945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Numbers other than zero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string 'None'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945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Nonempty strings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Empty strings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945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Nonempty lists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Empty lists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945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Nonempty dictionaries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Empty dictionaries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38200" y="5715000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True False None</a:t>
            </a:r>
            <a:endParaRPr lang="en-US" dirty="0"/>
          </a:p>
        </p:txBody>
      </p:sp>
      <p:sp>
        <p:nvSpPr>
          <p:cNvPr id="7" name="4-Point Star 6"/>
          <p:cNvSpPr/>
          <p:nvPr/>
        </p:nvSpPr>
        <p:spPr>
          <a:xfrm>
            <a:off x="7708135" y="1830177"/>
            <a:ext cx="381000" cy="6858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1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Operators 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01957"/>
              </p:ext>
            </p:extLst>
          </p:nvPr>
        </p:nvGraphicFramePr>
        <p:xfrm>
          <a:off x="1219200" y="2743200"/>
          <a:ext cx="6553200" cy="25016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76600"/>
                <a:gridCol w="3276600"/>
              </a:tblGrid>
              <a:tr h="1663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effectLst/>
                        </a:rPr>
                        <a:t>运算符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1275" marR="41275" marT="20955" marB="2095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effectLst/>
                        </a:rPr>
                        <a:t>描述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1275" marR="41275" marT="20955" marB="2095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or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1275" marR="41275" marT="20955" marB="2095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effectLst/>
                        </a:rPr>
                        <a:t>布尔</a:t>
                      </a:r>
                      <a:r>
                        <a:rPr lang="en-US" sz="1800" kern="1200" dirty="0">
                          <a:effectLst/>
                        </a:rPr>
                        <a:t>“</a:t>
                      </a:r>
                      <a:r>
                        <a:rPr lang="zh-CN" sz="1800" kern="1200" dirty="0">
                          <a:effectLst/>
                        </a:rPr>
                        <a:t>或</a:t>
                      </a:r>
                      <a:r>
                        <a:rPr lang="en-US" sz="1800" kern="1200" dirty="0">
                          <a:effectLst/>
                        </a:rPr>
                        <a:t>”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1275" marR="41275" marT="20955" marB="20955" anchor="ctr"/>
                </a:tc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and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1275" marR="41275" marT="20955" marB="2095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>
                          <a:effectLst/>
                        </a:rPr>
                        <a:t>布尔</a:t>
                      </a:r>
                      <a:r>
                        <a:rPr lang="en-US" sz="1800" kern="1200">
                          <a:effectLst/>
                        </a:rPr>
                        <a:t>“</a:t>
                      </a:r>
                      <a:r>
                        <a:rPr lang="zh-CN" sz="1800" kern="1200">
                          <a:effectLst/>
                        </a:rPr>
                        <a:t>与</a:t>
                      </a:r>
                      <a:r>
                        <a:rPr lang="en-US" sz="1800" kern="1200">
                          <a:effectLst/>
                        </a:rPr>
                        <a:t>”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1275" marR="41275" marT="20955" marB="20955" anchor="ctr"/>
                </a:tc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not x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1275" marR="41275" marT="20955" marB="2095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effectLst/>
                        </a:rPr>
                        <a:t>布尔</a:t>
                      </a:r>
                      <a:r>
                        <a:rPr lang="en-US" sz="1800" kern="1200" dirty="0">
                          <a:effectLst/>
                        </a:rPr>
                        <a:t>“</a:t>
                      </a:r>
                      <a:r>
                        <a:rPr lang="zh-CN" sz="1800" kern="1200" dirty="0">
                          <a:effectLst/>
                        </a:rPr>
                        <a:t>非</a:t>
                      </a:r>
                      <a:r>
                        <a:rPr lang="en-US" sz="1800" kern="1200" dirty="0">
                          <a:effectLst/>
                        </a:rPr>
                        <a:t>”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1275" marR="41275" marT="20955" marB="20955" anchor="ctr"/>
                </a:tc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in</a:t>
                      </a:r>
                      <a:r>
                        <a:rPr lang="zh-CN" sz="1800" kern="1200">
                          <a:effectLst/>
                        </a:rPr>
                        <a:t>，</a:t>
                      </a:r>
                      <a:r>
                        <a:rPr lang="en-US" sz="1800" kern="1200">
                          <a:effectLst/>
                        </a:rPr>
                        <a:t>not in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1275" marR="41275" marT="20955" marB="2095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>
                          <a:effectLst/>
                        </a:rPr>
                        <a:t>成员测试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1275" marR="41275" marT="20955" marB="20955" anchor="ctr"/>
                </a:tc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is</a:t>
                      </a:r>
                      <a:r>
                        <a:rPr lang="zh-CN" sz="1800" kern="1200">
                          <a:effectLst/>
                        </a:rPr>
                        <a:t>，</a:t>
                      </a:r>
                      <a:r>
                        <a:rPr lang="en-US" sz="1800" kern="1200">
                          <a:effectLst/>
                        </a:rPr>
                        <a:t>is not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1275" marR="41275" marT="20955" marB="2095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>
                          <a:effectLst/>
                        </a:rPr>
                        <a:t>同一性测试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1275" marR="41275" marT="20955" marB="20955" anchor="ctr"/>
                </a:tc>
              </a:tr>
              <a:tr h="2908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&lt;</a:t>
                      </a:r>
                      <a:r>
                        <a:rPr lang="zh-CN" sz="1800" kern="1200">
                          <a:effectLst/>
                        </a:rPr>
                        <a:t>，</a:t>
                      </a:r>
                      <a:r>
                        <a:rPr lang="en-US" sz="1800" kern="1200">
                          <a:effectLst/>
                        </a:rPr>
                        <a:t>&lt;=</a:t>
                      </a:r>
                      <a:r>
                        <a:rPr lang="zh-CN" sz="1800" kern="1200">
                          <a:effectLst/>
                        </a:rPr>
                        <a:t>，</a:t>
                      </a:r>
                      <a:r>
                        <a:rPr lang="en-US" sz="1800" kern="1200">
                          <a:effectLst/>
                        </a:rPr>
                        <a:t>&gt;</a:t>
                      </a:r>
                      <a:r>
                        <a:rPr lang="zh-CN" sz="1800" kern="1200">
                          <a:effectLst/>
                        </a:rPr>
                        <a:t>，</a:t>
                      </a:r>
                      <a:r>
                        <a:rPr lang="en-US" sz="1800" kern="1200">
                          <a:effectLst/>
                        </a:rPr>
                        <a:t>&gt;=</a:t>
                      </a:r>
                      <a:r>
                        <a:rPr lang="zh-CN" sz="1800" kern="1200">
                          <a:effectLst/>
                        </a:rPr>
                        <a:t>，</a:t>
                      </a:r>
                      <a:r>
                        <a:rPr lang="en-US" sz="1800" kern="1200">
                          <a:effectLst/>
                        </a:rPr>
                        <a:t>!=</a:t>
                      </a:r>
                      <a:r>
                        <a:rPr lang="zh-CN" sz="1800" kern="1200">
                          <a:effectLst/>
                        </a:rPr>
                        <a:t>，</a:t>
                      </a:r>
                      <a:r>
                        <a:rPr lang="en-US" sz="1800" kern="1200">
                          <a:effectLst/>
                        </a:rPr>
                        <a:t>==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1275" marR="41275" marT="20955" marB="2095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effectLst/>
                        </a:rPr>
                        <a:t>比较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1275" marR="41275" marT="20955" marB="2095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0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if </a:t>
            </a:r>
            <a:r>
              <a:rPr lang="en-US" dirty="0" smtClean="0">
                <a:hlinkClick r:id="rId3"/>
              </a:rPr>
              <a:t>Statements</a:t>
            </a:r>
            <a:endParaRPr lang="en-US" dirty="0"/>
          </a:p>
        </p:txBody>
      </p:sp>
      <p:pic>
        <p:nvPicPr>
          <p:cNvPr id="4098" name="Picture 2" descr="C:\Users\liuwei\Desktop\decision_mak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2057400"/>
            <a:ext cx="25241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24600" y="51017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Switch?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0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For loop</a:t>
            </a:r>
            <a:endParaRPr lang="en-US" dirty="0"/>
          </a:p>
        </p:txBody>
      </p:sp>
      <p:pic>
        <p:nvPicPr>
          <p:cNvPr id="3076" name="Picture 4" descr="C:\Users\liuwei\Desktop\python_for_loo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828800"/>
            <a:ext cx="36957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29200" y="510170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Break, continue, else block</a:t>
            </a:r>
          </a:p>
        </p:txBody>
      </p:sp>
    </p:spTree>
    <p:extLst>
      <p:ext uri="{BB962C8B-B14F-4D97-AF65-F5344CB8AC3E}">
        <p14:creationId xmlns:p14="http://schemas.microsoft.com/office/powerpoint/2010/main" val="151088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While loop</a:t>
            </a:r>
            <a:endParaRPr lang="en-US" dirty="0"/>
          </a:p>
        </p:txBody>
      </p:sp>
      <p:pic>
        <p:nvPicPr>
          <p:cNvPr id="5122" name="Picture 2" descr="C:\Users\liuwei\Desktop\python_while_loo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2505075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0" y="547104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Break, continue, else block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2514600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尽量少用 </a:t>
            </a:r>
            <a:r>
              <a:rPr lang="en-US" dirty="0"/>
              <a:t>while-loop，</a:t>
            </a:r>
            <a:r>
              <a:rPr lang="zh-CN" altLang="en-US" dirty="0"/>
              <a:t>大部分时候 </a:t>
            </a:r>
            <a:r>
              <a:rPr lang="en-US" dirty="0"/>
              <a:t>for-loop </a:t>
            </a:r>
            <a:r>
              <a:rPr lang="zh-CN" altLang="en-US" dirty="0"/>
              <a:t>是更好的选择。 </a:t>
            </a:r>
          </a:p>
          <a:p>
            <a:r>
              <a:rPr lang="zh-CN" altLang="en-US" dirty="0"/>
              <a:t>重复检查你的 </a:t>
            </a:r>
            <a:r>
              <a:rPr lang="en-US" dirty="0"/>
              <a:t>while </a:t>
            </a:r>
            <a:r>
              <a:rPr lang="zh-CN" altLang="en-US" dirty="0"/>
              <a:t>语句，确定你测试的布尔表达式最终会变成 </a:t>
            </a:r>
            <a:r>
              <a:rPr lang="en-US" dirty="0"/>
              <a:t>False 。 </a:t>
            </a:r>
          </a:p>
          <a:p>
            <a:r>
              <a:rPr lang="zh-CN" altLang="en-US" dirty="0"/>
              <a:t>如果不确定，就在 </a:t>
            </a:r>
            <a:r>
              <a:rPr lang="en-US" dirty="0"/>
              <a:t>while-loop </a:t>
            </a:r>
            <a:r>
              <a:rPr lang="zh-CN" altLang="en-US" dirty="0"/>
              <a:t>的结尾打印出你要测试的值。看看它的变化。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4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The Best Way to Learn Python</a:t>
            </a:r>
            <a:endParaRPr lang="en-US" dirty="0"/>
          </a:p>
          <a:p>
            <a:r>
              <a:rPr lang="en-US" dirty="0" smtClean="0">
                <a:hlinkClick r:id="rId3"/>
              </a:rPr>
              <a:t>Using Python </a:t>
            </a:r>
            <a:r>
              <a:rPr lang="en-US" altLang="zh-CN" dirty="0" smtClean="0">
                <a:hlinkClick r:id="rId3"/>
              </a:rPr>
              <a:t>and</a:t>
            </a:r>
            <a:r>
              <a:rPr lang="zh-CN" altLang="en-US" dirty="0" smtClean="0">
                <a:hlinkClick r:id="rId3"/>
              </a:rPr>
              <a:t> </a:t>
            </a:r>
            <a:r>
              <a:rPr lang="en-US" dirty="0" err="1" smtClean="0">
                <a:hlinkClick r:id="rId3"/>
              </a:rPr>
              <a:t>Pygame</a:t>
            </a:r>
            <a:r>
              <a:rPr lang="en-US" dirty="0" smtClean="0">
                <a:hlinkClick r:id="rId3"/>
              </a:rPr>
              <a:t> to build a game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9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181304"/>
              </p:ext>
            </p:extLst>
          </p:nvPr>
        </p:nvGraphicFramePr>
        <p:xfrm>
          <a:off x="762000" y="84461"/>
          <a:ext cx="2567255" cy="6740488"/>
        </p:xfrm>
        <a:graphic>
          <a:graphicData uri="http://schemas.openxmlformats.org/drawingml/2006/table">
            <a:tbl>
              <a:tblPr/>
              <a:tblGrid>
                <a:gridCol w="1406844"/>
                <a:gridCol w="1160411"/>
              </a:tblGrid>
              <a:tr h="25897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SimSun"/>
                        </a:rPr>
                        <a:t>运算符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SimSun"/>
                        </a:rPr>
                        <a:t>描述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SimSun"/>
                      </a:endParaRP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7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lambda</a:t>
                      </a: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Lambda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表达式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7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or</a:t>
                      </a: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布尔“或”</a:t>
                      </a: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7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and</a:t>
                      </a: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布尔“与”</a:t>
                      </a: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7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not x</a:t>
                      </a: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布尔“非”</a:t>
                      </a: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7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in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，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not in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成员测试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7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is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，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is not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同一性测试</a:t>
                      </a: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7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&lt;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SimSun"/>
                        </a:rPr>
                        <a:t>，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&lt;=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SimSun"/>
                        </a:rPr>
                        <a:t>，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&gt;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SimSun"/>
                        </a:rPr>
                        <a:t>，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&gt;=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SimSun"/>
                        </a:rPr>
                        <a:t>，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!=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SimSun"/>
                        </a:rPr>
                        <a:t>，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==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比较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7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|</a:t>
                      </a: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按位或</a:t>
                      </a: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7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^</a:t>
                      </a: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按位异或</a:t>
                      </a: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7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&amp;</a:t>
                      </a: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按位与</a:t>
                      </a: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7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&lt;&lt;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SimSun"/>
                        </a:rPr>
                        <a:t>，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&gt;&gt;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移位</a:t>
                      </a: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7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+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，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加法与减法</a:t>
                      </a: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7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*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，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/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，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乘法、除法与取余</a:t>
                      </a: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7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+x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，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-x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正负号</a:t>
                      </a: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7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~x</a:t>
                      </a: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按位翻转</a:t>
                      </a: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7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**</a:t>
                      </a: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指数</a:t>
                      </a: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7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x.attribute</a:t>
                      </a: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属性参考</a:t>
                      </a: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7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x[index]</a:t>
                      </a: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下标</a:t>
                      </a: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7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x[index:index]</a:t>
                      </a: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寻址段</a:t>
                      </a: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7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f(arguments...)</a:t>
                      </a: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函数调用</a:t>
                      </a: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7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(experession,...)</a:t>
                      </a: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绑定或元组显示</a:t>
                      </a: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7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[expression,...]</a:t>
                      </a: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列表显示</a:t>
                      </a: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7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{key:datum,...}</a:t>
                      </a: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字典显示</a:t>
                      </a: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57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"/>
                        </a:rPr>
                        <a:t>'expression,...'</a:t>
                      </a: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字符串转换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4158" marR="34158" marT="34158" marB="34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403446"/>
              </p:ext>
            </p:extLst>
          </p:nvPr>
        </p:nvGraphicFramePr>
        <p:xfrm>
          <a:off x="4267200" y="2514600"/>
          <a:ext cx="3733800" cy="1981203"/>
        </p:xfrm>
        <a:graphic>
          <a:graphicData uri="http://schemas.openxmlformats.org/drawingml/2006/table">
            <a:tbl>
              <a:tblPr/>
              <a:tblGrid>
                <a:gridCol w="1866900"/>
                <a:gridCol w="1866900"/>
              </a:tblGrid>
              <a:tr h="283029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3029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3029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3029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Numbers other than zero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The string 'None'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3029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Nonempty strings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Empty strings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3029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Nonempty lists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Empty lists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3029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Nonempty dictionaries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Empty dictionaries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59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</TotalTime>
  <Words>331</Words>
  <Application>Microsoft Office PowerPoint</Application>
  <PresentationFormat>On-screen Show (4:3)</PresentationFormat>
  <Paragraphs>126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Boolean Expressions</vt:lpstr>
      <vt:lpstr>Boolean Expressions</vt:lpstr>
      <vt:lpstr>if Statements</vt:lpstr>
      <vt:lpstr>For loop</vt:lpstr>
      <vt:lpstr>While loop</vt:lpstr>
      <vt:lpstr>PyGame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6 for pySig</dc:title>
  <dc:creator>Wei Liu</dc:creator>
  <cp:lastModifiedBy>synopsys</cp:lastModifiedBy>
  <cp:revision>36</cp:revision>
  <dcterms:created xsi:type="dcterms:W3CDTF">2006-08-16T00:00:00Z</dcterms:created>
  <dcterms:modified xsi:type="dcterms:W3CDTF">2014-11-21T05:00:19Z</dcterms:modified>
</cp:coreProperties>
</file>