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271" r:id="rId4"/>
    <p:sldId id="281" r:id="rId5"/>
    <p:sldId id="258" r:id="rId6"/>
    <p:sldId id="261" r:id="rId7"/>
    <p:sldId id="259" r:id="rId8"/>
    <p:sldId id="285" r:id="rId9"/>
    <p:sldId id="260" r:id="rId10"/>
    <p:sldId id="284" r:id="rId11"/>
    <p:sldId id="269" r:id="rId12"/>
    <p:sldId id="272" r:id="rId13"/>
    <p:sldId id="262" r:id="rId14"/>
    <p:sldId id="263" r:id="rId15"/>
    <p:sldId id="328" r:id="rId16"/>
    <p:sldId id="264" r:id="rId17"/>
    <p:sldId id="339" r:id="rId18"/>
    <p:sldId id="294" r:id="rId19"/>
    <p:sldId id="295" r:id="rId20"/>
    <p:sldId id="298" r:id="rId21"/>
    <p:sldId id="303" r:id="rId22"/>
    <p:sldId id="300" r:id="rId23"/>
    <p:sldId id="304" r:id="rId24"/>
    <p:sldId id="340" r:id="rId25"/>
    <p:sldId id="309" r:id="rId26"/>
    <p:sldId id="311" r:id="rId27"/>
    <p:sldId id="312" r:id="rId28"/>
    <p:sldId id="310" r:id="rId29"/>
    <p:sldId id="313" r:id="rId30"/>
    <p:sldId id="314" r:id="rId31"/>
    <p:sldId id="315" r:id="rId32"/>
    <p:sldId id="316" r:id="rId33"/>
    <p:sldId id="322" r:id="rId34"/>
    <p:sldId id="317" r:id="rId35"/>
    <p:sldId id="318" r:id="rId36"/>
    <p:sldId id="323" r:id="rId37"/>
    <p:sldId id="321" r:id="rId38"/>
    <p:sldId id="341" r:id="rId39"/>
    <p:sldId id="320" r:id="rId40"/>
    <p:sldId id="265" r:id="rId41"/>
    <p:sldId id="266" r:id="rId42"/>
    <p:sldId id="324" r:id="rId43"/>
    <p:sldId id="319" r:id="rId44"/>
    <p:sldId id="325" r:id="rId45"/>
    <p:sldId id="270" r:id="rId46"/>
    <p:sldId id="292" r:id="rId47"/>
    <p:sldId id="26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CC99FF"/>
    <a:srgbClr val="FF00FF"/>
    <a:srgbClr val="FF99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56" autoAdjust="0"/>
  </p:normalViewPr>
  <p:slideViewPr>
    <p:cSldViewPr snapToGrid="0">
      <p:cViewPr varScale="1">
        <p:scale>
          <a:sx n="106" d="100"/>
          <a:sy n="106" d="100"/>
        </p:scale>
        <p:origin x="2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99C2-7FF9-4B2A-B139-3648B194D512}" type="datetimeFigureOut">
              <a:rPr lang="zh-Hans-HK" altLang="en-US" smtClean="0"/>
              <a:t>10/28/2024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033CA-4FD2-4835-9EA1-4AF72E7AEA8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55561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3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668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4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10651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用树来维护集合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19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47406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集合求并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20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68530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这个课上不讲。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第一步将 数值</a:t>
            </a:r>
            <a:r>
              <a:rPr lang="en-US" altLang="zh-CN" dirty="0"/>
              <a:t>6</a:t>
            </a:r>
            <a:r>
              <a:rPr lang="zh-CN" altLang="en-US" dirty="0"/>
              <a:t>调整下去。  第二部将 数值</a:t>
            </a:r>
            <a:r>
              <a:rPr lang="en-US" altLang="zh-CN" dirty="0"/>
              <a:t>10 </a:t>
            </a:r>
            <a:r>
              <a:rPr lang="zh-CN" altLang="en-US" dirty="0"/>
              <a:t>调整下去 （与数值</a:t>
            </a:r>
            <a:r>
              <a:rPr lang="en-US" altLang="zh-CN" dirty="0"/>
              <a:t>1</a:t>
            </a:r>
            <a:r>
              <a:rPr lang="zh-CN" altLang="en-US" dirty="0"/>
              <a:t>交换），依次类推。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45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519548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这个课上不讲。</a:t>
            </a:r>
            <a:endParaRPr lang="zh-Hans-HK" altLang="en-US" dirty="0"/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033CA-4FD2-4835-9EA1-4AF72E7AEA8C}" type="slidenum">
              <a:rPr lang="zh-Hans-HK" altLang="en-US" smtClean="0"/>
              <a:t>46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2337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10/28/2024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70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10/28/2024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99420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10/28/2024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10/28/2024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10/28/2024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10/28/2024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10/28/2024</a:t>
            </a:fld>
            <a:endParaRPr lang="zh-Hans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76776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10/28/2024</a:t>
            </a:fld>
            <a:endParaRPr lang="zh-Hans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8360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10/28/2024</a:t>
            </a:fld>
            <a:endParaRPr lang="zh-Hans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061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7117-512F-4933-90A7-B8987C7CABFD}" type="datetimeFigureOut">
              <a:rPr lang="zh-Hans-HK" altLang="en-US" smtClean="0"/>
              <a:t>10/28/2024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6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B46F7117-512F-4933-90A7-B8987C7CABFD}" type="datetimeFigureOut">
              <a:rPr lang="zh-Hans-HK" altLang="en-US" smtClean="0"/>
              <a:t>10/28/2024</a:t>
            </a:fld>
            <a:endParaRPr lang="zh-Hans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zh-Hans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9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7117-512F-4933-90A7-B8987C7CABFD}" type="datetimeFigureOut">
              <a:rPr lang="zh-Hans-HK" altLang="en-US" smtClean="0"/>
              <a:t>10/28/2024</a:t>
            </a:fld>
            <a:endParaRPr lang="zh-Hans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4B4D1D-2127-4D72-A731-DEDCF38890E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54232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princeton.edu/~wayne/kleinberg-tardos/pdf/UnionFind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196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tags" Target="../tags/tag45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40.xml"/><Relationship Id="rId34" Type="http://schemas.openxmlformats.org/officeDocument/2006/relationships/tags" Target="../tags/tag53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tags" Target="../tags/tag44.xml"/><Relationship Id="rId33" Type="http://schemas.openxmlformats.org/officeDocument/2006/relationships/tags" Target="../tags/tag52.xml"/><Relationship Id="rId38" Type="http://schemas.openxmlformats.org/officeDocument/2006/relationships/tags" Target="../tags/tag57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29" Type="http://schemas.openxmlformats.org/officeDocument/2006/relationships/tags" Target="../tags/tag48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tags" Target="../tags/tag43.xml"/><Relationship Id="rId32" Type="http://schemas.openxmlformats.org/officeDocument/2006/relationships/tags" Target="../tags/tag51.xml"/><Relationship Id="rId37" Type="http://schemas.openxmlformats.org/officeDocument/2006/relationships/tags" Target="../tags/tag56.xml"/><Relationship Id="rId40" Type="http://schemas.openxmlformats.org/officeDocument/2006/relationships/notesSlide" Target="../notesSlides/notesSlide2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28" Type="http://schemas.openxmlformats.org/officeDocument/2006/relationships/tags" Target="../tags/tag47.xml"/><Relationship Id="rId36" Type="http://schemas.openxmlformats.org/officeDocument/2006/relationships/tags" Target="../tags/tag55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31" Type="http://schemas.openxmlformats.org/officeDocument/2006/relationships/tags" Target="../tags/tag50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tags" Target="../tags/tag46.xml"/><Relationship Id="rId30" Type="http://schemas.openxmlformats.org/officeDocument/2006/relationships/tags" Target="../tags/tag49.xml"/><Relationship Id="rId35" Type="http://schemas.openxmlformats.org/officeDocument/2006/relationships/tags" Target="../tags/tag54.xml"/><Relationship Id="rId8" Type="http://schemas.openxmlformats.org/officeDocument/2006/relationships/tags" Target="../tags/tag27.xml"/><Relationship Id="rId3" Type="http://schemas.openxmlformats.org/officeDocument/2006/relationships/tags" Target="../tags/tag2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160.xml"/><Relationship Id="rId18" Type="http://schemas.openxmlformats.org/officeDocument/2006/relationships/tags" Target="../tags/tag165.xml"/><Relationship Id="rId26" Type="http://schemas.openxmlformats.org/officeDocument/2006/relationships/tags" Target="../tags/tag173.xml"/><Relationship Id="rId21" Type="http://schemas.openxmlformats.org/officeDocument/2006/relationships/tags" Target="../tags/tag168.xml"/><Relationship Id="rId34" Type="http://schemas.openxmlformats.org/officeDocument/2006/relationships/tags" Target="../tags/tag181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tags" Target="../tags/tag164.xml"/><Relationship Id="rId25" Type="http://schemas.openxmlformats.org/officeDocument/2006/relationships/tags" Target="../tags/tag172.xml"/><Relationship Id="rId33" Type="http://schemas.openxmlformats.org/officeDocument/2006/relationships/tags" Target="../tags/tag180.xml"/><Relationship Id="rId38" Type="http://schemas.openxmlformats.org/officeDocument/2006/relationships/notesSlide" Target="../notesSlides/notesSlide5.xml"/><Relationship Id="rId2" Type="http://schemas.openxmlformats.org/officeDocument/2006/relationships/tags" Target="../tags/tag149.xml"/><Relationship Id="rId16" Type="http://schemas.openxmlformats.org/officeDocument/2006/relationships/tags" Target="../tags/tag163.xml"/><Relationship Id="rId20" Type="http://schemas.openxmlformats.org/officeDocument/2006/relationships/tags" Target="../tags/tag167.xml"/><Relationship Id="rId29" Type="http://schemas.openxmlformats.org/officeDocument/2006/relationships/tags" Target="../tags/tag176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24" Type="http://schemas.openxmlformats.org/officeDocument/2006/relationships/tags" Target="../tags/tag171.xml"/><Relationship Id="rId32" Type="http://schemas.openxmlformats.org/officeDocument/2006/relationships/tags" Target="../tags/tag179.xml"/><Relationship Id="rId37" Type="http://schemas.openxmlformats.org/officeDocument/2006/relationships/slideLayout" Target="../slideLayouts/slideLayout7.xml"/><Relationship Id="rId5" Type="http://schemas.openxmlformats.org/officeDocument/2006/relationships/tags" Target="../tags/tag152.xml"/><Relationship Id="rId15" Type="http://schemas.openxmlformats.org/officeDocument/2006/relationships/tags" Target="../tags/tag162.xml"/><Relationship Id="rId23" Type="http://schemas.openxmlformats.org/officeDocument/2006/relationships/tags" Target="../tags/tag170.xml"/><Relationship Id="rId28" Type="http://schemas.openxmlformats.org/officeDocument/2006/relationships/tags" Target="../tags/tag175.xml"/><Relationship Id="rId36" Type="http://schemas.openxmlformats.org/officeDocument/2006/relationships/tags" Target="../tags/tag183.xml"/><Relationship Id="rId10" Type="http://schemas.openxmlformats.org/officeDocument/2006/relationships/tags" Target="../tags/tag157.xml"/><Relationship Id="rId19" Type="http://schemas.openxmlformats.org/officeDocument/2006/relationships/tags" Target="../tags/tag166.xml"/><Relationship Id="rId31" Type="http://schemas.openxmlformats.org/officeDocument/2006/relationships/tags" Target="../tags/tag178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tags" Target="../tags/tag161.xml"/><Relationship Id="rId22" Type="http://schemas.openxmlformats.org/officeDocument/2006/relationships/tags" Target="../tags/tag169.xml"/><Relationship Id="rId27" Type="http://schemas.openxmlformats.org/officeDocument/2006/relationships/tags" Target="../tags/tag174.xml"/><Relationship Id="rId30" Type="http://schemas.openxmlformats.org/officeDocument/2006/relationships/tags" Target="../tags/tag177.xml"/><Relationship Id="rId35" Type="http://schemas.openxmlformats.org/officeDocument/2006/relationships/tags" Target="../tags/tag182.xml"/><Relationship Id="rId8" Type="http://schemas.openxmlformats.org/officeDocument/2006/relationships/tags" Target="../tags/tag155.xml"/><Relationship Id="rId3" Type="http://schemas.openxmlformats.org/officeDocument/2006/relationships/tags" Target="../tags/tag15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tags" Target="../tags/tag80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tags" Target="../tags/tag120.xml"/><Relationship Id="rId3" Type="http://schemas.openxmlformats.org/officeDocument/2006/relationships/tags" Target="../tags/tag105.xml"/><Relationship Id="rId21" Type="http://schemas.openxmlformats.org/officeDocument/2006/relationships/tags" Target="../tags/tag123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20" Type="http://schemas.openxmlformats.org/officeDocument/2006/relationships/tags" Target="../tags/tag122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23" Type="http://schemas.openxmlformats.org/officeDocument/2006/relationships/tags" Target="../tags/tag125.xml"/><Relationship Id="rId10" Type="http://schemas.openxmlformats.org/officeDocument/2006/relationships/tags" Target="../tags/tag112.xml"/><Relationship Id="rId19" Type="http://schemas.openxmlformats.org/officeDocument/2006/relationships/tags" Target="../tags/tag121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Relationship Id="rId22" Type="http://schemas.openxmlformats.org/officeDocument/2006/relationships/tags" Target="../tags/tag1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3" Type="http://schemas.openxmlformats.org/officeDocument/2006/relationships/tags" Target="../tags/tag128.xml"/><Relationship Id="rId21" Type="http://schemas.openxmlformats.org/officeDocument/2006/relationships/tags" Target="../tags/tag146.xml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0" Type="http://schemas.openxmlformats.org/officeDocument/2006/relationships/tags" Target="../tags/tag145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35.xml"/><Relationship Id="rId19" Type="http://schemas.openxmlformats.org/officeDocument/2006/relationships/tags" Target="../tags/tag144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Relationship Id="rId22" Type="http://schemas.openxmlformats.org/officeDocument/2006/relationships/tags" Target="../tags/tag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8CAB1-52AF-4C71-A68D-0B56FA31B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 与 并查集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DB02BF-EDD9-486C-8553-11EBC1FBF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1963987"/>
          </a:xfrm>
        </p:spPr>
        <p:txBody>
          <a:bodyPr>
            <a:noAutofit/>
          </a:bodyPr>
          <a:lstStyle/>
          <a:p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sz="2400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堆 （</a:t>
            </a:r>
            <a:r>
              <a:rPr lang="en-US" altLang="zh-CN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Heap)</a:t>
            </a:r>
          </a:p>
          <a:p>
            <a:r>
              <a:rPr lang="zh-CN" altLang="en-US" sz="2400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并查集 </a:t>
            </a:r>
            <a:r>
              <a:rPr lang="en-US" altLang="zh-CN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(Union-find data structure)</a:t>
            </a:r>
          </a:p>
          <a:p>
            <a:r>
              <a:rPr lang="en-US" altLang="zh-Hans-HK" sz="24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(Disjoint-set data structure)</a:t>
            </a:r>
            <a:endParaRPr lang="zh-Hans-HK" altLang="en-US" sz="2400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73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FF00D-80B1-40C6-91D6-311F9670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的实现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D0A68B2-A078-4671-92B7-F10B5E0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190" y="1650555"/>
            <a:ext cx="7322441" cy="4037747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delete(int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Heap[size--],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* 2;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CN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size &amp;&amp;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Heap[ch+1]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]) </a:t>
            </a:r>
            <a:b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++;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])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+=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1 &amp;&amp;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 2]){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/ 2];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633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47DE4-4132-45A2-9338-06625C05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Update_Value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F63D1-E938-401F-B0CB-2092E586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类似于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但是既有可能往上调整（当</a:t>
            </a:r>
            <a:r>
              <a:rPr lang="en-US" altLang="zh-CN" sz="2400" dirty="0">
                <a:solidFill>
                  <a:srgbClr val="7030A0"/>
                </a:solidFill>
              </a:rPr>
              <a:t>Heap[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被减小）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zh-CN" altLang="en-US" sz="2400" dirty="0">
                <a:solidFill>
                  <a:srgbClr val="7030A0"/>
                </a:solidFill>
              </a:rPr>
              <a:t>也有可能往下调整（当</a:t>
            </a:r>
            <a:r>
              <a:rPr lang="en-US" altLang="zh-CN" sz="2400" dirty="0">
                <a:solidFill>
                  <a:srgbClr val="7030A0"/>
                </a:solidFill>
              </a:rPr>
              <a:t>Heap[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被增加）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该函数的具体实现留作课后习题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请参照</a:t>
            </a:r>
            <a:r>
              <a:rPr lang="en-US" altLang="zh-CN" sz="2000" dirty="0">
                <a:solidFill>
                  <a:srgbClr val="0070C0"/>
                </a:solidFill>
              </a:rPr>
              <a:t>Delete(int </a:t>
            </a:r>
            <a:r>
              <a:rPr lang="en-US" altLang="zh-CN" sz="2000" dirty="0" err="1">
                <a:solidFill>
                  <a:srgbClr val="0070C0"/>
                </a:solidFill>
              </a:rPr>
              <a:t>i</a:t>
            </a:r>
            <a:r>
              <a:rPr lang="en-US" altLang="zh-CN" sz="2000" dirty="0">
                <a:solidFill>
                  <a:srgbClr val="0070C0"/>
                </a:solidFill>
              </a:rPr>
              <a:t>)</a:t>
            </a:r>
            <a:r>
              <a:rPr lang="zh-CN" altLang="en-US" sz="2000" dirty="0">
                <a:solidFill>
                  <a:srgbClr val="7030A0"/>
                </a:solidFill>
              </a:rPr>
              <a:t>的实现。</a:t>
            </a:r>
            <a:endParaRPr lang="zh-Hans-HK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4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680EC-37E2-4162-B484-C4EBCC67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与线性表的 时间复杂度对比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1F77C-F5C4-45A1-BEA3-73370215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假如希望支持： 插入 </a:t>
            </a:r>
            <a:r>
              <a:rPr lang="en-US" altLang="zh-CN" sz="2400" dirty="0">
                <a:solidFill>
                  <a:srgbClr val="7030A0"/>
                </a:solidFill>
              </a:rPr>
              <a:t>+ </a:t>
            </a:r>
            <a:r>
              <a:rPr lang="zh-CN" altLang="en-US" sz="2400" dirty="0">
                <a:solidFill>
                  <a:srgbClr val="7030A0"/>
                </a:solidFill>
              </a:rPr>
              <a:t>查询最小元素。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用无序线性表。  </a:t>
            </a:r>
            <a:r>
              <a:rPr lang="en-US" altLang="zh-CN" sz="2000" dirty="0">
                <a:solidFill>
                  <a:srgbClr val="00B050"/>
                </a:solidFill>
              </a:rPr>
              <a:t>O(n)  </a:t>
            </a:r>
            <a:r>
              <a:rPr lang="zh-CN" altLang="en-US" sz="2000" dirty="0">
                <a:solidFill>
                  <a:srgbClr val="00B050"/>
                </a:solidFill>
              </a:rPr>
              <a:t>（查询要</a:t>
            </a:r>
            <a:r>
              <a:rPr lang="en-US" altLang="zh-CN" sz="2000" dirty="0">
                <a:solidFill>
                  <a:srgbClr val="00B050"/>
                </a:solidFill>
              </a:rPr>
              <a:t>O(n)</a:t>
            </a:r>
            <a:r>
              <a:rPr lang="zh-CN" altLang="en-US" sz="2000" dirty="0">
                <a:solidFill>
                  <a:srgbClr val="00B050"/>
                </a:solidFill>
              </a:rPr>
              <a:t>）</a:t>
            </a:r>
            <a:endParaRPr lang="en-US" altLang="zh-Hans-HK" sz="2000" dirty="0">
              <a:solidFill>
                <a:srgbClr val="00B050"/>
              </a:solidFill>
            </a:endParaRPr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用有序线性表。  </a:t>
            </a:r>
            <a:r>
              <a:rPr lang="en-US" altLang="zh-CN" sz="2000" dirty="0">
                <a:solidFill>
                  <a:srgbClr val="00B050"/>
                </a:solidFill>
              </a:rPr>
              <a:t>O(n)  </a:t>
            </a:r>
            <a:r>
              <a:rPr lang="zh-CN" altLang="en-US" sz="2000" dirty="0">
                <a:solidFill>
                  <a:srgbClr val="00B050"/>
                </a:solidFill>
              </a:rPr>
              <a:t>（插入要</a:t>
            </a:r>
            <a:r>
              <a:rPr lang="en-US" altLang="zh-CN" sz="2000" dirty="0">
                <a:solidFill>
                  <a:srgbClr val="00B050"/>
                </a:solidFill>
              </a:rPr>
              <a:t>O(n)</a:t>
            </a:r>
            <a:r>
              <a:rPr lang="zh-CN" altLang="en-US" sz="2000" dirty="0">
                <a:solidFill>
                  <a:srgbClr val="00B050"/>
                </a:solidFill>
              </a:rPr>
              <a:t>）</a:t>
            </a:r>
            <a:endParaRPr lang="en-US" altLang="zh-Hans-HK" sz="2000" dirty="0">
              <a:solidFill>
                <a:srgbClr val="00B050"/>
              </a:solidFill>
            </a:endParaRPr>
          </a:p>
          <a:p>
            <a:endParaRPr lang="en-US" altLang="zh-Hans-HK" sz="2400" dirty="0"/>
          </a:p>
          <a:p>
            <a:pPr lvl="1"/>
            <a:r>
              <a:rPr lang="zh-CN" altLang="en-US" sz="2000" dirty="0">
                <a:solidFill>
                  <a:srgbClr val="7030A0"/>
                </a:solidFill>
              </a:rPr>
              <a:t>用堆。 两者都是 </a:t>
            </a:r>
            <a:r>
              <a:rPr lang="en-US" altLang="zh-CN" sz="2000" dirty="0">
                <a:solidFill>
                  <a:srgbClr val="00B050"/>
                </a:solidFill>
              </a:rPr>
              <a:t>O(log(n))</a:t>
            </a:r>
            <a:r>
              <a:rPr lang="zh-CN" altLang="en-US" sz="2000" dirty="0">
                <a:solidFill>
                  <a:srgbClr val="00B050"/>
                </a:solidFill>
              </a:rPr>
              <a:t>。</a:t>
            </a:r>
            <a:endParaRPr lang="en-US" altLang="zh-CN" sz="2000" dirty="0">
              <a:solidFill>
                <a:srgbClr val="00B050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7030A0"/>
                </a:solidFill>
              </a:rPr>
              <a:t>堆是一种</a:t>
            </a:r>
            <a:r>
              <a:rPr lang="zh-CN" altLang="en-US" sz="2400" b="1" dirty="0">
                <a:solidFill>
                  <a:srgbClr val="00B0F0"/>
                </a:solidFill>
              </a:rPr>
              <a:t>优先队列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00B0F0"/>
                </a:solidFill>
              </a:rPr>
              <a:t>priority queue</a:t>
            </a:r>
            <a:r>
              <a:rPr lang="zh-CN" altLang="en-US" sz="2400" dirty="0"/>
              <a:t>）。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（后续</a:t>
            </a:r>
            <a:r>
              <a:rPr lang="en-US" altLang="zh-CN" sz="2400" dirty="0">
                <a:solidFill>
                  <a:srgbClr val="7030A0"/>
                </a:solidFill>
              </a:rPr>
              <a:t>slides</a:t>
            </a:r>
            <a:r>
              <a:rPr lang="zh-CN" altLang="en-US" sz="2400" dirty="0">
                <a:solidFill>
                  <a:srgbClr val="7030A0"/>
                </a:solidFill>
              </a:rPr>
              <a:t>将会介绍）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6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27B6B-9651-4900-86AD-9B7301EC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：堆排序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B5512-E1C6-4335-827C-3E6E652C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</a:rPr>
              <a:t>】</a:t>
            </a:r>
            <a:r>
              <a:rPr lang="zh-CN" altLang="en-US" sz="2400" dirty="0">
                <a:solidFill>
                  <a:srgbClr val="7030A0"/>
                </a:solidFill>
              </a:rPr>
              <a:t>给定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rgbClr val="00B050"/>
                </a:solidFill>
              </a:rPr>
              <a:t>~a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，将它们从小到大输出。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思路：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建堆。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/>
            <a:r>
              <a:rPr lang="zh-CN" altLang="en-US" sz="2400" dirty="0">
                <a:solidFill>
                  <a:srgbClr val="0070C0"/>
                </a:solidFill>
              </a:rPr>
              <a:t>执行</a:t>
            </a:r>
            <a:r>
              <a:rPr lang="en-US" altLang="zh-CN" sz="2400" dirty="0">
                <a:solidFill>
                  <a:srgbClr val="0070C0"/>
                </a:solidFill>
              </a:rPr>
              <a:t>n</a:t>
            </a:r>
            <a:r>
              <a:rPr lang="zh-CN" altLang="en-US" sz="2400" dirty="0">
                <a:solidFill>
                  <a:srgbClr val="0070C0"/>
                </a:solidFill>
              </a:rPr>
              <a:t>步骤：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2"/>
            <a:r>
              <a:rPr lang="zh-CN" altLang="en-US" sz="2400" dirty="0">
                <a:solidFill>
                  <a:srgbClr val="0070C0"/>
                </a:solidFill>
              </a:rPr>
              <a:t>打印 </a:t>
            </a:r>
            <a:r>
              <a:rPr lang="en-US" altLang="zh-CN" sz="2400" dirty="0" err="1">
                <a:solidFill>
                  <a:srgbClr val="0070C0"/>
                </a:solidFill>
              </a:rPr>
              <a:t>delete_min</a:t>
            </a:r>
            <a:r>
              <a:rPr lang="en-US" altLang="zh-CN" sz="2400" dirty="0">
                <a:solidFill>
                  <a:srgbClr val="0070C0"/>
                </a:solidFill>
              </a:rPr>
              <a:t>();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endParaRPr lang="en-US" altLang="zh-CN" sz="2400" dirty="0">
              <a:solidFill>
                <a:srgbClr val="0070C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时间复杂度为</a:t>
            </a:r>
            <a:r>
              <a:rPr lang="en-US" altLang="zh-CN" sz="2400" dirty="0">
                <a:solidFill>
                  <a:srgbClr val="00B050"/>
                </a:solidFill>
              </a:rPr>
              <a:t>O(n log n)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实际上，发明堆的人是为解决排序而发明的堆。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6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2A792-31A5-4300-9D11-5542A463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A3E71-B962-4A84-ACA5-46DDF8E7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980564"/>
            <a:ext cx="6970747" cy="1290174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求单源点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到其余各点的最短路径。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Hans-HK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F[1]…F[n]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的最短路径长度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FD82931-3403-4A8A-AADC-D4E6C815DC6E}"/>
              </a:ext>
            </a:extLst>
          </p:cNvPr>
          <p:cNvSpPr/>
          <p:nvPr/>
        </p:nvSpPr>
        <p:spPr>
          <a:xfrm>
            <a:off x="3078597" y="3429000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0</a:t>
            </a:r>
            <a:endParaRPr lang="zh-Hans-HK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10A1FB6-6A65-444A-8517-3DEB6134015A}"/>
              </a:ext>
            </a:extLst>
          </p:cNvPr>
          <p:cNvSpPr/>
          <p:nvPr/>
        </p:nvSpPr>
        <p:spPr>
          <a:xfrm>
            <a:off x="1831643" y="45016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5F09C0-3132-4D51-ADA9-754BE62DAE29}"/>
              </a:ext>
            </a:extLst>
          </p:cNvPr>
          <p:cNvSpPr/>
          <p:nvPr/>
        </p:nvSpPr>
        <p:spPr>
          <a:xfrm>
            <a:off x="2491066" y="57589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71C1F31-AADC-4A71-AF2D-CFBD02D4783A}"/>
              </a:ext>
            </a:extLst>
          </p:cNvPr>
          <p:cNvSpPr/>
          <p:nvPr/>
        </p:nvSpPr>
        <p:spPr>
          <a:xfrm>
            <a:off x="3825298" y="5758962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EDA986-4C1E-4B54-9F31-86BF945EB273}"/>
              </a:ext>
            </a:extLst>
          </p:cNvPr>
          <p:cNvSpPr/>
          <p:nvPr/>
        </p:nvSpPr>
        <p:spPr>
          <a:xfrm>
            <a:off x="4572000" y="4453304"/>
            <a:ext cx="378070" cy="378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/>
              <a:t>1</a:t>
            </a:r>
            <a:endParaRPr lang="zh-Hans-HK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A4EDF96-4062-4004-AB18-E0215D040072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54346" y="3751703"/>
            <a:ext cx="979618" cy="80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DCE0074-F4A4-46B5-9E99-FD7F162BB9D0}"/>
              </a:ext>
            </a:extLst>
          </p:cNvPr>
          <p:cNvCxnSpPr>
            <a:cxnSpLocks/>
            <a:stCxn id="6" idx="1"/>
            <a:endCxn id="5" idx="4"/>
          </p:cNvCxnSpPr>
          <p:nvPr/>
        </p:nvCxnSpPr>
        <p:spPr>
          <a:xfrm flipH="1" flipV="1">
            <a:off x="2020678" y="4879732"/>
            <a:ext cx="525755" cy="934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698ADF3-1C30-4ED8-B945-3BF47FC86D42}"/>
              </a:ext>
            </a:extLst>
          </p:cNvPr>
          <p:cNvSpPr txBox="1"/>
          <p:nvPr/>
        </p:nvSpPr>
        <p:spPr>
          <a:xfrm>
            <a:off x="2491066" y="40053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9</a:t>
            </a:r>
            <a:endParaRPr lang="zh-Hans-HK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BE68585-2EDB-4D1B-A100-890C809C76C3}"/>
              </a:ext>
            </a:extLst>
          </p:cNvPr>
          <p:cNvCxnSpPr>
            <a:cxnSpLocks/>
            <a:stCxn id="8" idx="1"/>
            <a:endCxn id="4" idx="5"/>
          </p:cNvCxnSpPr>
          <p:nvPr/>
        </p:nvCxnSpPr>
        <p:spPr>
          <a:xfrm flipH="1" flipV="1">
            <a:off x="3401300" y="3751703"/>
            <a:ext cx="1226067" cy="75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2D4895F-92B5-4E9E-A3A8-240BCCF456B3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2813769" y="6081665"/>
            <a:ext cx="1066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A02F307-6D9D-452A-9A21-84DA54F7DB2E}"/>
              </a:ext>
            </a:extLst>
          </p:cNvPr>
          <p:cNvCxnSpPr>
            <a:cxnSpLocks/>
            <a:stCxn id="8" idx="4"/>
            <a:endCxn id="7" idx="7"/>
          </p:cNvCxnSpPr>
          <p:nvPr/>
        </p:nvCxnSpPr>
        <p:spPr>
          <a:xfrm flipH="1">
            <a:off x="4148001" y="4831374"/>
            <a:ext cx="613034" cy="98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572960A-003E-43BF-B659-8023C52793A4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>
          <a:xfrm flipH="1" flipV="1">
            <a:off x="3267632" y="3807070"/>
            <a:ext cx="613033" cy="200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C2760F4-A5CF-471C-94A6-4E8C042413B4}"/>
              </a:ext>
            </a:extLst>
          </p:cNvPr>
          <p:cNvSpPr txBox="1"/>
          <p:nvPr/>
        </p:nvSpPr>
        <p:spPr>
          <a:xfrm>
            <a:off x="3864292" y="38368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5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A67326-A730-4678-A7A7-4647CC0EDAB2}"/>
              </a:ext>
            </a:extLst>
          </p:cNvPr>
          <p:cNvSpPr txBox="1"/>
          <p:nvPr/>
        </p:nvSpPr>
        <p:spPr>
          <a:xfrm>
            <a:off x="3331680" y="44576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3C7AF9-73FF-4173-B52B-E2AD1485D46A}"/>
              </a:ext>
            </a:extLst>
          </p:cNvPr>
          <p:cNvSpPr txBox="1"/>
          <p:nvPr/>
        </p:nvSpPr>
        <p:spPr>
          <a:xfrm>
            <a:off x="2760284" y="47149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7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101382-38CB-4BCF-A498-8D85E7F6470F}"/>
              </a:ext>
            </a:extLst>
          </p:cNvPr>
          <p:cNvSpPr txBox="1"/>
          <p:nvPr/>
        </p:nvSpPr>
        <p:spPr>
          <a:xfrm>
            <a:off x="2018081" y="51735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2FE370C-0D88-4116-820B-11811E2939E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2680101" y="3807070"/>
            <a:ext cx="587531" cy="195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97EE24B-87A8-48AC-A44F-0C56E3222F8F}"/>
              </a:ext>
            </a:extLst>
          </p:cNvPr>
          <p:cNvSpPr txBox="1"/>
          <p:nvPr/>
        </p:nvSpPr>
        <p:spPr>
          <a:xfrm>
            <a:off x="3191839" y="60816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6F9343A-75D8-4795-A7A7-4FCFD3CFB201}"/>
              </a:ext>
            </a:extLst>
          </p:cNvPr>
          <p:cNvCxnSpPr>
            <a:cxnSpLocks/>
            <a:stCxn id="8" idx="2"/>
            <a:endCxn id="6" idx="7"/>
          </p:cNvCxnSpPr>
          <p:nvPr/>
        </p:nvCxnSpPr>
        <p:spPr>
          <a:xfrm flipH="1">
            <a:off x="2813769" y="4642339"/>
            <a:ext cx="1758231" cy="1171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0F8674D-7FC1-4BC0-9A1A-F1E2BCC8AFD9}"/>
              </a:ext>
            </a:extLst>
          </p:cNvPr>
          <p:cNvSpPr txBox="1"/>
          <p:nvPr/>
        </p:nvSpPr>
        <p:spPr>
          <a:xfrm>
            <a:off x="4034446" y="46721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C83B56-F1E8-4557-9927-3A4F64EB3731}"/>
              </a:ext>
            </a:extLst>
          </p:cNvPr>
          <p:cNvSpPr txBox="1"/>
          <p:nvPr/>
        </p:nvSpPr>
        <p:spPr>
          <a:xfrm>
            <a:off x="4457465" y="5174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/>
              <a:t>6</a:t>
            </a:r>
            <a:endParaRPr lang="zh-Hans-HK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30F805-74B1-4975-9909-D868A448E383}"/>
              </a:ext>
            </a:extLst>
          </p:cNvPr>
          <p:cNvSpPr txBox="1"/>
          <p:nvPr/>
        </p:nvSpPr>
        <p:spPr>
          <a:xfrm>
            <a:off x="5398477" y="3751703"/>
            <a:ext cx="31652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F[4]=?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4:  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9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 长度为  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7+1=8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再到</a:t>
            </a:r>
            <a:r>
              <a:rPr lang="en-US" altLang="zh-CN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长度为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4+2+1=7</a:t>
            </a:r>
          </a:p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F[4]=</a:t>
            </a:r>
            <a:r>
              <a:rPr lang="en-US" altLang="zh-Hans-HK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1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2A792-31A5-4300-9D11-5542A463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2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5A3E71-B962-4A84-ACA5-46DDF8E7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980564"/>
            <a:ext cx="6970747" cy="4072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算法描述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初值设置为无穷大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F[0]=0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每次选一个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还未扩展的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，进行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如果有一条边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，长度为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F[j] = min (F[j], 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]+L)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当所有点都被扩展完以后。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中的值即为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的最短路径的长度。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2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415AD-5856-47B3-9D03-D04B5A7E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3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：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Prim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07D98-25E7-417A-BFE3-B736C000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Prim</a:t>
            </a:r>
            <a:r>
              <a:rPr lang="zh-CN" altLang="en-US" sz="2400" dirty="0">
                <a:solidFill>
                  <a:srgbClr val="7030A0"/>
                </a:solidFill>
              </a:rPr>
              <a:t>算法用来计算一个图的</a:t>
            </a:r>
            <a:r>
              <a:rPr lang="zh-CN" altLang="en-US" sz="2400" dirty="0">
                <a:solidFill>
                  <a:srgbClr val="00B0F0"/>
                </a:solidFill>
              </a:rPr>
              <a:t>最小生成树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(</a:t>
            </a:r>
            <a:r>
              <a:rPr lang="zh-CN" altLang="en-US" sz="2400" dirty="0">
                <a:solidFill>
                  <a:srgbClr val="9933FF"/>
                </a:solidFill>
              </a:rPr>
              <a:t>后续课程将会讲授具体算法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类似</a:t>
            </a:r>
            <a:r>
              <a:rPr lang="en-US" altLang="zh-CN" sz="2400" dirty="0">
                <a:solidFill>
                  <a:srgbClr val="7030A0"/>
                </a:solidFill>
              </a:rPr>
              <a:t>Dijkstra</a:t>
            </a:r>
            <a:r>
              <a:rPr lang="zh-CN" altLang="en-US" sz="2400" dirty="0">
                <a:solidFill>
                  <a:srgbClr val="7030A0"/>
                </a:solidFill>
              </a:rPr>
              <a:t>算法，也可以转化为：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lvl="1"/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insert();</a:t>
            </a:r>
          </a:p>
          <a:p>
            <a:pPr lvl="1"/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delete_min</a:t>
            </a:r>
            <a:r>
              <a:rPr lang="en-US" altLang="zh-Hans-HK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用堆来做，复杂度为  </a:t>
            </a:r>
            <a:r>
              <a:rPr lang="en-US" altLang="zh-CN" sz="2400" dirty="0">
                <a:solidFill>
                  <a:srgbClr val="00B050"/>
                </a:solidFill>
              </a:rPr>
              <a:t>O( (|V|+|E|) log |V|)</a:t>
            </a:r>
            <a:endParaRPr lang="zh-Hans-HK" altLang="en-US" sz="2400" dirty="0">
              <a:solidFill>
                <a:srgbClr val="00B050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C20CBC4E-95D2-4D39-9556-70794AD3D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465" y="2181987"/>
            <a:ext cx="2642088" cy="21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4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46EA1EB-49FE-46E7-A5DE-B356BCE8D906}"/>
              </a:ext>
            </a:extLst>
          </p:cNvPr>
          <p:cNvGrpSpPr/>
          <p:nvPr/>
        </p:nvGrpSpPr>
        <p:grpSpPr>
          <a:xfrm>
            <a:off x="1211398" y="429368"/>
            <a:ext cx="2430772" cy="2586254"/>
            <a:chOff x="1337317" y="1779086"/>
            <a:chExt cx="2259677" cy="229150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0680372-6EB9-48C7-BEEB-1C0B82DCBDDE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8ABEE7B-5671-43D1-8974-4977EBD9ACB6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CC5697D-C978-4DA1-A14E-A7E958869B26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D9F71D5-2341-41B5-95AF-D70AF5DEBE87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CC98C48-78C8-4A09-9CA7-E6490DB479C3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9D0058E-D457-4C6E-A8CF-4BFAD9A503B6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45EC516-0658-454C-B07E-FE423457D806}"/>
                </a:ext>
              </a:extLst>
            </p:cNvPr>
            <p:cNvCxnSpPr>
              <a:cxnSpLocks/>
              <a:stCxn id="7" idx="1"/>
              <a:endCxn id="6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52D3284-2B42-4739-8070-92AEC0D3CFC3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9551EA7-87E6-4656-BA64-74D3E7CD4307}"/>
                </a:ext>
              </a:extLst>
            </p:cNvPr>
            <p:cNvCxnSpPr>
              <a:cxnSpLocks/>
              <a:stCxn id="9" idx="1"/>
              <a:endCxn id="5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9706D98-94F6-4E62-BAE5-10302D599864}"/>
                </a:ext>
              </a:extLst>
            </p:cNvPr>
            <p:cNvCxnSpPr>
              <a:cxnSpLocks/>
              <a:stCxn id="8" idx="3"/>
              <a:endCxn id="7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F3DA706-7FB4-4F24-B195-D5B3624860CD}"/>
                </a:ext>
              </a:extLst>
            </p:cNvPr>
            <p:cNvCxnSpPr>
              <a:cxnSpLocks/>
              <a:stCxn id="9" idx="4"/>
              <a:endCxn id="8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2444E66-8B7E-492F-B631-5F7DD0218A00}"/>
                </a:ext>
              </a:extLst>
            </p:cNvPr>
            <p:cNvCxnSpPr>
              <a:cxnSpLocks/>
              <a:stCxn id="8" idx="1"/>
              <a:endCxn id="5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F6E1DD9-C0C2-404B-B197-270EC288F96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C2DD717-C839-4C95-8CD5-FB72C77ABF96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F04B159-AEFE-4E5A-B8E4-FDEAEF559B47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0F5F9A-6387-4B30-89D4-C3B27103680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0571BE0-0600-44E2-A45D-E17802B81D77}"/>
                </a:ext>
              </a:extLst>
            </p:cNvPr>
            <p:cNvCxnSpPr>
              <a:cxnSpLocks/>
              <a:stCxn id="7" idx="0"/>
              <a:endCxn id="5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DEDFE6F-3508-40F9-A714-DA083A932472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EADB389-3844-4AC6-8DC3-C4CB612C9C83}"/>
                </a:ext>
              </a:extLst>
            </p:cNvPr>
            <p:cNvCxnSpPr>
              <a:cxnSpLocks/>
              <a:stCxn id="9" idx="2"/>
              <a:endCxn id="7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ED71199-1804-4195-BD9B-F22A80303B5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4130440-B067-4E71-8A6D-A7EE72200892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B0B70A6-611A-4884-BBB6-C040971682FB}"/>
              </a:ext>
            </a:extLst>
          </p:cNvPr>
          <p:cNvGrpSpPr/>
          <p:nvPr/>
        </p:nvGrpSpPr>
        <p:grpSpPr>
          <a:xfrm>
            <a:off x="5159144" y="420575"/>
            <a:ext cx="2430772" cy="2586254"/>
            <a:chOff x="1337317" y="1779086"/>
            <a:chExt cx="2259677" cy="229150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7B7FFCC-52D5-4628-A1A7-584F295A9620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C894548-D3DF-4C10-AF84-73B0053E8ED5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FA0F119C-D8D3-4374-879A-A03F6E94D2B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983D491-27DF-428A-8483-88E40B83B5BC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3AF3776-C750-4B57-97FC-6BEAB96F672E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A6BA3AD-AE91-4AC8-9245-B6593BDF368B}"/>
                </a:ext>
              </a:extLst>
            </p:cNvPr>
            <p:cNvCxnSpPr>
              <a:stCxn id="32" idx="3"/>
              <a:endCxn id="33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85E9095-10D7-499B-B7CC-2B6BD35DC8AD}"/>
                </a:ext>
              </a:extLst>
            </p:cNvPr>
            <p:cNvCxnSpPr>
              <a:cxnSpLocks/>
              <a:stCxn id="34" idx="1"/>
              <a:endCxn id="33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F1A88DD-0A32-478B-9C6B-8DCB3F7A665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CEFED09-87DA-4717-9FEB-11850F00538B}"/>
                </a:ext>
              </a:extLst>
            </p:cNvPr>
            <p:cNvCxnSpPr>
              <a:cxnSpLocks/>
              <a:stCxn id="36" idx="1"/>
              <a:endCxn id="32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4414FBB-D588-49B1-B0A4-B7D56EF3D60B}"/>
                </a:ext>
              </a:extLst>
            </p:cNvPr>
            <p:cNvCxnSpPr>
              <a:cxnSpLocks/>
              <a:stCxn id="35" idx="3"/>
              <a:endCxn id="34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689A863E-9CC9-42C5-8C90-9893A8715B73}"/>
                </a:ext>
              </a:extLst>
            </p:cNvPr>
            <p:cNvCxnSpPr>
              <a:cxnSpLocks/>
              <a:stCxn id="36" idx="4"/>
              <a:endCxn id="35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AD7921F-2F0A-45C0-8CAC-100022EEBF5E}"/>
                </a:ext>
              </a:extLst>
            </p:cNvPr>
            <p:cNvCxnSpPr>
              <a:cxnSpLocks/>
              <a:stCxn id="35" idx="1"/>
              <a:endCxn id="32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95852F2-8C70-4A29-9AB3-08F154F734E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1EBDE61-A8E1-405D-9659-63621BC5C942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5F15F92-9086-44D6-AC5D-E42D2E0F8595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4F26195-FA72-4D97-B060-D8487DBD8E4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0825560-3661-4B0E-879A-281DD9AB9C26}"/>
                </a:ext>
              </a:extLst>
            </p:cNvPr>
            <p:cNvCxnSpPr>
              <a:cxnSpLocks/>
              <a:stCxn id="34" idx="0"/>
              <a:endCxn id="32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E9E065D-6C5D-41EB-A155-3C21C4A0E4DD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EF07F3D-48B3-4689-ACAA-A5058B2C6253}"/>
                </a:ext>
              </a:extLst>
            </p:cNvPr>
            <p:cNvCxnSpPr>
              <a:cxnSpLocks/>
              <a:stCxn id="36" idx="2"/>
              <a:endCxn id="34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D1E64B3-845D-4B98-ACE8-77CE6D1DD2A5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CF270D5-2F69-4BB4-BFEB-B16C259DD15F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F59287D-87BB-4CA0-B08C-227044CCA259}"/>
              </a:ext>
            </a:extLst>
          </p:cNvPr>
          <p:cNvSpPr txBox="1"/>
          <p:nvPr/>
        </p:nvSpPr>
        <p:spPr>
          <a:xfrm>
            <a:off x="3617058" y="1109159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C4B9ABB-E4DA-4754-A3D8-DD2F75631AC4}"/>
              </a:ext>
            </a:extLst>
          </p:cNvPr>
          <p:cNvSpPr txBox="1"/>
          <p:nvPr/>
        </p:nvSpPr>
        <p:spPr>
          <a:xfrm>
            <a:off x="2957378" y="252551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174B8DA-0D69-455B-90AF-8E23592A6CD7}"/>
              </a:ext>
            </a:extLst>
          </p:cNvPr>
          <p:cNvSpPr txBox="1"/>
          <p:nvPr/>
        </p:nvSpPr>
        <p:spPr>
          <a:xfrm>
            <a:off x="1444271" y="2513255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170BC1-B2FD-47A8-AEFA-B49EE88AB078}"/>
              </a:ext>
            </a:extLst>
          </p:cNvPr>
          <p:cNvSpPr txBox="1"/>
          <p:nvPr/>
        </p:nvSpPr>
        <p:spPr>
          <a:xfrm>
            <a:off x="819863" y="118446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71DF370-8571-4A16-A09A-D749C86DBBA8}"/>
              </a:ext>
            </a:extLst>
          </p:cNvPr>
          <p:cNvSpPr txBox="1"/>
          <p:nvPr/>
        </p:nvSpPr>
        <p:spPr>
          <a:xfrm>
            <a:off x="7562211" y="1162458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50A1819-626C-4831-96BC-9BBA3EEBD0E0}"/>
              </a:ext>
            </a:extLst>
          </p:cNvPr>
          <p:cNvSpPr txBox="1"/>
          <p:nvPr/>
        </p:nvSpPr>
        <p:spPr>
          <a:xfrm>
            <a:off x="5389424" y="2566554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9E7EFF4-0D5B-477F-8F14-7985CF53CF16}"/>
              </a:ext>
            </a:extLst>
          </p:cNvPr>
          <p:cNvSpPr txBox="1"/>
          <p:nvPr/>
        </p:nvSpPr>
        <p:spPr>
          <a:xfrm>
            <a:off x="4765016" y="1237767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4047625-4E77-417C-85ED-ECE0F174A0CA}"/>
              </a:ext>
            </a:extLst>
          </p:cNvPr>
          <p:cNvGrpSpPr/>
          <p:nvPr/>
        </p:nvGrpSpPr>
        <p:grpSpPr>
          <a:xfrm>
            <a:off x="541608" y="3508790"/>
            <a:ext cx="2430772" cy="2586254"/>
            <a:chOff x="1337317" y="1779086"/>
            <a:chExt cx="2259677" cy="2291508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DE84CC3-F2FC-45B4-BF46-7487E7A79E21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1A41EC8-07BE-4866-87EC-C996893499B6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D1F786B-5A92-4919-BC39-D42FE2CC3455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CAF0C5F-4194-4CBA-AC93-A24C86391F9C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32C28192-FDDF-49E1-AC74-EC0AB97CB121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7C505A2D-7BB1-47D1-B558-5278AEC20DC2}"/>
                </a:ext>
              </a:extLst>
            </p:cNvPr>
            <p:cNvCxnSpPr>
              <a:stCxn id="63" idx="3"/>
              <a:endCxn id="64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071823A-2164-45FB-A018-3A2BB02CE392}"/>
                </a:ext>
              </a:extLst>
            </p:cNvPr>
            <p:cNvCxnSpPr>
              <a:cxnSpLocks/>
              <a:stCxn id="65" idx="1"/>
              <a:endCxn id="64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E568A5A-2DFF-4B83-928E-B62861A9511E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BBA8AA1-8BC6-40B3-A813-21F899B65363}"/>
                </a:ext>
              </a:extLst>
            </p:cNvPr>
            <p:cNvCxnSpPr>
              <a:cxnSpLocks/>
              <a:stCxn id="67" idx="1"/>
              <a:endCxn id="63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5DE32F4F-9C7D-4FF4-9481-59906C70CF91}"/>
                </a:ext>
              </a:extLst>
            </p:cNvPr>
            <p:cNvCxnSpPr>
              <a:cxnSpLocks/>
              <a:stCxn id="66" idx="3"/>
              <a:endCxn id="65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C69BFE4-DA0D-4644-B799-F9D10DCE6201}"/>
                </a:ext>
              </a:extLst>
            </p:cNvPr>
            <p:cNvCxnSpPr>
              <a:cxnSpLocks/>
              <a:stCxn id="67" idx="4"/>
              <a:endCxn id="66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8655E2F-72AB-4F92-AF7F-2390CE4E466E}"/>
                </a:ext>
              </a:extLst>
            </p:cNvPr>
            <p:cNvCxnSpPr>
              <a:cxnSpLocks/>
              <a:stCxn id="66" idx="1"/>
              <a:endCxn id="63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3A91BE1-38CF-4270-AEDA-024DE6018215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8803105-0CB3-42F5-9487-F39B453AC80D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18D6250-4693-44A4-B291-740BC7C1AF5A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C50757C-0361-4346-9CDA-6716591F9AA8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2C512EF-E38B-44E6-A817-F972EF0281A3}"/>
                </a:ext>
              </a:extLst>
            </p:cNvPr>
            <p:cNvCxnSpPr>
              <a:cxnSpLocks/>
              <a:stCxn id="65" idx="0"/>
              <a:endCxn id="63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0941840-B01F-4D1C-8939-1F66A3DD24B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F6B84E16-BA85-4623-BE00-03986DEA71E2}"/>
                </a:ext>
              </a:extLst>
            </p:cNvPr>
            <p:cNvCxnSpPr>
              <a:cxnSpLocks/>
              <a:stCxn id="67" idx="2"/>
              <a:endCxn id="65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FFC30121-AA67-423B-9F11-F509E382EE26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4F6AC2-D22A-4B2C-8E97-36F1695E1C2D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638AB2FE-E176-4365-A02B-6859B0B18C6B}"/>
              </a:ext>
            </a:extLst>
          </p:cNvPr>
          <p:cNvSpPr txBox="1"/>
          <p:nvPr/>
        </p:nvSpPr>
        <p:spPr>
          <a:xfrm>
            <a:off x="2944675" y="4250673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8978DD6-F7C4-46F0-986F-67A64A15497E}"/>
              </a:ext>
            </a:extLst>
          </p:cNvPr>
          <p:cNvSpPr txBox="1"/>
          <p:nvPr/>
        </p:nvSpPr>
        <p:spPr>
          <a:xfrm>
            <a:off x="147480" y="4325982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6DEBBA4-29C0-4553-92ED-7F24F5E5D0F6}"/>
              </a:ext>
            </a:extLst>
          </p:cNvPr>
          <p:cNvGrpSpPr/>
          <p:nvPr/>
        </p:nvGrpSpPr>
        <p:grpSpPr>
          <a:xfrm>
            <a:off x="3473296" y="4151998"/>
            <a:ext cx="2430772" cy="2586254"/>
            <a:chOff x="1337317" y="1779086"/>
            <a:chExt cx="2259677" cy="2291508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5984229-ACA4-4942-922D-CCE4D63BC1F8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A514EC6-EE93-4DB1-8722-8C78F84BD6D7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D09E3253-C30D-4807-BEDA-9B3EAD6D5CA9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6F96CAC1-7FF6-47B2-A04E-8B979BBB0F2E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CE4CC70-1ED7-4963-8C08-6AD6EE7430E5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583E054-8A0E-4381-B694-3BC0187E4804}"/>
                </a:ext>
              </a:extLst>
            </p:cNvPr>
            <p:cNvCxnSpPr>
              <a:stCxn id="89" idx="3"/>
              <a:endCxn id="90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036A239D-1264-4260-9FB0-619C4A71FC14}"/>
                </a:ext>
              </a:extLst>
            </p:cNvPr>
            <p:cNvCxnSpPr>
              <a:cxnSpLocks/>
              <a:stCxn id="91" idx="1"/>
              <a:endCxn id="90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FB5A685-B2F8-4A45-835E-E12B63D2ABA5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8789C48D-E238-4F82-902D-B5B726EA8060}"/>
                </a:ext>
              </a:extLst>
            </p:cNvPr>
            <p:cNvCxnSpPr>
              <a:cxnSpLocks/>
              <a:stCxn id="93" idx="1"/>
              <a:endCxn id="89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B302A62A-EA4D-4357-A1E2-D7D3CFEAA1C0}"/>
                </a:ext>
              </a:extLst>
            </p:cNvPr>
            <p:cNvCxnSpPr>
              <a:cxnSpLocks/>
              <a:stCxn id="92" idx="3"/>
              <a:endCxn id="91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EF99D5E-3AC0-4DC9-8B8E-1B32189371CF}"/>
                </a:ext>
              </a:extLst>
            </p:cNvPr>
            <p:cNvCxnSpPr>
              <a:cxnSpLocks/>
              <a:stCxn id="93" idx="4"/>
              <a:endCxn id="92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5F22A08-526E-4C05-9141-88AA8A214FF2}"/>
                </a:ext>
              </a:extLst>
            </p:cNvPr>
            <p:cNvCxnSpPr>
              <a:cxnSpLocks/>
              <a:stCxn id="92" idx="1"/>
              <a:endCxn id="89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5FD46-7676-4CBA-A45B-7D358E217B17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6DD159DC-F521-47D9-A31B-D84EF485EE12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9969EBE-9EC6-4D7F-B0E1-669D58933083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6AFD76D-592F-4531-8E73-922097DE2B0F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E58BAD6-93EC-4E3C-8C84-C1C45E527F2D}"/>
                </a:ext>
              </a:extLst>
            </p:cNvPr>
            <p:cNvCxnSpPr>
              <a:cxnSpLocks/>
              <a:stCxn id="91" idx="0"/>
              <a:endCxn id="89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284359F8-FAAF-41D8-B2E3-3035A3BE5DEC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853AE330-74D5-4476-881B-E7F81D497CCD}"/>
                </a:ext>
              </a:extLst>
            </p:cNvPr>
            <p:cNvCxnSpPr>
              <a:cxnSpLocks/>
              <a:stCxn id="93" idx="2"/>
              <a:endCxn id="91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5B8CFF36-35CE-445F-AD1E-54C85432B39F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AB6FF2A-E092-4F70-8D8D-9377AFEF8876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370EBCF-8F3A-46A5-B5FC-00075D9AC677}"/>
              </a:ext>
            </a:extLst>
          </p:cNvPr>
          <p:cNvSpPr txBox="1"/>
          <p:nvPr/>
        </p:nvSpPr>
        <p:spPr>
          <a:xfrm>
            <a:off x="5876363" y="4893881"/>
            <a:ext cx="39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16FAECAB-35CC-4B68-8B03-03ECDE6091B0}"/>
              </a:ext>
            </a:extLst>
          </p:cNvPr>
          <p:cNvGrpSpPr/>
          <p:nvPr/>
        </p:nvGrpSpPr>
        <p:grpSpPr>
          <a:xfrm>
            <a:off x="6278477" y="3089774"/>
            <a:ext cx="2430772" cy="2586254"/>
            <a:chOff x="1337317" y="1779086"/>
            <a:chExt cx="2259677" cy="2291508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DD88FD7F-7FB6-4CB7-B53D-448BBC7CBB82}"/>
                </a:ext>
              </a:extLst>
            </p:cNvPr>
            <p:cNvSpPr/>
            <p:nvPr/>
          </p:nvSpPr>
          <p:spPr>
            <a:xfrm>
              <a:off x="2240886" y="1779086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93EA6738-2ACC-4360-B0EF-DDB996A0B2FF}"/>
                </a:ext>
              </a:extLst>
            </p:cNvPr>
            <p:cNvSpPr/>
            <p:nvPr/>
          </p:nvSpPr>
          <p:spPr>
            <a:xfrm>
              <a:off x="1337317" y="2556359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E647E4CD-3035-4F6A-B509-7D10777FBDF7}"/>
                </a:ext>
              </a:extLst>
            </p:cNvPr>
            <p:cNvSpPr/>
            <p:nvPr/>
          </p:nvSpPr>
          <p:spPr>
            <a:xfrm>
              <a:off x="1815149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77D90E0B-E876-4B6E-A9DD-B3B448792BED}"/>
                </a:ext>
              </a:extLst>
            </p:cNvPr>
            <p:cNvSpPr/>
            <p:nvPr/>
          </p:nvSpPr>
          <p:spPr>
            <a:xfrm>
              <a:off x="2781961" y="3467425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C3869B5E-CC97-45FE-A09F-7EAC27D4F5C3}"/>
                </a:ext>
              </a:extLst>
            </p:cNvPr>
            <p:cNvSpPr/>
            <p:nvPr/>
          </p:nvSpPr>
          <p:spPr>
            <a:xfrm>
              <a:off x="3323037" y="2521318"/>
              <a:ext cx="273957" cy="27395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3E6F395-2FFD-407F-A15D-5B09B93D9AA2}"/>
                </a:ext>
              </a:extLst>
            </p:cNvPr>
            <p:cNvCxnSpPr>
              <a:stCxn id="140" idx="3"/>
              <a:endCxn id="141" idx="7"/>
            </p:cNvCxnSpPr>
            <p:nvPr/>
          </p:nvCxnSpPr>
          <p:spPr>
            <a:xfrm flipH="1">
              <a:off x="1571154" y="2012923"/>
              <a:ext cx="709852" cy="583556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43498BB-BF4B-44CA-8BBD-25353C8BBC96}"/>
                </a:ext>
              </a:extLst>
            </p:cNvPr>
            <p:cNvCxnSpPr>
              <a:cxnSpLocks/>
              <a:stCxn id="142" idx="1"/>
              <a:endCxn id="141" idx="4"/>
            </p:cNvCxnSpPr>
            <p:nvPr/>
          </p:nvCxnSpPr>
          <p:spPr>
            <a:xfrm flipH="1" flipV="1">
              <a:off x="1474296" y="2830317"/>
              <a:ext cx="380973" cy="677229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06D56C5-0883-45BA-B978-C67978736B9D}"/>
                </a:ext>
              </a:extLst>
            </p:cNvPr>
            <p:cNvSpPr txBox="1"/>
            <p:nvPr/>
          </p:nvSpPr>
          <p:spPr>
            <a:xfrm>
              <a:off x="1815149" y="219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F810D10B-8549-4177-90D8-CF6BAF7DCC13}"/>
                </a:ext>
              </a:extLst>
            </p:cNvPr>
            <p:cNvCxnSpPr>
              <a:cxnSpLocks/>
              <a:stCxn id="144" idx="1"/>
              <a:endCxn id="140" idx="5"/>
            </p:cNvCxnSpPr>
            <p:nvPr/>
          </p:nvCxnSpPr>
          <p:spPr>
            <a:xfrm flipH="1" flipV="1">
              <a:off x="2474723" y="2012923"/>
              <a:ext cx="888434" cy="54851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CEA8E69-6D13-49A1-9F4B-C5A4F89D1B88}"/>
                </a:ext>
              </a:extLst>
            </p:cNvPr>
            <p:cNvCxnSpPr>
              <a:cxnSpLocks/>
              <a:stCxn id="143" idx="3"/>
              <a:endCxn id="142" idx="5"/>
            </p:cNvCxnSpPr>
            <p:nvPr/>
          </p:nvCxnSpPr>
          <p:spPr>
            <a:xfrm flipH="1">
              <a:off x="2048986" y="3701262"/>
              <a:ext cx="77309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3853418F-53B3-4C56-A438-DF0F6D8D81C8}"/>
                </a:ext>
              </a:extLst>
            </p:cNvPr>
            <p:cNvCxnSpPr>
              <a:cxnSpLocks/>
              <a:stCxn id="144" idx="4"/>
              <a:endCxn id="143" idx="7"/>
            </p:cNvCxnSpPr>
            <p:nvPr/>
          </p:nvCxnSpPr>
          <p:spPr>
            <a:xfrm flipH="1">
              <a:off x="3015798" y="2795275"/>
              <a:ext cx="444218" cy="712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BDC9719F-A747-4A01-AA77-135FE1EFC561}"/>
                </a:ext>
              </a:extLst>
            </p:cNvPr>
            <p:cNvCxnSpPr>
              <a:cxnSpLocks/>
              <a:stCxn id="143" idx="1"/>
              <a:endCxn id="140" idx="4"/>
            </p:cNvCxnSpPr>
            <p:nvPr/>
          </p:nvCxnSpPr>
          <p:spPr>
            <a:xfrm flipH="1" flipV="1">
              <a:off x="2377865" y="2053043"/>
              <a:ext cx="444216" cy="145450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34537F8E-4D4D-491E-94C9-C08DEADE480F}"/>
                </a:ext>
              </a:extLst>
            </p:cNvPr>
            <p:cNvSpPr txBox="1"/>
            <p:nvPr/>
          </p:nvSpPr>
          <p:spPr>
            <a:xfrm>
              <a:off x="2810217" y="20746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7FF73F27-9031-4652-9007-2ACAF3B5ADC3}"/>
                </a:ext>
              </a:extLst>
            </p:cNvPr>
            <p:cNvSpPr txBox="1"/>
            <p:nvPr/>
          </p:nvSpPr>
          <p:spPr>
            <a:xfrm>
              <a:off x="2424275" y="25244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FB044243-93D3-4C7E-A64E-EC91F942B22D}"/>
                </a:ext>
              </a:extLst>
            </p:cNvPr>
            <p:cNvSpPr txBox="1"/>
            <p:nvPr/>
          </p:nvSpPr>
          <p:spPr>
            <a:xfrm>
              <a:off x="2010230" y="27109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018E22AC-6796-40D6-BFDE-9DC2FC9DB061}"/>
                </a:ext>
              </a:extLst>
            </p:cNvPr>
            <p:cNvSpPr txBox="1"/>
            <p:nvPr/>
          </p:nvSpPr>
          <p:spPr>
            <a:xfrm>
              <a:off x="1472414" y="3043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EE69C7C7-312C-4E92-94B3-BAE871D80EDB}"/>
                </a:ext>
              </a:extLst>
            </p:cNvPr>
            <p:cNvCxnSpPr>
              <a:cxnSpLocks/>
              <a:stCxn id="142" idx="0"/>
              <a:endCxn id="140" idx="4"/>
            </p:cNvCxnSpPr>
            <p:nvPr/>
          </p:nvCxnSpPr>
          <p:spPr>
            <a:xfrm flipV="1">
              <a:off x="1952127" y="2053043"/>
              <a:ext cx="425737" cy="141438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89AF42E6-7F67-438D-B5D7-90B59DAC9919}"/>
                </a:ext>
              </a:extLst>
            </p:cNvPr>
            <p:cNvSpPr txBox="1"/>
            <p:nvPr/>
          </p:nvSpPr>
          <p:spPr>
            <a:xfrm>
              <a:off x="2322943" y="37012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6F086E2-420C-4095-9C79-27B017F3701A}"/>
                </a:ext>
              </a:extLst>
            </p:cNvPr>
            <p:cNvCxnSpPr>
              <a:cxnSpLocks/>
              <a:stCxn id="144" idx="2"/>
              <a:endCxn id="142" idx="7"/>
            </p:cNvCxnSpPr>
            <p:nvPr/>
          </p:nvCxnSpPr>
          <p:spPr>
            <a:xfrm flipH="1">
              <a:off x="2048986" y="2658297"/>
              <a:ext cx="1274051" cy="8492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9442460F-99CE-4ADA-859C-487E24A9A4BA}"/>
                </a:ext>
              </a:extLst>
            </p:cNvPr>
            <p:cNvSpPr txBox="1"/>
            <p:nvPr/>
          </p:nvSpPr>
          <p:spPr>
            <a:xfrm>
              <a:off x="2933514" y="26799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9469AF55-1A76-4247-8E96-1C4D5B8DBBC0}"/>
                </a:ext>
              </a:extLst>
            </p:cNvPr>
            <p:cNvSpPr txBox="1"/>
            <p:nvPr/>
          </p:nvSpPr>
          <p:spPr>
            <a:xfrm>
              <a:off x="3240042" y="3043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62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D0ADCC5-4562-461B-934A-55FBADC5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</a:t>
            </a:r>
            <a:endParaRPr lang="zh-Hans-HK" altLang="en-US" sz="54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1AA38-3D6E-48CB-B388-BFBD4227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708059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并查集</a:t>
            </a:r>
            <a:r>
              <a:rPr lang="en-US" altLang="zh-CN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Union-find data structure</a:t>
            </a:r>
            <a:r>
              <a:rPr lang="en-US" altLang="zh-CN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也叫做</a:t>
            </a:r>
            <a:r>
              <a:rPr lang="en-US" altLang="zh-Hans-HK" sz="2400" dirty="0">
                <a:solidFill>
                  <a:srgbClr val="00B0F0"/>
                </a:solidFill>
                <a:latin typeface="Lucida Bright" panose="02040602050505020304" pitchFamily="18" charset="0"/>
                <a:ea typeface="Cambria" panose="02040503050406030204" pitchFamily="18" charset="0"/>
              </a:rPr>
              <a:t>Disjoint-set data structure</a:t>
            </a:r>
          </a:p>
          <a:p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它的研究开始于</a:t>
            </a:r>
            <a:r>
              <a:rPr lang="en-US" altLang="zh-CN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1960</a:t>
            </a:r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年代。</a:t>
            </a:r>
            <a:endParaRPr lang="en-US" altLang="zh-Hans-HK" sz="2400" b="0" i="0" u="none" strike="noStrike" baseline="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r>
              <a:rPr lang="zh-CN" altLang="en-US" sz="24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并查集应用很广</a:t>
            </a:r>
            <a:endParaRPr lang="en-US" altLang="zh-CN" sz="2400" b="0" i="0" u="none" strike="noStrike" baseline="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Kruskal’s algorithm.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Connected components. </a:t>
            </a:r>
            <a:endParaRPr lang="en-US" altLang="zh-Hans-HK" sz="2000" dirty="0">
              <a:solidFill>
                <a:srgbClr val="7030A0"/>
              </a:solidFill>
              <a:latin typeface="Lucida Bright" panose="02040602050505020304" pitchFamily="18" charset="0"/>
            </a:endParaRP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Bright" panose="02040602050505020304" pitchFamily="18" charset="0"/>
              </a:rPr>
              <a:t>Computing LCAs in trees. </a:t>
            </a:r>
          </a:p>
          <a:p>
            <a:pPr lvl="1"/>
            <a:r>
              <a:rPr lang="en-US" altLang="zh-Hans-HK" sz="2000" dirty="0">
                <a:solidFill>
                  <a:srgbClr val="7030A0"/>
                </a:solidFill>
                <a:latin typeface="Lucida Bright" panose="02040602050505020304" pitchFamily="18" charset="0"/>
              </a:rPr>
              <a:t>Etc.  (equivalence class)</a:t>
            </a:r>
            <a:endParaRPr lang="zh-Hans-HK" altLang="en-US" sz="2000" dirty="0">
              <a:solidFill>
                <a:srgbClr val="7030A0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62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A76E-995B-498C-9F9D-E297F6F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并查集基本结构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D3CC9-0629-4C3B-87CB-C7E4CC6A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129009" cy="2222159"/>
          </a:xfrm>
        </p:spPr>
        <p:txBody>
          <a:bodyPr>
            <a:no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Parent-link representation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Represent each set as a tree of elements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Each element has a parent pointer in the tree. 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The root serves as the </a:t>
            </a:r>
            <a:r>
              <a:rPr lang="en-US" altLang="zh-Hans-HK" sz="2000" b="1" i="0" u="none" strike="noStrike" baseline="0" dirty="0">
                <a:solidFill>
                  <a:srgbClr val="CC99FF"/>
                </a:solidFill>
                <a:latin typeface="Lucida Sans" panose="020B0602030504020204" pitchFamily="34" charset="0"/>
              </a:rPr>
              <a:t>canonical element</a:t>
            </a:r>
            <a: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</a:t>
            </a:r>
            <a:b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</a:br>
            <a:r>
              <a:rPr lang="en-US" altLang="zh-Hans-HK" sz="2000" b="1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  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(</a:t>
            </a:r>
            <a:r>
              <a:rPr lang="en-US" altLang="zh-CN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and it 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points to itself).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CBCECB-004B-4048-9E49-DF0E29AE6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57" y="4342321"/>
            <a:ext cx="4981209" cy="20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C3C24-E93A-4FA1-9878-C3F824B1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494" y="804520"/>
            <a:ext cx="7598797" cy="1049235"/>
          </a:xfrm>
        </p:spPr>
        <p:txBody>
          <a:bodyPr>
            <a:noAutofit/>
          </a:bodyPr>
          <a:lstStyle/>
          <a:p>
            <a:r>
              <a:rPr lang="zh-CN" altLang="en-US" sz="54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堆的抽象数据类型定义</a:t>
            </a:r>
            <a:endParaRPr lang="zh-Hans-HK" altLang="en-US" sz="54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1E079-78A7-4D0E-8E32-200D712E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7" y="1602494"/>
            <a:ext cx="8097715" cy="4684006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基本操作：</a:t>
            </a:r>
            <a:endParaRPr lang="en-US" altLang="zh-CN" sz="24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insert(int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插入一个键值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void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decrease_value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int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b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</a:t>
            </a:r>
            <a:r>
              <a:rPr lang="zh-CN" altLang="en-US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减小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第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个结点的键值到</a:t>
            </a:r>
            <a:r>
              <a:rPr lang="en-US" altLang="zh-CN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int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delete_min</a:t>
            </a:r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删除</a:t>
            </a:r>
            <a:r>
              <a:rPr lang="zh-CN" altLang="en-US" sz="24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最小键值的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结点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pPr>
              <a:spcBef>
                <a:spcPts val="2400"/>
              </a:spcBef>
            </a:pP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void delete(int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删除第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</a:t>
            </a:r>
            <a:endParaRPr lang="en-US" altLang="zh-Hans-HK" sz="24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Update_Value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int </a:t>
            </a:r>
            <a:r>
              <a:rPr lang="en-US" altLang="zh-Hans-HK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  </a:t>
            </a:r>
            <a:b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Hans-HK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                   </a:t>
            </a:r>
            <a:r>
              <a:rPr lang="zh-CN" altLang="en-US" sz="2400" b="1" u="sng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修改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第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</a:t>
            </a:r>
            <a:r>
              <a:rPr lang="zh-CN" altLang="en-US" sz="24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个结点的键值为</a:t>
            </a:r>
            <a:r>
              <a:rPr lang="en-US" altLang="zh-CN" sz="24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val</a:t>
            </a:r>
            <a:endParaRPr lang="zh-Hans-HK" altLang="en-US" sz="2400" dirty="0">
              <a:solidFill>
                <a:srgbClr val="FF9933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28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A76E-995B-498C-9F9D-E297F6F6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并查集三种基本操作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D3CC9-0629-4C3B-87CB-C7E4CC6A0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526" y="1654844"/>
            <a:ext cx="7287271" cy="1679331"/>
          </a:xfrm>
        </p:spPr>
        <p:txBody>
          <a:bodyPr>
            <a:noAutofit/>
          </a:bodyPr>
          <a:lstStyle/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Make-Set(x):  </a:t>
            </a:r>
            <a:r>
              <a:rPr lang="en-US" altLang="zh-Hans-HK" sz="240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build a tree with a single node x</a:t>
            </a:r>
          </a:p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FIND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: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find the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root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of the tree containing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endParaRPr lang="en-US" altLang="zh-Hans-HK" sz="240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</a:t>
            </a:r>
            <a:r>
              <a:rPr lang="en-US" altLang="zh-Hans-HK" sz="2400" b="1" i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y</a:t>
            </a:r>
            <a:r>
              <a:rPr lang="en-US" altLang="zh-Hans-HK" sz="24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merge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 trees containing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x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and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y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(by making one root point to the other).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C3D3C0-9012-46D5-BDA4-1084D1D8F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929" y="4327481"/>
            <a:ext cx="3829050" cy="2065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0D2E62-43E0-4CB0-9038-C6C9BC6750CB}"/>
              </a:ext>
            </a:extLst>
          </p:cNvPr>
          <p:cNvSpPr txBox="1"/>
          <p:nvPr/>
        </p:nvSpPr>
        <p:spPr>
          <a:xfrm>
            <a:off x="3288070" y="4486544"/>
            <a:ext cx="1846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0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3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5)</a:t>
            </a:r>
            <a:r>
              <a:rPr lang="en-US" altLang="zh-Hans-HK" sz="20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717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63" y="279903"/>
            <a:ext cx="6571343" cy="609936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96" y="1037914"/>
            <a:ext cx="2301110" cy="172474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2AC38D-10F6-4734-9ED2-B1C856109501}"/>
              </a:ext>
            </a:extLst>
          </p:cNvPr>
          <p:cNvSpPr/>
          <p:nvPr/>
        </p:nvSpPr>
        <p:spPr>
          <a:xfrm>
            <a:off x="5658517" y="6253315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9BF358F-7367-4BFA-845F-B72045301620}"/>
              </a:ext>
            </a:extLst>
          </p:cNvPr>
          <p:cNvSpPr/>
          <p:nvPr/>
        </p:nvSpPr>
        <p:spPr>
          <a:xfrm>
            <a:off x="6116120" y="5813699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C1D866-226F-4664-853B-5EBFF8F207DF}"/>
              </a:ext>
            </a:extLst>
          </p:cNvPr>
          <p:cNvSpPr/>
          <p:nvPr/>
        </p:nvSpPr>
        <p:spPr>
          <a:xfrm>
            <a:off x="6574486" y="5374083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E45A3E6-C3D1-4EA1-A48F-55E074D689F8}"/>
              </a:ext>
            </a:extLst>
          </p:cNvPr>
          <p:cNvSpPr/>
          <p:nvPr/>
        </p:nvSpPr>
        <p:spPr>
          <a:xfrm>
            <a:off x="7032852" y="4988925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394109-E506-4E9E-BE7B-C3928E7B76F2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033753" y="6188935"/>
            <a:ext cx="146747" cy="128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118E548-181D-485B-8877-8CF681FCC111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6491356" y="5749319"/>
            <a:ext cx="147510" cy="128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469B84AA-2FBA-487A-BCCA-412AEA06704B}"/>
              </a:ext>
            </a:extLst>
          </p:cNvPr>
          <p:cNvCxnSpPr>
            <a:cxnSpLocks/>
            <a:stCxn id="10" idx="7"/>
            <a:endCxn id="11" idx="3"/>
          </p:cNvCxnSpPr>
          <p:nvPr/>
        </p:nvCxnSpPr>
        <p:spPr>
          <a:xfrm flipV="1">
            <a:off x="6949722" y="5364161"/>
            <a:ext cx="147510" cy="74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9E2E835-102E-4F44-8BDE-0B6310D77C15}"/>
              </a:ext>
            </a:extLst>
          </p:cNvPr>
          <p:cNvCxnSpPr>
            <a:cxnSpLocks/>
            <a:stCxn id="11" idx="1"/>
            <a:endCxn id="11" idx="7"/>
          </p:cNvCxnSpPr>
          <p:nvPr/>
        </p:nvCxnSpPr>
        <p:spPr>
          <a:xfrm rot="5400000" flipH="1" flipV="1">
            <a:off x="7252660" y="4897877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2A99907B-BB30-4735-955D-3D0321B74E65}"/>
              </a:ext>
            </a:extLst>
          </p:cNvPr>
          <p:cNvSpPr/>
          <p:nvPr/>
        </p:nvSpPr>
        <p:spPr>
          <a:xfrm>
            <a:off x="690160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F3182A9-20B8-4460-B33D-393BC6B2AA58}"/>
              </a:ext>
            </a:extLst>
          </p:cNvPr>
          <p:cNvSpPr/>
          <p:nvPr/>
        </p:nvSpPr>
        <p:spPr>
          <a:xfrm>
            <a:off x="1300763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21986A-B52C-42B9-9A02-F02A1E5809DC}"/>
              </a:ext>
            </a:extLst>
          </p:cNvPr>
          <p:cNvSpPr/>
          <p:nvPr/>
        </p:nvSpPr>
        <p:spPr>
          <a:xfrm>
            <a:off x="1887670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953FB7A-607B-4BE9-98B2-391A79F1CB78}"/>
              </a:ext>
            </a:extLst>
          </p:cNvPr>
          <p:cNvSpPr/>
          <p:nvPr/>
        </p:nvSpPr>
        <p:spPr>
          <a:xfrm>
            <a:off x="2519563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8">
            <a:extLst>
              <a:ext uri="{FF2B5EF4-FFF2-40B4-BE49-F238E27FC236}">
                <a16:creationId xmlns:a16="http://schemas.microsoft.com/office/drawing/2014/main" id="{788528C8-C6A2-4E84-AC23-97D05393AABD}"/>
              </a:ext>
            </a:extLst>
          </p:cNvPr>
          <p:cNvCxnSpPr>
            <a:cxnSpLocks/>
            <a:stCxn id="24" idx="1"/>
            <a:endCxn id="24" idx="7"/>
          </p:cNvCxnSpPr>
          <p:nvPr/>
        </p:nvCxnSpPr>
        <p:spPr>
          <a:xfrm rot="5400000" flipH="1" flipV="1">
            <a:off x="909968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11">
            <a:extLst>
              <a:ext uri="{FF2B5EF4-FFF2-40B4-BE49-F238E27FC236}">
                <a16:creationId xmlns:a16="http://schemas.microsoft.com/office/drawing/2014/main" id="{1F3468C4-9FBC-48BC-8CF6-AFBE46018FD6}"/>
              </a:ext>
            </a:extLst>
          </p:cNvPr>
          <p:cNvCxnSpPr>
            <a:cxnSpLocks/>
            <a:stCxn id="25" idx="1"/>
            <a:endCxn id="25" idx="7"/>
          </p:cNvCxnSpPr>
          <p:nvPr/>
        </p:nvCxnSpPr>
        <p:spPr>
          <a:xfrm rot="5400000" flipH="1" flipV="1">
            <a:off x="1520571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14">
            <a:extLst>
              <a:ext uri="{FF2B5EF4-FFF2-40B4-BE49-F238E27FC236}">
                <a16:creationId xmlns:a16="http://schemas.microsoft.com/office/drawing/2014/main" id="{4295B1EC-E462-44B9-8B62-D82C25084E9E}"/>
              </a:ext>
            </a:extLst>
          </p:cNvPr>
          <p:cNvCxnSpPr>
            <a:cxnSpLocks/>
            <a:stCxn id="26" idx="1"/>
            <a:endCxn id="26" idx="7"/>
          </p:cNvCxnSpPr>
          <p:nvPr/>
        </p:nvCxnSpPr>
        <p:spPr>
          <a:xfrm rot="5400000" flipH="1" flipV="1">
            <a:off x="2107478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17">
            <a:extLst>
              <a:ext uri="{FF2B5EF4-FFF2-40B4-BE49-F238E27FC236}">
                <a16:creationId xmlns:a16="http://schemas.microsoft.com/office/drawing/2014/main" id="{EAD97A32-01A9-439B-A3FD-36DDD2ADFB73}"/>
              </a:ext>
            </a:extLst>
          </p:cNvPr>
          <p:cNvCxnSpPr>
            <a:cxnSpLocks/>
            <a:stCxn id="27" idx="1"/>
            <a:endCxn id="27" idx="7"/>
          </p:cNvCxnSpPr>
          <p:nvPr/>
        </p:nvCxnSpPr>
        <p:spPr>
          <a:xfrm rot="5400000" flipH="1" flipV="1">
            <a:off x="2739371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FE042FA-EFFB-48DB-8B40-99CAAB443FE4}"/>
              </a:ext>
            </a:extLst>
          </p:cNvPr>
          <p:cNvCxnSpPr/>
          <p:nvPr/>
        </p:nvCxnSpPr>
        <p:spPr>
          <a:xfrm>
            <a:off x="500974" y="3737098"/>
            <a:ext cx="814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7E5483D-D9D1-4AE2-99AB-A120E754EBD2}"/>
              </a:ext>
            </a:extLst>
          </p:cNvPr>
          <p:cNvCxnSpPr>
            <a:cxnSpLocks/>
          </p:cNvCxnSpPr>
          <p:nvPr/>
        </p:nvCxnSpPr>
        <p:spPr>
          <a:xfrm>
            <a:off x="4751961" y="793097"/>
            <a:ext cx="0" cy="555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F7B69991-4BB7-4D3B-89C0-0808D65545EF}"/>
              </a:ext>
            </a:extLst>
          </p:cNvPr>
          <p:cNvSpPr txBox="1">
            <a:spLocks/>
          </p:cNvSpPr>
          <p:nvPr/>
        </p:nvSpPr>
        <p:spPr>
          <a:xfrm>
            <a:off x="4262234" y="3190142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7080055-C0DE-4F0B-AB61-8B9B3F8484B5}"/>
              </a:ext>
            </a:extLst>
          </p:cNvPr>
          <p:cNvSpPr txBox="1">
            <a:spLocks/>
          </p:cNvSpPr>
          <p:nvPr/>
        </p:nvSpPr>
        <p:spPr>
          <a:xfrm>
            <a:off x="4887771" y="3202842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5E81091F-2F90-4796-8692-169934511149}"/>
              </a:ext>
            </a:extLst>
          </p:cNvPr>
          <p:cNvSpPr txBox="1">
            <a:spLocks/>
          </p:cNvSpPr>
          <p:nvPr/>
        </p:nvSpPr>
        <p:spPr>
          <a:xfrm>
            <a:off x="4262234" y="3762353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49563F1A-46CA-4D3A-9B4A-1738A25C226F}"/>
              </a:ext>
            </a:extLst>
          </p:cNvPr>
          <p:cNvSpPr txBox="1">
            <a:spLocks/>
          </p:cNvSpPr>
          <p:nvPr/>
        </p:nvSpPr>
        <p:spPr>
          <a:xfrm>
            <a:off x="4900361" y="3766094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97152A4-F661-447F-B696-856299DBC134}"/>
              </a:ext>
            </a:extLst>
          </p:cNvPr>
          <p:cNvSpPr/>
          <p:nvPr/>
        </p:nvSpPr>
        <p:spPr>
          <a:xfrm>
            <a:off x="5215086" y="4450515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8B3ECB5-BB4A-47E8-91D6-D46341C38274}"/>
              </a:ext>
            </a:extLst>
          </p:cNvPr>
          <p:cNvSpPr/>
          <p:nvPr/>
        </p:nvSpPr>
        <p:spPr>
          <a:xfrm>
            <a:off x="777168" y="4144669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60235F-9EE1-414B-B780-05E74797A90B}"/>
              </a:ext>
            </a:extLst>
          </p:cNvPr>
          <p:cNvSpPr/>
          <p:nvPr/>
        </p:nvSpPr>
        <p:spPr>
          <a:xfrm>
            <a:off x="4947344" y="1055209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B70DD39-601D-4BC3-8474-574EAE221DCB}"/>
              </a:ext>
            </a:extLst>
          </p:cNvPr>
          <p:cNvSpPr/>
          <p:nvPr/>
        </p:nvSpPr>
        <p:spPr>
          <a:xfrm>
            <a:off x="6072554" y="288957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585D614-F58A-4953-A61C-52C659A74FF2}"/>
              </a:ext>
            </a:extLst>
          </p:cNvPr>
          <p:cNvSpPr/>
          <p:nvPr/>
        </p:nvSpPr>
        <p:spPr>
          <a:xfrm>
            <a:off x="6595840" y="2430799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7932345-2952-4395-BEF4-60D51241BE99}"/>
              </a:ext>
            </a:extLst>
          </p:cNvPr>
          <p:cNvSpPr/>
          <p:nvPr/>
        </p:nvSpPr>
        <p:spPr>
          <a:xfrm>
            <a:off x="7252382" y="2898070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6AA3492-8D5B-49A0-A91F-184555B0410B}"/>
              </a:ext>
            </a:extLst>
          </p:cNvPr>
          <p:cNvSpPr/>
          <p:nvPr/>
        </p:nvSpPr>
        <p:spPr>
          <a:xfrm>
            <a:off x="7931737" y="2898070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连接符: 肘形 11">
            <a:extLst>
              <a:ext uri="{FF2B5EF4-FFF2-40B4-BE49-F238E27FC236}">
                <a16:creationId xmlns:a16="http://schemas.microsoft.com/office/drawing/2014/main" id="{6286381F-1AE0-4AFE-B98E-4B8A47A2DE67}"/>
              </a:ext>
            </a:extLst>
          </p:cNvPr>
          <p:cNvCxnSpPr>
            <a:cxnSpLocks/>
            <a:stCxn id="44" idx="0"/>
            <a:endCxn id="45" idx="2"/>
          </p:cNvCxnSpPr>
          <p:nvPr/>
        </p:nvCxnSpPr>
        <p:spPr>
          <a:xfrm flipV="1">
            <a:off x="6292362" y="2650607"/>
            <a:ext cx="303478" cy="238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12">
            <a:extLst>
              <a:ext uri="{FF2B5EF4-FFF2-40B4-BE49-F238E27FC236}">
                <a16:creationId xmlns:a16="http://schemas.microsoft.com/office/drawing/2014/main" id="{37C596E9-11BA-4EFB-919F-446A3AC067CB}"/>
              </a:ext>
            </a:extLst>
          </p:cNvPr>
          <p:cNvCxnSpPr>
            <a:cxnSpLocks/>
            <a:stCxn id="45" idx="1"/>
            <a:endCxn id="45" idx="7"/>
          </p:cNvCxnSpPr>
          <p:nvPr/>
        </p:nvCxnSpPr>
        <p:spPr>
          <a:xfrm rot="5400000" flipH="1" flipV="1">
            <a:off x="6815648" y="2339751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13">
            <a:extLst>
              <a:ext uri="{FF2B5EF4-FFF2-40B4-BE49-F238E27FC236}">
                <a16:creationId xmlns:a16="http://schemas.microsoft.com/office/drawing/2014/main" id="{F7603AEB-E0D4-4CEF-A9F6-422E8FC57D69}"/>
              </a:ext>
            </a:extLst>
          </p:cNvPr>
          <p:cNvCxnSpPr>
            <a:cxnSpLocks/>
            <a:stCxn id="46" idx="1"/>
            <a:endCxn id="46" idx="7"/>
          </p:cNvCxnSpPr>
          <p:nvPr/>
        </p:nvCxnSpPr>
        <p:spPr>
          <a:xfrm rot="5400000" flipH="1" flipV="1">
            <a:off x="7472190" y="2807022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14">
            <a:extLst>
              <a:ext uri="{FF2B5EF4-FFF2-40B4-BE49-F238E27FC236}">
                <a16:creationId xmlns:a16="http://schemas.microsoft.com/office/drawing/2014/main" id="{2AB9F4F6-D089-4710-AD0F-253E9C1F38AD}"/>
              </a:ext>
            </a:extLst>
          </p:cNvPr>
          <p:cNvCxnSpPr>
            <a:cxnSpLocks/>
            <a:stCxn id="47" idx="1"/>
            <a:endCxn id="47" idx="7"/>
          </p:cNvCxnSpPr>
          <p:nvPr/>
        </p:nvCxnSpPr>
        <p:spPr>
          <a:xfrm rot="5400000" flipH="1" flipV="1">
            <a:off x="8151545" y="2807022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BD515C99-557F-428E-948D-0BDBD92E7B8D}"/>
              </a:ext>
            </a:extLst>
          </p:cNvPr>
          <p:cNvSpPr/>
          <p:nvPr/>
        </p:nvSpPr>
        <p:spPr>
          <a:xfrm>
            <a:off x="1673125" y="5915936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1AA758A6-96EA-4973-89EF-7816D12D21C8}"/>
              </a:ext>
            </a:extLst>
          </p:cNvPr>
          <p:cNvSpPr/>
          <p:nvPr/>
        </p:nvSpPr>
        <p:spPr>
          <a:xfrm>
            <a:off x="2051905" y="5431375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B825C26-D71D-4A65-A5AF-B2FDE1130A16}"/>
              </a:ext>
            </a:extLst>
          </p:cNvPr>
          <p:cNvSpPr/>
          <p:nvPr/>
        </p:nvSpPr>
        <p:spPr>
          <a:xfrm>
            <a:off x="2501168" y="4998847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5BDED80-A700-4F42-95CB-0C0DADFC1669}"/>
              </a:ext>
            </a:extLst>
          </p:cNvPr>
          <p:cNvSpPr/>
          <p:nvPr/>
        </p:nvSpPr>
        <p:spPr>
          <a:xfrm>
            <a:off x="3150785" y="5837384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连接符: 肘形 11">
            <a:extLst>
              <a:ext uri="{FF2B5EF4-FFF2-40B4-BE49-F238E27FC236}">
                <a16:creationId xmlns:a16="http://schemas.microsoft.com/office/drawing/2014/main" id="{48753EC2-D461-4983-A9C6-5D5E15949276}"/>
              </a:ext>
            </a:extLst>
          </p:cNvPr>
          <p:cNvCxnSpPr>
            <a:cxnSpLocks/>
            <a:stCxn id="56" idx="0"/>
            <a:endCxn id="57" idx="3"/>
          </p:cNvCxnSpPr>
          <p:nvPr/>
        </p:nvCxnSpPr>
        <p:spPr>
          <a:xfrm flipV="1">
            <a:off x="1892933" y="5806611"/>
            <a:ext cx="223352" cy="10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12">
            <a:extLst>
              <a:ext uri="{FF2B5EF4-FFF2-40B4-BE49-F238E27FC236}">
                <a16:creationId xmlns:a16="http://schemas.microsoft.com/office/drawing/2014/main" id="{51019DF1-0BE2-4CCA-8FBD-2FA9ACB6A27E}"/>
              </a:ext>
            </a:extLst>
          </p:cNvPr>
          <p:cNvCxnSpPr>
            <a:cxnSpLocks/>
            <a:stCxn id="57" idx="0"/>
            <a:endCxn id="58" idx="3"/>
          </p:cNvCxnSpPr>
          <p:nvPr/>
        </p:nvCxnSpPr>
        <p:spPr>
          <a:xfrm flipV="1">
            <a:off x="2271713" y="5374083"/>
            <a:ext cx="293835" cy="57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13">
            <a:extLst>
              <a:ext uri="{FF2B5EF4-FFF2-40B4-BE49-F238E27FC236}">
                <a16:creationId xmlns:a16="http://schemas.microsoft.com/office/drawing/2014/main" id="{F022EADC-425F-4B75-8108-DCA2EE927957}"/>
              </a:ext>
            </a:extLst>
          </p:cNvPr>
          <p:cNvCxnSpPr>
            <a:cxnSpLocks/>
            <a:stCxn id="58" idx="1"/>
            <a:endCxn id="58" idx="7"/>
          </p:cNvCxnSpPr>
          <p:nvPr/>
        </p:nvCxnSpPr>
        <p:spPr>
          <a:xfrm rot="5400000" flipH="1" flipV="1">
            <a:off x="2720976" y="4907799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14">
            <a:extLst>
              <a:ext uri="{FF2B5EF4-FFF2-40B4-BE49-F238E27FC236}">
                <a16:creationId xmlns:a16="http://schemas.microsoft.com/office/drawing/2014/main" id="{E19482E7-C5B8-443A-B755-EA28557C6E35}"/>
              </a:ext>
            </a:extLst>
          </p:cNvPr>
          <p:cNvCxnSpPr>
            <a:cxnSpLocks/>
            <a:stCxn id="59" idx="1"/>
            <a:endCxn id="59" idx="7"/>
          </p:cNvCxnSpPr>
          <p:nvPr/>
        </p:nvCxnSpPr>
        <p:spPr>
          <a:xfrm rot="5400000" flipH="1" flipV="1">
            <a:off x="3370593" y="5746336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5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5" grpId="0" animBg="1"/>
      <p:bldP spid="26" grpId="0" animBg="1"/>
      <p:bldP spid="2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63A05-B015-4F7E-8CF7-6BDAC238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pseudo code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30106-5004-4A1B-B59C-62B74060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3128509" cy="345061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set(x)</a:t>
            </a:r>
          </a:p>
          <a:p>
            <a:pPr marL="0" indent="0">
              <a:buNone/>
            </a:pPr>
            <a:r>
              <a:rPr lang="en-US" altLang="zh-Hans-HK" dirty="0"/>
              <a:t>     </a:t>
            </a:r>
            <a:r>
              <a:rPr lang="en-US" altLang="zh-Hans-HK" dirty="0">
                <a:solidFill>
                  <a:srgbClr val="0070C0"/>
                </a:solidFill>
              </a:rPr>
              <a:t>parent(x)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x;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Find(x)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while (x!= parent(x))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  x  parent(x);</a:t>
            </a:r>
          </a:p>
          <a:p>
            <a:pPr marL="0" indent="0"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</a:t>
            </a:r>
            <a:r>
              <a:rPr lang="en-US" altLang="zh-Hans-HK" b="1" dirty="0">
                <a:solidFill>
                  <a:srgbClr val="0070C0"/>
                </a:solidFill>
                <a:sym typeface="Wingdings" panose="05000000000000000000" pitchFamily="2" charset="2"/>
              </a:rPr>
              <a:t>return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x;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3946E28-AAC1-4D32-BAF5-09226E73F744}"/>
              </a:ext>
            </a:extLst>
          </p:cNvPr>
          <p:cNvSpPr txBox="1">
            <a:spLocks/>
          </p:cNvSpPr>
          <p:nvPr/>
        </p:nvSpPr>
        <p:spPr>
          <a:xfrm>
            <a:off x="4589585" y="2015732"/>
            <a:ext cx="312850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Union(x, 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/>
              <a:t>     </a:t>
            </a:r>
            <a:r>
              <a:rPr lang="en-US" altLang="zh-Hans-HK" dirty="0" err="1">
                <a:solidFill>
                  <a:srgbClr val="0070C0"/>
                </a:solidFill>
              </a:rPr>
              <a:t>r</a:t>
            </a:r>
            <a:r>
              <a:rPr lang="en-US" altLang="zh-Hans-HK" dirty="0" err="1">
                <a:solidFill>
                  <a:srgbClr val="0070C0"/>
                </a:solidFill>
                <a:sym typeface="Wingdings" panose="05000000000000000000" pitchFamily="2" charset="2"/>
              </a:rPr>
              <a:t>Find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(x);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</a:t>
            </a:r>
            <a:r>
              <a:rPr lang="en-US" altLang="zh-Hans-HK" dirty="0" err="1">
                <a:solidFill>
                  <a:srgbClr val="0070C0"/>
                </a:solidFill>
                <a:sym typeface="Wingdings" panose="05000000000000000000" pitchFamily="2" charset="2"/>
              </a:rPr>
              <a:t>sFind</a:t>
            </a: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(y);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dirty="0">
                <a:solidFill>
                  <a:srgbClr val="0070C0"/>
                </a:solidFill>
                <a:sym typeface="Wingdings" panose="05000000000000000000" pitchFamily="2" charset="2"/>
              </a:rPr>
              <a:t>     parent(r)  s;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8D4F26-C66D-4DBC-B983-254BE490AA9B}"/>
              </a:ext>
            </a:extLst>
          </p:cNvPr>
          <p:cNvSpPr txBox="1"/>
          <p:nvPr/>
        </p:nvSpPr>
        <p:spPr>
          <a:xfrm>
            <a:off x="4720370" y="4282963"/>
            <a:ext cx="34641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a UNION or FIND operation can take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Θ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 </a:t>
            </a:r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time in the worst case, where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FF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is the number of elements 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03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51354-36E2-4E8D-9A2F-D638D2B2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Link-by-rank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42B09-E36D-4E6A-8AB6-095BBE44F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4"/>
            <a:ext cx="6571343" cy="1167082"/>
          </a:xfrm>
        </p:spPr>
        <p:txBody>
          <a:bodyPr>
            <a:no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Maintain an integer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for each node, initially </a:t>
            </a:r>
            <a:r>
              <a:rPr lang="en-US" altLang="zh-Hans-HK" sz="2400" b="0" i="0" u="none" strike="noStrike" baseline="0" dirty="0">
                <a:solidFill>
                  <a:srgbClr val="002060"/>
                </a:solidFill>
                <a:latin typeface="Lucida Sans" panose="020B0602030504020204" pitchFamily="34" charset="0"/>
              </a:rPr>
              <a:t>0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 Link root of smaller rank to root of larger rank;   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Lucida Sans" panose="020B0602030504020204" pitchFamily="34" charset="0"/>
              </a:rPr>
              <a:t>if tie, increase rank of larger root by </a:t>
            </a:r>
            <a:r>
              <a:rPr lang="en-US" altLang="zh-Hans-HK" sz="2400" b="0" i="0" u="none" strike="noStrike" baseline="0" dirty="0">
                <a:solidFill>
                  <a:srgbClr val="002060"/>
                </a:solidFill>
                <a:latin typeface="Lucida Sans" panose="020B0602030504020204" pitchFamily="34" charset="0"/>
              </a:rPr>
              <a:t>1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0792E2-F72D-4659-818D-F9BDFFF2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4114800"/>
            <a:ext cx="3829050" cy="2065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4DD58D-7208-446E-8C54-46D165BF461B}"/>
              </a:ext>
            </a:extLst>
          </p:cNvPr>
          <p:cNvSpPr txBox="1"/>
          <p:nvPr/>
        </p:nvSpPr>
        <p:spPr>
          <a:xfrm>
            <a:off x="2728135" y="4756638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rank=1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C84EFA-6922-4835-9601-C6F0EB0CD654}"/>
              </a:ext>
            </a:extLst>
          </p:cNvPr>
          <p:cNvSpPr txBox="1"/>
          <p:nvPr/>
        </p:nvSpPr>
        <p:spPr>
          <a:xfrm>
            <a:off x="6114535" y="4294973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rank=2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2EE594-1B68-4667-AB9A-DF4645F3801D}"/>
              </a:ext>
            </a:extLst>
          </p:cNvPr>
          <p:cNvSpPr txBox="1"/>
          <p:nvPr/>
        </p:nvSpPr>
        <p:spPr>
          <a:xfrm>
            <a:off x="2587459" y="4149645"/>
            <a:ext cx="1846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UNION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(</a:t>
            </a:r>
            <a:r>
              <a:rPr lang="en-US" altLang="zh-Hans-HK" sz="20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5</a:t>
            </a:r>
            <a:r>
              <a:rPr lang="en-US" altLang="zh-Hans-HK" sz="20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, 3)</a:t>
            </a:r>
            <a:r>
              <a:rPr lang="en-US" altLang="zh-Hans-HK" sz="20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: 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019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6D1D0-9BB0-49BA-AFF9-3880545497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9776" y="230168"/>
            <a:ext cx="6572250" cy="611188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举例（</a:t>
            </a:r>
            <a:r>
              <a:rPr lang="en-US" altLang="zh-Hans-HK" dirty="0">
                <a:solidFill>
                  <a:srgbClr val="FF00FF"/>
                </a:solidFill>
              </a:rPr>
              <a:t>Link-by-rank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AE735-E8C4-470C-BB19-4F0B353FE6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1454" y="933675"/>
            <a:ext cx="2300288" cy="172402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Make-Set(4)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A99907B-BB30-4735-955D-3D0321B74E65}"/>
              </a:ext>
            </a:extLst>
          </p:cNvPr>
          <p:cNvSpPr/>
          <p:nvPr/>
        </p:nvSpPr>
        <p:spPr>
          <a:xfrm>
            <a:off x="690160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F3182A9-20B8-4460-B33D-393BC6B2AA58}"/>
              </a:ext>
            </a:extLst>
          </p:cNvPr>
          <p:cNvSpPr/>
          <p:nvPr/>
        </p:nvSpPr>
        <p:spPr>
          <a:xfrm>
            <a:off x="1300763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21986A-B52C-42B9-9A02-F02A1E5809DC}"/>
              </a:ext>
            </a:extLst>
          </p:cNvPr>
          <p:cNvSpPr/>
          <p:nvPr/>
        </p:nvSpPr>
        <p:spPr>
          <a:xfrm>
            <a:off x="1887670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953FB7A-607B-4BE9-98B2-391A79F1CB78}"/>
              </a:ext>
            </a:extLst>
          </p:cNvPr>
          <p:cNvSpPr/>
          <p:nvPr/>
        </p:nvSpPr>
        <p:spPr>
          <a:xfrm>
            <a:off x="2519563" y="3132112"/>
            <a:ext cx="439616" cy="4396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8">
            <a:extLst>
              <a:ext uri="{FF2B5EF4-FFF2-40B4-BE49-F238E27FC236}">
                <a16:creationId xmlns:a16="http://schemas.microsoft.com/office/drawing/2014/main" id="{788528C8-C6A2-4E84-AC23-97D05393AABD}"/>
              </a:ext>
            </a:extLst>
          </p:cNvPr>
          <p:cNvCxnSpPr>
            <a:cxnSpLocks/>
            <a:stCxn id="24" idx="1"/>
            <a:endCxn id="24" idx="7"/>
          </p:cNvCxnSpPr>
          <p:nvPr/>
        </p:nvCxnSpPr>
        <p:spPr>
          <a:xfrm rot="5400000" flipH="1" flipV="1">
            <a:off x="909968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11">
            <a:extLst>
              <a:ext uri="{FF2B5EF4-FFF2-40B4-BE49-F238E27FC236}">
                <a16:creationId xmlns:a16="http://schemas.microsoft.com/office/drawing/2014/main" id="{1F3468C4-9FBC-48BC-8CF6-AFBE46018FD6}"/>
              </a:ext>
            </a:extLst>
          </p:cNvPr>
          <p:cNvCxnSpPr>
            <a:cxnSpLocks/>
            <a:stCxn id="25" idx="1"/>
            <a:endCxn id="25" idx="7"/>
          </p:cNvCxnSpPr>
          <p:nvPr/>
        </p:nvCxnSpPr>
        <p:spPr>
          <a:xfrm rot="5400000" flipH="1" flipV="1">
            <a:off x="1520571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14">
            <a:extLst>
              <a:ext uri="{FF2B5EF4-FFF2-40B4-BE49-F238E27FC236}">
                <a16:creationId xmlns:a16="http://schemas.microsoft.com/office/drawing/2014/main" id="{4295B1EC-E462-44B9-8B62-D82C25084E9E}"/>
              </a:ext>
            </a:extLst>
          </p:cNvPr>
          <p:cNvCxnSpPr>
            <a:cxnSpLocks/>
            <a:stCxn id="26" idx="1"/>
            <a:endCxn id="26" idx="7"/>
          </p:cNvCxnSpPr>
          <p:nvPr/>
        </p:nvCxnSpPr>
        <p:spPr>
          <a:xfrm rot="5400000" flipH="1" flipV="1">
            <a:off x="2107478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17">
            <a:extLst>
              <a:ext uri="{FF2B5EF4-FFF2-40B4-BE49-F238E27FC236}">
                <a16:creationId xmlns:a16="http://schemas.microsoft.com/office/drawing/2014/main" id="{EAD97A32-01A9-439B-A3FD-36DDD2ADFB73}"/>
              </a:ext>
            </a:extLst>
          </p:cNvPr>
          <p:cNvCxnSpPr>
            <a:cxnSpLocks/>
            <a:stCxn id="27" idx="1"/>
            <a:endCxn id="27" idx="7"/>
          </p:cNvCxnSpPr>
          <p:nvPr/>
        </p:nvCxnSpPr>
        <p:spPr>
          <a:xfrm rot="5400000" flipH="1" flipV="1">
            <a:off x="2739371" y="3041064"/>
            <a:ext cx="12700" cy="310856"/>
          </a:xfrm>
          <a:prstGeom prst="curvedConnector3">
            <a:avLst>
              <a:gd name="adj1" fmla="val 23069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FE042FA-EFFB-48DB-8B40-99CAAB443FE4}"/>
              </a:ext>
            </a:extLst>
          </p:cNvPr>
          <p:cNvCxnSpPr/>
          <p:nvPr/>
        </p:nvCxnSpPr>
        <p:spPr>
          <a:xfrm>
            <a:off x="500974" y="3737098"/>
            <a:ext cx="8142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7E5483D-D9D1-4AE2-99AB-A120E754EBD2}"/>
              </a:ext>
            </a:extLst>
          </p:cNvPr>
          <p:cNvCxnSpPr>
            <a:cxnSpLocks/>
          </p:cNvCxnSpPr>
          <p:nvPr/>
        </p:nvCxnSpPr>
        <p:spPr>
          <a:xfrm>
            <a:off x="4751961" y="793097"/>
            <a:ext cx="0" cy="555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F7B69991-4BB7-4D3B-89C0-0808D65545EF}"/>
              </a:ext>
            </a:extLst>
          </p:cNvPr>
          <p:cNvSpPr txBox="1">
            <a:spLocks/>
          </p:cNvSpPr>
          <p:nvPr/>
        </p:nvSpPr>
        <p:spPr>
          <a:xfrm>
            <a:off x="4262234" y="3190142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7080055-C0DE-4F0B-AB61-8B9B3F8484B5}"/>
              </a:ext>
            </a:extLst>
          </p:cNvPr>
          <p:cNvSpPr txBox="1">
            <a:spLocks/>
          </p:cNvSpPr>
          <p:nvPr/>
        </p:nvSpPr>
        <p:spPr>
          <a:xfrm>
            <a:off x="4887771" y="3202842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5E81091F-2F90-4796-8692-169934511149}"/>
              </a:ext>
            </a:extLst>
          </p:cNvPr>
          <p:cNvSpPr txBox="1">
            <a:spLocks/>
          </p:cNvSpPr>
          <p:nvPr/>
        </p:nvSpPr>
        <p:spPr>
          <a:xfrm>
            <a:off x="4262234" y="3762353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49563F1A-46CA-4D3A-9B4A-1738A25C226F}"/>
              </a:ext>
            </a:extLst>
          </p:cNvPr>
          <p:cNvSpPr txBox="1">
            <a:spLocks/>
          </p:cNvSpPr>
          <p:nvPr/>
        </p:nvSpPr>
        <p:spPr>
          <a:xfrm>
            <a:off x="4900361" y="3766094"/>
            <a:ext cx="546269" cy="6425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97152A4-F661-447F-B696-856299DBC134}"/>
              </a:ext>
            </a:extLst>
          </p:cNvPr>
          <p:cNvSpPr/>
          <p:nvPr/>
        </p:nvSpPr>
        <p:spPr>
          <a:xfrm>
            <a:off x="5241689" y="4167312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Union(3,4)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8B3ECB5-BB4A-47E8-91D6-D46341C38274}"/>
              </a:ext>
            </a:extLst>
          </p:cNvPr>
          <p:cNvSpPr/>
          <p:nvPr/>
        </p:nvSpPr>
        <p:spPr>
          <a:xfrm>
            <a:off x="777168" y="4144669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Union(2,3)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60235F-9EE1-414B-B780-05E74797A90B}"/>
              </a:ext>
            </a:extLst>
          </p:cNvPr>
          <p:cNvSpPr/>
          <p:nvPr/>
        </p:nvSpPr>
        <p:spPr>
          <a:xfrm>
            <a:off x="4947344" y="1055209"/>
            <a:ext cx="154401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Union(1,2)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E29BE93-E012-4774-B2F7-2E4C36AF5B00}"/>
              </a:ext>
            </a:extLst>
          </p:cNvPr>
          <p:cNvGrpSpPr/>
          <p:nvPr/>
        </p:nvGrpSpPr>
        <p:grpSpPr>
          <a:xfrm>
            <a:off x="5733413" y="2174712"/>
            <a:ext cx="2637940" cy="1162974"/>
            <a:chOff x="5733413" y="2174712"/>
            <a:chExt cx="2637940" cy="1162974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7B70DD39-601D-4BC3-8474-574EAE221DCB}"/>
                </a:ext>
              </a:extLst>
            </p:cNvPr>
            <p:cNvSpPr/>
            <p:nvPr/>
          </p:nvSpPr>
          <p:spPr>
            <a:xfrm>
              <a:off x="6072554" y="2889572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585D614-F58A-4953-A61C-52C659A74FF2}"/>
                </a:ext>
              </a:extLst>
            </p:cNvPr>
            <p:cNvSpPr/>
            <p:nvPr/>
          </p:nvSpPr>
          <p:spPr>
            <a:xfrm>
              <a:off x="6595840" y="2430799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7932345-2952-4395-BEF4-60D51241BE99}"/>
                </a:ext>
              </a:extLst>
            </p:cNvPr>
            <p:cNvSpPr/>
            <p:nvPr/>
          </p:nvSpPr>
          <p:spPr>
            <a:xfrm>
              <a:off x="7252382" y="2898070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6AA3492-8D5B-49A0-A91F-184555B0410B}"/>
                </a:ext>
              </a:extLst>
            </p:cNvPr>
            <p:cNvSpPr/>
            <p:nvPr/>
          </p:nvSpPr>
          <p:spPr>
            <a:xfrm>
              <a:off x="7931737" y="2898070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连接符: 肘形 11">
              <a:extLst>
                <a:ext uri="{FF2B5EF4-FFF2-40B4-BE49-F238E27FC236}">
                  <a16:creationId xmlns:a16="http://schemas.microsoft.com/office/drawing/2014/main" id="{6286381F-1AE0-4AFE-B98E-4B8A47A2DE67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6292362" y="2650607"/>
              <a:ext cx="303478" cy="238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12">
              <a:extLst>
                <a:ext uri="{FF2B5EF4-FFF2-40B4-BE49-F238E27FC236}">
                  <a16:creationId xmlns:a16="http://schemas.microsoft.com/office/drawing/2014/main" id="{37C596E9-11BA-4EFB-919F-446A3AC067CB}"/>
                </a:ext>
              </a:extLst>
            </p:cNvPr>
            <p:cNvCxnSpPr>
              <a:cxnSpLocks/>
              <a:stCxn id="45" idx="1"/>
              <a:endCxn id="45" idx="7"/>
            </p:cNvCxnSpPr>
            <p:nvPr/>
          </p:nvCxnSpPr>
          <p:spPr>
            <a:xfrm rot="5400000" flipH="1" flipV="1">
              <a:off x="6815648" y="2339751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13">
              <a:extLst>
                <a:ext uri="{FF2B5EF4-FFF2-40B4-BE49-F238E27FC236}">
                  <a16:creationId xmlns:a16="http://schemas.microsoft.com/office/drawing/2014/main" id="{F7603AEB-E0D4-4CEF-A9F6-422E8FC57D69}"/>
                </a:ext>
              </a:extLst>
            </p:cNvPr>
            <p:cNvCxnSpPr>
              <a:cxnSpLocks/>
              <a:stCxn id="46" idx="1"/>
              <a:endCxn id="46" idx="7"/>
            </p:cNvCxnSpPr>
            <p:nvPr/>
          </p:nvCxnSpPr>
          <p:spPr>
            <a:xfrm rot="5400000" flipH="1" flipV="1">
              <a:off x="7472190" y="2807022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14">
              <a:extLst>
                <a:ext uri="{FF2B5EF4-FFF2-40B4-BE49-F238E27FC236}">
                  <a16:creationId xmlns:a16="http://schemas.microsoft.com/office/drawing/2014/main" id="{2AB9F4F6-D089-4710-AD0F-253E9C1F38AD}"/>
                </a:ext>
              </a:extLst>
            </p:cNvPr>
            <p:cNvCxnSpPr>
              <a:cxnSpLocks/>
              <a:stCxn id="47" idx="1"/>
              <a:endCxn id="47" idx="7"/>
            </p:cNvCxnSpPr>
            <p:nvPr/>
          </p:nvCxnSpPr>
          <p:spPr>
            <a:xfrm rot="5400000" flipH="1" flipV="1">
              <a:off x="8151545" y="2807022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E88E9F4-1CBD-4307-A420-B14E7C9D1230}"/>
                </a:ext>
              </a:extLst>
            </p:cNvPr>
            <p:cNvSpPr txBox="1"/>
            <p:nvPr/>
          </p:nvSpPr>
          <p:spPr>
            <a:xfrm>
              <a:off x="5733413" y="2174712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rank=1</a:t>
              </a:r>
              <a:endParaRPr lang="zh-Hans-HK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F13ED2-E111-4F94-80DA-4851D132CBDA}"/>
              </a:ext>
            </a:extLst>
          </p:cNvPr>
          <p:cNvGrpSpPr/>
          <p:nvPr/>
        </p:nvGrpSpPr>
        <p:grpSpPr>
          <a:xfrm>
            <a:off x="1091685" y="5339816"/>
            <a:ext cx="2498716" cy="1015736"/>
            <a:chOff x="1091685" y="5339816"/>
            <a:chExt cx="2498716" cy="1015736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D515C99-557F-428E-948D-0BDBD92E7B8D}"/>
                </a:ext>
              </a:extLst>
            </p:cNvPr>
            <p:cNvSpPr/>
            <p:nvPr/>
          </p:nvSpPr>
          <p:spPr>
            <a:xfrm>
              <a:off x="1673125" y="5915936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1AA758A6-96EA-4973-89EF-7816D12D21C8}"/>
                </a:ext>
              </a:extLst>
            </p:cNvPr>
            <p:cNvSpPr/>
            <p:nvPr/>
          </p:nvSpPr>
          <p:spPr>
            <a:xfrm>
              <a:off x="2051905" y="5431375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B825C26-D71D-4A65-A5AF-B2FDE1130A16}"/>
                </a:ext>
              </a:extLst>
            </p:cNvPr>
            <p:cNvSpPr/>
            <p:nvPr/>
          </p:nvSpPr>
          <p:spPr>
            <a:xfrm>
              <a:off x="2439213" y="5882494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5BDED80-A700-4F42-95CB-0C0DADFC1669}"/>
                </a:ext>
              </a:extLst>
            </p:cNvPr>
            <p:cNvSpPr/>
            <p:nvPr/>
          </p:nvSpPr>
          <p:spPr>
            <a:xfrm>
              <a:off x="3150785" y="5837384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连接符: 肘形 11">
              <a:extLst>
                <a:ext uri="{FF2B5EF4-FFF2-40B4-BE49-F238E27FC236}">
                  <a16:creationId xmlns:a16="http://schemas.microsoft.com/office/drawing/2014/main" id="{48753EC2-D461-4983-A9C6-5D5E15949276}"/>
                </a:ext>
              </a:extLst>
            </p:cNvPr>
            <p:cNvCxnSpPr>
              <a:cxnSpLocks/>
              <a:stCxn id="56" idx="0"/>
              <a:endCxn id="57" idx="3"/>
            </p:cNvCxnSpPr>
            <p:nvPr/>
          </p:nvCxnSpPr>
          <p:spPr>
            <a:xfrm flipV="1">
              <a:off x="1892933" y="5806611"/>
              <a:ext cx="223352" cy="109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12">
              <a:extLst>
                <a:ext uri="{FF2B5EF4-FFF2-40B4-BE49-F238E27FC236}">
                  <a16:creationId xmlns:a16="http://schemas.microsoft.com/office/drawing/2014/main" id="{51019DF1-0BE2-4CCA-8FBD-2FA9ACB6A27E}"/>
                </a:ext>
              </a:extLst>
            </p:cNvPr>
            <p:cNvCxnSpPr>
              <a:cxnSpLocks/>
              <a:stCxn id="57" idx="1"/>
              <a:endCxn id="57" idx="7"/>
            </p:cNvCxnSpPr>
            <p:nvPr/>
          </p:nvCxnSpPr>
          <p:spPr>
            <a:xfrm rot="5400000" flipH="1" flipV="1">
              <a:off x="2271713" y="5340327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连接符: 肘形 13">
              <a:extLst>
                <a:ext uri="{FF2B5EF4-FFF2-40B4-BE49-F238E27FC236}">
                  <a16:creationId xmlns:a16="http://schemas.microsoft.com/office/drawing/2014/main" id="{F022EADC-425F-4B75-8108-DCA2EE927957}"/>
                </a:ext>
              </a:extLst>
            </p:cNvPr>
            <p:cNvCxnSpPr>
              <a:cxnSpLocks/>
              <a:stCxn id="58" idx="1"/>
              <a:endCxn id="57" idx="5"/>
            </p:cNvCxnSpPr>
            <p:nvPr/>
          </p:nvCxnSpPr>
          <p:spPr>
            <a:xfrm rot="16200000" flipV="1">
              <a:off x="2395236" y="5838517"/>
              <a:ext cx="140263" cy="7645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肘形 14">
              <a:extLst>
                <a:ext uri="{FF2B5EF4-FFF2-40B4-BE49-F238E27FC236}">
                  <a16:creationId xmlns:a16="http://schemas.microsoft.com/office/drawing/2014/main" id="{E19482E7-C5B8-443A-B755-EA28557C6E35}"/>
                </a:ext>
              </a:extLst>
            </p:cNvPr>
            <p:cNvCxnSpPr>
              <a:cxnSpLocks/>
              <a:stCxn id="59" idx="1"/>
              <a:endCxn id="59" idx="7"/>
            </p:cNvCxnSpPr>
            <p:nvPr/>
          </p:nvCxnSpPr>
          <p:spPr>
            <a:xfrm rot="5400000" flipH="1" flipV="1">
              <a:off x="3370593" y="5746336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9B39AFF-4C73-4CB6-9B4E-6634BC23175C}"/>
                </a:ext>
              </a:extLst>
            </p:cNvPr>
            <p:cNvSpPr txBox="1"/>
            <p:nvPr/>
          </p:nvSpPr>
          <p:spPr>
            <a:xfrm>
              <a:off x="1091685" y="5339816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rank=1</a:t>
              </a:r>
              <a:endParaRPr lang="zh-Hans-HK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FABF793-DD76-46CD-B46B-D9E3DD62F854}"/>
              </a:ext>
            </a:extLst>
          </p:cNvPr>
          <p:cNvGrpSpPr/>
          <p:nvPr/>
        </p:nvGrpSpPr>
        <p:grpSpPr>
          <a:xfrm>
            <a:off x="5632898" y="5366974"/>
            <a:ext cx="2498716" cy="1015736"/>
            <a:chOff x="5632898" y="5366974"/>
            <a:chExt cx="2498716" cy="1015736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28F71DA-0AFF-45EB-9C1E-60987ACD9344}"/>
                </a:ext>
              </a:extLst>
            </p:cNvPr>
            <p:cNvSpPr/>
            <p:nvPr/>
          </p:nvSpPr>
          <p:spPr>
            <a:xfrm>
              <a:off x="6214338" y="5943094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59E641E5-4805-48A5-8EFD-C282F3E2B605}"/>
                </a:ext>
              </a:extLst>
            </p:cNvPr>
            <p:cNvSpPr/>
            <p:nvPr/>
          </p:nvSpPr>
          <p:spPr>
            <a:xfrm>
              <a:off x="6593118" y="5458533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42E7E5E-BA1B-4401-8CD5-9E036349460E}"/>
                </a:ext>
              </a:extLst>
            </p:cNvPr>
            <p:cNvSpPr/>
            <p:nvPr/>
          </p:nvSpPr>
          <p:spPr>
            <a:xfrm>
              <a:off x="6980426" y="5909652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14A0223-FF31-4764-A195-80FCF3116C26}"/>
                </a:ext>
              </a:extLst>
            </p:cNvPr>
            <p:cNvSpPr/>
            <p:nvPr/>
          </p:nvSpPr>
          <p:spPr>
            <a:xfrm>
              <a:off x="7691998" y="5864542"/>
              <a:ext cx="439616" cy="4396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Hans-HK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连接符: 肘形 11">
              <a:extLst>
                <a:ext uri="{FF2B5EF4-FFF2-40B4-BE49-F238E27FC236}">
                  <a16:creationId xmlns:a16="http://schemas.microsoft.com/office/drawing/2014/main" id="{21591FDA-0761-48F6-8EEA-C9B73B79ED3A}"/>
                </a:ext>
              </a:extLst>
            </p:cNvPr>
            <p:cNvCxnSpPr>
              <a:cxnSpLocks/>
              <a:stCxn id="54" idx="0"/>
              <a:endCxn id="55" idx="3"/>
            </p:cNvCxnSpPr>
            <p:nvPr/>
          </p:nvCxnSpPr>
          <p:spPr>
            <a:xfrm flipV="1">
              <a:off x="6434146" y="5833769"/>
              <a:ext cx="223352" cy="109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12">
              <a:extLst>
                <a:ext uri="{FF2B5EF4-FFF2-40B4-BE49-F238E27FC236}">
                  <a16:creationId xmlns:a16="http://schemas.microsoft.com/office/drawing/2014/main" id="{128242E4-AB8A-427D-A968-53D550E15890}"/>
                </a:ext>
              </a:extLst>
            </p:cNvPr>
            <p:cNvCxnSpPr>
              <a:cxnSpLocks/>
              <a:stCxn id="55" idx="1"/>
              <a:endCxn id="55" idx="7"/>
            </p:cNvCxnSpPr>
            <p:nvPr/>
          </p:nvCxnSpPr>
          <p:spPr>
            <a:xfrm rot="5400000" flipH="1" flipV="1">
              <a:off x="6812926" y="5367485"/>
              <a:ext cx="12700" cy="310856"/>
            </a:xfrm>
            <a:prstGeom prst="curvedConnector3">
              <a:avLst>
                <a:gd name="adj1" fmla="val 23069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肘形 13">
              <a:extLst>
                <a:ext uri="{FF2B5EF4-FFF2-40B4-BE49-F238E27FC236}">
                  <a16:creationId xmlns:a16="http://schemas.microsoft.com/office/drawing/2014/main" id="{822FB665-DBC1-4485-BACB-8CD8AA86C0DF}"/>
                </a:ext>
              </a:extLst>
            </p:cNvPr>
            <p:cNvCxnSpPr>
              <a:cxnSpLocks/>
              <a:stCxn id="64" idx="1"/>
              <a:endCxn id="55" idx="5"/>
            </p:cNvCxnSpPr>
            <p:nvPr/>
          </p:nvCxnSpPr>
          <p:spPr>
            <a:xfrm rot="16200000" flipV="1">
              <a:off x="6936449" y="5865675"/>
              <a:ext cx="140263" cy="7645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14">
              <a:extLst>
                <a:ext uri="{FF2B5EF4-FFF2-40B4-BE49-F238E27FC236}">
                  <a16:creationId xmlns:a16="http://schemas.microsoft.com/office/drawing/2014/main" id="{C2F5C5B9-685A-4E0F-A45C-21F1BF959AAE}"/>
                </a:ext>
              </a:extLst>
            </p:cNvPr>
            <p:cNvCxnSpPr>
              <a:cxnSpLocks/>
              <a:stCxn id="65" idx="1"/>
              <a:endCxn id="55" idx="6"/>
            </p:cNvCxnSpPr>
            <p:nvPr/>
          </p:nvCxnSpPr>
          <p:spPr>
            <a:xfrm flipH="1" flipV="1">
              <a:off x="7032734" y="5678341"/>
              <a:ext cx="723644" cy="25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C9FB7F7-2DFF-4ED0-9218-97996727B89E}"/>
                </a:ext>
              </a:extLst>
            </p:cNvPr>
            <p:cNvSpPr txBox="1"/>
            <p:nvPr/>
          </p:nvSpPr>
          <p:spPr>
            <a:xfrm>
              <a:off x="5632898" y="5366974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rank=1</a:t>
              </a:r>
              <a:endParaRPr lang="zh-Hans-HK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52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41" grpId="0" animBg="1"/>
      <p:bldP spid="4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52575-2AB5-43F6-9BA8-CC0422C3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Link-by-rank (pseudo code)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EC34D-963E-43FF-ADBC-CEACE717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UNION(</a:t>
            </a:r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MXZBL+Times-Italic"/>
              </a:rPr>
              <a:t>x, y</a:t>
            </a:r>
            <a:r>
              <a:rPr lang="en-US" altLang="zh-Hans-HK" sz="2400" b="1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BPAVT+Times-Roman"/>
              </a:rPr>
              <a:t>) </a:t>
            </a:r>
          </a:p>
          <a:p>
            <a:pPr lvl="1"/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s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 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Hans-HK" sz="2400" b="0" i="0" u="none" strike="noStrike" baseline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</a:p>
          <a:p>
            <a:pPr lvl="1"/>
            <a:r>
              <a:rPr lang="en-US" altLang="zh-Hans-HK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rank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</a:p>
          <a:p>
            <a:pPr lvl="1"/>
            <a:r>
              <a:rPr lang="en-US" altLang="zh-CN" sz="2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 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n-US" altLang="zh-CN" sz="2400" b="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altLang="zh-CN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Hans-HK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15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E852-59BD-4795-8AD9-27561D4B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Compression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F7FA5-2CD8-49A5-A2C3-C4C3CB43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067463" cy="3450613"/>
          </a:xfrm>
        </p:spPr>
        <p:txBody>
          <a:bodyPr>
            <a:norm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When finding the root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of the tree containing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, change the parent pointer of all nodes along the path to point directly to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05ECE9-5402-4253-99A7-C6B23E3C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23" y="3488480"/>
            <a:ext cx="5961185" cy="27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23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8E852-59BD-4795-8AD9-27561D4B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Path Compression(pseudo code)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F7FA5-2CD8-49A5-A2C3-C4C3CB43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7067463" cy="3450613"/>
          </a:xfrm>
        </p:spPr>
        <p:txBody>
          <a:bodyPr>
            <a:norm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When finding the root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1" u="none" strike="noStrike" baseline="0" dirty="0">
                <a:solidFill>
                  <a:srgbClr val="7030A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of the tree containing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, change the parent pointer of all nodes along the path to point directly to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r</a:t>
            </a:r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1151CB-1A1E-4C18-9299-EA8FEF11807C}"/>
              </a:ext>
            </a:extLst>
          </p:cNvPr>
          <p:cNvSpPr txBox="1"/>
          <p:nvPr/>
        </p:nvSpPr>
        <p:spPr>
          <a:xfrm>
            <a:off x="1101254" y="4219416"/>
            <a:ext cx="50475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(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!=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 </a:t>
            </a:r>
          </a:p>
          <a:p>
            <a:r>
              <a:rPr lang="en-US" altLang="zh-Hans-HK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← FIND(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Hans-HK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altLang="zh-Hans-HK" sz="2400" b="0" i="1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Hans-HK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7CA6A7-DC22-4A3B-95D7-8EC58C65A7BF}"/>
              </a:ext>
            </a:extLst>
          </p:cNvPr>
          <p:cNvSpPr txBox="1"/>
          <p:nvPr/>
        </p:nvSpPr>
        <p:spPr>
          <a:xfrm>
            <a:off x="6015491" y="4543016"/>
            <a:ext cx="2417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the new FIND changes the tree structure 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26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95E6-B2A3-4D7C-BB94-55D4309E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(I) (***) 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517040-3986-48E8-9D04-BED71A6C68ED}"/>
              </a:ext>
            </a:extLst>
          </p:cNvPr>
          <p:cNvSpPr txBox="1"/>
          <p:nvPr/>
        </p:nvSpPr>
        <p:spPr>
          <a:xfrm>
            <a:off x="1556236" y="2167516"/>
            <a:ext cx="6796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Using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, any UNION or FIND operation takes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(log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 in the worst case, where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is the number of elements. </a:t>
            </a:r>
            <a:endParaRPr lang="zh-Hans-HK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F904EA-48F3-4654-BDBA-5B530B999018}"/>
              </a:ext>
            </a:extLst>
          </p:cNvPr>
          <p:cNvSpPr txBox="1"/>
          <p:nvPr/>
        </p:nvSpPr>
        <p:spPr>
          <a:xfrm>
            <a:off x="1556237" y="3688587"/>
            <a:ext cx="61897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(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Tarjan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–van Leeuwen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1984)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path compression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with naïve linking 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log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7422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756BA-B7F3-44A9-B042-47B886D8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283" y="4466489"/>
            <a:ext cx="6759732" cy="169249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log*n</a:t>
            </a:r>
            <a:r>
              <a:rPr lang="en-US" altLang="zh-CN" sz="2400" dirty="0">
                <a:solidFill>
                  <a:srgbClr val="7030A0"/>
                </a:solidFill>
                <a:latin typeface="Lucida Sans" panose="020B0602030504020204" pitchFamily="34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表示 对</a:t>
            </a:r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n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取反复对数时多少步会</a:t>
            </a:r>
            <a:r>
              <a:rPr lang="en-US" altLang="zh-CN" sz="2400" dirty="0">
                <a:solidFill>
                  <a:srgbClr val="00B050"/>
                </a:solidFill>
                <a:latin typeface="Lucida Sans" panose="020B0602030504020204" pitchFamily="34" charset="0"/>
              </a:rPr>
              <a:t>&lt;=1</a:t>
            </a:r>
            <a:r>
              <a:rPr lang="zh-CN" altLang="en-US" sz="2400" dirty="0">
                <a:solidFill>
                  <a:srgbClr val="7030A0"/>
                </a:solidFill>
                <a:latin typeface="Lucida Sans" panose="020B0602030504020204" pitchFamily="34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Lucida Sans" panose="020B0602030504020204" pitchFamily="34" charset="0"/>
            </a:endParaRPr>
          </a:p>
          <a:p>
            <a:pPr lvl="1"/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log*1=0.  log*2=1.  log*4 = 2.  log*16=3.</a:t>
            </a:r>
            <a:b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</a:b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  log* (65536=2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16</a:t>
            </a: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)=4.    log*(2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65536</a:t>
            </a:r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)=5.</a:t>
            </a:r>
          </a:p>
          <a:p>
            <a:pPr lvl="1"/>
            <a:r>
              <a:rPr lang="en-US" altLang="zh-Hans-HK" sz="1800" dirty="0">
                <a:solidFill>
                  <a:srgbClr val="00B050"/>
                </a:solidFill>
                <a:latin typeface="Lucida Sans" panose="020B0602030504020204" pitchFamily="34" charset="0"/>
              </a:rPr>
              <a:t>2</a:t>
            </a:r>
            <a:r>
              <a:rPr lang="en-US" altLang="zh-Hans-HK" sz="1800" baseline="30000" dirty="0">
                <a:solidFill>
                  <a:srgbClr val="00B050"/>
                </a:solidFill>
                <a:latin typeface="Lucida Sans" panose="020B0602030504020204" pitchFamily="34" charset="0"/>
              </a:rPr>
              <a:t>65536</a:t>
            </a:r>
            <a:r>
              <a:rPr lang="zh-CN" altLang="en-US" sz="1800" dirty="0">
                <a:solidFill>
                  <a:srgbClr val="7030A0"/>
                </a:solidFill>
                <a:latin typeface="Lucida Sans" panose="020B0602030504020204" pitchFamily="34" charset="0"/>
              </a:rPr>
              <a:t>大于宇宙原子个数； 所以可认为</a:t>
            </a:r>
            <a:r>
              <a:rPr lang="en-US" altLang="zh-CN" sz="1800" dirty="0">
                <a:solidFill>
                  <a:srgbClr val="00B050"/>
                </a:solidFill>
                <a:latin typeface="Lucida Sans" panose="020B0602030504020204" pitchFamily="34" charset="0"/>
              </a:rPr>
              <a:t>log*n</a:t>
            </a:r>
            <a:r>
              <a:rPr lang="zh-CN" altLang="en-US" sz="1800" dirty="0">
                <a:solidFill>
                  <a:srgbClr val="7030A0"/>
                </a:solidFill>
                <a:latin typeface="Lucida Sans" panose="020B0602030504020204" pitchFamily="34" charset="0"/>
              </a:rPr>
              <a:t>非常小</a:t>
            </a:r>
            <a:endParaRPr lang="en-US" altLang="zh-Hans-HK" sz="1800" dirty="0">
              <a:solidFill>
                <a:srgbClr val="7030A0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8709A5F-4BFE-40F2-B7F3-3527B66A7A46}"/>
              </a:ext>
            </a:extLst>
          </p:cNvPr>
          <p:cNvSpPr txBox="1">
            <a:spLocks/>
          </p:cNvSpPr>
          <p:nvPr/>
        </p:nvSpPr>
        <p:spPr>
          <a:xfrm>
            <a:off x="1443491" y="2015734"/>
            <a:ext cx="6926786" cy="20638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. Starting from an empty data structure, </a:t>
            </a:r>
            <a:r>
              <a:rPr lang="en-US" altLang="zh-Hans-HK" sz="2400">
                <a:solidFill>
                  <a:srgbClr val="FF00FF"/>
                </a:solidFill>
                <a:latin typeface="Lucida Sans" panose="020B0602030504020204" pitchFamily="34" charset="0"/>
              </a:rPr>
              <a:t>link-by-rank with path compression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performs any intermixed sequence of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i="1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log* </a:t>
            </a:r>
            <a:r>
              <a:rPr lang="en-US" altLang="zh-Hans-HK" sz="2400" i="1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  <a:endParaRPr lang="en-US" altLang="zh-Hans-HK" sz="2400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35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04BE5-C8A1-4EE7-8358-10C1AB58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Heap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property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 （堆性质）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7CF94-83BF-4C55-90CA-2807899E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完全二叉树；每个结点储存一个</a:t>
            </a:r>
            <a:r>
              <a:rPr lang="zh-CN" altLang="en-US" sz="2400" dirty="0">
                <a:solidFill>
                  <a:srgbClr val="00B0F0"/>
                </a:solidFill>
              </a:rPr>
              <a:t>键值</a:t>
            </a: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CN" sz="2400" dirty="0">
                <a:solidFill>
                  <a:srgbClr val="00B0F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）。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3600" b="1" dirty="0">
                <a:solidFill>
                  <a:srgbClr val="00B0F0"/>
                </a:solidFill>
              </a:rPr>
              <a:t>堆性质</a:t>
            </a:r>
            <a:r>
              <a:rPr lang="zh-CN" altLang="en-US" sz="2400" dirty="0">
                <a:solidFill>
                  <a:srgbClr val="7030A0"/>
                </a:solidFill>
              </a:rPr>
              <a:t>（</a:t>
            </a:r>
            <a:r>
              <a:rPr lang="en-US" altLang="zh-Hans-HK" sz="3900" b="1" dirty="0">
                <a:solidFill>
                  <a:srgbClr val="00B0F0"/>
                </a:solidFill>
              </a:rPr>
              <a:t>heap property</a:t>
            </a:r>
            <a:r>
              <a:rPr lang="zh-CN" altLang="en-US" sz="2400" dirty="0">
                <a:solidFill>
                  <a:srgbClr val="7030A0"/>
                </a:solidFill>
              </a:rPr>
              <a:t>）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7030A0"/>
                </a:solidFill>
              </a:rPr>
              <a:t>孩子的键值不小于父亲的键值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满足该性质称作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00B0F0"/>
                </a:solidFill>
              </a:rPr>
              <a:t>最小堆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br>
              <a:rPr lang="en-US" altLang="zh-CN" sz="2400" dirty="0">
                <a:solidFill>
                  <a:srgbClr val="7030A0"/>
                </a:solidFill>
              </a:rPr>
            </a:b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最大堆相反。</a:t>
            </a:r>
            <a:endParaRPr lang="zh-Hans-HK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C3935A9-9E79-41FC-82B5-A4221D3C36B2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40" name="Oval 3">
              <a:extLst>
                <a:ext uri="{FF2B5EF4-FFF2-40B4-BE49-F238E27FC236}">
                  <a16:creationId xmlns:a16="http://schemas.microsoft.com/office/drawing/2014/main" id="{CA48827C-B1E4-4B9E-9534-E93AE0E2FEF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8E317034-E54A-4287-B038-1C398473CDA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DD19E7F4-68DC-4E73-B827-1308B401D32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034592F7-E357-4DEA-A37B-792CD2E056E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109337F0-9BEA-4939-91C0-2C8C192824E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B3C54E00-4D9F-4B07-A336-7F51212236F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46" name="AutoShape 9">
              <a:extLst>
                <a:ext uri="{FF2B5EF4-FFF2-40B4-BE49-F238E27FC236}">
                  <a16:creationId xmlns:a16="http://schemas.microsoft.com/office/drawing/2014/main" id="{F6CE09C6-D598-4699-B3A9-2E0001AA5E38}"/>
                </a:ext>
              </a:extLst>
            </p:cNvPr>
            <p:cNvCxnSpPr>
              <a:cxnSpLocks noChangeShapeType="1"/>
              <a:stCxn id="45" idx="3"/>
              <a:endCxn id="44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0">
              <a:extLst>
                <a:ext uri="{FF2B5EF4-FFF2-40B4-BE49-F238E27FC236}">
                  <a16:creationId xmlns:a16="http://schemas.microsoft.com/office/drawing/2014/main" id="{35919B30-7ED7-4A55-A3BD-578FBC2307D5}"/>
                </a:ext>
              </a:extLst>
            </p:cNvPr>
            <p:cNvCxnSpPr>
              <a:cxnSpLocks noChangeShapeType="1"/>
              <a:stCxn id="45" idx="5"/>
              <a:endCxn id="4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1">
              <a:extLst>
                <a:ext uri="{FF2B5EF4-FFF2-40B4-BE49-F238E27FC236}">
                  <a16:creationId xmlns:a16="http://schemas.microsoft.com/office/drawing/2014/main" id="{4F697CAD-611D-4548-8B9B-E41C83DBD627}"/>
                </a:ext>
              </a:extLst>
            </p:cNvPr>
            <p:cNvCxnSpPr>
              <a:cxnSpLocks noChangeShapeType="1"/>
              <a:stCxn id="43" idx="5"/>
              <a:endCxn id="40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2">
              <a:extLst>
                <a:ext uri="{FF2B5EF4-FFF2-40B4-BE49-F238E27FC236}">
                  <a16:creationId xmlns:a16="http://schemas.microsoft.com/office/drawing/2014/main" id="{AB2A0244-A6AE-4218-807B-3930D6A31996}"/>
                </a:ext>
              </a:extLst>
            </p:cNvPr>
            <p:cNvCxnSpPr>
              <a:cxnSpLocks noChangeShapeType="1"/>
              <a:stCxn id="44" idx="3"/>
              <a:endCxn id="42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3">
              <a:extLst>
                <a:ext uri="{FF2B5EF4-FFF2-40B4-BE49-F238E27FC236}">
                  <a16:creationId xmlns:a16="http://schemas.microsoft.com/office/drawing/2014/main" id="{2F118AC9-16DA-479B-9495-579975718CA5}"/>
                </a:ext>
              </a:extLst>
            </p:cNvPr>
            <p:cNvCxnSpPr>
              <a:cxnSpLocks noChangeShapeType="1"/>
              <a:stCxn id="44" idx="5"/>
              <a:endCxn id="4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BEC378E8-C301-41FA-9657-685F227B82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50</a:t>
              </a:r>
            </a:p>
          </p:txBody>
        </p:sp>
        <p:cxnSp>
          <p:nvCxnSpPr>
            <p:cNvPr id="52" name="AutoShape 15">
              <a:extLst>
                <a:ext uri="{FF2B5EF4-FFF2-40B4-BE49-F238E27FC236}">
                  <a16:creationId xmlns:a16="http://schemas.microsoft.com/office/drawing/2014/main" id="{23ADB775-0069-4104-B5D0-11CEAC78DD4F}"/>
                </a:ext>
              </a:extLst>
            </p:cNvPr>
            <p:cNvCxnSpPr>
              <a:cxnSpLocks noChangeShapeType="1"/>
              <a:stCxn id="42" idx="3"/>
              <a:endCxn id="51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6">
              <a:extLst>
                <a:ext uri="{FF2B5EF4-FFF2-40B4-BE49-F238E27FC236}">
                  <a16:creationId xmlns:a16="http://schemas.microsoft.com/office/drawing/2014/main" id="{6E49CDA6-4DEE-4CBC-94F8-13749CAF191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54" name="AutoShape 17">
              <a:extLst>
                <a:ext uri="{FF2B5EF4-FFF2-40B4-BE49-F238E27FC236}">
                  <a16:creationId xmlns:a16="http://schemas.microsoft.com/office/drawing/2014/main" id="{E36A58FE-EC74-4563-93DF-4C316F7F0B99}"/>
                </a:ext>
              </a:extLst>
            </p:cNvPr>
            <p:cNvCxnSpPr>
              <a:cxnSpLocks noChangeShapeType="1"/>
              <a:stCxn id="42" idx="5"/>
              <a:endCxn id="53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BE29EE56-6433-4C06-BD88-B19052791F6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56" name="AutoShape 19">
              <a:extLst>
                <a:ext uri="{FF2B5EF4-FFF2-40B4-BE49-F238E27FC236}">
                  <a16:creationId xmlns:a16="http://schemas.microsoft.com/office/drawing/2014/main" id="{22F5D654-E209-4261-BAFF-26B6331E1AB0}"/>
                </a:ext>
              </a:extLst>
            </p:cNvPr>
            <p:cNvCxnSpPr>
              <a:cxnSpLocks noChangeShapeType="1"/>
              <a:stCxn id="43" idx="3"/>
              <a:endCxn id="55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20">
              <a:extLst>
                <a:ext uri="{FF2B5EF4-FFF2-40B4-BE49-F238E27FC236}">
                  <a16:creationId xmlns:a16="http://schemas.microsoft.com/office/drawing/2014/main" id="{3721FAF4-C22D-44F5-ACD4-5FB295162E9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58" name="AutoShape 21">
              <a:extLst>
                <a:ext uri="{FF2B5EF4-FFF2-40B4-BE49-F238E27FC236}">
                  <a16:creationId xmlns:a16="http://schemas.microsoft.com/office/drawing/2014/main" id="{9A30FB44-176D-415E-B917-30EDA2C9F518}"/>
                </a:ext>
              </a:extLst>
            </p:cNvPr>
            <p:cNvCxnSpPr>
              <a:cxnSpLocks noChangeShapeType="1"/>
              <a:stCxn id="41" idx="3"/>
              <a:endCxn id="57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51954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756BA-B7F3-44A9-B042-47B886D8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4"/>
            <a:ext cx="6926786" cy="2063898"/>
          </a:xfrm>
        </p:spPr>
        <p:txBody>
          <a:bodyPr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 with path compression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log*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79BF32-E861-440F-9A28-D2455D994005}"/>
              </a:ext>
            </a:extLst>
          </p:cNvPr>
          <p:cNvSpPr txBox="1"/>
          <p:nvPr/>
        </p:nvSpPr>
        <p:spPr>
          <a:xfrm>
            <a:off x="1999150" y="4483820"/>
            <a:ext cx="6459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对这个定理的证明感兴趣的同学，请阅读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CC99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https://www.cs.princeton.edu/~wayne/kleinberg-tardos/pdf/UnionFind.pdf</a:t>
            </a:r>
            <a:endParaRPr lang="en-US" altLang="zh-Hans-HK" sz="2400" dirty="0">
              <a:solidFill>
                <a:srgbClr val="CC99FF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大约需要</a:t>
            </a:r>
            <a:r>
              <a:rPr lang="en-US" altLang="zh-CN" sz="2400" dirty="0">
                <a:solidFill>
                  <a:srgbClr val="7030A0"/>
                </a:solidFill>
              </a:rPr>
              <a:t>120min</a:t>
            </a:r>
            <a:r>
              <a:rPr lang="zh-CN" altLang="en-US" sz="2400" dirty="0">
                <a:solidFill>
                  <a:srgbClr val="7030A0"/>
                </a:solidFill>
              </a:rPr>
              <a:t>理解</a:t>
            </a:r>
            <a:r>
              <a:rPr lang="en-US" altLang="zh-CN" sz="2400" dirty="0">
                <a:solidFill>
                  <a:srgbClr val="7030A0"/>
                </a:solidFill>
              </a:rPr>
              <a:t>.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5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4657C-DD45-40F4-80AB-A11568ED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926786" cy="1049235"/>
          </a:xfrm>
        </p:spPr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Bounds on Efficiency (II</a:t>
            </a:r>
            <a:r>
              <a:rPr lang="en-US" altLang="zh-CN" dirty="0">
                <a:solidFill>
                  <a:srgbClr val="FF00FF"/>
                </a:solidFill>
              </a:rPr>
              <a:t>I</a:t>
            </a:r>
            <a:r>
              <a:rPr lang="en-US" altLang="zh-Hans-HK" dirty="0">
                <a:solidFill>
                  <a:srgbClr val="FF00FF"/>
                </a:solidFill>
              </a:rPr>
              <a:t>) (*****)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A99F95D-DF05-4941-A9BA-5E905096B2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43038" y="2016124"/>
            <a:ext cx="6759575" cy="445501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. [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Tarjan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–van Leeuwen 1984] Starting from an empty data structure, </a:t>
            </a:r>
            <a:r>
              <a:rPr lang="en-US" altLang="zh-Hans-HK" sz="2400" b="0" i="0" u="none" strike="noStrike" baseline="0" dirty="0">
                <a:solidFill>
                  <a:srgbClr val="FF00FF"/>
                </a:solidFill>
                <a:latin typeface="Lucida Sans" panose="020B0602030504020204" pitchFamily="34" charset="0"/>
              </a:rPr>
              <a:t>link-by- { size, rank } combined with { path compression, path splitting, path halving }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performs any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≥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operations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 in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O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time. </a:t>
            </a:r>
          </a:p>
          <a:p>
            <a:pPr lvl="1"/>
            <a:r>
              <a:rPr lang="en-US" altLang="zh-Hans-HK" sz="2000" dirty="0">
                <a:solidFill>
                  <a:srgbClr val="FF00FF"/>
                </a:solidFill>
                <a:latin typeface="Lucida Sans" panose="020B0602030504020204" pitchFamily="34" charset="0"/>
              </a:rPr>
              <a:t>link-by-size</a:t>
            </a:r>
            <a:r>
              <a:rPr lang="en-US" altLang="zh-Hans-HK" sz="200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Lucida Sans" panose="020B0602030504020204" pitchFamily="34" charset="0"/>
              </a:rPr>
              <a:t>类似于</a:t>
            </a:r>
            <a:r>
              <a:rPr lang="en-US" altLang="zh-CN" sz="2000" dirty="0">
                <a:solidFill>
                  <a:srgbClr val="FF00FF"/>
                </a:solidFill>
                <a:latin typeface="Lucida Sans" panose="020B0602030504020204" pitchFamily="34" charset="0"/>
              </a:rPr>
              <a:t>link-by-rank</a:t>
            </a:r>
          </a:p>
          <a:p>
            <a:pPr lvl="1"/>
            <a:r>
              <a:rPr lang="en-US" altLang="zh-Hans-HK" sz="2000" dirty="0">
                <a:solidFill>
                  <a:srgbClr val="FF00FF"/>
                </a:solidFill>
                <a:latin typeface="Lucida Sans" panose="020B0602030504020204" pitchFamily="34" charset="0"/>
              </a:rPr>
              <a:t>path splitting / halving </a:t>
            </a:r>
            <a:r>
              <a:rPr lang="zh-CN" altLang="en-US" sz="2000" dirty="0">
                <a:solidFill>
                  <a:srgbClr val="000000"/>
                </a:solidFill>
                <a:latin typeface="Lucida Sans" panose="020B0602030504020204" pitchFamily="34" charset="0"/>
              </a:rPr>
              <a:t>类似于</a:t>
            </a:r>
            <a:r>
              <a:rPr lang="en-US" altLang="zh-CN" sz="2000" dirty="0">
                <a:solidFill>
                  <a:srgbClr val="FF00FF"/>
                </a:solidFill>
                <a:latin typeface="Lucida Sans" panose="020B0602030504020204" pitchFamily="34" charset="0"/>
              </a:rPr>
              <a:t>path-compression</a:t>
            </a:r>
          </a:p>
          <a:p>
            <a:pPr lvl="1"/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)</a:t>
            </a:r>
            <a:r>
              <a:rPr lang="zh-CN" altLang="en-US" sz="2000" dirty="0">
                <a:solidFill>
                  <a:srgbClr val="00B050"/>
                </a:solidFill>
                <a:latin typeface="WBPAVT+Times-Roman"/>
              </a:rPr>
              <a:t>是反</a:t>
            </a:r>
            <a:r>
              <a:rPr lang="en-US" altLang="zh-CN" sz="2000" dirty="0">
                <a:solidFill>
                  <a:srgbClr val="00B050"/>
                </a:solidFill>
                <a:latin typeface="WBPAVT+Times-Roman"/>
              </a:rPr>
              <a:t>Ackermann</a:t>
            </a:r>
            <a:r>
              <a:rPr lang="zh-CN" altLang="en-US" sz="2000" dirty="0">
                <a:solidFill>
                  <a:srgbClr val="00B050"/>
                </a:solidFill>
                <a:latin typeface="WBPAVT+Times-Roman"/>
              </a:rPr>
              <a:t>函数 。 （一般认为</a:t>
            </a:r>
            <a:r>
              <a:rPr lang="en-US" altLang="zh-CN" sz="2000" dirty="0">
                <a:solidFill>
                  <a:srgbClr val="00B050"/>
                </a:solidFill>
                <a:latin typeface="WBPAVT+Times-Roman"/>
              </a:rPr>
              <a:t>&lt;4)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7441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02C74-EA85-4E7A-9D45-516C68AF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Tight  </a:t>
            </a:r>
            <a:r>
              <a:rPr lang="en-US" altLang="zh-Hans-HK" dirty="0" err="1">
                <a:solidFill>
                  <a:srgbClr val="FF00FF"/>
                </a:solidFill>
              </a:rPr>
              <a:t>Lowerbound</a:t>
            </a:r>
            <a:r>
              <a:rPr lang="en-US" altLang="zh-Hans-HK" dirty="0">
                <a:solidFill>
                  <a:srgbClr val="FF00FF"/>
                </a:solidFill>
              </a:rPr>
              <a:t>(*****)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A6EEE-AF05-4576-A675-28A18B52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165259"/>
          </a:xfrm>
        </p:spPr>
        <p:txBody>
          <a:bodyPr>
            <a:noAutofit/>
          </a:bodyPr>
          <a:lstStyle/>
          <a:p>
            <a:r>
              <a:rPr lang="zh-CN" altLang="en-US" sz="2400" b="0" i="0" u="none" strike="noStrike" baseline="0" dirty="0">
                <a:solidFill>
                  <a:srgbClr val="FF0000"/>
                </a:solidFill>
                <a:latin typeface="Lucida Sans" panose="020B0602030504020204" pitchFamily="34" charset="0"/>
              </a:rPr>
              <a:t>定理</a:t>
            </a:r>
            <a:r>
              <a:rPr lang="en-US" altLang="zh-CN" sz="2400" b="0" i="0" u="none" strike="noStrike" baseline="0" dirty="0">
                <a:latin typeface="Lucida Sans" panose="020B0602030504020204" pitchFamily="34" charset="0"/>
              </a:rPr>
              <a:t>.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[</a:t>
            </a:r>
            <a:r>
              <a:rPr lang="en-US" altLang="zh-Hans-HK" sz="2400" b="0" i="0" u="none" strike="noStrike" baseline="0" dirty="0" err="1">
                <a:solidFill>
                  <a:srgbClr val="000000"/>
                </a:solidFill>
                <a:latin typeface="Lucida Sans" panose="020B0602030504020204" pitchFamily="34" charset="0"/>
              </a:rPr>
              <a:t>Fredman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–Saks 1989] In the worst case, any 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Lucida Sans" panose="020B0602030504020204" pitchFamily="34" charset="0"/>
              </a:rPr>
              <a:t>CELL-PROBE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WBPAVT+Times-Roman"/>
              </a:rPr>
              <a:t>(log </a:t>
            </a:r>
            <a:r>
              <a:rPr lang="en-US" altLang="zh-Hans-HK" sz="2400" b="0" i="1" u="none" strike="noStrike" baseline="0" dirty="0">
                <a:solidFill>
                  <a:srgbClr val="CC99FF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CC99FF"/>
                </a:solidFill>
                <a:latin typeface="WBPAVT+Times-Roman"/>
              </a:rPr>
              <a:t>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algorithm requires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Ω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 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WBPAVT+Times-Roman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time to perform an intermixed sequence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MAKE-SET, UNION, and FIND on a set of </a:t>
            </a:r>
            <a:r>
              <a:rPr lang="en-US" altLang="zh-Hans-HK" sz="24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400" b="0" i="1" u="none" strike="noStrike" baseline="0" dirty="0">
                <a:solidFill>
                  <a:srgbClr val="000000"/>
                </a:solidFill>
                <a:latin typeface="JMXZBL+Times-Italic"/>
              </a:rPr>
              <a:t> </a:t>
            </a:r>
            <a:r>
              <a:rPr lang="en-US" altLang="zh-Hans-HK" sz="2400" b="0" i="0" u="none" strike="noStrike" baseline="0" dirty="0">
                <a:solidFill>
                  <a:srgbClr val="000000"/>
                </a:solidFill>
                <a:latin typeface="Lucida Sans" panose="020B0602030504020204" pitchFamily="34" charset="0"/>
              </a:rPr>
              <a:t>elements. </a:t>
            </a:r>
          </a:p>
          <a:p>
            <a:pPr lvl="1"/>
            <a:r>
              <a:rPr lang="en-US" altLang="zh-Hans-HK" sz="2400" b="0" i="0" u="none" strike="noStrike" baseline="0" dirty="0">
                <a:solidFill>
                  <a:srgbClr val="7030A0"/>
                </a:solidFill>
                <a:latin typeface="Lucida Sans" panose="020B0602030504020204" pitchFamily="34" charset="0"/>
              </a:rPr>
              <a:t>Cell-probe model. [Yao 1981] Count only number of words of memory accessed; all other operations are free. 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38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 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连通分量（联通分块）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连通分块</a:t>
            </a:r>
            <a:r>
              <a:rPr lang="zh-CN" altLang="en-US" dirty="0">
                <a:solidFill>
                  <a:srgbClr val="7030A0"/>
                </a:solidFill>
              </a:rPr>
              <a:t>：彼此连通的最大的顶点集合。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E6F1503-5ADA-4C60-B0E2-074E6F497AFB}"/>
              </a:ext>
            </a:extLst>
          </p:cNvPr>
          <p:cNvSpPr/>
          <p:nvPr/>
        </p:nvSpPr>
        <p:spPr>
          <a:xfrm>
            <a:off x="2470638" y="3006969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C08527E-973E-4235-ABAF-F4ED453AFECC}"/>
              </a:ext>
            </a:extLst>
          </p:cNvPr>
          <p:cNvSpPr/>
          <p:nvPr/>
        </p:nvSpPr>
        <p:spPr>
          <a:xfrm>
            <a:off x="1881553" y="3741039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E0C1A9-820B-4D06-B444-23A9DF9C0774}"/>
              </a:ext>
            </a:extLst>
          </p:cNvPr>
          <p:cNvSpPr/>
          <p:nvPr/>
        </p:nvSpPr>
        <p:spPr>
          <a:xfrm>
            <a:off x="2182993" y="4616240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6C0E4E2-E2EB-41C9-92E8-ED14A52A6672}"/>
              </a:ext>
            </a:extLst>
          </p:cNvPr>
          <p:cNvSpPr/>
          <p:nvPr/>
        </p:nvSpPr>
        <p:spPr>
          <a:xfrm>
            <a:off x="3644723" y="4609286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D6D067A-1976-4BB1-984D-C873B3EC2C21}"/>
              </a:ext>
            </a:extLst>
          </p:cNvPr>
          <p:cNvSpPr/>
          <p:nvPr/>
        </p:nvSpPr>
        <p:spPr>
          <a:xfrm>
            <a:off x="5453750" y="5318716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2F3F91C-EDD1-4B72-A02E-9BE402386A54}"/>
              </a:ext>
            </a:extLst>
          </p:cNvPr>
          <p:cNvSpPr/>
          <p:nvPr/>
        </p:nvSpPr>
        <p:spPr>
          <a:xfrm>
            <a:off x="6130757" y="3435323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BF46EED-A0CE-456F-B395-620D740FE34E}"/>
              </a:ext>
            </a:extLst>
          </p:cNvPr>
          <p:cNvSpPr/>
          <p:nvPr/>
        </p:nvSpPr>
        <p:spPr>
          <a:xfrm>
            <a:off x="3692150" y="3617492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2296E0-9026-4B27-8A37-80D249545712}"/>
              </a:ext>
            </a:extLst>
          </p:cNvPr>
          <p:cNvSpPr/>
          <p:nvPr/>
        </p:nvSpPr>
        <p:spPr>
          <a:xfrm>
            <a:off x="4772346" y="4092732"/>
            <a:ext cx="351693" cy="3516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8BD1BA0-B8BC-47AA-AF34-7DAEA0FC2B7C}"/>
              </a:ext>
            </a:extLst>
          </p:cNvPr>
          <p:cNvSpPr/>
          <p:nvPr/>
        </p:nvSpPr>
        <p:spPr>
          <a:xfrm>
            <a:off x="4420653" y="2894964"/>
            <a:ext cx="351693" cy="35169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17D234F-479E-4FE8-8FD7-289353F5234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057400" y="3307158"/>
            <a:ext cx="464742" cy="433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11CCD84-7E94-4C6A-BB3D-326C31AF3CE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rot="5400000">
            <a:off x="1873874" y="3843629"/>
            <a:ext cx="1257578" cy="2876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BA39D05-8C42-402E-86F2-80590AF22024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 rot="16200000" flipH="1">
            <a:off x="2717127" y="3505843"/>
            <a:ext cx="568058" cy="163882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D01964F-FC99-4D87-A051-910F5244C9D8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534686" y="3917681"/>
            <a:ext cx="1208968" cy="874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B8FCDAB-BAF1-417B-AAA9-96B45DCC0FC1}"/>
              </a:ext>
            </a:extLst>
          </p:cNvPr>
          <p:cNvCxnSpPr>
            <a:cxnSpLocks/>
            <a:stCxn id="6" idx="5"/>
            <a:endCxn id="11" idx="3"/>
          </p:cNvCxnSpPr>
          <p:nvPr/>
        </p:nvCxnSpPr>
        <p:spPr>
          <a:xfrm rot="5400000" flipH="1" flipV="1">
            <a:off x="3391762" y="3484341"/>
            <a:ext cx="523508" cy="2340668"/>
          </a:xfrm>
          <a:prstGeom prst="curvedConnector3">
            <a:avLst>
              <a:gd name="adj1" fmla="val -53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4772A4-5087-4657-8FDE-857F05CD7C3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772346" y="3070811"/>
            <a:ext cx="1534257" cy="50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EEFEF5D-3277-47C0-A9FF-69D20E076678}"/>
              </a:ext>
            </a:extLst>
          </p:cNvPr>
          <p:cNvCxnSpPr>
            <a:cxnSpLocks/>
            <a:stCxn id="9" idx="4"/>
            <a:endCxn id="8" idx="7"/>
          </p:cNvCxnSpPr>
          <p:nvPr/>
        </p:nvCxnSpPr>
        <p:spPr>
          <a:xfrm flipH="1">
            <a:off x="5753939" y="3787016"/>
            <a:ext cx="552665" cy="1583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7E20587-4062-4C1E-A484-A659A12E85A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4043843" y="3793339"/>
            <a:ext cx="728503" cy="47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9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  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连通分量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003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(e=(</a:t>
            </a:r>
            <a:r>
              <a:rPr lang="en-US" altLang="zh-CN" dirty="0" err="1">
                <a:solidFill>
                  <a:srgbClr val="0070C0"/>
                </a:solidFill>
              </a:rPr>
              <a:t>x,y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</a:t>
            </a:r>
            <a:r>
              <a:rPr lang="zh-CN" altLang="en-US" dirty="0">
                <a:solidFill>
                  <a:srgbClr val="0070C0"/>
                </a:solidFill>
              </a:rPr>
              <a:t>中的一条边</a:t>
            </a:r>
            <a:r>
              <a:rPr lang="en-US" altLang="zh-CN" dirty="0">
                <a:solidFill>
                  <a:srgbClr val="0070C0"/>
                </a:solidFill>
              </a:rPr>
              <a:t>)  </a:t>
            </a:r>
            <a:r>
              <a:rPr lang="en-US" altLang="zh-Hans-HK" dirty="0">
                <a:solidFill>
                  <a:srgbClr val="0070C0"/>
                </a:solidFill>
              </a:rPr>
              <a:t>Union(x, y)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(int x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 </a:t>
            </a:r>
            <a:r>
              <a:rPr lang="zh-CN" altLang="en-US" dirty="0">
                <a:solidFill>
                  <a:srgbClr val="0070C0"/>
                </a:solidFill>
              </a:rPr>
              <a:t>中一个顶点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zh-CN" altLang="en-US" dirty="0">
                <a:solidFill>
                  <a:srgbClr val="0070C0"/>
                </a:solidFill>
              </a:rPr>
              <a:t>将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zh-CN" altLang="en-US" dirty="0">
                <a:solidFill>
                  <a:srgbClr val="0070C0"/>
                </a:solidFill>
              </a:rPr>
              <a:t>加入到</a:t>
            </a:r>
            <a:r>
              <a:rPr lang="en-US" altLang="zh-CN" dirty="0">
                <a:solidFill>
                  <a:srgbClr val="0070C0"/>
                </a:solidFill>
              </a:rPr>
              <a:t>List[Find(x)]</a:t>
            </a:r>
            <a:r>
              <a:rPr lang="zh-CN" altLang="en-US" dirty="0">
                <a:solidFill>
                  <a:srgbClr val="0070C0"/>
                </a:solidFill>
              </a:rPr>
              <a:t>末尾</a:t>
            </a:r>
            <a:r>
              <a:rPr lang="en-US" altLang="zh-CN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(int x </a:t>
            </a:r>
            <a:r>
              <a:rPr lang="zh-CN" altLang="en-US" dirty="0">
                <a:solidFill>
                  <a:srgbClr val="0070C0"/>
                </a:solidFill>
              </a:rPr>
              <a:t>为</a:t>
            </a:r>
            <a:r>
              <a:rPr lang="en-US" altLang="zh-CN" dirty="0">
                <a:solidFill>
                  <a:srgbClr val="0070C0"/>
                </a:solidFill>
              </a:rPr>
              <a:t>G</a:t>
            </a:r>
            <a:r>
              <a:rPr lang="zh-CN" altLang="en-US" dirty="0">
                <a:solidFill>
                  <a:srgbClr val="0070C0"/>
                </a:solidFill>
              </a:rPr>
              <a:t>中一个顶点）  打印</a:t>
            </a:r>
            <a:r>
              <a:rPr lang="en-US" altLang="zh-CN" dirty="0">
                <a:solidFill>
                  <a:srgbClr val="0070C0"/>
                </a:solidFill>
              </a:rPr>
              <a:t>List[x]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时间复杂度</a:t>
            </a:r>
            <a:r>
              <a:rPr lang="en-US" altLang="zh-CN" dirty="0">
                <a:solidFill>
                  <a:srgbClr val="7030A0"/>
                </a:solidFill>
              </a:rPr>
              <a:t>  (</a:t>
            </a:r>
            <a:r>
              <a:rPr lang="en-US" altLang="zh-CN" dirty="0" err="1">
                <a:solidFill>
                  <a:srgbClr val="00B050"/>
                </a:solidFill>
              </a:rPr>
              <a:t>m+n</a:t>
            </a:r>
            <a:r>
              <a:rPr lang="en-US" altLang="zh-CN" dirty="0">
                <a:solidFill>
                  <a:srgbClr val="00B050"/>
                </a:solidFill>
              </a:rPr>
              <a:t>) log*(n)</a:t>
            </a:r>
            <a:r>
              <a:rPr lang="zh-CN" altLang="en-US" dirty="0">
                <a:solidFill>
                  <a:srgbClr val="7030A0"/>
                </a:solidFill>
              </a:rPr>
              <a:t>。  </a:t>
            </a:r>
            <a:r>
              <a:rPr lang="en-US" altLang="zh-CN" dirty="0">
                <a:solidFill>
                  <a:srgbClr val="7030A0"/>
                </a:solidFill>
              </a:rPr>
              <a:t>(or,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O(</a:t>
            </a:r>
            <a:r>
              <a:rPr lang="en-US" altLang="zh-CN" dirty="0" err="1">
                <a:solidFill>
                  <a:srgbClr val="00B050"/>
                </a:solidFill>
              </a:rPr>
              <a:t>m+n</a:t>
            </a:r>
            <a:r>
              <a:rPr lang="en-US" altLang="zh-CN" dirty="0">
                <a:solidFill>
                  <a:srgbClr val="00B050"/>
                </a:solidFill>
              </a:rPr>
              <a:t>) 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JUHXHZ+Times-Roman"/>
              </a:rPr>
              <a:t>α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(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m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, </a:t>
            </a:r>
            <a:r>
              <a:rPr lang="en-US" altLang="zh-Hans-HK" sz="2000" b="0" i="1" u="none" strike="noStrike" baseline="0" dirty="0">
                <a:solidFill>
                  <a:srgbClr val="00B050"/>
                </a:solidFill>
                <a:latin typeface="JMXZBL+Times-Italic"/>
              </a:rPr>
              <a:t>n</a:t>
            </a:r>
            <a:r>
              <a:rPr lang="en-US" altLang="zh-Hans-HK" sz="2000" b="0" i="0" u="none" strike="noStrike" baseline="0" dirty="0">
                <a:solidFill>
                  <a:srgbClr val="00B050"/>
                </a:solidFill>
                <a:latin typeface="WBPAVT+Times-Roman"/>
              </a:rPr>
              <a:t>))</a:t>
            </a:r>
            <a:r>
              <a:rPr lang="en-US" altLang="zh-Hans-HK" sz="2000" b="0" i="0" u="none" strike="noStrike" baseline="0" dirty="0">
                <a:solidFill>
                  <a:srgbClr val="7030A0"/>
                </a:solidFill>
                <a:latin typeface="WBPAVT+Times-Roman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m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为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G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中边的数目。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n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为</a:t>
            </a:r>
            <a:r>
              <a:rPr lang="en-US" altLang="zh-CN" dirty="0">
                <a:solidFill>
                  <a:srgbClr val="00B050"/>
                </a:solidFill>
                <a:latin typeface="WBPAVT+Times-Roman"/>
              </a:rPr>
              <a:t>G</a:t>
            </a:r>
            <a:r>
              <a:rPr lang="zh-CN" altLang="en-US" dirty="0">
                <a:solidFill>
                  <a:srgbClr val="7030A0"/>
                </a:solidFill>
                <a:latin typeface="WBPAVT+Times-Roman"/>
              </a:rPr>
              <a:t>中顶点数目。</a:t>
            </a:r>
            <a:endParaRPr lang="en-US" altLang="zh-CN" dirty="0">
              <a:solidFill>
                <a:srgbClr val="7030A0"/>
              </a:solidFill>
              <a:latin typeface="WBPAVT+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944600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KrUskal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最小生成树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23A62-5B37-4A2F-8EFD-3FFBB7E4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743172"/>
            <a:ext cx="6571343" cy="345061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】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给定一个图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G=(V,E)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；每条边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有一个权值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。求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的最小生成树。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生成树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的连通的、且仅有</a:t>
            </a:r>
            <a:r>
              <a:rPr lang="en-US" altLang="zh-C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|V|-1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条边的子图。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是指权值最小的一个生成树。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一棵生成树的权值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定义为这棵树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所有边的权值之和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734E1A-BCCF-4893-8F78-42F7AC39B023}"/>
              </a:ext>
            </a:extLst>
          </p:cNvPr>
          <p:cNvGrpSpPr/>
          <p:nvPr/>
        </p:nvGrpSpPr>
        <p:grpSpPr>
          <a:xfrm>
            <a:off x="1443491" y="4362948"/>
            <a:ext cx="6824229" cy="1661674"/>
            <a:chOff x="423583" y="4484076"/>
            <a:chExt cx="8340794" cy="203095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4425EF7-D2BB-4696-BA44-B7EA6D40A77B}"/>
                </a:ext>
              </a:extLst>
            </p:cNvPr>
            <p:cNvSpPr/>
            <p:nvPr/>
          </p:nvSpPr>
          <p:spPr>
            <a:xfrm>
              <a:off x="1213338" y="4484077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0B76F70-7745-433D-B719-83683AA16DCF}"/>
                </a:ext>
              </a:extLst>
            </p:cNvPr>
            <p:cNvSpPr/>
            <p:nvPr/>
          </p:nvSpPr>
          <p:spPr>
            <a:xfrm>
              <a:off x="423583" y="5149823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1B5A35C-B20B-4682-8E38-0A3D88CB32A8}"/>
                </a:ext>
              </a:extLst>
            </p:cNvPr>
            <p:cNvSpPr/>
            <p:nvPr/>
          </p:nvSpPr>
          <p:spPr>
            <a:xfrm>
              <a:off x="1055076" y="6112556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7554EB4-B2F3-4689-A126-7F8F71D7D688}"/>
                </a:ext>
              </a:extLst>
            </p:cNvPr>
            <p:cNvSpPr/>
            <p:nvPr/>
          </p:nvSpPr>
          <p:spPr>
            <a:xfrm>
              <a:off x="2059792" y="5829174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3649348-AD01-4B3A-B6A0-29B7239B0A70}"/>
                </a:ext>
              </a:extLst>
            </p:cNvPr>
            <p:cNvSpPr/>
            <p:nvPr/>
          </p:nvSpPr>
          <p:spPr>
            <a:xfrm>
              <a:off x="2558561" y="4991561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4D408B5-103B-40B5-9746-8D4B0D62F21B}"/>
                </a:ext>
              </a:extLst>
            </p:cNvPr>
            <p:cNvCxnSpPr>
              <a:stCxn id="5" idx="7"/>
              <a:endCxn id="8" idx="2"/>
            </p:cNvCxnSpPr>
            <p:nvPr/>
          </p:nvCxnSpPr>
          <p:spPr>
            <a:xfrm flipV="1">
              <a:off x="693752" y="5149823"/>
              <a:ext cx="1864809" cy="4635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7C9029E-CAA7-468C-9274-7F357D03F25D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693752" y="5419992"/>
              <a:ext cx="1412394" cy="4555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EF245CE-8185-4EF7-81F0-993377F0BF3C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V="1">
              <a:off x="1101430" y="4754246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9ED5EB3-E3B8-4866-B140-967D4B9A1758}"/>
                </a:ext>
              </a:extLst>
            </p:cNvPr>
            <p:cNvCxnSpPr>
              <a:cxnSpLocks/>
              <a:stCxn id="7" idx="0"/>
              <a:endCxn id="4" idx="5"/>
            </p:cNvCxnSpPr>
            <p:nvPr/>
          </p:nvCxnSpPr>
          <p:spPr>
            <a:xfrm flipH="1" flipV="1">
              <a:off x="1483507" y="4754246"/>
              <a:ext cx="734547" cy="10749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295684D-0B7A-4942-AAE1-EE5B8B72D72D}"/>
                </a:ext>
              </a:extLst>
            </p:cNvPr>
            <p:cNvCxnSpPr>
              <a:cxnSpLocks/>
              <a:stCxn id="6" idx="7"/>
              <a:endCxn id="8" idx="3"/>
            </p:cNvCxnSpPr>
            <p:nvPr/>
          </p:nvCxnSpPr>
          <p:spPr>
            <a:xfrm flipV="1">
              <a:off x="1325245" y="5261730"/>
              <a:ext cx="1279670" cy="897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0C76994-148B-4803-8EA3-D1F74D749106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V="1">
              <a:off x="581845" y="4642339"/>
              <a:ext cx="631493" cy="507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B939F9A-A504-4DFC-AF06-2E259251D83E}"/>
                </a:ext>
              </a:extLst>
            </p:cNvPr>
            <p:cNvCxnSpPr>
              <a:cxnSpLocks/>
              <a:stCxn id="4" idx="6"/>
              <a:endCxn id="8" idx="1"/>
            </p:cNvCxnSpPr>
            <p:nvPr/>
          </p:nvCxnSpPr>
          <p:spPr>
            <a:xfrm>
              <a:off x="1529861" y="4642339"/>
              <a:ext cx="1075054" cy="3955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DB07F44-51D4-49FA-A330-930F2054C1CE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flipH="1">
              <a:off x="2329961" y="5308084"/>
              <a:ext cx="386862" cy="567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F58B28E-750E-49A2-8575-8F426F95BA77}"/>
                </a:ext>
              </a:extLst>
            </p:cNvPr>
            <p:cNvCxnSpPr>
              <a:cxnSpLocks/>
              <a:stCxn id="7" idx="3"/>
              <a:endCxn id="6" idx="6"/>
            </p:cNvCxnSpPr>
            <p:nvPr/>
          </p:nvCxnSpPr>
          <p:spPr>
            <a:xfrm flipH="1">
              <a:off x="1371599" y="6099343"/>
              <a:ext cx="734547" cy="1714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1DE4D99-AD69-4462-B8EC-D8A21D14ADC1}"/>
                </a:ext>
              </a:extLst>
            </p:cNvPr>
            <p:cNvCxnSpPr>
              <a:cxnSpLocks/>
              <a:stCxn id="6" idx="2"/>
              <a:endCxn id="5" idx="4"/>
            </p:cNvCxnSpPr>
            <p:nvPr/>
          </p:nvCxnSpPr>
          <p:spPr>
            <a:xfrm flipH="1" flipV="1">
              <a:off x="581845" y="5466346"/>
              <a:ext cx="473231" cy="804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9966086-75AD-4697-9EE6-A8BD7B9605B5}"/>
                </a:ext>
              </a:extLst>
            </p:cNvPr>
            <p:cNvSpPr txBox="1"/>
            <p:nvPr/>
          </p:nvSpPr>
          <p:spPr>
            <a:xfrm>
              <a:off x="711605" y="47245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5B75FF1-3D23-4B0A-A10E-7A7F4B948FCA}"/>
                </a:ext>
              </a:extLst>
            </p:cNvPr>
            <p:cNvSpPr txBox="1"/>
            <p:nvPr/>
          </p:nvSpPr>
          <p:spPr>
            <a:xfrm>
              <a:off x="1928078" y="453669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B5FE292-48E7-4413-8EEE-64A96510FB5D}"/>
                </a:ext>
              </a:extLst>
            </p:cNvPr>
            <p:cNvSpPr txBox="1"/>
            <p:nvPr/>
          </p:nvSpPr>
          <p:spPr>
            <a:xfrm>
              <a:off x="2439918" y="55306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15BAEB7-BE3E-4693-B847-1683FF77D424}"/>
                </a:ext>
              </a:extLst>
            </p:cNvPr>
            <p:cNvSpPr txBox="1"/>
            <p:nvPr/>
          </p:nvSpPr>
          <p:spPr>
            <a:xfrm>
              <a:off x="1326359" y="55061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2766ACB-896A-4FF5-ABFD-3C65C5941D07}"/>
                </a:ext>
              </a:extLst>
            </p:cNvPr>
            <p:cNvSpPr/>
            <p:nvPr/>
          </p:nvSpPr>
          <p:spPr>
            <a:xfrm>
              <a:off x="7102631" y="4484076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10CB274-767F-4242-BD4A-2DF25BAB3A96}"/>
                </a:ext>
              </a:extLst>
            </p:cNvPr>
            <p:cNvSpPr/>
            <p:nvPr/>
          </p:nvSpPr>
          <p:spPr>
            <a:xfrm>
              <a:off x="6312876" y="5149822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1848C16-8CE8-4026-AC34-1AA570401801}"/>
                </a:ext>
              </a:extLst>
            </p:cNvPr>
            <p:cNvSpPr/>
            <p:nvPr/>
          </p:nvSpPr>
          <p:spPr>
            <a:xfrm>
              <a:off x="6944369" y="6112555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ACC7161-49EF-4F32-941C-01A1F1240E56}"/>
                </a:ext>
              </a:extLst>
            </p:cNvPr>
            <p:cNvSpPr/>
            <p:nvPr/>
          </p:nvSpPr>
          <p:spPr>
            <a:xfrm>
              <a:off x="7949085" y="5829173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81A72DA-06B6-49A2-B257-9F6D1F26EF20}"/>
                </a:ext>
              </a:extLst>
            </p:cNvPr>
            <p:cNvSpPr/>
            <p:nvPr/>
          </p:nvSpPr>
          <p:spPr>
            <a:xfrm>
              <a:off x="8447854" y="499156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833221D8-72C8-43F9-B0DB-9549F6E2E016}"/>
                </a:ext>
              </a:extLst>
            </p:cNvPr>
            <p:cNvCxnSpPr>
              <a:cxnSpLocks/>
              <a:stCxn id="48" idx="1"/>
              <a:endCxn id="46" idx="3"/>
            </p:cNvCxnSpPr>
            <p:nvPr/>
          </p:nvCxnSpPr>
          <p:spPr>
            <a:xfrm flipV="1">
              <a:off x="6990723" y="4754245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AB39B0B-C219-48B8-AE92-24E294244EE8}"/>
                </a:ext>
              </a:extLst>
            </p:cNvPr>
            <p:cNvCxnSpPr>
              <a:cxnSpLocks/>
              <a:stCxn id="47" idx="0"/>
              <a:endCxn id="46" idx="2"/>
            </p:cNvCxnSpPr>
            <p:nvPr/>
          </p:nvCxnSpPr>
          <p:spPr>
            <a:xfrm flipV="1">
              <a:off x="6471138" y="4642338"/>
              <a:ext cx="631493" cy="507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C72C26A-9260-44F2-AED6-CEDF8A9EFAE6}"/>
                </a:ext>
              </a:extLst>
            </p:cNvPr>
            <p:cNvCxnSpPr>
              <a:cxnSpLocks/>
              <a:stCxn id="46" idx="6"/>
              <a:endCxn id="50" idx="1"/>
            </p:cNvCxnSpPr>
            <p:nvPr/>
          </p:nvCxnSpPr>
          <p:spPr>
            <a:xfrm>
              <a:off x="7419154" y="4642338"/>
              <a:ext cx="1075054" cy="3955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C3C720F-6690-4173-8263-C398BE28E8B6}"/>
                </a:ext>
              </a:extLst>
            </p:cNvPr>
            <p:cNvCxnSpPr>
              <a:cxnSpLocks/>
              <a:stCxn id="50" idx="4"/>
              <a:endCxn id="49" idx="7"/>
            </p:cNvCxnSpPr>
            <p:nvPr/>
          </p:nvCxnSpPr>
          <p:spPr>
            <a:xfrm flipH="1">
              <a:off x="8219254" y="5308083"/>
              <a:ext cx="386862" cy="567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441B6A-9118-4420-A674-FA9E9E7E05CF}"/>
                </a:ext>
              </a:extLst>
            </p:cNvPr>
            <p:cNvSpPr txBox="1"/>
            <p:nvPr/>
          </p:nvSpPr>
          <p:spPr>
            <a:xfrm>
              <a:off x="6600898" y="47245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3120D9C-3201-4AE3-9FA7-6451E469F675}"/>
                </a:ext>
              </a:extLst>
            </p:cNvPr>
            <p:cNvSpPr txBox="1"/>
            <p:nvPr/>
          </p:nvSpPr>
          <p:spPr>
            <a:xfrm>
              <a:off x="7817371" y="45366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8E8697B-2489-48B3-BBD0-4585916CBBE0}"/>
                </a:ext>
              </a:extLst>
            </p:cNvPr>
            <p:cNvSpPr txBox="1"/>
            <p:nvPr/>
          </p:nvSpPr>
          <p:spPr>
            <a:xfrm>
              <a:off x="8329211" y="55306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D961631-E007-497A-89B2-F3CA812B7059}"/>
                </a:ext>
              </a:extLst>
            </p:cNvPr>
            <p:cNvSpPr txBox="1"/>
            <p:nvPr/>
          </p:nvSpPr>
          <p:spPr>
            <a:xfrm>
              <a:off x="7045298" y="53252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57C399E-E298-4F63-8CCD-C16397FF090E}"/>
                </a:ext>
              </a:extLst>
            </p:cNvPr>
            <p:cNvSpPr/>
            <p:nvPr/>
          </p:nvSpPr>
          <p:spPr>
            <a:xfrm>
              <a:off x="4182874" y="455012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717720F-704D-4E73-AA10-F5FF1DC90EA8}"/>
                </a:ext>
              </a:extLst>
            </p:cNvPr>
            <p:cNvSpPr/>
            <p:nvPr/>
          </p:nvSpPr>
          <p:spPr>
            <a:xfrm>
              <a:off x="3393119" y="5215867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37CE486A-F082-4989-A896-F781DDEE3B5F}"/>
                </a:ext>
              </a:extLst>
            </p:cNvPr>
            <p:cNvSpPr/>
            <p:nvPr/>
          </p:nvSpPr>
          <p:spPr>
            <a:xfrm>
              <a:off x="4024612" y="6178600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73ADFCE0-8455-4119-BD15-A7CA624626D8}"/>
                </a:ext>
              </a:extLst>
            </p:cNvPr>
            <p:cNvSpPr/>
            <p:nvPr/>
          </p:nvSpPr>
          <p:spPr>
            <a:xfrm>
              <a:off x="5029328" y="5895218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8564E7F-EC5E-4838-9CA9-DAE46BFAD915}"/>
                </a:ext>
              </a:extLst>
            </p:cNvPr>
            <p:cNvSpPr/>
            <p:nvPr/>
          </p:nvSpPr>
          <p:spPr>
            <a:xfrm>
              <a:off x="5528097" y="5057605"/>
              <a:ext cx="316523" cy="3165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54389D0-DE1F-4D51-A3C7-A8F54D147252}"/>
                </a:ext>
              </a:extLst>
            </p:cNvPr>
            <p:cNvCxnSpPr>
              <a:cxnSpLocks/>
              <a:stCxn id="68" idx="1"/>
              <a:endCxn id="66" idx="3"/>
            </p:cNvCxnSpPr>
            <p:nvPr/>
          </p:nvCxnSpPr>
          <p:spPr>
            <a:xfrm flipV="1">
              <a:off x="4070966" y="4820290"/>
              <a:ext cx="158262" cy="14046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99B3916-F8DF-4926-B0F9-C1C36FDCB32E}"/>
                </a:ext>
              </a:extLst>
            </p:cNvPr>
            <p:cNvCxnSpPr>
              <a:cxnSpLocks/>
              <a:stCxn id="68" idx="7"/>
              <a:endCxn id="70" idx="3"/>
            </p:cNvCxnSpPr>
            <p:nvPr/>
          </p:nvCxnSpPr>
          <p:spPr>
            <a:xfrm flipV="1">
              <a:off x="4294781" y="5327774"/>
              <a:ext cx="1279670" cy="897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52425B4-00F3-4AB9-8845-25A1CB46C757}"/>
                </a:ext>
              </a:extLst>
            </p:cNvPr>
            <p:cNvCxnSpPr>
              <a:cxnSpLocks/>
              <a:stCxn id="69" idx="3"/>
              <a:endCxn id="68" idx="6"/>
            </p:cNvCxnSpPr>
            <p:nvPr/>
          </p:nvCxnSpPr>
          <p:spPr>
            <a:xfrm flipH="1">
              <a:off x="4341135" y="6165387"/>
              <a:ext cx="734547" cy="1714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579AC89-CD05-45D2-96BF-B1E561E6C992}"/>
                </a:ext>
              </a:extLst>
            </p:cNvPr>
            <p:cNvCxnSpPr>
              <a:cxnSpLocks/>
              <a:stCxn id="68" idx="2"/>
              <a:endCxn id="67" idx="4"/>
            </p:cNvCxnSpPr>
            <p:nvPr/>
          </p:nvCxnSpPr>
          <p:spPr>
            <a:xfrm flipH="1" flipV="1">
              <a:off x="3551381" y="5532390"/>
              <a:ext cx="473231" cy="8044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8CCFFA3-6B24-408D-9FD2-59B6C9B3562C}"/>
                </a:ext>
              </a:extLst>
            </p:cNvPr>
            <p:cNvSpPr txBox="1"/>
            <p:nvPr/>
          </p:nvSpPr>
          <p:spPr>
            <a:xfrm>
              <a:off x="3536996" y="564450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9FD86CB-91A7-452D-BD9E-2A34A64CD264}"/>
                </a:ext>
              </a:extLst>
            </p:cNvPr>
            <p:cNvSpPr txBox="1"/>
            <p:nvPr/>
          </p:nvSpPr>
          <p:spPr>
            <a:xfrm>
              <a:off x="4133762" y="5134342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27E6516-DF33-4673-A9B7-218A39296830}"/>
                </a:ext>
              </a:extLst>
            </p:cNvPr>
            <p:cNvSpPr txBox="1"/>
            <p:nvPr/>
          </p:nvSpPr>
          <p:spPr>
            <a:xfrm>
              <a:off x="5054797" y="53537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0A07585-B518-41E8-9677-9C69404145EC}"/>
                </a:ext>
              </a:extLst>
            </p:cNvPr>
            <p:cNvSpPr txBox="1"/>
            <p:nvPr/>
          </p:nvSpPr>
          <p:spPr>
            <a:xfrm>
              <a:off x="4634534" y="61456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402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3068-5551-445B-8F96-41DA9C3F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 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KrUskal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最小生成树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算法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C23A62-5B37-4A2F-8EFD-3FFBB7E45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3491" y="2015733"/>
                <a:ext cx="6571343" cy="4147675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算法描述：</a:t>
                </a:r>
                <a:endParaRPr lang="en-US" altLang="zh-Hans-HK" sz="2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中的边按权值从小到大排序。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按权值</a:t>
                </a:r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从小到大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取出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e=(</a:t>
                </a:r>
                <a:r>
                  <a:rPr lang="en-US" altLang="zh-CN" sz="24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不连通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。则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F+{e}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如果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中有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|V|-1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条边。则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是最小生成树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——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输出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；否则输出“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不存在最小生成树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”。</a:t>
                </a:r>
                <a:endParaRPr lang="en-US" altLang="zh-Hans-HK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算法的正确性将在以后的课程中进行讲解。</a:t>
                </a:r>
                <a:endParaRPr lang="en-US" altLang="zh-CN" sz="20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C23A62-5B37-4A2F-8EFD-3FFBB7E45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491" y="2015733"/>
                <a:ext cx="6571343" cy="4147675"/>
              </a:xfrm>
              <a:blipFill>
                <a:blip r:embed="rId2"/>
                <a:stretch>
                  <a:fillRect l="-1670" t="-441" r="-269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648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D2FAF-62DF-4B28-B6DC-AEEE4C79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reference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70092-4B0A-4679-9E7B-F9370844B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sz="1800" b="1" i="0" u="none" strike="noStrike" baseline="0" dirty="0">
                <a:solidFill>
                  <a:srgbClr val="CC99FF"/>
                </a:solidFill>
                <a:latin typeface="IELXUM+LucidaGrande-Bold"/>
              </a:rPr>
              <a:t>http://www.cs.princeton.edu/~wayne/kleinberg-tardos </a:t>
            </a:r>
            <a:r>
              <a:rPr lang="zh-CN" altLang="en-US" sz="1800" b="1" dirty="0">
                <a:solidFill>
                  <a:srgbClr val="000000"/>
                </a:solidFill>
                <a:latin typeface="IELXUM+LucidaGrande-Bold"/>
              </a:rPr>
              <a:t>等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948722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196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6B3EA-1B5A-461B-8DEC-F18E9170D0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8712" y="896751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上机练习题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557F7-AC6D-422F-A153-BDBE9A3F80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83810" y="1986942"/>
            <a:ext cx="6572250" cy="344963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0" i="0" dirty="0">
                <a:solidFill>
                  <a:srgbClr val="7030A0"/>
                </a:solidFill>
                <a:effectLst/>
                <a:latin typeface="-apple-system"/>
              </a:rPr>
              <a:t>堆：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LeetCode692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前</a:t>
            </a:r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K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个高频单词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LeetCode295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数据流的中位数</a:t>
            </a:r>
          </a:p>
          <a:p>
            <a:pPr algn="l"/>
            <a:r>
              <a:rPr lang="zh-CN" altLang="en-US" sz="2800" b="0" i="0" dirty="0">
                <a:solidFill>
                  <a:srgbClr val="7030A0"/>
                </a:solidFill>
                <a:effectLst/>
                <a:latin typeface="-apple-system"/>
              </a:rPr>
              <a:t>并查集：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LeetCode684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冗余连接</a:t>
            </a:r>
          </a:p>
          <a:p>
            <a:pPr lvl="1"/>
            <a:r>
              <a:rPr lang="en-US" altLang="zh-Hans-HK" sz="2000" b="0" i="0" dirty="0">
                <a:solidFill>
                  <a:srgbClr val="7030A0"/>
                </a:solidFill>
                <a:effectLst/>
                <a:latin typeface="-apple-system"/>
              </a:rPr>
              <a:t>LeetCode547 </a:t>
            </a:r>
            <a:r>
              <a:rPr lang="zh-CN" altLang="en-US" sz="2000" b="0" i="0" dirty="0">
                <a:solidFill>
                  <a:srgbClr val="7030A0"/>
                </a:solidFill>
                <a:effectLst/>
                <a:latin typeface="-apple-system"/>
              </a:rPr>
              <a:t>朋友圈</a:t>
            </a:r>
            <a:endParaRPr lang="en-US" altLang="zh-CN" sz="2000" b="0" i="0" dirty="0">
              <a:solidFill>
                <a:srgbClr val="7030A0"/>
              </a:solidFill>
              <a:effectLst/>
              <a:latin typeface="-apple-system"/>
            </a:endParaRPr>
          </a:p>
          <a:p>
            <a:pPr lvl="1"/>
            <a:r>
              <a:rPr lang="en-US" altLang="zh-CN" sz="2000" b="0" i="0" dirty="0">
                <a:solidFill>
                  <a:srgbClr val="CC99FF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https://www.luogu.com.cn/problem/P1196</a:t>
            </a:r>
            <a:r>
              <a:rPr lang="en-US" altLang="zh-CN" sz="2000" b="0" i="0" dirty="0">
                <a:solidFill>
                  <a:srgbClr val="CC99FF"/>
                </a:solidFill>
                <a:effectLst/>
                <a:latin typeface="-apple-system"/>
              </a:rPr>
              <a:t> </a:t>
            </a:r>
            <a:endParaRPr lang="zh-CN" altLang="en-US" sz="2000" b="0" i="0" dirty="0">
              <a:solidFill>
                <a:srgbClr val="CC99F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5040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04BE5-C8A1-4EE7-8358-10C1AB58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同样的键值，堆并不唯一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C3935A9-9E79-41FC-82B5-A4221D3C36B2}"/>
              </a:ext>
            </a:extLst>
          </p:cNvPr>
          <p:cNvGrpSpPr/>
          <p:nvPr/>
        </p:nvGrpSpPr>
        <p:grpSpPr>
          <a:xfrm>
            <a:off x="3974123" y="3224307"/>
            <a:ext cx="4218755" cy="2659255"/>
            <a:chOff x="1422400" y="800100"/>
            <a:chExt cx="5283200" cy="2257425"/>
          </a:xfrm>
        </p:grpSpPr>
        <p:sp>
          <p:nvSpPr>
            <p:cNvPr id="40" name="Oval 3">
              <a:extLst>
                <a:ext uri="{FF2B5EF4-FFF2-40B4-BE49-F238E27FC236}">
                  <a16:creationId xmlns:a16="http://schemas.microsoft.com/office/drawing/2014/main" id="{CA48827C-B1E4-4B9E-9534-E93AE0E2FEF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8E317034-E54A-4287-B038-1C398473CDA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DD19E7F4-68DC-4E73-B827-1308B401D32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43" name="Oval 6">
              <a:extLst>
                <a:ext uri="{FF2B5EF4-FFF2-40B4-BE49-F238E27FC236}">
                  <a16:creationId xmlns:a16="http://schemas.microsoft.com/office/drawing/2014/main" id="{034592F7-E357-4DEA-A37B-792CD2E056E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109337F0-9BEA-4939-91C0-2C8C192824E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id="{B3C54E00-4D9F-4B07-A336-7F51212236F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46" name="AutoShape 9">
              <a:extLst>
                <a:ext uri="{FF2B5EF4-FFF2-40B4-BE49-F238E27FC236}">
                  <a16:creationId xmlns:a16="http://schemas.microsoft.com/office/drawing/2014/main" id="{F6CE09C6-D598-4699-B3A9-2E0001AA5E38}"/>
                </a:ext>
              </a:extLst>
            </p:cNvPr>
            <p:cNvCxnSpPr>
              <a:cxnSpLocks noChangeShapeType="1"/>
              <a:stCxn id="45" idx="3"/>
              <a:endCxn id="44" idx="0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10">
              <a:extLst>
                <a:ext uri="{FF2B5EF4-FFF2-40B4-BE49-F238E27FC236}">
                  <a16:creationId xmlns:a16="http://schemas.microsoft.com/office/drawing/2014/main" id="{35919B30-7ED7-4A55-A3BD-578FBC2307D5}"/>
                </a:ext>
              </a:extLst>
            </p:cNvPr>
            <p:cNvCxnSpPr>
              <a:cxnSpLocks noChangeShapeType="1"/>
              <a:stCxn id="45" idx="5"/>
              <a:endCxn id="43" idx="0"/>
            </p:cNvCxnSpPr>
            <p:nvPr>
              <p:custDataLst>
                <p:tags r:id="rId27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1">
              <a:extLst>
                <a:ext uri="{FF2B5EF4-FFF2-40B4-BE49-F238E27FC236}">
                  <a16:creationId xmlns:a16="http://schemas.microsoft.com/office/drawing/2014/main" id="{4F697CAD-611D-4548-8B9B-E41C83DBD627}"/>
                </a:ext>
              </a:extLst>
            </p:cNvPr>
            <p:cNvCxnSpPr>
              <a:cxnSpLocks noChangeShapeType="1"/>
              <a:stCxn id="43" idx="5"/>
              <a:endCxn id="40" idx="0"/>
            </p:cNvCxnSpPr>
            <p:nvPr>
              <p:custDataLst>
                <p:tags r:id="rId28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2">
              <a:extLst>
                <a:ext uri="{FF2B5EF4-FFF2-40B4-BE49-F238E27FC236}">
                  <a16:creationId xmlns:a16="http://schemas.microsoft.com/office/drawing/2014/main" id="{AB2A0244-A6AE-4218-807B-3930D6A31996}"/>
                </a:ext>
              </a:extLst>
            </p:cNvPr>
            <p:cNvCxnSpPr>
              <a:cxnSpLocks noChangeShapeType="1"/>
              <a:stCxn id="44" idx="3"/>
              <a:endCxn id="42" idx="0"/>
            </p:cNvCxnSpPr>
            <p:nvPr>
              <p:custDataLst>
                <p:tags r:id="rId29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3">
              <a:extLst>
                <a:ext uri="{FF2B5EF4-FFF2-40B4-BE49-F238E27FC236}">
                  <a16:creationId xmlns:a16="http://schemas.microsoft.com/office/drawing/2014/main" id="{2F118AC9-16DA-479B-9495-579975718CA5}"/>
                </a:ext>
              </a:extLst>
            </p:cNvPr>
            <p:cNvCxnSpPr>
              <a:cxnSpLocks noChangeShapeType="1"/>
              <a:stCxn id="44" idx="5"/>
              <a:endCxn id="41" idx="0"/>
            </p:cNvCxnSpPr>
            <p:nvPr>
              <p:custDataLst>
                <p:tags r:id="rId30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14">
              <a:extLst>
                <a:ext uri="{FF2B5EF4-FFF2-40B4-BE49-F238E27FC236}">
                  <a16:creationId xmlns:a16="http://schemas.microsoft.com/office/drawing/2014/main" id="{BEC378E8-C301-41FA-9657-685F227B827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</a:t>
              </a:r>
              <a:r>
                <a:rPr lang="en-US" altLang="zh-Hans-HK" dirty="0"/>
                <a:t>0</a:t>
              </a:r>
            </a:p>
          </p:txBody>
        </p:sp>
        <p:cxnSp>
          <p:nvCxnSpPr>
            <p:cNvPr id="52" name="AutoShape 15">
              <a:extLst>
                <a:ext uri="{FF2B5EF4-FFF2-40B4-BE49-F238E27FC236}">
                  <a16:creationId xmlns:a16="http://schemas.microsoft.com/office/drawing/2014/main" id="{23ADB775-0069-4104-B5D0-11CEAC78DD4F}"/>
                </a:ext>
              </a:extLst>
            </p:cNvPr>
            <p:cNvCxnSpPr>
              <a:cxnSpLocks noChangeShapeType="1"/>
              <a:stCxn id="42" idx="3"/>
              <a:endCxn id="51" idx="0"/>
            </p:cNvCxnSpPr>
            <p:nvPr>
              <p:custDataLst>
                <p:tags r:id="rId32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6">
              <a:extLst>
                <a:ext uri="{FF2B5EF4-FFF2-40B4-BE49-F238E27FC236}">
                  <a16:creationId xmlns:a16="http://schemas.microsoft.com/office/drawing/2014/main" id="{6E49CDA6-4DEE-4CBC-94F8-13749CAF191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54" name="AutoShape 17">
              <a:extLst>
                <a:ext uri="{FF2B5EF4-FFF2-40B4-BE49-F238E27FC236}">
                  <a16:creationId xmlns:a16="http://schemas.microsoft.com/office/drawing/2014/main" id="{E36A58FE-EC74-4563-93DF-4C316F7F0B99}"/>
                </a:ext>
              </a:extLst>
            </p:cNvPr>
            <p:cNvCxnSpPr>
              <a:cxnSpLocks noChangeShapeType="1"/>
              <a:stCxn id="42" idx="5"/>
              <a:endCxn id="53" idx="0"/>
            </p:cNvCxnSpPr>
            <p:nvPr>
              <p:custDataLst>
                <p:tags r:id="rId34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BE29EE56-6433-4C06-BD88-B19052791F6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56" name="AutoShape 19">
              <a:extLst>
                <a:ext uri="{FF2B5EF4-FFF2-40B4-BE49-F238E27FC236}">
                  <a16:creationId xmlns:a16="http://schemas.microsoft.com/office/drawing/2014/main" id="{22F5D654-E209-4261-BAFF-26B6331E1AB0}"/>
                </a:ext>
              </a:extLst>
            </p:cNvPr>
            <p:cNvCxnSpPr>
              <a:cxnSpLocks noChangeShapeType="1"/>
              <a:stCxn id="43" idx="3"/>
              <a:endCxn id="55" idx="0"/>
            </p:cNvCxnSpPr>
            <p:nvPr>
              <p:custDataLst>
                <p:tags r:id="rId36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20">
              <a:extLst>
                <a:ext uri="{FF2B5EF4-FFF2-40B4-BE49-F238E27FC236}">
                  <a16:creationId xmlns:a16="http://schemas.microsoft.com/office/drawing/2014/main" id="{3721FAF4-C22D-44F5-ACD4-5FB295162E9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58" name="AutoShape 21">
              <a:extLst>
                <a:ext uri="{FF2B5EF4-FFF2-40B4-BE49-F238E27FC236}">
                  <a16:creationId xmlns:a16="http://schemas.microsoft.com/office/drawing/2014/main" id="{9A30FB44-176D-415E-B917-30EDA2C9F518}"/>
                </a:ext>
              </a:extLst>
            </p:cNvPr>
            <p:cNvCxnSpPr>
              <a:cxnSpLocks noChangeShapeType="1"/>
              <a:stCxn id="41" idx="3"/>
              <a:endCxn id="57" idx="0"/>
            </p:cNvCxnSpPr>
            <p:nvPr>
              <p:custDataLst>
                <p:tags r:id="rId38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E1AD5E-3C8F-4B66-97AE-E07AF7419ADE}"/>
              </a:ext>
            </a:extLst>
          </p:cNvPr>
          <p:cNvGrpSpPr/>
          <p:nvPr/>
        </p:nvGrpSpPr>
        <p:grpSpPr>
          <a:xfrm>
            <a:off x="815127" y="1791934"/>
            <a:ext cx="4218755" cy="2659255"/>
            <a:chOff x="1422400" y="800100"/>
            <a:chExt cx="5283200" cy="2257425"/>
          </a:xfrm>
        </p:grpSpPr>
        <p:sp>
          <p:nvSpPr>
            <p:cNvPr id="27" name="Oval 3">
              <a:extLst>
                <a:ext uri="{FF2B5EF4-FFF2-40B4-BE49-F238E27FC236}">
                  <a16:creationId xmlns:a16="http://schemas.microsoft.com/office/drawing/2014/main" id="{A3B22EB5-8886-474D-8956-6F88EE747BB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 dirty="0"/>
                <a:t>80</a:t>
              </a: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DCDD68D9-C171-4227-9CEA-42AFA1A9512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0C8B97BF-45BF-452A-A81B-DD8AABF09B7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60</a:t>
              </a:r>
              <a:endParaRPr lang="en-US" altLang="zh-Hans-HK" dirty="0"/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6BF97AB4-A02A-4329-9734-CA411A597A3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40</a:t>
              </a:r>
              <a:endParaRPr lang="en-US" altLang="zh-Hans-HK" dirty="0"/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61EF6B29-3A16-4093-A026-1F93FDD895C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A5ED5686-D2D6-4C08-8909-6ED1B33F7BB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33" name="AutoShape 9">
              <a:extLst>
                <a:ext uri="{FF2B5EF4-FFF2-40B4-BE49-F238E27FC236}">
                  <a16:creationId xmlns:a16="http://schemas.microsoft.com/office/drawing/2014/main" id="{F07F1551-D844-4682-8226-3144A4869F5C}"/>
                </a:ext>
              </a:extLst>
            </p:cNvPr>
            <p:cNvCxnSpPr>
              <a:cxnSpLocks noChangeShapeType="1"/>
              <a:stCxn id="32" idx="3"/>
              <a:endCxn id="31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10">
              <a:extLst>
                <a:ext uri="{FF2B5EF4-FFF2-40B4-BE49-F238E27FC236}">
                  <a16:creationId xmlns:a16="http://schemas.microsoft.com/office/drawing/2014/main" id="{E81139F0-9DA7-419A-9B82-E17D378FF544}"/>
                </a:ext>
              </a:extLst>
            </p:cNvPr>
            <p:cNvCxnSpPr>
              <a:cxnSpLocks noChangeShapeType="1"/>
              <a:stCxn id="32" idx="5"/>
              <a:endCxn id="30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1">
              <a:extLst>
                <a:ext uri="{FF2B5EF4-FFF2-40B4-BE49-F238E27FC236}">
                  <a16:creationId xmlns:a16="http://schemas.microsoft.com/office/drawing/2014/main" id="{F934F89B-D01A-4039-8465-BC3F64B0DD60}"/>
                </a:ext>
              </a:extLst>
            </p:cNvPr>
            <p:cNvCxnSpPr>
              <a:cxnSpLocks noChangeShapeType="1"/>
              <a:stCxn id="30" idx="5"/>
              <a:endCxn id="27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">
              <a:extLst>
                <a:ext uri="{FF2B5EF4-FFF2-40B4-BE49-F238E27FC236}">
                  <a16:creationId xmlns:a16="http://schemas.microsoft.com/office/drawing/2014/main" id="{0A7981CF-6EC1-4249-9AE3-EF8D419B3763}"/>
                </a:ext>
              </a:extLst>
            </p:cNvPr>
            <p:cNvCxnSpPr>
              <a:cxnSpLocks noChangeShapeType="1"/>
              <a:stCxn id="31" idx="3"/>
              <a:endCxn id="29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3">
              <a:extLst>
                <a:ext uri="{FF2B5EF4-FFF2-40B4-BE49-F238E27FC236}">
                  <a16:creationId xmlns:a16="http://schemas.microsoft.com/office/drawing/2014/main" id="{4F06FD16-33B9-42D9-8BD1-24A954FE2502}"/>
                </a:ext>
              </a:extLst>
            </p:cNvPr>
            <p:cNvCxnSpPr>
              <a:cxnSpLocks noChangeShapeType="1"/>
              <a:stCxn id="31" idx="5"/>
              <a:endCxn id="28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DFE12043-95BF-4065-864B-48579D61AF0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85</a:t>
              </a:r>
              <a:endParaRPr lang="en-US" altLang="zh-Hans-HK" dirty="0"/>
            </a:p>
          </p:txBody>
        </p:sp>
        <p:cxnSp>
          <p:nvCxnSpPr>
            <p:cNvPr id="59" name="AutoShape 15">
              <a:extLst>
                <a:ext uri="{FF2B5EF4-FFF2-40B4-BE49-F238E27FC236}">
                  <a16:creationId xmlns:a16="http://schemas.microsoft.com/office/drawing/2014/main" id="{7013134C-E4FB-4083-9A80-962731E50616}"/>
                </a:ext>
              </a:extLst>
            </p:cNvPr>
            <p:cNvCxnSpPr>
              <a:cxnSpLocks noChangeShapeType="1"/>
              <a:stCxn id="29" idx="3"/>
              <a:endCxn id="38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16">
              <a:extLst>
                <a:ext uri="{FF2B5EF4-FFF2-40B4-BE49-F238E27FC236}">
                  <a16:creationId xmlns:a16="http://schemas.microsoft.com/office/drawing/2014/main" id="{C3C5630E-A990-4555-BD75-8CE6D8BA1EB0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65</a:t>
              </a:r>
              <a:endParaRPr lang="en-US" altLang="zh-Hans-HK" dirty="0"/>
            </a:p>
          </p:txBody>
        </p:sp>
        <p:cxnSp>
          <p:nvCxnSpPr>
            <p:cNvPr id="61" name="AutoShape 17">
              <a:extLst>
                <a:ext uri="{FF2B5EF4-FFF2-40B4-BE49-F238E27FC236}">
                  <a16:creationId xmlns:a16="http://schemas.microsoft.com/office/drawing/2014/main" id="{8FAF3F0F-237F-458F-8A0B-86457C5D7119}"/>
                </a:ext>
              </a:extLst>
            </p:cNvPr>
            <p:cNvCxnSpPr>
              <a:cxnSpLocks noChangeShapeType="1"/>
              <a:stCxn id="29" idx="5"/>
              <a:endCxn id="60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18">
              <a:extLst>
                <a:ext uri="{FF2B5EF4-FFF2-40B4-BE49-F238E27FC236}">
                  <a16:creationId xmlns:a16="http://schemas.microsoft.com/office/drawing/2014/main" id="{1399E9FD-837F-4B1E-A234-403236A0503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80</a:t>
              </a:r>
              <a:endParaRPr lang="en-US" altLang="zh-Hans-HK" dirty="0"/>
            </a:p>
          </p:txBody>
        </p:sp>
        <p:cxnSp>
          <p:nvCxnSpPr>
            <p:cNvPr id="63" name="AutoShape 19">
              <a:extLst>
                <a:ext uri="{FF2B5EF4-FFF2-40B4-BE49-F238E27FC236}">
                  <a16:creationId xmlns:a16="http://schemas.microsoft.com/office/drawing/2014/main" id="{4DE10A7C-8EF1-4FE1-9E5C-AF1D530DD6BB}"/>
                </a:ext>
              </a:extLst>
            </p:cNvPr>
            <p:cNvCxnSpPr>
              <a:cxnSpLocks noChangeShapeType="1"/>
              <a:stCxn id="30" idx="3"/>
              <a:endCxn id="62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20">
              <a:extLst>
                <a:ext uri="{FF2B5EF4-FFF2-40B4-BE49-F238E27FC236}">
                  <a16:creationId xmlns:a16="http://schemas.microsoft.com/office/drawing/2014/main" id="{E845FF2A-AFEA-4BEA-A15D-61F62F631C9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99</a:t>
              </a:r>
              <a:endParaRPr lang="en-US" altLang="zh-Hans-HK" dirty="0"/>
            </a:p>
          </p:txBody>
        </p:sp>
        <p:cxnSp>
          <p:nvCxnSpPr>
            <p:cNvPr id="65" name="AutoShape 21">
              <a:extLst>
                <a:ext uri="{FF2B5EF4-FFF2-40B4-BE49-F238E27FC236}">
                  <a16:creationId xmlns:a16="http://schemas.microsoft.com/office/drawing/2014/main" id="{B99E02AB-BE78-44EC-AC6A-A2205A9F84C8}"/>
                </a:ext>
              </a:extLst>
            </p:cNvPr>
            <p:cNvCxnSpPr>
              <a:cxnSpLocks noChangeShapeType="1"/>
              <a:stCxn id="28" idx="3"/>
              <a:endCxn id="64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92D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9662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0BF77-91F8-41AA-936A-320C3CCE29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0967" y="712178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相关阅读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fibnacci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堆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(****)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6D12F-FEED-4839-8B2A-3AC4D10F15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57350" y="1626578"/>
            <a:ext cx="6572250" cy="22860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两个</a:t>
            </a:r>
            <a:r>
              <a:rPr lang="zh-CN" altLang="en-US" sz="2400" b="1" dirty="0">
                <a:solidFill>
                  <a:srgbClr val="7030A0"/>
                </a:solidFill>
              </a:rPr>
              <a:t>优点</a:t>
            </a:r>
            <a:r>
              <a:rPr lang="zh-CN" altLang="en-US" sz="2400" dirty="0">
                <a:solidFill>
                  <a:srgbClr val="7030A0"/>
                </a:solidFill>
              </a:rPr>
              <a:t>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能够支持堆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合并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Hans-HK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zh-CN" altLang="en-US" sz="2400" dirty="0">
                <a:solidFill>
                  <a:srgbClr val="7030A0"/>
                </a:solidFill>
              </a:rPr>
              <a:t>的均摊复杂度降到了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缺点</a:t>
            </a:r>
            <a:r>
              <a:rPr lang="en-US" altLang="zh-CN" sz="2800" dirty="0">
                <a:solidFill>
                  <a:srgbClr val="7030A0"/>
                </a:solidFill>
              </a:rPr>
              <a:t>:  </a:t>
            </a:r>
            <a:r>
              <a:rPr lang="zh-CN" altLang="en-US" sz="2800" dirty="0">
                <a:solidFill>
                  <a:srgbClr val="7030A0"/>
                </a:solidFill>
              </a:rPr>
              <a:t>复杂很多（相比二叉堆）。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E6D592-8347-43FF-BD3D-156B286E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0" y="4088422"/>
            <a:ext cx="8286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94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708CF-C485-42F5-B574-3A2B9356DA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50346" y="712178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相关阅读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：左式堆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二项式堆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(***)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CD1FA-3DD7-4588-B723-D82FB2B8FA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71750" y="2016125"/>
            <a:ext cx="6572250" cy="34496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左式堆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Leftist heap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sz="2400" dirty="0">
                <a:solidFill>
                  <a:srgbClr val="00B0F0"/>
                </a:solidFill>
              </a:rPr>
              <a:t>二项式堆</a:t>
            </a:r>
            <a:r>
              <a:rPr lang="en-US" altLang="zh-CN" sz="2400" dirty="0">
                <a:solidFill>
                  <a:srgbClr val="7030A0"/>
                </a:solidFill>
              </a:rPr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Binomial heap</a:t>
            </a:r>
            <a:r>
              <a:rPr lang="en-US" altLang="zh-CN" sz="2400" dirty="0">
                <a:solidFill>
                  <a:srgbClr val="7030A0"/>
                </a:solidFill>
              </a:rPr>
              <a:t>)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请感兴趣的同学</a:t>
            </a:r>
            <a:r>
              <a:rPr lang="en-US" altLang="zh-CN" sz="2400" dirty="0">
                <a:solidFill>
                  <a:srgbClr val="7030A0"/>
                </a:solidFill>
              </a:rPr>
              <a:t>wiki</a:t>
            </a:r>
          </a:p>
          <a:p>
            <a:endParaRPr lang="zh-Hans-HK" altLang="en-US" sz="2400" dirty="0">
              <a:solidFill>
                <a:srgbClr val="7030A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D75E86-52E9-44C6-B0BA-ACE92BDFE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0" y="4088422"/>
            <a:ext cx="8286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98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F205B-8E7E-4193-BD81-DD3BC0FFDD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5875" y="717315"/>
            <a:ext cx="6572250" cy="1049337"/>
          </a:xfrm>
        </p:spPr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</a:rPr>
              <a:t>Fibonacci</a:t>
            </a:r>
            <a:r>
              <a:rPr lang="zh-CN" altLang="en-US" dirty="0">
                <a:solidFill>
                  <a:srgbClr val="FF00FF"/>
                </a:solidFill>
              </a:rPr>
              <a:t>堆的价值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A4D1-A8C9-4320-AD98-3C33388AE2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33614" y="2045308"/>
            <a:ext cx="6572250" cy="34496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在利用</a:t>
            </a:r>
            <a:r>
              <a:rPr lang="en-US" altLang="zh-CN" sz="2400" dirty="0">
                <a:solidFill>
                  <a:srgbClr val="7030A0"/>
                </a:solidFill>
              </a:rPr>
              <a:t>Fibonacci</a:t>
            </a:r>
            <a:r>
              <a:rPr lang="zh-CN" altLang="en-US" sz="2400" dirty="0">
                <a:solidFill>
                  <a:srgbClr val="7030A0"/>
                </a:solidFill>
              </a:rPr>
              <a:t>堆以后。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>
                <a:solidFill>
                  <a:srgbClr val="7030A0"/>
                </a:solidFill>
              </a:rPr>
              <a:t>Di</a:t>
            </a:r>
            <a:r>
              <a:rPr lang="en-US" altLang="zh-CN" sz="2400" dirty="0">
                <a:solidFill>
                  <a:srgbClr val="7030A0"/>
                </a:solidFill>
              </a:rPr>
              <a:t>jkstra</a:t>
            </a:r>
            <a:r>
              <a:rPr lang="zh-CN" altLang="en-US" sz="2400" dirty="0">
                <a:solidFill>
                  <a:srgbClr val="7030A0"/>
                </a:solidFill>
              </a:rPr>
              <a:t>算法和</a:t>
            </a:r>
            <a:r>
              <a:rPr lang="en-US" altLang="zh-CN" sz="2400" dirty="0">
                <a:solidFill>
                  <a:srgbClr val="7030A0"/>
                </a:solidFill>
              </a:rPr>
              <a:t>Prim</a:t>
            </a:r>
            <a:r>
              <a:rPr lang="zh-CN" altLang="en-US" sz="2400" dirty="0">
                <a:solidFill>
                  <a:srgbClr val="7030A0"/>
                </a:solidFill>
              </a:rPr>
              <a:t>算法的时间复杂度变为：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altLang="zh-Hans-HK" sz="2400" dirty="0">
                <a:solidFill>
                  <a:srgbClr val="7030A0"/>
                </a:solidFill>
              </a:rPr>
              <a:t>		</a:t>
            </a:r>
            <a:r>
              <a:rPr lang="en-US" altLang="zh-Hans-HK" sz="2400" dirty="0">
                <a:solidFill>
                  <a:srgbClr val="00B050"/>
                </a:solidFill>
              </a:rPr>
              <a:t>O(|E| + |V| log |V|)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7030A0"/>
                </a:solidFill>
              </a:rPr>
              <a:t>Open problem: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O(</a:t>
            </a:r>
            <a:r>
              <a:rPr lang="en-US" altLang="zh-Hans-HK" sz="3200" dirty="0">
                <a:solidFill>
                  <a:srgbClr val="FF0000"/>
                </a:solidFill>
              </a:rPr>
              <a:t>|E|+|V|) </a:t>
            </a:r>
            <a:r>
              <a:rPr lang="zh-CN" altLang="en-US" sz="2400" dirty="0">
                <a:solidFill>
                  <a:srgbClr val="7030A0"/>
                </a:solidFill>
              </a:rPr>
              <a:t>？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en-US" altLang="zh-Hans-HK" sz="2400" dirty="0">
                <a:solidFill>
                  <a:srgbClr val="7030A0"/>
                </a:solidFill>
              </a:rPr>
              <a:t>(very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difficult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7030A0"/>
                </a:solidFill>
              </a:rPr>
              <a:t>problem) </a:t>
            </a:r>
            <a:endParaRPr lang="en-US" altLang="zh-Hans-HK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08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17660-37E1-46B2-BE4F-63667D965F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23886" y="688131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并查集应用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  Offline-NCA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F91DC-5906-4C19-A8B0-FC2884E7FC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98984" y="2045308"/>
            <a:ext cx="6572250" cy="34496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function </a:t>
            </a:r>
            <a:r>
              <a:rPr lang="en-US" altLang="zh-Hans-HK" dirty="0" err="1">
                <a:solidFill>
                  <a:srgbClr val="0070C0"/>
                </a:solidFill>
              </a:rPr>
              <a:t>TarjanOLCA</a:t>
            </a:r>
            <a:r>
              <a:rPr lang="en-US" altLang="zh-Hans-HK" dirty="0">
                <a:solidFill>
                  <a:srgbClr val="0070C0"/>
                </a:solidFill>
              </a:rPr>
              <a:t>(u) is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</a:t>
            </a:r>
            <a:r>
              <a:rPr lang="en-US" altLang="zh-Hans-HK" dirty="0" err="1">
                <a:solidFill>
                  <a:srgbClr val="9933FF"/>
                </a:solidFill>
              </a:rPr>
              <a:t>MakeSet</a:t>
            </a:r>
            <a:r>
              <a:rPr lang="en-US" altLang="zh-Hans-HK" dirty="0">
                <a:solidFill>
                  <a:srgbClr val="9933FF"/>
                </a:solidFill>
              </a:rPr>
              <a:t>(u)</a:t>
            </a:r>
            <a:r>
              <a:rPr lang="en-US" altLang="zh-Hans-HK" dirty="0">
                <a:solidFill>
                  <a:srgbClr val="0070C0"/>
                </a:solidFill>
              </a:rPr>
              <a:t>; </a:t>
            </a:r>
            <a:r>
              <a:rPr lang="en-US" altLang="zh-Hans-HK" dirty="0" err="1">
                <a:solidFill>
                  <a:srgbClr val="00B0F0"/>
                </a:solidFill>
              </a:rPr>
              <a:t>u.ancestor</a:t>
            </a:r>
            <a:r>
              <a:rPr lang="en-US" altLang="zh-Hans-HK" dirty="0">
                <a:solidFill>
                  <a:srgbClr val="00B0F0"/>
                </a:solidFill>
              </a:rPr>
              <a:t> = u;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for each v in </a:t>
            </a:r>
            <a:r>
              <a:rPr lang="en-US" altLang="zh-Hans-HK" dirty="0" err="1">
                <a:solidFill>
                  <a:srgbClr val="0070C0"/>
                </a:solidFill>
              </a:rPr>
              <a:t>u.children</a:t>
            </a:r>
            <a:r>
              <a:rPr lang="en-US" altLang="zh-Hans-HK" dirty="0">
                <a:solidFill>
                  <a:srgbClr val="0070C0"/>
                </a:solidFill>
              </a:rPr>
              <a:t> do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</a:t>
            </a:r>
            <a:r>
              <a:rPr lang="en-US" altLang="zh-Hans-HK" dirty="0" err="1">
                <a:solidFill>
                  <a:srgbClr val="0070C0"/>
                </a:solidFill>
              </a:rPr>
              <a:t>TarjanOLCA</a:t>
            </a:r>
            <a:r>
              <a:rPr lang="en-US" altLang="zh-Hans-HK" dirty="0">
                <a:solidFill>
                  <a:srgbClr val="0070C0"/>
                </a:solidFill>
              </a:rPr>
              <a:t>(v)</a:t>
            </a:r>
            <a:r>
              <a:rPr lang="zh-CN" altLang="en-US" dirty="0">
                <a:solidFill>
                  <a:srgbClr val="0070C0"/>
                </a:solidFill>
              </a:rPr>
              <a:t>；</a:t>
            </a:r>
            <a:endParaRPr lang="en-US" altLang="zh-Hans-HK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</a:t>
            </a:r>
            <a:r>
              <a:rPr lang="en-US" altLang="zh-Hans-HK" dirty="0">
                <a:solidFill>
                  <a:srgbClr val="9933FF"/>
                </a:solidFill>
              </a:rPr>
              <a:t>Union(u, v);  </a:t>
            </a:r>
            <a:r>
              <a:rPr lang="en-US" altLang="zh-Hans-HK" dirty="0">
                <a:solidFill>
                  <a:srgbClr val="00B0F0"/>
                </a:solidFill>
              </a:rPr>
              <a:t>Find(u).ancestor := u;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FF0000"/>
                </a:solidFill>
              </a:rPr>
              <a:t>    </a:t>
            </a:r>
            <a:r>
              <a:rPr lang="en-US" altLang="zh-Hans-HK" dirty="0" err="1">
                <a:solidFill>
                  <a:srgbClr val="FF0000"/>
                </a:solidFill>
              </a:rPr>
              <a:t>u.color</a:t>
            </a:r>
            <a:r>
              <a:rPr lang="en-US" altLang="zh-Hans-HK" dirty="0">
                <a:solidFill>
                  <a:srgbClr val="FF0000"/>
                </a:solidFill>
              </a:rPr>
              <a:t> := black;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for each v such that {u, v} in P do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if </a:t>
            </a:r>
            <a:r>
              <a:rPr lang="en-US" altLang="zh-Hans-HK" dirty="0" err="1">
                <a:solidFill>
                  <a:srgbClr val="FF0000"/>
                </a:solidFill>
              </a:rPr>
              <a:t>v.color</a:t>
            </a:r>
            <a:r>
              <a:rPr lang="en-US" altLang="zh-Hans-HK" dirty="0">
                <a:solidFill>
                  <a:srgbClr val="FF0000"/>
                </a:solidFill>
              </a:rPr>
              <a:t> == black </a:t>
            </a:r>
            <a:r>
              <a:rPr lang="en-US" altLang="zh-Hans-HK" dirty="0">
                <a:solidFill>
                  <a:srgbClr val="0070C0"/>
                </a:solidFill>
              </a:rPr>
              <a:t>then</a:t>
            </a:r>
          </a:p>
          <a:p>
            <a:pPr>
              <a:spcBef>
                <a:spcPts val="0"/>
              </a:spcBef>
            </a:pPr>
            <a:r>
              <a:rPr lang="en-US" altLang="zh-Hans-HK" dirty="0">
                <a:solidFill>
                  <a:srgbClr val="0070C0"/>
                </a:solidFill>
              </a:rPr>
              <a:t>            </a:t>
            </a:r>
            <a:r>
              <a:rPr lang="en-US" altLang="zh-Hans-HK" dirty="0" err="1">
                <a:solidFill>
                  <a:srgbClr val="0070C0"/>
                </a:solidFill>
              </a:rPr>
              <a:t>printf</a:t>
            </a:r>
            <a:r>
              <a:rPr lang="en-US" altLang="zh-Hans-HK" dirty="0">
                <a:solidFill>
                  <a:srgbClr val="0070C0"/>
                </a:solidFill>
              </a:rPr>
              <a:t>( “</a:t>
            </a:r>
            <a:r>
              <a:rPr lang="en-US" altLang="zh-CN" dirty="0">
                <a:solidFill>
                  <a:srgbClr val="002060"/>
                </a:solidFill>
              </a:rPr>
              <a:t>LCA %d %d = %d\n</a:t>
            </a:r>
            <a:r>
              <a:rPr lang="en-US" altLang="zh-Hans-HK" dirty="0">
                <a:solidFill>
                  <a:srgbClr val="0070C0"/>
                </a:solidFill>
              </a:rPr>
              <a:t>“, </a:t>
            </a:r>
            <a:r>
              <a:rPr lang="en-US" altLang="zh-Hans-HK" dirty="0" err="1">
                <a:solidFill>
                  <a:srgbClr val="0070C0"/>
                </a:solidFill>
              </a:rPr>
              <a:t>u,v</a:t>
            </a:r>
            <a:r>
              <a:rPr lang="en-US" altLang="zh-Hans-HK" dirty="0">
                <a:solidFill>
                  <a:srgbClr val="0070C0"/>
                </a:solidFill>
              </a:rPr>
              <a:t>, </a:t>
            </a:r>
            <a:r>
              <a:rPr lang="en-US" altLang="zh-Hans-HK" dirty="0">
                <a:solidFill>
                  <a:srgbClr val="9933FF"/>
                </a:solidFill>
              </a:rPr>
              <a:t>Find(v)</a:t>
            </a:r>
            <a:r>
              <a:rPr lang="en-US" altLang="zh-Hans-HK" dirty="0">
                <a:solidFill>
                  <a:srgbClr val="00B0F0"/>
                </a:solidFill>
              </a:rPr>
              <a:t>.ancestor</a:t>
            </a:r>
            <a:r>
              <a:rPr lang="en-US" altLang="zh-Hans-HK" dirty="0">
                <a:solidFill>
                  <a:srgbClr val="0070C0"/>
                </a:solidFill>
              </a:rPr>
              <a:t>);</a:t>
            </a:r>
            <a:endParaRPr lang="zh-Hans-HK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690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0265A-2391-4657-B7FB-BB719D20D9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71750" y="804863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举例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C49153-780C-45B9-AE24-2DCFA64DD15E}"/>
              </a:ext>
            </a:extLst>
          </p:cNvPr>
          <p:cNvSpPr/>
          <p:nvPr/>
        </p:nvSpPr>
        <p:spPr>
          <a:xfrm>
            <a:off x="1756197" y="1736582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a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224CF4-36B0-4558-AA1F-2F449D626980}"/>
              </a:ext>
            </a:extLst>
          </p:cNvPr>
          <p:cNvSpPr/>
          <p:nvPr/>
        </p:nvSpPr>
        <p:spPr>
          <a:xfrm>
            <a:off x="876966" y="257185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b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56A12D-8D2E-4DE5-A75B-E06152DEB69D}"/>
              </a:ext>
            </a:extLst>
          </p:cNvPr>
          <p:cNvSpPr/>
          <p:nvPr/>
        </p:nvSpPr>
        <p:spPr>
          <a:xfrm>
            <a:off x="1597935" y="2593933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c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749D24-03AA-4765-AE41-29D97B741E0F}"/>
              </a:ext>
            </a:extLst>
          </p:cNvPr>
          <p:cNvSpPr/>
          <p:nvPr/>
        </p:nvSpPr>
        <p:spPr>
          <a:xfrm>
            <a:off x="2318904" y="2593933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d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C3C9CD-4DD4-4EBC-9DE0-C013AC29B9A0}"/>
              </a:ext>
            </a:extLst>
          </p:cNvPr>
          <p:cNvSpPr/>
          <p:nvPr/>
        </p:nvSpPr>
        <p:spPr>
          <a:xfrm>
            <a:off x="1126968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e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1486042-5DEA-4F4F-8D1A-7C16081E2DC7}"/>
              </a:ext>
            </a:extLst>
          </p:cNvPr>
          <p:cNvSpPr/>
          <p:nvPr/>
        </p:nvSpPr>
        <p:spPr>
          <a:xfrm>
            <a:off x="1701177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f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66E98C2-72E5-4F30-9D17-E5B300314256}"/>
              </a:ext>
            </a:extLst>
          </p:cNvPr>
          <p:cNvCxnSpPr>
            <a:stCxn id="6" idx="7"/>
            <a:endCxn id="5" idx="3"/>
          </p:cNvCxnSpPr>
          <p:nvPr/>
        </p:nvCxnSpPr>
        <p:spPr>
          <a:xfrm flipV="1">
            <a:off x="1147135" y="2006751"/>
            <a:ext cx="655416" cy="611454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0E655D2-A0F2-4A87-960A-B6A79235DAC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1756197" y="2053105"/>
            <a:ext cx="158262" cy="540828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0785DA4-7B69-4E1D-A868-4CA6708D63A2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2026366" y="2006751"/>
            <a:ext cx="338892" cy="633536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05BCDEC-8480-4AEC-9AB6-7D14DFCE2DD7}"/>
              </a:ext>
            </a:extLst>
          </p:cNvPr>
          <p:cNvSpPr/>
          <p:nvPr/>
        </p:nvSpPr>
        <p:spPr>
          <a:xfrm>
            <a:off x="2457315" y="341161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g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AD53FDE-3D9F-4B76-A9AF-1389FD9F23EA}"/>
              </a:ext>
            </a:extLst>
          </p:cNvPr>
          <p:cNvCxnSpPr>
            <a:cxnSpLocks/>
            <a:stCxn id="19" idx="1"/>
            <a:endCxn id="8" idx="4"/>
          </p:cNvCxnSpPr>
          <p:nvPr/>
        </p:nvCxnSpPr>
        <p:spPr>
          <a:xfrm flipH="1" flipV="1">
            <a:off x="2477166" y="2910456"/>
            <a:ext cx="26503" cy="54751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F912195-F275-405C-87FE-918EFB7DA5E9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1285230" y="2864102"/>
            <a:ext cx="359059" cy="54751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73DB323-DDD5-42C7-BE07-2152F943252D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1756197" y="2910456"/>
            <a:ext cx="103242" cy="501161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A6E6D35-EFC2-472E-8D5F-B3B0044200A8}"/>
              </a:ext>
            </a:extLst>
          </p:cNvPr>
          <p:cNvSpPr/>
          <p:nvPr/>
        </p:nvSpPr>
        <p:spPr>
          <a:xfrm>
            <a:off x="5352523" y="1782936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a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03EB69-9FB4-4969-BE94-AD09DD8BA691}"/>
              </a:ext>
            </a:extLst>
          </p:cNvPr>
          <p:cNvSpPr/>
          <p:nvPr/>
        </p:nvSpPr>
        <p:spPr>
          <a:xfrm>
            <a:off x="4473292" y="2618205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b</a:t>
            </a:r>
            <a:endParaRPr lang="zh-Hans-HK" altLang="en-US" i="1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93768C9-D2D2-447F-8D56-DDA9298B0C72}"/>
              </a:ext>
            </a:extLst>
          </p:cNvPr>
          <p:cNvSpPr/>
          <p:nvPr/>
        </p:nvSpPr>
        <p:spPr>
          <a:xfrm>
            <a:off x="5194261" y="264028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c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6956D12-3E2E-4D4A-B922-52F113782191}"/>
              </a:ext>
            </a:extLst>
          </p:cNvPr>
          <p:cNvSpPr/>
          <p:nvPr/>
        </p:nvSpPr>
        <p:spPr>
          <a:xfrm>
            <a:off x="5915230" y="2640287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d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6E0208B-4870-4C0A-B7D8-95A6E1D12A26}"/>
              </a:ext>
            </a:extLst>
          </p:cNvPr>
          <p:cNvSpPr/>
          <p:nvPr/>
        </p:nvSpPr>
        <p:spPr>
          <a:xfrm>
            <a:off x="4723294" y="3457971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e</a:t>
            </a:r>
            <a:endParaRPr lang="zh-Hans-HK" altLang="en-US" i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4D8FA86-D15C-4274-8537-2A5CA8AF7055}"/>
              </a:ext>
            </a:extLst>
          </p:cNvPr>
          <p:cNvSpPr/>
          <p:nvPr/>
        </p:nvSpPr>
        <p:spPr>
          <a:xfrm>
            <a:off x="5297503" y="3457971"/>
            <a:ext cx="316523" cy="31652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/>
              <a:t>f</a:t>
            </a:r>
            <a:endParaRPr lang="zh-Hans-HK" altLang="en-US" i="1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084B8BF-6D91-43AA-8E43-D3A8162F8F44}"/>
              </a:ext>
            </a:extLst>
          </p:cNvPr>
          <p:cNvCxnSpPr>
            <a:stCxn id="30" idx="7"/>
            <a:endCxn id="29" idx="3"/>
          </p:cNvCxnSpPr>
          <p:nvPr/>
        </p:nvCxnSpPr>
        <p:spPr>
          <a:xfrm flipV="1">
            <a:off x="4743461" y="2053105"/>
            <a:ext cx="655416" cy="61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25F2FBD-70FE-4896-A401-4CB1787BC3E2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V="1">
            <a:off x="5352523" y="2099459"/>
            <a:ext cx="158262" cy="54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85F3DAB-DA1B-46DB-AF12-78C7C4B51E07}"/>
              </a:ext>
            </a:extLst>
          </p:cNvPr>
          <p:cNvCxnSpPr>
            <a:cxnSpLocks/>
            <a:stCxn id="32" idx="1"/>
            <a:endCxn id="29" idx="5"/>
          </p:cNvCxnSpPr>
          <p:nvPr/>
        </p:nvCxnSpPr>
        <p:spPr>
          <a:xfrm flipH="1" flipV="1">
            <a:off x="5622692" y="2053105"/>
            <a:ext cx="338892" cy="633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2FFFA77C-86DF-4399-8402-3D6655EFD1B5}"/>
              </a:ext>
            </a:extLst>
          </p:cNvPr>
          <p:cNvSpPr/>
          <p:nvPr/>
        </p:nvSpPr>
        <p:spPr>
          <a:xfrm>
            <a:off x="6053641" y="345797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g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E9B10A0-3DC6-4839-9D0D-7B2CBD4757F6}"/>
              </a:ext>
            </a:extLst>
          </p:cNvPr>
          <p:cNvCxnSpPr>
            <a:cxnSpLocks/>
            <a:stCxn id="38" idx="1"/>
            <a:endCxn id="32" idx="4"/>
          </p:cNvCxnSpPr>
          <p:nvPr/>
        </p:nvCxnSpPr>
        <p:spPr>
          <a:xfrm flipH="1" flipV="1">
            <a:off x="6073492" y="2956810"/>
            <a:ext cx="26503" cy="54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D7E54B2-CC2D-41E0-BDD0-F6D20AC53A57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4881556" y="2910456"/>
            <a:ext cx="359059" cy="547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873C5BC-FB81-4804-B2C5-FA0C9C57775A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5352523" y="2956810"/>
            <a:ext cx="103242" cy="501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BC74F91C-1086-4207-844C-4AFC216894AC}"/>
              </a:ext>
            </a:extLst>
          </p:cNvPr>
          <p:cNvSpPr/>
          <p:nvPr/>
        </p:nvSpPr>
        <p:spPr>
          <a:xfrm>
            <a:off x="1302942" y="419883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>
                <a:solidFill>
                  <a:srgbClr val="002060"/>
                </a:solidFill>
              </a:rPr>
              <a:t>h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550C7D0-E14C-4357-8786-ED9B671D81E9}"/>
              </a:ext>
            </a:extLst>
          </p:cNvPr>
          <p:cNvSpPr/>
          <p:nvPr/>
        </p:nvSpPr>
        <p:spPr>
          <a:xfrm>
            <a:off x="1947047" y="4198831"/>
            <a:ext cx="316523" cy="3165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 err="1">
                <a:solidFill>
                  <a:srgbClr val="002060"/>
                </a:solidFill>
              </a:rPr>
              <a:t>i</a:t>
            </a:r>
            <a:endParaRPr lang="zh-Hans-HK" altLang="en-US" i="1" dirty="0">
              <a:solidFill>
                <a:srgbClr val="002060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FABEC10-1330-4CEB-A5E4-843511D222E9}"/>
              </a:ext>
            </a:extLst>
          </p:cNvPr>
          <p:cNvCxnSpPr>
            <a:cxnSpLocks/>
            <a:stCxn id="45" idx="0"/>
            <a:endCxn id="10" idx="3"/>
          </p:cNvCxnSpPr>
          <p:nvPr/>
        </p:nvCxnSpPr>
        <p:spPr>
          <a:xfrm flipV="1">
            <a:off x="1461204" y="3681786"/>
            <a:ext cx="286327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439F3DA-31DF-47DF-A773-1BE368A42761}"/>
              </a:ext>
            </a:extLst>
          </p:cNvPr>
          <p:cNvCxnSpPr>
            <a:cxnSpLocks/>
            <a:stCxn id="46" idx="0"/>
            <a:endCxn id="10" idx="5"/>
          </p:cNvCxnSpPr>
          <p:nvPr/>
        </p:nvCxnSpPr>
        <p:spPr>
          <a:xfrm flipH="1" flipV="1">
            <a:off x="1971346" y="3681786"/>
            <a:ext cx="133963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BE3C65F5-ECC4-4E0F-8BA1-865E935F48D6}"/>
              </a:ext>
            </a:extLst>
          </p:cNvPr>
          <p:cNvSpPr/>
          <p:nvPr/>
        </p:nvSpPr>
        <p:spPr>
          <a:xfrm>
            <a:off x="4887306" y="4251383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/>
              <a:t>h</a:t>
            </a:r>
            <a:endParaRPr lang="zh-Hans-HK" altLang="en-US" i="1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03A4EAA-2EAE-44E7-B706-2EE2CD5DFD85}"/>
              </a:ext>
            </a:extLst>
          </p:cNvPr>
          <p:cNvSpPr/>
          <p:nvPr/>
        </p:nvSpPr>
        <p:spPr>
          <a:xfrm>
            <a:off x="5531411" y="4251383"/>
            <a:ext cx="316523" cy="3165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i="1" dirty="0" err="1"/>
              <a:t>i</a:t>
            </a:r>
            <a:endParaRPr lang="zh-Hans-HK" altLang="en-US" i="1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6F4BB74-BAE9-42AD-9DC7-D2138B93A988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5045568" y="3734338"/>
            <a:ext cx="286327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7435992-777B-4BA5-8DBD-F4AC50DABE0D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5555710" y="3734338"/>
            <a:ext cx="133963" cy="517045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0D9E13A-9BC4-46D5-8852-E7AB36716B47}"/>
              </a:ext>
            </a:extLst>
          </p:cNvPr>
          <p:cNvSpPr txBox="1"/>
          <p:nvPr/>
        </p:nvSpPr>
        <p:spPr>
          <a:xfrm>
            <a:off x="1914458" y="4818183"/>
            <a:ext cx="6279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假设我们当前已经访问完了</a:t>
            </a:r>
            <a:r>
              <a:rPr lang="en-US" altLang="zh-CN" sz="2400" dirty="0" err="1">
                <a:solidFill>
                  <a:srgbClr val="002060"/>
                </a:solidFill>
              </a:rPr>
              <a:t>b,e,h,I</a:t>
            </a:r>
            <a:r>
              <a:rPr lang="en-US" altLang="zh-CN" sz="2400" dirty="0">
                <a:solidFill>
                  <a:srgbClr val="7030A0"/>
                </a:solidFill>
              </a:rPr>
              <a:t>,  </a:t>
            </a:r>
            <a:r>
              <a:rPr lang="zh-CN" altLang="en-US" sz="2400" dirty="0">
                <a:solidFill>
                  <a:srgbClr val="7030A0"/>
                </a:solidFill>
              </a:rPr>
              <a:t>当前</a:t>
            </a:r>
            <a:r>
              <a:rPr lang="en-US" altLang="zh-CN" sz="2400" dirty="0">
                <a:solidFill>
                  <a:srgbClr val="FF0000"/>
                </a:solidFill>
              </a:rPr>
              <a:t>u=f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002060"/>
                </a:solidFill>
              </a:rPr>
              <a:t>{</a:t>
            </a:r>
            <a:r>
              <a:rPr lang="en-US" altLang="zh-CN" sz="2400" dirty="0" err="1">
                <a:solidFill>
                  <a:srgbClr val="002060"/>
                </a:solidFill>
              </a:rPr>
              <a:t>a,b</a:t>
            </a:r>
            <a:r>
              <a:rPr lang="en-US" altLang="zh-CN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中。它们的祖先为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a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002060"/>
                </a:solidFill>
              </a:rPr>
              <a:t>{</a:t>
            </a:r>
            <a:r>
              <a:rPr lang="en-US" altLang="zh-Hans-HK" sz="2400" dirty="0" err="1">
                <a:solidFill>
                  <a:srgbClr val="002060"/>
                </a:solidFill>
              </a:rPr>
              <a:t>c,e</a:t>
            </a:r>
            <a:r>
              <a:rPr lang="en-US" altLang="zh-Hans-HK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中，它们的祖先为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c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400" dirty="0">
                <a:solidFill>
                  <a:srgbClr val="002060"/>
                </a:solidFill>
              </a:rPr>
              <a:t>{</a:t>
            </a:r>
            <a:r>
              <a:rPr lang="en-US" altLang="zh-Hans-HK" sz="2400" dirty="0" err="1">
                <a:solidFill>
                  <a:srgbClr val="002060"/>
                </a:solidFill>
              </a:rPr>
              <a:t>b,f,i</a:t>
            </a:r>
            <a:r>
              <a:rPr lang="en-US" altLang="zh-Hans-HK" sz="2400" dirty="0">
                <a:solidFill>
                  <a:srgbClr val="002060"/>
                </a:solidFill>
              </a:rPr>
              <a:t>}</a:t>
            </a:r>
            <a:r>
              <a:rPr lang="zh-CN" altLang="en-US" sz="2400" dirty="0">
                <a:solidFill>
                  <a:srgbClr val="7030A0"/>
                </a:solidFill>
              </a:rPr>
              <a:t>在一个</a:t>
            </a:r>
            <a:r>
              <a:rPr lang="en-US" altLang="zh-CN" sz="2400" dirty="0">
                <a:solidFill>
                  <a:srgbClr val="7030A0"/>
                </a:solidFill>
              </a:rPr>
              <a:t>set</a:t>
            </a:r>
            <a:r>
              <a:rPr lang="zh-CN" altLang="en-US" sz="2400" dirty="0">
                <a:solidFill>
                  <a:srgbClr val="7030A0"/>
                </a:solidFill>
              </a:rPr>
              <a:t>中，它们的祖先为</a:t>
            </a:r>
            <a:r>
              <a:rPr lang="en-US" altLang="zh-CN" sz="2400" dirty="0">
                <a:solidFill>
                  <a:srgbClr val="002060"/>
                </a:solidFill>
              </a:rPr>
              <a:t>f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A8ABF2C3-6E58-497A-90A2-0779CB2CB48E}"/>
              </a:ext>
            </a:extLst>
          </p:cNvPr>
          <p:cNvSpPr/>
          <p:nvPr/>
        </p:nvSpPr>
        <p:spPr>
          <a:xfrm>
            <a:off x="4343400" y="1635369"/>
            <a:ext cx="1556238" cy="1441939"/>
          </a:xfrm>
          <a:custGeom>
            <a:avLst/>
            <a:gdLst>
              <a:gd name="connsiteX0" fmla="*/ 149469 w 1556238"/>
              <a:gd name="connsiteY0" fmla="*/ 606670 h 1441939"/>
              <a:gd name="connsiteX1" fmla="*/ 0 w 1556238"/>
              <a:gd name="connsiteY1" fmla="*/ 1213339 h 1441939"/>
              <a:gd name="connsiteX2" fmla="*/ 140677 w 1556238"/>
              <a:gd name="connsiteY2" fmla="*/ 1441939 h 1441939"/>
              <a:gd name="connsiteX3" fmla="*/ 509954 w 1556238"/>
              <a:gd name="connsiteY3" fmla="*/ 1354016 h 1441939"/>
              <a:gd name="connsiteX4" fmla="*/ 1037492 w 1556238"/>
              <a:gd name="connsiteY4" fmla="*/ 633046 h 1441939"/>
              <a:gd name="connsiteX5" fmla="*/ 1556238 w 1556238"/>
              <a:gd name="connsiteY5" fmla="*/ 395654 h 1441939"/>
              <a:gd name="connsiteX6" fmla="*/ 1336431 w 1556238"/>
              <a:gd name="connsiteY6" fmla="*/ 0 h 1441939"/>
              <a:gd name="connsiteX7" fmla="*/ 685800 w 1556238"/>
              <a:gd name="connsiteY7" fmla="*/ 342900 h 1441939"/>
              <a:gd name="connsiteX8" fmla="*/ 149469 w 1556238"/>
              <a:gd name="connsiteY8" fmla="*/ 60667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238" h="1441939">
                <a:moveTo>
                  <a:pt x="149469" y="606670"/>
                </a:moveTo>
                <a:lnTo>
                  <a:pt x="0" y="1213339"/>
                </a:lnTo>
                <a:lnTo>
                  <a:pt x="140677" y="1441939"/>
                </a:lnTo>
                <a:lnTo>
                  <a:pt x="509954" y="1354016"/>
                </a:lnTo>
                <a:lnTo>
                  <a:pt x="1037492" y="633046"/>
                </a:lnTo>
                <a:lnTo>
                  <a:pt x="1556238" y="395654"/>
                </a:lnTo>
                <a:lnTo>
                  <a:pt x="1336431" y="0"/>
                </a:lnTo>
                <a:lnTo>
                  <a:pt x="685800" y="342900"/>
                </a:lnTo>
                <a:lnTo>
                  <a:pt x="149469" y="60667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F94E3900-F014-4F71-A851-6A3240D682F5}"/>
              </a:ext>
            </a:extLst>
          </p:cNvPr>
          <p:cNvSpPr/>
          <p:nvPr/>
        </p:nvSpPr>
        <p:spPr>
          <a:xfrm>
            <a:off x="4589585" y="2514600"/>
            <a:ext cx="1046284" cy="1468315"/>
          </a:xfrm>
          <a:custGeom>
            <a:avLst/>
            <a:gdLst>
              <a:gd name="connsiteX0" fmla="*/ 817684 w 1046284"/>
              <a:gd name="connsiteY0" fmla="*/ 0 h 1468315"/>
              <a:gd name="connsiteX1" fmla="*/ 597877 w 1046284"/>
              <a:gd name="connsiteY1" fmla="*/ 175846 h 1468315"/>
              <a:gd name="connsiteX2" fmla="*/ 474784 w 1046284"/>
              <a:gd name="connsiteY2" fmla="*/ 465992 h 1468315"/>
              <a:gd name="connsiteX3" fmla="*/ 79130 w 1046284"/>
              <a:gd name="connsiteY3" fmla="*/ 1002323 h 1468315"/>
              <a:gd name="connsiteX4" fmla="*/ 0 w 1046284"/>
              <a:gd name="connsiteY4" fmla="*/ 1310054 h 1468315"/>
              <a:gd name="connsiteX5" fmla="*/ 254977 w 1046284"/>
              <a:gd name="connsiteY5" fmla="*/ 1468315 h 1468315"/>
              <a:gd name="connsiteX6" fmla="*/ 553915 w 1046284"/>
              <a:gd name="connsiteY6" fmla="*/ 1318846 h 1468315"/>
              <a:gd name="connsiteX7" fmla="*/ 615461 w 1046284"/>
              <a:gd name="connsiteY7" fmla="*/ 888023 h 1468315"/>
              <a:gd name="connsiteX8" fmla="*/ 879230 w 1046284"/>
              <a:gd name="connsiteY8" fmla="*/ 545123 h 1468315"/>
              <a:gd name="connsiteX9" fmla="*/ 1046284 w 1046284"/>
              <a:gd name="connsiteY9" fmla="*/ 167054 h 1468315"/>
              <a:gd name="connsiteX10" fmla="*/ 817684 w 1046284"/>
              <a:gd name="connsiteY10" fmla="*/ 0 h 146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6284" h="1468315">
                <a:moveTo>
                  <a:pt x="817684" y="0"/>
                </a:moveTo>
                <a:lnTo>
                  <a:pt x="597877" y="175846"/>
                </a:lnTo>
                <a:lnTo>
                  <a:pt x="474784" y="465992"/>
                </a:lnTo>
                <a:lnTo>
                  <a:pt x="79130" y="1002323"/>
                </a:lnTo>
                <a:lnTo>
                  <a:pt x="0" y="1310054"/>
                </a:lnTo>
                <a:lnTo>
                  <a:pt x="254977" y="1468315"/>
                </a:lnTo>
                <a:lnTo>
                  <a:pt x="553915" y="1318846"/>
                </a:lnTo>
                <a:lnTo>
                  <a:pt x="615461" y="888023"/>
                </a:lnTo>
                <a:lnTo>
                  <a:pt x="879230" y="545123"/>
                </a:lnTo>
                <a:lnTo>
                  <a:pt x="1046284" y="167054"/>
                </a:lnTo>
                <a:lnTo>
                  <a:pt x="817684" y="0"/>
                </a:lnTo>
                <a:close/>
              </a:path>
            </a:pathLst>
          </a:custGeom>
          <a:noFill/>
          <a:ln>
            <a:solidFill>
              <a:srgbClr val="9933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34FA4809-FC11-4A81-89AD-6B29AF21D6D6}"/>
              </a:ext>
            </a:extLst>
          </p:cNvPr>
          <p:cNvSpPr/>
          <p:nvPr/>
        </p:nvSpPr>
        <p:spPr>
          <a:xfrm>
            <a:off x="4756638" y="3297115"/>
            <a:ext cx="1397977" cy="1441939"/>
          </a:xfrm>
          <a:custGeom>
            <a:avLst/>
            <a:gdLst>
              <a:gd name="connsiteX0" fmla="*/ 756139 w 1397977"/>
              <a:gd name="connsiteY0" fmla="*/ 0 h 1441939"/>
              <a:gd name="connsiteX1" fmla="*/ 536331 w 1397977"/>
              <a:gd name="connsiteY1" fmla="*/ 175847 h 1441939"/>
              <a:gd name="connsiteX2" fmla="*/ 457200 w 1397977"/>
              <a:gd name="connsiteY2" fmla="*/ 457200 h 1441939"/>
              <a:gd name="connsiteX3" fmla="*/ 360485 w 1397977"/>
              <a:gd name="connsiteY3" fmla="*/ 738554 h 1441939"/>
              <a:gd name="connsiteX4" fmla="*/ 70339 w 1397977"/>
              <a:gd name="connsiteY4" fmla="*/ 1055077 h 1441939"/>
              <a:gd name="connsiteX5" fmla="*/ 0 w 1397977"/>
              <a:gd name="connsiteY5" fmla="*/ 1274885 h 1441939"/>
              <a:gd name="connsiteX6" fmla="*/ 202224 w 1397977"/>
              <a:gd name="connsiteY6" fmla="*/ 1441939 h 1441939"/>
              <a:gd name="connsiteX7" fmla="*/ 571500 w 1397977"/>
              <a:gd name="connsiteY7" fmla="*/ 1354016 h 1441939"/>
              <a:gd name="connsiteX8" fmla="*/ 931985 w 1397977"/>
              <a:gd name="connsiteY8" fmla="*/ 1354016 h 1441939"/>
              <a:gd name="connsiteX9" fmla="*/ 1195754 w 1397977"/>
              <a:gd name="connsiteY9" fmla="*/ 1354016 h 1441939"/>
              <a:gd name="connsiteX10" fmla="*/ 1397977 w 1397977"/>
              <a:gd name="connsiteY10" fmla="*/ 1248508 h 1441939"/>
              <a:gd name="connsiteX11" fmla="*/ 1213339 w 1397977"/>
              <a:gd name="connsiteY11" fmla="*/ 949570 h 1441939"/>
              <a:gd name="connsiteX12" fmla="*/ 1055077 w 1397977"/>
              <a:gd name="connsiteY12" fmla="*/ 844062 h 1441939"/>
              <a:gd name="connsiteX13" fmla="*/ 975947 w 1397977"/>
              <a:gd name="connsiteY13" fmla="*/ 202224 h 1441939"/>
              <a:gd name="connsiteX14" fmla="*/ 756139 w 1397977"/>
              <a:gd name="connsiteY14" fmla="*/ 0 h 144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97977" h="1441939">
                <a:moveTo>
                  <a:pt x="756139" y="0"/>
                </a:moveTo>
                <a:lnTo>
                  <a:pt x="536331" y="175847"/>
                </a:lnTo>
                <a:lnTo>
                  <a:pt x="457200" y="457200"/>
                </a:lnTo>
                <a:lnTo>
                  <a:pt x="360485" y="738554"/>
                </a:lnTo>
                <a:lnTo>
                  <a:pt x="70339" y="1055077"/>
                </a:lnTo>
                <a:lnTo>
                  <a:pt x="0" y="1274885"/>
                </a:lnTo>
                <a:lnTo>
                  <a:pt x="202224" y="1441939"/>
                </a:lnTo>
                <a:lnTo>
                  <a:pt x="571500" y="1354016"/>
                </a:lnTo>
                <a:lnTo>
                  <a:pt x="931985" y="1354016"/>
                </a:lnTo>
                <a:lnTo>
                  <a:pt x="1195754" y="1354016"/>
                </a:lnTo>
                <a:lnTo>
                  <a:pt x="1397977" y="1248508"/>
                </a:lnTo>
                <a:lnTo>
                  <a:pt x="1213339" y="949570"/>
                </a:lnTo>
                <a:lnTo>
                  <a:pt x="1055077" y="844062"/>
                </a:lnTo>
                <a:lnTo>
                  <a:pt x="975947" y="202224"/>
                </a:lnTo>
                <a:lnTo>
                  <a:pt x="756139" y="0"/>
                </a:lnTo>
                <a:close/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A0685BC-B810-4D79-9CA4-97CC07D21EE5}"/>
              </a:ext>
            </a:extLst>
          </p:cNvPr>
          <p:cNvSpPr txBox="1"/>
          <p:nvPr/>
        </p:nvSpPr>
        <p:spPr>
          <a:xfrm>
            <a:off x="5510784" y="32444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</a:rPr>
              <a:t>u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78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0A64-6729-4CDE-80E5-9F7DEED7BB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9082" y="538163"/>
            <a:ext cx="6572250" cy="104933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堆的快速建立方法（</a:t>
            </a:r>
            <a:r>
              <a:rPr lang="en-US" altLang="zh-CN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*</a:t>
            </a:r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C1C74B-73AB-4DD0-9AD8-F0F58B707752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099770" y="1709607"/>
            <a:ext cx="7010400" cy="584200"/>
            <a:chOff x="240" y="1152"/>
            <a:chExt cx="4416" cy="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4C4B16-12CD-4285-B55A-C94F3C81E67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0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8AC60-03AA-41DF-B540-9A89B386DBF1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97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0DCD38-1769-4AAA-8493-203A3D9FAB38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34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A774A-D9B6-4D27-BA89-A8C65CA02F5E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71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19CCE7-1A90-447F-A8B5-D35253307E6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08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6C0931-0629-4F7F-8C82-3609B9BEABD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4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98EB06-918F-466D-9B4C-7EBE44908364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816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7D5B8-CDB3-41C8-B326-DD5220842B2B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84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64FDDA-853F-478A-BDDB-AC3C83608F84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552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64E9A2-D929-467C-B7A1-E384934D4677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2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42A523-CFF5-4A8F-B526-79878C483E38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288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971B5A-25B4-4635-859E-07DF35E691A8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40" y="1152"/>
              <a:ext cx="36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Hans-HK" sz="24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421B1E9E-0B6B-493C-8418-44B32F251A3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4939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FA41A79-9AA1-4A74-9E9E-7586A8D9AFE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9605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BDE3D9-7553-43D6-899E-6251A5F7D18D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14271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4CDB38-4D8D-423E-AE1E-BC1866E88CEB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8937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6BEBDD-116A-4ED6-B4B5-CFA1B0F5C7DF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360362" y="5715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292A80-6C3E-4C6B-B89E-C23BB1E93403}"/>
              </a:ext>
            </a:extLst>
          </p:cNvPr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3827462" y="4826000"/>
            <a:ext cx="381000" cy="381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00206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FC1032-5341-4A14-9834-A29EBD872B13}"/>
              </a:ext>
            </a:extLst>
          </p:cNvPr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>
            <a:off x="27606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7A26C8-A308-4AA6-81FC-B9BC24681850}"/>
              </a:ext>
            </a:extLst>
          </p:cNvPr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>
            <a:off x="16938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A0BAC3-1EC8-4019-A160-FEBB64CED077}"/>
              </a:ext>
            </a:extLst>
          </p:cNvPr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>
            <a:off x="627062" y="4826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F85BE-3306-4E0F-A8A4-0A75E3DA8756}"/>
              </a:ext>
            </a:extLst>
          </p:cNvPr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>
            <a:off x="32940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18B473-D812-4276-A878-D0A538AD473B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1160462" y="3937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DC741C-79FF-446B-814A-9BD0CA0AB04B}"/>
              </a:ext>
            </a:extLst>
          </p:cNvPr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2227262" y="30480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Hans-HK" sz="2400">
                <a:solidFill>
                  <a:srgbClr val="FF0000"/>
                </a:solidFill>
                <a:latin typeface="Times New Roman" panose="02020603050405020304" pitchFamily="18" charset="0"/>
              </a:rPr>
              <a:t>12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64E1A254-D4F4-4D17-A2E5-35A3D0F59090}"/>
              </a:ext>
            </a:extLst>
          </p:cNvPr>
          <p:cNvCxnSpPr>
            <a:cxnSpLocks noChangeShapeType="1"/>
            <a:stCxn id="30" idx="3"/>
            <a:endCxn id="29" idx="0"/>
          </p:cNvCxnSpPr>
          <p:nvPr>
            <p:custDataLst>
              <p:tags r:id="rId14"/>
            </p:custDataLst>
          </p:nvPr>
        </p:nvCxnSpPr>
        <p:spPr bwMode="auto">
          <a:xfrm flipH="1">
            <a:off x="1350962" y="3392488"/>
            <a:ext cx="9318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667DF9DD-233B-4963-89A5-0F594C53A58C}"/>
              </a:ext>
            </a:extLst>
          </p:cNvPr>
          <p:cNvCxnSpPr>
            <a:cxnSpLocks noChangeShapeType="1"/>
            <a:stCxn id="30" idx="5"/>
            <a:endCxn id="28" idx="0"/>
          </p:cNvCxnSpPr>
          <p:nvPr>
            <p:custDataLst>
              <p:tags r:id="rId15"/>
            </p:custDataLst>
          </p:nvPr>
        </p:nvCxnSpPr>
        <p:spPr bwMode="auto">
          <a:xfrm>
            <a:off x="2552700" y="3392488"/>
            <a:ext cx="9318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FA15E9E0-15C3-4363-B97C-A632FB54F3E1}"/>
              </a:ext>
            </a:extLst>
          </p:cNvPr>
          <p:cNvCxnSpPr>
            <a:cxnSpLocks noChangeShapeType="1"/>
            <a:stCxn id="28" idx="3"/>
            <a:endCxn id="25" idx="0"/>
          </p:cNvCxnSpPr>
          <p:nvPr>
            <p:custDataLst>
              <p:tags r:id="rId16"/>
            </p:custDataLst>
          </p:nvPr>
        </p:nvCxnSpPr>
        <p:spPr bwMode="auto">
          <a:xfrm flipH="1">
            <a:off x="29511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3">
            <a:extLst>
              <a:ext uri="{FF2B5EF4-FFF2-40B4-BE49-F238E27FC236}">
                <a16:creationId xmlns:a16="http://schemas.microsoft.com/office/drawing/2014/main" id="{3DD2FFA4-9A92-4959-B0B5-F674D222A650}"/>
              </a:ext>
            </a:extLst>
          </p:cNvPr>
          <p:cNvCxnSpPr>
            <a:cxnSpLocks noChangeShapeType="1"/>
            <a:stCxn id="28" idx="5"/>
            <a:endCxn id="24" idx="0"/>
          </p:cNvCxnSpPr>
          <p:nvPr>
            <p:custDataLst>
              <p:tags r:id="rId17"/>
            </p:custDataLst>
          </p:nvPr>
        </p:nvCxnSpPr>
        <p:spPr bwMode="auto">
          <a:xfrm>
            <a:off x="36195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4">
            <a:extLst>
              <a:ext uri="{FF2B5EF4-FFF2-40B4-BE49-F238E27FC236}">
                <a16:creationId xmlns:a16="http://schemas.microsoft.com/office/drawing/2014/main" id="{457DE333-AF2C-4569-9066-7E27D9197663}"/>
              </a:ext>
            </a:extLst>
          </p:cNvPr>
          <p:cNvCxnSpPr>
            <a:cxnSpLocks noChangeShapeType="1"/>
            <a:stCxn id="25" idx="3"/>
            <a:endCxn id="19" idx="0"/>
          </p:cNvCxnSpPr>
          <p:nvPr>
            <p:custDataLst>
              <p:tags r:id="rId18"/>
            </p:custDataLst>
          </p:nvPr>
        </p:nvCxnSpPr>
        <p:spPr bwMode="auto">
          <a:xfrm flipH="1">
            <a:off x="26844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35">
            <a:extLst>
              <a:ext uri="{FF2B5EF4-FFF2-40B4-BE49-F238E27FC236}">
                <a16:creationId xmlns:a16="http://schemas.microsoft.com/office/drawing/2014/main" id="{3EC35596-5E2D-40B4-ADC8-0C9A35B2AB72}"/>
              </a:ext>
            </a:extLst>
          </p:cNvPr>
          <p:cNvCxnSpPr>
            <a:cxnSpLocks noChangeShapeType="1"/>
            <a:stCxn id="29" idx="3"/>
            <a:endCxn id="27" idx="0"/>
          </p:cNvCxnSpPr>
          <p:nvPr>
            <p:custDataLst>
              <p:tags r:id="rId19"/>
            </p:custDataLst>
          </p:nvPr>
        </p:nvCxnSpPr>
        <p:spPr bwMode="auto">
          <a:xfrm flipH="1">
            <a:off x="817562" y="4281488"/>
            <a:ext cx="3984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3F947083-7CB8-41D7-BB51-6A011A347714}"/>
              </a:ext>
            </a:extLst>
          </p:cNvPr>
          <p:cNvCxnSpPr>
            <a:cxnSpLocks noChangeShapeType="1"/>
            <a:stCxn id="29" idx="5"/>
            <a:endCxn id="26" idx="0"/>
          </p:cNvCxnSpPr>
          <p:nvPr>
            <p:custDataLst>
              <p:tags r:id="rId20"/>
            </p:custDataLst>
          </p:nvPr>
        </p:nvCxnSpPr>
        <p:spPr bwMode="auto">
          <a:xfrm>
            <a:off x="1485900" y="4281488"/>
            <a:ext cx="3984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D8599CE8-4B26-4B6A-B231-EC901F5230CB}"/>
              </a:ext>
            </a:extLst>
          </p:cNvPr>
          <p:cNvCxnSpPr>
            <a:cxnSpLocks noChangeShapeType="1"/>
            <a:stCxn id="27" idx="3"/>
            <a:endCxn id="23" idx="0"/>
          </p:cNvCxnSpPr>
          <p:nvPr>
            <p:custDataLst>
              <p:tags r:id="rId21"/>
            </p:custDataLst>
          </p:nvPr>
        </p:nvCxnSpPr>
        <p:spPr bwMode="auto">
          <a:xfrm flipH="1">
            <a:off x="5508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0A690784-B278-4B03-A370-AB8DA90F7121}"/>
              </a:ext>
            </a:extLst>
          </p:cNvPr>
          <p:cNvCxnSpPr>
            <a:cxnSpLocks noChangeShapeType="1"/>
            <a:stCxn id="27" idx="5"/>
            <a:endCxn id="22" idx="0"/>
          </p:cNvCxnSpPr>
          <p:nvPr>
            <p:custDataLst>
              <p:tags r:id="rId22"/>
            </p:custDataLst>
          </p:nvPr>
        </p:nvCxnSpPr>
        <p:spPr bwMode="auto">
          <a:xfrm>
            <a:off x="9525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9">
            <a:extLst>
              <a:ext uri="{FF2B5EF4-FFF2-40B4-BE49-F238E27FC236}">
                <a16:creationId xmlns:a16="http://schemas.microsoft.com/office/drawing/2014/main" id="{BF980946-3927-4FE7-8791-79A3343004C5}"/>
              </a:ext>
            </a:extLst>
          </p:cNvPr>
          <p:cNvCxnSpPr>
            <a:cxnSpLocks noChangeShapeType="1"/>
            <a:stCxn id="26" idx="3"/>
            <a:endCxn id="21" idx="0"/>
          </p:cNvCxnSpPr>
          <p:nvPr>
            <p:custDataLst>
              <p:tags r:id="rId23"/>
            </p:custDataLst>
          </p:nvPr>
        </p:nvCxnSpPr>
        <p:spPr bwMode="auto">
          <a:xfrm flipH="1">
            <a:off x="1617662" y="5170488"/>
            <a:ext cx="131763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58F547AA-3587-4468-82EA-79E6ECFCD2FF}"/>
              </a:ext>
            </a:extLst>
          </p:cNvPr>
          <p:cNvCxnSpPr>
            <a:cxnSpLocks noChangeShapeType="1"/>
            <a:stCxn id="26" idx="5"/>
            <a:endCxn id="20" idx="0"/>
          </p:cNvCxnSpPr>
          <p:nvPr>
            <p:custDataLst>
              <p:tags r:id="rId24"/>
            </p:custDataLst>
          </p:nvPr>
        </p:nvCxnSpPr>
        <p:spPr bwMode="auto">
          <a:xfrm>
            <a:off x="2019300" y="5170488"/>
            <a:ext cx="131762" cy="525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3D12ECA-8D03-46A7-8988-DF54662D0775}"/>
              </a:ext>
            </a:extLst>
          </p:cNvPr>
          <p:cNvSpPr txBox="1"/>
          <p:nvPr/>
        </p:nvSpPr>
        <p:spPr>
          <a:xfrm>
            <a:off x="4416425" y="3593331"/>
            <a:ext cx="44245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Hans-HK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		</a:t>
            </a:r>
            <a:r>
              <a:rPr lang="zh-CN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24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24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FF04E27-AFF6-403B-ADA9-18B1EBCAF2DB}"/>
              </a:ext>
            </a:extLst>
          </p:cNvPr>
          <p:cNvSpPr txBox="1"/>
          <p:nvPr/>
        </p:nvSpPr>
        <p:spPr>
          <a:xfrm>
            <a:off x="5389685" y="538163"/>
            <a:ext cx="3358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次插入的建立方法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O(nlogn)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。可改进！</a:t>
            </a:r>
            <a:endParaRPr lang="en-US" altLang="zh-Hans-HK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642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6CF077E-A679-4E43-986A-3B2C545E666A}"/>
                  </a:ext>
                </a:extLst>
              </p:cNvPr>
              <p:cNvSpPr txBox="1"/>
              <p:nvPr/>
            </p:nvSpPr>
            <p:spPr>
              <a:xfrm>
                <a:off x="861584" y="1511936"/>
                <a:ext cx="7420831" cy="4203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FF00FF"/>
                    </a:solidFill>
                    <a:latin typeface="Courier New" panose="02070309020205020404" pitchFamily="49" charset="0"/>
                  </a:rPr>
                  <a:t>复杂度分析。</a:t>
                </a:r>
                <a:endParaRPr lang="en-US" altLang="zh-CN" sz="2400" b="1" dirty="0">
                  <a:solidFill>
                    <a:srgbClr val="FF00FF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为了简单起见。假定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n=2</a:t>
                </a:r>
                <a:r>
                  <a:rPr lang="en-US" altLang="zh-CN" sz="2400" b="1" baseline="30000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k</a:t>
                </a:r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-1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。（满二叉树）</a:t>
                </a:r>
                <a:endParaRPr lang="en-US" altLang="zh-CN" sz="2400" b="1" dirty="0">
                  <a:solidFill>
                    <a:srgbClr val="0070C0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buFontTx/>
                  <a:buNone/>
                </a:pPr>
                <a:endParaRPr lang="en-US" altLang="zh-CN" sz="2400" b="1" dirty="0">
                  <a:solidFill>
                    <a:srgbClr val="0070C0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总的运行时间为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r>
                  <a:rPr lang="en-US" altLang="zh-CN" sz="2400" b="1" dirty="0">
                    <a:solidFill>
                      <a:srgbClr val="00B050"/>
                    </a:solidFill>
                    <a:latin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  <m:r>
                      <a:rPr lang="en-US" altLang="zh-CN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endParaRPr lang="en-US" altLang="zh-CN" sz="24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sz="24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𝟏𝟔</m:t>
                                  </m:r>
                                </m:den>
                              </m:f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+…</m:t>
                              </m:r>
                            </m:e>
                          </m:d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B050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6CF077E-A679-4E43-986A-3B2C545E6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4" y="1511936"/>
                <a:ext cx="7420831" cy="4203458"/>
              </a:xfrm>
              <a:prstGeom prst="rect">
                <a:avLst/>
              </a:prstGeom>
              <a:blipFill>
                <a:blip r:embed="rId3"/>
                <a:stretch>
                  <a:fillRect l="-1232" t="-130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696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385FF-D659-4AB4-90E4-347FFD3FD0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1511" y="766594"/>
            <a:ext cx="6572250" cy="1049338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练习题：中位数的计算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B6C4DD-FE84-44E5-9C50-04429EE5B9C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1472524" y="2006262"/>
                <a:ext cx="6572250" cy="3716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</a:rPr>
                  <a:t>【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问题描述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】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给定一个集合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（初始为空集）。</a:t>
                </a:r>
                <a:br>
                  <a:rPr lang="en-US" altLang="zh-CN" dirty="0">
                    <a:solidFill>
                      <a:srgbClr val="7030A0"/>
                    </a:solidFill>
                  </a:rPr>
                </a:br>
                <a:r>
                  <a:rPr lang="zh-CN" altLang="en-US" dirty="0">
                    <a:solidFill>
                      <a:srgbClr val="7030A0"/>
                    </a:solidFill>
                  </a:rPr>
                  <a:t>你被要求支持三种操作：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向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中新增一个元素；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从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中删除某个元素；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zh-CN" altLang="en-US" sz="2000" i="1" dirty="0">
                    <a:solidFill>
                      <a:srgbClr val="7030A0"/>
                    </a:solidFill>
                  </a:rPr>
                  <a:t>回答</a:t>
                </a:r>
                <a:r>
                  <a:rPr lang="en-US" altLang="zh-CN" sz="2000" i="1" dirty="0">
                    <a:solidFill>
                      <a:srgbClr val="00B050"/>
                    </a:solidFill>
                  </a:rPr>
                  <a:t>S</a:t>
                </a:r>
                <a:r>
                  <a:rPr lang="zh-CN" altLang="en-US" sz="2000" i="1" dirty="0">
                    <a:solidFill>
                      <a:srgbClr val="7030A0"/>
                    </a:solidFill>
                  </a:rPr>
                  <a:t>中的中位数是多少。</a:t>
                </a:r>
                <a:endParaRPr lang="en-US" altLang="zh-CN" sz="2000" i="1" dirty="0">
                  <a:solidFill>
                    <a:srgbClr val="7030A0"/>
                  </a:solidFill>
                </a:endParaRPr>
              </a:p>
              <a:p>
                <a:r>
                  <a:rPr lang="zh-CN" altLang="en-US" b="1" dirty="0">
                    <a:solidFill>
                      <a:srgbClr val="7030A0"/>
                    </a:solidFill>
                  </a:rPr>
                  <a:t>目标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：在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O(log n)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时间内完成每一种操作。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zh-CN" altLang="en-US" b="1" dirty="0">
                    <a:solidFill>
                      <a:srgbClr val="7030A0"/>
                    </a:solidFill>
                  </a:rPr>
                  <a:t>解法简述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：构建一个最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大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堆（保存较小的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个数）</a:t>
                </a:r>
                <a:br>
                  <a:rPr lang="en-US" altLang="zh-CN" dirty="0">
                    <a:solidFill>
                      <a:srgbClr val="7030A0"/>
                    </a:solidFill>
                  </a:rPr>
                </a:br>
                <a:r>
                  <a:rPr lang="en-US" altLang="zh-CN" dirty="0">
                    <a:solidFill>
                      <a:srgbClr val="7030A0"/>
                    </a:solidFill>
                  </a:rPr>
                  <a:t>     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构建一个最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小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堆（保存较大的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个数）。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zh-CN" altLang="en-US" dirty="0">
                    <a:solidFill>
                      <a:srgbClr val="7030A0"/>
                    </a:solidFill>
                  </a:rPr>
                  <a:t>注：不考虑删除操作时，稍微容易一点。</a:t>
                </a:r>
                <a:endParaRPr lang="zh-Hans-HK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B6C4DD-FE84-44E5-9C50-04429EE5B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472524" y="2006262"/>
                <a:ext cx="6572250" cy="3716338"/>
              </a:xfrm>
              <a:blipFill>
                <a:blip r:embed="rId2"/>
                <a:stretch>
                  <a:fillRect l="-835" t="-656" b="-1475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6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8AF09-5480-4FB3-A8AB-7459EA03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Insert(int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FEFC9-6CAB-4CE2-AFEB-8F2C3228E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81" y="1679307"/>
            <a:ext cx="4340271" cy="1969509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</a:rPr>
              <a:t>基本思想：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先暂时放在最后的位置。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不断往上调整。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D7BC911-FCBF-4830-AF94-CDA0DC3B6E71}"/>
              </a:ext>
            </a:extLst>
          </p:cNvPr>
          <p:cNvGrpSpPr/>
          <p:nvPr/>
        </p:nvGrpSpPr>
        <p:grpSpPr>
          <a:xfrm>
            <a:off x="824523" y="3648816"/>
            <a:ext cx="4218755" cy="2692916"/>
            <a:chOff x="1422400" y="800100"/>
            <a:chExt cx="5283200" cy="2286000"/>
          </a:xfrm>
        </p:grpSpPr>
        <p:sp>
          <p:nvSpPr>
            <p:cNvPr id="50" name="Oval 3">
              <a:extLst>
                <a:ext uri="{FF2B5EF4-FFF2-40B4-BE49-F238E27FC236}">
                  <a16:creationId xmlns:a16="http://schemas.microsoft.com/office/drawing/2014/main" id="{A486EEF4-D3C8-406E-A4D8-5A62A76D4DBD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994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99</a:t>
              </a:r>
            </a:p>
          </p:txBody>
        </p: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ECA9DE01-8A8F-41E9-8339-A0AD575AD363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59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60</a:t>
              </a:r>
            </a:p>
          </p:txBody>
        </p:sp>
        <p:sp>
          <p:nvSpPr>
            <p:cNvPr id="52" name="Oval 5">
              <a:extLst>
                <a:ext uri="{FF2B5EF4-FFF2-40B4-BE49-F238E27FC236}">
                  <a16:creationId xmlns:a16="http://schemas.microsoft.com/office/drawing/2014/main" id="{DD99D9B4-53A2-4415-B1C5-56240F5CADDA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2352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40</a:t>
              </a:r>
            </a:p>
          </p:txBody>
        </p:sp>
        <p:sp>
          <p:nvSpPr>
            <p:cNvPr id="53" name="Oval 6">
              <a:extLst>
                <a:ext uri="{FF2B5EF4-FFF2-40B4-BE49-F238E27FC236}">
                  <a16:creationId xmlns:a16="http://schemas.microsoft.com/office/drawing/2014/main" id="{A565F0E2-21E8-4630-BC12-64AD162AE2C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283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80</a:t>
              </a:r>
            </a:p>
          </p:txBody>
        </p:sp>
        <p:sp>
          <p:nvSpPr>
            <p:cNvPr id="54" name="Oval 7">
              <a:extLst>
                <a:ext uri="{FF2B5EF4-FFF2-40B4-BE49-F238E27FC236}">
                  <a16:creationId xmlns:a16="http://schemas.microsoft.com/office/drawing/2014/main" id="{5C868DED-09A5-4758-8474-3A554F6C1439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251200" y="142875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20</a:t>
              </a:r>
            </a:p>
          </p:txBody>
        </p:sp>
        <p:sp>
          <p:nvSpPr>
            <p:cNvPr id="55" name="Oval 8">
              <a:extLst>
                <a:ext uri="{FF2B5EF4-FFF2-40B4-BE49-F238E27FC236}">
                  <a16:creationId xmlns:a16="http://schemas.microsoft.com/office/drawing/2014/main" id="{ACA9EBAC-74DF-44A1-90E5-F1D418D66CAC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165600" y="8001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10</a:t>
              </a:r>
            </a:p>
          </p:txBody>
        </p:sp>
        <p:cxnSp>
          <p:nvCxnSpPr>
            <p:cNvPr id="56" name="AutoShape 9">
              <a:extLst>
                <a:ext uri="{FF2B5EF4-FFF2-40B4-BE49-F238E27FC236}">
                  <a16:creationId xmlns:a16="http://schemas.microsoft.com/office/drawing/2014/main" id="{935313DC-35D5-4E4B-8388-DF1AFB8625EF}"/>
                </a:ext>
              </a:extLst>
            </p:cNvPr>
            <p:cNvCxnSpPr>
              <a:cxnSpLocks noChangeShapeType="1"/>
              <a:stCxn id="55" idx="3"/>
              <a:endCxn id="54" idx="0"/>
            </p:cNvCxnSpPr>
            <p:nvPr>
              <p:custDataLst>
                <p:tags r:id="rId7"/>
              </p:custDataLst>
            </p:nvPr>
          </p:nvCxnSpPr>
          <p:spPr bwMode="auto">
            <a:xfrm flipH="1">
              <a:off x="3606800" y="1160463"/>
              <a:ext cx="663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10">
              <a:extLst>
                <a:ext uri="{FF2B5EF4-FFF2-40B4-BE49-F238E27FC236}">
                  <a16:creationId xmlns:a16="http://schemas.microsoft.com/office/drawing/2014/main" id="{9537C376-862E-4312-AF83-D49D74553E08}"/>
                </a:ext>
              </a:extLst>
            </p:cNvPr>
            <p:cNvCxnSpPr>
              <a:cxnSpLocks noChangeShapeType="1"/>
              <a:stCxn id="55" idx="5"/>
              <a:endCxn id="53" idx="0"/>
            </p:cNvCxnSpPr>
            <p:nvPr>
              <p:custDataLst>
                <p:tags r:id="rId8"/>
              </p:custDataLst>
            </p:nvPr>
          </p:nvCxnSpPr>
          <p:spPr bwMode="auto">
            <a:xfrm>
              <a:off x="4772025" y="1160463"/>
              <a:ext cx="8667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11">
              <a:extLst>
                <a:ext uri="{FF2B5EF4-FFF2-40B4-BE49-F238E27FC236}">
                  <a16:creationId xmlns:a16="http://schemas.microsoft.com/office/drawing/2014/main" id="{CAF53279-5DF2-4DBD-96A6-3A9628DDB2B5}"/>
                </a:ext>
              </a:extLst>
            </p:cNvPr>
            <p:cNvCxnSpPr>
              <a:cxnSpLocks noChangeShapeType="1"/>
              <a:stCxn id="53" idx="5"/>
              <a:endCxn id="50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889625" y="1789113"/>
              <a:ext cx="460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12">
              <a:extLst>
                <a:ext uri="{FF2B5EF4-FFF2-40B4-BE49-F238E27FC236}">
                  <a16:creationId xmlns:a16="http://schemas.microsoft.com/office/drawing/2014/main" id="{FA920267-2E61-4226-823A-4D220705669A}"/>
                </a:ext>
              </a:extLst>
            </p:cNvPr>
            <p:cNvCxnSpPr>
              <a:cxnSpLocks noChangeShapeType="1"/>
              <a:stCxn id="54" idx="3"/>
              <a:endCxn id="52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2590800" y="1789113"/>
              <a:ext cx="765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13">
              <a:extLst>
                <a:ext uri="{FF2B5EF4-FFF2-40B4-BE49-F238E27FC236}">
                  <a16:creationId xmlns:a16="http://schemas.microsoft.com/office/drawing/2014/main" id="{AB3E0B4D-17CF-413B-A478-568FF734340F}"/>
                </a:ext>
              </a:extLst>
            </p:cNvPr>
            <p:cNvCxnSpPr>
              <a:cxnSpLocks noChangeShapeType="1"/>
              <a:stCxn id="54" idx="5"/>
              <a:endCxn id="51" idx="0"/>
            </p:cNvCxnSpPr>
            <p:nvPr>
              <p:custDataLst>
                <p:tags r:id="rId11"/>
              </p:custDataLst>
            </p:nvPr>
          </p:nvCxnSpPr>
          <p:spPr bwMode="auto">
            <a:xfrm>
              <a:off x="3857625" y="1789113"/>
              <a:ext cx="2571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Oval 14">
              <a:extLst>
                <a:ext uri="{FF2B5EF4-FFF2-40B4-BE49-F238E27FC236}">
                  <a16:creationId xmlns:a16="http://schemas.microsoft.com/office/drawing/2014/main" id="{EC4D71B5-B282-42D3-8896-F9490BBFFE8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422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8</a:t>
              </a:r>
              <a:r>
                <a:rPr lang="en-US" altLang="zh-Hans-HK" dirty="0"/>
                <a:t>0</a:t>
              </a:r>
            </a:p>
          </p:txBody>
        </p:sp>
        <p:cxnSp>
          <p:nvCxnSpPr>
            <p:cNvPr id="62" name="AutoShape 15">
              <a:extLst>
                <a:ext uri="{FF2B5EF4-FFF2-40B4-BE49-F238E27FC236}">
                  <a16:creationId xmlns:a16="http://schemas.microsoft.com/office/drawing/2014/main" id="{5E99D692-4847-4C31-8E89-2F2E34750E8D}"/>
                </a:ext>
              </a:extLst>
            </p:cNvPr>
            <p:cNvCxnSpPr>
              <a:cxnSpLocks noChangeShapeType="1"/>
              <a:stCxn id="52" idx="3"/>
              <a:endCxn id="61" idx="0"/>
            </p:cNvCxnSpPr>
            <p:nvPr>
              <p:custDataLst>
                <p:tags r:id="rId13"/>
              </p:custDataLst>
            </p:nvPr>
          </p:nvCxnSpPr>
          <p:spPr bwMode="auto">
            <a:xfrm flipH="1">
              <a:off x="1752600" y="2417763"/>
              <a:ext cx="587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Oval 16">
              <a:extLst>
                <a:ext uri="{FF2B5EF4-FFF2-40B4-BE49-F238E27FC236}">
                  <a16:creationId xmlns:a16="http://schemas.microsoft.com/office/drawing/2014/main" id="{5E54B322-4DD7-4F11-B1E7-397D42720ED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 dirty="0"/>
                <a:t>98</a:t>
              </a:r>
              <a:endParaRPr lang="en-US" altLang="zh-Hans-HK" dirty="0"/>
            </a:p>
          </p:txBody>
        </p:sp>
        <p:cxnSp>
          <p:nvCxnSpPr>
            <p:cNvPr id="64" name="AutoShape 17">
              <a:extLst>
                <a:ext uri="{FF2B5EF4-FFF2-40B4-BE49-F238E27FC236}">
                  <a16:creationId xmlns:a16="http://schemas.microsoft.com/office/drawing/2014/main" id="{C22A92B8-1370-42B5-8735-3641D026C5DC}"/>
                </a:ext>
              </a:extLst>
            </p:cNvPr>
            <p:cNvCxnSpPr>
              <a:cxnSpLocks noChangeShapeType="1"/>
              <a:stCxn id="52" idx="5"/>
              <a:endCxn id="63" idx="0"/>
            </p:cNvCxnSpPr>
            <p:nvPr>
              <p:custDataLst>
                <p:tags r:id="rId15"/>
              </p:custDataLst>
            </p:nvPr>
          </p:nvCxnSpPr>
          <p:spPr bwMode="auto">
            <a:xfrm>
              <a:off x="2841625" y="2417763"/>
              <a:ext cx="285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18">
              <a:extLst>
                <a:ext uri="{FF2B5EF4-FFF2-40B4-BE49-F238E27FC236}">
                  <a16:creationId xmlns:a16="http://schemas.microsoft.com/office/drawing/2014/main" id="{03481689-C721-4EB2-A2A2-01F56147349B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978400" y="2057400"/>
              <a:ext cx="711200" cy="40005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85</a:t>
              </a:r>
            </a:p>
          </p:txBody>
        </p:sp>
        <p:cxnSp>
          <p:nvCxnSpPr>
            <p:cNvPr id="66" name="AutoShape 19">
              <a:extLst>
                <a:ext uri="{FF2B5EF4-FFF2-40B4-BE49-F238E27FC236}">
                  <a16:creationId xmlns:a16="http://schemas.microsoft.com/office/drawing/2014/main" id="{7E4D3923-0DEF-4C59-BB8C-C2EB18F2285C}"/>
                </a:ext>
              </a:extLst>
            </p:cNvPr>
            <p:cNvCxnSpPr>
              <a:cxnSpLocks noChangeShapeType="1"/>
              <a:stCxn id="53" idx="3"/>
              <a:endCxn id="65" idx="0"/>
            </p:cNvCxnSpPr>
            <p:nvPr>
              <p:custDataLst>
                <p:tags r:id="rId17"/>
              </p:custDataLst>
            </p:nvPr>
          </p:nvCxnSpPr>
          <p:spPr bwMode="auto">
            <a:xfrm flipH="1">
              <a:off x="5334000" y="1789113"/>
              <a:ext cx="539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20">
              <a:extLst>
                <a:ext uri="{FF2B5EF4-FFF2-40B4-BE49-F238E27FC236}">
                  <a16:creationId xmlns:a16="http://schemas.microsoft.com/office/drawing/2014/main" id="{09DFD454-3D75-475F-B078-60FDDBD2FD0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454400" y="2686050"/>
              <a:ext cx="660400" cy="37147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65</a:t>
              </a:r>
            </a:p>
          </p:txBody>
        </p:sp>
        <p:cxnSp>
          <p:nvCxnSpPr>
            <p:cNvPr id="68" name="AutoShape 21">
              <a:extLst>
                <a:ext uri="{FF2B5EF4-FFF2-40B4-BE49-F238E27FC236}">
                  <a16:creationId xmlns:a16="http://schemas.microsoft.com/office/drawing/2014/main" id="{F9283D99-AC71-438B-B808-106122C54E73}"/>
                </a:ext>
              </a:extLst>
            </p:cNvPr>
            <p:cNvCxnSpPr>
              <a:cxnSpLocks noChangeShapeType="1"/>
              <a:stCxn id="51" idx="3"/>
              <a:endCxn id="67" idx="0"/>
            </p:cNvCxnSpPr>
            <p:nvPr>
              <p:custDataLst>
                <p:tags r:id="rId19"/>
              </p:custDataLst>
            </p:nvPr>
          </p:nvCxnSpPr>
          <p:spPr bwMode="auto">
            <a:xfrm flipH="1">
              <a:off x="3784600" y="2417763"/>
              <a:ext cx="79375" cy="249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Oval 22">
              <a:extLst>
                <a:ext uri="{FF2B5EF4-FFF2-40B4-BE49-F238E27FC236}">
                  <a16:creationId xmlns:a16="http://schemas.microsoft.com/office/drawing/2014/main" id="{292A8176-890E-49EC-A9A5-E17A3F712D07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368800" y="2686050"/>
              <a:ext cx="711200" cy="400050"/>
            </a:xfrm>
            <a:prstGeom prst="ellipse">
              <a:avLst/>
            </a:prstGeom>
            <a:noFill/>
            <a:ln w="444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Hans-HK"/>
                <a:t>15</a:t>
              </a:r>
            </a:p>
          </p:txBody>
        </p:sp>
        <p:cxnSp>
          <p:nvCxnSpPr>
            <p:cNvPr id="70" name="AutoShape 23">
              <a:extLst>
                <a:ext uri="{FF2B5EF4-FFF2-40B4-BE49-F238E27FC236}">
                  <a16:creationId xmlns:a16="http://schemas.microsoft.com/office/drawing/2014/main" id="{F3D0D5EF-5394-43FF-B623-9F7107FF180A}"/>
                </a:ext>
              </a:extLst>
            </p:cNvPr>
            <p:cNvCxnSpPr>
              <a:cxnSpLocks noChangeShapeType="1"/>
              <a:stCxn id="51" idx="5"/>
              <a:endCxn id="69" idx="0"/>
            </p:cNvCxnSpPr>
            <p:nvPr>
              <p:custDataLst>
                <p:tags r:id="rId21"/>
              </p:custDataLst>
            </p:nvPr>
          </p:nvCxnSpPr>
          <p:spPr bwMode="auto">
            <a:xfrm>
              <a:off x="4365625" y="2417763"/>
              <a:ext cx="358775" cy="24606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AutoShape 45">
              <a:extLst>
                <a:ext uri="{FF2B5EF4-FFF2-40B4-BE49-F238E27FC236}">
                  <a16:creationId xmlns:a16="http://schemas.microsoft.com/office/drawing/2014/main" id="{3A0D4399-4CF1-459A-AB2A-20812DD80E80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4470400" y="2114550"/>
              <a:ext cx="508000" cy="536575"/>
            </a:xfrm>
            <a:custGeom>
              <a:avLst/>
              <a:gdLst>
                <a:gd name="T0" fmla="*/ 163907881 w 21600"/>
                <a:gd name="T1" fmla="*/ 0 h 21600"/>
                <a:gd name="T2" fmla="*/ 163907881 w 21600"/>
                <a:gd name="T3" fmla="*/ 186376824 h 21600"/>
                <a:gd name="T4" fmla="*/ 34251453 w 21600"/>
                <a:gd name="T5" fmla="*/ 331118624 h 21600"/>
                <a:gd name="T6" fmla="*/ 280985141 w 21600"/>
                <a:gd name="T7" fmla="*/ 9318841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3503 h 21600"/>
                <a:gd name="T14" fmla="*/ 17786 w 21600"/>
                <a:gd name="T15" fmla="*/ 86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600" y="0"/>
                  </a:lnTo>
                  <a:lnTo>
                    <a:pt x="12600" y="3503"/>
                  </a:lnTo>
                  <a:lnTo>
                    <a:pt x="12427" y="3503"/>
                  </a:lnTo>
                  <a:cubicBezTo>
                    <a:pt x="5564" y="3503"/>
                    <a:pt x="0" y="7378"/>
                    <a:pt x="0" y="12158"/>
                  </a:cubicBezTo>
                  <a:lnTo>
                    <a:pt x="0" y="21600"/>
                  </a:lnTo>
                  <a:lnTo>
                    <a:pt x="5266" y="21600"/>
                  </a:lnTo>
                  <a:lnTo>
                    <a:pt x="5266" y="12158"/>
                  </a:lnTo>
                  <a:cubicBezTo>
                    <a:pt x="5266" y="10223"/>
                    <a:pt x="8472" y="8655"/>
                    <a:pt x="12427" y="8655"/>
                  </a:cubicBezTo>
                  <a:lnTo>
                    <a:pt x="12600" y="8655"/>
                  </a:lnTo>
                  <a:lnTo>
                    <a:pt x="12600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Hans-HK" altLang="zh-Hans-HK"/>
            </a:p>
          </p:txBody>
        </p:sp>
        <p:sp>
          <p:nvSpPr>
            <p:cNvPr id="72" name="AutoShape 46">
              <a:extLst>
                <a:ext uri="{FF2B5EF4-FFF2-40B4-BE49-F238E27FC236}">
                  <a16:creationId xmlns:a16="http://schemas.microsoft.com/office/drawing/2014/main" id="{7D968CBE-8DAE-47C4-B8C6-FDC2230275A7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064000" y="1485900"/>
              <a:ext cx="508000" cy="536575"/>
            </a:xfrm>
            <a:custGeom>
              <a:avLst/>
              <a:gdLst>
                <a:gd name="T0" fmla="*/ 163907881 w 21600"/>
                <a:gd name="T1" fmla="*/ 0 h 21600"/>
                <a:gd name="T2" fmla="*/ 163907881 w 21600"/>
                <a:gd name="T3" fmla="*/ 186376824 h 21600"/>
                <a:gd name="T4" fmla="*/ 34251453 w 21600"/>
                <a:gd name="T5" fmla="*/ 331118624 h 21600"/>
                <a:gd name="T6" fmla="*/ 280985141 w 21600"/>
                <a:gd name="T7" fmla="*/ 9318841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3503 h 21600"/>
                <a:gd name="T14" fmla="*/ 17786 w 21600"/>
                <a:gd name="T15" fmla="*/ 865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600" y="0"/>
                  </a:lnTo>
                  <a:lnTo>
                    <a:pt x="12600" y="3503"/>
                  </a:lnTo>
                  <a:lnTo>
                    <a:pt x="12427" y="3503"/>
                  </a:lnTo>
                  <a:cubicBezTo>
                    <a:pt x="5564" y="3503"/>
                    <a:pt x="0" y="7378"/>
                    <a:pt x="0" y="12158"/>
                  </a:cubicBezTo>
                  <a:lnTo>
                    <a:pt x="0" y="21600"/>
                  </a:lnTo>
                  <a:lnTo>
                    <a:pt x="5266" y="21600"/>
                  </a:lnTo>
                  <a:lnTo>
                    <a:pt x="5266" y="12158"/>
                  </a:lnTo>
                  <a:cubicBezTo>
                    <a:pt x="5266" y="10223"/>
                    <a:pt x="8472" y="8655"/>
                    <a:pt x="12427" y="8655"/>
                  </a:cubicBezTo>
                  <a:lnTo>
                    <a:pt x="12600" y="8655"/>
                  </a:lnTo>
                  <a:lnTo>
                    <a:pt x="12600" y="121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zh-Hans-HK" altLang="zh-Hans-HK"/>
            </a:p>
          </p:txBody>
        </p:sp>
      </p:grp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46E5A04B-85E2-48A2-BEFA-4C8F55832AF1}"/>
              </a:ext>
            </a:extLst>
          </p:cNvPr>
          <p:cNvSpPr txBox="1">
            <a:spLocks/>
          </p:cNvSpPr>
          <p:nvPr/>
        </p:nvSpPr>
        <p:spPr>
          <a:xfrm>
            <a:off x="5261966" y="1031984"/>
            <a:ext cx="3843351" cy="4165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insert(int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++size;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B0F0"/>
                </a:solidFill>
                <a:latin typeface="Courier New" panose="02070309020205020404" pitchFamily="49" charset="0"/>
              </a:rPr>
              <a:t> &gt; 1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&amp;&amp; </a:t>
            </a:r>
            <a:b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/2])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/2];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433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5EC39-F1AC-469C-9BBA-2DEBCE8A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Decrease_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(int I, int </a:t>
            </a:r>
            <a:r>
              <a:rPr lang="en-US" altLang="zh-CN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</a:t>
            </a:r>
            <a:r>
              <a:rPr lang="en-US" altLang="zh-CN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7B567-6B4A-4890-9305-914700AB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81" y="1726058"/>
            <a:ext cx="3891521" cy="345061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zh-CN" altLang="en-US" sz="2400" dirty="0">
                <a:solidFill>
                  <a:srgbClr val="7030A0"/>
                </a:solidFill>
              </a:rPr>
              <a:t>赋值为</a:t>
            </a:r>
            <a:r>
              <a:rPr lang="en-US" altLang="zh-CN" sz="2400" dirty="0" err="1">
                <a:solidFill>
                  <a:srgbClr val="00B050"/>
                </a:solidFill>
              </a:rPr>
              <a:t>val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然后不断向上调整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直到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en-US" altLang="zh-CN" sz="2400" dirty="0">
                <a:solidFill>
                  <a:srgbClr val="7030A0"/>
                </a:solidFill>
              </a:rPr>
              <a:t> ≥ </a:t>
            </a:r>
            <a:r>
              <a:rPr lang="en-US" altLang="zh-CN" sz="2400" dirty="0">
                <a:solidFill>
                  <a:srgbClr val="00B050"/>
                </a:solidFill>
              </a:rPr>
              <a:t>Heap[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/2]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或者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933D2B89-ABCC-4245-89E6-51D7011AA07C}"/>
              </a:ext>
            </a:extLst>
          </p:cNvPr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4220227" y="4910104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99</a:t>
            </a:r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C1EEC866-2626-4CEF-80C0-6FE3D8861FE9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435369" y="4910104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60</a:t>
            </a: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47BE10A6-EC1E-410F-8941-0C1C7CF3A624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218420" y="4910104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40</a:t>
            </a:r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BDC10F01-6ABE-40FB-B15E-EEF5E7CBA919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652317" y="4169552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80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C52C2A5A-516F-409F-9546-0EF1DAD69E32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2029719" y="4169552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213F1AE9-1238-41CB-B8F4-4843006CBA08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2759888" y="3429000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10</a:t>
            </a:r>
          </a:p>
        </p:txBody>
      </p:sp>
      <p:cxnSp>
        <p:nvCxnSpPr>
          <p:cNvPr id="29" name="AutoShape 9">
            <a:extLst>
              <a:ext uri="{FF2B5EF4-FFF2-40B4-BE49-F238E27FC236}">
                <a16:creationId xmlns:a16="http://schemas.microsoft.com/office/drawing/2014/main" id="{C5B364A5-EDA9-4CFB-8ABA-463496C14EBA}"/>
              </a:ext>
            </a:extLst>
          </p:cNvPr>
          <p:cNvCxnSpPr>
            <a:cxnSpLocks noChangeShapeType="1"/>
            <a:stCxn id="28" idx="3"/>
            <a:endCxn id="27" idx="0"/>
          </p:cNvCxnSpPr>
          <p:nvPr>
            <p:custDataLst>
              <p:tags r:id="rId7"/>
            </p:custDataLst>
          </p:nvPr>
        </p:nvCxnSpPr>
        <p:spPr bwMode="auto">
          <a:xfrm flipH="1">
            <a:off x="2313674" y="3853509"/>
            <a:ext cx="52988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0">
            <a:extLst>
              <a:ext uri="{FF2B5EF4-FFF2-40B4-BE49-F238E27FC236}">
                <a16:creationId xmlns:a16="http://schemas.microsoft.com/office/drawing/2014/main" id="{D3BDE2D4-3EA1-4E01-BB03-587A38E35A09}"/>
              </a:ext>
            </a:extLst>
          </p:cNvPr>
          <p:cNvCxnSpPr>
            <a:cxnSpLocks noChangeShapeType="1"/>
            <a:stCxn id="28" idx="5"/>
            <a:endCxn id="26" idx="0"/>
          </p:cNvCxnSpPr>
          <p:nvPr>
            <p:custDataLst>
              <p:tags r:id="rId8"/>
            </p:custDataLst>
          </p:nvPr>
        </p:nvCxnSpPr>
        <p:spPr bwMode="auto">
          <a:xfrm>
            <a:off x="3244133" y="3853509"/>
            <a:ext cx="692139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1">
            <a:extLst>
              <a:ext uri="{FF2B5EF4-FFF2-40B4-BE49-F238E27FC236}">
                <a16:creationId xmlns:a16="http://schemas.microsoft.com/office/drawing/2014/main" id="{806FC50A-7B69-4643-AA0C-FA012442816E}"/>
              </a:ext>
            </a:extLst>
          </p:cNvPr>
          <p:cNvCxnSpPr>
            <a:cxnSpLocks noChangeShapeType="1"/>
            <a:stCxn id="26" idx="5"/>
            <a:endCxn id="23" idx="0"/>
          </p:cNvCxnSpPr>
          <p:nvPr>
            <p:custDataLst>
              <p:tags r:id="rId9"/>
            </p:custDataLst>
          </p:nvPr>
        </p:nvCxnSpPr>
        <p:spPr bwMode="auto">
          <a:xfrm>
            <a:off x="4136561" y="4594061"/>
            <a:ext cx="36762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2">
            <a:extLst>
              <a:ext uri="{FF2B5EF4-FFF2-40B4-BE49-F238E27FC236}">
                <a16:creationId xmlns:a16="http://schemas.microsoft.com/office/drawing/2014/main" id="{63863DEF-EFFD-4FCF-88B3-12B2B4815282}"/>
              </a:ext>
            </a:extLst>
          </p:cNvPr>
          <p:cNvCxnSpPr>
            <a:cxnSpLocks noChangeShapeType="1"/>
            <a:stCxn id="27" idx="3"/>
            <a:endCxn id="25" idx="0"/>
          </p:cNvCxnSpPr>
          <p:nvPr>
            <p:custDataLst>
              <p:tags r:id="rId10"/>
            </p:custDataLst>
          </p:nvPr>
        </p:nvCxnSpPr>
        <p:spPr bwMode="auto">
          <a:xfrm flipH="1">
            <a:off x="1502375" y="4594061"/>
            <a:ext cx="61101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3">
            <a:extLst>
              <a:ext uri="{FF2B5EF4-FFF2-40B4-BE49-F238E27FC236}">
                <a16:creationId xmlns:a16="http://schemas.microsoft.com/office/drawing/2014/main" id="{0650C5E2-C2D0-468E-83EB-7494D90B8E1B}"/>
              </a:ext>
            </a:extLst>
          </p:cNvPr>
          <p:cNvCxnSpPr>
            <a:cxnSpLocks noChangeShapeType="1"/>
            <a:stCxn id="27" idx="5"/>
            <a:endCxn id="24" idx="0"/>
          </p:cNvCxnSpPr>
          <p:nvPr>
            <p:custDataLst>
              <p:tags r:id="rId11"/>
            </p:custDataLst>
          </p:nvPr>
        </p:nvCxnSpPr>
        <p:spPr bwMode="auto">
          <a:xfrm>
            <a:off x="2513963" y="4594061"/>
            <a:ext cx="20536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14">
            <a:extLst>
              <a:ext uri="{FF2B5EF4-FFF2-40B4-BE49-F238E27FC236}">
                <a16:creationId xmlns:a16="http://schemas.microsoft.com/office/drawing/2014/main" id="{CFCBAB5C-8973-497E-94B2-41D54F28DAE2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569381" y="5650656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en-US" altLang="zh-Hans-HK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35" name="AutoShape 15">
            <a:extLst>
              <a:ext uri="{FF2B5EF4-FFF2-40B4-BE49-F238E27FC236}">
                <a16:creationId xmlns:a16="http://schemas.microsoft.com/office/drawing/2014/main" id="{91790674-E85F-4860-9B56-830F23446914}"/>
              </a:ext>
            </a:extLst>
          </p:cNvPr>
          <p:cNvCxnSpPr>
            <a:cxnSpLocks noChangeShapeType="1"/>
            <a:stCxn id="25" idx="3"/>
            <a:endCxn id="34" idx="0"/>
          </p:cNvCxnSpPr>
          <p:nvPr>
            <p:custDataLst>
              <p:tags r:id="rId13"/>
            </p:custDataLst>
          </p:nvPr>
        </p:nvCxnSpPr>
        <p:spPr bwMode="auto">
          <a:xfrm flipH="1">
            <a:off x="833053" y="5334613"/>
            <a:ext cx="469032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16">
            <a:extLst>
              <a:ext uri="{FF2B5EF4-FFF2-40B4-BE49-F238E27FC236}">
                <a16:creationId xmlns:a16="http://schemas.microsoft.com/office/drawing/2014/main" id="{42392AFE-577F-468F-8E5C-F304FD630A39}"/>
              </a:ext>
            </a:extLst>
          </p:cNvPr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1461810" y="5650656"/>
            <a:ext cx="527344" cy="437599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FF0000"/>
                </a:solidFill>
              </a:rPr>
              <a:t>18</a:t>
            </a:r>
            <a:endParaRPr lang="en-US" altLang="zh-Hans-HK" dirty="0">
              <a:solidFill>
                <a:srgbClr val="FF0000"/>
              </a:solidFill>
            </a:endParaRPr>
          </a:p>
        </p:txBody>
      </p:sp>
      <p:cxnSp>
        <p:nvCxnSpPr>
          <p:cNvPr id="37" name="AutoShape 17">
            <a:extLst>
              <a:ext uri="{FF2B5EF4-FFF2-40B4-BE49-F238E27FC236}">
                <a16:creationId xmlns:a16="http://schemas.microsoft.com/office/drawing/2014/main" id="{CC0B9D5A-05CF-41E9-B113-712599A26B31}"/>
              </a:ext>
            </a:extLst>
          </p:cNvPr>
          <p:cNvCxnSpPr>
            <a:cxnSpLocks noChangeShapeType="1"/>
            <a:stCxn id="25" idx="5"/>
            <a:endCxn id="36" idx="0"/>
          </p:cNvCxnSpPr>
          <p:nvPr>
            <p:custDataLst>
              <p:tags r:id="rId15"/>
            </p:custDataLst>
          </p:nvPr>
        </p:nvCxnSpPr>
        <p:spPr bwMode="auto">
          <a:xfrm>
            <a:off x="1702664" y="5334613"/>
            <a:ext cx="22818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18">
            <a:extLst>
              <a:ext uri="{FF2B5EF4-FFF2-40B4-BE49-F238E27FC236}">
                <a16:creationId xmlns:a16="http://schemas.microsoft.com/office/drawing/2014/main" id="{D6598491-F653-4153-9A15-C12952392117}"/>
              </a:ext>
            </a:extLst>
          </p:cNvPr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3408928" y="4910104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85</a:t>
            </a:r>
          </a:p>
        </p:txBody>
      </p:sp>
      <p:cxnSp>
        <p:nvCxnSpPr>
          <p:cNvPr id="39" name="AutoShape 19">
            <a:extLst>
              <a:ext uri="{FF2B5EF4-FFF2-40B4-BE49-F238E27FC236}">
                <a16:creationId xmlns:a16="http://schemas.microsoft.com/office/drawing/2014/main" id="{410C3142-17A3-47ED-BB83-5D73F14B8FE7}"/>
              </a:ext>
            </a:extLst>
          </p:cNvPr>
          <p:cNvCxnSpPr>
            <a:cxnSpLocks noChangeShapeType="1"/>
            <a:stCxn id="26" idx="3"/>
            <a:endCxn id="38" idx="0"/>
          </p:cNvCxnSpPr>
          <p:nvPr>
            <p:custDataLst>
              <p:tags r:id="rId17"/>
            </p:custDataLst>
          </p:nvPr>
        </p:nvCxnSpPr>
        <p:spPr bwMode="auto">
          <a:xfrm flipH="1">
            <a:off x="3692882" y="4594061"/>
            <a:ext cx="4310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20">
            <a:extLst>
              <a:ext uri="{FF2B5EF4-FFF2-40B4-BE49-F238E27FC236}">
                <a16:creationId xmlns:a16="http://schemas.microsoft.com/office/drawing/2014/main" id="{0EF6FF15-062F-4D64-8F4A-911C21F71EFA}"/>
              </a:ext>
            </a:extLst>
          </p:cNvPr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2191979" y="5650656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65</a:t>
            </a:r>
          </a:p>
        </p:txBody>
      </p:sp>
      <p:cxnSp>
        <p:nvCxnSpPr>
          <p:cNvPr id="41" name="AutoShape 21">
            <a:extLst>
              <a:ext uri="{FF2B5EF4-FFF2-40B4-BE49-F238E27FC236}">
                <a16:creationId xmlns:a16="http://schemas.microsoft.com/office/drawing/2014/main" id="{D423224D-E607-4850-8294-7469FCF67AFA}"/>
              </a:ext>
            </a:extLst>
          </p:cNvPr>
          <p:cNvCxnSpPr>
            <a:cxnSpLocks noChangeShapeType="1"/>
            <a:stCxn id="24" idx="3"/>
            <a:endCxn id="40" idx="0"/>
          </p:cNvCxnSpPr>
          <p:nvPr>
            <p:custDataLst>
              <p:tags r:id="rId19"/>
            </p:custDataLst>
          </p:nvPr>
        </p:nvCxnSpPr>
        <p:spPr bwMode="auto">
          <a:xfrm flipH="1">
            <a:off x="2455651" y="5334613"/>
            <a:ext cx="63383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8">
            <a:extLst>
              <a:ext uri="{FF2B5EF4-FFF2-40B4-BE49-F238E27FC236}">
                <a16:creationId xmlns:a16="http://schemas.microsoft.com/office/drawing/2014/main" id="{FBA1B0A2-42F2-435C-AF78-8A7211E6B570}"/>
              </a:ext>
            </a:extLst>
          </p:cNvPr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2051964" y="4176845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753A556A-6F5C-4652-882B-016E2FB612B1}"/>
              </a:ext>
            </a:extLst>
          </p:cNvPr>
          <p:cNvSpPr>
            <a:spLocks noChangeAspect="1" noChangeArrowheads="1"/>
          </p:cNvSpPr>
          <p:nvPr>
            <p:custDataLst>
              <p:tags r:id="rId21"/>
            </p:custDataLst>
          </p:nvPr>
        </p:nvSpPr>
        <p:spPr bwMode="auto">
          <a:xfrm>
            <a:off x="1238702" y="4886729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45" name="Oval 8">
            <a:extLst>
              <a:ext uri="{FF2B5EF4-FFF2-40B4-BE49-F238E27FC236}">
                <a16:creationId xmlns:a16="http://schemas.microsoft.com/office/drawing/2014/main" id="{428C307A-F3B1-43D4-9043-5BABDEEB6A01}"/>
              </a:ext>
            </a:extLst>
          </p:cNvPr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>
            <a:off x="1458698" y="5648368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46" name="内容占位符 2">
            <a:extLst>
              <a:ext uri="{FF2B5EF4-FFF2-40B4-BE49-F238E27FC236}">
                <a16:creationId xmlns:a16="http://schemas.microsoft.com/office/drawing/2014/main" id="{B219B47A-6EFF-4CD0-B194-11B7C9EB16E1}"/>
              </a:ext>
            </a:extLst>
          </p:cNvPr>
          <p:cNvSpPr txBox="1">
            <a:spLocks/>
          </p:cNvSpPr>
          <p:nvPr/>
        </p:nvSpPr>
        <p:spPr>
          <a:xfrm>
            <a:off x="4881102" y="1981436"/>
            <a:ext cx="4167335" cy="40377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decrease_value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(int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, </a:t>
            </a:r>
            <a:b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B0F0"/>
                </a:solidFill>
                <a:latin typeface="Courier New" panose="02070309020205020404" pitchFamily="49" charset="0"/>
              </a:rPr>
              <a:t> &gt; 1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&amp;&amp; </a:t>
            </a:r>
            <a:b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/2])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/2];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/= 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65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-0.02448 -0.1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" y="-5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0.02448 0.1055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48 -0.10371 L 0.06423 -0.2118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54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7037E-7 L -0.08871 0.10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6" grpId="0" animBg="1"/>
      <p:bldP spid="36" grpId="1" animBg="1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902E0-3B16-4E48-B69B-CFC174F8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Oval 3">
            <a:extLst>
              <a:ext uri="{FF2B5EF4-FFF2-40B4-BE49-F238E27FC236}">
                <a16:creationId xmlns:a16="http://schemas.microsoft.com/office/drawing/2014/main" id="{2DEFA8C3-1854-461D-BA60-289C7B1CEC60}"/>
              </a:ext>
            </a:extLst>
          </p:cNvPr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7624969" y="47054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99</a:t>
            </a:r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EC60C42B-FDA6-42CA-ABE5-927889C8BB55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5840111" y="47054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60</a:t>
            </a: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1D994C0D-1DB7-428F-85AE-10E7ECBF5EB4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4623162" y="4705411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40</a:t>
            </a:r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id="{9EEF2183-BB81-4DB9-9E7D-AAF0E93A9AA0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7057059" y="3964859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80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6CF725BA-FB62-484D-912B-244AE607441A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434461" y="3964859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32" name="Oval 8">
            <a:extLst>
              <a:ext uri="{FF2B5EF4-FFF2-40B4-BE49-F238E27FC236}">
                <a16:creationId xmlns:a16="http://schemas.microsoft.com/office/drawing/2014/main" id="{4F32D5B8-DFA9-4EEE-BE22-8A1824B738A0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6164630" y="3224307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strike="sngStrike" dirty="0">
                <a:solidFill>
                  <a:srgbClr val="FF0000"/>
                </a:solidFill>
              </a:rPr>
              <a:t>10</a:t>
            </a:r>
          </a:p>
        </p:txBody>
      </p:sp>
      <p:cxnSp>
        <p:nvCxnSpPr>
          <p:cNvPr id="33" name="AutoShape 9">
            <a:extLst>
              <a:ext uri="{FF2B5EF4-FFF2-40B4-BE49-F238E27FC236}">
                <a16:creationId xmlns:a16="http://schemas.microsoft.com/office/drawing/2014/main" id="{584D86C3-9F9D-4666-A47D-41135896EB10}"/>
              </a:ext>
            </a:extLst>
          </p:cNvPr>
          <p:cNvCxnSpPr>
            <a:cxnSpLocks noChangeShapeType="1"/>
            <a:stCxn id="32" idx="3"/>
            <a:endCxn id="31" idx="0"/>
          </p:cNvCxnSpPr>
          <p:nvPr>
            <p:custDataLst>
              <p:tags r:id="rId7"/>
            </p:custDataLst>
          </p:nvPr>
        </p:nvCxnSpPr>
        <p:spPr bwMode="auto">
          <a:xfrm flipH="1">
            <a:off x="5718416" y="3648816"/>
            <a:ext cx="52988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10">
            <a:extLst>
              <a:ext uri="{FF2B5EF4-FFF2-40B4-BE49-F238E27FC236}">
                <a16:creationId xmlns:a16="http://schemas.microsoft.com/office/drawing/2014/main" id="{76A3DDED-A300-496E-9093-87D220A363EC}"/>
              </a:ext>
            </a:extLst>
          </p:cNvPr>
          <p:cNvCxnSpPr>
            <a:cxnSpLocks noChangeShapeType="1"/>
            <a:stCxn id="32" idx="5"/>
            <a:endCxn id="30" idx="0"/>
          </p:cNvCxnSpPr>
          <p:nvPr>
            <p:custDataLst>
              <p:tags r:id="rId8"/>
            </p:custDataLst>
          </p:nvPr>
        </p:nvCxnSpPr>
        <p:spPr bwMode="auto">
          <a:xfrm>
            <a:off x="6648875" y="3648816"/>
            <a:ext cx="692139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1">
            <a:extLst>
              <a:ext uri="{FF2B5EF4-FFF2-40B4-BE49-F238E27FC236}">
                <a16:creationId xmlns:a16="http://schemas.microsoft.com/office/drawing/2014/main" id="{6C9C793D-319B-4607-B9FC-BEB4A1343C5E}"/>
              </a:ext>
            </a:extLst>
          </p:cNvPr>
          <p:cNvCxnSpPr>
            <a:cxnSpLocks noChangeShapeType="1"/>
            <a:stCxn id="30" idx="5"/>
            <a:endCxn id="27" idx="0"/>
          </p:cNvCxnSpPr>
          <p:nvPr>
            <p:custDataLst>
              <p:tags r:id="rId9"/>
            </p:custDataLst>
          </p:nvPr>
        </p:nvCxnSpPr>
        <p:spPr bwMode="auto">
          <a:xfrm>
            <a:off x="7541303" y="4389368"/>
            <a:ext cx="36762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2">
            <a:extLst>
              <a:ext uri="{FF2B5EF4-FFF2-40B4-BE49-F238E27FC236}">
                <a16:creationId xmlns:a16="http://schemas.microsoft.com/office/drawing/2014/main" id="{9E073970-E5C4-4C3E-802A-302C88A8980C}"/>
              </a:ext>
            </a:extLst>
          </p:cNvPr>
          <p:cNvCxnSpPr>
            <a:cxnSpLocks noChangeShapeType="1"/>
            <a:stCxn id="31" idx="3"/>
            <a:endCxn id="29" idx="0"/>
          </p:cNvCxnSpPr>
          <p:nvPr>
            <p:custDataLst>
              <p:tags r:id="rId10"/>
            </p:custDataLst>
          </p:nvPr>
        </p:nvCxnSpPr>
        <p:spPr bwMode="auto">
          <a:xfrm flipH="1">
            <a:off x="4907117" y="4389368"/>
            <a:ext cx="61101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3">
            <a:extLst>
              <a:ext uri="{FF2B5EF4-FFF2-40B4-BE49-F238E27FC236}">
                <a16:creationId xmlns:a16="http://schemas.microsoft.com/office/drawing/2014/main" id="{4968E1AA-A0FF-4E33-A40B-00D006DB5562}"/>
              </a:ext>
            </a:extLst>
          </p:cNvPr>
          <p:cNvCxnSpPr>
            <a:cxnSpLocks noChangeShapeType="1"/>
            <a:stCxn id="31" idx="5"/>
            <a:endCxn id="28" idx="0"/>
          </p:cNvCxnSpPr>
          <p:nvPr>
            <p:custDataLst>
              <p:tags r:id="rId11"/>
            </p:custDataLst>
          </p:nvPr>
        </p:nvCxnSpPr>
        <p:spPr bwMode="auto">
          <a:xfrm>
            <a:off x="5918705" y="4389368"/>
            <a:ext cx="20536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14">
            <a:extLst>
              <a:ext uri="{FF2B5EF4-FFF2-40B4-BE49-F238E27FC236}">
                <a16:creationId xmlns:a16="http://schemas.microsoft.com/office/drawing/2014/main" id="{F83F9409-45A0-472A-9904-F4A7F89C773C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3974123" y="5445963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en-US" altLang="zh-Hans-HK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39" name="AutoShape 15">
            <a:extLst>
              <a:ext uri="{FF2B5EF4-FFF2-40B4-BE49-F238E27FC236}">
                <a16:creationId xmlns:a16="http://schemas.microsoft.com/office/drawing/2014/main" id="{91633769-1B3C-4891-9427-F4B6627938E8}"/>
              </a:ext>
            </a:extLst>
          </p:cNvPr>
          <p:cNvCxnSpPr>
            <a:cxnSpLocks noChangeShapeType="1"/>
            <a:stCxn id="29" idx="3"/>
            <a:endCxn id="38" idx="0"/>
          </p:cNvCxnSpPr>
          <p:nvPr>
            <p:custDataLst>
              <p:tags r:id="rId13"/>
            </p:custDataLst>
          </p:nvPr>
        </p:nvCxnSpPr>
        <p:spPr bwMode="auto">
          <a:xfrm flipH="1">
            <a:off x="4237795" y="5129920"/>
            <a:ext cx="469032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Oval 16">
            <a:extLst>
              <a:ext uri="{FF2B5EF4-FFF2-40B4-BE49-F238E27FC236}">
                <a16:creationId xmlns:a16="http://schemas.microsoft.com/office/drawing/2014/main" id="{0878C2A0-F1EC-4888-AD35-9CBD70862374}"/>
              </a:ext>
            </a:extLst>
          </p:cNvPr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4866552" y="5445963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98</a:t>
            </a:r>
            <a:endParaRPr lang="en-US" altLang="zh-Hans-HK" dirty="0">
              <a:solidFill>
                <a:srgbClr val="002060"/>
              </a:solidFill>
            </a:endParaRPr>
          </a:p>
        </p:txBody>
      </p:sp>
      <p:cxnSp>
        <p:nvCxnSpPr>
          <p:cNvPr id="41" name="AutoShape 17">
            <a:extLst>
              <a:ext uri="{FF2B5EF4-FFF2-40B4-BE49-F238E27FC236}">
                <a16:creationId xmlns:a16="http://schemas.microsoft.com/office/drawing/2014/main" id="{54961207-EC05-4596-B89C-66270BDE446D}"/>
              </a:ext>
            </a:extLst>
          </p:cNvPr>
          <p:cNvCxnSpPr>
            <a:cxnSpLocks noChangeShapeType="1"/>
            <a:stCxn id="29" idx="5"/>
            <a:endCxn id="40" idx="0"/>
          </p:cNvCxnSpPr>
          <p:nvPr>
            <p:custDataLst>
              <p:tags r:id="rId15"/>
            </p:custDataLst>
          </p:nvPr>
        </p:nvCxnSpPr>
        <p:spPr bwMode="auto">
          <a:xfrm>
            <a:off x="5107406" y="5129920"/>
            <a:ext cx="22818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Oval 18">
            <a:extLst>
              <a:ext uri="{FF2B5EF4-FFF2-40B4-BE49-F238E27FC236}">
                <a16:creationId xmlns:a16="http://schemas.microsoft.com/office/drawing/2014/main" id="{06D02F4D-B164-418C-BBA1-C6DB335BF385}"/>
              </a:ext>
            </a:extLst>
          </p:cNvPr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6813670" y="47054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85</a:t>
            </a:r>
          </a:p>
        </p:txBody>
      </p:sp>
      <p:cxnSp>
        <p:nvCxnSpPr>
          <p:cNvPr id="43" name="AutoShape 19">
            <a:extLst>
              <a:ext uri="{FF2B5EF4-FFF2-40B4-BE49-F238E27FC236}">
                <a16:creationId xmlns:a16="http://schemas.microsoft.com/office/drawing/2014/main" id="{3478CBAA-8882-4CAC-AEB7-CE8DD270BE77}"/>
              </a:ext>
            </a:extLst>
          </p:cNvPr>
          <p:cNvCxnSpPr>
            <a:cxnSpLocks noChangeShapeType="1"/>
            <a:stCxn id="30" idx="3"/>
            <a:endCxn id="42" idx="0"/>
          </p:cNvCxnSpPr>
          <p:nvPr>
            <p:custDataLst>
              <p:tags r:id="rId17"/>
            </p:custDataLst>
          </p:nvPr>
        </p:nvCxnSpPr>
        <p:spPr bwMode="auto">
          <a:xfrm flipH="1">
            <a:off x="7097624" y="4389368"/>
            <a:ext cx="4310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Oval 20">
            <a:extLst>
              <a:ext uri="{FF2B5EF4-FFF2-40B4-BE49-F238E27FC236}">
                <a16:creationId xmlns:a16="http://schemas.microsoft.com/office/drawing/2014/main" id="{7F9C19DB-7021-45F2-84CA-2F3166758602}"/>
              </a:ext>
            </a:extLst>
          </p:cNvPr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5596721" y="5445963"/>
            <a:ext cx="527344" cy="437599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65</a:t>
            </a:r>
          </a:p>
        </p:txBody>
      </p:sp>
      <p:cxnSp>
        <p:nvCxnSpPr>
          <p:cNvPr id="45" name="AutoShape 21">
            <a:extLst>
              <a:ext uri="{FF2B5EF4-FFF2-40B4-BE49-F238E27FC236}">
                <a16:creationId xmlns:a16="http://schemas.microsoft.com/office/drawing/2014/main" id="{DA5AE4CB-553D-4E74-B375-E4516A6D6F83}"/>
              </a:ext>
            </a:extLst>
          </p:cNvPr>
          <p:cNvCxnSpPr>
            <a:cxnSpLocks noChangeShapeType="1"/>
            <a:stCxn id="28" idx="3"/>
            <a:endCxn id="44" idx="0"/>
          </p:cNvCxnSpPr>
          <p:nvPr>
            <p:custDataLst>
              <p:tags r:id="rId19"/>
            </p:custDataLst>
          </p:nvPr>
        </p:nvCxnSpPr>
        <p:spPr bwMode="auto">
          <a:xfrm flipH="1">
            <a:off x="5860393" y="5129920"/>
            <a:ext cx="63383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内容占位符 2">
            <a:extLst>
              <a:ext uri="{FF2B5EF4-FFF2-40B4-BE49-F238E27FC236}">
                <a16:creationId xmlns:a16="http://schemas.microsoft.com/office/drawing/2014/main" id="{0974DCFA-6E1A-4CDC-A694-F514B3FF9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82" y="1613853"/>
            <a:ext cx="4791556" cy="18151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将堆中最后一个元素移动到根。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往下调整：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在根的孩子中挑最小的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与根的</a:t>
            </a:r>
            <a:r>
              <a:rPr lang="en-US" altLang="zh-CN" sz="2400" dirty="0">
                <a:solidFill>
                  <a:srgbClr val="00B050"/>
                </a:solidFill>
              </a:rPr>
              <a:t>value</a:t>
            </a:r>
            <a:r>
              <a:rPr lang="zh-CN" altLang="en-US" sz="2400" dirty="0">
                <a:solidFill>
                  <a:srgbClr val="7030A0"/>
                </a:solidFill>
              </a:rPr>
              <a:t>比较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如果比根小则与根交换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</a:rPr>
              <a:t>继续往下。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45AEBB4B-3196-4341-8189-8FBD76A1FFFC}"/>
              </a:ext>
            </a:extLst>
          </p:cNvPr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6160647" y="325429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660D0C71-84C7-4AE9-9387-207566F20A70}"/>
              </a:ext>
            </a:extLst>
          </p:cNvPr>
          <p:cNvSpPr>
            <a:spLocks noChangeAspect="1" noChangeArrowheads="1"/>
          </p:cNvSpPr>
          <p:nvPr>
            <p:custDataLst>
              <p:tags r:id="rId21"/>
            </p:custDataLst>
          </p:nvPr>
        </p:nvSpPr>
        <p:spPr bwMode="auto">
          <a:xfrm>
            <a:off x="5416714" y="3951092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48" name="Oval 6">
            <a:extLst>
              <a:ext uri="{FF2B5EF4-FFF2-40B4-BE49-F238E27FC236}">
                <a16:creationId xmlns:a16="http://schemas.microsoft.com/office/drawing/2014/main" id="{7D04DE97-CA54-4154-96C7-3C2E79A3850C}"/>
              </a:ext>
            </a:extLst>
          </p:cNvPr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>
            <a:off x="4623162" y="4716632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id="{232F95A9-6F60-4F7C-A5DD-D17F1979444F}"/>
              </a:ext>
            </a:extLst>
          </p:cNvPr>
          <p:cNvSpPr>
            <a:spLocks noChangeAspect="1" noChangeArrowheads="1"/>
          </p:cNvSpPr>
          <p:nvPr>
            <p:custDataLst>
              <p:tags r:id="rId23"/>
            </p:custDataLst>
          </p:nvPr>
        </p:nvSpPr>
        <p:spPr bwMode="auto">
          <a:xfrm>
            <a:off x="5592738" y="5427200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46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7407E-6 L 0.06441 -0.32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16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 L 0.07986 -0.1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-562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1 -0.32593 L -0.01545 -0.2134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-0.21343 L -0.10417 -0.1037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" y="548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8872 -0.1078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44" grpId="0" animBg="1"/>
      <p:bldP spid="44" grpId="1" animBg="1"/>
      <p:bldP spid="44" grpId="2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CDD68-7B2A-4FFA-8895-789FCA01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Delete_min</a:t>
            </a:r>
            <a:r>
              <a:rPr lang="zh-CN" altLang="en-US" dirty="0">
                <a:solidFill>
                  <a:srgbClr val="FF00FF"/>
                </a:solidFill>
                <a:latin typeface="Cambria" panose="02040503050406030204" pitchFamily="18" charset="0"/>
                <a:ea typeface="隶书" panose="02010509060101010101" pitchFamily="49" charset="-122"/>
              </a:rPr>
              <a:t>的实现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F60312A-EC70-41BC-8A64-BAB616513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991" y="1799833"/>
            <a:ext cx="7322440" cy="4037747"/>
          </a:xfrm>
        </p:spPr>
        <p:txBody>
          <a:bodyPr>
            <a:noAutofit/>
          </a:bodyPr>
          <a:lstStyle/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delete_min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Hans-HK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Heap[size--], ret = Heap[1];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1,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= 2;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while (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  <a:r>
              <a:rPr lang="en-US" altLang="zh-Hans-HK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&lt;=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size)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 size &amp;&amp; Heap[ch+1] &lt; Heap[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]) 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Hans-HK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b="1" dirty="0">
                <a:solidFill>
                  <a:srgbClr val="0070C0"/>
                </a:solidFill>
                <a:latin typeface="Courier New" panose="02070309020205020404" pitchFamily="49" charset="0"/>
              </a:rPr>
              <a:t>++;</a:t>
            </a:r>
            <a:endParaRPr lang="en-US" altLang="zh-Hans-HK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&lt;=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]) break;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+= 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ch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Heap[</a:t>
            </a:r>
            <a:r>
              <a:rPr lang="en-US" altLang="zh-Hans-HK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] = </a:t>
            </a:r>
            <a:r>
              <a:rPr lang="en-US" altLang="zh-Hans-HK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val</a:t>
            </a: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 return ret;</a:t>
            </a:r>
          </a:p>
          <a:p>
            <a:pPr eaLnBrk="1" hangingPunct="1">
              <a:spcBef>
                <a:spcPts val="400"/>
              </a:spcBef>
              <a:buFontTx/>
              <a:buNone/>
            </a:pPr>
            <a:r>
              <a:rPr lang="en-US" altLang="zh-Hans-HK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16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10757-C296-4EB1-88EA-D97FA5E1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Delete(int </a:t>
            </a:r>
            <a:r>
              <a:rPr lang="en-US" altLang="zh-Hans-HK" dirty="0" err="1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altLang="zh-Hans-HK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Hans-HK" altLang="en-US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B4275-8C27-40F2-BE79-8C689307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既有可能往下调整（如删除</a:t>
            </a:r>
            <a:r>
              <a:rPr lang="en-US" altLang="zh-CN" dirty="0">
                <a:solidFill>
                  <a:srgbClr val="7030A0"/>
                </a:solidFill>
              </a:rPr>
              <a:t>10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要往下走）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也有可能往上调整（如删除</a:t>
            </a:r>
            <a:r>
              <a:rPr lang="en-US" altLang="zh-CN" dirty="0">
                <a:solidFill>
                  <a:srgbClr val="7030A0"/>
                </a:solidFill>
              </a:rPr>
              <a:t>85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65</a:t>
            </a:r>
            <a:r>
              <a:rPr lang="zh-CN" altLang="en-US" dirty="0">
                <a:solidFill>
                  <a:srgbClr val="7030A0"/>
                </a:solidFill>
              </a:rPr>
              <a:t>要往上走）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424A8695-B10F-4020-ADA1-34F3A8C3BA6D}"/>
              </a:ext>
            </a:extLst>
          </p:cNvPr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6270630" y="47689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99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D018C86-07D1-41C6-8309-CAAFC1C83179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4485772" y="47689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60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13200414-EE0C-4A35-8AEA-7EB3D7771DAB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268823" y="476891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40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E941C49-DB6C-4BDC-9E1D-100A74F0B24A}"/>
              </a:ext>
            </a:extLst>
          </p:cNvPr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5702720" y="4028359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80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4EB68A9D-7E69-43CB-ABC9-234FEC683308}"/>
              </a:ext>
            </a:extLst>
          </p:cNvPr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4080122" y="4028359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20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ED05D86D-41FA-4FFA-B86E-A20EE32E37FE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810291" y="3287807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10</a:t>
            </a:r>
          </a:p>
        </p:txBody>
      </p: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CF14F07B-F4AA-468A-8B36-F0CA822A9C89}"/>
              </a:ext>
            </a:extLst>
          </p:cNvPr>
          <p:cNvCxnSpPr>
            <a:cxnSpLocks noChangeShapeType="1"/>
            <a:stCxn id="10" idx="3"/>
            <a:endCxn id="9" idx="0"/>
          </p:cNvCxnSpPr>
          <p:nvPr>
            <p:custDataLst>
              <p:tags r:id="rId7"/>
            </p:custDataLst>
          </p:nvPr>
        </p:nvCxnSpPr>
        <p:spPr bwMode="auto">
          <a:xfrm flipH="1">
            <a:off x="4364077" y="3712316"/>
            <a:ext cx="52988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0">
            <a:extLst>
              <a:ext uri="{FF2B5EF4-FFF2-40B4-BE49-F238E27FC236}">
                <a16:creationId xmlns:a16="http://schemas.microsoft.com/office/drawing/2014/main" id="{FF3341ED-2136-43D2-B2AA-5F04862A0C8A}"/>
              </a:ext>
            </a:extLst>
          </p:cNvPr>
          <p:cNvCxnSpPr>
            <a:cxnSpLocks noChangeShapeType="1"/>
            <a:stCxn id="10" idx="5"/>
            <a:endCxn id="8" idx="0"/>
          </p:cNvCxnSpPr>
          <p:nvPr>
            <p:custDataLst>
              <p:tags r:id="rId8"/>
            </p:custDataLst>
          </p:nvPr>
        </p:nvCxnSpPr>
        <p:spPr bwMode="auto">
          <a:xfrm>
            <a:off x="5294536" y="3712316"/>
            <a:ext cx="692139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FABB51A5-4042-4099-AFAE-7DF7FB8A0814}"/>
              </a:ext>
            </a:extLst>
          </p:cNvPr>
          <p:cNvCxnSpPr>
            <a:cxnSpLocks noChangeShapeType="1"/>
            <a:stCxn id="8" idx="5"/>
            <a:endCxn id="5" idx="0"/>
          </p:cNvCxnSpPr>
          <p:nvPr>
            <p:custDataLst>
              <p:tags r:id="rId9"/>
            </p:custDataLst>
          </p:nvPr>
        </p:nvCxnSpPr>
        <p:spPr bwMode="auto">
          <a:xfrm>
            <a:off x="6186964" y="4452868"/>
            <a:ext cx="36762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42778AB6-5871-46E4-B98F-35079F26DF2F}"/>
              </a:ext>
            </a:extLst>
          </p:cNvPr>
          <p:cNvCxnSpPr>
            <a:cxnSpLocks noChangeShapeType="1"/>
            <a:stCxn id="9" idx="3"/>
            <a:endCxn id="7" idx="0"/>
          </p:cNvCxnSpPr>
          <p:nvPr>
            <p:custDataLst>
              <p:tags r:id="rId10"/>
            </p:custDataLst>
          </p:nvPr>
        </p:nvCxnSpPr>
        <p:spPr bwMode="auto">
          <a:xfrm flipH="1">
            <a:off x="3552778" y="4452868"/>
            <a:ext cx="61101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0680A840-5EAB-4205-B7DE-88A377531A83}"/>
              </a:ext>
            </a:extLst>
          </p:cNvPr>
          <p:cNvCxnSpPr>
            <a:cxnSpLocks noChangeShapeType="1"/>
            <a:stCxn id="9" idx="5"/>
            <a:endCxn id="6" idx="0"/>
          </p:cNvCxnSpPr>
          <p:nvPr>
            <p:custDataLst>
              <p:tags r:id="rId11"/>
            </p:custDataLst>
          </p:nvPr>
        </p:nvCxnSpPr>
        <p:spPr bwMode="auto">
          <a:xfrm>
            <a:off x="4564366" y="4452868"/>
            <a:ext cx="20536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4">
            <a:extLst>
              <a:ext uri="{FF2B5EF4-FFF2-40B4-BE49-F238E27FC236}">
                <a16:creationId xmlns:a16="http://schemas.microsoft.com/office/drawing/2014/main" id="{A8F82EC3-3A8F-4D65-A7B4-C243E4D4C609}"/>
              </a:ext>
            </a:extLst>
          </p:cNvPr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>
            <a:off x="2619784" y="5509463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8</a:t>
            </a:r>
            <a:r>
              <a:rPr lang="en-US" altLang="zh-Hans-HK" dirty="0">
                <a:solidFill>
                  <a:srgbClr val="002060"/>
                </a:solidFill>
              </a:rPr>
              <a:t>0</a:t>
            </a:r>
          </a:p>
        </p:txBody>
      </p: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7BB32DE-4249-409B-9DCB-07F4083F7352}"/>
              </a:ext>
            </a:extLst>
          </p:cNvPr>
          <p:cNvCxnSpPr>
            <a:cxnSpLocks noChangeShapeType="1"/>
            <a:stCxn id="7" idx="3"/>
            <a:endCxn id="16" idx="0"/>
          </p:cNvCxnSpPr>
          <p:nvPr>
            <p:custDataLst>
              <p:tags r:id="rId13"/>
            </p:custDataLst>
          </p:nvPr>
        </p:nvCxnSpPr>
        <p:spPr bwMode="auto">
          <a:xfrm flipH="1">
            <a:off x="2883456" y="5193420"/>
            <a:ext cx="469032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16">
            <a:extLst>
              <a:ext uri="{FF2B5EF4-FFF2-40B4-BE49-F238E27FC236}">
                <a16:creationId xmlns:a16="http://schemas.microsoft.com/office/drawing/2014/main" id="{FB3B99D0-67A9-4358-A70D-37711C4167E1}"/>
              </a:ext>
            </a:extLst>
          </p:cNvPr>
          <p:cNvSpPr>
            <a:spLocks noChangeAspect="1" noChangeArrowheads="1"/>
          </p:cNvSpPr>
          <p:nvPr>
            <p:custDataLst>
              <p:tags r:id="rId14"/>
            </p:custDataLst>
          </p:nvPr>
        </p:nvSpPr>
        <p:spPr bwMode="auto">
          <a:xfrm>
            <a:off x="3512213" y="5509463"/>
            <a:ext cx="527344" cy="437599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>
                <a:solidFill>
                  <a:srgbClr val="002060"/>
                </a:solidFill>
              </a:rPr>
              <a:t>98</a:t>
            </a:r>
            <a:endParaRPr lang="en-US" altLang="zh-Hans-HK" dirty="0">
              <a:solidFill>
                <a:srgbClr val="002060"/>
              </a:solidFill>
            </a:endParaRPr>
          </a:p>
        </p:txBody>
      </p: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5B4004C-7D7F-4E42-9DD9-88CDEDF2C3C6}"/>
              </a:ext>
            </a:extLst>
          </p:cNvPr>
          <p:cNvCxnSpPr>
            <a:cxnSpLocks noChangeShapeType="1"/>
            <a:stCxn id="7" idx="5"/>
            <a:endCxn id="18" idx="0"/>
          </p:cNvCxnSpPr>
          <p:nvPr>
            <p:custDataLst>
              <p:tags r:id="rId15"/>
            </p:custDataLst>
          </p:nvPr>
        </p:nvCxnSpPr>
        <p:spPr bwMode="auto">
          <a:xfrm>
            <a:off x="3753067" y="5193420"/>
            <a:ext cx="22818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18">
            <a:extLst>
              <a:ext uri="{FF2B5EF4-FFF2-40B4-BE49-F238E27FC236}">
                <a16:creationId xmlns:a16="http://schemas.microsoft.com/office/drawing/2014/main" id="{0215AFFD-797A-43A6-810E-D03DD4BB926B}"/>
              </a:ext>
            </a:extLst>
          </p:cNvPr>
          <p:cNvSpPr>
            <a:spLocks noChangeAspect="1" noChangeArrowheads="1"/>
          </p:cNvSpPr>
          <p:nvPr>
            <p:custDataLst>
              <p:tags r:id="rId16"/>
            </p:custDataLst>
          </p:nvPr>
        </p:nvSpPr>
        <p:spPr bwMode="auto">
          <a:xfrm>
            <a:off x="5459331" y="4768911"/>
            <a:ext cx="567909" cy="471260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 strike="sngStrike" dirty="0">
                <a:solidFill>
                  <a:srgbClr val="FF0000"/>
                </a:solidFill>
              </a:rPr>
              <a:t>85</a:t>
            </a:r>
          </a:p>
        </p:txBody>
      </p: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106D12B5-D8EB-4B07-9B30-992893312550}"/>
              </a:ext>
            </a:extLst>
          </p:cNvPr>
          <p:cNvCxnSpPr>
            <a:cxnSpLocks noChangeShapeType="1"/>
            <a:stCxn id="8" idx="3"/>
            <a:endCxn id="20" idx="0"/>
          </p:cNvCxnSpPr>
          <p:nvPr>
            <p:custDataLst>
              <p:tags r:id="rId17"/>
            </p:custDataLst>
          </p:nvPr>
        </p:nvCxnSpPr>
        <p:spPr bwMode="auto">
          <a:xfrm flipH="1">
            <a:off x="5743285" y="4452868"/>
            <a:ext cx="43100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20">
            <a:extLst>
              <a:ext uri="{FF2B5EF4-FFF2-40B4-BE49-F238E27FC236}">
                <a16:creationId xmlns:a16="http://schemas.microsoft.com/office/drawing/2014/main" id="{63595545-157A-490F-88D4-8FCE4E5E740F}"/>
              </a:ext>
            </a:extLst>
          </p:cNvPr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242382" y="5509463"/>
            <a:ext cx="527344" cy="437599"/>
          </a:xfrm>
          <a:prstGeom prst="ellipse">
            <a:avLst/>
          </a:prstGeom>
          <a:noFill/>
          <a:ln w="38100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Hans-HK">
                <a:solidFill>
                  <a:srgbClr val="002060"/>
                </a:solidFill>
              </a:rPr>
              <a:t>65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234D0FCE-428F-4A94-BFB2-76E872010C43}"/>
              </a:ext>
            </a:extLst>
          </p:cNvPr>
          <p:cNvCxnSpPr>
            <a:cxnSpLocks noChangeShapeType="1"/>
            <a:stCxn id="6" idx="3"/>
            <a:endCxn id="22" idx="0"/>
          </p:cNvCxnSpPr>
          <p:nvPr>
            <p:custDataLst>
              <p:tags r:id="rId19"/>
            </p:custDataLst>
          </p:nvPr>
        </p:nvCxnSpPr>
        <p:spPr bwMode="auto">
          <a:xfrm flipH="1">
            <a:off x="4506054" y="5193420"/>
            <a:ext cx="63383" cy="29360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Oval 8">
            <a:extLst>
              <a:ext uri="{FF2B5EF4-FFF2-40B4-BE49-F238E27FC236}">
                <a16:creationId xmlns:a16="http://schemas.microsoft.com/office/drawing/2014/main" id="{A608C0D4-F94E-4F01-822C-A188EA21F18C}"/>
              </a:ext>
            </a:extLst>
          </p:cNvPr>
          <p:cNvSpPr>
            <a:spLocks noChangeAspect="1" noChangeArrowheads="1"/>
          </p:cNvSpPr>
          <p:nvPr>
            <p:custDataLst>
              <p:tags r:id="rId20"/>
            </p:custDataLst>
          </p:nvPr>
        </p:nvSpPr>
        <p:spPr bwMode="auto">
          <a:xfrm>
            <a:off x="5702720" y="4018021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728D7941-31A8-45A5-B5D4-F4465DAA2E8A}"/>
              </a:ext>
            </a:extLst>
          </p:cNvPr>
          <p:cNvSpPr>
            <a:spLocks noChangeAspect="1" noChangeArrowheads="1"/>
          </p:cNvSpPr>
          <p:nvPr>
            <p:custDataLst>
              <p:tags r:id="rId21"/>
            </p:custDataLst>
          </p:nvPr>
        </p:nvSpPr>
        <p:spPr bwMode="auto">
          <a:xfrm>
            <a:off x="5480880" y="4785952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312513DC-2421-4B50-B697-4FB4D1FC98C3}"/>
              </a:ext>
            </a:extLst>
          </p:cNvPr>
          <p:cNvSpPr>
            <a:spLocks noChangeAspect="1" noChangeArrowheads="1"/>
          </p:cNvSpPr>
          <p:nvPr>
            <p:custDataLst>
              <p:tags r:id="rId22"/>
            </p:custDataLst>
          </p:nvPr>
        </p:nvSpPr>
        <p:spPr bwMode="auto">
          <a:xfrm>
            <a:off x="4213613" y="5492632"/>
            <a:ext cx="567909" cy="47126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zh-Hans-HK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2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13507 -0.103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3" y="-5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07 -0.10371 L 0.16198 -0.2118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" y="-541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0269 0.1097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7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2" grpId="1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画廊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445</TotalTime>
  <Words>3314</Words>
  <Application>Microsoft Office PowerPoint</Application>
  <PresentationFormat>全屏显示(4:3)</PresentationFormat>
  <Paragraphs>564</Paragraphs>
  <Slides>47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-apple-system</vt:lpstr>
      <vt:lpstr>IELXUM+LucidaGrande-Bold</vt:lpstr>
      <vt:lpstr>JMXZBL+Times-Italic</vt:lpstr>
      <vt:lpstr>JUHXHZ+Times-Roman</vt:lpstr>
      <vt:lpstr>WBPAVT+Times-Roman</vt:lpstr>
      <vt:lpstr>隶书</vt:lpstr>
      <vt:lpstr>Arial</vt:lpstr>
      <vt:lpstr>Calibri</vt:lpstr>
      <vt:lpstr>Cambria</vt:lpstr>
      <vt:lpstr>Cambria Math</vt:lpstr>
      <vt:lpstr>Courier New</vt:lpstr>
      <vt:lpstr>Gill Sans MT</vt:lpstr>
      <vt:lpstr>Lucida Bright</vt:lpstr>
      <vt:lpstr>Lucida Sans</vt:lpstr>
      <vt:lpstr>Times New Roman</vt:lpstr>
      <vt:lpstr>画廊</vt:lpstr>
      <vt:lpstr>堆 与 并查集</vt:lpstr>
      <vt:lpstr>堆的抽象数据类型定义</vt:lpstr>
      <vt:lpstr>Heap property （堆性质）</vt:lpstr>
      <vt:lpstr>同样的键值，堆并不唯一</vt:lpstr>
      <vt:lpstr>Insert(int val)</vt:lpstr>
      <vt:lpstr>Decrease_Value(int I, int val)</vt:lpstr>
      <vt:lpstr>Delete_Min</vt:lpstr>
      <vt:lpstr>Delete_min的实现</vt:lpstr>
      <vt:lpstr>Delete(int i)</vt:lpstr>
      <vt:lpstr>Delete(int i)的实现</vt:lpstr>
      <vt:lpstr>Update_Value(int I, int val)</vt:lpstr>
      <vt:lpstr>与线性表的 时间复杂度对比</vt:lpstr>
      <vt:lpstr>应用1：堆排序</vt:lpstr>
      <vt:lpstr>应用2：Dijkstra算法</vt:lpstr>
      <vt:lpstr>应用2：Dijkstra算法</vt:lpstr>
      <vt:lpstr>应用3：Prim算法</vt:lpstr>
      <vt:lpstr>PowerPoint 演示文稿</vt:lpstr>
      <vt:lpstr>并查集</vt:lpstr>
      <vt:lpstr>并查集基本结构</vt:lpstr>
      <vt:lpstr>并查集三种基本操作</vt:lpstr>
      <vt:lpstr>举例</vt:lpstr>
      <vt:lpstr>pseudo code</vt:lpstr>
      <vt:lpstr>Link-by-rank</vt:lpstr>
      <vt:lpstr>举例（Link-by-rank)</vt:lpstr>
      <vt:lpstr>Link-by-rank (pseudo code)</vt:lpstr>
      <vt:lpstr>Path Compression</vt:lpstr>
      <vt:lpstr>Path Compression(pseudo code)</vt:lpstr>
      <vt:lpstr>bounds on efficiency (I) (***) </vt:lpstr>
      <vt:lpstr>Bounds on Efficiency (II) (****)</vt:lpstr>
      <vt:lpstr>Bounds on Efficiency (II) (****)</vt:lpstr>
      <vt:lpstr>Bounds on Efficiency (III) (*****)</vt:lpstr>
      <vt:lpstr>Tight  Lowerbound(*****)</vt:lpstr>
      <vt:lpstr>应用1  连通分量（联通分块）</vt:lpstr>
      <vt:lpstr>应用1  连通分量</vt:lpstr>
      <vt:lpstr>应用2  KrUskal最小生成树算法</vt:lpstr>
      <vt:lpstr>应用2  KrUskal最小生成树算法</vt:lpstr>
      <vt:lpstr>reference</vt:lpstr>
      <vt:lpstr>PowerPoint 演示文稿</vt:lpstr>
      <vt:lpstr>上机练习题</vt:lpstr>
      <vt:lpstr>相关阅读: fibnacci堆(****)</vt:lpstr>
      <vt:lpstr>相关阅读：左式堆/二项式堆(***) </vt:lpstr>
      <vt:lpstr>Fibonacci堆的价值</vt:lpstr>
      <vt:lpstr>并查集应用3  Offline-NCA</vt:lpstr>
      <vt:lpstr>举例</vt:lpstr>
      <vt:lpstr>堆的快速建立方法（*）</vt:lpstr>
      <vt:lpstr>PowerPoint 演示文稿</vt:lpstr>
      <vt:lpstr>练习题：中位数的计算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 与 并查集</dc:title>
  <dc:creator>金 恺</dc:creator>
  <cp:lastModifiedBy>cin412</cp:lastModifiedBy>
  <cp:revision>211</cp:revision>
  <dcterms:created xsi:type="dcterms:W3CDTF">2020-10-17T09:11:00Z</dcterms:created>
  <dcterms:modified xsi:type="dcterms:W3CDTF">2024-10-28T15:58:15Z</dcterms:modified>
</cp:coreProperties>
</file>