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60"/>
  </p:notesMasterIdLst>
  <p:sldIdLst>
    <p:sldId id="359" r:id="rId4"/>
    <p:sldId id="326" r:id="rId5"/>
    <p:sldId id="327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72" r:id="rId14"/>
    <p:sldId id="773" r:id="rId15"/>
    <p:sldId id="792" r:id="rId16"/>
    <p:sldId id="793" r:id="rId17"/>
    <p:sldId id="263" r:id="rId18"/>
    <p:sldId id="778" r:id="rId19"/>
    <p:sldId id="794" r:id="rId20"/>
    <p:sldId id="795" r:id="rId21"/>
    <p:sldId id="796" r:id="rId22"/>
    <p:sldId id="797" r:id="rId23"/>
    <p:sldId id="335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6" r:id="rId33"/>
    <p:sldId id="807" r:id="rId34"/>
    <p:sldId id="809" r:id="rId35"/>
    <p:sldId id="808" r:id="rId36"/>
    <p:sldId id="812" r:id="rId37"/>
    <p:sldId id="811" r:id="rId38"/>
    <p:sldId id="810" r:id="rId39"/>
    <p:sldId id="829" r:id="rId40"/>
    <p:sldId id="830" r:id="rId41"/>
    <p:sldId id="832" r:id="rId42"/>
    <p:sldId id="813" r:id="rId43"/>
    <p:sldId id="828" r:id="rId44"/>
    <p:sldId id="816" r:id="rId45"/>
    <p:sldId id="815" r:id="rId46"/>
    <p:sldId id="785" r:id="rId47"/>
    <p:sldId id="818" r:id="rId48"/>
    <p:sldId id="336" r:id="rId49"/>
    <p:sldId id="819" r:id="rId50"/>
    <p:sldId id="820" r:id="rId51"/>
    <p:sldId id="821" r:id="rId52"/>
    <p:sldId id="338" r:id="rId53"/>
    <p:sldId id="822" r:id="rId54"/>
    <p:sldId id="823" r:id="rId55"/>
    <p:sldId id="824" r:id="rId56"/>
    <p:sldId id="825" r:id="rId57"/>
    <p:sldId id="826" r:id="rId58"/>
    <p:sldId id="827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16" autoAdjust="0"/>
  </p:normalViewPr>
  <p:slideViewPr>
    <p:cSldViewPr snapToGrid="0">
      <p:cViewPr varScale="1">
        <p:scale>
          <a:sx n="82" d="100"/>
          <a:sy n="82" d="100"/>
        </p:scale>
        <p:origin x="1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每一次更新可能会用到本轮上一次更新点的</a:t>
            </a:r>
            <a:r>
              <a:rPr lang="en-US" altLang="zh-CN" dirty="0" err="1"/>
              <a:t>dist</a:t>
            </a:r>
            <a:r>
              <a:rPr lang="zh-CN" altLang="en-US" dirty="0"/>
              <a:t>信息 所以和</a:t>
            </a:r>
            <a:r>
              <a:rPr lang="en-US" altLang="zh-CN" dirty="0"/>
              <a:t>DP</a:t>
            </a:r>
            <a:r>
              <a:rPr lang="zh-CN" altLang="en-US" dirty="0"/>
              <a:t>算法不完全一样</a:t>
            </a:r>
            <a:endParaRPr lang="en-US" altLang="zh-CN" dirty="0"/>
          </a:p>
          <a:p>
            <a:r>
              <a:rPr lang="zh-CN" altLang="en-US" dirty="0"/>
              <a:t>但是跑到最后一轮的最短路是一样的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1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通过枚举中间点对边进行松弛，最多</a:t>
            </a:r>
            <a:r>
              <a:rPr lang="en-US" altLang="zh-CN" dirty="0"/>
              <a:t>|V|-1</a:t>
            </a:r>
            <a:r>
              <a:rPr lang="zh-CN" altLang="en-US" dirty="0"/>
              <a:t>次枚举可以找到所有中间点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55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4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</a:rPr>
              <a:t>(u-v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最短路两种可能 经过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</a:rPr>
              <a:t>k 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不经过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</a:rPr>
              <a:t>k)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Ui+1</a:t>
            </a:r>
            <a:r>
              <a:rPr lang="zh-CN" altLang="en-US" dirty="0"/>
              <a:t>是所有</a:t>
            </a:r>
            <a:r>
              <a:rPr lang="en-US" altLang="zh-CN" dirty="0"/>
              <a:t>u</a:t>
            </a:r>
            <a:r>
              <a:rPr lang="zh-CN" altLang="en-US" dirty="0"/>
              <a:t>不属于</a:t>
            </a:r>
            <a:r>
              <a:rPr lang="en-US" altLang="zh-CN" dirty="0"/>
              <a:t>S</a:t>
            </a:r>
            <a:r>
              <a:rPr lang="zh-CN" altLang="en-US" dirty="0"/>
              <a:t>中的一个特殊点，所以比不过最小点，也就是比不过</a:t>
            </a:r>
            <a:r>
              <a:rPr lang="en-US" altLang="zh-CN" dirty="0"/>
              <a:t>v</a:t>
            </a:r>
            <a:r>
              <a:rPr lang="zh-CN" altLang="en-US" dirty="0"/>
              <a:t>的得分</a:t>
            </a:r>
            <a:endParaRPr lang="en-US" altLang="zh-CN" dirty="0"/>
          </a:p>
          <a:p>
            <a:r>
              <a:rPr lang="zh-CN" altLang="en-US" dirty="0"/>
              <a:t>可能需要板书一点内容。</a:t>
            </a:r>
            <a:endParaRPr lang="en-US" altLang="zh-CN" dirty="0"/>
          </a:p>
          <a:p>
            <a:r>
              <a:rPr lang="zh-CN" altLang="en-US" dirty="0"/>
              <a:t>最后一步取等是</a:t>
            </a:r>
            <a:r>
              <a:rPr lang="en-US" altLang="zh-CN" dirty="0"/>
              <a:t>v</a:t>
            </a:r>
            <a:r>
              <a:rPr lang="zh-CN" altLang="en-US" dirty="0"/>
              <a:t>进入</a:t>
            </a:r>
            <a:r>
              <a:rPr lang="en-US" altLang="zh-CN" dirty="0"/>
              <a:t>S</a:t>
            </a:r>
            <a:r>
              <a:rPr lang="zh-CN" altLang="en-US" dirty="0"/>
              <a:t>条件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9933FF"/>
                </a:solidFill>
              </a:rPr>
              <a:t>推论的证明：如果</a:t>
            </a:r>
            <a:r>
              <a:rPr lang="en-US" altLang="zh-CN" sz="1200" dirty="0" err="1">
                <a:solidFill>
                  <a:srgbClr val="9933FF"/>
                </a:solidFill>
              </a:rPr>
              <a:t>dist</a:t>
            </a:r>
            <a:r>
              <a:rPr lang="en-US" altLang="zh-CN" sz="1200" dirty="0">
                <a:solidFill>
                  <a:srgbClr val="9933FF"/>
                </a:solidFill>
              </a:rPr>
              <a:t>[v]&lt;OPT[v][|V|-1]</a:t>
            </a:r>
            <a:r>
              <a:rPr lang="zh-CN" altLang="en-US" sz="1200" dirty="0">
                <a:solidFill>
                  <a:srgbClr val="9933FF"/>
                </a:solidFill>
              </a:rPr>
              <a:t>，则有一条路径</a:t>
            </a:r>
            <a:r>
              <a:rPr lang="en-US" altLang="zh-CN" sz="1200" dirty="0">
                <a:solidFill>
                  <a:srgbClr val="9933FF"/>
                </a:solidFill>
              </a:rPr>
              <a:t>0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v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长度小于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OPT[v][|V|-1]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，那么与前面的推论矛盾。</a:t>
            </a:r>
            <a:endParaRPr lang="en-US" altLang="zh-CN" sz="1200" dirty="0">
              <a:solidFill>
                <a:srgbClr val="99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2023/11/26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实现）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怎么维护？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当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需要修改！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找到所有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对比笨方法：每次添加 </a:t>
                </a:r>
                <a:r>
                  <a:rPr lang="en-US" altLang="zh-CN" i="1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后重新计算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8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的维护类似于</a:t>
                </a:r>
                <a:r>
                  <a:rPr lang="en-US" altLang="zh-CN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8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blipFill>
                <a:blip r:embed="rId4"/>
                <a:stretch>
                  <a:fillRect l="-1535" t="-16279" r="-877" b="-3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4236402" cy="825500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/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zh-CN" alt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空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;    </a:t>
                </a:r>
              </a:p>
              <a:p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[1] = … =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[n] = MAXINT;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[0] = 0;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       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	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dist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 </a:t>
                </a:r>
                <a:r>
                  <a:rPr lang="zh-CN" altLang="en-US" sz="2400" dirty="0"/>
                  <a:t>代表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en-US" altLang="zh-CN" sz="2400" dirty="0"/>
                  <a:t> 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）或者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d[v]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（算法描述时我们用到了𝜋和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，但实现时可不区分）</a:t>
                </a:r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blipFill>
                <a:blip r:embed="rId2"/>
                <a:stretch>
                  <a:fillRect l="-1195" t="-158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/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并且具有最小的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blipFill>
                <a:blip r:embed="rId3"/>
                <a:stretch>
                  <a:fillRect l="-1441" t="-2431" r="-8108" b="-4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573AADA-0024-434E-9A36-92593086624B}"/>
              </a:ext>
            </a:extLst>
          </p:cNvPr>
          <p:cNvSpPr txBox="1"/>
          <p:nvPr/>
        </p:nvSpPr>
        <p:spPr>
          <a:xfrm>
            <a:off x="6382825" y="3429000"/>
            <a:ext cx="2574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时间复杂度为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O(|V|</a:t>
            </a:r>
            <a:r>
              <a:rPr lang="en-US" altLang="zh-CN" sz="240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+|E|)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highlight>
                      <a:srgbClr val="FFFF00"/>
                    </a:highlight>
                  </a:rPr>
                  <a:t>瓶颈</a:t>
                </a:r>
                <a:r>
                  <a:rPr lang="zh-CN" altLang="en-US" sz="2400" dirty="0"/>
                  <a:t>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改进</a:t>
                </a:r>
                <a:r>
                  <a:rPr lang="zh-CN" altLang="en-US" sz="2400" dirty="0"/>
                  <a:t>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O(log |V|)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堆不要求掌握！但是最小堆改进要求掌握。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单源点最短路径问题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     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[e]);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predecessor[w] 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 v;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 }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v = n;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While (v != 0) { 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(v); v = predecessor[v];}</a:t>
                </a:r>
              </a:p>
              <a:p>
                <a:pPr marL="0" indent="0">
                  <a:buNone/>
                </a:pP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(0);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  <a:blipFill>
                <a:blip r:embed="rId2"/>
                <a:stretch>
                  <a:fillRect l="-1362" t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</p:spPr>
            <p:txBody>
              <a:bodyPr/>
              <a:lstStyle/>
              <a:p>
                <a:pPr mar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 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b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不断执行如下步骤：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4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200"/>
                  </a:spcBef>
                  <a:buNone/>
                  <a:defRPr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（注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加入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可能变化，当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有边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  <a:blipFill>
                <a:blip r:embed="rId3"/>
                <a:stretch>
                  <a:fillRect l="-1507" t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/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DC362630-D430-4B26-95A7-C736470C9D73}"/>
              </a:ext>
            </a:extLst>
          </p:cNvPr>
          <p:cNvGrpSpPr/>
          <p:nvPr/>
        </p:nvGrpSpPr>
        <p:grpSpPr>
          <a:xfrm>
            <a:off x="6889417" y="3157282"/>
            <a:ext cx="2132864" cy="2169629"/>
            <a:chOff x="6830938" y="4257752"/>
            <a:chExt cx="2132864" cy="21696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3BE55DD-0CEC-4A14-9BE5-D11BD0834FAE}"/>
                </a:ext>
              </a:extLst>
            </p:cNvPr>
            <p:cNvSpPr/>
            <p:nvPr/>
          </p:nvSpPr>
          <p:spPr bwMode="auto">
            <a:xfrm>
              <a:off x="7107849" y="4343400"/>
              <a:ext cx="1855953" cy="1031358"/>
            </a:xfrm>
            <a:custGeom>
              <a:avLst/>
              <a:gdLst>
                <a:gd name="connsiteX0" fmla="*/ 26598 w 1855953"/>
                <a:gd name="connsiteY0" fmla="*/ 590107 h 1031358"/>
                <a:gd name="connsiteX1" fmla="*/ 21281 w 1855953"/>
                <a:gd name="connsiteY1" fmla="*/ 563526 h 1031358"/>
                <a:gd name="connsiteX2" fmla="*/ 16 w 1855953"/>
                <a:gd name="connsiteY2" fmla="*/ 499730 h 1031358"/>
                <a:gd name="connsiteX3" fmla="*/ 26598 w 1855953"/>
                <a:gd name="connsiteY3" fmla="*/ 361507 h 1031358"/>
                <a:gd name="connsiteX4" fmla="*/ 42546 w 1855953"/>
                <a:gd name="connsiteY4" fmla="*/ 287079 h 1031358"/>
                <a:gd name="connsiteX5" fmla="*/ 63811 w 1855953"/>
                <a:gd name="connsiteY5" fmla="*/ 260498 h 1031358"/>
                <a:gd name="connsiteX6" fmla="*/ 127607 w 1855953"/>
                <a:gd name="connsiteY6" fmla="*/ 101009 h 1031358"/>
                <a:gd name="connsiteX7" fmla="*/ 154188 w 1855953"/>
                <a:gd name="connsiteY7" fmla="*/ 58479 h 1031358"/>
                <a:gd name="connsiteX8" fmla="*/ 212667 w 1855953"/>
                <a:gd name="connsiteY8" fmla="*/ 26581 h 1031358"/>
                <a:gd name="connsiteX9" fmla="*/ 377472 w 1855953"/>
                <a:gd name="connsiteY9" fmla="*/ 0 h 1031358"/>
                <a:gd name="connsiteX10" fmla="*/ 1669328 w 1855953"/>
                <a:gd name="connsiteY10" fmla="*/ 122274 h 1031358"/>
                <a:gd name="connsiteX11" fmla="*/ 1738439 w 1855953"/>
                <a:gd name="connsiteY11" fmla="*/ 170121 h 1031358"/>
                <a:gd name="connsiteX12" fmla="*/ 1812867 w 1855953"/>
                <a:gd name="connsiteY12" fmla="*/ 313660 h 1031358"/>
                <a:gd name="connsiteX13" fmla="*/ 1855398 w 1855953"/>
                <a:gd name="connsiteY13" fmla="*/ 409353 h 1031358"/>
                <a:gd name="connsiteX14" fmla="*/ 1664011 w 1855953"/>
                <a:gd name="connsiteY14" fmla="*/ 834656 h 1031358"/>
                <a:gd name="connsiteX15" fmla="*/ 1504523 w 1855953"/>
                <a:gd name="connsiteY15" fmla="*/ 877186 h 1031358"/>
                <a:gd name="connsiteX16" fmla="*/ 1281239 w 1855953"/>
                <a:gd name="connsiteY16" fmla="*/ 962247 h 1031358"/>
                <a:gd name="connsiteX17" fmla="*/ 978211 w 1855953"/>
                <a:gd name="connsiteY17" fmla="*/ 1031358 h 1031358"/>
                <a:gd name="connsiteX18" fmla="*/ 499746 w 1855953"/>
                <a:gd name="connsiteY18" fmla="*/ 972879 h 1031358"/>
                <a:gd name="connsiteX19" fmla="*/ 324309 w 1855953"/>
                <a:gd name="connsiteY19" fmla="*/ 850605 h 1031358"/>
                <a:gd name="connsiteX20" fmla="*/ 244565 w 1855953"/>
                <a:gd name="connsiteY20" fmla="*/ 797442 h 1031358"/>
                <a:gd name="connsiteX21" fmla="*/ 95709 w 1855953"/>
                <a:gd name="connsiteY21" fmla="*/ 696433 h 1031358"/>
                <a:gd name="connsiteX22" fmla="*/ 79760 w 1855953"/>
                <a:gd name="connsiteY22" fmla="*/ 669851 h 1031358"/>
                <a:gd name="connsiteX23" fmla="*/ 26598 w 1855953"/>
                <a:gd name="connsiteY23" fmla="*/ 590107 h 10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5953" h="1031358">
                  <a:moveTo>
                    <a:pt x="26598" y="590107"/>
                  </a:moveTo>
                  <a:cubicBezTo>
                    <a:pt x="16851" y="572386"/>
                    <a:pt x="23831" y="572195"/>
                    <a:pt x="21281" y="563526"/>
                  </a:cubicBezTo>
                  <a:cubicBezTo>
                    <a:pt x="14956" y="542021"/>
                    <a:pt x="-574" y="522138"/>
                    <a:pt x="16" y="499730"/>
                  </a:cubicBezTo>
                  <a:cubicBezTo>
                    <a:pt x="1250" y="452828"/>
                    <a:pt x="17397" y="407514"/>
                    <a:pt x="26598" y="361507"/>
                  </a:cubicBezTo>
                  <a:cubicBezTo>
                    <a:pt x="31574" y="336627"/>
                    <a:pt x="33775" y="310887"/>
                    <a:pt x="42546" y="287079"/>
                  </a:cubicBezTo>
                  <a:cubicBezTo>
                    <a:pt x="46469" y="276432"/>
                    <a:pt x="56723" y="269358"/>
                    <a:pt x="63811" y="260498"/>
                  </a:cubicBezTo>
                  <a:cubicBezTo>
                    <a:pt x="87296" y="101981"/>
                    <a:pt x="39788" y="133942"/>
                    <a:pt x="127607" y="101009"/>
                  </a:cubicBezTo>
                  <a:cubicBezTo>
                    <a:pt x="136467" y="86832"/>
                    <a:pt x="142849" y="70763"/>
                    <a:pt x="154188" y="58479"/>
                  </a:cubicBezTo>
                  <a:cubicBezTo>
                    <a:pt x="173396" y="37670"/>
                    <a:pt x="188093" y="30794"/>
                    <a:pt x="212667" y="26581"/>
                  </a:cubicBezTo>
                  <a:cubicBezTo>
                    <a:pt x="267512" y="17179"/>
                    <a:pt x="322537" y="8860"/>
                    <a:pt x="377472" y="0"/>
                  </a:cubicBezTo>
                  <a:cubicBezTo>
                    <a:pt x="787861" y="21914"/>
                    <a:pt x="1266978" y="-46713"/>
                    <a:pt x="1669328" y="122274"/>
                  </a:cubicBezTo>
                  <a:cubicBezTo>
                    <a:pt x="1695161" y="133124"/>
                    <a:pt x="1715402" y="154172"/>
                    <a:pt x="1738439" y="170121"/>
                  </a:cubicBezTo>
                  <a:cubicBezTo>
                    <a:pt x="1763248" y="217967"/>
                    <a:pt x="1789195" y="265241"/>
                    <a:pt x="1812867" y="313660"/>
                  </a:cubicBezTo>
                  <a:cubicBezTo>
                    <a:pt x="1828198" y="345019"/>
                    <a:pt x="1854913" y="374450"/>
                    <a:pt x="1855398" y="409353"/>
                  </a:cubicBezTo>
                  <a:cubicBezTo>
                    <a:pt x="1858537" y="635312"/>
                    <a:pt x="1854820" y="724699"/>
                    <a:pt x="1664011" y="834656"/>
                  </a:cubicBezTo>
                  <a:cubicBezTo>
                    <a:pt x="1616340" y="862128"/>
                    <a:pt x="1556720" y="859787"/>
                    <a:pt x="1504523" y="877186"/>
                  </a:cubicBezTo>
                  <a:cubicBezTo>
                    <a:pt x="1428964" y="902372"/>
                    <a:pt x="1357673" y="939857"/>
                    <a:pt x="1281239" y="962247"/>
                  </a:cubicBezTo>
                  <a:cubicBezTo>
                    <a:pt x="1181814" y="991371"/>
                    <a:pt x="978211" y="1031358"/>
                    <a:pt x="978211" y="1031358"/>
                  </a:cubicBezTo>
                  <a:cubicBezTo>
                    <a:pt x="818723" y="1011865"/>
                    <a:pt x="657571" y="1003009"/>
                    <a:pt x="499746" y="972879"/>
                  </a:cubicBezTo>
                  <a:cubicBezTo>
                    <a:pt x="397233" y="953308"/>
                    <a:pt x="394347" y="908136"/>
                    <a:pt x="324309" y="850605"/>
                  </a:cubicBezTo>
                  <a:cubicBezTo>
                    <a:pt x="299623" y="830327"/>
                    <a:pt x="270464" y="816147"/>
                    <a:pt x="244565" y="797442"/>
                  </a:cubicBezTo>
                  <a:cubicBezTo>
                    <a:pt x="105652" y="697116"/>
                    <a:pt x="180695" y="732854"/>
                    <a:pt x="95709" y="696433"/>
                  </a:cubicBezTo>
                  <a:cubicBezTo>
                    <a:pt x="90393" y="687572"/>
                    <a:pt x="87067" y="677158"/>
                    <a:pt x="79760" y="669851"/>
                  </a:cubicBezTo>
                  <a:cubicBezTo>
                    <a:pt x="-2736" y="587355"/>
                    <a:pt x="36345" y="607828"/>
                    <a:pt x="26598" y="5901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S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E7BC3F-03D6-4C6B-AC0A-DEA846BF9943}"/>
                </a:ext>
              </a:extLst>
            </p:cNvPr>
            <p:cNvSpPr/>
            <p:nvPr/>
          </p:nvSpPr>
          <p:spPr bwMode="auto">
            <a:xfrm>
              <a:off x="7503288" y="47692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A6CCEC-07B6-4090-801C-73C5B20E3E46}"/>
                </a:ext>
              </a:extLst>
            </p:cNvPr>
            <p:cNvSpPr/>
            <p:nvPr/>
          </p:nvSpPr>
          <p:spPr bwMode="auto">
            <a:xfrm>
              <a:off x="8088600" y="49281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05C986B-D021-451B-8953-BDFB264D1BB1}"/>
                </a:ext>
              </a:extLst>
            </p:cNvPr>
            <p:cNvSpPr/>
            <p:nvPr/>
          </p:nvSpPr>
          <p:spPr bwMode="auto">
            <a:xfrm>
              <a:off x="8158873" y="4481623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55E8E0B-119E-43DE-97BF-6B84C36F0539}"/>
                </a:ext>
              </a:extLst>
            </p:cNvPr>
            <p:cNvSpPr/>
            <p:nvPr/>
          </p:nvSpPr>
          <p:spPr bwMode="auto">
            <a:xfrm>
              <a:off x="6830938" y="5209953"/>
              <a:ext cx="2116173" cy="1217428"/>
            </a:xfrm>
            <a:custGeom>
              <a:avLst/>
              <a:gdLst>
                <a:gd name="connsiteX0" fmla="*/ 32 w 2116173"/>
                <a:gd name="connsiteY0" fmla="*/ 669851 h 1217428"/>
                <a:gd name="connsiteX1" fmla="*/ 26613 w 2116173"/>
                <a:gd name="connsiteY1" fmla="*/ 568841 h 1217428"/>
                <a:gd name="connsiteX2" fmla="*/ 37245 w 2116173"/>
                <a:gd name="connsiteY2" fmla="*/ 542260 h 1217428"/>
                <a:gd name="connsiteX3" fmla="*/ 63827 w 2116173"/>
                <a:gd name="connsiteY3" fmla="*/ 505046 h 1217428"/>
                <a:gd name="connsiteX4" fmla="*/ 90408 w 2116173"/>
                <a:gd name="connsiteY4" fmla="*/ 457200 h 1217428"/>
                <a:gd name="connsiteX5" fmla="*/ 101041 w 2116173"/>
                <a:gd name="connsiteY5" fmla="*/ 356190 h 1217428"/>
                <a:gd name="connsiteX6" fmla="*/ 111673 w 2116173"/>
                <a:gd name="connsiteY6" fmla="*/ 101009 h 1217428"/>
                <a:gd name="connsiteX7" fmla="*/ 154204 w 2116173"/>
                <a:gd name="connsiteY7" fmla="*/ 10632 h 1217428"/>
                <a:gd name="connsiteX8" fmla="*/ 175469 w 2116173"/>
                <a:gd name="connsiteY8" fmla="*/ 0 h 1217428"/>
                <a:gd name="connsiteX9" fmla="*/ 430650 w 2116173"/>
                <a:gd name="connsiteY9" fmla="*/ 31897 h 1217428"/>
                <a:gd name="connsiteX10" fmla="*/ 462548 w 2116173"/>
                <a:gd name="connsiteY10" fmla="*/ 58479 h 1217428"/>
                <a:gd name="connsiteX11" fmla="*/ 494445 w 2116173"/>
                <a:gd name="connsiteY11" fmla="*/ 116958 h 1217428"/>
                <a:gd name="connsiteX12" fmla="*/ 510394 w 2116173"/>
                <a:gd name="connsiteY12" fmla="*/ 127590 h 1217428"/>
                <a:gd name="connsiteX13" fmla="*/ 574190 w 2116173"/>
                <a:gd name="connsiteY13" fmla="*/ 191386 h 1217428"/>
                <a:gd name="connsiteX14" fmla="*/ 606087 w 2116173"/>
                <a:gd name="connsiteY14" fmla="*/ 217967 h 1217428"/>
                <a:gd name="connsiteX15" fmla="*/ 669883 w 2116173"/>
                <a:gd name="connsiteY15" fmla="*/ 244548 h 1217428"/>
                <a:gd name="connsiteX16" fmla="*/ 829371 w 2116173"/>
                <a:gd name="connsiteY16" fmla="*/ 265814 h 1217428"/>
                <a:gd name="connsiteX17" fmla="*/ 1398213 w 2116173"/>
                <a:gd name="connsiteY17" fmla="*/ 260497 h 1217428"/>
                <a:gd name="connsiteX18" fmla="*/ 1568334 w 2116173"/>
                <a:gd name="connsiteY18" fmla="*/ 239232 h 1217428"/>
                <a:gd name="connsiteX19" fmla="*/ 1701241 w 2116173"/>
                <a:gd name="connsiteY19" fmla="*/ 207335 h 1217428"/>
                <a:gd name="connsiteX20" fmla="*/ 1775669 w 2116173"/>
                <a:gd name="connsiteY20" fmla="*/ 186069 h 1217428"/>
                <a:gd name="connsiteX21" fmla="*/ 1892627 w 2116173"/>
                <a:gd name="connsiteY21" fmla="*/ 202018 h 1217428"/>
                <a:gd name="connsiteX22" fmla="*/ 1977687 w 2116173"/>
                <a:gd name="connsiteY22" fmla="*/ 244548 h 1217428"/>
                <a:gd name="connsiteX23" fmla="*/ 2014901 w 2116173"/>
                <a:gd name="connsiteY23" fmla="*/ 255181 h 1217428"/>
                <a:gd name="connsiteX24" fmla="*/ 2041483 w 2116173"/>
                <a:gd name="connsiteY24" fmla="*/ 281762 h 1217428"/>
                <a:gd name="connsiteX25" fmla="*/ 2068064 w 2116173"/>
                <a:gd name="connsiteY25" fmla="*/ 292395 h 1217428"/>
                <a:gd name="connsiteX26" fmla="*/ 2089329 w 2116173"/>
                <a:gd name="connsiteY26" fmla="*/ 334925 h 1217428"/>
                <a:gd name="connsiteX27" fmla="*/ 2094645 w 2116173"/>
                <a:gd name="connsiteY27" fmla="*/ 393404 h 1217428"/>
                <a:gd name="connsiteX28" fmla="*/ 2115911 w 2116173"/>
                <a:gd name="connsiteY28" fmla="*/ 419986 h 1217428"/>
                <a:gd name="connsiteX29" fmla="*/ 2099962 w 2116173"/>
                <a:gd name="connsiteY29" fmla="*/ 696432 h 1217428"/>
                <a:gd name="connsiteX30" fmla="*/ 1993636 w 2116173"/>
                <a:gd name="connsiteY30" fmla="*/ 824023 h 1217428"/>
                <a:gd name="connsiteX31" fmla="*/ 1945790 w 2116173"/>
                <a:gd name="connsiteY31" fmla="*/ 887818 h 1217428"/>
                <a:gd name="connsiteX32" fmla="*/ 1642762 w 2116173"/>
                <a:gd name="connsiteY32" fmla="*/ 1084521 h 1217428"/>
                <a:gd name="connsiteX33" fmla="*/ 1329101 w 2116173"/>
                <a:gd name="connsiteY33" fmla="*/ 1206795 h 1217428"/>
                <a:gd name="connsiteX34" fmla="*/ 988859 w 2116173"/>
                <a:gd name="connsiteY34" fmla="*/ 1217428 h 1217428"/>
                <a:gd name="connsiteX35" fmla="*/ 579506 w 2116173"/>
                <a:gd name="connsiteY35" fmla="*/ 1190846 h 1217428"/>
                <a:gd name="connsiteX36" fmla="*/ 526343 w 2116173"/>
                <a:gd name="connsiteY36" fmla="*/ 1164265 h 1217428"/>
                <a:gd name="connsiteX37" fmla="*/ 457232 w 2116173"/>
                <a:gd name="connsiteY37" fmla="*/ 1143000 h 1217428"/>
                <a:gd name="connsiteX38" fmla="*/ 334957 w 2116173"/>
                <a:gd name="connsiteY38" fmla="*/ 1084521 h 1217428"/>
                <a:gd name="connsiteX39" fmla="*/ 271162 w 2116173"/>
                <a:gd name="connsiteY39" fmla="*/ 1057939 h 1217428"/>
                <a:gd name="connsiteX40" fmla="*/ 239264 w 2116173"/>
                <a:gd name="connsiteY40" fmla="*/ 1031358 h 1217428"/>
                <a:gd name="connsiteX41" fmla="*/ 212683 w 2116173"/>
                <a:gd name="connsiteY41" fmla="*/ 1020725 h 1217428"/>
                <a:gd name="connsiteX42" fmla="*/ 148887 w 2116173"/>
                <a:gd name="connsiteY42" fmla="*/ 978195 h 1217428"/>
                <a:gd name="connsiteX43" fmla="*/ 58511 w 2116173"/>
                <a:gd name="connsiteY43" fmla="*/ 850604 h 1217428"/>
                <a:gd name="connsiteX44" fmla="*/ 47878 w 2116173"/>
                <a:gd name="connsiteY44" fmla="*/ 760228 h 1217428"/>
                <a:gd name="connsiteX45" fmla="*/ 31929 w 2116173"/>
                <a:gd name="connsiteY45" fmla="*/ 728330 h 1217428"/>
                <a:gd name="connsiteX46" fmla="*/ 32 w 2116173"/>
                <a:gd name="connsiteY46" fmla="*/ 669851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116173" h="1217428">
                  <a:moveTo>
                    <a:pt x="32" y="669851"/>
                  </a:moveTo>
                  <a:cubicBezTo>
                    <a:pt x="-854" y="643270"/>
                    <a:pt x="16865" y="602265"/>
                    <a:pt x="26613" y="568841"/>
                  </a:cubicBezTo>
                  <a:cubicBezTo>
                    <a:pt x="29285" y="559680"/>
                    <a:pt x="32437" y="550503"/>
                    <a:pt x="37245" y="542260"/>
                  </a:cubicBezTo>
                  <a:cubicBezTo>
                    <a:pt x="44926" y="529092"/>
                    <a:pt x="55748" y="517973"/>
                    <a:pt x="63827" y="505046"/>
                  </a:cubicBezTo>
                  <a:cubicBezTo>
                    <a:pt x="73497" y="489575"/>
                    <a:pt x="81548" y="473149"/>
                    <a:pt x="90408" y="457200"/>
                  </a:cubicBezTo>
                  <a:cubicBezTo>
                    <a:pt x="93952" y="423530"/>
                    <a:pt x="99023" y="389986"/>
                    <a:pt x="101041" y="356190"/>
                  </a:cubicBezTo>
                  <a:cubicBezTo>
                    <a:pt x="106115" y="271207"/>
                    <a:pt x="104361" y="185829"/>
                    <a:pt x="111673" y="101009"/>
                  </a:cubicBezTo>
                  <a:cubicBezTo>
                    <a:pt x="114438" y="68933"/>
                    <a:pt x="131340" y="33495"/>
                    <a:pt x="154204" y="10632"/>
                  </a:cubicBezTo>
                  <a:cubicBezTo>
                    <a:pt x="159808" y="5028"/>
                    <a:pt x="168381" y="3544"/>
                    <a:pt x="175469" y="0"/>
                  </a:cubicBezTo>
                  <a:cubicBezTo>
                    <a:pt x="213155" y="2757"/>
                    <a:pt x="362368" y="-10123"/>
                    <a:pt x="430650" y="31897"/>
                  </a:cubicBezTo>
                  <a:cubicBezTo>
                    <a:pt x="442438" y="39151"/>
                    <a:pt x="451915" y="49618"/>
                    <a:pt x="462548" y="58479"/>
                  </a:cubicBezTo>
                  <a:cubicBezTo>
                    <a:pt x="473180" y="77972"/>
                    <a:pt x="481806" y="98702"/>
                    <a:pt x="494445" y="116958"/>
                  </a:cubicBezTo>
                  <a:cubicBezTo>
                    <a:pt x="498082" y="122211"/>
                    <a:pt x="505723" y="123230"/>
                    <a:pt x="510394" y="127590"/>
                  </a:cubicBezTo>
                  <a:cubicBezTo>
                    <a:pt x="532380" y="148110"/>
                    <a:pt x="551087" y="172133"/>
                    <a:pt x="574190" y="191386"/>
                  </a:cubicBezTo>
                  <a:cubicBezTo>
                    <a:pt x="584822" y="200246"/>
                    <a:pt x="593988" y="211246"/>
                    <a:pt x="606087" y="217967"/>
                  </a:cubicBezTo>
                  <a:cubicBezTo>
                    <a:pt x="626225" y="229155"/>
                    <a:pt x="647638" y="238559"/>
                    <a:pt x="669883" y="244548"/>
                  </a:cubicBezTo>
                  <a:cubicBezTo>
                    <a:pt x="682601" y="247972"/>
                    <a:pt x="822055" y="264899"/>
                    <a:pt x="829371" y="265814"/>
                  </a:cubicBezTo>
                  <a:lnTo>
                    <a:pt x="1398213" y="260497"/>
                  </a:lnTo>
                  <a:cubicBezTo>
                    <a:pt x="1427502" y="259805"/>
                    <a:pt x="1529015" y="248406"/>
                    <a:pt x="1568334" y="239232"/>
                  </a:cubicBezTo>
                  <a:cubicBezTo>
                    <a:pt x="1729028" y="201737"/>
                    <a:pt x="1611221" y="220194"/>
                    <a:pt x="1701241" y="207335"/>
                  </a:cubicBezTo>
                  <a:cubicBezTo>
                    <a:pt x="1726050" y="200246"/>
                    <a:pt x="1749877" y="186786"/>
                    <a:pt x="1775669" y="186069"/>
                  </a:cubicBezTo>
                  <a:cubicBezTo>
                    <a:pt x="1815001" y="184976"/>
                    <a:pt x="1854096" y="194046"/>
                    <a:pt x="1892627" y="202018"/>
                  </a:cubicBezTo>
                  <a:cubicBezTo>
                    <a:pt x="1917302" y="207123"/>
                    <a:pt x="1957664" y="235788"/>
                    <a:pt x="1977687" y="244548"/>
                  </a:cubicBezTo>
                  <a:cubicBezTo>
                    <a:pt x="1989506" y="249719"/>
                    <a:pt x="2002496" y="251637"/>
                    <a:pt x="2014901" y="255181"/>
                  </a:cubicBezTo>
                  <a:cubicBezTo>
                    <a:pt x="2023762" y="264041"/>
                    <a:pt x="2031217" y="274576"/>
                    <a:pt x="2041483" y="281762"/>
                  </a:cubicBezTo>
                  <a:cubicBezTo>
                    <a:pt x="2049301" y="287235"/>
                    <a:pt x="2061680" y="285302"/>
                    <a:pt x="2068064" y="292395"/>
                  </a:cubicBezTo>
                  <a:cubicBezTo>
                    <a:pt x="2078667" y="304176"/>
                    <a:pt x="2082241" y="320748"/>
                    <a:pt x="2089329" y="334925"/>
                  </a:cubicBezTo>
                  <a:cubicBezTo>
                    <a:pt x="2091101" y="354418"/>
                    <a:pt x="2088807" y="374722"/>
                    <a:pt x="2094645" y="393404"/>
                  </a:cubicBezTo>
                  <a:cubicBezTo>
                    <a:pt x="2098030" y="404235"/>
                    <a:pt x="2115712" y="408640"/>
                    <a:pt x="2115911" y="419986"/>
                  </a:cubicBezTo>
                  <a:cubicBezTo>
                    <a:pt x="2117530" y="512274"/>
                    <a:pt x="2111590" y="604865"/>
                    <a:pt x="2099962" y="696432"/>
                  </a:cubicBezTo>
                  <a:cubicBezTo>
                    <a:pt x="2091493" y="763121"/>
                    <a:pt x="2035894" y="780004"/>
                    <a:pt x="1993636" y="824023"/>
                  </a:cubicBezTo>
                  <a:cubicBezTo>
                    <a:pt x="1975228" y="843198"/>
                    <a:pt x="1966171" y="870755"/>
                    <a:pt x="1945790" y="887818"/>
                  </a:cubicBezTo>
                  <a:cubicBezTo>
                    <a:pt x="1892116" y="932754"/>
                    <a:pt x="1724285" y="1048730"/>
                    <a:pt x="1642762" y="1084521"/>
                  </a:cubicBezTo>
                  <a:cubicBezTo>
                    <a:pt x="1540011" y="1129631"/>
                    <a:pt x="1441263" y="1203290"/>
                    <a:pt x="1329101" y="1206795"/>
                  </a:cubicBezTo>
                  <a:lnTo>
                    <a:pt x="988859" y="1217428"/>
                  </a:lnTo>
                  <a:cubicBezTo>
                    <a:pt x="852408" y="1208567"/>
                    <a:pt x="715350" y="1206460"/>
                    <a:pt x="579506" y="1190846"/>
                  </a:cubicBezTo>
                  <a:cubicBezTo>
                    <a:pt x="559823" y="1188584"/>
                    <a:pt x="544793" y="1171485"/>
                    <a:pt x="526343" y="1164265"/>
                  </a:cubicBezTo>
                  <a:cubicBezTo>
                    <a:pt x="503897" y="1155482"/>
                    <a:pt x="479481" y="1152270"/>
                    <a:pt x="457232" y="1143000"/>
                  </a:cubicBezTo>
                  <a:cubicBezTo>
                    <a:pt x="415528" y="1125623"/>
                    <a:pt x="376661" y="1101898"/>
                    <a:pt x="334957" y="1084521"/>
                  </a:cubicBezTo>
                  <a:cubicBezTo>
                    <a:pt x="313692" y="1075660"/>
                    <a:pt x="291300" y="1069127"/>
                    <a:pt x="271162" y="1057939"/>
                  </a:cubicBezTo>
                  <a:cubicBezTo>
                    <a:pt x="259063" y="1051217"/>
                    <a:pt x="250941" y="1038789"/>
                    <a:pt x="239264" y="1031358"/>
                  </a:cubicBezTo>
                  <a:cubicBezTo>
                    <a:pt x="231213" y="1026235"/>
                    <a:pt x="221371" y="1024674"/>
                    <a:pt x="212683" y="1020725"/>
                  </a:cubicBezTo>
                  <a:cubicBezTo>
                    <a:pt x="187728" y="1009382"/>
                    <a:pt x="167421" y="999817"/>
                    <a:pt x="148887" y="978195"/>
                  </a:cubicBezTo>
                  <a:cubicBezTo>
                    <a:pt x="103453" y="925189"/>
                    <a:pt x="90483" y="901761"/>
                    <a:pt x="58511" y="850604"/>
                  </a:cubicBezTo>
                  <a:cubicBezTo>
                    <a:pt x="54967" y="820479"/>
                    <a:pt x="54322" y="789869"/>
                    <a:pt x="47878" y="760228"/>
                  </a:cubicBezTo>
                  <a:cubicBezTo>
                    <a:pt x="45353" y="748612"/>
                    <a:pt x="36848" y="739152"/>
                    <a:pt x="31929" y="728330"/>
                  </a:cubicBezTo>
                  <a:cubicBezTo>
                    <a:pt x="19981" y="702043"/>
                    <a:pt x="918" y="696432"/>
                    <a:pt x="32" y="66985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4F28C6B-2B1F-4CB6-8676-1FB8CEF123B2}"/>
                </a:ext>
              </a:extLst>
            </p:cNvPr>
            <p:cNvSpPr/>
            <p:nvPr/>
          </p:nvSpPr>
          <p:spPr bwMode="auto">
            <a:xfrm>
              <a:off x="7356971" y="5800648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0EDA90-EB92-4BE2-8C63-20308DB52D36}"/>
                </a:ext>
              </a:extLst>
            </p:cNvPr>
            <p:cNvSpPr txBox="1"/>
            <p:nvPr/>
          </p:nvSpPr>
          <p:spPr>
            <a:xfrm>
              <a:off x="7328138" y="5818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8A3AFC8D-A980-4AFA-809E-DC3E127882AA}"/>
                </a:ext>
              </a:extLst>
            </p:cNvPr>
            <p:cNvCxnSpPr>
              <a:stCxn id="7" idx="4"/>
              <a:endCxn id="12" idx="1"/>
            </p:cNvCxnSpPr>
            <p:nvPr/>
          </p:nvCxnSpPr>
          <p:spPr bwMode="auto">
            <a:xfrm rot="5400000">
              <a:off x="7097312" y="5304774"/>
              <a:ext cx="827160" cy="23465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CF6ECBCB-1793-4113-BA2A-6653CAC367F8}"/>
                </a:ext>
              </a:extLst>
            </p:cNvPr>
            <p:cNvCxnSpPr>
              <a:stCxn id="8" idx="5"/>
              <a:endCxn id="12" idx="7"/>
            </p:cNvCxnSpPr>
            <p:nvPr/>
          </p:nvCxnSpPr>
          <p:spPr bwMode="auto">
            <a:xfrm rot="5400000">
              <a:off x="7584412" y="5118221"/>
              <a:ext cx="703295" cy="731629"/>
            </a:xfrm>
            <a:prstGeom prst="curvedConnector3">
              <a:avLst>
                <a:gd name="adj1" fmla="val 832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4F57F2-7A9D-4851-9A24-8C76BE896917}"/>
                </a:ext>
              </a:extLst>
            </p:cNvPr>
            <p:cNvSpPr txBox="1"/>
            <p:nvPr/>
          </p:nvSpPr>
          <p:spPr>
            <a:xfrm>
              <a:off x="8271239" y="42577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63FB32-9C03-477E-AC1F-131BDB9B2E78}"/>
                </a:ext>
              </a:extLst>
            </p:cNvPr>
            <p:cNvSpPr txBox="1"/>
            <p:nvPr/>
          </p:nvSpPr>
          <p:spPr>
            <a:xfrm>
              <a:off x="7596905" y="4810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05C423-8421-44AD-B8A8-E23111356642}"/>
                </a:ext>
              </a:extLst>
            </p:cNvPr>
            <p:cNvSpPr txBox="1"/>
            <p:nvPr/>
          </p:nvSpPr>
          <p:spPr>
            <a:xfrm>
              <a:off x="8265879" y="490879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u'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/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l-GR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，确保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的最短路的长度（将证明）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blipFill>
                <a:blip r:embed="rId5"/>
                <a:stretch>
                  <a:fillRect l="-246" t="-8088" r="-533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254114" y="3741607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427D7-8361-4D95-9822-0ED13A25F293}"/>
              </a:ext>
            </a:extLst>
          </p:cNvPr>
          <p:cNvGrpSpPr/>
          <p:nvPr/>
        </p:nvGrpSpPr>
        <p:grpSpPr>
          <a:xfrm>
            <a:off x="6251074" y="4282839"/>
            <a:ext cx="1704241" cy="1538892"/>
            <a:chOff x="6251074" y="4282839"/>
            <a:chExt cx="1704241" cy="153889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A1CB8537-B392-4AE4-97CE-8873341C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21974868-0002-474D-8803-DD187171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EAB1DA6-D9C8-4872-844B-AD7CDDF0B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94" y="1566864"/>
            <a:ext cx="7772400" cy="22391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不失一般性的，</a:t>
            </a:r>
            <a:r>
              <a:rPr lang="zh-CN" altLang="en-US" sz="2800" u="sng" dirty="0">
                <a:solidFill>
                  <a:srgbClr val="9933FF"/>
                </a:solidFill>
              </a:rPr>
              <a:t>假设从</a:t>
            </a:r>
            <a:r>
              <a:rPr lang="en-US" altLang="zh-CN" sz="2800" u="sng" dirty="0">
                <a:solidFill>
                  <a:srgbClr val="9933FF"/>
                </a:solidFill>
              </a:rPr>
              <a:t>0</a:t>
            </a:r>
            <a:r>
              <a:rPr lang="zh-CN" altLang="en-US" sz="2800" u="sng" dirty="0">
                <a:solidFill>
                  <a:srgbClr val="9933FF"/>
                </a:solidFill>
              </a:rPr>
              <a:t>可走到任何顶点。</a:t>
            </a:r>
            <a:endParaRPr lang="en-US" altLang="zh-CN" sz="2800" u="sng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1. </a:t>
            </a:r>
            <a:r>
              <a:rPr lang="zh-CN" altLang="en-US" sz="2800" dirty="0">
                <a:solidFill>
                  <a:srgbClr val="00B0F0"/>
                </a:solidFill>
              </a:rPr>
              <a:t>判定图中是否有负环，并且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2. </a:t>
            </a:r>
            <a:r>
              <a:rPr lang="zh-CN" altLang="en-US" sz="2800" dirty="0">
                <a:solidFill>
                  <a:srgbClr val="00B0F0"/>
                </a:solidFill>
              </a:rPr>
              <a:t>无负环时，找到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到任何其他顶点的最短路</a:t>
            </a:r>
            <a:endParaRPr lang="en-US" altLang="zh-CN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D043755-645C-470C-ACBE-5B8F7A26F0B5}"/>
              </a:ext>
            </a:extLst>
          </p:cNvPr>
          <p:cNvGrpSpPr/>
          <p:nvPr/>
        </p:nvGrpSpPr>
        <p:grpSpPr>
          <a:xfrm>
            <a:off x="6993870" y="4339592"/>
            <a:ext cx="1704241" cy="1538892"/>
            <a:chOff x="6251074" y="4282839"/>
            <a:chExt cx="1704241" cy="1538892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3B314F2-203B-409D-8FC9-58CB445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EFAC5A55-4886-478A-8579-451E0975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080A311B-56AD-4C12-9A14-036D9DAA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2B46B644-9389-4298-A9E8-01769D1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C0889838-9519-4D1A-8FD4-C36AD803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29F668E9-2477-4DF5-AC6A-4EC8B16BC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BBD222C1-F780-45C6-B183-E96F4976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B800B75D-996C-4B1E-859B-93B8060D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42D378ED-F9DD-498F-B2DB-C8BBD748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3056A632-21B5-49E9-8383-7A01819D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947D4DD4-BF0D-4673-93BA-A09EFE1B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F8D024A-AACC-458B-BFD3-2650F71E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59" y="1521676"/>
            <a:ext cx="7560081" cy="337461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cycle“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如果第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③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步报错，那么图中有负环。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否则，图中无负环，且</a:t>
            </a:r>
            <a:r>
              <a:rPr lang="en-US" altLang="zh-CN" sz="2400" dirty="0" err="1">
                <a:solidFill>
                  <a:srgbClr val="7030A0"/>
                </a:solidFill>
                <a:latin typeface="+mj-ea"/>
                <a:ea typeface="+mj-ea"/>
              </a:rPr>
              <a:t>dist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[v]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v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的最短路长度。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dirty="0"/>
                  <a:t>. 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Opt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v,i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]</a:t>
                </a:r>
                <a:r>
                  <a:rPr lang="zh-CN" altLang="en-US" dirty="0"/>
                  <a:t>满足如下转移公式：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  <a:blipFill>
                <a:blip r:embed="rId2"/>
                <a:stretch>
                  <a:fillRect l="-1493" t="-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7395610" y="3323285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77A77C-D313-4440-8249-73EB1D84A08C}"/>
              </a:ext>
            </a:extLst>
          </p:cNvPr>
          <p:cNvSpPr txBox="1"/>
          <p:nvPr/>
        </p:nvSpPr>
        <p:spPr>
          <a:xfrm>
            <a:off x="1185529" y="692242"/>
            <a:ext cx="7176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表示</a:t>
            </a:r>
            <a:r>
              <a:rPr lang="en-US" altLang="zh-CN" sz="2800" dirty="0"/>
              <a:t>: </a:t>
            </a:r>
            <a:r>
              <a:rPr lang="zh-CN" altLang="en-US" sz="2800" dirty="0"/>
              <a:t>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的所有“最多含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条边的路径”中，最短的一条的长度是多少。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582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/>
              <a:t>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50982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225410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3237614" y="3870252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2020186" y="4241173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2020187" y="3818747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2089294" y="3786631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323761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3014330" y="4310893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768702" y="3705448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602334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76762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75113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01ED33-1612-456A-96C5-9A0A7FDD2E97}"/>
              </a:ext>
            </a:extLst>
          </p:cNvPr>
          <p:cNvSpPr txBox="1"/>
          <p:nvPr/>
        </p:nvSpPr>
        <p:spPr>
          <a:xfrm>
            <a:off x="642938" y="5302203"/>
            <a:ext cx="7868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</a:t>
            </a:r>
            <a:r>
              <a:rPr lang="zh-CN" altLang="en-US" sz="2800" dirty="0"/>
              <a:t>若无负环，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/>
              <a:t>最短路长度为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[v][|V|-1]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80" y="2787118"/>
            <a:ext cx="7544131" cy="16852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/>
              <a:t>.  Bellman-ford</a:t>
            </a:r>
            <a:r>
              <a:rPr lang="zh-CN" altLang="en-US" sz="2800" dirty="0"/>
              <a:t>算法的第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轮更新结束后，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[v]  </a:t>
            </a:r>
            <a:r>
              <a:rPr lang="en-US" altLang="zh-CN" sz="2800" dirty="0">
                <a:solidFill>
                  <a:srgbClr val="FF0000"/>
                </a:solidFill>
              </a:rPr>
              <a:t>≤</a:t>
            </a:r>
            <a:r>
              <a:rPr lang="zh-CN" altLang="en-US" sz="2800" dirty="0"/>
              <a:t>  </a:t>
            </a:r>
            <a:r>
              <a:rPr lang="en-US" altLang="zh-CN" sz="2800" dirty="0"/>
              <a:t>OPT[v][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 </a:t>
            </a:r>
            <a:r>
              <a:rPr lang="en-US" altLang="zh-CN" sz="2800" dirty="0"/>
              <a:t>(</a:t>
            </a:r>
            <a:r>
              <a:rPr lang="zh-CN" altLang="en-US" sz="2800" dirty="0"/>
              <a:t>注意不一定相等）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存在一条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的路径长度为</a:t>
            </a:r>
            <a:r>
              <a:rPr lang="en-US" altLang="zh-CN" sz="2800" dirty="0" err="1">
                <a:sym typeface="Wingdings" panose="05000000000000000000" pitchFamily="2" charset="2"/>
              </a:rPr>
              <a:t>dist</a:t>
            </a:r>
            <a:r>
              <a:rPr lang="en-US" altLang="zh-CN" sz="2800" dirty="0">
                <a:sym typeface="Wingdings" panose="05000000000000000000" pitchFamily="2" charset="2"/>
              </a:rPr>
              <a:t>[v]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8007B0-77D6-4589-9A65-55EEB8BAD27A}"/>
              </a:ext>
            </a:extLst>
          </p:cNvPr>
          <p:cNvSpPr txBox="1"/>
          <p:nvPr/>
        </p:nvSpPr>
        <p:spPr>
          <a:xfrm>
            <a:off x="1031357" y="730033"/>
            <a:ext cx="7341781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13694CE-6EA9-4379-8812-F9364C792943}"/>
              </a:ext>
            </a:extLst>
          </p:cNvPr>
          <p:cNvSpPr txBox="1">
            <a:spLocks/>
          </p:cNvSpPr>
          <p:nvPr/>
        </p:nvSpPr>
        <p:spPr bwMode="auto">
          <a:xfrm>
            <a:off x="977863" y="4385930"/>
            <a:ext cx="7544131" cy="69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容易用归纳法证明。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9D9A57F-F1CD-429C-AE14-260100810B18}"/>
              </a:ext>
            </a:extLst>
          </p:cNvPr>
          <p:cNvSpPr txBox="1">
            <a:spLocks/>
          </p:cNvSpPr>
          <p:nvPr/>
        </p:nvSpPr>
        <p:spPr bwMode="auto">
          <a:xfrm>
            <a:off x="799934" y="5082363"/>
            <a:ext cx="8264322" cy="115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 </a:t>
            </a:r>
            <a:r>
              <a:rPr lang="zh-CN" altLang="en-US" sz="2800" dirty="0"/>
              <a:t>若无负环，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dirty="0"/>
              <a:t>结束时（即第</a:t>
            </a:r>
            <a:r>
              <a:rPr lang="en-US" altLang="zh-CN" sz="2800" dirty="0"/>
              <a:t>|V|-1</a:t>
            </a:r>
            <a:r>
              <a:rPr lang="zh-CN" altLang="en-US" sz="2800" dirty="0"/>
              <a:t>轮结束后）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 err="1"/>
              <a:t>dist</a:t>
            </a:r>
            <a:r>
              <a:rPr lang="en-US" altLang="zh-CN" sz="2800" dirty="0"/>
              <a:t>[v]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OPT[v][|V|-1] </a:t>
            </a:r>
            <a:r>
              <a:rPr lang="en-US" altLang="zh-CN" sz="2800" dirty="0"/>
              <a:t>= </a:t>
            </a:r>
            <a:r>
              <a:rPr lang="zh-CN" altLang="en-US" sz="2800" dirty="0"/>
              <a:t>“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的最短路径长度”。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87484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D0F137-CF66-49E2-BD3F-0AEEBB09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73" y="123986"/>
            <a:ext cx="2385557" cy="274675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7422837-2FD2-432F-BB84-484EF96320FB}"/>
              </a:ext>
            </a:extLst>
          </p:cNvPr>
          <p:cNvSpPr/>
          <p:nvPr/>
        </p:nvSpPr>
        <p:spPr>
          <a:xfrm>
            <a:off x="487414" y="284158"/>
            <a:ext cx="636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-apple-system"/>
              </a:rPr>
              <a:t>初始</a:t>
            </a:r>
            <a:r>
              <a:rPr lang="zh-CN" altLang="en-US" dirty="0">
                <a:latin typeface="-apple-system"/>
              </a:rPr>
              <a:t>：（</a:t>
            </a:r>
            <a:r>
              <a:rPr lang="en-US" altLang="zh-CN" dirty="0">
                <a:latin typeface="-apple-system"/>
              </a:rPr>
              <a:t>S</a:t>
            </a:r>
            <a:r>
              <a:rPr lang="zh-CN" altLang="en-US" dirty="0">
                <a:latin typeface="-apple-system"/>
              </a:rPr>
              <a:t>为源点）</a:t>
            </a:r>
            <a:r>
              <a:rPr lang="zh-CN" altLang="en-US" dirty="0"/>
              <a:t> 初始设置为</a:t>
            </a:r>
            <a:r>
              <a:rPr lang="en-US" altLang="zh-CN" dirty="0"/>
              <a:t>inf</a:t>
            </a:r>
            <a:r>
              <a:rPr lang="zh-CN" altLang="en-US" dirty="0"/>
              <a:t>无穷大，表示还没有最短路</a:t>
            </a:r>
            <a:endParaRPr 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5A4557-1278-42F3-81B0-1ACEF4A7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72535"/>
              </p:ext>
            </p:extLst>
          </p:nvPr>
        </p:nvGraphicFramePr>
        <p:xfrm>
          <a:off x="1162372" y="813662"/>
          <a:ext cx="4541004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6834">
                  <a:extLst>
                    <a:ext uri="{9D8B030D-6E8A-4147-A177-3AD203B41FA5}">
                      <a16:colId xmlns:a16="http://schemas.microsoft.com/office/drawing/2014/main" val="3184889827"/>
                    </a:ext>
                  </a:extLst>
                </a:gridCol>
                <a:gridCol w="756834">
                  <a:extLst>
                    <a:ext uri="{9D8B030D-6E8A-4147-A177-3AD203B41FA5}">
                      <a16:colId xmlns:a16="http://schemas.microsoft.com/office/drawing/2014/main" val="185528100"/>
                    </a:ext>
                  </a:extLst>
                </a:gridCol>
                <a:gridCol w="756834">
                  <a:extLst>
                    <a:ext uri="{9D8B030D-6E8A-4147-A177-3AD203B41FA5}">
                      <a16:colId xmlns:a16="http://schemas.microsoft.com/office/drawing/2014/main" val="3835265684"/>
                    </a:ext>
                  </a:extLst>
                </a:gridCol>
                <a:gridCol w="756834">
                  <a:extLst>
                    <a:ext uri="{9D8B030D-6E8A-4147-A177-3AD203B41FA5}">
                      <a16:colId xmlns:a16="http://schemas.microsoft.com/office/drawing/2014/main" val="2181757578"/>
                    </a:ext>
                  </a:extLst>
                </a:gridCol>
                <a:gridCol w="756834">
                  <a:extLst>
                    <a:ext uri="{9D8B030D-6E8A-4147-A177-3AD203B41FA5}">
                      <a16:colId xmlns:a16="http://schemas.microsoft.com/office/drawing/2014/main" val="698625424"/>
                    </a:ext>
                  </a:extLst>
                </a:gridCol>
                <a:gridCol w="756834">
                  <a:extLst>
                    <a:ext uri="{9D8B030D-6E8A-4147-A177-3AD203B41FA5}">
                      <a16:colId xmlns:a16="http://schemas.microsoft.com/office/drawing/2014/main" val="33412805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92039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384101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A4F2EAD-F009-4F64-81FB-98C8E8686640}"/>
              </a:ext>
            </a:extLst>
          </p:cNvPr>
          <p:cNvSpPr/>
          <p:nvPr/>
        </p:nvSpPr>
        <p:spPr>
          <a:xfrm>
            <a:off x="487414" y="1497361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-apple-system"/>
              </a:rPr>
              <a:t>第一轮迭代：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50EA37-169C-475C-8D7E-0C926C129A16}"/>
              </a:ext>
            </a:extLst>
          </p:cNvPr>
          <p:cNvSpPr/>
          <p:nvPr/>
        </p:nvSpPr>
        <p:spPr>
          <a:xfrm>
            <a:off x="487414" y="1810741"/>
            <a:ext cx="314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S</a:t>
            </a:r>
            <a:r>
              <a:rPr lang="zh-CN" altLang="en-US" dirty="0">
                <a:latin typeface="-apple-system"/>
              </a:rPr>
              <a:t>点连出的边（</a:t>
            </a:r>
            <a:r>
              <a:rPr lang="en-US" altLang="zh-CN" dirty="0">
                <a:latin typeface="-apple-system"/>
              </a:rPr>
              <a:t>s-&gt;e</a:t>
            </a:r>
            <a:r>
              <a:rPr lang="zh-CN" altLang="en-US" dirty="0">
                <a:latin typeface="-apple-system"/>
              </a:rPr>
              <a:t>，</a:t>
            </a:r>
            <a:r>
              <a:rPr lang="en-US" altLang="zh-CN" dirty="0">
                <a:latin typeface="-apple-system"/>
              </a:rPr>
              <a:t>s-&gt;a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4427EE6-C7F8-451F-BD66-A3B25CA87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052710"/>
              </p:ext>
            </p:extLst>
          </p:nvPr>
        </p:nvGraphicFramePr>
        <p:xfrm>
          <a:off x="1162372" y="2279833"/>
          <a:ext cx="514543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573">
                  <a:extLst>
                    <a:ext uri="{9D8B030D-6E8A-4147-A177-3AD203B41FA5}">
                      <a16:colId xmlns:a16="http://schemas.microsoft.com/office/drawing/2014/main" val="585847961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722689935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663673086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4108286106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663090919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16285679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97545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7(0+7)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5(0+5)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9392284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BC1BC13-3A8B-4730-97F5-C9ACD9E1AED6}"/>
              </a:ext>
            </a:extLst>
          </p:cNvPr>
          <p:cNvSpPr/>
          <p:nvPr/>
        </p:nvSpPr>
        <p:spPr>
          <a:xfrm>
            <a:off x="487414" y="3059668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A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a-&gt;c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3492196-1CD0-4390-9447-2D6A0C01E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336212"/>
              </p:ext>
            </p:extLst>
          </p:nvPr>
        </p:nvGraphicFramePr>
        <p:xfrm>
          <a:off x="1162372" y="3586535"/>
          <a:ext cx="514543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573">
                  <a:extLst>
                    <a:ext uri="{9D8B030D-6E8A-4147-A177-3AD203B41FA5}">
                      <a16:colId xmlns:a16="http://schemas.microsoft.com/office/drawing/2014/main" val="3600281372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2562113201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1091599029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2739017463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2249274027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7738849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69516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9(7+2)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0237741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0FF2AD4-1925-4F91-9D6A-25D5345B5221}"/>
              </a:ext>
            </a:extLst>
          </p:cNvPr>
          <p:cNvSpPr/>
          <p:nvPr/>
        </p:nvSpPr>
        <p:spPr>
          <a:xfrm>
            <a:off x="487414" y="4308595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dirty="0">
                <a:latin typeface="-apple-system"/>
              </a:rPr>
              <a:t>B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dirty="0">
                <a:latin typeface="-apple-system"/>
              </a:rPr>
              <a:t>b-&gt;a)</a:t>
            </a:r>
            <a:endParaRPr 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732425E-13E9-4AF2-B2E8-134133B77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21137"/>
              </p:ext>
            </p:extLst>
          </p:nvPr>
        </p:nvGraphicFramePr>
        <p:xfrm>
          <a:off x="1162372" y="4820425"/>
          <a:ext cx="514543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573">
                  <a:extLst>
                    <a:ext uri="{9D8B030D-6E8A-4147-A177-3AD203B41FA5}">
                      <a16:colId xmlns:a16="http://schemas.microsoft.com/office/drawing/2014/main" val="2974238027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1443560423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4067096933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203209023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3390537780"/>
                    </a:ext>
                  </a:extLst>
                </a:gridCol>
                <a:gridCol w="857573">
                  <a:extLst>
                    <a:ext uri="{9D8B030D-6E8A-4147-A177-3AD203B41FA5}">
                      <a16:colId xmlns:a16="http://schemas.microsoft.com/office/drawing/2014/main" val="24381874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3667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6954057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4B497D10-8602-4C11-BAFD-D6E8699D8FDC}"/>
              </a:ext>
            </a:extLst>
          </p:cNvPr>
          <p:cNvSpPr/>
          <p:nvPr/>
        </p:nvSpPr>
        <p:spPr>
          <a:xfrm>
            <a:off x="487414" y="5557522"/>
            <a:ext cx="232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C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c-&gt;b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21E4F85-D722-4397-9B78-C075E11E7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39053"/>
              </p:ext>
            </p:extLst>
          </p:nvPr>
        </p:nvGraphicFramePr>
        <p:xfrm>
          <a:off x="1162370" y="5947670"/>
          <a:ext cx="6191574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929">
                  <a:extLst>
                    <a:ext uri="{9D8B030D-6E8A-4147-A177-3AD203B41FA5}">
                      <a16:colId xmlns:a16="http://schemas.microsoft.com/office/drawing/2014/main" val="3209993754"/>
                    </a:ext>
                  </a:extLst>
                </a:gridCol>
                <a:gridCol w="1031929">
                  <a:extLst>
                    <a:ext uri="{9D8B030D-6E8A-4147-A177-3AD203B41FA5}">
                      <a16:colId xmlns:a16="http://schemas.microsoft.com/office/drawing/2014/main" val="3653245544"/>
                    </a:ext>
                  </a:extLst>
                </a:gridCol>
                <a:gridCol w="1031929">
                  <a:extLst>
                    <a:ext uri="{9D8B030D-6E8A-4147-A177-3AD203B41FA5}">
                      <a16:colId xmlns:a16="http://schemas.microsoft.com/office/drawing/2014/main" val="1925074317"/>
                    </a:ext>
                  </a:extLst>
                </a:gridCol>
                <a:gridCol w="1031929">
                  <a:extLst>
                    <a:ext uri="{9D8B030D-6E8A-4147-A177-3AD203B41FA5}">
                      <a16:colId xmlns:a16="http://schemas.microsoft.com/office/drawing/2014/main" val="2604994214"/>
                    </a:ext>
                  </a:extLst>
                </a:gridCol>
                <a:gridCol w="1031929">
                  <a:extLst>
                    <a:ext uri="{9D8B030D-6E8A-4147-A177-3AD203B41FA5}">
                      <a16:colId xmlns:a16="http://schemas.microsoft.com/office/drawing/2014/main" val="3812170640"/>
                    </a:ext>
                  </a:extLst>
                </a:gridCol>
                <a:gridCol w="1031929">
                  <a:extLst>
                    <a:ext uri="{9D8B030D-6E8A-4147-A177-3AD203B41FA5}">
                      <a16:colId xmlns:a16="http://schemas.microsoft.com/office/drawing/2014/main" val="34550431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76506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7(9+(-2))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0402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045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D0F137-CF66-49E2-BD3F-0AEEBB09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173" y="123986"/>
            <a:ext cx="2385557" cy="274675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4F2EAD-F009-4F64-81FB-98C8E8686640}"/>
              </a:ext>
            </a:extLst>
          </p:cNvPr>
          <p:cNvSpPr/>
          <p:nvPr/>
        </p:nvSpPr>
        <p:spPr>
          <a:xfrm>
            <a:off x="533909" y="2605490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-apple-system"/>
              </a:rPr>
              <a:t>第二轮迭代：</a:t>
            </a:r>
            <a:endParaRPr lang="en-US" altLang="zh-CN" b="1" dirty="0">
              <a:latin typeface="-apple-system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DF759C-421D-4F65-A1A2-A56BE5E21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115118"/>
              </p:ext>
            </p:extLst>
          </p:nvPr>
        </p:nvGraphicFramePr>
        <p:xfrm>
          <a:off x="712922" y="645709"/>
          <a:ext cx="506794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658">
                  <a:extLst>
                    <a:ext uri="{9D8B030D-6E8A-4147-A177-3AD203B41FA5}">
                      <a16:colId xmlns:a16="http://schemas.microsoft.com/office/drawing/2014/main" val="3404970011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673730385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2051993941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4158843169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757402334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36508360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0183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inf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448927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EBDAD70-F17B-43C1-A01C-F18D7251E5D5}"/>
              </a:ext>
            </a:extLst>
          </p:cNvPr>
          <p:cNvSpPr/>
          <p:nvPr/>
        </p:nvSpPr>
        <p:spPr>
          <a:xfrm>
            <a:off x="604434" y="20391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D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d-&gt;</a:t>
            </a:r>
            <a:r>
              <a:rPr lang="en-US" altLang="zh-CN" dirty="0" err="1">
                <a:latin typeface="-apple-system"/>
              </a:rPr>
              <a:t>c,d</a:t>
            </a:r>
            <a:r>
              <a:rPr lang="en-US" altLang="zh-CN" dirty="0">
                <a:latin typeface="-apple-system"/>
              </a:rPr>
              <a:t>-&gt;a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6D76C9-15D7-49E5-92EE-625040C7215A}"/>
              </a:ext>
            </a:extLst>
          </p:cNvPr>
          <p:cNvSpPr/>
          <p:nvPr/>
        </p:nvSpPr>
        <p:spPr>
          <a:xfrm>
            <a:off x="604434" y="1312695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E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e-&gt;d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2E87736-6F0D-4F21-B80F-EB0D5E47E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810631"/>
              </p:ext>
            </p:extLst>
          </p:nvPr>
        </p:nvGraphicFramePr>
        <p:xfrm>
          <a:off x="712921" y="1678390"/>
          <a:ext cx="506794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658">
                  <a:extLst>
                    <a:ext uri="{9D8B030D-6E8A-4147-A177-3AD203B41FA5}">
                      <a16:colId xmlns:a16="http://schemas.microsoft.com/office/drawing/2014/main" val="2781574736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2398814144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610154273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4182949117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4063576437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6764242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9412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9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6(5+1)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6447033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7CC43A5E-4B2B-40C5-A0B0-8C83CD3BF3B6}"/>
              </a:ext>
            </a:extLst>
          </p:cNvPr>
          <p:cNvSpPr txBox="1"/>
          <p:nvPr/>
        </p:nvSpPr>
        <p:spPr>
          <a:xfrm>
            <a:off x="924345" y="2870737"/>
            <a:ext cx="154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……</a:t>
            </a:r>
            <a:endParaRPr 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1C4979-079C-4F0F-8C95-37C03F252DFA}"/>
              </a:ext>
            </a:extLst>
          </p:cNvPr>
          <p:cNvSpPr/>
          <p:nvPr/>
        </p:nvSpPr>
        <p:spPr>
          <a:xfrm>
            <a:off x="604434" y="3429000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D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d-&gt;</a:t>
            </a:r>
            <a:r>
              <a:rPr lang="en-US" altLang="zh-CN" dirty="0" err="1">
                <a:latin typeface="-apple-system"/>
              </a:rPr>
              <a:t>c,d</a:t>
            </a:r>
            <a:r>
              <a:rPr lang="en-US" altLang="zh-CN" dirty="0">
                <a:latin typeface="-apple-system"/>
              </a:rPr>
              <a:t>-&gt;a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207B7E4A-75F4-429E-A714-33C0D9478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54027"/>
              </p:ext>
            </p:extLst>
          </p:nvPr>
        </p:nvGraphicFramePr>
        <p:xfrm>
          <a:off x="712921" y="4065185"/>
          <a:ext cx="697423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2373">
                  <a:extLst>
                    <a:ext uri="{9D8B030D-6E8A-4147-A177-3AD203B41FA5}">
                      <a16:colId xmlns:a16="http://schemas.microsoft.com/office/drawing/2014/main" val="3581090258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1983524296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1158871132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53040954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93487627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1133043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1385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2(6+(-4))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5(6+(-1))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4835804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309EF59F-FF4F-4E49-87A5-3EBC604F78A3}"/>
              </a:ext>
            </a:extLst>
          </p:cNvPr>
          <p:cNvSpPr/>
          <p:nvPr/>
        </p:nvSpPr>
        <p:spPr>
          <a:xfrm>
            <a:off x="604434" y="4913200"/>
            <a:ext cx="2335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-apple-system"/>
              </a:rPr>
              <a:t>对</a:t>
            </a:r>
            <a:r>
              <a:rPr lang="en-US" altLang="zh-CN" dirty="0">
                <a:latin typeface="-apple-system"/>
              </a:rPr>
              <a:t>E</a:t>
            </a:r>
            <a:r>
              <a:rPr lang="zh-CN" altLang="en-US" dirty="0">
                <a:latin typeface="-apple-system"/>
              </a:rPr>
              <a:t>连出的边（</a:t>
            </a:r>
            <a:r>
              <a:rPr lang="en-US" altLang="zh-CN" dirty="0">
                <a:latin typeface="-apple-system"/>
              </a:rPr>
              <a:t>e-&gt;d</a:t>
            </a:r>
            <a:r>
              <a:rPr lang="zh-CN" altLang="en-US" dirty="0">
                <a:latin typeface="-apple-system"/>
              </a:rPr>
              <a:t>）</a:t>
            </a:r>
            <a:endParaRPr 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7F4FF939-17DE-457E-A360-F94C89D08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79405"/>
              </p:ext>
            </p:extLst>
          </p:nvPr>
        </p:nvGraphicFramePr>
        <p:xfrm>
          <a:off x="712921" y="5357980"/>
          <a:ext cx="5067948" cy="622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658">
                  <a:extLst>
                    <a:ext uri="{9D8B030D-6E8A-4147-A177-3AD203B41FA5}">
                      <a16:colId xmlns:a16="http://schemas.microsoft.com/office/drawing/2014/main" val="2600839974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148158609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250660386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708376821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2049843377"/>
                    </a:ext>
                  </a:extLst>
                </a:gridCol>
                <a:gridCol w="844658">
                  <a:extLst>
                    <a:ext uri="{9D8B030D-6E8A-4147-A177-3AD203B41FA5}">
                      <a16:colId xmlns:a16="http://schemas.microsoft.com/office/drawing/2014/main" val="16410305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4DA8E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83424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216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62" y="430597"/>
            <a:ext cx="7772400" cy="82550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定理的完整证明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无负环。由上述推论，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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对所有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e=(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u,v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成立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考虑任意一条回路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4" t="-1466" r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24526B-7969-42DF-90D0-47BB4845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939" y="403301"/>
            <a:ext cx="4488061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572ADF-8C30-474C-8704-A3B070EE688C}"/>
              </a:ext>
            </a:extLst>
          </p:cNvPr>
          <p:cNvSpPr txBox="1"/>
          <p:nvPr/>
        </p:nvSpPr>
        <p:spPr>
          <a:xfrm>
            <a:off x="956929" y="4963855"/>
            <a:ext cx="763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   具体实现中，用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[v]} </a:t>
            </a:r>
            <a:r>
              <a:rPr lang="zh-CN" altLang="en-US" sz="2800" dirty="0">
                <a:solidFill>
                  <a:srgbClr val="FF0000"/>
                </a:solidFill>
              </a:rPr>
              <a:t>而不是用二维数组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]}</a:t>
            </a:r>
            <a:r>
              <a:rPr lang="zh-CN" altLang="en-US" sz="2800" dirty="0">
                <a:solidFill>
                  <a:srgbClr val="FF0000"/>
                </a:solidFill>
              </a:rPr>
              <a:t>。使得空间从</a:t>
            </a:r>
            <a:r>
              <a:rPr lang="en-US" altLang="zh-CN" sz="2800" dirty="0">
                <a:solidFill>
                  <a:srgbClr val="FF0000"/>
                </a:solidFill>
              </a:rPr>
              <a:t>O(n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降低到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519C7-276B-489D-9888-F94B160D8719}"/>
              </a:ext>
            </a:extLst>
          </p:cNvPr>
          <p:cNvSpPr txBox="1"/>
          <p:nvPr/>
        </p:nvSpPr>
        <p:spPr>
          <a:xfrm>
            <a:off x="834656" y="1613118"/>
            <a:ext cx="8187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算法本质上是个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动态规划算法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算法的主要步骤是计算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对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=0,1,,….,|V|-1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基于转移公式：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FECBB8-DC5B-4A9F-9397-A17FBE6E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Bellman-ford</a:t>
            </a:r>
            <a:r>
              <a:rPr lang="zh-CN" altLang="en-US" dirty="0">
                <a:latin typeface="+mj-ea"/>
              </a:rPr>
              <a:t>的总结。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/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1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12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时间复杂度分析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65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差。为处理负权付出的代价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方法一：转换为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sz="2800" dirty="0"/>
              <a:t>个单源点最短路径问题。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总复杂度为：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如果没有负权，可调用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Dijkstra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dirty="0"/>
              <a:t>方法二：设计新算法。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允许负权、但是不允许负环。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该算法也叫做</a:t>
            </a:r>
            <a:r>
              <a:rPr lang="en-US" altLang="zh-CN" sz="2800" dirty="0"/>
              <a:t>Floyd-</a:t>
            </a:r>
            <a:r>
              <a:rPr lang="en-US" altLang="zh-CN" sz="2800" dirty="0" err="1"/>
              <a:t>Warshall</a:t>
            </a:r>
            <a:r>
              <a:rPr lang="zh-CN" altLang="en-US" sz="2800" dirty="0"/>
              <a:t>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类似</a:t>
            </a: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OPT[u,k,k-1]+OPT[k,v,k-1]}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</a:t>
            </a:r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5238</Words>
  <Application>Microsoft Office PowerPoint</Application>
  <PresentationFormat>全屏显示(4:3)</PresentationFormat>
  <Paragraphs>1238</Paragraphs>
  <Slides>56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-apple-system</vt:lpstr>
      <vt:lpstr>等线</vt:lpstr>
      <vt:lpstr>等线 Light</vt:lpstr>
      <vt:lpstr>黑体</vt:lpstr>
      <vt:lpstr>隶书</vt:lpstr>
      <vt:lpstr>宋体</vt:lpstr>
      <vt:lpstr>幼圆</vt:lpstr>
      <vt:lpstr>Arial</vt:lpstr>
      <vt:lpstr>Calibri</vt:lpstr>
      <vt:lpstr>Calibri Light</vt:lpstr>
      <vt:lpstr>Cambria</vt:lpstr>
      <vt:lpstr>Cambria Math</vt:lpstr>
      <vt:lpstr>Impact</vt:lpstr>
      <vt:lpstr>Symbol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Dijkstra算法（heap实现）          Bellman-ford算法           Floyd算法  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</vt:lpstr>
      <vt:lpstr>Bellman-ford(贝尔曼福德)算法</vt:lpstr>
      <vt:lpstr>Bellman-ford算法描述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定理的完整证明</vt:lpstr>
      <vt:lpstr>Bellman-ford的总结。</vt:lpstr>
      <vt:lpstr>时间复杂度分析</vt:lpstr>
      <vt:lpstr>课后思考题及阅读任务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knight davion</cp:lastModifiedBy>
  <cp:revision>422</cp:revision>
  <dcterms:created xsi:type="dcterms:W3CDTF">2020-08-23T09:08:41Z</dcterms:created>
  <dcterms:modified xsi:type="dcterms:W3CDTF">2023-11-26T16:20:58Z</dcterms:modified>
</cp:coreProperties>
</file>