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7"/>
  </p:notesMasterIdLst>
  <p:sldIdLst>
    <p:sldId id="35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70" r:id="rId12"/>
    <p:sldId id="369" r:id="rId13"/>
    <p:sldId id="371" r:id="rId14"/>
    <p:sldId id="378" r:id="rId15"/>
    <p:sldId id="381" r:id="rId16"/>
    <p:sldId id="382" r:id="rId17"/>
    <p:sldId id="383" r:id="rId18"/>
    <p:sldId id="372" r:id="rId19"/>
    <p:sldId id="373" r:id="rId20"/>
    <p:sldId id="374" r:id="rId21"/>
    <p:sldId id="375" r:id="rId22"/>
    <p:sldId id="376" r:id="rId23"/>
    <p:sldId id="377" r:id="rId24"/>
    <p:sldId id="379" r:id="rId25"/>
    <p:sldId id="384" r:id="rId26"/>
    <p:sldId id="385" r:id="rId27"/>
    <p:sldId id="386" r:id="rId28"/>
    <p:sldId id="395" r:id="rId29"/>
    <p:sldId id="396" r:id="rId30"/>
    <p:sldId id="397" r:id="rId31"/>
    <p:sldId id="388" r:id="rId32"/>
    <p:sldId id="398" r:id="rId33"/>
    <p:sldId id="399" r:id="rId34"/>
    <p:sldId id="400" r:id="rId35"/>
    <p:sldId id="401" r:id="rId36"/>
    <p:sldId id="389" r:id="rId37"/>
    <p:sldId id="402" r:id="rId38"/>
    <p:sldId id="390" r:id="rId39"/>
    <p:sldId id="391" r:id="rId40"/>
    <p:sldId id="403" r:id="rId41"/>
    <p:sldId id="392" r:id="rId42"/>
    <p:sldId id="387" r:id="rId43"/>
    <p:sldId id="393" r:id="rId44"/>
    <p:sldId id="404" r:id="rId45"/>
    <p:sldId id="380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078" autoAdjust="0"/>
  </p:normalViewPr>
  <p:slideViewPr>
    <p:cSldViewPr snapToGrid="0">
      <p:cViewPr varScale="1">
        <p:scale>
          <a:sx n="83" d="100"/>
          <a:sy n="83" d="100"/>
        </p:scale>
        <p:origin x="18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6AB239-21E8-49C6-9DA6-E112B9FC73FF}" type="datetimeFigureOut">
              <a:rPr lang="en-US" smtClean="0"/>
              <a:t>12/22/2024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3057-1101-4125-9923-3B09EE098D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31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7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491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485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073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添加一个</a:t>
            </a:r>
            <a:r>
              <a:rPr lang="zh-CN" altLang="en-US" dirty="0">
                <a:solidFill>
                  <a:srgbClr val="9933FF"/>
                </a:solidFill>
              </a:rPr>
              <a:t>额外信息，储存以该节点为根的子树中</a:t>
            </a:r>
            <a:r>
              <a:rPr lang="en-US" altLang="zh-CN" dirty="0">
                <a:solidFill>
                  <a:srgbClr val="9933FF"/>
                </a:solidFill>
              </a:rPr>
              <a:t>F</a:t>
            </a:r>
            <a:r>
              <a:rPr lang="zh-CN" altLang="en-US" dirty="0">
                <a:solidFill>
                  <a:srgbClr val="9933FF"/>
                </a:solidFill>
              </a:rPr>
              <a:t>的最大值</a:t>
            </a:r>
            <a:endParaRPr lang="en-US" altLang="zh-CN" dirty="0">
              <a:solidFill>
                <a:srgbClr val="9933FF"/>
              </a:solidFill>
            </a:endParaRPr>
          </a:p>
          <a:p>
            <a:r>
              <a:rPr lang="zh-CN" altLang="en-US" dirty="0">
                <a:solidFill>
                  <a:srgbClr val="9933FF"/>
                </a:solidFill>
              </a:rPr>
              <a:t>在插入时候 要进行维护操作 维护复杂度是</a:t>
            </a:r>
            <a:r>
              <a:rPr lang="en-US" altLang="zh-CN" dirty="0">
                <a:solidFill>
                  <a:srgbClr val="9933FF"/>
                </a:solidFill>
              </a:rPr>
              <a:t>log n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54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LF</a:t>
            </a:r>
            <a:r>
              <a:rPr lang="zh-CN" altLang="en-US" dirty="0"/>
              <a:t>是左子树上所有节点最大</a:t>
            </a:r>
            <a:r>
              <a:rPr lang="en-US" altLang="zh-CN" dirty="0"/>
              <a:t>F</a:t>
            </a:r>
            <a:r>
              <a:rPr lang="zh-CN" altLang="en-US" dirty="0"/>
              <a:t>值 可以通过</a:t>
            </a:r>
            <a:r>
              <a:rPr lang="zh-CN" altLang="en-US" dirty="0">
                <a:solidFill>
                  <a:srgbClr val="9933FF"/>
                </a:solidFill>
              </a:rPr>
              <a:t>额外信息计算 复杂度</a:t>
            </a:r>
            <a:r>
              <a:rPr lang="en-US" altLang="zh-CN" dirty="0">
                <a:solidFill>
                  <a:srgbClr val="9933FF"/>
                </a:solidFill>
              </a:rPr>
              <a:t>O(1)</a:t>
            </a:r>
          </a:p>
          <a:p>
            <a:r>
              <a:rPr lang="zh-CN" altLang="en-US" dirty="0"/>
              <a:t>看左儿子的整棵树的最大</a:t>
            </a:r>
            <a:r>
              <a:rPr lang="en-US" altLang="zh-CN" dirty="0"/>
              <a:t>f</a:t>
            </a:r>
            <a:r>
              <a:rPr lang="zh-CN" altLang="en-US" dirty="0"/>
              <a:t>以及</a:t>
            </a:r>
            <a:r>
              <a:rPr lang="en-US" altLang="zh-CN" dirty="0"/>
              <a:t>u</a:t>
            </a:r>
            <a:r>
              <a:rPr lang="zh-CN" altLang="en-US" dirty="0"/>
              <a:t>的</a:t>
            </a:r>
            <a:r>
              <a:rPr lang="en-US" altLang="zh-CN" dirty="0"/>
              <a:t>F </a:t>
            </a:r>
            <a:r>
              <a:rPr lang="zh-CN" altLang="en-US" dirty="0"/>
              <a:t>中的最大值</a:t>
            </a:r>
            <a:endParaRPr lang="en-US" altLang="zh-CN" dirty="0"/>
          </a:p>
          <a:p>
            <a:r>
              <a:rPr lang="zh-CN" altLang="en-US" dirty="0"/>
              <a:t>基于</a:t>
            </a:r>
            <a:r>
              <a:rPr lang="en-US" altLang="zh-CN" dirty="0"/>
              <a:t>AVL</a:t>
            </a:r>
            <a:r>
              <a:rPr lang="zh-CN" altLang="en-US" dirty="0"/>
              <a:t>可以快速得到所有比</a:t>
            </a:r>
            <a:r>
              <a:rPr lang="en-US" altLang="zh-CN" dirty="0"/>
              <a:t>X</a:t>
            </a:r>
            <a:r>
              <a:rPr lang="zh-CN" altLang="en-US" dirty="0"/>
              <a:t>小的节点信息</a:t>
            </a:r>
            <a:endParaRPr lang="en-US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730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往右走时更新</a:t>
            </a:r>
            <a:r>
              <a:rPr lang="en-US" altLang="zh-CN" dirty="0"/>
              <a:t>k</a:t>
            </a:r>
          </a:p>
          <a:p>
            <a:r>
              <a:rPr lang="zh-CN" altLang="en-US" dirty="0"/>
              <a:t>如果 </a:t>
            </a:r>
            <a:r>
              <a:rPr lang="en-US" altLang="zh-CN" dirty="0"/>
              <a:t>node </a:t>
            </a:r>
            <a:r>
              <a:rPr lang="zh-CN" altLang="en-US" dirty="0"/>
              <a:t>的左子树的结点数 </a:t>
            </a:r>
            <a:r>
              <a:rPr lang="en-US" altLang="zh-CN" dirty="0"/>
              <a:t>left </a:t>
            </a:r>
            <a:r>
              <a:rPr lang="zh-CN" altLang="en-US" dirty="0"/>
              <a:t>小于 </a:t>
            </a:r>
            <a:r>
              <a:rPr lang="en-US" altLang="zh-CN" dirty="0"/>
              <a:t>k−1</a:t>
            </a:r>
            <a:r>
              <a:rPr lang="zh-CN" altLang="en-US" dirty="0"/>
              <a:t>，则第 </a:t>
            </a:r>
            <a:r>
              <a:rPr lang="en-US" altLang="zh-CN" dirty="0"/>
              <a:t>k </a:t>
            </a:r>
            <a:r>
              <a:rPr lang="zh-CN" altLang="en-US" dirty="0"/>
              <a:t>小的元素一定在 </a:t>
            </a:r>
            <a:r>
              <a:rPr lang="en-US" altLang="zh-CN" dirty="0"/>
              <a:t>node </a:t>
            </a:r>
            <a:r>
              <a:rPr lang="zh-CN" altLang="en-US" dirty="0"/>
              <a:t>的右子树中，令 </a:t>
            </a:r>
            <a:r>
              <a:rPr lang="en-US" altLang="zh-CN" dirty="0"/>
              <a:t>node </a:t>
            </a:r>
            <a:r>
              <a:rPr lang="zh-CN" altLang="en-US" dirty="0"/>
              <a:t>等于其的右子结点，</a:t>
            </a:r>
            <a:r>
              <a:rPr lang="en-US" altLang="zh-CN" dirty="0"/>
              <a:t>k </a:t>
            </a:r>
            <a:r>
              <a:rPr lang="zh-CN" altLang="en-US" dirty="0"/>
              <a:t>等于</a:t>
            </a:r>
            <a:r>
              <a:rPr lang="en-US" altLang="zh-CN" dirty="0"/>
              <a:t>k−left−1</a:t>
            </a:r>
            <a:r>
              <a:rPr lang="zh-CN" altLang="en-US" dirty="0"/>
              <a:t>，并继续搜索；</a:t>
            </a:r>
            <a:endParaRPr lang="en-US" altLang="zh-CN" dirty="0"/>
          </a:p>
          <a:p>
            <a:r>
              <a:rPr lang="zh-CN" altLang="en-US" dirty="0"/>
              <a:t>如果 </a:t>
            </a:r>
            <a:r>
              <a:rPr lang="en-US" altLang="zh-CN" dirty="0"/>
              <a:t>node </a:t>
            </a:r>
            <a:r>
              <a:rPr lang="zh-CN" altLang="en-US" dirty="0"/>
              <a:t>的左子树的结点数 </a:t>
            </a:r>
            <a:r>
              <a:rPr lang="en-US" altLang="zh-CN" dirty="0"/>
              <a:t>left </a:t>
            </a:r>
            <a:r>
              <a:rPr lang="zh-CN" altLang="en-US" dirty="0"/>
              <a:t>等于 </a:t>
            </a:r>
            <a:r>
              <a:rPr lang="en-US" altLang="zh-CN" dirty="0"/>
              <a:t>k−1</a:t>
            </a:r>
            <a:r>
              <a:rPr lang="zh-CN" altLang="en-US" dirty="0"/>
              <a:t>，则第 </a:t>
            </a:r>
            <a:r>
              <a:rPr lang="en-US" altLang="zh-CN" dirty="0"/>
              <a:t>k </a:t>
            </a:r>
            <a:r>
              <a:rPr lang="zh-CN" altLang="en-US" dirty="0"/>
              <a:t>小的元素即为 </a:t>
            </a:r>
            <a:r>
              <a:rPr lang="en-US" altLang="zh-CN" dirty="0"/>
              <a:t>node </a:t>
            </a:r>
            <a:r>
              <a:rPr lang="zh-CN" altLang="en-US" dirty="0"/>
              <a:t>，结束搜索并返回 </a:t>
            </a:r>
            <a:r>
              <a:rPr lang="en-US" altLang="zh-CN" dirty="0"/>
              <a:t>node </a:t>
            </a:r>
            <a:r>
              <a:rPr lang="zh-CN" altLang="en-US" dirty="0"/>
              <a:t>即可；</a:t>
            </a:r>
            <a:endParaRPr lang="en-US" altLang="zh-CN" dirty="0"/>
          </a:p>
          <a:p>
            <a:r>
              <a:rPr lang="zh-CN" altLang="en-US" dirty="0"/>
              <a:t>如果 </a:t>
            </a:r>
            <a:r>
              <a:rPr lang="en-US" altLang="zh-CN" dirty="0"/>
              <a:t>node </a:t>
            </a:r>
            <a:r>
              <a:rPr lang="zh-CN" altLang="en-US" dirty="0"/>
              <a:t>的左子树的结点数 </a:t>
            </a:r>
            <a:r>
              <a:rPr lang="en-US" altLang="zh-CN" dirty="0"/>
              <a:t>left </a:t>
            </a:r>
            <a:r>
              <a:rPr lang="zh-CN" altLang="en-US" dirty="0"/>
              <a:t>大于 </a:t>
            </a:r>
            <a:r>
              <a:rPr lang="en-US" altLang="zh-CN" dirty="0"/>
              <a:t>k−1</a:t>
            </a:r>
            <a:r>
              <a:rPr lang="zh-CN" altLang="en-US" dirty="0"/>
              <a:t>，则第 </a:t>
            </a:r>
            <a:r>
              <a:rPr lang="en-US" altLang="zh-CN" dirty="0"/>
              <a:t>k </a:t>
            </a:r>
            <a:r>
              <a:rPr lang="zh-CN" altLang="en-US" dirty="0"/>
              <a:t>小的元素一定在 </a:t>
            </a:r>
            <a:r>
              <a:rPr lang="en-US" altLang="zh-CN" dirty="0"/>
              <a:t>node </a:t>
            </a:r>
            <a:r>
              <a:rPr lang="zh-CN" altLang="en-US" dirty="0"/>
              <a:t>的左子树中，令 </a:t>
            </a:r>
            <a:r>
              <a:rPr lang="en-US" altLang="zh-CN" dirty="0"/>
              <a:t>node </a:t>
            </a:r>
            <a:r>
              <a:rPr lang="zh-CN" altLang="en-US" dirty="0"/>
              <a:t>等于其左子结点，并继续搜索。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577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43057-1101-4125-9923-3B09EE098D0F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80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7616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863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0932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2024/12/22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0264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50739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18091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56263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58932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59128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293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79281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41753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7471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n.wikipedia.org/wiki/Voronoi_diagram#Illustr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hyperlink" Target="https://en.wikipedia.org/wiki/Fortune%27s_algorithm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tesian_tree" TargetMode="External"/><Relationship Id="rId2" Type="http://schemas.openxmlformats.org/officeDocument/2006/relationships/hyperlink" Target="https://en.wikipedia.org/wiki/Treap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r>
              <a:rPr lang="zh-CN" altLang="en-US" sz="5400" dirty="0">
                <a:latin typeface="Cambria" panose="02040503050406030204" pitchFamily="18" charset="0"/>
              </a:rPr>
              <a:t>第九章 查找（</a:t>
            </a:r>
            <a:r>
              <a:rPr lang="en-US" altLang="zh-CN" sz="54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5400" dirty="0">
                <a:latin typeface="Cambria" panose="02040503050406030204" pitchFamily="18" charset="0"/>
              </a:rPr>
              <a:t>）</a:t>
            </a: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二叉查找树</a:t>
            </a:r>
            <a:b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zh-CN" altLang="en-US" sz="3600" b="1" dirty="0">
                <a:latin typeface="Cambria" panose="02040503050406030204" pitchFamily="18" charset="0"/>
                <a:ea typeface="幼圆" panose="02010509060101010101" pitchFamily="49" charset="-122"/>
              </a:rPr>
              <a:t>平衡二叉树</a:t>
            </a:r>
            <a:b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zh-CN" sz="3600" b="1" dirty="0">
                <a:latin typeface="Cambria" panose="02040503050406030204" pitchFamily="18" charset="0"/>
                <a:ea typeface="Cambria" panose="02040503050406030204" pitchFamily="18" charset="0"/>
              </a:rPr>
              <a:t>	Treap(***)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28BF8-1023-4121-9BC8-FD25CB83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插入后的再平衡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796E1CA-BDD5-4B61-B3B4-B59EC8B1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521525"/>
          </a:xfrm>
        </p:spPr>
        <p:txBody>
          <a:bodyPr/>
          <a:lstStyle/>
          <a:p>
            <a:pPr lvl="1"/>
            <a:r>
              <a:rPr lang="en-US" altLang="zh-CN" sz="2400" dirty="0">
                <a:solidFill>
                  <a:schemeClr val="tx2"/>
                </a:solidFill>
              </a:rPr>
              <a:t>Case 2</a:t>
            </a:r>
            <a:r>
              <a:rPr lang="en-US" altLang="zh-CN" sz="2400" dirty="0"/>
              <a:t>.  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新插入的节点在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的左子树</a:t>
            </a:r>
            <a:r>
              <a:rPr lang="en-US" altLang="zh-CN" sz="2400" dirty="0"/>
              <a:t>.  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的右孩子）</a:t>
            </a:r>
            <a:endParaRPr lang="en-US" altLang="zh-CN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C0A4CF6-2FF9-4212-8935-D35EF58178B7}"/>
              </a:ext>
            </a:extLst>
          </p:cNvPr>
          <p:cNvSpPr txBox="1"/>
          <p:nvPr/>
        </p:nvSpPr>
        <p:spPr>
          <a:xfrm>
            <a:off x="3043101" y="2067904"/>
            <a:ext cx="2621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此时必有</a:t>
            </a:r>
            <a:r>
              <a:rPr lang="en-US" altLang="zh-CN" sz="2400" dirty="0">
                <a:solidFill>
                  <a:srgbClr val="FF0000"/>
                </a:solidFill>
              </a:rPr>
              <a:t>BF(y)=-1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93AD0055-A659-4EA6-8555-71479795E79C}"/>
              </a:ext>
            </a:extLst>
          </p:cNvPr>
          <p:cNvSpPr/>
          <p:nvPr/>
        </p:nvSpPr>
        <p:spPr bwMode="auto">
          <a:xfrm>
            <a:off x="4492093" y="3616488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32EB2419-9568-4F9D-AE84-D838A12EDFD1}"/>
              </a:ext>
            </a:extLst>
          </p:cNvPr>
          <p:cNvGrpSpPr/>
          <p:nvPr/>
        </p:nvGrpSpPr>
        <p:grpSpPr>
          <a:xfrm>
            <a:off x="5833128" y="2158441"/>
            <a:ext cx="2281263" cy="3491872"/>
            <a:chOff x="5833128" y="2158441"/>
            <a:chExt cx="2281263" cy="3491872"/>
          </a:xfrm>
        </p:grpSpPr>
        <p:sp>
          <p:nvSpPr>
            <p:cNvPr id="27" name="等腰三角形 26">
              <a:extLst>
                <a:ext uri="{FF2B5EF4-FFF2-40B4-BE49-F238E27FC236}">
                  <a16:creationId xmlns:a16="http://schemas.microsoft.com/office/drawing/2014/main" id="{E9446C34-B7C7-45BE-9AD5-73953444A6A6}"/>
                </a:ext>
              </a:extLst>
            </p:cNvPr>
            <p:cNvSpPr/>
            <p:nvPr/>
          </p:nvSpPr>
          <p:spPr bwMode="auto">
            <a:xfrm>
              <a:off x="5833128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等腰三角形 27">
              <a:extLst>
                <a:ext uri="{FF2B5EF4-FFF2-40B4-BE49-F238E27FC236}">
                  <a16:creationId xmlns:a16="http://schemas.microsoft.com/office/drawing/2014/main" id="{4DAB800E-2CF8-4BBA-A338-3ED9E83661C5}"/>
                </a:ext>
              </a:extLst>
            </p:cNvPr>
            <p:cNvSpPr/>
            <p:nvPr/>
          </p:nvSpPr>
          <p:spPr bwMode="auto">
            <a:xfrm>
              <a:off x="6681105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1788A68E-B901-400D-BC4C-F07E87472693}"/>
                </a:ext>
              </a:extLst>
            </p:cNvPr>
            <p:cNvSpPr/>
            <p:nvPr/>
          </p:nvSpPr>
          <p:spPr bwMode="auto">
            <a:xfrm>
              <a:off x="7666716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A6C05BFD-D98C-477B-B640-88D79BDC8741}"/>
                </a:ext>
              </a:extLst>
            </p:cNvPr>
            <p:cNvSpPr/>
            <p:nvPr/>
          </p:nvSpPr>
          <p:spPr bwMode="auto">
            <a:xfrm>
              <a:off x="6656996" y="511574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0204D7CC-C0AF-4FFD-AFC8-DDFA90E61FB0}"/>
                </a:ext>
              </a:extLst>
            </p:cNvPr>
            <p:cNvCxnSpPr>
              <a:stCxn id="30" idx="0"/>
              <a:endCxn id="28" idx="3"/>
            </p:cNvCxnSpPr>
            <p:nvPr/>
          </p:nvCxnSpPr>
          <p:spPr bwMode="auto">
            <a:xfrm flipH="1" flipV="1">
              <a:off x="6904943" y="4923323"/>
              <a:ext cx="9518" cy="19242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218B7255-A3F2-47E1-88E6-D9C9CBFDBCAF}"/>
                </a:ext>
              </a:extLst>
            </p:cNvPr>
            <p:cNvSpPr/>
            <p:nvPr/>
          </p:nvSpPr>
          <p:spPr bwMode="auto">
            <a:xfrm>
              <a:off x="6904942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608B9B60-0C61-4945-BEF1-86DCE6F2A0D2}"/>
                </a:ext>
              </a:extLst>
            </p:cNvPr>
            <p:cNvSpPr/>
            <p:nvPr/>
          </p:nvSpPr>
          <p:spPr bwMode="auto">
            <a:xfrm>
              <a:off x="6217476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C8F611C6-78D7-43D7-BC06-29608B3E7A8B}"/>
                </a:ext>
              </a:extLst>
            </p:cNvPr>
            <p:cNvCxnSpPr>
              <a:stCxn id="27" idx="0"/>
              <a:endCxn id="33" idx="3"/>
            </p:cNvCxnSpPr>
            <p:nvPr/>
          </p:nvCxnSpPr>
          <p:spPr bwMode="auto">
            <a:xfrm flipV="1">
              <a:off x="6056966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76A85FDC-DB37-4E03-94E7-FF62F8F752D5}"/>
                </a:ext>
              </a:extLst>
            </p:cNvPr>
            <p:cNvCxnSpPr>
              <a:stCxn id="28" idx="0"/>
              <a:endCxn id="33" idx="5"/>
            </p:cNvCxnSpPr>
            <p:nvPr/>
          </p:nvCxnSpPr>
          <p:spPr bwMode="auto">
            <a:xfrm flipH="1" flipV="1">
              <a:off x="6656996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859F27AB-DDC5-480F-9783-90FC78FC6BC1}"/>
                </a:ext>
              </a:extLst>
            </p:cNvPr>
            <p:cNvCxnSpPr>
              <a:stCxn id="32" idx="3"/>
              <a:endCxn id="33" idx="0"/>
            </p:cNvCxnSpPr>
            <p:nvPr/>
          </p:nvCxnSpPr>
          <p:spPr bwMode="auto">
            <a:xfrm flipH="1">
              <a:off x="6474941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78D649C-C542-4003-A49F-586047D8E613}"/>
                </a:ext>
              </a:extLst>
            </p:cNvPr>
            <p:cNvCxnSpPr>
              <a:stCxn id="29" idx="0"/>
              <a:endCxn id="32" idx="5"/>
            </p:cNvCxnSpPr>
            <p:nvPr/>
          </p:nvCxnSpPr>
          <p:spPr bwMode="auto">
            <a:xfrm flipH="1" flipV="1">
              <a:off x="7344462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26BFF878-D80D-4032-8B31-E26C2E78D3C4}"/>
              </a:ext>
            </a:extLst>
          </p:cNvPr>
          <p:cNvSpPr txBox="1"/>
          <p:nvPr/>
        </p:nvSpPr>
        <p:spPr>
          <a:xfrm>
            <a:off x="990057" y="5702065"/>
            <a:ext cx="77300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对这一种</a:t>
            </a:r>
            <a:r>
              <a:rPr lang="en-US" altLang="zh-CN" sz="2400" dirty="0">
                <a:solidFill>
                  <a:srgbClr val="FF0000"/>
                </a:solidFill>
              </a:rPr>
              <a:t>case</a:t>
            </a:r>
            <a:r>
              <a:rPr lang="zh-CN" altLang="en-US" sz="2400" dirty="0">
                <a:solidFill>
                  <a:srgbClr val="FF0000"/>
                </a:solidFill>
              </a:rPr>
              <a:t>，不能按照刚才那种方式进行</a:t>
            </a:r>
            <a:r>
              <a:rPr lang="en-US" altLang="zh-CN" sz="2400" dirty="0">
                <a:solidFill>
                  <a:srgbClr val="FF0000"/>
                </a:solidFill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按这种简单方式</a:t>
            </a:r>
            <a:r>
              <a:rPr lang="en-US" altLang="zh-CN" sz="2400" dirty="0">
                <a:solidFill>
                  <a:srgbClr val="FF0000"/>
                </a:solidFill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BF(y)=-2</a:t>
            </a:r>
            <a:r>
              <a:rPr lang="zh-CN" altLang="en-US" sz="2400" dirty="0">
                <a:solidFill>
                  <a:srgbClr val="FF0000"/>
                </a:solidFill>
              </a:rPr>
              <a:t>。应该怎么做？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6B70B34-40E0-4D65-85FA-02F4ED51AE0B}"/>
              </a:ext>
            </a:extLst>
          </p:cNvPr>
          <p:cNvGrpSpPr/>
          <p:nvPr/>
        </p:nvGrpSpPr>
        <p:grpSpPr>
          <a:xfrm>
            <a:off x="589459" y="1865548"/>
            <a:ext cx="3476998" cy="3784765"/>
            <a:chOff x="589459" y="1865548"/>
            <a:chExt cx="3476998" cy="3784765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18887EC-46B5-4C9F-82B4-DE6A31EC6F95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4DF8B47-B9F6-428C-9F8B-47560C130CB9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E14C8E2-58B1-4973-B079-5EB2710FE2BC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5DDA866-FB75-4246-BEE9-6805FB306D79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A859B68B-AA30-4A3E-B7A2-451461D0D6BD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48D6162-538A-4978-8CDD-BAC7516A486E}"/>
                </a:ext>
              </a:extLst>
            </p:cNvPr>
            <p:cNvSpPr/>
            <p:nvPr/>
          </p:nvSpPr>
          <p:spPr bwMode="auto">
            <a:xfrm>
              <a:off x="2104353" y="511574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1BE26C5-3CE9-405C-B074-834160E56327}"/>
                </a:ext>
              </a:extLst>
            </p:cNvPr>
            <p:cNvCxnSpPr>
              <a:stCxn id="10" idx="0"/>
              <a:endCxn id="8" idx="3"/>
            </p:cNvCxnSpPr>
            <p:nvPr/>
          </p:nvCxnSpPr>
          <p:spPr bwMode="auto">
            <a:xfrm flipV="1">
              <a:off x="2361818" y="4887481"/>
              <a:ext cx="1" cy="22826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AF21218-2A8E-44CE-A7F0-93E0440E32DB}"/>
                </a:ext>
              </a:extLst>
            </p:cNvPr>
            <p:cNvSpPr txBox="1"/>
            <p:nvPr/>
          </p:nvSpPr>
          <p:spPr>
            <a:xfrm>
              <a:off x="2988221" y="2665190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-</a:t>
              </a:r>
              <a:r>
                <a:rPr lang="en-US" altLang="zh-CN" sz="1800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181A07-5C67-4460-8CAF-D6C3C088B570}"/>
                </a:ext>
              </a:extLst>
            </p:cNvPr>
            <p:cNvSpPr txBox="1"/>
            <p:nvPr/>
          </p:nvSpPr>
          <p:spPr>
            <a:xfrm>
              <a:off x="2137981" y="1865548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F5F460D-DE34-4EDA-BDBD-8D55933A5CC8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068C7E4-CB86-4279-9767-60E5D82BD9FA}"/>
                </a:ext>
              </a:extLst>
            </p:cNvPr>
            <p:cNvCxnSpPr>
              <a:stCxn id="7" idx="0"/>
              <a:endCxn id="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4B9023F0-C949-484A-A839-D3AD20A02C29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0983ADE-2F75-440C-A71C-29029DBE85E9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右大括号 40">
              <a:extLst>
                <a:ext uri="{FF2B5EF4-FFF2-40B4-BE49-F238E27FC236}">
                  <a16:creationId xmlns:a16="http://schemas.microsoft.com/office/drawing/2014/main" id="{29BB93A4-FF95-4FF5-B516-E542D4B14A8B}"/>
                </a:ext>
              </a:extLst>
            </p:cNvPr>
            <p:cNvSpPr/>
            <p:nvPr/>
          </p:nvSpPr>
          <p:spPr bwMode="auto">
            <a:xfrm>
              <a:off x="3537296" y="3541427"/>
              <a:ext cx="128859" cy="1323975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9D112E90-A6CC-43E2-8347-6B82303C2E1A}"/>
                </a:ext>
              </a:extLst>
            </p:cNvPr>
            <p:cNvSpPr/>
            <p:nvPr/>
          </p:nvSpPr>
          <p:spPr bwMode="auto">
            <a:xfrm>
              <a:off x="922128" y="2879441"/>
              <a:ext cx="123310" cy="1323975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224C527-ACE1-4E8A-BC44-88F3A36D5C82}"/>
                </a:ext>
              </a:extLst>
            </p:cNvPr>
            <p:cNvSpPr txBox="1"/>
            <p:nvPr/>
          </p:nvSpPr>
          <p:spPr>
            <a:xfrm>
              <a:off x="3664522" y="394675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2E5461D9-046F-46CA-95A6-F5A934777012}"/>
                </a:ext>
              </a:extLst>
            </p:cNvPr>
            <p:cNvSpPr txBox="1"/>
            <p:nvPr/>
          </p:nvSpPr>
          <p:spPr>
            <a:xfrm>
              <a:off x="589459" y="331059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A77E9C3E-403B-4A75-8809-08FAFBCE3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719" y="4333185"/>
            <a:ext cx="1094902" cy="136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C28BF8-1023-4121-9BC8-FD25CB83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插入后的再平衡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796E1CA-BDD5-4B61-B3B4-B59EC8B16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521525"/>
          </a:xfrm>
        </p:spPr>
        <p:txBody>
          <a:bodyPr/>
          <a:lstStyle/>
          <a:p>
            <a:pPr lvl="1"/>
            <a:r>
              <a:rPr lang="en-US" altLang="zh-CN" sz="2400" dirty="0">
                <a:solidFill>
                  <a:schemeClr val="tx2"/>
                </a:solidFill>
              </a:rPr>
              <a:t>Case 2</a:t>
            </a:r>
            <a:r>
              <a:rPr lang="en-US" altLang="zh-CN" sz="2400" dirty="0"/>
              <a:t>.  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新插入的节点在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的左子树</a:t>
            </a:r>
            <a:r>
              <a:rPr lang="en-US" altLang="zh-CN" sz="2400" dirty="0"/>
              <a:t>.  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的右孩子）</a:t>
            </a:r>
            <a:endParaRPr lang="en-US" altLang="zh-CN" sz="2400" dirty="0"/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18E5A68F-AC9A-4778-B148-724E5B40BFFD}"/>
              </a:ext>
            </a:extLst>
          </p:cNvPr>
          <p:cNvGrpSpPr/>
          <p:nvPr/>
        </p:nvGrpSpPr>
        <p:grpSpPr>
          <a:xfrm>
            <a:off x="589459" y="1865548"/>
            <a:ext cx="3476998" cy="3722577"/>
            <a:chOff x="589459" y="1865548"/>
            <a:chExt cx="3476998" cy="372257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318887EC-46B5-4C9F-82B4-DE6A31EC6F95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C4DF8B47-B9F6-428C-9F8B-47560C130CB9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9E14C8E2-58B1-4973-B079-5EB2710FE2BC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C5DDA866-FB75-4246-BEE9-6805FB306D79}"/>
                </a:ext>
              </a:extLst>
            </p:cNvPr>
            <p:cNvSpPr/>
            <p:nvPr/>
          </p:nvSpPr>
          <p:spPr bwMode="auto">
            <a:xfrm>
              <a:off x="2029836" y="4225494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A859B68B-AA30-4A3E-B7A2-451461D0D6BD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48D6162-538A-4978-8CDD-BAC7516A486E}"/>
                </a:ext>
              </a:extLst>
            </p:cNvPr>
            <p:cNvSpPr/>
            <p:nvPr/>
          </p:nvSpPr>
          <p:spPr bwMode="auto">
            <a:xfrm>
              <a:off x="1858544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1BE26C5-3CE9-405C-B074-834160E56327}"/>
                </a:ext>
              </a:extLst>
            </p:cNvPr>
            <p:cNvCxnSpPr>
              <a:cxnSpLocks/>
              <a:stCxn id="10" idx="0"/>
              <a:endCxn id="8" idx="3"/>
            </p:cNvCxnSpPr>
            <p:nvPr/>
          </p:nvCxnSpPr>
          <p:spPr bwMode="auto">
            <a:xfrm flipV="1">
              <a:off x="2116009" y="4871779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9AF21218-2A8E-44CE-A7F0-93E0440E32DB}"/>
                </a:ext>
              </a:extLst>
            </p:cNvPr>
            <p:cNvSpPr txBox="1"/>
            <p:nvPr/>
          </p:nvSpPr>
          <p:spPr>
            <a:xfrm>
              <a:off x="2988221" y="2665190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8181A07-5C67-4460-8CAF-D6C3C088B570}"/>
                </a:ext>
              </a:extLst>
            </p:cNvPr>
            <p:cNvSpPr txBox="1"/>
            <p:nvPr/>
          </p:nvSpPr>
          <p:spPr>
            <a:xfrm>
              <a:off x="2137981" y="1865548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0F5F460D-DE34-4EDA-BDBD-8D55933A5CC8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068C7E4-CB86-4279-9767-60E5D82BD9FA}"/>
                </a:ext>
              </a:extLst>
            </p:cNvPr>
            <p:cNvCxnSpPr>
              <a:stCxn id="7" idx="0"/>
              <a:endCxn id="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0983ADE-2F75-440C-A71C-29029DBE85E9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右大括号 37">
              <a:extLst>
                <a:ext uri="{FF2B5EF4-FFF2-40B4-BE49-F238E27FC236}">
                  <a16:creationId xmlns:a16="http://schemas.microsoft.com/office/drawing/2014/main" id="{321DF85D-3828-4B22-85DD-E94EAC0081EB}"/>
                </a:ext>
              </a:extLst>
            </p:cNvPr>
            <p:cNvSpPr/>
            <p:nvPr/>
          </p:nvSpPr>
          <p:spPr bwMode="auto">
            <a:xfrm>
              <a:off x="3537296" y="3541427"/>
              <a:ext cx="128859" cy="1323975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左大括号 38">
              <a:extLst>
                <a:ext uri="{FF2B5EF4-FFF2-40B4-BE49-F238E27FC236}">
                  <a16:creationId xmlns:a16="http://schemas.microsoft.com/office/drawing/2014/main" id="{E34466B9-F086-473C-9355-2EAB60BF1968}"/>
                </a:ext>
              </a:extLst>
            </p:cNvPr>
            <p:cNvSpPr/>
            <p:nvPr/>
          </p:nvSpPr>
          <p:spPr bwMode="auto">
            <a:xfrm>
              <a:off x="922128" y="2879441"/>
              <a:ext cx="123310" cy="1323975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22CAF459-5A1B-4609-BC42-0DF069AA53EE}"/>
                </a:ext>
              </a:extLst>
            </p:cNvPr>
            <p:cNvSpPr txBox="1"/>
            <p:nvPr/>
          </p:nvSpPr>
          <p:spPr>
            <a:xfrm>
              <a:off x="3664522" y="394675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A2BD4CB3-C72D-414C-BC56-FE18428A433F}"/>
                </a:ext>
              </a:extLst>
            </p:cNvPr>
            <p:cNvSpPr txBox="1"/>
            <p:nvPr/>
          </p:nvSpPr>
          <p:spPr>
            <a:xfrm>
              <a:off x="589459" y="331059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55DA63CD-E753-4C7B-B73C-00AB94858D07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5" name="等腰三角形 54">
              <a:extLst>
                <a:ext uri="{FF2B5EF4-FFF2-40B4-BE49-F238E27FC236}">
                  <a16:creationId xmlns:a16="http://schemas.microsoft.com/office/drawing/2014/main" id="{214DCB7B-3E47-485C-A860-E98975629F26}"/>
                </a:ext>
              </a:extLst>
            </p:cNvPr>
            <p:cNvSpPr/>
            <p:nvPr/>
          </p:nvSpPr>
          <p:spPr bwMode="auto">
            <a:xfrm>
              <a:off x="2607723" y="4219117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D03EED52-00CB-4D5A-B163-EA00E53B57CB}"/>
                </a:ext>
              </a:extLst>
            </p:cNvPr>
            <p:cNvCxnSpPr>
              <a:stCxn id="8" idx="0"/>
              <a:endCxn id="51" idx="3"/>
            </p:cNvCxnSpPr>
            <p:nvPr/>
          </p:nvCxnSpPr>
          <p:spPr bwMode="auto">
            <a:xfrm flipV="1">
              <a:off x="2116009" y="3905139"/>
              <a:ext cx="74473" cy="320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BFC55B97-E4C9-4D45-9DB6-7ABD76C49A76}"/>
                </a:ext>
              </a:extLst>
            </p:cNvPr>
            <p:cNvCxnSpPr>
              <a:stCxn id="55" idx="0"/>
              <a:endCxn id="51" idx="5"/>
            </p:cNvCxnSpPr>
            <p:nvPr/>
          </p:nvCxnSpPr>
          <p:spPr bwMode="auto">
            <a:xfrm flipH="1" flipV="1">
              <a:off x="2554592" y="3905139"/>
              <a:ext cx="139304" cy="31397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E8A7FFDF-F2EF-4A45-8699-2D4A8233A8AC}"/>
                </a:ext>
              </a:extLst>
            </p:cNvPr>
            <p:cNvCxnSpPr>
              <a:stCxn id="51" idx="0"/>
              <a:endCxn id="7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7CAC834-8E9F-4BE7-865E-3B02091C16B6}"/>
                </a:ext>
              </a:extLst>
            </p:cNvPr>
            <p:cNvSpPr/>
            <p:nvPr/>
          </p:nvSpPr>
          <p:spPr bwMode="auto">
            <a:xfrm>
              <a:off x="2426440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F1D870EB-0494-4897-9AD7-40041B3C77C6}"/>
                </a:ext>
              </a:extLst>
            </p:cNvPr>
            <p:cNvCxnSpPr>
              <a:cxnSpLocks/>
              <a:stCxn id="68" idx="0"/>
              <a:endCxn id="55" idx="3"/>
            </p:cNvCxnSpPr>
            <p:nvPr/>
          </p:nvCxnSpPr>
          <p:spPr bwMode="auto">
            <a:xfrm flipV="1">
              <a:off x="2683905" y="4865402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4" name="箭头: 右 73">
            <a:extLst>
              <a:ext uri="{FF2B5EF4-FFF2-40B4-BE49-F238E27FC236}">
                <a16:creationId xmlns:a16="http://schemas.microsoft.com/office/drawing/2014/main" id="{69A7EA2C-3F6D-4124-9C26-099A7064A650}"/>
              </a:ext>
            </a:extLst>
          </p:cNvPr>
          <p:cNvSpPr/>
          <p:nvPr/>
        </p:nvSpPr>
        <p:spPr bwMode="auto">
          <a:xfrm>
            <a:off x="4351292" y="3374419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F49D9545-3CEE-4776-B9C5-A35D1F2B939E}"/>
              </a:ext>
            </a:extLst>
          </p:cNvPr>
          <p:cNvGrpSpPr/>
          <p:nvPr/>
        </p:nvGrpSpPr>
        <p:grpSpPr>
          <a:xfrm>
            <a:off x="5245977" y="1969685"/>
            <a:ext cx="3778154" cy="3075861"/>
            <a:chOff x="5245977" y="1969685"/>
            <a:chExt cx="3778154" cy="3075861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D6DFDB2D-A1D8-4260-8D79-AD8F68D0CFE1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6CD3CCE2-49F7-4821-8D6C-AC815E0F4CDE}"/>
                </a:ext>
              </a:extLst>
            </p:cNvPr>
            <p:cNvSpPr/>
            <p:nvPr/>
          </p:nvSpPr>
          <p:spPr bwMode="auto">
            <a:xfrm>
              <a:off x="5777471" y="3665870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DAF93C07-E4DB-46C6-97D2-C81E288DA275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" name="等腰三角形 77">
              <a:extLst>
                <a:ext uri="{FF2B5EF4-FFF2-40B4-BE49-F238E27FC236}">
                  <a16:creationId xmlns:a16="http://schemas.microsoft.com/office/drawing/2014/main" id="{C8B8C755-9579-4C51-8D92-78C544E8D0B8}"/>
                </a:ext>
              </a:extLst>
            </p:cNvPr>
            <p:cNvSpPr/>
            <p:nvPr/>
          </p:nvSpPr>
          <p:spPr bwMode="auto">
            <a:xfrm>
              <a:off x="6542396" y="3672492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9" name="等腰三角形 78">
              <a:extLst>
                <a:ext uri="{FF2B5EF4-FFF2-40B4-BE49-F238E27FC236}">
                  <a16:creationId xmlns:a16="http://schemas.microsoft.com/office/drawing/2014/main" id="{0CCDC573-6BD9-4C3F-A670-9AE6485B9E02}"/>
                </a:ext>
              </a:extLst>
            </p:cNvPr>
            <p:cNvSpPr/>
            <p:nvPr/>
          </p:nvSpPr>
          <p:spPr bwMode="auto">
            <a:xfrm>
              <a:off x="7923026" y="3711148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185400F-C224-4C15-B9B7-81BBAD12E21A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75AA8E73-9F6E-4DCB-90EA-5DFAEA114C26}"/>
                </a:ext>
              </a:extLst>
            </p:cNvPr>
            <p:cNvCxnSpPr>
              <a:cxnSpLocks/>
              <a:stCxn id="80" idx="0"/>
              <a:endCxn id="78" idx="3"/>
            </p:cNvCxnSpPr>
            <p:nvPr/>
          </p:nvCxnSpPr>
          <p:spPr bwMode="auto">
            <a:xfrm flipV="1">
              <a:off x="6628569" y="4318777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7" name="右大括号 86">
              <a:extLst>
                <a:ext uri="{FF2B5EF4-FFF2-40B4-BE49-F238E27FC236}">
                  <a16:creationId xmlns:a16="http://schemas.microsoft.com/office/drawing/2014/main" id="{0CF7686E-946C-4B6D-9541-6DF8CD809852}"/>
                </a:ext>
              </a:extLst>
            </p:cNvPr>
            <p:cNvSpPr/>
            <p:nvPr/>
          </p:nvSpPr>
          <p:spPr bwMode="auto">
            <a:xfrm>
              <a:off x="8501377" y="3711147"/>
              <a:ext cx="128859" cy="1323975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8" name="左大括号 87">
              <a:extLst>
                <a:ext uri="{FF2B5EF4-FFF2-40B4-BE49-F238E27FC236}">
                  <a16:creationId xmlns:a16="http://schemas.microsoft.com/office/drawing/2014/main" id="{3F86B245-3C21-4E69-B5DC-1D253E0CD0CA}"/>
                </a:ext>
              </a:extLst>
            </p:cNvPr>
            <p:cNvSpPr/>
            <p:nvPr/>
          </p:nvSpPr>
          <p:spPr bwMode="auto">
            <a:xfrm>
              <a:off x="5578646" y="3643792"/>
              <a:ext cx="123310" cy="1323975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9" name="文本框 88">
              <a:extLst>
                <a:ext uri="{FF2B5EF4-FFF2-40B4-BE49-F238E27FC236}">
                  <a16:creationId xmlns:a16="http://schemas.microsoft.com/office/drawing/2014/main" id="{A7D986BA-B83E-4176-B156-E4C8B428F56F}"/>
                </a:ext>
              </a:extLst>
            </p:cNvPr>
            <p:cNvSpPr txBox="1"/>
            <p:nvPr/>
          </p:nvSpPr>
          <p:spPr>
            <a:xfrm>
              <a:off x="8622196" y="4094396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B3A5A662-33D6-4C77-AA6E-02A11CD9CA42}"/>
                </a:ext>
              </a:extLst>
            </p:cNvPr>
            <p:cNvSpPr txBox="1"/>
            <p:nvPr/>
          </p:nvSpPr>
          <p:spPr>
            <a:xfrm>
              <a:off x="5245977" y="4074945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5C739923-AB70-4EE8-A2EA-2F6A994FE930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2" name="等腰三角形 91">
              <a:extLst>
                <a:ext uri="{FF2B5EF4-FFF2-40B4-BE49-F238E27FC236}">
                  <a16:creationId xmlns:a16="http://schemas.microsoft.com/office/drawing/2014/main" id="{13EE515B-BBA6-4B7D-A942-2244BB975BF4}"/>
                </a:ext>
              </a:extLst>
            </p:cNvPr>
            <p:cNvSpPr/>
            <p:nvPr/>
          </p:nvSpPr>
          <p:spPr bwMode="auto">
            <a:xfrm>
              <a:off x="7331914" y="3676538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3" name="直接连接符 92">
              <a:extLst>
                <a:ext uri="{FF2B5EF4-FFF2-40B4-BE49-F238E27FC236}">
                  <a16:creationId xmlns:a16="http://schemas.microsoft.com/office/drawing/2014/main" id="{2AE8C469-0FE0-4F1F-ADCD-B8257E275C1D}"/>
                </a:ext>
              </a:extLst>
            </p:cNvPr>
            <p:cNvCxnSpPr>
              <a:stCxn id="75" idx="0"/>
              <a:endCxn id="91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4" name="直接连接符 93">
              <a:extLst>
                <a:ext uri="{FF2B5EF4-FFF2-40B4-BE49-F238E27FC236}">
                  <a16:creationId xmlns:a16="http://schemas.microsoft.com/office/drawing/2014/main" id="{E3A7C7F0-2F52-4A39-B769-B799E0A15261}"/>
                </a:ext>
              </a:extLst>
            </p:cNvPr>
            <p:cNvCxnSpPr>
              <a:stCxn id="77" idx="0"/>
              <a:endCxn id="91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4807925C-D49F-4781-A244-E16DA901F1F1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7" name="直接连接符 96">
              <a:extLst>
                <a:ext uri="{FF2B5EF4-FFF2-40B4-BE49-F238E27FC236}">
                  <a16:creationId xmlns:a16="http://schemas.microsoft.com/office/drawing/2014/main" id="{DC5DFAB0-541B-49A7-8C97-2253DBB0FE2B}"/>
                </a:ext>
              </a:extLst>
            </p:cNvPr>
            <p:cNvCxnSpPr>
              <a:cxnSpLocks/>
              <a:stCxn id="96" idx="0"/>
              <a:endCxn id="92" idx="3"/>
            </p:cNvCxnSpPr>
            <p:nvPr/>
          </p:nvCxnSpPr>
          <p:spPr bwMode="auto">
            <a:xfrm flipV="1">
              <a:off x="7408096" y="4322823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222CBB3A-F9BA-45EA-BD52-7534AAF48D19}"/>
                </a:ext>
              </a:extLst>
            </p:cNvPr>
            <p:cNvCxnSpPr>
              <a:stCxn id="76" idx="0"/>
              <a:endCxn id="75" idx="3"/>
            </p:cNvCxnSpPr>
            <p:nvPr/>
          </p:nvCxnSpPr>
          <p:spPr bwMode="auto">
            <a:xfrm flipV="1">
              <a:off x="6001309" y="3407999"/>
              <a:ext cx="206963" cy="25787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FACA72FD-7A6A-4293-8D91-0201E5B9A52C}"/>
                </a:ext>
              </a:extLst>
            </p:cNvPr>
            <p:cNvCxnSpPr>
              <a:stCxn id="78" idx="0"/>
              <a:endCxn id="75" idx="5"/>
            </p:cNvCxnSpPr>
            <p:nvPr/>
          </p:nvCxnSpPr>
          <p:spPr bwMode="auto">
            <a:xfrm flipH="1" flipV="1">
              <a:off x="6572382" y="3407999"/>
              <a:ext cx="56187" cy="2644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1" name="直接连接符 110">
              <a:extLst>
                <a:ext uri="{FF2B5EF4-FFF2-40B4-BE49-F238E27FC236}">
                  <a16:creationId xmlns:a16="http://schemas.microsoft.com/office/drawing/2014/main" id="{BE4EB68F-2E7F-42E5-8432-47AF889DDC1A}"/>
                </a:ext>
              </a:extLst>
            </p:cNvPr>
            <p:cNvCxnSpPr>
              <a:stCxn id="92" idx="0"/>
              <a:endCxn id="77" idx="3"/>
            </p:cNvCxnSpPr>
            <p:nvPr/>
          </p:nvCxnSpPr>
          <p:spPr bwMode="auto">
            <a:xfrm flipV="1">
              <a:off x="7418087" y="3446795"/>
              <a:ext cx="93909" cy="2297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" name="直接连接符 113">
              <a:extLst>
                <a:ext uri="{FF2B5EF4-FFF2-40B4-BE49-F238E27FC236}">
                  <a16:creationId xmlns:a16="http://schemas.microsoft.com/office/drawing/2014/main" id="{1E72C689-B009-4DC7-BF00-0D7BF8D1D56E}"/>
                </a:ext>
              </a:extLst>
            </p:cNvPr>
            <p:cNvCxnSpPr>
              <a:stCxn id="79" idx="0"/>
              <a:endCxn id="77" idx="5"/>
            </p:cNvCxnSpPr>
            <p:nvPr/>
          </p:nvCxnSpPr>
          <p:spPr bwMode="auto">
            <a:xfrm flipH="1" flipV="1">
              <a:off x="7876106" y="3446795"/>
              <a:ext cx="270758" cy="264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C0B7AE1B-DA63-4566-AD27-EB961E14998F}"/>
                </a:ext>
              </a:extLst>
            </p:cNvPr>
            <p:cNvSpPr txBox="1"/>
            <p:nvPr/>
          </p:nvSpPr>
          <p:spPr>
            <a:xfrm>
              <a:off x="7163387" y="1969685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1EF0CFA-26CD-4901-865B-05E82068F6D2}"/>
              </a:ext>
            </a:extLst>
          </p:cNvPr>
          <p:cNvSpPr txBox="1"/>
          <p:nvPr/>
        </p:nvSpPr>
        <p:spPr>
          <a:xfrm>
            <a:off x="6270231" y="5167501"/>
            <a:ext cx="1883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Balanced!!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2D42D871-6821-4A6E-AF60-369620748601}"/>
              </a:ext>
            </a:extLst>
          </p:cNvPr>
          <p:cNvSpPr txBox="1"/>
          <p:nvPr/>
        </p:nvSpPr>
        <p:spPr>
          <a:xfrm>
            <a:off x="990057" y="5702065"/>
            <a:ext cx="7656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</a:rPr>
              <a:t>后该子树的</a:t>
            </a:r>
            <a:r>
              <a:rPr lang="en-US" altLang="zh-CN" sz="2400" dirty="0">
                <a:solidFill>
                  <a:srgbClr val="FF0000"/>
                </a:solidFill>
              </a:rPr>
              <a:t>height</a:t>
            </a:r>
            <a:r>
              <a:rPr lang="zh-CN" altLang="en-US" sz="2400" dirty="0">
                <a:solidFill>
                  <a:srgbClr val="FF0000"/>
                </a:solidFill>
              </a:rPr>
              <a:t>与插入前一致，均为</a:t>
            </a:r>
            <a:r>
              <a:rPr lang="en-US" altLang="zh-CN" sz="2400" dirty="0">
                <a:solidFill>
                  <a:srgbClr val="FF0000"/>
                </a:solidFill>
              </a:rPr>
              <a:t>h+2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因此更靠上方的节点的</a:t>
            </a:r>
            <a:r>
              <a:rPr lang="en-US" altLang="zh-CN" sz="2400" dirty="0">
                <a:solidFill>
                  <a:srgbClr val="FF0000"/>
                </a:solidFill>
              </a:rPr>
              <a:t>BF</a:t>
            </a:r>
            <a:r>
              <a:rPr lang="zh-CN" altLang="en-US" sz="2400" dirty="0">
                <a:solidFill>
                  <a:srgbClr val="FF0000"/>
                </a:solidFill>
              </a:rPr>
              <a:t>值与插入前一致，无需平衡。</a:t>
            </a:r>
          </a:p>
        </p:txBody>
      </p:sp>
    </p:spTree>
    <p:extLst>
      <p:ext uri="{BB962C8B-B14F-4D97-AF65-F5344CB8AC3E}">
        <p14:creationId xmlns:p14="http://schemas.microsoft.com/office/powerpoint/2010/main" val="286885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118" grpId="0"/>
      <p:bldP spid="1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1394E7A5-D9AE-476E-B499-55D5223ACC99}"/>
              </a:ext>
            </a:extLst>
          </p:cNvPr>
          <p:cNvGrpSpPr/>
          <p:nvPr/>
        </p:nvGrpSpPr>
        <p:grpSpPr>
          <a:xfrm>
            <a:off x="2919131" y="504782"/>
            <a:ext cx="1610489" cy="2345321"/>
            <a:chOff x="1120953" y="2080156"/>
            <a:chExt cx="2325701" cy="352988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CA6483E8-1406-44AB-AAEA-F758F37641CE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440DF8AD-63D7-4619-9CB6-679E4A2C81D0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3CB8CABB-5BA7-48E3-AB95-8C0201D8C418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FE6A1750-AB06-42ED-AB95-EDF7C0EF27F7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0DE39400-F6F7-4DC2-97E0-A907ABEFD640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25D216BC-9F79-4D8D-BC52-2B0044ADA342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D6003F7-76D4-40C7-BA78-5A38BBF58F8F}"/>
                </a:ext>
              </a:extLst>
            </p:cNvPr>
            <p:cNvCxnSpPr>
              <a:stCxn id="10" idx="0"/>
              <a:endCxn id="9" idx="3"/>
            </p:cNvCxnSpPr>
            <p:nvPr/>
          </p:nvCxnSpPr>
          <p:spPr bwMode="auto">
            <a:xfrm flipV="1">
              <a:off x="3189189" y="4887481"/>
              <a:ext cx="1" cy="1879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D6E710F6-4ED0-4E81-AF7D-2917FCB137C2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7EB30EFA-4E74-49D1-88ED-9271E513677A}"/>
                </a:ext>
              </a:extLst>
            </p:cNvPr>
            <p:cNvCxnSpPr>
              <a:stCxn id="7" idx="0"/>
              <a:endCxn id="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62A2897-9A84-4B97-B92E-A35C007C664B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5DA57E6-F035-4F9E-8BAC-01C19F6ACCC9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55247F9-7CA0-42A4-A27C-28A10B1266E4}"/>
              </a:ext>
            </a:extLst>
          </p:cNvPr>
          <p:cNvGrpSpPr/>
          <p:nvPr/>
        </p:nvGrpSpPr>
        <p:grpSpPr>
          <a:xfrm>
            <a:off x="5877187" y="504782"/>
            <a:ext cx="1602651" cy="1848897"/>
            <a:chOff x="6280281" y="2158441"/>
            <a:chExt cx="2314382" cy="2782728"/>
          </a:xfrm>
        </p:grpSpPr>
        <p:sp>
          <p:nvSpPr>
            <p:cNvPr id="23" name="等腰三角形 22">
              <a:extLst>
                <a:ext uri="{FF2B5EF4-FFF2-40B4-BE49-F238E27FC236}">
                  <a16:creationId xmlns:a16="http://schemas.microsoft.com/office/drawing/2014/main" id="{63F44CE9-0AB8-4A39-AFC7-FB41479BD590}"/>
                </a:ext>
              </a:extLst>
            </p:cNvPr>
            <p:cNvSpPr/>
            <p:nvPr/>
          </p:nvSpPr>
          <p:spPr bwMode="auto">
            <a:xfrm>
              <a:off x="6280281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等腰三角形 23">
              <a:extLst>
                <a:ext uri="{FF2B5EF4-FFF2-40B4-BE49-F238E27FC236}">
                  <a16:creationId xmlns:a16="http://schemas.microsoft.com/office/drawing/2014/main" id="{966EC28A-4E59-41FB-A09E-B35D7963D099}"/>
                </a:ext>
              </a:extLst>
            </p:cNvPr>
            <p:cNvSpPr/>
            <p:nvPr/>
          </p:nvSpPr>
          <p:spPr bwMode="auto">
            <a:xfrm>
              <a:off x="7128258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5" name="等腰三角形 24">
              <a:extLst>
                <a:ext uri="{FF2B5EF4-FFF2-40B4-BE49-F238E27FC236}">
                  <a16:creationId xmlns:a16="http://schemas.microsoft.com/office/drawing/2014/main" id="{2075D47F-5CC7-4760-91E3-AC5E8C6A837E}"/>
                </a:ext>
              </a:extLst>
            </p:cNvPr>
            <p:cNvSpPr/>
            <p:nvPr/>
          </p:nvSpPr>
          <p:spPr bwMode="auto">
            <a:xfrm>
              <a:off x="8113869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0E35EDD-A40C-42E3-AC4A-3DDD12D58685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447273AC-DDC9-4E6C-95F8-4F31B0F32FEF}"/>
                </a:ext>
              </a:extLst>
            </p:cNvPr>
            <p:cNvCxnSpPr>
              <a:stCxn id="26" idx="0"/>
              <a:endCxn id="25" idx="3"/>
            </p:cNvCxnSpPr>
            <p:nvPr/>
          </p:nvCxnSpPr>
          <p:spPr bwMode="auto">
            <a:xfrm flipV="1">
              <a:off x="8337198" y="4177674"/>
              <a:ext cx="509" cy="2289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FC5D4569-437F-492F-A9A8-5062D862AC98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9F43D082-D713-4062-A1BA-E90CD655DC1E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51AA3BA-5322-4FE8-9AEB-EAC0B4F391E4}"/>
                </a:ext>
              </a:extLst>
            </p:cNvPr>
            <p:cNvCxnSpPr>
              <a:stCxn id="23" idx="0"/>
              <a:endCxn id="29" idx="3"/>
            </p:cNvCxnSpPr>
            <p:nvPr/>
          </p:nvCxnSpPr>
          <p:spPr bwMode="auto">
            <a:xfrm flipV="1">
              <a:off x="6504119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1592AF4-DE76-43B7-8CD8-1699FFC99C2B}"/>
                </a:ext>
              </a:extLst>
            </p:cNvPr>
            <p:cNvCxnSpPr>
              <a:stCxn id="24" idx="0"/>
              <a:endCxn id="29" idx="5"/>
            </p:cNvCxnSpPr>
            <p:nvPr/>
          </p:nvCxnSpPr>
          <p:spPr bwMode="auto">
            <a:xfrm flipH="1" flipV="1">
              <a:off x="7104149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CFDFB4E4-A27A-47A7-8312-95573C3AD51B}"/>
                </a:ext>
              </a:extLst>
            </p:cNvPr>
            <p:cNvCxnSpPr>
              <a:stCxn id="28" idx="3"/>
              <a:endCxn id="29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608A35C1-68B4-433D-BE3F-66C7B78C2C9E}"/>
                </a:ext>
              </a:extLst>
            </p:cNvPr>
            <p:cNvCxnSpPr>
              <a:stCxn id="25" idx="0"/>
              <a:endCxn id="28" idx="5"/>
            </p:cNvCxnSpPr>
            <p:nvPr/>
          </p:nvCxnSpPr>
          <p:spPr bwMode="auto">
            <a:xfrm flipH="1" flipV="1">
              <a:off x="7791615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4B510DAA-21BB-4CC9-8B12-231FAAB824F2}"/>
              </a:ext>
            </a:extLst>
          </p:cNvPr>
          <p:cNvGrpSpPr/>
          <p:nvPr/>
        </p:nvGrpSpPr>
        <p:grpSpPr>
          <a:xfrm>
            <a:off x="2984797" y="3265101"/>
            <a:ext cx="1587203" cy="2330760"/>
            <a:chOff x="1120953" y="2080156"/>
            <a:chExt cx="2292074" cy="3507969"/>
          </a:xfrm>
        </p:grpSpPr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6F598227-FCFE-4843-B985-3AA2F5E31DA6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等腰三角形 35">
              <a:extLst>
                <a:ext uri="{FF2B5EF4-FFF2-40B4-BE49-F238E27FC236}">
                  <a16:creationId xmlns:a16="http://schemas.microsoft.com/office/drawing/2014/main" id="{318FC984-37CA-44F3-8BB1-50B9B18FB5F6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C867AF2D-3DFE-4376-A1B5-7D039D52AADF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8" name="等腰三角形 37">
              <a:extLst>
                <a:ext uri="{FF2B5EF4-FFF2-40B4-BE49-F238E27FC236}">
                  <a16:creationId xmlns:a16="http://schemas.microsoft.com/office/drawing/2014/main" id="{BD0E3A77-0798-4A75-B705-29607A167A90}"/>
                </a:ext>
              </a:extLst>
            </p:cNvPr>
            <p:cNvSpPr/>
            <p:nvPr/>
          </p:nvSpPr>
          <p:spPr bwMode="auto">
            <a:xfrm>
              <a:off x="2029836" y="4225494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0ACE053E-082F-4C0C-BA24-E8A6A7ECCD8B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CA631E06-0C51-4944-9277-BBD83082BC83}"/>
                </a:ext>
              </a:extLst>
            </p:cNvPr>
            <p:cNvSpPr/>
            <p:nvPr/>
          </p:nvSpPr>
          <p:spPr bwMode="auto">
            <a:xfrm>
              <a:off x="1858544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73748324-4F9E-40BD-A78F-534273A73849}"/>
                </a:ext>
              </a:extLst>
            </p:cNvPr>
            <p:cNvCxnSpPr>
              <a:cxnSpLocks/>
              <a:stCxn id="40" idx="0"/>
              <a:endCxn id="38" idx="3"/>
            </p:cNvCxnSpPr>
            <p:nvPr/>
          </p:nvCxnSpPr>
          <p:spPr bwMode="auto">
            <a:xfrm flipV="1">
              <a:off x="2116009" y="4871779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F7E779E3-AA0E-44F9-B8AC-C1647F6B4EFD}"/>
                </a:ext>
              </a:extLst>
            </p:cNvPr>
            <p:cNvCxnSpPr>
              <a:stCxn id="36" idx="0"/>
              <a:endCxn id="3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E686518-66CC-4239-8FB8-EB6144CEECEA}"/>
                </a:ext>
              </a:extLst>
            </p:cNvPr>
            <p:cNvCxnSpPr>
              <a:stCxn id="37" idx="0"/>
              <a:endCxn id="3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5C0170EF-C338-47DE-A1C6-D0D3591EB259}"/>
                </a:ext>
              </a:extLst>
            </p:cNvPr>
            <p:cNvCxnSpPr>
              <a:stCxn id="37" idx="5"/>
              <a:endCxn id="3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017883D4-431F-4337-AE77-12CF35DBB43F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2" name="等腰三角形 51">
              <a:extLst>
                <a:ext uri="{FF2B5EF4-FFF2-40B4-BE49-F238E27FC236}">
                  <a16:creationId xmlns:a16="http://schemas.microsoft.com/office/drawing/2014/main" id="{66A74564-128C-47C8-AEB0-56643EC342E3}"/>
                </a:ext>
              </a:extLst>
            </p:cNvPr>
            <p:cNvSpPr/>
            <p:nvPr/>
          </p:nvSpPr>
          <p:spPr bwMode="auto">
            <a:xfrm>
              <a:off x="2607723" y="4219117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E4A08C19-C79A-4AD6-8ACD-C7C8770488DA}"/>
                </a:ext>
              </a:extLst>
            </p:cNvPr>
            <p:cNvCxnSpPr>
              <a:stCxn id="38" idx="0"/>
              <a:endCxn id="51" idx="3"/>
            </p:cNvCxnSpPr>
            <p:nvPr/>
          </p:nvCxnSpPr>
          <p:spPr bwMode="auto">
            <a:xfrm flipV="1">
              <a:off x="2116009" y="3905139"/>
              <a:ext cx="74473" cy="320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FEEB612D-982D-4F04-BBDA-99548B38C4F4}"/>
                </a:ext>
              </a:extLst>
            </p:cNvPr>
            <p:cNvCxnSpPr>
              <a:stCxn id="52" idx="0"/>
              <a:endCxn id="51" idx="5"/>
            </p:cNvCxnSpPr>
            <p:nvPr/>
          </p:nvCxnSpPr>
          <p:spPr bwMode="auto">
            <a:xfrm flipH="1" flipV="1">
              <a:off x="2554592" y="3905139"/>
              <a:ext cx="139304" cy="31397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F4787CD0-2B9D-4AEF-A2B5-BCDF526FBE23}"/>
                </a:ext>
              </a:extLst>
            </p:cNvPr>
            <p:cNvCxnSpPr>
              <a:stCxn id="51" idx="0"/>
              <a:endCxn id="37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23D9C26-A72B-48F0-AFB2-4874F3E7059F}"/>
                </a:ext>
              </a:extLst>
            </p:cNvPr>
            <p:cNvSpPr/>
            <p:nvPr/>
          </p:nvSpPr>
          <p:spPr bwMode="auto">
            <a:xfrm>
              <a:off x="2426440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F3BD3D5A-6FE1-456F-BC23-5B4E4A0E1CB9}"/>
                </a:ext>
              </a:extLst>
            </p:cNvPr>
            <p:cNvCxnSpPr>
              <a:cxnSpLocks/>
              <a:stCxn id="56" idx="0"/>
              <a:endCxn id="52" idx="3"/>
            </p:cNvCxnSpPr>
            <p:nvPr/>
          </p:nvCxnSpPr>
          <p:spPr bwMode="auto">
            <a:xfrm flipV="1">
              <a:off x="2683905" y="4865402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AB6E1119-DB01-49F4-96E6-F2C82FCF83A9}"/>
              </a:ext>
            </a:extLst>
          </p:cNvPr>
          <p:cNvGrpSpPr/>
          <p:nvPr/>
        </p:nvGrpSpPr>
        <p:grpSpPr>
          <a:xfrm>
            <a:off x="5773736" y="3495705"/>
            <a:ext cx="1795747" cy="1830973"/>
            <a:chOff x="5777471" y="2289795"/>
            <a:chExt cx="2593230" cy="2755751"/>
          </a:xfrm>
        </p:grpSpPr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C6B92651-BC83-4918-8A81-B97F9D2A9367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0" name="等腰三角形 59">
              <a:extLst>
                <a:ext uri="{FF2B5EF4-FFF2-40B4-BE49-F238E27FC236}">
                  <a16:creationId xmlns:a16="http://schemas.microsoft.com/office/drawing/2014/main" id="{E0A860CB-448F-4D58-9D79-B314C4E5B5CA}"/>
                </a:ext>
              </a:extLst>
            </p:cNvPr>
            <p:cNvSpPr/>
            <p:nvPr/>
          </p:nvSpPr>
          <p:spPr bwMode="auto">
            <a:xfrm>
              <a:off x="5777471" y="3665870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1609B7C2-FDB1-4CB9-B30B-010A3FA32BAE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2" name="等腰三角形 61">
              <a:extLst>
                <a:ext uri="{FF2B5EF4-FFF2-40B4-BE49-F238E27FC236}">
                  <a16:creationId xmlns:a16="http://schemas.microsoft.com/office/drawing/2014/main" id="{3F8108DB-CEB2-473C-B2B0-6EB135C05E47}"/>
                </a:ext>
              </a:extLst>
            </p:cNvPr>
            <p:cNvSpPr/>
            <p:nvPr/>
          </p:nvSpPr>
          <p:spPr bwMode="auto">
            <a:xfrm>
              <a:off x="6542396" y="3672492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3" name="等腰三角形 62">
              <a:extLst>
                <a:ext uri="{FF2B5EF4-FFF2-40B4-BE49-F238E27FC236}">
                  <a16:creationId xmlns:a16="http://schemas.microsoft.com/office/drawing/2014/main" id="{1BC4A7BA-1722-4E98-AA27-9C1EECEF1668}"/>
                </a:ext>
              </a:extLst>
            </p:cNvPr>
            <p:cNvSpPr/>
            <p:nvPr/>
          </p:nvSpPr>
          <p:spPr bwMode="auto">
            <a:xfrm>
              <a:off x="7923026" y="3711148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75385B6F-DEFF-41D4-AF8E-49F42A2A42DB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80FA27A-1047-46BD-A5D4-17B33350F89F}"/>
                </a:ext>
              </a:extLst>
            </p:cNvPr>
            <p:cNvCxnSpPr>
              <a:cxnSpLocks/>
              <a:stCxn id="64" idx="0"/>
              <a:endCxn id="62" idx="3"/>
            </p:cNvCxnSpPr>
            <p:nvPr/>
          </p:nvCxnSpPr>
          <p:spPr bwMode="auto">
            <a:xfrm flipV="1">
              <a:off x="6628569" y="4318777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F06263C8-D89A-4939-BD71-C37FE189F026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等腰三角形 70">
              <a:extLst>
                <a:ext uri="{FF2B5EF4-FFF2-40B4-BE49-F238E27FC236}">
                  <a16:creationId xmlns:a16="http://schemas.microsoft.com/office/drawing/2014/main" id="{68B71351-A851-4299-BBD0-00A632AFA39E}"/>
                </a:ext>
              </a:extLst>
            </p:cNvPr>
            <p:cNvSpPr/>
            <p:nvPr/>
          </p:nvSpPr>
          <p:spPr bwMode="auto">
            <a:xfrm>
              <a:off x="7331914" y="3676538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2" name="直接连接符 71">
              <a:extLst>
                <a:ext uri="{FF2B5EF4-FFF2-40B4-BE49-F238E27FC236}">
                  <a16:creationId xmlns:a16="http://schemas.microsoft.com/office/drawing/2014/main" id="{700A5EA6-4ACD-4927-B2C5-464D2465DF8C}"/>
                </a:ext>
              </a:extLst>
            </p:cNvPr>
            <p:cNvCxnSpPr>
              <a:stCxn id="59" idx="0"/>
              <a:endCxn id="70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直接连接符 72">
              <a:extLst>
                <a:ext uri="{FF2B5EF4-FFF2-40B4-BE49-F238E27FC236}">
                  <a16:creationId xmlns:a16="http://schemas.microsoft.com/office/drawing/2014/main" id="{ACAC9073-BD8E-4FEE-8906-3AF9BAFBB717}"/>
                </a:ext>
              </a:extLst>
            </p:cNvPr>
            <p:cNvCxnSpPr>
              <a:stCxn id="61" idx="0"/>
              <a:endCxn id="70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E2DC1C87-7B9D-46A1-B646-91380DEEB26A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2A742C4D-84FE-4BB8-B742-7C515DCA5B0D}"/>
                </a:ext>
              </a:extLst>
            </p:cNvPr>
            <p:cNvCxnSpPr>
              <a:cxnSpLocks/>
              <a:stCxn id="74" idx="0"/>
              <a:endCxn id="71" idx="3"/>
            </p:cNvCxnSpPr>
            <p:nvPr/>
          </p:nvCxnSpPr>
          <p:spPr bwMode="auto">
            <a:xfrm flipV="1">
              <a:off x="7408096" y="4322823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A807B9F7-9BD7-4BAA-B546-58600E8B0E56}"/>
                </a:ext>
              </a:extLst>
            </p:cNvPr>
            <p:cNvCxnSpPr>
              <a:stCxn id="60" idx="0"/>
              <a:endCxn id="59" idx="3"/>
            </p:cNvCxnSpPr>
            <p:nvPr/>
          </p:nvCxnSpPr>
          <p:spPr bwMode="auto">
            <a:xfrm flipV="1">
              <a:off x="6001309" y="3407999"/>
              <a:ext cx="206963" cy="25787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1B1FE4F0-E487-4094-B980-DEB2712E754F}"/>
                </a:ext>
              </a:extLst>
            </p:cNvPr>
            <p:cNvCxnSpPr>
              <a:stCxn id="62" idx="0"/>
              <a:endCxn id="59" idx="5"/>
            </p:cNvCxnSpPr>
            <p:nvPr/>
          </p:nvCxnSpPr>
          <p:spPr bwMode="auto">
            <a:xfrm flipH="1" flipV="1">
              <a:off x="6572382" y="3407999"/>
              <a:ext cx="56187" cy="2644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FF41E20A-BC46-456B-A8F4-34D40738A77E}"/>
                </a:ext>
              </a:extLst>
            </p:cNvPr>
            <p:cNvCxnSpPr>
              <a:stCxn id="71" idx="0"/>
              <a:endCxn id="61" idx="3"/>
            </p:cNvCxnSpPr>
            <p:nvPr/>
          </p:nvCxnSpPr>
          <p:spPr bwMode="auto">
            <a:xfrm flipV="1">
              <a:off x="7418087" y="3446795"/>
              <a:ext cx="93909" cy="2297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F873AB9D-D41D-471B-9668-7A65B1C6A9F6}"/>
                </a:ext>
              </a:extLst>
            </p:cNvPr>
            <p:cNvCxnSpPr>
              <a:stCxn id="63" idx="0"/>
              <a:endCxn id="61" idx="5"/>
            </p:cNvCxnSpPr>
            <p:nvPr/>
          </p:nvCxnSpPr>
          <p:spPr bwMode="auto">
            <a:xfrm flipH="1" flipV="1">
              <a:off x="7876106" y="3446795"/>
              <a:ext cx="270758" cy="264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81" name="箭头: 右 80">
            <a:extLst>
              <a:ext uri="{FF2B5EF4-FFF2-40B4-BE49-F238E27FC236}">
                <a16:creationId xmlns:a16="http://schemas.microsoft.com/office/drawing/2014/main" id="{3BB47E5D-26F8-43B6-BDA8-85910618567D}"/>
              </a:ext>
            </a:extLst>
          </p:cNvPr>
          <p:cNvSpPr/>
          <p:nvPr/>
        </p:nvSpPr>
        <p:spPr bwMode="auto">
          <a:xfrm>
            <a:off x="4941088" y="1267334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2" name="箭头: 右 81">
            <a:extLst>
              <a:ext uri="{FF2B5EF4-FFF2-40B4-BE49-F238E27FC236}">
                <a16:creationId xmlns:a16="http://schemas.microsoft.com/office/drawing/2014/main" id="{B3800D97-5049-4308-8304-9ABD44E694B6}"/>
              </a:ext>
            </a:extLst>
          </p:cNvPr>
          <p:cNvSpPr/>
          <p:nvPr/>
        </p:nvSpPr>
        <p:spPr bwMode="auto">
          <a:xfrm>
            <a:off x="4942403" y="4215181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6D55576-2565-4B99-AF93-825AA872FD01}"/>
              </a:ext>
            </a:extLst>
          </p:cNvPr>
          <p:cNvSpPr txBox="1"/>
          <p:nvPr/>
        </p:nvSpPr>
        <p:spPr>
          <a:xfrm>
            <a:off x="1341677" y="3297576"/>
            <a:ext cx="135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2</a:t>
            </a:r>
            <a:endParaRPr lang="zh-CN" altLang="en-US" sz="24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C7CE87A2-0FD7-4E3D-9BA2-C51544E3177F}"/>
              </a:ext>
            </a:extLst>
          </p:cNvPr>
          <p:cNvSpPr txBox="1"/>
          <p:nvPr/>
        </p:nvSpPr>
        <p:spPr>
          <a:xfrm>
            <a:off x="1347872" y="577109"/>
            <a:ext cx="13526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1</a:t>
            </a:r>
            <a:endParaRPr lang="zh-CN" altLang="en-US" sz="24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C935E76C-FAA6-4FAC-B6CE-776A58FAD676}"/>
              </a:ext>
            </a:extLst>
          </p:cNvPr>
          <p:cNvSpPr txBox="1"/>
          <p:nvPr/>
        </p:nvSpPr>
        <p:spPr>
          <a:xfrm>
            <a:off x="990057" y="5702065"/>
            <a:ext cx="68788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Nothing outside this picture needs to be updated.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“Everything happens in Vegas stays in Vegas.”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50315C-9D48-4B3F-ADAE-7D8D7DED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例子：依次插入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1,2,3,5,4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D24DAC9-5E24-42B9-9A17-A01D2B454CCD}"/>
              </a:ext>
            </a:extLst>
          </p:cNvPr>
          <p:cNvSpPr/>
          <p:nvPr/>
        </p:nvSpPr>
        <p:spPr bwMode="auto">
          <a:xfrm>
            <a:off x="1228318" y="1727656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F07943E-0C53-4364-8680-E3BC8DAD3BB5}"/>
              </a:ext>
            </a:extLst>
          </p:cNvPr>
          <p:cNvGrpSpPr/>
          <p:nvPr/>
        </p:nvGrpSpPr>
        <p:grpSpPr>
          <a:xfrm>
            <a:off x="2626088" y="1713160"/>
            <a:ext cx="1203242" cy="1338432"/>
            <a:chOff x="2626088" y="1713160"/>
            <a:chExt cx="1203242" cy="1338432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6DEE8ED8-289D-433A-8533-027E93DB085C}"/>
                </a:ext>
              </a:extLst>
            </p:cNvPr>
            <p:cNvSpPr/>
            <p:nvPr/>
          </p:nvSpPr>
          <p:spPr bwMode="auto">
            <a:xfrm>
              <a:off x="2626088" y="17131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14CF87C-4962-436C-B4CF-DE1CDA2E080A}"/>
                </a:ext>
              </a:extLst>
            </p:cNvPr>
            <p:cNvSpPr/>
            <p:nvPr/>
          </p:nvSpPr>
          <p:spPr bwMode="auto">
            <a:xfrm>
              <a:off x="3314400" y="25170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555CE787-7E73-4A3D-BD3A-7F444932FD9E}"/>
                </a:ext>
              </a:extLst>
            </p:cNvPr>
            <p:cNvCxnSpPr>
              <a:stCxn id="5" idx="5"/>
              <a:endCxn id="6" idx="0"/>
            </p:cNvCxnSpPr>
            <p:nvPr/>
          </p:nvCxnSpPr>
          <p:spPr bwMode="auto">
            <a:xfrm>
              <a:off x="3065608" y="2169439"/>
              <a:ext cx="506257" cy="34758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FE82D7A8-44A2-4013-AD88-0705F4462D1C}"/>
              </a:ext>
            </a:extLst>
          </p:cNvPr>
          <p:cNvGrpSpPr/>
          <p:nvPr/>
        </p:nvGrpSpPr>
        <p:grpSpPr>
          <a:xfrm>
            <a:off x="4480024" y="1703120"/>
            <a:ext cx="1846336" cy="2076119"/>
            <a:chOff x="4480024" y="1703120"/>
            <a:chExt cx="1846336" cy="207611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05485CC5-8C54-43D1-8A9F-C4F280937B65}"/>
                </a:ext>
              </a:extLst>
            </p:cNvPr>
            <p:cNvSpPr/>
            <p:nvPr/>
          </p:nvSpPr>
          <p:spPr bwMode="auto">
            <a:xfrm>
              <a:off x="4480024" y="17031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E3154E7-29D7-40AE-A095-CEED3195559A}"/>
                </a:ext>
              </a:extLst>
            </p:cNvPr>
            <p:cNvSpPr/>
            <p:nvPr/>
          </p:nvSpPr>
          <p:spPr bwMode="auto">
            <a:xfrm>
              <a:off x="5168336" y="250698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6D15C8E4-CF9D-4D77-810F-47D5918BDB88}"/>
                </a:ext>
              </a:extLst>
            </p:cNvPr>
            <p:cNvCxnSpPr>
              <a:stCxn id="9" idx="5"/>
              <a:endCxn id="10" idx="1"/>
            </p:cNvCxnSpPr>
            <p:nvPr/>
          </p:nvCxnSpPr>
          <p:spPr bwMode="auto">
            <a:xfrm>
              <a:off x="4919544" y="2159399"/>
              <a:ext cx="324202" cy="42587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B3A18C26-6139-4BE1-A71F-3A354B383CA5}"/>
                </a:ext>
              </a:extLst>
            </p:cNvPr>
            <p:cNvSpPr/>
            <p:nvPr/>
          </p:nvSpPr>
          <p:spPr bwMode="auto">
            <a:xfrm>
              <a:off x="5811430" y="324467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340FE230-10B8-4218-AFB1-475B67075483}"/>
                </a:ext>
              </a:extLst>
            </p:cNvPr>
            <p:cNvCxnSpPr>
              <a:stCxn id="10" idx="5"/>
              <a:endCxn id="13" idx="1"/>
            </p:cNvCxnSpPr>
            <p:nvPr/>
          </p:nvCxnSpPr>
          <p:spPr bwMode="auto">
            <a:xfrm>
              <a:off x="5607856" y="2963267"/>
              <a:ext cx="278984" cy="3596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CC89F239-7A96-4249-8E74-DF4A1E8F8361}"/>
              </a:ext>
            </a:extLst>
          </p:cNvPr>
          <p:cNvGrpSpPr/>
          <p:nvPr/>
        </p:nvGrpSpPr>
        <p:grpSpPr>
          <a:xfrm>
            <a:off x="6774971" y="1789981"/>
            <a:ext cx="1871499" cy="1261611"/>
            <a:chOff x="6774971" y="1789981"/>
            <a:chExt cx="1871499" cy="1261611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1208B70A-F3D3-42AC-B5F7-4C471EEA8387}"/>
                </a:ext>
              </a:extLst>
            </p:cNvPr>
            <p:cNvSpPr/>
            <p:nvPr/>
          </p:nvSpPr>
          <p:spPr bwMode="auto">
            <a:xfrm>
              <a:off x="7435601" y="178998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E4BB14F5-6706-4BA5-8B2B-6627043A5A97}"/>
                </a:ext>
              </a:extLst>
            </p:cNvPr>
            <p:cNvSpPr/>
            <p:nvPr/>
          </p:nvSpPr>
          <p:spPr bwMode="auto">
            <a:xfrm>
              <a:off x="6774971" y="25170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0B7BE496-2CF9-435B-AC47-D261CCEDE8EE}"/>
                </a:ext>
              </a:extLst>
            </p:cNvPr>
            <p:cNvSpPr/>
            <p:nvPr/>
          </p:nvSpPr>
          <p:spPr bwMode="auto">
            <a:xfrm>
              <a:off x="8131540" y="25170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FFE69A86-C0F2-49E9-91E4-8C5134C6215E}"/>
                </a:ext>
              </a:extLst>
            </p:cNvPr>
            <p:cNvCxnSpPr>
              <a:stCxn id="22" idx="3"/>
              <a:endCxn id="24" idx="7"/>
            </p:cNvCxnSpPr>
            <p:nvPr/>
          </p:nvCxnSpPr>
          <p:spPr bwMode="auto">
            <a:xfrm flipH="1">
              <a:off x="7214491" y="2246260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D2B78B23-49DF-4FBE-8CD1-5E1B80A234F9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 bwMode="auto">
            <a:xfrm>
              <a:off x="7875121" y="2246260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A05B4321-334A-49FC-A99E-43CF1A627020}"/>
              </a:ext>
            </a:extLst>
          </p:cNvPr>
          <p:cNvGrpSpPr/>
          <p:nvPr/>
        </p:nvGrpSpPr>
        <p:grpSpPr>
          <a:xfrm>
            <a:off x="881613" y="3980521"/>
            <a:ext cx="2581279" cy="2025286"/>
            <a:chOff x="881613" y="3980521"/>
            <a:chExt cx="2581279" cy="2025286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E22F5E9-00AB-4719-B172-35539607E993}"/>
                </a:ext>
              </a:extLst>
            </p:cNvPr>
            <p:cNvSpPr/>
            <p:nvPr/>
          </p:nvSpPr>
          <p:spPr bwMode="auto">
            <a:xfrm>
              <a:off x="1542243" y="398052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4AACF398-1F13-433F-A06D-EE53D074355F}"/>
                </a:ext>
              </a:extLst>
            </p:cNvPr>
            <p:cNvSpPr/>
            <p:nvPr/>
          </p:nvSpPr>
          <p:spPr bwMode="auto">
            <a:xfrm>
              <a:off x="881613" y="470756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A3625EF-B2AC-48DE-B69B-86997A364A25}"/>
                </a:ext>
              </a:extLst>
            </p:cNvPr>
            <p:cNvSpPr/>
            <p:nvPr/>
          </p:nvSpPr>
          <p:spPr bwMode="auto">
            <a:xfrm>
              <a:off x="2238182" y="470756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83D781B-16D0-4499-B4B5-A95B9FA1C41A}"/>
                </a:ext>
              </a:extLst>
            </p:cNvPr>
            <p:cNvCxnSpPr>
              <a:stCxn id="38" idx="3"/>
              <a:endCxn id="39" idx="7"/>
            </p:cNvCxnSpPr>
            <p:nvPr/>
          </p:nvCxnSpPr>
          <p:spPr bwMode="auto">
            <a:xfrm flipH="1">
              <a:off x="1321133" y="4436800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10F889D8-E02C-4091-93FE-0D3257B6BEB9}"/>
                </a:ext>
              </a:extLst>
            </p:cNvPr>
            <p:cNvCxnSpPr>
              <a:stCxn id="38" idx="5"/>
              <a:endCxn id="40" idx="1"/>
            </p:cNvCxnSpPr>
            <p:nvPr/>
          </p:nvCxnSpPr>
          <p:spPr bwMode="auto">
            <a:xfrm>
              <a:off x="1981763" y="4436800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883F28C-3129-47C2-9C22-A5A1A891C215}"/>
                </a:ext>
              </a:extLst>
            </p:cNvPr>
            <p:cNvSpPr/>
            <p:nvPr/>
          </p:nvSpPr>
          <p:spPr bwMode="auto">
            <a:xfrm>
              <a:off x="2947962" y="547124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E4A3357D-16D7-41D8-95CE-1B9450CD5C68}"/>
                </a:ext>
              </a:extLst>
            </p:cNvPr>
            <p:cNvCxnSpPr>
              <a:stCxn id="40" idx="5"/>
              <a:endCxn id="44" idx="1"/>
            </p:cNvCxnSpPr>
            <p:nvPr/>
          </p:nvCxnSpPr>
          <p:spPr bwMode="auto">
            <a:xfrm>
              <a:off x="2677702" y="5163847"/>
              <a:ext cx="345670" cy="38568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41790314-7B1F-4656-9F39-F8C5767E9BFF}"/>
              </a:ext>
            </a:extLst>
          </p:cNvPr>
          <p:cNvGrpSpPr/>
          <p:nvPr/>
        </p:nvGrpSpPr>
        <p:grpSpPr>
          <a:xfrm>
            <a:off x="3494687" y="3764553"/>
            <a:ext cx="2581279" cy="2775818"/>
            <a:chOff x="3494687" y="3764553"/>
            <a:chExt cx="2581279" cy="2775818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C53BA5B6-056A-4518-B43E-82A6266845AA}"/>
                </a:ext>
              </a:extLst>
            </p:cNvPr>
            <p:cNvSpPr/>
            <p:nvPr/>
          </p:nvSpPr>
          <p:spPr bwMode="auto">
            <a:xfrm>
              <a:off x="4155317" y="37645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BA2AD0C3-0529-46CB-862C-7E35A3159B13}"/>
                </a:ext>
              </a:extLst>
            </p:cNvPr>
            <p:cNvSpPr/>
            <p:nvPr/>
          </p:nvSpPr>
          <p:spPr bwMode="auto">
            <a:xfrm>
              <a:off x="3494687" y="449160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BAE0AACE-FE4B-4E2D-8E83-03C9D0E9F876}"/>
                </a:ext>
              </a:extLst>
            </p:cNvPr>
            <p:cNvSpPr/>
            <p:nvPr/>
          </p:nvSpPr>
          <p:spPr bwMode="auto">
            <a:xfrm>
              <a:off x="4851256" y="449160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96308F96-DF4C-496C-9FB0-34672D2FC075}"/>
                </a:ext>
              </a:extLst>
            </p:cNvPr>
            <p:cNvCxnSpPr>
              <a:stCxn id="49" idx="3"/>
              <a:endCxn id="50" idx="7"/>
            </p:cNvCxnSpPr>
            <p:nvPr/>
          </p:nvCxnSpPr>
          <p:spPr bwMode="auto">
            <a:xfrm flipH="1">
              <a:off x="3934207" y="4220832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B22AA507-20FE-4508-A028-FBEBAD2BA56E}"/>
                </a:ext>
              </a:extLst>
            </p:cNvPr>
            <p:cNvCxnSpPr>
              <a:stCxn id="49" idx="5"/>
              <a:endCxn id="51" idx="1"/>
            </p:cNvCxnSpPr>
            <p:nvPr/>
          </p:nvCxnSpPr>
          <p:spPr bwMode="auto">
            <a:xfrm>
              <a:off x="4594837" y="4220832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3E4D1BAC-FE02-4711-9E3E-1336BE882E44}"/>
                </a:ext>
              </a:extLst>
            </p:cNvPr>
            <p:cNvSpPr/>
            <p:nvPr/>
          </p:nvSpPr>
          <p:spPr bwMode="auto">
            <a:xfrm>
              <a:off x="5561036" y="525527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C2F21731-0738-4822-A672-EA2611FC711C}"/>
                </a:ext>
              </a:extLst>
            </p:cNvPr>
            <p:cNvCxnSpPr>
              <a:stCxn id="51" idx="5"/>
              <a:endCxn id="54" idx="1"/>
            </p:cNvCxnSpPr>
            <p:nvPr/>
          </p:nvCxnSpPr>
          <p:spPr bwMode="auto">
            <a:xfrm>
              <a:off x="5290776" y="4947879"/>
              <a:ext cx="345670" cy="38568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7B3B1572-958E-4854-97C7-51002C67FCF1}"/>
                </a:ext>
              </a:extLst>
            </p:cNvPr>
            <p:cNvSpPr/>
            <p:nvPr/>
          </p:nvSpPr>
          <p:spPr bwMode="auto">
            <a:xfrm>
              <a:off x="5094331" y="600580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2899C5F9-3BA5-4E37-AEE8-3EDE7E57530D}"/>
                </a:ext>
              </a:extLst>
            </p:cNvPr>
            <p:cNvCxnSpPr>
              <a:stCxn id="54" idx="3"/>
              <a:endCxn id="57" idx="0"/>
            </p:cNvCxnSpPr>
            <p:nvPr/>
          </p:nvCxnSpPr>
          <p:spPr bwMode="auto">
            <a:xfrm flipH="1">
              <a:off x="5351796" y="5711554"/>
              <a:ext cx="284650" cy="2942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8C14DE9F-99F7-4F10-942E-E63120CA366A}"/>
              </a:ext>
            </a:extLst>
          </p:cNvPr>
          <p:cNvGrpSpPr/>
          <p:nvPr/>
        </p:nvGrpSpPr>
        <p:grpSpPr>
          <a:xfrm>
            <a:off x="6390888" y="3993664"/>
            <a:ext cx="2556158" cy="2063457"/>
            <a:chOff x="6390888" y="3993664"/>
            <a:chExt cx="2556158" cy="2063457"/>
          </a:xfrm>
        </p:grpSpPr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083FBECD-D094-42DE-A667-242C4AD5EA65}"/>
                </a:ext>
              </a:extLst>
            </p:cNvPr>
            <p:cNvSpPr/>
            <p:nvPr/>
          </p:nvSpPr>
          <p:spPr bwMode="auto">
            <a:xfrm>
              <a:off x="7051518" y="399366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9A39A819-C3D8-4F33-8381-0C4CE318B485}"/>
                </a:ext>
              </a:extLst>
            </p:cNvPr>
            <p:cNvSpPr/>
            <p:nvPr/>
          </p:nvSpPr>
          <p:spPr bwMode="auto">
            <a:xfrm>
              <a:off x="6390888" y="472071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D9818A0-0B35-487B-B7F3-5ECB669A22E2}"/>
                </a:ext>
              </a:extLst>
            </p:cNvPr>
            <p:cNvSpPr/>
            <p:nvPr/>
          </p:nvSpPr>
          <p:spPr bwMode="auto">
            <a:xfrm>
              <a:off x="7747457" y="472071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4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5" name="直接连接符 64">
              <a:extLst>
                <a:ext uri="{FF2B5EF4-FFF2-40B4-BE49-F238E27FC236}">
                  <a16:creationId xmlns:a16="http://schemas.microsoft.com/office/drawing/2014/main" id="{195B2FB3-5DBB-4428-937A-D5DF71A20A5A}"/>
                </a:ext>
              </a:extLst>
            </p:cNvPr>
            <p:cNvCxnSpPr>
              <a:stCxn id="62" idx="3"/>
              <a:endCxn id="63" idx="7"/>
            </p:cNvCxnSpPr>
            <p:nvPr/>
          </p:nvCxnSpPr>
          <p:spPr bwMode="auto">
            <a:xfrm flipH="1">
              <a:off x="6830408" y="4449943"/>
              <a:ext cx="296520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C9B1B7BE-F879-45E5-B069-C643A40C2155}"/>
                </a:ext>
              </a:extLst>
            </p:cNvPr>
            <p:cNvCxnSpPr>
              <a:stCxn id="62" idx="5"/>
              <a:endCxn id="64" idx="1"/>
            </p:cNvCxnSpPr>
            <p:nvPr/>
          </p:nvCxnSpPr>
          <p:spPr bwMode="auto">
            <a:xfrm>
              <a:off x="7491038" y="4449943"/>
              <a:ext cx="331829" cy="3490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C9E08CE-690B-4E53-A209-728639655E18}"/>
                </a:ext>
              </a:extLst>
            </p:cNvPr>
            <p:cNvSpPr/>
            <p:nvPr/>
          </p:nvSpPr>
          <p:spPr bwMode="auto">
            <a:xfrm>
              <a:off x="8432116" y="547124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E9917F93-A4D0-4F8B-803E-E044ABCF406A}"/>
                </a:ext>
              </a:extLst>
            </p:cNvPr>
            <p:cNvSpPr/>
            <p:nvPr/>
          </p:nvSpPr>
          <p:spPr bwMode="auto">
            <a:xfrm>
              <a:off x="7307937" y="552255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2BAC348-BB45-4322-8A62-13186063665C}"/>
                </a:ext>
              </a:extLst>
            </p:cNvPr>
            <p:cNvCxnSpPr>
              <a:stCxn id="67" idx="1"/>
              <a:endCxn id="64" idx="5"/>
            </p:cNvCxnSpPr>
            <p:nvPr/>
          </p:nvCxnSpPr>
          <p:spPr bwMode="auto">
            <a:xfrm flipH="1" flipV="1">
              <a:off x="8186977" y="5176990"/>
              <a:ext cx="320549" cy="37253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4" name="直接连接符 73">
              <a:extLst>
                <a:ext uri="{FF2B5EF4-FFF2-40B4-BE49-F238E27FC236}">
                  <a16:creationId xmlns:a16="http://schemas.microsoft.com/office/drawing/2014/main" id="{7FCC6242-BB6F-4633-9030-906DE4D8B1F6}"/>
                </a:ext>
              </a:extLst>
            </p:cNvPr>
            <p:cNvCxnSpPr>
              <a:stCxn id="68" idx="0"/>
              <a:endCxn id="64" idx="3"/>
            </p:cNvCxnSpPr>
            <p:nvPr/>
          </p:nvCxnSpPr>
          <p:spPr bwMode="auto">
            <a:xfrm flipV="1">
              <a:off x="7565402" y="5176990"/>
              <a:ext cx="257465" cy="34556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1396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3CCF2-88A7-490D-BC38-711AF1D29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过程伪代码实现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96535E-63F0-40D2-8E9A-AEC910B327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2400" b="1" dirty="0">
                <a:solidFill>
                  <a:srgbClr val="0070C0"/>
                </a:solidFill>
              </a:rPr>
              <a:t>void</a:t>
            </a:r>
            <a:r>
              <a:rPr lang="en-US" altLang="zh-CN" sz="2400" dirty="0">
                <a:solidFill>
                  <a:srgbClr val="0070C0"/>
                </a:solidFill>
              </a:rPr>
              <a:t> rebalance(node </a:t>
            </a:r>
            <a:r>
              <a:rPr lang="en-US" altLang="zh-CN" sz="2400" dirty="0">
                <a:solidFill>
                  <a:srgbClr val="00B0F0"/>
                </a:solidFill>
              </a:rPr>
              <a:t>&amp;</a:t>
            </a:r>
            <a:r>
              <a:rPr lang="en-US" altLang="zh-CN" sz="2400" dirty="0">
                <a:solidFill>
                  <a:srgbClr val="0070C0"/>
                </a:solidFill>
              </a:rPr>
              <a:t>x){</a:t>
            </a:r>
          </a:p>
          <a:p>
            <a:pPr marL="0" indent="0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    </a:t>
            </a:r>
            <a:r>
              <a:rPr lang="zh-CN" altLang="en-US" sz="2400" dirty="0">
                <a:solidFill>
                  <a:srgbClr val="9933FF"/>
                </a:solidFill>
              </a:rPr>
              <a:t>计算</a:t>
            </a:r>
            <a:r>
              <a:rPr lang="en-US" altLang="zh-CN" sz="2400" dirty="0">
                <a:solidFill>
                  <a:srgbClr val="9933FF"/>
                </a:solidFill>
              </a:rPr>
              <a:t>x</a:t>
            </a:r>
            <a:r>
              <a:rPr lang="zh-CN" altLang="en-US" sz="2400" dirty="0">
                <a:solidFill>
                  <a:srgbClr val="9933FF"/>
                </a:solidFill>
              </a:rPr>
              <a:t>的</a:t>
            </a:r>
            <a:r>
              <a:rPr lang="en-US" altLang="zh-CN" sz="2400" dirty="0">
                <a:solidFill>
                  <a:srgbClr val="9933FF"/>
                </a:solidFill>
              </a:rPr>
              <a:t>height</a:t>
            </a:r>
            <a:r>
              <a:rPr lang="zh-CN" altLang="en-US" sz="2400" dirty="0">
                <a:solidFill>
                  <a:srgbClr val="9933FF"/>
                </a:solidFill>
              </a:rPr>
              <a:t>和</a:t>
            </a:r>
            <a:r>
              <a:rPr lang="en-US" altLang="zh-CN" sz="2400" dirty="0">
                <a:solidFill>
                  <a:srgbClr val="9933FF"/>
                </a:solidFill>
              </a:rPr>
              <a:t>BF</a:t>
            </a:r>
            <a:r>
              <a:rPr lang="zh-CN" altLang="en-US" sz="2400" dirty="0">
                <a:solidFill>
                  <a:srgbClr val="9933FF"/>
                </a:solidFill>
              </a:rPr>
              <a:t>； </a:t>
            </a:r>
            <a:r>
              <a:rPr lang="en-US" altLang="zh-CN" sz="2400" dirty="0"/>
              <a:t>//</a:t>
            </a:r>
            <a:r>
              <a:rPr lang="zh-CN" altLang="en-US" sz="2400" dirty="0"/>
              <a:t>根据左右子树的</a:t>
            </a:r>
            <a:r>
              <a:rPr lang="en-US" altLang="zh-CN" sz="2400" dirty="0"/>
              <a:t>height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if (x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.BF &lt;= 1 &amp;&amp; x.BF &gt;= -1) return;  </a:t>
            </a:r>
            <a:r>
              <a:rPr lang="en-US" altLang="zh-CN" sz="2400" dirty="0">
                <a:sym typeface="Wingdings" panose="05000000000000000000" pitchFamily="2" charset="2"/>
              </a:rPr>
              <a:t>// </a:t>
            </a:r>
            <a:r>
              <a:rPr lang="zh-CN" altLang="en-US" sz="2400" dirty="0">
                <a:sym typeface="Wingdings" panose="05000000000000000000" pitchFamily="2" charset="2"/>
              </a:rPr>
              <a:t>无需再平衡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if (x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.BF == 2)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if (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-&gt;BF == 1)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          	{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……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}  	</a:t>
            </a:r>
            <a:r>
              <a:rPr lang="en-US" altLang="zh-CN" sz="2400" dirty="0">
                <a:sym typeface="Wingdings" panose="05000000000000000000" pitchFamily="2" charset="2"/>
              </a:rPr>
              <a:t>// rebalance_R_1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       else 	{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……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}; 	</a:t>
            </a:r>
            <a:r>
              <a:rPr lang="en-US" altLang="zh-CN" sz="2400" dirty="0">
                <a:sym typeface="Wingdings" panose="05000000000000000000" pitchFamily="2" charset="2"/>
              </a:rPr>
              <a:t>// rebalance_R_2;</a:t>
            </a:r>
            <a:endParaRPr lang="en-US" altLang="zh-CN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   else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if (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-&gt;BF == -1)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        	{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……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} 		</a:t>
            </a:r>
            <a:r>
              <a:rPr lang="en-US" altLang="zh-CN" sz="2400" dirty="0">
                <a:sym typeface="Wingdings" panose="05000000000000000000" pitchFamily="2" charset="2"/>
              </a:rPr>
              <a:t>// rebalance_L_1</a:t>
            </a:r>
            <a:endParaRPr lang="en-US" altLang="zh-CN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	else 	{……}; 	</a:t>
            </a:r>
            <a:r>
              <a:rPr lang="en-US" altLang="zh-CN" sz="2400" dirty="0">
                <a:sym typeface="Wingdings" panose="05000000000000000000" pitchFamily="2" charset="2"/>
              </a:rPr>
              <a:t>// rebalance_L_2;</a:t>
            </a:r>
            <a:endParaRPr lang="en-US" altLang="zh-CN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629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0A06-6A48-445B-A815-C3F533B5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过程伪代码实现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FEB0A-D949-473F-8D72-028D8635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4144622" cy="49390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以下为</a:t>
            </a:r>
            <a:r>
              <a:rPr lang="en-US" altLang="zh-CN" sz="2400" dirty="0">
                <a:sym typeface="Wingdings" panose="05000000000000000000" pitchFamily="2" charset="2"/>
              </a:rPr>
              <a:t>rebalance_R_1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y =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= y-&gt;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y-&gt;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= x;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x.BF = y-&gt;BF = 0;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x = y;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dirty="0">
                <a:sym typeface="Wingdings" panose="05000000000000000000" pitchFamily="2" charset="2"/>
              </a:rPr>
              <a:t>//</a:t>
            </a:r>
            <a:r>
              <a:rPr lang="zh-CN" altLang="en-US" sz="2400" dirty="0">
                <a:sym typeface="Wingdings" panose="05000000000000000000" pitchFamily="2" charset="2"/>
              </a:rPr>
              <a:t>以下为</a:t>
            </a:r>
            <a:r>
              <a:rPr lang="en-US" altLang="zh-CN" sz="2400" dirty="0">
                <a:sym typeface="Wingdings" panose="05000000000000000000" pitchFamily="2" charset="2"/>
              </a:rPr>
              <a:t>rebalance_L_1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y = 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x.lchild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= y-&gt;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y-&gt;</a:t>
            </a:r>
            <a:r>
              <a:rPr lang="en-US" altLang="zh-CN" sz="2400" dirty="0" err="1">
                <a:solidFill>
                  <a:srgbClr val="0070C0"/>
                </a:solidFill>
                <a:sym typeface="Wingdings" panose="05000000000000000000" pitchFamily="2" charset="2"/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 = x;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x.BF = y-&gt;BF = 0;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x = y;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8B504AE-FE74-4160-8579-565E4E13B079}"/>
              </a:ext>
            </a:extLst>
          </p:cNvPr>
          <p:cNvGrpSpPr/>
          <p:nvPr/>
        </p:nvGrpSpPr>
        <p:grpSpPr>
          <a:xfrm>
            <a:off x="4642544" y="1606699"/>
            <a:ext cx="1610489" cy="2345321"/>
            <a:chOff x="1120953" y="2080156"/>
            <a:chExt cx="2325701" cy="352988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C780C34-F20A-43F9-BDFA-CE8D2A858150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等腰三角形 5">
              <a:extLst>
                <a:ext uri="{FF2B5EF4-FFF2-40B4-BE49-F238E27FC236}">
                  <a16:creationId xmlns:a16="http://schemas.microsoft.com/office/drawing/2014/main" id="{52BB969C-4692-498F-B867-DC10FEA7F1D7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2C3D261E-EACC-475E-9615-71EBEB33741B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BEC329D3-169B-4451-9760-2546492E505F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CFE19F35-880C-48FD-845D-0E60E3BE2AF5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50FDED8-25FE-4503-A0CE-BDE88D04B8CE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E1CE3FAD-42D5-4AF0-90C5-28D25581DAB7}"/>
                </a:ext>
              </a:extLst>
            </p:cNvPr>
            <p:cNvCxnSpPr>
              <a:stCxn id="10" idx="0"/>
              <a:endCxn id="9" idx="3"/>
            </p:cNvCxnSpPr>
            <p:nvPr/>
          </p:nvCxnSpPr>
          <p:spPr bwMode="auto">
            <a:xfrm flipV="1">
              <a:off x="3189189" y="4887481"/>
              <a:ext cx="1" cy="1879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F268EF92-3F00-4737-B0AE-92215BB0FE0D}"/>
                </a:ext>
              </a:extLst>
            </p:cNvPr>
            <p:cNvCxnSpPr>
              <a:stCxn id="6" idx="0"/>
              <a:endCxn id="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EB8143CD-150E-4A2D-96FC-3AC2869B9055}"/>
                </a:ext>
              </a:extLst>
            </p:cNvPr>
            <p:cNvCxnSpPr>
              <a:stCxn id="7" idx="0"/>
              <a:endCxn id="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295D6292-0C7E-4A59-BE86-643280C02F5F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A7EBCFDC-F61E-4111-8AB5-04F4223E8E4F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0AE933FF-1ECF-42E3-8ED4-D7BA55EEB050}"/>
              </a:ext>
            </a:extLst>
          </p:cNvPr>
          <p:cNvGrpSpPr/>
          <p:nvPr/>
        </p:nvGrpSpPr>
        <p:grpSpPr>
          <a:xfrm>
            <a:off x="7326189" y="1606699"/>
            <a:ext cx="1602651" cy="1848897"/>
            <a:chOff x="6280281" y="2158441"/>
            <a:chExt cx="2314382" cy="2782728"/>
          </a:xfrm>
        </p:grpSpPr>
        <p:sp>
          <p:nvSpPr>
            <p:cNvPr id="17" name="等腰三角形 16">
              <a:extLst>
                <a:ext uri="{FF2B5EF4-FFF2-40B4-BE49-F238E27FC236}">
                  <a16:creationId xmlns:a16="http://schemas.microsoft.com/office/drawing/2014/main" id="{E8CC3CAB-414A-484F-A360-46A243046120}"/>
                </a:ext>
              </a:extLst>
            </p:cNvPr>
            <p:cNvSpPr/>
            <p:nvPr/>
          </p:nvSpPr>
          <p:spPr bwMode="auto">
            <a:xfrm>
              <a:off x="6280281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AD06851A-0AE2-4D5D-8A27-B230CC582511}"/>
                </a:ext>
              </a:extLst>
            </p:cNvPr>
            <p:cNvSpPr/>
            <p:nvPr/>
          </p:nvSpPr>
          <p:spPr bwMode="auto">
            <a:xfrm>
              <a:off x="7128258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9" name="等腰三角形 18">
              <a:extLst>
                <a:ext uri="{FF2B5EF4-FFF2-40B4-BE49-F238E27FC236}">
                  <a16:creationId xmlns:a16="http://schemas.microsoft.com/office/drawing/2014/main" id="{75ED87D7-5D0C-4D06-B563-ED886B6B93BD}"/>
                </a:ext>
              </a:extLst>
            </p:cNvPr>
            <p:cNvSpPr/>
            <p:nvPr/>
          </p:nvSpPr>
          <p:spPr bwMode="auto">
            <a:xfrm>
              <a:off x="8113869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2A715599-6931-4926-AFA8-C6FBB06E74A7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2B61BC1D-452F-4E85-AC84-C8117491AFA7}"/>
                </a:ext>
              </a:extLst>
            </p:cNvPr>
            <p:cNvCxnSpPr>
              <a:stCxn id="20" idx="0"/>
              <a:endCxn id="19" idx="3"/>
            </p:cNvCxnSpPr>
            <p:nvPr/>
          </p:nvCxnSpPr>
          <p:spPr bwMode="auto">
            <a:xfrm flipV="1">
              <a:off x="8337198" y="4177674"/>
              <a:ext cx="509" cy="2289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6EF80D8C-75EC-49CB-ABC3-4C4ABA2D323E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FA26F2C3-808A-4985-A503-E72B8C0C2D42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21CF9D27-678A-4B36-9DB1-825C3F316594}"/>
                </a:ext>
              </a:extLst>
            </p:cNvPr>
            <p:cNvCxnSpPr>
              <a:stCxn id="17" idx="0"/>
              <a:endCxn id="23" idx="3"/>
            </p:cNvCxnSpPr>
            <p:nvPr/>
          </p:nvCxnSpPr>
          <p:spPr bwMode="auto">
            <a:xfrm flipV="1">
              <a:off x="6504119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2B99EA79-E9E9-4173-911C-A7640E53183D}"/>
                </a:ext>
              </a:extLst>
            </p:cNvPr>
            <p:cNvCxnSpPr>
              <a:stCxn id="18" idx="0"/>
              <a:endCxn id="23" idx="5"/>
            </p:cNvCxnSpPr>
            <p:nvPr/>
          </p:nvCxnSpPr>
          <p:spPr bwMode="auto">
            <a:xfrm flipH="1" flipV="1">
              <a:off x="7104149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79B5BC57-D696-4932-B716-5D0F84AF0540}"/>
                </a:ext>
              </a:extLst>
            </p:cNvPr>
            <p:cNvCxnSpPr>
              <a:stCxn id="22" idx="3"/>
              <a:endCxn id="23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62E3DC5F-BD11-4B0D-8B28-40C7C4266B4B}"/>
                </a:ext>
              </a:extLst>
            </p:cNvPr>
            <p:cNvCxnSpPr>
              <a:stCxn id="19" idx="0"/>
              <a:endCxn id="22" idx="5"/>
            </p:cNvCxnSpPr>
            <p:nvPr/>
          </p:nvCxnSpPr>
          <p:spPr bwMode="auto">
            <a:xfrm flipH="1" flipV="1">
              <a:off x="7791615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8" name="箭头: 右 27">
            <a:extLst>
              <a:ext uri="{FF2B5EF4-FFF2-40B4-BE49-F238E27FC236}">
                <a16:creationId xmlns:a16="http://schemas.microsoft.com/office/drawing/2014/main" id="{FA30662E-84FD-4AED-AEA6-78AF2502897C}"/>
              </a:ext>
            </a:extLst>
          </p:cNvPr>
          <p:cNvSpPr/>
          <p:nvPr/>
        </p:nvSpPr>
        <p:spPr bwMode="auto">
          <a:xfrm>
            <a:off x="6491769" y="2440599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8566D96-F683-40AD-A471-EC7465AD2626}"/>
              </a:ext>
            </a:extLst>
          </p:cNvPr>
          <p:cNvGrpSpPr/>
          <p:nvPr/>
        </p:nvGrpSpPr>
        <p:grpSpPr>
          <a:xfrm flipH="1">
            <a:off x="4602093" y="4401486"/>
            <a:ext cx="1677849" cy="2345321"/>
            <a:chOff x="1120953" y="2080156"/>
            <a:chExt cx="2325701" cy="3529884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4EB04181-8B17-4C0E-9BD8-D048A8092A89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75AD438A-B51E-4365-9A58-228E944F6BFA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EC3CC021-0198-477D-A2DB-23C4B390EF25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等腰三角形 32">
              <a:extLst>
                <a:ext uri="{FF2B5EF4-FFF2-40B4-BE49-F238E27FC236}">
                  <a16:creationId xmlns:a16="http://schemas.microsoft.com/office/drawing/2014/main" id="{A4D4D96D-22D1-4E52-9272-185BC40EB28A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2E053E76-D921-4F30-BB61-AF1787DB696A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1A4F14E6-42D7-4CBF-B7EB-ACD85C4F1124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5F666E91-6A8B-4160-B207-9708D0E4D224}"/>
                </a:ext>
              </a:extLst>
            </p:cNvPr>
            <p:cNvCxnSpPr>
              <a:stCxn id="35" idx="0"/>
              <a:endCxn id="34" idx="3"/>
            </p:cNvCxnSpPr>
            <p:nvPr/>
          </p:nvCxnSpPr>
          <p:spPr bwMode="auto">
            <a:xfrm flipV="1">
              <a:off x="3189189" y="4887481"/>
              <a:ext cx="1" cy="1879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FA722756-AF2A-49A3-B9A0-E95D5AD8CE48}"/>
                </a:ext>
              </a:extLst>
            </p:cNvPr>
            <p:cNvCxnSpPr>
              <a:stCxn id="31" idx="0"/>
              <a:endCxn id="30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9A618461-F3B8-48CB-96FC-B9CA26983230}"/>
                </a:ext>
              </a:extLst>
            </p:cNvPr>
            <p:cNvCxnSpPr>
              <a:stCxn id="32" idx="0"/>
              <a:endCxn id="30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36E57FFF-31DB-40DD-8008-E3C6D52A5841}"/>
                </a:ext>
              </a:extLst>
            </p:cNvPr>
            <p:cNvCxnSpPr>
              <a:stCxn id="32" idx="3"/>
              <a:endCxn id="33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530E6853-DAD0-4799-8590-B5ACC81FE45E}"/>
                </a:ext>
              </a:extLst>
            </p:cNvPr>
            <p:cNvCxnSpPr>
              <a:stCxn id="32" idx="5"/>
              <a:endCxn id="34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组合 40">
            <a:extLst>
              <a:ext uri="{FF2B5EF4-FFF2-40B4-BE49-F238E27FC236}">
                <a16:creationId xmlns:a16="http://schemas.microsoft.com/office/drawing/2014/main" id="{19D721A9-9607-46FA-B3A0-D7AE9BA3039F}"/>
              </a:ext>
            </a:extLst>
          </p:cNvPr>
          <p:cNvGrpSpPr/>
          <p:nvPr/>
        </p:nvGrpSpPr>
        <p:grpSpPr>
          <a:xfrm flipH="1">
            <a:off x="7185868" y="4472546"/>
            <a:ext cx="1765049" cy="1848897"/>
            <a:chOff x="6280281" y="2158441"/>
            <a:chExt cx="2314382" cy="2782728"/>
          </a:xfrm>
        </p:grpSpPr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47762ACC-48E7-4A10-A34F-2245DD6E3863}"/>
                </a:ext>
              </a:extLst>
            </p:cNvPr>
            <p:cNvSpPr/>
            <p:nvPr/>
          </p:nvSpPr>
          <p:spPr bwMode="auto">
            <a:xfrm>
              <a:off x="6280281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等腰三角形 42">
              <a:extLst>
                <a:ext uri="{FF2B5EF4-FFF2-40B4-BE49-F238E27FC236}">
                  <a16:creationId xmlns:a16="http://schemas.microsoft.com/office/drawing/2014/main" id="{99EE1E9E-9DAD-4E09-A274-CB9D3629ECDF}"/>
                </a:ext>
              </a:extLst>
            </p:cNvPr>
            <p:cNvSpPr/>
            <p:nvPr/>
          </p:nvSpPr>
          <p:spPr bwMode="auto">
            <a:xfrm>
              <a:off x="7128258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4" name="等腰三角形 43">
              <a:extLst>
                <a:ext uri="{FF2B5EF4-FFF2-40B4-BE49-F238E27FC236}">
                  <a16:creationId xmlns:a16="http://schemas.microsoft.com/office/drawing/2014/main" id="{E76B154C-42DE-495C-A125-7775711A011F}"/>
                </a:ext>
              </a:extLst>
            </p:cNvPr>
            <p:cNvSpPr/>
            <p:nvPr/>
          </p:nvSpPr>
          <p:spPr bwMode="auto">
            <a:xfrm>
              <a:off x="8113869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F7B481BB-A84B-45D0-83C3-30514A2BC26D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F83DFEA0-BD1B-44B4-85AD-EF024D03956B}"/>
                </a:ext>
              </a:extLst>
            </p:cNvPr>
            <p:cNvCxnSpPr>
              <a:stCxn id="45" idx="0"/>
              <a:endCxn id="44" idx="3"/>
            </p:cNvCxnSpPr>
            <p:nvPr/>
          </p:nvCxnSpPr>
          <p:spPr bwMode="auto">
            <a:xfrm flipV="1">
              <a:off x="8337198" y="4177674"/>
              <a:ext cx="509" cy="2289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1FE9DA5F-FF72-454B-920B-C5AF6BB490D2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6741B6E-65D9-49F6-8308-6FF108D5FBC3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5107E16C-EF4F-487D-B954-7558F8865661}"/>
                </a:ext>
              </a:extLst>
            </p:cNvPr>
            <p:cNvCxnSpPr>
              <a:stCxn id="42" idx="0"/>
              <a:endCxn id="48" idx="3"/>
            </p:cNvCxnSpPr>
            <p:nvPr/>
          </p:nvCxnSpPr>
          <p:spPr bwMode="auto">
            <a:xfrm flipV="1">
              <a:off x="6504119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BCF80F20-038F-45C2-AE49-97C50A9F25E5}"/>
                </a:ext>
              </a:extLst>
            </p:cNvPr>
            <p:cNvCxnSpPr>
              <a:stCxn id="43" idx="0"/>
              <a:endCxn id="48" idx="5"/>
            </p:cNvCxnSpPr>
            <p:nvPr/>
          </p:nvCxnSpPr>
          <p:spPr bwMode="auto">
            <a:xfrm flipH="1" flipV="1">
              <a:off x="7104149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345F6D6E-0D77-4C73-9ACA-567E1C71A746}"/>
                </a:ext>
              </a:extLst>
            </p:cNvPr>
            <p:cNvCxnSpPr>
              <a:stCxn id="47" idx="3"/>
              <a:endCxn id="48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直接连接符 51">
              <a:extLst>
                <a:ext uri="{FF2B5EF4-FFF2-40B4-BE49-F238E27FC236}">
                  <a16:creationId xmlns:a16="http://schemas.microsoft.com/office/drawing/2014/main" id="{17CEEF93-BB4B-439E-828A-AD1978C4CC06}"/>
                </a:ext>
              </a:extLst>
            </p:cNvPr>
            <p:cNvCxnSpPr>
              <a:stCxn id="44" idx="0"/>
              <a:endCxn id="47" idx="5"/>
            </p:cNvCxnSpPr>
            <p:nvPr/>
          </p:nvCxnSpPr>
          <p:spPr bwMode="auto">
            <a:xfrm flipH="1" flipV="1">
              <a:off x="7791615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53" name="箭头: 右 52">
            <a:extLst>
              <a:ext uri="{FF2B5EF4-FFF2-40B4-BE49-F238E27FC236}">
                <a16:creationId xmlns:a16="http://schemas.microsoft.com/office/drawing/2014/main" id="{CC1E5A94-C678-4BFA-A2B6-F0B42FF843F0}"/>
              </a:ext>
            </a:extLst>
          </p:cNvPr>
          <p:cNvSpPr/>
          <p:nvPr/>
        </p:nvSpPr>
        <p:spPr bwMode="auto">
          <a:xfrm>
            <a:off x="6477403" y="5235386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227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0A06-6A48-445B-A815-C3F533B5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过程伪代码实现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FEB0A-D949-473F-8D72-028D8635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75" y="1480767"/>
            <a:ext cx="4144622" cy="49390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以下为</a:t>
            </a:r>
            <a:r>
              <a:rPr lang="en-US" altLang="zh-CN" sz="2400" dirty="0">
                <a:sym typeface="Wingdings" panose="05000000000000000000" pitchFamily="2" charset="2"/>
              </a:rPr>
              <a:t>rebalance_R_2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</a:t>
            </a:r>
            <a:r>
              <a:rPr lang="en-US" altLang="zh-CN" sz="2400" dirty="0">
                <a:solidFill>
                  <a:srgbClr val="0070C0"/>
                </a:solidFill>
              </a:rPr>
              <a:t>y = </a:t>
            </a:r>
            <a:r>
              <a:rPr lang="en-US" altLang="zh-CN" sz="2400" dirty="0" err="1">
                <a:solidFill>
                  <a:srgbClr val="0070C0"/>
                </a:solidFill>
              </a:rPr>
              <a:t>x.rchild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</a:t>
            </a:r>
            <a:r>
              <a:rPr lang="en-US" altLang="zh-CN" sz="2400" dirty="0">
                <a:solidFill>
                  <a:srgbClr val="0070C0"/>
                </a:solidFill>
              </a:rPr>
              <a:t>z = y-&gt;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x.rchild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=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y-&gt;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 = z-&gt;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 = x;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 = y;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重新计算</a:t>
            </a:r>
            <a:r>
              <a:rPr lang="en-US" altLang="zh-CN" sz="2400" dirty="0">
                <a:solidFill>
                  <a:srgbClr val="9933FF"/>
                </a:solidFill>
              </a:rPr>
              <a:t>x</a:t>
            </a:r>
            <a:r>
              <a:rPr lang="zh-CN" altLang="en-US" sz="2400" dirty="0">
                <a:solidFill>
                  <a:srgbClr val="9933FF"/>
                </a:solidFill>
              </a:rPr>
              <a:t>和</a:t>
            </a:r>
            <a:r>
              <a:rPr lang="en-US" altLang="zh-CN" sz="2400" dirty="0">
                <a:solidFill>
                  <a:srgbClr val="9933FF"/>
                </a:solidFill>
              </a:rPr>
              <a:t>y</a:t>
            </a:r>
            <a:r>
              <a:rPr lang="zh-CN" altLang="en-US" sz="2400" dirty="0">
                <a:solidFill>
                  <a:srgbClr val="9933FF"/>
                </a:solidFill>
              </a:rPr>
              <a:t>的</a:t>
            </a:r>
            <a:r>
              <a:rPr lang="en-US" altLang="zh-CN" sz="2400" dirty="0">
                <a:solidFill>
                  <a:srgbClr val="9933FF"/>
                </a:solidFill>
              </a:rPr>
              <a:t>BF</a:t>
            </a:r>
            <a:r>
              <a:rPr lang="zh-CN" altLang="en-US" sz="2400" dirty="0">
                <a:solidFill>
                  <a:srgbClr val="9933FF"/>
                </a:solidFill>
              </a:rPr>
              <a:t>；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z-&gt;BF=0;  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x = z;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973A016-BE44-429E-B07A-84F6DECB9AA7}"/>
              </a:ext>
            </a:extLst>
          </p:cNvPr>
          <p:cNvGrpSpPr/>
          <p:nvPr/>
        </p:nvGrpSpPr>
        <p:grpSpPr>
          <a:xfrm>
            <a:off x="4749792" y="2600999"/>
            <a:ext cx="1587203" cy="2330760"/>
            <a:chOff x="1120953" y="2080156"/>
            <a:chExt cx="2292074" cy="3507969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B775895-D5D9-425A-BA6D-0E189E0BD995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AB5FFF17-BC5E-432A-AF0E-8CF10EAB6B08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56ACA52-F193-48DA-A0FD-6098C11CEFF5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8259B6B0-23A0-4C46-9EC8-B41CA58C6F62}"/>
                </a:ext>
              </a:extLst>
            </p:cNvPr>
            <p:cNvSpPr/>
            <p:nvPr/>
          </p:nvSpPr>
          <p:spPr bwMode="auto">
            <a:xfrm>
              <a:off x="2029836" y="4225494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9B7E8A6F-4511-4793-A074-49D8CCADB388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45D59F67-D64D-4559-B893-21DC69B9B01B}"/>
                </a:ext>
              </a:extLst>
            </p:cNvPr>
            <p:cNvSpPr/>
            <p:nvPr/>
          </p:nvSpPr>
          <p:spPr bwMode="auto">
            <a:xfrm>
              <a:off x="1858544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470A8-EE98-410B-B062-1B51ADACDEEF}"/>
                </a:ext>
              </a:extLst>
            </p:cNvPr>
            <p:cNvCxnSpPr>
              <a:cxnSpLocks/>
              <a:stCxn id="60" idx="0"/>
              <a:endCxn id="58" idx="3"/>
            </p:cNvCxnSpPr>
            <p:nvPr/>
          </p:nvCxnSpPr>
          <p:spPr bwMode="auto">
            <a:xfrm flipV="1">
              <a:off x="2116009" y="4871779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00394AE-D6AC-46AD-B367-C92045818022}"/>
                </a:ext>
              </a:extLst>
            </p:cNvPr>
            <p:cNvCxnSpPr>
              <a:stCxn id="56" idx="0"/>
              <a:endCxn id="5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BC989C6-057D-40AF-B4B4-B96118DCAE50}"/>
                </a:ext>
              </a:extLst>
            </p:cNvPr>
            <p:cNvCxnSpPr>
              <a:stCxn id="57" idx="0"/>
              <a:endCxn id="5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D67AB6C-CA5E-4C30-8DBD-2E3578C5F614}"/>
                </a:ext>
              </a:extLst>
            </p:cNvPr>
            <p:cNvCxnSpPr>
              <a:stCxn id="57" idx="5"/>
              <a:endCxn id="5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9A6F2B0-ECB7-47C5-8594-8F65B4E48C37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740B342C-1010-4E34-96AF-7B2B93A2A1AB}"/>
                </a:ext>
              </a:extLst>
            </p:cNvPr>
            <p:cNvSpPr/>
            <p:nvPr/>
          </p:nvSpPr>
          <p:spPr bwMode="auto">
            <a:xfrm>
              <a:off x="2607723" y="4219117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85027A6-97BE-45B6-BF5F-5ACD51C0E902}"/>
                </a:ext>
              </a:extLst>
            </p:cNvPr>
            <p:cNvCxnSpPr>
              <a:stCxn id="58" idx="0"/>
              <a:endCxn id="65" idx="3"/>
            </p:cNvCxnSpPr>
            <p:nvPr/>
          </p:nvCxnSpPr>
          <p:spPr bwMode="auto">
            <a:xfrm flipV="1">
              <a:off x="2116009" y="3905139"/>
              <a:ext cx="74473" cy="320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AD39456-00EA-480D-A056-1FE4715B894A}"/>
                </a:ext>
              </a:extLst>
            </p:cNvPr>
            <p:cNvCxnSpPr>
              <a:stCxn id="66" idx="0"/>
              <a:endCxn id="65" idx="5"/>
            </p:cNvCxnSpPr>
            <p:nvPr/>
          </p:nvCxnSpPr>
          <p:spPr bwMode="auto">
            <a:xfrm flipH="1" flipV="1">
              <a:off x="2554592" y="3905139"/>
              <a:ext cx="139304" cy="31397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530844E-BAAD-42F9-9EAF-A02F18C70E6B}"/>
                </a:ext>
              </a:extLst>
            </p:cNvPr>
            <p:cNvCxnSpPr>
              <a:stCxn id="65" idx="0"/>
              <a:endCxn id="57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C2CE612-98CC-4133-A8C2-4D979AEBF37B}"/>
                </a:ext>
              </a:extLst>
            </p:cNvPr>
            <p:cNvSpPr/>
            <p:nvPr/>
          </p:nvSpPr>
          <p:spPr bwMode="auto">
            <a:xfrm>
              <a:off x="2426440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6690BF9-6708-4764-88E3-06C496A15216}"/>
                </a:ext>
              </a:extLst>
            </p:cNvPr>
            <p:cNvCxnSpPr>
              <a:cxnSpLocks/>
              <a:stCxn id="70" idx="0"/>
              <a:endCxn id="66" idx="3"/>
            </p:cNvCxnSpPr>
            <p:nvPr/>
          </p:nvCxnSpPr>
          <p:spPr bwMode="auto">
            <a:xfrm flipV="1">
              <a:off x="2683905" y="4865402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F826BF1-2747-4675-9134-B7B3806F859E}"/>
              </a:ext>
            </a:extLst>
          </p:cNvPr>
          <p:cNvGrpSpPr/>
          <p:nvPr/>
        </p:nvGrpSpPr>
        <p:grpSpPr>
          <a:xfrm>
            <a:off x="7253669" y="2904159"/>
            <a:ext cx="1795747" cy="1830973"/>
            <a:chOff x="5777471" y="2289795"/>
            <a:chExt cx="2593230" cy="2755751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445F7E0-B2AE-4358-80D4-68AFD99FBDB2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4A3E2067-1953-4A96-87DB-F5CDD616BE5B}"/>
                </a:ext>
              </a:extLst>
            </p:cNvPr>
            <p:cNvSpPr/>
            <p:nvPr/>
          </p:nvSpPr>
          <p:spPr bwMode="auto">
            <a:xfrm>
              <a:off x="5777471" y="3665870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503EDCE-B011-4823-9059-1DBDD59FE029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93311F50-D19A-4010-AC4C-F50DEB531471}"/>
                </a:ext>
              </a:extLst>
            </p:cNvPr>
            <p:cNvSpPr/>
            <p:nvPr/>
          </p:nvSpPr>
          <p:spPr bwMode="auto">
            <a:xfrm>
              <a:off x="6542396" y="3672492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FA47A165-2D08-458B-B6D7-84E0ACD04E2A}"/>
                </a:ext>
              </a:extLst>
            </p:cNvPr>
            <p:cNvSpPr/>
            <p:nvPr/>
          </p:nvSpPr>
          <p:spPr bwMode="auto">
            <a:xfrm>
              <a:off x="7923026" y="3711148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D1C3069-F15D-4123-87C8-6B550272D112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0C91904-A893-496E-AD9B-11561BBC57F7}"/>
                </a:ext>
              </a:extLst>
            </p:cNvPr>
            <p:cNvCxnSpPr>
              <a:cxnSpLocks/>
              <a:stCxn id="78" idx="0"/>
              <a:endCxn id="76" idx="3"/>
            </p:cNvCxnSpPr>
            <p:nvPr/>
          </p:nvCxnSpPr>
          <p:spPr bwMode="auto">
            <a:xfrm flipV="1">
              <a:off x="6628569" y="4318777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68F71ED-4AD8-4042-A6A4-6C267DBEE23A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70531B86-CD31-41D8-BCCC-5492010FD30C}"/>
                </a:ext>
              </a:extLst>
            </p:cNvPr>
            <p:cNvSpPr/>
            <p:nvPr/>
          </p:nvSpPr>
          <p:spPr bwMode="auto">
            <a:xfrm>
              <a:off x="7331914" y="3676538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47894F6-BB0D-4405-8147-AE788D075280}"/>
                </a:ext>
              </a:extLst>
            </p:cNvPr>
            <p:cNvCxnSpPr>
              <a:stCxn id="73" idx="0"/>
              <a:endCxn id="80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CB2B3E36-4AE7-499E-9F8B-BF2C2E0FA2CC}"/>
                </a:ext>
              </a:extLst>
            </p:cNvPr>
            <p:cNvCxnSpPr>
              <a:stCxn id="75" idx="0"/>
              <a:endCxn id="80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6CD8F8D6-C03B-4654-B9C3-FCCF0AE2A60E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F68B24F-5C1A-4F7C-94C2-24F774A2470A}"/>
                </a:ext>
              </a:extLst>
            </p:cNvPr>
            <p:cNvCxnSpPr>
              <a:cxnSpLocks/>
              <a:stCxn id="84" idx="0"/>
              <a:endCxn id="81" idx="3"/>
            </p:cNvCxnSpPr>
            <p:nvPr/>
          </p:nvCxnSpPr>
          <p:spPr bwMode="auto">
            <a:xfrm flipV="1">
              <a:off x="7408096" y="4322823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04BCB7B-4CD1-4B2D-B3F9-F9B3930E4F62}"/>
                </a:ext>
              </a:extLst>
            </p:cNvPr>
            <p:cNvCxnSpPr>
              <a:stCxn id="74" idx="0"/>
              <a:endCxn id="73" idx="3"/>
            </p:cNvCxnSpPr>
            <p:nvPr/>
          </p:nvCxnSpPr>
          <p:spPr bwMode="auto">
            <a:xfrm flipV="1">
              <a:off x="6001309" y="3407999"/>
              <a:ext cx="206963" cy="25787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7BA123D6-0A09-41AD-865A-C06FE071108A}"/>
                </a:ext>
              </a:extLst>
            </p:cNvPr>
            <p:cNvCxnSpPr>
              <a:stCxn id="76" idx="0"/>
              <a:endCxn id="73" idx="5"/>
            </p:cNvCxnSpPr>
            <p:nvPr/>
          </p:nvCxnSpPr>
          <p:spPr bwMode="auto">
            <a:xfrm flipH="1" flipV="1">
              <a:off x="6572382" y="3407999"/>
              <a:ext cx="56187" cy="2644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CF3A003-3E8A-42B3-B8FE-6338ED9B683F}"/>
                </a:ext>
              </a:extLst>
            </p:cNvPr>
            <p:cNvCxnSpPr>
              <a:stCxn id="81" idx="0"/>
              <a:endCxn id="75" idx="3"/>
            </p:cNvCxnSpPr>
            <p:nvPr/>
          </p:nvCxnSpPr>
          <p:spPr bwMode="auto">
            <a:xfrm flipV="1">
              <a:off x="7418087" y="3446795"/>
              <a:ext cx="93909" cy="2297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7DFB6F0D-EFDD-4929-AD13-AE368EC2F6D1}"/>
                </a:ext>
              </a:extLst>
            </p:cNvPr>
            <p:cNvCxnSpPr>
              <a:stCxn id="77" idx="0"/>
              <a:endCxn id="75" idx="5"/>
            </p:cNvCxnSpPr>
            <p:nvPr/>
          </p:nvCxnSpPr>
          <p:spPr bwMode="auto">
            <a:xfrm flipH="1" flipV="1">
              <a:off x="7876106" y="3446795"/>
              <a:ext cx="270758" cy="264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1" name="箭头: 右 90">
            <a:extLst>
              <a:ext uri="{FF2B5EF4-FFF2-40B4-BE49-F238E27FC236}">
                <a16:creationId xmlns:a16="http://schemas.microsoft.com/office/drawing/2014/main" id="{A749A406-45C3-46C1-9BD5-B682E7E86D54}"/>
              </a:ext>
            </a:extLst>
          </p:cNvPr>
          <p:cNvSpPr/>
          <p:nvPr/>
        </p:nvSpPr>
        <p:spPr bwMode="auto">
          <a:xfrm>
            <a:off x="6584206" y="3565898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612919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C80A06-6A48-445B-A815-C3F533B5C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过程伪代码实现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BFEB0A-D949-473F-8D72-028D86357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7675" y="1480767"/>
            <a:ext cx="4144622" cy="493906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/>
              <a:t>//</a:t>
            </a:r>
            <a:r>
              <a:rPr lang="zh-CN" altLang="en-US" sz="2400" dirty="0"/>
              <a:t>以下为</a:t>
            </a:r>
            <a:r>
              <a:rPr lang="en-US" altLang="zh-CN" sz="2400" dirty="0">
                <a:sym typeface="Wingdings" panose="05000000000000000000" pitchFamily="2" charset="2"/>
              </a:rPr>
              <a:t>rebalance_L_2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</a:t>
            </a:r>
            <a:r>
              <a:rPr lang="en-US" altLang="zh-CN" sz="2400" dirty="0">
                <a:solidFill>
                  <a:srgbClr val="0070C0"/>
                </a:solidFill>
              </a:rPr>
              <a:t>y = </a:t>
            </a:r>
            <a:r>
              <a:rPr lang="en-US" altLang="zh-CN" sz="2400" dirty="0" err="1">
                <a:solidFill>
                  <a:srgbClr val="0070C0"/>
                </a:solidFill>
              </a:rPr>
              <a:t>x.lchild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sym typeface="Wingdings" panose="05000000000000000000" pitchFamily="2" charset="2"/>
              </a:rPr>
              <a:t>node * </a:t>
            </a:r>
            <a:r>
              <a:rPr lang="en-US" altLang="zh-CN" sz="2400" dirty="0">
                <a:solidFill>
                  <a:srgbClr val="0070C0"/>
                </a:solidFill>
              </a:rPr>
              <a:t>z = y-&gt;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x.lchild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=</a:t>
            </a:r>
            <a:r>
              <a:rPr lang="zh-CN" altLang="en-US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;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y-&gt;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 = z-&gt;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rchild</a:t>
            </a:r>
            <a:r>
              <a:rPr lang="en-US" altLang="zh-CN" sz="2400" dirty="0">
                <a:solidFill>
                  <a:srgbClr val="0070C0"/>
                </a:solidFill>
              </a:rPr>
              <a:t> = x;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</a:t>
            </a:r>
            <a:r>
              <a:rPr lang="en-US" altLang="zh-CN" sz="2400" dirty="0" err="1">
                <a:solidFill>
                  <a:srgbClr val="0070C0"/>
                </a:solidFill>
              </a:rPr>
              <a:t>lchild</a:t>
            </a:r>
            <a:r>
              <a:rPr lang="en-US" altLang="zh-CN" sz="2400" dirty="0">
                <a:solidFill>
                  <a:srgbClr val="0070C0"/>
                </a:solidFill>
              </a:rPr>
              <a:t> = y;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zh-CN" altLang="en-US" sz="2400" dirty="0">
                <a:solidFill>
                  <a:srgbClr val="9933FF"/>
                </a:solidFill>
              </a:rPr>
              <a:t>重新计算</a:t>
            </a:r>
            <a:r>
              <a:rPr lang="en-US" altLang="zh-CN" sz="2400" dirty="0">
                <a:solidFill>
                  <a:srgbClr val="9933FF"/>
                </a:solidFill>
              </a:rPr>
              <a:t>x</a:t>
            </a:r>
            <a:r>
              <a:rPr lang="zh-CN" altLang="en-US" sz="2400" dirty="0">
                <a:solidFill>
                  <a:srgbClr val="9933FF"/>
                </a:solidFill>
              </a:rPr>
              <a:t>和</a:t>
            </a:r>
            <a:r>
              <a:rPr lang="en-US" altLang="zh-CN" sz="2400" dirty="0">
                <a:solidFill>
                  <a:srgbClr val="9933FF"/>
                </a:solidFill>
              </a:rPr>
              <a:t>y</a:t>
            </a:r>
            <a:r>
              <a:rPr lang="zh-CN" altLang="en-US" sz="2400" dirty="0">
                <a:solidFill>
                  <a:srgbClr val="9933FF"/>
                </a:solidFill>
              </a:rPr>
              <a:t>的</a:t>
            </a:r>
            <a:r>
              <a:rPr lang="en-US" altLang="zh-CN" sz="2400" dirty="0">
                <a:solidFill>
                  <a:srgbClr val="9933FF"/>
                </a:solidFill>
              </a:rPr>
              <a:t>BF</a:t>
            </a:r>
            <a:r>
              <a:rPr lang="zh-CN" altLang="en-US" sz="2400" dirty="0">
                <a:solidFill>
                  <a:srgbClr val="9933FF"/>
                </a:solidFill>
              </a:rPr>
              <a:t>；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z-&gt;BF=0;    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x = z;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E973A016-BE44-429E-B07A-84F6DECB9AA7}"/>
              </a:ext>
            </a:extLst>
          </p:cNvPr>
          <p:cNvGrpSpPr/>
          <p:nvPr/>
        </p:nvGrpSpPr>
        <p:grpSpPr>
          <a:xfrm flipH="1">
            <a:off x="4502546" y="2567402"/>
            <a:ext cx="1594610" cy="2330760"/>
            <a:chOff x="1120953" y="2080156"/>
            <a:chExt cx="2292074" cy="3507969"/>
          </a:xfrm>
        </p:grpSpPr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CB775895-D5D9-425A-BA6D-0E189E0BD995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6" name="等腰三角形 55">
              <a:extLst>
                <a:ext uri="{FF2B5EF4-FFF2-40B4-BE49-F238E27FC236}">
                  <a16:creationId xmlns:a16="http://schemas.microsoft.com/office/drawing/2014/main" id="{AB5FFF17-BC5E-432A-AF0E-8CF10EAB6B08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D56ACA52-F193-48DA-A0FD-6098C11CEFF5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8" name="等腰三角形 57">
              <a:extLst>
                <a:ext uri="{FF2B5EF4-FFF2-40B4-BE49-F238E27FC236}">
                  <a16:creationId xmlns:a16="http://schemas.microsoft.com/office/drawing/2014/main" id="{8259B6B0-23A0-4C46-9EC8-B41CA58C6F62}"/>
                </a:ext>
              </a:extLst>
            </p:cNvPr>
            <p:cNvSpPr/>
            <p:nvPr/>
          </p:nvSpPr>
          <p:spPr bwMode="auto">
            <a:xfrm>
              <a:off x="2029836" y="4225494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9" name="等腰三角形 58">
              <a:extLst>
                <a:ext uri="{FF2B5EF4-FFF2-40B4-BE49-F238E27FC236}">
                  <a16:creationId xmlns:a16="http://schemas.microsoft.com/office/drawing/2014/main" id="{9B7E8A6F-4511-4793-A074-49D8CCADB388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45D59F67-D64D-4559-B893-21DC69B9B01B}"/>
                </a:ext>
              </a:extLst>
            </p:cNvPr>
            <p:cNvSpPr/>
            <p:nvPr/>
          </p:nvSpPr>
          <p:spPr bwMode="auto">
            <a:xfrm>
              <a:off x="1858544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1" name="直接连接符 60">
              <a:extLst>
                <a:ext uri="{FF2B5EF4-FFF2-40B4-BE49-F238E27FC236}">
                  <a16:creationId xmlns:a16="http://schemas.microsoft.com/office/drawing/2014/main" id="{6EC470A8-EE98-410B-B062-1B51ADACDEEF}"/>
                </a:ext>
              </a:extLst>
            </p:cNvPr>
            <p:cNvCxnSpPr>
              <a:cxnSpLocks/>
              <a:stCxn id="60" idx="0"/>
              <a:endCxn id="58" idx="3"/>
            </p:cNvCxnSpPr>
            <p:nvPr/>
          </p:nvCxnSpPr>
          <p:spPr bwMode="auto">
            <a:xfrm flipV="1">
              <a:off x="2116009" y="4871779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400394AE-D6AC-46AD-B367-C92045818022}"/>
                </a:ext>
              </a:extLst>
            </p:cNvPr>
            <p:cNvCxnSpPr>
              <a:stCxn id="56" idx="0"/>
              <a:endCxn id="55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FBC989C6-057D-40AF-B4B4-B96118DCAE50}"/>
                </a:ext>
              </a:extLst>
            </p:cNvPr>
            <p:cNvCxnSpPr>
              <a:stCxn id="57" idx="0"/>
              <a:endCxn id="55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4" name="直接连接符 63">
              <a:extLst>
                <a:ext uri="{FF2B5EF4-FFF2-40B4-BE49-F238E27FC236}">
                  <a16:creationId xmlns:a16="http://schemas.microsoft.com/office/drawing/2014/main" id="{FD67AB6C-CA5E-4C30-8DBD-2E3578C5F614}"/>
                </a:ext>
              </a:extLst>
            </p:cNvPr>
            <p:cNvCxnSpPr>
              <a:stCxn id="57" idx="5"/>
              <a:endCxn id="5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A9A6F2B0-ECB7-47C5-8594-8F65B4E48C37}"/>
                </a:ext>
              </a:extLst>
            </p:cNvPr>
            <p:cNvSpPr/>
            <p:nvPr/>
          </p:nvSpPr>
          <p:spPr bwMode="auto">
            <a:xfrm>
              <a:off x="2115072" y="34488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6" name="等腰三角形 65">
              <a:extLst>
                <a:ext uri="{FF2B5EF4-FFF2-40B4-BE49-F238E27FC236}">
                  <a16:creationId xmlns:a16="http://schemas.microsoft.com/office/drawing/2014/main" id="{740B342C-1010-4E34-96AF-7B2B93A2A1AB}"/>
                </a:ext>
              </a:extLst>
            </p:cNvPr>
            <p:cNvSpPr/>
            <p:nvPr/>
          </p:nvSpPr>
          <p:spPr bwMode="auto">
            <a:xfrm>
              <a:off x="2607723" y="4219117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id="{585027A6-97BE-45B6-BF5F-5ACD51C0E902}"/>
                </a:ext>
              </a:extLst>
            </p:cNvPr>
            <p:cNvCxnSpPr>
              <a:stCxn id="58" idx="0"/>
              <a:endCxn id="65" idx="3"/>
            </p:cNvCxnSpPr>
            <p:nvPr/>
          </p:nvCxnSpPr>
          <p:spPr bwMode="auto">
            <a:xfrm flipV="1">
              <a:off x="2116009" y="3905139"/>
              <a:ext cx="74473" cy="320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直接连接符 67">
              <a:extLst>
                <a:ext uri="{FF2B5EF4-FFF2-40B4-BE49-F238E27FC236}">
                  <a16:creationId xmlns:a16="http://schemas.microsoft.com/office/drawing/2014/main" id="{0AD39456-00EA-480D-A056-1FE4715B894A}"/>
                </a:ext>
              </a:extLst>
            </p:cNvPr>
            <p:cNvCxnSpPr>
              <a:stCxn id="66" idx="0"/>
              <a:endCxn id="65" idx="5"/>
            </p:cNvCxnSpPr>
            <p:nvPr/>
          </p:nvCxnSpPr>
          <p:spPr bwMode="auto">
            <a:xfrm flipH="1" flipV="1">
              <a:off x="2554592" y="3905139"/>
              <a:ext cx="139304" cy="31397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9" name="直接连接符 68">
              <a:extLst>
                <a:ext uri="{FF2B5EF4-FFF2-40B4-BE49-F238E27FC236}">
                  <a16:creationId xmlns:a16="http://schemas.microsoft.com/office/drawing/2014/main" id="{0530844E-BAAD-42F9-9EAF-A02F18C70E6B}"/>
                </a:ext>
              </a:extLst>
            </p:cNvPr>
            <p:cNvCxnSpPr>
              <a:stCxn id="65" idx="0"/>
              <a:endCxn id="57" idx="3"/>
            </p:cNvCxnSpPr>
            <p:nvPr/>
          </p:nvCxnSpPr>
          <p:spPr bwMode="auto">
            <a:xfrm flipV="1">
              <a:off x="2372537" y="3256953"/>
              <a:ext cx="214433" cy="1919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9C2CE612-98CC-4133-A8C2-4D979AEBF37B}"/>
                </a:ext>
              </a:extLst>
            </p:cNvPr>
            <p:cNvSpPr/>
            <p:nvPr/>
          </p:nvSpPr>
          <p:spPr bwMode="auto">
            <a:xfrm>
              <a:off x="2426440" y="50535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1" name="直接连接符 70">
              <a:extLst>
                <a:ext uri="{FF2B5EF4-FFF2-40B4-BE49-F238E27FC236}">
                  <a16:creationId xmlns:a16="http://schemas.microsoft.com/office/drawing/2014/main" id="{26690BF9-6708-4764-88E3-06C496A15216}"/>
                </a:ext>
              </a:extLst>
            </p:cNvPr>
            <p:cNvCxnSpPr>
              <a:cxnSpLocks/>
              <a:stCxn id="70" idx="0"/>
              <a:endCxn id="66" idx="3"/>
            </p:cNvCxnSpPr>
            <p:nvPr/>
          </p:nvCxnSpPr>
          <p:spPr bwMode="auto">
            <a:xfrm flipV="1">
              <a:off x="2683905" y="4865402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DF826BF1-2747-4675-9134-B7B3806F859E}"/>
              </a:ext>
            </a:extLst>
          </p:cNvPr>
          <p:cNvGrpSpPr/>
          <p:nvPr/>
        </p:nvGrpSpPr>
        <p:grpSpPr>
          <a:xfrm flipH="1">
            <a:off x="7244797" y="2650411"/>
            <a:ext cx="1802804" cy="1830973"/>
            <a:chOff x="5777471" y="2289795"/>
            <a:chExt cx="2593230" cy="2755751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9445F7E0-B2AE-4358-80D4-68AFD99FBDB2}"/>
                </a:ext>
              </a:extLst>
            </p:cNvPr>
            <p:cNvSpPr/>
            <p:nvPr/>
          </p:nvSpPr>
          <p:spPr bwMode="auto">
            <a:xfrm>
              <a:off x="6132862" y="295172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4" name="等腰三角形 73">
              <a:extLst>
                <a:ext uri="{FF2B5EF4-FFF2-40B4-BE49-F238E27FC236}">
                  <a16:creationId xmlns:a16="http://schemas.microsoft.com/office/drawing/2014/main" id="{4A3E2067-1953-4A96-87DB-F5CDD616BE5B}"/>
                </a:ext>
              </a:extLst>
            </p:cNvPr>
            <p:cNvSpPr/>
            <p:nvPr/>
          </p:nvSpPr>
          <p:spPr bwMode="auto">
            <a:xfrm>
              <a:off x="5777471" y="3665870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4503EDCE-B011-4823-9059-1DBDD59FE029}"/>
                </a:ext>
              </a:extLst>
            </p:cNvPr>
            <p:cNvSpPr/>
            <p:nvPr/>
          </p:nvSpPr>
          <p:spPr bwMode="auto">
            <a:xfrm>
              <a:off x="7436586" y="299051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6" name="等腰三角形 75">
              <a:extLst>
                <a:ext uri="{FF2B5EF4-FFF2-40B4-BE49-F238E27FC236}">
                  <a16:creationId xmlns:a16="http://schemas.microsoft.com/office/drawing/2014/main" id="{93311F50-D19A-4010-AC4C-F50DEB531471}"/>
                </a:ext>
              </a:extLst>
            </p:cNvPr>
            <p:cNvSpPr/>
            <p:nvPr/>
          </p:nvSpPr>
          <p:spPr bwMode="auto">
            <a:xfrm>
              <a:off x="6542396" y="3672492"/>
              <a:ext cx="172345" cy="64628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7" name="等腰三角形 76">
              <a:extLst>
                <a:ext uri="{FF2B5EF4-FFF2-40B4-BE49-F238E27FC236}">
                  <a16:creationId xmlns:a16="http://schemas.microsoft.com/office/drawing/2014/main" id="{FA47A165-2D08-458B-B6D7-84E0ACD04E2A}"/>
                </a:ext>
              </a:extLst>
            </p:cNvPr>
            <p:cNvSpPr/>
            <p:nvPr/>
          </p:nvSpPr>
          <p:spPr bwMode="auto">
            <a:xfrm>
              <a:off x="7923026" y="3711148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ED1C3069-F15D-4123-87C8-6B550272D112}"/>
                </a:ext>
              </a:extLst>
            </p:cNvPr>
            <p:cNvSpPr/>
            <p:nvPr/>
          </p:nvSpPr>
          <p:spPr bwMode="auto">
            <a:xfrm>
              <a:off x="6371104" y="450055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70C91904-A893-496E-AD9B-11561BBC57F7}"/>
                </a:ext>
              </a:extLst>
            </p:cNvPr>
            <p:cNvCxnSpPr>
              <a:cxnSpLocks/>
              <a:stCxn id="78" idx="0"/>
              <a:endCxn id="76" idx="3"/>
            </p:cNvCxnSpPr>
            <p:nvPr/>
          </p:nvCxnSpPr>
          <p:spPr bwMode="auto">
            <a:xfrm flipV="1">
              <a:off x="6628569" y="4318777"/>
              <a:ext cx="0" cy="1817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068F71ED-4AD8-4042-A6A4-6C267DBEE23A}"/>
                </a:ext>
              </a:extLst>
            </p:cNvPr>
            <p:cNvSpPr/>
            <p:nvPr/>
          </p:nvSpPr>
          <p:spPr bwMode="auto">
            <a:xfrm>
              <a:off x="6772527" y="228979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等腰三角形 80">
              <a:extLst>
                <a:ext uri="{FF2B5EF4-FFF2-40B4-BE49-F238E27FC236}">
                  <a16:creationId xmlns:a16="http://schemas.microsoft.com/office/drawing/2014/main" id="{70531B86-CD31-41D8-BCCC-5492010FD30C}"/>
                </a:ext>
              </a:extLst>
            </p:cNvPr>
            <p:cNvSpPr/>
            <p:nvPr/>
          </p:nvSpPr>
          <p:spPr bwMode="auto">
            <a:xfrm>
              <a:off x="7331914" y="3676538"/>
              <a:ext cx="172345" cy="646285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647894F6-BB0D-4405-8147-AE788D075280}"/>
                </a:ext>
              </a:extLst>
            </p:cNvPr>
            <p:cNvCxnSpPr>
              <a:stCxn id="73" idx="0"/>
              <a:endCxn id="80" idx="3"/>
            </p:cNvCxnSpPr>
            <p:nvPr/>
          </p:nvCxnSpPr>
          <p:spPr bwMode="auto">
            <a:xfrm flipV="1">
              <a:off x="6390327" y="2746074"/>
              <a:ext cx="457610" cy="20564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3" name="直接连接符 82">
              <a:extLst>
                <a:ext uri="{FF2B5EF4-FFF2-40B4-BE49-F238E27FC236}">
                  <a16:creationId xmlns:a16="http://schemas.microsoft.com/office/drawing/2014/main" id="{CB2B3E36-4AE7-499E-9F8B-BF2C2E0FA2CC}"/>
                </a:ext>
              </a:extLst>
            </p:cNvPr>
            <p:cNvCxnSpPr>
              <a:stCxn id="75" idx="0"/>
              <a:endCxn id="80" idx="5"/>
            </p:cNvCxnSpPr>
            <p:nvPr/>
          </p:nvCxnSpPr>
          <p:spPr bwMode="auto">
            <a:xfrm flipH="1" flipV="1">
              <a:off x="7212047" y="2746074"/>
              <a:ext cx="482004" cy="24444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6CD8F8D6-C03B-4654-B9C3-FCCF0AE2A60E}"/>
                </a:ext>
              </a:extLst>
            </p:cNvPr>
            <p:cNvSpPr/>
            <p:nvPr/>
          </p:nvSpPr>
          <p:spPr bwMode="auto">
            <a:xfrm>
              <a:off x="7150631" y="45109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5" name="直接连接符 84">
              <a:extLst>
                <a:ext uri="{FF2B5EF4-FFF2-40B4-BE49-F238E27FC236}">
                  <a16:creationId xmlns:a16="http://schemas.microsoft.com/office/drawing/2014/main" id="{DF68B24F-5C1A-4F7C-94C2-24F774A2470A}"/>
                </a:ext>
              </a:extLst>
            </p:cNvPr>
            <p:cNvCxnSpPr>
              <a:cxnSpLocks/>
              <a:stCxn id="84" idx="0"/>
              <a:endCxn id="81" idx="3"/>
            </p:cNvCxnSpPr>
            <p:nvPr/>
          </p:nvCxnSpPr>
          <p:spPr bwMode="auto">
            <a:xfrm flipV="1">
              <a:off x="7408096" y="4322823"/>
              <a:ext cx="9991" cy="18815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804BCB7B-4CD1-4B2D-B3F9-F9B3930E4F62}"/>
                </a:ext>
              </a:extLst>
            </p:cNvPr>
            <p:cNvCxnSpPr>
              <a:stCxn id="74" idx="0"/>
              <a:endCxn id="73" idx="3"/>
            </p:cNvCxnSpPr>
            <p:nvPr/>
          </p:nvCxnSpPr>
          <p:spPr bwMode="auto">
            <a:xfrm flipV="1">
              <a:off x="6001309" y="3407999"/>
              <a:ext cx="206963" cy="25787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7" name="直接连接符 86">
              <a:extLst>
                <a:ext uri="{FF2B5EF4-FFF2-40B4-BE49-F238E27FC236}">
                  <a16:creationId xmlns:a16="http://schemas.microsoft.com/office/drawing/2014/main" id="{7BA123D6-0A09-41AD-865A-C06FE071108A}"/>
                </a:ext>
              </a:extLst>
            </p:cNvPr>
            <p:cNvCxnSpPr>
              <a:stCxn id="76" idx="0"/>
              <a:endCxn id="73" idx="5"/>
            </p:cNvCxnSpPr>
            <p:nvPr/>
          </p:nvCxnSpPr>
          <p:spPr bwMode="auto">
            <a:xfrm flipH="1" flipV="1">
              <a:off x="6572382" y="3407999"/>
              <a:ext cx="56187" cy="2644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8" name="直接连接符 87">
              <a:extLst>
                <a:ext uri="{FF2B5EF4-FFF2-40B4-BE49-F238E27FC236}">
                  <a16:creationId xmlns:a16="http://schemas.microsoft.com/office/drawing/2014/main" id="{1CF3A003-3E8A-42B3-B8FE-6338ED9B683F}"/>
                </a:ext>
              </a:extLst>
            </p:cNvPr>
            <p:cNvCxnSpPr>
              <a:stCxn id="81" idx="0"/>
              <a:endCxn id="75" idx="3"/>
            </p:cNvCxnSpPr>
            <p:nvPr/>
          </p:nvCxnSpPr>
          <p:spPr bwMode="auto">
            <a:xfrm flipV="1">
              <a:off x="7418087" y="3446795"/>
              <a:ext cx="93909" cy="22974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9" name="直接连接符 88">
              <a:extLst>
                <a:ext uri="{FF2B5EF4-FFF2-40B4-BE49-F238E27FC236}">
                  <a16:creationId xmlns:a16="http://schemas.microsoft.com/office/drawing/2014/main" id="{7DFB6F0D-EFDD-4929-AD13-AE368EC2F6D1}"/>
                </a:ext>
              </a:extLst>
            </p:cNvPr>
            <p:cNvCxnSpPr>
              <a:stCxn id="77" idx="0"/>
              <a:endCxn id="75" idx="5"/>
            </p:cNvCxnSpPr>
            <p:nvPr/>
          </p:nvCxnSpPr>
          <p:spPr bwMode="auto">
            <a:xfrm flipH="1" flipV="1">
              <a:off x="7876106" y="3446795"/>
              <a:ext cx="270758" cy="264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1" name="箭头: 右 90">
            <a:extLst>
              <a:ext uri="{FF2B5EF4-FFF2-40B4-BE49-F238E27FC236}">
                <a16:creationId xmlns:a16="http://schemas.microsoft.com/office/drawing/2014/main" id="{A749A406-45C3-46C1-9BD5-B682E7E86D54}"/>
              </a:ext>
            </a:extLst>
          </p:cNvPr>
          <p:cNvSpPr/>
          <p:nvPr/>
        </p:nvSpPr>
        <p:spPr bwMode="auto">
          <a:xfrm>
            <a:off x="6584206" y="3565898"/>
            <a:ext cx="572399" cy="389627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04727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8AC6C-203A-491C-ABA0-C04337F7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叶子节点</a:t>
            </a:r>
            <a:r>
              <a:rPr lang="zh-CN" altLang="en-US" dirty="0"/>
              <a:t>后的再平衡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48E4E6-C143-44F9-873A-412F07D3C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127205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设最靠下方的不平衡的节点为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/>
              <a:t>且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BF(x)=2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(x)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 </a:t>
            </a:r>
            <a:r>
              <a:rPr lang="zh-CN" altLang="en-US" sz="2800" dirty="0"/>
              <a:t>减少了</a:t>
            </a:r>
            <a:r>
              <a:rPr lang="en-US" altLang="zh-CN" sz="2800" dirty="0"/>
              <a:t>1</a:t>
            </a:r>
            <a:r>
              <a:rPr lang="zh-CN" altLang="en-US" sz="2800" dirty="0"/>
              <a:t>）。仍设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800" dirty="0"/>
              <a:t>的右子树。分三种情况。</a:t>
            </a:r>
            <a:endParaRPr lang="en-US" altLang="zh-CN" sz="28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73B1A2-CE0B-4405-AA9C-AC5F067D5D7D}"/>
              </a:ext>
            </a:extLst>
          </p:cNvPr>
          <p:cNvSpPr/>
          <p:nvPr/>
        </p:nvSpPr>
        <p:spPr bwMode="auto">
          <a:xfrm>
            <a:off x="2076902" y="2908007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28767DC-C183-4CBA-9DBD-164CF2C53F05}"/>
              </a:ext>
            </a:extLst>
          </p:cNvPr>
          <p:cNvSpPr/>
          <p:nvPr/>
        </p:nvSpPr>
        <p:spPr bwMode="auto">
          <a:xfrm>
            <a:off x="1435194" y="3729371"/>
            <a:ext cx="452531" cy="1128562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3DACB2-0174-40ED-B20C-7E6E4E3918B7}"/>
              </a:ext>
            </a:extLst>
          </p:cNvPr>
          <p:cNvSpPr/>
          <p:nvPr/>
        </p:nvSpPr>
        <p:spPr bwMode="auto">
          <a:xfrm>
            <a:off x="2825801" y="3628525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AFD834C-C7BE-4D94-8DE6-FDC51BECC933}"/>
              </a:ext>
            </a:extLst>
          </p:cNvPr>
          <p:cNvSpPr/>
          <p:nvPr/>
        </p:nvSpPr>
        <p:spPr bwMode="auto">
          <a:xfrm>
            <a:off x="2452222" y="4391357"/>
            <a:ext cx="508674" cy="1752299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3A2F620-627F-40FC-9192-9454D8739402}"/>
              </a:ext>
            </a:extLst>
          </p:cNvPr>
          <p:cNvSpPr/>
          <p:nvPr/>
        </p:nvSpPr>
        <p:spPr bwMode="auto">
          <a:xfrm>
            <a:off x="3279593" y="4391357"/>
            <a:ext cx="468237" cy="1752299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A260FC-44F0-4F7B-8BA2-2FEFE6391EA3}"/>
              </a:ext>
            </a:extLst>
          </p:cNvPr>
          <p:cNvSpPr/>
          <p:nvPr/>
        </p:nvSpPr>
        <p:spPr bwMode="auto">
          <a:xfrm>
            <a:off x="1413188" y="5111330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EDA5A43-4AC1-4C8A-858A-095A3CD96DD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 bwMode="auto">
          <a:xfrm flipH="1" flipV="1">
            <a:off x="1661460" y="4857933"/>
            <a:ext cx="9193" cy="2533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F3DD52-8C81-4B83-A752-28F40D9408E3}"/>
              </a:ext>
            </a:extLst>
          </p:cNvPr>
          <p:cNvSpPr txBox="1"/>
          <p:nvPr/>
        </p:nvSpPr>
        <p:spPr>
          <a:xfrm>
            <a:off x="3302462" y="3493041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0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8E382-AAA9-4A75-A0F3-6AC84AEA7164}"/>
              </a:ext>
            </a:extLst>
          </p:cNvPr>
          <p:cNvSpPr txBox="1"/>
          <p:nvPr/>
        </p:nvSpPr>
        <p:spPr>
          <a:xfrm>
            <a:off x="2452222" y="2693399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43D381-E7BB-429D-A6FB-E346A046592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 bwMode="auto">
          <a:xfrm flipV="1">
            <a:off x="1661460" y="3364286"/>
            <a:ext cx="490852" cy="3650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ADF06D-937E-4BD2-8856-F6661141BBA2}"/>
              </a:ext>
            </a:extLst>
          </p:cNvPr>
          <p:cNvCxnSpPr>
            <a:stCxn id="7" idx="0"/>
            <a:endCxn id="5" idx="5"/>
          </p:cNvCxnSpPr>
          <p:nvPr/>
        </p:nvCxnSpPr>
        <p:spPr bwMode="auto">
          <a:xfrm flipH="1" flipV="1">
            <a:off x="2516422" y="3364286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1F4CB5-6A5D-4CA7-A8A0-25AB1FFCDF2C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 bwMode="auto">
          <a:xfrm flipH="1">
            <a:off x="2706559" y="4084804"/>
            <a:ext cx="194652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38548F-C2C3-408B-868C-534C633393B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3265321" y="4084804"/>
            <a:ext cx="248391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4151A30E-1E39-4CE3-BB65-014F49389DC9}"/>
              </a:ext>
            </a:extLst>
          </p:cNvPr>
          <p:cNvSpPr/>
          <p:nvPr/>
        </p:nvSpPr>
        <p:spPr bwMode="auto">
          <a:xfrm>
            <a:off x="3830735" y="4438924"/>
            <a:ext cx="75766" cy="1704732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7FA9B3AB-8C20-4970-8C0A-BAF19AB2C309}"/>
              </a:ext>
            </a:extLst>
          </p:cNvPr>
          <p:cNvSpPr/>
          <p:nvPr/>
        </p:nvSpPr>
        <p:spPr bwMode="auto">
          <a:xfrm>
            <a:off x="1236369" y="3707292"/>
            <a:ext cx="137806" cy="115064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87426A-1823-4B71-8909-DBC8749B5677}"/>
              </a:ext>
            </a:extLst>
          </p:cNvPr>
          <p:cNvSpPr txBox="1"/>
          <p:nvPr/>
        </p:nvSpPr>
        <p:spPr>
          <a:xfrm>
            <a:off x="3913849" y="5060457"/>
            <a:ext cx="74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h+1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56E191-6434-4AB3-B59E-F2FA394C7A33}"/>
              </a:ext>
            </a:extLst>
          </p:cNvPr>
          <p:cNvSpPr txBox="1"/>
          <p:nvPr/>
        </p:nvSpPr>
        <p:spPr>
          <a:xfrm>
            <a:off x="903700" y="4138445"/>
            <a:ext cx="401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33F649-BE52-4716-8E2E-9AB491BF339C}"/>
              </a:ext>
            </a:extLst>
          </p:cNvPr>
          <p:cNvSpPr txBox="1"/>
          <p:nvPr/>
        </p:nvSpPr>
        <p:spPr>
          <a:xfrm>
            <a:off x="4224034" y="2809612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1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BF(y)=0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DCAB015-EAB4-4F15-B31D-06CF1834188E}"/>
              </a:ext>
            </a:extLst>
          </p:cNvPr>
          <p:cNvGrpSpPr/>
          <p:nvPr/>
        </p:nvGrpSpPr>
        <p:grpSpPr>
          <a:xfrm>
            <a:off x="5237885" y="2829392"/>
            <a:ext cx="3702525" cy="3321573"/>
            <a:chOff x="5237885" y="2829392"/>
            <a:chExt cx="3702525" cy="3321573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A9A4775-F648-468A-B72A-3AB676143F7E}"/>
                </a:ext>
              </a:extLst>
            </p:cNvPr>
            <p:cNvSpPr/>
            <p:nvPr/>
          </p:nvSpPr>
          <p:spPr bwMode="auto">
            <a:xfrm>
              <a:off x="6292247" y="370729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4CB62F7C-07EA-453E-8BFF-32BC78ACA238}"/>
                </a:ext>
              </a:extLst>
            </p:cNvPr>
            <p:cNvSpPr/>
            <p:nvPr/>
          </p:nvSpPr>
          <p:spPr bwMode="auto">
            <a:xfrm>
              <a:off x="5869058" y="4438924"/>
              <a:ext cx="434541" cy="115184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AD87DF8-BEA9-4592-A04B-C5EAACDF11DC}"/>
                </a:ext>
              </a:extLst>
            </p:cNvPr>
            <p:cNvSpPr/>
            <p:nvPr/>
          </p:nvSpPr>
          <p:spPr bwMode="auto">
            <a:xfrm>
              <a:off x="6939001" y="299820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7267B4AC-65BC-4C59-AB25-FCCD2FC01266}"/>
                </a:ext>
              </a:extLst>
            </p:cNvPr>
            <p:cNvSpPr/>
            <p:nvPr/>
          </p:nvSpPr>
          <p:spPr bwMode="auto">
            <a:xfrm>
              <a:off x="6810372" y="4398666"/>
              <a:ext cx="508674" cy="1752299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674987E-2F98-452E-B6D3-23D523C32195}"/>
                </a:ext>
              </a:extLst>
            </p:cNvPr>
            <p:cNvSpPr/>
            <p:nvPr/>
          </p:nvSpPr>
          <p:spPr bwMode="auto">
            <a:xfrm>
              <a:off x="7654898" y="3866805"/>
              <a:ext cx="468237" cy="1752299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D170753-F5E2-4CD7-B6A7-5AA48C0DABB2}"/>
                </a:ext>
              </a:extLst>
            </p:cNvPr>
            <p:cNvSpPr txBox="1"/>
            <p:nvPr/>
          </p:nvSpPr>
          <p:spPr>
            <a:xfrm>
              <a:off x="6132546" y="3497473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1134CE8-C715-4AC0-A545-3D704BDFAFFD}"/>
                </a:ext>
              </a:extLst>
            </p:cNvPr>
            <p:cNvSpPr txBox="1"/>
            <p:nvPr/>
          </p:nvSpPr>
          <p:spPr>
            <a:xfrm>
              <a:off x="7428811" y="2829392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4D881BB-4832-4124-882F-BF5652635897}"/>
                </a:ext>
              </a:extLst>
            </p:cNvPr>
            <p:cNvCxnSpPr>
              <a:cxnSpLocks/>
              <a:stCxn id="29" idx="0"/>
              <a:endCxn id="28" idx="3"/>
            </p:cNvCxnSpPr>
            <p:nvPr/>
          </p:nvCxnSpPr>
          <p:spPr bwMode="auto">
            <a:xfrm flipV="1">
              <a:off x="6086329" y="4163571"/>
              <a:ext cx="281328" cy="275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6EB09AE-A944-4061-95A8-2EC2D50233BF}"/>
                </a:ext>
              </a:extLst>
            </p:cNvPr>
            <p:cNvCxnSpPr>
              <a:stCxn id="30" idx="3"/>
              <a:endCxn id="28" idx="0"/>
            </p:cNvCxnSpPr>
            <p:nvPr/>
          </p:nvCxnSpPr>
          <p:spPr bwMode="auto">
            <a:xfrm flipH="1">
              <a:off x="6549712" y="3454479"/>
              <a:ext cx="464699" cy="25281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B2E81EF-9984-4802-ADB6-2ACAF8DCD5F6}"/>
                </a:ext>
              </a:extLst>
            </p:cNvPr>
            <p:cNvCxnSpPr>
              <a:cxnSpLocks/>
              <a:stCxn id="28" idx="5"/>
              <a:endCxn id="31" idx="0"/>
            </p:cNvCxnSpPr>
            <p:nvPr/>
          </p:nvCxnSpPr>
          <p:spPr bwMode="auto">
            <a:xfrm>
              <a:off x="6731767" y="4163571"/>
              <a:ext cx="332942" cy="2350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CD63AE7-8ACA-4F6F-BF70-AF6DE2C85369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 bwMode="auto">
            <a:xfrm>
              <a:off x="7378521" y="3454479"/>
              <a:ext cx="510496" cy="41232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右大括号 40">
              <a:extLst>
                <a:ext uri="{FF2B5EF4-FFF2-40B4-BE49-F238E27FC236}">
                  <a16:creationId xmlns:a16="http://schemas.microsoft.com/office/drawing/2014/main" id="{187731E4-372D-43E7-8D5D-615540FDDB13}"/>
                </a:ext>
              </a:extLst>
            </p:cNvPr>
            <p:cNvSpPr/>
            <p:nvPr/>
          </p:nvSpPr>
          <p:spPr bwMode="auto">
            <a:xfrm>
              <a:off x="8187565" y="3903378"/>
              <a:ext cx="75766" cy="1704732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1EB6614F-DEF4-4894-A22F-81D0630EA259}"/>
                </a:ext>
              </a:extLst>
            </p:cNvPr>
            <p:cNvSpPr/>
            <p:nvPr/>
          </p:nvSpPr>
          <p:spPr bwMode="auto">
            <a:xfrm>
              <a:off x="5568924" y="4413235"/>
              <a:ext cx="158064" cy="1182716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8E0E0F9-0733-4724-B625-0FFAA1936E9A}"/>
                </a:ext>
              </a:extLst>
            </p:cNvPr>
            <p:cNvSpPr txBox="1"/>
            <p:nvPr/>
          </p:nvSpPr>
          <p:spPr>
            <a:xfrm>
              <a:off x="8193706" y="4497921"/>
              <a:ext cx="7467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h+1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CFE763F-347D-4309-82B6-322C15F62261}"/>
                </a:ext>
              </a:extLst>
            </p:cNvPr>
            <p:cNvSpPr txBox="1"/>
            <p:nvPr/>
          </p:nvSpPr>
          <p:spPr>
            <a:xfrm>
              <a:off x="5237885" y="4880497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</p:grpSp>
      <p:sp>
        <p:nvSpPr>
          <p:cNvPr id="71" name="箭头: 右 70">
            <a:extLst>
              <a:ext uri="{FF2B5EF4-FFF2-40B4-BE49-F238E27FC236}">
                <a16:creationId xmlns:a16="http://schemas.microsoft.com/office/drawing/2014/main" id="{89A4E5CB-1F9B-440E-B349-A0189FD177E2}"/>
              </a:ext>
            </a:extLst>
          </p:cNvPr>
          <p:cNvSpPr/>
          <p:nvPr/>
        </p:nvSpPr>
        <p:spPr bwMode="auto">
          <a:xfrm>
            <a:off x="4368803" y="4204912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B8FFC0B-6A50-4699-BC39-22034C189D67}"/>
              </a:ext>
            </a:extLst>
          </p:cNvPr>
          <p:cNvSpPr txBox="1"/>
          <p:nvPr/>
        </p:nvSpPr>
        <p:spPr>
          <a:xfrm>
            <a:off x="1236370" y="6287943"/>
            <a:ext cx="70859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Nothing outside this picture needs to be updated!</a:t>
            </a:r>
            <a:endParaRPr lang="zh-CN" altLang="en-US" sz="2400" dirty="0"/>
          </a:p>
        </p:txBody>
      </p:sp>
      <p:sp>
        <p:nvSpPr>
          <p:cNvPr id="87" name="乘号 86">
            <a:extLst>
              <a:ext uri="{FF2B5EF4-FFF2-40B4-BE49-F238E27FC236}">
                <a16:creationId xmlns:a16="http://schemas.microsoft.com/office/drawing/2014/main" id="{6DC15EF2-2C71-4A29-8EFE-6407712AB7FA}"/>
              </a:ext>
            </a:extLst>
          </p:cNvPr>
          <p:cNvSpPr/>
          <p:nvPr/>
        </p:nvSpPr>
        <p:spPr bwMode="auto">
          <a:xfrm>
            <a:off x="1334833" y="5066679"/>
            <a:ext cx="662446" cy="623866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8883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8AC6C-203A-491C-ABA0-C04337F7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叶子节点</a:t>
            </a:r>
            <a:r>
              <a:rPr lang="zh-CN" altLang="en-US" dirty="0"/>
              <a:t>后的再平衡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73B1A2-CE0B-4405-AA9C-AC5F067D5D7D}"/>
              </a:ext>
            </a:extLst>
          </p:cNvPr>
          <p:cNvSpPr/>
          <p:nvPr/>
        </p:nvSpPr>
        <p:spPr bwMode="auto">
          <a:xfrm>
            <a:off x="2011588" y="1742398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28767DC-C183-4CBA-9DBD-164CF2C53F05}"/>
              </a:ext>
            </a:extLst>
          </p:cNvPr>
          <p:cNvSpPr/>
          <p:nvPr/>
        </p:nvSpPr>
        <p:spPr bwMode="auto">
          <a:xfrm>
            <a:off x="1369880" y="2563762"/>
            <a:ext cx="452531" cy="1128562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3DACB2-0174-40ED-B20C-7E6E4E3918B7}"/>
              </a:ext>
            </a:extLst>
          </p:cNvPr>
          <p:cNvSpPr/>
          <p:nvPr/>
        </p:nvSpPr>
        <p:spPr bwMode="auto">
          <a:xfrm>
            <a:off x="2760487" y="2462916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AFD834C-C7BE-4D94-8DE6-FDC51BECC933}"/>
              </a:ext>
            </a:extLst>
          </p:cNvPr>
          <p:cNvSpPr/>
          <p:nvPr/>
        </p:nvSpPr>
        <p:spPr bwMode="auto">
          <a:xfrm>
            <a:off x="2386908" y="3225748"/>
            <a:ext cx="468030" cy="1254537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3A2F620-627F-40FC-9192-9454D8739402}"/>
              </a:ext>
            </a:extLst>
          </p:cNvPr>
          <p:cNvSpPr/>
          <p:nvPr/>
        </p:nvSpPr>
        <p:spPr bwMode="auto">
          <a:xfrm>
            <a:off x="3214279" y="3225748"/>
            <a:ext cx="468237" cy="1752299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A260FC-44F0-4F7B-8BA2-2FEFE6391EA3}"/>
              </a:ext>
            </a:extLst>
          </p:cNvPr>
          <p:cNvSpPr/>
          <p:nvPr/>
        </p:nvSpPr>
        <p:spPr bwMode="auto">
          <a:xfrm>
            <a:off x="1347874" y="3945721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EDA5A43-4AC1-4C8A-858A-095A3CD96DD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 bwMode="auto">
          <a:xfrm flipH="1" flipV="1">
            <a:off x="1596146" y="3692324"/>
            <a:ext cx="9193" cy="2533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F3DD52-8C81-4B83-A752-28F40D9408E3}"/>
              </a:ext>
            </a:extLst>
          </p:cNvPr>
          <p:cNvSpPr txBox="1"/>
          <p:nvPr/>
        </p:nvSpPr>
        <p:spPr>
          <a:xfrm>
            <a:off x="3237148" y="2327432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8E382-AAA9-4A75-A0F3-6AC84AEA7164}"/>
              </a:ext>
            </a:extLst>
          </p:cNvPr>
          <p:cNvSpPr txBox="1"/>
          <p:nvPr/>
        </p:nvSpPr>
        <p:spPr>
          <a:xfrm>
            <a:off x="2386908" y="1527790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43D381-E7BB-429D-A6FB-E346A046592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 bwMode="auto">
          <a:xfrm flipV="1">
            <a:off x="1596146" y="2198677"/>
            <a:ext cx="490852" cy="3650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ADF06D-937E-4BD2-8856-F6661141BBA2}"/>
              </a:ext>
            </a:extLst>
          </p:cNvPr>
          <p:cNvCxnSpPr>
            <a:stCxn id="7" idx="0"/>
            <a:endCxn id="5" idx="5"/>
          </p:cNvCxnSpPr>
          <p:nvPr/>
        </p:nvCxnSpPr>
        <p:spPr bwMode="auto">
          <a:xfrm flipH="1" flipV="1">
            <a:off x="2451108" y="2198677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1F4CB5-6A5D-4CA7-A8A0-25AB1FFCDF2C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 bwMode="auto">
          <a:xfrm flipH="1">
            <a:off x="2620923" y="2919195"/>
            <a:ext cx="214974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38548F-C2C3-408B-868C-534C633393B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3200007" y="2919195"/>
            <a:ext cx="248391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4151A30E-1E39-4CE3-BB65-014F49389DC9}"/>
              </a:ext>
            </a:extLst>
          </p:cNvPr>
          <p:cNvSpPr/>
          <p:nvPr/>
        </p:nvSpPr>
        <p:spPr bwMode="auto">
          <a:xfrm>
            <a:off x="3765421" y="3273315"/>
            <a:ext cx="75766" cy="1704732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" name="左大括号 18">
            <a:extLst>
              <a:ext uri="{FF2B5EF4-FFF2-40B4-BE49-F238E27FC236}">
                <a16:creationId xmlns:a16="http://schemas.microsoft.com/office/drawing/2014/main" id="{7FA9B3AB-8C20-4970-8C0A-BAF19AB2C309}"/>
              </a:ext>
            </a:extLst>
          </p:cNvPr>
          <p:cNvSpPr/>
          <p:nvPr/>
        </p:nvSpPr>
        <p:spPr bwMode="auto">
          <a:xfrm>
            <a:off x="1171055" y="2541683"/>
            <a:ext cx="137806" cy="115064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287426A-1823-4B71-8909-DBC8749B5677}"/>
              </a:ext>
            </a:extLst>
          </p:cNvPr>
          <p:cNvSpPr txBox="1"/>
          <p:nvPr/>
        </p:nvSpPr>
        <p:spPr>
          <a:xfrm>
            <a:off x="3848535" y="3894848"/>
            <a:ext cx="74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h+1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56E191-6434-4AB3-B59E-F2FA394C7A33}"/>
              </a:ext>
            </a:extLst>
          </p:cNvPr>
          <p:cNvSpPr txBox="1"/>
          <p:nvPr/>
        </p:nvSpPr>
        <p:spPr>
          <a:xfrm>
            <a:off x="838386" y="2972836"/>
            <a:ext cx="401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133F649-BE52-4716-8E2E-9AB491BF339C}"/>
              </a:ext>
            </a:extLst>
          </p:cNvPr>
          <p:cNvSpPr txBox="1"/>
          <p:nvPr/>
        </p:nvSpPr>
        <p:spPr>
          <a:xfrm>
            <a:off x="4158720" y="1644003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2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BF(y)=1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D4A35C4-02D5-4137-9D23-6DCCCA5F655D}"/>
              </a:ext>
            </a:extLst>
          </p:cNvPr>
          <p:cNvGrpSpPr/>
          <p:nvPr/>
        </p:nvGrpSpPr>
        <p:grpSpPr>
          <a:xfrm>
            <a:off x="5172571" y="1663783"/>
            <a:ext cx="3702525" cy="2789713"/>
            <a:chOff x="5172571" y="1663783"/>
            <a:chExt cx="3702525" cy="2789713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A9A4775-F648-468A-B72A-3AB676143F7E}"/>
                </a:ext>
              </a:extLst>
            </p:cNvPr>
            <p:cNvSpPr/>
            <p:nvPr/>
          </p:nvSpPr>
          <p:spPr bwMode="auto">
            <a:xfrm>
              <a:off x="6226933" y="2541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4CB62F7C-07EA-453E-8BFF-32BC78ACA238}"/>
                </a:ext>
              </a:extLst>
            </p:cNvPr>
            <p:cNvSpPr/>
            <p:nvPr/>
          </p:nvSpPr>
          <p:spPr bwMode="auto">
            <a:xfrm>
              <a:off x="5803744" y="3273315"/>
              <a:ext cx="434541" cy="115184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AD87DF8-BEA9-4592-A04B-C5EAACDF11DC}"/>
                </a:ext>
              </a:extLst>
            </p:cNvPr>
            <p:cNvSpPr/>
            <p:nvPr/>
          </p:nvSpPr>
          <p:spPr bwMode="auto">
            <a:xfrm>
              <a:off x="6873687" y="183259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7267B4AC-65BC-4C59-AB25-FCCD2FC01266}"/>
                </a:ext>
              </a:extLst>
            </p:cNvPr>
            <p:cNvSpPr/>
            <p:nvPr/>
          </p:nvSpPr>
          <p:spPr bwMode="auto">
            <a:xfrm>
              <a:off x="6745058" y="3233058"/>
              <a:ext cx="491871" cy="1220438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674987E-2F98-452E-B6D3-23D523C32195}"/>
                </a:ext>
              </a:extLst>
            </p:cNvPr>
            <p:cNvSpPr/>
            <p:nvPr/>
          </p:nvSpPr>
          <p:spPr bwMode="auto">
            <a:xfrm>
              <a:off x="7589584" y="2701196"/>
              <a:ext cx="468237" cy="1752299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D170753-F5E2-4CD7-B6A7-5AA48C0DABB2}"/>
                </a:ext>
              </a:extLst>
            </p:cNvPr>
            <p:cNvSpPr txBox="1"/>
            <p:nvPr/>
          </p:nvSpPr>
          <p:spPr>
            <a:xfrm>
              <a:off x="6067232" y="2331864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1134CE8-C715-4AC0-A545-3D704BDFAFFD}"/>
                </a:ext>
              </a:extLst>
            </p:cNvPr>
            <p:cNvSpPr txBox="1"/>
            <p:nvPr/>
          </p:nvSpPr>
          <p:spPr>
            <a:xfrm>
              <a:off x="7363497" y="1663783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4D881BB-4832-4124-882F-BF5652635897}"/>
                </a:ext>
              </a:extLst>
            </p:cNvPr>
            <p:cNvCxnSpPr>
              <a:cxnSpLocks/>
              <a:stCxn id="29" idx="0"/>
              <a:endCxn id="28" idx="3"/>
            </p:cNvCxnSpPr>
            <p:nvPr/>
          </p:nvCxnSpPr>
          <p:spPr bwMode="auto">
            <a:xfrm flipV="1">
              <a:off x="6021015" y="2997962"/>
              <a:ext cx="281328" cy="275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6EB09AE-A944-4061-95A8-2EC2D50233BF}"/>
                </a:ext>
              </a:extLst>
            </p:cNvPr>
            <p:cNvCxnSpPr>
              <a:stCxn id="30" idx="3"/>
              <a:endCxn id="28" idx="0"/>
            </p:cNvCxnSpPr>
            <p:nvPr/>
          </p:nvCxnSpPr>
          <p:spPr bwMode="auto">
            <a:xfrm flipH="1">
              <a:off x="6484398" y="2288870"/>
              <a:ext cx="464699" cy="25281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B2E81EF-9984-4802-ADB6-2ACAF8DCD5F6}"/>
                </a:ext>
              </a:extLst>
            </p:cNvPr>
            <p:cNvCxnSpPr>
              <a:cxnSpLocks/>
              <a:stCxn id="28" idx="5"/>
              <a:endCxn id="31" idx="0"/>
            </p:cNvCxnSpPr>
            <p:nvPr/>
          </p:nvCxnSpPr>
          <p:spPr bwMode="auto">
            <a:xfrm>
              <a:off x="6666453" y="2997962"/>
              <a:ext cx="324541" cy="23509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CD63AE7-8ACA-4F6F-BF70-AF6DE2C85369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 bwMode="auto">
            <a:xfrm>
              <a:off x="7313207" y="2288870"/>
              <a:ext cx="510496" cy="41232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1" name="右大括号 40">
              <a:extLst>
                <a:ext uri="{FF2B5EF4-FFF2-40B4-BE49-F238E27FC236}">
                  <a16:creationId xmlns:a16="http://schemas.microsoft.com/office/drawing/2014/main" id="{187731E4-372D-43E7-8D5D-615540FDDB13}"/>
                </a:ext>
              </a:extLst>
            </p:cNvPr>
            <p:cNvSpPr/>
            <p:nvPr/>
          </p:nvSpPr>
          <p:spPr bwMode="auto">
            <a:xfrm>
              <a:off x="8122251" y="2737769"/>
              <a:ext cx="75766" cy="1704732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左大括号 41">
              <a:extLst>
                <a:ext uri="{FF2B5EF4-FFF2-40B4-BE49-F238E27FC236}">
                  <a16:creationId xmlns:a16="http://schemas.microsoft.com/office/drawing/2014/main" id="{1EB6614F-DEF4-4894-A22F-81D0630EA259}"/>
                </a:ext>
              </a:extLst>
            </p:cNvPr>
            <p:cNvSpPr/>
            <p:nvPr/>
          </p:nvSpPr>
          <p:spPr bwMode="auto">
            <a:xfrm>
              <a:off x="5503610" y="3247626"/>
              <a:ext cx="158064" cy="1182716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18E0E0F9-0733-4724-B625-0FFAA1936E9A}"/>
                </a:ext>
              </a:extLst>
            </p:cNvPr>
            <p:cNvSpPr txBox="1"/>
            <p:nvPr/>
          </p:nvSpPr>
          <p:spPr>
            <a:xfrm>
              <a:off x="8128392" y="3332312"/>
              <a:ext cx="74670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h+1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FCFE763F-347D-4309-82B6-322C15F62261}"/>
                </a:ext>
              </a:extLst>
            </p:cNvPr>
            <p:cNvSpPr txBox="1"/>
            <p:nvPr/>
          </p:nvSpPr>
          <p:spPr>
            <a:xfrm>
              <a:off x="5172571" y="3714888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</p:grpSp>
      <p:sp>
        <p:nvSpPr>
          <p:cNvPr id="71" name="箭头: 右 70">
            <a:extLst>
              <a:ext uri="{FF2B5EF4-FFF2-40B4-BE49-F238E27FC236}">
                <a16:creationId xmlns:a16="http://schemas.microsoft.com/office/drawing/2014/main" id="{89A4E5CB-1F9B-440E-B349-A0189FD177E2}"/>
              </a:ext>
            </a:extLst>
          </p:cNvPr>
          <p:cNvSpPr/>
          <p:nvPr/>
        </p:nvSpPr>
        <p:spPr bwMode="auto">
          <a:xfrm>
            <a:off x="4277886" y="3027809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B8FFC0B-6A50-4699-BC39-22034C189D67}"/>
              </a:ext>
            </a:extLst>
          </p:cNvPr>
          <p:cNvSpPr txBox="1"/>
          <p:nvPr/>
        </p:nvSpPr>
        <p:spPr>
          <a:xfrm>
            <a:off x="1436395" y="5309869"/>
            <a:ext cx="659938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注意这个子树的高度减少了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！  所以仍然可能有其他非平衡节点。接下来，应该去找到下一个最深的非平衡节点，对其进行同样操作。</a:t>
            </a:r>
            <a:endParaRPr lang="zh-CN" altLang="en-US" sz="2400" dirty="0"/>
          </a:p>
        </p:txBody>
      </p:sp>
      <p:sp>
        <p:nvSpPr>
          <p:cNvPr id="46" name="乘号 45">
            <a:extLst>
              <a:ext uri="{FF2B5EF4-FFF2-40B4-BE49-F238E27FC236}">
                <a16:creationId xmlns:a16="http://schemas.microsoft.com/office/drawing/2014/main" id="{BA823778-7DF2-4DD7-AD1F-1FF077A901B7}"/>
              </a:ext>
            </a:extLst>
          </p:cNvPr>
          <p:cNvSpPr/>
          <p:nvPr/>
        </p:nvSpPr>
        <p:spPr bwMode="auto">
          <a:xfrm>
            <a:off x="1274116" y="3897706"/>
            <a:ext cx="662446" cy="623866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90153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4BA1C-B5D8-4706-8DD2-7C63A794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回顾</a:t>
            </a:r>
            <a:r>
              <a:rPr lang="en-US" altLang="zh-CN" dirty="0"/>
              <a:t>:</a:t>
            </a:r>
            <a:r>
              <a:rPr lang="zh-CN" altLang="en-US" dirty="0"/>
              <a:t>二叉查找树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B9821F8-3801-47DB-A7B2-F77A36E0D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893" y="1903506"/>
            <a:ext cx="4543425" cy="52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noProof="0" dirty="0">
                <a:solidFill>
                  <a:srgbClr val="660066"/>
                </a:solidFill>
                <a:latin typeface="+mj-ea"/>
                <a:ea typeface="+mj-ea"/>
              </a:rPr>
              <a:t>依次插入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endParaRPr kumimoji="1" lang="zh-CN" altLang="en-US" b="0" i="0" u="none" strike="noStrike" kern="1200" cap="none" spc="0" normalizeH="0" baseline="0" noProof="0" dirty="0">
              <a:ln>
                <a:noFill/>
              </a:ln>
              <a:solidFill>
                <a:srgbClr val="CC330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E9DD1A6-BEBC-438B-ACF8-63EFEE69C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3500" y="3547136"/>
            <a:ext cx="4411107" cy="5245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依次插入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，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5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3B4E7F53-2E9E-4B5B-818B-D434BBEC5FFA}"/>
              </a:ext>
            </a:extLst>
          </p:cNvPr>
          <p:cNvGrpSpPr/>
          <p:nvPr/>
        </p:nvGrpSpPr>
        <p:grpSpPr>
          <a:xfrm>
            <a:off x="5843587" y="3081103"/>
            <a:ext cx="2438400" cy="2286000"/>
            <a:chOff x="6362700" y="884912"/>
            <a:chExt cx="2438400" cy="2286000"/>
          </a:xfrm>
        </p:grpSpPr>
        <p:sp>
          <p:nvSpPr>
            <p:cNvPr id="7" name="Oval 5">
              <a:extLst>
                <a:ext uri="{FF2B5EF4-FFF2-40B4-BE49-F238E27FC236}">
                  <a16:creationId xmlns:a16="http://schemas.microsoft.com/office/drawing/2014/main" id="{D0B4C7FA-5015-41E5-89F6-0D7C82A58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96100" y="13421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2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265B5803-77A7-4147-A83F-44947B5B8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2700" y="8849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0D4E9EFE-1155-46E6-8CB8-A4773DBB3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3300" y="17993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3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8C2C5963-E380-43FD-AB8B-321D5CF5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86700" y="22565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4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BC68ADD8-7DDE-4763-AFFB-8C7D0D6CB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20100" y="2789912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5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B29FA2F3-18DD-4922-A9C6-59D8025D9A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67500" y="11897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2A275308-F857-48D3-A50D-8DB49F0CC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0900" y="16469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5C70446F-DF05-4177-9A52-6EE85FCA69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34300" y="21041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1300DCE6-A9BE-445E-AEAD-6A097765FC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91500" y="2561312"/>
              <a:ext cx="304800" cy="2286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14F75449-F0EF-4698-AD35-28B97D78B3ED}"/>
              </a:ext>
            </a:extLst>
          </p:cNvPr>
          <p:cNvGrpSpPr/>
          <p:nvPr/>
        </p:nvGrpSpPr>
        <p:grpSpPr>
          <a:xfrm>
            <a:off x="6067425" y="1035388"/>
            <a:ext cx="2209800" cy="1905000"/>
            <a:chOff x="6629400" y="3810000"/>
            <a:chExt cx="2209800" cy="1905000"/>
          </a:xfrm>
        </p:grpSpPr>
        <p:sp>
          <p:nvSpPr>
            <p:cNvPr id="16" name="Oval 14">
              <a:extLst>
                <a:ext uri="{FF2B5EF4-FFF2-40B4-BE49-F238E27FC236}">
                  <a16:creationId xmlns:a16="http://schemas.microsoft.com/office/drawing/2014/main" id="{5CA2F8E6-0F4F-4843-8F72-F55CD0854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43800" y="38100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3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6C855ED9-9468-4C90-9709-A9FC27E688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8200" y="44958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5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61857BD1-E7E9-419D-905C-67395DADF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53340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4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7CB7A68E-E787-473B-9E71-545FB89DF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9400" y="44958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1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0" name="Oval 18">
              <a:extLst>
                <a:ext uri="{FF2B5EF4-FFF2-40B4-BE49-F238E27FC236}">
                  <a16:creationId xmlns:a16="http://schemas.microsoft.com/office/drawing/2014/main" id="{1F01FD41-ED15-4930-8907-15FD1EFDB1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62800" y="5334000"/>
              <a:ext cx="381000" cy="381000"/>
            </a:xfrm>
            <a:prstGeom prst="ellipse">
              <a:avLst/>
            </a:prstGeom>
            <a:solidFill>
              <a:srgbClr val="CCFFCC"/>
            </a:solidFill>
            <a:ln w="19050">
              <a:solidFill>
                <a:srgbClr val="0033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+mj-ea"/>
                  <a:ea typeface="+mj-ea"/>
                  <a:cs typeface="+mn-cs"/>
                </a:rPr>
                <a:t>2</a:t>
              </a:r>
              <a:endPara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09E9A280-E3B7-4DC0-9295-6AF79176B5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858000" y="4038600"/>
              <a:ext cx="6858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2E998142-FEDC-45AB-AB0B-AE3D9BF375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4800" y="4038600"/>
              <a:ext cx="6096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05EEA54D-1CFF-403F-B5B0-DBB2D309A7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58000" y="4876800"/>
              <a:ext cx="3810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4AF6FFDE-C6B0-49DA-A6D4-75C3A1E841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229600" y="4876800"/>
              <a:ext cx="304800" cy="457200"/>
            </a:xfrm>
            <a:prstGeom prst="line">
              <a:avLst/>
            </a:prstGeom>
            <a:noFill/>
            <a:ln w="9525">
              <a:solidFill>
                <a:srgbClr val="00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j-ea"/>
                <a:ea typeface="+mj-ea"/>
                <a:cs typeface="+mn-cs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29F6579A-129B-4157-8C26-5B8791B388FA}"/>
              </a:ext>
            </a:extLst>
          </p:cNvPr>
          <p:cNvSpPr txBox="1"/>
          <p:nvPr/>
        </p:nvSpPr>
        <p:spPr>
          <a:xfrm>
            <a:off x="1303893" y="4633443"/>
            <a:ext cx="63637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/>
              <a:t>在最坏情况下：</a:t>
            </a:r>
            <a:endParaRPr lang="en-US" altLang="zh-CN" sz="3200" dirty="0"/>
          </a:p>
          <a:p>
            <a:r>
              <a:rPr lang="zh-CN" altLang="en-US" sz="3200" dirty="0"/>
              <a:t>树深</a:t>
            </a:r>
            <a:r>
              <a:rPr lang="en-US" altLang="zh-CN" sz="3200" dirty="0"/>
              <a:t>h = O(n)</a:t>
            </a:r>
            <a:r>
              <a:rPr lang="zh-CN" altLang="en-US" sz="3200" dirty="0"/>
              <a:t>。</a:t>
            </a:r>
            <a:endParaRPr lang="en-US" altLang="zh-CN" sz="32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A11A712-CDB3-4CE5-AE61-65C877A68DE7}"/>
              </a:ext>
            </a:extLst>
          </p:cNvPr>
          <p:cNvSpPr txBox="1"/>
          <p:nvPr/>
        </p:nvSpPr>
        <p:spPr>
          <a:xfrm>
            <a:off x="1333499" y="5891401"/>
            <a:ext cx="63637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能否让最坏情况下</a:t>
            </a:r>
            <a:r>
              <a:rPr lang="en-US" altLang="zh-CN" sz="2800" dirty="0">
                <a:solidFill>
                  <a:srgbClr val="FF0000"/>
                </a:solidFill>
              </a:rPr>
              <a:t>h=O(log n) ?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39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8AC6C-203A-491C-ABA0-C04337F7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叶子节点</a:t>
            </a:r>
            <a:r>
              <a:rPr lang="zh-CN" altLang="en-US" dirty="0"/>
              <a:t>后的再平衡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73B1A2-CE0B-4405-AA9C-AC5F067D5D7D}"/>
              </a:ext>
            </a:extLst>
          </p:cNvPr>
          <p:cNvSpPr/>
          <p:nvPr/>
        </p:nvSpPr>
        <p:spPr bwMode="auto">
          <a:xfrm>
            <a:off x="2011588" y="1742398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28767DC-C183-4CBA-9DBD-164CF2C53F05}"/>
              </a:ext>
            </a:extLst>
          </p:cNvPr>
          <p:cNvSpPr/>
          <p:nvPr/>
        </p:nvSpPr>
        <p:spPr bwMode="auto">
          <a:xfrm>
            <a:off x="1369880" y="2563762"/>
            <a:ext cx="452531" cy="1128562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3DACB2-0174-40ED-B20C-7E6E4E3918B7}"/>
              </a:ext>
            </a:extLst>
          </p:cNvPr>
          <p:cNvSpPr/>
          <p:nvPr/>
        </p:nvSpPr>
        <p:spPr bwMode="auto">
          <a:xfrm>
            <a:off x="2760487" y="2462916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等腰三角形 7">
            <a:extLst>
              <a:ext uri="{FF2B5EF4-FFF2-40B4-BE49-F238E27FC236}">
                <a16:creationId xmlns:a16="http://schemas.microsoft.com/office/drawing/2014/main" id="{EAFD834C-C7BE-4D94-8DE6-FDC51BECC933}"/>
              </a:ext>
            </a:extLst>
          </p:cNvPr>
          <p:cNvSpPr/>
          <p:nvPr/>
        </p:nvSpPr>
        <p:spPr bwMode="auto">
          <a:xfrm>
            <a:off x="2386908" y="3225748"/>
            <a:ext cx="460444" cy="1752299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3A2F620-627F-40FC-9192-9454D8739402}"/>
              </a:ext>
            </a:extLst>
          </p:cNvPr>
          <p:cNvSpPr/>
          <p:nvPr/>
        </p:nvSpPr>
        <p:spPr bwMode="auto">
          <a:xfrm>
            <a:off x="3214280" y="3225748"/>
            <a:ext cx="463500" cy="1254537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A260FC-44F0-4F7B-8BA2-2FEFE6391EA3}"/>
              </a:ext>
            </a:extLst>
          </p:cNvPr>
          <p:cNvSpPr/>
          <p:nvPr/>
        </p:nvSpPr>
        <p:spPr bwMode="auto">
          <a:xfrm>
            <a:off x="1347874" y="3945721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EDA5A43-4AC1-4C8A-858A-095A3CD96DD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 bwMode="auto">
          <a:xfrm flipH="1" flipV="1">
            <a:off x="1596146" y="3692324"/>
            <a:ext cx="9193" cy="2533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F3DD52-8C81-4B83-A752-28F40D9408E3}"/>
              </a:ext>
            </a:extLst>
          </p:cNvPr>
          <p:cNvSpPr txBox="1"/>
          <p:nvPr/>
        </p:nvSpPr>
        <p:spPr>
          <a:xfrm>
            <a:off x="3237148" y="2327432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-1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8E382-AAA9-4A75-A0F3-6AC84AEA7164}"/>
              </a:ext>
            </a:extLst>
          </p:cNvPr>
          <p:cNvSpPr txBox="1"/>
          <p:nvPr/>
        </p:nvSpPr>
        <p:spPr>
          <a:xfrm>
            <a:off x="2386908" y="1527790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43D381-E7BB-429D-A6FB-E346A046592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 bwMode="auto">
          <a:xfrm flipV="1">
            <a:off x="1596146" y="2198677"/>
            <a:ext cx="490852" cy="3650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ADF06D-937E-4BD2-8856-F6661141BBA2}"/>
              </a:ext>
            </a:extLst>
          </p:cNvPr>
          <p:cNvCxnSpPr>
            <a:stCxn id="7" idx="0"/>
            <a:endCxn id="5" idx="5"/>
          </p:cNvCxnSpPr>
          <p:nvPr/>
        </p:nvCxnSpPr>
        <p:spPr bwMode="auto">
          <a:xfrm flipH="1" flipV="1">
            <a:off x="2451108" y="2198677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1F4CB5-6A5D-4CA7-A8A0-25AB1FFCDF2C}"/>
              </a:ext>
            </a:extLst>
          </p:cNvPr>
          <p:cNvCxnSpPr>
            <a:cxnSpLocks/>
            <a:stCxn id="7" idx="3"/>
            <a:endCxn id="8" idx="0"/>
          </p:cNvCxnSpPr>
          <p:nvPr/>
        </p:nvCxnSpPr>
        <p:spPr bwMode="auto">
          <a:xfrm flipH="1">
            <a:off x="2617130" y="2919195"/>
            <a:ext cx="218767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38548F-C2C3-408B-868C-534C633393B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3200007" y="2919195"/>
            <a:ext cx="246023" cy="30655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133F649-BE52-4716-8E2E-9AB491BF339C}"/>
              </a:ext>
            </a:extLst>
          </p:cNvPr>
          <p:cNvSpPr txBox="1"/>
          <p:nvPr/>
        </p:nvSpPr>
        <p:spPr>
          <a:xfrm>
            <a:off x="4158720" y="1644003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3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BF(y)=-1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5068A33-A0EF-4693-8FF4-0E4A44433AF6}"/>
              </a:ext>
            </a:extLst>
          </p:cNvPr>
          <p:cNvGrpSpPr/>
          <p:nvPr/>
        </p:nvGrpSpPr>
        <p:grpSpPr>
          <a:xfrm>
            <a:off x="5803744" y="1663783"/>
            <a:ext cx="2198911" cy="3274005"/>
            <a:chOff x="5803744" y="1663783"/>
            <a:chExt cx="2198911" cy="3274005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A9A4775-F648-468A-B72A-3AB676143F7E}"/>
                </a:ext>
              </a:extLst>
            </p:cNvPr>
            <p:cNvSpPr/>
            <p:nvPr/>
          </p:nvSpPr>
          <p:spPr bwMode="auto">
            <a:xfrm>
              <a:off x="6226933" y="2541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4CB62F7C-07EA-453E-8BFF-32BC78ACA238}"/>
                </a:ext>
              </a:extLst>
            </p:cNvPr>
            <p:cNvSpPr/>
            <p:nvPr/>
          </p:nvSpPr>
          <p:spPr bwMode="auto">
            <a:xfrm>
              <a:off x="5803744" y="3273315"/>
              <a:ext cx="434541" cy="115184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AD87DF8-BEA9-4592-A04B-C5EAACDF11DC}"/>
                </a:ext>
              </a:extLst>
            </p:cNvPr>
            <p:cNvSpPr/>
            <p:nvPr/>
          </p:nvSpPr>
          <p:spPr bwMode="auto">
            <a:xfrm>
              <a:off x="6873687" y="183259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等腰三角形 30">
              <a:extLst>
                <a:ext uri="{FF2B5EF4-FFF2-40B4-BE49-F238E27FC236}">
                  <a16:creationId xmlns:a16="http://schemas.microsoft.com/office/drawing/2014/main" id="{7267B4AC-65BC-4C59-AB25-FCCD2FC01266}"/>
                </a:ext>
              </a:extLst>
            </p:cNvPr>
            <p:cNvSpPr/>
            <p:nvPr/>
          </p:nvSpPr>
          <p:spPr bwMode="auto">
            <a:xfrm>
              <a:off x="6745058" y="3233057"/>
              <a:ext cx="464699" cy="1704731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D674987E-2F98-452E-B6D3-23D523C32195}"/>
                </a:ext>
              </a:extLst>
            </p:cNvPr>
            <p:cNvSpPr/>
            <p:nvPr/>
          </p:nvSpPr>
          <p:spPr bwMode="auto">
            <a:xfrm>
              <a:off x="7589584" y="2701196"/>
              <a:ext cx="413071" cy="124452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1D170753-F5E2-4CD7-B6A7-5AA48C0DABB2}"/>
                </a:ext>
              </a:extLst>
            </p:cNvPr>
            <p:cNvSpPr txBox="1"/>
            <p:nvPr/>
          </p:nvSpPr>
          <p:spPr>
            <a:xfrm>
              <a:off x="6067232" y="2331864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1134CE8-C715-4AC0-A545-3D704BDFAFFD}"/>
                </a:ext>
              </a:extLst>
            </p:cNvPr>
            <p:cNvSpPr txBox="1"/>
            <p:nvPr/>
          </p:nvSpPr>
          <p:spPr>
            <a:xfrm>
              <a:off x="7363497" y="1663783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-2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4D881BB-4832-4124-882F-BF5652635897}"/>
                </a:ext>
              </a:extLst>
            </p:cNvPr>
            <p:cNvCxnSpPr>
              <a:cxnSpLocks/>
              <a:stCxn id="29" idx="0"/>
              <a:endCxn id="28" idx="3"/>
            </p:cNvCxnSpPr>
            <p:nvPr/>
          </p:nvCxnSpPr>
          <p:spPr bwMode="auto">
            <a:xfrm flipV="1">
              <a:off x="6021015" y="2997962"/>
              <a:ext cx="281328" cy="2753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6EB09AE-A944-4061-95A8-2EC2D50233BF}"/>
                </a:ext>
              </a:extLst>
            </p:cNvPr>
            <p:cNvCxnSpPr>
              <a:stCxn id="30" idx="3"/>
              <a:endCxn id="28" idx="0"/>
            </p:cNvCxnSpPr>
            <p:nvPr/>
          </p:nvCxnSpPr>
          <p:spPr bwMode="auto">
            <a:xfrm flipH="1">
              <a:off x="6484398" y="2288870"/>
              <a:ext cx="464699" cy="25281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B2E81EF-9984-4802-ADB6-2ACAF8DCD5F6}"/>
                </a:ext>
              </a:extLst>
            </p:cNvPr>
            <p:cNvCxnSpPr>
              <a:cxnSpLocks/>
              <a:stCxn id="28" idx="5"/>
              <a:endCxn id="31" idx="0"/>
            </p:cNvCxnSpPr>
            <p:nvPr/>
          </p:nvCxnSpPr>
          <p:spPr bwMode="auto">
            <a:xfrm>
              <a:off x="6666453" y="2997962"/>
              <a:ext cx="310955" cy="2350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7CD63AE7-8ACA-4F6F-BF70-AF6DE2C85369}"/>
                </a:ext>
              </a:extLst>
            </p:cNvPr>
            <p:cNvCxnSpPr>
              <a:cxnSpLocks/>
              <a:stCxn id="30" idx="5"/>
              <a:endCxn id="32" idx="0"/>
            </p:cNvCxnSpPr>
            <p:nvPr/>
          </p:nvCxnSpPr>
          <p:spPr bwMode="auto">
            <a:xfrm>
              <a:off x="7313207" y="2288870"/>
              <a:ext cx="482913" cy="41232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71" name="箭头: 右 70">
            <a:extLst>
              <a:ext uri="{FF2B5EF4-FFF2-40B4-BE49-F238E27FC236}">
                <a16:creationId xmlns:a16="http://schemas.microsoft.com/office/drawing/2014/main" id="{89A4E5CB-1F9B-440E-B349-A0189FD177E2}"/>
              </a:ext>
            </a:extLst>
          </p:cNvPr>
          <p:cNvSpPr/>
          <p:nvPr/>
        </p:nvSpPr>
        <p:spPr bwMode="auto">
          <a:xfrm>
            <a:off x="4303489" y="3039303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B8FFC0B-6A50-4699-BC39-22034C189D67}"/>
              </a:ext>
            </a:extLst>
          </p:cNvPr>
          <p:cNvSpPr txBox="1"/>
          <p:nvPr/>
        </p:nvSpPr>
        <p:spPr>
          <a:xfrm>
            <a:off x="1166047" y="5313057"/>
            <a:ext cx="72371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BF(y)=-1</a:t>
            </a:r>
            <a:r>
              <a:rPr lang="zh-CN" altLang="en-US" sz="2400" dirty="0">
                <a:solidFill>
                  <a:srgbClr val="FF0000"/>
                </a:solidFill>
              </a:rPr>
              <a:t>时，我们不能用简单的调整方法。</a:t>
            </a:r>
          </a:p>
        </p:txBody>
      </p:sp>
      <p:sp>
        <p:nvSpPr>
          <p:cNvPr id="46" name="乘号 45">
            <a:extLst>
              <a:ext uri="{FF2B5EF4-FFF2-40B4-BE49-F238E27FC236}">
                <a16:creationId xmlns:a16="http://schemas.microsoft.com/office/drawing/2014/main" id="{AA8F86C3-FBCA-4152-B7E6-04780DD4D788}"/>
              </a:ext>
            </a:extLst>
          </p:cNvPr>
          <p:cNvSpPr/>
          <p:nvPr/>
        </p:nvSpPr>
        <p:spPr bwMode="auto">
          <a:xfrm>
            <a:off x="1274116" y="3882719"/>
            <a:ext cx="662446" cy="623866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DA49CBDA-B06B-46BC-87BE-8B938E634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963" y="4088187"/>
            <a:ext cx="1094902" cy="136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885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8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8AC6C-203A-491C-ABA0-C04337F7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叶子节点</a:t>
            </a:r>
            <a:r>
              <a:rPr lang="zh-CN" altLang="en-US" dirty="0"/>
              <a:t>后的再平衡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B573B1A2-CE0B-4405-AA9C-AC5F067D5D7D}"/>
              </a:ext>
            </a:extLst>
          </p:cNvPr>
          <p:cNvSpPr/>
          <p:nvPr/>
        </p:nvSpPr>
        <p:spPr bwMode="auto">
          <a:xfrm>
            <a:off x="2011588" y="1742398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等腰三角形 5">
            <a:extLst>
              <a:ext uri="{FF2B5EF4-FFF2-40B4-BE49-F238E27FC236}">
                <a16:creationId xmlns:a16="http://schemas.microsoft.com/office/drawing/2014/main" id="{A28767DC-C183-4CBA-9DBD-164CF2C53F05}"/>
              </a:ext>
            </a:extLst>
          </p:cNvPr>
          <p:cNvSpPr/>
          <p:nvPr/>
        </p:nvSpPr>
        <p:spPr bwMode="auto">
          <a:xfrm>
            <a:off x="1369880" y="2563762"/>
            <a:ext cx="452531" cy="1128562"/>
          </a:xfrm>
          <a:prstGeom prst="triangle">
            <a:avLst/>
          </a:prstGeom>
          <a:solidFill>
            <a:srgbClr val="FF0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F3DACB2-0174-40ED-B20C-7E6E4E3918B7}"/>
              </a:ext>
            </a:extLst>
          </p:cNvPr>
          <p:cNvSpPr/>
          <p:nvPr/>
        </p:nvSpPr>
        <p:spPr bwMode="auto">
          <a:xfrm>
            <a:off x="2760487" y="2462916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y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33A2F620-627F-40FC-9192-9454D8739402}"/>
              </a:ext>
            </a:extLst>
          </p:cNvPr>
          <p:cNvSpPr/>
          <p:nvPr/>
        </p:nvSpPr>
        <p:spPr bwMode="auto">
          <a:xfrm>
            <a:off x="3264132" y="3295135"/>
            <a:ext cx="452965" cy="1091749"/>
          </a:xfrm>
          <a:prstGeom prst="triangle">
            <a:avLst/>
          </a:prstGeom>
          <a:solidFill>
            <a:srgbClr val="00B05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59A260FC-44F0-4F7B-8BA2-2FEFE6391EA3}"/>
              </a:ext>
            </a:extLst>
          </p:cNvPr>
          <p:cNvSpPr/>
          <p:nvPr/>
        </p:nvSpPr>
        <p:spPr bwMode="auto">
          <a:xfrm>
            <a:off x="1347874" y="3945721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EDA5A43-4AC1-4C8A-858A-095A3CD96DDC}"/>
              </a:ext>
            </a:extLst>
          </p:cNvPr>
          <p:cNvCxnSpPr>
            <a:cxnSpLocks/>
            <a:stCxn id="10" idx="0"/>
            <a:endCxn id="6" idx="3"/>
          </p:cNvCxnSpPr>
          <p:nvPr/>
        </p:nvCxnSpPr>
        <p:spPr bwMode="auto">
          <a:xfrm flipH="1" flipV="1">
            <a:off x="1596146" y="3692324"/>
            <a:ext cx="9193" cy="2533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03F3DD52-8C81-4B83-A752-28F40D9408E3}"/>
              </a:ext>
            </a:extLst>
          </p:cNvPr>
          <p:cNvSpPr txBox="1"/>
          <p:nvPr/>
        </p:nvSpPr>
        <p:spPr>
          <a:xfrm>
            <a:off x="3237148" y="2327432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33FF"/>
                </a:solidFill>
              </a:rPr>
              <a:t>-1</a:t>
            </a:r>
            <a:endParaRPr lang="zh-CN" altLang="en-US" dirty="0">
              <a:solidFill>
                <a:srgbClr val="9933FF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9A8E382-AAA9-4A75-A0F3-6AC84AEA7164}"/>
              </a:ext>
            </a:extLst>
          </p:cNvPr>
          <p:cNvSpPr txBox="1"/>
          <p:nvPr/>
        </p:nvSpPr>
        <p:spPr>
          <a:xfrm>
            <a:off x="2386908" y="1527790"/>
            <a:ext cx="4019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143D381-E7BB-429D-A6FB-E346A0465921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 bwMode="auto">
          <a:xfrm flipV="1">
            <a:off x="1596146" y="2198677"/>
            <a:ext cx="490852" cy="3650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0ADF06D-937E-4BD2-8856-F6661141BBA2}"/>
              </a:ext>
            </a:extLst>
          </p:cNvPr>
          <p:cNvCxnSpPr>
            <a:stCxn id="7" idx="0"/>
            <a:endCxn id="5" idx="5"/>
          </p:cNvCxnSpPr>
          <p:nvPr/>
        </p:nvCxnSpPr>
        <p:spPr bwMode="auto">
          <a:xfrm flipH="1" flipV="1">
            <a:off x="2451108" y="2198677"/>
            <a:ext cx="566844" cy="26423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671F4CB5-6A5D-4CA7-A8A0-25AB1FFCDF2C}"/>
              </a:ext>
            </a:extLst>
          </p:cNvPr>
          <p:cNvCxnSpPr>
            <a:cxnSpLocks/>
            <a:stCxn id="7" idx="3"/>
            <a:endCxn id="33" idx="0"/>
          </p:cNvCxnSpPr>
          <p:nvPr/>
        </p:nvCxnSpPr>
        <p:spPr bwMode="auto">
          <a:xfrm flipH="1">
            <a:off x="2577828" y="2919195"/>
            <a:ext cx="258069" cy="28608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DA38548F-C2C3-408B-868C-534C633393B3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 bwMode="auto">
          <a:xfrm>
            <a:off x="3200007" y="2919195"/>
            <a:ext cx="290608" cy="37594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7133F649-BE52-4716-8E2E-9AB491BF339C}"/>
              </a:ext>
            </a:extLst>
          </p:cNvPr>
          <p:cNvSpPr txBox="1"/>
          <p:nvPr/>
        </p:nvSpPr>
        <p:spPr>
          <a:xfrm>
            <a:off x="4158720" y="1644003"/>
            <a:ext cx="14423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tx2"/>
                </a:solidFill>
              </a:rPr>
              <a:t>Case 3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BF(y)=-1</a:t>
            </a:r>
            <a:endParaRPr lang="zh-CN" altLang="en-US" sz="2400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71" name="箭头: 右 70">
            <a:extLst>
              <a:ext uri="{FF2B5EF4-FFF2-40B4-BE49-F238E27FC236}">
                <a16:creationId xmlns:a16="http://schemas.microsoft.com/office/drawing/2014/main" id="{89A4E5CB-1F9B-440E-B349-A0189FD177E2}"/>
              </a:ext>
            </a:extLst>
          </p:cNvPr>
          <p:cNvSpPr/>
          <p:nvPr/>
        </p:nvSpPr>
        <p:spPr bwMode="auto">
          <a:xfrm>
            <a:off x="4512943" y="3162617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8B8FFC0B-6A50-4699-BC39-22034C189D67}"/>
              </a:ext>
            </a:extLst>
          </p:cNvPr>
          <p:cNvSpPr txBox="1"/>
          <p:nvPr/>
        </p:nvSpPr>
        <p:spPr>
          <a:xfrm>
            <a:off x="1059057" y="5582817"/>
            <a:ext cx="75609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注意：</a:t>
            </a:r>
            <a:r>
              <a:rPr lang="en-US" altLang="zh-CN" sz="2400" dirty="0"/>
              <a:t>z</a:t>
            </a:r>
            <a:r>
              <a:rPr lang="zh-CN" altLang="en-US" sz="2400" dirty="0"/>
              <a:t>的左右子树有一个高度为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，另一个为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或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h-1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在图片中，我们假设两个子树高度都为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zh-CN" altLang="en-US" sz="2400" dirty="0"/>
              <a:t>。</a:t>
            </a:r>
            <a:r>
              <a:rPr lang="en-US" altLang="zh-CN" sz="2400" dirty="0"/>
              <a:t>(</a:t>
            </a:r>
            <a:r>
              <a:rPr lang="zh-CN" altLang="en-US" sz="2400" dirty="0"/>
              <a:t>不重要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CBE23BB-EF6C-484B-AE61-2E4A7E355206}"/>
              </a:ext>
            </a:extLst>
          </p:cNvPr>
          <p:cNvSpPr/>
          <p:nvPr/>
        </p:nvSpPr>
        <p:spPr bwMode="auto">
          <a:xfrm>
            <a:off x="2320363" y="3205281"/>
            <a:ext cx="514930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z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1" name="等腰三角形 40">
            <a:extLst>
              <a:ext uri="{FF2B5EF4-FFF2-40B4-BE49-F238E27FC236}">
                <a16:creationId xmlns:a16="http://schemas.microsoft.com/office/drawing/2014/main" id="{6947128A-3E39-40DC-887B-89747ABE4F43}"/>
              </a:ext>
            </a:extLst>
          </p:cNvPr>
          <p:cNvSpPr/>
          <p:nvPr/>
        </p:nvSpPr>
        <p:spPr bwMode="auto">
          <a:xfrm>
            <a:off x="2018442" y="3891012"/>
            <a:ext cx="447780" cy="1126486"/>
          </a:xfrm>
          <a:prstGeom prst="triangl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2" name="等腰三角形 41">
            <a:extLst>
              <a:ext uri="{FF2B5EF4-FFF2-40B4-BE49-F238E27FC236}">
                <a16:creationId xmlns:a16="http://schemas.microsoft.com/office/drawing/2014/main" id="{5D25140C-B433-4ED2-A639-628C450AC77C}"/>
              </a:ext>
            </a:extLst>
          </p:cNvPr>
          <p:cNvSpPr/>
          <p:nvPr/>
        </p:nvSpPr>
        <p:spPr bwMode="auto">
          <a:xfrm>
            <a:off x="2649310" y="3891012"/>
            <a:ext cx="447780" cy="1126486"/>
          </a:xfrm>
          <a:prstGeom prst="triangl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5E4D6662-F680-4F6D-8515-0AFFD0462E23}"/>
              </a:ext>
            </a:extLst>
          </p:cNvPr>
          <p:cNvSpPr/>
          <p:nvPr/>
        </p:nvSpPr>
        <p:spPr bwMode="auto">
          <a:xfrm>
            <a:off x="1171055" y="2541683"/>
            <a:ext cx="137806" cy="115064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DAB0797D-495A-4AF0-9E14-AD2653B94A94}"/>
              </a:ext>
            </a:extLst>
          </p:cNvPr>
          <p:cNvSpPr txBox="1"/>
          <p:nvPr/>
        </p:nvSpPr>
        <p:spPr>
          <a:xfrm>
            <a:off x="838386" y="2972836"/>
            <a:ext cx="40193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sp>
        <p:nvSpPr>
          <p:cNvPr id="46" name="右大括号 45">
            <a:extLst>
              <a:ext uri="{FF2B5EF4-FFF2-40B4-BE49-F238E27FC236}">
                <a16:creationId xmlns:a16="http://schemas.microsoft.com/office/drawing/2014/main" id="{55253B5A-6929-4A48-9B7A-5BA1B06EACA5}"/>
              </a:ext>
            </a:extLst>
          </p:cNvPr>
          <p:cNvSpPr/>
          <p:nvPr/>
        </p:nvSpPr>
        <p:spPr bwMode="auto">
          <a:xfrm>
            <a:off x="3780991" y="3273315"/>
            <a:ext cx="111182" cy="1113569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0EDCBCE8-28A0-4A18-9902-F311E4A7E090}"/>
              </a:ext>
            </a:extLst>
          </p:cNvPr>
          <p:cNvSpPr txBox="1"/>
          <p:nvPr/>
        </p:nvSpPr>
        <p:spPr>
          <a:xfrm>
            <a:off x="3829042" y="3648308"/>
            <a:ext cx="74670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h</a:t>
            </a:r>
            <a:endParaRPr lang="zh-CN" altLang="en-US" sz="2400" dirty="0">
              <a:solidFill>
                <a:srgbClr val="9933FF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39350CD-F5A2-4037-981B-B647851FF3CF}"/>
              </a:ext>
            </a:extLst>
          </p:cNvPr>
          <p:cNvGrpSpPr/>
          <p:nvPr/>
        </p:nvGrpSpPr>
        <p:grpSpPr>
          <a:xfrm>
            <a:off x="5828653" y="1660562"/>
            <a:ext cx="2979164" cy="2805040"/>
            <a:chOff x="5828653" y="1660562"/>
            <a:chExt cx="2979164" cy="2805040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CA9A4775-F648-468A-B72A-3AB676143F7E}"/>
                </a:ext>
              </a:extLst>
            </p:cNvPr>
            <p:cNvSpPr/>
            <p:nvPr/>
          </p:nvSpPr>
          <p:spPr bwMode="auto">
            <a:xfrm>
              <a:off x="6226933" y="2541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等腰三角形 28">
              <a:extLst>
                <a:ext uri="{FF2B5EF4-FFF2-40B4-BE49-F238E27FC236}">
                  <a16:creationId xmlns:a16="http://schemas.microsoft.com/office/drawing/2014/main" id="{4CB62F7C-07EA-453E-8BFF-32BC78ACA238}"/>
                </a:ext>
              </a:extLst>
            </p:cNvPr>
            <p:cNvSpPr/>
            <p:nvPr/>
          </p:nvSpPr>
          <p:spPr bwMode="auto">
            <a:xfrm>
              <a:off x="5828653" y="3313755"/>
              <a:ext cx="434541" cy="1151847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9AD87DF8-BEA9-4592-A04B-C5EAACDF11DC}"/>
                </a:ext>
              </a:extLst>
            </p:cNvPr>
            <p:cNvSpPr/>
            <p:nvPr/>
          </p:nvSpPr>
          <p:spPr bwMode="auto">
            <a:xfrm>
              <a:off x="7010235" y="180084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z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E1134CE8-C715-4AC0-A545-3D704BDFAFFD}"/>
                </a:ext>
              </a:extLst>
            </p:cNvPr>
            <p:cNvSpPr txBox="1"/>
            <p:nvPr/>
          </p:nvSpPr>
          <p:spPr>
            <a:xfrm>
              <a:off x="7525165" y="1660562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74D881BB-4832-4124-882F-BF5652635897}"/>
                </a:ext>
              </a:extLst>
            </p:cNvPr>
            <p:cNvCxnSpPr>
              <a:cxnSpLocks/>
              <a:stCxn id="29" idx="0"/>
              <a:endCxn id="28" idx="3"/>
            </p:cNvCxnSpPr>
            <p:nvPr/>
          </p:nvCxnSpPr>
          <p:spPr bwMode="auto">
            <a:xfrm flipV="1">
              <a:off x="6045924" y="2997962"/>
              <a:ext cx="256419" cy="31579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16EB09AE-A944-4061-95A8-2EC2D50233BF}"/>
                </a:ext>
              </a:extLst>
            </p:cNvPr>
            <p:cNvCxnSpPr>
              <a:stCxn id="30" idx="3"/>
              <a:endCxn id="28" idx="0"/>
            </p:cNvCxnSpPr>
            <p:nvPr/>
          </p:nvCxnSpPr>
          <p:spPr bwMode="auto">
            <a:xfrm flipH="1">
              <a:off x="6484398" y="2257123"/>
              <a:ext cx="601247" cy="28456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B2E81EF-9984-4802-ADB6-2ACAF8DCD5F6}"/>
                </a:ext>
              </a:extLst>
            </p:cNvPr>
            <p:cNvCxnSpPr>
              <a:cxnSpLocks/>
              <a:stCxn id="28" idx="5"/>
              <a:endCxn id="48" idx="0"/>
            </p:cNvCxnSpPr>
            <p:nvPr/>
          </p:nvCxnSpPr>
          <p:spPr bwMode="auto">
            <a:xfrm>
              <a:off x="6666453" y="2997962"/>
              <a:ext cx="228855" cy="3298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等腰三角形 47">
              <a:extLst>
                <a:ext uri="{FF2B5EF4-FFF2-40B4-BE49-F238E27FC236}">
                  <a16:creationId xmlns:a16="http://schemas.microsoft.com/office/drawing/2014/main" id="{CFF29DDB-6730-4858-9142-6332D85168E3}"/>
                </a:ext>
              </a:extLst>
            </p:cNvPr>
            <p:cNvSpPr/>
            <p:nvPr/>
          </p:nvSpPr>
          <p:spPr bwMode="auto">
            <a:xfrm>
              <a:off x="6671418" y="3327769"/>
              <a:ext cx="447780" cy="1126486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9" name="等腰三角形 48">
              <a:extLst>
                <a:ext uri="{FF2B5EF4-FFF2-40B4-BE49-F238E27FC236}">
                  <a16:creationId xmlns:a16="http://schemas.microsoft.com/office/drawing/2014/main" id="{62B966BC-7AC9-4951-BD55-19616F0AF5EF}"/>
                </a:ext>
              </a:extLst>
            </p:cNvPr>
            <p:cNvSpPr/>
            <p:nvPr/>
          </p:nvSpPr>
          <p:spPr bwMode="auto">
            <a:xfrm>
              <a:off x="7525165" y="3327769"/>
              <a:ext cx="447780" cy="1126486"/>
            </a:xfrm>
            <a:prstGeom prst="triangle">
              <a:avLst/>
            </a:prstGeom>
            <a:solidFill>
              <a:srgbClr val="FFC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ECAE97D4-BC33-4C1C-A687-98F44DF0D137}"/>
                </a:ext>
              </a:extLst>
            </p:cNvPr>
            <p:cNvSpPr/>
            <p:nvPr/>
          </p:nvSpPr>
          <p:spPr bwMode="auto">
            <a:xfrm>
              <a:off x="7892225" y="253222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1" name="等腰三角形 50">
              <a:extLst>
                <a:ext uri="{FF2B5EF4-FFF2-40B4-BE49-F238E27FC236}">
                  <a16:creationId xmlns:a16="http://schemas.microsoft.com/office/drawing/2014/main" id="{965327BD-0A91-4E95-A6DE-1438B6F1A479}"/>
                </a:ext>
              </a:extLst>
            </p:cNvPr>
            <p:cNvSpPr/>
            <p:nvPr/>
          </p:nvSpPr>
          <p:spPr bwMode="auto">
            <a:xfrm>
              <a:off x="8354852" y="3343805"/>
              <a:ext cx="452965" cy="1091749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id="{8DC462A1-FF4A-46F4-87EB-498151A0C245}"/>
                </a:ext>
              </a:extLst>
            </p:cNvPr>
            <p:cNvCxnSpPr>
              <a:cxnSpLocks/>
              <a:stCxn id="50" idx="5"/>
              <a:endCxn id="51" idx="0"/>
            </p:cNvCxnSpPr>
            <p:nvPr/>
          </p:nvCxnSpPr>
          <p:spPr bwMode="auto">
            <a:xfrm>
              <a:off x="8331745" y="2988502"/>
              <a:ext cx="249590" cy="35530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7" name="直接连接符 56">
              <a:extLst>
                <a:ext uri="{FF2B5EF4-FFF2-40B4-BE49-F238E27FC236}">
                  <a16:creationId xmlns:a16="http://schemas.microsoft.com/office/drawing/2014/main" id="{14B7E4B1-E2B7-4ABC-A2AD-650018EDDC30}"/>
                </a:ext>
              </a:extLst>
            </p:cNvPr>
            <p:cNvCxnSpPr>
              <a:cxnSpLocks/>
              <a:stCxn id="50" idx="3"/>
              <a:endCxn id="49" idx="0"/>
            </p:cNvCxnSpPr>
            <p:nvPr/>
          </p:nvCxnSpPr>
          <p:spPr bwMode="auto">
            <a:xfrm flipH="1">
              <a:off x="7749055" y="2988502"/>
              <a:ext cx="218580" cy="33926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0" name="直接连接符 59">
              <a:extLst>
                <a:ext uri="{FF2B5EF4-FFF2-40B4-BE49-F238E27FC236}">
                  <a16:creationId xmlns:a16="http://schemas.microsoft.com/office/drawing/2014/main" id="{A5B5A61E-68D0-4469-A8B4-B23CF091A308}"/>
                </a:ext>
              </a:extLst>
            </p:cNvPr>
            <p:cNvCxnSpPr>
              <a:cxnSpLocks/>
              <a:stCxn id="30" idx="5"/>
              <a:endCxn id="50" idx="0"/>
            </p:cNvCxnSpPr>
            <p:nvPr/>
          </p:nvCxnSpPr>
          <p:spPr bwMode="auto">
            <a:xfrm>
              <a:off x="7449755" y="2257123"/>
              <a:ext cx="699935" cy="2751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CA190DC-75E2-4FD0-A114-CD8B63158FA4}"/>
              </a:ext>
            </a:extLst>
          </p:cNvPr>
          <p:cNvCxnSpPr>
            <a:cxnSpLocks/>
            <a:stCxn id="33" idx="3"/>
            <a:endCxn id="41" idx="0"/>
          </p:cNvCxnSpPr>
          <p:nvPr/>
        </p:nvCxnSpPr>
        <p:spPr bwMode="auto">
          <a:xfrm flipH="1">
            <a:off x="2242332" y="3661560"/>
            <a:ext cx="153441" cy="22945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A55B877F-99A5-4538-B856-97303849A8AB}"/>
              </a:ext>
            </a:extLst>
          </p:cNvPr>
          <p:cNvCxnSpPr>
            <a:cxnSpLocks/>
            <a:stCxn id="33" idx="5"/>
            <a:endCxn id="42" idx="0"/>
          </p:cNvCxnSpPr>
          <p:nvPr/>
        </p:nvCxnSpPr>
        <p:spPr bwMode="auto">
          <a:xfrm>
            <a:off x="2759883" y="3661560"/>
            <a:ext cx="113317" cy="22945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" name="文本框 69">
            <a:extLst>
              <a:ext uri="{FF2B5EF4-FFF2-40B4-BE49-F238E27FC236}">
                <a16:creationId xmlns:a16="http://schemas.microsoft.com/office/drawing/2014/main" id="{B2936F93-9C66-4B02-B2D2-D7E663371A93}"/>
              </a:ext>
            </a:extLst>
          </p:cNvPr>
          <p:cNvSpPr txBox="1"/>
          <p:nvPr/>
        </p:nvSpPr>
        <p:spPr>
          <a:xfrm>
            <a:off x="3542653" y="4615231"/>
            <a:ext cx="50773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高度减少了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！接下来应找到下一个最深的非平衡节点对其进行同样操作</a:t>
            </a:r>
            <a:endParaRPr lang="zh-CN" altLang="en-US" sz="2400" dirty="0"/>
          </a:p>
        </p:txBody>
      </p:sp>
      <p:sp>
        <p:nvSpPr>
          <p:cNvPr id="74" name="乘号 73">
            <a:extLst>
              <a:ext uri="{FF2B5EF4-FFF2-40B4-BE49-F238E27FC236}">
                <a16:creationId xmlns:a16="http://schemas.microsoft.com/office/drawing/2014/main" id="{D7F241D4-16B5-464E-9982-3555ABE7B486}"/>
              </a:ext>
            </a:extLst>
          </p:cNvPr>
          <p:cNvSpPr/>
          <p:nvPr/>
        </p:nvSpPr>
        <p:spPr bwMode="auto">
          <a:xfrm>
            <a:off x="1284656" y="3879140"/>
            <a:ext cx="662446" cy="623866"/>
          </a:xfrm>
          <a:prstGeom prst="mathMultiply">
            <a:avLst>
              <a:gd name="adj1" fmla="val 5096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2605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44BD8-FD45-4EFA-BD19-A891B2B3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非叶子节点</a:t>
            </a:r>
            <a:r>
              <a:rPr lang="zh-CN" altLang="en-US" dirty="0"/>
              <a:t>的再平衡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DE764-4615-46C0-A844-ED5354F4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17489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回顾删除的另外两种</a:t>
            </a:r>
            <a:r>
              <a:rPr lang="en-US" altLang="zh-CN" sz="2800" dirty="0">
                <a:latin typeface="Cambria" panose="02040503050406030204" pitchFamily="18" charset="0"/>
              </a:rPr>
              <a:t>case: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（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）被删除的结点</a:t>
            </a:r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只有左子树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或者</a:t>
            </a:r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只有右子树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；</a:t>
            </a:r>
          </a:p>
          <a:p>
            <a:pPr marL="0" indent="0" eaLnBrk="1" hangingPunct="1">
              <a:buNone/>
            </a:pP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（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）被删除的结点</a:t>
            </a:r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既有左子树，也有右子树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。</a:t>
            </a:r>
          </a:p>
          <a:p>
            <a:pPr marL="0" indent="0">
              <a:buNone/>
            </a:pPr>
            <a:r>
              <a:rPr lang="zh-CN" altLang="en-US" sz="2800" dirty="0">
                <a:latin typeface="Cambria" panose="02040503050406030204" pitchFamily="18" charset="0"/>
              </a:rPr>
              <a:t>情况（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sz="2800" dirty="0">
                <a:latin typeface="Cambria" panose="02040503050406030204" pitchFamily="18" charset="0"/>
              </a:rPr>
              <a:t>）处理方式：</a:t>
            </a:r>
            <a:endParaRPr lang="en-US" altLang="zh-CN" sz="2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51" name="组合 50">
            <a:extLst>
              <a:ext uri="{FF2B5EF4-FFF2-40B4-BE49-F238E27FC236}">
                <a16:creationId xmlns:a16="http://schemas.microsoft.com/office/drawing/2014/main" id="{C394DE55-D3EE-43F1-91FB-7D82FD543714}"/>
              </a:ext>
            </a:extLst>
          </p:cNvPr>
          <p:cNvGrpSpPr/>
          <p:nvPr/>
        </p:nvGrpSpPr>
        <p:grpSpPr>
          <a:xfrm>
            <a:off x="1642252" y="3690445"/>
            <a:ext cx="3107989" cy="1617019"/>
            <a:chOff x="1232840" y="3946505"/>
            <a:chExt cx="3822481" cy="2111739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8C37DF70-267C-4E93-86AC-0A989E9D9660}"/>
                </a:ext>
              </a:extLst>
            </p:cNvPr>
            <p:cNvSpPr/>
            <p:nvPr/>
          </p:nvSpPr>
          <p:spPr bwMode="auto">
            <a:xfrm>
              <a:off x="2554199" y="39465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F49230-07F4-4A3D-8896-4953803A14CA}"/>
                </a:ext>
              </a:extLst>
            </p:cNvPr>
            <p:cNvSpPr/>
            <p:nvPr/>
          </p:nvSpPr>
          <p:spPr bwMode="auto">
            <a:xfrm>
              <a:off x="1880958" y="463129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DFDB40F4-ACE2-4558-90D8-E5A3C2F88D5B}"/>
                </a:ext>
              </a:extLst>
            </p:cNvPr>
            <p:cNvSpPr/>
            <p:nvPr/>
          </p:nvSpPr>
          <p:spPr bwMode="auto">
            <a:xfrm>
              <a:off x="1232840" y="533468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乘号 6">
              <a:extLst>
                <a:ext uri="{FF2B5EF4-FFF2-40B4-BE49-F238E27FC236}">
                  <a16:creationId xmlns:a16="http://schemas.microsoft.com/office/drawing/2014/main" id="{8565B1A2-7571-4E8B-97FD-E5AA62DBCF8F}"/>
                </a:ext>
              </a:extLst>
            </p:cNvPr>
            <p:cNvSpPr/>
            <p:nvPr/>
          </p:nvSpPr>
          <p:spPr bwMode="auto">
            <a:xfrm>
              <a:off x="1731055" y="4491213"/>
              <a:ext cx="814735" cy="814735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1CD02CF-8821-4514-A6D4-70C69200B117}"/>
                </a:ext>
              </a:extLst>
            </p:cNvPr>
            <p:cNvCxnSpPr>
              <a:stCxn id="4" idx="3"/>
              <a:endCxn id="5" idx="7"/>
            </p:cNvCxnSpPr>
            <p:nvPr/>
          </p:nvCxnSpPr>
          <p:spPr bwMode="auto">
            <a:xfrm flipH="1">
              <a:off x="2320478" y="4402784"/>
              <a:ext cx="309131" cy="3068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F314487-F971-47AA-9597-38E38508B624}"/>
                </a:ext>
              </a:extLst>
            </p:cNvPr>
            <p:cNvCxnSpPr>
              <a:stCxn id="5" idx="3"/>
              <a:endCxn id="6" idx="7"/>
            </p:cNvCxnSpPr>
            <p:nvPr/>
          </p:nvCxnSpPr>
          <p:spPr bwMode="auto">
            <a:xfrm flipH="1">
              <a:off x="1672360" y="5087578"/>
              <a:ext cx="284008" cy="32539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989B6239-5593-4E5E-AF4F-6B5232DB7174}"/>
                </a:ext>
              </a:extLst>
            </p:cNvPr>
            <p:cNvSpPr/>
            <p:nvPr/>
          </p:nvSpPr>
          <p:spPr bwMode="auto">
            <a:xfrm>
              <a:off x="4540391" y="413550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4" name="椭圆 23">
              <a:extLst>
                <a:ext uri="{FF2B5EF4-FFF2-40B4-BE49-F238E27FC236}">
                  <a16:creationId xmlns:a16="http://schemas.microsoft.com/office/drawing/2014/main" id="{A2B66957-0341-4494-B2A7-579300DAD02B}"/>
                </a:ext>
              </a:extLst>
            </p:cNvPr>
            <p:cNvSpPr/>
            <p:nvPr/>
          </p:nvSpPr>
          <p:spPr bwMode="auto">
            <a:xfrm>
              <a:off x="3219032" y="552368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CAAB751C-97FE-4BEC-98EF-97DAE394E821}"/>
                </a:ext>
              </a:extLst>
            </p:cNvPr>
            <p:cNvCxnSpPr>
              <a:cxnSpLocks/>
              <a:stCxn id="22" idx="3"/>
              <a:endCxn id="24" idx="7"/>
            </p:cNvCxnSpPr>
            <p:nvPr/>
          </p:nvCxnSpPr>
          <p:spPr bwMode="auto">
            <a:xfrm flipH="1">
              <a:off x="3658552" y="4591781"/>
              <a:ext cx="957249" cy="10101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9" name="箭头: 右 28">
              <a:extLst>
                <a:ext uri="{FF2B5EF4-FFF2-40B4-BE49-F238E27FC236}">
                  <a16:creationId xmlns:a16="http://schemas.microsoft.com/office/drawing/2014/main" id="{FA00C4EF-1091-4F79-A66A-56FAC8268D8B}"/>
                </a:ext>
              </a:extLst>
            </p:cNvPr>
            <p:cNvSpPr/>
            <p:nvPr/>
          </p:nvSpPr>
          <p:spPr bwMode="auto">
            <a:xfrm>
              <a:off x="2749795" y="4680115"/>
              <a:ext cx="894685" cy="609005"/>
            </a:xfrm>
            <a:prstGeom prst="rightArrow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A249307C-66CB-40B9-94CF-2E4BC8AAB525}"/>
              </a:ext>
            </a:extLst>
          </p:cNvPr>
          <p:cNvGrpSpPr/>
          <p:nvPr/>
        </p:nvGrpSpPr>
        <p:grpSpPr>
          <a:xfrm>
            <a:off x="5592295" y="3833107"/>
            <a:ext cx="2458304" cy="1529526"/>
            <a:chOff x="5644744" y="4022188"/>
            <a:chExt cx="3023441" cy="1997478"/>
          </a:xfrm>
        </p:grpSpPr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D50B4AB4-506A-462E-9CEF-6A1F31A95E81}"/>
                </a:ext>
              </a:extLst>
            </p:cNvPr>
            <p:cNvSpPr/>
            <p:nvPr/>
          </p:nvSpPr>
          <p:spPr bwMode="auto">
            <a:xfrm>
              <a:off x="6533972" y="402218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CD9EAE89-31EF-4E7C-82C3-43BF9DD84B3F}"/>
                </a:ext>
              </a:extLst>
            </p:cNvPr>
            <p:cNvSpPr/>
            <p:nvPr/>
          </p:nvSpPr>
          <p:spPr bwMode="auto">
            <a:xfrm>
              <a:off x="5794647" y="473458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546DCE3F-CEFF-4C5F-8D2A-856DB722820E}"/>
                </a:ext>
              </a:extLst>
            </p:cNvPr>
            <p:cNvSpPr/>
            <p:nvPr/>
          </p:nvSpPr>
          <p:spPr bwMode="auto">
            <a:xfrm>
              <a:off x="6225358" y="546362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乘号 32">
              <a:extLst>
                <a:ext uri="{FF2B5EF4-FFF2-40B4-BE49-F238E27FC236}">
                  <a16:creationId xmlns:a16="http://schemas.microsoft.com/office/drawing/2014/main" id="{B2A86533-76A3-40FB-B841-65F2C2E53922}"/>
                </a:ext>
              </a:extLst>
            </p:cNvPr>
            <p:cNvSpPr/>
            <p:nvPr/>
          </p:nvSpPr>
          <p:spPr bwMode="auto">
            <a:xfrm>
              <a:off x="5644744" y="4577249"/>
              <a:ext cx="814735" cy="814735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7C7465F8-4E3D-4A0D-AD85-D26010CEE9E3}"/>
                </a:ext>
              </a:extLst>
            </p:cNvPr>
            <p:cNvCxnSpPr>
              <a:stCxn id="30" idx="3"/>
              <a:endCxn id="31" idx="7"/>
            </p:cNvCxnSpPr>
            <p:nvPr/>
          </p:nvCxnSpPr>
          <p:spPr bwMode="auto">
            <a:xfrm flipH="1">
              <a:off x="6234167" y="4478467"/>
              <a:ext cx="375215" cy="3344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61120FF0-AB60-4BDD-8027-CF0670B2AEF4}"/>
                </a:ext>
              </a:extLst>
            </p:cNvPr>
            <p:cNvCxnSpPr>
              <a:stCxn id="31" idx="5"/>
              <a:endCxn id="32" idx="0"/>
            </p:cNvCxnSpPr>
            <p:nvPr/>
          </p:nvCxnSpPr>
          <p:spPr bwMode="auto">
            <a:xfrm>
              <a:off x="6234167" y="5190861"/>
              <a:ext cx="248656" cy="27276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E5766682-BBDE-44BD-B87E-CB624D679D97}"/>
                </a:ext>
              </a:extLst>
            </p:cNvPr>
            <p:cNvSpPr/>
            <p:nvPr/>
          </p:nvSpPr>
          <p:spPr bwMode="auto">
            <a:xfrm>
              <a:off x="8153255" y="405721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3D340EAD-A78D-4B19-B4A2-8CF08DC4EC8C}"/>
                </a:ext>
              </a:extLst>
            </p:cNvPr>
            <p:cNvSpPr/>
            <p:nvPr/>
          </p:nvSpPr>
          <p:spPr bwMode="auto">
            <a:xfrm>
              <a:off x="7638325" y="548510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FF59D2BD-A9E0-469B-B20E-C62162F38C00}"/>
                </a:ext>
              </a:extLst>
            </p:cNvPr>
            <p:cNvCxnSpPr>
              <a:cxnSpLocks/>
              <a:stCxn id="43" idx="4"/>
              <a:endCxn id="44" idx="0"/>
            </p:cNvCxnSpPr>
            <p:nvPr/>
          </p:nvCxnSpPr>
          <p:spPr bwMode="auto">
            <a:xfrm flipH="1">
              <a:off x="7895790" y="4591781"/>
              <a:ext cx="514930" cy="89332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箭头: 右 47">
              <a:extLst>
                <a:ext uri="{FF2B5EF4-FFF2-40B4-BE49-F238E27FC236}">
                  <a16:creationId xmlns:a16="http://schemas.microsoft.com/office/drawing/2014/main" id="{D21A1865-9A4D-4358-929C-DFED059A191D}"/>
                </a:ext>
              </a:extLst>
            </p:cNvPr>
            <p:cNvSpPr/>
            <p:nvPr/>
          </p:nvSpPr>
          <p:spPr bwMode="auto">
            <a:xfrm>
              <a:off x="6865220" y="4718236"/>
              <a:ext cx="894685" cy="609005"/>
            </a:xfrm>
            <a:prstGeom prst="rightArrow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54" name="文本框 53">
            <a:extLst>
              <a:ext uri="{FF2B5EF4-FFF2-40B4-BE49-F238E27FC236}">
                <a16:creationId xmlns:a16="http://schemas.microsoft.com/office/drawing/2014/main" id="{C2EF1887-6A98-402E-ADEF-21EE7E41F2C4}"/>
              </a:ext>
            </a:extLst>
          </p:cNvPr>
          <p:cNvSpPr txBox="1"/>
          <p:nvPr/>
        </p:nvSpPr>
        <p:spPr>
          <a:xfrm>
            <a:off x="731838" y="5547804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被删除节点的祖先有可能不再平衡；要将他们再平衡！</a:t>
            </a:r>
            <a:br>
              <a:rPr lang="en-US" altLang="zh-CN" sz="2400" dirty="0"/>
            </a:br>
            <a:r>
              <a:rPr lang="zh-CN" altLang="en-US" sz="2400" dirty="0"/>
              <a:t>（再平衡方式与删除叶子节点时的方法完全一致）</a:t>
            </a:r>
          </a:p>
        </p:txBody>
      </p:sp>
    </p:spTree>
    <p:extLst>
      <p:ext uri="{BB962C8B-B14F-4D97-AF65-F5344CB8AC3E}">
        <p14:creationId xmlns:p14="http://schemas.microsoft.com/office/powerpoint/2010/main" val="126946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44BD8-FD45-4EFA-BD19-A891B2B3B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</a:t>
            </a:r>
            <a:r>
              <a:rPr lang="zh-CN" altLang="en-US" dirty="0">
                <a:solidFill>
                  <a:srgbClr val="FF0000"/>
                </a:solidFill>
              </a:rPr>
              <a:t>非叶子节点</a:t>
            </a:r>
            <a:r>
              <a:rPr lang="zh-CN" altLang="en-US" dirty="0"/>
              <a:t>的再平衡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9DE764-4615-46C0-A844-ED5354F4F6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65202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情况（</a:t>
            </a:r>
            <a:r>
              <a:rPr lang="en-US" altLang="zh-CN" sz="2800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）被删除的结点</a:t>
            </a:r>
            <a:r>
              <a:rPr lang="zh-CN" altLang="en-US" sz="2800" dirty="0">
                <a:solidFill>
                  <a:srgbClr val="9933FF"/>
                </a:solidFill>
                <a:latin typeface="Cambria" panose="02040503050406030204" pitchFamily="18" charset="0"/>
                <a:ea typeface="+mj-ea"/>
              </a:rPr>
              <a:t>既有左子树，也有右子树</a:t>
            </a:r>
            <a:r>
              <a:rPr lang="zh-CN" altLang="en-US" sz="2800" dirty="0">
                <a:latin typeface="Cambria" panose="02040503050406030204" pitchFamily="18" charset="0"/>
                <a:ea typeface="+mj-ea"/>
              </a:rPr>
              <a:t>。</a:t>
            </a:r>
          </a:p>
        </p:txBody>
      </p: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ED5ABDEE-1BEB-478C-B1C6-6E1E3A600DB9}"/>
              </a:ext>
            </a:extLst>
          </p:cNvPr>
          <p:cNvGrpSpPr/>
          <p:nvPr/>
        </p:nvGrpSpPr>
        <p:grpSpPr>
          <a:xfrm>
            <a:off x="1818774" y="2342010"/>
            <a:ext cx="2044175" cy="2768552"/>
            <a:chOff x="891200" y="2342010"/>
            <a:chExt cx="2971749" cy="4024822"/>
          </a:xfrm>
        </p:grpSpPr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B01DAC67-1233-4064-AFAF-7ACF14CF31B6}"/>
                </a:ext>
              </a:extLst>
            </p:cNvPr>
            <p:cNvSpPr/>
            <p:nvPr/>
          </p:nvSpPr>
          <p:spPr bwMode="auto">
            <a:xfrm>
              <a:off x="3348019" y="234201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5ADF8734-BC03-4772-984F-F0D1BB3983D6}"/>
                </a:ext>
              </a:extLst>
            </p:cNvPr>
            <p:cNvSpPr/>
            <p:nvPr/>
          </p:nvSpPr>
          <p:spPr bwMode="auto">
            <a:xfrm>
              <a:off x="2096999" y="311399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02BCAC4E-36D5-40E6-9E4E-00B6DC79B8D3}"/>
                </a:ext>
              </a:extLst>
            </p:cNvPr>
            <p:cNvSpPr/>
            <p:nvPr/>
          </p:nvSpPr>
          <p:spPr bwMode="auto">
            <a:xfrm>
              <a:off x="891200" y="388269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D33C6F3F-EF74-4C94-9211-6C0BCA1F46B2}"/>
                </a:ext>
              </a:extLst>
            </p:cNvPr>
            <p:cNvSpPr/>
            <p:nvPr/>
          </p:nvSpPr>
          <p:spPr bwMode="auto">
            <a:xfrm>
              <a:off x="2719996" y="389003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A2F512F4-271B-4677-8ECA-11819E7451B0}"/>
                </a:ext>
              </a:extLst>
            </p:cNvPr>
            <p:cNvSpPr/>
            <p:nvPr/>
          </p:nvSpPr>
          <p:spPr bwMode="auto">
            <a:xfrm>
              <a:off x="1908456" y="518677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99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77F6231-6A93-44A5-A3D1-F5D59E26A071}"/>
                </a:ext>
              </a:extLst>
            </p:cNvPr>
            <p:cNvSpPr txBox="1"/>
            <p:nvPr/>
          </p:nvSpPr>
          <p:spPr>
            <a:xfrm>
              <a:off x="2172409" y="558025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前驱</a:t>
              </a: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2900EA9E-92BD-4FFD-8BDD-C0C8F3879F81}"/>
                </a:ext>
              </a:extLst>
            </p:cNvPr>
            <p:cNvSpPr/>
            <p:nvPr/>
          </p:nvSpPr>
          <p:spPr bwMode="auto">
            <a:xfrm>
              <a:off x="1274955" y="450224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BD35D26D-2747-4F5C-BFA4-1AA3AA178501}"/>
                </a:ext>
              </a:extLst>
            </p:cNvPr>
            <p:cNvCxnSpPr>
              <a:stCxn id="28" idx="3"/>
              <a:endCxn id="36" idx="7"/>
            </p:cNvCxnSpPr>
            <p:nvPr/>
          </p:nvCxnSpPr>
          <p:spPr bwMode="auto">
            <a:xfrm flipH="1">
              <a:off x="2536519" y="2798289"/>
              <a:ext cx="886910" cy="3939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FF89AD93-9C30-46C4-94B0-DADE58F7FD81}"/>
                </a:ext>
              </a:extLst>
            </p:cNvPr>
            <p:cNvCxnSpPr>
              <a:stCxn id="36" idx="3"/>
              <a:endCxn id="37" idx="7"/>
            </p:cNvCxnSpPr>
            <p:nvPr/>
          </p:nvCxnSpPr>
          <p:spPr bwMode="auto">
            <a:xfrm flipH="1">
              <a:off x="1330720" y="3570277"/>
              <a:ext cx="841689" cy="39070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FEFEC338-478D-44CD-B6E9-150FBC65636C}"/>
                </a:ext>
              </a:extLst>
            </p:cNvPr>
            <p:cNvCxnSpPr>
              <a:stCxn id="36" idx="5"/>
              <a:endCxn id="38" idx="0"/>
            </p:cNvCxnSpPr>
            <p:nvPr/>
          </p:nvCxnSpPr>
          <p:spPr bwMode="auto">
            <a:xfrm>
              <a:off x="2536519" y="3570277"/>
              <a:ext cx="440942" cy="3197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BE870BA4-E957-4893-BFC0-398AD670002B}"/>
                </a:ext>
              </a:extLst>
            </p:cNvPr>
            <p:cNvCxnSpPr>
              <a:stCxn id="40" idx="0"/>
            </p:cNvCxnSpPr>
            <p:nvPr/>
          </p:nvCxnSpPr>
          <p:spPr bwMode="auto">
            <a:xfrm flipH="1" flipV="1">
              <a:off x="1345422" y="4338976"/>
              <a:ext cx="186998" cy="16327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04C51E6B-BDA7-4D61-BCDF-8756454565AA}"/>
                </a:ext>
              </a:extLst>
            </p:cNvPr>
            <p:cNvCxnSpPr>
              <a:stCxn id="39" idx="0"/>
              <a:endCxn id="40" idx="5"/>
            </p:cNvCxnSpPr>
            <p:nvPr/>
          </p:nvCxnSpPr>
          <p:spPr bwMode="auto">
            <a:xfrm flipH="1" flipV="1">
              <a:off x="1714475" y="4958527"/>
              <a:ext cx="451446" cy="22824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9" name="乘号 48">
              <a:extLst>
                <a:ext uri="{FF2B5EF4-FFF2-40B4-BE49-F238E27FC236}">
                  <a16:creationId xmlns:a16="http://schemas.microsoft.com/office/drawing/2014/main" id="{9E1E9B85-A140-47B7-A642-996609898F77}"/>
                </a:ext>
              </a:extLst>
            </p:cNvPr>
            <p:cNvSpPr/>
            <p:nvPr/>
          </p:nvSpPr>
          <p:spPr bwMode="auto">
            <a:xfrm>
              <a:off x="1801804" y="2764511"/>
              <a:ext cx="1102132" cy="1037945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DC55E543-860E-4ED1-8328-0C9AB2A2DB0E}"/>
                </a:ext>
              </a:extLst>
            </p:cNvPr>
            <p:cNvSpPr/>
            <p:nvPr/>
          </p:nvSpPr>
          <p:spPr bwMode="auto">
            <a:xfrm>
              <a:off x="1582610" y="583226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66" name="直接连接符 65">
              <a:extLst>
                <a:ext uri="{FF2B5EF4-FFF2-40B4-BE49-F238E27FC236}">
                  <a16:creationId xmlns:a16="http://schemas.microsoft.com/office/drawing/2014/main" id="{80655F10-361C-4676-9A06-0E2D0BD06C40}"/>
                </a:ext>
              </a:extLst>
            </p:cNvPr>
            <p:cNvCxnSpPr>
              <a:stCxn id="39" idx="3"/>
              <a:endCxn id="65" idx="0"/>
            </p:cNvCxnSpPr>
            <p:nvPr/>
          </p:nvCxnSpPr>
          <p:spPr bwMode="auto">
            <a:xfrm flipH="1">
              <a:off x="1840075" y="5643054"/>
              <a:ext cx="143791" cy="1892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F38A2FCF-C3E8-4283-985C-38C68242B29E}"/>
              </a:ext>
            </a:extLst>
          </p:cNvPr>
          <p:cNvGrpSpPr/>
          <p:nvPr/>
        </p:nvGrpSpPr>
        <p:grpSpPr>
          <a:xfrm>
            <a:off x="5819394" y="2310890"/>
            <a:ext cx="2044175" cy="2768552"/>
            <a:chOff x="4891820" y="2310890"/>
            <a:chExt cx="2971749" cy="4024822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5CA680CE-C8FE-4F0D-A59A-E733D488177B}"/>
                </a:ext>
              </a:extLst>
            </p:cNvPr>
            <p:cNvSpPr/>
            <p:nvPr/>
          </p:nvSpPr>
          <p:spPr bwMode="auto">
            <a:xfrm>
              <a:off x="7348639" y="231089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C60C3AC0-0C09-4F64-A064-8387AF19B388}"/>
                </a:ext>
              </a:extLst>
            </p:cNvPr>
            <p:cNvSpPr/>
            <p:nvPr/>
          </p:nvSpPr>
          <p:spPr bwMode="auto">
            <a:xfrm>
              <a:off x="6097619" y="308287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A0CCCA15-D5F9-4712-AB9C-BB57F4F4A758}"/>
                </a:ext>
              </a:extLst>
            </p:cNvPr>
            <p:cNvSpPr/>
            <p:nvPr/>
          </p:nvSpPr>
          <p:spPr bwMode="auto">
            <a:xfrm>
              <a:off x="4891820" y="3851577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B63193EB-C25D-4EB0-AD9B-755CA1931104}"/>
                </a:ext>
              </a:extLst>
            </p:cNvPr>
            <p:cNvSpPr/>
            <p:nvPr/>
          </p:nvSpPr>
          <p:spPr bwMode="auto">
            <a:xfrm>
              <a:off x="6720616" y="385891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85D7B2B8-028E-4E62-8192-06879F307632}"/>
                </a:ext>
              </a:extLst>
            </p:cNvPr>
            <p:cNvSpPr/>
            <p:nvPr/>
          </p:nvSpPr>
          <p:spPr bwMode="auto">
            <a:xfrm>
              <a:off x="5275575" y="447112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75" name="直接连接符 74">
              <a:extLst>
                <a:ext uri="{FF2B5EF4-FFF2-40B4-BE49-F238E27FC236}">
                  <a16:creationId xmlns:a16="http://schemas.microsoft.com/office/drawing/2014/main" id="{F7E4ED1E-0626-42AC-9479-E0837AF91B2E}"/>
                </a:ext>
              </a:extLst>
            </p:cNvPr>
            <p:cNvCxnSpPr>
              <a:stCxn id="68" idx="3"/>
              <a:endCxn id="69" idx="7"/>
            </p:cNvCxnSpPr>
            <p:nvPr/>
          </p:nvCxnSpPr>
          <p:spPr bwMode="auto">
            <a:xfrm flipH="1">
              <a:off x="6537139" y="2767169"/>
              <a:ext cx="886910" cy="3939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6" name="直接连接符 75">
              <a:extLst>
                <a:ext uri="{FF2B5EF4-FFF2-40B4-BE49-F238E27FC236}">
                  <a16:creationId xmlns:a16="http://schemas.microsoft.com/office/drawing/2014/main" id="{1594A97E-06CE-44D6-A0B5-BC02607FA7B0}"/>
                </a:ext>
              </a:extLst>
            </p:cNvPr>
            <p:cNvCxnSpPr>
              <a:stCxn id="69" idx="3"/>
              <a:endCxn id="70" idx="7"/>
            </p:cNvCxnSpPr>
            <p:nvPr/>
          </p:nvCxnSpPr>
          <p:spPr bwMode="auto">
            <a:xfrm flipH="1">
              <a:off x="5331340" y="3539157"/>
              <a:ext cx="841689" cy="39070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7" name="直接连接符 76">
              <a:extLst>
                <a:ext uri="{FF2B5EF4-FFF2-40B4-BE49-F238E27FC236}">
                  <a16:creationId xmlns:a16="http://schemas.microsoft.com/office/drawing/2014/main" id="{FEA019B4-6B3F-40D4-90A1-28CCF3A6F534}"/>
                </a:ext>
              </a:extLst>
            </p:cNvPr>
            <p:cNvCxnSpPr>
              <a:stCxn id="69" idx="5"/>
              <a:endCxn id="71" idx="0"/>
            </p:cNvCxnSpPr>
            <p:nvPr/>
          </p:nvCxnSpPr>
          <p:spPr bwMode="auto">
            <a:xfrm>
              <a:off x="6537139" y="3539157"/>
              <a:ext cx="440942" cy="3197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8" name="直接连接符 77">
              <a:extLst>
                <a:ext uri="{FF2B5EF4-FFF2-40B4-BE49-F238E27FC236}">
                  <a16:creationId xmlns:a16="http://schemas.microsoft.com/office/drawing/2014/main" id="{848E83CA-FCBA-4135-A8EF-48E6D5968A16}"/>
                </a:ext>
              </a:extLst>
            </p:cNvPr>
            <p:cNvCxnSpPr>
              <a:stCxn id="74" idx="0"/>
              <a:endCxn id="70" idx="5"/>
            </p:cNvCxnSpPr>
            <p:nvPr/>
          </p:nvCxnSpPr>
          <p:spPr bwMode="auto">
            <a:xfrm flipH="1" flipV="1">
              <a:off x="5331340" y="4307856"/>
              <a:ext cx="201700" cy="16327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0" name="乘号 79">
              <a:extLst>
                <a:ext uri="{FF2B5EF4-FFF2-40B4-BE49-F238E27FC236}">
                  <a16:creationId xmlns:a16="http://schemas.microsoft.com/office/drawing/2014/main" id="{4A852058-801F-4525-92DA-9996526CD18E}"/>
                </a:ext>
              </a:extLst>
            </p:cNvPr>
            <p:cNvSpPr/>
            <p:nvPr/>
          </p:nvSpPr>
          <p:spPr bwMode="auto">
            <a:xfrm>
              <a:off x="5519471" y="4769530"/>
              <a:ext cx="1102132" cy="1037945"/>
            </a:xfrm>
            <a:prstGeom prst="mathMultiply">
              <a:avLst>
                <a:gd name="adj1" fmla="val 5096"/>
              </a:avLst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DFDC3563-6FF9-466B-B425-65DCDDE3E9C8}"/>
                </a:ext>
              </a:extLst>
            </p:cNvPr>
            <p:cNvSpPr/>
            <p:nvPr/>
          </p:nvSpPr>
          <p:spPr bwMode="auto">
            <a:xfrm>
              <a:off x="5583230" y="580114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82" name="直接连接符 81">
              <a:extLst>
                <a:ext uri="{FF2B5EF4-FFF2-40B4-BE49-F238E27FC236}">
                  <a16:creationId xmlns:a16="http://schemas.microsoft.com/office/drawing/2014/main" id="{D11AB213-D741-4B2D-B9F0-B0D8E604D4A4}"/>
                </a:ext>
              </a:extLst>
            </p:cNvPr>
            <p:cNvCxnSpPr>
              <a:cxnSpLocks/>
              <a:stCxn id="74" idx="4"/>
              <a:endCxn id="81" idx="0"/>
            </p:cNvCxnSpPr>
            <p:nvPr/>
          </p:nvCxnSpPr>
          <p:spPr bwMode="auto">
            <a:xfrm>
              <a:off x="5533040" y="5005692"/>
              <a:ext cx="307655" cy="79545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03EC547E-0D11-492F-B0DA-8D2EC92E1BCC}"/>
                </a:ext>
              </a:extLst>
            </p:cNvPr>
            <p:cNvSpPr/>
            <p:nvPr/>
          </p:nvSpPr>
          <p:spPr bwMode="auto">
            <a:xfrm>
              <a:off x="5854264" y="508195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9933F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1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a'</a:t>
              </a:r>
              <a:endParaRPr kumimoji="1" lang="zh-CN" altLang="en-US" sz="24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</p:grpSp>
      <p:sp>
        <p:nvSpPr>
          <p:cNvPr id="92" name="文本框 91">
            <a:extLst>
              <a:ext uri="{FF2B5EF4-FFF2-40B4-BE49-F238E27FC236}">
                <a16:creationId xmlns:a16="http://schemas.microsoft.com/office/drawing/2014/main" id="{4704EFBD-9B4A-4B14-A66F-21498B12BEEA}"/>
              </a:ext>
            </a:extLst>
          </p:cNvPr>
          <p:cNvSpPr txBox="1"/>
          <p:nvPr/>
        </p:nvSpPr>
        <p:spPr>
          <a:xfrm>
            <a:off x="731838" y="5427224"/>
            <a:ext cx="82766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回顾：假设要删除的节点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400" dirty="0"/>
              <a:t>有左右子树。找到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400" dirty="0"/>
              <a:t>的前驱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a’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a’</a:t>
            </a:r>
            <a:r>
              <a:rPr lang="zh-CN" altLang="en-US" sz="2400" dirty="0"/>
              <a:t>的节点信息</a:t>
            </a:r>
            <a:r>
              <a:rPr lang="en-US" altLang="zh-CN" sz="2400" dirty="0"/>
              <a:t>copy</a:t>
            </a:r>
            <a:r>
              <a:rPr lang="zh-CN" altLang="en-US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en-US" sz="2400" dirty="0"/>
              <a:t>中然后删掉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a’</a:t>
            </a:r>
            <a:r>
              <a:rPr lang="zh-CN" altLang="en-US" sz="2400" dirty="0"/>
              <a:t>。 </a:t>
            </a:r>
            <a:r>
              <a:rPr lang="zh-CN" altLang="en-US" sz="2400" dirty="0">
                <a:solidFill>
                  <a:srgbClr val="FF0000"/>
                </a:solidFill>
              </a:rPr>
              <a:t>实际删除节点为</a:t>
            </a:r>
            <a:r>
              <a:rPr lang="en-US" altLang="zh-CN" sz="2400" dirty="0">
                <a:solidFill>
                  <a:srgbClr val="FF0000"/>
                </a:solidFill>
              </a:rPr>
              <a:t>a’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    </a:t>
            </a:r>
            <a:r>
              <a:rPr lang="zh-CN" altLang="en-US" sz="2400" dirty="0">
                <a:solidFill>
                  <a:srgbClr val="FF0000"/>
                </a:solidFill>
              </a:rPr>
              <a:t>因此可以按情况</a:t>
            </a:r>
            <a:r>
              <a:rPr lang="en-US" altLang="zh-CN" sz="2400" dirty="0">
                <a:solidFill>
                  <a:srgbClr val="FF0000"/>
                </a:solidFill>
              </a:rPr>
              <a:t>(1)</a:t>
            </a:r>
            <a:r>
              <a:rPr lang="zh-CN" altLang="en-US" sz="2400" dirty="0">
                <a:solidFill>
                  <a:srgbClr val="FF0000"/>
                </a:solidFill>
              </a:rPr>
              <a:t>或情况</a:t>
            </a:r>
            <a:r>
              <a:rPr lang="en-US" altLang="zh-CN" sz="2400" dirty="0">
                <a:solidFill>
                  <a:srgbClr val="FF0000"/>
                </a:solidFill>
              </a:rPr>
              <a:t>(2)</a:t>
            </a:r>
            <a:r>
              <a:rPr lang="zh-CN" altLang="en-US" sz="2400" dirty="0">
                <a:solidFill>
                  <a:srgbClr val="FF0000"/>
                </a:solidFill>
              </a:rPr>
              <a:t>的方式进行处理。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0431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27A93B-A6C7-401D-A5A5-5B6D7B65D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删除的类</a:t>
            </a:r>
            <a:r>
              <a:rPr lang="en-US" altLang="zh-CN" dirty="0"/>
              <a:t>c</a:t>
            </a:r>
            <a:r>
              <a:rPr lang="zh-CN" altLang="en-US" dirty="0"/>
              <a:t>语言实现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11C12C-9361-4B58-98CC-608316FB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677688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不要求掌握！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1ACEC7-952D-4B3E-942E-C6EE2863E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993" y="2338527"/>
            <a:ext cx="3675322" cy="431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04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E5C0E1C-1602-4191-80E7-A99A7341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67" y="2859454"/>
            <a:ext cx="5065537" cy="1362075"/>
          </a:xfrm>
        </p:spPr>
        <p:txBody>
          <a:bodyPr/>
          <a:lstStyle/>
          <a:p>
            <a:r>
              <a:rPr lang="zh-CN" altLang="en-US" dirty="0"/>
              <a:t>平衡二叉树的应用</a:t>
            </a:r>
          </a:p>
        </p:txBody>
      </p:sp>
    </p:spTree>
    <p:extLst>
      <p:ext uri="{BB962C8B-B14F-4D97-AF65-F5344CB8AC3E}">
        <p14:creationId xmlns:p14="http://schemas.microsoft.com/office/powerpoint/2010/main" val="3547892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496682-AA4C-481D-B706-5C151A89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平衡二叉树的优点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EFA300-E05D-415C-BCD5-5E19C3B0F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134297" cy="4883149"/>
          </a:xfrm>
        </p:spPr>
        <p:txBody>
          <a:bodyPr/>
          <a:lstStyle/>
          <a:p>
            <a:r>
              <a:rPr lang="zh-CN" altLang="en-US" dirty="0"/>
              <a:t>支持多种操作在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dirty="0"/>
              <a:t>时间内完成：</a:t>
            </a:r>
            <a:endParaRPr lang="en-US" altLang="zh-CN" dirty="0"/>
          </a:p>
          <a:p>
            <a:pPr lvl="1"/>
            <a:r>
              <a:rPr lang="en-US" altLang="zh-CN" dirty="0"/>
              <a:t>Insert / delete</a:t>
            </a:r>
          </a:p>
          <a:p>
            <a:pPr lvl="1"/>
            <a:r>
              <a:rPr lang="en-US" altLang="zh-CN" dirty="0"/>
              <a:t>successor</a:t>
            </a:r>
            <a:r>
              <a:rPr lang="zh-CN" altLang="en-US" dirty="0"/>
              <a:t>。找到比某个值</a:t>
            </a:r>
            <a:r>
              <a:rPr lang="en-US" altLang="zh-CN" dirty="0"/>
              <a:t>s</a:t>
            </a:r>
            <a:r>
              <a:rPr lang="zh-CN" altLang="en-US" dirty="0"/>
              <a:t>大最小的</a:t>
            </a:r>
            <a:r>
              <a:rPr lang="en-US" altLang="zh-CN" dirty="0"/>
              <a:t>key</a:t>
            </a:r>
            <a:r>
              <a:rPr lang="zh-CN" altLang="en-US" dirty="0"/>
              <a:t>值。</a:t>
            </a:r>
            <a:endParaRPr lang="en-US" altLang="zh-CN" dirty="0"/>
          </a:p>
          <a:p>
            <a:pPr lvl="1"/>
            <a:r>
              <a:rPr lang="en-US" altLang="zh-CN" dirty="0"/>
              <a:t>min / max</a:t>
            </a:r>
          </a:p>
          <a:p>
            <a:pPr lvl="1"/>
            <a:r>
              <a:rPr lang="zh-CN" altLang="en-US" dirty="0"/>
              <a:t>查找第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dirty="0"/>
              <a:t>大的元素 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（需额外信息；见后文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zh-CN" altLang="en-US" dirty="0"/>
              <a:t>与二叉堆对比</a:t>
            </a:r>
            <a:endParaRPr lang="en-US" altLang="zh-CN" dirty="0"/>
          </a:p>
          <a:p>
            <a:pPr lvl="1"/>
            <a:r>
              <a:rPr lang="zh-CN" altLang="en-US" dirty="0"/>
              <a:t>二叉堆更简单、常数更小、但功能更少</a:t>
            </a:r>
            <a:endParaRPr lang="en-US" altLang="zh-CN" dirty="0"/>
          </a:p>
          <a:p>
            <a:pPr lvl="1"/>
            <a:r>
              <a:rPr lang="en-US" altLang="zh-CN" dirty="0"/>
              <a:t>Insert / delete / min  (or insert / delete / max)</a:t>
            </a:r>
          </a:p>
          <a:p>
            <a:pPr lvl="1"/>
            <a:r>
              <a:rPr lang="zh-CN" altLang="en-US" dirty="0"/>
              <a:t>都可用来排序。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O(n log n)</a:t>
            </a:r>
          </a:p>
        </p:txBody>
      </p:sp>
    </p:spTree>
    <p:extLst>
      <p:ext uri="{BB962C8B-B14F-4D97-AF65-F5344CB8AC3E}">
        <p14:creationId xmlns:p14="http://schemas.microsoft.com/office/powerpoint/2010/main" val="2856860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2CA0F-351D-489A-A545-E310C2DE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</a:rPr>
              <a:t>：快速最长递增子序列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F8A753-3642-43C6-99AB-FBA738CE0A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4"/>
                <a:ext cx="8501062" cy="514920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/>
                  <a:t>给过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O(n</a:t>
                </a:r>
                <a:r>
                  <a:rPr lang="en-US" altLang="zh-CN" sz="2800" baseline="30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800" dirty="0"/>
                  <a:t>算法。用</a:t>
                </a:r>
                <a:r>
                  <a:rPr lang="en-US" altLang="zh-CN" sz="2800" dirty="0"/>
                  <a:t>AVL</a:t>
                </a:r>
                <a:r>
                  <a:rPr lang="zh-CN" altLang="en-US" sz="2800" dirty="0"/>
                  <a:t>树可优化到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O(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nlogn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marL="0" indent="0">
                  <a:buNone/>
                </a:pPr>
                <a:r>
                  <a:rPr lang="zh-CN" altLang="en-US" sz="2800" dirty="0"/>
                  <a:t>问题描述：输入序列</a:t>
                </a:r>
                <a:r>
                  <a:rPr lang="en-US" altLang="zh-CN" sz="2800" dirty="0"/>
                  <a:t>(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en-US" altLang="zh-CN" sz="2800" dirty="0"/>
                  <a:t>)</a:t>
                </a:r>
                <a:r>
                  <a:rPr lang="zh-CN" altLang="en-US" sz="2800" dirty="0"/>
                  <a:t>。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要找最大的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k</a:t>
                </a:r>
                <a:r>
                  <a:rPr lang="zh-CN" altLang="en-US" sz="2400" dirty="0"/>
                  <a:t>以及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i1&lt;i2&lt;…&lt;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ik</a:t>
                </a:r>
                <a:r>
                  <a:rPr lang="zh-CN" altLang="en-US" sz="2400" dirty="0"/>
                  <a:t>满足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i1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&lt;x</a:t>
                </a:r>
                <a:r>
                  <a:rPr lang="en-US" altLang="zh-CN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i2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&lt;…&lt;</a:t>
                </a:r>
                <a:r>
                  <a:rPr lang="en-US" altLang="zh-CN" sz="2000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0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ik</a:t>
                </a:r>
                <a:r>
                  <a:rPr lang="zh-CN" altLang="en-US" sz="2000" dirty="0"/>
                  <a:t>。</a:t>
                </a:r>
                <a:endParaRPr lang="en-US" altLang="zh-CN" sz="2000" dirty="0"/>
              </a:p>
              <a:p>
                <a:pPr lvl="1"/>
                <a:r>
                  <a:rPr lang="zh-CN" altLang="en-US" sz="2400" dirty="0"/>
                  <a:t>即，要找到序列的最长的递增子序列。</a:t>
                </a:r>
                <a:endParaRPr lang="en-US" altLang="zh-CN" sz="2400" dirty="0"/>
              </a:p>
              <a:p>
                <a:pPr marL="0" indent="0">
                  <a:buNone/>
                </a:pPr>
                <a:r>
                  <a:rPr lang="zh-CN" altLang="en-US" sz="2800" dirty="0"/>
                  <a:t>动态规划解法</a:t>
                </a:r>
                <a:endParaRPr lang="en-US" altLang="zh-CN" sz="2800" dirty="0"/>
              </a:p>
              <a:p>
                <a:pPr lvl="1"/>
                <a:r>
                  <a:rPr lang="zh-CN" altLang="en-US" sz="2400" dirty="0"/>
                  <a:t>状态描述：</a:t>
                </a:r>
                <a:endParaRPr lang="en-US" altLang="zh-CN" sz="2400" dirty="0"/>
              </a:p>
              <a:p>
                <a:pPr lvl="2"/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</a:t>
                </a:r>
                <a:r>
                  <a:rPr lang="zh-CN" altLang="en-US" sz="2000" dirty="0"/>
                  <a:t>表示</a:t>
                </a:r>
                <a:r>
                  <a:rPr lang="zh-CN" altLang="en-US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(x</a:t>
                </a:r>
                <a:r>
                  <a:rPr lang="en-US" altLang="zh-CN" sz="20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000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sz="20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j</a:t>
                </a:r>
                <a:r>
                  <a:rPr lang="en-US" altLang="zh-CN" sz="20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000" dirty="0"/>
                  <a:t>的</a:t>
                </a:r>
                <a:r>
                  <a:rPr lang="zh-CN" altLang="en-US" sz="2000" dirty="0">
                    <a:solidFill>
                      <a:srgbClr val="9933FF"/>
                    </a:solidFill>
                  </a:rPr>
                  <a:t>以</a:t>
                </a:r>
                <a:r>
                  <a:rPr lang="en-US" altLang="zh-CN" sz="2000" dirty="0" err="1">
                    <a:solidFill>
                      <a:srgbClr val="9933FF"/>
                    </a:solidFill>
                  </a:rPr>
                  <a:t>x</a:t>
                </a:r>
                <a:r>
                  <a:rPr lang="en-US" altLang="zh-CN" sz="2000" baseline="-25000" dirty="0" err="1">
                    <a:solidFill>
                      <a:srgbClr val="9933FF"/>
                    </a:solidFill>
                  </a:rPr>
                  <a:t>j</a:t>
                </a:r>
                <a:r>
                  <a:rPr lang="zh-CN" altLang="en-US" sz="2000" dirty="0">
                    <a:solidFill>
                      <a:srgbClr val="9933FF"/>
                    </a:solidFill>
                  </a:rPr>
                  <a:t>结束</a:t>
                </a:r>
                <a:r>
                  <a:rPr lang="zh-CN" altLang="en-US" sz="2000" dirty="0"/>
                  <a:t>的最长递增子序列的长度。</a:t>
                </a:r>
                <a:endParaRPr lang="en-US" altLang="zh-CN" sz="2000" dirty="0"/>
              </a:p>
              <a:p>
                <a:pPr lvl="1"/>
                <a:r>
                  <a:rPr lang="zh-CN" altLang="en-US" sz="2400" dirty="0"/>
                  <a:t>状态转移方程：</a:t>
                </a:r>
                <a:endParaRPr lang="en-US" altLang="zh-CN" sz="2400" dirty="0"/>
              </a:p>
              <a:p>
                <a:pPr lvl="2"/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r>
                      <m:rPr>
                        <m:sty m:val="p"/>
                      </m:rPr>
                      <a:rPr lang="en-US" altLang="zh-CN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⁡{ 1,</m:t>
                    </m:r>
                    <m:sSub>
                      <m:sSubPr>
                        <m:ctrlPr>
                          <a:rPr lang="en-US" altLang="zh-CN" sz="200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000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000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+ 1}</m:t>
                    </m:r>
                  </m:oMath>
                </a14:m>
                <a:endParaRPr lang="en-US" altLang="zh-CN" sz="2000" dirty="0">
                  <a:solidFill>
                    <a:srgbClr val="00B050"/>
                  </a:solidFill>
                </a:endParaRPr>
              </a:p>
              <a:p>
                <a:pPr lvl="1"/>
                <a:r>
                  <a:rPr lang="zh-CN" altLang="en-US" sz="2400" dirty="0"/>
                  <a:t>依据转移公式，容易在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O(j)</a:t>
                </a:r>
                <a:r>
                  <a:rPr lang="zh-CN" altLang="en-US" sz="2400" dirty="0"/>
                  <a:t>时间内算出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</a:t>
                </a:r>
                <a:r>
                  <a:rPr lang="zh-CN" altLang="en-US" sz="2400" dirty="0"/>
                  <a:t>。从而可</a:t>
                </a:r>
                <a:br>
                  <a:rPr lang="en-US" altLang="zh-CN" sz="2400" dirty="0"/>
                </a:br>
                <a:r>
                  <a:rPr lang="zh-CN" altLang="en-US" sz="2400" dirty="0"/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O(n</a:t>
                </a:r>
                <a:r>
                  <a:rPr lang="en-US" altLang="zh-CN" sz="2400" baseline="30000" dirty="0">
                    <a:solidFill>
                      <a:schemeClr val="accent5">
                        <a:lumMod val="25000"/>
                      </a:schemeClr>
                    </a:solidFill>
                  </a:rPr>
                  <a:t>2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sz="2400" dirty="0"/>
                  <a:t>时间内算出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n</a:t>
                </a:r>
                <a:r>
                  <a:rPr lang="zh-CN" altLang="en-US" sz="2400" dirty="0"/>
                  <a:t>。最终答案</a:t>
                </a:r>
                <a:r>
                  <a:rPr lang="en-US" altLang="zh-CN" sz="2400" dirty="0"/>
                  <a:t>=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max(F</a:t>
                </a:r>
                <a:r>
                  <a:rPr lang="en-US" altLang="zh-CN" sz="2400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,…,</a:t>
                </a:r>
                <a:r>
                  <a:rPr lang="en-US" altLang="zh-CN" sz="2400" dirty="0" err="1">
                    <a:solidFill>
                      <a:srgbClr val="00B050"/>
                    </a:solidFill>
                  </a:rPr>
                  <a:t>F</a:t>
                </a:r>
                <a:r>
                  <a:rPr lang="en-US" altLang="zh-CN" sz="2400" baseline="-25000" dirty="0" err="1">
                    <a:solidFill>
                      <a:srgbClr val="00B050"/>
                    </a:solidFill>
                  </a:rPr>
                  <a:t>n</a:t>
                </a:r>
                <a:r>
                  <a:rPr lang="en-US" altLang="zh-CN" sz="2400" dirty="0">
                    <a:solidFill>
                      <a:srgbClr val="00B050"/>
                    </a:solidFill>
                  </a:rPr>
                  <a:t>)</a:t>
                </a:r>
                <a:r>
                  <a:rPr lang="zh-CN" altLang="en-US" sz="2400" dirty="0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F8A753-3642-43C6-99AB-FBA738CE0A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4"/>
                <a:ext cx="8501062" cy="5149204"/>
              </a:xfrm>
              <a:blipFill>
                <a:blip r:embed="rId2"/>
                <a:stretch>
                  <a:fillRect l="-1434" t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0556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8FDF42-3B51-4B6F-8D6B-BF0A5D08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</a:rPr>
              <a:t>：快速最长递增子序列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8C4B67-F016-4A90-B51F-3B5A964160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1452563"/>
                <a:ext cx="8501062" cy="4883149"/>
              </a:xfrm>
            </p:spPr>
            <p:txBody>
              <a:bodyPr/>
              <a:lstStyle/>
              <a:p>
                <a:r>
                  <a:rPr lang="zh-CN" altLang="en-US" dirty="0"/>
                  <a:t>可否更快速的计算</a:t>
                </a: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 dirty="0" err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?</a:t>
                </a:r>
              </a:p>
              <a:p>
                <a:r>
                  <a:rPr lang="zh-CN" altLang="en-US" dirty="0"/>
                  <a:t>将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dirty="0"/>
                  <a:t>作为一个数据项插入到集合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dirty="0"/>
                  <a:t>中。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计算公式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时，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dirty="0"/>
                  <a:t>中有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(x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1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),…,(X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j-1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j-1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2"/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当计算出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F</a:t>
                </a:r>
                <a:r>
                  <a:rPr lang="en-US" altLang="zh-CN" baseline="-25000" dirty="0">
                    <a:solidFill>
                      <a:schemeClr val="bg1">
                        <a:lumMod val="50000"/>
                      </a:schemeClr>
                    </a:solidFill>
                  </a:rPr>
                  <a:t>j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后，将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bg1">
                        <a:lumMod val="50000"/>
                      </a:schemeClr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chemeClr val="bg1">
                        <a:lumMod val="50000"/>
                      </a:schemeClr>
                    </a:solidFill>
                  </a:rPr>
                  <a:t>j</a:t>
                </a:r>
                <a:r>
                  <a:rPr lang="en-US" altLang="zh-CN" dirty="0" err="1">
                    <a:solidFill>
                      <a:schemeClr val="bg1">
                        <a:lumMod val="50000"/>
                      </a:schemeClr>
                    </a:solidFill>
                  </a:rPr>
                  <a:t>,F</a:t>
                </a:r>
                <a:r>
                  <a:rPr lang="en-US" altLang="zh-CN" baseline="-25000" dirty="0" err="1">
                    <a:solidFill>
                      <a:schemeClr val="bg1">
                        <a:lumMod val="50000"/>
                      </a:schemeClr>
                    </a:solidFill>
                  </a:rPr>
                  <a:t>j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)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加入到</a:t>
                </a:r>
                <a:r>
                  <a:rPr lang="en-US" altLang="zh-CN" dirty="0">
                    <a:solidFill>
                      <a:schemeClr val="bg1">
                        <a:lumMod val="50000"/>
                      </a:schemeClr>
                    </a:solidFill>
                  </a:rPr>
                  <a:t>S</a:t>
                </a:r>
                <a:r>
                  <a:rPr lang="zh-CN" altLang="en-US" dirty="0">
                    <a:solidFill>
                      <a:schemeClr val="bg1">
                        <a:lumMod val="50000"/>
                      </a:schemeClr>
                    </a:solidFill>
                  </a:rPr>
                  <a:t>中。</a:t>
                </a:r>
                <a:endParaRPr lang="en-US" altLang="zh-CN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lvl="1"/>
                <a:r>
                  <a:rPr lang="zh-CN" altLang="en-US" dirty="0"/>
                  <a:t>将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baseline="-25000" dirty="0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zh-CN" altLang="en-US" dirty="0"/>
                  <a:t>当作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(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dirty="0" err="1">
                    <a:solidFill>
                      <a:schemeClr val="accent5">
                        <a:lumMod val="25000"/>
                      </a:schemeClr>
                    </a:solidFill>
                  </a:rPr>
                  <a:t>,F</a:t>
                </a:r>
                <a:r>
                  <a:rPr lang="en-US" altLang="zh-CN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)</a:t>
                </a:r>
                <a:r>
                  <a:rPr lang="zh-CN" altLang="en-US" dirty="0"/>
                  <a:t>的关键值；</a:t>
                </a:r>
                <a:r>
                  <a:rPr lang="en-US" altLang="zh-CN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用一棵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AVL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树维护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给定一个阈值</a:t>
                </a:r>
                <a:r>
                  <a:rPr lang="en-US" altLang="zh-CN" dirty="0" err="1">
                    <a:solidFill>
                      <a:srgbClr val="0070C0"/>
                    </a:solidFill>
                  </a:rPr>
                  <a:t>x</a:t>
                </a:r>
                <a:r>
                  <a:rPr lang="en-US" altLang="zh-CN" baseline="-25000" dirty="0" err="1">
                    <a:solidFill>
                      <a:srgbClr val="0070C0"/>
                    </a:solidFill>
                  </a:rPr>
                  <a:t>j</a:t>
                </a:r>
                <a:r>
                  <a:rPr lang="zh-CN" altLang="en-US" dirty="0"/>
                  <a:t>，需要计算的是：</a:t>
                </a:r>
                <a:r>
                  <a:rPr lang="en-US" altLang="zh-CN" u="sng" dirty="0">
                    <a:solidFill>
                      <a:schemeClr val="accent5">
                        <a:lumMod val="25000"/>
                      </a:schemeClr>
                    </a:solidFill>
                  </a:rPr>
                  <a:t>S</a:t>
                </a:r>
                <a:r>
                  <a:rPr lang="zh-CN" altLang="en-US" u="sng" dirty="0"/>
                  <a:t>中关键值</a:t>
                </a:r>
                <a:br>
                  <a:rPr lang="en-US" altLang="zh-CN" u="sng" dirty="0"/>
                </a:br>
                <a:r>
                  <a:rPr lang="zh-CN" altLang="en-US" u="sng" dirty="0"/>
                  <a:t>比该阈值小的那些数据项中，</a:t>
                </a:r>
                <a:r>
                  <a:rPr lang="en-US" altLang="zh-CN" u="sng" dirty="0">
                    <a:solidFill>
                      <a:schemeClr val="accent5">
                        <a:lumMod val="25000"/>
                      </a:schemeClr>
                    </a:solidFill>
                  </a:rPr>
                  <a:t>F</a:t>
                </a:r>
                <a:r>
                  <a:rPr lang="zh-CN" altLang="en-US" u="sng" dirty="0"/>
                  <a:t>的最大值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为快速计算这个值，在每个节点添加一个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额外</a:t>
                </a:r>
                <a:br>
                  <a:rPr lang="en-US" altLang="zh-CN" dirty="0">
                    <a:solidFill>
                      <a:srgbClr val="9933FF"/>
                    </a:solidFill>
                  </a:rPr>
                </a:br>
                <a:r>
                  <a:rPr lang="zh-CN" altLang="en-US" dirty="0">
                    <a:solidFill>
                      <a:srgbClr val="9933FF"/>
                    </a:solidFill>
                  </a:rPr>
                  <a:t>信息，储存以该节点为根的子树中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F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的最大值。</a:t>
                </a:r>
                <a:endParaRPr lang="en-US" altLang="zh-CN" dirty="0">
                  <a:solidFill>
                    <a:srgbClr val="9933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8C4B67-F016-4A90-B51F-3B5A964160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1452563"/>
                <a:ext cx="8501062" cy="4883149"/>
              </a:xfrm>
              <a:blipFill>
                <a:blip r:embed="rId3"/>
                <a:stretch>
                  <a:fillRect l="-1362" t="-2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2551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0B9E6-6FF9-41DB-8A40-D912F6B2C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</a:rPr>
              <a:t>：快速最长递增子序列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145066-F780-4241-8C70-A3D37FC61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4632447" cy="133486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例   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</a:rPr>
              <a:t>x=(</a:t>
            </a:r>
            <a:r>
              <a:rPr lang="en-US" altLang="zh-CN" sz="3200" dirty="0">
                <a:solidFill>
                  <a:srgbClr val="002060"/>
                </a:solidFill>
              </a:rPr>
              <a:t>3,1,4,2,6,7,5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zh-CN" dirty="0">
                <a:solidFill>
                  <a:srgbClr val="002060"/>
                </a:solidFill>
              </a:rPr>
              <a:t>    </a:t>
            </a:r>
            <a:r>
              <a:rPr lang="en-US" altLang="zh-CN" sz="2400" dirty="0">
                <a:solidFill>
                  <a:srgbClr val="002060"/>
                </a:solidFill>
              </a:rPr>
              <a:t> </a:t>
            </a:r>
            <a:r>
              <a:rPr lang="en-US" altLang="zh-CN" sz="1800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F=(</a:t>
            </a:r>
            <a:r>
              <a:rPr lang="en-US" altLang="zh-CN" dirty="0">
                <a:solidFill>
                  <a:srgbClr val="7030A0"/>
                </a:solidFill>
              </a:rPr>
              <a:t>1,1,2,2,3,4,?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endParaRPr lang="zh-CN" altLang="en-US" dirty="0">
              <a:solidFill>
                <a:schemeClr val="accent5">
                  <a:lumMod val="25000"/>
                </a:schemeClr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127BAD2-B76B-44FF-B34D-6959EDD6C40B}"/>
              </a:ext>
            </a:extLst>
          </p:cNvPr>
          <p:cNvSpPr/>
          <p:nvPr/>
        </p:nvSpPr>
        <p:spPr bwMode="auto">
          <a:xfrm>
            <a:off x="2498933" y="2993419"/>
            <a:ext cx="1198862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3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F8312199-6486-471C-A492-5947E3842218}"/>
              </a:ext>
            </a:extLst>
          </p:cNvPr>
          <p:cNvSpPr/>
          <p:nvPr/>
        </p:nvSpPr>
        <p:spPr bwMode="auto">
          <a:xfrm>
            <a:off x="1559412" y="3742002"/>
            <a:ext cx="1198862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2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98BC2116-B95A-4586-BC27-9810AB168BCA}"/>
              </a:ext>
            </a:extLst>
          </p:cNvPr>
          <p:cNvSpPr/>
          <p:nvPr/>
        </p:nvSpPr>
        <p:spPr bwMode="auto">
          <a:xfrm>
            <a:off x="876124" y="4588527"/>
            <a:ext cx="1198862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1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EE6FD667-E8F7-4976-97D1-7D0CED1EC11E}"/>
              </a:ext>
            </a:extLst>
          </p:cNvPr>
          <p:cNvSpPr/>
          <p:nvPr/>
        </p:nvSpPr>
        <p:spPr bwMode="auto">
          <a:xfrm>
            <a:off x="3620988" y="3742002"/>
            <a:ext cx="1198862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6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3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76F5C01-37C8-431E-816B-AA82096C1148}"/>
              </a:ext>
            </a:extLst>
          </p:cNvPr>
          <p:cNvSpPr/>
          <p:nvPr/>
        </p:nvSpPr>
        <p:spPr bwMode="auto">
          <a:xfrm>
            <a:off x="3093534" y="4588527"/>
            <a:ext cx="1198862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4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890636CA-2AAA-42F2-955C-E5DE421AFC35}"/>
              </a:ext>
            </a:extLst>
          </p:cNvPr>
          <p:cNvSpPr/>
          <p:nvPr/>
        </p:nvSpPr>
        <p:spPr bwMode="auto">
          <a:xfrm>
            <a:off x="4726306" y="4588527"/>
            <a:ext cx="1198862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7</a:t>
            </a:r>
            <a:r>
              <a:rPr kumimoji="1"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4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4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04B4382-78FA-4743-800F-3B98D0E92B0F}"/>
              </a:ext>
            </a:extLst>
          </p:cNvPr>
          <p:cNvCxnSpPr>
            <a:stCxn id="4" idx="3"/>
            <a:endCxn id="5" idx="0"/>
          </p:cNvCxnSpPr>
          <p:nvPr/>
        </p:nvCxnSpPr>
        <p:spPr bwMode="auto">
          <a:xfrm flipH="1">
            <a:off x="2158843" y="3449698"/>
            <a:ext cx="515659" cy="2923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D01F2BC3-73F0-4D37-828A-49A921572498}"/>
              </a:ext>
            </a:extLst>
          </p:cNvPr>
          <p:cNvCxnSpPr>
            <a:stCxn id="5" idx="3"/>
            <a:endCxn id="8" idx="0"/>
          </p:cNvCxnSpPr>
          <p:nvPr/>
        </p:nvCxnSpPr>
        <p:spPr bwMode="auto">
          <a:xfrm flipH="1">
            <a:off x="1475555" y="4198281"/>
            <a:ext cx="259426" cy="39024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695A660-ECFA-4973-B9A0-5879CBB0D8DA}"/>
              </a:ext>
            </a:extLst>
          </p:cNvPr>
          <p:cNvCxnSpPr>
            <a:stCxn id="4" idx="5"/>
            <a:endCxn id="9" idx="0"/>
          </p:cNvCxnSpPr>
          <p:nvPr/>
        </p:nvCxnSpPr>
        <p:spPr bwMode="auto">
          <a:xfrm>
            <a:off x="3522226" y="3449698"/>
            <a:ext cx="698193" cy="2923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EE9BEE02-ED11-4A2E-9B12-B4FBD982B40F}"/>
              </a:ext>
            </a:extLst>
          </p:cNvPr>
          <p:cNvCxnSpPr>
            <a:stCxn id="9" idx="5"/>
            <a:endCxn id="11" idx="0"/>
          </p:cNvCxnSpPr>
          <p:nvPr/>
        </p:nvCxnSpPr>
        <p:spPr bwMode="auto">
          <a:xfrm>
            <a:off x="4644281" y="4198281"/>
            <a:ext cx="681456" cy="39024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AA6237E1-04AA-4745-9AE6-7ED7C5300FE1}"/>
              </a:ext>
            </a:extLst>
          </p:cNvPr>
          <p:cNvCxnSpPr>
            <a:stCxn id="9" idx="3"/>
            <a:endCxn id="10" idx="0"/>
          </p:cNvCxnSpPr>
          <p:nvPr/>
        </p:nvCxnSpPr>
        <p:spPr bwMode="auto">
          <a:xfrm flipH="1">
            <a:off x="3692965" y="4198281"/>
            <a:ext cx="103592" cy="39024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1140A16-0956-4B86-9F76-4D2280DBB2B0}"/>
              </a:ext>
            </a:extLst>
          </p:cNvPr>
          <p:cNvSpPr txBox="1"/>
          <p:nvPr/>
        </p:nvSpPr>
        <p:spPr>
          <a:xfrm>
            <a:off x="6173461" y="1733340"/>
            <a:ext cx="274822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1. </a:t>
            </a:r>
            <a:r>
              <a:rPr lang="zh-CN" altLang="en-US" sz="2400" dirty="0"/>
              <a:t>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A=0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2. </a:t>
            </a:r>
            <a:r>
              <a:rPr lang="zh-CN" altLang="en-US" sz="2400" dirty="0"/>
              <a:t>从根出发往下走。</a:t>
            </a:r>
            <a:endParaRPr lang="en-US" altLang="zh-CN" sz="2400" dirty="0"/>
          </a:p>
          <a:p>
            <a:r>
              <a:rPr lang="en-US" altLang="zh-CN" sz="2400" dirty="0"/>
              <a:t>  &lt;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  <a:r>
              <a:rPr lang="zh-CN" altLang="en-US" sz="2400" dirty="0"/>
              <a:t>往右</a:t>
            </a:r>
            <a:r>
              <a:rPr lang="en-US" altLang="zh-CN" sz="2400" dirty="0"/>
              <a:t>,&gt;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  <a:r>
              <a:rPr lang="zh-CN" altLang="en-US" sz="2400" dirty="0"/>
              <a:t>往左。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en-US" altLang="zh-CN" sz="2400" dirty="0"/>
              <a:t>3. </a:t>
            </a:r>
            <a:r>
              <a:rPr lang="zh-CN" altLang="en-US" sz="2400" dirty="0"/>
              <a:t>遇到</a:t>
            </a:r>
            <a:r>
              <a:rPr lang="en-US" altLang="zh-CN" sz="2400" dirty="0"/>
              <a:t>&lt;</a:t>
            </a:r>
            <a:r>
              <a:rPr lang="en-US" altLang="zh-CN" sz="2400" dirty="0">
                <a:solidFill>
                  <a:srgbClr val="002060"/>
                </a:solidFill>
              </a:rPr>
              <a:t>5</a:t>
            </a:r>
            <a:r>
              <a:rPr lang="zh-CN" altLang="en-US" sz="2400" dirty="0"/>
              <a:t>节点</a:t>
            </a:r>
            <a:r>
              <a:rPr lang="en-US" altLang="zh-CN" sz="2400" dirty="0">
                <a:solidFill>
                  <a:srgbClr val="00B0F0"/>
                </a:solidFill>
              </a:rPr>
              <a:t>u</a:t>
            </a:r>
            <a:r>
              <a:rPr lang="zh-CN" altLang="en-US" sz="2400" dirty="0"/>
              <a:t>时：</a:t>
            </a:r>
            <a:r>
              <a:rPr lang="en-US" altLang="zh-CN" sz="2400" dirty="0"/>
              <a:t> </a:t>
            </a:r>
            <a:r>
              <a:rPr lang="zh-CN" altLang="en-US" sz="2400" dirty="0"/>
              <a:t>令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A=max(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A,</a:t>
            </a:r>
            <a:r>
              <a:rPr lang="en-US" altLang="zh-CN" sz="2400" dirty="0" err="1">
                <a:solidFill>
                  <a:srgbClr val="00B0F0"/>
                </a:solidFill>
              </a:rPr>
              <a:t>LF</a:t>
            </a:r>
            <a:r>
              <a:rPr lang="en-US" altLang="zh-CN" sz="2400" baseline="-25000" dirty="0" err="1">
                <a:solidFill>
                  <a:srgbClr val="00B0F0"/>
                </a:solidFill>
              </a:rPr>
              <a:t>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400" dirty="0"/>
              <a:t>其中</a:t>
            </a:r>
            <a:r>
              <a:rPr lang="en-US" altLang="zh-CN" sz="2400" dirty="0" err="1">
                <a:solidFill>
                  <a:srgbClr val="00B0F0"/>
                </a:solidFill>
              </a:rPr>
              <a:t>LF</a:t>
            </a:r>
            <a:r>
              <a:rPr lang="en-US" altLang="zh-CN" sz="2400" baseline="-25000" dirty="0" err="1">
                <a:solidFill>
                  <a:srgbClr val="00B0F0"/>
                </a:solidFill>
              </a:rPr>
              <a:t>u</a:t>
            </a:r>
            <a:r>
              <a:rPr lang="zh-CN" altLang="en-US" sz="2400" dirty="0"/>
              <a:t>表示该节点及其左子树中所有节点的最大</a:t>
            </a:r>
            <a:r>
              <a:rPr lang="en-US" altLang="zh-CN" sz="2400" dirty="0"/>
              <a:t>F</a:t>
            </a:r>
            <a:r>
              <a:rPr lang="zh-CN" altLang="en-US" sz="2400" dirty="0"/>
              <a:t>值。</a:t>
            </a:r>
            <a:endParaRPr lang="en-US" altLang="zh-CN" sz="2400" dirty="0"/>
          </a:p>
          <a:p>
            <a:endParaRPr lang="en-US" altLang="zh-CN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408F92-1A48-446B-8467-4DB5954EE333}"/>
              </a:ext>
            </a:extLst>
          </p:cNvPr>
          <p:cNvSpPr txBox="1"/>
          <p:nvPr/>
        </p:nvSpPr>
        <p:spPr>
          <a:xfrm>
            <a:off x="3387223" y="3056075"/>
            <a:ext cx="55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solidFill>
                  <a:srgbClr val="00B0F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EA3BC0C-BA4B-4BDD-BC60-72DB302B0227}"/>
              </a:ext>
            </a:extLst>
          </p:cNvPr>
          <p:cNvSpPr txBox="1"/>
          <p:nvPr/>
        </p:nvSpPr>
        <p:spPr>
          <a:xfrm>
            <a:off x="3977898" y="4632965"/>
            <a:ext cx="5561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>
                <a:solidFill>
                  <a:srgbClr val="00B0F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4FF4B7A6-503E-4E68-9268-3A331484C8DB}"/>
              </a:ext>
            </a:extLst>
          </p:cNvPr>
          <p:cNvSpPr txBox="1"/>
          <p:nvPr/>
        </p:nvSpPr>
        <p:spPr>
          <a:xfrm>
            <a:off x="789112" y="5782695"/>
            <a:ext cx="80614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只需</a:t>
            </a:r>
            <a:r>
              <a:rPr lang="en-US" altLang="zh-CN" sz="2800" dirty="0">
                <a:solidFill>
                  <a:srgbClr val="FF0000"/>
                </a:solidFill>
              </a:rPr>
              <a:t>O(log n)</a:t>
            </a:r>
            <a:r>
              <a:rPr lang="zh-CN" altLang="en-US" sz="2800" dirty="0">
                <a:solidFill>
                  <a:srgbClr val="FF0000"/>
                </a:solidFill>
              </a:rPr>
              <a:t>算出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r>
              <a:rPr lang="zh-CN" altLang="en-US" sz="2800" dirty="0">
                <a:solidFill>
                  <a:srgbClr val="FF0000"/>
                </a:solidFill>
              </a:rPr>
              <a:t>。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之前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O(n)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是枚举了所有节点。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77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D4BE5-4BE5-4950-99D3-B19CB48C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3101C-95CE-4F20-B2C1-D5B3161D65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595438"/>
            <a:ext cx="5591175" cy="474027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Adelson-</a:t>
            </a:r>
            <a:r>
              <a:rPr lang="en-US" altLang="zh-CN" sz="2800" dirty="0" err="1"/>
              <a:t>Velsky</a:t>
            </a:r>
            <a:r>
              <a:rPr lang="zh-CN" altLang="en-US" sz="2800" dirty="0"/>
              <a:t>和</a:t>
            </a:r>
            <a:r>
              <a:rPr lang="en-US" altLang="zh-CN" sz="2800" dirty="0"/>
              <a:t>Landis</a:t>
            </a:r>
            <a:r>
              <a:rPr lang="zh-CN" altLang="en-US" sz="2800" dirty="0"/>
              <a:t>发明了</a:t>
            </a:r>
            <a:br>
              <a:rPr lang="en-US" altLang="zh-CN" sz="2800" dirty="0"/>
            </a:br>
            <a:r>
              <a:rPr lang="en-US" altLang="zh-CN" sz="2800" dirty="0"/>
              <a:t>   </a:t>
            </a:r>
            <a:r>
              <a:rPr lang="zh-CN" altLang="en-US" sz="2800" dirty="0"/>
              <a:t>一种</a:t>
            </a:r>
            <a:r>
              <a:rPr lang="en-US" altLang="zh-CN" sz="2800" dirty="0">
                <a:solidFill>
                  <a:srgbClr val="9933FF"/>
                </a:solidFill>
              </a:rPr>
              <a:t>self-balancing</a:t>
            </a:r>
            <a:r>
              <a:rPr lang="en-US" altLang="zh-CN" sz="2800" dirty="0"/>
              <a:t> BST </a:t>
            </a:r>
            <a:br>
              <a:rPr lang="en-US" altLang="zh-CN" sz="2800" dirty="0"/>
            </a:br>
            <a:r>
              <a:rPr lang="zh-CN" altLang="en-US" sz="2800" dirty="0"/>
              <a:t>称作</a:t>
            </a:r>
            <a:r>
              <a:rPr lang="zh-CN" altLang="en-US" sz="2800" dirty="0">
                <a:solidFill>
                  <a:srgbClr val="00B0F0"/>
                </a:solidFill>
              </a:rPr>
              <a:t>平衡二叉树</a:t>
            </a:r>
            <a:r>
              <a:rPr lang="zh-CN" altLang="en-US" sz="2800" dirty="0"/>
              <a:t>（或</a:t>
            </a:r>
            <a:r>
              <a:rPr lang="en-US" altLang="zh-CN" sz="2800" dirty="0">
                <a:solidFill>
                  <a:srgbClr val="00B0F0"/>
                </a:solidFill>
              </a:rPr>
              <a:t>AVL</a:t>
            </a:r>
            <a:r>
              <a:rPr lang="zh-CN" altLang="en-US" sz="2800" dirty="0">
                <a:solidFill>
                  <a:srgbClr val="00B0F0"/>
                </a:solidFill>
              </a:rPr>
              <a:t>树</a:t>
            </a:r>
            <a:r>
              <a:rPr lang="en-US" altLang="zh-CN" sz="2800" dirty="0"/>
              <a:t>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定义：平衡因子</a:t>
            </a:r>
            <a:r>
              <a:rPr lang="en-US" altLang="zh-CN" sz="2800" dirty="0"/>
              <a:t>(balance factor)</a:t>
            </a:r>
            <a:r>
              <a:rPr lang="zh-CN" altLang="en-US" sz="2800" dirty="0"/>
              <a:t>：</a:t>
            </a:r>
            <a:endParaRPr lang="en-US" altLang="zh-CN" sz="28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BF(x) =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(x) –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(x)</a:t>
            </a:r>
          </a:p>
          <a:p>
            <a:pPr lvl="2"/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R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(x)</a:t>
            </a:r>
            <a:r>
              <a:rPr lang="en-US" altLang="zh-CN" sz="2000" dirty="0"/>
              <a:t>:</a:t>
            </a:r>
            <a:r>
              <a:rPr lang="zh-CN" altLang="en-US" sz="2000" dirty="0"/>
              <a:t>节点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000" dirty="0"/>
              <a:t>的右子树的高度</a:t>
            </a:r>
            <a:endParaRPr lang="en-US" altLang="zh-CN" sz="2000" dirty="0"/>
          </a:p>
          <a:p>
            <a:pPr lvl="2"/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000" baseline="-25000" dirty="0" err="1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(x)</a:t>
            </a:r>
            <a:r>
              <a:rPr lang="en-US" altLang="zh-CN" sz="2000" dirty="0"/>
              <a:t>:</a:t>
            </a:r>
            <a:r>
              <a:rPr lang="zh-CN" altLang="en-US" sz="2000" dirty="0"/>
              <a:t>节点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000" dirty="0"/>
              <a:t>的左子树的高度</a:t>
            </a:r>
            <a:endParaRPr lang="en-US" altLang="zh-CN" sz="2000" dirty="0"/>
          </a:p>
          <a:p>
            <a:pPr lvl="1"/>
            <a:r>
              <a:rPr lang="en-US" altLang="zh-CN" sz="2400" dirty="0">
                <a:solidFill>
                  <a:srgbClr val="FF0000"/>
                </a:solidFill>
              </a:rPr>
              <a:t>BF(x) </a:t>
            </a:r>
            <a:r>
              <a:rPr lang="en-US" altLang="zh-CN" sz="24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∈ {-1,0,1}</a:t>
            </a:r>
          </a:p>
          <a:p>
            <a:pPr marL="457200" lvl="1" indent="0">
              <a:buNone/>
            </a:pPr>
            <a:r>
              <a:rPr lang="en-US" altLang="zh-CN" sz="2400" dirty="0"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	 </a:t>
            </a:r>
            <a:r>
              <a:rPr lang="en-US" altLang="zh-CN" sz="24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x</a:t>
            </a:r>
            <a:r>
              <a:rPr lang="zh-CN" altLang="en-US" sz="24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是</a:t>
            </a:r>
            <a:r>
              <a:rPr lang="zh-CN" altLang="en-US" sz="24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平衡的</a:t>
            </a:r>
            <a:r>
              <a:rPr lang="en-US" altLang="zh-CN" sz="2400" b="1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(balanced)</a:t>
            </a:r>
            <a:r>
              <a:rPr lang="en-US" altLang="zh-CN" sz="2400" dirty="0">
                <a:solidFill>
                  <a:srgbClr val="00B0F0"/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.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C66F82D-2805-4C64-84DE-0FBCCE453864}"/>
              </a:ext>
            </a:extLst>
          </p:cNvPr>
          <p:cNvSpPr/>
          <p:nvPr/>
        </p:nvSpPr>
        <p:spPr bwMode="auto">
          <a:xfrm>
            <a:off x="7031383" y="3781426"/>
            <a:ext cx="409575" cy="425192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rPr>
              <a:t>x</a:t>
            </a:r>
            <a:endParaRPr kumimoji="1" lang="zh-CN" altLang="en-US" sz="2400" b="0" i="0" u="none" strike="noStrike" cap="none" normalizeH="0" baseline="0" dirty="0">
              <a:ln>
                <a:noFill/>
              </a:ln>
              <a:solidFill>
                <a:schemeClr val="accent5">
                  <a:lumMod val="25000"/>
                </a:schemeClr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等腰三角形 4">
            <a:extLst>
              <a:ext uri="{FF2B5EF4-FFF2-40B4-BE49-F238E27FC236}">
                <a16:creationId xmlns:a16="http://schemas.microsoft.com/office/drawing/2014/main" id="{177272A8-0D71-4A2A-A00B-5A8169D4FD2C}"/>
              </a:ext>
            </a:extLst>
          </p:cNvPr>
          <p:cNvSpPr/>
          <p:nvPr/>
        </p:nvSpPr>
        <p:spPr bwMode="auto">
          <a:xfrm>
            <a:off x="7440958" y="4467550"/>
            <a:ext cx="447675" cy="1323975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EA89DE90-1202-47FF-BFD4-78BB6A3849BE}"/>
              </a:ext>
            </a:extLst>
          </p:cNvPr>
          <p:cNvSpPr/>
          <p:nvPr/>
        </p:nvSpPr>
        <p:spPr bwMode="auto">
          <a:xfrm>
            <a:off x="6532286" y="4467550"/>
            <a:ext cx="585788" cy="1743076"/>
          </a:xfrm>
          <a:prstGeom prst="triangl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ABBA0FF-3A17-49F3-B253-C30E865F1315}"/>
              </a:ext>
            </a:extLst>
          </p:cNvPr>
          <p:cNvCxnSpPr>
            <a:cxnSpLocks/>
            <a:stCxn id="7" idx="0"/>
            <a:endCxn id="4" idx="3"/>
          </p:cNvCxnSpPr>
          <p:nvPr/>
        </p:nvCxnSpPr>
        <p:spPr bwMode="auto">
          <a:xfrm flipV="1">
            <a:off x="6825180" y="4144350"/>
            <a:ext cx="266184" cy="3232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B19BE26-AE0B-4D44-9294-D166999CA285}"/>
              </a:ext>
            </a:extLst>
          </p:cNvPr>
          <p:cNvCxnSpPr>
            <a:cxnSpLocks/>
            <a:stCxn id="5" idx="0"/>
            <a:endCxn id="4" idx="5"/>
          </p:cNvCxnSpPr>
          <p:nvPr/>
        </p:nvCxnSpPr>
        <p:spPr bwMode="auto">
          <a:xfrm flipH="1" flipV="1">
            <a:off x="7380977" y="4144350"/>
            <a:ext cx="283819" cy="32320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右大括号 25">
            <a:extLst>
              <a:ext uri="{FF2B5EF4-FFF2-40B4-BE49-F238E27FC236}">
                <a16:creationId xmlns:a16="http://schemas.microsoft.com/office/drawing/2014/main" id="{E49BB5D5-7343-4EF8-8A40-85D9A18EB5CE}"/>
              </a:ext>
            </a:extLst>
          </p:cNvPr>
          <p:cNvSpPr/>
          <p:nvPr/>
        </p:nvSpPr>
        <p:spPr bwMode="auto">
          <a:xfrm>
            <a:off x="7986441" y="4467550"/>
            <a:ext cx="128859" cy="1323975"/>
          </a:xfrm>
          <a:prstGeom prst="righ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4C5595B8-BBC5-46F2-A2C6-1D46DF5E0258}"/>
              </a:ext>
            </a:extLst>
          </p:cNvPr>
          <p:cNvSpPr/>
          <p:nvPr/>
        </p:nvSpPr>
        <p:spPr bwMode="auto">
          <a:xfrm>
            <a:off x="6374743" y="4515175"/>
            <a:ext cx="108639" cy="1695451"/>
          </a:xfrm>
          <a:prstGeom prst="leftBrac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D891720-0136-4145-8D8B-077C5FABE63C}"/>
              </a:ext>
            </a:extLst>
          </p:cNvPr>
          <p:cNvSpPr txBox="1"/>
          <p:nvPr/>
        </p:nvSpPr>
        <p:spPr>
          <a:xfrm>
            <a:off x="8115300" y="4839680"/>
            <a:ext cx="8620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R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(x) </a:t>
            </a:r>
            <a:endParaRPr lang="zh-CN" altLang="en-US" sz="28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C5A20DE-05A3-4EFB-B332-97FA57191BE1}"/>
              </a:ext>
            </a:extLst>
          </p:cNvPr>
          <p:cNvSpPr txBox="1"/>
          <p:nvPr/>
        </p:nvSpPr>
        <p:spPr>
          <a:xfrm>
            <a:off x="5396552" y="5077478"/>
            <a:ext cx="8620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h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</a:rPr>
              <a:t>L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(x) 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64827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任意多边形: 形状 99">
            <a:extLst>
              <a:ext uri="{FF2B5EF4-FFF2-40B4-BE49-F238E27FC236}">
                <a16:creationId xmlns:a16="http://schemas.microsoft.com/office/drawing/2014/main" id="{C5CF799A-2E78-4FD7-81FC-EF5392E04F3E}"/>
              </a:ext>
            </a:extLst>
          </p:cNvPr>
          <p:cNvSpPr/>
          <p:nvPr/>
        </p:nvSpPr>
        <p:spPr bwMode="auto">
          <a:xfrm>
            <a:off x="3531996" y="3125037"/>
            <a:ext cx="1477107" cy="1758462"/>
          </a:xfrm>
          <a:custGeom>
            <a:avLst/>
            <a:gdLst>
              <a:gd name="connsiteX0" fmla="*/ 231112 w 1477107"/>
              <a:gd name="connsiteY0" fmla="*/ 954594 h 1758462"/>
              <a:gd name="connsiteX1" fmla="*/ 0 w 1477107"/>
              <a:gd name="connsiteY1" fmla="*/ 1436915 h 1758462"/>
              <a:gd name="connsiteX2" fmla="*/ 160773 w 1477107"/>
              <a:gd name="connsiteY2" fmla="*/ 1758462 h 1758462"/>
              <a:gd name="connsiteX3" fmla="*/ 859134 w 1477107"/>
              <a:gd name="connsiteY3" fmla="*/ 1683099 h 1758462"/>
              <a:gd name="connsiteX4" fmla="*/ 1029956 w 1477107"/>
              <a:gd name="connsiteY4" fmla="*/ 1266093 h 1758462"/>
              <a:gd name="connsiteX5" fmla="*/ 1472083 w 1477107"/>
              <a:gd name="connsiteY5" fmla="*/ 643095 h 1758462"/>
              <a:gd name="connsiteX6" fmla="*/ 1477107 w 1477107"/>
              <a:gd name="connsiteY6" fmla="*/ 256233 h 1758462"/>
              <a:gd name="connsiteX7" fmla="*/ 934496 w 1477107"/>
              <a:gd name="connsiteY7" fmla="*/ 0 h 1758462"/>
              <a:gd name="connsiteX8" fmla="*/ 467248 w 1477107"/>
              <a:gd name="connsiteY8" fmla="*/ 266282 h 1758462"/>
              <a:gd name="connsiteX9" fmla="*/ 231112 w 1477107"/>
              <a:gd name="connsiteY9" fmla="*/ 954594 h 1758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77107" h="1758462">
                <a:moveTo>
                  <a:pt x="231112" y="954594"/>
                </a:moveTo>
                <a:lnTo>
                  <a:pt x="0" y="1436915"/>
                </a:lnTo>
                <a:lnTo>
                  <a:pt x="160773" y="1758462"/>
                </a:lnTo>
                <a:lnTo>
                  <a:pt x="859134" y="1683099"/>
                </a:lnTo>
                <a:lnTo>
                  <a:pt x="1029956" y="1266093"/>
                </a:lnTo>
                <a:lnTo>
                  <a:pt x="1472083" y="643095"/>
                </a:lnTo>
                <a:cubicBezTo>
                  <a:pt x="1473758" y="514141"/>
                  <a:pt x="1475432" y="385187"/>
                  <a:pt x="1477107" y="256233"/>
                </a:cubicBezTo>
                <a:lnTo>
                  <a:pt x="934496" y="0"/>
                </a:lnTo>
                <a:lnTo>
                  <a:pt x="467248" y="266282"/>
                </a:lnTo>
                <a:lnTo>
                  <a:pt x="231112" y="95459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 cmpd="sng" algn="ctr">
            <a:solidFill>
              <a:srgbClr val="33CCCC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8" name="任意多边形: 形状 97">
            <a:extLst>
              <a:ext uri="{FF2B5EF4-FFF2-40B4-BE49-F238E27FC236}">
                <a16:creationId xmlns:a16="http://schemas.microsoft.com/office/drawing/2014/main" id="{0ED7E401-CE66-45C1-9D79-17970B9330D4}"/>
              </a:ext>
            </a:extLst>
          </p:cNvPr>
          <p:cNvSpPr/>
          <p:nvPr/>
        </p:nvSpPr>
        <p:spPr bwMode="auto">
          <a:xfrm>
            <a:off x="50242" y="1467059"/>
            <a:ext cx="4270549" cy="4225332"/>
          </a:xfrm>
          <a:custGeom>
            <a:avLst/>
            <a:gdLst>
              <a:gd name="connsiteX0" fmla="*/ 3150158 w 4270549"/>
              <a:gd name="connsiteY0" fmla="*/ 30145 h 4225332"/>
              <a:gd name="connsiteX1" fmla="*/ 3969099 w 4270549"/>
              <a:gd name="connsiteY1" fmla="*/ 0 h 4225332"/>
              <a:gd name="connsiteX2" fmla="*/ 4270549 w 4270549"/>
              <a:gd name="connsiteY2" fmla="*/ 462225 h 4225332"/>
              <a:gd name="connsiteX3" fmla="*/ 3471705 w 4270549"/>
              <a:gd name="connsiteY3" fmla="*/ 1386673 h 4225332"/>
              <a:gd name="connsiteX4" fmla="*/ 3582237 w 4270549"/>
              <a:gd name="connsiteY4" fmla="*/ 2371411 h 4225332"/>
              <a:gd name="connsiteX5" fmla="*/ 3064747 w 4270549"/>
              <a:gd name="connsiteY5" fmla="*/ 3426488 h 4225332"/>
              <a:gd name="connsiteX6" fmla="*/ 2155371 w 4270549"/>
              <a:gd name="connsiteY6" fmla="*/ 4134897 h 4225332"/>
              <a:gd name="connsiteX7" fmla="*/ 1105318 w 4270549"/>
              <a:gd name="connsiteY7" fmla="*/ 4225332 h 4225332"/>
              <a:gd name="connsiteX8" fmla="*/ 296426 w 4270549"/>
              <a:gd name="connsiteY8" fmla="*/ 3521948 h 4225332"/>
              <a:gd name="connsiteX9" fmla="*/ 0 w 4270549"/>
              <a:gd name="connsiteY9" fmla="*/ 3014506 h 4225332"/>
              <a:gd name="connsiteX10" fmla="*/ 165798 w 4270549"/>
              <a:gd name="connsiteY10" fmla="*/ 2361363 h 4225332"/>
              <a:gd name="connsiteX11" fmla="*/ 844061 w 4270549"/>
              <a:gd name="connsiteY11" fmla="*/ 1472084 h 4225332"/>
              <a:gd name="connsiteX12" fmla="*/ 3150158 w 4270549"/>
              <a:gd name="connsiteY12" fmla="*/ 30145 h 4225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70549" h="4225332">
                <a:moveTo>
                  <a:pt x="3150158" y="30145"/>
                </a:moveTo>
                <a:lnTo>
                  <a:pt x="3969099" y="0"/>
                </a:lnTo>
                <a:lnTo>
                  <a:pt x="4270549" y="462225"/>
                </a:lnTo>
                <a:lnTo>
                  <a:pt x="3471705" y="1386673"/>
                </a:lnTo>
                <a:lnTo>
                  <a:pt x="3582237" y="2371411"/>
                </a:lnTo>
                <a:lnTo>
                  <a:pt x="3064747" y="3426488"/>
                </a:lnTo>
                <a:lnTo>
                  <a:pt x="2155371" y="4134897"/>
                </a:lnTo>
                <a:lnTo>
                  <a:pt x="1105318" y="4225332"/>
                </a:lnTo>
                <a:lnTo>
                  <a:pt x="296426" y="3521948"/>
                </a:lnTo>
                <a:lnTo>
                  <a:pt x="0" y="3014506"/>
                </a:lnTo>
                <a:lnTo>
                  <a:pt x="165798" y="2361363"/>
                </a:lnTo>
                <a:lnTo>
                  <a:pt x="844061" y="1472084"/>
                </a:lnTo>
                <a:lnTo>
                  <a:pt x="3150158" y="3014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8100" cap="flat" cmpd="sng" algn="ctr">
            <a:solidFill>
              <a:srgbClr val="33CCCC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86F66A7-1082-4D50-848D-69D5485DD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zh-CN" altLang="en-US" dirty="0">
                <a:latin typeface="Cambria" panose="02040503050406030204" pitchFamily="18" charset="0"/>
              </a:rPr>
              <a:t>：快速最长递增子序列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471C092-A681-4F06-98EA-F16DCED18E2C}"/>
              </a:ext>
            </a:extLst>
          </p:cNvPr>
          <p:cNvSpPr txBox="1"/>
          <p:nvPr/>
        </p:nvSpPr>
        <p:spPr>
          <a:xfrm>
            <a:off x="778747" y="6147801"/>
            <a:ext cx="78829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课后思考：找更简单的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O(</a:t>
            </a:r>
            <a:r>
              <a:rPr lang="en-US" altLang="zh-CN" sz="24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nlogn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算法。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Hint: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无需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AVL</a:t>
            </a:r>
            <a:r>
              <a:rPr lang="zh-CN" altLang="en-US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树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6DBC234-5EFF-4C44-A17E-C56652A9D2C5}"/>
              </a:ext>
            </a:extLst>
          </p:cNvPr>
          <p:cNvSpPr/>
          <p:nvPr/>
        </p:nvSpPr>
        <p:spPr bwMode="auto">
          <a:xfrm>
            <a:off x="3324452" y="1635638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60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CB4CC1A1-E75E-4A94-9562-4BFD33401B58}"/>
              </a:ext>
            </a:extLst>
          </p:cNvPr>
          <p:cNvSpPr txBox="1"/>
          <p:nvPr/>
        </p:nvSpPr>
        <p:spPr>
          <a:xfrm>
            <a:off x="6217893" y="1395811"/>
            <a:ext cx="26799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从根出发往下走。</a:t>
            </a:r>
            <a:endParaRPr lang="en-US" altLang="zh-CN" sz="2400" dirty="0"/>
          </a:p>
          <a:p>
            <a:r>
              <a:rPr lang="en-US" altLang="zh-CN" sz="2400" dirty="0"/>
              <a:t>  &lt;</a:t>
            </a:r>
            <a:r>
              <a:rPr lang="en-US" altLang="zh-CN" sz="2400" dirty="0" err="1">
                <a:solidFill>
                  <a:srgbClr val="002060"/>
                </a:solidFill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j</a:t>
            </a:r>
            <a:r>
              <a:rPr lang="zh-CN" altLang="en-US" sz="2400" dirty="0"/>
              <a:t>往右</a:t>
            </a:r>
            <a:endParaRPr lang="en-US" altLang="zh-CN" sz="2400" dirty="0"/>
          </a:p>
          <a:p>
            <a:r>
              <a:rPr lang="en-US" altLang="zh-CN" sz="2400" dirty="0"/>
              <a:t>  &gt;</a:t>
            </a:r>
            <a:r>
              <a:rPr lang="en-US" altLang="zh-CN" sz="2400" dirty="0" err="1">
                <a:solidFill>
                  <a:srgbClr val="002060"/>
                </a:solidFill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j</a:t>
            </a:r>
            <a:r>
              <a:rPr lang="zh-CN" altLang="en-US" sz="2400" dirty="0"/>
              <a:t>往左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7548905-B4FD-4C49-95B3-C6DF2127EAA6}"/>
              </a:ext>
            </a:extLst>
          </p:cNvPr>
          <p:cNvSpPr txBox="1"/>
          <p:nvPr/>
        </p:nvSpPr>
        <p:spPr>
          <a:xfrm>
            <a:off x="6527936" y="2867748"/>
            <a:ext cx="25271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/>
              <a:t>当</a:t>
            </a:r>
            <a:r>
              <a:rPr lang="en-US" altLang="zh-CN" sz="2400" dirty="0"/>
              <a:t>&lt;</a:t>
            </a:r>
            <a:r>
              <a:rPr lang="en-US" altLang="zh-CN" sz="2400" dirty="0" err="1">
                <a:solidFill>
                  <a:srgbClr val="002060"/>
                </a:solidFill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j</a:t>
            </a:r>
            <a:r>
              <a:rPr lang="zh-CN" altLang="en-US" sz="2400" dirty="0"/>
              <a:t>时：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令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A=max(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A,LF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endParaRPr lang="zh-CN" altLang="en-US" sz="2400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9301A96E-B4BA-4F6B-A389-FC7FED601E30}"/>
              </a:ext>
            </a:extLst>
          </p:cNvPr>
          <p:cNvSpPr/>
          <p:nvPr/>
        </p:nvSpPr>
        <p:spPr bwMode="auto">
          <a:xfrm>
            <a:off x="1879041" y="2415624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6DBBD04-73F0-4228-8745-10851920183B}"/>
              </a:ext>
            </a:extLst>
          </p:cNvPr>
          <p:cNvSpPr/>
          <p:nvPr/>
        </p:nvSpPr>
        <p:spPr bwMode="auto">
          <a:xfrm>
            <a:off x="731838" y="333087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8D5C832-4BCA-40C8-B2FB-8FCE38BD95BD}"/>
              </a:ext>
            </a:extLst>
          </p:cNvPr>
          <p:cNvSpPr/>
          <p:nvPr/>
        </p:nvSpPr>
        <p:spPr bwMode="auto">
          <a:xfrm>
            <a:off x="199413" y="4162647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C87736DF-5181-42F2-9C62-40EB11E1C51E}"/>
              </a:ext>
            </a:extLst>
          </p:cNvPr>
          <p:cNvSpPr/>
          <p:nvPr/>
        </p:nvSpPr>
        <p:spPr bwMode="auto">
          <a:xfrm>
            <a:off x="1092162" y="417894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0DA97A2C-2C08-4B53-B718-E45B7396881F}"/>
              </a:ext>
            </a:extLst>
          </p:cNvPr>
          <p:cNvSpPr/>
          <p:nvPr/>
        </p:nvSpPr>
        <p:spPr bwMode="auto">
          <a:xfrm>
            <a:off x="2776815" y="333087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B0405970-A659-4C5E-BFC4-D9B48F34012E}"/>
              </a:ext>
            </a:extLst>
          </p:cNvPr>
          <p:cNvSpPr/>
          <p:nvPr/>
        </p:nvSpPr>
        <p:spPr bwMode="auto">
          <a:xfrm>
            <a:off x="2426858" y="418528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78F1B0FC-3AF1-4989-8735-02FACF3331EB}"/>
              </a:ext>
            </a:extLst>
          </p:cNvPr>
          <p:cNvSpPr/>
          <p:nvPr/>
        </p:nvSpPr>
        <p:spPr bwMode="auto">
          <a:xfrm>
            <a:off x="1361732" y="4965272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A2408313-E28F-4F29-8C59-B21CF3A66FD8}"/>
              </a:ext>
            </a:extLst>
          </p:cNvPr>
          <p:cNvSpPr/>
          <p:nvPr/>
        </p:nvSpPr>
        <p:spPr bwMode="auto">
          <a:xfrm>
            <a:off x="4963582" y="2419741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80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A86B6409-B875-4AF0-ADFA-AC6A6D4C301A}"/>
              </a:ext>
            </a:extLst>
          </p:cNvPr>
          <p:cNvSpPr/>
          <p:nvPr/>
        </p:nvSpPr>
        <p:spPr bwMode="auto">
          <a:xfrm>
            <a:off x="4158161" y="3331360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72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DEC1D660-79D6-4D0F-9083-8AE36CCA6FAD}"/>
              </a:ext>
            </a:extLst>
          </p:cNvPr>
          <p:cNvSpPr/>
          <p:nvPr/>
        </p:nvSpPr>
        <p:spPr bwMode="auto">
          <a:xfrm>
            <a:off x="5538073" y="333087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912BB026-EB47-4682-8CB3-841214B8F4D6}"/>
              </a:ext>
            </a:extLst>
          </p:cNvPr>
          <p:cNvSpPr/>
          <p:nvPr/>
        </p:nvSpPr>
        <p:spPr bwMode="auto">
          <a:xfrm>
            <a:off x="4797687" y="4185286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79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6E9CD866-A684-4BE2-BCFC-3D2A1D75BE39}"/>
              </a:ext>
            </a:extLst>
          </p:cNvPr>
          <p:cNvSpPr/>
          <p:nvPr/>
        </p:nvSpPr>
        <p:spPr bwMode="auto">
          <a:xfrm>
            <a:off x="4563385" y="4965272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76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BCFB053A-5F75-453B-9B8B-0A279B5843E3}"/>
              </a:ext>
            </a:extLst>
          </p:cNvPr>
          <p:cNvSpPr/>
          <p:nvPr/>
        </p:nvSpPr>
        <p:spPr bwMode="auto">
          <a:xfrm>
            <a:off x="3694384" y="417894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66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8C30E6C2-8AF3-4C41-A340-93FEAE156B63}"/>
              </a:ext>
            </a:extLst>
          </p:cNvPr>
          <p:cNvSpPr/>
          <p:nvPr/>
        </p:nvSpPr>
        <p:spPr bwMode="auto">
          <a:xfrm>
            <a:off x="5951230" y="417894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F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F7C10D03-6A6F-43D3-A7B6-9C19BCDC9CB3}"/>
              </a:ext>
            </a:extLst>
          </p:cNvPr>
          <p:cNvCxnSpPr>
            <a:stCxn id="5" idx="3"/>
            <a:endCxn id="35" idx="7"/>
          </p:cNvCxnSpPr>
          <p:nvPr/>
        </p:nvCxnSpPr>
        <p:spPr bwMode="auto">
          <a:xfrm flipH="1">
            <a:off x="2476455" y="2091917"/>
            <a:ext cx="950497" cy="40199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75D99CFB-00D5-4253-89DB-1D769F62741B}"/>
              </a:ext>
            </a:extLst>
          </p:cNvPr>
          <p:cNvCxnSpPr>
            <a:stCxn id="5" idx="5"/>
            <a:endCxn id="44" idx="1"/>
          </p:cNvCxnSpPr>
          <p:nvPr/>
        </p:nvCxnSpPr>
        <p:spPr bwMode="auto">
          <a:xfrm>
            <a:off x="3921866" y="2091917"/>
            <a:ext cx="1144216" cy="40610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4EDC1418-3A27-4CC1-AB84-F8C328ABF833}"/>
              </a:ext>
            </a:extLst>
          </p:cNvPr>
          <p:cNvCxnSpPr>
            <a:stCxn id="35" idx="3"/>
            <a:endCxn id="36" idx="0"/>
          </p:cNvCxnSpPr>
          <p:nvPr/>
        </p:nvCxnSpPr>
        <p:spPr bwMode="auto">
          <a:xfrm flipH="1">
            <a:off x="1081795" y="2871903"/>
            <a:ext cx="899746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D930C6A5-8725-4BBE-B105-DF7CD32DC0BE}"/>
              </a:ext>
            </a:extLst>
          </p:cNvPr>
          <p:cNvCxnSpPr>
            <a:stCxn id="36" idx="3"/>
            <a:endCxn id="37" idx="0"/>
          </p:cNvCxnSpPr>
          <p:nvPr/>
        </p:nvCxnSpPr>
        <p:spPr bwMode="auto">
          <a:xfrm flipH="1">
            <a:off x="549370" y="3787150"/>
            <a:ext cx="284968" cy="3754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AC9166D2-71F5-41D2-B5F4-029C5332A9D7}"/>
              </a:ext>
            </a:extLst>
          </p:cNvPr>
          <p:cNvCxnSpPr>
            <a:stCxn id="43" idx="0"/>
            <a:endCxn id="38" idx="4"/>
          </p:cNvCxnSpPr>
          <p:nvPr/>
        </p:nvCxnSpPr>
        <p:spPr bwMode="auto">
          <a:xfrm flipH="1" flipV="1">
            <a:off x="1442119" y="4713505"/>
            <a:ext cx="269570" cy="25176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8101A95E-602D-4A7F-AAB6-DF86C470113F}"/>
              </a:ext>
            </a:extLst>
          </p:cNvPr>
          <p:cNvCxnSpPr>
            <a:stCxn id="38" idx="0"/>
            <a:endCxn id="36" idx="5"/>
          </p:cNvCxnSpPr>
          <p:nvPr/>
        </p:nvCxnSpPr>
        <p:spPr bwMode="auto">
          <a:xfrm flipH="1" flipV="1">
            <a:off x="1329252" y="3787150"/>
            <a:ext cx="112867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1DB95640-04FC-4F14-A7BA-CCCCF70C149A}"/>
              </a:ext>
            </a:extLst>
          </p:cNvPr>
          <p:cNvCxnSpPr>
            <a:stCxn id="40" idx="0"/>
            <a:endCxn id="35" idx="5"/>
          </p:cNvCxnSpPr>
          <p:nvPr/>
        </p:nvCxnSpPr>
        <p:spPr bwMode="auto">
          <a:xfrm flipH="1" flipV="1">
            <a:off x="2476455" y="2871903"/>
            <a:ext cx="650317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6B3541ED-043B-4484-98AF-6F462C8335E1}"/>
              </a:ext>
            </a:extLst>
          </p:cNvPr>
          <p:cNvCxnSpPr>
            <a:stCxn id="42" idx="0"/>
            <a:endCxn id="40" idx="4"/>
          </p:cNvCxnSpPr>
          <p:nvPr/>
        </p:nvCxnSpPr>
        <p:spPr bwMode="auto">
          <a:xfrm flipV="1">
            <a:off x="2776815" y="3865435"/>
            <a:ext cx="349957" cy="319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直接连接符 75">
            <a:extLst>
              <a:ext uri="{FF2B5EF4-FFF2-40B4-BE49-F238E27FC236}">
                <a16:creationId xmlns:a16="http://schemas.microsoft.com/office/drawing/2014/main" id="{116EAE6C-9D59-4110-B5D0-046D65C2CFCC}"/>
              </a:ext>
            </a:extLst>
          </p:cNvPr>
          <p:cNvCxnSpPr>
            <a:stCxn id="45" idx="0"/>
            <a:endCxn id="44" idx="3"/>
          </p:cNvCxnSpPr>
          <p:nvPr/>
        </p:nvCxnSpPr>
        <p:spPr bwMode="auto">
          <a:xfrm flipV="1">
            <a:off x="4508118" y="2876020"/>
            <a:ext cx="557964" cy="45534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F3B73A6-1F9E-46FE-9899-DFCB4E182A17}"/>
              </a:ext>
            </a:extLst>
          </p:cNvPr>
          <p:cNvCxnSpPr>
            <a:stCxn id="53" idx="0"/>
            <a:endCxn id="45" idx="3"/>
          </p:cNvCxnSpPr>
          <p:nvPr/>
        </p:nvCxnSpPr>
        <p:spPr bwMode="auto">
          <a:xfrm flipV="1">
            <a:off x="4044341" y="3787639"/>
            <a:ext cx="216320" cy="39130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C648AC3B-AF66-49E6-A255-B8F1DCD61CF9}"/>
              </a:ext>
            </a:extLst>
          </p:cNvPr>
          <p:cNvCxnSpPr>
            <a:stCxn id="50" idx="0"/>
            <a:endCxn id="44" idx="5"/>
          </p:cNvCxnSpPr>
          <p:nvPr/>
        </p:nvCxnSpPr>
        <p:spPr bwMode="auto">
          <a:xfrm flipH="1" flipV="1">
            <a:off x="5560996" y="2876020"/>
            <a:ext cx="327034" cy="454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直接连接符 86">
            <a:extLst>
              <a:ext uri="{FF2B5EF4-FFF2-40B4-BE49-F238E27FC236}">
                <a16:creationId xmlns:a16="http://schemas.microsoft.com/office/drawing/2014/main" id="{F6B3DCE4-C8DC-4BE7-950C-DF4159861D97}"/>
              </a:ext>
            </a:extLst>
          </p:cNvPr>
          <p:cNvCxnSpPr>
            <a:stCxn id="51" idx="0"/>
            <a:endCxn id="45" idx="5"/>
          </p:cNvCxnSpPr>
          <p:nvPr/>
        </p:nvCxnSpPr>
        <p:spPr bwMode="auto">
          <a:xfrm flipH="1" flipV="1">
            <a:off x="4755575" y="3787639"/>
            <a:ext cx="392069" cy="39764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37642006-0BA4-4DB3-8B7E-93F93CE499F2}"/>
              </a:ext>
            </a:extLst>
          </p:cNvPr>
          <p:cNvCxnSpPr>
            <a:stCxn id="52" idx="0"/>
            <a:endCxn id="51" idx="4"/>
          </p:cNvCxnSpPr>
          <p:nvPr/>
        </p:nvCxnSpPr>
        <p:spPr bwMode="auto">
          <a:xfrm flipV="1">
            <a:off x="4913342" y="4719850"/>
            <a:ext cx="234302" cy="2454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99684202-DE86-4661-91CA-E5392C05FB08}"/>
              </a:ext>
            </a:extLst>
          </p:cNvPr>
          <p:cNvCxnSpPr>
            <a:stCxn id="57" idx="0"/>
            <a:endCxn id="50" idx="5"/>
          </p:cNvCxnSpPr>
          <p:nvPr/>
        </p:nvCxnSpPr>
        <p:spPr bwMode="auto">
          <a:xfrm flipH="1" flipV="1">
            <a:off x="6135487" y="3787150"/>
            <a:ext cx="165700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7" name="文本框 96">
            <a:extLst>
              <a:ext uri="{FF2B5EF4-FFF2-40B4-BE49-F238E27FC236}">
                <a16:creationId xmlns:a16="http://schemas.microsoft.com/office/drawing/2014/main" id="{69BDB12C-2A5B-46B9-BB9D-210792AC7031}"/>
              </a:ext>
            </a:extLst>
          </p:cNvPr>
          <p:cNvSpPr txBox="1"/>
          <p:nvPr/>
        </p:nvSpPr>
        <p:spPr>
          <a:xfrm>
            <a:off x="1116963" y="1598053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002060"/>
                </a:solidFill>
              </a:rPr>
              <a:t>X</a:t>
            </a:r>
            <a:r>
              <a:rPr lang="en-US" altLang="zh-CN" sz="2400" baseline="-25000" dirty="0" err="1">
                <a:solidFill>
                  <a:srgbClr val="002060"/>
                </a:solidFill>
              </a:rPr>
              <a:t>j</a:t>
            </a:r>
            <a:r>
              <a:rPr lang="en-US" altLang="zh-CN" sz="2400" dirty="0">
                <a:solidFill>
                  <a:srgbClr val="002060"/>
                </a:solidFill>
              </a:rPr>
              <a:t>=75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52A92F74-C526-4884-833F-FE98D34BF049}"/>
                  </a:ext>
                </a:extLst>
              </p:cNvPr>
              <p:cNvSpPr txBox="1"/>
              <p:nvPr/>
            </p:nvSpPr>
            <p:spPr>
              <a:xfrm>
                <a:off x="5674273" y="5163240"/>
                <a:ext cx="3295859" cy="5348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0" i="0" dirty="0">
                    <a:solidFill>
                      <a:schemeClr val="accent5">
                        <a:lumMod val="25000"/>
                      </a:schemeClr>
                    </a:solidFill>
                    <a:latin typeface="Cambria Math" panose="02040503050406030204" pitchFamily="18" charset="0"/>
                  </a:rPr>
                  <a:t>最终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sz="2400" i="1" dirty="0" err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sz="2400" i="1" dirty="0" err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9" name="文本框 108">
                <a:extLst>
                  <a:ext uri="{FF2B5EF4-FFF2-40B4-BE49-F238E27FC236}">
                    <a16:creationId xmlns:a16="http://schemas.microsoft.com/office/drawing/2014/main" id="{52A92F74-C526-4884-833F-FE98D34BF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273" y="5163240"/>
                <a:ext cx="3295859" cy="534826"/>
              </a:xfrm>
              <a:prstGeom prst="rect">
                <a:avLst/>
              </a:prstGeom>
              <a:blipFill>
                <a:blip r:embed="rId2"/>
                <a:stretch>
                  <a:fillRect l="-2963" t="-12500" b="-7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961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/>
      <p:bldP spid="41" grpId="0"/>
      <p:bldP spid="10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  <a:r>
              <a:rPr lang="en-US" altLang="zh-CN" dirty="0">
                <a:latin typeface="Cambria" panose="02040503050406030204" pitchFamily="18" charset="0"/>
              </a:rPr>
              <a:t>*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437DAE-283C-4C52-A585-F9F4C6FDA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8501062" cy="5053745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 </a:t>
            </a:r>
            <a:r>
              <a:rPr lang="zh-CN" altLang="en-US" dirty="0"/>
              <a:t>假设你需要支持两种操作：</a:t>
            </a:r>
            <a:endParaRPr lang="en-US" altLang="zh-CN" dirty="0"/>
          </a:p>
          <a:p>
            <a:pPr lvl="1"/>
            <a:r>
              <a:rPr lang="zh-CN" altLang="en-US" dirty="0"/>
              <a:t>集合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中加入一个点，坐标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x,y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输出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zh-CN" altLang="en-US" dirty="0"/>
              <a:t>的凸包。</a:t>
            </a:r>
            <a:endParaRPr lang="en-US" altLang="zh-CN" dirty="0"/>
          </a:p>
          <a:p>
            <a:r>
              <a:rPr lang="zh-CN" altLang="en-US" dirty="0"/>
              <a:t>方法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9933FF"/>
                </a:solidFill>
              </a:rPr>
              <a:t>用</a:t>
            </a:r>
            <a:r>
              <a:rPr lang="en-US" altLang="zh-CN" dirty="0">
                <a:solidFill>
                  <a:srgbClr val="9933FF"/>
                </a:solidFill>
              </a:rPr>
              <a:t>AVL</a:t>
            </a:r>
            <a:r>
              <a:rPr lang="zh-CN" altLang="en-US" dirty="0">
                <a:solidFill>
                  <a:srgbClr val="9933FF"/>
                </a:solidFill>
              </a:rPr>
              <a:t>树维护凸包的下边界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>
                <a:solidFill>
                  <a:schemeClr val="accent5">
                    <a:lumMod val="25000"/>
                  </a:schemeClr>
                </a:solidFill>
              </a:rPr>
              <a:t>。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上边界对称处理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/>
            <a:r>
              <a:rPr lang="en-US" altLang="zh-CN" dirty="0"/>
              <a:t>b</a:t>
            </a:r>
            <a:r>
              <a:rPr lang="zh-CN" altLang="en-US" dirty="0"/>
              <a:t>由一系列顶点组成，从左到右，</a:t>
            </a:r>
            <a:r>
              <a:rPr lang="en-US" altLang="zh-CN" dirty="0"/>
              <a:t>x</a:t>
            </a:r>
            <a:r>
              <a:rPr lang="zh-CN" altLang="en-US" dirty="0"/>
              <a:t>坐标为关键值。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当加入一个新的点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x,y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/>
              <a:t>时，</a:t>
            </a:r>
            <a:endParaRPr lang="en-US" altLang="zh-CN" dirty="0"/>
          </a:p>
          <a:p>
            <a:pPr lvl="2"/>
            <a:r>
              <a:rPr lang="zh-CN" altLang="en-US" dirty="0"/>
              <a:t>判断其是不是在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上方</a:t>
            </a:r>
            <a:endParaRPr lang="en-US" altLang="zh-CN" dirty="0"/>
          </a:p>
          <a:p>
            <a:pPr lvl="3"/>
            <a:r>
              <a:rPr lang="zh-CN" altLang="en-US" dirty="0"/>
              <a:t>若在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上方，则下边界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不需要更新。</a:t>
            </a:r>
            <a:endParaRPr lang="en-US" altLang="zh-CN" dirty="0"/>
          </a:p>
          <a:p>
            <a:pPr lvl="3"/>
            <a:r>
              <a:rPr lang="zh-CN" altLang="en-US" dirty="0"/>
              <a:t>否则，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en-US" altLang="zh-CN" dirty="0" err="1">
                <a:solidFill>
                  <a:srgbClr val="002060"/>
                </a:solidFill>
              </a:rPr>
              <a:t>x,y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/>
              <a:t>要插入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中，并且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dirty="0"/>
              <a:t>的某些顶点要删除。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702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C5487FD1-A2AF-49C2-8562-32699A69DBC6}"/>
              </a:ext>
            </a:extLst>
          </p:cNvPr>
          <p:cNvSpPr/>
          <p:nvPr/>
        </p:nvSpPr>
        <p:spPr bwMode="auto">
          <a:xfrm>
            <a:off x="1200778" y="30396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id="{FB7336E3-35CB-4D48-B68C-26E773A6A4EC}"/>
              </a:ext>
            </a:extLst>
          </p:cNvPr>
          <p:cNvSpPr/>
          <p:nvPr/>
        </p:nvSpPr>
        <p:spPr bwMode="auto">
          <a:xfrm>
            <a:off x="1500555" y="36492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2DE79045-6BB6-4B73-B9EA-87EF01D500C4}"/>
              </a:ext>
            </a:extLst>
          </p:cNvPr>
          <p:cNvSpPr/>
          <p:nvPr/>
        </p:nvSpPr>
        <p:spPr bwMode="auto">
          <a:xfrm>
            <a:off x="1957755" y="41064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2" name="椭圆 51">
            <a:extLst>
              <a:ext uri="{FF2B5EF4-FFF2-40B4-BE49-F238E27FC236}">
                <a16:creationId xmlns:a16="http://schemas.microsoft.com/office/drawing/2014/main" id="{F1CB035D-3837-4208-A3AF-DE0DBA9EC16D}"/>
              </a:ext>
            </a:extLst>
          </p:cNvPr>
          <p:cNvSpPr/>
          <p:nvPr/>
        </p:nvSpPr>
        <p:spPr bwMode="auto">
          <a:xfrm>
            <a:off x="2657788" y="4406201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id="{06DDB5E6-5F2A-43D7-BF99-44A6AA1D6A96}"/>
              </a:ext>
            </a:extLst>
          </p:cNvPr>
          <p:cNvSpPr/>
          <p:nvPr/>
        </p:nvSpPr>
        <p:spPr bwMode="auto">
          <a:xfrm>
            <a:off x="5583534" y="279912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4" name="椭圆 53">
            <a:extLst>
              <a:ext uri="{FF2B5EF4-FFF2-40B4-BE49-F238E27FC236}">
                <a16:creationId xmlns:a16="http://schemas.microsoft.com/office/drawing/2014/main" id="{CC0BDB92-4717-431E-A7E0-19649A3A713B}"/>
              </a:ext>
            </a:extLst>
          </p:cNvPr>
          <p:cNvSpPr/>
          <p:nvPr/>
        </p:nvSpPr>
        <p:spPr bwMode="auto">
          <a:xfrm>
            <a:off x="4911969" y="36492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5" name="椭圆 54">
            <a:extLst>
              <a:ext uri="{FF2B5EF4-FFF2-40B4-BE49-F238E27FC236}">
                <a16:creationId xmlns:a16="http://schemas.microsoft.com/office/drawing/2014/main" id="{9B411ABC-95FC-429F-BD62-298B669FF170}"/>
              </a:ext>
            </a:extLst>
          </p:cNvPr>
          <p:cNvSpPr/>
          <p:nvPr/>
        </p:nvSpPr>
        <p:spPr bwMode="auto">
          <a:xfrm>
            <a:off x="4285622" y="402855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id="{021854C7-2016-45E0-B197-E3E00480DB31}"/>
              </a:ext>
            </a:extLst>
          </p:cNvPr>
          <p:cNvSpPr/>
          <p:nvPr/>
        </p:nvSpPr>
        <p:spPr bwMode="auto">
          <a:xfrm>
            <a:off x="3508550" y="43283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A4CBF0D-E715-4AAF-86CB-21D115E98BB0}"/>
              </a:ext>
            </a:extLst>
          </p:cNvPr>
          <p:cNvCxnSpPr>
            <a:stCxn id="49" idx="4"/>
            <a:endCxn id="50" idx="1"/>
          </p:cNvCxnSpPr>
          <p:nvPr/>
        </p:nvCxnSpPr>
        <p:spPr bwMode="auto">
          <a:xfrm>
            <a:off x="1278653" y="3195375"/>
            <a:ext cx="244711" cy="4766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44B8DEFF-D63E-450B-86A8-AD437F1B811C}"/>
              </a:ext>
            </a:extLst>
          </p:cNvPr>
          <p:cNvCxnSpPr>
            <a:stCxn id="50" idx="5"/>
            <a:endCxn id="51" idx="1"/>
          </p:cNvCxnSpPr>
          <p:nvPr/>
        </p:nvCxnSpPr>
        <p:spPr bwMode="auto">
          <a:xfrm>
            <a:off x="1633495" y="3782166"/>
            <a:ext cx="347069" cy="3470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87592EF3-6FE9-492E-B86F-5676020813AC}"/>
              </a:ext>
            </a:extLst>
          </p:cNvPr>
          <p:cNvCxnSpPr>
            <a:stCxn id="51" idx="5"/>
            <a:endCxn id="52" idx="2"/>
          </p:cNvCxnSpPr>
          <p:nvPr/>
        </p:nvCxnSpPr>
        <p:spPr bwMode="auto">
          <a:xfrm>
            <a:off x="2090695" y="4239365"/>
            <a:ext cx="567093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id="{6DC25408-E381-406A-A4ED-9F2E76C29EF1}"/>
              </a:ext>
            </a:extLst>
          </p:cNvPr>
          <p:cNvCxnSpPr>
            <a:stCxn id="52" idx="6"/>
            <a:endCxn id="56" idx="2"/>
          </p:cNvCxnSpPr>
          <p:nvPr/>
        </p:nvCxnSpPr>
        <p:spPr bwMode="auto">
          <a:xfrm flipV="1">
            <a:off x="2813537" y="4406201"/>
            <a:ext cx="695013" cy="7787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5D7275D-2F5C-458C-A359-3B6460A08831}"/>
              </a:ext>
            </a:extLst>
          </p:cNvPr>
          <p:cNvCxnSpPr>
            <a:stCxn id="56" idx="6"/>
            <a:endCxn id="55" idx="3"/>
          </p:cNvCxnSpPr>
          <p:nvPr/>
        </p:nvCxnSpPr>
        <p:spPr bwMode="auto">
          <a:xfrm flipV="1">
            <a:off x="3664299" y="4161490"/>
            <a:ext cx="644132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直接连接符 61">
            <a:extLst>
              <a:ext uri="{FF2B5EF4-FFF2-40B4-BE49-F238E27FC236}">
                <a16:creationId xmlns:a16="http://schemas.microsoft.com/office/drawing/2014/main" id="{02BD48E0-C4AE-4003-8594-E63F4BB87472}"/>
              </a:ext>
            </a:extLst>
          </p:cNvPr>
          <p:cNvCxnSpPr>
            <a:stCxn id="55" idx="6"/>
            <a:endCxn id="54" idx="3"/>
          </p:cNvCxnSpPr>
          <p:nvPr/>
        </p:nvCxnSpPr>
        <p:spPr bwMode="auto">
          <a:xfrm flipV="1">
            <a:off x="4441371" y="3782165"/>
            <a:ext cx="493407" cy="3242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直接连接符 62">
            <a:extLst>
              <a:ext uri="{FF2B5EF4-FFF2-40B4-BE49-F238E27FC236}">
                <a16:creationId xmlns:a16="http://schemas.microsoft.com/office/drawing/2014/main" id="{ED1F1BB9-14E7-48A8-99F9-7482F6B6C85E}"/>
              </a:ext>
            </a:extLst>
          </p:cNvPr>
          <p:cNvCxnSpPr>
            <a:stCxn id="54" idx="7"/>
            <a:endCxn id="53" idx="3"/>
          </p:cNvCxnSpPr>
          <p:nvPr/>
        </p:nvCxnSpPr>
        <p:spPr bwMode="auto">
          <a:xfrm flipV="1">
            <a:off x="5044909" y="2932060"/>
            <a:ext cx="561434" cy="73997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直接连接符 63">
            <a:extLst>
              <a:ext uri="{FF2B5EF4-FFF2-40B4-BE49-F238E27FC236}">
                <a16:creationId xmlns:a16="http://schemas.microsoft.com/office/drawing/2014/main" id="{088988F2-9AF9-4D8F-8B0B-640B2F28A877}"/>
              </a:ext>
            </a:extLst>
          </p:cNvPr>
          <p:cNvCxnSpPr/>
          <p:nvPr/>
        </p:nvCxnSpPr>
        <p:spPr bwMode="auto">
          <a:xfrm flipV="1">
            <a:off x="1278653" y="1698171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直接连接符 64">
            <a:extLst>
              <a:ext uri="{FF2B5EF4-FFF2-40B4-BE49-F238E27FC236}">
                <a16:creationId xmlns:a16="http://schemas.microsoft.com/office/drawing/2014/main" id="{FBEC9BA4-605B-4E35-9D3D-313AA2587D78}"/>
              </a:ext>
            </a:extLst>
          </p:cNvPr>
          <p:cNvCxnSpPr/>
          <p:nvPr/>
        </p:nvCxnSpPr>
        <p:spPr bwMode="auto">
          <a:xfrm flipV="1">
            <a:off x="158680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直接连接符 65">
            <a:extLst>
              <a:ext uri="{FF2B5EF4-FFF2-40B4-BE49-F238E27FC236}">
                <a16:creationId xmlns:a16="http://schemas.microsoft.com/office/drawing/2014/main" id="{5C46464B-749A-41CE-9E52-6A5EE4AAA89C}"/>
              </a:ext>
            </a:extLst>
          </p:cNvPr>
          <p:cNvCxnSpPr/>
          <p:nvPr/>
        </p:nvCxnSpPr>
        <p:spPr bwMode="auto">
          <a:xfrm flipV="1">
            <a:off x="2038341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C00F90AD-AA5C-44AA-84E6-64F873AC8830}"/>
              </a:ext>
            </a:extLst>
          </p:cNvPr>
          <p:cNvCxnSpPr/>
          <p:nvPr/>
        </p:nvCxnSpPr>
        <p:spPr bwMode="auto">
          <a:xfrm flipV="1">
            <a:off x="2736702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直接连接符 67">
            <a:extLst>
              <a:ext uri="{FF2B5EF4-FFF2-40B4-BE49-F238E27FC236}">
                <a16:creationId xmlns:a16="http://schemas.microsoft.com/office/drawing/2014/main" id="{311A97CF-D8DD-4C4C-B6E0-7B45FA58AB40}"/>
              </a:ext>
            </a:extLst>
          </p:cNvPr>
          <p:cNvCxnSpPr/>
          <p:nvPr/>
        </p:nvCxnSpPr>
        <p:spPr bwMode="auto">
          <a:xfrm flipV="1">
            <a:off x="358076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844E3020-3C09-4ABE-8517-E4CE6E5E5231}"/>
              </a:ext>
            </a:extLst>
          </p:cNvPr>
          <p:cNvCxnSpPr/>
          <p:nvPr/>
        </p:nvCxnSpPr>
        <p:spPr bwMode="auto">
          <a:xfrm flipV="1">
            <a:off x="437458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6B1B372D-8AB0-4C4C-B944-C5EAF28BFF5B}"/>
              </a:ext>
            </a:extLst>
          </p:cNvPr>
          <p:cNvCxnSpPr/>
          <p:nvPr/>
        </p:nvCxnSpPr>
        <p:spPr bwMode="auto">
          <a:xfrm flipV="1">
            <a:off x="498753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A14259D6-2BB6-4B69-B546-9BE9F59D7FFC}"/>
              </a:ext>
            </a:extLst>
          </p:cNvPr>
          <p:cNvCxnSpPr/>
          <p:nvPr/>
        </p:nvCxnSpPr>
        <p:spPr bwMode="auto">
          <a:xfrm flipV="1">
            <a:off x="5660772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3E2D5EF9-FFB0-4448-89EB-7A528FDD6DE2}"/>
              </a:ext>
            </a:extLst>
          </p:cNvPr>
          <p:cNvSpPr txBox="1"/>
          <p:nvPr/>
        </p:nvSpPr>
        <p:spPr>
          <a:xfrm>
            <a:off x="5781353" y="2670450"/>
            <a:ext cx="437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endParaRPr lang="zh-CN" altLang="en-US" sz="2800" dirty="0">
              <a:solidFill>
                <a:schemeClr val="accent5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0664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87D749-6B7E-454A-A24D-EF643BF32D9C}"/>
              </a:ext>
            </a:extLst>
          </p:cNvPr>
          <p:cNvSpPr/>
          <p:nvPr/>
        </p:nvSpPr>
        <p:spPr bwMode="auto">
          <a:xfrm>
            <a:off x="1200778" y="30396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F4C390-1C2B-4675-B005-6DF0B965DE8C}"/>
              </a:ext>
            </a:extLst>
          </p:cNvPr>
          <p:cNvSpPr/>
          <p:nvPr/>
        </p:nvSpPr>
        <p:spPr bwMode="auto">
          <a:xfrm>
            <a:off x="1500555" y="36492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C527CE0-B242-4BB6-B81D-6C434CFA77F3}"/>
              </a:ext>
            </a:extLst>
          </p:cNvPr>
          <p:cNvSpPr/>
          <p:nvPr/>
        </p:nvSpPr>
        <p:spPr bwMode="auto">
          <a:xfrm>
            <a:off x="1957755" y="41064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6085D07-EF2E-4C0E-8CD4-DB35D69C644A}"/>
              </a:ext>
            </a:extLst>
          </p:cNvPr>
          <p:cNvSpPr/>
          <p:nvPr/>
        </p:nvSpPr>
        <p:spPr bwMode="auto">
          <a:xfrm>
            <a:off x="2657788" y="4406201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2D0BBBD-E5FC-4A5C-8C57-3A6B2EE331B5}"/>
              </a:ext>
            </a:extLst>
          </p:cNvPr>
          <p:cNvSpPr/>
          <p:nvPr/>
        </p:nvSpPr>
        <p:spPr bwMode="auto">
          <a:xfrm>
            <a:off x="5583534" y="279912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DBB1A42-55C7-4521-8BF8-0D76DEB3831E}"/>
              </a:ext>
            </a:extLst>
          </p:cNvPr>
          <p:cNvSpPr/>
          <p:nvPr/>
        </p:nvSpPr>
        <p:spPr bwMode="auto">
          <a:xfrm>
            <a:off x="4911969" y="36492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D72E686-4AFF-4391-B62C-117647DA6E64}"/>
              </a:ext>
            </a:extLst>
          </p:cNvPr>
          <p:cNvSpPr/>
          <p:nvPr/>
        </p:nvSpPr>
        <p:spPr bwMode="auto">
          <a:xfrm>
            <a:off x="4285622" y="402855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08F1D5-B4A2-4055-8098-7DDF9638FDEA}"/>
              </a:ext>
            </a:extLst>
          </p:cNvPr>
          <p:cNvSpPr/>
          <p:nvPr/>
        </p:nvSpPr>
        <p:spPr bwMode="auto">
          <a:xfrm>
            <a:off x="3508550" y="4328326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CB3392D-0119-4D84-9D65-4EC020DA77B0}"/>
              </a:ext>
            </a:extLst>
          </p:cNvPr>
          <p:cNvCxnSpPr>
            <a:stCxn id="6" idx="4"/>
            <a:endCxn id="7" idx="1"/>
          </p:cNvCxnSpPr>
          <p:nvPr/>
        </p:nvCxnSpPr>
        <p:spPr bwMode="auto">
          <a:xfrm>
            <a:off x="1278653" y="3195375"/>
            <a:ext cx="244711" cy="4766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EA17DD-B99D-41A9-9AC9-0D5A2962C04B}"/>
              </a:ext>
            </a:extLst>
          </p:cNvPr>
          <p:cNvCxnSpPr>
            <a:stCxn id="7" idx="5"/>
            <a:endCxn id="8" idx="1"/>
          </p:cNvCxnSpPr>
          <p:nvPr/>
        </p:nvCxnSpPr>
        <p:spPr bwMode="auto">
          <a:xfrm>
            <a:off x="1633495" y="3782166"/>
            <a:ext cx="347069" cy="3470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7F14096-8D7B-43B6-B2E5-560F7647AB88}"/>
              </a:ext>
            </a:extLst>
          </p:cNvPr>
          <p:cNvCxnSpPr>
            <a:stCxn id="8" idx="5"/>
            <a:endCxn id="9" idx="2"/>
          </p:cNvCxnSpPr>
          <p:nvPr/>
        </p:nvCxnSpPr>
        <p:spPr bwMode="auto">
          <a:xfrm>
            <a:off x="2090695" y="4239365"/>
            <a:ext cx="567093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F6E28D3-F88A-45C0-A370-DE82FDDB24DB}"/>
              </a:ext>
            </a:extLst>
          </p:cNvPr>
          <p:cNvCxnSpPr>
            <a:stCxn id="9" idx="6"/>
            <a:endCxn id="13" idx="2"/>
          </p:cNvCxnSpPr>
          <p:nvPr/>
        </p:nvCxnSpPr>
        <p:spPr bwMode="auto">
          <a:xfrm flipV="1">
            <a:off x="2813537" y="4406201"/>
            <a:ext cx="695013" cy="7787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4642947-B8FD-4B37-AE8F-B839A4824F23}"/>
              </a:ext>
            </a:extLst>
          </p:cNvPr>
          <p:cNvCxnSpPr>
            <a:stCxn id="13" idx="6"/>
            <a:endCxn id="12" idx="3"/>
          </p:cNvCxnSpPr>
          <p:nvPr/>
        </p:nvCxnSpPr>
        <p:spPr bwMode="auto">
          <a:xfrm flipV="1">
            <a:off x="3664299" y="4161490"/>
            <a:ext cx="644132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26B0830-9E4A-46A5-806D-FA1C438C850F}"/>
              </a:ext>
            </a:extLst>
          </p:cNvPr>
          <p:cNvCxnSpPr>
            <a:stCxn id="12" idx="6"/>
            <a:endCxn id="11" idx="3"/>
          </p:cNvCxnSpPr>
          <p:nvPr/>
        </p:nvCxnSpPr>
        <p:spPr bwMode="auto">
          <a:xfrm flipV="1">
            <a:off x="4441371" y="3782165"/>
            <a:ext cx="493407" cy="3242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370B6A7-68FF-440A-B49E-61E0A2B1D38D}"/>
              </a:ext>
            </a:extLst>
          </p:cNvPr>
          <p:cNvCxnSpPr>
            <a:stCxn id="11" idx="7"/>
            <a:endCxn id="10" idx="3"/>
          </p:cNvCxnSpPr>
          <p:nvPr/>
        </p:nvCxnSpPr>
        <p:spPr bwMode="auto">
          <a:xfrm flipV="1">
            <a:off x="5044909" y="2932060"/>
            <a:ext cx="561434" cy="73997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102E39F-DA55-429F-85FA-F2E0B27FC049}"/>
              </a:ext>
            </a:extLst>
          </p:cNvPr>
          <p:cNvCxnSpPr/>
          <p:nvPr/>
        </p:nvCxnSpPr>
        <p:spPr bwMode="auto">
          <a:xfrm flipV="1">
            <a:off x="1278653" y="1698171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B39B71B-31B8-458E-B775-8D331B1667AF}"/>
              </a:ext>
            </a:extLst>
          </p:cNvPr>
          <p:cNvCxnSpPr/>
          <p:nvPr/>
        </p:nvCxnSpPr>
        <p:spPr bwMode="auto">
          <a:xfrm flipV="1">
            <a:off x="158680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8CE47FD-0723-49E6-962A-E2F795EF8158}"/>
              </a:ext>
            </a:extLst>
          </p:cNvPr>
          <p:cNvCxnSpPr/>
          <p:nvPr/>
        </p:nvCxnSpPr>
        <p:spPr bwMode="auto">
          <a:xfrm flipV="1">
            <a:off x="2038341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8655FC1-CED7-4FC4-954F-AA3A51212CBD}"/>
              </a:ext>
            </a:extLst>
          </p:cNvPr>
          <p:cNvCxnSpPr/>
          <p:nvPr/>
        </p:nvCxnSpPr>
        <p:spPr bwMode="auto">
          <a:xfrm flipV="1">
            <a:off x="2736702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A91B203-428B-4E1E-A27D-63A790D9AAA1}"/>
              </a:ext>
            </a:extLst>
          </p:cNvPr>
          <p:cNvCxnSpPr/>
          <p:nvPr/>
        </p:nvCxnSpPr>
        <p:spPr bwMode="auto">
          <a:xfrm flipV="1">
            <a:off x="358076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E82B67F-84C0-44F6-9194-494109D5A53F}"/>
              </a:ext>
            </a:extLst>
          </p:cNvPr>
          <p:cNvCxnSpPr/>
          <p:nvPr/>
        </p:nvCxnSpPr>
        <p:spPr bwMode="auto">
          <a:xfrm flipV="1">
            <a:off x="437458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396DC9A-8A75-4F5F-BE10-4264D6A1BF91}"/>
              </a:ext>
            </a:extLst>
          </p:cNvPr>
          <p:cNvCxnSpPr/>
          <p:nvPr/>
        </p:nvCxnSpPr>
        <p:spPr bwMode="auto">
          <a:xfrm flipV="1">
            <a:off x="498753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3DE7646-F3B1-4E65-8519-B9032BF0BDE3}"/>
              </a:ext>
            </a:extLst>
          </p:cNvPr>
          <p:cNvCxnSpPr/>
          <p:nvPr/>
        </p:nvCxnSpPr>
        <p:spPr bwMode="auto">
          <a:xfrm flipV="1">
            <a:off x="5660772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998309D-1F76-421B-B77D-CBC97D14D2B0}"/>
              </a:ext>
            </a:extLst>
          </p:cNvPr>
          <p:cNvSpPr txBox="1"/>
          <p:nvPr/>
        </p:nvSpPr>
        <p:spPr>
          <a:xfrm>
            <a:off x="5848140" y="2481072"/>
            <a:ext cx="312617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加入点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时</a:t>
            </a:r>
            <a:endParaRPr lang="en-US" altLang="zh-CN" sz="2400" dirty="0"/>
          </a:p>
          <a:p>
            <a:r>
              <a:rPr lang="zh-CN" altLang="en-US" sz="2400" dirty="0"/>
              <a:t>先判断它与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400" dirty="0"/>
              <a:t>的关系</a:t>
            </a:r>
            <a:br>
              <a:rPr lang="en-US" altLang="zh-CN" sz="2400" dirty="0"/>
            </a:br>
            <a:r>
              <a:rPr lang="en-US" altLang="zh-CN" sz="2400" dirty="0"/>
              <a:t>——</a:t>
            </a:r>
            <a:r>
              <a:rPr lang="zh-CN" altLang="en-US" sz="2400" dirty="0"/>
              <a:t>找到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400" dirty="0"/>
              <a:t>中两个邻点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使得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的横坐标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在它们的横坐标之间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判断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400" dirty="0"/>
              <a:t>的关系仅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zh-CN" altLang="en-US" sz="2400" dirty="0"/>
              <a:t>需要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sz="2400" dirty="0"/>
              <a:t>时间。</a:t>
            </a: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5428E1B-190F-4273-8632-0D9B61042D4D}"/>
              </a:ext>
            </a:extLst>
          </p:cNvPr>
          <p:cNvSpPr/>
          <p:nvPr/>
        </p:nvSpPr>
        <p:spPr bwMode="auto">
          <a:xfrm>
            <a:off x="3266753" y="4004902"/>
            <a:ext cx="155749" cy="155749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89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887D749-6B7E-454A-A24D-EF643BF32D9C}"/>
              </a:ext>
            </a:extLst>
          </p:cNvPr>
          <p:cNvSpPr/>
          <p:nvPr/>
        </p:nvSpPr>
        <p:spPr bwMode="auto">
          <a:xfrm>
            <a:off x="1200778" y="30396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BF4C390-1C2B-4675-B005-6DF0B965DE8C}"/>
              </a:ext>
            </a:extLst>
          </p:cNvPr>
          <p:cNvSpPr/>
          <p:nvPr/>
        </p:nvSpPr>
        <p:spPr bwMode="auto">
          <a:xfrm>
            <a:off x="1500555" y="3649226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C527CE0-B242-4BB6-B81D-6C434CFA77F3}"/>
              </a:ext>
            </a:extLst>
          </p:cNvPr>
          <p:cNvSpPr/>
          <p:nvPr/>
        </p:nvSpPr>
        <p:spPr bwMode="auto">
          <a:xfrm>
            <a:off x="1957755" y="41064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76085D07-EF2E-4C0E-8CD4-DB35D69C644A}"/>
              </a:ext>
            </a:extLst>
          </p:cNvPr>
          <p:cNvSpPr/>
          <p:nvPr/>
        </p:nvSpPr>
        <p:spPr bwMode="auto">
          <a:xfrm>
            <a:off x="2657788" y="4406201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72D0BBBD-E5FC-4A5C-8C57-3A6B2EE331B5}"/>
              </a:ext>
            </a:extLst>
          </p:cNvPr>
          <p:cNvSpPr/>
          <p:nvPr/>
        </p:nvSpPr>
        <p:spPr bwMode="auto">
          <a:xfrm>
            <a:off x="5583534" y="279912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0DBB1A42-55C7-4521-8BF8-0D76DEB3831E}"/>
              </a:ext>
            </a:extLst>
          </p:cNvPr>
          <p:cNvSpPr/>
          <p:nvPr/>
        </p:nvSpPr>
        <p:spPr bwMode="auto">
          <a:xfrm>
            <a:off x="4911969" y="3649225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4D72E686-4AFF-4391-B62C-117647DA6E64}"/>
              </a:ext>
            </a:extLst>
          </p:cNvPr>
          <p:cNvSpPr/>
          <p:nvPr/>
        </p:nvSpPr>
        <p:spPr bwMode="auto">
          <a:xfrm>
            <a:off x="4285622" y="4028550"/>
            <a:ext cx="155749" cy="155749"/>
          </a:xfrm>
          <a:prstGeom prst="ellips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BC08F1D5-B4A2-4055-8098-7DDF9638FDEA}"/>
              </a:ext>
            </a:extLst>
          </p:cNvPr>
          <p:cNvSpPr/>
          <p:nvPr/>
        </p:nvSpPr>
        <p:spPr bwMode="auto">
          <a:xfrm>
            <a:off x="3508550" y="4328326"/>
            <a:ext cx="155749" cy="155749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0CB3392D-0119-4D84-9D65-4EC020DA77B0}"/>
              </a:ext>
            </a:extLst>
          </p:cNvPr>
          <p:cNvCxnSpPr>
            <a:stCxn id="6" idx="4"/>
            <a:endCxn id="7" idx="1"/>
          </p:cNvCxnSpPr>
          <p:nvPr/>
        </p:nvCxnSpPr>
        <p:spPr bwMode="auto">
          <a:xfrm>
            <a:off x="1278653" y="3195375"/>
            <a:ext cx="244711" cy="4766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15EA17DD-B99D-41A9-9AC9-0D5A2962C04B}"/>
              </a:ext>
            </a:extLst>
          </p:cNvPr>
          <p:cNvCxnSpPr>
            <a:stCxn id="7" idx="5"/>
            <a:endCxn id="8" idx="1"/>
          </p:cNvCxnSpPr>
          <p:nvPr/>
        </p:nvCxnSpPr>
        <p:spPr bwMode="auto">
          <a:xfrm>
            <a:off x="1633495" y="3782166"/>
            <a:ext cx="347069" cy="3470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7F14096-8D7B-43B6-B2E5-560F7647AB88}"/>
              </a:ext>
            </a:extLst>
          </p:cNvPr>
          <p:cNvCxnSpPr>
            <a:stCxn id="8" idx="5"/>
            <a:endCxn id="9" idx="2"/>
          </p:cNvCxnSpPr>
          <p:nvPr/>
        </p:nvCxnSpPr>
        <p:spPr bwMode="auto">
          <a:xfrm>
            <a:off x="2090695" y="4239365"/>
            <a:ext cx="567093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AF6E28D3-F88A-45C0-A370-DE82FDDB24DB}"/>
              </a:ext>
            </a:extLst>
          </p:cNvPr>
          <p:cNvCxnSpPr>
            <a:stCxn id="9" idx="6"/>
            <a:endCxn id="13" idx="2"/>
          </p:cNvCxnSpPr>
          <p:nvPr/>
        </p:nvCxnSpPr>
        <p:spPr bwMode="auto">
          <a:xfrm flipV="1">
            <a:off x="2813537" y="4406201"/>
            <a:ext cx="695013" cy="7787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04642947-B8FD-4B37-AE8F-B839A4824F23}"/>
              </a:ext>
            </a:extLst>
          </p:cNvPr>
          <p:cNvCxnSpPr>
            <a:stCxn id="13" idx="6"/>
            <a:endCxn id="12" idx="3"/>
          </p:cNvCxnSpPr>
          <p:nvPr/>
        </p:nvCxnSpPr>
        <p:spPr bwMode="auto">
          <a:xfrm flipV="1">
            <a:off x="3664299" y="4161490"/>
            <a:ext cx="644132" cy="24471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B26B0830-9E4A-46A5-806D-FA1C438C850F}"/>
              </a:ext>
            </a:extLst>
          </p:cNvPr>
          <p:cNvCxnSpPr>
            <a:stCxn id="12" idx="6"/>
            <a:endCxn id="11" idx="3"/>
          </p:cNvCxnSpPr>
          <p:nvPr/>
        </p:nvCxnSpPr>
        <p:spPr bwMode="auto">
          <a:xfrm flipV="1">
            <a:off x="4441371" y="3782165"/>
            <a:ext cx="493407" cy="32426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D370B6A7-68FF-440A-B49E-61E0A2B1D38D}"/>
              </a:ext>
            </a:extLst>
          </p:cNvPr>
          <p:cNvCxnSpPr>
            <a:stCxn id="11" idx="7"/>
            <a:endCxn id="10" idx="3"/>
          </p:cNvCxnSpPr>
          <p:nvPr/>
        </p:nvCxnSpPr>
        <p:spPr bwMode="auto">
          <a:xfrm flipV="1">
            <a:off x="5044909" y="2932060"/>
            <a:ext cx="561434" cy="73997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5102E39F-DA55-429F-85FA-F2E0B27FC049}"/>
              </a:ext>
            </a:extLst>
          </p:cNvPr>
          <p:cNvCxnSpPr/>
          <p:nvPr/>
        </p:nvCxnSpPr>
        <p:spPr bwMode="auto">
          <a:xfrm flipV="1">
            <a:off x="1278653" y="1698171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5B39B71B-31B8-458E-B775-8D331B1667AF}"/>
              </a:ext>
            </a:extLst>
          </p:cNvPr>
          <p:cNvCxnSpPr/>
          <p:nvPr/>
        </p:nvCxnSpPr>
        <p:spPr bwMode="auto">
          <a:xfrm flipV="1">
            <a:off x="158680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8CE47FD-0723-49E6-962A-E2F795EF8158}"/>
              </a:ext>
            </a:extLst>
          </p:cNvPr>
          <p:cNvCxnSpPr/>
          <p:nvPr/>
        </p:nvCxnSpPr>
        <p:spPr bwMode="auto">
          <a:xfrm flipV="1">
            <a:off x="2038341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A8655FC1-CED7-4FC4-954F-AA3A51212CBD}"/>
              </a:ext>
            </a:extLst>
          </p:cNvPr>
          <p:cNvCxnSpPr/>
          <p:nvPr/>
        </p:nvCxnSpPr>
        <p:spPr bwMode="auto">
          <a:xfrm flipV="1">
            <a:off x="2736702" y="1687284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A91B203-428B-4E1E-A27D-63A790D9AAA1}"/>
              </a:ext>
            </a:extLst>
          </p:cNvPr>
          <p:cNvCxnSpPr/>
          <p:nvPr/>
        </p:nvCxnSpPr>
        <p:spPr bwMode="auto">
          <a:xfrm flipV="1">
            <a:off x="358076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E82B67F-84C0-44F6-9194-494109D5A53F}"/>
              </a:ext>
            </a:extLst>
          </p:cNvPr>
          <p:cNvCxnSpPr/>
          <p:nvPr/>
        </p:nvCxnSpPr>
        <p:spPr bwMode="auto">
          <a:xfrm flipV="1">
            <a:off x="4374583" y="1710093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C396DC9A-8A75-4F5F-BE10-4264D6A1BF91}"/>
              </a:ext>
            </a:extLst>
          </p:cNvPr>
          <p:cNvCxnSpPr/>
          <p:nvPr/>
        </p:nvCxnSpPr>
        <p:spPr bwMode="auto">
          <a:xfrm flipV="1">
            <a:off x="4987533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B3DE7646-F3B1-4E65-8519-B9032BF0BDE3}"/>
              </a:ext>
            </a:extLst>
          </p:cNvPr>
          <p:cNvCxnSpPr/>
          <p:nvPr/>
        </p:nvCxnSpPr>
        <p:spPr bwMode="auto">
          <a:xfrm flipV="1">
            <a:off x="5660772" y="1705069"/>
            <a:ext cx="0" cy="392388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B998309D-1F76-421B-B77D-CBC97D14D2B0}"/>
              </a:ext>
            </a:extLst>
          </p:cNvPr>
          <p:cNvSpPr txBox="1"/>
          <p:nvPr/>
        </p:nvSpPr>
        <p:spPr>
          <a:xfrm>
            <a:off x="5983993" y="2923346"/>
            <a:ext cx="281679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如果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</a:t>
            </a:r>
            <a:r>
              <a:rPr lang="zh-CN" altLang="en-US" sz="2400" dirty="0"/>
              <a:t>下方</a:t>
            </a:r>
            <a:endParaRPr lang="en-US" altLang="zh-CN" sz="2400" dirty="0"/>
          </a:p>
          <a:p>
            <a:r>
              <a:rPr lang="zh-CN" altLang="en-US" sz="2400" dirty="0"/>
              <a:t>要将</a:t>
            </a:r>
            <a:r>
              <a:rPr lang="en-US" altLang="zh-CN" sz="2400" dirty="0">
                <a:solidFill>
                  <a:srgbClr val="002060"/>
                </a:solidFill>
              </a:rPr>
              <a:t>(</a:t>
            </a:r>
            <a:r>
              <a:rPr lang="en-US" altLang="zh-CN" sz="2400" dirty="0" err="1">
                <a:solidFill>
                  <a:srgbClr val="002060"/>
                </a:solidFill>
              </a:rPr>
              <a:t>x,y</a:t>
            </a:r>
            <a:r>
              <a:rPr lang="en-US" altLang="zh-CN" sz="2400" dirty="0">
                <a:solidFill>
                  <a:srgbClr val="002060"/>
                </a:solidFill>
              </a:rPr>
              <a:t>)</a:t>
            </a:r>
            <a:r>
              <a:rPr lang="zh-CN" altLang="en-US" sz="2400" dirty="0"/>
              <a:t>插入</a:t>
            </a:r>
            <a:endParaRPr lang="en-US" altLang="zh-CN" sz="2400" dirty="0"/>
          </a:p>
          <a:p>
            <a:r>
              <a:rPr lang="zh-CN" altLang="en-US" sz="2400" dirty="0"/>
              <a:t>同时还要删除</a:t>
            </a:r>
            <a:r>
              <a:rPr lang="en-US" altLang="zh-CN" sz="2400" dirty="0"/>
              <a:t>b</a:t>
            </a:r>
            <a:r>
              <a:rPr lang="zh-CN" altLang="en-US" sz="2400" dirty="0"/>
              <a:t>中</a:t>
            </a:r>
            <a:r>
              <a:rPr lang="en-US" altLang="zh-CN" sz="2400" dirty="0"/>
              <a:t> </a:t>
            </a:r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原有的某些点。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如果在</a:t>
            </a:r>
            <a:r>
              <a:rPr lang="en-US" altLang="zh-CN" sz="2400" dirty="0"/>
              <a:t>b</a:t>
            </a:r>
            <a:r>
              <a:rPr lang="zh-CN" altLang="en-US" sz="2400" dirty="0"/>
              <a:t>左方</a:t>
            </a:r>
            <a:r>
              <a:rPr lang="en-US" altLang="zh-CN" sz="2400" dirty="0"/>
              <a:t>/</a:t>
            </a:r>
            <a:r>
              <a:rPr lang="zh-CN" altLang="en-US" sz="2400" dirty="0"/>
              <a:t>右方</a:t>
            </a:r>
            <a:br>
              <a:rPr lang="en-US" altLang="zh-CN" sz="2400" dirty="0"/>
            </a:br>
            <a:r>
              <a:rPr lang="en-US" altLang="zh-CN" sz="2400" dirty="0"/>
              <a:t>  </a:t>
            </a:r>
            <a:r>
              <a:rPr lang="zh-CN" altLang="en-US" sz="2400" dirty="0"/>
              <a:t>也可以类似处理。</a:t>
            </a:r>
            <a:endParaRPr lang="en-US" altLang="zh-CN" sz="24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55428E1B-190F-4273-8632-0D9B61042D4D}"/>
              </a:ext>
            </a:extLst>
          </p:cNvPr>
          <p:cNvSpPr/>
          <p:nvPr/>
        </p:nvSpPr>
        <p:spPr bwMode="auto">
          <a:xfrm>
            <a:off x="3268626" y="4901716"/>
            <a:ext cx="155749" cy="155749"/>
          </a:xfrm>
          <a:prstGeom prst="ellipse">
            <a:avLst/>
          </a:prstGeom>
          <a:solidFill>
            <a:srgbClr val="0070C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52E3D9A-5B6C-41E3-A40A-CE1A55453A5D}"/>
              </a:ext>
            </a:extLst>
          </p:cNvPr>
          <p:cNvCxnSpPr>
            <a:stCxn id="8" idx="5"/>
            <a:endCxn id="30" idx="2"/>
          </p:cNvCxnSpPr>
          <p:nvPr/>
        </p:nvCxnSpPr>
        <p:spPr bwMode="auto">
          <a:xfrm>
            <a:off x="2090695" y="4239365"/>
            <a:ext cx="1177931" cy="74022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32C9CA5-738A-4545-BBD8-403DB4074D92}"/>
              </a:ext>
            </a:extLst>
          </p:cNvPr>
          <p:cNvCxnSpPr>
            <a:stCxn id="30" idx="6"/>
            <a:endCxn id="11" idx="4"/>
          </p:cNvCxnSpPr>
          <p:nvPr/>
        </p:nvCxnSpPr>
        <p:spPr bwMode="auto">
          <a:xfrm flipV="1">
            <a:off x="3424375" y="3804974"/>
            <a:ext cx="1565469" cy="117461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B807D8BE-9232-4818-98CE-FA75387FBE41}"/>
              </a:ext>
            </a:extLst>
          </p:cNvPr>
          <p:cNvSpPr txBox="1"/>
          <p:nvPr/>
        </p:nvSpPr>
        <p:spPr>
          <a:xfrm>
            <a:off x="1024515" y="5822917"/>
            <a:ext cx="74797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插入</a:t>
            </a:r>
            <a:r>
              <a:rPr lang="en-US" altLang="zh-CN" sz="2000" dirty="0"/>
              <a:t>/</a:t>
            </a:r>
            <a:r>
              <a:rPr lang="zh-CN" altLang="en-US" sz="2000" dirty="0"/>
              <a:t>删除 一个点的复杂度为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sz="2000" dirty="0"/>
              <a:t>。（总共是</a:t>
            </a:r>
            <a:r>
              <a:rPr lang="en-US" altLang="zh-CN" sz="2000" dirty="0"/>
              <a:t>O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nlogn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en-US" altLang="zh-CN" sz="2000" dirty="0"/>
              <a:t>)</a:t>
            </a:r>
          </a:p>
          <a:p>
            <a:r>
              <a:rPr lang="zh-CN" altLang="en-US" sz="2000" dirty="0"/>
              <a:t>注意：加入</a:t>
            </a:r>
            <a:r>
              <a:rPr lang="en-US" altLang="zh-CN" sz="2000" dirty="0">
                <a:solidFill>
                  <a:srgbClr val="002060"/>
                </a:solidFill>
              </a:rPr>
              <a:t>(</a:t>
            </a:r>
            <a:r>
              <a:rPr lang="en-US" altLang="zh-CN" sz="2000" dirty="0" err="1">
                <a:solidFill>
                  <a:srgbClr val="002060"/>
                </a:solidFill>
              </a:rPr>
              <a:t>x,y</a:t>
            </a:r>
            <a:r>
              <a:rPr lang="en-US" altLang="zh-CN" sz="2000" dirty="0">
                <a:solidFill>
                  <a:srgbClr val="002060"/>
                </a:solidFill>
              </a:rPr>
              <a:t>)</a:t>
            </a:r>
            <a:r>
              <a:rPr lang="zh-CN" altLang="en-US" sz="2000" dirty="0"/>
              <a:t>时可能许多点被删除；</a:t>
            </a:r>
            <a:r>
              <a:rPr lang="zh-CN" altLang="en-US" sz="2000" dirty="0">
                <a:solidFill>
                  <a:srgbClr val="FF0000"/>
                </a:solidFill>
              </a:rPr>
              <a:t>每步未必是</a:t>
            </a:r>
            <a:r>
              <a:rPr lang="en-US" altLang="zh-CN" sz="2000" dirty="0">
                <a:solidFill>
                  <a:srgbClr val="FF0000"/>
                </a:solidFill>
              </a:rPr>
              <a:t>O(log n)</a:t>
            </a:r>
            <a:r>
              <a:rPr lang="zh-CN" altLang="en-US" sz="2000" dirty="0">
                <a:solidFill>
                  <a:srgbClr val="FF0000"/>
                </a:solidFill>
              </a:rPr>
              <a:t>的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194323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0" grpId="0" animBg="1"/>
      <p:bldP spid="3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3EBCBE-94D2-413F-8907-29F7784C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zh-CN" altLang="en-US" dirty="0">
                <a:latin typeface="Cambria" panose="02040503050406030204" pitchFamily="18" charset="0"/>
              </a:rPr>
              <a:t>：动态计算凸包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9AC336F-CF70-4110-85D1-630941EABFE5}"/>
              </a:ext>
            </a:extLst>
          </p:cNvPr>
          <p:cNvSpPr txBox="1"/>
          <p:nvPr/>
        </p:nvSpPr>
        <p:spPr>
          <a:xfrm>
            <a:off x="932935" y="1894114"/>
            <a:ext cx="7948010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基于</a:t>
            </a:r>
            <a:r>
              <a:rPr lang="en-US" altLang="zh-CN" sz="2800" dirty="0"/>
              <a:t>AVL</a:t>
            </a:r>
            <a:r>
              <a:rPr lang="zh-CN" altLang="en-US" sz="2800" dirty="0"/>
              <a:t>树的增量凸包算法。</a:t>
            </a:r>
            <a:endParaRPr lang="en-US" altLang="zh-CN" sz="2800" dirty="0"/>
          </a:p>
          <a:p>
            <a:r>
              <a:rPr lang="en-US" altLang="zh-CN" sz="2400" dirty="0"/>
              <a:t>             </a:t>
            </a:r>
            <a:r>
              <a:rPr lang="en-US" altLang="zh-CN" sz="2400" dirty="0" err="1"/>
              <a:t>v.s</a:t>
            </a:r>
            <a:r>
              <a:rPr lang="en-US" altLang="zh-CN" sz="2400" dirty="0"/>
              <a:t>. </a:t>
            </a:r>
          </a:p>
          <a:p>
            <a:r>
              <a:rPr lang="en-US" altLang="zh-CN" sz="2400" dirty="0"/>
              <a:t>                       </a:t>
            </a:r>
            <a:r>
              <a:rPr lang="en-US" altLang="zh-CN" sz="2800" dirty="0"/>
              <a:t>Graham Scan</a:t>
            </a:r>
            <a:r>
              <a:rPr lang="zh-CN" altLang="en-US" sz="2800" dirty="0"/>
              <a:t>以及分治求凸包算法。</a:t>
            </a:r>
            <a:endParaRPr lang="en-US" altLang="zh-CN" sz="28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优点：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  </a:t>
            </a:r>
            <a:r>
              <a:rPr lang="zh-CN" altLang="en-US" sz="2400" dirty="0"/>
              <a:t>新算法是一个在线算法。</a:t>
            </a:r>
            <a:endParaRPr lang="en-US" altLang="zh-CN" sz="2400" dirty="0"/>
          </a:p>
          <a:p>
            <a:r>
              <a:rPr lang="zh-CN" altLang="en-US" sz="2400" dirty="0"/>
              <a:t>  不需要拿到所有的点就可开始计算。</a:t>
            </a:r>
            <a:endParaRPr lang="en-US" altLang="zh-CN" sz="2400" dirty="0"/>
          </a:p>
          <a:p>
            <a:r>
              <a:rPr lang="zh-CN" altLang="en-US" sz="2400" dirty="0"/>
              <a:t>  每新增一个点，都能较快速度得到现有点集合的凸包。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solidFill>
                  <a:srgbClr val="FF0000"/>
                </a:solidFill>
              </a:rPr>
              <a:t>缺点：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   </a:t>
            </a:r>
            <a:r>
              <a:rPr lang="zh-CN" altLang="en-US" sz="2400" dirty="0"/>
              <a:t>编程难度稍微大一些。隐藏在</a:t>
            </a:r>
            <a:r>
              <a:rPr lang="en-US" altLang="zh-CN" sz="2400" dirty="0"/>
              <a:t>O</a:t>
            </a:r>
            <a:r>
              <a:rPr lang="zh-CN" altLang="en-US" sz="2400" dirty="0"/>
              <a:t>后面的常数更大。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152803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56A58-AB20-400C-9C25-D6D66B9D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dirty="0">
                <a:latin typeface="Cambria" panose="02040503050406030204" pitchFamily="18" charset="0"/>
              </a:rPr>
              <a:t>：寻找某个</a:t>
            </a:r>
            <a:r>
              <a:rPr lang="en-US" altLang="zh-CN" dirty="0">
                <a:latin typeface="Cambria" panose="02040503050406030204" pitchFamily="18" charset="0"/>
              </a:rPr>
              <a:t>rank</a:t>
            </a:r>
            <a:r>
              <a:rPr lang="zh-CN" altLang="en-US" dirty="0">
                <a:latin typeface="Cambria" panose="02040503050406030204" pitchFamily="18" charset="0"/>
              </a:rPr>
              <a:t>的</a:t>
            </a:r>
            <a:r>
              <a:rPr lang="en-US" altLang="zh-CN" dirty="0">
                <a:latin typeface="Cambria" panose="02040503050406030204" pitchFamily="18" charset="0"/>
              </a:rPr>
              <a:t>key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92B92-678E-4DCB-938E-1A964BFA0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7958451" cy="5164277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动态维护一个集合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（支持插入</a:t>
            </a:r>
            <a:r>
              <a:rPr lang="en-US" altLang="zh-CN" dirty="0"/>
              <a:t>/</a:t>
            </a:r>
            <a:r>
              <a:rPr lang="zh-CN" altLang="en-US" dirty="0"/>
              <a:t>删除）</a:t>
            </a:r>
            <a:endParaRPr lang="en-US" altLang="zh-CN" dirty="0"/>
          </a:p>
          <a:p>
            <a:pPr lvl="1"/>
            <a:r>
              <a:rPr lang="zh-CN" altLang="en-US" dirty="0"/>
              <a:t>要求支持如下查询（</a:t>
            </a:r>
            <a:r>
              <a:rPr lang="en-US" altLang="zh-CN" dirty="0"/>
              <a:t>query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dirty="0"/>
              <a:t>Query</a:t>
            </a:r>
            <a:r>
              <a:rPr lang="zh-CN" altLang="en-US" dirty="0"/>
              <a:t>有一参数为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2"/>
            <a:r>
              <a:rPr lang="zh-CN" altLang="en-US" dirty="0"/>
              <a:t>要求输出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中第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dirty="0"/>
              <a:t>小的元素。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解决办法：</a:t>
            </a:r>
            <a:endParaRPr lang="en-US" altLang="zh-CN" dirty="0"/>
          </a:p>
          <a:p>
            <a:pPr lvl="1"/>
            <a:r>
              <a:rPr lang="zh-CN" altLang="en-US" dirty="0"/>
              <a:t>用一棵</a:t>
            </a:r>
            <a:r>
              <a:rPr lang="en-US" altLang="zh-CN" dirty="0"/>
              <a:t>AVL</a:t>
            </a:r>
            <a:r>
              <a:rPr lang="zh-CN" altLang="en-US" dirty="0"/>
              <a:t>树保存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中的元素</a:t>
            </a:r>
            <a:endParaRPr lang="en-US" altLang="zh-CN" dirty="0"/>
          </a:p>
          <a:p>
            <a:pPr lvl="1"/>
            <a:r>
              <a:rPr lang="zh-CN" altLang="en-US" dirty="0"/>
              <a:t>每个节点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增加一个信息域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：表示以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为根的子树中节点的个数。</a:t>
            </a:r>
            <a:endParaRPr lang="en-US" altLang="zh-CN" dirty="0"/>
          </a:p>
          <a:p>
            <a:pPr lvl="1"/>
            <a:r>
              <a:rPr lang="zh-CN" altLang="en-US" dirty="0"/>
              <a:t>利用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，很容易找到第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dirty="0"/>
              <a:t>小元素（见下页）</a:t>
            </a:r>
          </a:p>
        </p:txBody>
      </p:sp>
    </p:spTree>
    <p:extLst>
      <p:ext uri="{BB962C8B-B14F-4D97-AF65-F5344CB8AC3E}">
        <p14:creationId xmlns:p14="http://schemas.microsoft.com/office/powerpoint/2010/main" val="214458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D56A58-AB20-400C-9C25-D6D66B9D6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3</a:t>
            </a:r>
            <a:r>
              <a:rPr lang="zh-CN" altLang="en-US" dirty="0">
                <a:latin typeface="Cambria" panose="02040503050406030204" pitchFamily="18" charset="0"/>
              </a:rPr>
              <a:t>：寻找某个</a:t>
            </a:r>
            <a:r>
              <a:rPr lang="en-US" altLang="zh-CN" dirty="0">
                <a:latin typeface="Cambria" panose="02040503050406030204" pitchFamily="18" charset="0"/>
              </a:rPr>
              <a:t>rank</a:t>
            </a:r>
            <a:r>
              <a:rPr lang="zh-CN" altLang="en-US" dirty="0">
                <a:latin typeface="Cambria" panose="02040503050406030204" pitchFamily="18" charset="0"/>
              </a:rPr>
              <a:t>的</a:t>
            </a:r>
            <a:r>
              <a:rPr lang="en-US" altLang="zh-CN" dirty="0">
                <a:latin typeface="Cambria" panose="02040503050406030204" pitchFamily="18" charset="0"/>
              </a:rPr>
              <a:t>key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91A8CADA-DEF2-409E-8960-2F196FDFD1B7}"/>
              </a:ext>
            </a:extLst>
          </p:cNvPr>
          <p:cNvSpPr/>
          <p:nvPr/>
        </p:nvSpPr>
        <p:spPr bwMode="auto">
          <a:xfrm>
            <a:off x="4268996" y="1881823"/>
            <a:ext cx="719889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15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7089C17-EAB9-4CEA-8768-4535A5C5409B}"/>
              </a:ext>
            </a:extLst>
          </p:cNvPr>
          <p:cNvSpPr/>
          <p:nvPr/>
        </p:nvSpPr>
        <p:spPr bwMode="auto">
          <a:xfrm>
            <a:off x="2823586" y="2661809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7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4F2D6AE-8C92-44C2-833E-5B44F818049C}"/>
              </a:ext>
            </a:extLst>
          </p:cNvPr>
          <p:cNvSpPr/>
          <p:nvPr/>
        </p:nvSpPr>
        <p:spPr bwMode="auto">
          <a:xfrm>
            <a:off x="1676383" y="357705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4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37E2DC5-BD83-44D1-9B50-1602212D0B16}"/>
              </a:ext>
            </a:extLst>
          </p:cNvPr>
          <p:cNvSpPr/>
          <p:nvPr/>
        </p:nvSpPr>
        <p:spPr bwMode="auto">
          <a:xfrm>
            <a:off x="1143958" y="4408832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6A6BDE0C-E23C-4CBD-BCBF-80AC4778887E}"/>
              </a:ext>
            </a:extLst>
          </p:cNvPr>
          <p:cNvSpPr/>
          <p:nvPr/>
        </p:nvSpPr>
        <p:spPr bwMode="auto">
          <a:xfrm>
            <a:off x="2036707" y="442512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8050050-20DF-45A0-99A5-D619E6FC98B2}"/>
              </a:ext>
            </a:extLst>
          </p:cNvPr>
          <p:cNvSpPr/>
          <p:nvPr/>
        </p:nvSpPr>
        <p:spPr bwMode="auto">
          <a:xfrm>
            <a:off x="3721360" y="357705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1AC8F715-9932-4EAB-A3FB-25F6816222A4}"/>
              </a:ext>
            </a:extLst>
          </p:cNvPr>
          <p:cNvSpPr/>
          <p:nvPr/>
        </p:nvSpPr>
        <p:spPr bwMode="auto">
          <a:xfrm>
            <a:off x="3371403" y="4431471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FBCEDC52-E4F5-4378-91DC-F84EDB3DAEDD}"/>
              </a:ext>
            </a:extLst>
          </p:cNvPr>
          <p:cNvSpPr/>
          <p:nvPr/>
        </p:nvSpPr>
        <p:spPr bwMode="auto">
          <a:xfrm>
            <a:off x="2306277" y="5211457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A33A6E8-36AD-4F9F-B945-7CCFF7A5E802}"/>
              </a:ext>
            </a:extLst>
          </p:cNvPr>
          <p:cNvSpPr/>
          <p:nvPr/>
        </p:nvSpPr>
        <p:spPr bwMode="auto">
          <a:xfrm>
            <a:off x="5908127" y="2665926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7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8E148FA4-F2E2-4FF4-B331-E5807C2F21B9}"/>
              </a:ext>
            </a:extLst>
          </p:cNvPr>
          <p:cNvSpPr/>
          <p:nvPr/>
        </p:nvSpPr>
        <p:spPr bwMode="auto">
          <a:xfrm>
            <a:off x="5102706" y="3577545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4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103DC192-A333-4FD0-9D1C-C87B64368607}"/>
              </a:ext>
            </a:extLst>
          </p:cNvPr>
          <p:cNvSpPr/>
          <p:nvPr/>
        </p:nvSpPr>
        <p:spPr bwMode="auto">
          <a:xfrm>
            <a:off x="6482618" y="357705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DAF5F12F-7572-45D4-AA1C-09ACC4D867CC}"/>
              </a:ext>
            </a:extLst>
          </p:cNvPr>
          <p:cNvSpPr/>
          <p:nvPr/>
        </p:nvSpPr>
        <p:spPr bwMode="auto">
          <a:xfrm>
            <a:off x="5742232" y="4431471"/>
            <a:ext cx="699914" cy="534564"/>
          </a:xfrm>
          <a:prstGeom prst="ellipse">
            <a:avLst/>
          </a:prstGeom>
          <a:solidFill>
            <a:srgbClr val="FFFF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2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432AC65-D412-439A-8015-5E6D9B30F33F}"/>
              </a:ext>
            </a:extLst>
          </p:cNvPr>
          <p:cNvSpPr/>
          <p:nvPr/>
        </p:nvSpPr>
        <p:spPr bwMode="auto">
          <a:xfrm>
            <a:off x="5507930" y="5211457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25923190-62E9-4037-BB24-3C5AD91F4505}"/>
              </a:ext>
            </a:extLst>
          </p:cNvPr>
          <p:cNvSpPr/>
          <p:nvPr/>
        </p:nvSpPr>
        <p:spPr bwMode="auto">
          <a:xfrm>
            <a:off x="4638929" y="442512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0221C252-4758-480D-A9A1-4B5D52DECB3B}"/>
              </a:ext>
            </a:extLst>
          </p:cNvPr>
          <p:cNvSpPr/>
          <p:nvPr/>
        </p:nvSpPr>
        <p:spPr bwMode="auto">
          <a:xfrm>
            <a:off x="6895775" y="4425126"/>
            <a:ext cx="699914" cy="534564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CN" sz="2000" dirty="0">
                <a:solidFill>
                  <a:srgbClr val="002060"/>
                </a:solidFill>
                <a:latin typeface="Times New Roman" pitchFamily="18" charset="0"/>
                <a:ea typeface="隶书" pitchFamily="49" charset="-122"/>
              </a:rPr>
              <a:t>X</a:t>
            </a:r>
            <a:r>
              <a:rPr kumimoji="1" lang="en-US" altLang="zh-CN" sz="2000" dirty="0">
                <a:solidFill>
                  <a:schemeClr val="accent5">
                    <a:lumMod val="25000"/>
                  </a:schemeClr>
                </a:solidFill>
                <a:latin typeface="Times New Roman" pitchFamily="18" charset="0"/>
                <a:ea typeface="隶书" pitchFamily="49" charset="-122"/>
              </a:rPr>
              <a:t>,</a:t>
            </a:r>
            <a:r>
              <a:rPr kumimoji="1" lang="en-US" altLang="zh-CN" sz="2000" dirty="0">
                <a:solidFill>
                  <a:srgbClr val="7030A0"/>
                </a:solidFill>
                <a:latin typeface="Times New Roman" pitchFamily="18" charset="0"/>
                <a:ea typeface="隶书" pitchFamily="49" charset="-122"/>
              </a:rPr>
              <a:t>1</a:t>
            </a: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00CFC779-C1F0-4E64-A12A-52B047BEAEA4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 bwMode="auto">
          <a:xfrm flipH="1">
            <a:off x="3421000" y="2338102"/>
            <a:ext cx="953421" cy="40199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37C4E5D-A765-4CA4-917F-C74E748148A3}"/>
              </a:ext>
            </a:extLst>
          </p:cNvPr>
          <p:cNvCxnSpPr>
            <a:cxnSpLocks/>
            <a:stCxn id="7" idx="5"/>
            <a:endCxn id="15" idx="1"/>
          </p:cNvCxnSpPr>
          <p:nvPr/>
        </p:nvCxnSpPr>
        <p:spPr bwMode="auto">
          <a:xfrm>
            <a:off x="4883460" y="2338102"/>
            <a:ext cx="1127167" cy="406109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D7473C3B-71FC-4EF6-81AF-B39E6AD6A2B0}"/>
              </a:ext>
            </a:extLst>
          </p:cNvPr>
          <p:cNvCxnSpPr>
            <a:stCxn id="8" idx="3"/>
            <a:endCxn id="9" idx="0"/>
          </p:cNvCxnSpPr>
          <p:nvPr/>
        </p:nvCxnSpPr>
        <p:spPr bwMode="auto">
          <a:xfrm flipH="1">
            <a:off x="2026340" y="3118088"/>
            <a:ext cx="899746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A06F9DA-F66B-4E8E-9931-9C0644C0153E}"/>
              </a:ext>
            </a:extLst>
          </p:cNvPr>
          <p:cNvCxnSpPr>
            <a:stCxn id="9" idx="3"/>
            <a:endCxn id="10" idx="0"/>
          </p:cNvCxnSpPr>
          <p:nvPr/>
        </p:nvCxnSpPr>
        <p:spPr bwMode="auto">
          <a:xfrm flipH="1">
            <a:off x="1493915" y="4033335"/>
            <a:ext cx="284968" cy="37549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51045BA8-A1F7-4696-B80B-DA3023A3E399}"/>
              </a:ext>
            </a:extLst>
          </p:cNvPr>
          <p:cNvCxnSpPr>
            <a:stCxn id="14" idx="0"/>
            <a:endCxn id="11" idx="4"/>
          </p:cNvCxnSpPr>
          <p:nvPr/>
        </p:nvCxnSpPr>
        <p:spPr bwMode="auto">
          <a:xfrm flipH="1" flipV="1">
            <a:off x="2386664" y="4959690"/>
            <a:ext cx="269570" cy="25176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BEAC8AB-FD20-484E-9C01-7ACDFCB0F886}"/>
              </a:ext>
            </a:extLst>
          </p:cNvPr>
          <p:cNvCxnSpPr>
            <a:stCxn id="11" idx="0"/>
            <a:endCxn id="9" idx="5"/>
          </p:cNvCxnSpPr>
          <p:nvPr/>
        </p:nvCxnSpPr>
        <p:spPr bwMode="auto">
          <a:xfrm flipH="1" flipV="1">
            <a:off x="2273797" y="4033335"/>
            <a:ext cx="112867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8CDCC4A4-0BA6-47A5-9EA6-23A49746A666}"/>
              </a:ext>
            </a:extLst>
          </p:cNvPr>
          <p:cNvCxnSpPr>
            <a:stCxn id="12" idx="0"/>
            <a:endCxn id="8" idx="5"/>
          </p:cNvCxnSpPr>
          <p:nvPr/>
        </p:nvCxnSpPr>
        <p:spPr bwMode="auto">
          <a:xfrm flipH="1" flipV="1">
            <a:off x="3421000" y="3118088"/>
            <a:ext cx="650317" cy="458968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744B6C3E-32F1-48DC-B07E-98E890EA1230}"/>
              </a:ext>
            </a:extLst>
          </p:cNvPr>
          <p:cNvCxnSpPr>
            <a:stCxn id="13" idx="0"/>
            <a:endCxn id="12" idx="4"/>
          </p:cNvCxnSpPr>
          <p:nvPr/>
        </p:nvCxnSpPr>
        <p:spPr bwMode="auto">
          <a:xfrm flipV="1">
            <a:off x="3721360" y="4111620"/>
            <a:ext cx="349957" cy="319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B38FBA58-CEBC-41C0-8D3A-7C98561ACDE4}"/>
              </a:ext>
            </a:extLst>
          </p:cNvPr>
          <p:cNvCxnSpPr>
            <a:stCxn id="16" idx="0"/>
            <a:endCxn id="15" idx="3"/>
          </p:cNvCxnSpPr>
          <p:nvPr/>
        </p:nvCxnSpPr>
        <p:spPr bwMode="auto">
          <a:xfrm flipV="1">
            <a:off x="5452663" y="3122205"/>
            <a:ext cx="557964" cy="45534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AA72FF7D-257D-474A-84CD-76EBB1BF83DE}"/>
              </a:ext>
            </a:extLst>
          </p:cNvPr>
          <p:cNvCxnSpPr>
            <a:stCxn id="20" idx="0"/>
            <a:endCxn id="16" idx="3"/>
          </p:cNvCxnSpPr>
          <p:nvPr/>
        </p:nvCxnSpPr>
        <p:spPr bwMode="auto">
          <a:xfrm flipV="1">
            <a:off x="4988886" y="4033824"/>
            <a:ext cx="216320" cy="39130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76C63DED-EE03-4A5A-BAF4-516B9B9CCDE0}"/>
              </a:ext>
            </a:extLst>
          </p:cNvPr>
          <p:cNvCxnSpPr>
            <a:stCxn id="17" idx="0"/>
            <a:endCxn id="15" idx="5"/>
          </p:cNvCxnSpPr>
          <p:nvPr/>
        </p:nvCxnSpPr>
        <p:spPr bwMode="auto">
          <a:xfrm flipH="1" flipV="1">
            <a:off x="6505541" y="3122205"/>
            <a:ext cx="327034" cy="45485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7311C365-831A-45BC-8A52-EAEDAC287B8C}"/>
              </a:ext>
            </a:extLst>
          </p:cNvPr>
          <p:cNvCxnSpPr>
            <a:stCxn id="18" idx="0"/>
            <a:endCxn id="16" idx="5"/>
          </p:cNvCxnSpPr>
          <p:nvPr/>
        </p:nvCxnSpPr>
        <p:spPr bwMode="auto">
          <a:xfrm flipH="1" flipV="1">
            <a:off x="5700120" y="4033824"/>
            <a:ext cx="392069" cy="397647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EBED64F5-D87E-48A4-BB52-8B129A7F7FCD}"/>
              </a:ext>
            </a:extLst>
          </p:cNvPr>
          <p:cNvCxnSpPr>
            <a:stCxn id="19" idx="0"/>
            <a:endCxn id="18" idx="4"/>
          </p:cNvCxnSpPr>
          <p:nvPr/>
        </p:nvCxnSpPr>
        <p:spPr bwMode="auto">
          <a:xfrm flipV="1">
            <a:off x="5857887" y="4966035"/>
            <a:ext cx="234302" cy="24542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E99989B5-F329-4BDA-86C4-221017500D9B}"/>
              </a:ext>
            </a:extLst>
          </p:cNvPr>
          <p:cNvCxnSpPr>
            <a:stCxn id="21" idx="0"/>
            <a:endCxn id="17" idx="5"/>
          </p:cNvCxnSpPr>
          <p:nvPr/>
        </p:nvCxnSpPr>
        <p:spPr bwMode="auto">
          <a:xfrm flipH="1" flipV="1">
            <a:off x="7080032" y="4033335"/>
            <a:ext cx="165700" cy="391791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F099446D-E6AB-46D1-8C08-F9730386F072}"/>
              </a:ext>
            </a:extLst>
          </p:cNvPr>
          <p:cNvSpPr txBox="1"/>
          <p:nvPr/>
        </p:nvSpPr>
        <p:spPr>
          <a:xfrm>
            <a:off x="3523500" y="1583684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k=12</a:t>
            </a:r>
            <a:endParaRPr lang="zh-CN" altLang="en-US" sz="2400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D824F31C-12BE-4AC3-9F5A-CAE75A04F47C}"/>
              </a:ext>
            </a:extLst>
          </p:cNvPr>
          <p:cNvSpPr txBox="1"/>
          <p:nvPr/>
        </p:nvSpPr>
        <p:spPr>
          <a:xfrm>
            <a:off x="6557801" y="2276044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k=4</a:t>
            </a:r>
            <a:endParaRPr lang="zh-CN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95A2114B-211B-4611-B361-A693BB24A0E6}"/>
              </a:ext>
            </a:extLst>
          </p:cNvPr>
          <p:cNvSpPr txBox="1"/>
          <p:nvPr/>
        </p:nvSpPr>
        <p:spPr>
          <a:xfrm>
            <a:off x="4618038" y="3284902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k=4</a:t>
            </a:r>
            <a:endParaRPr lang="zh-CN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EE0287A-B9CB-45E7-BAC1-9317287C29E9}"/>
              </a:ext>
            </a:extLst>
          </p:cNvPr>
          <p:cNvSpPr txBox="1"/>
          <p:nvPr/>
        </p:nvSpPr>
        <p:spPr>
          <a:xfrm>
            <a:off x="6034420" y="4184519"/>
            <a:ext cx="1161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002060"/>
                </a:solidFill>
              </a:rPr>
              <a:t>k=2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4640546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893649-657B-4E95-A2FD-D60B55168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4</a:t>
            </a:r>
            <a:r>
              <a:rPr lang="zh-CN" altLang="en-US" dirty="0">
                <a:latin typeface="Cambria" panose="02040503050406030204" pitchFamily="18" charset="0"/>
              </a:rPr>
              <a:t>：查询某个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key</a:t>
            </a:r>
            <a:r>
              <a:rPr lang="zh-CN" altLang="en-US" dirty="0">
                <a:latin typeface="Cambria" panose="02040503050406030204" pitchFamily="18" charset="0"/>
              </a:rPr>
              <a:t>的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rank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A01B75-73E5-4BB2-86A0-8E48D585F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7812750" cy="4883148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【</a:t>
            </a:r>
            <a:r>
              <a:rPr lang="zh-CN" altLang="en-US" dirty="0"/>
              <a:t>问题描述</a:t>
            </a:r>
            <a:r>
              <a:rPr lang="en-US" altLang="zh-CN" dirty="0"/>
              <a:t>】</a:t>
            </a:r>
          </a:p>
          <a:p>
            <a:pPr lvl="1"/>
            <a:r>
              <a:rPr lang="zh-CN" altLang="en-US" dirty="0"/>
              <a:t>动态维护一个集合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（支持插入</a:t>
            </a:r>
            <a:r>
              <a:rPr lang="en-US" altLang="zh-CN" dirty="0"/>
              <a:t>/</a:t>
            </a:r>
            <a:r>
              <a:rPr lang="zh-CN" altLang="en-US" dirty="0"/>
              <a:t>删除）</a:t>
            </a:r>
            <a:endParaRPr lang="en-US" altLang="zh-CN" dirty="0"/>
          </a:p>
          <a:p>
            <a:pPr lvl="1"/>
            <a:r>
              <a:rPr lang="zh-CN" altLang="en-US" dirty="0"/>
              <a:t>要求支持如下查询（</a:t>
            </a:r>
            <a:r>
              <a:rPr lang="en-US" altLang="zh-CN" dirty="0"/>
              <a:t>query</a:t>
            </a:r>
            <a:r>
              <a:rPr lang="zh-CN" altLang="en-US" dirty="0"/>
              <a:t>）：</a:t>
            </a:r>
            <a:endParaRPr lang="en-US" altLang="zh-CN" dirty="0"/>
          </a:p>
          <a:p>
            <a:pPr lvl="2"/>
            <a:r>
              <a:rPr lang="en-US" altLang="zh-CN" dirty="0"/>
              <a:t>Query</a:t>
            </a:r>
            <a:r>
              <a:rPr lang="zh-CN" altLang="en-US" dirty="0"/>
              <a:t>有一参数为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</a:p>
          <a:p>
            <a:pPr lvl="2"/>
            <a:r>
              <a:rPr lang="zh-CN" altLang="en-US" dirty="0"/>
              <a:t>要求输出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S</a:t>
            </a:r>
            <a:r>
              <a:rPr lang="zh-CN" altLang="en-US" dirty="0"/>
              <a:t>中</a:t>
            </a:r>
            <a:r>
              <a:rPr lang="en-US" altLang="zh-CN" dirty="0"/>
              <a:t>key</a:t>
            </a:r>
            <a:r>
              <a:rPr lang="zh-CN" altLang="en-US" dirty="0"/>
              <a:t>值为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k</a:t>
            </a:r>
            <a:r>
              <a:rPr lang="zh-CN" altLang="en-US" dirty="0"/>
              <a:t>的元素的</a:t>
            </a:r>
            <a:r>
              <a:rPr lang="en-US" altLang="zh-CN" dirty="0"/>
              <a:t>rank</a:t>
            </a:r>
            <a:br>
              <a:rPr lang="en-US" altLang="zh-CN" dirty="0"/>
            </a:br>
            <a:r>
              <a:rPr lang="en-US" altLang="zh-CN" dirty="0"/>
              <a:t>	</a:t>
            </a:r>
            <a:r>
              <a:rPr lang="zh-CN" altLang="en-US" dirty="0"/>
              <a:t>（即，</a:t>
            </a:r>
            <a:r>
              <a:rPr lang="en-US" altLang="zh-CN" dirty="0"/>
              <a:t>k</a:t>
            </a:r>
            <a:r>
              <a:rPr lang="zh-CN" altLang="en-US" dirty="0"/>
              <a:t>在</a:t>
            </a:r>
            <a:r>
              <a:rPr lang="en-US" altLang="zh-CN" dirty="0"/>
              <a:t>S</a:t>
            </a:r>
            <a:r>
              <a:rPr lang="zh-CN" altLang="en-US" dirty="0"/>
              <a:t>中是第几小的元素？）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解决方法：</a:t>
            </a:r>
            <a:endParaRPr lang="en-US" altLang="zh-CN" dirty="0"/>
          </a:p>
          <a:p>
            <a:pPr lvl="1"/>
            <a:r>
              <a:rPr lang="zh-CN" altLang="en-US" dirty="0"/>
              <a:t>类似前一个应用的解决方法。</a:t>
            </a:r>
            <a:br>
              <a:rPr lang="en-US" altLang="zh-CN" dirty="0"/>
            </a:br>
            <a:r>
              <a:rPr lang="zh-CN" altLang="en-US" dirty="0"/>
              <a:t>每个节点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增加一个信息域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en-US" altLang="zh-CN" baseline="-25000" dirty="0" err="1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：表示以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u</a:t>
            </a:r>
            <a:r>
              <a:rPr lang="zh-CN" altLang="en-US" dirty="0"/>
              <a:t>为根的子树中节点的个数。</a:t>
            </a:r>
          </a:p>
        </p:txBody>
      </p:sp>
    </p:spTree>
    <p:extLst>
      <p:ext uri="{BB962C8B-B14F-4D97-AF65-F5344CB8AC3E}">
        <p14:creationId xmlns:p14="http://schemas.microsoft.com/office/powerpoint/2010/main" val="329966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356F5-8113-4865-A011-ED224BFD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501062" cy="825500"/>
          </a:xfrm>
        </p:spPr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5. Voronoi</a:t>
            </a:r>
            <a:r>
              <a:rPr lang="zh-CN" altLang="en-US" dirty="0">
                <a:latin typeface="Cambria" panose="02040503050406030204" pitchFamily="18" charset="0"/>
              </a:rPr>
              <a:t>图的</a:t>
            </a:r>
            <a:r>
              <a:rPr lang="en-US" altLang="zh-CN" dirty="0">
                <a:latin typeface="Cambria" panose="02040503050406030204" pitchFamily="18" charset="0"/>
              </a:rPr>
              <a:t>Fortunes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r>
              <a:rPr lang="en-US" altLang="zh-CN" dirty="0">
                <a:latin typeface="Cambria" panose="02040503050406030204" pitchFamily="18" charset="0"/>
              </a:rPr>
              <a:t>*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B0E1D-794B-4927-913E-22F856CDC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962" y="1452563"/>
            <a:ext cx="8501062" cy="529992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800" dirty="0"/>
              <a:t>【</a:t>
            </a:r>
            <a:r>
              <a:rPr lang="zh-CN" altLang="en-US" sz="2800" dirty="0"/>
              <a:t>问题背景</a:t>
            </a:r>
            <a:r>
              <a:rPr lang="en-US" altLang="zh-CN" sz="2800" dirty="0"/>
              <a:t>】</a:t>
            </a:r>
            <a:r>
              <a:rPr lang="en-US" altLang="zh-CN" sz="2800" dirty="0">
                <a:solidFill>
                  <a:srgbClr val="00B0F0"/>
                </a:solidFill>
              </a:rPr>
              <a:t>Voronoi</a:t>
            </a:r>
            <a:r>
              <a:rPr lang="zh-CN" altLang="en-US" sz="2800" dirty="0">
                <a:solidFill>
                  <a:srgbClr val="00B0F0"/>
                </a:solidFill>
              </a:rPr>
              <a:t>图</a:t>
            </a:r>
            <a:endParaRPr lang="en-US" altLang="zh-CN" sz="2800" dirty="0">
              <a:solidFill>
                <a:srgbClr val="00B0F0"/>
              </a:solidFill>
            </a:endParaRPr>
          </a:p>
          <a:p>
            <a:pPr lvl="1"/>
            <a:r>
              <a:rPr lang="zh-CN" altLang="en-US" sz="2400" dirty="0"/>
              <a:t>给定平面上的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个点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b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</a:b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  </a:t>
            </a:r>
            <a:r>
              <a:rPr lang="zh-CN" altLang="en-US" sz="2400" dirty="0"/>
              <a:t>每一个叫做一个</a:t>
            </a:r>
            <a:r>
              <a:rPr lang="en-US" altLang="zh-CN" sz="2400" dirty="0"/>
              <a:t>site</a:t>
            </a:r>
            <a:r>
              <a:rPr lang="zh-CN" altLang="en-US" sz="2400" dirty="0"/>
              <a:t>（站点）</a:t>
            </a:r>
            <a:endParaRPr lang="en-US" altLang="zh-CN" sz="2400" baseline="-25000" dirty="0">
              <a:solidFill>
                <a:schemeClr val="accent5">
                  <a:lumMod val="25000"/>
                </a:schemeClr>
              </a:solidFill>
            </a:endParaRPr>
          </a:p>
          <a:p>
            <a:pPr lvl="1"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VoronoiDiagram(p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br>
              <a:rPr lang="en-US" altLang="zh-CN" sz="2400" dirty="0"/>
            </a:br>
            <a:r>
              <a:rPr lang="en-US" altLang="zh-CN" sz="2400" dirty="0"/>
              <a:t>is a partition of a plane into </a:t>
            </a:r>
            <a:br>
              <a:rPr lang="en-US" altLang="zh-CN" sz="2400" dirty="0"/>
            </a:br>
            <a:r>
              <a:rPr lang="en-US" altLang="zh-CN" sz="2400" dirty="0"/>
              <a:t>regions close to each site.</a:t>
            </a:r>
          </a:p>
          <a:p>
            <a:pPr lvl="2">
              <a:spcBef>
                <a:spcPts val="1800"/>
              </a:spcBef>
            </a:pPr>
            <a:r>
              <a:rPr lang="zh-CN" altLang="en-US" sz="2000" dirty="0"/>
              <a:t>每个点</a:t>
            </a:r>
            <a:r>
              <a:rPr lang="en-US" altLang="zh-CN" sz="2000" dirty="0">
                <a:solidFill>
                  <a:srgbClr val="00B050"/>
                </a:solidFill>
              </a:rPr>
              <a:t>p</a:t>
            </a:r>
            <a:r>
              <a:rPr lang="en-US" altLang="zh-CN" sz="2000" baseline="-25000" dirty="0">
                <a:solidFill>
                  <a:srgbClr val="00B050"/>
                </a:solidFill>
              </a:rPr>
              <a:t>i</a:t>
            </a:r>
            <a:r>
              <a:rPr lang="zh-CN" altLang="en-US" sz="2000" dirty="0"/>
              <a:t>对应一个区域</a:t>
            </a:r>
            <a:r>
              <a:rPr lang="en-US" altLang="zh-CN" sz="2000" dirty="0" err="1">
                <a:solidFill>
                  <a:srgbClr val="00B050"/>
                </a:solidFill>
              </a:rPr>
              <a:t>r</a:t>
            </a:r>
            <a:r>
              <a:rPr lang="en-US" altLang="zh-CN" sz="2000" baseline="-25000" dirty="0" err="1">
                <a:solidFill>
                  <a:srgbClr val="00B050"/>
                </a:solidFill>
              </a:rPr>
              <a:t>i</a:t>
            </a:r>
            <a:r>
              <a:rPr lang="en-US" altLang="zh-CN" sz="2000" dirty="0"/>
              <a:t>——</a:t>
            </a:r>
            <a:br>
              <a:rPr lang="en-US" altLang="zh-CN" sz="2000" dirty="0"/>
            </a:br>
            <a:r>
              <a:rPr lang="zh-CN" altLang="en-US" sz="2000" dirty="0"/>
              <a:t>该区域的点的最近的</a:t>
            </a:r>
            <a:r>
              <a:rPr lang="en-US" altLang="zh-CN" sz="2000" dirty="0"/>
              <a:t>site</a:t>
            </a:r>
            <a:r>
              <a:rPr lang="zh-CN" altLang="en-US" sz="2000" dirty="0"/>
              <a:t>为</a:t>
            </a:r>
            <a:r>
              <a:rPr lang="en-US" altLang="zh-CN" sz="2000" dirty="0">
                <a:solidFill>
                  <a:srgbClr val="00B050"/>
                </a:solidFill>
              </a:rPr>
              <a:t>p</a:t>
            </a:r>
            <a:r>
              <a:rPr lang="en-US" altLang="zh-CN" sz="2000" baseline="-25000" dirty="0">
                <a:solidFill>
                  <a:srgbClr val="00B050"/>
                </a:solidFill>
              </a:rPr>
              <a:t>i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>
              <a:spcBef>
                <a:spcPts val="1800"/>
              </a:spcBef>
            </a:pPr>
            <a:r>
              <a:rPr lang="zh-CN" altLang="en-US" sz="2000" dirty="0"/>
              <a:t>可以把</a:t>
            </a:r>
            <a:r>
              <a:rPr lang="en-US" altLang="zh-CN" sz="2000" dirty="0"/>
              <a:t>site</a:t>
            </a:r>
            <a:r>
              <a:rPr lang="zh-CN" altLang="en-US" sz="2000" dirty="0"/>
              <a:t>看成商店</a:t>
            </a:r>
            <a:r>
              <a:rPr lang="en-US" altLang="zh-CN" sz="2000" dirty="0"/>
              <a:t>/</a:t>
            </a:r>
            <a:r>
              <a:rPr lang="zh-CN" altLang="en-US" sz="2000" dirty="0"/>
              <a:t>邮局等等。</a:t>
            </a:r>
            <a:endParaRPr lang="en-US" altLang="zh-CN" dirty="0"/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2800" dirty="0"/>
              <a:t>Voronoi</a:t>
            </a:r>
            <a:r>
              <a:rPr lang="zh-CN" altLang="en-US" sz="2800" dirty="0"/>
              <a:t>图是非常重要的几何结构，应用特别广。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https://en.wikipedia.org/wiki/Voronoi_diagram#Illustration</a:t>
            </a:r>
            <a:endParaRPr lang="en-US" altLang="zh-CN" sz="2800" dirty="0"/>
          </a:p>
        </p:txBody>
      </p:sp>
      <p:pic>
        <p:nvPicPr>
          <p:cNvPr id="7" name="图形 6">
            <a:extLst>
              <a:ext uri="{FF2B5EF4-FFF2-40B4-BE49-F238E27FC236}">
                <a16:creationId xmlns:a16="http://schemas.microsoft.com/office/drawing/2014/main" id="{8E41A548-61BC-447F-BAA8-EEE35259F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57377" y="1788606"/>
            <a:ext cx="3044651" cy="30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815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04D81-48F6-4BD4-B66A-7C91BF27D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CD2B64-BFE2-46A2-B614-43E728C71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2601" y="1438277"/>
            <a:ext cx="6205537" cy="15239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如果排序二叉树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的所有顶点都是平衡的（也就是说说有的平衡因子都是在</a:t>
            </a:r>
            <a:br>
              <a:rPr lang="en-US" altLang="zh-CN" sz="2800" dirty="0"/>
            </a:br>
            <a:r>
              <a:rPr lang="en-US" altLang="zh-CN" sz="2800" dirty="0"/>
              <a:t>{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-1,0,1</a:t>
            </a:r>
            <a:r>
              <a:rPr lang="en-US" altLang="zh-CN" sz="2800" dirty="0"/>
              <a:t>}</a:t>
            </a:r>
            <a:r>
              <a:rPr lang="zh-CN" altLang="en-US" sz="2800" dirty="0"/>
              <a:t>中）那么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称作</a:t>
            </a:r>
            <a:r>
              <a:rPr lang="zh-CN" altLang="en-US" sz="2800" dirty="0">
                <a:solidFill>
                  <a:srgbClr val="00B0F0"/>
                </a:solidFill>
              </a:rPr>
              <a:t>平衡二叉树</a:t>
            </a:r>
            <a:r>
              <a:rPr lang="zh-CN" altLang="en-US" sz="2800" dirty="0"/>
              <a:t>。</a:t>
            </a: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54A851D-C2E7-41D7-9EF9-224033706A6E}"/>
              </a:ext>
            </a:extLst>
          </p:cNvPr>
          <p:cNvGrpSpPr/>
          <p:nvPr/>
        </p:nvGrpSpPr>
        <p:grpSpPr>
          <a:xfrm>
            <a:off x="1343026" y="3357563"/>
            <a:ext cx="2373658" cy="2225416"/>
            <a:chOff x="1343026" y="3357563"/>
            <a:chExt cx="2373658" cy="2225416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487D3CE-E4D2-4889-9075-7D42A758A149}"/>
                </a:ext>
              </a:extLst>
            </p:cNvPr>
            <p:cNvSpPr/>
            <p:nvPr/>
          </p:nvSpPr>
          <p:spPr bwMode="auto">
            <a:xfrm>
              <a:off x="2740371" y="3357563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BFDD2E7B-C835-492A-832D-D42B4EB403F1}"/>
                </a:ext>
              </a:extLst>
            </p:cNvPr>
            <p:cNvSpPr/>
            <p:nvPr/>
          </p:nvSpPr>
          <p:spPr bwMode="auto">
            <a:xfrm>
              <a:off x="2145059" y="3952875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4F200FF-3324-49D7-AF9F-4A228878093D}"/>
                </a:ext>
              </a:extLst>
            </p:cNvPr>
            <p:cNvSpPr/>
            <p:nvPr/>
          </p:nvSpPr>
          <p:spPr bwMode="auto">
            <a:xfrm>
              <a:off x="3307109" y="3952875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F6229BBE-5134-4E1A-954A-6B1706EA847B}"/>
                </a:ext>
              </a:extLst>
            </p:cNvPr>
            <p:cNvSpPr/>
            <p:nvPr/>
          </p:nvSpPr>
          <p:spPr bwMode="auto">
            <a:xfrm>
              <a:off x="1735484" y="4529138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F171716-ED24-4667-AE04-F55B69E6171E}"/>
                </a:ext>
              </a:extLst>
            </p:cNvPr>
            <p:cNvSpPr/>
            <p:nvPr/>
          </p:nvSpPr>
          <p:spPr bwMode="auto">
            <a:xfrm>
              <a:off x="1343026" y="5181600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DDF84B2A-84EA-4C26-A896-AE2CE7580921}"/>
                </a:ext>
              </a:extLst>
            </p:cNvPr>
            <p:cNvSpPr/>
            <p:nvPr/>
          </p:nvSpPr>
          <p:spPr bwMode="auto">
            <a:xfrm>
              <a:off x="2554634" y="4548852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14D9B028-7E77-472F-B774-BFB6E545ABF6}"/>
                </a:ext>
              </a:extLst>
            </p:cNvPr>
            <p:cNvCxnSpPr>
              <a:stCxn id="8" idx="0"/>
              <a:endCxn id="7" idx="3"/>
            </p:cNvCxnSpPr>
            <p:nvPr/>
          </p:nvCxnSpPr>
          <p:spPr bwMode="auto">
            <a:xfrm flipV="1">
              <a:off x="1547814" y="4871736"/>
              <a:ext cx="247651" cy="30986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8643806-B58B-4125-B099-91904047FF90}"/>
                </a:ext>
              </a:extLst>
            </p:cNvPr>
            <p:cNvCxnSpPr>
              <a:stCxn id="7" idx="0"/>
              <a:endCxn id="5" idx="3"/>
            </p:cNvCxnSpPr>
            <p:nvPr/>
          </p:nvCxnSpPr>
          <p:spPr bwMode="auto">
            <a:xfrm flipV="1">
              <a:off x="1940272" y="4295473"/>
              <a:ext cx="264768" cy="2336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D46FCD5D-F0BA-4290-987A-CBB5DF8A9F0D}"/>
                </a:ext>
              </a:extLst>
            </p:cNvPr>
            <p:cNvCxnSpPr>
              <a:stCxn id="9" idx="0"/>
              <a:endCxn id="5" idx="5"/>
            </p:cNvCxnSpPr>
            <p:nvPr/>
          </p:nvCxnSpPr>
          <p:spPr bwMode="auto">
            <a:xfrm flipH="1" flipV="1">
              <a:off x="2494653" y="4295473"/>
              <a:ext cx="264769" cy="2533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B984A846-8969-456E-9707-3D88E50C7C80}"/>
                </a:ext>
              </a:extLst>
            </p:cNvPr>
            <p:cNvCxnSpPr>
              <a:stCxn id="4" idx="5"/>
              <a:endCxn id="6" idx="0"/>
            </p:cNvCxnSpPr>
            <p:nvPr/>
          </p:nvCxnSpPr>
          <p:spPr bwMode="auto">
            <a:xfrm>
              <a:off x="3089965" y="3700161"/>
              <a:ext cx="421932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0D575A63-13B4-44A3-8BE3-5FD8A76ABE2A}"/>
                </a:ext>
              </a:extLst>
            </p:cNvPr>
            <p:cNvCxnSpPr>
              <a:stCxn id="5" idx="0"/>
              <a:endCxn id="4" idx="3"/>
            </p:cNvCxnSpPr>
            <p:nvPr/>
          </p:nvCxnSpPr>
          <p:spPr bwMode="auto">
            <a:xfrm flipV="1">
              <a:off x="2349847" y="3700161"/>
              <a:ext cx="450505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66E913F-1523-4564-A1D8-EBEC438719E5}"/>
              </a:ext>
            </a:extLst>
          </p:cNvPr>
          <p:cNvGrpSpPr/>
          <p:nvPr/>
        </p:nvGrpSpPr>
        <p:grpSpPr>
          <a:xfrm>
            <a:off x="5110163" y="3412180"/>
            <a:ext cx="2719386" cy="2225416"/>
            <a:chOff x="5110163" y="3412180"/>
            <a:chExt cx="2719386" cy="2225416"/>
          </a:xfrm>
        </p:grpSpPr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AD10084E-EE34-4EDB-9213-CEFABC3BD770}"/>
                </a:ext>
              </a:extLst>
            </p:cNvPr>
            <p:cNvSpPr/>
            <p:nvPr/>
          </p:nvSpPr>
          <p:spPr bwMode="auto">
            <a:xfrm>
              <a:off x="6507508" y="3412180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DA927F0D-559F-4B99-818F-79FDCFDEFA32}"/>
                </a:ext>
              </a:extLst>
            </p:cNvPr>
            <p:cNvSpPr/>
            <p:nvPr/>
          </p:nvSpPr>
          <p:spPr bwMode="auto">
            <a:xfrm>
              <a:off x="5912196" y="4007492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8" name="椭圆 27">
              <a:extLst>
                <a:ext uri="{FF2B5EF4-FFF2-40B4-BE49-F238E27FC236}">
                  <a16:creationId xmlns:a16="http://schemas.microsoft.com/office/drawing/2014/main" id="{8B723B90-5A02-4E02-94D7-C648707BD16B}"/>
                </a:ext>
              </a:extLst>
            </p:cNvPr>
            <p:cNvSpPr/>
            <p:nvPr/>
          </p:nvSpPr>
          <p:spPr bwMode="auto">
            <a:xfrm>
              <a:off x="7074246" y="4007492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63A1B4A4-1852-400E-B8FD-116CBEE5A798}"/>
                </a:ext>
              </a:extLst>
            </p:cNvPr>
            <p:cNvSpPr/>
            <p:nvPr/>
          </p:nvSpPr>
          <p:spPr bwMode="auto">
            <a:xfrm>
              <a:off x="5502621" y="4583755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0" name="椭圆 29">
              <a:extLst>
                <a:ext uri="{FF2B5EF4-FFF2-40B4-BE49-F238E27FC236}">
                  <a16:creationId xmlns:a16="http://schemas.microsoft.com/office/drawing/2014/main" id="{E343D00B-9EBF-408B-BD60-65ADAF703D4B}"/>
                </a:ext>
              </a:extLst>
            </p:cNvPr>
            <p:cNvSpPr/>
            <p:nvPr/>
          </p:nvSpPr>
          <p:spPr bwMode="auto">
            <a:xfrm>
              <a:off x="5110163" y="5236217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A7917235-A888-4A0E-BC20-38D68C76B6C8}"/>
                </a:ext>
              </a:extLst>
            </p:cNvPr>
            <p:cNvSpPr/>
            <p:nvPr/>
          </p:nvSpPr>
          <p:spPr bwMode="auto">
            <a:xfrm>
              <a:off x="6321771" y="4603469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76207460-40BC-41B6-9D7B-AAE9E6DED52B}"/>
                </a:ext>
              </a:extLst>
            </p:cNvPr>
            <p:cNvCxnSpPr>
              <a:cxnSpLocks/>
              <a:stCxn id="30" idx="0"/>
              <a:endCxn id="29" idx="3"/>
            </p:cNvCxnSpPr>
            <p:nvPr/>
          </p:nvCxnSpPr>
          <p:spPr bwMode="auto">
            <a:xfrm flipV="1">
              <a:off x="5314951" y="4926353"/>
              <a:ext cx="247651" cy="30986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97D83412-CD59-4666-9244-ED10AB4915C4}"/>
                </a:ext>
              </a:extLst>
            </p:cNvPr>
            <p:cNvCxnSpPr>
              <a:cxnSpLocks/>
              <a:stCxn id="29" idx="0"/>
              <a:endCxn id="27" idx="3"/>
            </p:cNvCxnSpPr>
            <p:nvPr/>
          </p:nvCxnSpPr>
          <p:spPr bwMode="auto">
            <a:xfrm flipV="1">
              <a:off x="5707409" y="4350090"/>
              <a:ext cx="264768" cy="2336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1B7295E-8428-4C73-B438-5C060678A6D1}"/>
                </a:ext>
              </a:extLst>
            </p:cNvPr>
            <p:cNvCxnSpPr>
              <a:cxnSpLocks/>
              <a:stCxn id="31" idx="0"/>
              <a:endCxn id="27" idx="5"/>
            </p:cNvCxnSpPr>
            <p:nvPr/>
          </p:nvCxnSpPr>
          <p:spPr bwMode="auto">
            <a:xfrm flipH="1" flipV="1">
              <a:off x="6261790" y="4350090"/>
              <a:ext cx="264769" cy="2533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418F3BF1-E8FA-4055-8570-2179341E0D5F}"/>
                </a:ext>
              </a:extLst>
            </p:cNvPr>
            <p:cNvCxnSpPr>
              <a:cxnSpLocks/>
              <a:stCxn id="26" idx="5"/>
              <a:endCxn id="28" idx="0"/>
            </p:cNvCxnSpPr>
            <p:nvPr/>
          </p:nvCxnSpPr>
          <p:spPr bwMode="auto">
            <a:xfrm>
              <a:off x="6857102" y="3754778"/>
              <a:ext cx="421932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D53E9D7-F065-449B-B8FA-D6A62D99280E}"/>
                </a:ext>
              </a:extLst>
            </p:cNvPr>
            <p:cNvCxnSpPr>
              <a:cxnSpLocks/>
              <a:stCxn id="27" idx="0"/>
              <a:endCxn id="26" idx="3"/>
            </p:cNvCxnSpPr>
            <p:nvPr/>
          </p:nvCxnSpPr>
          <p:spPr bwMode="auto">
            <a:xfrm flipV="1">
              <a:off x="6116984" y="3754778"/>
              <a:ext cx="450505" cy="25271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68FFC23E-D9AE-40A0-A175-BCFDF0E2DCD5}"/>
                </a:ext>
              </a:extLst>
            </p:cNvPr>
            <p:cNvSpPr/>
            <p:nvPr/>
          </p:nvSpPr>
          <p:spPr bwMode="auto">
            <a:xfrm>
              <a:off x="7419974" y="4603469"/>
              <a:ext cx="409575" cy="401379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0E6F32FB-91B6-4A76-83DB-A4A8F072A1DD}"/>
                </a:ext>
              </a:extLst>
            </p:cNvPr>
            <p:cNvCxnSpPr>
              <a:cxnSpLocks/>
              <a:stCxn id="38" idx="0"/>
              <a:endCxn id="28" idx="5"/>
            </p:cNvCxnSpPr>
            <p:nvPr/>
          </p:nvCxnSpPr>
          <p:spPr bwMode="auto">
            <a:xfrm flipH="1" flipV="1">
              <a:off x="7423840" y="4350090"/>
              <a:ext cx="200922" cy="2533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7BC816F0-1775-4451-ADC7-1328CCD4AE08}"/>
              </a:ext>
            </a:extLst>
          </p:cNvPr>
          <p:cNvSpPr txBox="1"/>
          <p:nvPr/>
        </p:nvSpPr>
        <p:spPr>
          <a:xfrm>
            <a:off x="2381251" y="3058539"/>
            <a:ext cx="409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9933FF"/>
                </a:solidFill>
              </a:rPr>
              <a:t>-2</a:t>
            </a:r>
            <a:endParaRPr lang="zh-CN" altLang="en-US" dirty="0">
              <a:solidFill>
                <a:srgbClr val="9933FF"/>
              </a:solidFill>
            </a:endParaRP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E6695070-4B21-44A5-A34E-959FE9D81423}"/>
              </a:ext>
            </a:extLst>
          </p:cNvPr>
          <p:cNvGrpSpPr/>
          <p:nvPr/>
        </p:nvGrpSpPr>
        <p:grpSpPr>
          <a:xfrm>
            <a:off x="4855369" y="3138762"/>
            <a:ext cx="3383755" cy="2257238"/>
            <a:chOff x="4855369" y="3138762"/>
            <a:chExt cx="3383755" cy="2257238"/>
          </a:xfrm>
        </p:grpSpPr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4E8AF214-2FAA-4422-B071-1B02AEA541E1}"/>
                </a:ext>
              </a:extLst>
            </p:cNvPr>
            <p:cNvSpPr txBox="1"/>
            <p:nvPr/>
          </p:nvSpPr>
          <p:spPr>
            <a:xfrm>
              <a:off x="4855369" y="5026668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0869B33-BDC8-409D-AE03-1A786DD7D3D2}"/>
                </a:ext>
              </a:extLst>
            </p:cNvPr>
            <p:cNvSpPr txBox="1"/>
            <p:nvPr/>
          </p:nvSpPr>
          <p:spPr>
            <a:xfrm>
              <a:off x="5237852" y="4353864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6769D990-C24E-4FDD-80BB-100A294608B9}"/>
                </a:ext>
              </a:extLst>
            </p:cNvPr>
            <p:cNvSpPr txBox="1"/>
            <p:nvPr/>
          </p:nvSpPr>
          <p:spPr>
            <a:xfrm>
              <a:off x="6556099" y="434447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AAB6EE2C-344E-4018-A661-3C8F17A6F1D7}"/>
                </a:ext>
              </a:extLst>
            </p:cNvPr>
            <p:cNvSpPr txBox="1"/>
            <p:nvPr/>
          </p:nvSpPr>
          <p:spPr>
            <a:xfrm>
              <a:off x="7829549" y="4434826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0E5B6F9A-93F7-4B4C-9F80-0BBA991998B5}"/>
                </a:ext>
              </a:extLst>
            </p:cNvPr>
            <p:cNvSpPr txBox="1"/>
            <p:nvPr/>
          </p:nvSpPr>
          <p:spPr>
            <a:xfrm>
              <a:off x="7419974" y="3838849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3A450C6-ED76-4BE3-ABE8-8926106236A4}"/>
                </a:ext>
              </a:extLst>
            </p:cNvPr>
            <p:cNvSpPr txBox="1"/>
            <p:nvPr/>
          </p:nvSpPr>
          <p:spPr>
            <a:xfrm>
              <a:off x="5739333" y="3705994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1AD7AC6F-8011-4B84-A63E-131395131F16}"/>
                </a:ext>
              </a:extLst>
            </p:cNvPr>
            <p:cNvSpPr txBox="1"/>
            <p:nvPr/>
          </p:nvSpPr>
          <p:spPr>
            <a:xfrm>
              <a:off x="6281735" y="313876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  <p:sp>
        <p:nvSpPr>
          <p:cNvPr id="51" name="乘号 50">
            <a:extLst>
              <a:ext uri="{FF2B5EF4-FFF2-40B4-BE49-F238E27FC236}">
                <a16:creationId xmlns:a16="http://schemas.microsoft.com/office/drawing/2014/main" id="{0902357A-AA7D-4261-BDB6-E64A7D616FBE}"/>
              </a:ext>
            </a:extLst>
          </p:cNvPr>
          <p:cNvSpPr/>
          <p:nvPr/>
        </p:nvSpPr>
        <p:spPr bwMode="auto">
          <a:xfrm>
            <a:off x="2783233" y="5144164"/>
            <a:ext cx="711546" cy="711546"/>
          </a:xfrm>
          <a:prstGeom prst="mathMultiply">
            <a:avLst>
              <a:gd name="adj1" fmla="val 11472"/>
            </a:avLst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2" name="任意多边形: 形状 51">
            <a:extLst>
              <a:ext uri="{FF2B5EF4-FFF2-40B4-BE49-F238E27FC236}">
                <a16:creationId xmlns:a16="http://schemas.microsoft.com/office/drawing/2014/main" id="{6D2B5363-9068-4683-A0BE-7D31541A3294}"/>
              </a:ext>
            </a:extLst>
          </p:cNvPr>
          <p:cNvSpPr/>
          <p:nvPr/>
        </p:nvSpPr>
        <p:spPr bwMode="auto">
          <a:xfrm>
            <a:off x="6507508" y="5258227"/>
            <a:ext cx="711546" cy="572164"/>
          </a:xfrm>
          <a:custGeom>
            <a:avLst/>
            <a:gdLst>
              <a:gd name="connsiteX0" fmla="*/ 0 w 952500"/>
              <a:gd name="connsiteY0" fmla="*/ 381000 h 781050"/>
              <a:gd name="connsiteX1" fmla="*/ 404812 w 952500"/>
              <a:gd name="connsiteY1" fmla="*/ 781050 h 781050"/>
              <a:gd name="connsiteX2" fmla="*/ 952500 w 952500"/>
              <a:gd name="connsiteY2" fmla="*/ 57150 h 781050"/>
              <a:gd name="connsiteX3" fmla="*/ 885825 w 952500"/>
              <a:gd name="connsiteY3" fmla="*/ 0 h 781050"/>
              <a:gd name="connsiteX4" fmla="*/ 404812 w 952500"/>
              <a:gd name="connsiteY4" fmla="*/ 657225 h 781050"/>
              <a:gd name="connsiteX5" fmla="*/ 61912 w 952500"/>
              <a:gd name="connsiteY5" fmla="*/ 314325 h 781050"/>
              <a:gd name="connsiteX6" fmla="*/ 0 w 952500"/>
              <a:gd name="connsiteY6" fmla="*/ 381000 h 78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2500" h="781050">
                <a:moveTo>
                  <a:pt x="0" y="381000"/>
                </a:moveTo>
                <a:lnTo>
                  <a:pt x="404812" y="781050"/>
                </a:lnTo>
                <a:lnTo>
                  <a:pt x="952500" y="57150"/>
                </a:lnTo>
                <a:lnTo>
                  <a:pt x="885825" y="0"/>
                </a:lnTo>
                <a:lnTo>
                  <a:pt x="404812" y="657225"/>
                </a:lnTo>
                <a:lnTo>
                  <a:pt x="61912" y="314325"/>
                </a:lnTo>
                <a:lnTo>
                  <a:pt x="0" y="381000"/>
                </a:lnTo>
                <a:close/>
              </a:path>
            </a:pathLst>
          </a:cu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97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1" grpId="0" animBg="1"/>
      <p:bldP spid="5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5356F5-8113-4865-A011-ED224BFDA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8412162" cy="825500"/>
          </a:xfrm>
        </p:spPr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应用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5. Voronoi</a:t>
            </a:r>
            <a:r>
              <a:rPr lang="zh-CN" altLang="en-US" dirty="0">
                <a:latin typeface="Cambria" panose="02040503050406030204" pitchFamily="18" charset="0"/>
              </a:rPr>
              <a:t>图的</a:t>
            </a:r>
            <a:r>
              <a:rPr lang="en-US" altLang="zh-CN" dirty="0">
                <a:latin typeface="Cambria" panose="02040503050406030204" pitchFamily="18" charset="0"/>
              </a:rPr>
              <a:t>Fortunes</a:t>
            </a:r>
            <a:r>
              <a:rPr lang="zh-CN" altLang="en-US" dirty="0">
                <a:latin typeface="Cambria" panose="02040503050406030204" pitchFamily="18" charset="0"/>
              </a:rPr>
              <a:t>算法</a:t>
            </a:r>
            <a:r>
              <a:rPr lang="en-US" altLang="zh-CN" dirty="0">
                <a:latin typeface="Cambria" panose="02040503050406030204" pitchFamily="18" charset="0"/>
              </a:rPr>
              <a:t>*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2B0E1D-794B-4927-913E-22F856CDC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Voronoi Diagram</a:t>
            </a:r>
            <a:r>
              <a:rPr lang="zh-CN" altLang="en-US" sz="2800" dirty="0"/>
              <a:t>包含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个区域、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zh-CN" altLang="en-US" sz="2800" dirty="0"/>
              <a:t>条边。</a:t>
            </a:r>
            <a:endParaRPr lang="en-US" altLang="zh-CN" sz="2800" dirty="0"/>
          </a:p>
          <a:p>
            <a:r>
              <a:rPr lang="zh-CN" altLang="en-US" sz="2800" dirty="0"/>
              <a:t>计算</a:t>
            </a:r>
            <a:r>
              <a:rPr lang="en-US" altLang="zh-CN" sz="2800" dirty="0" err="1"/>
              <a:t>Vorono</a:t>
            </a:r>
            <a:r>
              <a:rPr lang="en-US" altLang="zh-CN" sz="2800" dirty="0"/>
              <a:t> Diagram</a:t>
            </a:r>
            <a:br>
              <a:rPr lang="en-US" altLang="zh-CN" sz="2800" dirty="0"/>
            </a:br>
            <a:r>
              <a:rPr lang="zh-CN" altLang="en-US" sz="2800" dirty="0"/>
              <a:t>有许多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</a:rPr>
              <a:t>nlogn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800" dirty="0"/>
              <a:t>的算法。</a:t>
            </a:r>
            <a:r>
              <a:rPr lang="en-US" altLang="zh-CN" sz="2800" dirty="0"/>
              <a:t> </a:t>
            </a:r>
          </a:p>
          <a:p>
            <a:pPr lvl="1"/>
            <a:r>
              <a:rPr lang="en-US" altLang="zh-CN" sz="2400" dirty="0"/>
              <a:t> </a:t>
            </a:r>
            <a:r>
              <a:rPr lang="zh-CN" altLang="en-US" sz="2400" dirty="0"/>
              <a:t>如</a:t>
            </a:r>
            <a:r>
              <a:rPr lang="en-US" altLang="zh-CN" sz="2400" dirty="0"/>
              <a:t>Fortunes</a:t>
            </a:r>
            <a:r>
              <a:rPr lang="zh-CN" altLang="en-US" sz="2400" dirty="0"/>
              <a:t>算法。</a:t>
            </a:r>
            <a:endParaRPr lang="en-US" altLang="zh-CN" sz="2400" dirty="0"/>
          </a:p>
          <a:p>
            <a:pPr lvl="2"/>
            <a:r>
              <a:rPr lang="zh-CN" altLang="en-US" sz="2000" dirty="0"/>
              <a:t>维护一个</a:t>
            </a:r>
            <a:r>
              <a:rPr lang="en-US" altLang="zh-CN" sz="2000" dirty="0" err="1"/>
              <a:t>sweepling</a:t>
            </a:r>
            <a:r>
              <a:rPr lang="en-US" altLang="zh-CN" sz="2000" dirty="0"/>
              <a:t> line</a:t>
            </a:r>
            <a:br>
              <a:rPr lang="en-US" altLang="zh-CN" sz="2000" dirty="0"/>
            </a:br>
            <a:r>
              <a:rPr lang="zh-CN" altLang="en-US" sz="2000" dirty="0"/>
              <a:t>和一个</a:t>
            </a:r>
            <a:r>
              <a:rPr lang="en-US" altLang="zh-CN" sz="2000" dirty="0"/>
              <a:t>beach line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zh-CN" altLang="en-US" sz="2000" dirty="0"/>
              <a:t>要用到</a:t>
            </a:r>
            <a:r>
              <a:rPr lang="en-US" altLang="zh-CN" sz="2000" dirty="0"/>
              <a:t>binary search tree</a:t>
            </a:r>
          </a:p>
          <a:p>
            <a:pPr marL="0" indent="0">
              <a:buNone/>
            </a:pPr>
            <a:r>
              <a:rPr lang="zh-CN" altLang="en-US" sz="2800" dirty="0"/>
              <a:t>阅读：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https://en.wikipedia.org/wiki/Fortune%27s_algorithm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&lt;Computational </a:t>
            </a:r>
            <a:r>
              <a:rPr lang="en-US" altLang="zh-CN" sz="2400" dirty="0" err="1"/>
              <a:t>Geometry:Algorithms</a:t>
            </a:r>
            <a:r>
              <a:rPr lang="en-US" altLang="zh-CN" sz="2400" dirty="0"/>
              <a:t> and applications&gt; 7.2</a:t>
            </a:r>
            <a:r>
              <a:rPr lang="zh-CN" altLang="en-US" sz="2400" dirty="0"/>
              <a:t>章</a:t>
            </a:r>
            <a:r>
              <a:rPr lang="en-US" altLang="zh-CN" sz="2400" dirty="0"/>
              <a:t>Computing the Voronoi Diagram  (***)</a:t>
            </a:r>
            <a:endParaRPr lang="zh-CN" altLang="en-US" sz="2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00765B-6B3F-4DF2-82F7-13D5681CF2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803" y="1708796"/>
            <a:ext cx="3663331" cy="291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3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C0517-4033-4ABA-A6F3-B2738A91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Connection with</a:t>
            </a:r>
            <a:r>
              <a:rPr lang="zh-CN" altLang="en-US" dirty="0">
                <a:latin typeface="Cambria" panose="02040503050406030204" pitchFamily="18" charset="0"/>
              </a:rPr>
              <a:t>最优判定树</a:t>
            </a:r>
            <a:r>
              <a:rPr lang="en-US" altLang="zh-CN" dirty="0">
                <a:latin typeface="Cambria" panose="02040503050406030204" pitchFamily="18" charset="0"/>
              </a:rPr>
              <a:t>  **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FBF46-F832-4861-A54F-0E69614D3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9" y="1452564"/>
            <a:ext cx="5938732" cy="4636738"/>
          </a:xfrm>
          <a:ln>
            <a:noFill/>
          </a:ln>
        </p:spPr>
        <p:txBody>
          <a:bodyPr/>
          <a:lstStyle/>
          <a:p>
            <a:r>
              <a:rPr lang="zh-CN" altLang="en-US" sz="2800" dirty="0"/>
              <a:t>最优判定树</a:t>
            </a:r>
            <a:br>
              <a:rPr lang="en-US" altLang="zh-CN" sz="2800" dirty="0"/>
            </a:b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9933FF"/>
                </a:solidFill>
              </a:rPr>
              <a:t>optimal binary search tree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400" dirty="0"/>
              <a:t>已知每个</a:t>
            </a:r>
            <a:r>
              <a:rPr lang="en-US" altLang="zh-CN" sz="2400" dirty="0"/>
              <a:t>key</a:t>
            </a:r>
            <a:r>
              <a:rPr lang="zh-CN" altLang="en-US" sz="2400" dirty="0"/>
              <a:t>的概率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r>
              <a:rPr lang="zh-CN" altLang="en-US" sz="2400" dirty="0"/>
              <a:t>要构造一棵</a:t>
            </a:r>
            <a:r>
              <a:rPr lang="en-US" altLang="zh-CN" sz="2400" dirty="0"/>
              <a:t>BST</a:t>
            </a:r>
            <a:r>
              <a:rPr lang="zh-CN" altLang="en-US" sz="2400" dirty="0"/>
              <a:t>平均查找时间最低。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O(entropy(p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</a:rPr>
              <a:t>1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,…,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))</a:t>
            </a:r>
            <a:r>
              <a:rPr lang="zh-CN" altLang="en-US" sz="2400" dirty="0"/>
              <a:t>期望时间找到</a:t>
            </a:r>
            <a:r>
              <a:rPr lang="en-US" altLang="zh-CN" sz="2400" dirty="0"/>
              <a:t>key</a:t>
            </a:r>
          </a:p>
          <a:p>
            <a:pPr lvl="2"/>
            <a:r>
              <a:rPr lang="zh-CN" altLang="en-US" sz="2000" dirty="0"/>
              <a:t>比</a:t>
            </a:r>
            <a:r>
              <a:rPr lang="en-US" altLang="zh-CN" sz="2000" dirty="0"/>
              <a:t>O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(log n)</a:t>
            </a:r>
            <a:r>
              <a:rPr lang="zh-CN" altLang="en-US" sz="2000" dirty="0"/>
              <a:t>可能还要块</a:t>
            </a:r>
            <a:r>
              <a:rPr lang="en-US" altLang="zh-CN" sz="2000" dirty="0"/>
              <a:t>!</a:t>
            </a:r>
            <a:r>
              <a:rPr lang="zh-CN" altLang="en-US" sz="2000" dirty="0"/>
              <a:t>（</a:t>
            </a:r>
            <a:r>
              <a:rPr lang="en-US" altLang="zh-CN" sz="2000" dirty="0"/>
              <a:t>entropy&lt;log n)</a:t>
            </a:r>
          </a:p>
          <a:p>
            <a:pPr lvl="2"/>
            <a:r>
              <a:rPr lang="zh-CN" altLang="en-US" sz="2000" dirty="0">
                <a:solidFill>
                  <a:srgbClr val="FF0000"/>
                </a:solidFill>
              </a:rPr>
              <a:t>但是单次可能比</a:t>
            </a:r>
            <a:r>
              <a:rPr lang="en-US" altLang="zh-CN" sz="2000" dirty="0">
                <a:solidFill>
                  <a:srgbClr val="FF0000"/>
                </a:solidFill>
              </a:rPr>
              <a:t>O(log n)</a:t>
            </a:r>
            <a:r>
              <a:rPr lang="zh-CN" altLang="en-US" sz="2000" dirty="0">
                <a:solidFill>
                  <a:srgbClr val="FF0000"/>
                </a:solidFill>
              </a:rPr>
              <a:t>差得多；如右图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平衡二叉树</a:t>
            </a:r>
            <a:br>
              <a:rPr lang="en-US" altLang="zh-CN" sz="2800" dirty="0"/>
            </a:br>
            <a:r>
              <a:rPr lang="en-US" altLang="zh-CN" sz="2800" dirty="0"/>
              <a:t>(</a:t>
            </a:r>
            <a:r>
              <a:rPr lang="en-US" altLang="zh-CN" sz="2800" dirty="0">
                <a:solidFill>
                  <a:srgbClr val="9933FF"/>
                </a:solidFill>
              </a:rPr>
              <a:t>self-balancing binary search tree</a:t>
            </a:r>
            <a:r>
              <a:rPr lang="en-US" altLang="zh-CN" sz="2800" dirty="0"/>
              <a:t>)</a:t>
            </a:r>
          </a:p>
          <a:p>
            <a:pPr lvl="1"/>
            <a:r>
              <a:rPr lang="zh-CN" altLang="en-US" sz="2400" dirty="0"/>
              <a:t>未知概率。保证每次都是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O(log n)</a:t>
            </a:r>
            <a:r>
              <a:rPr lang="zh-CN" altLang="en-US" sz="2400" dirty="0"/>
              <a:t>。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90D71E88-FA5A-4416-A150-C6176BBEC780}"/>
              </a:ext>
            </a:extLst>
          </p:cNvPr>
          <p:cNvSpPr/>
          <p:nvPr/>
        </p:nvSpPr>
        <p:spPr bwMode="auto">
          <a:xfrm>
            <a:off x="6810268" y="4641334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A46DCC0-CB39-46A3-84C0-6CF919C12CBC}"/>
              </a:ext>
            </a:extLst>
          </p:cNvPr>
          <p:cNvSpPr/>
          <p:nvPr/>
        </p:nvSpPr>
        <p:spPr bwMode="auto">
          <a:xfrm>
            <a:off x="7290740" y="4641334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8D5EEE4-453E-40CF-9E2C-900261C1B18B}"/>
              </a:ext>
            </a:extLst>
          </p:cNvPr>
          <p:cNvSpPr/>
          <p:nvPr/>
        </p:nvSpPr>
        <p:spPr bwMode="auto">
          <a:xfrm>
            <a:off x="7568398" y="4128868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A859364-FB3A-4D2B-BD6A-73869E9F739F}"/>
              </a:ext>
            </a:extLst>
          </p:cNvPr>
          <p:cNvSpPr/>
          <p:nvPr/>
        </p:nvSpPr>
        <p:spPr bwMode="auto">
          <a:xfrm>
            <a:off x="7816445" y="3579011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12233A10-246B-44EA-9BD0-AF6BC9910EBB}"/>
              </a:ext>
            </a:extLst>
          </p:cNvPr>
          <p:cNvSpPr/>
          <p:nvPr/>
        </p:nvSpPr>
        <p:spPr bwMode="auto">
          <a:xfrm>
            <a:off x="8062629" y="3033171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289D34F8-34B5-46D2-9F49-5A5692029C95}"/>
              </a:ext>
            </a:extLst>
          </p:cNvPr>
          <p:cNvSpPr/>
          <p:nvPr/>
        </p:nvSpPr>
        <p:spPr bwMode="auto">
          <a:xfrm>
            <a:off x="8324550" y="2483313"/>
            <a:ext cx="353021" cy="357721"/>
          </a:xfrm>
          <a:prstGeom prst="ellipse">
            <a:avLst/>
          </a:prstGeom>
          <a:solidFill>
            <a:srgbClr val="FFC000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4D8A8C1-02ED-42EC-8AC5-3A4273998734}"/>
              </a:ext>
            </a:extLst>
          </p:cNvPr>
          <p:cNvSpPr/>
          <p:nvPr/>
        </p:nvSpPr>
        <p:spPr bwMode="auto">
          <a:xfrm>
            <a:off x="7035174" y="4128868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DF7A43C-D462-4EB2-86E2-4EB2C201FB5F}"/>
              </a:ext>
            </a:extLst>
          </p:cNvPr>
          <p:cNvSpPr/>
          <p:nvPr/>
        </p:nvSpPr>
        <p:spPr bwMode="auto">
          <a:xfrm>
            <a:off x="7290740" y="3579010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F865FE6-8850-491C-BFDC-E79A89E8A82C}"/>
              </a:ext>
            </a:extLst>
          </p:cNvPr>
          <p:cNvSpPr/>
          <p:nvPr/>
        </p:nvSpPr>
        <p:spPr bwMode="auto">
          <a:xfrm>
            <a:off x="7568397" y="3035972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DFD49C94-1CAD-4F4D-9075-E3E2DA1EFC27}"/>
              </a:ext>
            </a:extLst>
          </p:cNvPr>
          <p:cNvSpPr/>
          <p:nvPr/>
        </p:nvSpPr>
        <p:spPr bwMode="auto">
          <a:xfrm>
            <a:off x="7816444" y="2483314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02E6E8F0-138C-4FFE-8C09-33AD71C58F60}"/>
              </a:ext>
            </a:extLst>
          </p:cNvPr>
          <p:cNvSpPr/>
          <p:nvPr/>
        </p:nvSpPr>
        <p:spPr bwMode="auto">
          <a:xfrm>
            <a:off x="8096099" y="1930594"/>
            <a:ext cx="353021" cy="357721"/>
          </a:xfrm>
          <a:prstGeom prst="ellips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11FBC09-0FA3-4E47-BC67-246E94540B05}"/>
              </a:ext>
            </a:extLst>
          </p:cNvPr>
          <p:cNvCxnSpPr>
            <a:stCxn id="13" idx="0"/>
            <a:endCxn id="14" idx="3"/>
          </p:cNvCxnSpPr>
          <p:nvPr/>
        </p:nvCxnSpPr>
        <p:spPr bwMode="auto">
          <a:xfrm flipV="1">
            <a:off x="7992955" y="2235928"/>
            <a:ext cx="154843" cy="247386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B0576A7-62C0-4F24-80A1-747CC69E3782}"/>
              </a:ext>
            </a:extLst>
          </p:cNvPr>
          <p:cNvCxnSpPr>
            <a:stCxn id="12" idx="0"/>
            <a:endCxn id="13" idx="3"/>
          </p:cNvCxnSpPr>
          <p:nvPr/>
        </p:nvCxnSpPr>
        <p:spPr bwMode="auto">
          <a:xfrm flipV="1">
            <a:off x="7744908" y="2788648"/>
            <a:ext cx="123235" cy="24732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A9670592-6B16-41E6-A569-A5989F423DBF}"/>
              </a:ext>
            </a:extLst>
          </p:cNvPr>
          <p:cNvCxnSpPr>
            <a:stCxn id="8" idx="0"/>
            <a:endCxn id="13" idx="5"/>
          </p:cNvCxnSpPr>
          <p:nvPr/>
        </p:nvCxnSpPr>
        <p:spPr bwMode="auto">
          <a:xfrm flipH="1" flipV="1">
            <a:off x="8117766" y="2788648"/>
            <a:ext cx="121374" cy="2445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C47237A-55C8-442F-B0E5-9050B7F560C9}"/>
              </a:ext>
            </a:extLst>
          </p:cNvPr>
          <p:cNvCxnSpPr>
            <a:stCxn id="11" idx="0"/>
            <a:endCxn id="12" idx="3"/>
          </p:cNvCxnSpPr>
          <p:nvPr/>
        </p:nvCxnSpPr>
        <p:spPr bwMode="auto">
          <a:xfrm flipV="1">
            <a:off x="7467251" y="3341306"/>
            <a:ext cx="152845" cy="23770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54A529A1-849D-46BA-B9B3-59E4A0A16AF3}"/>
              </a:ext>
            </a:extLst>
          </p:cNvPr>
          <p:cNvCxnSpPr>
            <a:stCxn id="10" idx="0"/>
            <a:endCxn id="11" idx="3"/>
          </p:cNvCxnSpPr>
          <p:nvPr/>
        </p:nvCxnSpPr>
        <p:spPr bwMode="auto">
          <a:xfrm flipV="1">
            <a:off x="7211685" y="3884344"/>
            <a:ext cx="130754" cy="24452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A4BA336-A8FB-4DAC-A9F1-DFEE97669B57}"/>
              </a:ext>
            </a:extLst>
          </p:cNvPr>
          <p:cNvCxnSpPr>
            <a:stCxn id="4" idx="0"/>
            <a:endCxn id="10" idx="3"/>
          </p:cNvCxnSpPr>
          <p:nvPr/>
        </p:nvCxnSpPr>
        <p:spPr bwMode="auto">
          <a:xfrm flipV="1">
            <a:off x="6986779" y="4434202"/>
            <a:ext cx="100094" cy="2071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F9A68C03-2962-4939-B985-4AD6537B1B23}"/>
              </a:ext>
            </a:extLst>
          </p:cNvPr>
          <p:cNvCxnSpPr>
            <a:stCxn id="7" idx="0"/>
            <a:endCxn id="12" idx="5"/>
          </p:cNvCxnSpPr>
          <p:nvPr/>
        </p:nvCxnSpPr>
        <p:spPr bwMode="auto">
          <a:xfrm flipH="1" flipV="1">
            <a:off x="7869719" y="3341306"/>
            <a:ext cx="123237" cy="23770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39884C3A-EA0B-44A5-B396-A01052D7F9BA}"/>
              </a:ext>
            </a:extLst>
          </p:cNvPr>
          <p:cNvCxnSpPr>
            <a:stCxn id="6" idx="0"/>
            <a:endCxn id="11" idx="5"/>
          </p:cNvCxnSpPr>
          <p:nvPr/>
        </p:nvCxnSpPr>
        <p:spPr bwMode="auto">
          <a:xfrm flipH="1" flipV="1">
            <a:off x="7592062" y="3884344"/>
            <a:ext cx="152847" cy="244524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E1910D50-FB9C-45A1-82A1-598539CE65A4}"/>
              </a:ext>
            </a:extLst>
          </p:cNvPr>
          <p:cNvCxnSpPr>
            <a:stCxn id="5" idx="0"/>
            <a:endCxn id="10" idx="5"/>
          </p:cNvCxnSpPr>
          <p:nvPr/>
        </p:nvCxnSpPr>
        <p:spPr bwMode="auto">
          <a:xfrm flipH="1" flipV="1">
            <a:off x="7336496" y="4434202"/>
            <a:ext cx="130755" cy="207132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14378C7-21DB-4C41-AFF4-708DF77888E8}"/>
              </a:ext>
            </a:extLst>
          </p:cNvPr>
          <p:cNvCxnSpPr>
            <a:stCxn id="9" idx="0"/>
            <a:endCxn id="14" idx="5"/>
          </p:cNvCxnSpPr>
          <p:nvPr/>
        </p:nvCxnSpPr>
        <p:spPr bwMode="auto">
          <a:xfrm flipH="1" flipV="1">
            <a:off x="8397421" y="2235928"/>
            <a:ext cx="103640" cy="247385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AA08CB4-0541-4E7D-9100-5F4DFCF9892C}"/>
              </a:ext>
            </a:extLst>
          </p:cNvPr>
          <p:cNvSpPr txBox="1"/>
          <p:nvPr/>
        </p:nvSpPr>
        <p:spPr>
          <a:xfrm>
            <a:off x="8580022" y="265636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1/2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C5E973E-7E2F-4D18-B734-AB3BB73695C7}"/>
              </a:ext>
            </a:extLst>
          </p:cNvPr>
          <p:cNvSpPr txBox="1"/>
          <p:nvPr/>
        </p:nvSpPr>
        <p:spPr>
          <a:xfrm>
            <a:off x="8324550" y="322816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1/4</a:t>
            </a:r>
            <a:endParaRPr lang="zh-CN" altLang="en-US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BFD19B66-A849-4863-B4A2-00AD8C88C5D3}"/>
              </a:ext>
            </a:extLst>
          </p:cNvPr>
          <p:cNvSpPr txBox="1"/>
          <p:nvPr/>
        </p:nvSpPr>
        <p:spPr>
          <a:xfrm>
            <a:off x="8071916" y="369967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1/8</a:t>
            </a:r>
            <a:endParaRPr lang="zh-CN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341E84D8-43C0-4E3F-A8BD-75F4A065A6ED}"/>
              </a:ext>
            </a:extLst>
          </p:cNvPr>
          <p:cNvSpPr txBox="1"/>
          <p:nvPr/>
        </p:nvSpPr>
        <p:spPr>
          <a:xfrm>
            <a:off x="7816444" y="4313614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1/16</a:t>
            </a:r>
            <a:endParaRPr lang="zh-CN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2DA353F-D4AB-4A44-A111-01137EFE08AB}"/>
              </a:ext>
            </a:extLst>
          </p:cNvPr>
          <p:cNvSpPr txBox="1"/>
          <p:nvPr/>
        </p:nvSpPr>
        <p:spPr>
          <a:xfrm>
            <a:off x="7413349" y="4999055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1/2</a:t>
            </a:r>
            <a:r>
              <a:rPr lang="en-US" altLang="zh-CN" baseline="30000" dirty="0"/>
              <a:t>n-1</a:t>
            </a:r>
            <a:endParaRPr lang="zh-CN" altLang="en-US" baseline="30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F89BD66C-9E53-4C5A-B10E-00BB34846B27}"/>
              </a:ext>
            </a:extLst>
          </p:cNvPr>
          <p:cNvSpPr txBox="1"/>
          <p:nvPr/>
        </p:nvSpPr>
        <p:spPr>
          <a:xfrm>
            <a:off x="6601937" y="5021521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1/2</a:t>
            </a:r>
            <a:r>
              <a:rPr lang="en-US" altLang="zh-CN" baseline="30000" dirty="0"/>
              <a:t>n-1</a:t>
            </a:r>
            <a:endParaRPr lang="zh-CN" alt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771897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4438C-81FE-4208-9C20-D1821598D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其他类似平衡二叉树的结构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0D8867-8E16-4956-8C84-4328A7BFD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259902" cy="2129674"/>
          </a:xfrm>
        </p:spPr>
        <p:txBody>
          <a:bodyPr/>
          <a:lstStyle/>
          <a:p>
            <a:r>
              <a:rPr lang="zh-CN" altLang="en-US" dirty="0"/>
              <a:t>线段树   </a:t>
            </a:r>
            <a:r>
              <a:rPr lang="en-US" altLang="zh-CN" dirty="0"/>
              <a:t> (</a:t>
            </a:r>
            <a:r>
              <a:rPr lang="zh-CN" altLang="en-US" dirty="0"/>
              <a:t>功能类似，更简单，适用性差）</a:t>
            </a:r>
            <a:endParaRPr lang="en-US" altLang="zh-CN" dirty="0"/>
          </a:p>
          <a:p>
            <a:r>
              <a:rPr lang="zh-CN" altLang="en-US" dirty="0"/>
              <a:t>红黑树  （功能更强，更复杂，常数更低）</a:t>
            </a:r>
            <a:endParaRPr lang="en-US" altLang="zh-CN" dirty="0"/>
          </a:p>
          <a:p>
            <a:r>
              <a:rPr lang="zh-CN" altLang="en-US" dirty="0"/>
              <a:t>伸展树</a:t>
            </a:r>
            <a:r>
              <a:rPr lang="en-US" altLang="zh-CN" dirty="0"/>
              <a:t>	</a:t>
            </a:r>
            <a:r>
              <a:rPr lang="zh-CN" altLang="en-US" dirty="0"/>
              <a:t>（后续课程将做介绍！）</a:t>
            </a:r>
          </a:p>
        </p:txBody>
      </p:sp>
    </p:spTree>
    <p:extLst>
      <p:ext uri="{BB962C8B-B14F-4D97-AF65-F5344CB8AC3E}">
        <p14:creationId xmlns:p14="http://schemas.microsoft.com/office/powerpoint/2010/main" val="31340586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F2B5D-97DD-4063-984B-2D5A8251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Treap (</a:t>
            </a:r>
            <a:r>
              <a:rPr lang="zh-CN" altLang="en-US" dirty="0">
                <a:latin typeface="Cambria" panose="02040503050406030204" pitchFamily="18" charset="0"/>
              </a:rPr>
              <a:t>简单，最坏复杂度差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**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3B0C72-70AB-476E-998E-0CFD09EB8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3"/>
            <a:ext cx="6511488" cy="5405437"/>
          </a:xfrm>
        </p:spPr>
        <p:txBody>
          <a:bodyPr/>
          <a:lstStyle/>
          <a:p>
            <a:r>
              <a:rPr lang="zh-CN" altLang="en-US" sz="2800" dirty="0"/>
              <a:t>另一种二叉查找树（不一定平衡）</a:t>
            </a:r>
            <a:endParaRPr lang="en-US" altLang="zh-CN" sz="2800" dirty="0"/>
          </a:p>
          <a:p>
            <a:r>
              <a:rPr lang="zh-CN" altLang="en-US" sz="2800" dirty="0"/>
              <a:t>它是一棵</a:t>
            </a:r>
            <a:r>
              <a:rPr lang="en-US" altLang="zh-CN" sz="2800" dirty="0"/>
              <a:t>random binary search tree.</a:t>
            </a:r>
          </a:p>
          <a:p>
            <a:pPr lvl="1"/>
            <a:r>
              <a:rPr lang="zh-CN" altLang="en-US" sz="2400" dirty="0"/>
              <a:t>为每一个节点设置</a:t>
            </a:r>
            <a:br>
              <a:rPr lang="en-US" altLang="zh-CN" sz="2400" dirty="0"/>
            </a:br>
            <a:r>
              <a:rPr lang="zh-CN" altLang="en-US" sz="2400" dirty="0"/>
              <a:t>一个</a:t>
            </a:r>
            <a:r>
              <a:rPr lang="zh-CN" altLang="en-US" sz="2400" dirty="0">
                <a:solidFill>
                  <a:srgbClr val="9933FF"/>
                </a:solidFill>
              </a:rPr>
              <a:t>随机的</a:t>
            </a:r>
            <a:r>
              <a:rPr lang="en-US" altLang="zh-CN" sz="2400" dirty="0"/>
              <a:t>distinct index</a:t>
            </a:r>
          </a:p>
          <a:p>
            <a:pPr lvl="1"/>
            <a:r>
              <a:rPr lang="zh-CN" altLang="en-US" sz="2400" dirty="0"/>
              <a:t>这棵树中的节点满足</a:t>
            </a:r>
            <a:r>
              <a:rPr lang="en-US" altLang="zh-CN" sz="2400" dirty="0"/>
              <a:t>:</a:t>
            </a:r>
          </a:p>
          <a:p>
            <a:pPr lvl="2"/>
            <a:r>
              <a:rPr lang="en-US" altLang="zh-CN" sz="2000" dirty="0">
                <a:solidFill>
                  <a:srgbClr val="9933FF"/>
                </a:solidFill>
              </a:rPr>
              <a:t>index</a:t>
            </a:r>
            <a:r>
              <a:rPr lang="zh-CN" altLang="en-US" sz="2000" dirty="0">
                <a:solidFill>
                  <a:srgbClr val="9933FF"/>
                </a:solidFill>
              </a:rPr>
              <a:t>满足堆性质</a:t>
            </a:r>
            <a:endParaRPr lang="en-US" altLang="zh-CN" sz="2000" dirty="0">
              <a:solidFill>
                <a:srgbClr val="9933FF"/>
              </a:solidFill>
            </a:endParaRPr>
          </a:p>
          <a:p>
            <a:pPr lvl="2"/>
            <a:r>
              <a:rPr lang="en-US" altLang="zh-CN" sz="2000" dirty="0">
                <a:solidFill>
                  <a:srgbClr val="9933FF"/>
                </a:solidFill>
              </a:rPr>
              <a:t>Key</a:t>
            </a:r>
            <a:r>
              <a:rPr lang="zh-CN" altLang="en-US" sz="2000" dirty="0">
                <a:solidFill>
                  <a:srgbClr val="9933FF"/>
                </a:solidFill>
              </a:rPr>
              <a:t>满足排序二叉树性质</a:t>
            </a:r>
            <a:endParaRPr lang="en-US" altLang="zh-CN" sz="20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/>
              <a:t>插入和删除维护上述性质</a:t>
            </a:r>
            <a:endParaRPr lang="en-US" altLang="zh-CN" sz="2400" dirty="0"/>
          </a:p>
          <a:p>
            <a:pPr lvl="2"/>
            <a:r>
              <a:rPr lang="zh-CN" altLang="en-US" sz="2000" dirty="0"/>
              <a:t>最坏情况很差。</a:t>
            </a:r>
            <a:r>
              <a:rPr lang="zh-CN" altLang="en-US" sz="2000" dirty="0">
                <a:solidFill>
                  <a:srgbClr val="FF0000"/>
                </a:solidFill>
              </a:rPr>
              <a:t>平均情况是</a:t>
            </a:r>
            <a:r>
              <a:rPr lang="en-US" altLang="zh-CN" sz="2000" dirty="0">
                <a:solidFill>
                  <a:srgbClr val="FF0000"/>
                </a:solidFill>
              </a:rPr>
              <a:t>O(log n)</a:t>
            </a:r>
            <a:r>
              <a:rPr lang="zh-CN" altLang="en-US" sz="2000" dirty="0">
                <a:solidFill>
                  <a:srgbClr val="FF0000"/>
                </a:solidFill>
              </a:rPr>
              <a:t>。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800" dirty="0"/>
              <a:t>阅读：</a:t>
            </a:r>
            <a:br>
              <a:rPr lang="en-US" altLang="zh-CN" sz="2800" dirty="0"/>
            </a:br>
            <a:r>
              <a:rPr lang="en-US" altLang="zh-CN" sz="2400" dirty="0">
                <a:hlinkClick r:id="rId2"/>
              </a:rPr>
              <a:t>https://en.wikipedia.org/wiki/Treap</a:t>
            </a:r>
            <a:br>
              <a:rPr lang="en-US" altLang="zh-CN" sz="2400" dirty="0"/>
            </a:br>
            <a:r>
              <a:rPr lang="en-US" altLang="zh-CN" sz="2400" dirty="0">
                <a:hlinkClick r:id="rId3"/>
              </a:rPr>
              <a:t>https://en.wikipedia.org/wiki/Cartesian_tree</a:t>
            </a:r>
            <a:r>
              <a:rPr lang="en-US" altLang="zh-CN" sz="2400" dirty="0"/>
              <a:t> </a:t>
            </a:r>
            <a:endParaRPr lang="zh-CN" altLang="en-US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F8FBE4F-6E11-495C-A6F0-A411CAD65B3E}"/>
              </a:ext>
            </a:extLst>
          </p:cNvPr>
          <p:cNvGrpSpPr/>
          <p:nvPr/>
        </p:nvGrpSpPr>
        <p:grpSpPr>
          <a:xfrm>
            <a:off x="6696720" y="2828612"/>
            <a:ext cx="1995285" cy="1757680"/>
            <a:chOff x="7058461" y="1502229"/>
            <a:chExt cx="1995285" cy="1757680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D8A72312-A2E7-4985-BF3B-9CAE79ED6B0D}"/>
                </a:ext>
              </a:extLst>
            </p:cNvPr>
            <p:cNvSpPr/>
            <p:nvPr/>
          </p:nvSpPr>
          <p:spPr bwMode="auto">
            <a:xfrm>
              <a:off x="7871628" y="1622807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h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3B604A0B-0604-4F78-A414-91120A9F9937}"/>
                </a:ext>
              </a:extLst>
            </p:cNvPr>
            <p:cNvSpPr/>
            <p:nvPr/>
          </p:nvSpPr>
          <p:spPr bwMode="auto">
            <a:xfrm>
              <a:off x="7411482" y="2255548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c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062D904-AFED-4350-9D7F-A03E32BE61B3}"/>
                </a:ext>
              </a:extLst>
            </p:cNvPr>
            <p:cNvSpPr/>
            <p:nvPr/>
          </p:nvSpPr>
          <p:spPr bwMode="auto">
            <a:xfrm>
              <a:off x="7058461" y="2888554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a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75522465-D8E4-438E-843A-77429171F4E7}"/>
                </a:ext>
              </a:extLst>
            </p:cNvPr>
            <p:cNvSpPr/>
            <p:nvPr/>
          </p:nvSpPr>
          <p:spPr bwMode="auto">
            <a:xfrm>
              <a:off x="8389867" y="2255548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j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AB573114-4F79-4BB2-BC26-C7EF77197AF4}"/>
                </a:ext>
              </a:extLst>
            </p:cNvPr>
            <p:cNvSpPr/>
            <p:nvPr/>
          </p:nvSpPr>
          <p:spPr bwMode="auto">
            <a:xfrm>
              <a:off x="7836459" y="2902188"/>
              <a:ext cx="353021" cy="357721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000" b="0" i="0" u="none" strike="noStrike" cap="none" normalizeH="0" baseline="0" dirty="0">
                  <a:ln>
                    <a:noFill/>
                  </a:ln>
                  <a:solidFill>
                    <a:srgbClr val="002060"/>
                  </a:solidFill>
                  <a:effectLst/>
                  <a:latin typeface="Times New Roman" pitchFamily="18" charset="0"/>
                  <a:ea typeface="隶书" pitchFamily="49" charset="-122"/>
                </a:rPr>
                <a:t>e</a:t>
              </a: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C181E2F3-ED30-4AF2-85B7-3AB7A5506DF2}"/>
                </a:ext>
              </a:extLst>
            </p:cNvPr>
            <p:cNvCxnSpPr>
              <a:stCxn id="8" idx="3"/>
              <a:endCxn id="9" idx="0"/>
            </p:cNvCxnSpPr>
            <p:nvPr/>
          </p:nvCxnSpPr>
          <p:spPr bwMode="auto">
            <a:xfrm flipH="1">
              <a:off x="7587993" y="1928141"/>
              <a:ext cx="335334" cy="3274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541E474A-1232-4478-B227-C30CDC166715}"/>
                </a:ext>
              </a:extLst>
            </p:cNvPr>
            <p:cNvCxnSpPr>
              <a:stCxn id="9" idx="3"/>
              <a:endCxn id="12" idx="0"/>
            </p:cNvCxnSpPr>
            <p:nvPr/>
          </p:nvCxnSpPr>
          <p:spPr bwMode="auto">
            <a:xfrm flipH="1">
              <a:off x="7234972" y="2560882"/>
              <a:ext cx="228209" cy="32767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12831523-D600-44C2-8360-53CBC4B1A9B2}"/>
                </a:ext>
              </a:extLst>
            </p:cNvPr>
            <p:cNvCxnSpPr>
              <a:stCxn id="8" idx="5"/>
              <a:endCxn id="13" idx="0"/>
            </p:cNvCxnSpPr>
            <p:nvPr/>
          </p:nvCxnSpPr>
          <p:spPr bwMode="auto">
            <a:xfrm>
              <a:off x="8172950" y="1928141"/>
              <a:ext cx="393428" cy="32740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0187178A-5099-47C0-BBFA-853D52268F42}"/>
                </a:ext>
              </a:extLst>
            </p:cNvPr>
            <p:cNvCxnSpPr>
              <a:stCxn id="9" idx="5"/>
              <a:endCxn id="14" idx="0"/>
            </p:cNvCxnSpPr>
            <p:nvPr/>
          </p:nvCxnSpPr>
          <p:spPr bwMode="auto">
            <a:xfrm>
              <a:off x="7712804" y="2560882"/>
              <a:ext cx="300166" cy="34130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7D8844C-44B7-42E4-894D-E3A4D9C1618C}"/>
                </a:ext>
              </a:extLst>
            </p:cNvPr>
            <p:cNvSpPr txBox="1"/>
            <p:nvPr/>
          </p:nvSpPr>
          <p:spPr>
            <a:xfrm>
              <a:off x="8189480" y="150222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0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FAD21ED-8806-4A1A-AA94-4AB29DB305D0}"/>
                </a:ext>
              </a:extLst>
            </p:cNvPr>
            <p:cNvSpPr txBox="1"/>
            <p:nvPr/>
          </p:nvSpPr>
          <p:spPr>
            <a:xfrm>
              <a:off x="7732060" y="210110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01CD48A-E57F-466F-8FBD-FFF71EF62583}"/>
                </a:ext>
              </a:extLst>
            </p:cNvPr>
            <p:cNvSpPr txBox="1"/>
            <p:nvPr/>
          </p:nvSpPr>
          <p:spPr>
            <a:xfrm>
              <a:off x="8740840" y="205052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6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281B16B-EB97-4571-B33F-C038D5C0D828}"/>
                </a:ext>
              </a:extLst>
            </p:cNvPr>
            <p:cNvSpPr txBox="1"/>
            <p:nvPr/>
          </p:nvSpPr>
          <p:spPr>
            <a:xfrm>
              <a:off x="7343284" y="277902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8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D369E61-8397-4DAC-9647-891F346CB475}"/>
                </a:ext>
              </a:extLst>
            </p:cNvPr>
            <p:cNvSpPr txBox="1"/>
            <p:nvPr/>
          </p:nvSpPr>
          <p:spPr>
            <a:xfrm>
              <a:off x="8136625" y="275378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9933FF"/>
                  </a:solidFill>
                </a:rPr>
                <a:t>5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000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A7B18F-90E3-486A-B2F8-59F65BE4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Treap (</a:t>
            </a:r>
            <a:r>
              <a:rPr lang="zh-CN" altLang="en-US" dirty="0">
                <a:latin typeface="Cambria" panose="02040503050406030204" pitchFamily="18" charset="0"/>
              </a:rPr>
              <a:t>简单，最坏复杂度差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r>
              <a:rPr lang="zh-CN" altLang="en-US" dirty="0">
                <a:latin typeface="Cambria" panose="02040503050406030204" pitchFamily="18" charset="0"/>
              </a:rPr>
              <a:t>**</a:t>
            </a:r>
            <a:endParaRPr lang="zh-CN" altLang="en-US" dirty="0"/>
          </a:p>
        </p:txBody>
      </p:sp>
      <p:pic>
        <p:nvPicPr>
          <p:cNvPr id="4" name="图形 3">
            <a:extLst>
              <a:ext uri="{FF2B5EF4-FFF2-40B4-BE49-F238E27FC236}">
                <a16:creationId xmlns:a16="http://schemas.microsoft.com/office/drawing/2014/main" id="{C64AF947-B0E4-4DFC-A922-A1E7D43E5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53680" y="1870615"/>
            <a:ext cx="4317458" cy="4137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8059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3C4608-E062-4898-A12E-A3024C064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Reference</a:t>
            </a:r>
            <a:endParaRPr lang="zh-CN" altLang="en-US" dirty="0"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83DD7-5759-46B1-8945-43186BFD7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http://www.cs.toronto.edu/~toni/Courses/263-2015/lectures/lec04-balanced-augmentation.pdf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8486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776BA6-A4DD-407A-902A-E63DF318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平衡二叉树的一个重要性质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748984-2C1B-482D-91BB-DDE8BE5D9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163" y="1452564"/>
            <a:ext cx="6900862" cy="11049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定理：如果树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T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800" dirty="0"/>
              <a:t>个节点的平衡二叉树。那么它的深度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h=O(log n)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0" indent="0">
              <a:buNone/>
            </a:pPr>
            <a:endParaRPr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0309E90-7CC4-48C6-8315-464EA1BA42A7}"/>
              </a:ext>
            </a:extLst>
          </p:cNvPr>
          <p:cNvSpPr txBox="1">
            <a:spLocks/>
          </p:cNvSpPr>
          <p:nvPr/>
        </p:nvSpPr>
        <p:spPr bwMode="auto">
          <a:xfrm>
            <a:off x="1131095" y="2657477"/>
            <a:ext cx="7636668" cy="367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证明：</a:t>
            </a:r>
            <a:r>
              <a:rPr lang="en-US" altLang="zh-CN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2800" kern="0" baseline="-2500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表示</a:t>
            </a:r>
            <a:r>
              <a:rPr lang="en-US" altLang="zh-CN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深度为</a:t>
            </a:r>
            <a:r>
              <a:rPr lang="en-US" altLang="zh-CN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的平衡二叉树最少包含多少个节点。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=1, 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=2</a:t>
            </a:r>
            <a:r>
              <a:rPr lang="en-US" altLang="zh-CN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.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即</a:t>
            </a:r>
            <a:r>
              <a:rPr lang="zh-CN" altLang="en-US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+1=  (N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+1)+ (N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+1)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记</a:t>
            </a:r>
            <a:r>
              <a:rPr lang="zh-CN" altLang="en-US" sz="2800" kern="0" dirty="0"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。则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=2,A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=3,A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h-1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h-2</a:t>
            </a:r>
            <a:r>
              <a:rPr lang="zh-CN" altLang="en-US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。</a:t>
            </a:r>
            <a:endParaRPr lang="en-US" altLang="zh-CN" sz="2800" kern="0" dirty="0">
              <a:solidFill>
                <a:schemeClr val="accent5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2800" kern="0" dirty="0">
                <a:solidFill>
                  <a:srgbClr val="9933FF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所以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 F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h+2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≥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h+2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/5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1/2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-1.    </a:t>
            </a:r>
            <a:r>
              <a:rPr lang="el-GR" altLang="zh-CN" sz="28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sz="28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=(1+5</a:t>
            </a:r>
            <a:r>
              <a:rPr lang="en-US" altLang="zh-CN" sz="2800" kern="0" baseline="30000" dirty="0">
                <a:solidFill>
                  <a:schemeClr val="accent3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1/2</a:t>
            </a:r>
            <a:r>
              <a:rPr lang="en-US" altLang="zh-CN" sz="2800" kern="0" dirty="0">
                <a:solidFill>
                  <a:schemeClr val="accent3">
                    <a:lumMod val="5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)/2</a:t>
            </a:r>
          </a:p>
          <a:p>
            <a:pPr marL="0" indent="0">
              <a:buFontTx/>
              <a:buNone/>
            </a:pP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n+2≥N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+2 ≥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en-US" altLang="zh-CN" sz="2800" kern="0" baseline="-25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+1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≥ 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h+2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/5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1/2</a:t>
            </a:r>
          </a:p>
          <a:p>
            <a:pPr marL="0" indent="0">
              <a:buFontTx/>
              <a:buNone/>
            </a:pP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  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</a:t>
            </a:r>
            <a:r>
              <a:rPr lang="el-GR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Φ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h+2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≤ 5</a:t>
            </a:r>
            <a:r>
              <a:rPr lang="en-US" altLang="zh-CN" sz="2800" kern="0" baseline="3000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1/2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(n+2)   </a:t>
            </a:r>
            <a:r>
              <a:rPr lang="en-US" altLang="zh-CN" sz="2800" kern="0" dirty="0">
                <a:solidFill>
                  <a:schemeClr val="accent5">
                    <a:lumMod val="25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sym typeface="Wingdings" panose="05000000000000000000" pitchFamily="2" charset="2"/>
              </a:rPr>
              <a:t> h = O(log(n)).</a:t>
            </a:r>
            <a:endParaRPr lang="zh-CN" altLang="en-US" sz="2800" kern="0" dirty="0">
              <a:solidFill>
                <a:schemeClr val="accent5">
                  <a:lumMod val="25000"/>
                </a:schemeClr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752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B0AB0-5895-42A2-9325-384E0C33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8116F1-8DBE-48CA-94FA-AF51336D3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838" y="1658554"/>
            <a:ext cx="8501062" cy="5078865"/>
          </a:xfrm>
        </p:spPr>
        <p:txBody>
          <a:bodyPr/>
          <a:lstStyle/>
          <a:p>
            <a:r>
              <a:rPr lang="zh-CN" altLang="en-US" sz="2800" dirty="0"/>
              <a:t>查询 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Lookup(int key)</a:t>
            </a:r>
          </a:p>
          <a:p>
            <a:pPr lvl="1"/>
            <a:r>
              <a:rPr lang="zh-CN" altLang="en-US" sz="2400" dirty="0"/>
              <a:t>与排序二叉树一致。复杂度为</a:t>
            </a:r>
            <a:r>
              <a:rPr lang="en-US" altLang="zh-CN" sz="2400" dirty="0"/>
              <a:t>O(log n)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插入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Insert(int key)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插入以后，平衡因子会发生变化。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/>
            <a:r>
              <a:rPr lang="zh-CN" altLang="en-US" sz="2400" dirty="0"/>
              <a:t>需要</a:t>
            </a:r>
            <a:r>
              <a:rPr lang="zh-CN" altLang="en-US" sz="2400" dirty="0">
                <a:solidFill>
                  <a:srgbClr val="9933FF"/>
                </a:solidFill>
              </a:rPr>
              <a:t>重新调整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9933FF"/>
                </a:solidFill>
              </a:rPr>
              <a:t>re-balancing</a:t>
            </a:r>
            <a:r>
              <a:rPr lang="en-US" altLang="zh-CN" sz="2400" dirty="0"/>
              <a:t>)</a:t>
            </a:r>
          </a:p>
          <a:p>
            <a:pPr>
              <a:spcBef>
                <a:spcPts val="1800"/>
              </a:spcBef>
            </a:pPr>
            <a:r>
              <a:rPr lang="zh-CN" altLang="en-US" sz="2800" dirty="0"/>
              <a:t>删除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delete(int key)</a:t>
            </a: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删除以后，平衡因子会发生变化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需要</a:t>
            </a:r>
            <a:r>
              <a:rPr lang="zh-CN" altLang="en-US" sz="2400" dirty="0">
                <a:solidFill>
                  <a:srgbClr val="9933FF"/>
                </a:solidFill>
              </a:rPr>
              <a:t>重新调整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9933FF"/>
                </a:solidFill>
              </a:rPr>
              <a:t>re-balancing</a:t>
            </a:r>
            <a:r>
              <a:rPr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669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471536-5735-44ED-81CD-BA2E925B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平衡二叉树的基本操作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68A18-DE67-4C67-8456-673379CB4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5259" y="1492520"/>
            <a:ext cx="6753833" cy="825500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en-US" altLang="zh-CN" sz="2800" dirty="0">
                <a:solidFill>
                  <a:schemeClr val="tx2"/>
                </a:solidFill>
              </a:rPr>
              <a:t>:</a:t>
            </a:r>
            <a:r>
              <a:rPr lang="zh-CN" altLang="en-US" sz="2800" dirty="0">
                <a:solidFill>
                  <a:schemeClr val="tx2"/>
                </a:solidFill>
              </a:rPr>
              <a:t>插入和删除后平衡性可能被破坏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E82021F-B9F8-410C-B41D-6E356C227470}"/>
              </a:ext>
            </a:extLst>
          </p:cNvPr>
          <p:cNvSpPr txBox="1"/>
          <p:nvPr/>
        </p:nvSpPr>
        <p:spPr>
          <a:xfrm>
            <a:off x="710562" y="5591022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按排序二叉树的方式插入后</a:t>
            </a:r>
            <a:endParaRPr lang="en-US" altLang="zh-CN" sz="2400" dirty="0"/>
          </a:p>
          <a:p>
            <a:r>
              <a:rPr lang="zh-CN" altLang="en-US" sz="2400" dirty="0"/>
              <a:t>可能存在节点不再平衡 </a:t>
            </a:r>
            <a:r>
              <a:rPr lang="en-US" altLang="zh-CN" sz="2400" dirty="0">
                <a:sym typeface="Wingdings" panose="05000000000000000000" pitchFamily="2" charset="2"/>
              </a:rPr>
              <a:t></a:t>
            </a:r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58BD1C7-562D-4187-81AC-5BF385620F56}"/>
              </a:ext>
            </a:extLst>
          </p:cNvPr>
          <p:cNvGrpSpPr/>
          <p:nvPr/>
        </p:nvGrpSpPr>
        <p:grpSpPr>
          <a:xfrm>
            <a:off x="1264908" y="2245324"/>
            <a:ext cx="2793600" cy="3264017"/>
            <a:chOff x="1125259" y="2252952"/>
            <a:chExt cx="2793600" cy="3264017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A6FEDECF-8839-4E1D-AE07-EE3D16739D91}"/>
                </a:ext>
              </a:extLst>
            </p:cNvPr>
            <p:cNvSpPr/>
            <p:nvPr/>
          </p:nvSpPr>
          <p:spPr bwMode="auto">
            <a:xfrm>
              <a:off x="2725935" y="247038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D4F84F5-A9F2-4E94-AB91-0E742F0B114D}"/>
                </a:ext>
              </a:extLst>
            </p:cNvPr>
            <p:cNvSpPr/>
            <p:nvPr/>
          </p:nvSpPr>
          <p:spPr bwMode="auto">
            <a:xfrm>
              <a:off x="2106458" y="41169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DA9CFD08-E762-4BA9-AF10-A0B7ADC6D4A1}"/>
                </a:ext>
              </a:extLst>
            </p:cNvPr>
            <p:cNvSpPr/>
            <p:nvPr/>
          </p:nvSpPr>
          <p:spPr bwMode="auto">
            <a:xfrm>
              <a:off x="1446963" y="32882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FECA6A4E-79AD-4767-8F39-D7D9B788EFF3}"/>
                </a:ext>
              </a:extLst>
            </p:cNvPr>
            <p:cNvSpPr/>
            <p:nvPr/>
          </p:nvSpPr>
          <p:spPr bwMode="auto">
            <a:xfrm>
              <a:off x="3403929" y="32882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F10CD8A0-9CF6-42F9-BB8B-7FC7F91EE30F}"/>
                </a:ext>
              </a:extLst>
            </p:cNvPr>
            <p:cNvSpPr/>
            <p:nvPr/>
          </p:nvSpPr>
          <p:spPr bwMode="auto">
            <a:xfrm>
              <a:off x="2648428" y="49824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0F250BA-71A0-42FF-9EDE-D0070BF65F7A}"/>
                </a:ext>
              </a:extLst>
            </p:cNvPr>
            <p:cNvCxnSpPr>
              <a:stCxn id="5" idx="3"/>
              <a:endCxn id="7" idx="0"/>
            </p:cNvCxnSpPr>
            <p:nvPr/>
          </p:nvCxnSpPr>
          <p:spPr bwMode="auto">
            <a:xfrm flipH="1">
              <a:off x="1704428" y="2926659"/>
              <a:ext cx="1096917" cy="36159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D95E0730-29CB-4111-942C-93479D24F1D7}"/>
                </a:ext>
              </a:extLst>
            </p:cNvPr>
            <p:cNvCxnSpPr>
              <a:stCxn id="5" idx="5"/>
            </p:cNvCxnSpPr>
            <p:nvPr/>
          </p:nvCxnSpPr>
          <p:spPr bwMode="auto">
            <a:xfrm>
              <a:off x="3165455" y="2926659"/>
              <a:ext cx="495939" cy="33748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5261280E-B07F-470C-95B4-851522B04DE9}"/>
                </a:ext>
              </a:extLst>
            </p:cNvPr>
            <p:cNvCxnSpPr>
              <a:stCxn id="7" idx="5"/>
              <a:endCxn id="6" idx="0"/>
            </p:cNvCxnSpPr>
            <p:nvPr/>
          </p:nvCxnSpPr>
          <p:spPr bwMode="auto">
            <a:xfrm>
              <a:off x="1886483" y="3744532"/>
              <a:ext cx="477440" cy="37242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A912A4F9-24C3-4E2E-BBC2-8A3E89B8B61E}"/>
                </a:ext>
              </a:extLst>
            </p:cNvPr>
            <p:cNvCxnSpPr>
              <a:stCxn id="6" idx="5"/>
              <a:endCxn id="9" idx="0"/>
            </p:cNvCxnSpPr>
            <p:nvPr/>
          </p:nvCxnSpPr>
          <p:spPr bwMode="auto">
            <a:xfrm>
              <a:off x="2545978" y="4573239"/>
              <a:ext cx="359915" cy="4091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95FD366B-EA44-4309-B3B9-E381FC10BDC1}"/>
                </a:ext>
              </a:extLst>
            </p:cNvPr>
            <p:cNvSpPr txBox="1"/>
            <p:nvPr/>
          </p:nvSpPr>
          <p:spPr>
            <a:xfrm>
              <a:off x="1125259" y="3080701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D0994C6A-1141-43D0-8F67-87107EC7AEC0}"/>
                </a:ext>
              </a:extLst>
            </p:cNvPr>
            <p:cNvSpPr txBox="1"/>
            <p:nvPr/>
          </p:nvSpPr>
          <p:spPr>
            <a:xfrm>
              <a:off x="2416600" y="225295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-2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95EE1C19-9D19-40D5-A994-0E4B5E13F56A}"/>
              </a:ext>
            </a:extLst>
          </p:cNvPr>
          <p:cNvSpPr txBox="1"/>
          <p:nvPr/>
        </p:nvSpPr>
        <p:spPr>
          <a:xfrm>
            <a:off x="4958239" y="557854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按排序二叉树的方式删除后</a:t>
            </a:r>
            <a:endParaRPr lang="en-US" altLang="zh-CN" sz="2400" dirty="0"/>
          </a:p>
          <a:p>
            <a:r>
              <a:rPr lang="zh-CN" altLang="en-US" sz="2400" dirty="0"/>
              <a:t>可能存在节点不再平衡 </a:t>
            </a:r>
            <a:r>
              <a:rPr lang="en-US" altLang="zh-CN" sz="2400" dirty="0">
                <a:sym typeface="Wingdings" panose="05000000000000000000" pitchFamily="2" charset="2"/>
              </a:rPr>
              <a:t></a:t>
            </a:r>
            <a:endParaRPr lang="zh-CN" altLang="en-US" sz="24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C5E2A80-D7F0-4BC9-8E86-F700F98ED19F}"/>
              </a:ext>
            </a:extLst>
          </p:cNvPr>
          <p:cNvGrpSpPr/>
          <p:nvPr/>
        </p:nvGrpSpPr>
        <p:grpSpPr>
          <a:xfrm>
            <a:off x="5412367" y="2153222"/>
            <a:ext cx="3192129" cy="3437800"/>
            <a:chOff x="5412367" y="2153222"/>
            <a:chExt cx="3192129" cy="3437800"/>
          </a:xfrm>
        </p:grpSpPr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36B70EB5-B7C1-4531-9562-A77B30BEB8A5}"/>
                </a:ext>
              </a:extLst>
            </p:cNvPr>
            <p:cNvSpPr/>
            <p:nvPr/>
          </p:nvSpPr>
          <p:spPr bwMode="auto">
            <a:xfrm>
              <a:off x="6408385" y="246509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3F95183E-64D1-4634-9663-53A814EF3611}"/>
                </a:ext>
              </a:extLst>
            </p:cNvPr>
            <p:cNvSpPr/>
            <p:nvPr/>
          </p:nvSpPr>
          <p:spPr bwMode="auto">
            <a:xfrm>
              <a:off x="5790412" y="3288253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20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0C5D8611-08EB-4DDC-A3E0-32A8BB47F910}"/>
                </a:ext>
              </a:extLst>
            </p:cNvPr>
            <p:cNvSpPr/>
            <p:nvPr/>
          </p:nvSpPr>
          <p:spPr bwMode="auto">
            <a:xfrm>
              <a:off x="5412367" y="417753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10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570D15BB-72E6-4D86-B390-62D98E8DE511}"/>
                </a:ext>
              </a:extLst>
            </p:cNvPr>
            <p:cNvSpPr/>
            <p:nvPr/>
          </p:nvSpPr>
          <p:spPr bwMode="auto">
            <a:xfrm>
              <a:off x="7439572" y="330583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50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6" name="椭圆 35">
              <a:extLst>
                <a:ext uri="{FF2B5EF4-FFF2-40B4-BE49-F238E27FC236}">
                  <a16:creationId xmlns:a16="http://schemas.microsoft.com/office/drawing/2014/main" id="{845700A0-A3B2-4F1E-B70F-6D5489D9A200}"/>
                </a:ext>
              </a:extLst>
            </p:cNvPr>
            <p:cNvSpPr/>
            <p:nvPr/>
          </p:nvSpPr>
          <p:spPr bwMode="auto">
            <a:xfrm>
              <a:off x="7067042" y="41971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40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C3986E0-9768-442F-AB71-A36994E9ED71}"/>
                </a:ext>
              </a:extLst>
            </p:cNvPr>
            <p:cNvSpPr/>
            <p:nvPr/>
          </p:nvSpPr>
          <p:spPr bwMode="auto">
            <a:xfrm>
              <a:off x="6730865" y="505645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35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02D8001A-4E40-4DAE-B4D8-C0D7E1DD22BA}"/>
                </a:ext>
              </a:extLst>
            </p:cNvPr>
            <p:cNvSpPr/>
            <p:nvPr/>
          </p:nvSpPr>
          <p:spPr bwMode="auto">
            <a:xfrm>
              <a:off x="8089566" y="421270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60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9" name="直接连接符 38">
              <a:extLst>
                <a:ext uri="{FF2B5EF4-FFF2-40B4-BE49-F238E27FC236}">
                  <a16:creationId xmlns:a16="http://schemas.microsoft.com/office/drawing/2014/main" id="{6CDC97F0-C75F-49C7-8BC6-0187F34856CF}"/>
                </a:ext>
              </a:extLst>
            </p:cNvPr>
            <p:cNvCxnSpPr>
              <a:stCxn id="32" idx="3"/>
              <a:endCxn id="33" idx="0"/>
            </p:cNvCxnSpPr>
            <p:nvPr/>
          </p:nvCxnSpPr>
          <p:spPr bwMode="auto">
            <a:xfrm flipH="1">
              <a:off x="6047877" y="2921371"/>
              <a:ext cx="435918" cy="3668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接连接符 41">
              <a:extLst>
                <a:ext uri="{FF2B5EF4-FFF2-40B4-BE49-F238E27FC236}">
                  <a16:creationId xmlns:a16="http://schemas.microsoft.com/office/drawing/2014/main" id="{E98C110A-7720-4019-BA02-69126D1562A2}"/>
                </a:ext>
              </a:extLst>
            </p:cNvPr>
            <p:cNvCxnSpPr>
              <a:stCxn id="33" idx="3"/>
              <a:endCxn id="34" idx="0"/>
            </p:cNvCxnSpPr>
            <p:nvPr/>
          </p:nvCxnSpPr>
          <p:spPr bwMode="auto">
            <a:xfrm flipH="1">
              <a:off x="5669832" y="3744532"/>
              <a:ext cx="195990" cy="43300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接连接符 42">
              <a:extLst>
                <a:ext uri="{FF2B5EF4-FFF2-40B4-BE49-F238E27FC236}">
                  <a16:creationId xmlns:a16="http://schemas.microsoft.com/office/drawing/2014/main" id="{3A92ABAF-769A-43D7-B320-E92FFE90DA92}"/>
                </a:ext>
              </a:extLst>
            </p:cNvPr>
            <p:cNvCxnSpPr>
              <a:stCxn id="35" idx="0"/>
              <a:endCxn id="32" idx="5"/>
            </p:cNvCxnSpPr>
            <p:nvPr/>
          </p:nvCxnSpPr>
          <p:spPr bwMode="auto">
            <a:xfrm flipH="1" flipV="1">
              <a:off x="6847905" y="2921371"/>
              <a:ext cx="849132" cy="384467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50E2D422-2215-4178-A0E0-C4F03737509F}"/>
                </a:ext>
              </a:extLst>
            </p:cNvPr>
            <p:cNvCxnSpPr>
              <a:stCxn id="35" idx="3"/>
              <a:endCxn id="36" idx="0"/>
            </p:cNvCxnSpPr>
            <p:nvPr/>
          </p:nvCxnSpPr>
          <p:spPr bwMode="auto">
            <a:xfrm flipH="1">
              <a:off x="7324507" y="3762117"/>
              <a:ext cx="190475" cy="43504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A1BE6F64-434A-4D76-A47A-5AFFCCD0B213}"/>
                </a:ext>
              </a:extLst>
            </p:cNvPr>
            <p:cNvCxnSpPr>
              <a:stCxn id="35" idx="5"/>
              <a:endCxn id="38" idx="0"/>
            </p:cNvCxnSpPr>
            <p:nvPr/>
          </p:nvCxnSpPr>
          <p:spPr bwMode="auto">
            <a:xfrm>
              <a:off x="7879092" y="3762117"/>
              <a:ext cx="467939" cy="4505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2D002AC6-FE05-4A60-A3E7-0164AA90EA78}"/>
                </a:ext>
              </a:extLst>
            </p:cNvPr>
            <p:cNvCxnSpPr>
              <a:stCxn id="36" idx="3"/>
              <a:endCxn id="37" idx="0"/>
            </p:cNvCxnSpPr>
            <p:nvPr/>
          </p:nvCxnSpPr>
          <p:spPr bwMode="auto">
            <a:xfrm flipH="1">
              <a:off x="6988330" y="4653440"/>
              <a:ext cx="154122" cy="40301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A0173A78-D466-4570-BB24-D652356B7D16}"/>
                </a:ext>
              </a:extLst>
            </p:cNvPr>
            <p:cNvSpPr txBox="1"/>
            <p:nvPr/>
          </p:nvSpPr>
          <p:spPr>
            <a:xfrm>
              <a:off x="6074220" y="215322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270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FA99B-330B-43AA-BB33-5E8D90EE3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Cambria" panose="02040503050406030204" pitchFamily="18" charset="0"/>
              </a:rPr>
              <a:t>插入后如何</a:t>
            </a:r>
            <a:r>
              <a:rPr lang="en-US" altLang="zh-CN" dirty="0">
                <a:latin typeface="Cambria" panose="02040503050406030204" pitchFamily="18" charset="0"/>
                <a:ea typeface="Cambria" panose="02040503050406030204" pitchFamily="18" charset="0"/>
              </a:rPr>
              <a:t>rebalance</a:t>
            </a:r>
            <a:r>
              <a:rPr lang="zh-CN" altLang="en-US" dirty="0">
                <a:latin typeface="Cambria" panose="02040503050406030204" pitchFamily="18" charset="0"/>
              </a:rPr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A1ED5A-6C8A-4E2D-B2FC-D06EBE3CF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201411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/>
              <a:t>假设插入后存在不平衡的节点</a:t>
            </a:r>
            <a:endParaRPr lang="en-US" altLang="zh-CN" sz="2800" dirty="0"/>
          </a:p>
          <a:p>
            <a:pPr lvl="1"/>
            <a:r>
              <a:rPr lang="zh-CN" altLang="en-US" sz="2400" dirty="0">
                <a:solidFill>
                  <a:srgbClr val="9933FF"/>
                </a:solidFill>
              </a:rPr>
              <a:t>不平衡的节点一定是新插入节点的祖先</a:t>
            </a:r>
            <a:endParaRPr lang="en-US" altLang="zh-CN" sz="2400" dirty="0">
              <a:solidFill>
                <a:srgbClr val="9933FF"/>
              </a:solidFill>
            </a:endParaRPr>
          </a:p>
          <a:p>
            <a:pPr lvl="1"/>
            <a:r>
              <a:rPr lang="zh-CN" altLang="en-US" sz="2400" dirty="0"/>
              <a:t>不妨设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是最靠</a:t>
            </a:r>
            <a:r>
              <a:rPr lang="zh-CN" altLang="en-US" sz="2400" dirty="0">
                <a:solidFill>
                  <a:srgbClr val="9933FF"/>
                </a:solidFill>
              </a:rPr>
              <a:t>下</a:t>
            </a:r>
            <a:r>
              <a:rPr lang="zh-CN" altLang="en-US" sz="2400" dirty="0"/>
              <a:t>的一个不平衡节点。</a:t>
            </a:r>
            <a:endParaRPr lang="en-US" altLang="zh-CN" sz="2400" dirty="0"/>
          </a:p>
          <a:p>
            <a:pPr lvl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BF(x)= ±2</a:t>
            </a:r>
            <a:r>
              <a:rPr lang="en-US" altLang="zh-CN" sz="2400" dirty="0"/>
              <a:t>.</a:t>
            </a:r>
            <a:r>
              <a:rPr lang="zh-CN" altLang="en-US" sz="2400" dirty="0"/>
              <a:t> 不妨假设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BF(X)=2</a:t>
            </a:r>
            <a:r>
              <a:rPr lang="en-US" altLang="zh-CN" sz="2400" dirty="0"/>
              <a:t>(</a:t>
            </a:r>
            <a:r>
              <a:rPr lang="zh-CN" altLang="en-US" sz="2400" dirty="0"/>
              <a:t>否则是对称的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76E6174-6751-47DB-84B4-4C02AD51CC08}"/>
              </a:ext>
            </a:extLst>
          </p:cNvPr>
          <p:cNvGrpSpPr/>
          <p:nvPr/>
        </p:nvGrpSpPr>
        <p:grpSpPr>
          <a:xfrm>
            <a:off x="940449" y="3466682"/>
            <a:ext cx="7560613" cy="3122794"/>
            <a:chOff x="940449" y="3466682"/>
            <a:chExt cx="7560613" cy="3122794"/>
          </a:xfrm>
        </p:grpSpPr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94BEF08D-4960-42C4-9E7D-9595BFC15A21}"/>
                </a:ext>
              </a:extLst>
            </p:cNvPr>
            <p:cNvSpPr/>
            <p:nvPr/>
          </p:nvSpPr>
          <p:spPr bwMode="auto">
            <a:xfrm>
              <a:off x="1844948" y="368106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6BC35B81-9CCB-4734-AB37-A34A4BB250F4}"/>
                </a:ext>
              </a:extLst>
            </p:cNvPr>
            <p:cNvSpPr/>
            <p:nvPr/>
          </p:nvSpPr>
          <p:spPr bwMode="auto">
            <a:xfrm>
              <a:off x="2626800" y="524227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CDEF7987-5041-46D0-86AF-0B6360516BCD}"/>
                </a:ext>
              </a:extLst>
            </p:cNvPr>
            <p:cNvSpPr/>
            <p:nvPr/>
          </p:nvSpPr>
          <p:spPr bwMode="auto">
            <a:xfrm>
              <a:off x="940449" y="450422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8E3DFAA1-A0C7-4454-9D56-C6F4EFF51F83}"/>
                </a:ext>
              </a:extLst>
            </p:cNvPr>
            <p:cNvSpPr/>
            <p:nvPr/>
          </p:nvSpPr>
          <p:spPr bwMode="auto">
            <a:xfrm>
              <a:off x="3010500" y="448133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9FCB65BC-2590-472E-A0C5-C6756FD19BE1}"/>
                </a:ext>
              </a:extLst>
            </p:cNvPr>
            <p:cNvSpPr/>
            <p:nvPr/>
          </p:nvSpPr>
          <p:spPr bwMode="auto">
            <a:xfrm>
              <a:off x="2204081" y="605491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1E856A0D-8FEE-4265-BB90-38C120E336BF}"/>
                </a:ext>
              </a:extLst>
            </p:cNvPr>
            <p:cNvCxnSpPr>
              <a:stCxn id="5" idx="3"/>
              <a:endCxn id="7" idx="0"/>
            </p:cNvCxnSpPr>
            <p:nvPr/>
          </p:nvCxnSpPr>
          <p:spPr bwMode="auto">
            <a:xfrm flipH="1">
              <a:off x="1197914" y="4137340"/>
              <a:ext cx="722444" cy="366882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9450DFEC-4379-45C0-BC13-59DD59D74BFE}"/>
                </a:ext>
              </a:extLst>
            </p:cNvPr>
            <p:cNvCxnSpPr>
              <a:stCxn id="5" idx="5"/>
              <a:endCxn id="8" idx="0"/>
            </p:cNvCxnSpPr>
            <p:nvPr/>
          </p:nvCxnSpPr>
          <p:spPr bwMode="auto">
            <a:xfrm>
              <a:off x="2284468" y="4137340"/>
              <a:ext cx="983497" cy="34399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5C0A65A-A712-4DAC-8E5F-F0783DE5D669}"/>
                </a:ext>
              </a:extLst>
            </p:cNvPr>
            <p:cNvCxnSpPr>
              <a:stCxn id="8" idx="3"/>
              <a:endCxn id="6" idx="0"/>
            </p:cNvCxnSpPr>
            <p:nvPr/>
          </p:nvCxnSpPr>
          <p:spPr bwMode="auto">
            <a:xfrm flipH="1">
              <a:off x="2884265" y="4937615"/>
              <a:ext cx="201645" cy="30466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B10685EC-878D-4F0C-B962-D710031E266F}"/>
                </a:ext>
              </a:extLst>
            </p:cNvPr>
            <p:cNvCxnSpPr>
              <a:stCxn id="6" idx="3"/>
              <a:endCxn id="9" idx="0"/>
            </p:cNvCxnSpPr>
            <p:nvPr/>
          </p:nvCxnSpPr>
          <p:spPr bwMode="auto">
            <a:xfrm flipH="1">
              <a:off x="2461546" y="5698557"/>
              <a:ext cx="240664" cy="35635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12EBF2DE-CCED-4808-BC8B-F8EE1FFA4B62}"/>
                </a:ext>
              </a:extLst>
            </p:cNvPr>
            <p:cNvSpPr txBox="1"/>
            <p:nvPr/>
          </p:nvSpPr>
          <p:spPr>
            <a:xfrm>
              <a:off x="2377090" y="3466682"/>
              <a:ext cx="4095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04B0D88-1144-4D76-B266-765C78D332DB}"/>
                </a:ext>
              </a:extLst>
            </p:cNvPr>
            <p:cNvSpPr txBox="1"/>
            <p:nvPr/>
          </p:nvSpPr>
          <p:spPr>
            <a:xfrm>
              <a:off x="4007728" y="4127168"/>
              <a:ext cx="188363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7030A0"/>
                  </a:solidFill>
                </a:rPr>
                <a:t>rebalance</a:t>
              </a:r>
              <a:endParaRPr lang="zh-CN" altLang="en-US" sz="2400" dirty="0">
                <a:solidFill>
                  <a:srgbClr val="7030A0"/>
                </a:solidFill>
              </a:endParaRPr>
            </a:p>
          </p:txBody>
        </p:sp>
        <p:sp>
          <p:nvSpPr>
            <p:cNvPr id="25" name="椭圆 24">
              <a:extLst>
                <a:ext uri="{FF2B5EF4-FFF2-40B4-BE49-F238E27FC236}">
                  <a16:creationId xmlns:a16="http://schemas.microsoft.com/office/drawing/2014/main" id="{EB3789B9-0008-49EC-8405-4BF5A1B356B1}"/>
                </a:ext>
              </a:extLst>
            </p:cNvPr>
            <p:cNvSpPr/>
            <p:nvPr/>
          </p:nvSpPr>
          <p:spPr bwMode="auto">
            <a:xfrm>
              <a:off x="6561970" y="3752902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26" name="椭圆 25">
              <a:extLst>
                <a:ext uri="{FF2B5EF4-FFF2-40B4-BE49-F238E27FC236}">
                  <a16:creationId xmlns:a16="http://schemas.microsoft.com/office/drawing/2014/main" id="{7C085E72-BC27-4717-B3CB-C930E5F525F1}"/>
                </a:ext>
              </a:extLst>
            </p:cNvPr>
            <p:cNvSpPr/>
            <p:nvPr/>
          </p:nvSpPr>
          <p:spPr bwMode="auto">
            <a:xfrm>
              <a:off x="7595041" y="457493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A41BBD4-92CD-4B1F-A837-104559E26E46}"/>
                </a:ext>
              </a:extLst>
            </p:cNvPr>
            <p:cNvCxnSpPr>
              <a:stCxn id="25" idx="5"/>
              <a:endCxn id="26" idx="1"/>
            </p:cNvCxnSpPr>
            <p:nvPr/>
          </p:nvCxnSpPr>
          <p:spPr bwMode="auto">
            <a:xfrm>
              <a:off x="7001490" y="4209181"/>
              <a:ext cx="668961" cy="44403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A8FB290A-58D2-43CA-98F3-A6080262B883}"/>
                </a:ext>
              </a:extLst>
            </p:cNvPr>
            <p:cNvSpPr/>
            <p:nvPr/>
          </p:nvSpPr>
          <p:spPr bwMode="auto">
            <a:xfrm>
              <a:off x="5860074" y="4693219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BFAD72B-A051-4119-80A9-D3B04D4D86EF}"/>
                </a:ext>
              </a:extLst>
            </p:cNvPr>
            <p:cNvSpPr/>
            <p:nvPr/>
          </p:nvSpPr>
          <p:spPr bwMode="auto">
            <a:xfrm>
              <a:off x="7986132" y="5509560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3840C5C4-57D1-47F0-A652-ADB1FF0D216A}"/>
                </a:ext>
              </a:extLst>
            </p:cNvPr>
            <p:cNvSpPr/>
            <p:nvPr/>
          </p:nvSpPr>
          <p:spPr bwMode="auto">
            <a:xfrm>
              <a:off x="7141764" y="5520348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BE028B96-476E-4B2B-9994-1C620491883E}"/>
                </a:ext>
              </a:extLst>
            </p:cNvPr>
            <p:cNvCxnSpPr>
              <a:stCxn id="25" idx="3"/>
              <a:endCxn id="32" idx="0"/>
            </p:cNvCxnSpPr>
            <p:nvPr/>
          </p:nvCxnSpPr>
          <p:spPr bwMode="auto">
            <a:xfrm flipH="1">
              <a:off x="6117539" y="4209181"/>
              <a:ext cx="519841" cy="484038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箭头: 右 46">
              <a:extLst>
                <a:ext uri="{FF2B5EF4-FFF2-40B4-BE49-F238E27FC236}">
                  <a16:creationId xmlns:a16="http://schemas.microsoft.com/office/drawing/2014/main" id="{8C9305B5-406F-4FA6-892C-9B10713E76A1}"/>
                </a:ext>
              </a:extLst>
            </p:cNvPr>
            <p:cNvSpPr/>
            <p:nvPr/>
          </p:nvSpPr>
          <p:spPr bwMode="auto">
            <a:xfrm>
              <a:off x="4358107" y="4574930"/>
              <a:ext cx="894685" cy="609005"/>
            </a:xfrm>
            <a:prstGeom prst="rightArrow">
              <a:avLst/>
            </a:prstGeom>
            <a:noFill/>
            <a:ln w="38100" cap="flat" cmpd="sng" algn="ctr">
              <a:solidFill>
                <a:srgbClr val="7030A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7B36EBEB-7F41-4E0F-BFB3-12207E7EF3B5}"/>
                </a:ext>
              </a:extLst>
            </p:cNvPr>
            <p:cNvCxnSpPr>
              <a:stCxn id="26" idx="5"/>
              <a:endCxn id="35" idx="0"/>
            </p:cNvCxnSpPr>
            <p:nvPr/>
          </p:nvCxnSpPr>
          <p:spPr bwMode="auto">
            <a:xfrm>
              <a:off x="8034561" y="5031209"/>
              <a:ext cx="209036" cy="47835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8" name="直接连接符 57">
              <a:extLst>
                <a:ext uri="{FF2B5EF4-FFF2-40B4-BE49-F238E27FC236}">
                  <a16:creationId xmlns:a16="http://schemas.microsoft.com/office/drawing/2014/main" id="{04CA5E50-1764-4DC7-9B94-620705FB3DAA}"/>
                </a:ext>
              </a:extLst>
            </p:cNvPr>
            <p:cNvCxnSpPr>
              <a:stCxn id="26" idx="3"/>
              <a:endCxn id="37" idx="0"/>
            </p:cNvCxnSpPr>
            <p:nvPr/>
          </p:nvCxnSpPr>
          <p:spPr bwMode="auto">
            <a:xfrm flipH="1">
              <a:off x="7399229" y="5031209"/>
              <a:ext cx="271222" cy="4891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382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33DC33-37D0-4797-A5C6-ADD12E1A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插入后的再平衡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8DB20C-E633-40E9-AD26-E8053D5D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8501062" cy="521525"/>
          </a:xfrm>
        </p:spPr>
        <p:txBody>
          <a:bodyPr/>
          <a:lstStyle/>
          <a:p>
            <a:pPr lvl="1"/>
            <a:r>
              <a:rPr lang="en-US" altLang="zh-CN" sz="2400" dirty="0">
                <a:solidFill>
                  <a:schemeClr val="tx2"/>
                </a:solidFill>
              </a:rPr>
              <a:t>Case 1</a:t>
            </a:r>
            <a:r>
              <a:rPr lang="en-US" altLang="zh-CN" sz="2400" dirty="0"/>
              <a:t>.   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新插入的节点在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的右子树</a:t>
            </a:r>
            <a:r>
              <a:rPr lang="en-US" altLang="zh-CN" sz="2400" dirty="0"/>
              <a:t>.  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y</a:t>
            </a:r>
            <a:r>
              <a:rPr lang="zh-CN" altLang="en-US" sz="2400" dirty="0"/>
              <a:t>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x</a:t>
            </a:r>
            <a:r>
              <a:rPr lang="zh-CN" altLang="en-US" sz="2400" dirty="0"/>
              <a:t>的右孩子）</a:t>
            </a:r>
            <a:endParaRPr lang="en-US" altLang="zh-CN" sz="2400" dirty="0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D2E6E45-E2A6-4C80-83D0-6D7DA5C1BD2F}"/>
              </a:ext>
            </a:extLst>
          </p:cNvPr>
          <p:cNvGrpSpPr/>
          <p:nvPr/>
        </p:nvGrpSpPr>
        <p:grpSpPr>
          <a:xfrm>
            <a:off x="589459" y="1865548"/>
            <a:ext cx="3476998" cy="3744492"/>
            <a:chOff x="589459" y="1865548"/>
            <a:chExt cx="3476998" cy="3744492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656B00A5-709A-4AF6-B17C-BEE428A2EEB7}"/>
                </a:ext>
              </a:extLst>
            </p:cNvPr>
            <p:cNvSpPr/>
            <p:nvPr/>
          </p:nvSpPr>
          <p:spPr bwMode="auto">
            <a:xfrm>
              <a:off x="1762661" y="208015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" name="等腰三角形 4">
              <a:extLst>
                <a:ext uri="{FF2B5EF4-FFF2-40B4-BE49-F238E27FC236}">
                  <a16:creationId xmlns:a16="http://schemas.microsoft.com/office/drawing/2014/main" id="{2663516B-F263-4319-87B8-1B7252E07136}"/>
                </a:ext>
              </a:extLst>
            </p:cNvPr>
            <p:cNvSpPr/>
            <p:nvPr/>
          </p:nvSpPr>
          <p:spPr bwMode="auto">
            <a:xfrm>
              <a:off x="1120953" y="290151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174DCF2B-1778-4752-94B6-5528AEB9E7A6}"/>
                </a:ext>
              </a:extLst>
            </p:cNvPr>
            <p:cNvSpPr/>
            <p:nvPr/>
          </p:nvSpPr>
          <p:spPr bwMode="auto">
            <a:xfrm>
              <a:off x="2511560" y="280067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8" name="等腰三角形 7">
              <a:extLst>
                <a:ext uri="{FF2B5EF4-FFF2-40B4-BE49-F238E27FC236}">
                  <a16:creationId xmlns:a16="http://schemas.microsoft.com/office/drawing/2014/main" id="{94861ECE-1308-47C4-995C-04CA691674E8}"/>
                </a:ext>
              </a:extLst>
            </p:cNvPr>
            <p:cNvSpPr/>
            <p:nvPr/>
          </p:nvSpPr>
          <p:spPr bwMode="auto">
            <a:xfrm>
              <a:off x="2137981" y="3563506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F6EE043D-ED9B-4D9E-BC20-F261A805554D}"/>
                </a:ext>
              </a:extLst>
            </p:cNvPr>
            <p:cNvSpPr/>
            <p:nvPr/>
          </p:nvSpPr>
          <p:spPr bwMode="auto">
            <a:xfrm>
              <a:off x="2965352" y="3563506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64D3ABF3-770E-44ED-A6E9-3E6BF78B8D85}"/>
                </a:ext>
              </a:extLst>
            </p:cNvPr>
            <p:cNvSpPr/>
            <p:nvPr/>
          </p:nvSpPr>
          <p:spPr bwMode="auto">
            <a:xfrm>
              <a:off x="2931724" y="5075476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CF1119F4-F708-4650-8BA0-2BBA7647718C}"/>
                </a:ext>
              </a:extLst>
            </p:cNvPr>
            <p:cNvCxnSpPr>
              <a:stCxn id="10" idx="0"/>
              <a:endCxn id="9" idx="3"/>
            </p:cNvCxnSpPr>
            <p:nvPr/>
          </p:nvCxnSpPr>
          <p:spPr bwMode="auto">
            <a:xfrm flipV="1">
              <a:off x="3189189" y="4887481"/>
              <a:ext cx="1" cy="18799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FC561FE-92E1-4F8D-A261-52466E474AC4}"/>
                </a:ext>
              </a:extLst>
            </p:cNvPr>
            <p:cNvSpPr txBox="1"/>
            <p:nvPr/>
          </p:nvSpPr>
          <p:spPr>
            <a:xfrm>
              <a:off x="2988221" y="2665190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1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57F79566-1531-4C4F-9437-40F81321390B}"/>
                </a:ext>
              </a:extLst>
            </p:cNvPr>
            <p:cNvSpPr txBox="1"/>
            <p:nvPr/>
          </p:nvSpPr>
          <p:spPr>
            <a:xfrm>
              <a:off x="2137981" y="1865548"/>
              <a:ext cx="4019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dirty="0">
                  <a:solidFill>
                    <a:srgbClr val="9933FF"/>
                  </a:solidFill>
                </a:rPr>
                <a:t>2</a:t>
              </a:r>
              <a:endParaRPr lang="zh-CN" altLang="en-US" dirty="0">
                <a:solidFill>
                  <a:srgbClr val="9933FF"/>
                </a:solidFill>
              </a:endParaRPr>
            </a:p>
          </p:txBody>
        </p:sp>
        <p:sp>
          <p:nvSpPr>
            <p:cNvPr id="16" name="右大括号 15">
              <a:extLst>
                <a:ext uri="{FF2B5EF4-FFF2-40B4-BE49-F238E27FC236}">
                  <a16:creationId xmlns:a16="http://schemas.microsoft.com/office/drawing/2014/main" id="{4071B928-FCA5-4B4D-8AA6-C34C6780CC97}"/>
                </a:ext>
              </a:extLst>
            </p:cNvPr>
            <p:cNvSpPr/>
            <p:nvPr/>
          </p:nvSpPr>
          <p:spPr bwMode="auto">
            <a:xfrm>
              <a:off x="3537296" y="3541427"/>
              <a:ext cx="128859" cy="1323975"/>
            </a:xfrm>
            <a:prstGeom prst="righ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7" name="左大括号 16">
              <a:extLst>
                <a:ext uri="{FF2B5EF4-FFF2-40B4-BE49-F238E27FC236}">
                  <a16:creationId xmlns:a16="http://schemas.microsoft.com/office/drawing/2014/main" id="{1510DDC1-B38F-44D2-B659-7F58D919AAE0}"/>
                </a:ext>
              </a:extLst>
            </p:cNvPr>
            <p:cNvSpPr/>
            <p:nvPr/>
          </p:nvSpPr>
          <p:spPr bwMode="auto">
            <a:xfrm>
              <a:off x="922128" y="2879441"/>
              <a:ext cx="123310" cy="1323975"/>
            </a:xfrm>
            <a:prstGeom prst="leftBrac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45128282-F6BF-4F17-8B0D-A98172EFCAC9}"/>
                </a:ext>
              </a:extLst>
            </p:cNvPr>
            <p:cNvSpPr txBox="1"/>
            <p:nvPr/>
          </p:nvSpPr>
          <p:spPr>
            <a:xfrm>
              <a:off x="3664522" y="394675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FF27FAA1-4D0C-44B0-A68B-092323B10850}"/>
                </a:ext>
              </a:extLst>
            </p:cNvPr>
            <p:cNvSpPr txBox="1"/>
            <p:nvPr/>
          </p:nvSpPr>
          <p:spPr>
            <a:xfrm>
              <a:off x="589459" y="3310594"/>
              <a:ext cx="401935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dirty="0">
                  <a:solidFill>
                    <a:srgbClr val="9933FF"/>
                  </a:solidFill>
                </a:rPr>
                <a:t>h</a:t>
              </a:r>
              <a:endParaRPr lang="zh-CN" altLang="en-US" sz="2400" dirty="0">
                <a:solidFill>
                  <a:srgbClr val="9933FF"/>
                </a:solidFill>
              </a:endParaRPr>
            </a:p>
          </p:txBody>
        </p: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D0928331-5A09-4E3D-8E8F-9DA156F5C8CD}"/>
                </a:ext>
              </a:extLst>
            </p:cNvPr>
            <p:cNvCxnSpPr>
              <a:stCxn id="5" idx="0"/>
              <a:endCxn id="4" idx="3"/>
            </p:cNvCxnSpPr>
            <p:nvPr/>
          </p:nvCxnSpPr>
          <p:spPr bwMode="auto">
            <a:xfrm flipV="1">
              <a:off x="1344791" y="2536435"/>
              <a:ext cx="493280" cy="3650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F7D53081-5FFB-440E-B942-0D823ACA7881}"/>
                </a:ext>
              </a:extLst>
            </p:cNvPr>
            <p:cNvCxnSpPr>
              <a:stCxn id="7" idx="0"/>
              <a:endCxn id="4" idx="5"/>
            </p:cNvCxnSpPr>
            <p:nvPr/>
          </p:nvCxnSpPr>
          <p:spPr bwMode="auto">
            <a:xfrm flipH="1" flipV="1">
              <a:off x="2202181" y="2536435"/>
              <a:ext cx="566844" cy="26423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48801F8-4B96-48E0-972A-B75A4B926D45}"/>
                </a:ext>
              </a:extLst>
            </p:cNvPr>
            <p:cNvCxnSpPr>
              <a:stCxn id="7" idx="3"/>
              <a:endCxn id="8" idx="0"/>
            </p:cNvCxnSpPr>
            <p:nvPr/>
          </p:nvCxnSpPr>
          <p:spPr bwMode="auto">
            <a:xfrm flipH="1">
              <a:off x="2361819" y="3256953"/>
              <a:ext cx="225151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88B8465-3DF0-424B-AA6A-8E2DF3140A6E}"/>
                </a:ext>
              </a:extLst>
            </p:cNvPr>
            <p:cNvCxnSpPr>
              <a:stCxn id="7" idx="5"/>
              <a:endCxn id="9" idx="0"/>
            </p:cNvCxnSpPr>
            <p:nvPr/>
          </p:nvCxnSpPr>
          <p:spPr bwMode="auto">
            <a:xfrm>
              <a:off x="2951080" y="3256953"/>
              <a:ext cx="238110" cy="306553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6F3616BC-A8CE-49B8-8059-1A46D9DA3F2A}"/>
              </a:ext>
            </a:extLst>
          </p:cNvPr>
          <p:cNvGrpSpPr/>
          <p:nvPr/>
        </p:nvGrpSpPr>
        <p:grpSpPr>
          <a:xfrm>
            <a:off x="6280281" y="2158441"/>
            <a:ext cx="2314382" cy="2782728"/>
            <a:chOff x="6280281" y="2158441"/>
            <a:chExt cx="2314382" cy="2782728"/>
          </a:xfrm>
        </p:grpSpPr>
        <p:sp>
          <p:nvSpPr>
            <p:cNvPr id="32" name="等腰三角形 31">
              <a:extLst>
                <a:ext uri="{FF2B5EF4-FFF2-40B4-BE49-F238E27FC236}">
                  <a16:creationId xmlns:a16="http://schemas.microsoft.com/office/drawing/2014/main" id="{04B7F78D-2316-4C66-B4E8-BFBC9920CCBC}"/>
                </a:ext>
              </a:extLst>
            </p:cNvPr>
            <p:cNvSpPr/>
            <p:nvPr/>
          </p:nvSpPr>
          <p:spPr bwMode="auto">
            <a:xfrm>
              <a:off x="6280281" y="3599349"/>
              <a:ext cx="447675" cy="1323975"/>
            </a:xfrm>
            <a:prstGeom prst="triangle">
              <a:avLst/>
            </a:prstGeom>
            <a:solidFill>
              <a:srgbClr val="FF00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34" name="等腰三角形 33">
              <a:extLst>
                <a:ext uri="{FF2B5EF4-FFF2-40B4-BE49-F238E27FC236}">
                  <a16:creationId xmlns:a16="http://schemas.microsoft.com/office/drawing/2014/main" id="{F3FE8950-9337-48D9-B151-970DF4968B32}"/>
                </a:ext>
              </a:extLst>
            </p:cNvPr>
            <p:cNvSpPr/>
            <p:nvPr/>
          </p:nvSpPr>
          <p:spPr bwMode="auto">
            <a:xfrm>
              <a:off x="7128258" y="3599348"/>
              <a:ext cx="447675" cy="1323975"/>
            </a:xfrm>
            <a:prstGeom prst="triangle">
              <a:avLst/>
            </a:prstGeom>
            <a:solidFill>
              <a:srgbClr val="FFFF0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2" name="等腰三角形 41">
              <a:extLst>
                <a:ext uri="{FF2B5EF4-FFF2-40B4-BE49-F238E27FC236}">
                  <a16:creationId xmlns:a16="http://schemas.microsoft.com/office/drawing/2014/main" id="{6BB18BFA-84E8-4FC2-BBA9-3F9F3A723CF4}"/>
                </a:ext>
              </a:extLst>
            </p:cNvPr>
            <p:cNvSpPr/>
            <p:nvPr/>
          </p:nvSpPr>
          <p:spPr bwMode="auto">
            <a:xfrm>
              <a:off x="8113869" y="2853699"/>
              <a:ext cx="447675" cy="1323975"/>
            </a:xfrm>
            <a:prstGeom prst="triangle">
              <a:avLst/>
            </a:prstGeom>
            <a:solidFill>
              <a:srgbClr val="00B050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0000" tIns="46800" rIns="90000" bIns="4680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338FE3B-525A-4211-921A-BCA1EF2D5918}"/>
                </a:ext>
              </a:extLst>
            </p:cNvPr>
            <p:cNvSpPr/>
            <p:nvPr/>
          </p:nvSpPr>
          <p:spPr bwMode="auto">
            <a:xfrm>
              <a:off x="8079733" y="4406605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rgbClr val="00B0F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8F5B88DF-E2E8-4221-8920-31AB711650F4}"/>
                </a:ext>
              </a:extLst>
            </p:cNvPr>
            <p:cNvCxnSpPr>
              <a:stCxn id="43" idx="0"/>
              <a:endCxn id="42" idx="3"/>
            </p:cNvCxnSpPr>
            <p:nvPr/>
          </p:nvCxnSpPr>
          <p:spPr bwMode="auto">
            <a:xfrm flipV="1">
              <a:off x="8337198" y="4177674"/>
              <a:ext cx="509" cy="228931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33CCCC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549C0EB5-5372-41F2-99AF-9D71C3AEA821}"/>
                </a:ext>
              </a:extLst>
            </p:cNvPr>
            <p:cNvSpPr/>
            <p:nvPr/>
          </p:nvSpPr>
          <p:spPr bwMode="auto">
            <a:xfrm>
              <a:off x="7352095" y="2158441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y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A8FFDBD3-4EC9-4FE8-90AC-3359D8B85755}"/>
                </a:ext>
              </a:extLst>
            </p:cNvPr>
            <p:cNvSpPr/>
            <p:nvPr/>
          </p:nvSpPr>
          <p:spPr bwMode="auto">
            <a:xfrm>
              <a:off x="6664629" y="2827204"/>
              <a:ext cx="514930" cy="534564"/>
            </a:xfrm>
            <a:prstGeom prst="ellipse">
              <a:avLst/>
            </a:prstGeom>
            <a:noFill/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itchFamily="18" charset="0"/>
                  <a:ea typeface="隶书" pitchFamily="49" charset="-122"/>
                </a:rPr>
                <a:t>x</a:t>
              </a:r>
              <a:endParaRPr kumimoji="1" lang="zh-CN" altLang="en-US" sz="24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latin typeface="Times New Roman" pitchFamily="18" charset="0"/>
                <a:ea typeface="隶书" pitchFamily="49" charset="-122"/>
              </a:endParaRPr>
            </a:p>
          </p:txBody>
        </p:sp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48D67FE3-6B44-469B-9408-7466A7E80D3F}"/>
                </a:ext>
              </a:extLst>
            </p:cNvPr>
            <p:cNvCxnSpPr>
              <a:stCxn id="32" idx="0"/>
              <a:endCxn id="52" idx="3"/>
            </p:cNvCxnSpPr>
            <p:nvPr/>
          </p:nvCxnSpPr>
          <p:spPr bwMode="auto">
            <a:xfrm flipV="1">
              <a:off x="6504119" y="3283483"/>
              <a:ext cx="235920" cy="315866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8F765CA5-0705-485D-B64D-84CFB38CC78A}"/>
                </a:ext>
              </a:extLst>
            </p:cNvPr>
            <p:cNvCxnSpPr>
              <a:stCxn id="34" idx="0"/>
              <a:endCxn id="52" idx="5"/>
            </p:cNvCxnSpPr>
            <p:nvPr/>
          </p:nvCxnSpPr>
          <p:spPr bwMode="auto">
            <a:xfrm flipH="1" flipV="1">
              <a:off x="7104149" y="3283483"/>
              <a:ext cx="247947" cy="315865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直接连接符 58">
              <a:extLst>
                <a:ext uri="{FF2B5EF4-FFF2-40B4-BE49-F238E27FC236}">
                  <a16:creationId xmlns:a16="http://schemas.microsoft.com/office/drawing/2014/main" id="{E9DEA528-21DD-485E-A220-CA0C4B197B96}"/>
                </a:ext>
              </a:extLst>
            </p:cNvPr>
            <p:cNvCxnSpPr>
              <a:stCxn id="48" idx="3"/>
              <a:endCxn id="52" idx="0"/>
            </p:cNvCxnSpPr>
            <p:nvPr/>
          </p:nvCxnSpPr>
          <p:spPr bwMode="auto">
            <a:xfrm flipH="1">
              <a:off x="6922094" y="2614720"/>
              <a:ext cx="505411" cy="212484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3" name="直接连接符 62">
              <a:extLst>
                <a:ext uri="{FF2B5EF4-FFF2-40B4-BE49-F238E27FC236}">
                  <a16:creationId xmlns:a16="http://schemas.microsoft.com/office/drawing/2014/main" id="{36452EF0-B982-4FB9-A021-145A8C7F1EF7}"/>
                </a:ext>
              </a:extLst>
            </p:cNvPr>
            <p:cNvCxnSpPr>
              <a:stCxn id="42" idx="0"/>
              <a:endCxn id="48" idx="5"/>
            </p:cNvCxnSpPr>
            <p:nvPr/>
          </p:nvCxnSpPr>
          <p:spPr bwMode="auto">
            <a:xfrm flipH="1" flipV="1">
              <a:off x="7791615" y="2614720"/>
              <a:ext cx="546092" cy="238979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66" name="文本框 65">
            <a:extLst>
              <a:ext uri="{FF2B5EF4-FFF2-40B4-BE49-F238E27FC236}">
                <a16:creationId xmlns:a16="http://schemas.microsoft.com/office/drawing/2014/main" id="{F0235F96-CE99-47BA-98EC-0DF8FA3E1D78}"/>
              </a:ext>
            </a:extLst>
          </p:cNvPr>
          <p:cNvSpPr txBox="1"/>
          <p:nvPr/>
        </p:nvSpPr>
        <p:spPr>
          <a:xfrm>
            <a:off x="6711032" y="5101694"/>
            <a:ext cx="18836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7030A0"/>
                </a:solidFill>
              </a:rPr>
              <a:t>Balanced!!</a:t>
            </a:r>
            <a:endParaRPr lang="zh-CN" altLang="en-US" sz="2400" dirty="0">
              <a:solidFill>
                <a:srgbClr val="7030A0"/>
              </a:solidFill>
            </a:endParaRPr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B8173A96-596C-436D-A188-E79183CCE1BF}"/>
              </a:ext>
            </a:extLst>
          </p:cNvPr>
          <p:cNvSpPr/>
          <p:nvPr/>
        </p:nvSpPr>
        <p:spPr bwMode="auto">
          <a:xfrm>
            <a:off x="4677612" y="3697463"/>
            <a:ext cx="894685" cy="609005"/>
          </a:xfrm>
          <a:prstGeom prst="rightArrow">
            <a:avLst/>
          </a:prstGeom>
          <a:noFill/>
          <a:ln w="38100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0000" tIns="46800" rIns="90000" bIns="4680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隶书" pitchFamily="49" charset="-122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70B5E2E1-A8E9-466A-AC3E-7694C9BD717A}"/>
              </a:ext>
            </a:extLst>
          </p:cNvPr>
          <p:cNvSpPr txBox="1"/>
          <p:nvPr/>
        </p:nvSpPr>
        <p:spPr>
          <a:xfrm>
            <a:off x="3043101" y="2067904"/>
            <a:ext cx="25186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此时必有</a:t>
            </a:r>
            <a:r>
              <a:rPr lang="en-US" altLang="zh-CN" sz="2400" dirty="0">
                <a:solidFill>
                  <a:srgbClr val="FF0000"/>
                </a:solidFill>
              </a:rPr>
              <a:t>BF(y)=1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4975EADA-2BF7-4334-BE28-7F4B40E5D9DE}"/>
              </a:ext>
            </a:extLst>
          </p:cNvPr>
          <p:cNvSpPr txBox="1"/>
          <p:nvPr/>
        </p:nvSpPr>
        <p:spPr>
          <a:xfrm>
            <a:off x="990057" y="5702065"/>
            <a:ext cx="76562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rebalance</a:t>
            </a:r>
            <a:r>
              <a:rPr lang="zh-CN" altLang="en-US" sz="2400" dirty="0">
                <a:solidFill>
                  <a:srgbClr val="FF0000"/>
                </a:solidFill>
              </a:rPr>
              <a:t>后该子树的</a:t>
            </a:r>
            <a:r>
              <a:rPr lang="en-US" altLang="zh-CN" sz="2400" dirty="0">
                <a:solidFill>
                  <a:srgbClr val="FF0000"/>
                </a:solidFill>
              </a:rPr>
              <a:t>height</a:t>
            </a:r>
            <a:r>
              <a:rPr lang="zh-CN" altLang="en-US" sz="2400" dirty="0">
                <a:solidFill>
                  <a:srgbClr val="FF0000"/>
                </a:solidFill>
              </a:rPr>
              <a:t>与插入前一致，均为</a:t>
            </a:r>
            <a:r>
              <a:rPr lang="en-US" altLang="zh-CN" sz="2400" dirty="0">
                <a:solidFill>
                  <a:srgbClr val="FF0000"/>
                </a:solidFill>
              </a:rPr>
              <a:t>h+2</a:t>
            </a:r>
            <a:r>
              <a:rPr lang="zh-CN" altLang="en-US" sz="2400" dirty="0">
                <a:solidFill>
                  <a:srgbClr val="FF0000"/>
                </a:solidFill>
              </a:rPr>
              <a:t>。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zh-CN" altLang="en-US" sz="2400" dirty="0">
                <a:solidFill>
                  <a:srgbClr val="FF0000"/>
                </a:solidFill>
              </a:rPr>
              <a:t>因此更靠上方的节点的</a:t>
            </a:r>
            <a:r>
              <a:rPr lang="en-US" altLang="zh-CN" sz="2400" dirty="0">
                <a:solidFill>
                  <a:srgbClr val="FF0000"/>
                </a:solidFill>
              </a:rPr>
              <a:t>BF</a:t>
            </a:r>
            <a:r>
              <a:rPr lang="zh-CN" altLang="en-US" sz="2400" dirty="0">
                <a:solidFill>
                  <a:srgbClr val="FF0000"/>
                </a:solidFill>
              </a:rPr>
              <a:t>值与插入前一致，无需平衡。</a:t>
            </a:r>
          </a:p>
        </p:txBody>
      </p:sp>
    </p:spTree>
    <p:extLst>
      <p:ext uri="{BB962C8B-B14F-4D97-AF65-F5344CB8AC3E}">
        <p14:creationId xmlns:p14="http://schemas.microsoft.com/office/powerpoint/2010/main" val="319058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 animBg="1"/>
      <p:bldP spid="75" grpId="0"/>
    </p:bldLst>
  </p:timing>
</p:sld>
</file>

<file path=ppt/theme/theme1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3691</Words>
  <Application>Microsoft Office PowerPoint</Application>
  <PresentationFormat>全屏显示(4:3)</PresentationFormat>
  <Paragraphs>546</Paragraphs>
  <Slides>45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等线</vt:lpstr>
      <vt:lpstr>隶书</vt:lpstr>
      <vt:lpstr>宋体</vt:lpstr>
      <vt:lpstr>幼圆</vt:lpstr>
      <vt:lpstr>Arial</vt:lpstr>
      <vt:lpstr>Calibri</vt:lpstr>
      <vt:lpstr>Cambria</vt:lpstr>
      <vt:lpstr>Cambria Math</vt:lpstr>
      <vt:lpstr>Impact</vt:lpstr>
      <vt:lpstr>Times New Roman</vt:lpstr>
      <vt:lpstr>Wingdings</vt:lpstr>
      <vt:lpstr>1_caiyun</vt:lpstr>
      <vt:lpstr>第九章 查找（2）  二叉查找树  平衡二叉树  Treap(***)</vt:lpstr>
      <vt:lpstr>回顾:二叉查找树</vt:lpstr>
      <vt:lpstr>平衡二叉树的定义</vt:lpstr>
      <vt:lpstr>平衡二叉树的定义</vt:lpstr>
      <vt:lpstr>平衡二叉树的一个重要性质</vt:lpstr>
      <vt:lpstr>平衡二叉树的基本操作</vt:lpstr>
      <vt:lpstr>平衡二叉树的基本操作</vt:lpstr>
      <vt:lpstr>插入后如何rebalance？</vt:lpstr>
      <vt:lpstr>插入后的再平衡</vt:lpstr>
      <vt:lpstr>插入后的再平衡</vt:lpstr>
      <vt:lpstr>插入后的再平衡</vt:lpstr>
      <vt:lpstr>PowerPoint 演示文稿</vt:lpstr>
      <vt:lpstr>例子：依次插入1,2,3,5,4</vt:lpstr>
      <vt:lpstr>Rebalance过程伪代码实现</vt:lpstr>
      <vt:lpstr>Rebalance过程伪代码实现</vt:lpstr>
      <vt:lpstr>Rebalance过程伪代码实现</vt:lpstr>
      <vt:lpstr>Rebalance过程伪代码实现</vt:lpstr>
      <vt:lpstr>删除叶子节点后的再平衡</vt:lpstr>
      <vt:lpstr>删除叶子节点后的再平衡</vt:lpstr>
      <vt:lpstr>删除叶子节点后的再平衡</vt:lpstr>
      <vt:lpstr>删除叶子节点后的再平衡</vt:lpstr>
      <vt:lpstr>删除非叶子节点的再平衡</vt:lpstr>
      <vt:lpstr>删除非叶子节点的再平衡</vt:lpstr>
      <vt:lpstr>删除的类c语言实现</vt:lpstr>
      <vt:lpstr>平衡二叉树的应用</vt:lpstr>
      <vt:lpstr>平衡二叉树的优点</vt:lpstr>
      <vt:lpstr>应用1：快速最长递增子序列</vt:lpstr>
      <vt:lpstr>应用1：快速最长递增子序列</vt:lpstr>
      <vt:lpstr>应用1：快速最长递增子序列</vt:lpstr>
      <vt:lpstr>应用1：快速最长递增子序列</vt:lpstr>
      <vt:lpstr>应用2：动态计算凸包*</vt:lpstr>
      <vt:lpstr>应用2：动态计算凸包</vt:lpstr>
      <vt:lpstr>应用2：动态计算凸包</vt:lpstr>
      <vt:lpstr>应用2：动态计算凸包</vt:lpstr>
      <vt:lpstr>应用2：动态计算凸包</vt:lpstr>
      <vt:lpstr>应用3：寻找某个rank的key</vt:lpstr>
      <vt:lpstr>应用3：寻找某个rank的key</vt:lpstr>
      <vt:lpstr>应用4：查询某个key的rank</vt:lpstr>
      <vt:lpstr>应用5. Voronoi图的Fortunes算法*</vt:lpstr>
      <vt:lpstr>应用5. Voronoi图的Fortunes算法*</vt:lpstr>
      <vt:lpstr>Connection with最优判定树  **</vt:lpstr>
      <vt:lpstr>其他类似平衡二叉树的结构</vt:lpstr>
      <vt:lpstr>Treap (简单，最坏复杂度差)**</vt:lpstr>
      <vt:lpstr>Treap (简单，最坏复杂度差)**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查找  二叉查找树 平衡二叉树</dc:title>
  <dc:creator>knight davion</dc:creator>
  <cp:lastModifiedBy>knight davion</cp:lastModifiedBy>
  <cp:revision>241</cp:revision>
  <dcterms:created xsi:type="dcterms:W3CDTF">2020-08-23T09:23:44Z</dcterms:created>
  <dcterms:modified xsi:type="dcterms:W3CDTF">2024-12-22T16:34:13Z</dcterms:modified>
</cp:coreProperties>
</file>