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sldIdLst>
    <p:sldId id="359" r:id="rId4"/>
    <p:sldId id="956" r:id="rId5"/>
    <p:sldId id="966" r:id="rId6"/>
    <p:sldId id="965" r:id="rId7"/>
    <p:sldId id="269" r:id="rId8"/>
    <p:sldId id="967" r:id="rId9"/>
    <p:sldId id="955" r:id="rId10"/>
    <p:sldId id="959" r:id="rId11"/>
    <p:sldId id="276" r:id="rId12"/>
    <p:sldId id="961" r:id="rId13"/>
    <p:sldId id="968" r:id="rId14"/>
    <p:sldId id="969" r:id="rId15"/>
    <p:sldId id="970" r:id="rId16"/>
    <p:sldId id="277" r:id="rId17"/>
    <p:sldId id="278" r:id="rId18"/>
    <p:sldId id="279" r:id="rId19"/>
    <p:sldId id="281" r:id="rId20"/>
    <p:sldId id="971" r:id="rId21"/>
    <p:sldId id="958" r:id="rId22"/>
    <p:sldId id="957" r:id="rId23"/>
    <p:sldId id="273" r:id="rId24"/>
    <p:sldId id="274" r:id="rId25"/>
    <p:sldId id="974" r:id="rId26"/>
    <p:sldId id="275" r:id="rId27"/>
    <p:sldId id="972" r:id="rId28"/>
    <p:sldId id="283" r:id="rId29"/>
    <p:sldId id="963" r:id="rId30"/>
    <p:sldId id="973" r:id="rId31"/>
    <p:sldId id="990" r:id="rId32"/>
    <p:sldId id="976" r:id="rId33"/>
    <p:sldId id="991" r:id="rId34"/>
    <p:sldId id="977" r:id="rId35"/>
    <p:sldId id="989" r:id="rId36"/>
    <p:sldId id="962" r:id="rId37"/>
    <p:sldId id="978" r:id="rId38"/>
    <p:sldId id="992" r:id="rId39"/>
    <p:sldId id="979" r:id="rId40"/>
    <p:sldId id="980" r:id="rId41"/>
    <p:sldId id="981" r:id="rId42"/>
    <p:sldId id="982" r:id="rId43"/>
    <p:sldId id="983" r:id="rId44"/>
    <p:sldId id="984" r:id="rId45"/>
    <p:sldId id="986" r:id="rId46"/>
    <p:sldId id="985" r:id="rId47"/>
    <p:sldId id="988" r:id="rId48"/>
    <p:sldId id="987" r:id="rId49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66FF"/>
    <a:srgbClr val="18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34" autoAdjust="0"/>
  </p:normalViewPr>
  <p:slideViewPr>
    <p:cSldViewPr snapToGrid="0">
      <p:cViewPr varScale="1">
        <p:scale>
          <a:sx n="107" d="100"/>
          <a:sy n="107" d="100"/>
        </p:scale>
        <p:origin x="20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B5FF1-DE04-4AD5-86CE-4D9BD45CA3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4566-9805-4F1E-860A-6DBDAFAF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B178C9FF-7489-46C2-872B-B5F7C8AB2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82B240F4-EA46-4F8B-9B21-31BEC600D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7CECD2D0-55EE-4097-8FB0-266B3BC82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3D1C7-B286-475E-83EB-61F552DFB07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固定</a:t>
            </a:r>
            <a:r>
              <a:rPr lang="en-US" altLang="zh-CN" dirty="0"/>
              <a:t>h </a:t>
            </a:r>
            <a:r>
              <a:rPr lang="zh-CN" altLang="en-US" dirty="0"/>
              <a:t>总是有一个差的</a:t>
            </a:r>
            <a:r>
              <a:rPr lang="en-US" altLang="zh-CN" dirty="0"/>
              <a:t>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universal</a:t>
            </a:r>
            <a:r>
              <a:rPr lang="zh-CN" altLang="en-US" dirty="0"/>
              <a:t>的定义板书到黑板上。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冲突的个数 就是</a:t>
            </a:r>
            <a:r>
              <a:rPr lang="en-US" altLang="zh-CN" dirty="0"/>
              <a:t>S</a:t>
            </a:r>
            <a:r>
              <a:rPr lang="zh-CN" altLang="en-US" dirty="0"/>
              <a:t>中有多少个</a:t>
            </a:r>
            <a:r>
              <a:rPr lang="en-US" altLang="zh-CN" dirty="0"/>
              <a:t>v </a:t>
            </a:r>
            <a:r>
              <a:rPr lang="zh-CN" altLang="en-US" dirty="0"/>
              <a:t>使得</a:t>
            </a:r>
            <a:r>
              <a:rPr lang="en-US" altLang="zh-CN" dirty="0"/>
              <a:t>h(v)=h(u)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2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冲突的个数 就是</a:t>
            </a:r>
            <a:r>
              <a:rPr lang="en-US" altLang="zh-CN" dirty="0"/>
              <a:t>S</a:t>
            </a:r>
            <a:r>
              <a:rPr lang="zh-CN" altLang="en-US" dirty="0"/>
              <a:t>中有多少个</a:t>
            </a:r>
            <a:r>
              <a:rPr lang="en-US" altLang="zh-CN" dirty="0"/>
              <a:t>v </a:t>
            </a:r>
            <a:r>
              <a:rPr lang="zh-CN" altLang="en-US" dirty="0"/>
              <a:t>使得</a:t>
            </a:r>
            <a:r>
              <a:rPr lang="en-US" altLang="zh-CN" dirty="0"/>
              <a:t>h(v)=h(u)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记得</a:t>
            </a:r>
            <a:r>
              <a:rPr lang="en-US" altLang="zh-CN" dirty="0"/>
              <a:t>M</a:t>
            </a:r>
            <a:r>
              <a:rPr lang="zh-CN" altLang="en-US" dirty="0"/>
              <a:t>是</a:t>
            </a:r>
            <a:r>
              <a:rPr lang="en-US" altLang="zh-CN" dirty="0"/>
              <a:t>O(n)</a:t>
            </a:r>
            <a:r>
              <a:rPr lang="zh-CN" altLang="en-US" dirty="0"/>
              <a:t>级别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1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</a:t>
            </a:r>
            <a:r>
              <a:rPr lang="zh-CN" altLang="en-US" dirty="0"/>
              <a:t>中元素是长度为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串 </a:t>
            </a:r>
            <a:r>
              <a:rPr lang="en-US" altLang="zh-CN" dirty="0"/>
              <a:t>M</a:t>
            </a:r>
            <a:r>
              <a:rPr lang="zh-CN" altLang="en-US" dirty="0"/>
              <a:t>是长度是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9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全概率公式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矩阵乘积相等的概率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</a:t>
            </a:r>
            <a:r>
              <a:rPr lang="zh-CN" altLang="en-US" dirty="0"/>
              <a:t>不确定的一列 对应乘</a:t>
            </a:r>
            <a:r>
              <a:rPr lang="en-US" altLang="zh-CN" dirty="0"/>
              <a:t>0 </a:t>
            </a:r>
            <a:r>
              <a:rPr lang="zh-CN" altLang="en-US" dirty="0"/>
              <a:t>所以结果确定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8660EC33-2AB1-49EB-945C-DDAFCD0F2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7B03D438-B3E0-4278-B27D-54EC4C27C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C47C5F35-CF06-4557-981D-4020B8104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09028-A9CC-4913-85D6-B866EF975D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65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Empty/ exist/ delete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93C2E6EA-C955-4087-88AB-3B0CC75FF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901698C8-2641-41E1-B244-B243AD31B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B4DED1D1-E567-48CF-A2CC-00AA353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E2715A-B1D4-461F-A8B4-9DB4A7CB994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59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7561B57A-1CAC-46F9-878B-9CD1E47F0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3E9A3FD6-4722-4383-99C6-4C66FA32F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</a:rPr>
              <a:t>优点</a:t>
            </a:r>
            <a:r>
              <a:rPr lang="zh-CN" altLang="en-US" b="1" dirty="0"/>
              <a:t>：</a:t>
            </a:r>
            <a:r>
              <a:rPr lang="zh-CN" altLang="zh-CN" b="1" dirty="0"/>
              <a:t>不易产生</a:t>
            </a:r>
            <a:r>
              <a:rPr lang="zh-CN" altLang="en-US" b="1" dirty="0"/>
              <a:t>冲突的“</a:t>
            </a:r>
            <a:r>
              <a:rPr lang="zh-CN" altLang="en-US" b="1" dirty="0">
                <a:solidFill>
                  <a:schemeClr val="tx2"/>
                </a:solidFill>
              </a:rPr>
              <a:t>聚集</a:t>
            </a:r>
            <a:r>
              <a:rPr lang="zh-CN" altLang="en-US" b="1" dirty="0"/>
              <a:t>”；删除记录也很简单。</a:t>
            </a:r>
          </a:p>
          <a:p>
            <a:endParaRPr lang="zh-CN" altLang="en-US" dirty="0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CDD50E20-E8B7-4B4C-8941-12F478A9F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C58E1A-0A6A-47BE-8C61-916DC2EC3F3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98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4EFCFBEB-51D6-49F3-A074-CB1B5A1CB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3AFBF2B4-59F0-4EF2-8B23-1B208244E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51749BCD-B488-4784-8BD9-64FCE1A76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FA8FD8-9303-4AB2-B8DA-12BF7965EFF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1BFC5756-20DE-489B-8965-801D8C9F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ABB58F8F-A39B-4655-AFB5-72C1FC82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动态查找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11191B3-26AC-4C91-A507-9316C71D4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6D26D-10AE-489E-95F9-7D16696BB0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1BFC5756-20DE-489B-8965-801D8C9F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ABB58F8F-A39B-4655-AFB5-72C1FC82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动态查找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11191B3-26AC-4C91-A507-9316C71D4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6D26D-10AE-489E-95F9-7D16696BB0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3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516F2-83F3-4F4D-A7CD-71062379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8BA4F-C3BA-4CDA-A124-4576AC6F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536E0-96BD-4F36-8A7B-68633D2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775F7-BFB3-4A02-A420-5A5324DA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5195F-22A4-4050-B148-32223879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5E7B-4DD2-4F94-B27A-9332F48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2C6AE-C440-4444-BF79-7DEF692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68D5F-31D8-4963-AEA8-D7B9A48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B8CF5-5A04-425C-BA2C-6278DC03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11C70-8FE5-4086-845E-DF6679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36AA9A-5385-4C43-A0D6-6DAD2B5F4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5A479-9FE0-4440-9445-BAA56EF2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06CC0-BF9A-4DA4-8245-79D470C4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94312-E2F7-4C07-96ED-B3CA22B5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3E971-7A48-40DA-BEFA-23133A42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AC076E3-63FA-42DB-9561-5DDB133E3FA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0E61051-FF77-4F38-ADCF-C60CB5499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2380FC-2819-4FBF-8EC6-46B0DC9B415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D9CCD3AF-4CA7-4277-BF5E-229BBADC153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3102F066-84FB-430B-A88D-F34FB9035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8D5CA759-B857-4FE3-9610-806775943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75D793-1D49-4548-BCF6-2BB879262CF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455A13-5F3E-414E-A762-DAB885DF6CDA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3A5B8C5-0DBC-41AE-9DDD-480207FBE71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452DD8D-0C77-4EF2-AF50-2C31CAE761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5C691E7-B907-440C-BA57-BDD63ABC3A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9CEA3179-DF37-4188-8D2A-F95B3A89E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DD70649-5590-41E3-BF18-A0DF5FF0D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A5BC702-98B3-4993-BC13-AE243D3AE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5BC154A3-831B-4731-8391-059C0CF88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45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9FCB9-C1B2-45DC-96E6-41BA0212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888F0-AAFA-4E87-9FEB-AEA01E03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1113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DA672-6E4C-4857-947F-2D1777A2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CCF22-F566-41DF-A76E-E3B1245C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7055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C759-A531-4001-83E8-ACEF42C9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E851F-4B66-458D-B699-A0471A0D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F4B2C-359A-48BD-9D54-3ACCC2DC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88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1CE5-FAAC-47FD-B53E-802171A0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1B6DB-9008-48A5-AFDE-3B25A11E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2F954-7FBD-4E5B-B0F8-6CBF9508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16BFA-7AB2-4642-B46F-4ABA0535D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469B2-B6AD-42AD-86BE-33EB849DC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7445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3F31-EBC6-4084-91DD-F49728B8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0437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932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7EA7-04BA-491F-847E-25D1F7AE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1E926-0944-454E-8872-B1510857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BA8C0-E414-487C-AEED-11C09606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96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9A1D4-C436-422E-AD8C-CC966460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EC4A9-9D41-4CB0-AC85-A081CE92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35380-D02B-46E0-A533-BCDC62E0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6ABE6-D165-4DEF-B6A7-6BBDDAD3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50B30-A3B4-4F0D-A1AB-5EB24868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0A75-8BA7-47AC-90E0-7C5155B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B5EFF-7624-44B9-8758-407A0ABAB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3E5D8-A89A-4B65-93B4-6BB33E6F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4452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1FF8F-4164-4544-9090-A98945C8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98204-1F35-418E-8AB7-E7988B0B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4271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2FA39A-E58A-4B06-8633-15D2B5B6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19287-8C64-4F2D-B826-D1795A742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622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461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2725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31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9043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183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7488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29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44197-67CA-477E-9A49-7FC7A554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77B3F-1575-4572-B020-CA6936D7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88A8B-0B3E-49B0-9440-B1F251A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7009-3780-453C-B7A7-4961DD1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F4EEE-86D8-4CE3-AF74-E4ED0018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5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2574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2347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854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9584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2024/12/30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1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2055-5F20-4C95-A8E6-91A8F37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1AD1C-D318-4046-A254-B5FDF3B8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256D5-0506-4E92-A53A-74892C92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55F68-43F1-404E-8255-4858C9A6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6CFD1-821F-4819-BAAD-E308A3F0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BFF7C-5A87-4810-A9DD-52424408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5367-F1CE-418C-90B2-E770D99C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3505B-8AEA-4AD8-8830-359B4F19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AE6DA-3709-4E4A-B64B-5CF94A738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77059-BBF6-4BCD-B5C8-56397249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46939-BB71-4D6F-8086-75AD07891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C3BC69-0B40-4D08-A172-A811867F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96ED5E-BCAC-4A51-B0E0-F5CC93A6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A009D3-7159-4442-9095-636F4B6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7197-DEAC-471E-8137-AD5661BC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7FE25-E941-4D4E-8FCB-A237129B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E97E2-79F8-4E32-82C4-FD05EB56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3EC049-94A2-4637-8428-941A9050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F0CF7C-DB7D-4577-A303-F2EC242D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784E4-78E8-4D9C-A355-86FDCB68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9D513-384A-42BB-AFF0-2520953B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2CA99-3BE8-4BD2-8DB5-FD370048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A2442-8A95-4665-8E77-AF9444C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80723-2363-475B-B69B-7BD6F8B2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25EF4-945D-47F7-9F92-58A65316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2D580-E765-4653-9A75-2E02325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B5033-84B0-42B9-B775-F212511C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CAA2C-84B9-4E6F-974E-D20DFF2C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665B27-7487-44AE-8044-3FAE16CC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12315-0624-4CCD-B73C-C215E326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6CC0A-8AE8-4B47-AF46-068E5F0E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4F217-9B94-464A-9B0A-807CABB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BAE9B-909E-4FAA-A055-D3C3DCE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B8013-F931-4CBA-A183-621D43AC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03D6B-441B-4D8E-9485-E441215A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3F606-9838-4ADC-9FAB-0DDBBA90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AB60-D1D7-4067-B5EE-63D378AF83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3FB69-1D76-4D5C-AF02-081991E9D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55E8E-3B2E-4E27-AE95-2E2228304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FA93038-C983-4677-95C3-349F58404AC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27DBA985-1782-4E0A-9373-B63689D080A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EA8CA424-17AC-467F-8A20-BF7BAEA4BFC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F81BE4E6-CEA7-4974-A7F4-544DE859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DA239EC3-3AC8-4AEF-BAFC-405E2F587A81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E18A73C6-0BFE-46D5-9D00-9CDDEA2E16E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21B96C3A-7CD3-4B11-BBD1-D8145495FDA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71EABA75-B792-45ED-BA73-300715CB46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E53D23DB-28E3-40CC-910C-1F36F9E37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6D6A4F43-194E-43B6-B719-CDEB479CB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46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624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812-xiao-wen/p/10306353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4sum-ii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SP7586" TargetMode="External"/><Relationship Id="rId2" Type="http://schemas.openxmlformats.org/officeDocument/2006/relationships/hyperlink" Target="https://leetcode.com/problems/4sum-ii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cnblogs.com/henry-1202/p/10321013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toni/Courses/263-2015/lectures/lec05-hashing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avrim/451f11/lectures/lect1004.pdf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5400" dirty="0"/>
              <a:t>第九章 查找（</a:t>
            </a:r>
            <a:r>
              <a:rPr lang="en-US" altLang="zh-CN" sz="5400" dirty="0"/>
              <a:t>4</a:t>
            </a:r>
            <a:r>
              <a:rPr lang="zh-CN" altLang="en-US" sz="5400" dirty="0"/>
              <a:t>）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哈希查找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(Hash)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哈希函数及哈希查找的含义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2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冲突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(Collision)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及两种解决方式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3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如何设计哈希函数？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4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哈希查找及哈希函数的应用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5 universal hash family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08EC5A-F218-4251-A4DE-DD97D9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开放定址的实现（无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zh-CN" altLang="en-US" sz="3600" dirty="0">
                <a:latin typeface="Cambria" panose="02040503050406030204" pitchFamily="18" charset="0"/>
              </a:rPr>
              <a:t>情况）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FA09-D832-4F2F-9CF4-FE33C49BDF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37323"/>
            <a:ext cx="8501062" cy="1926681"/>
          </a:xfr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en-US" altLang="zh-CN" sz="2800" dirty="0"/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找，直到找到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或发现某个空停下来</a:t>
            </a:r>
            <a:endParaRPr lang="en-US" altLang="zh-CN" sz="2400" dirty="0"/>
          </a:p>
          <a:p>
            <a:r>
              <a:rPr lang="zh-CN" altLang="en-US" sz="2800" dirty="0"/>
              <a:t>插入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找，遇到空位置就可以插入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EE35B49A-816B-4835-8BD4-D8C5A5E29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211" y="4284822"/>
            <a:ext cx="377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0    1    2    3    4    5    6    7    8    9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093956-7D1F-4806-A39E-B0DCE22DB654}"/>
              </a:ext>
            </a:extLst>
          </p:cNvPr>
          <p:cNvGrpSpPr/>
          <p:nvPr/>
        </p:nvGrpSpPr>
        <p:grpSpPr>
          <a:xfrm>
            <a:off x="1763237" y="4591209"/>
            <a:ext cx="3859212" cy="377825"/>
            <a:chOff x="1763237" y="4591209"/>
            <a:chExt cx="3859212" cy="377825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DDE1627D-B1FE-4207-BABB-85707A339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237" y="4591209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4F4B8BA4-B858-4526-B775-534141219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473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0DE963A6-D2CB-4A83-BC7D-5CFF8F566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23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70474582-DBE9-43FF-98F7-03AA82FF7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58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EECDD9B8-3157-4924-8F5A-172DA1039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93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F230C93D-9522-4A65-900B-C77010C0C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28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F07F3D5E-1B32-49AC-A8CF-F208AA6B5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04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D1BB0FC1-5ED5-4A2C-AA65-579915A17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39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694D57BD-8449-402F-B4C3-4B6273D63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774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91EEAA2B-0640-42E2-A99C-4E77A0C7E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509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Text Box 18">
            <a:extLst>
              <a:ext uri="{FF2B5EF4-FFF2-40B4-BE49-F238E27FC236}">
                <a16:creationId xmlns:a16="http://schemas.microsoft.com/office/drawing/2014/main" id="{A4C13A7A-4593-4FCA-9D9C-A386A0C1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11" y="4580578"/>
            <a:ext cx="45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6920CE-CD0E-45E1-B054-7B3689B2C34F}"/>
              </a:ext>
            </a:extLst>
          </p:cNvPr>
          <p:cNvSpPr txBox="1"/>
          <p:nvPr/>
        </p:nvSpPr>
        <p:spPr>
          <a:xfrm>
            <a:off x="1205776" y="3465479"/>
            <a:ext cx="668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  %  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。线性探测。</a:t>
            </a:r>
            <a:br>
              <a:rPr kumimoji="1"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插入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64, 25, 36, 55, 29, 34, 15.  </a:t>
            </a:r>
            <a:r>
              <a:rPr kumimoji="1"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然后查找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D01D57A1-1264-4B91-96AB-88D4DD32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78" y="458057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6D6D5C3D-A09D-4C12-B4DC-8BCDEC9C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77" y="4570993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AABA03D3-C9F9-4C1E-A289-B60963E4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822" y="4581827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8C59FE61-0987-4D31-9A62-DFD747EE1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09" y="458057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F80F0CDE-3344-4D8D-9EE8-1CFC53C4D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523" y="4579329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DD0F48E-B8E5-47FA-BB6A-FA2C4198CBFC}"/>
              </a:ext>
            </a:extLst>
          </p:cNvPr>
          <p:cNvSpPr txBox="1"/>
          <p:nvPr/>
        </p:nvSpPr>
        <p:spPr>
          <a:xfrm>
            <a:off x="1205776" y="5363973"/>
            <a:ext cx="719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注意，如果此时要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delete(25)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。可否将之直接删掉？</a:t>
            </a: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65DDD508-491E-474F-9CBC-742952287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816" y="5843219"/>
            <a:ext cx="377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0    1    2    3    4    5    6    7    8    9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B31308-7906-49EC-A02B-9E6AA257CA6C}"/>
              </a:ext>
            </a:extLst>
          </p:cNvPr>
          <p:cNvGrpSpPr/>
          <p:nvPr/>
        </p:nvGrpSpPr>
        <p:grpSpPr>
          <a:xfrm>
            <a:off x="1782842" y="6149606"/>
            <a:ext cx="3859212" cy="377825"/>
            <a:chOff x="1782842" y="6149606"/>
            <a:chExt cx="3859212" cy="377825"/>
          </a:xfrm>
        </p:grpSpPr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4C4DDA91-8A16-4608-BF2A-69B8FEBF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842" y="6149606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14100F4F-EB76-43C7-9979-DBFB5125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078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CF8DFA00-3CFA-4FA5-8659-B69AB1F44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84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11CA1F49-E134-4A97-A3DB-C8AB4E562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19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2640B375-5011-4290-A070-C04133FE2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54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C66FC2AA-0F36-4A66-81DA-FEFCCAD06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9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13">
              <a:extLst>
                <a:ext uri="{FF2B5EF4-FFF2-40B4-BE49-F238E27FC236}">
                  <a16:creationId xmlns:a16="http://schemas.microsoft.com/office/drawing/2014/main" id="{0691F970-9CEA-48D2-B8B0-7B6597035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65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E573F7DD-AA0D-4C3D-9C2E-95EFA9981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00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5">
              <a:extLst>
                <a:ext uri="{FF2B5EF4-FFF2-40B4-BE49-F238E27FC236}">
                  <a16:creationId xmlns:a16="http://schemas.microsoft.com/office/drawing/2014/main" id="{41C7376F-8517-43FB-9363-B99BF3E5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35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65D5B2DE-9375-4E43-875B-1B0F82AFC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470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" name="Text Box 18">
            <a:extLst>
              <a:ext uri="{FF2B5EF4-FFF2-40B4-BE49-F238E27FC236}">
                <a16:creationId xmlns:a16="http://schemas.microsoft.com/office/drawing/2014/main" id="{46163792-9ED8-4FA6-AEA7-FB1DCA66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04" y="6135657"/>
            <a:ext cx="45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902D5A47-1BA6-40E5-867A-79307BE6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090" y="6126072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6CF37D40-108F-4BA7-9B8A-1BBBE303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715" y="6136906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62" name="Text Box 18">
            <a:extLst>
              <a:ext uri="{FF2B5EF4-FFF2-40B4-BE49-F238E27FC236}">
                <a16:creationId xmlns:a16="http://schemas.microsoft.com/office/drawing/2014/main" id="{7E063855-1228-4A2D-A7D6-B73BC746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602" y="6135657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564E52E8-D2A5-4C9E-9633-B5EE6CC9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416" y="613440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4BFCA56-438C-46AF-A4F9-DDDC9C5F3C1A}"/>
              </a:ext>
            </a:extLst>
          </p:cNvPr>
          <p:cNvSpPr txBox="1"/>
          <p:nvPr/>
        </p:nvSpPr>
        <p:spPr>
          <a:xfrm>
            <a:off x="5874783" y="5881100"/>
            <a:ext cx="2864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这会导致接下来</a:t>
            </a:r>
            <a:r>
              <a:rPr lang="en-US" altLang="zh-CN" sz="2000" dirty="0"/>
              <a:t>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2000" dirty="0"/>
              <a:t>) 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lang="en-US" altLang="zh-CN" sz="2000" dirty="0"/>
              <a:t>)</a:t>
            </a:r>
            <a:r>
              <a:rPr lang="zh-CN" altLang="en-US" sz="2000" dirty="0"/>
              <a:t> 出错</a:t>
            </a:r>
            <a:r>
              <a:rPr lang="en-US" altLang="zh-CN" sz="2000" dirty="0"/>
              <a:t>!</a:t>
            </a:r>
            <a:endParaRPr lang="zh-CN" altLang="en-US" sz="2000" dirty="0"/>
          </a:p>
        </p:txBody>
      </p:sp>
      <p:sp>
        <p:nvSpPr>
          <p:cNvPr id="59" name="Text Box 18">
            <a:extLst>
              <a:ext uri="{FF2B5EF4-FFF2-40B4-BE49-F238E27FC236}">
                <a16:creationId xmlns:a16="http://schemas.microsoft.com/office/drawing/2014/main" id="{CD0F05A5-0EC0-4157-9636-8AB0A36B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960" y="456840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64" name="Text Box 18">
            <a:extLst>
              <a:ext uri="{FF2B5EF4-FFF2-40B4-BE49-F238E27FC236}">
                <a16:creationId xmlns:a16="http://schemas.microsoft.com/office/drawing/2014/main" id="{307FD03B-9C25-4555-BE0C-4897D905B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237" y="6149606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56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8" grpId="0"/>
      <p:bldP spid="60" grpId="0"/>
      <p:bldP spid="61" grpId="0"/>
      <p:bldP spid="62" grpId="0"/>
      <p:bldP spid="63" grpId="0"/>
      <p:bldP spid="65" grpId="0"/>
      <p:bldP spid="59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08EC5A-F218-4251-A4DE-DD97D9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开放定址的实现</a:t>
            </a:r>
            <a:r>
              <a:rPr lang="zh-CN" altLang="en-US" sz="3600" dirty="0">
                <a:latin typeface="Cambria" panose="02040503050406030204" pitchFamily="18" charset="0"/>
              </a:rPr>
              <a:t>（</a:t>
            </a:r>
            <a:r>
              <a:rPr lang="zh-CN" altLang="en-US" sz="3600" b="1" dirty="0">
                <a:latin typeface="Cambria" panose="02040503050406030204" pitchFamily="18" charset="0"/>
              </a:rPr>
              <a:t>有</a:t>
            </a: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zh-CN" altLang="en-US" sz="3600" b="1" dirty="0">
                <a:latin typeface="Cambria" panose="02040503050406030204" pitchFamily="18" charset="0"/>
              </a:rPr>
              <a:t>情况</a:t>
            </a:r>
            <a:r>
              <a:rPr lang="zh-CN" altLang="en-US" sz="3600" dirty="0">
                <a:latin typeface="Cambria" panose="02040503050406030204" pitchFamily="18" charset="0"/>
              </a:rPr>
              <a:t>）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FA09-D832-4F2F-9CF4-FE33C49BDF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52563"/>
            <a:ext cx="8120062" cy="3834896"/>
          </a:xfr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删除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将存储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的</a:t>
            </a:r>
            <a:r>
              <a:rPr lang="en-US" altLang="zh-CN" sz="2400" dirty="0"/>
              <a:t>slot</a:t>
            </a:r>
            <a:r>
              <a:rPr lang="zh-CN" altLang="en-US" sz="2400" dirty="0"/>
              <a:t>标记为“</a:t>
            </a:r>
            <a:r>
              <a:rPr lang="zh-CN" altLang="en-US" sz="2400" dirty="0">
                <a:solidFill>
                  <a:srgbClr val="FF0000"/>
                </a:solidFill>
              </a:rPr>
              <a:t>已删除</a:t>
            </a:r>
            <a:r>
              <a:rPr lang="zh-CN" altLang="en-US" sz="2400" dirty="0"/>
              <a:t>”。</a:t>
            </a:r>
          </a:p>
          <a:p>
            <a:r>
              <a:rPr lang="zh-CN" altLang="en-US" sz="2800" dirty="0"/>
              <a:t>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找，直到找到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或发现某个空停下来</a:t>
            </a:r>
            <a:endParaRPr lang="en-US" altLang="zh-CN" sz="2400" dirty="0"/>
          </a:p>
          <a:p>
            <a:pPr lvl="1"/>
            <a:r>
              <a:rPr lang="zh-CN" altLang="en-US" sz="2400" dirty="0"/>
              <a:t>特别注意：遇到有“</a:t>
            </a:r>
            <a:r>
              <a:rPr lang="zh-CN" altLang="en-US" sz="2400" dirty="0">
                <a:solidFill>
                  <a:srgbClr val="FF0000"/>
                </a:solidFill>
              </a:rPr>
              <a:t>已删除</a:t>
            </a:r>
            <a:r>
              <a:rPr lang="zh-CN" altLang="en-US" sz="2400" dirty="0"/>
              <a:t>”标记时</a:t>
            </a:r>
            <a:r>
              <a:rPr lang="zh-CN" altLang="en-US" sz="2400" dirty="0">
                <a:solidFill>
                  <a:srgbClr val="00B0F0"/>
                </a:solidFill>
              </a:rPr>
              <a:t>不能停下来</a:t>
            </a:r>
            <a:r>
              <a:rPr lang="en-US" altLang="zh-CN" sz="2400" dirty="0"/>
              <a:t>!</a:t>
            </a:r>
            <a:endParaRPr lang="zh-CN" altLang="en-US" sz="2400" dirty="0"/>
          </a:p>
          <a:p>
            <a:r>
              <a:rPr lang="zh-CN" altLang="en-US" sz="2800" dirty="0"/>
              <a:t>插入：</a:t>
            </a:r>
            <a:endParaRPr lang="en-US" altLang="zh-CN" sz="2800" dirty="0"/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</a:t>
            </a:r>
            <a:r>
              <a:rPr lang="en-US" altLang="zh-CN" sz="2400" dirty="0"/>
              <a:t>,</a:t>
            </a:r>
            <a:r>
              <a:rPr lang="zh-CN" altLang="en-US" sz="2400" dirty="0"/>
              <a:t>遇到空位</a:t>
            </a:r>
            <a:r>
              <a:rPr lang="zh-CN" altLang="en-US" sz="2400" dirty="0">
                <a:solidFill>
                  <a:srgbClr val="00B0F0"/>
                </a:solidFill>
              </a:rPr>
              <a:t>或</a:t>
            </a:r>
            <a:r>
              <a:rPr lang="zh-CN" altLang="en-US" sz="2400" dirty="0"/>
              <a:t>有“</a:t>
            </a:r>
            <a:r>
              <a:rPr lang="zh-CN" altLang="en-US" sz="2400" dirty="0">
                <a:solidFill>
                  <a:srgbClr val="FF0000"/>
                </a:solidFill>
              </a:rPr>
              <a:t>已删除”</a:t>
            </a:r>
            <a:r>
              <a:rPr lang="zh-CN" altLang="en-US" sz="2400" dirty="0"/>
              <a:t>标记的位置</a:t>
            </a:r>
            <a:br>
              <a:rPr lang="en-US" altLang="zh-CN" sz="2400" dirty="0"/>
            </a:br>
            <a:r>
              <a:rPr lang="zh-CN" altLang="en-US" sz="2400" dirty="0"/>
              <a:t>停下来，进行插入。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262316-9AE6-4A56-9ACD-B6D16D64EE66}"/>
              </a:ext>
            </a:extLst>
          </p:cNvPr>
          <p:cNvSpPr txBox="1"/>
          <p:nvPr/>
        </p:nvSpPr>
        <p:spPr>
          <a:xfrm>
            <a:off x="6218316" y="526441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整个正确性</a:t>
            </a:r>
            <a:b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比较显然。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请课后思考。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0AC6B6-347A-456F-BC2E-A051C7D1FFC5}"/>
              </a:ext>
            </a:extLst>
          </p:cNvPr>
          <p:cNvGrpSpPr/>
          <p:nvPr/>
        </p:nvGrpSpPr>
        <p:grpSpPr>
          <a:xfrm>
            <a:off x="1968260" y="5335219"/>
            <a:ext cx="3910570" cy="695046"/>
            <a:chOff x="1968260" y="5335219"/>
            <a:chExt cx="3910570" cy="695046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D1766A3-FF69-44E4-8494-BD5BE6152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936" y="5335219"/>
              <a:ext cx="37750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E5C682A8-BA50-48A3-B24D-B5A472B18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62" y="5641606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42647694-B54E-4A9F-9EF0-D84969180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198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38269C32-D849-4FE8-8793-66CCE5747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96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338B8B3-2447-4220-89E3-B917BB79A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31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F3A16CB7-B4A0-4B33-AA34-EC3AB9DC2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766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8435A64-A69F-4767-9E6A-8030A81A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01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DDEA5A-E45F-4944-A830-B1469E088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77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F8FE549-816A-4508-B1A8-2D7166F02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12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3C1857D7-B1E2-4F96-9B07-B86F3F854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47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6177813-E8EE-4B9B-B361-6BDBAF465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282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35EC5E20-472A-463C-A895-C52D19E31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006" y="5628906"/>
              <a:ext cx="4595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8672EC38-E601-44B5-B877-ABC4B2ED7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772" y="5619321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E0935ACE-A1B7-4500-93CB-076ABE170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517" y="5630155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E529EC65-520D-4A29-8A7B-0E803AF2C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404" y="5628906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2681C33-7F08-48E1-AC36-B7A2A87D3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218" y="5627657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61D76C6C-AA27-448B-995A-1331F9257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006" y="5617116"/>
              <a:ext cx="4595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7032DEC7-0AA6-456E-9299-FE4CA5BF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260" y="5627657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2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B1B62-FEDE-40B0-B102-33F1131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待删除的开放定址的类</a:t>
            </a:r>
            <a:r>
              <a:rPr lang="en-US" altLang="zh-CN" sz="3600" dirty="0"/>
              <a:t>c</a:t>
            </a:r>
            <a:r>
              <a:rPr lang="zh-CN" altLang="en-US" sz="3600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B313A-FD47-4F91-B92E-01D10EB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4" y="1325563"/>
            <a:ext cx="6026219" cy="2753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int find(k){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:= H(k); j =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while (</a:t>
            </a:r>
            <a:r>
              <a:rPr lang="en-US" altLang="zh-CN" sz="2000" dirty="0">
                <a:solidFill>
                  <a:srgbClr val="00B0F0"/>
                </a:solidFill>
              </a:rPr>
              <a:t>T[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>
                <a:solidFill>
                  <a:srgbClr val="00B0F0"/>
                </a:solidFill>
              </a:rPr>
              <a:t>].dead || </a:t>
            </a:r>
            <a:r>
              <a:rPr lang="en-US" altLang="zh-CN" sz="2000" dirty="0">
                <a:solidFill>
                  <a:srgbClr val="0070C0"/>
                </a:solidFill>
              </a:rPr>
              <a:t>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].occupied &amp;&amp; 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≠ k)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+ </a:t>
            </a:r>
            <a:r>
              <a:rPr lang="en-US" altLang="zh-CN" sz="2000" dirty="0">
                <a:solidFill>
                  <a:srgbClr val="9933FF"/>
                </a:solidFill>
              </a:rPr>
              <a:t>d[</a:t>
            </a:r>
            <a:r>
              <a:rPr lang="en-US" altLang="zh-CN" sz="2000" dirty="0" err="1">
                <a:solidFill>
                  <a:srgbClr val="9933FF"/>
                </a:solidFill>
              </a:rPr>
              <a:t>j++</a:t>
            </a:r>
            <a:r>
              <a:rPr lang="en-US" altLang="zh-CN" sz="2000" dirty="0">
                <a:solidFill>
                  <a:srgbClr val="9933FF"/>
                </a:solidFill>
              </a:rPr>
              <a:t>]</a:t>
            </a:r>
            <a:r>
              <a:rPr lang="en-US" altLang="zh-CN" sz="2000" dirty="0">
                <a:solidFill>
                  <a:srgbClr val="0070C0"/>
                </a:solidFill>
              </a:rPr>
              <a:t>) % M;   </a:t>
            </a:r>
            <a:r>
              <a:rPr lang="en-US" altLang="zh-CN" sz="2000" dirty="0"/>
              <a:t>//</a:t>
            </a:r>
            <a:r>
              <a:rPr lang="zh-CN" altLang="en-US" sz="2000" dirty="0"/>
              <a:t>继续按探查序列搜索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if (T[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= k) return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; else return -1;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D5A33CC-6CE0-4AB0-888C-3DF3C3614F6C}"/>
              </a:ext>
            </a:extLst>
          </p:cNvPr>
          <p:cNvSpPr txBox="1">
            <a:spLocks/>
          </p:cNvSpPr>
          <p:nvPr/>
        </p:nvSpPr>
        <p:spPr bwMode="auto">
          <a:xfrm>
            <a:off x="931174" y="4099243"/>
            <a:ext cx="5816282" cy="27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void insert(k){  </a:t>
            </a:r>
            <a:r>
              <a:rPr lang="en-US" altLang="zh-CN" sz="2000" dirty="0"/>
              <a:t>//</a:t>
            </a:r>
            <a:r>
              <a:rPr lang="zh-CN" altLang="en-US" sz="2000" dirty="0"/>
              <a:t>需先检查</a:t>
            </a:r>
            <a:r>
              <a:rPr lang="en-US" altLang="zh-CN" sz="2000" dirty="0"/>
              <a:t>k</a:t>
            </a:r>
            <a:r>
              <a:rPr lang="zh-CN" altLang="en-US" sz="2000" dirty="0"/>
              <a:t>不在</a:t>
            </a:r>
            <a:r>
              <a:rPr lang="en-US" altLang="zh-CN" sz="2000" dirty="0"/>
              <a:t>T</a:t>
            </a:r>
            <a:r>
              <a:rPr lang="zh-CN" altLang="en-US" sz="2000" dirty="0"/>
              <a:t>中</a:t>
            </a:r>
            <a:r>
              <a:rPr lang="en-US" altLang="zh-CN" sz="2000" dirty="0"/>
              <a:t>.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:= H(k); j = 1;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while (!T[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].dead &amp;&amp; 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].occupied)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+ </a:t>
            </a:r>
            <a:r>
              <a:rPr lang="en-US" altLang="zh-CN" sz="2000" dirty="0">
                <a:solidFill>
                  <a:srgbClr val="9933FF"/>
                </a:solidFill>
              </a:rPr>
              <a:t>d[</a:t>
            </a:r>
            <a:r>
              <a:rPr lang="en-US" altLang="zh-CN" sz="2000" dirty="0" err="1">
                <a:solidFill>
                  <a:srgbClr val="9933FF"/>
                </a:solidFill>
              </a:rPr>
              <a:t>j++</a:t>
            </a:r>
            <a:r>
              <a:rPr lang="en-US" altLang="zh-CN" sz="2000" dirty="0">
                <a:solidFill>
                  <a:srgbClr val="9933FF"/>
                </a:solidFill>
              </a:rPr>
              <a:t>]</a:t>
            </a:r>
            <a:r>
              <a:rPr lang="en-US" altLang="zh-CN" sz="2000" dirty="0">
                <a:solidFill>
                  <a:srgbClr val="0070C0"/>
                </a:solidFill>
              </a:rPr>
              <a:t>) % M;   </a:t>
            </a:r>
            <a:r>
              <a:rPr lang="en-US" altLang="zh-CN" sz="2000" dirty="0"/>
              <a:t>//</a:t>
            </a:r>
            <a:r>
              <a:rPr lang="zh-CN" altLang="en-US" sz="2000" dirty="0"/>
              <a:t>继续按探查序列搜索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</a:rPr>
              <a:t>T[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>
                <a:solidFill>
                  <a:srgbClr val="00B0F0"/>
                </a:solidFill>
              </a:rPr>
              <a:t>].dead = false; </a:t>
            </a:r>
            <a:r>
              <a:rPr lang="en-US" altLang="zh-CN" sz="2000" dirty="0">
                <a:solidFill>
                  <a:srgbClr val="0070C0"/>
                </a:solidFill>
              </a:rPr>
              <a:t>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</a:t>
            </a:r>
            <a:r>
              <a:rPr lang="en-US" altLang="zh-CN" sz="2000" dirty="0">
                <a:solidFill>
                  <a:srgbClr val="0070C0"/>
                </a:solidFill>
                <a:sym typeface="Wingdings" panose="05000000000000000000" pitchFamily="2" charset="2"/>
              </a:rPr>
              <a:t> k;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C4580-3E78-4F24-95CE-652BF485EAAA}"/>
              </a:ext>
            </a:extLst>
          </p:cNvPr>
          <p:cNvSpPr txBox="1"/>
          <p:nvPr/>
        </p:nvSpPr>
        <p:spPr>
          <a:xfrm>
            <a:off x="6285285" y="3153998"/>
            <a:ext cx="2440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void delete(k){ 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   </a:t>
            </a:r>
            <a:r>
              <a:rPr lang="en-US" altLang="zh-CN" sz="2000" dirty="0">
                <a:solidFill>
                  <a:srgbClr val="00B0F0"/>
                </a:solidFill>
              </a:rPr>
              <a:t>T[find(k)].dead </a:t>
            </a:r>
            <a:br>
              <a:rPr lang="en-US" altLang="zh-CN" sz="2000" dirty="0">
                <a:solidFill>
                  <a:srgbClr val="00B0F0"/>
                </a:solidFill>
              </a:rPr>
            </a:br>
            <a:r>
              <a:rPr lang="en-US" altLang="zh-CN" sz="2000" dirty="0">
                <a:solidFill>
                  <a:srgbClr val="00B0F0"/>
                </a:solidFill>
              </a:rPr>
              <a:t>      = true;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440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F2E6-87A0-49FB-92A4-0B02CE27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471C8F91-6DF2-428A-A3CD-095E3139CBE9}"/>
              </a:ext>
            </a:extLst>
          </p:cNvPr>
          <p:cNvGrpSpPr>
            <a:grpSpLocks/>
          </p:cNvGrpSpPr>
          <p:nvPr/>
        </p:nvGrpSpPr>
        <p:grpSpPr bwMode="auto">
          <a:xfrm>
            <a:off x="916305" y="1708468"/>
            <a:ext cx="4062413" cy="4465637"/>
            <a:chOff x="927" y="859"/>
            <a:chExt cx="2559" cy="281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ACF6C9F-C2EE-4B39-AE33-8F69A12FE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10" name="AutoShape 4">
                <a:extLst>
                  <a:ext uri="{FF2B5EF4-FFF2-40B4-BE49-F238E27FC236}">
                    <a16:creationId xmlns:a16="http://schemas.microsoft.com/office/drawing/2014/main" id="{DF8A23B4-0C9D-4A28-BECB-5117AF15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给定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值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AutoShape 5">
                <a:extLst>
                  <a:ext uri="{FF2B5EF4-FFF2-40B4-BE49-F238E27FC236}">
                    <a16:creationId xmlns:a16="http://schemas.microsoft.com/office/drawing/2014/main" id="{5FD7AD2A-811A-4873-AB6B-B93D61A11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H(k)</a:t>
                </a:r>
              </a:p>
            </p:txBody>
          </p:sp>
          <p:sp>
            <p:nvSpPr>
              <p:cNvPr id="12" name="AutoShape 6">
                <a:extLst>
                  <a:ext uri="{FF2B5EF4-FFF2-40B4-BE49-F238E27FC236}">
                    <a16:creationId xmlns:a16="http://schemas.microsoft.com/office/drawing/2014/main" id="{29804F43-6DAB-4ACC-9674-672FD497E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此地址为空</a:t>
                </a:r>
              </a:p>
            </p:txBody>
          </p:sp>
          <p:sp>
            <p:nvSpPr>
              <p:cNvPr id="13" name="AutoShape 7">
                <a:extLst>
                  <a:ext uri="{FF2B5EF4-FFF2-40B4-BE49-F238E27FC236}">
                    <a16:creationId xmlns:a16="http://schemas.microsoft.com/office/drawing/2014/main" id="{C6145C52-58A7-4BB1-862B-81C3178D9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关键字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==k</a:t>
                </a:r>
              </a:p>
            </p:txBody>
          </p:sp>
          <p:sp>
            <p:nvSpPr>
              <p:cNvPr id="14" name="AutoShape 8">
                <a:extLst>
                  <a:ext uri="{FF2B5EF4-FFF2-40B4-BE49-F238E27FC236}">
                    <a16:creationId xmlns:a16="http://schemas.microsoft.com/office/drawing/2014/main" id="{BC1FFA4E-E8F8-4C4D-AE52-8B1AC0013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查找失败</a:t>
                </a:r>
              </a:p>
            </p:txBody>
          </p:sp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B55C5349-FAEA-490D-9C42-2A24B40E8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查找成功</a:t>
                </a:r>
              </a:p>
            </p:txBody>
          </p:sp>
          <p:sp>
            <p:nvSpPr>
              <p:cNvPr id="16" name="AutoShape 10">
                <a:extLst>
                  <a:ext uri="{FF2B5EF4-FFF2-40B4-BE49-F238E27FC236}">
                    <a16:creationId xmlns:a16="http://schemas.microsoft.com/office/drawing/2014/main" id="{4F02A7AF-2DDE-46F5-ABFD-79FA3EC6D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383"/>
                <a:ext cx="1112" cy="44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按处理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冲突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方法计算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Hi(k)</a:t>
                </a: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DB57AEB5-D144-4FB9-8790-87E3987D5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4EDBA06D-04B1-4158-9561-8ACB52C70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3B7230A8-57F5-4B7A-BE67-9F2C6E1CD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339F9FF5-8B0A-4DA2-B368-87F1190A2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E03241B8-4BB7-4EE1-84B8-EA19AD97A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F50EC98B-768A-4A14-A213-DF6CDEC6D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784177A0-4EB5-4780-B38D-9C4CD0A19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86BEDB4E-E36F-4FE7-8426-52649BB05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C211102D-3594-4F39-B5B4-2DF665311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20">
                <a:extLst>
                  <a:ext uri="{FF2B5EF4-FFF2-40B4-BE49-F238E27FC236}">
                    <a16:creationId xmlns:a16="http://schemas.microsoft.com/office/drawing/2014/main" id="{66DFDE7A-E782-415C-A4CB-6A1122AD5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468AC4F3-0885-4051-90F8-DC8AEC800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0A68F19D-96D5-48FC-A416-03B5F0245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23">
                <a:extLst>
                  <a:ext uri="{FF2B5EF4-FFF2-40B4-BE49-F238E27FC236}">
                    <a16:creationId xmlns:a16="http://schemas.microsoft.com/office/drawing/2014/main" id="{71595F0D-387B-4956-B753-0A09EA2B0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F431BFDB-ABE8-4EBA-8FFC-2D99F9DC9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8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C3E09974-0728-44B7-A4B2-0C41AE9B6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1" y="222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3DC47911-194C-4CC2-ADBB-67AB6E28F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247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9" name="Text Box 27">
              <a:extLst>
                <a:ext uri="{FF2B5EF4-FFF2-40B4-BE49-F238E27FC236}">
                  <a16:creationId xmlns:a16="http://schemas.microsoft.com/office/drawing/2014/main" id="{4EEEF48B-FABA-495B-A9AF-EC319B20F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79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4C81C94-AAEC-4803-8DC3-FD0DAB3BAACD}"/>
              </a:ext>
            </a:extLst>
          </p:cNvPr>
          <p:cNvSpPr txBox="1"/>
          <p:nvPr/>
        </p:nvSpPr>
        <p:spPr>
          <a:xfrm flipH="1">
            <a:off x="5273994" y="2105293"/>
            <a:ext cx="3332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影响效率因素：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2400" dirty="0"/>
              <a:t>H(k)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2400" dirty="0"/>
              <a:t>Hi(k)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n/M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400" dirty="0"/>
              <a:t>（占空比）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2400" dirty="0"/>
              <a:t>数据加入的先后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等等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不易给出严格的分析。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但是实测效率还不错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zh-CN" altLang="en-US" sz="2400" dirty="0"/>
              <a:t>（如果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Hi</a:t>
            </a:r>
            <a:r>
              <a:rPr lang="zh-CN" altLang="en-US" sz="2400" dirty="0"/>
              <a:t>不太烂，而且数据不太针对）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01A679-418E-441A-9C8B-2F99E50B2DF2}"/>
              </a:ext>
            </a:extLst>
          </p:cNvPr>
          <p:cNvSpPr txBox="1"/>
          <p:nvPr/>
        </p:nvSpPr>
        <p:spPr>
          <a:xfrm>
            <a:off x="4367849" y="61217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 = (H(k) + di) % M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（开放定址）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也可以是另外的一个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函数（此时称作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D8789D-9E9D-4998-B226-5708609E20FD}"/>
              </a:ext>
            </a:extLst>
          </p:cNvPr>
          <p:cNvSpPr txBox="1"/>
          <p:nvPr/>
        </p:nvSpPr>
        <p:spPr>
          <a:xfrm>
            <a:off x="5069205" y="5868710"/>
            <a:ext cx="38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in practice but no guarantee.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2BB110-2F6B-44F6-B2C7-3CABAE97BE89}"/>
              </a:ext>
            </a:extLst>
          </p:cNvPr>
          <p:cNvSpPr txBox="1"/>
          <p:nvPr/>
        </p:nvSpPr>
        <p:spPr>
          <a:xfrm flipH="1">
            <a:off x="377988" y="5664517"/>
            <a:ext cx="1825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此图不考虑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已删除标记</a:t>
            </a:r>
          </a:p>
        </p:txBody>
      </p:sp>
    </p:spTree>
    <p:extLst>
      <p:ext uri="{BB962C8B-B14F-4D97-AF65-F5344CB8AC3E}">
        <p14:creationId xmlns:p14="http://schemas.microsoft.com/office/powerpoint/2010/main" val="29606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8909700-D919-48C1-8B13-DF98CD059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469" y="1898650"/>
            <a:ext cx="8501062" cy="418211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将所有冲突的记录存储在一个单链表中，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并用一维数组存放链表头指针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定义指针数组</a:t>
            </a:r>
            <a:r>
              <a:rPr lang="en-US" altLang="zh-CN" dirty="0"/>
              <a:t>:Node *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linkhash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[M]</a:t>
            </a:r>
            <a:endParaRPr lang="en-US" altLang="zh-CN" dirty="0"/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每个存储一个链表，初始时为空链表。</a:t>
            </a:r>
            <a:endParaRPr lang="en-US" altLang="zh-CN" dirty="0"/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哈希地址为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dirty="0"/>
              <a:t>的记录都插入到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zh-CN" altLang="en-US" dirty="0"/>
              <a:t>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linkhash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[h]</a:t>
            </a:r>
            <a:r>
              <a:rPr lang="zh-CN" altLang="en-US" dirty="0"/>
              <a:t>为头指针的链表中。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插入位置可以在表头或表尾或按关键字排序插入。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实际中，比开放定址稍微常用一些。</a:t>
            </a:r>
            <a:br>
              <a:rPr lang="en-US" altLang="zh-CN" dirty="0"/>
            </a:br>
            <a:r>
              <a:rPr lang="zh-CN" altLang="en-US" dirty="0"/>
              <a:t>但是也有他的缺点：如空间要动态维护。</a:t>
            </a:r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877FB03-02DF-4417-BC21-D0BDB98F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200" dirty="0"/>
              <a:t>2.2 </a:t>
            </a:r>
            <a:r>
              <a:rPr lang="zh-CN" altLang="en-US" sz="3200" dirty="0"/>
              <a:t>处理冲突的方法</a:t>
            </a:r>
            <a:r>
              <a:rPr lang="en-US" altLang="zh-CN" sz="3200" dirty="0"/>
              <a:t>:  </a:t>
            </a:r>
            <a:r>
              <a:rPr lang="zh-CN" altLang="en-US" sz="3200" dirty="0"/>
              <a:t>链地址法</a:t>
            </a:r>
          </a:p>
        </p:txBody>
      </p:sp>
    </p:spTree>
    <p:extLst>
      <p:ext uri="{BB962C8B-B14F-4D97-AF65-F5344CB8AC3E}">
        <p14:creationId xmlns:p14="http://schemas.microsoft.com/office/powerpoint/2010/main" val="6375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2B7B9A67-AC27-445A-895F-A2D7B74FD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77875"/>
            <a:ext cx="75342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已知一组关键字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哈希函数为：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H(key)=key MOD 13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用链地址法处理冲突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3EDDA51D-B4FB-4DA9-A3DF-79F00F7EA70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17725"/>
            <a:ext cx="5791200" cy="4176713"/>
            <a:chOff x="1070" y="1448"/>
            <a:chExt cx="3648" cy="2631"/>
          </a:xfrm>
        </p:grpSpPr>
        <p:grpSp>
          <p:nvGrpSpPr>
            <p:cNvPr id="80900" name="Group 4">
              <a:extLst>
                <a:ext uri="{FF2B5EF4-FFF2-40B4-BE49-F238E27FC236}">
                  <a16:creationId xmlns:a16="http://schemas.microsoft.com/office/drawing/2014/main" id="{CF9B79A8-6822-4E5F-90F3-83B7B3E48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80963" name="Rectangle 5">
                <a:extLst>
                  <a:ext uri="{FF2B5EF4-FFF2-40B4-BE49-F238E27FC236}">
                    <a16:creationId xmlns:a16="http://schemas.microsoft.com/office/drawing/2014/main" id="{23BD0578-EA70-462E-A4CD-76C76E22F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4" name="Line 6">
                <a:extLst>
                  <a:ext uri="{FF2B5EF4-FFF2-40B4-BE49-F238E27FC236}">
                    <a16:creationId xmlns:a16="http://schemas.microsoft.com/office/drawing/2014/main" id="{4FE10038-845A-42BD-9577-A9FC236FE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5" name="Line 7">
                <a:extLst>
                  <a:ext uri="{FF2B5EF4-FFF2-40B4-BE49-F238E27FC236}">
                    <a16:creationId xmlns:a16="http://schemas.microsoft.com/office/drawing/2014/main" id="{9B367BD6-C96E-401B-ABBD-F16E442F2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6" name="Line 8">
                <a:extLst>
                  <a:ext uri="{FF2B5EF4-FFF2-40B4-BE49-F238E27FC236}">
                    <a16:creationId xmlns:a16="http://schemas.microsoft.com/office/drawing/2014/main" id="{9CD1BBD7-A148-4963-AE05-723A78AF2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7" name="Line 9">
                <a:extLst>
                  <a:ext uri="{FF2B5EF4-FFF2-40B4-BE49-F238E27FC236}">
                    <a16:creationId xmlns:a16="http://schemas.microsoft.com/office/drawing/2014/main" id="{3316FA4F-5492-4798-8FDC-F6AFAB9ED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8" name="Line 10">
                <a:extLst>
                  <a:ext uri="{FF2B5EF4-FFF2-40B4-BE49-F238E27FC236}">
                    <a16:creationId xmlns:a16="http://schemas.microsoft.com/office/drawing/2014/main" id="{6F987C79-EB2E-47B4-8F10-12BAF91F5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9" name="Line 11">
                <a:extLst>
                  <a:ext uri="{FF2B5EF4-FFF2-40B4-BE49-F238E27FC236}">
                    <a16:creationId xmlns:a16="http://schemas.microsoft.com/office/drawing/2014/main" id="{26FEA5D5-E4FB-462C-B5ED-14D30BF28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0" name="Line 12">
                <a:extLst>
                  <a:ext uri="{FF2B5EF4-FFF2-40B4-BE49-F238E27FC236}">
                    <a16:creationId xmlns:a16="http://schemas.microsoft.com/office/drawing/2014/main" id="{36D474A7-77B6-464D-80D5-F2F069AB1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1" name="Line 13">
                <a:extLst>
                  <a:ext uri="{FF2B5EF4-FFF2-40B4-BE49-F238E27FC236}">
                    <a16:creationId xmlns:a16="http://schemas.microsoft.com/office/drawing/2014/main" id="{4A6F9565-7277-4C22-AE17-ABCDE3B70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2" name="Line 14">
                <a:extLst>
                  <a:ext uri="{FF2B5EF4-FFF2-40B4-BE49-F238E27FC236}">
                    <a16:creationId xmlns:a16="http://schemas.microsoft.com/office/drawing/2014/main" id="{4A4D8468-0615-4939-9C9D-6B6A49A72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3" name="Line 15">
                <a:extLst>
                  <a:ext uri="{FF2B5EF4-FFF2-40B4-BE49-F238E27FC236}">
                    <a16:creationId xmlns:a16="http://schemas.microsoft.com/office/drawing/2014/main" id="{82A708C2-E7FB-4E93-A359-F3FB30DB1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4" name="Line 16">
                <a:extLst>
                  <a:ext uri="{FF2B5EF4-FFF2-40B4-BE49-F238E27FC236}">
                    <a16:creationId xmlns:a16="http://schemas.microsoft.com/office/drawing/2014/main" id="{7029FFD0-7747-4F6C-93BA-EE705BF00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5" name="Line 17">
                <a:extLst>
                  <a:ext uri="{FF2B5EF4-FFF2-40B4-BE49-F238E27FC236}">
                    <a16:creationId xmlns:a16="http://schemas.microsoft.com/office/drawing/2014/main" id="{51848F68-4D48-463F-B67C-3FCF10E22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1" name="Text Box 18">
              <a:extLst>
                <a:ext uri="{FF2B5EF4-FFF2-40B4-BE49-F238E27FC236}">
                  <a16:creationId xmlns:a16="http://schemas.microsoft.com/office/drawing/2014/main" id="{0BD1A505-6564-47EA-93EC-181E1429B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1450"/>
              <a:ext cx="289" cy="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0 1 2 3 4  5 6  7 8 9 10 11 12 </a:t>
              </a:r>
            </a:p>
          </p:txBody>
        </p:sp>
        <p:grpSp>
          <p:nvGrpSpPr>
            <p:cNvPr id="80902" name="Group 19">
              <a:extLst>
                <a:ext uri="{FF2B5EF4-FFF2-40B4-BE49-F238E27FC236}">
                  <a16:creationId xmlns:a16="http://schemas.microsoft.com/office/drawing/2014/main" id="{8E06684E-F3BA-4349-B282-DDFF6DFE2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80960" name="Rectangle 20">
                <a:extLst>
                  <a:ext uri="{FF2B5EF4-FFF2-40B4-BE49-F238E27FC236}">
                    <a16:creationId xmlns:a16="http://schemas.microsoft.com/office/drawing/2014/main" id="{230ED021-B4FC-44B6-A08D-F2F09E1D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80961" name="Line 21">
                <a:extLst>
                  <a:ext uri="{FF2B5EF4-FFF2-40B4-BE49-F238E27FC236}">
                    <a16:creationId xmlns:a16="http://schemas.microsoft.com/office/drawing/2014/main" id="{A7281968-4C45-4621-8ED0-04B19C38E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2" name="Line 22">
                <a:extLst>
                  <a:ext uri="{FF2B5EF4-FFF2-40B4-BE49-F238E27FC236}">
                    <a16:creationId xmlns:a16="http://schemas.microsoft.com/office/drawing/2014/main" id="{883A3346-DD9E-4B1A-B83F-383196837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3" name="Text Box 23">
              <a:extLst>
                <a:ext uri="{FF2B5EF4-FFF2-40B4-BE49-F238E27FC236}">
                  <a16:creationId xmlns:a16="http://schemas.microsoft.com/office/drawing/2014/main" id="{6B10FC4D-A4B2-4283-96B5-12AEFB7B9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44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80904" name="Group 24">
              <a:extLst>
                <a:ext uri="{FF2B5EF4-FFF2-40B4-BE49-F238E27FC236}">
                  <a16:creationId xmlns:a16="http://schemas.microsoft.com/office/drawing/2014/main" id="{D0218FA9-AA92-48A7-9DB9-9D8EBF7FA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80957" name="Rectangle 25">
                <a:extLst>
                  <a:ext uri="{FF2B5EF4-FFF2-40B4-BE49-F238E27FC236}">
                    <a16:creationId xmlns:a16="http://schemas.microsoft.com/office/drawing/2014/main" id="{DC76DD19-D30E-4B38-B293-90EA96988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958" name="Line 26">
                <a:extLst>
                  <a:ext uri="{FF2B5EF4-FFF2-40B4-BE49-F238E27FC236}">
                    <a16:creationId xmlns:a16="http://schemas.microsoft.com/office/drawing/2014/main" id="{66CBC14C-338A-4BCB-A900-E391D82F3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9" name="Line 27">
                <a:extLst>
                  <a:ext uri="{FF2B5EF4-FFF2-40B4-BE49-F238E27FC236}">
                    <a16:creationId xmlns:a16="http://schemas.microsoft.com/office/drawing/2014/main" id="{41E03759-6BF1-4802-BC5A-5C4AD7BEE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5" name="Group 28">
              <a:extLst>
                <a:ext uri="{FF2B5EF4-FFF2-40B4-BE49-F238E27FC236}">
                  <a16:creationId xmlns:a16="http://schemas.microsoft.com/office/drawing/2014/main" id="{04878519-9A50-46B6-B31C-DD5E4189F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80954" name="Rectangle 29">
                <a:extLst>
                  <a:ext uri="{FF2B5EF4-FFF2-40B4-BE49-F238E27FC236}">
                    <a16:creationId xmlns:a16="http://schemas.microsoft.com/office/drawing/2014/main" id="{12387C44-48F7-46C8-97EC-ABFACB0DD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</a:t>
                </a:r>
              </a:p>
            </p:txBody>
          </p:sp>
          <p:sp>
            <p:nvSpPr>
              <p:cNvPr id="80955" name="Line 30">
                <a:extLst>
                  <a:ext uri="{FF2B5EF4-FFF2-40B4-BE49-F238E27FC236}">
                    <a16:creationId xmlns:a16="http://schemas.microsoft.com/office/drawing/2014/main" id="{65D299D4-CE3F-4707-AC10-5A310F28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6" name="Line 31">
                <a:extLst>
                  <a:ext uri="{FF2B5EF4-FFF2-40B4-BE49-F238E27FC236}">
                    <a16:creationId xmlns:a16="http://schemas.microsoft.com/office/drawing/2014/main" id="{6061F5F3-C014-417D-B63A-E9AF8B266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6" name="Group 32">
              <a:extLst>
                <a:ext uri="{FF2B5EF4-FFF2-40B4-BE49-F238E27FC236}">
                  <a16:creationId xmlns:a16="http://schemas.microsoft.com/office/drawing/2014/main" id="{FE06E6E4-61B6-499D-9013-EFB2256F6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80951" name="Rectangle 33">
                <a:extLst>
                  <a:ext uri="{FF2B5EF4-FFF2-40B4-BE49-F238E27FC236}">
                    <a16:creationId xmlns:a16="http://schemas.microsoft.com/office/drawing/2014/main" id="{7AE8F334-6360-48E4-A431-3E3DB31F1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79</a:t>
                </a:r>
              </a:p>
            </p:txBody>
          </p:sp>
          <p:sp>
            <p:nvSpPr>
              <p:cNvPr id="80952" name="Line 34">
                <a:extLst>
                  <a:ext uri="{FF2B5EF4-FFF2-40B4-BE49-F238E27FC236}">
                    <a16:creationId xmlns:a16="http://schemas.microsoft.com/office/drawing/2014/main" id="{F319AC2F-C5A0-413C-ADB0-99EDA95E3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3" name="Line 35">
                <a:extLst>
                  <a:ext uri="{FF2B5EF4-FFF2-40B4-BE49-F238E27FC236}">
                    <a16:creationId xmlns:a16="http://schemas.microsoft.com/office/drawing/2014/main" id="{BCB966C4-DCAA-493D-B53C-2F5740FEF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7" name="Group 36">
              <a:extLst>
                <a:ext uri="{FF2B5EF4-FFF2-40B4-BE49-F238E27FC236}">
                  <a16:creationId xmlns:a16="http://schemas.microsoft.com/office/drawing/2014/main" id="{1AF0DCA9-5BA6-4166-92EC-8E7F606C5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80948" name="Rectangle 37">
                <a:extLst>
                  <a:ext uri="{FF2B5EF4-FFF2-40B4-BE49-F238E27FC236}">
                    <a16:creationId xmlns:a16="http://schemas.microsoft.com/office/drawing/2014/main" id="{A4C73E68-FA2C-45A0-BCD9-71213BD7D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68</a:t>
                </a:r>
              </a:p>
            </p:txBody>
          </p:sp>
          <p:sp>
            <p:nvSpPr>
              <p:cNvPr id="80949" name="Line 38">
                <a:extLst>
                  <a:ext uri="{FF2B5EF4-FFF2-40B4-BE49-F238E27FC236}">
                    <a16:creationId xmlns:a16="http://schemas.microsoft.com/office/drawing/2014/main" id="{879A2835-81D5-477D-9288-530359302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0" name="Line 39">
                <a:extLst>
                  <a:ext uri="{FF2B5EF4-FFF2-40B4-BE49-F238E27FC236}">
                    <a16:creationId xmlns:a16="http://schemas.microsoft.com/office/drawing/2014/main" id="{FA6A18AD-D275-439C-AD76-9176E847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8" name="Group 40">
              <a:extLst>
                <a:ext uri="{FF2B5EF4-FFF2-40B4-BE49-F238E27FC236}">
                  <a16:creationId xmlns:a16="http://schemas.microsoft.com/office/drawing/2014/main" id="{CAE62731-BAC4-4910-AE5E-6026446E9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80945" name="Rectangle 41">
                <a:extLst>
                  <a:ext uri="{FF2B5EF4-FFF2-40B4-BE49-F238E27FC236}">
                    <a16:creationId xmlns:a16="http://schemas.microsoft.com/office/drawing/2014/main" id="{A8095AC1-C17C-4560-A7F4-8CEC46B0B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</a:p>
            </p:txBody>
          </p:sp>
          <p:sp>
            <p:nvSpPr>
              <p:cNvPr id="80946" name="Line 42">
                <a:extLst>
                  <a:ext uri="{FF2B5EF4-FFF2-40B4-BE49-F238E27FC236}">
                    <a16:creationId xmlns:a16="http://schemas.microsoft.com/office/drawing/2014/main" id="{D550FDA2-CF0D-4AB7-8DFA-6A53390F9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7" name="Line 43">
                <a:extLst>
                  <a:ext uri="{FF2B5EF4-FFF2-40B4-BE49-F238E27FC236}">
                    <a16:creationId xmlns:a16="http://schemas.microsoft.com/office/drawing/2014/main" id="{29E9A7B5-8151-4147-8063-BEB746607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9" name="Group 44">
              <a:extLst>
                <a:ext uri="{FF2B5EF4-FFF2-40B4-BE49-F238E27FC236}">
                  <a16:creationId xmlns:a16="http://schemas.microsoft.com/office/drawing/2014/main" id="{865A06C2-D817-42C2-929E-1DC16FB55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80942" name="Rectangle 45">
                <a:extLst>
                  <a:ext uri="{FF2B5EF4-FFF2-40B4-BE49-F238E27FC236}">
                    <a16:creationId xmlns:a16="http://schemas.microsoft.com/office/drawing/2014/main" id="{33C09150-7A32-41C0-B3A6-A03071568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80943" name="Line 46">
                <a:extLst>
                  <a:ext uri="{FF2B5EF4-FFF2-40B4-BE49-F238E27FC236}">
                    <a16:creationId xmlns:a16="http://schemas.microsoft.com/office/drawing/2014/main" id="{8AEFB244-6265-4BAF-A77E-8CA1146B1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4" name="Line 47">
                <a:extLst>
                  <a:ext uri="{FF2B5EF4-FFF2-40B4-BE49-F238E27FC236}">
                    <a16:creationId xmlns:a16="http://schemas.microsoft.com/office/drawing/2014/main" id="{04EEDF9E-32A9-4ACB-9036-0B041E6F0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0" name="Group 48">
              <a:extLst>
                <a:ext uri="{FF2B5EF4-FFF2-40B4-BE49-F238E27FC236}">
                  <a16:creationId xmlns:a16="http://schemas.microsoft.com/office/drawing/2014/main" id="{09D8486C-B028-45B4-9059-AE36E685C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80939" name="Rectangle 49">
                <a:extLst>
                  <a:ext uri="{FF2B5EF4-FFF2-40B4-BE49-F238E27FC236}">
                    <a16:creationId xmlns:a16="http://schemas.microsoft.com/office/drawing/2014/main" id="{758D8B33-D147-43DB-ADE4-E396FACEF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84</a:t>
                </a:r>
              </a:p>
            </p:txBody>
          </p:sp>
          <p:sp>
            <p:nvSpPr>
              <p:cNvPr id="80940" name="Line 50">
                <a:extLst>
                  <a:ext uri="{FF2B5EF4-FFF2-40B4-BE49-F238E27FC236}">
                    <a16:creationId xmlns:a16="http://schemas.microsoft.com/office/drawing/2014/main" id="{2276A7D9-5994-4A0E-A56D-1362F26DE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1" name="Line 51">
                <a:extLst>
                  <a:ext uri="{FF2B5EF4-FFF2-40B4-BE49-F238E27FC236}">
                    <a16:creationId xmlns:a16="http://schemas.microsoft.com/office/drawing/2014/main" id="{C8FAC3EC-3483-4459-B771-0FFD6C32E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1" name="Group 52">
              <a:extLst>
                <a:ext uri="{FF2B5EF4-FFF2-40B4-BE49-F238E27FC236}">
                  <a16:creationId xmlns:a16="http://schemas.microsoft.com/office/drawing/2014/main" id="{AF649BB7-BCA4-4ADC-968F-AC433DAE5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80936" name="Rectangle 53">
                <a:extLst>
                  <a:ext uri="{FF2B5EF4-FFF2-40B4-BE49-F238E27FC236}">
                    <a16:creationId xmlns:a16="http://schemas.microsoft.com/office/drawing/2014/main" id="{4C2870C0-D432-4096-9029-6E59D7812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</a:t>
                </a:r>
              </a:p>
            </p:txBody>
          </p:sp>
          <p:sp>
            <p:nvSpPr>
              <p:cNvPr id="80937" name="Line 54">
                <a:extLst>
                  <a:ext uri="{FF2B5EF4-FFF2-40B4-BE49-F238E27FC236}">
                    <a16:creationId xmlns:a16="http://schemas.microsoft.com/office/drawing/2014/main" id="{9634DA5B-2E3F-43CB-9528-45C3C9A32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8" name="Line 55">
                <a:extLst>
                  <a:ext uri="{FF2B5EF4-FFF2-40B4-BE49-F238E27FC236}">
                    <a16:creationId xmlns:a16="http://schemas.microsoft.com/office/drawing/2014/main" id="{786B6C1C-D5B2-42A0-AB53-6C85F69FC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2" name="Group 56">
              <a:extLst>
                <a:ext uri="{FF2B5EF4-FFF2-40B4-BE49-F238E27FC236}">
                  <a16:creationId xmlns:a16="http://schemas.microsoft.com/office/drawing/2014/main" id="{BA56879D-5AF8-4D0C-83BF-1F4C81179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80933" name="Rectangle 57">
                <a:extLst>
                  <a:ext uri="{FF2B5EF4-FFF2-40B4-BE49-F238E27FC236}">
                    <a16:creationId xmlns:a16="http://schemas.microsoft.com/office/drawing/2014/main" id="{82802B8F-3390-4A2F-BE1C-2EE1DAB53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80934" name="Line 58">
                <a:extLst>
                  <a:ext uri="{FF2B5EF4-FFF2-40B4-BE49-F238E27FC236}">
                    <a16:creationId xmlns:a16="http://schemas.microsoft.com/office/drawing/2014/main" id="{0D0BB005-B045-40FB-B997-B4B2C0403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5" name="Line 59">
                <a:extLst>
                  <a:ext uri="{FF2B5EF4-FFF2-40B4-BE49-F238E27FC236}">
                    <a16:creationId xmlns:a16="http://schemas.microsoft.com/office/drawing/2014/main" id="{9B135C45-E2C0-41B9-980B-064B40369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3" name="Group 60">
              <a:extLst>
                <a:ext uri="{FF2B5EF4-FFF2-40B4-BE49-F238E27FC236}">
                  <a16:creationId xmlns:a16="http://schemas.microsoft.com/office/drawing/2014/main" id="{ACE01DCC-0930-451F-89DC-A9EBA5FAD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80930" name="Rectangle 61">
                <a:extLst>
                  <a:ext uri="{FF2B5EF4-FFF2-40B4-BE49-F238E27FC236}">
                    <a16:creationId xmlns:a16="http://schemas.microsoft.com/office/drawing/2014/main" id="{1107CFDC-C350-4DBA-A43F-F09408794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80931" name="Line 62">
                <a:extLst>
                  <a:ext uri="{FF2B5EF4-FFF2-40B4-BE49-F238E27FC236}">
                    <a16:creationId xmlns:a16="http://schemas.microsoft.com/office/drawing/2014/main" id="{BB52483C-EAB9-4212-BA1D-027E9EF1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2" name="Line 63">
                <a:extLst>
                  <a:ext uri="{FF2B5EF4-FFF2-40B4-BE49-F238E27FC236}">
                    <a16:creationId xmlns:a16="http://schemas.microsoft.com/office/drawing/2014/main" id="{2500148A-E742-44BA-9B09-10B26502A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4" name="Group 64">
              <a:extLst>
                <a:ext uri="{FF2B5EF4-FFF2-40B4-BE49-F238E27FC236}">
                  <a16:creationId xmlns:a16="http://schemas.microsoft.com/office/drawing/2014/main" id="{464C37D9-C53B-4E41-AB58-0B209AD0A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80927" name="Rectangle 65">
                <a:extLst>
                  <a:ext uri="{FF2B5EF4-FFF2-40B4-BE49-F238E27FC236}">
                    <a16:creationId xmlns:a16="http://schemas.microsoft.com/office/drawing/2014/main" id="{5DD59D47-D800-418E-96B4-08933A3EF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sp>
            <p:nvSpPr>
              <p:cNvPr id="80928" name="Line 66">
                <a:extLst>
                  <a:ext uri="{FF2B5EF4-FFF2-40B4-BE49-F238E27FC236}">
                    <a16:creationId xmlns:a16="http://schemas.microsoft.com/office/drawing/2014/main" id="{8BA1EC08-C2D4-4080-B704-CCAD9239E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9" name="Line 67">
                <a:extLst>
                  <a:ext uri="{FF2B5EF4-FFF2-40B4-BE49-F238E27FC236}">
                    <a16:creationId xmlns:a16="http://schemas.microsoft.com/office/drawing/2014/main" id="{A5998280-4801-41C3-80F8-B3D349EB6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15" name="Text Box 68">
              <a:extLst>
                <a:ext uri="{FF2B5EF4-FFF2-40B4-BE49-F238E27FC236}">
                  <a16:creationId xmlns:a16="http://schemas.microsoft.com/office/drawing/2014/main" id="{1795328D-81F5-4555-A1F4-DEE334886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8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6" name="Text Box 69">
              <a:extLst>
                <a:ext uri="{FF2B5EF4-FFF2-40B4-BE49-F238E27FC236}">
                  <a16:creationId xmlns:a16="http://schemas.microsoft.com/office/drawing/2014/main" id="{6A815685-5CC0-4D22-9903-6C96C3E48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2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7" name="Text Box 70">
              <a:extLst>
                <a:ext uri="{FF2B5EF4-FFF2-40B4-BE49-F238E27FC236}">
                  <a16:creationId xmlns:a16="http://schemas.microsoft.com/office/drawing/2014/main" id="{B796C649-9CB5-4898-AC59-F2B237946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2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8" name="Text Box 71">
              <a:extLst>
                <a:ext uri="{FF2B5EF4-FFF2-40B4-BE49-F238E27FC236}">
                  <a16:creationId xmlns:a16="http://schemas.microsoft.com/office/drawing/2014/main" id="{EADB056E-4172-40B6-84AE-2ED0B4EB8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03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9" name="Text Box 72">
              <a:extLst>
                <a:ext uri="{FF2B5EF4-FFF2-40B4-BE49-F238E27FC236}">
                  <a16:creationId xmlns:a16="http://schemas.microsoft.com/office/drawing/2014/main" id="{55E9AA6C-D883-417B-BC15-E896F84EB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23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0" name="Text Box 73">
              <a:extLst>
                <a:ext uri="{FF2B5EF4-FFF2-40B4-BE49-F238E27FC236}">
                  <a16:creationId xmlns:a16="http://schemas.microsoft.com/office/drawing/2014/main" id="{215EB1C6-BE6F-4905-AEB8-72274501D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8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1" name="Text Box 74">
              <a:extLst>
                <a:ext uri="{FF2B5EF4-FFF2-40B4-BE49-F238E27FC236}">
                  <a16:creationId xmlns:a16="http://schemas.microsoft.com/office/drawing/2014/main" id="{237A3537-D844-47A6-B086-D52D0214B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16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2" name="Text Box 75">
              <a:extLst>
                <a:ext uri="{FF2B5EF4-FFF2-40B4-BE49-F238E27FC236}">
                  <a16:creationId xmlns:a16="http://schemas.microsoft.com/office/drawing/2014/main" id="{01B8BBFF-A55E-4342-8D25-DCB1F902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0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3" name="Text Box 76">
              <a:extLst>
                <a:ext uri="{FF2B5EF4-FFF2-40B4-BE49-F238E27FC236}">
                  <a16:creationId xmlns:a16="http://schemas.microsoft.com/office/drawing/2014/main" id="{7883DD84-312E-4878-A8BC-98F301E42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5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4" name="Text Box 77">
              <a:extLst>
                <a:ext uri="{FF2B5EF4-FFF2-40B4-BE49-F238E27FC236}">
                  <a16:creationId xmlns:a16="http://schemas.microsoft.com/office/drawing/2014/main" id="{6231C4CE-29C0-4F9B-8D44-0A0EDA13F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86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5" name="Text Box 78">
              <a:extLst>
                <a:ext uri="{FF2B5EF4-FFF2-40B4-BE49-F238E27FC236}">
                  <a16:creationId xmlns:a16="http://schemas.microsoft.com/office/drawing/2014/main" id="{B2E5115A-6AD4-4282-84BE-ADC196E0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3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6" name="Text Box 79">
              <a:extLst>
                <a:ext uri="{FF2B5EF4-FFF2-40B4-BE49-F238E27FC236}">
                  <a16:creationId xmlns:a16="http://schemas.microsoft.com/office/drawing/2014/main" id="{AEF559DF-EE44-4FB3-B194-C8293477B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36BE76-4E47-4447-9267-1EFE767BFB28}"/>
              </a:ext>
            </a:extLst>
          </p:cNvPr>
          <p:cNvSpPr txBox="1"/>
          <p:nvPr/>
        </p:nvSpPr>
        <p:spPr>
          <a:xfrm>
            <a:off x="7807826" y="2514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AEE6D45-AD4F-456E-B0BA-77AB20671775}"/>
              </a:ext>
            </a:extLst>
          </p:cNvPr>
          <p:cNvSpPr txBox="1"/>
          <p:nvPr/>
        </p:nvSpPr>
        <p:spPr>
          <a:xfrm>
            <a:off x="5472363" y="3059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2E7F9BB-98C6-4361-B345-CCB8753526C1}"/>
              </a:ext>
            </a:extLst>
          </p:cNvPr>
          <p:cNvSpPr txBox="1"/>
          <p:nvPr/>
        </p:nvSpPr>
        <p:spPr>
          <a:xfrm>
            <a:off x="5351964" y="399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2143622-FE2F-4FEE-A835-92A7A53FA054}"/>
              </a:ext>
            </a:extLst>
          </p:cNvPr>
          <p:cNvSpPr txBox="1"/>
          <p:nvPr/>
        </p:nvSpPr>
        <p:spPr>
          <a:xfrm>
            <a:off x="4118977" y="44066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84EE6F-0A57-4F92-997E-41DD3EE3AE70}"/>
              </a:ext>
            </a:extLst>
          </p:cNvPr>
          <p:cNvSpPr txBox="1"/>
          <p:nvPr/>
        </p:nvSpPr>
        <p:spPr>
          <a:xfrm>
            <a:off x="5212263" y="52123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315D28-3D71-44ED-B5F1-C4A57CC27B98}"/>
              </a:ext>
            </a:extLst>
          </p:cNvPr>
          <p:cNvSpPr txBox="1"/>
          <p:nvPr/>
        </p:nvSpPr>
        <p:spPr>
          <a:xfrm>
            <a:off x="4056547" y="56306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1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2" grpId="0"/>
      <p:bldP spid="81" grpId="0"/>
      <p:bldP spid="82" grpId="0"/>
      <p:bldP spid="83" grpId="0"/>
      <p:bldP spid="84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0E500F-01AE-4621-AD3E-A1B8FB15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评价哈希查找效率的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ASL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38A54A9-B97B-405B-A771-DCFA6A57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65" y="1661638"/>
            <a:ext cx="7244873" cy="91424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已知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Keys=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哈希函数为：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H(k)=key % 13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哈希表长为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M=16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B88C71AC-740D-4289-BB63-34881C8A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1220788"/>
            <a:ext cx="2933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(1)  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用链地址法处理冲突</a:t>
            </a:r>
          </a:p>
        </p:txBody>
      </p:sp>
      <p:grpSp>
        <p:nvGrpSpPr>
          <p:cNvPr id="37" name="Group 3">
            <a:extLst>
              <a:ext uri="{FF2B5EF4-FFF2-40B4-BE49-F238E27FC236}">
                <a16:creationId xmlns:a16="http://schemas.microsoft.com/office/drawing/2014/main" id="{BB9D215C-503B-4375-85AD-53BA2AC91A7C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2521903"/>
            <a:ext cx="5797550" cy="4176712"/>
            <a:chOff x="1066" y="1448"/>
            <a:chExt cx="3652" cy="2631"/>
          </a:xfrm>
        </p:grpSpPr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D2C16B68-35FA-49AE-A81C-C2A847C30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101" name="Rectangle 5">
                <a:extLst>
                  <a:ext uri="{FF2B5EF4-FFF2-40B4-BE49-F238E27FC236}">
                    <a16:creationId xmlns:a16="http://schemas.microsoft.com/office/drawing/2014/main" id="{96326207-D5DB-4A31-B449-4C9456993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Line 6">
                <a:extLst>
                  <a:ext uri="{FF2B5EF4-FFF2-40B4-BE49-F238E27FC236}">
                    <a16:creationId xmlns:a16="http://schemas.microsoft.com/office/drawing/2014/main" id="{41689FDA-D043-4B23-8E90-561E1E402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Line 7">
                <a:extLst>
                  <a:ext uri="{FF2B5EF4-FFF2-40B4-BE49-F238E27FC236}">
                    <a16:creationId xmlns:a16="http://schemas.microsoft.com/office/drawing/2014/main" id="{C30E8BF4-39C1-4D68-9822-FBB22281B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Line 8">
                <a:extLst>
                  <a:ext uri="{FF2B5EF4-FFF2-40B4-BE49-F238E27FC236}">
                    <a16:creationId xmlns:a16="http://schemas.microsoft.com/office/drawing/2014/main" id="{1A9B0862-4DF6-41CB-B6B7-37324B988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Line 9">
                <a:extLst>
                  <a:ext uri="{FF2B5EF4-FFF2-40B4-BE49-F238E27FC236}">
                    <a16:creationId xmlns:a16="http://schemas.microsoft.com/office/drawing/2014/main" id="{9AC31143-6181-45D6-9288-ED0B3CDBC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Line 10">
                <a:extLst>
                  <a:ext uri="{FF2B5EF4-FFF2-40B4-BE49-F238E27FC236}">
                    <a16:creationId xmlns:a16="http://schemas.microsoft.com/office/drawing/2014/main" id="{D9760777-085D-4538-8F98-1E2DE82DB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Line 11">
                <a:extLst>
                  <a:ext uri="{FF2B5EF4-FFF2-40B4-BE49-F238E27FC236}">
                    <a16:creationId xmlns:a16="http://schemas.microsoft.com/office/drawing/2014/main" id="{41E3500B-FE66-497A-85F7-F7C72A325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Line 12">
                <a:extLst>
                  <a:ext uri="{FF2B5EF4-FFF2-40B4-BE49-F238E27FC236}">
                    <a16:creationId xmlns:a16="http://schemas.microsoft.com/office/drawing/2014/main" id="{29990BF0-F57D-4A1B-B1E0-02CFBF04F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Line 13">
                <a:extLst>
                  <a:ext uri="{FF2B5EF4-FFF2-40B4-BE49-F238E27FC236}">
                    <a16:creationId xmlns:a16="http://schemas.microsoft.com/office/drawing/2014/main" id="{51E91E7D-1D89-42E4-ACDB-8E03C1FEA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Line 14">
                <a:extLst>
                  <a:ext uri="{FF2B5EF4-FFF2-40B4-BE49-F238E27FC236}">
                    <a16:creationId xmlns:a16="http://schemas.microsoft.com/office/drawing/2014/main" id="{0ED17BF2-487A-4549-A1D4-670F870B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Line 15">
                <a:extLst>
                  <a:ext uri="{FF2B5EF4-FFF2-40B4-BE49-F238E27FC236}">
                    <a16:creationId xmlns:a16="http://schemas.microsoft.com/office/drawing/2014/main" id="{D35BBE79-3D89-418F-B5FE-1B689A626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Line 16">
                <a:extLst>
                  <a:ext uri="{FF2B5EF4-FFF2-40B4-BE49-F238E27FC236}">
                    <a16:creationId xmlns:a16="http://schemas.microsoft.com/office/drawing/2014/main" id="{8C0557DB-2C33-41F0-A6C3-0081D7D6E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Line 17">
                <a:extLst>
                  <a:ext uri="{FF2B5EF4-FFF2-40B4-BE49-F238E27FC236}">
                    <a16:creationId xmlns:a16="http://schemas.microsoft.com/office/drawing/2014/main" id="{2C51F506-E79F-4D1E-9015-1AFADC44D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79E402BC-454F-4CC3-B316-1E63C6CDF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450"/>
              <a:ext cx="308" cy="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0 1  2 3 4 5 6  7 8 9 10 11 12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grpSp>
          <p:nvGrpSpPr>
            <p:cNvPr id="40" name="Group 19">
              <a:extLst>
                <a:ext uri="{FF2B5EF4-FFF2-40B4-BE49-F238E27FC236}">
                  <a16:creationId xmlns:a16="http://schemas.microsoft.com/office/drawing/2014/main" id="{71FD710E-1319-4C1C-9A5E-129DF0002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98" name="Rectangle 20">
                <a:extLst>
                  <a:ext uri="{FF2B5EF4-FFF2-40B4-BE49-F238E27FC236}">
                    <a16:creationId xmlns:a16="http://schemas.microsoft.com/office/drawing/2014/main" id="{0D71A60E-56AE-44B4-B9C6-50A6415D1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Line 21">
                <a:extLst>
                  <a:ext uri="{FF2B5EF4-FFF2-40B4-BE49-F238E27FC236}">
                    <a16:creationId xmlns:a16="http://schemas.microsoft.com/office/drawing/2014/main" id="{4951CD15-9EDD-41CC-8B25-98FADDF35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Line 22">
                <a:extLst>
                  <a:ext uri="{FF2B5EF4-FFF2-40B4-BE49-F238E27FC236}">
                    <a16:creationId xmlns:a16="http://schemas.microsoft.com/office/drawing/2014/main" id="{FA27B5E1-01FB-49D0-90A7-865D4C3EF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6E8A3700-AF83-4425-B820-0AB13C083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44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6CF77C6B-6B95-40CE-A1F9-8C263991B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01832580-E12C-42C5-80C8-46478FDD4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id="{07408A44-D41A-456F-9AC5-C6619B916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Line 27">
                <a:extLst>
                  <a:ext uri="{FF2B5EF4-FFF2-40B4-BE49-F238E27FC236}">
                    <a16:creationId xmlns:a16="http://schemas.microsoft.com/office/drawing/2014/main" id="{020C5C8B-22BD-44DD-899A-0D63F3B7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3" name="Group 28">
              <a:extLst>
                <a:ext uri="{FF2B5EF4-FFF2-40B4-BE49-F238E27FC236}">
                  <a16:creationId xmlns:a16="http://schemas.microsoft.com/office/drawing/2014/main" id="{3937E446-D527-42D2-B1B5-C5B8CE06A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3568D2B9-9D69-41F4-B160-005B5D3E8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Line 30">
                <a:extLst>
                  <a:ext uri="{FF2B5EF4-FFF2-40B4-BE49-F238E27FC236}">
                    <a16:creationId xmlns:a16="http://schemas.microsoft.com/office/drawing/2014/main" id="{E6FB11BF-6D46-4B23-94C1-FB1472C8F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Line 31">
                <a:extLst>
                  <a:ext uri="{FF2B5EF4-FFF2-40B4-BE49-F238E27FC236}">
                    <a16:creationId xmlns:a16="http://schemas.microsoft.com/office/drawing/2014/main" id="{27BF8D7F-0E95-4F9C-9EAC-662558BF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090B165A-7D22-411F-9EBB-82F324EAE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89" name="Rectangle 33">
                <a:extLst>
                  <a:ext uri="{FF2B5EF4-FFF2-40B4-BE49-F238E27FC236}">
                    <a16:creationId xmlns:a16="http://schemas.microsoft.com/office/drawing/2014/main" id="{E6751364-6B79-4188-AF6D-63E24165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79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47CEB084-0123-4419-B1FA-8091C948F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4B646BAC-FB05-472D-9E15-DED3F48E0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Group 36">
              <a:extLst>
                <a:ext uri="{FF2B5EF4-FFF2-40B4-BE49-F238E27FC236}">
                  <a16:creationId xmlns:a16="http://schemas.microsoft.com/office/drawing/2014/main" id="{9AE4A4E9-569F-4BAE-8156-3FBC99FD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86" name="Rectangle 37">
                <a:extLst>
                  <a:ext uri="{FF2B5EF4-FFF2-40B4-BE49-F238E27FC236}">
                    <a16:creationId xmlns:a16="http://schemas.microsoft.com/office/drawing/2014/main" id="{C6EAA706-375E-41AA-8C4C-9217F5FE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68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38">
                <a:extLst>
                  <a:ext uri="{FF2B5EF4-FFF2-40B4-BE49-F238E27FC236}">
                    <a16:creationId xmlns:a16="http://schemas.microsoft.com/office/drawing/2014/main" id="{556AEFF9-0A3A-4A68-9BF2-0F7063D19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39">
                <a:extLst>
                  <a:ext uri="{FF2B5EF4-FFF2-40B4-BE49-F238E27FC236}">
                    <a16:creationId xmlns:a16="http://schemas.microsoft.com/office/drawing/2014/main" id="{4C808850-BA1D-44E7-B283-6C32DE7FA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" name="Group 40">
              <a:extLst>
                <a:ext uri="{FF2B5EF4-FFF2-40B4-BE49-F238E27FC236}">
                  <a16:creationId xmlns:a16="http://schemas.microsoft.com/office/drawing/2014/main" id="{4F8E08D4-E91C-4A6E-8C89-98EEFEF1D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BBA15A27-F33D-459A-A605-C63A7FBA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42">
                <a:extLst>
                  <a:ext uri="{FF2B5EF4-FFF2-40B4-BE49-F238E27FC236}">
                    <a16:creationId xmlns:a16="http://schemas.microsoft.com/office/drawing/2014/main" id="{AB2A89C7-8D88-4107-B989-5BC7DC41D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43">
                <a:extLst>
                  <a:ext uri="{FF2B5EF4-FFF2-40B4-BE49-F238E27FC236}">
                    <a16:creationId xmlns:a16="http://schemas.microsoft.com/office/drawing/2014/main" id="{28C07AB1-B95C-44B9-8641-0143CFAC0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7" name="Group 44">
              <a:extLst>
                <a:ext uri="{FF2B5EF4-FFF2-40B4-BE49-F238E27FC236}">
                  <a16:creationId xmlns:a16="http://schemas.microsoft.com/office/drawing/2014/main" id="{844717FC-8D05-4E21-9975-FEFD943A4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80" name="Rectangle 45">
                <a:extLst>
                  <a:ext uri="{FF2B5EF4-FFF2-40B4-BE49-F238E27FC236}">
                    <a16:creationId xmlns:a16="http://schemas.microsoft.com/office/drawing/2014/main" id="{1ECCF45E-A72C-4F26-85FF-AFB0AA487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46">
                <a:extLst>
                  <a:ext uri="{FF2B5EF4-FFF2-40B4-BE49-F238E27FC236}">
                    <a16:creationId xmlns:a16="http://schemas.microsoft.com/office/drawing/2014/main" id="{7FABBED3-3F27-449F-808B-D2D7848B7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47">
                <a:extLst>
                  <a:ext uri="{FF2B5EF4-FFF2-40B4-BE49-F238E27FC236}">
                    <a16:creationId xmlns:a16="http://schemas.microsoft.com/office/drawing/2014/main" id="{A121D1C8-A726-47A8-AE20-BE28331EF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DC0ACB42-6700-411D-BCB5-B3B682290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77" name="Rectangle 49">
                <a:extLst>
                  <a:ext uri="{FF2B5EF4-FFF2-40B4-BE49-F238E27FC236}">
                    <a16:creationId xmlns:a16="http://schemas.microsoft.com/office/drawing/2014/main" id="{DB06830A-FDAD-4CE2-B879-AEE26B9DD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84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50">
                <a:extLst>
                  <a:ext uri="{FF2B5EF4-FFF2-40B4-BE49-F238E27FC236}">
                    <a16:creationId xmlns:a16="http://schemas.microsoft.com/office/drawing/2014/main" id="{1F8A44D3-7648-454A-9DA3-C85A2AA5E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51">
                <a:extLst>
                  <a:ext uri="{FF2B5EF4-FFF2-40B4-BE49-F238E27FC236}">
                    <a16:creationId xmlns:a16="http://schemas.microsoft.com/office/drawing/2014/main" id="{9F440B3A-958B-46EE-B6BF-3075AAFF5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" name="Group 52">
              <a:extLst>
                <a:ext uri="{FF2B5EF4-FFF2-40B4-BE49-F238E27FC236}">
                  <a16:creationId xmlns:a16="http://schemas.microsoft.com/office/drawing/2014/main" id="{469D5FA4-CFBA-40D2-BB34-F9ACB52F1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74" name="Rectangle 53">
                <a:extLst>
                  <a:ext uri="{FF2B5EF4-FFF2-40B4-BE49-F238E27FC236}">
                    <a16:creationId xmlns:a16="http://schemas.microsoft.com/office/drawing/2014/main" id="{95244F3B-29C9-4B54-BFCD-1C4FDB3D3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DAB3CFEE-D4B6-4441-B3EC-06B8091C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55">
                <a:extLst>
                  <a:ext uri="{FF2B5EF4-FFF2-40B4-BE49-F238E27FC236}">
                    <a16:creationId xmlns:a16="http://schemas.microsoft.com/office/drawing/2014/main" id="{05035556-6AFC-423B-BB0B-1EB307B29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" name="Group 56">
              <a:extLst>
                <a:ext uri="{FF2B5EF4-FFF2-40B4-BE49-F238E27FC236}">
                  <a16:creationId xmlns:a16="http://schemas.microsoft.com/office/drawing/2014/main" id="{2BE10345-79C5-490D-9726-9337E2690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71" name="Rectangle 57">
                <a:extLst>
                  <a:ext uri="{FF2B5EF4-FFF2-40B4-BE49-F238E27FC236}">
                    <a16:creationId xmlns:a16="http://schemas.microsoft.com/office/drawing/2014/main" id="{D18ECE41-3703-4828-958B-5B785AE98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58">
                <a:extLst>
                  <a:ext uri="{FF2B5EF4-FFF2-40B4-BE49-F238E27FC236}">
                    <a16:creationId xmlns:a16="http://schemas.microsoft.com/office/drawing/2014/main" id="{FFA2D651-04A7-42DE-A02E-EB15A5AE5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59">
                <a:extLst>
                  <a:ext uri="{FF2B5EF4-FFF2-40B4-BE49-F238E27FC236}">
                    <a16:creationId xmlns:a16="http://schemas.microsoft.com/office/drawing/2014/main" id="{54564C54-41F2-4F97-8B4A-ED8597AD8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" name="Group 60">
              <a:extLst>
                <a:ext uri="{FF2B5EF4-FFF2-40B4-BE49-F238E27FC236}">
                  <a16:creationId xmlns:a16="http://schemas.microsoft.com/office/drawing/2014/main" id="{CD528F68-ED5A-44A1-BDD3-73C6E6BFC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68" name="Rectangle 61">
                <a:extLst>
                  <a:ext uri="{FF2B5EF4-FFF2-40B4-BE49-F238E27FC236}">
                    <a16:creationId xmlns:a16="http://schemas.microsoft.com/office/drawing/2014/main" id="{83C3D9FA-CA1B-4E71-90FA-B4E232081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62">
                <a:extLst>
                  <a:ext uri="{FF2B5EF4-FFF2-40B4-BE49-F238E27FC236}">
                    <a16:creationId xmlns:a16="http://schemas.microsoft.com/office/drawing/2014/main" id="{FA85FB4F-55E6-4B20-97D1-6D2F6A746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63">
                <a:extLst>
                  <a:ext uri="{FF2B5EF4-FFF2-40B4-BE49-F238E27FC236}">
                    <a16:creationId xmlns:a16="http://schemas.microsoft.com/office/drawing/2014/main" id="{D3B148C9-0D1E-4B97-886A-4232AED4C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Group 64">
              <a:extLst>
                <a:ext uri="{FF2B5EF4-FFF2-40B4-BE49-F238E27FC236}">
                  <a16:creationId xmlns:a16="http://schemas.microsoft.com/office/drawing/2014/main" id="{D44D8DD1-03D4-4700-AA65-6528297EC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570D711-81D2-471B-9278-769970D23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60D4E231-15D8-4855-867D-5FF8CBFDF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417018E7-684F-48DF-B632-317C0687C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8">
              <a:extLst>
                <a:ext uri="{FF2B5EF4-FFF2-40B4-BE49-F238E27FC236}">
                  <a16:creationId xmlns:a16="http://schemas.microsoft.com/office/drawing/2014/main" id="{6C52FE9C-43F0-4F3B-80D2-5E71CEF70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8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4" name="Text Box 69">
              <a:extLst>
                <a:ext uri="{FF2B5EF4-FFF2-40B4-BE49-F238E27FC236}">
                  <a16:creationId xmlns:a16="http://schemas.microsoft.com/office/drawing/2014/main" id="{5432D1DA-FF59-4310-B375-D81990F18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2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5" name="Text Box 70">
              <a:extLst>
                <a:ext uri="{FF2B5EF4-FFF2-40B4-BE49-F238E27FC236}">
                  <a16:creationId xmlns:a16="http://schemas.microsoft.com/office/drawing/2014/main" id="{D7196DB3-5FC4-4686-A55F-ABF5FB600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2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ABD4E728-6246-4F4E-B448-6B834F505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03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7" name="Text Box 72">
              <a:extLst>
                <a:ext uri="{FF2B5EF4-FFF2-40B4-BE49-F238E27FC236}">
                  <a16:creationId xmlns:a16="http://schemas.microsoft.com/office/drawing/2014/main" id="{DF697F4A-AFAF-45D0-8015-E9D438EEB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23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" name="Text Box 73">
              <a:extLst>
                <a:ext uri="{FF2B5EF4-FFF2-40B4-BE49-F238E27FC236}">
                  <a16:creationId xmlns:a16="http://schemas.microsoft.com/office/drawing/2014/main" id="{BFEA0AF3-BF67-4A7A-A231-C5FE82975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8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FB0FB60C-C11D-4168-AF15-BC849747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16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0" name="Text Box 75">
              <a:extLst>
                <a:ext uri="{FF2B5EF4-FFF2-40B4-BE49-F238E27FC236}">
                  <a16:creationId xmlns:a16="http://schemas.microsoft.com/office/drawing/2014/main" id="{000B2942-27C8-4FBD-A860-B1874B290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0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1" name="Text Box 76">
              <a:extLst>
                <a:ext uri="{FF2B5EF4-FFF2-40B4-BE49-F238E27FC236}">
                  <a16:creationId xmlns:a16="http://schemas.microsoft.com/office/drawing/2014/main" id="{60415368-BA5A-4855-B785-34A48EB46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5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" name="Text Box 77">
              <a:extLst>
                <a:ext uri="{FF2B5EF4-FFF2-40B4-BE49-F238E27FC236}">
                  <a16:creationId xmlns:a16="http://schemas.microsoft.com/office/drawing/2014/main" id="{1308A735-D20C-4999-9F55-3F57BFABA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86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3" name="Text Box 78">
              <a:extLst>
                <a:ext uri="{FF2B5EF4-FFF2-40B4-BE49-F238E27FC236}">
                  <a16:creationId xmlns:a16="http://schemas.microsoft.com/office/drawing/2014/main" id="{BD926496-E862-4116-8FB4-5BF49354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3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4" name="Text Box 79">
              <a:extLst>
                <a:ext uri="{FF2B5EF4-FFF2-40B4-BE49-F238E27FC236}">
                  <a16:creationId xmlns:a16="http://schemas.microsoft.com/office/drawing/2014/main" id="{03216BD0-2DF4-433A-A118-5C0DDABA0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114" name="Text Box 80">
            <a:extLst>
              <a:ext uri="{FF2B5EF4-FFF2-40B4-BE49-F238E27FC236}">
                <a16:creationId xmlns:a16="http://schemas.microsoft.com/office/drawing/2014/main" id="{1DE288B5-168C-456E-97DC-8F922A98B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6" y="6066971"/>
            <a:ext cx="3999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ASL=(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*6+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=1.75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9F96DEF-CFEB-415C-B840-BF6B98D2E24F}"/>
              </a:ext>
            </a:extLst>
          </p:cNvPr>
          <p:cNvSpPr txBox="1"/>
          <p:nvPr/>
        </p:nvSpPr>
        <p:spPr>
          <a:xfrm>
            <a:off x="5729765" y="4444154"/>
            <a:ext cx="2840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假设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每个记录的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查找概率相等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9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 autoUpdateAnimBg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8" name="Text Box 22">
            <a:extLst>
              <a:ext uri="{FF2B5EF4-FFF2-40B4-BE49-F238E27FC236}">
                <a16:creationId xmlns:a16="http://schemas.microsoft.com/office/drawing/2014/main" id="{B0C134C0-04C7-4672-A0E4-468C5495D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061792"/>
            <a:ext cx="5429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(2)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用线性探测处理冲突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，即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Hi(k)=(H(k)+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) % M</a:t>
            </a: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4D9541B2-2FE6-4C90-B227-CAB4ECFB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829114"/>
            <a:ext cx="3943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)=3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H1=(3+1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H2=(3+2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FED53F5F-339E-4D48-B731-6C584DAD7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3430402"/>
            <a:ext cx="40078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H3=(1+3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H4=(1+4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H5=(1+5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16=6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H6=(1+6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16=7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H7=(1+7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H8=(1+8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B91941E5-26EA-4831-AA54-413FBDE30344}"/>
              </a:ext>
            </a:extLst>
          </p:cNvPr>
          <p:cNvGrpSpPr>
            <a:grpSpLocks/>
          </p:cNvGrpSpPr>
          <p:nvPr/>
        </p:nvGrpSpPr>
        <p:grpSpPr bwMode="auto">
          <a:xfrm>
            <a:off x="790893" y="1566677"/>
            <a:ext cx="6143625" cy="684212"/>
            <a:chOff x="1261" y="1173"/>
            <a:chExt cx="3870" cy="431"/>
          </a:xfrm>
        </p:grpSpPr>
        <p:sp>
          <p:nvSpPr>
            <p:cNvPr id="90142" name="Text Box 4">
              <a:extLst>
                <a:ext uri="{FF2B5EF4-FFF2-40B4-BE49-F238E27FC236}">
                  <a16:creationId xmlns:a16="http://schemas.microsoft.com/office/drawing/2014/main" id="{9B1232BD-AA12-4548-A4C6-F753238B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173"/>
              <a:ext cx="3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0    1    2    3    4    5    6    7    8    9   10   11 12  13  14  15</a:t>
              </a:r>
            </a:p>
          </p:txBody>
        </p:sp>
        <p:grpSp>
          <p:nvGrpSpPr>
            <p:cNvPr id="90143" name="Group 5">
              <a:extLst>
                <a:ext uri="{FF2B5EF4-FFF2-40B4-BE49-F238E27FC236}">
                  <a16:creationId xmlns:a16="http://schemas.microsoft.com/office/drawing/2014/main" id="{F61C967D-FB32-4E00-B8A6-1DD5D49A7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1" y="1365"/>
              <a:ext cx="3819" cy="239"/>
              <a:chOff x="1261" y="1365"/>
              <a:chExt cx="3819" cy="239"/>
            </a:xfrm>
          </p:grpSpPr>
          <p:sp>
            <p:nvSpPr>
              <p:cNvPr id="90144" name="Rectangle 6">
                <a:extLst>
                  <a:ext uri="{FF2B5EF4-FFF2-40B4-BE49-F238E27FC236}">
                    <a16:creationId xmlns:a16="http://schemas.microsoft.com/office/drawing/2014/main" id="{C80C7D9B-BF29-4300-8D26-C30762AA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366"/>
                <a:ext cx="3819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5" name="Line 7">
                <a:extLst>
                  <a:ext uri="{FF2B5EF4-FFF2-40B4-BE49-F238E27FC236}">
                    <a16:creationId xmlns:a16="http://schemas.microsoft.com/office/drawing/2014/main" id="{1C8DB577-3EF7-4D28-A191-67098E322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6" name="Line 8">
                <a:extLst>
                  <a:ext uri="{FF2B5EF4-FFF2-40B4-BE49-F238E27FC236}">
                    <a16:creationId xmlns:a16="http://schemas.microsoft.com/office/drawing/2014/main" id="{2425FE49-0FCC-44E1-93FC-B369CB0FE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7" name="Line 9">
                <a:extLst>
                  <a:ext uri="{FF2B5EF4-FFF2-40B4-BE49-F238E27FC236}">
                    <a16:creationId xmlns:a16="http://schemas.microsoft.com/office/drawing/2014/main" id="{D1264C25-CB71-443D-94BA-EEBE4FEF7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8" name="Line 10">
                <a:extLst>
                  <a:ext uri="{FF2B5EF4-FFF2-40B4-BE49-F238E27FC236}">
                    <a16:creationId xmlns:a16="http://schemas.microsoft.com/office/drawing/2014/main" id="{3A6CE14E-9118-4856-82C2-2D985D4E5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9" name="Line 11">
                <a:extLst>
                  <a:ext uri="{FF2B5EF4-FFF2-40B4-BE49-F238E27FC236}">
                    <a16:creationId xmlns:a16="http://schemas.microsoft.com/office/drawing/2014/main" id="{3A50206B-E730-4A51-B428-1C3C2A52E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0" name="Line 12">
                <a:extLst>
                  <a:ext uri="{FF2B5EF4-FFF2-40B4-BE49-F238E27FC236}">
                    <a16:creationId xmlns:a16="http://schemas.microsoft.com/office/drawing/2014/main" id="{7F378C80-8B89-4A80-9737-E95DC9F47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1" name="Line 13">
                <a:extLst>
                  <a:ext uri="{FF2B5EF4-FFF2-40B4-BE49-F238E27FC236}">
                    <a16:creationId xmlns:a16="http://schemas.microsoft.com/office/drawing/2014/main" id="{08D8DB25-6F84-4B1C-ADB9-680929A0A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2" name="Line 14">
                <a:extLst>
                  <a:ext uri="{FF2B5EF4-FFF2-40B4-BE49-F238E27FC236}">
                    <a16:creationId xmlns:a16="http://schemas.microsoft.com/office/drawing/2014/main" id="{C42A9E18-903F-41EB-B212-C569DC68C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3" name="Line 15">
                <a:extLst>
                  <a:ext uri="{FF2B5EF4-FFF2-40B4-BE49-F238E27FC236}">
                    <a16:creationId xmlns:a16="http://schemas.microsoft.com/office/drawing/2014/main" id="{BBE74908-CDA2-4A99-A2FF-478F39378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4" name="Line 16">
                <a:extLst>
                  <a:ext uri="{FF2B5EF4-FFF2-40B4-BE49-F238E27FC236}">
                    <a16:creationId xmlns:a16="http://schemas.microsoft.com/office/drawing/2014/main" id="{06528569-D7F1-4D4B-993C-E4096661F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5" name="Line 17">
                <a:extLst>
                  <a:ext uri="{FF2B5EF4-FFF2-40B4-BE49-F238E27FC236}">
                    <a16:creationId xmlns:a16="http://schemas.microsoft.com/office/drawing/2014/main" id="{8506B128-FCA2-4626-A6ED-04EAE69D4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0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6" name="Line 18">
                <a:extLst>
                  <a:ext uri="{FF2B5EF4-FFF2-40B4-BE49-F238E27FC236}">
                    <a16:creationId xmlns:a16="http://schemas.microsoft.com/office/drawing/2014/main" id="{DB412744-B45E-49DF-8BB7-3DE5BA5D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7" name="Line 19">
                <a:extLst>
                  <a:ext uri="{FF2B5EF4-FFF2-40B4-BE49-F238E27FC236}">
                    <a16:creationId xmlns:a16="http://schemas.microsoft.com/office/drawing/2014/main" id="{F11318DD-83AE-4265-BBD3-259E7BDEA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8" name="Line 20">
                <a:extLst>
                  <a:ext uri="{FF2B5EF4-FFF2-40B4-BE49-F238E27FC236}">
                    <a16:creationId xmlns:a16="http://schemas.microsoft.com/office/drawing/2014/main" id="{F8CC543E-06ED-4988-B6FC-63A293F13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9" name="Line 21">
                <a:extLst>
                  <a:ext uri="{FF2B5EF4-FFF2-40B4-BE49-F238E27FC236}">
                    <a16:creationId xmlns:a16="http://schemas.microsoft.com/office/drawing/2014/main" id="{97BBC624-F160-4D09-938D-602603D77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2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842" name="Text Box 26">
            <a:extLst>
              <a:ext uri="{FF2B5EF4-FFF2-40B4-BE49-F238E27FC236}">
                <a16:creationId xmlns:a16="http://schemas.microsoft.com/office/drawing/2014/main" id="{1DFAC091-CA3D-4DA4-AD61-5315C50F9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081" y="6067239"/>
            <a:ext cx="347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ASL=(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*6+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=2.5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A0CCA188-361F-489B-BE8C-565FE8EB7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61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CBF959B4-BA57-4CFA-8FFE-9DE1F90E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205" y="1836552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FE05E862-9DBD-4ED6-9812-655B11713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20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r>
          </a:p>
        </p:txBody>
      </p:sp>
      <p:sp>
        <p:nvSpPr>
          <p:cNvPr id="34847" name="Text Box 31">
            <a:extLst>
              <a:ext uri="{FF2B5EF4-FFF2-40B4-BE49-F238E27FC236}">
                <a16:creationId xmlns:a16="http://schemas.microsoft.com/office/drawing/2014/main" id="{896E90FF-0B4F-4F40-A095-EC827DB5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793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3BE3C905-63C3-4CDD-AB4F-8FCDB3910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793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F8B60F16-55B1-4918-99B9-702284C39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380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A7C5E370-5C1E-4952-BF02-0640F4497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380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308E0336-30B5-4AD9-B1C4-E0FF4101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96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4D04C13B-4B78-4E9A-8153-590337C40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96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r>
          </a:p>
        </p:txBody>
      </p:sp>
      <p:sp>
        <p:nvSpPr>
          <p:cNvPr id="34853" name="Text Box 37">
            <a:extLst>
              <a:ext uri="{FF2B5EF4-FFF2-40B4-BE49-F238E27FC236}">
                <a16:creationId xmlns:a16="http://schemas.microsoft.com/office/drawing/2014/main" id="{7A785958-F741-492D-A947-DA3996A2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34854" name="Text Box 38">
            <a:extLst>
              <a:ext uri="{FF2B5EF4-FFF2-40B4-BE49-F238E27FC236}">
                <a16:creationId xmlns:a16="http://schemas.microsoft.com/office/drawing/2014/main" id="{83342875-0711-441C-A4AE-A7C8D88A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6DB6C76C-3FD6-48DD-B971-8BDCA9D56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34856" name="Text Box 40">
            <a:extLst>
              <a:ext uri="{FF2B5EF4-FFF2-40B4-BE49-F238E27FC236}">
                <a16:creationId xmlns:a16="http://schemas.microsoft.com/office/drawing/2014/main" id="{342B0B4D-042C-43B5-AB1B-6344CD2C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433452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)=6</a:t>
            </a:r>
          </a:p>
        </p:txBody>
      </p:sp>
      <p:sp>
        <p:nvSpPr>
          <p:cNvPr id="34857" name="Text Box 41">
            <a:extLst>
              <a:ext uri="{FF2B5EF4-FFF2-40B4-BE49-F238E27FC236}">
                <a16:creationId xmlns:a16="http://schemas.microsoft.com/office/drawing/2014/main" id="{67CC1E92-29ED-4F4C-8077-B862131B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744602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</a:t>
            </a:r>
          </a:p>
        </p:txBody>
      </p:sp>
      <p:sp>
        <p:nvSpPr>
          <p:cNvPr id="34858" name="Text Box 42">
            <a:extLst>
              <a:ext uri="{FF2B5EF4-FFF2-40B4-BE49-F238E27FC236}">
                <a16:creationId xmlns:a16="http://schemas.microsoft.com/office/drawing/2014/main" id="{FE6E37FA-0C06-4202-AFA9-B1B871B92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054164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)=10</a:t>
            </a:r>
          </a:p>
        </p:txBody>
      </p:sp>
      <p:sp>
        <p:nvSpPr>
          <p:cNvPr id="34859" name="Text Box 43">
            <a:extLst>
              <a:ext uri="{FF2B5EF4-FFF2-40B4-BE49-F238E27FC236}">
                <a16:creationId xmlns:a16="http://schemas.microsoft.com/office/drawing/2014/main" id="{B7933EC8-C393-4D99-8701-BFA9B8C4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65314"/>
            <a:ext cx="3930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H1=(1+1) % 16=2</a:t>
            </a:r>
          </a:p>
        </p:txBody>
      </p:sp>
      <p:sp>
        <p:nvSpPr>
          <p:cNvPr id="34860" name="Text Box 44">
            <a:extLst>
              <a:ext uri="{FF2B5EF4-FFF2-40B4-BE49-F238E27FC236}">
                <a16:creationId xmlns:a16="http://schemas.microsoft.com/office/drawing/2014/main" id="{40B96A2F-0919-47D3-9D54-F91504029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674877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)=3</a:t>
            </a:r>
          </a:p>
        </p:txBody>
      </p:sp>
      <p:sp>
        <p:nvSpPr>
          <p:cNvPr id="34861" name="Text Box 45">
            <a:extLst>
              <a:ext uri="{FF2B5EF4-FFF2-40B4-BE49-F238E27FC236}">
                <a16:creationId xmlns:a16="http://schemas.microsoft.com/office/drawing/2014/main" id="{08639C16-66DC-4F1A-85AE-3A80AC0ED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984439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)=7</a:t>
            </a:r>
          </a:p>
        </p:txBody>
      </p:sp>
      <p:sp>
        <p:nvSpPr>
          <p:cNvPr id="34862" name="Text Box 46">
            <a:extLst>
              <a:ext uri="{FF2B5EF4-FFF2-40B4-BE49-F238E27FC236}">
                <a16:creationId xmlns:a16="http://schemas.microsoft.com/office/drawing/2014/main" id="{6E570152-8E9B-4999-A708-A8F3EFE2C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295589"/>
            <a:ext cx="3943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)=6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H1=(6+1) % 16=7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H2=(6+2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3" name="Text Box 47">
            <a:extLst>
              <a:ext uri="{FF2B5EF4-FFF2-40B4-BE49-F238E27FC236}">
                <a16:creationId xmlns:a16="http://schemas.microsoft.com/office/drawing/2014/main" id="{EBC488AE-3BAE-4FA1-BA0C-81A82E01A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909952"/>
            <a:ext cx="39437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H3=(1+3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4" name="Text Box 48">
            <a:extLst>
              <a:ext uri="{FF2B5EF4-FFF2-40B4-BE49-F238E27FC236}">
                <a16:creationId xmlns:a16="http://schemas.microsoft.com/office/drawing/2014/main" id="{F7BB9C86-11B3-4791-BBE5-01B44AB64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415989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)=11</a:t>
            </a:r>
          </a:p>
        </p:txBody>
      </p:sp>
      <p:sp>
        <p:nvSpPr>
          <p:cNvPr id="34865" name="Text Box 49">
            <a:extLst>
              <a:ext uri="{FF2B5EF4-FFF2-40B4-BE49-F238E27FC236}">
                <a16:creationId xmlns:a16="http://schemas.microsoft.com/office/drawing/2014/main" id="{BF39B205-A617-4A05-B2B9-B8534970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771589"/>
            <a:ext cx="42643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)=10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H1=(10+1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16=11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H2=(10+2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16=12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51E404-145F-4F8B-AED1-0F08B465F7D7}"/>
              </a:ext>
            </a:extLst>
          </p:cNvPr>
          <p:cNvSpPr txBox="1"/>
          <p:nvPr/>
        </p:nvSpPr>
        <p:spPr>
          <a:xfrm>
            <a:off x="2554941" y="523404"/>
            <a:ext cx="5463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Keys=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500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500"/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8" dur="500"/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8" grpId="0" build="p" autoUpdateAnimBg="0"/>
      <p:bldP spid="34839" grpId="0" build="p" autoUpdateAnimBg="0"/>
      <p:bldP spid="34840" grpId="0" build="p" autoUpdateAnimBg="0"/>
      <p:bldP spid="34842" grpId="0" build="p" autoUpdateAnimBg="0"/>
      <p:bldP spid="34844" grpId="0" build="p" autoUpdateAnimBg="0"/>
      <p:bldP spid="34845" grpId="0" build="p" autoUpdateAnimBg="0"/>
      <p:bldP spid="34846" grpId="0" build="p" autoUpdateAnimBg="0"/>
      <p:bldP spid="34847" grpId="0" build="p" autoUpdateAnimBg="0"/>
      <p:bldP spid="34848" grpId="0" build="p" autoUpdateAnimBg="0"/>
      <p:bldP spid="34849" grpId="0" build="p" autoUpdateAnimBg="0"/>
      <p:bldP spid="34850" grpId="0" build="p" autoUpdateAnimBg="0"/>
      <p:bldP spid="34851" grpId="0" build="p" autoUpdateAnimBg="0"/>
      <p:bldP spid="34852" grpId="0" build="p" autoUpdateAnimBg="0"/>
      <p:bldP spid="34853" grpId="0" build="p" autoUpdateAnimBg="0"/>
      <p:bldP spid="34854" grpId="0" build="p" autoUpdateAnimBg="0"/>
      <p:bldP spid="34855" grpId="0" build="p" autoUpdateAnimBg="0"/>
      <p:bldP spid="34856" grpId="0" build="p" autoUpdateAnimBg="0"/>
      <p:bldP spid="34857" grpId="0" build="p" autoUpdateAnimBg="0"/>
      <p:bldP spid="34858" grpId="0" build="p" autoUpdateAnimBg="0"/>
      <p:bldP spid="34859" grpId="0" build="p" autoUpdateAnimBg="0"/>
      <p:bldP spid="34860" grpId="0" build="p" autoUpdateAnimBg="0"/>
      <p:bldP spid="34861" grpId="0" build="p" autoUpdateAnimBg="0"/>
      <p:bldP spid="34862" grpId="0" build="p" autoUpdateAnimBg="0"/>
      <p:bldP spid="34863" grpId="0" build="p" autoUpdateAnimBg="0"/>
      <p:bldP spid="34864" grpId="0" build="p" autoUpdateAnimBg="0"/>
      <p:bldP spid="3486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9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594DD-5BC4-4D5C-9EB9-904EFD9D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zh-CN" altLang="en-US" sz="3600" b="1" dirty="0">
                <a:latin typeface="+mj-ea"/>
              </a:rPr>
              <a:t>如何设计 合适的 </a:t>
            </a:r>
            <a:r>
              <a:rPr lang="zh-CN" altLang="en-US" sz="3600" b="1" dirty="0">
                <a:latin typeface="Cambria" panose="02040503050406030204" pitchFamily="18" charset="0"/>
              </a:rPr>
              <a:t>哈希函数？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0251-C283-4C68-AA6D-65942E5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0" y="1604682"/>
            <a:ext cx="6921182" cy="413516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选取哈希函数，考虑以下因素：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最重要的是，希望</a:t>
            </a:r>
            <a:r>
              <a:rPr lang="en-US" altLang="zh-CN" dirty="0">
                <a:solidFill>
                  <a:srgbClr val="FF0000"/>
                </a:solidFill>
              </a:rPr>
              <a:t>collision</a:t>
            </a:r>
            <a:r>
              <a:rPr lang="zh-CN" altLang="en-US" dirty="0">
                <a:solidFill>
                  <a:srgbClr val="FF0000"/>
                </a:solidFill>
              </a:rPr>
              <a:t>较少</a:t>
            </a:r>
            <a:endParaRPr lang="en-US" altLang="zh-CN" dirty="0">
              <a:solidFill>
                <a:srgbClr val="FF0000"/>
              </a:solidFill>
            </a:endParaRPr>
          </a:p>
          <a:p>
            <a:pPr lvl="3" eaLnBrk="1" hangingPunct="1"/>
            <a:r>
              <a:rPr lang="zh-CN" altLang="en-US" dirty="0"/>
              <a:t>也就是说每个</a:t>
            </a:r>
            <a:r>
              <a:rPr lang="en-US" altLang="zh-CN" dirty="0"/>
              <a:t>chain</a:t>
            </a:r>
            <a:r>
              <a:rPr lang="zh-CN" altLang="en-US" dirty="0"/>
              <a:t>的长度较少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这也是为什么</a:t>
            </a:r>
            <a:r>
              <a:rPr lang="zh-CN" altLang="en-US" dirty="0">
                <a:solidFill>
                  <a:srgbClr val="00B0F0"/>
                </a:solidFill>
              </a:rPr>
              <a:t>哈希函数</a:t>
            </a:r>
            <a:r>
              <a:rPr lang="zh-CN" altLang="en-US" dirty="0"/>
              <a:t>也称作</a:t>
            </a:r>
            <a:r>
              <a:rPr lang="zh-CN" altLang="en-US" dirty="0">
                <a:solidFill>
                  <a:srgbClr val="00B0F0"/>
                </a:solidFill>
              </a:rPr>
              <a:t>散列函数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计算哈希函数所需时间</a:t>
            </a:r>
          </a:p>
          <a:p>
            <a:pPr lvl="2" eaLnBrk="1" hangingPunct="1"/>
            <a:r>
              <a:rPr lang="zh-CN" altLang="en-US" dirty="0"/>
              <a:t>关键字长度</a:t>
            </a:r>
          </a:p>
          <a:p>
            <a:pPr lvl="2" eaLnBrk="1" hangingPunct="1"/>
            <a:r>
              <a:rPr lang="zh-CN" altLang="en-US" dirty="0"/>
              <a:t>哈希表长度（哈希地址范围）</a:t>
            </a:r>
          </a:p>
          <a:p>
            <a:pPr lvl="2" eaLnBrk="1" hangingPunct="1"/>
            <a:r>
              <a:rPr lang="zh-CN" altLang="en-US" dirty="0"/>
              <a:t>关键字分布情况</a:t>
            </a:r>
          </a:p>
          <a:p>
            <a:pPr lvl="2" eaLnBrk="1" hangingPunct="1"/>
            <a:r>
              <a:rPr lang="zh-CN" altLang="en-US" dirty="0"/>
              <a:t>记录的查找频率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61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FF5C-8535-4AA8-A978-987E5EF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1.1. </a:t>
            </a:r>
            <a:r>
              <a:rPr lang="zh-CN" altLang="en-US" sz="3600" dirty="0">
                <a:latin typeface="Cambria" panose="02040503050406030204" pitchFamily="18" charset="0"/>
              </a:rPr>
              <a:t>什么是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哈希函数</a:t>
            </a:r>
            <a:r>
              <a:rPr lang="en-US" altLang="zh-CN" sz="3200" dirty="0">
                <a:latin typeface="Cambria" panose="02040503050406030204" pitchFamily="18" charset="0"/>
              </a:rPr>
              <a:t>?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5D9D-45F6-4E21-9F0D-EC56A31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772400" cy="461654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假设所有关键字的集合为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（</a:t>
            </a:r>
            <a:r>
              <a:rPr lang="en-US" altLang="zh-CN" sz="2400" dirty="0"/>
              <a:t>universe of keys</a:t>
            </a:r>
            <a:r>
              <a:rPr lang="zh-CN" altLang="en-US" sz="2400" dirty="0"/>
              <a:t>）</a:t>
            </a:r>
            <a:r>
              <a:rPr lang="en-US" altLang="zh-CN" sz="2400" dirty="0"/>
              <a:t>.</a:t>
            </a:r>
          </a:p>
          <a:p>
            <a:pPr marL="0" indent="0" eaLnBrk="1" hangingPunct="1">
              <a:buNone/>
            </a:pPr>
            <a:r>
              <a:rPr lang="zh-CN" altLang="en-US" sz="2800" dirty="0"/>
              <a:t>假设有一个数组</a:t>
            </a:r>
            <a:r>
              <a:rPr lang="en-US" altLang="zh-CN" sz="2800" dirty="0"/>
              <a:t>(array)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，它能存储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dirty="0"/>
              <a:t>个元素。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这个数组在这里称作</a:t>
            </a:r>
            <a:r>
              <a:rPr lang="zh-CN" altLang="en-US" sz="2400" dirty="0">
                <a:solidFill>
                  <a:srgbClr val="00B0F0"/>
                </a:solidFill>
              </a:rPr>
              <a:t>哈希表</a:t>
            </a:r>
            <a:r>
              <a:rPr lang="en-US" altLang="zh-CN" sz="2400" dirty="0">
                <a:solidFill>
                  <a:srgbClr val="00B0F0"/>
                </a:solidFill>
              </a:rPr>
              <a:t>(hash table)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它的每个元素称作一个</a:t>
            </a:r>
            <a:r>
              <a:rPr lang="en-US" altLang="zh-CN" sz="2400" dirty="0">
                <a:solidFill>
                  <a:srgbClr val="00B0F0"/>
                </a:solidFill>
              </a:rPr>
              <a:t>slot</a:t>
            </a:r>
            <a:r>
              <a:rPr lang="zh-CN" altLang="en-US" sz="2400" dirty="0"/>
              <a:t>或者</a:t>
            </a:r>
            <a:r>
              <a:rPr lang="en-US" altLang="zh-CN" sz="2400" dirty="0">
                <a:solidFill>
                  <a:srgbClr val="00B0F0"/>
                </a:solidFill>
              </a:rPr>
              <a:t>bucket</a:t>
            </a:r>
            <a:r>
              <a:rPr lang="zh-CN" altLang="en-US" sz="2400" dirty="0"/>
              <a:t>（或</a:t>
            </a:r>
            <a:r>
              <a:rPr lang="zh-CN" altLang="en-US" sz="2400" dirty="0">
                <a:solidFill>
                  <a:srgbClr val="00B0F0"/>
                </a:solidFill>
              </a:rPr>
              <a:t>位置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sz="2800" dirty="0"/>
              <a:t>哈希函数</a:t>
            </a:r>
            <a:r>
              <a:rPr lang="en-US" altLang="zh-CN" sz="2800" dirty="0"/>
              <a:t>:</a:t>
            </a:r>
          </a:p>
          <a:p>
            <a:pPr lvl="1" eaLnBrk="1" hangingPunct="1"/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{0,1,…,M-1}</a:t>
            </a:r>
            <a:r>
              <a:rPr lang="zh-CN" altLang="en-US" sz="2400" dirty="0"/>
              <a:t>的一个函数。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称作一个</a:t>
            </a:r>
            <a:r>
              <a:rPr lang="zh-CN" altLang="en-US" sz="2400" dirty="0">
                <a:solidFill>
                  <a:srgbClr val="00B0F0"/>
                </a:solidFill>
              </a:rPr>
              <a:t>哈希函数</a:t>
            </a:r>
            <a:r>
              <a:rPr lang="en-US" altLang="zh-CN" sz="2400" dirty="0">
                <a:solidFill>
                  <a:srgbClr val="00B0F0"/>
                </a:solidFill>
              </a:rPr>
              <a:t>(hash function)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它将任何一个</a:t>
            </a:r>
            <a:r>
              <a:rPr lang="en-US" altLang="zh-CN" sz="2400" dirty="0"/>
              <a:t>key</a:t>
            </a:r>
            <a:r>
              <a:rPr lang="zh-CN" altLang="en-US" sz="2400" dirty="0"/>
              <a:t>映射到哈希表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中的一个位置。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    	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h(k)</a:t>
            </a:r>
            <a:r>
              <a:rPr lang="zh-CN" altLang="en-US" sz="2400" dirty="0"/>
              <a:t>是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在哈希表中的位置。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906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0251-C283-4C68-AA6D-65942E5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0" y="789175"/>
            <a:ext cx="8501062" cy="54054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dirty="0">
                <a:solidFill>
                  <a:srgbClr val="9933FF"/>
                </a:solidFill>
              </a:rPr>
              <a:t>直接定址法</a:t>
            </a:r>
          </a:p>
          <a:p>
            <a:pPr lvl="2" eaLnBrk="1" hangingPunct="1"/>
            <a:r>
              <a:rPr lang="zh-CN" altLang="en-US" dirty="0"/>
              <a:t>取关键字或关键字的某个线性函数作哈希地址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即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H(key)=key</a:t>
            </a:r>
            <a:r>
              <a:rPr lang="en-US" altLang="zh-CN" dirty="0"/>
              <a:t>   </a:t>
            </a:r>
            <a:r>
              <a:rPr lang="zh-CN" altLang="zh-CN" dirty="0"/>
              <a:t>或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a·key+b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/>
            <a:r>
              <a:rPr lang="zh-CN" altLang="zh-CN" dirty="0"/>
              <a:t>特点</a:t>
            </a:r>
          </a:p>
          <a:p>
            <a:pPr lvl="3" eaLnBrk="1" hangingPunct="1"/>
            <a:r>
              <a:rPr lang="zh-CN" altLang="en-US" dirty="0"/>
              <a:t>直接定址法所得地址集合与关键字集合大小相等</a:t>
            </a:r>
            <a:endParaRPr lang="en-US" altLang="zh-CN" dirty="0"/>
          </a:p>
          <a:p>
            <a:pPr lvl="3" eaLnBrk="1" hangingPunct="1"/>
            <a:r>
              <a:rPr lang="zh-CN" altLang="en-US" dirty="0">
                <a:solidFill>
                  <a:srgbClr val="FF0000"/>
                </a:solidFill>
              </a:rPr>
              <a:t>不会发生冲突</a:t>
            </a:r>
          </a:p>
          <a:p>
            <a:pPr lvl="3" eaLnBrk="1" hangingPunct="1"/>
            <a:r>
              <a:rPr lang="zh-CN" altLang="en-US" dirty="0"/>
              <a:t>实际中能用这种哈希函数的情况很少。因为</a:t>
            </a:r>
            <a:r>
              <a:rPr lang="en-US" altLang="zh-CN" dirty="0"/>
              <a:t>|U|</a:t>
            </a:r>
            <a:r>
              <a:rPr lang="zh-CN" altLang="en-US" dirty="0"/>
              <a:t>很大。</a:t>
            </a:r>
            <a:endParaRPr lang="en-US" altLang="zh-CN" dirty="0"/>
          </a:p>
          <a:p>
            <a:pPr lvl="4" eaLnBrk="1" hangingPunct="1"/>
            <a:endParaRPr lang="en-US" altLang="zh-CN" dirty="0"/>
          </a:p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zh-CN" altLang="en-US" dirty="0">
                <a:solidFill>
                  <a:srgbClr val="9933FF"/>
                </a:solidFill>
              </a:rPr>
              <a:t>平方取中法</a:t>
            </a:r>
          </a:p>
          <a:p>
            <a:pPr lvl="2" eaLnBrk="1" hangingPunct="1"/>
            <a:r>
              <a:rPr lang="zh-CN" altLang="en-US" dirty="0"/>
              <a:t>取关键字平方后</a:t>
            </a:r>
            <a:r>
              <a:rPr lang="zh-CN" altLang="en-US" dirty="0">
                <a:solidFill>
                  <a:srgbClr val="9933FF"/>
                </a:solidFill>
              </a:rPr>
              <a:t>中间几位</a:t>
            </a:r>
            <a:r>
              <a:rPr lang="zh-CN" altLang="en-US" dirty="0"/>
              <a:t>作哈希地址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一个数平方后中间几位和数的每一位都有关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使得随机的关键字的哈希值也是随机的。</a:t>
            </a:r>
          </a:p>
        </p:txBody>
      </p:sp>
    </p:spTree>
    <p:extLst>
      <p:ext uri="{BB962C8B-B14F-4D97-AF65-F5344CB8AC3E}">
        <p14:creationId xmlns:p14="http://schemas.microsoft.com/office/powerpoint/2010/main" val="6963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B18C592-3B1D-4382-9CF0-B949B8CE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891" y="792163"/>
            <a:ext cx="8501062" cy="37036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③ </a:t>
            </a:r>
            <a:r>
              <a:rPr lang="zh-CN" altLang="en-US" dirty="0">
                <a:solidFill>
                  <a:srgbClr val="9933FF"/>
                </a:solidFill>
              </a:rPr>
              <a:t>折叠法</a:t>
            </a:r>
          </a:p>
          <a:p>
            <a:pPr lvl="2" eaLnBrk="1" hangingPunct="1"/>
            <a:r>
              <a:rPr lang="zh-CN" altLang="en-US" dirty="0"/>
              <a:t>将关键字分割成位数相同的几部分，然后取这几部分的叠加和（舍去进位）做哈希地址</a:t>
            </a:r>
          </a:p>
          <a:p>
            <a:pPr lvl="2" eaLnBrk="1" hangingPunct="1"/>
            <a:r>
              <a:rPr lang="zh-CN" altLang="en-US" dirty="0"/>
              <a:t>种类</a:t>
            </a:r>
          </a:p>
          <a:p>
            <a:pPr lvl="3" eaLnBrk="1" hangingPunct="1"/>
            <a:r>
              <a:rPr lang="zh-CN" altLang="en-US" dirty="0"/>
              <a:t>移位叠加：将分割后的几部分低位对齐相加</a:t>
            </a:r>
          </a:p>
          <a:p>
            <a:pPr lvl="3" eaLnBrk="1" hangingPunct="1"/>
            <a:r>
              <a:rPr lang="zh-CN" altLang="en-US" dirty="0"/>
              <a:t>间界叠加：从一端沿分割界来回折送，然后对齐相加</a:t>
            </a:r>
          </a:p>
          <a:p>
            <a:pPr lvl="2" eaLnBrk="1" hangingPunct="1"/>
            <a:r>
              <a:rPr lang="zh-CN" altLang="en-US" dirty="0"/>
              <a:t>适于关键字位数很多且每一位上数字分布大致均匀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61A6A2A-44C3-41D0-87A0-396D2947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861594"/>
            <a:ext cx="50577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关键字为 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0442205864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 折叠长度为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69F77B0E-4C9A-407C-999A-F38EEC396A82}"/>
              </a:ext>
            </a:extLst>
          </p:cNvPr>
          <p:cNvGrpSpPr>
            <a:grpSpLocks/>
          </p:cNvGrpSpPr>
          <p:nvPr/>
        </p:nvGrpSpPr>
        <p:grpSpPr bwMode="auto">
          <a:xfrm>
            <a:off x="1665288" y="4700588"/>
            <a:ext cx="3265487" cy="1595437"/>
            <a:chOff x="1049" y="2961"/>
            <a:chExt cx="2057" cy="1005"/>
          </a:xfrm>
        </p:grpSpPr>
        <p:sp>
          <p:nvSpPr>
            <p:cNvPr id="72718" name="Text Box 5">
              <a:extLst>
                <a:ext uri="{FF2B5EF4-FFF2-40B4-BE49-F238E27FC236}">
                  <a16:creationId xmlns:a16="http://schemas.microsoft.com/office/drawing/2014/main" id="{D48BF6E3-CE61-4A3B-ABD7-A47D795A8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5 8 6 4</a:t>
              </a:r>
            </a:p>
          </p:txBody>
        </p:sp>
        <p:grpSp>
          <p:nvGrpSpPr>
            <p:cNvPr id="72719" name="Group 6">
              <a:extLst>
                <a:ext uri="{FF2B5EF4-FFF2-40B4-BE49-F238E27FC236}">
                  <a16:creationId xmlns:a16="http://schemas.microsoft.com/office/drawing/2014/main" id="{B7E58184-3DFB-4F8D-B05E-0CFCA9846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150"/>
              <a:ext cx="2057" cy="816"/>
              <a:chOff x="1049" y="3150"/>
              <a:chExt cx="2057" cy="816"/>
            </a:xfrm>
          </p:grpSpPr>
          <p:sp>
            <p:nvSpPr>
              <p:cNvPr id="72720" name="Text Box 7">
                <a:extLst>
                  <a:ext uri="{FF2B5EF4-FFF2-40B4-BE49-F238E27FC236}">
                    <a16:creationId xmlns:a16="http://schemas.microsoft.com/office/drawing/2014/main" id="{5F2D3BBC-3ED5-4F8E-B75D-B00581E4E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4 2 2 0</a:t>
                </a:r>
              </a:p>
            </p:txBody>
          </p:sp>
          <p:sp>
            <p:nvSpPr>
              <p:cNvPr id="72721" name="Text Box 8">
                <a:extLst>
                  <a:ext uri="{FF2B5EF4-FFF2-40B4-BE49-F238E27FC236}">
                    <a16:creationId xmlns:a16="http://schemas.microsoft.com/office/drawing/2014/main" id="{2A153B59-7967-4530-B567-128CA4234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0 4</a:t>
                </a:r>
              </a:p>
            </p:txBody>
          </p:sp>
          <p:sp>
            <p:nvSpPr>
              <p:cNvPr id="72722" name="Line 9">
                <a:extLst>
                  <a:ext uri="{FF2B5EF4-FFF2-40B4-BE49-F238E27FC236}">
                    <a16:creationId xmlns:a16="http://schemas.microsoft.com/office/drawing/2014/main" id="{8BAB5848-B125-4618-905F-3A93D5029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723" name="Text Box 10">
                <a:extLst>
                  <a:ext uri="{FF2B5EF4-FFF2-40B4-BE49-F238E27FC236}">
                    <a16:creationId xmlns:a16="http://schemas.microsoft.com/office/drawing/2014/main" id="{B8DC18B4-D133-471D-82F4-C6966D914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0 0 8 8</a:t>
                </a:r>
              </a:p>
            </p:txBody>
          </p:sp>
          <p:sp>
            <p:nvSpPr>
              <p:cNvPr id="72724" name="Text Box 11">
                <a:extLst>
                  <a:ext uri="{FF2B5EF4-FFF2-40B4-BE49-F238E27FC236}">
                    <a16:creationId xmlns:a16="http://schemas.microsoft.com/office/drawing/2014/main" id="{5F4515A4-7144-4755-8EEC-FD0B6E51E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H(key)=0088</a:t>
                </a:r>
              </a:p>
            </p:txBody>
          </p:sp>
          <p:sp>
            <p:nvSpPr>
              <p:cNvPr id="72725" name="AutoShape 12">
                <a:extLst>
                  <a:ext uri="{FF2B5EF4-FFF2-40B4-BE49-F238E27FC236}">
                    <a16:creationId xmlns:a16="http://schemas.microsoft.com/office/drawing/2014/main" id="{FD976D87-C8B2-45F6-A1AB-87FBB6C9F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256"/>
                <a:ext cx="1028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移位叠加</a:t>
                </a:r>
              </a:p>
            </p:txBody>
          </p:sp>
        </p:grpSp>
      </p:grpSp>
      <p:grpSp>
        <p:nvGrpSpPr>
          <p:cNvPr id="26637" name="Group 13">
            <a:extLst>
              <a:ext uri="{FF2B5EF4-FFF2-40B4-BE49-F238E27FC236}">
                <a16:creationId xmlns:a16="http://schemas.microsoft.com/office/drawing/2014/main" id="{33867898-293D-4B6D-B349-51CE0002BB37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4738688"/>
            <a:ext cx="3265487" cy="1595437"/>
            <a:chOff x="1049" y="2961"/>
            <a:chExt cx="2057" cy="1005"/>
          </a:xfrm>
        </p:grpSpPr>
        <p:sp>
          <p:nvSpPr>
            <p:cNvPr id="72710" name="Text Box 14">
              <a:extLst>
                <a:ext uri="{FF2B5EF4-FFF2-40B4-BE49-F238E27FC236}">
                  <a16:creationId xmlns:a16="http://schemas.microsoft.com/office/drawing/2014/main" id="{9BFA127C-626C-4EEE-99CE-C6F51383A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5 8 6 4</a:t>
              </a:r>
            </a:p>
          </p:txBody>
        </p:sp>
        <p:grpSp>
          <p:nvGrpSpPr>
            <p:cNvPr id="72711" name="Group 15">
              <a:extLst>
                <a:ext uri="{FF2B5EF4-FFF2-40B4-BE49-F238E27FC236}">
                  <a16:creationId xmlns:a16="http://schemas.microsoft.com/office/drawing/2014/main" id="{D3071B4B-7F22-468F-B8D3-536E0E5CF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150"/>
              <a:ext cx="2057" cy="816"/>
              <a:chOff x="1049" y="3150"/>
              <a:chExt cx="2057" cy="816"/>
            </a:xfrm>
          </p:grpSpPr>
          <p:sp>
            <p:nvSpPr>
              <p:cNvPr id="72712" name="Text Box 16">
                <a:extLst>
                  <a:ext uri="{FF2B5EF4-FFF2-40B4-BE49-F238E27FC236}">
                    <a16:creationId xmlns:a16="http://schemas.microsoft.com/office/drawing/2014/main" id="{58C799A0-8860-4EA7-BD7D-81F0B993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0 2 2 4</a:t>
                </a:r>
              </a:p>
            </p:txBody>
          </p:sp>
          <p:sp>
            <p:nvSpPr>
              <p:cNvPr id="72713" name="Text Box 17">
                <a:extLst>
                  <a:ext uri="{FF2B5EF4-FFF2-40B4-BE49-F238E27FC236}">
                    <a16:creationId xmlns:a16="http://schemas.microsoft.com/office/drawing/2014/main" id="{0FF78460-4202-41E7-AC3C-60AB74E61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0 4</a:t>
                </a:r>
              </a:p>
            </p:txBody>
          </p:sp>
          <p:sp>
            <p:nvSpPr>
              <p:cNvPr id="72714" name="Line 18">
                <a:extLst>
                  <a:ext uri="{FF2B5EF4-FFF2-40B4-BE49-F238E27FC236}">
                    <a16:creationId xmlns:a16="http://schemas.microsoft.com/office/drawing/2014/main" id="{1B662C25-DC7F-412D-8D9B-51A08603D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715" name="Text Box 19">
                <a:extLst>
                  <a:ext uri="{FF2B5EF4-FFF2-40B4-BE49-F238E27FC236}">
                    <a16:creationId xmlns:a16="http://schemas.microsoft.com/office/drawing/2014/main" id="{72FA9CF8-D866-4629-AD7E-CD0373598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6 0 9 2</a:t>
                </a:r>
              </a:p>
            </p:txBody>
          </p:sp>
          <p:sp>
            <p:nvSpPr>
              <p:cNvPr id="72716" name="Text Box 20">
                <a:extLst>
                  <a:ext uri="{FF2B5EF4-FFF2-40B4-BE49-F238E27FC236}">
                    <a16:creationId xmlns:a16="http://schemas.microsoft.com/office/drawing/2014/main" id="{D3DE2C26-DD43-49CC-9411-5555DCDFA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H(key)=6092</a:t>
                </a:r>
              </a:p>
            </p:txBody>
          </p:sp>
          <p:sp>
            <p:nvSpPr>
              <p:cNvPr id="72717" name="AutoShape 21">
                <a:extLst>
                  <a:ext uri="{FF2B5EF4-FFF2-40B4-BE49-F238E27FC236}">
                    <a16:creationId xmlns:a16="http://schemas.microsoft.com/office/drawing/2014/main" id="{AE320A5B-EF9B-43DA-A577-63802DADB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256"/>
                <a:ext cx="1028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间界叠加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70003BD-5344-4485-B1F5-36EF7201F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986118"/>
            <a:ext cx="8501062" cy="4527176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④ </a:t>
            </a:r>
            <a:r>
              <a:rPr lang="zh-CN" altLang="en-US" dirty="0">
                <a:solidFill>
                  <a:srgbClr val="9933FF"/>
                </a:solidFill>
              </a:rPr>
              <a:t>除留余数法</a:t>
            </a:r>
          </a:p>
          <a:p>
            <a:pPr lvl="2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H(key)=key % p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M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zh-CN" dirty="0">
                <a:sym typeface="Symbol" panose="05050102010706020507" pitchFamily="18" charset="2"/>
              </a:rPr>
              <a:t>特点</a:t>
            </a:r>
          </a:p>
          <a:p>
            <a:pPr lvl="3" eaLnBrk="1" hangingPunct="1"/>
            <a:r>
              <a:rPr lang="zh-CN" altLang="en-US" sz="2400" dirty="0"/>
              <a:t>简单、常用，可与上述几种方法结合使用</a:t>
            </a:r>
          </a:p>
          <a:p>
            <a:pPr lvl="3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zh-CN" sz="2400" dirty="0"/>
              <a:t>的选取很重要；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zh-CN" sz="2400" dirty="0"/>
              <a:t>选的不好，容易产生同义词</a:t>
            </a:r>
            <a:endParaRPr lang="en-US" altLang="zh-CN" sz="2400" dirty="0"/>
          </a:p>
          <a:p>
            <a:pPr lvl="3" eaLnBrk="1" hangingPunct="1"/>
            <a:r>
              <a:rPr lang="zh-CN" altLang="en-US" sz="2400" dirty="0"/>
              <a:t>一般来说，会选择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为质数。</a:t>
            </a:r>
            <a:endParaRPr lang="en-US" altLang="zh-CN" sz="2400" dirty="0"/>
          </a:p>
          <a:p>
            <a:pPr marL="1828800" lvl="4" indent="0" eaLnBrk="1" hangingPunct="1">
              <a:buNone/>
            </a:pPr>
            <a:endParaRPr lang="zh-CN" altLang="zh-CN" dirty="0"/>
          </a:p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⑤ </a:t>
            </a:r>
            <a:r>
              <a:rPr lang="zh-CN" altLang="en-US" dirty="0">
                <a:solidFill>
                  <a:srgbClr val="9933FF"/>
                </a:solidFill>
              </a:rPr>
              <a:t>随机数法（*）</a:t>
            </a:r>
          </a:p>
          <a:p>
            <a:pPr lvl="2" eaLnBrk="1" hangingPunct="1"/>
            <a:r>
              <a:rPr lang="zh-CN" altLang="en-US" dirty="0"/>
              <a:t>构造：取关键字的随机函数值作哈希地址，即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H(key)=random(key)</a:t>
            </a:r>
            <a:endParaRPr lang="zh-CN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340C-488D-4F05-8F4D-CCC6C1B8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D9088-6C4B-4979-BC3A-541AD1C7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967893"/>
            <a:ext cx="8501062" cy="2922213"/>
          </a:xfrm>
        </p:spPr>
        <p:txBody>
          <a:bodyPr/>
          <a:lstStyle/>
          <a:p>
            <a:r>
              <a:rPr lang="en-US" altLang="zh-CN" dirty="0"/>
              <a:t>Good in practice, but no guarantee.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接下来，我们将设计更好的</a:t>
            </a:r>
            <a:r>
              <a:rPr lang="en-US" altLang="zh-CN" dirty="0"/>
              <a:t>hash </a:t>
            </a:r>
            <a:r>
              <a:rPr lang="zh-CN" altLang="en-US" dirty="0"/>
              <a:t>函数，</a:t>
            </a:r>
            <a:endParaRPr lang="en-US" altLang="zh-CN" dirty="0"/>
          </a:p>
          <a:p>
            <a:pPr lvl="1"/>
            <a:r>
              <a:rPr lang="zh-CN" altLang="en-US" dirty="0"/>
              <a:t>它的插入、查找、删除的平均时间是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在介绍这种</a:t>
            </a:r>
            <a:r>
              <a:rPr lang="en-US" altLang="zh-CN" dirty="0"/>
              <a:t>hash</a:t>
            </a:r>
            <a:r>
              <a:rPr lang="zh-CN" altLang="en-US" dirty="0"/>
              <a:t>函数的定义之前，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我们先来看看</a:t>
            </a:r>
            <a:r>
              <a:rPr lang="en-US" altLang="zh-CN" dirty="0"/>
              <a:t>hash</a:t>
            </a:r>
            <a:r>
              <a:rPr lang="zh-CN" altLang="en-US" dirty="0"/>
              <a:t>函数和</a:t>
            </a:r>
            <a:r>
              <a:rPr lang="en-US" altLang="zh-CN" dirty="0"/>
              <a:t>hash</a:t>
            </a:r>
            <a:r>
              <a:rPr lang="zh-CN" altLang="en-US" dirty="0"/>
              <a:t>查找的一些应用。</a:t>
            </a:r>
          </a:p>
        </p:txBody>
      </p:sp>
    </p:spTree>
    <p:extLst>
      <p:ext uri="{BB962C8B-B14F-4D97-AF65-F5344CB8AC3E}">
        <p14:creationId xmlns:p14="http://schemas.microsoft.com/office/powerpoint/2010/main" val="4951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3B8A2F6-F7FA-4558-B58A-63FE3700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4. Hash</a:t>
            </a:r>
            <a:r>
              <a:rPr lang="zh-CN" altLang="en-US" sz="3600" dirty="0">
                <a:latin typeface="Cambria" panose="02040503050406030204" pitchFamily="18" charset="0"/>
              </a:rPr>
              <a:t>函数及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</a:rPr>
              <a:t>查找的应用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3A4F-B7C0-4295-BA78-B2755BEB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45" y="1649786"/>
            <a:ext cx="7371509" cy="4751013"/>
          </a:xfrm>
        </p:spPr>
        <p:txBody>
          <a:bodyPr/>
          <a:lstStyle/>
          <a:p>
            <a:r>
              <a:rPr lang="zh-CN" altLang="en-US" sz="2800" dirty="0"/>
              <a:t>传输文本</a:t>
            </a:r>
            <a:r>
              <a:rPr lang="en-US" altLang="zh-CN" sz="2800" dirty="0"/>
              <a:t>Text</a:t>
            </a:r>
            <a:r>
              <a:rPr lang="zh-CN" altLang="en-US" sz="2800" dirty="0"/>
              <a:t>、以及文件防串改</a:t>
            </a:r>
            <a:endParaRPr lang="en-US" altLang="zh-CN" sz="2800" dirty="0"/>
          </a:p>
          <a:p>
            <a:pPr lvl="1"/>
            <a:r>
              <a:rPr lang="zh-CN" altLang="en-US" sz="2400" dirty="0"/>
              <a:t>计算</a:t>
            </a:r>
            <a:r>
              <a:rPr lang="en-US" altLang="zh-CN" sz="2400" dirty="0">
                <a:solidFill>
                  <a:srgbClr val="92D050"/>
                </a:solidFill>
              </a:rPr>
              <a:t>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=H(Text)</a:t>
            </a:r>
            <a:r>
              <a:rPr lang="zh-CN" altLang="en-US" sz="2400" dirty="0"/>
              <a:t>，然后发送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Text,V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接收到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Text’</a:t>
            </a:r>
            <a:r>
              <a:rPr lang="zh-CN" altLang="en-US" sz="2400" dirty="0"/>
              <a:t>以后。检查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H(Text’)=</a:t>
            </a:r>
            <a:r>
              <a:rPr lang="en-US" altLang="zh-CN" sz="2400" dirty="0">
                <a:solidFill>
                  <a:srgbClr val="92D050"/>
                </a:solidFill>
              </a:rPr>
              <a:t>V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r>
              <a:rPr lang="zh-CN" altLang="en-US" sz="2400" dirty="0">
                <a:solidFill>
                  <a:srgbClr val="9933FF"/>
                </a:solidFill>
              </a:rPr>
              <a:t>的设计要求：应该对个别位置出错敏感。</a:t>
            </a:r>
          </a:p>
          <a:p>
            <a:r>
              <a:rPr lang="zh-CN" altLang="en-US" sz="2800" dirty="0"/>
              <a:t>Password Verification</a:t>
            </a:r>
          </a:p>
          <a:p>
            <a:pPr lvl="1"/>
            <a:r>
              <a:rPr lang="zh-CN" altLang="en-US" sz="2400" dirty="0"/>
              <a:t>你在</a:t>
            </a:r>
            <a:r>
              <a:rPr lang="en-US" altLang="zh-CN" sz="2400" dirty="0" err="1"/>
              <a:t>gmail</a:t>
            </a:r>
            <a:r>
              <a:rPr lang="zh-CN" altLang="en-US" sz="2400" dirty="0"/>
              <a:t>中使用的密码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，实际上传输到服务端的是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gmail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(p)</a:t>
            </a:r>
            <a:r>
              <a:rPr lang="zh-CN" altLang="en-US" sz="2400" dirty="0"/>
              <a:t>。服务器会比较你的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gmail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(p)</a:t>
            </a:r>
            <a:r>
              <a:rPr lang="zh-CN" altLang="en-US" sz="2400" dirty="0"/>
              <a:t>是否与之前的记录相同。</a:t>
            </a:r>
            <a:r>
              <a:rPr lang="zh-CN" altLang="en-US" sz="2400" dirty="0">
                <a:solidFill>
                  <a:srgbClr val="1807B9"/>
                </a:solidFill>
              </a:rPr>
              <a:t>想想，为什么不能传</a:t>
            </a:r>
            <a:r>
              <a:rPr lang="en-US" altLang="zh-CN" sz="2400" dirty="0">
                <a:solidFill>
                  <a:srgbClr val="1807B9"/>
                </a:solidFill>
              </a:rPr>
              <a:t>p</a:t>
            </a:r>
            <a:r>
              <a:rPr lang="zh-CN" altLang="en-US" sz="2400" dirty="0">
                <a:solidFill>
                  <a:srgbClr val="1807B9"/>
                </a:solidFill>
              </a:rPr>
              <a:t>？</a:t>
            </a:r>
            <a:endParaRPr lang="en-US" altLang="zh-CN" sz="2400" dirty="0">
              <a:solidFill>
                <a:srgbClr val="1807B9"/>
              </a:solidFill>
            </a:endParaRP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r>
              <a:rPr lang="zh-CN" altLang="en-US" sz="2400" dirty="0">
                <a:solidFill>
                  <a:srgbClr val="9933FF"/>
                </a:solidFill>
              </a:rPr>
              <a:t>的设计要求：难以从</a:t>
            </a:r>
            <a:r>
              <a:rPr lang="en-US" altLang="zh-CN" sz="2400" dirty="0">
                <a:solidFill>
                  <a:srgbClr val="9933FF"/>
                </a:solidFill>
              </a:rPr>
              <a:t>H(p)</a:t>
            </a:r>
            <a:r>
              <a:rPr lang="zh-CN" altLang="en-US" sz="2400" dirty="0">
                <a:solidFill>
                  <a:srgbClr val="9933FF"/>
                </a:solidFill>
              </a:rPr>
              <a:t>得到</a:t>
            </a:r>
            <a:r>
              <a:rPr lang="en-US" altLang="zh-CN" sz="2400" dirty="0">
                <a:solidFill>
                  <a:srgbClr val="9933FF"/>
                </a:solidFill>
              </a:rPr>
              <a:t>p</a:t>
            </a:r>
            <a:r>
              <a:rPr lang="zh-CN" altLang="en-US" sz="2400" dirty="0">
                <a:solidFill>
                  <a:srgbClr val="9933FF"/>
                </a:solidFill>
              </a:rPr>
              <a:t>的信息。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Cryptographic hash functions。</a:t>
            </a:r>
            <a:endParaRPr lang="en-US" altLang="zh-CN" sz="20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1F5DC-86E1-4C46-A33F-641870EFBAF9}"/>
              </a:ext>
            </a:extLst>
          </p:cNvPr>
          <p:cNvSpPr txBox="1"/>
          <p:nvPr/>
        </p:nvSpPr>
        <p:spPr>
          <a:xfrm>
            <a:off x="1785731" y="5939134"/>
            <a:ext cx="69739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函数的研究一直是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密码学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的前沿热点课题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E6E9-6139-4DDE-ABF5-9B7B49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查找的应用</a:t>
            </a:r>
            <a:r>
              <a:rPr lang="en-US" altLang="zh-CN" sz="3600" dirty="0"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：记忆化搜索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A139F-2533-4EA9-9DE4-D28450EB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75775" cy="5027750"/>
          </a:xfrm>
        </p:spPr>
        <p:txBody>
          <a:bodyPr/>
          <a:lstStyle/>
          <a:p>
            <a:r>
              <a:rPr lang="zh-CN" altLang="en-US" dirty="0"/>
              <a:t>记忆化搜索</a:t>
            </a:r>
            <a:r>
              <a:rPr lang="en-US" altLang="zh-CN" dirty="0"/>
              <a:t>(*)</a:t>
            </a:r>
          </a:p>
          <a:p>
            <a:pPr lvl="1"/>
            <a:r>
              <a:rPr lang="zh-CN" altLang="en-US" dirty="0"/>
              <a:t>在搜索过程中，有很多不同状态会产生。</a:t>
            </a:r>
            <a:endParaRPr lang="en-US" altLang="zh-CN" dirty="0"/>
          </a:p>
          <a:p>
            <a:pPr lvl="1"/>
            <a:r>
              <a:rPr lang="zh-CN" altLang="en-US" dirty="0"/>
              <a:t>为避免重复计算某一些状态，要</a:t>
            </a:r>
            <a:r>
              <a:rPr lang="zh-CN" altLang="en-US" dirty="0">
                <a:solidFill>
                  <a:srgbClr val="00B0F0"/>
                </a:solidFill>
              </a:rPr>
              <a:t>查重</a:t>
            </a:r>
            <a:endParaRPr lang="en-US" altLang="zh-CN" dirty="0"/>
          </a:p>
          <a:p>
            <a:r>
              <a:rPr lang="zh-CN" altLang="en-US" dirty="0"/>
              <a:t>可用到</a:t>
            </a:r>
            <a:r>
              <a:rPr lang="en-US" altLang="zh-CN" dirty="0"/>
              <a:t>Hash</a:t>
            </a:r>
            <a:r>
              <a:rPr lang="zh-CN" altLang="en-US" dirty="0"/>
              <a:t>来查重。</a:t>
            </a:r>
            <a:endParaRPr lang="en-US" altLang="zh-CN" dirty="0"/>
          </a:p>
          <a:p>
            <a:pPr lvl="1"/>
            <a:r>
              <a:rPr lang="zh-CN" altLang="en-US" dirty="0"/>
              <a:t>一旦某个状态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被计算过，将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记录下来。</a:t>
            </a:r>
            <a:endParaRPr lang="en-US" altLang="zh-CN" dirty="0"/>
          </a:p>
          <a:p>
            <a:pPr lvl="1"/>
            <a:r>
              <a:rPr lang="zh-CN" altLang="en-US" dirty="0"/>
              <a:t>在要去计算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时，先看看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,f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)]</a:t>
            </a:r>
            <a:r>
              <a:rPr lang="zh-CN" altLang="en-US" dirty="0"/>
              <a:t>是否已在表里。</a:t>
            </a:r>
            <a:endParaRPr lang="en-US" altLang="zh-CN" dirty="0"/>
          </a:p>
          <a:p>
            <a:r>
              <a:rPr lang="zh-CN" altLang="en-US" dirty="0">
                <a:solidFill>
                  <a:schemeClr val="tx2"/>
                </a:solidFill>
              </a:rPr>
              <a:t>例题</a:t>
            </a:r>
            <a:r>
              <a:rPr lang="zh-CN" altLang="en-US" dirty="0"/>
              <a:t>：</a:t>
            </a:r>
            <a:r>
              <a:rPr lang="zh-CN" altLang="en-US" dirty="0">
                <a:hlinkClick r:id="rId2"/>
              </a:rPr>
              <a:t>https://www.cnblogs.com/812-xiao-wen/p/10306353.html</a:t>
            </a:r>
            <a:r>
              <a:rPr lang="zh-CN" altLang="en-US" dirty="0"/>
              <a:t>  （留作课后思考）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非考试内容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2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A244-40CB-41DE-8F28-1399F60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查找的应用</a:t>
            </a:r>
            <a:r>
              <a:rPr lang="en-US" altLang="zh-CN" sz="3600" dirty="0">
                <a:latin typeface="Cambria" panose="02040503050406030204" pitchFamily="18" charset="0"/>
              </a:rPr>
              <a:t>2</a:t>
            </a:r>
            <a:r>
              <a:rPr lang="zh-CN" altLang="en-US" sz="3600" dirty="0">
                <a:latin typeface="Cambria" panose="02040503050406030204" pitchFamily="18" charset="0"/>
              </a:rPr>
              <a:t>：四数之和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998F-3C5D-4246-AAB2-11EF6CF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8395045" cy="49885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问题描述：有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个整数集合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假设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|A|=|B|=|C|=|D|=n≤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。整数的范围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1~2*10</a:t>
            </a:r>
            <a:r>
              <a:rPr lang="en-US" altLang="zh-CN" sz="2800" baseline="30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要找到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a∈A,b∈B,c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原题网址：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leetcode.com/problems/4sum-ii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笨方法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用“排序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单调枚举技巧”优化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的解法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a∈A,b∈B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表存储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c∈C,d∈D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是否在集合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（假定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的插入和查找操作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A244-40CB-41DE-8F28-1399F60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200">
                <a:latin typeface="Cambria" panose="02040503050406030204" pitchFamily="18" charset="0"/>
                <a:cs typeface="Calibri" panose="020F0502020204030204" pitchFamily="34" charset="0"/>
              </a:rPr>
              <a:t>函数的一个不太完美的应用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998F-3C5D-4246-AAB2-11EF6CF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7958697" cy="4222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回顾</a:t>
            </a:r>
            <a:r>
              <a:rPr lang="zh-CN" altLang="en-US" sz="2800" dirty="0"/>
              <a:t>：回文串的定义（在学习串时定义过）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i="1" dirty="0"/>
              <a:t>字符串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W=w</a:t>
            </a:r>
            <a:r>
              <a:rPr lang="en-US" altLang="zh-CN" sz="2800" i="1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i="1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i="1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i="1" dirty="0"/>
              <a:t>如果满足</a:t>
            </a:r>
            <a:r>
              <a:rPr lang="en-US" altLang="zh-CN" sz="2800" i="1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i="1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…w</a:t>
            </a:r>
            <a:r>
              <a:rPr lang="en-US" altLang="zh-CN" sz="2800" i="1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=W</a:t>
            </a:r>
            <a:r>
              <a:rPr lang="zh-CN" altLang="en-US" sz="2800" i="1" dirty="0"/>
              <a:t>，那么它被称作</a:t>
            </a:r>
            <a:r>
              <a:rPr lang="zh-CN" altLang="en-US" sz="2800" i="1" dirty="0">
                <a:solidFill>
                  <a:srgbClr val="00B0F0"/>
                </a:solidFill>
              </a:rPr>
              <a:t>回文串</a:t>
            </a:r>
            <a:r>
              <a:rPr lang="en-US" altLang="zh-CN" sz="2800" i="1" dirty="0"/>
              <a:t>——</a:t>
            </a:r>
            <a:r>
              <a:rPr lang="zh-CN" altLang="en-US" sz="2800" i="1" dirty="0"/>
              <a:t>即正着反着读一样的字符串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：</a:t>
            </a:r>
            <a:r>
              <a:rPr lang="en-US" altLang="zh-CN" sz="2800" dirty="0" err="1">
                <a:solidFill>
                  <a:srgbClr val="002060"/>
                </a:solidFill>
              </a:rPr>
              <a:t>abcba</a:t>
            </a:r>
            <a:r>
              <a:rPr lang="en-US" altLang="zh-CN" sz="2800" dirty="0"/>
              <a:t>.   </a:t>
            </a:r>
            <a:r>
              <a:rPr lang="en-US" altLang="zh-CN" sz="2800" dirty="0" err="1">
                <a:solidFill>
                  <a:srgbClr val="002060"/>
                </a:solidFill>
              </a:rPr>
              <a:t>acbbca</a:t>
            </a:r>
            <a:r>
              <a:rPr lang="en-US" altLang="zh-CN" sz="2800" dirty="0"/>
              <a:t>.   </a:t>
            </a:r>
            <a:r>
              <a:rPr lang="zh-CN" altLang="en-US" sz="2800" dirty="0"/>
              <a:t>但是</a:t>
            </a:r>
            <a:r>
              <a:rPr lang="en-US" altLang="zh-CN" sz="2800" dirty="0" err="1">
                <a:solidFill>
                  <a:srgbClr val="002060"/>
                </a:solidFill>
              </a:rPr>
              <a:t>abcab</a:t>
            </a:r>
            <a:r>
              <a:rPr lang="zh-CN" altLang="en-US" sz="2800" dirty="0"/>
              <a:t>不是。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最长回文子串问题</a:t>
            </a:r>
            <a:r>
              <a:rPr lang="en-US" altLang="zh-CN" sz="2800" dirty="0"/>
              <a:t>】</a:t>
            </a:r>
            <a:r>
              <a:rPr lang="zh-CN" altLang="en-US" sz="2800" dirty="0"/>
              <a:t>输入字符串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W=w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，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en-US" sz="2800" dirty="0"/>
              <a:t>找到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最长的回文子串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：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dirty="0"/>
              <a:t>=  </a:t>
            </a:r>
            <a:r>
              <a:rPr lang="en-US" altLang="zh-CN" sz="2800" dirty="0" err="1">
                <a:solidFill>
                  <a:srgbClr val="002060"/>
                </a:solidFill>
              </a:rPr>
              <a:t>abaccabba</a:t>
            </a:r>
            <a:r>
              <a:rPr lang="en-US" altLang="zh-CN" sz="2800" dirty="0"/>
              <a:t>.    </a:t>
            </a:r>
            <a:r>
              <a:rPr lang="zh-CN" altLang="en-US" sz="2800" dirty="0"/>
              <a:t>答案：</a:t>
            </a:r>
            <a:r>
              <a:rPr lang="en-US" altLang="zh-CN" sz="2800" dirty="0" err="1">
                <a:solidFill>
                  <a:srgbClr val="002060"/>
                </a:solidFill>
              </a:rPr>
              <a:t>baccab</a:t>
            </a:r>
            <a:r>
              <a:rPr lang="en-US" altLang="zh-CN" sz="2800" dirty="0"/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043F1E-7559-4712-B5B1-4BE00083545E}"/>
              </a:ext>
            </a:extLst>
          </p:cNvPr>
          <p:cNvSpPr txBox="1"/>
          <p:nvPr/>
        </p:nvSpPr>
        <p:spPr>
          <a:xfrm>
            <a:off x="1139732" y="5364521"/>
            <a:ext cx="7461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和许多字符串问题一样，本问题有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400" dirty="0">
                <a:solidFill>
                  <a:srgbClr val="FFC000"/>
                </a:solidFill>
              </a:rPr>
              <a:t>算法。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但是这个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400" dirty="0">
                <a:solidFill>
                  <a:srgbClr val="FFC000"/>
                </a:solidFill>
              </a:rPr>
              <a:t>的算法很复杂。下面，我们给出一个复杂度稍差的但容易得多的算法，基于一种哈希函数。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1EAE6-D31C-4AFE-94DC-8A87BFE5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327344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我们来说明如何求最长的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偶数长度的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回文子串。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用同样的思路可求最长的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奇数长度的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回文子串。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对任意的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 ≤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≤ n-1)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，定义</a:t>
            </a:r>
            <a:b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]:=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使得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],W[i-1],…,W[i-j+1] = W[i+1,i+j]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即，最长的中间位置为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的回文串的长度设为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045D2-E8CE-4BA9-8A44-88F522F7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大体思路</a:t>
            </a:r>
            <a:endParaRPr lang="zh-Hans-HK" altLang="en-US" sz="3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F69213-54BD-452B-BE93-DE0EF0187E78}"/>
              </a:ext>
            </a:extLst>
          </p:cNvPr>
          <p:cNvSpPr/>
          <p:nvPr/>
        </p:nvSpPr>
        <p:spPr>
          <a:xfrm>
            <a:off x="4947385" y="4229957"/>
            <a:ext cx="2556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≠ W[i+1]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则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12FE878-F901-4209-9EC0-CDB13F23264A}"/>
              </a:ext>
            </a:extLst>
          </p:cNvPr>
          <p:cNvGrpSpPr/>
          <p:nvPr/>
        </p:nvGrpSpPr>
        <p:grpSpPr>
          <a:xfrm>
            <a:off x="897086" y="4357760"/>
            <a:ext cx="3674914" cy="1878321"/>
            <a:chOff x="897086" y="4830779"/>
            <a:chExt cx="3674914" cy="187832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4085E27-B9BE-4005-90D0-D923D1407E1F}"/>
                </a:ext>
              </a:extLst>
            </p:cNvPr>
            <p:cNvGrpSpPr/>
            <p:nvPr/>
          </p:nvGrpSpPr>
          <p:grpSpPr>
            <a:xfrm>
              <a:off x="897086" y="4830779"/>
              <a:ext cx="3674914" cy="1555156"/>
              <a:chOff x="1330222" y="4900510"/>
              <a:chExt cx="3674914" cy="155515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0D6C652-4FB6-4A76-86BB-28E60A093660}"/>
                  </a:ext>
                </a:extLst>
              </p:cNvPr>
              <p:cNvSpPr/>
              <p:nvPr/>
            </p:nvSpPr>
            <p:spPr bwMode="auto">
              <a:xfrm>
                <a:off x="1751797" y="5168765"/>
                <a:ext cx="3253339" cy="44165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 b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 e a  </a:t>
                </a:r>
                <a:r>
                  <a:rPr kumimoji="1" lang="en-US" altLang="zh-Hans-HK" sz="2400" b="0" i="0" u="none" strike="noStrike" cap="none" normalizeH="0" baseline="0" dirty="0" err="1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e d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c </a:t>
                </a:r>
                <a:r>
                  <a:rPr kumimoji="1" lang="en-US" altLang="zh-Hans-HK" sz="24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b b</a:t>
                </a:r>
                <a:endParaRPr kumimoji="1" lang="zh-Hans-HK" altLang="en-US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E135CEB-8780-4D17-812F-EC0C7268C4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7086" y="5168766"/>
                <a:ext cx="0" cy="4416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12259242-CC1D-4FB3-BCC0-54A2EED9296E}"/>
                  </a:ext>
                </a:extLst>
              </p:cNvPr>
              <p:cNvSpPr/>
              <p:nvPr/>
            </p:nvSpPr>
            <p:spPr bwMode="auto">
              <a:xfrm rot="16200000">
                <a:off x="2751262" y="5381285"/>
                <a:ext cx="96244" cy="593019"/>
              </a:xfrm>
              <a:prstGeom prst="lef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72DD5A56-8064-4DD3-AB38-6204A962B820}"/>
                  </a:ext>
                </a:extLst>
              </p:cNvPr>
              <p:cNvSpPr/>
              <p:nvPr/>
            </p:nvSpPr>
            <p:spPr bwMode="auto">
              <a:xfrm rot="16200000">
                <a:off x="3438099" y="5371661"/>
                <a:ext cx="115493" cy="593020"/>
              </a:xfrm>
              <a:prstGeom prst="lef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D3AC2F-E449-4E04-922D-C72EA9271789}"/>
                  </a:ext>
                </a:extLst>
              </p:cNvPr>
              <p:cNvSpPr/>
              <p:nvPr/>
            </p:nvSpPr>
            <p:spPr>
              <a:xfrm>
                <a:off x="2698514" y="5664377"/>
                <a:ext cx="2288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ans-HK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Hans-HK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D745C5-599F-4948-AD73-5227C723AF55}"/>
                  </a:ext>
                </a:extLst>
              </p:cNvPr>
              <p:cNvSpPr/>
              <p:nvPr/>
            </p:nvSpPr>
            <p:spPr>
              <a:xfrm>
                <a:off x="3414999" y="5676014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ans-HK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Hans-HK" altLang="en-US" dirty="0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BB24C9B-19FA-40C3-B6F3-53D80D4EE61C}"/>
                  </a:ext>
                </a:extLst>
              </p:cNvPr>
              <p:cNvSpPr/>
              <p:nvPr/>
            </p:nvSpPr>
            <p:spPr bwMode="auto">
              <a:xfrm>
                <a:off x="2974206" y="5024355"/>
                <a:ext cx="327259" cy="125161"/>
              </a:xfrm>
              <a:custGeom>
                <a:avLst/>
                <a:gdLst>
                  <a:gd name="connsiteX0" fmla="*/ 0 w 327259"/>
                  <a:gd name="connsiteY0" fmla="*/ 125161 h 125161"/>
                  <a:gd name="connsiteX1" fmla="*/ 163630 w 327259"/>
                  <a:gd name="connsiteY1" fmla="*/ 32 h 125161"/>
                  <a:gd name="connsiteX2" fmla="*/ 327259 w 327259"/>
                  <a:gd name="connsiteY2" fmla="*/ 115535 h 12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259" h="125161">
                    <a:moveTo>
                      <a:pt x="0" y="125161"/>
                    </a:moveTo>
                    <a:cubicBezTo>
                      <a:pt x="54543" y="63398"/>
                      <a:pt x="109087" y="1636"/>
                      <a:pt x="163630" y="32"/>
                    </a:cubicBezTo>
                    <a:cubicBezTo>
                      <a:pt x="218173" y="-1572"/>
                      <a:pt x="272716" y="56981"/>
                      <a:pt x="327259" y="11553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268C5E2E-5B1C-4130-8F89-BB3C9149E9A3}"/>
                  </a:ext>
                </a:extLst>
              </p:cNvPr>
              <p:cNvSpPr/>
              <p:nvPr/>
            </p:nvSpPr>
            <p:spPr bwMode="auto">
              <a:xfrm>
                <a:off x="2781701" y="4966556"/>
                <a:ext cx="712269" cy="202210"/>
              </a:xfrm>
              <a:custGeom>
                <a:avLst/>
                <a:gdLst>
                  <a:gd name="connsiteX0" fmla="*/ 0 w 712269"/>
                  <a:gd name="connsiteY0" fmla="*/ 182960 h 202210"/>
                  <a:gd name="connsiteX1" fmla="*/ 375385 w 712269"/>
                  <a:gd name="connsiteY1" fmla="*/ 80 h 202210"/>
                  <a:gd name="connsiteX2" fmla="*/ 712269 w 712269"/>
                  <a:gd name="connsiteY2" fmla="*/ 202210 h 20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269" h="202210">
                    <a:moveTo>
                      <a:pt x="0" y="182960"/>
                    </a:moveTo>
                    <a:cubicBezTo>
                      <a:pt x="128337" y="89916"/>
                      <a:pt x="256674" y="-3128"/>
                      <a:pt x="375385" y="80"/>
                    </a:cubicBezTo>
                    <a:cubicBezTo>
                      <a:pt x="494096" y="3288"/>
                      <a:pt x="603182" y="102749"/>
                      <a:pt x="712269" y="20221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643CF38-CA66-4100-9BCD-1F8BE1BD84BC}"/>
                  </a:ext>
                </a:extLst>
              </p:cNvPr>
              <p:cNvSpPr/>
              <p:nvPr/>
            </p:nvSpPr>
            <p:spPr bwMode="auto">
              <a:xfrm>
                <a:off x="2589194" y="4900510"/>
                <a:ext cx="1135781" cy="268256"/>
              </a:xfrm>
              <a:custGeom>
                <a:avLst/>
                <a:gdLst>
                  <a:gd name="connsiteX0" fmla="*/ 0 w 1135781"/>
                  <a:gd name="connsiteY0" fmla="*/ 356145 h 365770"/>
                  <a:gd name="connsiteX1" fmla="*/ 548640 w 1135781"/>
                  <a:gd name="connsiteY1" fmla="*/ 10 h 365770"/>
                  <a:gd name="connsiteX2" fmla="*/ 1135781 w 1135781"/>
                  <a:gd name="connsiteY2" fmla="*/ 365770 h 36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5781" h="365770">
                    <a:moveTo>
                      <a:pt x="0" y="356145"/>
                    </a:moveTo>
                    <a:cubicBezTo>
                      <a:pt x="179671" y="177275"/>
                      <a:pt x="359343" y="-1594"/>
                      <a:pt x="548640" y="10"/>
                    </a:cubicBezTo>
                    <a:cubicBezTo>
                      <a:pt x="737937" y="1614"/>
                      <a:pt x="936859" y="183692"/>
                      <a:pt x="1135781" y="36577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AF54958-77FD-4A4F-AEFC-2CB0492B2B62}"/>
                  </a:ext>
                </a:extLst>
              </p:cNvPr>
              <p:cNvSpPr/>
              <p:nvPr/>
            </p:nvSpPr>
            <p:spPr>
              <a:xfrm>
                <a:off x="2880078" y="6086334"/>
                <a:ext cx="2288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ans-HK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dirty="0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83E4AE5D-64A6-4707-A59F-026F3AD588AA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 bwMode="auto">
              <a:xfrm flipH="1" flipV="1">
                <a:off x="2994518" y="5529182"/>
                <a:ext cx="1" cy="5571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78290A2-ABF2-45CC-A40F-B8270739D979}"/>
                  </a:ext>
                </a:extLst>
              </p:cNvPr>
              <p:cNvSpPr/>
              <p:nvPr/>
            </p:nvSpPr>
            <p:spPr>
              <a:xfrm>
                <a:off x="1330222" y="5212215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Hans-HK" altLang="en-US" sz="2400" dirty="0"/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E64211B-B429-44E2-A986-9DDB566C3AC0}"/>
                </a:ext>
              </a:extLst>
            </p:cNvPr>
            <p:cNvSpPr/>
            <p:nvPr/>
          </p:nvSpPr>
          <p:spPr>
            <a:xfrm>
              <a:off x="1390445" y="6247435"/>
              <a:ext cx="9557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]=3</a:t>
              </a:r>
              <a:endParaRPr lang="zh-Hans-HK" altLang="en-US" sz="2400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44940441-5F95-42EB-9BC3-82632DDEB661}"/>
              </a:ext>
            </a:extLst>
          </p:cNvPr>
          <p:cNvSpPr/>
          <p:nvPr/>
        </p:nvSpPr>
        <p:spPr>
          <a:xfrm>
            <a:off x="3750869" y="5589749"/>
            <a:ext cx="44787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只要求出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[1]~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[n-1]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即可找到最长偶数长度的回文串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9060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A2BAF-0882-42A5-BAB1-203E0D2E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14" y="817296"/>
            <a:ext cx="8316943" cy="540543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关键问题：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，如何计算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采用二分法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类似二分查找）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n-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)/2];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3200" i="1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≥ </a:t>
            </a:r>
            <a:r>
              <a:rPr lang="en-US" altLang="zh-CN" sz="32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判断方法我们马上说明</a:t>
            </a:r>
            <a:endParaRPr lang="en-US" altLang="zh-C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如果是，执行： 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否则（我们得到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]≤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，执行：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-1;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上述循环结束时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正确性易知；标准流程）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68C400-5602-43BD-91FE-CD21D5A0BBF3}"/>
              </a:ext>
            </a:extLst>
          </p:cNvPr>
          <p:cNvSpPr/>
          <p:nvPr/>
        </p:nvSpPr>
        <p:spPr>
          <a:xfrm>
            <a:off x="4226046" y="3444923"/>
            <a:ext cx="43404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D692C0-0A91-4702-B842-0218830F8395}"/>
              </a:ext>
            </a:extLst>
          </p:cNvPr>
          <p:cNvGrpSpPr/>
          <p:nvPr/>
        </p:nvGrpSpPr>
        <p:grpSpPr>
          <a:xfrm>
            <a:off x="6251989" y="829586"/>
            <a:ext cx="2736768" cy="1555156"/>
            <a:chOff x="1751798" y="4900510"/>
            <a:chExt cx="2736768" cy="15551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04543D-5C6B-4CF4-8827-E73B4F3A9ABC}"/>
                </a:ext>
              </a:extLst>
            </p:cNvPr>
            <p:cNvSpPr/>
            <p:nvPr/>
          </p:nvSpPr>
          <p:spPr bwMode="auto">
            <a:xfrm>
              <a:off x="1751798" y="5168765"/>
              <a:ext cx="2736768" cy="4416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 b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d e a  </a:t>
              </a:r>
              <a:r>
                <a:rPr kumimoji="1" lang="en-US" altLang="zh-Hans-HK" sz="2400" b="0" i="0" u="none" strike="noStrike" cap="none" normalizeH="0" baseline="0" dirty="0" err="1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e d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endParaRPr kumimoji="1" lang="zh-Hans-HK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7E9F850-C9E3-4CD3-BD84-D0EF319CC4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086" y="5168766"/>
              <a:ext cx="0" cy="4416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BB04C5E0-ED41-48F5-9E3D-6974826B9C43}"/>
                </a:ext>
              </a:extLst>
            </p:cNvPr>
            <p:cNvSpPr/>
            <p:nvPr/>
          </p:nvSpPr>
          <p:spPr bwMode="auto">
            <a:xfrm rot="16200000">
              <a:off x="2751262" y="5381285"/>
              <a:ext cx="96244" cy="593019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6AB2640B-7436-490B-A7B3-1575C260887B}"/>
                </a:ext>
              </a:extLst>
            </p:cNvPr>
            <p:cNvSpPr/>
            <p:nvPr/>
          </p:nvSpPr>
          <p:spPr bwMode="auto">
            <a:xfrm rot="16200000">
              <a:off x="3438099" y="5371661"/>
              <a:ext cx="115493" cy="593020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158EBB-DEA0-40A4-9CF8-33BBA569A91C}"/>
                </a:ext>
              </a:extLst>
            </p:cNvPr>
            <p:cNvSpPr/>
            <p:nvPr/>
          </p:nvSpPr>
          <p:spPr>
            <a:xfrm>
              <a:off x="2502874" y="5664377"/>
              <a:ext cx="6542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B79E47-A8DC-45CD-AEA7-9812A5770B6D}"/>
                </a:ext>
              </a:extLst>
            </p:cNvPr>
            <p:cNvSpPr/>
            <p:nvPr/>
          </p:nvSpPr>
          <p:spPr>
            <a:xfrm>
              <a:off x="3260527" y="5676014"/>
              <a:ext cx="6597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9615535-B8DA-49D8-A8F9-38FE70D4C6F4}"/>
                </a:ext>
              </a:extLst>
            </p:cNvPr>
            <p:cNvSpPr/>
            <p:nvPr/>
          </p:nvSpPr>
          <p:spPr bwMode="auto">
            <a:xfrm>
              <a:off x="2974206" y="5024355"/>
              <a:ext cx="327259" cy="125161"/>
            </a:xfrm>
            <a:custGeom>
              <a:avLst/>
              <a:gdLst>
                <a:gd name="connsiteX0" fmla="*/ 0 w 327259"/>
                <a:gd name="connsiteY0" fmla="*/ 125161 h 125161"/>
                <a:gd name="connsiteX1" fmla="*/ 163630 w 327259"/>
                <a:gd name="connsiteY1" fmla="*/ 32 h 125161"/>
                <a:gd name="connsiteX2" fmla="*/ 327259 w 327259"/>
                <a:gd name="connsiteY2" fmla="*/ 115535 h 12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59" h="125161">
                  <a:moveTo>
                    <a:pt x="0" y="125161"/>
                  </a:moveTo>
                  <a:cubicBezTo>
                    <a:pt x="54543" y="63398"/>
                    <a:pt x="109087" y="1636"/>
                    <a:pt x="163630" y="32"/>
                  </a:cubicBezTo>
                  <a:cubicBezTo>
                    <a:pt x="218173" y="-1572"/>
                    <a:pt x="272716" y="56981"/>
                    <a:pt x="327259" y="11553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653B071-A26A-47FE-8B22-B7026C3F0790}"/>
                </a:ext>
              </a:extLst>
            </p:cNvPr>
            <p:cNvSpPr/>
            <p:nvPr/>
          </p:nvSpPr>
          <p:spPr bwMode="auto">
            <a:xfrm>
              <a:off x="2781701" y="4966556"/>
              <a:ext cx="712269" cy="202210"/>
            </a:xfrm>
            <a:custGeom>
              <a:avLst/>
              <a:gdLst>
                <a:gd name="connsiteX0" fmla="*/ 0 w 712269"/>
                <a:gd name="connsiteY0" fmla="*/ 182960 h 202210"/>
                <a:gd name="connsiteX1" fmla="*/ 375385 w 712269"/>
                <a:gd name="connsiteY1" fmla="*/ 80 h 202210"/>
                <a:gd name="connsiteX2" fmla="*/ 712269 w 712269"/>
                <a:gd name="connsiteY2" fmla="*/ 202210 h 2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269" h="202210">
                  <a:moveTo>
                    <a:pt x="0" y="182960"/>
                  </a:moveTo>
                  <a:cubicBezTo>
                    <a:pt x="128337" y="89916"/>
                    <a:pt x="256674" y="-3128"/>
                    <a:pt x="375385" y="80"/>
                  </a:cubicBezTo>
                  <a:cubicBezTo>
                    <a:pt x="494096" y="3288"/>
                    <a:pt x="603182" y="102749"/>
                    <a:pt x="712269" y="20221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EC3A764-5676-4112-B8E0-8FE55A5EE083}"/>
                </a:ext>
              </a:extLst>
            </p:cNvPr>
            <p:cNvSpPr/>
            <p:nvPr/>
          </p:nvSpPr>
          <p:spPr bwMode="auto">
            <a:xfrm>
              <a:off x="2589194" y="4900510"/>
              <a:ext cx="1135781" cy="268256"/>
            </a:xfrm>
            <a:custGeom>
              <a:avLst/>
              <a:gdLst>
                <a:gd name="connsiteX0" fmla="*/ 0 w 1135781"/>
                <a:gd name="connsiteY0" fmla="*/ 356145 h 365770"/>
                <a:gd name="connsiteX1" fmla="*/ 548640 w 1135781"/>
                <a:gd name="connsiteY1" fmla="*/ 10 h 365770"/>
                <a:gd name="connsiteX2" fmla="*/ 1135781 w 1135781"/>
                <a:gd name="connsiteY2" fmla="*/ 365770 h 36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781" h="365770">
                  <a:moveTo>
                    <a:pt x="0" y="356145"/>
                  </a:moveTo>
                  <a:cubicBezTo>
                    <a:pt x="179671" y="177275"/>
                    <a:pt x="359343" y="-1594"/>
                    <a:pt x="548640" y="10"/>
                  </a:cubicBezTo>
                  <a:cubicBezTo>
                    <a:pt x="737937" y="1614"/>
                    <a:pt x="936859" y="183692"/>
                    <a:pt x="1135781" y="36577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9838E88-5DFE-4169-B100-92EF12E5AEFA}"/>
                </a:ext>
              </a:extLst>
            </p:cNvPr>
            <p:cNvSpPr/>
            <p:nvPr/>
          </p:nvSpPr>
          <p:spPr>
            <a:xfrm>
              <a:off x="2880078" y="6086334"/>
              <a:ext cx="228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ans-HK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C9B1FB3-B58B-40D1-98B3-0A912124CC7F}"/>
                </a:ext>
              </a:extLst>
            </p:cNvPr>
            <p:cNvCxnSpPr>
              <a:cxnSpLocks/>
              <a:stCxn id="17" idx="0"/>
            </p:cNvCxnSpPr>
            <p:nvPr/>
          </p:nvCxnSpPr>
          <p:spPr bwMode="auto">
            <a:xfrm flipH="1" flipV="1">
              <a:off x="2994518" y="5529182"/>
              <a:ext cx="1" cy="557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861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2FD3-2955-4BE6-9699-E480DE07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哈希函数举例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20BC4-2175-4C39-8CA6-1B3E1729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71" y="1452563"/>
            <a:ext cx="7455368" cy="4791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U=[0,9999]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有</a:t>
            </a:r>
            <a:r>
              <a:rPr lang="en-US" altLang="zh-CN" sz="2800" dirty="0"/>
              <a:t>100</a:t>
            </a:r>
            <a:r>
              <a:rPr lang="zh-CN" altLang="en-US" sz="2800" dirty="0"/>
              <a:t>个位置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T[0],…,T[99]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H(k)=k % 100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另一个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1807B9"/>
                </a:solidFill>
              </a:rPr>
              <a:t>	H'(k)= k / 100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/>
              <a:t>可见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函数并不唯一，而且它的定义非常灵活（只需是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{0,…,M-1}</a:t>
            </a:r>
            <a:r>
              <a:rPr lang="zh-CN" altLang="en-US" sz="2400" dirty="0"/>
              <a:t>的映射即可，也就是说，任何关键字的哈希函数值都落在表长允许的范围内即可）。</a:t>
            </a:r>
            <a:endParaRPr lang="en-US" altLang="zh-CN" sz="24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/>
              <a:t>后文将给出许多常见的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函数及给出一些性能要求（满足上述条件并不一定适合用作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函数）</a:t>
            </a:r>
          </a:p>
        </p:txBody>
      </p:sp>
    </p:spTree>
    <p:extLst>
      <p:ext uri="{BB962C8B-B14F-4D97-AF65-F5344CB8AC3E}">
        <p14:creationId xmlns:p14="http://schemas.microsoft.com/office/powerpoint/2010/main" val="19606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15DF-4BB4-4522-A725-6CF82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怎样判断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36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6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F6542-F4C7-4EB7-9ED6-E9B46F3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53801" cy="472460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O(j)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 但太慢。我们将给一个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更快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的算法</a:t>
            </a:r>
            <a:b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但注意：这个更快的算法有出错的可能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它不完美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</a:t>
            </a:r>
            <a:b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好消息：我们可以将这个出错的概率控制到非常低。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为讨论方便，假设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中元素取自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={’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’~’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’}.</a:t>
            </a: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我们将使用一个特殊的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它将任意一个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Σ-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字符串映射到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{0,…,p-1}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其中</a:t>
            </a:r>
            <a:b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是一个很大的素数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（比如说大于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|W|</a:t>
            </a:r>
            <a:r>
              <a:rPr lang="en-US" altLang="zh-CN" sz="24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的一个素数）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:=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[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… +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k-1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] % p.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其中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将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’,…’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映射到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0~25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   例如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,…, 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25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0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E2F77-8EFF-414D-A84A-B39D251E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66" y="726281"/>
            <a:ext cx="8375934" cy="54054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算法描述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注意这是一个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概率算法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W[i+1,i+j].</a:t>
            </a:r>
            <a:b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上述算法在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有一定概率错掉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H(s)=H(s’)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不一定是因为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s=s’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也可能是因为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s,s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冲突了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好消息：错误的概率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非常非常的小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一方面，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的某个定长度的不同子串的个数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2|W|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另一方面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取得很大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&gt;|W|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这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2|W|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个子串有冲突的概率极低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越大概率越低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概率的，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15DF-4BB4-4522-A725-6CF82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最后，如何算子串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值？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F6542-F4C7-4EB7-9ED6-E9B46F3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694046"/>
            <a:ext cx="8501062" cy="43313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预先计算出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的所有前缀的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。然后，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在计算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时，利用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H(W[1,i-1])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H(W[1,j])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的定义，这只需要花费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的时间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abcdefgh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cdef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[H(‘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H(‘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’)] * (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p.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表示整数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在模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下的逆，即，唯一的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)%p=1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时间计算某个子串（包括反向的子串）的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时间判断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]≥j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有概率错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算出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时间求出最长的（偶数长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奇数长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回文子串。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E68DB-587B-426D-B10D-B48C17B2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DC734-EB84-4DA6-A219-09E5C08D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建议同学们把上面两个应用实现出来。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leetcode.com/problems/4sum-ii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https://www.luogu.com.cn/problem/SP7586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https://www.cnblogs.com/henry-1202/p/10321013.html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非作业。不检查。</a:t>
            </a:r>
          </a:p>
        </p:txBody>
      </p:sp>
    </p:spTree>
    <p:extLst>
      <p:ext uri="{BB962C8B-B14F-4D97-AF65-F5344CB8AC3E}">
        <p14:creationId xmlns:p14="http://schemas.microsoft.com/office/powerpoint/2010/main" val="6047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D1F8-AD14-4F4D-8BC2-BC22AD66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zh-CN" altLang="en-US" sz="3600" dirty="0">
                <a:latin typeface="Cambria" panose="02040503050406030204" pitchFamily="18" charset="0"/>
              </a:rPr>
              <a:t>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 hash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40BF5B-7305-4193-8C61-BD4DED07F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896037"/>
                <a:ext cx="8115580" cy="4406153"/>
              </a:xfrm>
            </p:spPr>
            <p:txBody>
              <a:bodyPr/>
              <a:lstStyle/>
              <a:p>
                <a:r>
                  <a:rPr lang="zh-CN" altLang="en-US" sz="2800" dirty="0"/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包含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800" dirty="0"/>
                  <a:t>个</a:t>
                </a:r>
                <a:r>
                  <a:rPr lang="en-US" altLang="zh-CN" sz="2800" dirty="0"/>
                  <a:t>keys(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，用哈希表存储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使用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h:U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{0,…,M-1}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作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hash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函数；</a:t>
                </a:r>
                <a:endParaRPr lang="en-US" altLang="zh-CN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400" dirty="0"/>
                  <a:t>使用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链地址法处理冲突。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800" dirty="0"/>
                  <a:t>Facts</a:t>
                </a:r>
              </a:p>
              <a:p>
                <a:pPr lvl="1"/>
                <a:r>
                  <a:rPr lang="zh-CN" altLang="en-US" sz="2400" dirty="0"/>
                  <a:t>查找和删除的时间为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O(length of T[h(k)])</a:t>
                </a:r>
              </a:p>
              <a:p>
                <a:pPr lvl="1"/>
                <a:r>
                  <a:rPr lang="zh-CN" altLang="en-US" sz="2400" dirty="0"/>
                  <a:t>插入的时间为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O(1)</a:t>
                </a:r>
                <a:r>
                  <a:rPr lang="zh-CN" altLang="en-US" sz="2400" dirty="0"/>
                  <a:t>。（插入到链头或链尾即可）</a:t>
                </a:r>
                <a:endParaRPr lang="en-US" altLang="zh-CN" sz="2400" dirty="0"/>
              </a:p>
              <a:p>
                <a:r>
                  <a:rPr lang="zh-CN" altLang="en-US" sz="2800" dirty="0"/>
                  <a:t>对</a:t>
                </a:r>
                <a:r>
                  <a:rPr lang="en-US" altLang="zh-CN" sz="2800" dirty="0"/>
                  <a:t>hash</a:t>
                </a:r>
                <a:r>
                  <a:rPr lang="zh-CN" altLang="en-US" sz="2800" dirty="0"/>
                  <a:t>函数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h</a:t>
                </a:r>
                <a:r>
                  <a:rPr lang="zh-CN" altLang="en-US" sz="2800" dirty="0"/>
                  <a:t>的需求是什么？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较少的冲突</a:t>
                </a:r>
                <a:r>
                  <a:rPr lang="zh-CN" altLang="en-US" sz="2400" dirty="0"/>
                  <a:t>：具体点说，最好每个</a:t>
                </a:r>
                <a:r>
                  <a:rPr lang="en-US" altLang="zh-CN" sz="2400" dirty="0"/>
                  <a:t>chain</a:t>
                </a:r>
                <a:r>
                  <a:rPr lang="zh-CN" altLang="en-US" sz="2400" dirty="0"/>
                  <a:t>长度为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O(1)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容易计算</a:t>
                </a:r>
                <a:r>
                  <a:rPr lang="zh-CN" altLang="en-US" sz="2400" dirty="0"/>
                  <a:t> 。 另外，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M=O(n)</a:t>
                </a:r>
                <a:r>
                  <a:rPr lang="zh-CN" altLang="en-US" sz="2400" dirty="0"/>
                  <a:t>，为了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节省空间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40BF5B-7305-4193-8C61-BD4DED07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896037"/>
                <a:ext cx="8115580" cy="4406153"/>
              </a:xfrm>
              <a:blipFill>
                <a:blip r:embed="rId2"/>
                <a:stretch>
                  <a:fillRect l="-1051" t="-1798" r="-60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48DB-473C-4B64-A6A2-DF60D5B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Bad news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9D477-1537-4FFA-A4C4-5EE1F177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861300" cy="4754424"/>
          </a:xfrm>
        </p:spPr>
        <p:txBody>
          <a:bodyPr/>
          <a:lstStyle/>
          <a:p>
            <a:r>
              <a:rPr lang="zh-CN" altLang="en-US" sz="2800" b="1" dirty="0"/>
              <a:t>定理</a:t>
            </a:r>
            <a:r>
              <a:rPr lang="en-US" altLang="zh-CN" sz="2800" dirty="0"/>
              <a:t>. </a:t>
            </a:r>
            <a:r>
              <a:rPr lang="zh-CN" altLang="en-US" sz="2800" dirty="0"/>
              <a:t>对任何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dirty="0"/>
              <a:t>,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 ≥ (n-1)M+1</a:t>
            </a:r>
            <a:r>
              <a:rPr lang="en-US" altLang="zh-CN" sz="2400" dirty="0"/>
              <a:t>,</a:t>
            </a:r>
            <a:r>
              <a:rPr lang="zh-CN" altLang="en-US" sz="2400" dirty="0"/>
              <a:t>那么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中包含一个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元子集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400" dirty="0"/>
              <a:t>使得该集合中元素</a:t>
            </a:r>
            <a:br>
              <a:rPr lang="en-US" altLang="zh-CN" sz="2400" dirty="0"/>
            </a:br>
            <a:r>
              <a:rPr lang="zh-CN" altLang="en-US" sz="2400" dirty="0"/>
              <a:t>相互冲突（即，有一个</a:t>
            </a:r>
            <a:r>
              <a:rPr lang="en-US" altLang="zh-CN" sz="2400" dirty="0"/>
              <a:t>chain</a:t>
            </a:r>
            <a:r>
              <a:rPr lang="zh-CN" altLang="en-US" sz="2400" dirty="0"/>
              <a:t>长度为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</a:rPr>
              <a:t>证明：反证法。设不存在。则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|U|≤(n-1)M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/>
              <a:t>上面定理说明：</a:t>
            </a:r>
            <a:r>
              <a:rPr lang="zh-CN" altLang="en-US" sz="2800" dirty="0">
                <a:solidFill>
                  <a:srgbClr val="FF0000"/>
                </a:solidFill>
              </a:rPr>
              <a:t>若预先指定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，总有某些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>
                <a:solidFill>
                  <a:srgbClr val="FF0000"/>
                </a:solidFill>
              </a:rPr>
              <a:t>使得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的性能很差，也就是说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的最坏性能很差。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sz="2400" i="1" dirty="0"/>
              <a:t>或者说</a:t>
            </a:r>
            <a:r>
              <a:rPr lang="en-US" altLang="zh-CN" sz="2400" i="1" dirty="0"/>
              <a:t>,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不存在一个单独的</a:t>
            </a:r>
            <a:r>
              <a:rPr lang="en-US" altLang="zh-CN" sz="2400"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，对所有的</a:t>
            </a:r>
            <a:r>
              <a:rPr lang="en-US" altLang="zh-CN" sz="2400"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都表现不错</a:t>
            </a:r>
            <a:r>
              <a:rPr lang="en-US" altLang="zh-CN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38916-3A99-48B0-9F57-FD7EAB4B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980661"/>
            <a:ext cx="8116051" cy="515105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/>
              <a:t>可</a:t>
            </a:r>
            <a:r>
              <a:rPr lang="zh-CN" altLang="en-US" sz="2800" dirty="0">
                <a:solidFill>
                  <a:srgbClr val="9933FF"/>
                </a:solidFill>
              </a:rPr>
              <a:t>退而求其次</a:t>
            </a:r>
            <a:r>
              <a:rPr lang="zh-CN" altLang="en-US" sz="2800" dirty="0"/>
              <a:t>，找一个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函数，</a:t>
            </a:r>
            <a:r>
              <a:rPr lang="zh-CN" altLang="en-US" sz="2800" dirty="0">
                <a:solidFill>
                  <a:srgbClr val="7030A0"/>
                </a:solidFill>
              </a:rPr>
              <a:t>平均性能</a:t>
            </a:r>
            <a:r>
              <a:rPr lang="zh-CN" altLang="en-US" sz="2800" dirty="0"/>
              <a:t>很好</a:t>
            </a:r>
            <a:endParaRPr lang="en-US" altLang="zh-CN" sz="2800" i="1" dirty="0"/>
          </a:p>
          <a:p>
            <a:pPr lvl="1">
              <a:spcBef>
                <a:spcPts val="600"/>
              </a:spcBef>
            </a:pPr>
            <a:r>
              <a:rPr lang="zh-CN" altLang="en-US" sz="2000" i="1" dirty="0"/>
              <a:t>听上去不错，但是没有改变根本问题：对某些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表现很糟！</a:t>
            </a:r>
            <a:endParaRPr lang="en-US" altLang="zh-CN" sz="2000" i="1" dirty="0"/>
          </a:p>
          <a:p>
            <a:pPr lvl="1">
              <a:spcBef>
                <a:spcPts val="0"/>
              </a:spcBef>
            </a:pPr>
            <a:endParaRPr lang="en-US" altLang="zh-Hans-HK" sz="2400" i="1" dirty="0"/>
          </a:p>
          <a:p>
            <a:pPr>
              <a:spcBef>
                <a:spcPts val="0"/>
              </a:spcBef>
            </a:pPr>
            <a:r>
              <a:rPr lang="zh-CN" altLang="en-US" sz="2800" dirty="0"/>
              <a:t>是否有一种哈希策略能够</a:t>
            </a:r>
            <a:r>
              <a:rPr lang="zh-CN" altLang="en-US" sz="2800" dirty="0">
                <a:solidFill>
                  <a:srgbClr val="9933FF"/>
                </a:solidFill>
              </a:rPr>
              <a:t>对全部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>
                <a:solidFill>
                  <a:srgbClr val="9933FF"/>
                </a:solidFill>
              </a:rPr>
              <a:t>都表现不错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>
              <a:spcBef>
                <a:spcPts val="18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只能借助随机</a:t>
            </a:r>
            <a:r>
              <a:rPr lang="en-US" altLang="zh-CN" sz="2400" dirty="0">
                <a:solidFill>
                  <a:srgbClr val="FF0000"/>
                </a:solidFill>
              </a:rPr>
              <a:t>!    </a:t>
            </a:r>
            <a:r>
              <a:rPr lang="zh-CN" altLang="en-US" sz="2400" dirty="0">
                <a:solidFill>
                  <a:srgbClr val="FF0000"/>
                </a:solidFill>
              </a:rPr>
              <a:t>先想想，我们期望达到什么目标？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zh-CN" sz="2000" dirty="0"/>
              <a:t>1. </a:t>
            </a:r>
            <a:r>
              <a:rPr lang="zh-CN" altLang="en-US" sz="2000" dirty="0"/>
              <a:t>找到某种方法随机产生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dirty="0"/>
              <a:t>不再是确定的函数）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2. </a:t>
            </a:r>
            <a:r>
              <a:rPr lang="zh-CN" altLang="en-US" sz="2000" dirty="0"/>
              <a:t>然后证明</a:t>
            </a:r>
            <a:r>
              <a:rPr lang="zh-CN" altLang="en-US" sz="2000" i="1" dirty="0"/>
              <a:t>：对</a:t>
            </a:r>
            <a:r>
              <a:rPr lang="zh-CN" altLang="en-US" sz="2000" i="1" dirty="0">
                <a:solidFill>
                  <a:srgbClr val="9933FF"/>
                </a:solidFill>
              </a:rPr>
              <a:t>任意的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，按这种随机算法产生的</a:t>
            </a:r>
            <a:br>
              <a:rPr lang="en-US" altLang="zh-CN" sz="2000" i="1" dirty="0"/>
            </a:b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i="1" dirty="0"/>
              <a:t>处理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时的</a:t>
            </a:r>
            <a:r>
              <a:rPr lang="zh-CN" altLang="en-US" sz="2000" b="1" i="1" dirty="0"/>
              <a:t>平均</a:t>
            </a:r>
            <a:r>
              <a:rPr lang="zh-CN" altLang="en-US" sz="2000" i="1" dirty="0"/>
              <a:t>性能不错</a:t>
            </a:r>
            <a:r>
              <a:rPr lang="zh-CN" altLang="en-US" sz="2000" dirty="0"/>
              <a:t>（这里</a:t>
            </a:r>
            <a:r>
              <a:rPr lang="zh-CN" altLang="en-US" sz="2000" b="1" i="1" dirty="0"/>
              <a:t>平均</a:t>
            </a:r>
            <a:r>
              <a:rPr lang="zh-CN" altLang="en-US" sz="2000" dirty="0"/>
              <a:t>是对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dirty="0"/>
              <a:t>来说的）。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这就无法被针对</a:t>
            </a:r>
            <a:r>
              <a:rPr lang="en-US" altLang="zh-CN" sz="2400" dirty="0"/>
              <a:t>(</a:t>
            </a:r>
            <a:r>
              <a:rPr lang="zh-CN" altLang="en-US" sz="2400" dirty="0"/>
              <a:t>对所有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400" dirty="0"/>
              <a:t>都好</a:t>
            </a:r>
            <a:r>
              <a:rPr lang="en-US" altLang="zh-CN" sz="2400" dirty="0"/>
              <a:t>)</a:t>
            </a:r>
            <a:r>
              <a:rPr lang="zh-CN" altLang="en-US" sz="2400" dirty="0"/>
              <a:t>，称作</a:t>
            </a:r>
            <a:r>
              <a:rPr lang="en-US" altLang="zh-CN" sz="2400" dirty="0">
                <a:solidFill>
                  <a:srgbClr val="00B0F0"/>
                </a:solidFill>
              </a:rPr>
              <a:t>universal hash</a:t>
            </a:r>
            <a:r>
              <a:rPr lang="en-US" altLang="zh-CN" sz="2400" dirty="0"/>
              <a:t>.</a:t>
            </a:r>
            <a:endParaRPr lang="zh-Hans-HK" altLang="en-US" sz="2400" dirty="0"/>
          </a:p>
          <a:p>
            <a:pPr marL="914400" lvl="2" indent="0">
              <a:spcBef>
                <a:spcPts val="0"/>
              </a:spcBef>
              <a:buNone/>
            </a:pPr>
            <a:endParaRPr lang="en-US" altLang="zh-CN" sz="2000" dirty="0"/>
          </a:p>
          <a:p>
            <a:pPr lvl="1">
              <a:spcBef>
                <a:spcPts val="1800"/>
              </a:spcBef>
            </a:pPr>
            <a:r>
              <a:rPr lang="zh-CN" altLang="en-US" sz="2400" dirty="0"/>
              <a:t>这种产生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的方法确实可以找到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  <a:r>
              <a:rPr lang="zh-CN" altLang="en-US" sz="2400" dirty="0"/>
              <a:t>   下文马上介绍</a:t>
            </a:r>
            <a:r>
              <a:rPr lang="zh-CN" altLang="en-US" sz="2400" dirty="0">
                <a:sym typeface="Wingdings" panose="05000000000000000000" pitchFamily="2" charset="2"/>
              </a:rPr>
              <a:t>！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47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20BE7-AC42-4C11-AB89-4AD2A332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6" y="1517268"/>
            <a:ext cx="8501062" cy="4831696"/>
          </a:xfrm>
        </p:spPr>
        <p:txBody>
          <a:bodyPr/>
          <a:lstStyle/>
          <a:p>
            <a:pPr lvl="1"/>
            <a:r>
              <a:rPr lang="zh-CN" altLang="en-US" b="0" i="0" u="none" strike="noStrike" baseline="0" dirty="0"/>
              <a:t>构造</a:t>
            </a:r>
            <a:r>
              <a:rPr lang="zh-CN" altLang="en-US" b="0" i="0" u="none" strike="noStrike" baseline="0" dirty="0">
                <a:solidFill>
                  <a:srgbClr val="9933FF"/>
                </a:solidFill>
              </a:rPr>
              <a:t>一族</a:t>
            </a:r>
            <a:r>
              <a:rPr lang="en-US" altLang="zh-CN" b="0" i="0" u="none" strike="noStrike" baseline="0" dirty="0">
                <a:solidFill>
                  <a:srgbClr val="9933FF"/>
                </a:solidFill>
              </a:rPr>
              <a:t>Hash</a:t>
            </a:r>
            <a:r>
              <a:rPr lang="zh-CN" altLang="en-US" b="0" i="0" u="none" strike="noStrike" baseline="0" dirty="0">
                <a:solidFill>
                  <a:srgbClr val="9933FF"/>
                </a:solidFill>
              </a:rPr>
              <a:t>函数</a:t>
            </a:r>
            <a:r>
              <a:rPr lang="en-US" altLang="zh-CN" b="0" i="0" u="none" strike="noStrike" baseline="0" dirty="0"/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={h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,…,h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}.</a:t>
            </a:r>
          </a:p>
          <a:p>
            <a:pPr lvl="2"/>
            <a:r>
              <a:rPr lang="zh-CN" altLang="en-US" sz="2800" dirty="0"/>
              <a:t>其中每个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都是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{0,…,M-1}.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endParaRPr lang="en-US" altLang="zh-CN" b="0" i="1" u="none" strike="noStrike" baseline="0" dirty="0"/>
          </a:p>
          <a:p>
            <a:pPr lvl="1"/>
            <a:r>
              <a:rPr lang="zh-CN" altLang="en-US" i="1" dirty="0"/>
              <a:t>证明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b="0" i="1" u="none" strike="noStrike" baseline="0" dirty="0"/>
              <a:t> </a:t>
            </a:r>
            <a:r>
              <a:rPr lang="zh-CN" altLang="en-US" b="0" i="1" u="none" strike="noStrike" baseline="0" dirty="0"/>
              <a:t>满足下列条件：</a:t>
            </a:r>
            <a:endParaRPr lang="en-US" altLang="zh-CN" b="0" i="1" u="none" strike="noStrike" baseline="0" dirty="0"/>
          </a:p>
          <a:p>
            <a:pPr lvl="2"/>
            <a:r>
              <a:rPr lang="en-US" altLang="zh-CN" b="0" i="1" u="none" strike="noStrike" baseline="0" dirty="0"/>
              <a:t>given unknown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</a:rPr>
              <a:t>,</a:t>
            </a:r>
            <a:endParaRPr lang="en-US" altLang="zh-CN" b="0" i="1" u="none" strike="noStrike" baseline="0" dirty="0">
              <a:solidFill>
                <a:schemeClr val="accent5">
                  <a:lumMod val="25000"/>
                </a:schemeClr>
              </a:solidFill>
            </a:endParaRPr>
          </a:p>
          <a:p>
            <a:pPr lvl="2"/>
            <a:r>
              <a:rPr lang="en-US" altLang="zh-CN" b="0" i="1" u="none" strike="noStrike" baseline="0" dirty="0"/>
              <a:t>if we randomly pick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="0" i="1" u="none" strike="noStrike" baseline="0" dirty="0"/>
              <a:t> from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b="0" i="1" u="none" strike="noStrike" baseline="0" dirty="0"/>
              <a:t> and use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="0" i="1" u="none" strike="noStrike" baseline="0" dirty="0"/>
              <a:t> to map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i="1" dirty="0"/>
              <a:t>.</a:t>
            </a:r>
            <a:r>
              <a:rPr lang="zh-CN" altLang="en-US" b="0" i="1" u="none" strike="noStrike" baseline="0" dirty="0"/>
              <a:t>   </a:t>
            </a:r>
            <a:endParaRPr lang="en-US" altLang="zh-CN" b="0" i="1" u="none" strike="noStrike" baseline="0" dirty="0"/>
          </a:p>
          <a:p>
            <a:pPr lvl="2"/>
            <a:r>
              <a:rPr lang="en-US" altLang="zh-CN" b="0" i="1" u="none" strike="noStrike" baseline="0" dirty="0"/>
              <a:t>the 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expected chain length</a:t>
            </a:r>
            <a:r>
              <a:rPr lang="en-US" altLang="zh-CN" b="0" i="1" u="none" strike="noStrike" baseline="0" dirty="0"/>
              <a:t> 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is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O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</a:rPr>
              <a:t>(1)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 (for every chain)</a:t>
            </a:r>
            <a:r>
              <a:rPr lang="en-US" altLang="zh-CN" b="0" i="1" u="none" strike="noStrike" baseline="0" dirty="0"/>
              <a:t>!</a:t>
            </a:r>
          </a:p>
          <a:p>
            <a:pPr lvl="3"/>
            <a:r>
              <a:rPr lang="en-US" altLang="zh-CN" b="0" i="0" u="none" strike="noStrike" baseline="0" dirty="0">
                <a:solidFill>
                  <a:srgbClr val="FF0000"/>
                </a:solidFill>
              </a:rPr>
              <a:t>Expectation is over the random choice of </a:t>
            </a:r>
            <a:r>
              <a:rPr lang="en-US" altLang="zh-CN" b="0" i="0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dirty="0">
                <a:solidFill>
                  <a:srgbClr val="FF0000"/>
                </a:solidFill>
              </a:rPr>
              <a:t> (holds for all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S).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ACE8D8-5207-4F47-83E6-6C2DA1D1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+mj-ea"/>
              </a:rPr>
              <a:t>更清晰的目标表述</a:t>
            </a:r>
          </a:p>
        </p:txBody>
      </p:sp>
    </p:spTree>
    <p:extLst>
      <p:ext uri="{BB962C8B-B14F-4D97-AF65-F5344CB8AC3E}">
        <p14:creationId xmlns:p14="http://schemas.microsoft.com/office/powerpoint/2010/main" val="18808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08CD-5F6B-4CD2-BCF4-1A50798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如何构造上述</a:t>
            </a:r>
            <a:r>
              <a:rPr lang="en-US" altLang="zh-CN" sz="3600" dirty="0">
                <a:latin typeface="Cambria" panose="020405030504060302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</a:rPr>
              <a:t>函数族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5A538-04E7-4670-82AD-89212050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58" y="1452564"/>
            <a:ext cx="7944472" cy="4683194"/>
          </a:xfrm>
        </p:spPr>
        <p:txBody>
          <a:bodyPr/>
          <a:lstStyle/>
          <a:p>
            <a:r>
              <a:rPr lang="zh-CN" altLang="en-US" b="1" dirty="0"/>
              <a:t>定义</a:t>
            </a:r>
            <a:r>
              <a:rPr lang="en-US" altLang="zh-CN" dirty="0"/>
              <a:t>. </a:t>
            </a:r>
            <a:r>
              <a:rPr lang="zh-CN" altLang="en-US" dirty="0"/>
              <a:t>一个</a:t>
            </a:r>
            <a:r>
              <a:rPr lang="en-US" altLang="zh-CN" dirty="0"/>
              <a:t>hash</a:t>
            </a:r>
            <a:r>
              <a:rPr lang="zh-CN" altLang="en-US" dirty="0"/>
              <a:t>函数族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i="1" dirty="0">
                <a:solidFill>
                  <a:srgbClr val="00B0F0"/>
                </a:solidFill>
              </a:rPr>
              <a:t>universal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如果它满足：</a:t>
            </a:r>
            <a:endParaRPr lang="en-US" altLang="zh-CN" dirty="0"/>
          </a:p>
          <a:p>
            <a:pPr lvl="2"/>
            <a:r>
              <a:rPr lang="zh-CN" altLang="en-US" sz="2800" dirty="0"/>
              <a:t>对于</a:t>
            </a:r>
            <a:r>
              <a:rPr lang="zh-CN" altLang="en-US" sz="2800" dirty="0">
                <a:solidFill>
                  <a:srgbClr val="9933FF"/>
                </a:solidFill>
              </a:rPr>
              <a:t>任意的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属于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{h(u)=h(v)} </a:t>
            </a:r>
            <a:r>
              <a:rPr lang="zh-CN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我们将证明两个方面：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sz="2400" dirty="0"/>
              <a:t>能够构造</a:t>
            </a:r>
            <a:r>
              <a:rPr lang="en-US" altLang="zh-CN" sz="2400" dirty="0"/>
              <a:t>universal </a:t>
            </a:r>
            <a:r>
              <a:rPr lang="zh-CN" altLang="en-US" sz="2400" dirty="0"/>
              <a:t>的</a:t>
            </a:r>
            <a:r>
              <a:rPr lang="en-US" altLang="zh-CN" sz="2400" dirty="0"/>
              <a:t>hash family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en-US" altLang="zh-CN" sz="2400" dirty="0"/>
              <a:t>universal hash family</a:t>
            </a:r>
            <a:r>
              <a:rPr lang="zh-CN" altLang="en-US" sz="2400" dirty="0"/>
              <a:t>满足前述条件。</a:t>
            </a:r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首先我们将给出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2800" dirty="0">
                <a:latin typeface="+mj-ea"/>
                <a:ea typeface="+mj-ea"/>
              </a:rPr>
              <a:t>的证明。</a:t>
            </a:r>
          </a:p>
        </p:txBody>
      </p:sp>
    </p:spTree>
    <p:extLst>
      <p:ext uri="{BB962C8B-B14F-4D97-AF65-F5344CB8AC3E}">
        <p14:creationId xmlns:p14="http://schemas.microsoft.com/office/powerpoint/2010/main" val="39584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4BB4-4A8A-4652-AEDA-BDFA4A1E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50" y="941575"/>
            <a:ext cx="8554850" cy="5405437"/>
          </a:xfrm>
        </p:spPr>
        <p:txBody>
          <a:bodyPr/>
          <a:lstStyle/>
          <a:p>
            <a:r>
              <a:rPr lang="zh-CN" altLang="en-US" b="1" dirty="0"/>
              <a:t>引理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universal</a:t>
            </a:r>
            <a:r>
              <a:rPr lang="zh-CN" altLang="en-US" dirty="0"/>
              <a:t>的，那么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，和任意的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[# of Collisions between u and S] ≤ n/M.</a:t>
            </a:r>
          </a:p>
          <a:p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证明：</a:t>
            </a:r>
            <a:endParaRPr lang="en-US" altLang="zh-CN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对于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的任意元素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v≠u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)</a:t>
            </a:r>
            <a:b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  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记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= 1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冲突了，否则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=0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。</a:t>
            </a:r>
            <a:endParaRPr lang="en-US" altLang="zh-CN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由于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是</a:t>
            </a:r>
            <a:r>
              <a:rPr lang="en-US" altLang="zh-CN" dirty="0">
                <a:solidFill>
                  <a:srgbClr val="9933FF"/>
                </a:solidFill>
                <a:ea typeface="+mj-ea"/>
              </a:rPr>
              <a:t>universal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的，可知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+mj-ea"/>
              </a:rPr>
              <a:t>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ea typeface="+mj-ea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ea typeface="+mj-ea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+mj-ea"/>
              </a:rPr>
              <a:t>)</a:t>
            </a:r>
            <a:r>
              <a:rPr lang="zh-CN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 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。</a:t>
            </a:r>
            <a:endParaRPr lang="en-US" altLang="zh-CN" dirty="0">
              <a:solidFill>
                <a:srgbClr val="9933FF"/>
              </a:solidFill>
              <a:latin typeface="+mj-ea"/>
              <a:ea typeface="+mj-ea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另一方面，</a:t>
            </a:r>
            <a:br>
              <a:rPr lang="en-US" altLang="zh-CN" dirty="0">
                <a:solidFill>
                  <a:srgbClr val="9933FF"/>
                </a:solidFill>
                <a:latin typeface="+mj-ea"/>
                <a:ea typeface="+mj-ea"/>
              </a:rPr>
            </a:b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# of Collisions between u and S)= ∑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∈S,v≠u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endParaRPr lang="en-US" altLang="zh-CN" baseline="-25000" dirty="0">
              <a:solidFill>
                <a:schemeClr val="accent5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  <a:sym typeface="Wingdings" panose="05000000000000000000" pitchFamily="2" charset="2"/>
              </a:rPr>
              <a:t>综合以上两个结论，引理得证。</a:t>
            </a:r>
            <a:endParaRPr lang="zh-CN" altLang="en-US" dirty="0">
              <a:solidFill>
                <a:srgbClr val="9933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236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163C80-2DC8-4AF2-9A30-CA3DC6D0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什么是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哈希查找</a:t>
            </a:r>
            <a:r>
              <a:rPr lang="zh-CN" altLang="en-US" sz="3200" dirty="0">
                <a:latin typeface="Cambria" panose="02040503050406030204" pitchFamily="18" charset="0"/>
              </a:rPr>
              <a:t>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69D28A-F2F6-45E9-AEAE-E1B5E246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18674" cy="4418646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将记录的关键字与记录的存储地址之间建立一种</a:t>
            </a:r>
            <a:r>
              <a:rPr lang="zh-CN" altLang="en-US" sz="2800" dirty="0">
                <a:solidFill>
                  <a:srgbClr val="00B0F0"/>
                </a:solidFill>
              </a:rPr>
              <a:t>对应关系</a:t>
            </a:r>
            <a:r>
              <a:rPr lang="zh-CN" altLang="en-US" sz="2800" dirty="0"/>
              <a:t>来进行</a:t>
            </a:r>
            <a:r>
              <a:rPr lang="zh-CN" altLang="en-US" sz="2800" b="1" dirty="0"/>
              <a:t>存储</a:t>
            </a:r>
            <a:r>
              <a:rPr lang="zh-CN" altLang="en-US" sz="2800" dirty="0"/>
              <a:t>和</a:t>
            </a:r>
            <a:r>
              <a:rPr lang="zh-CN" altLang="en-US" sz="2800" b="1" dirty="0"/>
              <a:t>查找</a:t>
            </a:r>
            <a:r>
              <a:rPr lang="zh-CN" altLang="en-US" sz="2800" dirty="0"/>
              <a:t>的方式叫</a:t>
            </a:r>
            <a:r>
              <a:rPr lang="zh-CN" altLang="en-US" sz="2800" dirty="0">
                <a:solidFill>
                  <a:srgbClr val="00B0F0"/>
                </a:solidFill>
              </a:rPr>
              <a:t>哈希查找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简单的说，</a:t>
            </a:r>
            <a:r>
              <a:rPr lang="zh-CN" altLang="en-US" sz="2400" dirty="0">
                <a:solidFill>
                  <a:srgbClr val="9933FF"/>
                </a:solidFill>
              </a:rPr>
              <a:t>利用</a:t>
            </a:r>
            <a:r>
              <a:rPr lang="en-US" altLang="zh-CN" sz="2400" dirty="0">
                <a:solidFill>
                  <a:srgbClr val="9933FF"/>
                </a:solidFill>
              </a:rPr>
              <a:t>Hash</a:t>
            </a:r>
            <a:r>
              <a:rPr lang="zh-CN" altLang="en-US" sz="2400" dirty="0">
                <a:solidFill>
                  <a:srgbClr val="9933FF"/>
                </a:solidFill>
              </a:rPr>
              <a:t>函数来进行查找的方法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举例来说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我们要存储有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个数据</a:t>
            </a:r>
            <a:r>
              <a:rPr lang="en-US" altLang="zh-CN" sz="2400" dirty="0"/>
              <a:t>. key</a:t>
            </a:r>
            <a:r>
              <a:rPr lang="zh-CN" altLang="en-US" sz="2400" dirty="0"/>
              <a:t>值在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H:U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{0,…M-1}</a:t>
            </a:r>
            <a:r>
              <a:rPr lang="zh-CN" altLang="en-US" sz="2400" dirty="0">
                <a:sym typeface="Wingdings" panose="05000000000000000000" pitchFamily="2" charset="2"/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key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的数据存储在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T[H(k)]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400" dirty="0"/>
          </a:p>
          <a:p>
            <a:pPr lvl="2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这是理想的情况，我们接下来会看到冲突的情况！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/>
              <a:t>查找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时，看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T[H(k)]</a:t>
            </a:r>
            <a:r>
              <a:rPr lang="zh-CN" altLang="en-US" sz="2400" dirty="0"/>
              <a:t>的</a:t>
            </a:r>
            <a:r>
              <a:rPr lang="en-US" altLang="zh-CN" sz="2400" dirty="0"/>
              <a:t>key</a:t>
            </a:r>
            <a:r>
              <a:rPr lang="zh-CN" altLang="en-US" sz="2400" dirty="0"/>
              <a:t>值是否为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051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4BB4-4A8A-4652-AEDA-BDFA4A1E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50" y="941576"/>
            <a:ext cx="8501062" cy="4746956"/>
          </a:xfrm>
        </p:spPr>
        <p:txBody>
          <a:bodyPr/>
          <a:lstStyle/>
          <a:p>
            <a:r>
              <a:rPr lang="zh-CN" altLang="en-US" b="1" dirty="0"/>
              <a:t>引理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universal</a:t>
            </a:r>
            <a:r>
              <a:rPr lang="zh-CN" altLang="en-US" dirty="0"/>
              <a:t>的，那么，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，和任意的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[# of Collisions between u and S] ≤ n/M.</a:t>
            </a:r>
          </a:p>
          <a:p>
            <a:pPr marL="457200" lvl="1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推论</a:t>
            </a:r>
            <a:r>
              <a:rPr lang="en-US" altLang="zh-CN" dirty="0">
                <a:sym typeface="Wingdings" panose="05000000000000000000" pitchFamily="2" charset="2"/>
              </a:rPr>
              <a:t>. </a:t>
            </a:r>
            <a:r>
              <a:rPr lang="zh-CN" altLang="en-US" dirty="0">
                <a:sym typeface="Wingdings" panose="05000000000000000000" pitchFamily="2" charset="2"/>
              </a:rPr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universal</a:t>
            </a:r>
            <a:r>
              <a:rPr lang="zh-CN" altLang="en-US" dirty="0">
                <a:sym typeface="Wingdings" panose="05000000000000000000" pitchFamily="2" charset="2"/>
              </a:rPr>
              <a:t>的，那它满足条件：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 </a:t>
            </a:r>
            <a:r>
              <a:rPr lang="zh-CN" altLang="en-US" dirty="0"/>
              <a:t>当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zh-CN" altLang="en-US" sz="32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，</a:t>
            </a:r>
            <a:endParaRPr lang="en-US" altLang="zh-CN" sz="3200" dirty="0">
              <a:solidFill>
                <a:schemeClr val="accent5">
                  <a:lumMod val="25000"/>
                </a:schemeClr>
              </a:solidFill>
              <a:latin typeface="Brush Script MT" panose="03060802040406070304" pitchFamily="66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lvl="2"/>
            <a:r>
              <a:rPr lang="en-US" altLang="zh-CN" sz="2800" b="0" i="1" u="none" strike="noStrike" baseline="0" dirty="0">
                <a:solidFill>
                  <a:srgbClr val="9933FF"/>
                </a:solidFill>
              </a:rPr>
              <a:t>expected chain length</a:t>
            </a:r>
            <a:r>
              <a:rPr lang="en-US" altLang="zh-CN" sz="2800" b="0" i="1" u="none" strike="noStrike" baseline="0" dirty="0"/>
              <a:t> </a:t>
            </a:r>
            <a:r>
              <a:rPr lang="en-US" altLang="zh-CN" sz="2800" b="0" i="1" u="none" strike="noStrike" baseline="0" dirty="0">
                <a:solidFill>
                  <a:srgbClr val="9933FF"/>
                </a:solidFill>
              </a:rPr>
              <a:t>is </a:t>
            </a:r>
            <a:r>
              <a:rPr lang="en-US" altLang="zh-CN" sz="2800" i="1" dirty="0">
                <a:solidFill>
                  <a:srgbClr val="9933FF"/>
                </a:solidFill>
              </a:rPr>
              <a:t>O(1)</a:t>
            </a:r>
            <a:r>
              <a:rPr lang="en-US" altLang="zh-CN" sz="2800" b="0" i="1" u="none" strike="noStrike" dirty="0">
                <a:solidFill>
                  <a:srgbClr val="9933FF"/>
                </a:solidFill>
              </a:rPr>
              <a:t> </a:t>
            </a:r>
            <a:r>
              <a:rPr lang="en-US" altLang="zh-CN" sz="2800" i="1" dirty="0">
                <a:solidFill>
                  <a:srgbClr val="9933FF"/>
                </a:solidFill>
                <a:ea typeface="+mj-ea"/>
                <a:sym typeface="Wingdings" panose="05000000000000000000" pitchFamily="2" charset="2"/>
              </a:rPr>
              <a:t>for every chain</a:t>
            </a:r>
          </a:p>
          <a:p>
            <a:pPr marL="1371600" lvl="3" indent="0">
              <a:buNone/>
            </a:pPr>
            <a:endParaRPr lang="en-US" altLang="zh-CN" sz="2400" i="1" dirty="0">
              <a:solidFill>
                <a:srgbClr val="9933FF"/>
              </a:solidFill>
              <a:ea typeface="+mj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这个推论即是</a:t>
            </a:r>
            <a:r>
              <a:rPr lang="zh-CN" altLang="en-US" sz="2800" dirty="0">
                <a:latin typeface="+mn-ea"/>
              </a:rPr>
              <a:t>②所断言的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zh-CN" altLang="en-US" sz="2800" dirty="0">
                <a:sym typeface="Wingdings" panose="05000000000000000000" pitchFamily="2" charset="2"/>
              </a:rPr>
              <a:t>所以</a:t>
            </a:r>
            <a:r>
              <a:rPr lang="zh-CN" altLang="en-US" sz="2800" dirty="0">
                <a:latin typeface="+mn-ea"/>
              </a:rPr>
              <a:t>②得证</a:t>
            </a:r>
            <a:r>
              <a:rPr lang="en-US" altLang="zh-CN" sz="2800" dirty="0">
                <a:latin typeface="+mn-ea"/>
              </a:rPr>
              <a:t>!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26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82146-0418-4E62-A9B2-32180906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dirty="0">
                <a:latin typeface="Cambria" panose="02040503050406030204" pitchFamily="18" charset="0"/>
              </a:rPr>
              <a:t>构造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universal hash family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317BD-54A0-44CA-979A-D7C16A82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98527" cy="5236472"/>
          </a:xfrm>
        </p:spPr>
        <p:txBody>
          <a:bodyPr/>
          <a:lstStyle/>
          <a:p>
            <a:r>
              <a:rPr lang="zh-CN" altLang="en-US" sz="2800" dirty="0"/>
              <a:t>回顾：</a:t>
            </a:r>
            <a:r>
              <a:rPr lang="en-US" altLang="zh-CN" sz="2800" dirty="0"/>
              <a:t>Universal hash family </a:t>
            </a:r>
            <a:r>
              <a:rPr lang="zh-CN" altLang="en-US" sz="2800" dirty="0"/>
              <a:t>的定义：</a:t>
            </a:r>
            <a:endParaRPr lang="en-US" altLang="zh-CN" sz="2800" dirty="0"/>
          </a:p>
          <a:p>
            <a:pPr lvl="1"/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rgbClr val="9933FF"/>
                </a:solidFill>
              </a:rPr>
              <a:t>任意的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{h(u)=h(v)} 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</a:t>
            </a:r>
            <a:r>
              <a:rPr lang="zh-CN" altLang="en-US" sz="1800" dirty="0">
                <a:sym typeface="Wingdings" panose="05000000000000000000" pitchFamily="2" charset="2"/>
              </a:rPr>
              <a:t>。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zh-CN" altLang="en-US" sz="2800" dirty="0"/>
              <a:t>为构造</a:t>
            </a:r>
            <a:r>
              <a:rPr lang="en-US" altLang="zh-CN" sz="2800" dirty="0"/>
              <a:t>universal hash family</a:t>
            </a:r>
            <a:r>
              <a:rPr lang="zh-CN" altLang="en-US" sz="2800" dirty="0"/>
              <a:t>，需要一点点数学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U={0,…,2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-1}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M=2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b 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</a:t>
            </a:r>
            <a:r>
              <a:rPr lang="zh-CN" altLang="en-US" sz="2800" dirty="0"/>
              <a:t>是正整数）</a:t>
            </a:r>
            <a:endParaRPr lang="en-US" altLang="zh-CN" sz="2800" dirty="0"/>
          </a:p>
          <a:p>
            <a:pPr lvl="1"/>
            <a:r>
              <a:rPr lang="zh-CN" altLang="en-US" sz="2400" dirty="0"/>
              <a:t>一个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函数把一个长为</a:t>
            </a:r>
            <a:r>
              <a:rPr lang="en-US" altLang="zh-CN" sz="2400" dirty="0"/>
              <a:t>a</a:t>
            </a:r>
            <a:r>
              <a:rPr lang="zh-CN" altLang="en-US" sz="2400" dirty="0"/>
              <a:t>的二进制数射成长为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/>
              <a:t>!</a:t>
            </a:r>
          </a:p>
          <a:p>
            <a:r>
              <a:rPr lang="zh-CN" altLang="en-US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列</a:t>
            </a:r>
            <a:r>
              <a:rPr lang="zh-CN" altLang="en-US" sz="2800" dirty="0"/>
              <a:t>的任何一个</a:t>
            </a:r>
            <a:r>
              <a:rPr lang="en-US" altLang="zh-CN" sz="2800" dirty="0"/>
              <a:t>01</a:t>
            </a:r>
            <a:r>
              <a:rPr lang="zh-CN" altLang="en-US" sz="2800" dirty="0"/>
              <a:t>矩阵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dirty="0"/>
              <a:t>,</a:t>
            </a:r>
          </a:p>
          <a:p>
            <a:pPr marL="457200" lvl="1" indent="0">
              <a:buNone/>
            </a:pPr>
            <a:r>
              <a:rPr lang="zh-CN" altLang="en-US" sz="2400" dirty="0"/>
              <a:t>构造一个</a:t>
            </a:r>
            <a:r>
              <a:rPr lang="en-US" altLang="zh-CN" sz="2400" dirty="0"/>
              <a:t>hash </a:t>
            </a:r>
            <a:r>
              <a:rPr lang="zh-CN" altLang="en-US" sz="2400" dirty="0"/>
              <a:t>函数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</a:rPr>
              <a:t>Binary[k] 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</a:rPr>
              <a:t> C * Binary[k] 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取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= 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z="2800" dirty="0"/>
              <a:t>包含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ab</a:t>
            </a:r>
            <a:r>
              <a:rPr lang="zh-CN" altLang="en-US" sz="2800" dirty="0"/>
              <a:t>个元素。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8C0234-6AAF-4F2D-B2BE-F86F9EF61F0A}"/>
              </a:ext>
            </a:extLst>
          </p:cNvPr>
          <p:cNvGrpSpPr/>
          <p:nvPr/>
        </p:nvGrpSpPr>
        <p:grpSpPr>
          <a:xfrm>
            <a:off x="6157292" y="4591145"/>
            <a:ext cx="2889800" cy="1985736"/>
            <a:chOff x="6157292" y="4298673"/>
            <a:chExt cx="2889800" cy="19857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EA8AB4-267E-4295-8154-31005E8BE1E7}"/>
                </a:ext>
              </a:extLst>
            </p:cNvPr>
            <p:cNvSpPr txBox="1"/>
            <p:nvPr/>
          </p:nvSpPr>
          <p:spPr>
            <a:xfrm>
              <a:off x="6157292" y="4298673"/>
              <a:ext cx="983974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1 0 0 0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0 1 1 1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1 1 0 1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D5E0B5-FA9A-4550-84FA-903672FA7B15}"/>
                </a:ext>
              </a:extLst>
            </p:cNvPr>
            <p:cNvSpPr txBox="1"/>
            <p:nvPr/>
          </p:nvSpPr>
          <p:spPr>
            <a:xfrm>
              <a:off x="7338187" y="4298673"/>
              <a:ext cx="357808" cy="120032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B01D30A-843E-4133-88F8-CC3561E79DDC}"/>
                </a:ext>
              </a:extLst>
            </p:cNvPr>
            <p:cNvSpPr txBox="1"/>
            <p:nvPr/>
          </p:nvSpPr>
          <p:spPr>
            <a:xfrm>
              <a:off x="8353840" y="4298673"/>
              <a:ext cx="357808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AC6541-7D2F-42A0-8393-15FC8D407E23}"/>
                </a:ext>
              </a:extLst>
            </p:cNvPr>
            <p:cNvSpPr txBox="1"/>
            <p:nvPr/>
          </p:nvSpPr>
          <p:spPr>
            <a:xfrm>
              <a:off x="7832658" y="4550680"/>
              <a:ext cx="3578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DE85C6-E5DC-475D-AEF8-D433B6744776}"/>
                </a:ext>
              </a:extLst>
            </p:cNvPr>
            <p:cNvSpPr txBox="1"/>
            <p:nvPr/>
          </p:nvSpPr>
          <p:spPr>
            <a:xfrm>
              <a:off x="6461060" y="5186712"/>
              <a:ext cx="402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C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33EF3F4-85B9-42C4-ABB2-7731CC6A2534}"/>
                </a:ext>
              </a:extLst>
            </p:cNvPr>
            <p:cNvSpPr txBox="1"/>
            <p:nvPr/>
          </p:nvSpPr>
          <p:spPr>
            <a:xfrm>
              <a:off x="6967954" y="5520753"/>
              <a:ext cx="10982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Binary[k]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1D3C70-845D-4369-A5D6-A63CD3ED642A}"/>
                </a:ext>
              </a:extLst>
            </p:cNvPr>
            <p:cNvSpPr txBox="1"/>
            <p:nvPr/>
          </p:nvSpPr>
          <p:spPr>
            <a:xfrm>
              <a:off x="6361741" y="5915077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这里向量相乘后需要模</a:t>
              </a:r>
              <a:r>
                <a:rPr lang="en-US" altLang="zh-CN" dirty="0">
                  <a:solidFill>
                    <a:srgbClr val="FF0000"/>
                  </a:solidFill>
                </a:rPr>
                <a:t>2.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63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FAC-2094-470A-9242-32C768E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证明上述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 </a:t>
            </a:r>
            <a:r>
              <a:rPr lang="zh-CN" altLang="en-US" sz="3600" dirty="0">
                <a:latin typeface="Cambria" panose="02040503050406030204" pitchFamily="18" charset="0"/>
              </a:rPr>
              <a:t>是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2E2-3D38-423C-8B67-13C4B28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955087"/>
            <a:ext cx="7861300" cy="3699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a typeface="等线" panose="02010600030101010101" pitchFamily="2" charset="-122"/>
              </a:rPr>
              <a:t>∈U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我们将</a:t>
            </a:r>
            <a:r>
              <a:rPr lang="zh-CN" altLang="en-US" sz="2400" dirty="0"/>
              <a:t>证明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(v))=1/M=1/2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证明：记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Binary[u]=(</a:t>
            </a:r>
            <a:r>
              <a:rPr lang="en-US" altLang="zh-CN" sz="2400" dirty="0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), Binary[v]=(</a:t>
            </a:r>
            <a:r>
              <a:rPr lang="en-US" altLang="zh-CN" sz="2400" dirty="0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	</a:t>
            </a:r>
            <a:r>
              <a:rPr lang="zh-CN" altLang="en-US" sz="2400" dirty="0">
                <a:solidFill>
                  <a:srgbClr val="9933FF"/>
                </a:solidFill>
              </a:rPr>
              <a:t>由于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zh-CN" altLang="en-US" sz="2400" dirty="0">
                <a:solidFill>
                  <a:srgbClr val="9933FF"/>
                </a:solidFill>
              </a:rPr>
              <a:t>，存在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使得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≠v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。不妨设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=0,v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=1</a:t>
            </a:r>
            <a:r>
              <a:rPr lang="zh-CN" altLang="en-US" sz="2400" dirty="0">
                <a:solidFill>
                  <a:srgbClr val="9933FF"/>
                </a:solidFill>
              </a:rPr>
              <a:t>。 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     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表示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rgbClr val="9933FF"/>
                </a:solidFill>
              </a:rPr>
              <a:t>删去第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列后的子矩阵。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aseline="-25000" dirty="0">
                <a:solidFill>
                  <a:srgbClr val="9933FF"/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我们将证明，对任意的</a:t>
            </a:r>
            <a:r>
              <a:rPr lang="en-US" altLang="zh-CN" sz="2400" dirty="0">
                <a:solidFill>
                  <a:srgbClr val="9933FF"/>
                </a:solidFill>
              </a:rPr>
              <a:t>a</a:t>
            </a:r>
            <a:r>
              <a:rPr lang="zh-CN" altLang="en-US" sz="2400" dirty="0">
                <a:solidFill>
                  <a:srgbClr val="9933FF"/>
                </a:solidFill>
              </a:rPr>
              <a:t>行</a:t>
            </a:r>
            <a:r>
              <a:rPr lang="en-US" altLang="zh-CN" sz="2400" dirty="0">
                <a:solidFill>
                  <a:srgbClr val="9933FF"/>
                </a:solidFill>
              </a:rPr>
              <a:t>b-1</a:t>
            </a:r>
            <a:r>
              <a:rPr lang="zh-CN" altLang="en-US" sz="2400" dirty="0">
                <a:solidFill>
                  <a:srgbClr val="9933FF"/>
                </a:solidFill>
              </a:rPr>
              <a:t>列</a:t>
            </a:r>
            <a:r>
              <a:rPr lang="en-US" altLang="zh-CN" sz="2400" dirty="0">
                <a:solidFill>
                  <a:srgbClr val="9933FF"/>
                </a:solidFill>
              </a:rPr>
              <a:t>01</a:t>
            </a:r>
            <a:r>
              <a:rPr lang="zh-CN" altLang="en-US" sz="2400" dirty="0">
                <a:solidFill>
                  <a:srgbClr val="9933FF"/>
                </a:solidFill>
              </a:rPr>
              <a:t>矩阵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(v)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zh-CN" altLang="en-US" sz="2400" dirty="0">
                <a:solidFill>
                  <a:srgbClr val="9933FF"/>
                </a:solidFill>
              </a:rPr>
              <a:t>条件概率）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那么可以得出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>
                <a:solidFill>
                  <a:srgbClr val="9933FF"/>
                </a:solidFill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</a:rPr>
              <a:t>（全概率公式）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ADAFD-A68F-446F-92FF-4B2FCA4EBA58}"/>
              </a:ext>
            </a:extLst>
          </p:cNvPr>
          <p:cNvSpPr txBox="1"/>
          <p:nvPr/>
        </p:nvSpPr>
        <p:spPr>
          <a:xfrm>
            <a:off x="1416327" y="1480933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1 0 0 0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0 1 1 1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1 1 0 1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F0047-8591-4BC7-A761-1B235536E143}"/>
              </a:ext>
            </a:extLst>
          </p:cNvPr>
          <p:cNvSpPr txBox="1"/>
          <p:nvPr/>
        </p:nvSpPr>
        <p:spPr>
          <a:xfrm>
            <a:off x="2597221" y="1480933"/>
            <a:ext cx="4944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C7BE4-7415-4363-A3A7-B11F255176CD}"/>
              </a:ext>
            </a:extLst>
          </p:cNvPr>
          <p:cNvSpPr txBox="1"/>
          <p:nvPr/>
        </p:nvSpPr>
        <p:spPr>
          <a:xfrm>
            <a:off x="3612875" y="1480933"/>
            <a:ext cx="35780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  <a:endParaRPr lang="en-US" altLang="zh-CN" baseline="-25000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539B6-D0F6-4B4A-9F0F-83844C96AE01}"/>
              </a:ext>
            </a:extLst>
          </p:cNvPr>
          <p:cNvSpPr txBox="1"/>
          <p:nvPr/>
        </p:nvSpPr>
        <p:spPr>
          <a:xfrm>
            <a:off x="3091693" y="1732940"/>
            <a:ext cx="357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D8848-70D6-4C29-9C91-27D0AD85F6C6}"/>
              </a:ext>
            </a:extLst>
          </p:cNvPr>
          <p:cNvSpPr txBox="1"/>
          <p:nvPr/>
        </p:nvSpPr>
        <p:spPr>
          <a:xfrm>
            <a:off x="995161" y="1732940"/>
            <a:ext cx="40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95BC8-F5EB-422E-B7F5-F0B2FC34AD9D}"/>
              </a:ext>
            </a:extLst>
          </p:cNvPr>
          <p:cNvSpPr txBox="1"/>
          <p:nvPr/>
        </p:nvSpPr>
        <p:spPr>
          <a:xfrm>
            <a:off x="3041370" y="2322514"/>
            <a:ext cx="3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1AA0B-8D1C-453F-838F-05D2BFF84A43}"/>
              </a:ext>
            </a:extLst>
          </p:cNvPr>
          <p:cNvSpPr txBox="1"/>
          <p:nvPr/>
        </p:nvSpPr>
        <p:spPr>
          <a:xfrm>
            <a:off x="3918506" y="1641159"/>
            <a:ext cx="10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(k)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0BE0-88A2-49EF-991D-3A135DB84F21}"/>
              </a:ext>
            </a:extLst>
          </p:cNvPr>
          <p:cNvSpPr txBox="1"/>
          <p:nvPr/>
        </p:nvSpPr>
        <p:spPr>
          <a:xfrm>
            <a:off x="6410119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BD755-7FD0-4085-B8E6-18507A31E4B4}"/>
              </a:ext>
            </a:extLst>
          </p:cNvPr>
          <p:cNvSpPr txBox="1"/>
          <p:nvPr/>
        </p:nvSpPr>
        <p:spPr>
          <a:xfrm>
            <a:off x="7181022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9C86D-F3C6-4DC2-AC73-4E8D270CC27C}"/>
              </a:ext>
            </a:extLst>
          </p:cNvPr>
          <p:cNvSpPr txBox="1"/>
          <p:nvPr/>
        </p:nvSpPr>
        <p:spPr>
          <a:xfrm>
            <a:off x="5173319" y="1484309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FAC-2094-470A-9242-32C768E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证明上述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 </a:t>
            </a:r>
            <a:r>
              <a:rPr lang="zh-CN" altLang="en-US" sz="3600" dirty="0">
                <a:latin typeface="Cambria" panose="02040503050406030204" pitchFamily="18" charset="0"/>
              </a:rPr>
              <a:t>是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2E2-3D38-423C-8B67-13C4B28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955087"/>
            <a:ext cx="7861300" cy="3699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(v)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 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根据定义，等价于：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观察</a:t>
            </a:r>
            <a:r>
              <a:rPr lang="en-US" altLang="zh-CN" sz="2400" dirty="0">
                <a:solidFill>
                  <a:srgbClr val="9933FF"/>
                </a:solidFill>
              </a:rPr>
              <a:t>: </a:t>
            </a:r>
            <a:r>
              <a:rPr lang="zh-CN" altLang="en-US" sz="2400" dirty="0">
                <a:solidFill>
                  <a:srgbClr val="9933FF"/>
                </a:solidFill>
              </a:rPr>
              <a:t>当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=A</a:t>
            </a:r>
            <a:r>
              <a:rPr lang="zh-CN" altLang="en-US" sz="2400" dirty="0">
                <a:solidFill>
                  <a:srgbClr val="9933FF"/>
                </a:solidFill>
              </a:rPr>
              <a:t>时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C*(</a:t>
            </a:r>
            <a:r>
              <a:rPr lang="en-US" altLang="zh-CN" sz="2400" dirty="0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确定</a:t>
            </a:r>
            <a:r>
              <a:rPr lang="en-US" altLang="zh-CN" sz="2400" dirty="0">
                <a:solidFill>
                  <a:srgbClr val="9933FF"/>
                </a:solidFill>
              </a:rPr>
              <a:t>,</a:t>
            </a:r>
            <a:r>
              <a:rPr lang="zh-CN" altLang="en-US" sz="2400" dirty="0">
                <a:solidFill>
                  <a:srgbClr val="9933FF"/>
                </a:solidFill>
              </a:rPr>
              <a:t>设为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d=(d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 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.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</a:t>
            </a:r>
            <a:r>
              <a:rPr lang="zh-CN" altLang="en-US" sz="2400" dirty="0">
                <a:solidFill>
                  <a:srgbClr val="9933FF"/>
                </a:solidFill>
              </a:rPr>
              <a:t>转为证明，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=d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观察</a:t>
            </a:r>
            <a:r>
              <a:rPr lang="en-US" altLang="zh-CN" sz="2400" dirty="0">
                <a:solidFill>
                  <a:srgbClr val="9933FF"/>
                </a:solidFill>
              </a:rPr>
              <a:t>: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rgbClr val="9933FF"/>
                </a:solidFill>
              </a:rPr>
              <a:t>的第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列的每一种不同的取值，会使得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    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C*(</a:t>
            </a:r>
            <a:r>
              <a:rPr lang="en-US" altLang="zh-CN" sz="2400" dirty="0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的值各不一样，其中恰好一种为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ADAFD-A68F-446F-92FF-4B2FCA4EBA58}"/>
              </a:ext>
            </a:extLst>
          </p:cNvPr>
          <p:cNvSpPr txBox="1"/>
          <p:nvPr/>
        </p:nvSpPr>
        <p:spPr>
          <a:xfrm>
            <a:off x="1416327" y="1480933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1 0 0 0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0 1 1 1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1 1 0 1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F0047-8591-4BC7-A761-1B235536E143}"/>
              </a:ext>
            </a:extLst>
          </p:cNvPr>
          <p:cNvSpPr txBox="1"/>
          <p:nvPr/>
        </p:nvSpPr>
        <p:spPr>
          <a:xfrm>
            <a:off x="2597221" y="1480933"/>
            <a:ext cx="4944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C7BE4-7415-4363-A3A7-B11F255176CD}"/>
              </a:ext>
            </a:extLst>
          </p:cNvPr>
          <p:cNvSpPr txBox="1"/>
          <p:nvPr/>
        </p:nvSpPr>
        <p:spPr>
          <a:xfrm>
            <a:off x="3612875" y="1480933"/>
            <a:ext cx="35780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  <a:endParaRPr lang="en-US" altLang="zh-CN" baseline="-25000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539B6-D0F6-4B4A-9F0F-83844C96AE01}"/>
              </a:ext>
            </a:extLst>
          </p:cNvPr>
          <p:cNvSpPr txBox="1"/>
          <p:nvPr/>
        </p:nvSpPr>
        <p:spPr>
          <a:xfrm>
            <a:off x="3091693" y="1732940"/>
            <a:ext cx="357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D8848-70D6-4C29-9C91-27D0AD85F6C6}"/>
              </a:ext>
            </a:extLst>
          </p:cNvPr>
          <p:cNvSpPr txBox="1"/>
          <p:nvPr/>
        </p:nvSpPr>
        <p:spPr>
          <a:xfrm>
            <a:off x="995161" y="1732940"/>
            <a:ext cx="40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95BC8-F5EB-422E-B7F5-F0B2FC34AD9D}"/>
              </a:ext>
            </a:extLst>
          </p:cNvPr>
          <p:cNvSpPr txBox="1"/>
          <p:nvPr/>
        </p:nvSpPr>
        <p:spPr>
          <a:xfrm>
            <a:off x="3041370" y="2322514"/>
            <a:ext cx="3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1AA0B-8D1C-453F-838F-05D2BFF84A43}"/>
              </a:ext>
            </a:extLst>
          </p:cNvPr>
          <p:cNvSpPr txBox="1"/>
          <p:nvPr/>
        </p:nvSpPr>
        <p:spPr>
          <a:xfrm>
            <a:off x="3918506" y="1641159"/>
            <a:ext cx="10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(k)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0BE0-88A2-49EF-991D-3A135DB84F21}"/>
              </a:ext>
            </a:extLst>
          </p:cNvPr>
          <p:cNvSpPr txBox="1"/>
          <p:nvPr/>
        </p:nvSpPr>
        <p:spPr>
          <a:xfrm>
            <a:off x="6410119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BD755-7FD0-4085-B8E6-18507A31E4B4}"/>
              </a:ext>
            </a:extLst>
          </p:cNvPr>
          <p:cNvSpPr txBox="1"/>
          <p:nvPr/>
        </p:nvSpPr>
        <p:spPr>
          <a:xfrm>
            <a:off x="7181022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9C86D-F3C6-4DC2-AC73-4E8D270CC27C}"/>
              </a:ext>
            </a:extLst>
          </p:cNvPr>
          <p:cNvSpPr txBox="1"/>
          <p:nvPr/>
        </p:nvSpPr>
        <p:spPr>
          <a:xfrm>
            <a:off x="5173319" y="1484309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3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E877E-4592-4C23-ABDB-F30F62E5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 hash family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  <a:r>
              <a:rPr lang="zh-CN" altLang="en-US" sz="3600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CCD51-43ED-4E4C-AADE-745A93AF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060658"/>
          </a:xfrm>
        </p:spPr>
        <p:txBody>
          <a:bodyPr/>
          <a:lstStyle/>
          <a:p>
            <a:r>
              <a:rPr lang="zh-CN" altLang="en-US" dirty="0"/>
              <a:t>存在一个</a:t>
            </a:r>
            <a:r>
              <a:rPr lang="en-US" altLang="zh-CN" dirty="0"/>
              <a:t>hash family 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dirty="0">
                <a:latin typeface="+mn-ea"/>
              </a:rPr>
              <a:t>,</a:t>
            </a:r>
          </a:p>
          <a:p>
            <a:pPr lvl="1"/>
            <a:r>
              <a:rPr lang="zh-CN" altLang="en-US" dirty="0"/>
              <a:t>对任意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</a:t>
            </a:r>
          </a:p>
          <a:p>
            <a:pPr lvl="2"/>
            <a:r>
              <a:rPr lang="zh-CN" altLang="en-US" dirty="0"/>
              <a:t>如果随机取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Brush Script MT" panose="03060802040406070304" pitchFamily="66" charset="0"/>
            </a:endParaRPr>
          </a:p>
          <a:p>
            <a:pPr lvl="3"/>
            <a:r>
              <a:rPr lang="zh-CN" altLang="en-US" dirty="0"/>
              <a:t>则每一个</a:t>
            </a:r>
            <a:r>
              <a:rPr lang="en-US" altLang="zh-CN" dirty="0"/>
              <a:t>chain</a:t>
            </a:r>
            <a:r>
              <a:rPr lang="zh-CN" altLang="en-US" dirty="0"/>
              <a:t>的平均长度都是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4278E5B-B331-40CC-8306-5B7A8A2C9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34702"/>
              </p:ext>
            </p:extLst>
          </p:nvPr>
        </p:nvGraphicFramePr>
        <p:xfrm>
          <a:off x="1726010" y="3562654"/>
          <a:ext cx="6309582" cy="156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82">
                  <a:extLst>
                    <a:ext uri="{9D8B030D-6E8A-4147-A177-3AD203B41FA5}">
                      <a16:colId xmlns:a16="http://schemas.microsoft.com/office/drawing/2014/main" val="3710245069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319368066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1590350519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270344870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360492534"/>
                    </a:ext>
                  </a:extLst>
                </a:gridCol>
              </a:tblGrid>
              <a:tr h="3789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无序线性表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有序线性表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AVL/Splay</a:t>
                      </a:r>
                      <a:endParaRPr lang="zh-CN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哈希表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6763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Search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94941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Insert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82765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Delete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3071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BD0339-DF10-4657-9D38-75102213E06B}"/>
              </a:ext>
            </a:extLst>
          </p:cNvPr>
          <p:cNvSpPr txBox="1"/>
          <p:nvPr/>
        </p:nvSpPr>
        <p:spPr>
          <a:xfrm>
            <a:off x="1374678" y="5565120"/>
            <a:ext cx="7129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拓展阅读：存在很多的构造</a:t>
            </a:r>
            <a:r>
              <a:rPr lang="en-US" altLang="zh-CN" sz="2000" dirty="0"/>
              <a:t>universal hash family</a:t>
            </a:r>
            <a:r>
              <a:rPr lang="zh-CN" altLang="en-US" sz="2000" dirty="0"/>
              <a:t>的方案。</a:t>
            </a:r>
            <a:endParaRPr lang="en-US" altLang="zh-CN" sz="2000" dirty="0"/>
          </a:p>
          <a:p>
            <a:r>
              <a:rPr lang="zh-CN" altLang="en-US" sz="2000" dirty="0"/>
              <a:t>查看另一种基于取模的构造方案：</a:t>
            </a:r>
            <a:r>
              <a:rPr lang="en-US" altLang="zh-CN" sz="2000" dirty="0">
                <a:hlinkClick r:id="rId3"/>
              </a:rPr>
              <a:t>http://www.cs.toronto.edu/</a:t>
            </a:r>
            <a:br>
              <a:rPr lang="en-US" altLang="zh-CN" sz="2000" dirty="0">
                <a:hlinkClick r:id="rId3"/>
              </a:rPr>
            </a:br>
            <a:r>
              <a:rPr lang="en-US" altLang="zh-CN" sz="2000" dirty="0">
                <a:hlinkClick r:id="rId3"/>
              </a:rPr>
              <a:t>~toni/Courses/263-2015/lectures/lec05-hashing.pdf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5C04E5-C933-4E76-8C5B-68C32A49B17D}"/>
              </a:ext>
            </a:extLst>
          </p:cNvPr>
          <p:cNvSpPr/>
          <p:nvPr/>
        </p:nvSpPr>
        <p:spPr>
          <a:xfrm>
            <a:off x="7771856" y="434647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期望</a:t>
            </a:r>
            <a:endParaRPr lang="zh-Hans-HK" alt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09B56DE3-61E9-4CA1-957C-C6DB5E6FF2FB}"/>
              </a:ext>
            </a:extLst>
          </p:cNvPr>
          <p:cNvSpPr/>
          <p:nvPr/>
        </p:nvSpPr>
        <p:spPr bwMode="auto">
          <a:xfrm>
            <a:off x="7690587" y="4119612"/>
            <a:ext cx="345005" cy="86627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6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FC1E8-F390-4A96-8D4B-422D9E05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CC8630-C7A1-41E8-AF54-1854CB8F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128345" cy="4779272"/>
          </a:xfrm>
        </p:spPr>
        <p:txBody>
          <a:bodyPr/>
          <a:lstStyle/>
          <a:p>
            <a:r>
              <a:rPr lang="zh-CN" altLang="en-US" sz="2800" dirty="0"/>
              <a:t>实际应用中，我们可以选固定的哈希函数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/>
              <a:t>，表现</a:t>
            </a:r>
            <a:r>
              <a:rPr lang="zh-CN" altLang="en-US" sz="2800" dirty="0">
                <a:solidFill>
                  <a:srgbClr val="00B0F0"/>
                </a:solidFill>
              </a:rPr>
              <a:t>一般来说</a:t>
            </a:r>
            <a:r>
              <a:rPr lang="zh-CN" altLang="en-US" sz="2800" dirty="0"/>
              <a:t>也很好，虽然最坏情况很差。</a:t>
            </a:r>
            <a:endParaRPr lang="en-US" altLang="zh-CN" sz="2800" dirty="0"/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Good in practice but no guarantee</a:t>
            </a:r>
          </a:p>
          <a:p>
            <a:r>
              <a:rPr lang="zh-CN" altLang="en-US" sz="2800" dirty="0"/>
              <a:t>如果我们对性能要求更高，可以用</a:t>
            </a:r>
            <a:endParaRPr lang="en-US" altLang="zh-CN" sz="2800" dirty="0"/>
          </a:p>
          <a:p>
            <a:pPr lvl="1"/>
            <a:r>
              <a:rPr lang="en-US" altLang="zh-CN" sz="2400" dirty="0"/>
              <a:t>Universal hash family(*)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期望复杂度</a:t>
            </a:r>
            <a:r>
              <a:rPr lang="en-US" altLang="zh-CN" sz="2000" dirty="0">
                <a:solidFill>
                  <a:srgbClr val="9933FF"/>
                </a:solidFill>
              </a:rPr>
              <a:t>O(1)</a:t>
            </a:r>
          </a:p>
          <a:p>
            <a:pPr lvl="1"/>
            <a:r>
              <a:rPr lang="en-US" altLang="zh-CN" sz="2400" dirty="0"/>
              <a:t>Perfect hash scheme(**)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最坏复杂度</a:t>
            </a:r>
            <a:r>
              <a:rPr lang="en-US" altLang="zh-CN" sz="2000" dirty="0">
                <a:solidFill>
                  <a:srgbClr val="9933FF"/>
                </a:solidFill>
              </a:rPr>
              <a:t>O(1)</a:t>
            </a:r>
            <a:r>
              <a:rPr lang="zh-CN" altLang="en-US" sz="2000" dirty="0">
                <a:solidFill>
                  <a:srgbClr val="9933FF"/>
                </a:solidFill>
              </a:rPr>
              <a:t>，</a:t>
            </a:r>
            <a:r>
              <a:rPr lang="zh-CN" altLang="en-US" sz="2000" dirty="0">
                <a:solidFill>
                  <a:srgbClr val="0066FF"/>
                </a:solidFill>
              </a:rPr>
              <a:t>但构造它需要知道</a:t>
            </a:r>
            <a:r>
              <a:rPr lang="en-US" altLang="zh-CN" sz="2000" dirty="0">
                <a:solidFill>
                  <a:srgbClr val="0066FF"/>
                </a:solidFill>
              </a:rPr>
              <a:t>S</a:t>
            </a:r>
            <a:r>
              <a:rPr lang="en-US" altLang="zh-CN" sz="2000" dirty="0">
                <a:solidFill>
                  <a:srgbClr val="9933FF"/>
                </a:solidFill>
              </a:rPr>
              <a:t>.</a:t>
            </a:r>
            <a:endParaRPr lang="en-US" altLang="zh-CN" dirty="0">
              <a:solidFill>
                <a:srgbClr val="9933FF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/>
              <a:t>重点掌握内容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冲突解决方法</a:t>
            </a:r>
            <a:r>
              <a:rPr lang="en-US" altLang="zh-CN" sz="2400" dirty="0"/>
              <a:t>: </a:t>
            </a:r>
            <a:r>
              <a:rPr lang="zh-CN" altLang="en-US" sz="2400" dirty="0"/>
              <a:t>开放定址法（删除方法）。链地址法。</a:t>
            </a:r>
          </a:p>
        </p:txBody>
      </p:sp>
    </p:spTree>
    <p:extLst>
      <p:ext uri="{BB962C8B-B14F-4D97-AF65-F5344CB8AC3E}">
        <p14:creationId xmlns:p14="http://schemas.microsoft.com/office/powerpoint/2010/main" val="4643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1C15-5CD8-4C17-A740-EEA6FB4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Perfect hash scheme(**)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3D3B4B9-0392-4F14-88BA-4BA3D11C9742}"/>
              </a:ext>
            </a:extLst>
          </p:cNvPr>
          <p:cNvSpPr txBox="1">
            <a:spLocks/>
          </p:cNvSpPr>
          <p:nvPr/>
        </p:nvSpPr>
        <p:spPr bwMode="auto">
          <a:xfrm>
            <a:off x="682694" y="1565412"/>
            <a:ext cx="8501062" cy="42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Perfect hash scheme:</a:t>
            </a:r>
          </a:p>
          <a:p>
            <a:pPr lvl="1"/>
            <a:r>
              <a:rPr lang="zh-CN" altLang="en-US" dirty="0"/>
              <a:t>对于任意的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</a:t>
            </a:r>
          </a:p>
          <a:p>
            <a:pPr lvl="2"/>
            <a:r>
              <a:rPr lang="zh-CN" altLang="en-US" dirty="0"/>
              <a:t>存在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  (</a:t>
            </a:r>
            <a:r>
              <a:rPr lang="zh-CN" altLang="en-US" dirty="0"/>
              <a:t>并且可以在较短时间内构造出这个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每一个</a:t>
            </a:r>
            <a:r>
              <a:rPr lang="en-US" altLang="zh-CN" dirty="0"/>
              <a:t>chain</a:t>
            </a:r>
            <a:r>
              <a:rPr lang="zh-CN" altLang="en-US" dirty="0"/>
              <a:t>的长度是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的。  （这里不是期望</a:t>
            </a:r>
            <a:r>
              <a:rPr lang="en-US" altLang="zh-CN" dirty="0"/>
              <a:t>O(1))</a:t>
            </a:r>
          </a:p>
          <a:p>
            <a:pPr lvl="3"/>
            <a:r>
              <a:rPr lang="zh-CN" altLang="en-US" dirty="0"/>
              <a:t>因此插入、删除、查找的复杂度都是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可利用</a:t>
            </a:r>
            <a:r>
              <a:rPr lang="en-US" altLang="zh-CN" dirty="0"/>
              <a:t>Universal hash family</a:t>
            </a:r>
            <a:r>
              <a:rPr lang="zh-CN" altLang="en-US" dirty="0"/>
              <a:t>来构造这种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en-US" altLang="zh-CN" sz="2400" dirty="0">
                <a:hlinkClick r:id="rId2"/>
              </a:rPr>
              <a:t>www.cs.cmu.edu/~avrim/451f11/lectures/lect1004.pdf</a:t>
            </a:r>
            <a:endParaRPr lang="en-US" altLang="zh-CN" dirty="0"/>
          </a:p>
          <a:p>
            <a:pPr lvl="1"/>
            <a:r>
              <a:rPr lang="en-US" altLang="zh-CN" dirty="0"/>
              <a:t>perfect hash function</a:t>
            </a:r>
            <a:r>
              <a:rPr lang="zh-CN" altLang="en-US" dirty="0"/>
              <a:t>的构造曾经</a:t>
            </a:r>
            <a:r>
              <a:rPr lang="en-US" altLang="zh-CN" dirty="0"/>
              <a:t>open</a:t>
            </a:r>
            <a:r>
              <a:rPr lang="zh-CN" altLang="en-US" dirty="0"/>
              <a:t>了很久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但是最终的解法看上去不是那么难！</a:t>
            </a:r>
            <a:r>
              <a:rPr lang="en-US" altLang="zh-CN" dirty="0"/>
              <a:t>(1</a:t>
            </a:r>
            <a:r>
              <a:rPr lang="zh-CN" altLang="en-US" dirty="0"/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2517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Oval 4">
            <a:extLst>
              <a:ext uri="{FF2B5EF4-FFF2-40B4-BE49-F238E27FC236}">
                <a16:creationId xmlns:a16="http://schemas.microsoft.com/office/drawing/2014/main" id="{93386350-0742-4F97-BDA1-EB47911D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28" y="216483"/>
            <a:ext cx="2261791" cy="16699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关键字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</a:p>
        </p:txBody>
      </p:sp>
      <p:sp>
        <p:nvSpPr>
          <p:cNvPr id="66565" name="Oval 5">
            <a:extLst>
              <a:ext uri="{FF2B5EF4-FFF2-40B4-BE49-F238E27FC236}">
                <a16:creationId xmlns:a16="http://schemas.microsoft.com/office/drawing/2014/main" id="{52B11B27-BB8C-4081-99A5-42438C49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291" y="618477"/>
            <a:ext cx="1322388" cy="1004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存储地址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集合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6" name="AutoShape 6">
            <a:extLst>
              <a:ext uri="{FF2B5EF4-FFF2-40B4-BE49-F238E27FC236}">
                <a16:creationId xmlns:a16="http://schemas.microsoft.com/office/drawing/2014/main" id="{D827CA0D-FB53-4D1D-B4FA-AD60CD96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695" y="994411"/>
            <a:ext cx="1919194" cy="222714"/>
          </a:xfrm>
          <a:prstGeom prst="rightArrow">
            <a:avLst>
              <a:gd name="adj1" fmla="val 50000"/>
              <a:gd name="adj2" fmla="val 1377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16996254-8E03-4019-B7BB-A7C7AA21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109" y="702203"/>
            <a:ext cx="1128301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Hash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8FDA57-A1E2-43CA-8EA6-148C48D1F9C1}"/>
              </a:ext>
            </a:extLst>
          </p:cNvPr>
          <p:cNvSpPr txBox="1"/>
          <p:nvPr/>
        </p:nvSpPr>
        <p:spPr>
          <a:xfrm>
            <a:off x="1693303" y="1780148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U={0,…,99}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EFE5E8-9164-46D6-B74D-0DBF69EF4BAA}"/>
              </a:ext>
            </a:extLst>
          </p:cNvPr>
          <p:cNvSpPr txBox="1"/>
          <p:nvPr/>
        </p:nvSpPr>
        <p:spPr>
          <a:xfrm>
            <a:off x="6334839" y="172397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0~9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61CEBE-F0E6-433C-BA97-FD1210983639}"/>
              </a:ext>
            </a:extLst>
          </p:cNvPr>
          <p:cNvSpPr txBox="1"/>
          <p:nvPr/>
        </p:nvSpPr>
        <p:spPr>
          <a:xfrm>
            <a:off x="3894851" y="1432589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H(k)=k%10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0D4C75-B068-4678-9D60-77D6D05621E4}"/>
              </a:ext>
            </a:extLst>
          </p:cNvPr>
          <p:cNvSpPr txBox="1"/>
          <p:nvPr/>
        </p:nvSpPr>
        <p:spPr>
          <a:xfrm>
            <a:off x="1838490" y="2547746"/>
            <a:ext cx="5617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n=7, Keys={</a:t>
            </a:r>
            <a:r>
              <a:rPr lang="en-US" altLang="zh-CN" sz="2800" dirty="0">
                <a:solidFill>
                  <a:srgbClr val="002060"/>
                </a:solidFill>
              </a:rPr>
              <a:t>11,23,42,56,77,84,95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04CF59-ACAB-4A19-AAE0-A14F4E68F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8865"/>
              </p:ext>
            </p:extLst>
          </p:nvPr>
        </p:nvGraphicFramePr>
        <p:xfrm>
          <a:off x="1599400" y="3145166"/>
          <a:ext cx="6096000" cy="60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6147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94443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6157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216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80112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58625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22531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6829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8618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5148455"/>
                    </a:ext>
                  </a:extLst>
                </a:gridCol>
              </a:tblGrid>
              <a:tr h="605048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11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42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23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84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95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56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77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1379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E4FC10D1-1C00-43C2-9223-9E6369883D9D}"/>
              </a:ext>
            </a:extLst>
          </p:cNvPr>
          <p:cNvGrpSpPr/>
          <p:nvPr/>
        </p:nvGrpSpPr>
        <p:grpSpPr>
          <a:xfrm>
            <a:off x="1782280" y="3750214"/>
            <a:ext cx="5784594" cy="373142"/>
            <a:chOff x="1847850" y="4164330"/>
            <a:chExt cx="5784594" cy="37314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4B3BFC-4E3C-4528-9E95-C67CEE2CA78A}"/>
                </a:ext>
              </a:extLst>
            </p:cNvPr>
            <p:cNvSpPr txBox="1"/>
            <p:nvPr/>
          </p:nvSpPr>
          <p:spPr>
            <a:xfrm>
              <a:off x="184785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4DD56E-24DE-498E-9708-FDC26BF1850B}"/>
                </a:ext>
              </a:extLst>
            </p:cNvPr>
            <p:cNvSpPr txBox="1"/>
            <p:nvPr/>
          </p:nvSpPr>
          <p:spPr>
            <a:xfrm>
              <a:off x="2443615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A6C77A-34B8-4E89-BF74-87CF74B7629A}"/>
                </a:ext>
              </a:extLst>
            </p:cNvPr>
            <p:cNvSpPr txBox="1"/>
            <p:nvPr/>
          </p:nvSpPr>
          <p:spPr>
            <a:xfrm>
              <a:off x="303938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F6CAB9-B9B1-48B4-800A-0B46BE115AF5}"/>
                </a:ext>
              </a:extLst>
            </p:cNvPr>
            <p:cNvSpPr txBox="1"/>
            <p:nvPr/>
          </p:nvSpPr>
          <p:spPr>
            <a:xfrm>
              <a:off x="369189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3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E5956E-7817-4391-BED0-FC8524B3BF66}"/>
                </a:ext>
              </a:extLst>
            </p:cNvPr>
            <p:cNvSpPr txBox="1"/>
            <p:nvPr/>
          </p:nvSpPr>
          <p:spPr>
            <a:xfrm>
              <a:off x="4287655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4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8BB9F0F-6C68-4E82-A3E3-0707922F0C86}"/>
                </a:ext>
              </a:extLst>
            </p:cNvPr>
            <p:cNvSpPr txBox="1"/>
            <p:nvPr/>
          </p:nvSpPr>
          <p:spPr>
            <a:xfrm>
              <a:off x="488342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5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831FA98-BC02-49BD-A932-FC1079158CDE}"/>
                </a:ext>
              </a:extLst>
            </p:cNvPr>
            <p:cNvSpPr txBox="1"/>
            <p:nvPr/>
          </p:nvSpPr>
          <p:spPr>
            <a:xfrm>
              <a:off x="5491738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6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B2E401-EBD3-4462-A3D8-9579138A1150}"/>
                </a:ext>
              </a:extLst>
            </p:cNvPr>
            <p:cNvSpPr txBox="1"/>
            <p:nvPr/>
          </p:nvSpPr>
          <p:spPr>
            <a:xfrm>
              <a:off x="6087503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7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74FF1D-6D69-419D-A36E-8A796413BC3A}"/>
                </a:ext>
              </a:extLst>
            </p:cNvPr>
            <p:cNvSpPr txBox="1"/>
            <p:nvPr/>
          </p:nvSpPr>
          <p:spPr>
            <a:xfrm>
              <a:off x="6683268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8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BA0F9E-0171-4E9D-9C2B-B313F86DA6EC}"/>
                </a:ext>
              </a:extLst>
            </p:cNvPr>
            <p:cNvSpPr txBox="1"/>
            <p:nvPr/>
          </p:nvSpPr>
          <p:spPr>
            <a:xfrm>
              <a:off x="7319538" y="41681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9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2BF721C-4EEC-45AD-85F1-C7B92BD99A1E}"/>
              </a:ext>
            </a:extLst>
          </p:cNvPr>
          <p:cNvSpPr txBox="1"/>
          <p:nvPr/>
        </p:nvSpPr>
        <p:spPr>
          <a:xfrm>
            <a:off x="898360" y="5057198"/>
            <a:ext cx="722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注意在实际问题中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</a:t>
            </a:r>
            <a:r>
              <a:rPr lang="zh-CN" altLang="en-US" sz="2400" dirty="0"/>
              <a:t>往往很大；</a:t>
            </a:r>
            <a:r>
              <a:rPr lang="zh-CN" altLang="en-US" sz="2400" dirty="0">
                <a:solidFill>
                  <a:srgbClr val="9933FF"/>
                </a:solidFill>
              </a:rPr>
              <a:t>远远大于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zh-CN" altLang="en-US" sz="2400" dirty="0"/>
              <a:t>例如考虑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66</a:t>
            </a:r>
            <a:r>
              <a:rPr lang="zh-CN" altLang="en-US" sz="2400" dirty="0"/>
              <a:t>个学生</a:t>
            </a:r>
            <a:r>
              <a:rPr lang="en-US" altLang="zh-CN" sz="2400" dirty="0"/>
              <a:t>;</a:t>
            </a:r>
            <a:r>
              <a:rPr lang="zh-CN" altLang="en-US" sz="2400" dirty="0"/>
              <a:t>身份证号码（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18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位</a:t>
            </a:r>
            <a:r>
              <a:rPr lang="zh-CN" altLang="en-US" sz="2400" dirty="0"/>
              <a:t>）为</a:t>
            </a:r>
            <a:r>
              <a:rPr lang="en-US" altLang="zh-CN" sz="2400" dirty="0"/>
              <a:t>key</a:t>
            </a:r>
            <a:r>
              <a:rPr lang="zh-CN" altLang="en-US" sz="2400" dirty="0"/>
              <a:t>值。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276C6E-3AC8-4C05-982D-6B1D4AE82ED1}"/>
              </a:ext>
            </a:extLst>
          </p:cNvPr>
          <p:cNvSpPr txBox="1"/>
          <p:nvPr/>
        </p:nvSpPr>
        <p:spPr>
          <a:xfrm>
            <a:off x="1599400" y="4228645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如果要查找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84</a:t>
            </a:r>
            <a:r>
              <a:rPr lang="en-US" altLang="zh-CN" sz="2400" dirty="0"/>
              <a:t>.</a:t>
            </a:r>
            <a:r>
              <a:rPr lang="zh-CN" altLang="en-US" sz="2400" dirty="0"/>
              <a:t>就在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中找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T[4]</a:t>
            </a:r>
            <a:r>
              <a:rPr lang="zh-CN" altLang="en-US" sz="2400" dirty="0"/>
              <a:t>是否为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84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2FDD45-488E-4AB4-BA05-A71EDD40DCE2}"/>
              </a:ext>
            </a:extLst>
          </p:cNvPr>
          <p:cNvSpPr txBox="1"/>
          <p:nvPr/>
        </p:nvSpPr>
        <p:spPr>
          <a:xfrm>
            <a:off x="1196767" y="3153193"/>
            <a:ext cx="32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F2DC32-6275-422F-B246-70E323A00EEE}"/>
              </a:ext>
            </a:extLst>
          </p:cNvPr>
          <p:cNvSpPr txBox="1"/>
          <p:nvPr/>
        </p:nvSpPr>
        <p:spPr>
          <a:xfrm>
            <a:off x="1150074" y="1723975"/>
            <a:ext cx="32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" grpId="0"/>
      <p:bldP spid="2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3B97-8C2B-49A0-B5C4-9DD95E1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比较哈希查找与之前的查找方法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164B4-0539-488A-BD7C-BA6D76D9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861300" cy="1270317"/>
          </a:xfrm>
        </p:spPr>
        <p:txBody>
          <a:bodyPr/>
          <a:lstStyle/>
          <a:p>
            <a:r>
              <a:rPr lang="zh-CN" altLang="en-US" sz="2800" dirty="0"/>
              <a:t>回顾：用无序线性表、有序线性表、</a:t>
            </a:r>
            <a:r>
              <a:rPr lang="en-US" altLang="zh-CN" sz="2800" dirty="0"/>
              <a:t>AVL</a:t>
            </a:r>
            <a:r>
              <a:rPr lang="zh-CN" altLang="en-US" sz="2800" dirty="0"/>
              <a:t>树、</a:t>
            </a:r>
            <a:r>
              <a:rPr lang="en-US" altLang="zh-CN" sz="2800" dirty="0"/>
              <a:t>splay</a:t>
            </a:r>
            <a:r>
              <a:rPr lang="zh-CN" altLang="en-US" sz="2800" dirty="0"/>
              <a:t>树维护集合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/>
              <a:t>，支持插入、删除、查找。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B46BDB-B0E5-4EF0-98C7-3C72AF504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66909"/>
              </p:ext>
            </p:extLst>
          </p:nvPr>
        </p:nvGraphicFramePr>
        <p:xfrm>
          <a:off x="1046480" y="2722880"/>
          <a:ext cx="7101840" cy="237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68">
                  <a:extLst>
                    <a:ext uri="{9D8B030D-6E8A-4147-A177-3AD203B41FA5}">
                      <a16:colId xmlns:a16="http://schemas.microsoft.com/office/drawing/2014/main" val="3710245069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319368066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1590350519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270344870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360492534"/>
                    </a:ext>
                  </a:extLst>
                </a:gridCol>
              </a:tblGrid>
              <a:tr h="5931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无序线性表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有序线性表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AVL/Splay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哈希表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6763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Search(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94941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Insert(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82765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Delete(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3071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53138CB-A7CD-46C3-89C3-9FF34076846F}"/>
              </a:ext>
            </a:extLst>
          </p:cNvPr>
          <p:cNvSpPr txBox="1"/>
          <p:nvPr/>
        </p:nvSpPr>
        <p:spPr>
          <a:xfrm>
            <a:off x="916781" y="5456234"/>
            <a:ext cx="748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哈希表的</a:t>
            </a:r>
            <a:r>
              <a:rPr lang="en-US" altLang="zh-CN" sz="2400" dirty="0"/>
              <a:t>O(1)</a:t>
            </a:r>
            <a:r>
              <a:rPr lang="zh-CN" altLang="en-US" sz="2400" dirty="0"/>
              <a:t>指的</a:t>
            </a:r>
            <a:r>
              <a:rPr lang="zh-CN" altLang="en-US" sz="2400" dirty="0">
                <a:solidFill>
                  <a:srgbClr val="9933FF"/>
                </a:solidFill>
              </a:rPr>
              <a:t>平均情况</a:t>
            </a:r>
            <a:r>
              <a:rPr lang="zh-CN" altLang="en-US" sz="2400" dirty="0"/>
              <a:t>（如果我们按正确方法做）</a:t>
            </a:r>
          </a:p>
        </p:txBody>
      </p:sp>
    </p:spTree>
    <p:extLst>
      <p:ext uri="{BB962C8B-B14F-4D97-AF65-F5344CB8AC3E}">
        <p14:creationId xmlns:p14="http://schemas.microsoft.com/office/powerpoint/2010/main" val="246015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FF5C-8535-4AA8-A978-987E5EF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 Collision</a:t>
            </a:r>
            <a:r>
              <a:rPr lang="zh-CN" altLang="en-US" sz="3600" dirty="0">
                <a:latin typeface="Cambria" panose="02040503050406030204" pitchFamily="18" charset="0"/>
              </a:rPr>
              <a:t>及两种解决方式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5D9D-45F6-4E21-9F0D-EC56A31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1" y="1416705"/>
            <a:ext cx="7362544" cy="456753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前面介绍的哈希查找考虑的仅是理想的情况：</a:t>
            </a:r>
            <a:r>
              <a:rPr lang="zh-CN" altLang="en-US" dirty="0">
                <a:solidFill>
                  <a:srgbClr val="00B0F0"/>
                </a:solidFill>
              </a:rPr>
              <a:t>要求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中任意两个元素的</a:t>
            </a:r>
            <a:r>
              <a:rPr lang="en-US" altLang="zh-CN" dirty="0">
                <a:solidFill>
                  <a:srgbClr val="00B0F0"/>
                </a:solidFill>
              </a:rPr>
              <a:t>key</a:t>
            </a:r>
            <a:r>
              <a:rPr lang="zh-CN" altLang="en-US" dirty="0">
                <a:solidFill>
                  <a:srgbClr val="00B0F0"/>
                </a:solidFill>
              </a:rPr>
              <a:t>值的哈希值不同</a:t>
            </a:r>
            <a:r>
              <a:rPr lang="en-US" altLang="zh-CN" dirty="0">
                <a:solidFill>
                  <a:srgbClr val="00B0F0"/>
                </a:solidFill>
              </a:rPr>
              <a:t>! </a:t>
            </a:r>
            <a:r>
              <a:rPr lang="zh-CN" altLang="en-US" dirty="0">
                <a:solidFill>
                  <a:srgbClr val="00B0F0"/>
                </a:solidFill>
              </a:rPr>
              <a:t>即，没有两个</a:t>
            </a:r>
            <a:r>
              <a:rPr lang="en-US" altLang="zh-CN" dirty="0">
                <a:solidFill>
                  <a:srgbClr val="00B0F0"/>
                </a:solidFill>
              </a:rPr>
              <a:t>keys</a:t>
            </a:r>
            <a:r>
              <a:rPr lang="zh-CN" altLang="en-US" dirty="0">
                <a:solidFill>
                  <a:srgbClr val="00B0F0"/>
                </a:solidFill>
              </a:rPr>
              <a:t>占用同地址。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dirty="0"/>
              <a:t>在实际上</a:t>
            </a:r>
            <a:r>
              <a:rPr lang="en-US" altLang="zh-CN" dirty="0"/>
              <a:t>S</a:t>
            </a:r>
            <a:r>
              <a:rPr lang="zh-CN" altLang="en-US" dirty="0"/>
              <a:t>中可能有不同</a:t>
            </a:r>
            <a:r>
              <a:rPr lang="en-US" altLang="zh-CN" dirty="0"/>
              <a:t>keys</a:t>
            </a:r>
            <a:r>
              <a:rPr lang="zh-CN" altLang="en-US" dirty="0"/>
              <a:t>占相同地址。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例如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={</a:t>
            </a:r>
            <a:r>
              <a:rPr lang="en-US" altLang="zh-CN" dirty="0">
                <a:solidFill>
                  <a:srgbClr val="002060"/>
                </a:solidFill>
              </a:rPr>
              <a:t>1,11,21,31, …,91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H(k)=k% 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zh-CN" dirty="0">
                <a:sym typeface="Symbol" panose="05050102010706020507" pitchFamily="18" charset="2"/>
              </a:rPr>
              <a:t>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H(k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)=H(k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我们称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B0F0"/>
                </a:solidFill>
                <a:sym typeface="Symbol" panose="05050102010706020507" pitchFamily="18" charset="2"/>
              </a:rPr>
              <a:t>冲突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00B0F0"/>
                </a:solidFill>
                <a:sym typeface="Symbol" panose="05050102010706020507" pitchFamily="18" charset="2"/>
              </a:rPr>
              <a:t>collision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冲突是不可避免</a:t>
            </a:r>
            <a:r>
              <a:rPr lang="zh-CN" altLang="en-US" dirty="0"/>
              <a:t>，只能尽量减少；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冲突发生后，应该有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处理冲突的方法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65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9680D-0496-477B-930D-67CCDE9E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2.1 </a:t>
            </a:r>
            <a:r>
              <a:rPr lang="zh-CN" altLang="en-US" sz="3600" dirty="0">
                <a:latin typeface="Cambria" panose="02040503050406030204" pitchFamily="18" charset="0"/>
              </a:rPr>
              <a:t>处理冲突的方法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zh-CN" altLang="en-US" sz="3600" dirty="0">
                <a:latin typeface="Cambria" panose="02040503050406030204" pitchFamily="18" charset="0"/>
              </a:rPr>
              <a:t>开放定址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AC8DD-6A6A-4DE9-98FD-4008D8DB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591144" cy="4267517"/>
          </a:xfrm>
        </p:spPr>
        <p:txBody>
          <a:bodyPr/>
          <a:lstStyle/>
          <a:p>
            <a:pPr lvl="2" eaLnBrk="1" hangingPunct="1"/>
            <a:r>
              <a:rPr lang="zh-CN" altLang="en-US" dirty="0"/>
              <a:t>找一个</a:t>
            </a:r>
            <a:r>
              <a:rPr lang="zh-CN" altLang="en-US" dirty="0">
                <a:solidFill>
                  <a:srgbClr val="9933FF"/>
                </a:solidFill>
              </a:rPr>
              <a:t>探查</a:t>
            </a:r>
            <a:r>
              <a:rPr lang="zh-CN" altLang="en-US" dirty="0"/>
              <a:t>（</a:t>
            </a:r>
            <a:r>
              <a:rPr lang="en-US" altLang="zh-CN" dirty="0" err="1">
                <a:solidFill>
                  <a:srgbClr val="9933FF"/>
                </a:solidFill>
              </a:rPr>
              <a:t>probo</a:t>
            </a:r>
            <a:r>
              <a:rPr lang="zh-CN" altLang="en-US" dirty="0"/>
              <a:t>）序列；沿此序列逐个地址探查，直到找到一个空位置（开放的地址），将发生冲突的记录放到该地址中，即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=(H(key)+</a:t>
            </a:r>
            <a:r>
              <a:rPr lang="en-US" altLang="zh-CN" sz="2800" dirty="0">
                <a:solidFill>
                  <a:srgbClr val="9933FF"/>
                </a:solidFill>
              </a:rPr>
              <a:t>d</a:t>
            </a:r>
            <a:r>
              <a:rPr lang="en-US" altLang="zh-CN" sz="1600" dirty="0">
                <a:solidFill>
                  <a:srgbClr val="9933FF"/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 % M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=1,2,…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400" dirty="0">
                <a:solidFill>
                  <a:srgbClr val="9933FF"/>
                </a:solidFill>
                <a:sym typeface="Symbol" panose="05050102010706020507" pitchFamily="18" charset="2"/>
              </a:rPr>
              <a:t>i </a:t>
            </a:r>
            <a:r>
              <a:rPr lang="en-US" altLang="zh-CN" dirty="0">
                <a:sym typeface="Symbol" panose="05050102010706020507" pitchFamily="18" charset="2"/>
              </a:rPr>
              <a:t>—— </a:t>
            </a:r>
            <a:r>
              <a:rPr lang="zh-CN" altLang="zh-CN" dirty="0">
                <a:solidFill>
                  <a:srgbClr val="0066FF"/>
                </a:solidFill>
                <a:sym typeface="Symbol" panose="05050102010706020507" pitchFamily="18" charset="2"/>
              </a:rPr>
              <a:t>增量序列</a:t>
            </a:r>
          </a:p>
          <a:p>
            <a:pPr lvl="3" eaLnBrk="1" hangingPunct="1"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三种常用的增量序列</a:t>
            </a:r>
          </a:p>
          <a:p>
            <a:pPr lvl="4" eaLnBrk="1" hangingPunct="1"/>
            <a:r>
              <a:rPr lang="zh-CN" altLang="en-US" sz="2400" dirty="0">
                <a:sym typeface="Symbol" panose="05050102010706020507" pitchFamily="18" charset="2"/>
              </a:rPr>
              <a:t>线性探测：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=1,2,3,……m-1</a:t>
            </a:r>
          </a:p>
          <a:p>
            <a:pPr lvl="4" eaLnBrk="1" hangingPunct="1"/>
            <a:r>
              <a:rPr lang="zh-CN" altLang="zh-CN" sz="2400" dirty="0">
                <a:sym typeface="Symbol" panose="05050102010706020507" pitchFamily="18" charset="2"/>
              </a:rPr>
              <a:t>二次探测：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=1², -1², 2²,-2², …, j², -j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lvl="4" eaLnBrk="1" hangingPunct="1"/>
            <a:r>
              <a:rPr lang="zh-CN" altLang="zh-CN" sz="2400" dirty="0">
                <a:sym typeface="Symbol" panose="05050102010706020507" pitchFamily="18" charset="2"/>
              </a:rPr>
              <a:t>伪随机探测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*)</a:t>
            </a:r>
            <a:r>
              <a:rPr lang="zh-CN" altLang="zh-CN" sz="2400" dirty="0"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伪随机数序列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32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B88344F-78CD-4D3B-9209-FD6761C1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596900"/>
            <a:ext cx="73024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已填有关键字为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29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的记录。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  %  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现有第4个记录，其关键字为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38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按三种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探测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方法，将它填入表中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FD4B287A-097F-4EB9-8DA3-DC968922AD30}"/>
              </a:ext>
            </a:extLst>
          </p:cNvPr>
          <p:cNvGrpSpPr>
            <a:grpSpLocks/>
          </p:cNvGrpSpPr>
          <p:nvPr/>
        </p:nvGrpSpPr>
        <p:grpSpPr bwMode="auto">
          <a:xfrm>
            <a:off x="2443956" y="1983582"/>
            <a:ext cx="4256087" cy="690562"/>
            <a:chOff x="1261" y="1173"/>
            <a:chExt cx="2681" cy="435"/>
          </a:xfrm>
        </p:grpSpPr>
        <p:sp>
          <p:nvSpPr>
            <p:cNvPr id="76810" name="Text Box 5">
              <a:extLst>
                <a:ext uri="{FF2B5EF4-FFF2-40B4-BE49-F238E27FC236}">
                  <a16:creationId xmlns:a16="http://schemas.microsoft.com/office/drawing/2014/main" id="{D2FEC71F-5E8F-4AD9-B698-45B2661E9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173"/>
              <a:ext cx="2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0    1    2    3    4    5    6    7    8    9   10</a:t>
              </a:r>
            </a:p>
          </p:txBody>
        </p:sp>
        <p:sp>
          <p:nvSpPr>
            <p:cNvPr id="76811" name="Rectangle 7">
              <a:extLst>
                <a:ext uri="{FF2B5EF4-FFF2-40B4-BE49-F238E27FC236}">
                  <a16:creationId xmlns:a16="http://schemas.microsoft.com/office/drawing/2014/main" id="{80B33D91-B506-4908-8A48-46027686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366"/>
              <a:ext cx="2681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2" name="Line 8">
              <a:extLst>
                <a:ext uri="{FF2B5EF4-FFF2-40B4-BE49-F238E27FC236}">
                  <a16:creationId xmlns:a16="http://schemas.microsoft.com/office/drawing/2014/main" id="{CF44CC72-EEF8-4682-85F4-543A7F85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3" name="Line 9">
              <a:extLst>
                <a:ext uri="{FF2B5EF4-FFF2-40B4-BE49-F238E27FC236}">
                  <a16:creationId xmlns:a16="http://schemas.microsoft.com/office/drawing/2014/main" id="{BEF1B657-7573-4E84-ADC1-9AA3A29E5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4" name="Line 10">
              <a:extLst>
                <a:ext uri="{FF2B5EF4-FFF2-40B4-BE49-F238E27FC236}">
                  <a16:creationId xmlns:a16="http://schemas.microsoft.com/office/drawing/2014/main" id="{252B0498-208A-454B-929C-703981BBE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5" name="Line 11">
              <a:extLst>
                <a:ext uri="{FF2B5EF4-FFF2-40B4-BE49-F238E27FC236}">
                  <a16:creationId xmlns:a16="http://schemas.microsoft.com/office/drawing/2014/main" id="{D72289ED-1156-4E8A-9BB8-EA0D86DD6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6" name="Line 12">
              <a:extLst>
                <a:ext uri="{FF2B5EF4-FFF2-40B4-BE49-F238E27FC236}">
                  <a16:creationId xmlns:a16="http://schemas.microsoft.com/office/drawing/2014/main" id="{3AC8E679-3B4A-451F-B226-D3C42C40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7" name="Line 13">
              <a:extLst>
                <a:ext uri="{FF2B5EF4-FFF2-40B4-BE49-F238E27FC236}">
                  <a16:creationId xmlns:a16="http://schemas.microsoft.com/office/drawing/2014/main" id="{B6004F4E-70CA-4F4F-BCF1-DD4C8D6D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8" name="Line 14">
              <a:extLst>
                <a:ext uri="{FF2B5EF4-FFF2-40B4-BE49-F238E27FC236}">
                  <a16:creationId xmlns:a16="http://schemas.microsoft.com/office/drawing/2014/main" id="{9FAC9F19-5344-40D2-BE77-CBBE85E8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9" name="Line 15">
              <a:extLst>
                <a:ext uri="{FF2B5EF4-FFF2-40B4-BE49-F238E27FC236}">
                  <a16:creationId xmlns:a16="http://schemas.microsoft.com/office/drawing/2014/main" id="{88CB3BAA-EA33-452B-90F2-FFC4704D0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0" name="Line 16">
              <a:extLst>
                <a:ext uri="{FF2B5EF4-FFF2-40B4-BE49-F238E27FC236}">
                  <a16:creationId xmlns:a16="http://schemas.microsoft.com/office/drawing/2014/main" id="{B7F6B5F5-B29F-4B3E-873E-ECF1819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1" name="Line 17">
              <a:extLst>
                <a:ext uri="{FF2B5EF4-FFF2-40B4-BE49-F238E27FC236}">
                  <a16:creationId xmlns:a16="http://schemas.microsoft.com/office/drawing/2014/main" id="{E131E324-2067-45F4-A2D7-088115E25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2" name="Text Box 18">
              <a:extLst>
                <a:ext uri="{FF2B5EF4-FFF2-40B4-BE49-F238E27FC236}">
                  <a16:creationId xmlns:a16="http://schemas.microsoft.com/office/drawing/2014/main" id="{D9EEB1D8-B6D1-4729-9E14-8BE631A94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135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60  17  29</a:t>
              </a:r>
            </a:p>
          </p:txBody>
        </p:sp>
      </p:grpSp>
      <p:sp>
        <p:nvSpPr>
          <p:cNvPr id="29715" name="Text Box 19">
            <a:extLst>
              <a:ext uri="{FF2B5EF4-FFF2-40B4-BE49-F238E27FC236}">
                <a16:creationId xmlns:a16="http://schemas.microsoft.com/office/drawing/2014/main" id="{50239C42-E418-4689-BD99-E33E14731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0" y="3088660"/>
            <a:ext cx="39338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=(5+1) MOD 11=6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=(5+2) MOD 11=7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=(5+3) MOD 11=8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 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493ECCD8-2E3C-4E22-AA3F-DB55E4D0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118" y="227885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A966DB8A-FBA1-4FB7-970F-87C5E1E94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918" y="3156309"/>
            <a:ext cx="399513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²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MOD 11=6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²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MOD 11=4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DA19611D-06AF-4D54-A513-DC14F38D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368" y="228361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3CC3549F-9328-4EEB-B7D4-2A3DE3FB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517" y="4684891"/>
            <a:ext cx="3870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设伪随机数序列为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=(5+9) MOD 11=3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1A84A1BF-0FD8-4200-8A84-E90355B1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843" y="227250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15" grpId="0" build="p" autoUpdateAnimBg="0"/>
      <p:bldP spid="29716" grpId="0" autoUpdateAnimBg="0"/>
      <p:bldP spid="29717" grpId="0" build="p" autoUpdateAnimBg="0"/>
      <p:bldP spid="29718" grpId="0" autoUpdateAnimBg="0"/>
      <p:bldP spid="29719" grpId="0" build="p" autoUpdateAnimBg="0"/>
      <p:bldP spid="2972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6047</Words>
  <Application>Microsoft Office PowerPoint</Application>
  <PresentationFormat>全屏显示(4:3)</PresentationFormat>
  <Paragraphs>690</Paragraphs>
  <Slides>46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等线</vt:lpstr>
      <vt:lpstr>隶书</vt:lpstr>
      <vt:lpstr>幼圆</vt:lpstr>
      <vt:lpstr>Arial</vt:lpstr>
      <vt:lpstr>Brush Script MT</vt:lpstr>
      <vt:lpstr>Calibri</vt:lpstr>
      <vt:lpstr>Calibri Light</vt:lpstr>
      <vt:lpstr>Cambria</vt:lpstr>
      <vt:lpstr>Cambria Math</vt:lpstr>
      <vt:lpstr>Impact</vt:lpstr>
      <vt:lpstr>Times New Roman</vt:lpstr>
      <vt:lpstr>Wingdings</vt:lpstr>
      <vt:lpstr>Office 主题​​</vt:lpstr>
      <vt:lpstr>caiyun</vt:lpstr>
      <vt:lpstr>1_caiyun</vt:lpstr>
      <vt:lpstr>第九章 查找（4）  哈希查找(Hash)  1 哈希函数及哈希查找的含义  2 冲突(Collision)及两种解决方式  3 如何设计哈希函数？  4 哈希查找及哈希函数的应用  5 universal hash family</vt:lpstr>
      <vt:lpstr>1.1. 什么是哈希函数?</vt:lpstr>
      <vt:lpstr>哈希函数举例</vt:lpstr>
      <vt:lpstr>什么是哈希查找？</vt:lpstr>
      <vt:lpstr>PowerPoint 演示文稿</vt:lpstr>
      <vt:lpstr>比较哈希查找与之前的查找方法</vt:lpstr>
      <vt:lpstr>2. Collision及两种解决方式</vt:lpstr>
      <vt:lpstr>2.1 处理冲突的方法:  开放定址</vt:lpstr>
      <vt:lpstr>PowerPoint 演示文稿</vt:lpstr>
      <vt:lpstr>开放定址的实现（无delete情况）</vt:lpstr>
      <vt:lpstr>开放定址的实现（有delete情况）</vt:lpstr>
      <vt:lpstr>待删除的开放定址的类c实现</vt:lpstr>
      <vt:lpstr>分析</vt:lpstr>
      <vt:lpstr>2.2 处理冲突的方法:  链地址法</vt:lpstr>
      <vt:lpstr>PowerPoint 演示文稿</vt:lpstr>
      <vt:lpstr>评价哈希查找效率的ASL分析</vt:lpstr>
      <vt:lpstr>PowerPoint 演示文稿</vt:lpstr>
      <vt:lpstr>PowerPoint 演示文稿</vt:lpstr>
      <vt:lpstr>3. 如何设计 合适的 哈希函数？</vt:lpstr>
      <vt:lpstr>PowerPoint 演示文稿</vt:lpstr>
      <vt:lpstr>PowerPoint 演示文稿</vt:lpstr>
      <vt:lpstr>PowerPoint 演示文稿</vt:lpstr>
      <vt:lpstr>Outline</vt:lpstr>
      <vt:lpstr>4. Hash函数及Hash查找的应用</vt:lpstr>
      <vt:lpstr>Hash查找的应用1：记忆化搜索</vt:lpstr>
      <vt:lpstr>Hash查找的应用2：四数之和</vt:lpstr>
      <vt:lpstr>Hash函数的一个不太完美的应用</vt:lpstr>
      <vt:lpstr>大体思路</vt:lpstr>
      <vt:lpstr>PowerPoint 演示文稿</vt:lpstr>
      <vt:lpstr>怎样判断W[i, i-j+1] = W[i+1,i+j]??</vt:lpstr>
      <vt:lpstr>PowerPoint 演示文稿</vt:lpstr>
      <vt:lpstr>最后，如何算子串W[i,j]的Hash值？</vt:lpstr>
      <vt:lpstr>课后练习</vt:lpstr>
      <vt:lpstr>5. Universal hash</vt:lpstr>
      <vt:lpstr>Bad news</vt:lpstr>
      <vt:lpstr>PowerPoint 演示文稿</vt:lpstr>
      <vt:lpstr>更清晰的目标表述</vt:lpstr>
      <vt:lpstr>如何构造上述hash函数族?</vt:lpstr>
      <vt:lpstr>PowerPoint 演示文稿</vt:lpstr>
      <vt:lpstr>PowerPoint 演示文稿</vt:lpstr>
      <vt:lpstr>①构造universal hash family</vt:lpstr>
      <vt:lpstr>证明上述hash family 是universal的</vt:lpstr>
      <vt:lpstr>证明上述hash family 是universal的</vt:lpstr>
      <vt:lpstr>Universal hash family的总结</vt:lpstr>
      <vt:lpstr>总结</vt:lpstr>
      <vt:lpstr>Perfect hash scheme(**)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cin412</cp:lastModifiedBy>
  <cp:revision>782</cp:revision>
  <cp:lastPrinted>2023-12-25T05:49:45Z</cp:lastPrinted>
  <dcterms:created xsi:type="dcterms:W3CDTF">2020-08-23T09:26:37Z</dcterms:created>
  <dcterms:modified xsi:type="dcterms:W3CDTF">2024-12-30T16:56:48Z</dcterms:modified>
</cp:coreProperties>
</file>