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4/8/20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4/8/20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4/8/20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4/8/20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4/8/20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第五章 </a:t>
            </a:r>
            <a:br>
              <a:rPr kumimoji="1" lang="zh-CN" altLang="en-US" dirty="0" smtClean="0"/>
            </a:br>
            <a:r>
              <a:rPr kumimoji="1" lang="zh-CN" altLang="en-US" dirty="0" smtClean="0"/>
              <a:t>互联网络安全管理相关法律法规</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83370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smtClean="0"/>
              <a:t>	（</a:t>
            </a:r>
            <a:r>
              <a:rPr kumimoji="1" lang="en-US" altLang="zh-CN" dirty="0" smtClean="0"/>
              <a:t>4</a:t>
            </a:r>
            <a:r>
              <a:rPr kumimoji="1" lang="zh-CN" altLang="en-US" dirty="0" smtClean="0"/>
              <a:t>）为了保护个人、法人和其他组织的人身、财产等合法权利，对有下列行为之一，构成犯罪的，依照刑法有关规定追究刑事责任：</a:t>
            </a:r>
          </a:p>
          <a:p>
            <a:pPr marL="0" indent="0">
              <a:buNone/>
            </a:pPr>
            <a:r>
              <a:rPr kumimoji="1" lang="zh-CN" altLang="en-US" dirty="0"/>
              <a:t>	</a:t>
            </a:r>
            <a:r>
              <a:rPr kumimoji="1" lang="zh-CN" altLang="en-US" dirty="0" smtClean="0"/>
              <a:t>利用互联网侮辱他人或者捏造事实诽谤他人；</a:t>
            </a:r>
          </a:p>
          <a:p>
            <a:pPr marL="0" indent="0">
              <a:buNone/>
            </a:pPr>
            <a:r>
              <a:rPr kumimoji="1" lang="zh-CN" altLang="en-US" dirty="0"/>
              <a:t>	</a:t>
            </a:r>
            <a:r>
              <a:rPr kumimoji="1" lang="zh-CN" altLang="en-US" dirty="0" smtClean="0"/>
              <a:t>非法截获、篡改、删除他人电子邮件或者其他数据资料，侵犯公民通信自由和通信秘密；</a:t>
            </a:r>
          </a:p>
          <a:p>
            <a:pPr marL="0" indent="0">
              <a:buNone/>
            </a:pPr>
            <a:r>
              <a:rPr kumimoji="1" lang="zh-CN" altLang="en-US" dirty="0"/>
              <a:t>	</a:t>
            </a:r>
            <a:r>
              <a:rPr kumimoji="1" lang="zh-CN" altLang="en-US" dirty="0" smtClean="0"/>
              <a:t>利用互联网进行盗窃、诈骗、敲诈勒索。</a:t>
            </a:r>
            <a:endParaRPr kumimoji="1" lang="zh-CN" altLang="en-US" dirty="0"/>
          </a:p>
        </p:txBody>
      </p:sp>
    </p:spTree>
    <p:extLst>
      <p:ext uri="{BB962C8B-B14F-4D97-AF65-F5344CB8AC3E}">
        <p14:creationId xmlns:p14="http://schemas.microsoft.com/office/powerpoint/2010/main" val="135582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5.2.3</a:t>
            </a:r>
            <a:r>
              <a:rPr kumimoji="1" lang="zh-CN" altLang="en-US" dirty="0"/>
              <a:t> 行动指南（掌握）</a:t>
            </a:r>
            <a:br>
              <a:rPr kumimoji="1" lang="zh-CN" altLang="en-US" dirty="0"/>
            </a:b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sz="2200" dirty="0"/>
              <a:t>《</a:t>
            </a:r>
            <a:r>
              <a:rPr kumimoji="1" lang="zh-CN" altLang="en-US" sz="2200" dirty="0"/>
              <a:t>决定</a:t>
            </a:r>
            <a:r>
              <a:rPr kumimoji="1" lang="en-US" altLang="zh-CN" sz="2200" dirty="0"/>
              <a:t>》</a:t>
            </a:r>
            <a:r>
              <a:rPr kumimoji="1" lang="zh-CN" altLang="en-US" sz="2200" dirty="0"/>
              <a:t>的第五至第七条明确提出针对利用互联网违法犯罪的行动指南</a:t>
            </a:r>
            <a:r>
              <a:rPr kumimoji="1" lang="en-US" altLang="zh-CN" sz="2200" dirty="0"/>
              <a:t>:</a:t>
            </a:r>
            <a:endParaRPr kumimoji="1" lang="zh-CN" altLang="en-US" sz="2200" dirty="0"/>
          </a:p>
          <a:p>
            <a:pPr marL="0" indent="0">
              <a:buNone/>
            </a:pPr>
            <a:r>
              <a:rPr kumimoji="1" lang="zh-CN" altLang="en-US" sz="2200" dirty="0" smtClean="0"/>
              <a:t>	</a:t>
            </a:r>
            <a:r>
              <a:rPr kumimoji="1" lang="en-US" altLang="zh-CN" sz="2200" dirty="0" smtClean="0"/>
              <a:t>(</a:t>
            </a:r>
            <a:r>
              <a:rPr kumimoji="1" lang="en-US" altLang="zh-CN" sz="2200" dirty="0"/>
              <a:t>1)</a:t>
            </a:r>
            <a:r>
              <a:rPr kumimoji="1" lang="zh-CN" altLang="en-US" sz="2200" dirty="0"/>
              <a:t>利用互联网实施本决定第一</a:t>
            </a:r>
            <a:r>
              <a:rPr kumimoji="1" lang="en-US" altLang="zh-CN" sz="2200" dirty="0"/>
              <a:t>-</a:t>
            </a:r>
            <a:r>
              <a:rPr kumimoji="1" lang="zh-CN" altLang="en-US" sz="2200" dirty="0"/>
              <a:t>条、 第二条、第三条、第四条所列  行为以外的其他行为</a:t>
            </a:r>
            <a:r>
              <a:rPr kumimoji="1" lang="en-US" altLang="zh-CN" sz="2200" dirty="0"/>
              <a:t>,</a:t>
            </a:r>
            <a:r>
              <a:rPr kumimoji="1" lang="zh-CN" altLang="en-US" sz="2200" dirty="0"/>
              <a:t>构成犯罪的</a:t>
            </a:r>
            <a:r>
              <a:rPr kumimoji="1" lang="en-US" altLang="zh-CN" sz="2200" dirty="0"/>
              <a:t>,</a:t>
            </a:r>
            <a:r>
              <a:rPr kumimoji="1" lang="zh-CN" altLang="en-US" sz="2200" dirty="0"/>
              <a:t>依照刑法有关规定追究刑事责任。</a:t>
            </a:r>
          </a:p>
          <a:p>
            <a:pPr marL="0" indent="0">
              <a:buNone/>
            </a:pPr>
            <a:endParaRPr kumimoji="1" lang="zh-CN" altLang="en-US" sz="2200" dirty="0"/>
          </a:p>
          <a:p>
            <a:pPr marL="0" indent="0">
              <a:buNone/>
            </a:pPr>
            <a:r>
              <a:rPr kumimoji="1" lang="zh-CN" altLang="en-US" sz="2200" dirty="0" smtClean="0"/>
              <a:t>	</a:t>
            </a:r>
            <a:r>
              <a:rPr kumimoji="1" lang="en-US" altLang="zh-CN" sz="2200" dirty="0" smtClean="0"/>
              <a:t>(</a:t>
            </a:r>
            <a:r>
              <a:rPr kumimoji="1" lang="en-US" altLang="zh-CN" sz="2200" dirty="0"/>
              <a:t>2)</a:t>
            </a:r>
            <a:r>
              <a:rPr kumimoji="1" lang="zh-CN" altLang="en-US" sz="2200" dirty="0"/>
              <a:t>利用互联网实施违法行为，违反社会治安管理</a:t>
            </a:r>
            <a:r>
              <a:rPr kumimoji="1" lang="en-US" altLang="zh-CN" sz="2200" dirty="0"/>
              <a:t>,</a:t>
            </a:r>
            <a:r>
              <a:rPr kumimoji="1" lang="zh-CN" altLang="en-US" sz="2200" dirty="0"/>
              <a:t>尚不构成犯罪的，由公安机关依照</a:t>
            </a:r>
            <a:r>
              <a:rPr kumimoji="1" lang="en-US" altLang="zh-CN" sz="2200" dirty="0"/>
              <a:t>《</a:t>
            </a:r>
            <a:r>
              <a:rPr kumimoji="1" lang="zh-CN" altLang="en-US" sz="2200" dirty="0"/>
              <a:t>治安管理处罚条例</a:t>
            </a:r>
            <a:r>
              <a:rPr kumimoji="1" lang="en-US" altLang="zh-CN" sz="2200" dirty="0"/>
              <a:t>》</a:t>
            </a:r>
            <a:r>
              <a:rPr kumimoji="1" lang="zh-CN" altLang="en-US" sz="2200" dirty="0"/>
              <a:t>予以处罚</a:t>
            </a:r>
            <a:r>
              <a:rPr kumimoji="1" lang="en-US" altLang="zh-CN" sz="2200" dirty="0"/>
              <a:t>;</a:t>
            </a:r>
            <a:r>
              <a:rPr kumimoji="1" lang="zh-CN" altLang="en-US" sz="2200" dirty="0"/>
              <a:t>违反其他法律、行政法规，尚不构成犯罪的，由有关行政管理部门依法给予行政处罚</a:t>
            </a:r>
            <a:r>
              <a:rPr kumimoji="1" lang="en-US" altLang="zh-CN" sz="2200" dirty="0"/>
              <a:t>;</a:t>
            </a:r>
            <a:r>
              <a:rPr kumimoji="1" lang="zh-CN" altLang="en-US" sz="2200" dirty="0"/>
              <a:t>对直接负责的主管人员和其他直接责任人员，依法给予行政处分或者纪律处分。利用互联网侵犯他人合法权益，构成民事侵权的，依法承担民事责任。</a:t>
            </a:r>
          </a:p>
          <a:p>
            <a:endParaRPr kumimoji="1" lang="zh-CN" altLang="en-US" dirty="0"/>
          </a:p>
        </p:txBody>
      </p:sp>
    </p:spTree>
    <p:extLst>
      <p:ext uri="{BB962C8B-B14F-4D97-AF65-F5344CB8AC3E}">
        <p14:creationId xmlns:p14="http://schemas.microsoft.com/office/powerpoint/2010/main" val="11961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lnSpcReduction="10000"/>
          </a:bodyPr>
          <a:lstStyle/>
          <a:p>
            <a:pPr marL="0" indent="0">
              <a:buNone/>
            </a:pPr>
            <a:r>
              <a:rPr kumimoji="1" lang="zh-CN" altLang="en-US" sz="2200" dirty="0" smtClean="0"/>
              <a:t>	（</a:t>
            </a:r>
            <a:r>
              <a:rPr kumimoji="1" lang="en-US" altLang="zh-CN" sz="2200" dirty="0"/>
              <a:t>3)</a:t>
            </a:r>
            <a:r>
              <a:rPr kumimoji="1" lang="zh-CN" altLang="en-US" sz="2200" dirty="0"/>
              <a:t>各级人民政府及有关部门要采取积极措施，在促进互联网的应用和网络技术的普及过程中，重视和支持对网络安全技术的研究和开发，增强网络的安全防护能力。有关主管部门要加强对互联网的运行安全和信息安全的宣传教育，依法实施有效的监督管理，防范和制止利用互联网进行的各种违法活动，为互联网的健康发展创造良好的社会环境。从事互联网业务的单位要依法开展活动，发现互联网</a:t>
            </a:r>
            <a:r>
              <a:rPr kumimoji="1" lang="en-US" altLang="zh-CN" sz="2200" dirty="0"/>
              <a:t>.</a:t>
            </a:r>
            <a:r>
              <a:rPr kumimoji="1" lang="zh-CN" altLang="en-US" sz="2200" dirty="0"/>
              <a:t>上出现违法犯罪行为和有害信息时，要采取措施，停止传输有害信息，并及时向有关机关报告。任何单位和个人在利用互联网时，都要遵纪守法，抵制各种违法犯罪行为和有害信息。人民法院、人民检察院、公安机关、国家安全机关要各司其职，密切配合，依法严厉打击利用互联网实施的各种犯罪活动。要动员全社会的力量，依靠全社会的共同努力，保障互联网的运行安全与信息安全，促社会主义精神文明和物质文明建设。</a:t>
            </a:r>
          </a:p>
          <a:p>
            <a:endParaRPr kumimoji="1" lang="zh-CN" altLang="en-US" dirty="0"/>
          </a:p>
        </p:txBody>
      </p:sp>
    </p:spTree>
    <p:extLst>
      <p:ext uri="{BB962C8B-B14F-4D97-AF65-F5344CB8AC3E}">
        <p14:creationId xmlns:p14="http://schemas.microsoft.com/office/powerpoint/2010/main" val="119742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课后习题</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中华人民共和国计算机信息网络国际联网管理暂行规定实施办法</a:t>
            </a:r>
            <a:r>
              <a:rPr kumimoji="1" lang="en-US" altLang="zh-CN" dirty="0" smtClean="0"/>
              <a:t>》</a:t>
            </a:r>
            <a:r>
              <a:rPr kumimoji="1" lang="zh-CN" altLang="en-US" dirty="0" smtClean="0"/>
              <a:t>中关于互联网的宏观管理政策有哪些？</a:t>
            </a:r>
          </a:p>
          <a:p>
            <a:r>
              <a:rPr kumimoji="1" lang="en-US" altLang="zh-CN" dirty="0" smtClean="0"/>
              <a:t>2.</a:t>
            </a:r>
            <a:r>
              <a:rPr kumimoji="1" lang="zh-CN" altLang="en-US" dirty="0" smtClean="0"/>
              <a:t>简述作为一个用户在使用互联网时应注意的事项。</a:t>
            </a:r>
          </a:p>
          <a:p>
            <a:r>
              <a:rPr kumimoji="1" lang="en-US" altLang="zh-CN" dirty="0" smtClean="0"/>
              <a:t>3.《</a:t>
            </a:r>
            <a:r>
              <a:rPr kumimoji="1" lang="zh-CN" altLang="en-US" dirty="0" smtClean="0"/>
              <a:t>关于维护互联网安全的决定</a:t>
            </a:r>
            <a:r>
              <a:rPr kumimoji="1" lang="en-US" altLang="zh-CN" dirty="0" smtClean="0"/>
              <a:t>》</a:t>
            </a:r>
            <a:r>
              <a:rPr kumimoji="1" lang="zh-CN" altLang="en-US" dirty="0" smtClean="0"/>
              <a:t>的目的是什么？</a:t>
            </a:r>
          </a:p>
          <a:p>
            <a:r>
              <a:rPr kumimoji="1" lang="en-US" altLang="zh-CN" dirty="0" smtClean="0"/>
              <a:t>4.《</a:t>
            </a:r>
            <a:r>
              <a:rPr kumimoji="1" lang="zh-CN" altLang="en-US" dirty="0" smtClean="0"/>
              <a:t>关于维护互联网安全的决定</a:t>
            </a:r>
            <a:r>
              <a:rPr kumimoji="1" lang="en-US" altLang="zh-CN" dirty="0" smtClean="0"/>
              <a:t>》</a:t>
            </a:r>
            <a:r>
              <a:rPr kumimoji="1" lang="zh-CN" altLang="en-US" dirty="0" smtClean="0"/>
              <a:t>从哪几个方面界定了基于互联网的</a:t>
            </a:r>
            <a:r>
              <a:rPr kumimoji="1" lang="zh-CN" altLang="en-US" smtClean="0"/>
              <a:t>违法犯罪行为？</a:t>
            </a:r>
            <a:endParaRPr kumimoji="1" lang="zh-CN" altLang="en-US" dirty="0"/>
          </a:p>
        </p:txBody>
      </p:sp>
    </p:spTree>
    <p:extLst>
      <p:ext uri="{BB962C8B-B14F-4D97-AF65-F5344CB8AC3E}">
        <p14:creationId xmlns:p14="http://schemas.microsoft.com/office/powerpoint/2010/main" val="78708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5.3</a:t>
            </a:r>
            <a:r>
              <a:rPr kumimoji="1" lang="zh-CN" altLang="en-US" dirty="0"/>
              <a:t> 互联网上网服务营业场所管理条例</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en-US" altLang="zh-CN" dirty="0" smtClean="0"/>
              <a:t>5.3.1</a:t>
            </a:r>
            <a:r>
              <a:rPr kumimoji="1" lang="zh-CN" altLang="en-US" dirty="0" smtClean="0"/>
              <a:t> </a:t>
            </a:r>
            <a:r>
              <a:rPr kumimoji="1" lang="zh-CN" altLang="en-US" dirty="0" smtClean="0"/>
              <a:t>制定本条例的目的（掌握）</a:t>
            </a:r>
          </a:p>
          <a:p>
            <a:r>
              <a:rPr kumimoji="1" lang="en-US" altLang="zh-CN" dirty="0" smtClean="0"/>
              <a:t>5.3.2</a:t>
            </a:r>
            <a:r>
              <a:rPr kumimoji="1" lang="zh-CN" altLang="en-US" dirty="0" smtClean="0"/>
              <a:t> 本条例的适用范围</a:t>
            </a:r>
            <a:r>
              <a:rPr kumimoji="1" lang="zh-CN" altLang="en-US" dirty="0"/>
              <a:t>（掌握</a:t>
            </a:r>
            <a:r>
              <a:rPr kumimoji="1" lang="zh-CN" altLang="en-US" dirty="0" smtClean="0"/>
              <a:t>）</a:t>
            </a:r>
            <a:endParaRPr kumimoji="1" lang="zh-CN" altLang="en-US" dirty="0" smtClean="0"/>
          </a:p>
          <a:p>
            <a:r>
              <a:rPr kumimoji="1" lang="en-US" altLang="zh-CN" dirty="0" smtClean="0"/>
              <a:t>5.3.3</a:t>
            </a:r>
            <a:r>
              <a:rPr kumimoji="1" lang="zh-CN" altLang="en-US" dirty="0" smtClean="0"/>
              <a:t> 管理职权</a:t>
            </a:r>
            <a:r>
              <a:rPr kumimoji="1" lang="zh-CN" altLang="en-US" dirty="0"/>
              <a:t>（掌握</a:t>
            </a:r>
            <a:r>
              <a:rPr kumimoji="1" lang="zh-CN" altLang="en-US" dirty="0" smtClean="0"/>
              <a:t>）</a:t>
            </a:r>
            <a:endParaRPr kumimoji="1" lang="zh-CN" altLang="en-US" dirty="0" smtClean="0"/>
          </a:p>
          <a:p>
            <a:r>
              <a:rPr kumimoji="1" lang="en-US" altLang="zh-CN" dirty="0" smtClean="0"/>
              <a:t>5.3.4</a:t>
            </a:r>
            <a:r>
              <a:rPr kumimoji="1" lang="zh-CN" altLang="en-US" dirty="0" smtClean="0"/>
              <a:t> 申办条件和程序</a:t>
            </a:r>
            <a:r>
              <a:rPr kumimoji="1" lang="zh-CN" altLang="en-US" dirty="0"/>
              <a:t>（掌握</a:t>
            </a:r>
            <a:r>
              <a:rPr kumimoji="1" lang="zh-CN" altLang="en-US" dirty="0" smtClean="0"/>
              <a:t>）</a:t>
            </a:r>
            <a:endParaRPr kumimoji="1" lang="zh-CN" altLang="en-US" dirty="0" smtClean="0"/>
          </a:p>
          <a:p>
            <a:r>
              <a:rPr kumimoji="1" lang="en-US" altLang="zh-CN" dirty="0" smtClean="0"/>
              <a:t>5.3.5</a:t>
            </a:r>
            <a:r>
              <a:rPr kumimoji="1" lang="zh-CN" altLang="en-US" dirty="0" smtClean="0"/>
              <a:t> 对经营过程的规范</a:t>
            </a:r>
            <a:r>
              <a:rPr kumimoji="1" lang="zh-CN" altLang="en-US" dirty="0"/>
              <a:t>（掌握</a:t>
            </a:r>
            <a:r>
              <a:rPr kumimoji="1" lang="zh-CN" altLang="en-US" dirty="0" smtClean="0"/>
              <a:t>）</a:t>
            </a:r>
            <a:endParaRPr kumimoji="1" lang="zh-CN" altLang="en-US" dirty="0" smtClean="0"/>
          </a:p>
          <a:p>
            <a:r>
              <a:rPr kumimoji="1" lang="en-US" altLang="zh-CN" dirty="0" smtClean="0"/>
              <a:t>5.3.6</a:t>
            </a:r>
            <a:r>
              <a:rPr kumimoji="1" lang="zh-CN" altLang="en-US" dirty="0" smtClean="0"/>
              <a:t> 处罚条款</a:t>
            </a:r>
            <a:r>
              <a:rPr kumimoji="1" lang="zh-CN" altLang="en-US" dirty="0"/>
              <a:t>（掌握）</a:t>
            </a:r>
          </a:p>
          <a:p>
            <a:pPr marL="0" indent="0">
              <a:buNone/>
            </a:pPr>
            <a:endParaRPr kumimoji="1" lang="zh-CN" altLang="en-US" dirty="0"/>
          </a:p>
        </p:txBody>
      </p:sp>
    </p:spTree>
    <p:extLst>
      <p:ext uri="{BB962C8B-B14F-4D97-AF65-F5344CB8AC3E}">
        <p14:creationId xmlns:p14="http://schemas.microsoft.com/office/powerpoint/2010/main" val="256711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5.3.1</a:t>
            </a:r>
            <a:r>
              <a:rPr kumimoji="1" lang="zh-CN" altLang="en-US" dirty="0"/>
              <a:t> 制定本条例的目的</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zh-CN" altLang="en-US" dirty="0" smtClean="0"/>
              <a:t>制定本条例的目的是为了加强对互联网上网服务营业场所的管理，规范经营者的经营行为，维护公众和经营者的合法权益，保障互联网上网服务经营活动健康发展，促进社会主义精神文明建设。（第一条）</a:t>
            </a:r>
            <a:endParaRPr kumimoji="1" lang="zh-CN" altLang="en-US" dirty="0"/>
          </a:p>
        </p:txBody>
      </p:sp>
    </p:spTree>
    <p:extLst>
      <p:ext uri="{BB962C8B-B14F-4D97-AF65-F5344CB8AC3E}">
        <p14:creationId xmlns:p14="http://schemas.microsoft.com/office/powerpoint/2010/main" val="1226461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5.3.2</a:t>
            </a:r>
            <a:r>
              <a:rPr kumimoji="1" lang="zh-CN" altLang="en-US" dirty="0"/>
              <a:t> 本条例的适用范围</a:t>
            </a:r>
          </a:p>
        </p:txBody>
      </p:sp>
      <p:sp>
        <p:nvSpPr>
          <p:cNvPr id="3" name="内容占位符 2"/>
          <p:cNvSpPr>
            <a:spLocks noGrp="1"/>
          </p:cNvSpPr>
          <p:nvPr>
            <p:ph idx="1"/>
          </p:nvPr>
        </p:nvSpPr>
        <p:spPr/>
        <p:txBody>
          <a:bodyPr/>
          <a:lstStyle/>
          <a:p>
            <a:r>
              <a:rPr kumimoji="1" lang="zh-CN" altLang="en-US" dirty="0" smtClean="0"/>
              <a:t>在中华人民共和国境内开办、经营、使用互联网上网服务营业场所及对其实施监督管理，适用本条例。本条例所称互联网上网服务营业场所，是指通过计算机等装置向公众提供互联网上网服务的网吧、电脑休息室等营业性场所。学校、图书馆等单位内部附设的为特定对象获取资料、信息提供上网服务的场所，应当遵守有关法律法规，不适用本条例。（第二条）</a:t>
            </a:r>
            <a:endParaRPr kumimoji="1" lang="zh-CN" altLang="en-US" dirty="0"/>
          </a:p>
        </p:txBody>
      </p:sp>
    </p:spTree>
    <p:extLst>
      <p:ext uri="{BB962C8B-B14F-4D97-AF65-F5344CB8AC3E}">
        <p14:creationId xmlns:p14="http://schemas.microsoft.com/office/powerpoint/2010/main" val="439970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5.3.3</a:t>
            </a:r>
            <a:r>
              <a:rPr kumimoji="1" lang="zh-CN" altLang="en-US" dirty="0"/>
              <a:t> 管理职权</a:t>
            </a:r>
          </a:p>
        </p:txBody>
      </p:sp>
      <p:sp>
        <p:nvSpPr>
          <p:cNvPr id="3" name="内容占位符 2"/>
          <p:cNvSpPr>
            <a:spLocks noGrp="1"/>
          </p:cNvSpPr>
          <p:nvPr>
            <p:ph idx="1"/>
          </p:nvPr>
        </p:nvSpPr>
        <p:spPr/>
        <p:txBody>
          <a:bodyPr/>
          <a:lstStyle/>
          <a:p>
            <a:r>
              <a:rPr kumimoji="1" lang="zh-CN" altLang="en-US" dirty="0" smtClean="0"/>
              <a:t>本条例第四条明确规定了相关职能部门对互联网上网服务营业场所的管理职权：</a:t>
            </a:r>
          </a:p>
          <a:p>
            <a:pPr marL="0" indent="0">
              <a:buNone/>
            </a:pPr>
            <a:r>
              <a:rPr kumimoji="1" lang="zh-CN" altLang="en-US" dirty="0" smtClean="0"/>
              <a:t>（</a:t>
            </a:r>
            <a:r>
              <a:rPr kumimoji="1" lang="en-US" altLang="zh-CN" dirty="0" smtClean="0"/>
              <a:t>1</a:t>
            </a:r>
            <a:r>
              <a:rPr kumimoji="1" lang="zh-CN" altLang="en-US" dirty="0" smtClean="0"/>
              <a:t>）县级以上人民政府文化行政部门负责互联网上网服务营业场所经营单位的设立审批，并负责对依法设立的互联网上网服务营业场所经营单位经营活动的监督管理；</a:t>
            </a:r>
          </a:p>
          <a:p>
            <a:pPr marL="0" indent="0">
              <a:buNone/>
            </a:pPr>
            <a:r>
              <a:rPr kumimoji="1" lang="zh-CN" altLang="en-US" dirty="0" smtClean="0"/>
              <a:t>（</a:t>
            </a:r>
            <a:r>
              <a:rPr kumimoji="1" lang="en-US" altLang="zh-CN" dirty="0" smtClean="0"/>
              <a:t>2</a:t>
            </a:r>
            <a:r>
              <a:rPr kumimoji="1" lang="zh-CN" altLang="en-US" dirty="0" smtClean="0"/>
              <a:t>）公安机关负责对互联网上网服务营业场所经营单位的信息网络安全、治安及消防安全的监督管理；</a:t>
            </a:r>
          </a:p>
          <a:p>
            <a:pPr marL="0" indent="0">
              <a:buNone/>
            </a:pPr>
            <a:r>
              <a:rPr kumimoji="1" lang="zh-CN" altLang="en-US" dirty="0" smtClean="0"/>
              <a:t>（</a:t>
            </a:r>
            <a:r>
              <a:rPr kumimoji="1" lang="en-US" altLang="zh-CN" dirty="0" smtClean="0"/>
              <a:t>3</a:t>
            </a:r>
            <a:r>
              <a:rPr kumimoji="1" lang="zh-CN" altLang="en-US" dirty="0" smtClean="0"/>
              <a:t>）工商行政管理部门负责对互联网上网服务营业场所经营单位登记注册和营业执照的管理，并依法查处无照经营活动；</a:t>
            </a:r>
          </a:p>
          <a:p>
            <a:pPr marL="0" indent="0">
              <a:buNone/>
            </a:pPr>
            <a:r>
              <a:rPr kumimoji="1" lang="zh-CN" altLang="en-US" dirty="0" smtClean="0"/>
              <a:t>（</a:t>
            </a:r>
            <a:r>
              <a:rPr kumimoji="1" lang="en-US" altLang="zh-CN" dirty="0" smtClean="0"/>
              <a:t>4</a:t>
            </a:r>
            <a:r>
              <a:rPr kumimoji="1" lang="zh-CN" altLang="en-US" dirty="0" smtClean="0"/>
              <a:t>）电信管理等其他有关部门在各自职责范围内，依照本条例和有关法律、行政法规的规定，对互联网上网服务营业场所经营单位分别实施有关监督管理。</a:t>
            </a:r>
            <a:endParaRPr kumimoji="1" lang="zh-CN" altLang="en-US" dirty="0"/>
          </a:p>
        </p:txBody>
      </p:sp>
    </p:spTree>
    <p:extLst>
      <p:ext uri="{BB962C8B-B14F-4D97-AF65-F5344CB8AC3E}">
        <p14:creationId xmlns:p14="http://schemas.microsoft.com/office/powerpoint/2010/main" val="148663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5.3.4</a:t>
            </a:r>
            <a:r>
              <a:rPr kumimoji="1" lang="zh-CN" altLang="en-US" dirty="0"/>
              <a:t> 申办条件和程序</a:t>
            </a:r>
          </a:p>
        </p:txBody>
      </p:sp>
      <p:sp>
        <p:nvSpPr>
          <p:cNvPr id="3" name="内容占位符 2"/>
          <p:cNvSpPr>
            <a:spLocks noGrp="1"/>
          </p:cNvSpPr>
          <p:nvPr>
            <p:ph idx="1"/>
          </p:nvPr>
        </p:nvSpPr>
        <p:spPr/>
        <p:txBody>
          <a:bodyPr/>
          <a:lstStyle/>
          <a:p>
            <a:r>
              <a:rPr kumimoji="1" lang="zh-CN" altLang="en-US" dirty="0" smtClean="0"/>
              <a:t>申请开办互联网上网服务营业场所的条件（第七、八、九条）</a:t>
            </a:r>
          </a:p>
          <a:p>
            <a:r>
              <a:rPr kumimoji="1" lang="zh-CN" altLang="en-US" dirty="0" smtClean="0"/>
              <a:t>申请开办互联网上网服务营业场所的程序（第十、十一、十二、十三条）</a:t>
            </a:r>
          </a:p>
          <a:p>
            <a:pPr marL="0" indent="0">
              <a:buNone/>
            </a:pPr>
            <a:endParaRPr kumimoji="1" lang="zh-CN" altLang="en-US" dirty="0"/>
          </a:p>
        </p:txBody>
      </p:sp>
    </p:spTree>
    <p:extLst>
      <p:ext uri="{BB962C8B-B14F-4D97-AF65-F5344CB8AC3E}">
        <p14:creationId xmlns:p14="http://schemas.microsoft.com/office/powerpoint/2010/main" val="1683178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5.3.5</a:t>
            </a:r>
            <a:r>
              <a:rPr kumimoji="1" lang="zh-CN" altLang="en-US" dirty="0"/>
              <a:t> 对经营过程的规范</a:t>
            </a:r>
          </a:p>
        </p:txBody>
      </p:sp>
      <p:sp>
        <p:nvSpPr>
          <p:cNvPr id="3" name="内容占位符 2"/>
          <p:cNvSpPr>
            <a:spLocks noGrp="1"/>
          </p:cNvSpPr>
          <p:nvPr>
            <p:ph idx="1"/>
          </p:nvPr>
        </p:nvSpPr>
        <p:spPr/>
        <p:txBody>
          <a:bodyPr/>
          <a:lstStyle/>
          <a:p>
            <a:r>
              <a:rPr kumimoji="1" lang="zh-CN" altLang="en-US" dirty="0" smtClean="0"/>
              <a:t>对上网内容的规范（第十四条）</a:t>
            </a:r>
          </a:p>
          <a:p>
            <a:r>
              <a:rPr kumimoji="1" lang="zh-CN" altLang="en-US" dirty="0" smtClean="0"/>
              <a:t>对上网行为的规范（第十五条、第十八条）</a:t>
            </a:r>
          </a:p>
          <a:p>
            <a:r>
              <a:rPr kumimoji="1" lang="zh-CN" altLang="en-US" dirty="0" smtClean="0"/>
              <a:t>对网络接入的要求（第十六条）</a:t>
            </a:r>
          </a:p>
          <a:p>
            <a:r>
              <a:rPr kumimoji="1" lang="zh-CN" altLang="en-US" dirty="0" smtClean="0"/>
              <a:t>对经营行为的规范（第十七、二十、二十一、二十二、二十三条）</a:t>
            </a:r>
          </a:p>
          <a:p>
            <a:r>
              <a:rPr kumimoji="1" lang="zh-CN" altLang="en-US" dirty="0" smtClean="0"/>
              <a:t>对安全的要求（第十九条、第二十四条）</a:t>
            </a:r>
            <a:endParaRPr kumimoji="1" lang="zh-CN" altLang="en-US" dirty="0"/>
          </a:p>
        </p:txBody>
      </p:sp>
    </p:spTree>
    <p:extLst>
      <p:ext uri="{BB962C8B-B14F-4D97-AF65-F5344CB8AC3E}">
        <p14:creationId xmlns:p14="http://schemas.microsoft.com/office/powerpoint/2010/main" val="189652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en-US" altLang="zh-CN" dirty="0" smtClean="0"/>
              <a:t>5.1</a:t>
            </a:r>
            <a:r>
              <a:rPr kumimoji="1" lang="zh-CN" altLang="en-US" dirty="0" smtClean="0"/>
              <a:t> 计算机信息网络国际联网管理暂行规定实施办法</a:t>
            </a:r>
          </a:p>
          <a:p>
            <a:r>
              <a:rPr kumimoji="1" lang="en-US" altLang="zh-CN" dirty="0" smtClean="0"/>
              <a:t>5.2</a:t>
            </a:r>
            <a:r>
              <a:rPr kumimoji="1" lang="zh-CN" altLang="en-US" dirty="0" smtClean="0"/>
              <a:t> 关于维护互联网安全的决定</a:t>
            </a:r>
          </a:p>
          <a:p>
            <a:r>
              <a:rPr kumimoji="1" lang="en-US" altLang="zh-CN" dirty="0" smtClean="0"/>
              <a:t>5.3</a:t>
            </a:r>
            <a:r>
              <a:rPr kumimoji="1" lang="zh-CN" altLang="en-US" dirty="0" smtClean="0"/>
              <a:t> 互联网上网服务营业场所管理条例</a:t>
            </a:r>
          </a:p>
          <a:p>
            <a:r>
              <a:rPr kumimoji="1" lang="en-US" altLang="zh-CN" dirty="0" smtClean="0"/>
              <a:t>5.4</a:t>
            </a:r>
            <a:r>
              <a:rPr kumimoji="1" lang="zh-CN" altLang="en-US" dirty="0" smtClean="0"/>
              <a:t> 互联网信息服务管理办法</a:t>
            </a:r>
          </a:p>
          <a:p>
            <a:r>
              <a:rPr kumimoji="1" lang="en-US" altLang="zh-CN" dirty="0" smtClean="0"/>
              <a:t>5.5</a:t>
            </a:r>
            <a:r>
              <a:rPr kumimoji="1" lang="zh-CN" altLang="en-US" dirty="0" smtClean="0"/>
              <a:t> 互联网安全保护技术措施规定</a:t>
            </a:r>
            <a:endParaRPr kumimoji="1" lang="zh-CN" altLang="en-US" dirty="0"/>
          </a:p>
        </p:txBody>
      </p:sp>
    </p:spTree>
    <p:extLst>
      <p:ext uri="{BB962C8B-B14F-4D97-AF65-F5344CB8AC3E}">
        <p14:creationId xmlns:p14="http://schemas.microsoft.com/office/powerpoint/2010/main" val="3768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5.3.6</a:t>
            </a:r>
            <a:r>
              <a:rPr kumimoji="1" lang="zh-CN" altLang="en-US" dirty="0"/>
              <a:t> 处罚条款</a:t>
            </a:r>
          </a:p>
        </p:txBody>
      </p:sp>
      <p:sp>
        <p:nvSpPr>
          <p:cNvPr id="3" name="内容占位符 2"/>
          <p:cNvSpPr>
            <a:spLocks noGrp="1"/>
          </p:cNvSpPr>
          <p:nvPr>
            <p:ph idx="1"/>
          </p:nvPr>
        </p:nvSpPr>
        <p:spPr/>
        <p:txBody>
          <a:bodyPr/>
          <a:lstStyle/>
          <a:p>
            <a:r>
              <a:rPr kumimoji="1" lang="zh-CN" altLang="en-US" dirty="0" smtClean="0"/>
              <a:t>第二十五、二十六、二十七、二十八、二十九、三十、三十一、三十二、三十三、三十四、三十五、三十六条。</a:t>
            </a:r>
            <a:endParaRPr kumimoji="1" lang="zh-CN" altLang="en-US" dirty="0"/>
          </a:p>
        </p:txBody>
      </p:sp>
    </p:spTree>
    <p:extLst>
      <p:ext uri="{BB962C8B-B14F-4D97-AF65-F5344CB8AC3E}">
        <p14:creationId xmlns:p14="http://schemas.microsoft.com/office/powerpoint/2010/main" val="148740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5.4</a:t>
            </a:r>
            <a:r>
              <a:rPr kumimoji="1" lang="zh-CN" altLang="en-US" dirty="0" smtClean="0"/>
              <a:t> </a:t>
            </a:r>
            <a:r>
              <a:rPr kumimoji="1" lang="zh-CN" altLang="en-US" dirty="0" smtClean="0"/>
              <a:t>互联网信息服务管理办法</a:t>
            </a:r>
            <a:endParaRPr kumimoji="1" lang="zh-CN" altLang="en-US" dirty="0"/>
          </a:p>
        </p:txBody>
      </p:sp>
      <p:sp>
        <p:nvSpPr>
          <p:cNvPr id="3" name="内容占位符 2"/>
          <p:cNvSpPr>
            <a:spLocks noGrp="1"/>
          </p:cNvSpPr>
          <p:nvPr>
            <p:ph idx="1"/>
          </p:nvPr>
        </p:nvSpPr>
        <p:spPr/>
        <p:txBody>
          <a:bodyPr/>
          <a:lstStyle/>
          <a:p>
            <a:r>
              <a:rPr kumimoji="1" lang="en-US" altLang="zh-CN" dirty="0" smtClean="0"/>
              <a:t>5.4.1</a:t>
            </a:r>
            <a:r>
              <a:rPr kumimoji="1" lang="zh-CN" altLang="en-US" dirty="0" smtClean="0"/>
              <a:t> </a:t>
            </a:r>
            <a:r>
              <a:rPr kumimoji="1" lang="zh-CN" altLang="en-US" dirty="0" smtClean="0"/>
              <a:t>制定本办法的目的</a:t>
            </a:r>
          </a:p>
          <a:p>
            <a:r>
              <a:rPr kumimoji="1" lang="en-US" altLang="zh-CN" dirty="0" smtClean="0"/>
              <a:t>5.4.2</a:t>
            </a:r>
            <a:r>
              <a:rPr kumimoji="1" lang="zh-CN" altLang="en-US" dirty="0" smtClean="0"/>
              <a:t> 互联网信息服务的含义与分类</a:t>
            </a:r>
          </a:p>
          <a:p>
            <a:r>
              <a:rPr kumimoji="1" lang="en-US" altLang="zh-CN" dirty="0" smtClean="0"/>
              <a:t>5.4.3</a:t>
            </a:r>
            <a:r>
              <a:rPr kumimoji="1" lang="zh-CN" altLang="en-US" dirty="0" smtClean="0"/>
              <a:t> 不同信息服务的不同管理办法</a:t>
            </a:r>
          </a:p>
          <a:p>
            <a:r>
              <a:rPr kumimoji="1" lang="en-US" altLang="zh-CN" dirty="0" smtClean="0"/>
              <a:t>5.4.4</a:t>
            </a:r>
            <a:r>
              <a:rPr kumimoji="1" lang="zh-CN" altLang="en-US" dirty="0" smtClean="0"/>
              <a:t> 互联网信息服务应具备的条件</a:t>
            </a:r>
          </a:p>
          <a:p>
            <a:r>
              <a:rPr kumimoji="1" lang="en-US" altLang="zh-CN" dirty="0" smtClean="0"/>
              <a:t>5.4.5</a:t>
            </a:r>
            <a:r>
              <a:rPr kumimoji="1" lang="zh-CN" altLang="en-US" dirty="0" smtClean="0"/>
              <a:t> 经营者的义务和责任</a:t>
            </a:r>
          </a:p>
          <a:p>
            <a:r>
              <a:rPr kumimoji="1" lang="en-US" altLang="zh-CN" dirty="0" smtClean="0"/>
              <a:t>5.4.6</a:t>
            </a:r>
            <a:r>
              <a:rPr kumimoji="1" lang="zh-CN" altLang="en-US" dirty="0" smtClean="0"/>
              <a:t> 监督管理</a:t>
            </a:r>
          </a:p>
          <a:p>
            <a:r>
              <a:rPr kumimoji="1" lang="en-US" altLang="zh-CN" dirty="0" smtClean="0"/>
              <a:t>5.4.7</a:t>
            </a:r>
            <a:r>
              <a:rPr kumimoji="1" lang="zh-CN" altLang="en-US" dirty="0" smtClean="0"/>
              <a:t> 处罚条款</a:t>
            </a:r>
            <a:endParaRPr kumimoji="1" lang="zh-CN" altLang="en-US" dirty="0"/>
          </a:p>
        </p:txBody>
      </p:sp>
    </p:spTree>
    <p:extLst>
      <p:ext uri="{BB962C8B-B14F-4D97-AF65-F5344CB8AC3E}">
        <p14:creationId xmlns:p14="http://schemas.microsoft.com/office/powerpoint/2010/main" val="33829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5.4.1</a:t>
            </a:r>
            <a:r>
              <a:rPr kumimoji="1" lang="zh-CN" altLang="en-US" dirty="0"/>
              <a:t> 制定本办法的目的</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zh-CN" altLang="en-US" dirty="0" smtClean="0"/>
              <a:t>制定本办法的目的是为了规范互联网信息服务活动，促进互联网信息服务健康有序发展。</a:t>
            </a:r>
            <a:endParaRPr kumimoji="1" lang="zh-CN" altLang="en-US" dirty="0"/>
          </a:p>
        </p:txBody>
      </p:sp>
    </p:spTree>
    <p:extLst>
      <p:ext uri="{BB962C8B-B14F-4D97-AF65-F5344CB8AC3E}">
        <p14:creationId xmlns:p14="http://schemas.microsoft.com/office/powerpoint/2010/main" val="1970829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5.4.2</a:t>
            </a:r>
            <a:r>
              <a:rPr kumimoji="1" lang="zh-CN" altLang="en-US" dirty="0"/>
              <a:t> 互联网信息服务的含义与分类</a:t>
            </a:r>
            <a:br>
              <a:rPr kumimoji="1" lang="zh-CN" altLang="en-US" dirty="0"/>
            </a:br>
            <a:r>
              <a:rPr kumimoji="1" lang="zh-CN" altLang="en-US" dirty="0"/>
              <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zh-CN" altLang="en-US" dirty="0" smtClean="0"/>
              <a:t>互联网信息服务，是指通过互联网向上网用户提供信息的服务活动。</a:t>
            </a:r>
          </a:p>
          <a:p>
            <a:r>
              <a:rPr kumimoji="1" lang="zh-CN" altLang="en-US" dirty="0" smtClean="0"/>
              <a:t>互联网信息服务分为经营性和非经营性两类。</a:t>
            </a:r>
          </a:p>
          <a:p>
            <a:pPr marL="0" indent="0">
              <a:buNone/>
            </a:pPr>
            <a:r>
              <a:rPr kumimoji="1" lang="zh-CN" altLang="en-US" dirty="0" smtClean="0"/>
              <a:t>（</a:t>
            </a:r>
            <a:r>
              <a:rPr kumimoji="1" lang="en-US" altLang="zh-CN" dirty="0" smtClean="0"/>
              <a:t>1</a:t>
            </a:r>
            <a:r>
              <a:rPr kumimoji="1" lang="zh-CN" altLang="en-US" dirty="0" smtClean="0"/>
              <a:t>）经营性互联网信息服务，是指通过互联网向上网用户有偿提供信息或者网页制作等服务活动。</a:t>
            </a:r>
          </a:p>
          <a:p>
            <a:pPr marL="0" indent="0">
              <a:buNone/>
            </a:pPr>
            <a:r>
              <a:rPr kumimoji="1" lang="zh-CN" altLang="en-US" dirty="0" smtClean="0"/>
              <a:t>（</a:t>
            </a:r>
            <a:r>
              <a:rPr kumimoji="1" lang="en-US" altLang="zh-CN" dirty="0" smtClean="0"/>
              <a:t>2</a:t>
            </a:r>
            <a:r>
              <a:rPr kumimoji="1" lang="zh-CN" altLang="en-US" dirty="0" smtClean="0"/>
              <a:t>）非经营性互联网信息服务，是指通过互联网向上网用户无偿提供具有公开性、共享性信息的服务活动。</a:t>
            </a:r>
            <a:endParaRPr kumimoji="1" lang="zh-CN" altLang="en-US" dirty="0"/>
          </a:p>
        </p:txBody>
      </p:sp>
    </p:spTree>
    <p:extLst>
      <p:ext uri="{BB962C8B-B14F-4D97-AF65-F5344CB8AC3E}">
        <p14:creationId xmlns:p14="http://schemas.microsoft.com/office/powerpoint/2010/main" val="747674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5.4.3</a:t>
            </a:r>
            <a:r>
              <a:rPr kumimoji="1" lang="zh-CN" altLang="en-US" dirty="0"/>
              <a:t> 不同信息服务的不同管理办法</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zh-CN" altLang="en-US" dirty="0" smtClean="0"/>
              <a:t>第四条、第五条、第七条、第八条、第九条</a:t>
            </a:r>
            <a:endParaRPr kumimoji="1" lang="zh-CN" altLang="en-US" dirty="0"/>
          </a:p>
        </p:txBody>
      </p:sp>
    </p:spTree>
    <p:extLst>
      <p:ext uri="{BB962C8B-B14F-4D97-AF65-F5344CB8AC3E}">
        <p14:creationId xmlns:p14="http://schemas.microsoft.com/office/powerpoint/2010/main" val="171199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5.4.4</a:t>
            </a:r>
            <a:r>
              <a:rPr kumimoji="1" lang="zh-CN" altLang="en-US" dirty="0"/>
              <a:t> 互联网信息服务应具备的条件</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zh-CN" altLang="en-US" dirty="0" smtClean="0"/>
              <a:t>经营性互联网信息服务应具备的条件（第六条）</a:t>
            </a:r>
          </a:p>
          <a:p>
            <a:r>
              <a:rPr kumimoji="1" lang="zh-CN" altLang="en-US" dirty="0" smtClean="0"/>
              <a:t>非经营性互联网信息服务应具备的条件（第八条）</a:t>
            </a:r>
          </a:p>
          <a:p>
            <a:pPr marL="0" indent="0">
              <a:buNone/>
            </a:pPr>
            <a:endParaRPr kumimoji="1" lang="zh-CN" altLang="en-US" dirty="0"/>
          </a:p>
        </p:txBody>
      </p:sp>
    </p:spTree>
    <p:extLst>
      <p:ext uri="{BB962C8B-B14F-4D97-AF65-F5344CB8AC3E}">
        <p14:creationId xmlns:p14="http://schemas.microsoft.com/office/powerpoint/2010/main" val="2003490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5.4.5</a:t>
            </a:r>
            <a:r>
              <a:rPr kumimoji="1" lang="zh-CN" altLang="en-US" dirty="0"/>
              <a:t> 经营者的义务和责任</a:t>
            </a:r>
          </a:p>
        </p:txBody>
      </p:sp>
      <p:sp>
        <p:nvSpPr>
          <p:cNvPr id="3" name="内容占位符 2"/>
          <p:cNvSpPr>
            <a:spLocks noGrp="1"/>
          </p:cNvSpPr>
          <p:nvPr>
            <p:ph idx="1"/>
          </p:nvPr>
        </p:nvSpPr>
        <p:spPr/>
        <p:txBody>
          <a:bodyPr/>
          <a:lstStyle/>
          <a:p>
            <a:r>
              <a:rPr kumimoji="1" lang="zh-CN" altLang="en-US" dirty="0" smtClean="0"/>
              <a:t>第十一条、第十二条、第十三条、第十四条、第十五条、第十六条、第十七条。</a:t>
            </a:r>
            <a:endParaRPr kumimoji="1" lang="zh-CN" altLang="en-US" dirty="0"/>
          </a:p>
        </p:txBody>
      </p:sp>
    </p:spTree>
    <p:extLst>
      <p:ext uri="{BB962C8B-B14F-4D97-AF65-F5344CB8AC3E}">
        <p14:creationId xmlns:p14="http://schemas.microsoft.com/office/powerpoint/2010/main" val="14781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5.4.6</a:t>
            </a:r>
            <a:r>
              <a:rPr kumimoji="1" lang="zh-CN" altLang="en-US" dirty="0"/>
              <a:t> 监督管理</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zh-CN" altLang="en-US" dirty="0" smtClean="0"/>
              <a:t>第十八条。</a:t>
            </a:r>
            <a:endParaRPr kumimoji="1" lang="zh-CN" altLang="en-US" dirty="0"/>
          </a:p>
        </p:txBody>
      </p:sp>
    </p:spTree>
    <p:extLst>
      <p:ext uri="{BB962C8B-B14F-4D97-AF65-F5344CB8AC3E}">
        <p14:creationId xmlns:p14="http://schemas.microsoft.com/office/powerpoint/2010/main" val="633358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5.4.7</a:t>
            </a:r>
            <a:r>
              <a:rPr kumimoji="1" lang="zh-CN" altLang="en-US" dirty="0"/>
              <a:t> 处罚条款</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zh-CN" altLang="en-US" dirty="0" smtClean="0"/>
              <a:t>第十九条、第二十条、第二十一条、第二十二条、第二十三条、第二十四条、第二十五条。</a:t>
            </a:r>
            <a:endParaRPr kumimoji="1" lang="zh-CN" altLang="en-US" dirty="0"/>
          </a:p>
        </p:txBody>
      </p:sp>
    </p:spTree>
    <p:extLst>
      <p:ext uri="{BB962C8B-B14F-4D97-AF65-F5344CB8AC3E}">
        <p14:creationId xmlns:p14="http://schemas.microsoft.com/office/powerpoint/2010/main" val="558261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课后习题</a:t>
            </a:r>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简述各行政监督管理部门对“网吧”的管理职权。</a:t>
            </a:r>
          </a:p>
          <a:p>
            <a:r>
              <a:rPr kumimoji="1" lang="en-US" altLang="zh-CN" dirty="0" smtClean="0"/>
              <a:t>2.</a:t>
            </a:r>
            <a:r>
              <a:rPr kumimoji="1" lang="zh-CN" altLang="en-US" dirty="0" smtClean="0"/>
              <a:t>开办“网吧”所需的条件是什么？</a:t>
            </a:r>
          </a:p>
          <a:p>
            <a:r>
              <a:rPr kumimoji="1" lang="en-US" altLang="zh-CN" dirty="0" smtClean="0"/>
              <a:t>3.</a:t>
            </a:r>
            <a:r>
              <a:rPr kumimoji="1" lang="zh-CN" altLang="en-US" dirty="0" smtClean="0"/>
              <a:t>简述申办“网吧”的程序。</a:t>
            </a:r>
          </a:p>
          <a:p>
            <a:r>
              <a:rPr kumimoji="1" lang="en-US" altLang="zh-CN" dirty="0" smtClean="0"/>
              <a:t>4.</a:t>
            </a:r>
            <a:r>
              <a:rPr kumimoji="1" lang="zh-CN" altLang="en-US" dirty="0" smtClean="0"/>
              <a:t>“网吧”在经营过程中应该履行哪些安全责任？</a:t>
            </a:r>
          </a:p>
          <a:p>
            <a:r>
              <a:rPr kumimoji="1" lang="en-US" altLang="zh-CN" dirty="0" smtClean="0"/>
              <a:t>5.</a:t>
            </a:r>
            <a:r>
              <a:rPr kumimoji="1" lang="zh-CN" altLang="en-US" dirty="0" smtClean="0"/>
              <a:t>互联网信息服务通常是指什么？可分为哪两类？国家分别实行什么不同的管理政策？</a:t>
            </a:r>
            <a:endParaRPr kumimoji="1" lang="zh-CN" altLang="en-US" dirty="0"/>
          </a:p>
        </p:txBody>
      </p:sp>
    </p:spTree>
    <p:extLst>
      <p:ext uri="{BB962C8B-B14F-4D97-AF65-F5344CB8AC3E}">
        <p14:creationId xmlns:p14="http://schemas.microsoft.com/office/powerpoint/2010/main" val="79504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5.1</a:t>
            </a:r>
            <a:r>
              <a:rPr kumimoji="1" lang="zh-CN" altLang="en-US" dirty="0"/>
              <a:t> 计算机信息网络国际联网管理暂行规定实施办法</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en-US" altLang="zh-CN" dirty="0" smtClean="0"/>
              <a:t>5.1.1</a:t>
            </a:r>
            <a:r>
              <a:rPr kumimoji="1" lang="zh-CN" altLang="en-US" dirty="0" smtClean="0"/>
              <a:t> 制定</a:t>
            </a:r>
            <a:r>
              <a:rPr kumimoji="1" lang="en-US" altLang="zh-CN" dirty="0" smtClean="0"/>
              <a:t>《</a:t>
            </a:r>
            <a:r>
              <a:rPr kumimoji="1" lang="zh-CN" altLang="en-US" dirty="0" smtClean="0"/>
              <a:t>实施办法</a:t>
            </a:r>
            <a:r>
              <a:rPr kumimoji="1" lang="en-US" altLang="zh-CN" dirty="0" smtClean="0"/>
              <a:t>》</a:t>
            </a:r>
            <a:r>
              <a:rPr kumimoji="1" lang="zh-CN" altLang="en-US" dirty="0" smtClean="0"/>
              <a:t>的目的和意义（了解）</a:t>
            </a:r>
          </a:p>
          <a:p>
            <a:r>
              <a:rPr kumimoji="1" lang="en-US" altLang="zh-CN" dirty="0" smtClean="0"/>
              <a:t>5.1.2</a:t>
            </a:r>
            <a:r>
              <a:rPr kumimoji="1" lang="zh-CN" altLang="en-US" dirty="0" smtClean="0"/>
              <a:t> 国际联网的相关定义（了解）</a:t>
            </a:r>
          </a:p>
          <a:p>
            <a:r>
              <a:rPr kumimoji="1" lang="en-US" altLang="zh-CN" dirty="0" smtClean="0"/>
              <a:t>5.1.3</a:t>
            </a:r>
            <a:r>
              <a:rPr kumimoji="1" lang="zh-CN" altLang="en-US" dirty="0" smtClean="0"/>
              <a:t> </a:t>
            </a:r>
            <a:r>
              <a:rPr kumimoji="1" lang="en-US" altLang="zh-CN" dirty="0" smtClean="0"/>
              <a:t>《</a:t>
            </a:r>
            <a:r>
              <a:rPr kumimoji="1" lang="zh-CN" altLang="en-US" dirty="0" smtClean="0"/>
              <a:t>实施办法</a:t>
            </a:r>
            <a:r>
              <a:rPr kumimoji="1" lang="en-US" altLang="zh-CN" dirty="0" smtClean="0"/>
              <a:t>》</a:t>
            </a:r>
            <a:r>
              <a:rPr kumimoji="1" lang="zh-CN" altLang="en-US" dirty="0" smtClean="0"/>
              <a:t>的主要内容（掌握）</a:t>
            </a:r>
            <a:endParaRPr kumimoji="1" lang="zh-CN" altLang="en-US" dirty="0"/>
          </a:p>
        </p:txBody>
      </p:sp>
    </p:spTree>
    <p:extLst>
      <p:ext uri="{BB962C8B-B14F-4D97-AF65-F5344CB8AC3E}">
        <p14:creationId xmlns:p14="http://schemas.microsoft.com/office/powerpoint/2010/main" val="112366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5.1.3</a:t>
            </a:r>
            <a:r>
              <a:rPr kumimoji="1" lang="zh-CN" altLang="en-US" dirty="0"/>
              <a:t> </a:t>
            </a:r>
            <a:r>
              <a:rPr kumimoji="1" lang="en-US" altLang="zh-CN" dirty="0"/>
              <a:t>《</a:t>
            </a:r>
            <a:r>
              <a:rPr kumimoji="1" lang="zh-CN" altLang="en-US" dirty="0"/>
              <a:t>实施办法</a:t>
            </a:r>
            <a:r>
              <a:rPr kumimoji="1" lang="en-US" altLang="zh-CN" dirty="0"/>
              <a:t>》</a:t>
            </a:r>
            <a:r>
              <a:rPr kumimoji="1" lang="zh-CN" altLang="en-US" dirty="0"/>
              <a:t>的主要内容（掌握）</a:t>
            </a:r>
            <a:br>
              <a:rPr kumimoji="1" lang="zh-CN" altLang="en-US" dirty="0"/>
            </a:b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1.</a:t>
            </a:r>
            <a:r>
              <a:rPr kumimoji="1" lang="zh-CN" altLang="en-US" dirty="0" smtClean="0"/>
              <a:t>明确了互联网的宏观管理主体和政策（第四条、第五条）</a:t>
            </a:r>
          </a:p>
          <a:p>
            <a:r>
              <a:rPr kumimoji="1" lang="en-US" altLang="zh-CN" dirty="0" smtClean="0"/>
              <a:t>2.</a:t>
            </a:r>
            <a:r>
              <a:rPr kumimoji="1" lang="zh-CN" altLang="en-US" dirty="0" smtClean="0"/>
              <a:t>明确了域名管理机构（第六条）</a:t>
            </a:r>
          </a:p>
          <a:p>
            <a:r>
              <a:rPr kumimoji="1" lang="en-US" altLang="zh-CN" dirty="0" smtClean="0"/>
              <a:t>3.</a:t>
            </a:r>
            <a:r>
              <a:rPr kumimoji="1" lang="zh-CN" altLang="en-US" dirty="0" smtClean="0"/>
              <a:t>对国际出入口信道进行了明确规定（第七条）</a:t>
            </a:r>
          </a:p>
          <a:p>
            <a:r>
              <a:rPr kumimoji="1" lang="en-US" altLang="zh-CN" dirty="0" smtClean="0"/>
              <a:t>4.</a:t>
            </a:r>
            <a:r>
              <a:rPr kumimoji="1" lang="zh-CN" altLang="en-US" dirty="0" smtClean="0"/>
              <a:t>明确了现有互联网的管理单位（第八条）</a:t>
            </a:r>
          </a:p>
          <a:p>
            <a:r>
              <a:rPr kumimoji="1" lang="en-US" altLang="zh-CN" dirty="0" smtClean="0"/>
              <a:t>5.</a:t>
            </a:r>
            <a:r>
              <a:rPr kumimoji="1" lang="zh-CN" altLang="en-US" dirty="0" smtClean="0"/>
              <a:t>明确了新建互联网的审批程序（第九条）</a:t>
            </a:r>
          </a:p>
          <a:p>
            <a:r>
              <a:rPr kumimoji="1" lang="en-US" altLang="zh-CN" dirty="0" smtClean="0"/>
              <a:t>6.</a:t>
            </a:r>
            <a:r>
              <a:rPr kumimoji="1" lang="zh-CN" altLang="en-US" dirty="0" smtClean="0"/>
              <a:t>明确了互联网的经营及使用应履行的手续和程序（第十、十一、十二、十三、十四、十五、十六条）</a:t>
            </a:r>
          </a:p>
          <a:p>
            <a:r>
              <a:rPr kumimoji="1" lang="en-US" altLang="zh-CN" dirty="0" smtClean="0"/>
              <a:t>7.</a:t>
            </a:r>
            <a:r>
              <a:rPr kumimoji="1" lang="zh-CN" altLang="en-US" dirty="0" smtClean="0"/>
              <a:t>明确了互联网的经营者及使用者的权利、义务和责任（第十七、十八、十九、二十、二十一条）</a:t>
            </a:r>
          </a:p>
          <a:p>
            <a:r>
              <a:rPr kumimoji="1" lang="en-US" altLang="zh-CN" dirty="0" smtClean="0"/>
              <a:t>8.</a:t>
            </a:r>
            <a:r>
              <a:rPr kumimoji="1" lang="zh-CN" altLang="en-US" dirty="0" smtClean="0"/>
              <a:t>明确了相关违法责任（第二十二、二十三条）</a:t>
            </a:r>
          </a:p>
          <a:p>
            <a:endParaRPr kumimoji="1" lang="zh-CN" altLang="en-US" dirty="0"/>
          </a:p>
        </p:txBody>
      </p:sp>
    </p:spTree>
    <p:extLst>
      <p:ext uri="{BB962C8B-B14F-4D97-AF65-F5344CB8AC3E}">
        <p14:creationId xmlns:p14="http://schemas.microsoft.com/office/powerpoint/2010/main" val="214470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5.2</a:t>
            </a:r>
            <a:r>
              <a:rPr kumimoji="1" lang="zh-CN" altLang="en-US" dirty="0"/>
              <a:t> 关于维护互联网安全的决定</a:t>
            </a:r>
            <a:br>
              <a:rPr kumimoji="1" lang="zh-CN" altLang="en-US" dirty="0"/>
            </a:br>
            <a:endParaRPr kumimoji="1" lang="zh-CN" altLang="en-US" dirty="0"/>
          </a:p>
        </p:txBody>
      </p:sp>
      <p:sp>
        <p:nvSpPr>
          <p:cNvPr id="3" name="内容占位符 2"/>
          <p:cNvSpPr>
            <a:spLocks noGrp="1"/>
          </p:cNvSpPr>
          <p:nvPr>
            <p:ph idx="1"/>
          </p:nvPr>
        </p:nvSpPr>
        <p:spPr/>
        <p:txBody>
          <a:bodyPr/>
          <a:lstStyle/>
          <a:p>
            <a:r>
              <a:rPr kumimoji="1" lang="en-US" altLang="zh-CN" dirty="0" smtClean="0"/>
              <a:t>5.2.1</a:t>
            </a:r>
            <a:r>
              <a:rPr kumimoji="1" lang="zh-CN" altLang="en-US" dirty="0" smtClean="0"/>
              <a:t> </a:t>
            </a:r>
            <a:r>
              <a:rPr kumimoji="1" lang="en-US" altLang="zh-CN" dirty="0" smtClean="0"/>
              <a:t>《</a:t>
            </a:r>
            <a:r>
              <a:rPr kumimoji="1" lang="zh-CN" altLang="en-US" dirty="0" smtClean="0"/>
              <a:t>决定</a:t>
            </a:r>
            <a:r>
              <a:rPr kumimoji="1" lang="en-US" altLang="zh-CN" dirty="0" smtClean="0"/>
              <a:t>》</a:t>
            </a:r>
            <a:r>
              <a:rPr kumimoji="1" lang="zh-CN" altLang="en-US" dirty="0" smtClean="0"/>
              <a:t>的目的（掌握）</a:t>
            </a:r>
          </a:p>
          <a:p>
            <a:r>
              <a:rPr kumimoji="1" lang="en-US" altLang="zh-CN" dirty="0" smtClean="0"/>
              <a:t>5.2.2</a:t>
            </a:r>
            <a:r>
              <a:rPr kumimoji="1" lang="zh-CN" altLang="en-US" dirty="0" smtClean="0"/>
              <a:t> 界定违法犯罪行为（掌握）</a:t>
            </a:r>
          </a:p>
          <a:p>
            <a:r>
              <a:rPr kumimoji="1" lang="en-US" altLang="zh-CN" dirty="0" smtClean="0"/>
              <a:t>5.2.3</a:t>
            </a:r>
            <a:r>
              <a:rPr kumimoji="1" lang="zh-CN" altLang="en-US" dirty="0" smtClean="0"/>
              <a:t> 行动指南（掌握）</a:t>
            </a:r>
            <a:endParaRPr kumimoji="1" lang="zh-CN" altLang="en-US" dirty="0"/>
          </a:p>
        </p:txBody>
      </p:sp>
    </p:spTree>
    <p:extLst>
      <p:ext uri="{BB962C8B-B14F-4D97-AF65-F5344CB8AC3E}">
        <p14:creationId xmlns:p14="http://schemas.microsoft.com/office/powerpoint/2010/main" val="200429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5.2.1</a:t>
            </a:r>
            <a:r>
              <a:rPr kumimoji="1" lang="zh-CN" altLang="en-US" dirty="0"/>
              <a:t> </a:t>
            </a:r>
            <a:r>
              <a:rPr kumimoji="1" lang="en-US" altLang="zh-CN" dirty="0"/>
              <a:t>《</a:t>
            </a:r>
            <a:r>
              <a:rPr kumimoji="1" lang="zh-CN" altLang="en-US" dirty="0"/>
              <a:t>决定</a:t>
            </a:r>
            <a:r>
              <a:rPr kumimoji="1" lang="en-US" altLang="zh-CN" dirty="0"/>
              <a:t>》</a:t>
            </a:r>
            <a:r>
              <a:rPr kumimoji="1" lang="zh-CN" altLang="en-US" dirty="0"/>
              <a:t>的目的（掌握）</a:t>
            </a:r>
            <a:br>
              <a:rPr kumimoji="1" lang="zh-CN" altLang="en-US" dirty="0"/>
            </a:br>
            <a:endParaRPr kumimoji="1" lang="zh-CN" altLang="en-US" dirty="0"/>
          </a:p>
        </p:txBody>
      </p:sp>
      <p:sp>
        <p:nvSpPr>
          <p:cNvPr id="3" name="内容占位符 2"/>
          <p:cNvSpPr>
            <a:spLocks noGrp="1"/>
          </p:cNvSpPr>
          <p:nvPr>
            <p:ph idx="1"/>
          </p:nvPr>
        </p:nvSpPr>
        <p:spPr/>
        <p:txBody>
          <a:bodyPr/>
          <a:lstStyle/>
          <a:p>
            <a:r>
              <a:rPr lang="zh-CN" altLang="en-US" dirty="0">
                <a:solidFill>
                  <a:schemeClr val="tx1"/>
                </a:solidFill>
                <a:latin typeface="微软雅黑" charset="0"/>
                <a:ea typeface="微软雅黑" charset="0"/>
              </a:rPr>
              <a:t>我国的互联网，在国家大力倡导和积极推动下，在经济建设和各项事业中得到日益广泛的应用，使人们的生产、工作、学习和生活方式已经开始并将继续发生深刻的变化，对于加快我国国民经济、科学技术的发展和社会服务信息化进程具有重要作用。同时，如何保障互联网的运行安全和信息安全问题已经引起全社会的普遍关注。所以，</a:t>
            </a:r>
            <a:r>
              <a:rPr lang="en-US" altLang="zh-CN" dirty="0">
                <a:solidFill>
                  <a:schemeClr val="tx1"/>
                </a:solidFill>
                <a:latin typeface="微软雅黑" charset="0"/>
                <a:ea typeface="微软雅黑" charset="0"/>
              </a:rPr>
              <a:t>《</a:t>
            </a:r>
            <a:r>
              <a:rPr lang="zh-CN" altLang="en-US" dirty="0">
                <a:solidFill>
                  <a:schemeClr val="tx1"/>
                </a:solidFill>
                <a:latin typeface="微软雅黑" charset="0"/>
                <a:ea typeface="微软雅黑" charset="0"/>
              </a:rPr>
              <a:t>决定</a:t>
            </a:r>
            <a:r>
              <a:rPr lang="en-US" altLang="zh-CN" dirty="0">
                <a:solidFill>
                  <a:schemeClr val="tx1"/>
                </a:solidFill>
                <a:latin typeface="微软雅黑" charset="0"/>
                <a:ea typeface="微软雅黑" charset="0"/>
              </a:rPr>
              <a:t>》</a:t>
            </a:r>
            <a:r>
              <a:rPr lang="zh-CN" altLang="en-US" dirty="0">
                <a:solidFill>
                  <a:schemeClr val="tx1"/>
                </a:solidFill>
                <a:latin typeface="微软雅黑" charset="0"/>
                <a:ea typeface="微软雅黑" charset="0"/>
              </a:rPr>
              <a:t>的目的是为了兴利除弊，促进我国互联网的健康发展，维护国家安全和社会公共利益，保护个人、法人和其他组织的合法权益。</a:t>
            </a:r>
            <a:endParaRPr lang="zh-CN" altLang="en-US" dirty="0">
              <a:latin typeface="Calibri" charset="0"/>
              <a:ea typeface="宋体" charset="0"/>
            </a:endParaRPr>
          </a:p>
          <a:p>
            <a:endParaRPr kumimoji="1" lang="zh-CN" altLang="en-US" dirty="0"/>
          </a:p>
        </p:txBody>
      </p:sp>
    </p:spTree>
    <p:extLst>
      <p:ext uri="{BB962C8B-B14F-4D97-AF65-F5344CB8AC3E}">
        <p14:creationId xmlns:p14="http://schemas.microsoft.com/office/powerpoint/2010/main" val="197633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5.2.2</a:t>
            </a:r>
            <a:r>
              <a:rPr kumimoji="1" lang="zh-CN" altLang="en-US" dirty="0"/>
              <a:t> 界定违法犯罪行为（</a:t>
            </a:r>
            <a:r>
              <a:rPr kumimoji="1" lang="zh-CN" altLang="en-US" dirty="0" smtClean="0"/>
              <a:t>掌握）</a:t>
            </a:r>
            <a:endParaRPr kumimoji="1" lang="zh-CN" altLang="en-US" dirty="0"/>
          </a:p>
        </p:txBody>
      </p:sp>
      <p:sp>
        <p:nvSpPr>
          <p:cNvPr id="3" name="内容占位符 2"/>
          <p:cNvSpPr>
            <a:spLocks noGrp="1"/>
          </p:cNvSpPr>
          <p:nvPr>
            <p:ph idx="1"/>
          </p:nvPr>
        </p:nvSpPr>
        <p:spPr/>
        <p:txBody>
          <a:bodyPr/>
          <a:lstStyle/>
          <a:p>
            <a:r>
              <a:rPr kumimoji="1" lang="zh-CN" altLang="en-US" dirty="0" smtClean="0"/>
              <a:t>决定的第一条至第四条分别从以下四个方面界定了基于互联网的违法犯罪行为：</a:t>
            </a:r>
          </a:p>
          <a:p>
            <a:pPr marL="0" indent="0">
              <a:buNone/>
            </a:pPr>
            <a:r>
              <a:rPr kumimoji="1" lang="zh-CN" altLang="en-US" dirty="0"/>
              <a:t>	</a:t>
            </a:r>
            <a:r>
              <a:rPr kumimoji="1" lang="zh-CN" altLang="en-US" dirty="0" smtClean="0"/>
              <a:t>（</a:t>
            </a:r>
            <a:r>
              <a:rPr kumimoji="1" lang="en-US" altLang="zh-CN" dirty="0" smtClean="0"/>
              <a:t>1</a:t>
            </a:r>
            <a:r>
              <a:rPr kumimoji="1" lang="zh-CN" altLang="en-US" dirty="0" smtClean="0"/>
              <a:t>）为了保障互联网的运行安全，对有下列行为之一，构成犯罪的，依照刑法有关规定追究刑事责任：</a:t>
            </a:r>
          </a:p>
          <a:p>
            <a:pPr marL="0" indent="0">
              <a:buNone/>
            </a:pPr>
            <a:r>
              <a:rPr kumimoji="1" lang="zh-CN" altLang="en-US" dirty="0"/>
              <a:t>	</a:t>
            </a:r>
            <a:r>
              <a:rPr kumimoji="1" lang="zh-CN" altLang="en-US" dirty="0" smtClean="0"/>
              <a:t>侵入国家事务、国防建设、尖端科学技术领域的计算机信息系统；</a:t>
            </a:r>
          </a:p>
          <a:p>
            <a:pPr marL="0" indent="0">
              <a:buNone/>
            </a:pPr>
            <a:r>
              <a:rPr kumimoji="1" lang="zh-CN" altLang="en-US" dirty="0"/>
              <a:t>	</a:t>
            </a:r>
            <a:r>
              <a:rPr kumimoji="1" lang="zh-CN" altLang="en-US" dirty="0" smtClean="0"/>
              <a:t>故意制作、传播计算机病毒等破坏性程序，攻击计算机系统及通信网络，致使计算机系统及通信网络遭受损害；</a:t>
            </a:r>
          </a:p>
          <a:p>
            <a:pPr marL="0" indent="0">
              <a:buNone/>
            </a:pPr>
            <a:r>
              <a:rPr kumimoji="1" lang="zh-CN" altLang="en-US" dirty="0"/>
              <a:t>	</a:t>
            </a:r>
            <a:r>
              <a:rPr kumimoji="1" lang="zh-CN" altLang="en-US" dirty="0" smtClean="0"/>
              <a:t>违反国家规定，擅自中断计算机网络或者通信服务，造成计算机网络或者通信系统不能正常运行。</a:t>
            </a:r>
            <a:endParaRPr kumimoji="1" lang="zh-CN" altLang="en-US" dirty="0"/>
          </a:p>
        </p:txBody>
      </p:sp>
    </p:spTree>
    <p:extLst>
      <p:ext uri="{BB962C8B-B14F-4D97-AF65-F5344CB8AC3E}">
        <p14:creationId xmlns:p14="http://schemas.microsoft.com/office/powerpoint/2010/main" val="143129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530352" lvl="1" indent="0">
              <a:buNone/>
            </a:pPr>
            <a:r>
              <a:rPr kumimoji="1" lang="zh-CN" altLang="en-US" dirty="0"/>
              <a:t>	</a:t>
            </a:r>
            <a:r>
              <a:rPr kumimoji="1" lang="zh-CN" altLang="en-US" i="0" dirty="0"/>
              <a:t>（</a:t>
            </a:r>
            <a:r>
              <a:rPr kumimoji="1" lang="en-US" altLang="zh-CN" i="0" dirty="0"/>
              <a:t>2</a:t>
            </a:r>
            <a:r>
              <a:rPr kumimoji="1" lang="zh-CN" altLang="en-US" i="0" dirty="0" smtClean="0"/>
              <a:t>）为了维护国家安全和社会稳定，对有下列行为之一，构成犯罪的，依照刑法有关规定追究刑事责任：</a:t>
            </a:r>
          </a:p>
          <a:p>
            <a:pPr marL="530352" lvl="1" indent="0">
              <a:buNone/>
            </a:pPr>
            <a:r>
              <a:rPr kumimoji="1" lang="zh-CN" altLang="en-US" i="0" dirty="0"/>
              <a:t>	</a:t>
            </a:r>
            <a:r>
              <a:rPr kumimoji="1" lang="zh-CN" altLang="en-US" i="0" dirty="0" smtClean="0"/>
              <a:t>利用互联网造谣、诽谤或者发表、传播其他有害信息，煽动颠覆国家政权、推翻社会主义制度，或者煽动分裂国家、破坏国家统一；</a:t>
            </a:r>
          </a:p>
          <a:p>
            <a:pPr marL="530352" lvl="1" indent="0">
              <a:buNone/>
            </a:pPr>
            <a:r>
              <a:rPr kumimoji="1" lang="zh-CN" altLang="en-US" i="0" dirty="0"/>
              <a:t>	</a:t>
            </a:r>
            <a:r>
              <a:rPr kumimoji="1" lang="zh-CN" altLang="en-US" i="0" dirty="0" smtClean="0"/>
              <a:t>通过互联网窃取、泄漏国家机密、情报或者军事秘密；</a:t>
            </a:r>
          </a:p>
          <a:p>
            <a:pPr marL="530352" lvl="1" indent="0">
              <a:buNone/>
            </a:pPr>
            <a:r>
              <a:rPr kumimoji="1" lang="zh-CN" altLang="en-US" i="0" dirty="0"/>
              <a:t>	</a:t>
            </a:r>
            <a:r>
              <a:rPr kumimoji="1" lang="zh-CN" altLang="en-US" i="0" dirty="0" smtClean="0"/>
              <a:t>利用互联网煽动民族仇恨、民族歧视，破坏民族团结；</a:t>
            </a:r>
          </a:p>
          <a:p>
            <a:pPr marL="530352" lvl="1" indent="0">
              <a:buNone/>
            </a:pPr>
            <a:r>
              <a:rPr kumimoji="1" lang="zh-CN" altLang="en-US" i="0" dirty="0"/>
              <a:t>	</a:t>
            </a:r>
            <a:r>
              <a:rPr kumimoji="1" lang="zh-CN" altLang="en-US" i="0" dirty="0" smtClean="0"/>
              <a:t>利用互联网组织邪教组织、联络邪教组织成员，破坏国家法律、行政法规实施。</a:t>
            </a:r>
            <a:endParaRPr kumimoji="1" lang="zh-CN" altLang="en-US" i="0" dirty="0"/>
          </a:p>
        </p:txBody>
      </p:sp>
    </p:spTree>
    <p:extLst>
      <p:ext uri="{BB962C8B-B14F-4D97-AF65-F5344CB8AC3E}">
        <p14:creationId xmlns:p14="http://schemas.microsoft.com/office/powerpoint/2010/main" val="29701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zh-CN" altLang="en-US" dirty="0" smtClean="0"/>
              <a:t>	（</a:t>
            </a:r>
            <a:r>
              <a:rPr kumimoji="1" lang="en-US" altLang="zh-CN" dirty="0" smtClean="0"/>
              <a:t>3</a:t>
            </a:r>
            <a:r>
              <a:rPr kumimoji="1" lang="zh-CN" altLang="en-US" dirty="0" smtClean="0"/>
              <a:t>）为了维护社会主义市场经济秩序和社会管理秩序，对有下列行为之一，构成犯罪的，依照刑法有关规定追究刑事责任：</a:t>
            </a:r>
          </a:p>
          <a:p>
            <a:pPr marL="0" indent="0">
              <a:buNone/>
            </a:pPr>
            <a:r>
              <a:rPr kumimoji="1" lang="zh-CN" altLang="en-US" dirty="0"/>
              <a:t>	</a:t>
            </a:r>
            <a:r>
              <a:rPr kumimoji="1" lang="zh-CN" altLang="en-US" dirty="0" smtClean="0"/>
              <a:t>利用互联网销售伪劣产品或者对商品、服务作虚假宣传；</a:t>
            </a:r>
          </a:p>
          <a:p>
            <a:pPr marL="0" indent="0">
              <a:buNone/>
            </a:pPr>
            <a:r>
              <a:rPr kumimoji="1" lang="zh-CN" altLang="en-US" dirty="0"/>
              <a:t>	</a:t>
            </a:r>
            <a:r>
              <a:rPr kumimoji="1" lang="zh-CN" altLang="en-US" dirty="0" smtClean="0"/>
              <a:t>利用互联网损坏他人商业信誉和商品信誉；</a:t>
            </a:r>
          </a:p>
          <a:p>
            <a:pPr marL="0" indent="0">
              <a:buNone/>
            </a:pPr>
            <a:r>
              <a:rPr kumimoji="1" lang="zh-CN" altLang="en-US" dirty="0"/>
              <a:t>	</a:t>
            </a:r>
            <a:r>
              <a:rPr kumimoji="1" lang="zh-CN" altLang="en-US" dirty="0" smtClean="0"/>
              <a:t>利用互联网侵犯他人知识产权；</a:t>
            </a:r>
          </a:p>
          <a:p>
            <a:pPr marL="0" indent="0">
              <a:buNone/>
            </a:pPr>
            <a:r>
              <a:rPr kumimoji="1" lang="zh-CN" altLang="en-US" dirty="0"/>
              <a:t>	</a:t>
            </a:r>
            <a:r>
              <a:rPr kumimoji="1" lang="zh-CN" altLang="en-US" dirty="0" smtClean="0"/>
              <a:t>利用互联网编造并传播影响证券、期货交易或者其他扰乱金融秩序的虚假信息；</a:t>
            </a:r>
          </a:p>
          <a:p>
            <a:pPr marL="0" indent="0">
              <a:buNone/>
            </a:pPr>
            <a:r>
              <a:rPr kumimoji="1" lang="zh-CN" altLang="en-US" dirty="0"/>
              <a:t>	</a:t>
            </a:r>
            <a:r>
              <a:rPr kumimoji="1" lang="zh-CN" altLang="en-US" dirty="0" smtClean="0"/>
              <a:t>在互联网上建立淫秽网站、网页，提供淫秽站点链接服务，或者传播淫秽书刊、影片、引向、图片。</a:t>
            </a:r>
            <a:endParaRPr kumimoji="1" lang="zh-CN" altLang="en-US" dirty="0"/>
          </a:p>
        </p:txBody>
      </p:sp>
    </p:spTree>
    <p:extLst>
      <p:ext uri="{BB962C8B-B14F-4D97-AF65-F5344CB8AC3E}">
        <p14:creationId xmlns:p14="http://schemas.microsoft.com/office/powerpoint/2010/main" val="637858885"/>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126</TotalTime>
  <Words>1403</Words>
  <Application>Microsoft Macintosh PowerPoint</Application>
  <PresentationFormat>宽屏</PresentationFormat>
  <Paragraphs>117</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Calibri</vt:lpstr>
      <vt:lpstr>Franklin Gothic Book</vt:lpstr>
      <vt:lpstr>华文楷体</vt:lpstr>
      <vt:lpstr>宋体</vt:lpstr>
      <vt:lpstr>微软雅黑</vt:lpstr>
      <vt:lpstr>裁剪</vt:lpstr>
      <vt:lpstr>第五章  互联网络安全管理相关法律法规</vt:lpstr>
      <vt:lpstr>PowerPoint 演示文稿</vt:lpstr>
      <vt:lpstr>5.1 计算机信息网络国际联网管理暂行规定实施办法 </vt:lpstr>
      <vt:lpstr>5.1.3 《实施办法》的主要内容（掌握） </vt:lpstr>
      <vt:lpstr>5.2 关于维护互联网安全的决定 </vt:lpstr>
      <vt:lpstr>5.2.1 《决定》的目的（掌握） </vt:lpstr>
      <vt:lpstr>5.2.2 界定违法犯罪行为（掌握）</vt:lpstr>
      <vt:lpstr>PowerPoint 演示文稿</vt:lpstr>
      <vt:lpstr>PowerPoint 演示文稿</vt:lpstr>
      <vt:lpstr>PowerPoint 演示文稿</vt:lpstr>
      <vt:lpstr>5.2.3 行动指南（掌握） </vt:lpstr>
      <vt:lpstr>PowerPoint 演示文稿</vt:lpstr>
      <vt:lpstr>课后习题</vt:lpstr>
      <vt:lpstr>5.3 互联网上网服务营业场所管理条例 </vt:lpstr>
      <vt:lpstr>5.3.1 制定本条例的目的 </vt:lpstr>
      <vt:lpstr>5.3.2 本条例的适用范围</vt:lpstr>
      <vt:lpstr>5.3.3 管理职权</vt:lpstr>
      <vt:lpstr>5.3.4 申办条件和程序</vt:lpstr>
      <vt:lpstr>5.3.5 对经营过程的规范</vt:lpstr>
      <vt:lpstr>5.3.6 处罚条款</vt:lpstr>
      <vt:lpstr>5.4 互联网信息服务管理办法</vt:lpstr>
      <vt:lpstr>5.4.1 制定本办法的目的 </vt:lpstr>
      <vt:lpstr>5.4.2 互联网信息服务的含义与分类  </vt:lpstr>
      <vt:lpstr>5.4.3 不同信息服务的不同管理办法 </vt:lpstr>
      <vt:lpstr>5.4.4 互联网信息服务应具备的条件 </vt:lpstr>
      <vt:lpstr>5.4.5 经营者的义务和责任</vt:lpstr>
      <vt:lpstr>5.4.6 监督管理 </vt:lpstr>
      <vt:lpstr>5.4.7 处罚条款 </vt:lpstr>
      <vt:lpstr>课后习题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互联网络安全管理相关法律法规</dc:title>
  <dc:creator>LI Yan</dc:creator>
  <cp:lastModifiedBy>LI Yan</cp:lastModifiedBy>
  <cp:revision>31</cp:revision>
  <dcterms:created xsi:type="dcterms:W3CDTF">2020-03-31T21:27:51Z</dcterms:created>
  <dcterms:modified xsi:type="dcterms:W3CDTF">2020-04-07T21:56:50Z</dcterms:modified>
</cp:coreProperties>
</file>