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926" r:id="rId2"/>
    <p:sldId id="954" r:id="rId3"/>
    <p:sldId id="956" r:id="rId4"/>
    <p:sldId id="957" r:id="rId5"/>
    <p:sldId id="958" r:id="rId6"/>
    <p:sldId id="962" r:id="rId7"/>
    <p:sldId id="959" r:id="rId8"/>
    <p:sldId id="960" r:id="rId9"/>
    <p:sldId id="963" r:id="rId10"/>
    <p:sldId id="9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23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101" autoAdjust="0"/>
  </p:normalViewPr>
  <p:slideViewPr>
    <p:cSldViewPr snapToGrid="0">
      <p:cViewPr varScale="1">
        <p:scale>
          <a:sx n="60" d="100"/>
          <a:sy n="60" d="100"/>
        </p:scale>
        <p:origin x="45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B85341-D7E5-4B2C-8244-93BC19C54FE1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496C8-AF57-4C93-A3F8-22BC73EE0A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024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B8C09-5C8A-4DE1-BA2A-F41931EDF64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081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587180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0684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643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367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7513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create a strong foundation for the upstream task (subgraph generation) that can support the downstream tasks (recommendation and reasoning), while also allowing these downstream tasks to guide the upstream task's generation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8920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9828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2121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2FFD4-5EF4-40A1-8377-0E6F0DF073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8AD57A-591A-4E8D-A7D4-2FF9AFD2E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090872-967C-4FA3-8B9D-DDFA8B0CD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99F6-F2F5-4E35-AF15-FCE256D081CE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B9141D-8739-4D34-84A5-06EB539F0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57379C-2BD2-4BDF-93C8-BA8D86102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10CF9-033C-4819-BF5B-68A4A3AD6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885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8309C-73C1-431D-BF15-E67275F72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839C2D-71A2-4266-9D8A-3279298EE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23A7D5-1B33-4014-9CAA-BF6A45143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99F6-F2F5-4E35-AF15-FCE256D081CE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813C7E-CD33-429A-876F-59936C633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3DF213-621D-4543-B26D-A8E5B2E58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10CF9-033C-4819-BF5B-68A4A3AD6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47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70FEAC1-2EDF-4885-940E-C703BF494B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133A49-B5E5-4C60-B4C3-C784AC9AB3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A4CF3D-9E36-4FF1-88D4-D5A15FC23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99F6-F2F5-4E35-AF15-FCE256D081CE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3B77A5-CD54-47D0-A8F7-15A29CAD2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19A7AE-545B-48BF-B8F7-5CEAFC4C8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10CF9-033C-4819-BF5B-68A4A3AD6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337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0F29D9-20DF-47F6-852E-D8E8ACC3B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EC50EE-BC5B-4471-BA30-50A82BC47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DA7D5C-E501-4C62-B304-67E24F6BA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99F6-F2F5-4E35-AF15-FCE256D081CE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7EE046-1FFC-4F4E-84EE-2E2B2D52E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E9F074-AEDE-4107-B4EB-9D1E671D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10CF9-033C-4819-BF5B-68A4A3AD6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284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3D8906-984A-48AF-8071-4BB263A31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199D19-93A3-4705-9B55-499AC6498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FDEC84-FEFE-4A19-8AAB-994289152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99F6-F2F5-4E35-AF15-FCE256D081CE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1C0754-48FA-497F-8D9D-BEA849150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B0CD18-13E6-475B-9CFC-E39A08F80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10CF9-033C-4819-BF5B-68A4A3AD6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241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F6785-0783-4998-B2FE-620393F13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ADC9DC-C815-4533-BF7D-203D7C79E9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591B8B-EE5D-4C02-B53B-843130480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262D73-86CB-4CFF-B715-AE370CB29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99F6-F2F5-4E35-AF15-FCE256D081CE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6C87B8-B694-43CD-BEDB-2A79AA1EB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7C043C-9C32-420F-9ACC-D3FCFD82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10CF9-033C-4819-BF5B-68A4A3AD6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589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99F52-3644-4307-B345-D9ADD753A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F09029-A8C3-4C2F-B814-98487F43D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5AB804-4E74-4B1F-84EA-B500EBFA4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6D1AFC0-0634-4103-A1F5-C9253DBD0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5FE607-749C-4A00-A4FB-132CF3AA58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58954E-68FD-42D3-940A-8CE901E9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99F6-F2F5-4E35-AF15-FCE256D081CE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9FD376-9D39-4777-9613-ED20037E8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30CA5FA-569C-42B5-8F47-B69686ADB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10CF9-033C-4819-BF5B-68A4A3AD6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163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4D523A-2603-4EC1-B289-9E1A3C31D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2C2082-3156-408E-A676-44406E4D0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99F6-F2F5-4E35-AF15-FCE256D081CE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4930EC-92EE-4B5C-9A35-0DFD4C45B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AFFFBE-DD52-4278-9D79-D9ECB3F8B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10CF9-033C-4819-BF5B-68A4A3AD6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58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7103199-48DC-4EB2-9C29-C59C0C932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99F6-F2F5-4E35-AF15-FCE256D081CE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D8E5C9-D5E6-47A7-AED4-E596ACF28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FEDDF3-8AAE-494F-9688-FCBA8D25C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10CF9-033C-4819-BF5B-68A4A3AD6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2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B4D8DF-0599-47CA-BB55-A546A2854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F6AC5C-579B-4349-9AE0-8FE10E8E1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E2D3B2-CEA2-4733-91D3-C463153B0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629BFC-B2FB-4666-B37C-F730DEFC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99F6-F2F5-4E35-AF15-FCE256D081CE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E41B38-BF8C-4B05-A7C7-A173B4629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5BE08A-AEAC-4736-9EAD-733ED699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10CF9-033C-4819-BF5B-68A4A3AD6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889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68D7E5-F449-4DB9-A479-97C6F171B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2EC48D-467C-4992-BF9E-3F33B19E95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208274-0A2C-49D4-9168-D75C62338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C9533B-3601-44A6-A53E-FF48EE30E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99F6-F2F5-4E35-AF15-FCE256D081CE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1F95E3-7DFD-45AA-AEEE-4519F57E7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131AA7-6385-4B07-9FC8-D487FC224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10CF9-033C-4819-BF5B-68A4A3AD6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5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9CCEAE-F2A1-4FE6-AFB7-15A8A1F1E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B5DDC5-3A10-4435-86BF-BEFF6DEAE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D71B8B-1774-4C66-85EC-0110792CD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199F6-F2F5-4E35-AF15-FCE256D081CE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334E24-B643-49C9-8F93-B61D92B09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BDB96-22CB-4C03-B4D0-7F984F991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10CF9-033C-4819-BF5B-68A4A3AD6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786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104"/>
            <a:ext cx="2491077" cy="6112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012186"/>
            <a:ext cx="12192000" cy="1267353"/>
          </a:xfrm>
        </p:spPr>
        <p:txBody>
          <a:bodyPr>
            <a:noAutofit/>
          </a:bodyPr>
          <a:lstStyle/>
          <a:p>
            <a:pPr algn="ctr"/>
            <a:r>
              <a:rPr lang="en-US" altLang="zh-CN" sz="3600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RCENR</a:t>
            </a:r>
            <a:r>
              <a:rPr lang="en-US" altLang="zh-CN" sz="2800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A Reinforced and Contrastive Heterogeneous Network Reasoning Model for Explainable News Recommendation</a:t>
            </a:r>
            <a:endParaRPr lang="zh-CN" sz="2800" b="1" dirty="0">
              <a:solidFill>
                <a:srgbClr val="7123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 flipV="1">
            <a:off x="3494722" y="3785521"/>
            <a:ext cx="5202555" cy="92710"/>
          </a:xfrm>
          <a:prstGeom prst="round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177EEDF-490C-9B2E-B1EB-5CAFA1DB32A6}"/>
              </a:ext>
            </a:extLst>
          </p:cNvPr>
          <p:cNvSpPr txBox="1"/>
          <p:nvPr/>
        </p:nvSpPr>
        <p:spPr>
          <a:xfrm>
            <a:off x="3708340" y="4384213"/>
            <a:ext cx="47753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Hao Jiang</a:t>
            </a:r>
          </a:p>
          <a:p>
            <a:pPr algn="ctr"/>
            <a:r>
              <a:rPr lang="en-US" altLang="zh-CN" sz="2000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Communication University of China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ACFAEE2-6F9E-411A-AF9D-D374ADCB7B99}"/>
              </a:ext>
            </a:extLst>
          </p:cNvPr>
          <p:cNvSpPr/>
          <p:nvPr/>
        </p:nvSpPr>
        <p:spPr>
          <a:xfrm>
            <a:off x="0" y="6648854"/>
            <a:ext cx="12192000" cy="209145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58"/>
    </mc:Choice>
    <mc:Fallback xmlns="">
      <p:transition spd="slow" advTm="59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experiment</a:t>
            </a:r>
            <a:endParaRPr lang="zh-CN" altLang="en-US" sz="2400" dirty="0">
              <a:solidFill>
                <a:srgbClr val="7123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104"/>
            <a:ext cx="2491077" cy="61126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F34328F-2D0F-402A-B183-6E7B697A36E6}"/>
              </a:ext>
            </a:extLst>
          </p:cNvPr>
          <p:cNvSpPr/>
          <p:nvPr/>
        </p:nvSpPr>
        <p:spPr>
          <a:xfrm>
            <a:off x="0" y="6648854"/>
            <a:ext cx="12192000" cy="209145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4C80594-105E-4BD8-87AA-A291913F6A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770" y="2837786"/>
            <a:ext cx="11729131" cy="3230059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EF1D033A-2197-4D40-9827-4558D6A75047}"/>
              </a:ext>
            </a:extLst>
          </p:cNvPr>
          <p:cNvSpPr txBox="1">
            <a:spLocks/>
          </p:cNvSpPr>
          <p:nvPr/>
        </p:nvSpPr>
        <p:spPr>
          <a:xfrm>
            <a:off x="310099" y="872727"/>
            <a:ext cx="10996655" cy="2011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RQ4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 capture both explicit user interests presented in various news content and potential user interests embedded in external knowledge facts as explanations</a:t>
            </a:r>
          </a:p>
          <a:p>
            <a:pPr>
              <a:lnSpc>
                <a:spcPct val="150000"/>
              </a:lnSpc>
            </a:pPr>
            <a:endParaRPr lang="en-US" altLang="zh-CN" sz="2000" b="1" dirty="0">
              <a:solidFill>
                <a:srgbClr val="7123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2303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challenges</a:t>
            </a:r>
            <a:endParaRPr lang="zh-CN" altLang="en-US" sz="2400" dirty="0">
              <a:solidFill>
                <a:srgbClr val="7123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104"/>
            <a:ext cx="2491077" cy="61126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F34328F-2D0F-402A-B183-6E7B697A36E6}"/>
              </a:ext>
            </a:extLst>
          </p:cNvPr>
          <p:cNvSpPr/>
          <p:nvPr/>
        </p:nvSpPr>
        <p:spPr>
          <a:xfrm>
            <a:off x="0" y="6648854"/>
            <a:ext cx="12192000" cy="209145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F4CFF3B9-24E9-4B62-A5AF-62A11654AC01}"/>
              </a:ext>
            </a:extLst>
          </p:cNvPr>
          <p:cNvSpPr txBox="1">
            <a:spLocks/>
          </p:cNvSpPr>
          <p:nvPr/>
        </p:nvSpPr>
        <p:spPr>
          <a:xfrm>
            <a:off x="630804" y="949640"/>
            <a:ext cx="7694211" cy="785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personalized news recommendations</a:t>
            </a:r>
          </a:p>
          <a:p>
            <a:endParaRPr lang="zh-CN" sz="2400" b="1" dirty="0">
              <a:solidFill>
                <a:srgbClr val="7123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71110D6-F704-49B7-8AE2-CCBBD35B41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632" y="3703306"/>
            <a:ext cx="4290279" cy="2395712"/>
          </a:xfrm>
          <a:prstGeom prst="rect">
            <a:avLst/>
          </a:prstGeom>
        </p:spPr>
      </p:pic>
      <p:sp>
        <p:nvSpPr>
          <p:cNvPr id="22" name="标题 1">
            <a:extLst>
              <a:ext uri="{FF2B5EF4-FFF2-40B4-BE49-F238E27FC236}">
                <a16:creationId xmlns:a16="http://schemas.microsoft.com/office/drawing/2014/main" id="{88E0367A-1188-4CDD-90D7-F7FE1863A7E4}"/>
              </a:ext>
            </a:extLst>
          </p:cNvPr>
          <p:cNvSpPr txBox="1">
            <a:spLocks/>
          </p:cNvSpPr>
          <p:nvPr/>
        </p:nvSpPr>
        <p:spPr>
          <a:xfrm>
            <a:off x="630805" y="2479464"/>
            <a:ext cx="5385683" cy="12238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Sparse and Weak Interaction Data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Poor Interpretability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endParaRPr lang="en-US" altLang="zh-CN" sz="100" b="1" dirty="0">
              <a:solidFill>
                <a:srgbClr val="7123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endParaRPr lang="zh-CN" sz="100" b="1" dirty="0">
              <a:solidFill>
                <a:srgbClr val="7123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6BB06FF6-CFAC-42A9-95DE-CFBD3D3D2E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0473" y="2963520"/>
            <a:ext cx="3857782" cy="3135498"/>
          </a:xfrm>
          <a:prstGeom prst="rect">
            <a:avLst/>
          </a:prstGeom>
        </p:spPr>
      </p:pic>
      <p:sp>
        <p:nvSpPr>
          <p:cNvPr id="25" name="标题 1">
            <a:extLst>
              <a:ext uri="{FF2B5EF4-FFF2-40B4-BE49-F238E27FC236}">
                <a16:creationId xmlns:a16="http://schemas.microsoft.com/office/drawing/2014/main" id="{4F78BC1A-4C4E-47E9-B37C-D1ADCC5846F6}"/>
              </a:ext>
            </a:extLst>
          </p:cNvPr>
          <p:cNvSpPr txBox="1">
            <a:spLocks/>
          </p:cNvSpPr>
          <p:nvPr/>
        </p:nvSpPr>
        <p:spPr>
          <a:xfrm>
            <a:off x="932955" y="1370202"/>
            <a:ext cx="9053884" cy="6985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Feature-based  - Deep learning-based  - Graph-based</a:t>
            </a:r>
            <a:endParaRPr lang="zh-CN" sz="2000" b="1" dirty="0">
              <a:solidFill>
                <a:srgbClr val="7123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1880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challenges</a:t>
            </a:r>
            <a:endParaRPr lang="zh-CN" altLang="en-US" sz="2400" dirty="0">
              <a:solidFill>
                <a:srgbClr val="7123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104"/>
            <a:ext cx="2491077" cy="61126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F34328F-2D0F-402A-B183-6E7B697A36E6}"/>
              </a:ext>
            </a:extLst>
          </p:cNvPr>
          <p:cNvSpPr/>
          <p:nvPr/>
        </p:nvSpPr>
        <p:spPr>
          <a:xfrm>
            <a:off x="0" y="6648854"/>
            <a:ext cx="12192000" cy="209145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18846618-97F7-4187-B46D-6BD4F77F5976}"/>
              </a:ext>
            </a:extLst>
          </p:cNvPr>
          <p:cNvSpPr txBox="1">
            <a:spLocks/>
          </p:cNvSpPr>
          <p:nvPr/>
        </p:nvSpPr>
        <p:spPr>
          <a:xfrm>
            <a:off x="7067773" y="4804613"/>
            <a:ext cx="4662115" cy="1199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Slow Convergence Speed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Complex Pre-processing Steps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endParaRPr lang="en-US" altLang="zh-CN" sz="100" b="1" dirty="0">
              <a:solidFill>
                <a:srgbClr val="7123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endParaRPr lang="zh-CN" sz="100" b="1" dirty="0">
              <a:solidFill>
                <a:srgbClr val="7123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59568A7C-B254-4AC0-A827-23384F20AA83}"/>
              </a:ext>
            </a:extLst>
          </p:cNvPr>
          <p:cNvSpPr txBox="1">
            <a:spLocks/>
          </p:cNvSpPr>
          <p:nvPr/>
        </p:nvSpPr>
        <p:spPr>
          <a:xfrm>
            <a:off x="630804" y="949640"/>
            <a:ext cx="7169425" cy="785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personalized news recommendations</a:t>
            </a:r>
          </a:p>
          <a:p>
            <a:endParaRPr lang="zh-CN" sz="2800" b="1" dirty="0">
              <a:solidFill>
                <a:srgbClr val="7123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CC9E0E99-1375-48D8-95AA-0B3615520D2C}"/>
              </a:ext>
            </a:extLst>
          </p:cNvPr>
          <p:cNvSpPr txBox="1">
            <a:spLocks/>
          </p:cNvSpPr>
          <p:nvPr/>
        </p:nvSpPr>
        <p:spPr>
          <a:xfrm>
            <a:off x="932955" y="1370202"/>
            <a:ext cx="6223222" cy="6883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Knowledge Reasoning Recommendation</a:t>
            </a:r>
            <a:endParaRPr lang="zh-CN" sz="2000" b="1" dirty="0">
              <a:solidFill>
                <a:srgbClr val="7123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623D1F9F-4CC7-4AB0-BC8D-EBD9928CE9C4}"/>
              </a:ext>
            </a:extLst>
          </p:cNvPr>
          <p:cNvSpPr txBox="1">
            <a:spLocks/>
          </p:cNvSpPr>
          <p:nvPr/>
        </p:nvSpPr>
        <p:spPr>
          <a:xfrm>
            <a:off x="630805" y="2828374"/>
            <a:ext cx="7034252" cy="7851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 knowledge graph (KG) information to improve data sparsity and model interpretability</a:t>
            </a:r>
          </a:p>
          <a:p>
            <a:endParaRPr lang="en-US" altLang="zh-CN" sz="2000" b="1" dirty="0">
              <a:solidFill>
                <a:srgbClr val="7123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8AD6B81-8D99-4316-A9BC-E7B96161C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0200" y="1056331"/>
            <a:ext cx="4120086" cy="334869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657CF9E-860B-4532-926A-5F546A386E13}"/>
              </a:ext>
            </a:extLst>
          </p:cNvPr>
          <p:cNvSpPr txBox="1"/>
          <p:nvPr/>
        </p:nvSpPr>
        <p:spPr>
          <a:xfrm>
            <a:off x="630805" y="4942942"/>
            <a:ext cx="61423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treat the reasoning process as a Markov Decision Process (MDP) and optimize it using reinforcement-based strategies.</a:t>
            </a:r>
            <a:endParaRPr lang="zh-CN" altLang="zh-CN" sz="1800" b="1" dirty="0">
              <a:solidFill>
                <a:srgbClr val="7123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233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RCENR</a:t>
            </a:r>
            <a:endParaRPr lang="zh-CN" altLang="en-US" sz="2400" dirty="0">
              <a:solidFill>
                <a:srgbClr val="7123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104"/>
            <a:ext cx="2491077" cy="61126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F34328F-2D0F-402A-B183-6E7B697A36E6}"/>
              </a:ext>
            </a:extLst>
          </p:cNvPr>
          <p:cNvSpPr/>
          <p:nvPr/>
        </p:nvSpPr>
        <p:spPr>
          <a:xfrm>
            <a:off x="0" y="6648854"/>
            <a:ext cx="12192000" cy="209145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D057198-13FD-4D6F-9086-426987973B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387" y="2226365"/>
            <a:ext cx="11235226" cy="4232239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CA7075E2-939D-4DBA-966C-021F179D5B2C}"/>
              </a:ext>
            </a:extLst>
          </p:cNvPr>
          <p:cNvSpPr txBox="1">
            <a:spLocks/>
          </p:cNvSpPr>
          <p:nvPr/>
        </p:nvSpPr>
        <p:spPr>
          <a:xfrm>
            <a:off x="4215509" y="1133965"/>
            <a:ext cx="3760982" cy="7943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RCENR Framework</a:t>
            </a:r>
            <a:endParaRPr lang="zh-CN" sz="2800" b="1" dirty="0">
              <a:solidFill>
                <a:srgbClr val="7123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4591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NHN</a:t>
            </a:r>
            <a:endParaRPr lang="zh-CN" altLang="en-US" sz="2400" dirty="0">
              <a:solidFill>
                <a:srgbClr val="7123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104"/>
            <a:ext cx="2491077" cy="61126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F34328F-2D0F-402A-B183-6E7B697A36E6}"/>
              </a:ext>
            </a:extLst>
          </p:cNvPr>
          <p:cNvSpPr/>
          <p:nvPr/>
        </p:nvSpPr>
        <p:spPr>
          <a:xfrm>
            <a:off x="0" y="6648854"/>
            <a:ext cx="12192000" cy="209145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3CD4BED-A516-4F2B-B9D3-E94DE0216C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011" y="2202512"/>
            <a:ext cx="6120765" cy="4112388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B8FF6E17-BA9C-4061-91CB-81D4EE154F9F}"/>
              </a:ext>
            </a:extLst>
          </p:cNvPr>
          <p:cNvSpPr txBox="1">
            <a:spLocks/>
          </p:cNvSpPr>
          <p:nvPr/>
        </p:nvSpPr>
        <p:spPr>
          <a:xfrm>
            <a:off x="630805" y="949640"/>
            <a:ext cx="6223220" cy="6883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Reinforced Subgraph Generation</a:t>
            </a:r>
            <a:endParaRPr lang="zh-CN" sz="2800" b="1" dirty="0">
              <a:solidFill>
                <a:srgbClr val="7123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41DF7E58-C6A1-4DFE-AB87-950777DA02BF}"/>
              </a:ext>
            </a:extLst>
          </p:cNvPr>
          <p:cNvSpPr txBox="1">
            <a:spLocks/>
          </p:cNvSpPr>
          <p:nvPr/>
        </p:nvSpPr>
        <p:spPr>
          <a:xfrm>
            <a:off x="7145574" y="2507695"/>
            <a:ext cx="3423034" cy="6883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Markov Decision Process</a:t>
            </a:r>
            <a:endParaRPr lang="zh-CN" sz="2000" b="1" dirty="0">
              <a:solidFill>
                <a:srgbClr val="7123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2B43096D-7707-4128-80B0-9D7690008DBB}"/>
              </a:ext>
            </a:extLst>
          </p:cNvPr>
          <p:cNvSpPr txBox="1">
            <a:spLocks/>
          </p:cNvSpPr>
          <p:nvPr/>
        </p:nvSpPr>
        <p:spPr>
          <a:xfrm>
            <a:off x="7145574" y="1975760"/>
            <a:ext cx="4192986" cy="4535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News Heterogeneous Network</a:t>
            </a:r>
          </a:p>
          <a:p>
            <a:endParaRPr lang="en-US" altLang="zh-CN" sz="2000" b="1" dirty="0">
              <a:solidFill>
                <a:srgbClr val="7123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CE24E245-9CAD-4E9D-8A99-06B439AC6EDA}"/>
              </a:ext>
            </a:extLst>
          </p:cNvPr>
          <p:cNvSpPr txBox="1">
            <a:spLocks/>
          </p:cNvSpPr>
          <p:nvPr/>
        </p:nvSpPr>
        <p:spPr>
          <a:xfrm>
            <a:off x="7145574" y="3601366"/>
            <a:ext cx="4940409" cy="23591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 the A3C algorithm with an Actor and a Critic for subgraph generation, where the Actor creates the absorbing policy, while the Critic assesses action quality</a:t>
            </a:r>
          </a:p>
        </p:txBody>
      </p:sp>
    </p:spTree>
    <p:extLst>
      <p:ext uri="{BB962C8B-B14F-4D97-AF65-F5344CB8AC3E}">
        <p14:creationId xmlns:p14="http://schemas.microsoft.com/office/powerpoint/2010/main" val="1904223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R2</a:t>
            </a:r>
            <a:endParaRPr lang="zh-CN" altLang="en-US" sz="2400" dirty="0">
              <a:solidFill>
                <a:srgbClr val="7123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104"/>
            <a:ext cx="2491077" cy="61126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F34328F-2D0F-402A-B183-6E7B697A36E6}"/>
              </a:ext>
            </a:extLst>
          </p:cNvPr>
          <p:cNvSpPr/>
          <p:nvPr/>
        </p:nvSpPr>
        <p:spPr>
          <a:xfrm>
            <a:off x="0" y="6648854"/>
            <a:ext cx="12192000" cy="209145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DAA926D-71EC-499D-8EF1-5C0E03040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504" y="2274073"/>
            <a:ext cx="5469826" cy="4113378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E5FB468F-8034-418B-83F9-9D6B8F319483}"/>
              </a:ext>
            </a:extLst>
          </p:cNvPr>
          <p:cNvSpPr txBox="1">
            <a:spLocks/>
          </p:cNvSpPr>
          <p:nvPr/>
        </p:nvSpPr>
        <p:spPr>
          <a:xfrm>
            <a:off x="519486" y="765473"/>
            <a:ext cx="7908897" cy="12400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News Heterogeneous Network Reasoning</a:t>
            </a:r>
            <a:endParaRPr lang="zh-CN" altLang="zh-CN" sz="2800" b="1" dirty="0">
              <a:solidFill>
                <a:srgbClr val="7123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Co-Enhanced News Recommendation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EA2C0DF0-31A9-4891-B1DA-5D132474A041}"/>
              </a:ext>
            </a:extLst>
          </p:cNvPr>
          <p:cNvSpPr txBox="1">
            <a:spLocks/>
          </p:cNvSpPr>
          <p:nvPr/>
        </p:nvSpPr>
        <p:spPr>
          <a:xfrm>
            <a:off x="6344468" y="4790310"/>
            <a:ext cx="5656028" cy="13224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multi-hop paths 		-- LSTM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overlapping nodes		-- dense layer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D2644BD8-DF30-4EEB-B7A5-3A32852F1C46}"/>
              </a:ext>
            </a:extLst>
          </p:cNvPr>
          <p:cNvSpPr txBox="1">
            <a:spLocks/>
          </p:cNvSpPr>
          <p:nvPr/>
        </p:nvSpPr>
        <p:spPr>
          <a:xfrm>
            <a:off x="6344468" y="2479501"/>
            <a:ext cx="5656028" cy="18368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semantic information	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-- NRMS framework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00" b="1" dirty="0">
              <a:solidFill>
                <a:srgbClr val="7123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collaborative signals	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-- node embedding</a:t>
            </a:r>
          </a:p>
        </p:txBody>
      </p:sp>
    </p:spTree>
    <p:extLst>
      <p:ext uri="{BB962C8B-B14F-4D97-AF65-F5344CB8AC3E}">
        <p14:creationId xmlns:p14="http://schemas.microsoft.com/office/powerpoint/2010/main" val="785153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MR&amp;CO</a:t>
            </a:r>
            <a:endParaRPr lang="zh-CN" altLang="en-US" sz="2400" dirty="0">
              <a:solidFill>
                <a:srgbClr val="7123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104"/>
            <a:ext cx="2491077" cy="61126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F34328F-2D0F-402A-B183-6E7B697A36E6}"/>
              </a:ext>
            </a:extLst>
          </p:cNvPr>
          <p:cNvSpPr/>
          <p:nvPr/>
        </p:nvSpPr>
        <p:spPr>
          <a:xfrm>
            <a:off x="0" y="6648854"/>
            <a:ext cx="12192000" cy="209145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5D83652-3216-42EE-98CF-F7BA5B869895}"/>
              </a:ext>
            </a:extLst>
          </p:cNvPr>
          <p:cNvSpPr txBox="1">
            <a:spLocks/>
          </p:cNvSpPr>
          <p:nvPr/>
        </p:nvSpPr>
        <p:spPr>
          <a:xfrm>
            <a:off x="90116" y="1068909"/>
            <a:ext cx="6318635" cy="6883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Reinforced &amp; Contrastive Optimization</a:t>
            </a:r>
            <a:endParaRPr lang="zh-CN" sz="2400" b="1" dirty="0">
              <a:solidFill>
                <a:srgbClr val="7123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F9ECEF51-2471-461F-B9E1-F1CF3C30FDD2}"/>
              </a:ext>
            </a:extLst>
          </p:cNvPr>
          <p:cNvSpPr txBox="1">
            <a:spLocks/>
          </p:cNvSpPr>
          <p:nvPr/>
        </p:nvSpPr>
        <p:spPr>
          <a:xfrm>
            <a:off x="6973294" y="1068909"/>
            <a:ext cx="5218706" cy="6883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Joint Multi-task Optimization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5DB1CB77-6493-4656-A118-C3EBE5B00670}"/>
              </a:ext>
            </a:extLst>
          </p:cNvPr>
          <p:cNvSpPr txBox="1">
            <a:spLocks/>
          </p:cNvSpPr>
          <p:nvPr/>
        </p:nvSpPr>
        <p:spPr>
          <a:xfrm>
            <a:off x="90116" y="1858735"/>
            <a:ext cx="6005884" cy="3721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Immediate Reward (IR)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Collaborative Reward (IR-</a:t>
            </a:r>
            <a:r>
              <a:rPr lang="en-US" altLang="zh-CN" sz="2000" b="1" dirty="0" err="1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ColR</a:t>
            </a:r>
            <a:r>
              <a:rPr lang="en-US" altLang="zh-CN" sz="2000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Contrastive Reward (IR-</a:t>
            </a:r>
            <a:r>
              <a:rPr lang="en-US" altLang="zh-CN" sz="2000" b="1" dirty="0" err="1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ConR</a:t>
            </a:r>
            <a:r>
              <a:rPr lang="en-US" altLang="zh-CN" sz="2000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CN" sz="2000" b="1" dirty="0">
              <a:solidFill>
                <a:srgbClr val="7123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Terminal Reward (TR)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Recommend Reward (TR-</a:t>
            </a:r>
            <a:r>
              <a:rPr lang="en-US" altLang="zh-CN" sz="2000" b="1" dirty="0" err="1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RecR</a:t>
            </a:r>
            <a:r>
              <a:rPr lang="en-US" altLang="zh-CN" sz="2000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Reasoning Reward (TR-</a:t>
            </a:r>
            <a:r>
              <a:rPr lang="en-US" altLang="zh-CN" sz="2000" b="1" dirty="0" err="1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ReaR</a:t>
            </a:r>
            <a:r>
              <a:rPr lang="en-US" altLang="zh-CN" sz="2000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00" b="1" dirty="0">
              <a:solidFill>
                <a:srgbClr val="7123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E1307F1-0873-4E74-B826-A475BBAB9B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5830" y="1757278"/>
            <a:ext cx="5396170" cy="427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60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experiment</a:t>
            </a:r>
            <a:endParaRPr lang="zh-CN" altLang="en-US" sz="2400" dirty="0">
              <a:solidFill>
                <a:srgbClr val="7123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104"/>
            <a:ext cx="2491077" cy="61126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F34328F-2D0F-402A-B183-6E7B697A36E6}"/>
              </a:ext>
            </a:extLst>
          </p:cNvPr>
          <p:cNvSpPr/>
          <p:nvPr/>
        </p:nvSpPr>
        <p:spPr>
          <a:xfrm>
            <a:off x="0" y="6648854"/>
            <a:ext cx="12192000" cy="209145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2AF360CD-207C-4D44-9451-7D2B9FBFD527}"/>
              </a:ext>
            </a:extLst>
          </p:cNvPr>
          <p:cNvSpPr txBox="1">
            <a:spLocks/>
          </p:cNvSpPr>
          <p:nvPr/>
        </p:nvSpPr>
        <p:spPr>
          <a:xfrm>
            <a:off x="827104" y="1393023"/>
            <a:ext cx="10302238" cy="40719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How effective is our model in recommendation and reasoning tasks compared to existing outstanding methods?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Dose the MR&amp;CO improve the model's performance?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How effective are the generated subgraphs for both reasoning and recommendation tasks?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Does the model provide reasonable recommendations and explanations for specific recommended news instances?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000" b="1" dirty="0">
              <a:solidFill>
                <a:srgbClr val="7123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3133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experiment</a:t>
            </a:r>
            <a:endParaRPr lang="zh-CN" altLang="en-US" sz="2400" dirty="0">
              <a:solidFill>
                <a:srgbClr val="7123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104"/>
            <a:ext cx="2491077" cy="61126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F34328F-2D0F-402A-B183-6E7B697A36E6}"/>
              </a:ext>
            </a:extLst>
          </p:cNvPr>
          <p:cNvSpPr/>
          <p:nvPr/>
        </p:nvSpPr>
        <p:spPr>
          <a:xfrm>
            <a:off x="0" y="6648854"/>
            <a:ext cx="12192000" cy="209145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33205928-8E87-4FC8-8172-B83CD708196C}"/>
              </a:ext>
            </a:extLst>
          </p:cNvPr>
          <p:cNvSpPr txBox="1">
            <a:spLocks/>
          </p:cNvSpPr>
          <p:nvPr/>
        </p:nvSpPr>
        <p:spPr>
          <a:xfrm>
            <a:off x="357808" y="1013250"/>
            <a:ext cx="5367132" cy="21116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RQ1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Encoder-based News Recommendation 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Graph-based News Recommendation 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Knowledge-based Recommendation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6AF5FAEF-F77E-4AB4-881E-33915C52AAE0}"/>
              </a:ext>
            </a:extLst>
          </p:cNvPr>
          <p:cNvSpPr txBox="1">
            <a:spLocks/>
          </p:cNvSpPr>
          <p:nvPr/>
        </p:nvSpPr>
        <p:spPr>
          <a:xfrm>
            <a:off x="357808" y="3672297"/>
            <a:ext cx="6109254" cy="24529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RQ2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"2-D" subgraph reasoning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contrastive learning strategies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eliminates the steps of Pre-process and Beam-search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2AD188B0-A470-44DD-886A-0A7DCA105B55}"/>
              </a:ext>
            </a:extLst>
          </p:cNvPr>
          <p:cNvSpPr txBox="1">
            <a:spLocks/>
          </p:cNvSpPr>
          <p:nvPr/>
        </p:nvSpPr>
        <p:spPr>
          <a:xfrm>
            <a:off x="6467062" y="1013250"/>
            <a:ext cx="5367130" cy="29544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RQ3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These hyperparameters balance the collaborative signals and semantic signals in the recommendation, and the connection paths and overlapping nodes in the reasoning</a:t>
            </a:r>
          </a:p>
        </p:txBody>
      </p:sp>
    </p:spTree>
    <p:extLst>
      <p:ext uri="{BB962C8B-B14F-4D97-AF65-F5344CB8AC3E}">
        <p14:creationId xmlns:p14="http://schemas.microsoft.com/office/powerpoint/2010/main" val="4034882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371</Words>
  <Application>Microsoft Office PowerPoint</Application>
  <PresentationFormat>宽屏</PresentationFormat>
  <Paragraphs>63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-apple-system</vt:lpstr>
      <vt:lpstr>等线</vt:lpstr>
      <vt:lpstr>等线 Light</vt:lpstr>
      <vt:lpstr>微软雅黑</vt:lpstr>
      <vt:lpstr>Arial</vt:lpstr>
      <vt:lpstr>Office 主题​​</vt:lpstr>
      <vt:lpstr>RCENR: A Reinforced and Contrastive Heterogeneous Network Reasoning Model for Explainable News Recommendation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Python语言程序设计大作业</dc:title>
  <dc:creator>唐 明昊</dc:creator>
  <cp:lastModifiedBy>唐 明昊</cp:lastModifiedBy>
  <cp:revision>92</cp:revision>
  <dcterms:created xsi:type="dcterms:W3CDTF">2023-05-12T00:59:14Z</dcterms:created>
  <dcterms:modified xsi:type="dcterms:W3CDTF">2023-10-07T03:36:39Z</dcterms:modified>
</cp:coreProperties>
</file>