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926" r:id="rId2"/>
    <p:sldId id="954" r:id="rId3"/>
    <p:sldId id="957" r:id="rId4"/>
    <p:sldId id="960" r:id="rId5"/>
    <p:sldId id="958" r:id="rId6"/>
    <p:sldId id="961" r:id="rId7"/>
    <p:sldId id="959" r:id="rId8"/>
    <p:sldId id="955" r:id="rId9"/>
    <p:sldId id="962" r:id="rId10"/>
    <p:sldId id="963" r:id="rId11"/>
    <p:sldId id="964" r:id="rId12"/>
    <p:sldId id="956" r:id="rId13"/>
    <p:sldId id="965" r:id="rId14"/>
    <p:sldId id="9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23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63" autoAdjust="0"/>
  </p:normalViewPr>
  <p:slideViewPr>
    <p:cSldViewPr snapToGrid="0">
      <p:cViewPr varScale="1">
        <p:scale>
          <a:sx n="54" d="100"/>
          <a:sy n="54" d="100"/>
        </p:scale>
        <p:origin x="45" y="2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85341-D7E5-4B2C-8244-93BC19C54FE1}" type="datetimeFigureOut">
              <a:rPr lang="zh-CN" altLang="en-US" smtClean="0"/>
              <a:t>2023/5/14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496C8-AF57-4C93-A3F8-22BC73EE0A68}" type="slidenum">
              <a:rPr lang="zh-CN" altLang="en-US" smtClean="0"/>
              <a:t>‹#›</a:t>
            </a:fld>
            <a:endParaRPr lang="zh-CN" altLang="en-US"/>
          </a:p>
        </p:txBody>
      </p:sp>
    </p:spTree>
    <p:extLst>
      <p:ext uri="{BB962C8B-B14F-4D97-AF65-F5344CB8AC3E}">
        <p14:creationId xmlns:p14="http://schemas.microsoft.com/office/powerpoint/2010/main" val="263502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40CB8C09-5C8A-4DE1-BA2A-F41931EDF64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800" dirty="0">
                <a:solidFill>
                  <a:srgbClr val="374151"/>
                </a:solidFill>
                <a:effectLst/>
                <a:ea typeface="Söhne"/>
              </a:rPr>
              <a:t>指令重排序可能导致初始化代码的执行顺序与代码的编写顺序不同。如果在实例化对象之前先分配了内存空间或执行了其他相关指令，那么当另一个线程访问该对象时，可能会访问到尚未完全初始化的对象，从而导致不一致或错误的行为。</a:t>
            </a:r>
            <a:endParaRPr lang="en-US" altLang="zh-CN" sz="1800" dirty="0">
              <a:solidFill>
                <a:srgbClr val="374151"/>
              </a:solidFill>
              <a:effectLst/>
              <a:ea typeface="Söhne"/>
            </a:endParaRPr>
          </a:p>
          <a:p>
            <a:r>
              <a:rPr lang="zh-CN" altLang="zh-CN" sz="1800" dirty="0">
                <a:solidFill>
                  <a:srgbClr val="374151"/>
                </a:solidFill>
                <a:effectLst/>
                <a:ea typeface="Söhne"/>
              </a:rPr>
              <a:t>双重检查锁需要确保在对象实例化期间对共享变量的修改对其他线程可见。</a:t>
            </a:r>
            <a:endParaRPr lang="zh-CN" altLang="en-US" dirty="0"/>
          </a:p>
        </p:txBody>
      </p:sp>
    </p:spTree>
    <p:extLst>
      <p:ext uri="{BB962C8B-B14F-4D97-AF65-F5344CB8AC3E}">
        <p14:creationId xmlns:p14="http://schemas.microsoft.com/office/powerpoint/2010/main" val="631123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reorder the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empty and assign to </a:t>
            </a:r>
            <a:r>
              <a:rPr lang="en-US" altLang="zh-CN" dirty="0" err="1"/>
              <a:t>rs</a:t>
            </a:r>
            <a:r>
              <a:rPr lang="en-US" altLang="zh-CN" dirty="0"/>
              <a:t> but object is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thread-1 does these two  thing only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during that time thread-2 </a:t>
            </a:r>
            <a:r>
              <a:rPr lang="en-US" altLang="zh-CN"/>
              <a:t>check if-1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assume constructor is called and all fields have right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mistakenly just return that instance and use it</a:t>
            </a:r>
          </a:p>
        </p:txBody>
      </p:sp>
    </p:spTree>
    <p:extLst>
      <p:ext uri="{BB962C8B-B14F-4D97-AF65-F5344CB8AC3E}">
        <p14:creationId xmlns:p14="http://schemas.microsoft.com/office/powerpoint/2010/main" val="229748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97016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to reorder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singleton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374151"/>
                </a:solidFill>
                <a:effectLst/>
                <a:ea typeface="Söhne"/>
              </a:rPr>
              <a:t>可见性：</a:t>
            </a:r>
            <a:r>
              <a:rPr lang="zh-CN" altLang="zh-CN" sz="1800" dirty="0">
                <a:solidFill>
                  <a:srgbClr val="374151"/>
                </a:solidFill>
                <a:effectLst/>
                <a:ea typeface="Söhne"/>
              </a:rPr>
              <a:t>当一个线程修改了volatile变量的值后，其他线程能够立即看到这个修改</a:t>
            </a:r>
            <a:endParaRPr lang="en-US" altLang="zh-CN" sz="1800" dirty="0">
              <a:solidFill>
                <a:srgbClr val="374151"/>
              </a:solidFill>
              <a:effectLst/>
              <a:ea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374151"/>
                </a:solidFill>
                <a:effectLst/>
                <a:ea typeface="Söhne"/>
              </a:rPr>
              <a:t>有序性：</a:t>
            </a:r>
            <a:r>
              <a:rPr lang="zh-CN" altLang="zh-CN" sz="1800" dirty="0">
                <a:solidFill>
                  <a:srgbClr val="374151"/>
                </a:solidFill>
                <a:effectLst/>
                <a:ea typeface="Söhne"/>
              </a:rPr>
              <a:t>当一个线程对volatile变量进行写操作后，之后的所有读操作都能看到最新的值</a:t>
            </a:r>
            <a:endParaRPr lang="en-US" altLang="zh-CN" sz="1800" dirty="0">
              <a:solidFill>
                <a:srgbClr val="374151"/>
              </a:solidFill>
              <a:effectLst/>
              <a:ea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374151"/>
                </a:solidFill>
                <a:effectLst/>
              </a:rPr>
              <a:t>不保证原子性</a:t>
            </a:r>
            <a:r>
              <a:rPr lang="en-US" altLang="zh-CN" sz="1800" dirty="0">
                <a:solidFill>
                  <a:srgbClr val="374151"/>
                </a:solidFill>
                <a:effectLst/>
              </a:rPr>
              <a:t>--synchronized</a:t>
            </a:r>
            <a:endParaRPr lang="en-US" altLang="zh-CN" dirty="0"/>
          </a:p>
        </p:txBody>
      </p:sp>
    </p:spTree>
    <p:extLst>
      <p:ext uri="{BB962C8B-B14F-4D97-AF65-F5344CB8AC3E}">
        <p14:creationId xmlns:p14="http://schemas.microsoft.com/office/powerpoint/2010/main" val="486612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private class of holder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ensure this class is loaded lazily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solidFill>
                  <a:srgbClr val="374151"/>
                </a:solidFill>
                <a:effectLst/>
                <a:ea typeface="Söhne"/>
              </a:rPr>
              <a:t>静态类的初始化由类加载器保证线程安全</a:t>
            </a:r>
            <a:r>
              <a:rPr lang="zh-CN" altLang="en-US" sz="1800" dirty="0">
                <a:solidFill>
                  <a:srgbClr val="374151"/>
                </a:solidFill>
                <a:effectLst/>
                <a:ea typeface="Söhne"/>
              </a:rPr>
              <a:t>，</a:t>
            </a:r>
            <a:r>
              <a:rPr lang="zh-CN" altLang="zh-CN" sz="1800" dirty="0">
                <a:solidFill>
                  <a:srgbClr val="374151"/>
                </a:solidFill>
                <a:effectLst/>
                <a:ea typeface="Söhne"/>
              </a:rPr>
              <a:t>静态类会被初始化一次，并且在初始化过程中会得到适当的同步保证，确保只有一个线程能够完成初始化操作</a:t>
            </a:r>
            <a:endParaRPr lang="en-US" altLang="zh-CN" sz="1800" dirty="0">
              <a:solidFill>
                <a:srgbClr val="374151"/>
              </a:solidFill>
              <a:effectLst/>
              <a:ea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基于类初始化，内部类延迟加载，只有在第一次使用才被加载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0741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87180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from external databases using network </a:t>
            </a:r>
            <a:r>
              <a:rPr lang="en-US" altLang="zh-CN" dirty="0" err="1"/>
              <a:t>i</a:t>
            </a:r>
            <a:r>
              <a:rPr lang="en-US" altLang="zh-CN" dirty="0"/>
              <a:t>/o</a:t>
            </a:r>
          </a:p>
          <a:p>
            <a:r>
              <a:rPr lang="en-US" altLang="zh-CN" dirty="0"/>
              <a:t>ensure that there is only one object of this type which is returned to everyone who requires it</a:t>
            </a:r>
          </a:p>
          <a:p>
            <a:r>
              <a:rPr lang="en-US" altLang="zh-CN" dirty="0"/>
              <a:t>when call this resource, we just return that single instance</a:t>
            </a:r>
          </a:p>
          <a:p>
            <a:r>
              <a:rPr lang="en-US" altLang="zh-CN" dirty="0"/>
              <a:t>lazy initialization</a:t>
            </a:r>
          </a:p>
          <a:p>
            <a:r>
              <a:rPr lang="en-US" altLang="zh-CN" dirty="0"/>
              <a:t>assign to null if not call the constructor</a:t>
            </a:r>
          </a:p>
          <a:p>
            <a:r>
              <a:rPr lang="en-US" altLang="zh-CN" dirty="0"/>
              <a:t>during the first call, </a:t>
            </a:r>
            <a:r>
              <a:rPr lang="en-US" altLang="zh-CN" dirty="0" err="1"/>
              <a:t>rs</a:t>
            </a:r>
            <a:r>
              <a:rPr lang="en-US" altLang="zh-CN" dirty="0"/>
              <a:t> will be null, a new resource object will be created and assigned to </a:t>
            </a:r>
            <a:r>
              <a:rPr lang="en-US" altLang="zh-CN" dirty="0" err="1"/>
              <a:t>rs</a:t>
            </a:r>
            <a:endParaRPr lang="en-US" altLang="zh-CN" dirty="0"/>
          </a:p>
          <a:p>
            <a:r>
              <a:rPr lang="en-US" altLang="zh-CN" dirty="0"/>
              <a:t>second time, not null anymore</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50210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572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thread1&amp;2 both call the method get expensive resource at the same time</a:t>
            </a:r>
          </a:p>
          <a:p>
            <a:r>
              <a:rPr lang="en-US" altLang="zh-CN" dirty="0"/>
              <a:t>both check if </a:t>
            </a:r>
            <a:r>
              <a:rPr lang="en-US" altLang="zh-CN" dirty="0" err="1"/>
              <a:t>rs</a:t>
            </a:r>
            <a:r>
              <a:rPr lang="en-US" altLang="zh-CN" dirty="0"/>
              <a:t> is null</a:t>
            </a:r>
          </a:p>
          <a:p>
            <a:r>
              <a:rPr lang="en-US" altLang="zh-CN" dirty="0"/>
              <a:t>both of them will go on and call the constructor</a:t>
            </a:r>
          </a:p>
          <a:p>
            <a:r>
              <a:rPr lang="en-US" altLang="zh-CN" dirty="0"/>
              <a:t>now we have two objects that makes this method not thread safe</a:t>
            </a:r>
          </a:p>
          <a:p>
            <a:r>
              <a:rPr lang="en-US" altLang="zh-CN" dirty="0"/>
              <a:t>adding a synchronized block only one thread come in</a:t>
            </a:r>
          </a:p>
          <a:p>
            <a:r>
              <a:rPr lang="en-US" altLang="zh-CN" dirty="0"/>
              <a:t>block the other thread  will be in waiting state</a:t>
            </a:r>
          </a:p>
          <a:p>
            <a:r>
              <a:rPr lang="en-US" altLang="zh-CN" dirty="0"/>
              <a:t>thread-1 check</a:t>
            </a:r>
            <a:endParaRPr lang="zh-CN" altLang="en-US" dirty="0"/>
          </a:p>
          <a:p>
            <a:endParaRPr lang="zh-CN" altLang="en-US" dirty="0"/>
          </a:p>
        </p:txBody>
      </p:sp>
    </p:spTree>
    <p:extLst>
      <p:ext uri="{BB962C8B-B14F-4D97-AF65-F5344CB8AC3E}">
        <p14:creationId xmlns:p14="http://schemas.microsoft.com/office/powerpoint/2010/main" val="244055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04239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once resource is actually initialized</a:t>
            </a:r>
            <a:endParaRPr lang="zh-CN" altLang="en-US" dirty="0"/>
          </a:p>
          <a:p>
            <a:r>
              <a:rPr lang="en-US" altLang="zh-CN" dirty="0"/>
              <a:t>subsequent call all try to acquire this lock even though </a:t>
            </a:r>
            <a:r>
              <a:rPr lang="en-US" altLang="zh-CN" dirty="0" err="1"/>
              <a:t>rs</a:t>
            </a:r>
            <a:r>
              <a:rPr lang="en-US" altLang="zh-CN" dirty="0"/>
              <a:t> is already initialized</a:t>
            </a:r>
          </a:p>
          <a:p>
            <a:r>
              <a:rPr lang="en-US" altLang="zh-CN" dirty="0"/>
              <a:t>slowing</a:t>
            </a:r>
            <a:r>
              <a:rPr lang="zh-CN" altLang="en-US" dirty="0"/>
              <a:t> </a:t>
            </a:r>
            <a:r>
              <a:rPr lang="en-US" altLang="zh-CN" dirty="0"/>
              <a:t>out application</a:t>
            </a:r>
          </a:p>
          <a:p>
            <a:r>
              <a:rPr lang="en-US" altLang="zh-CN" dirty="0"/>
              <a:t>wrap the whole thing into another if statement</a:t>
            </a:r>
          </a:p>
          <a:p>
            <a:r>
              <a:rPr lang="en-US" altLang="zh-CN" dirty="0"/>
              <a:t>any thread before acquiring this expensive synchronized will check</a:t>
            </a:r>
          </a:p>
          <a:p>
            <a:r>
              <a:rPr lang="en-US" altLang="zh-CN" dirty="0"/>
              <a:t>inside if ensure the object is lazy loaded</a:t>
            </a:r>
          </a:p>
          <a:p>
            <a:r>
              <a:rPr lang="en-US" altLang="zh-CN" dirty="0"/>
              <a:t>synchronized ensure thread safe</a:t>
            </a:r>
          </a:p>
          <a:p>
            <a:r>
              <a:rPr lang="en-US" altLang="zh-CN" dirty="0"/>
              <a:t>outside if ensure subsequent calls are not slow </a:t>
            </a:r>
          </a:p>
        </p:txBody>
      </p:sp>
    </p:spTree>
    <p:extLst>
      <p:ext uri="{BB962C8B-B14F-4D97-AF65-F5344CB8AC3E}">
        <p14:creationId xmlns:p14="http://schemas.microsoft.com/office/powerpoint/2010/main" val="843466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22628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statement of </a:t>
            </a:r>
            <a:r>
              <a:rPr lang="en-US" altLang="zh-CN" dirty="0" err="1"/>
              <a:t>rs</a:t>
            </a:r>
            <a:r>
              <a:rPr lang="en-US" altLang="zh-CN" dirty="0"/>
              <a:t> equal to three separate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construct empty resource object with fields initialized as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call the constructor to initialize the fields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assign the value of that object to </a:t>
            </a:r>
            <a:r>
              <a:rPr lang="en-US" altLang="zh-CN" dirty="0" err="1"/>
              <a:t>rs</a:t>
            </a:r>
            <a:endParaRPr lang="en-US" altLang="zh-CN" dirty="0"/>
          </a:p>
        </p:txBody>
      </p:sp>
    </p:spTree>
    <p:extLst>
      <p:ext uri="{BB962C8B-B14F-4D97-AF65-F5344CB8AC3E}">
        <p14:creationId xmlns:p14="http://schemas.microsoft.com/office/powerpoint/2010/main" val="197784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2FFD4-5EF4-40A1-8377-0E6F0DF073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8AD57A-591A-4E8D-A7D4-2FF9AFD2E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090872-967C-4FA3-8B9D-DDFA8B0CD4B9}"/>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A5B9141D-8739-4D34-84A5-06EB539F07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57379C-2BD2-4BDF-93C8-BA8D86102B17}"/>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348488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8309C-73C1-431D-BF15-E67275F725E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839C2D-71A2-4266-9D8A-3279298EE5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23A7D5-1B33-4014-9CAA-BF6A4514367E}"/>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78813C7E-CD33-429A-876F-59936C6339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DF213-621D-4543-B26D-A8E5B2E586D1}"/>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19794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0FEAC1-2EDF-4885-940E-C703BF494B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133A49-B5E5-4C60-B4C3-C784AC9AB35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A4CF3D-9E36-4FF1-88D4-D5A15FC23021}"/>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C83B77A5-CD54-47D0-A8F7-15A29CAD2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19A7AE-545B-48BF-B8F7-5CEAFC4C8FFC}"/>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330833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F29D9-20DF-47F6-852E-D8E8ACC3B6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EC50EE-BC5B-4471-BA30-50A82BC471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DA7D5C-E501-4C62-B304-67E24F6BA581}"/>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697EE046-1FFC-4F4E-84EE-2E2B2D52E3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E9F074-AEDE-4107-B4EB-9D1E671D4640}"/>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361128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D8906-984A-48AF-8071-4BB263A316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199D19-93A3-4705-9B55-499AC6498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7FDEC84-FEFE-4A19-8AAB-99428915229B}"/>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7E1C0754-48FA-497F-8D9D-BEA8491505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B0CD18-13E6-475B-9CFC-E39A08F8025D}"/>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268924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F6785-0783-4998-B2FE-620393F13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ADC9DC-C815-4533-BF7D-203D7C79E9D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591B8B-EE5D-4C02-B53B-8431304802A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262D73-86CB-4CFF-B715-AE370CB29146}"/>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526C87B8-B694-43CD-BEDB-2A79AA1EB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7C043C-9C32-420F-9ACC-D3FCFD8235C0}"/>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145158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99F52-3644-4307-B345-D9ADD753A6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F09029-A8C3-4C2F-B814-98487F43D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5AB804-4E74-4B1F-84EA-B500EBFA4E6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D1AFC0-0634-4103-A1F5-C9253DBD0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5FE607-749C-4A00-A4FB-132CF3AA582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58954E-68FD-42D3-940A-8CE901E9E5F6}"/>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8" name="页脚占位符 7">
            <a:extLst>
              <a:ext uri="{FF2B5EF4-FFF2-40B4-BE49-F238E27FC236}">
                <a16:creationId xmlns:a16="http://schemas.microsoft.com/office/drawing/2014/main" id="{789FD376-9D39-4777-9613-ED20037E8D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0CA5FA-569C-42B5-8F47-B69686ADB233}"/>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22911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D523A-2603-4EC1-B289-9E1A3C31DFD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2C2082-3156-408E-A676-44406E4D0A78}"/>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4" name="页脚占位符 3">
            <a:extLst>
              <a:ext uri="{FF2B5EF4-FFF2-40B4-BE49-F238E27FC236}">
                <a16:creationId xmlns:a16="http://schemas.microsoft.com/office/drawing/2014/main" id="{974930EC-92EE-4B5C-9A35-0DFD4C45B8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AFFFBE-DD52-4278-9D79-D9ECB3F8BF51}"/>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214358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103199-48DC-4EB2-9C29-C59C0C9329C4}"/>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3" name="页脚占位符 2">
            <a:extLst>
              <a:ext uri="{FF2B5EF4-FFF2-40B4-BE49-F238E27FC236}">
                <a16:creationId xmlns:a16="http://schemas.microsoft.com/office/drawing/2014/main" id="{67D8E5C9-D5E6-47A7-AED4-E596ACF28D9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FEDDF3-8AAE-494F-9688-FCBA8D25CB3E}"/>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3008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4D8DF-0599-47CA-BB55-A546A28540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F6AC5C-579B-4349-9AE0-8FE10E8E1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E2D3B2-CEA2-4733-91D3-C463153B0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629BFC-B2FB-4666-B37C-F730DEFC8A2C}"/>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F5E41B38-BF8C-4B05-A7C7-A173B46293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5BE08A-AEAC-4736-9EAD-733ED699504B}"/>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267188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8D7E5-F449-4DB9-A479-97C6F171B2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2EC48D-467C-4992-BF9E-3F33B19E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208274-0A2C-49D4-9168-D75C62338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C9533B-3601-44A6-A53E-FF48EE30E6DE}"/>
              </a:ext>
            </a:extLst>
          </p:cNvPr>
          <p:cNvSpPr>
            <a:spLocks noGrp="1"/>
          </p:cNvSpPr>
          <p:nvPr>
            <p:ph type="dt" sz="half" idx="10"/>
          </p:nvPr>
        </p:nvSpPr>
        <p:spPr/>
        <p:txBody>
          <a:bodyPr/>
          <a:lstStyle/>
          <a:p>
            <a:fld id="{0CD199F6-F2F5-4E35-AF15-FCE256D081CE}"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0C1F95E3-7DFD-45AA-AEEE-4519F57E76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131AA7-6385-4B07-9FC8-D487FC224DBB}"/>
              </a:ext>
            </a:extLst>
          </p:cNvPr>
          <p:cNvSpPr>
            <a:spLocks noGrp="1"/>
          </p:cNvSpPr>
          <p:nvPr>
            <p:ph type="sldNum" sz="quarter" idx="12"/>
          </p:nvPr>
        </p:nvSpPr>
        <p:spPr/>
        <p:txBody>
          <a:body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6125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9CCEAE-F2A1-4FE6-AFB7-15A8A1F1E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B5DDC5-3A10-4435-86BF-BEFF6DEAE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D71B8B-1774-4C66-85EC-0110792CD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199F6-F2F5-4E35-AF15-FCE256D081CE}"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0D334E24-B643-49C9-8F93-B61D92B09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DBDB96-22CB-4C03-B4D0-7F984F991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10CF9-033C-4819-BF5B-68A4A3AD6CE9}" type="slidenum">
              <a:rPr lang="zh-CN" altLang="en-US" smtClean="0"/>
              <a:t>‹#›</a:t>
            </a:fld>
            <a:endParaRPr lang="zh-CN" altLang="en-US"/>
          </a:p>
        </p:txBody>
      </p:sp>
    </p:spTree>
    <p:extLst>
      <p:ext uri="{BB962C8B-B14F-4D97-AF65-F5344CB8AC3E}">
        <p14:creationId xmlns:p14="http://schemas.microsoft.com/office/powerpoint/2010/main" val="316278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2" name="标题 1"/>
          <p:cNvSpPr>
            <a:spLocks noGrp="1"/>
          </p:cNvSpPr>
          <p:nvPr>
            <p:ph type="ctrTitle"/>
          </p:nvPr>
        </p:nvSpPr>
        <p:spPr>
          <a:xfrm>
            <a:off x="0" y="2087010"/>
            <a:ext cx="12192000" cy="1192530"/>
          </a:xfrm>
        </p:spPr>
        <p:txBody>
          <a:bodyPr>
            <a:normAutofit/>
          </a:bodyPr>
          <a:lstStyle/>
          <a:p>
            <a:pPr algn="ctr"/>
            <a:r>
              <a:rPr lang="en-US" altLang="zh-CN" sz="4800" b="1" dirty="0">
                <a:solidFill>
                  <a:srgbClr val="712355"/>
                </a:solidFill>
                <a:latin typeface="微软雅黑" panose="020B0503020204020204" pitchFamily="34" charset="-122"/>
                <a:ea typeface="微软雅黑" panose="020B0503020204020204" pitchFamily="34" charset="-122"/>
              </a:rPr>
              <a:t>Double-Checked Locking is Broken</a:t>
            </a:r>
            <a:endParaRPr lang="zh-CN" sz="4800" b="1" dirty="0">
              <a:solidFill>
                <a:srgbClr val="712355"/>
              </a:solidFill>
              <a:latin typeface="微软雅黑" panose="020B0503020204020204" pitchFamily="34" charset="-122"/>
              <a:ea typeface="微软雅黑" panose="020B0503020204020204" pitchFamily="34" charset="-122"/>
            </a:endParaRPr>
          </a:p>
        </p:txBody>
      </p:sp>
      <p:sp>
        <p:nvSpPr>
          <p:cNvPr id="7" name="圆角矩形 6"/>
          <p:cNvSpPr/>
          <p:nvPr/>
        </p:nvSpPr>
        <p:spPr>
          <a:xfrm flipV="1">
            <a:off x="3494722" y="4139276"/>
            <a:ext cx="5202555" cy="92710"/>
          </a:xfrm>
          <a:prstGeom prst="round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177EEDF-490C-9B2E-B1EB-5CAFA1DB32A6}"/>
              </a:ext>
            </a:extLst>
          </p:cNvPr>
          <p:cNvSpPr txBox="1"/>
          <p:nvPr/>
        </p:nvSpPr>
        <p:spPr>
          <a:xfrm>
            <a:off x="4122703" y="4924926"/>
            <a:ext cx="4090737" cy="707886"/>
          </a:xfrm>
          <a:prstGeom prst="rect">
            <a:avLst/>
          </a:prstGeom>
          <a:noFill/>
        </p:spPr>
        <p:txBody>
          <a:bodyPr wrap="square" rtlCol="0">
            <a:spAutoFit/>
          </a:bodyPr>
          <a:lstStyle/>
          <a:p>
            <a:pPr algn="ctr"/>
            <a:r>
              <a:rPr lang="zh-CN" altLang="en-US" sz="2000" b="1" dirty="0">
                <a:solidFill>
                  <a:srgbClr val="712355"/>
                </a:solidFill>
                <a:latin typeface="微软雅黑" panose="020B0503020204020204" pitchFamily="34" charset="-122"/>
                <a:ea typeface="微软雅黑" panose="020B0503020204020204" pitchFamily="34" charset="-122"/>
              </a:rPr>
              <a:t>唐明昊 </a:t>
            </a:r>
            <a:r>
              <a:rPr lang="en-US" altLang="zh-CN" sz="2000" b="1" dirty="0">
                <a:solidFill>
                  <a:srgbClr val="712355"/>
                </a:solidFill>
                <a:latin typeface="微软雅黑" panose="020B0503020204020204" pitchFamily="34" charset="-122"/>
                <a:ea typeface="微软雅黑" panose="020B0503020204020204" pitchFamily="34" charset="-122"/>
              </a:rPr>
              <a:t>2113927 </a:t>
            </a:r>
          </a:p>
          <a:p>
            <a:pPr algn="ctr"/>
            <a:r>
              <a:rPr lang="en-US" altLang="zh-CN" sz="2000" b="1">
                <a:solidFill>
                  <a:srgbClr val="712355"/>
                </a:solidFill>
                <a:latin typeface="微软雅黑" panose="020B0503020204020204" pitchFamily="34" charset="-122"/>
                <a:ea typeface="微软雅黑" panose="020B0503020204020204" pitchFamily="34" charset="-122"/>
                <a:cs typeface="+mj-cs"/>
              </a:rPr>
              <a:t>May</a:t>
            </a:r>
            <a:r>
              <a:rPr lang="en-US" altLang="zh-CN" sz="2000" b="1">
                <a:solidFill>
                  <a:srgbClr val="712355"/>
                </a:solidFill>
                <a:latin typeface="微软雅黑" panose="020B0503020204020204" pitchFamily="34" charset="-122"/>
                <a:ea typeface="微软雅黑" panose="020B0503020204020204" pitchFamily="34" charset="-122"/>
              </a:rPr>
              <a:t> 14, </a:t>
            </a:r>
            <a:r>
              <a:rPr lang="en-US" altLang="zh-CN" sz="2000" b="1" dirty="0">
                <a:solidFill>
                  <a:srgbClr val="712355"/>
                </a:solidFill>
                <a:latin typeface="微软雅黑" panose="020B0503020204020204" pitchFamily="34" charset="-122"/>
                <a:ea typeface="微软雅黑" panose="020B0503020204020204" pitchFamily="34" charset="-122"/>
              </a:rPr>
              <a:t>2023</a:t>
            </a:r>
            <a:endParaRPr lang="zh-CN" altLang="en-US" sz="2000" b="1" dirty="0">
              <a:solidFill>
                <a:srgbClr val="712355"/>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ACFAEE2-6F9E-411A-AF9D-D374ADCB7B99}"/>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958"/>
    </mc:Choice>
    <mc:Fallback xmlns="">
      <p:transition spd="slow" advTm="59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bg1"/>
                </a:solidFill>
                <a:latin typeface="微软雅黑" panose="020B0503020204020204" pitchFamily="34" charset="-122"/>
                <a:ea typeface="微软雅黑" panose="020B0503020204020204" pitchFamily="34" charset="-122"/>
                <a:sym typeface="+mn-ea"/>
              </a:rPr>
              <a:t>崩溃之问</a:t>
            </a: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D5288A5-5B06-486D-90FC-9D396421FA50}"/>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A653ED7-FE01-42AA-A63E-CF7FEF976389}"/>
              </a:ext>
            </a:extLst>
          </p:cNvPr>
          <p:cNvSpPr/>
          <p:nvPr/>
        </p:nvSpPr>
        <p:spPr>
          <a:xfrm>
            <a:off x="2491077" y="1153389"/>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线程安全了吗？</a:t>
            </a:r>
          </a:p>
        </p:txBody>
      </p:sp>
      <p:sp>
        <p:nvSpPr>
          <p:cNvPr id="9" name="半闭框 8">
            <a:extLst>
              <a:ext uri="{FF2B5EF4-FFF2-40B4-BE49-F238E27FC236}">
                <a16:creationId xmlns:a16="http://schemas.microsoft.com/office/drawing/2014/main" id="{7C57B1D6-677F-40BD-ADD0-3EA4248CDFD9}"/>
              </a:ext>
            </a:extLst>
          </p:cNvPr>
          <p:cNvSpPr/>
          <p:nvPr/>
        </p:nvSpPr>
        <p:spPr>
          <a:xfrm>
            <a:off x="1476671" y="1153388"/>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7A59C9CE-0255-439F-91A2-A6240CDE826D}"/>
              </a:ext>
            </a:extLst>
          </p:cNvPr>
          <p:cNvSpPr/>
          <p:nvPr/>
        </p:nvSpPr>
        <p:spPr>
          <a:xfrm rot="10800000">
            <a:off x="1957718" y="140590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82D068E0-7569-455D-B65C-FA0B8A86C5F1}"/>
              </a:ext>
            </a:extLst>
          </p:cNvPr>
          <p:cNvSpPr txBox="1"/>
          <p:nvPr/>
        </p:nvSpPr>
        <p:spPr>
          <a:xfrm>
            <a:off x="1554913" y="1153389"/>
            <a:ext cx="914033" cy="461665"/>
          </a:xfrm>
          <a:prstGeom prst="rect">
            <a:avLst/>
          </a:prstGeom>
          <a:noFill/>
        </p:spPr>
        <p:txBody>
          <a:bodyPr wrap="none" rtlCol="0">
            <a:spAutoFit/>
          </a:bodyPr>
          <a:lstStyle/>
          <a:p>
            <a:r>
              <a:rPr lang="en-US" altLang="zh-CN" sz="2400" b="1" dirty="0">
                <a:solidFill>
                  <a:srgbClr val="712355"/>
                </a:solidFill>
              </a:rPr>
              <a:t>Q2-1</a:t>
            </a:r>
            <a:endParaRPr lang="zh-CN" altLang="en-US" sz="2400" b="1" dirty="0">
              <a:solidFill>
                <a:srgbClr val="712355"/>
              </a:solidFill>
            </a:endParaRPr>
          </a:p>
        </p:txBody>
      </p:sp>
      <p:sp>
        <p:nvSpPr>
          <p:cNvPr id="12" name="矩形 11">
            <a:extLst>
              <a:ext uri="{FF2B5EF4-FFF2-40B4-BE49-F238E27FC236}">
                <a16:creationId xmlns:a16="http://schemas.microsoft.com/office/drawing/2014/main" id="{A41A1516-0D1B-4C9E-93AA-C70E8BD2EF7B}"/>
              </a:ext>
            </a:extLst>
          </p:cNvPr>
          <p:cNvSpPr/>
          <p:nvPr/>
        </p:nvSpPr>
        <p:spPr>
          <a:xfrm>
            <a:off x="3505483" y="2070745"/>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初始化阶段？</a:t>
            </a:r>
          </a:p>
        </p:txBody>
      </p:sp>
      <p:sp>
        <p:nvSpPr>
          <p:cNvPr id="13" name="半闭框 12">
            <a:extLst>
              <a:ext uri="{FF2B5EF4-FFF2-40B4-BE49-F238E27FC236}">
                <a16:creationId xmlns:a16="http://schemas.microsoft.com/office/drawing/2014/main" id="{7AC40A6F-0163-43EC-9663-CAE717BDE58D}"/>
              </a:ext>
            </a:extLst>
          </p:cNvPr>
          <p:cNvSpPr/>
          <p:nvPr/>
        </p:nvSpPr>
        <p:spPr>
          <a:xfrm>
            <a:off x="2491077" y="2070744"/>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29B400EF-7E5D-4DE7-AD5C-E719A50F67AF}"/>
              </a:ext>
            </a:extLst>
          </p:cNvPr>
          <p:cNvSpPr/>
          <p:nvPr/>
        </p:nvSpPr>
        <p:spPr>
          <a:xfrm rot="10800000">
            <a:off x="2972124" y="2323265"/>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7C9910D3-B2DE-49E0-B96B-71A5D74942DE}"/>
              </a:ext>
            </a:extLst>
          </p:cNvPr>
          <p:cNvSpPr txBox="1"/>
          <p:nvPr/>
        </p:nvSpPr>
        <p:spPr>
          <a:xfrm>
            <a:off x="2569319" y="2070745"/>
            <a:ext cx="914033" cy="461665"/>
          </a:xfrm>
          <a:prstGeom prst="rect">
            <a:avLst/>
          </a:prstGeom>
          <a:noFill/>
        </p:spPr>
        <p:txBody>
          <a:bodyPr wrap="none" rtlCol="0">
            <a:spAutoFit/>
          </a:bodyPr>
          <a:lstStyle/>
          <a:p>
            <a:r>
              <a:rPr lang="en-US" altLang="zh-CN" sz="2400" b="1" dirty="0">
                <a:solidFill>
                  <a:srgbClr val="712355"/>
                </a:solidFill>
              </a:rPr>
              <a:t>Q2-2</a:t>
            </a:r>
            <a:endParaRPr lang="zh-CN" altLang="en-US" sz="2400" b="1" dirty="0">
              <a:solidFill>
                <a:srgbClr val="712355"/>
              </a:solidFill>
            </a:endParaRPr>
          </a:p>
        </p:txBody>
      </p:sp>
      <p:sp>
        <p:nvSpPr>
          <p:cNvPr id="16" name="矩形 15">
            <a:extLst>
              <a:ext uri="{FF2B5EF4-FFF2-40B4-BE49-F238E27FC236}">
                <a16:creationId xmlns:a16="http://schemas.microsoft.com/office/drawing/2014/main" id="{56F48D3A-0357-4B4D-97CC-13E60E67F507}"/>
              </a:ext>
            </a:extLst>
          </p:cNvPr>
          <p:cNvSpPr/>
          <p:nvPr/>
        </p:nvSpPr>
        <p:spPr>
          <a:xfrm>
            <a:off x="4467577" y="2997431"/>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原子操作？</a:t>
            </a:r>
          </a:p>
        </p:txBody>
      </p:sp>
      <p:sp>
        <p:nvSpPr>
          <p:cNvPr id="17" name="半闭框 16">
            <a:extLst>
              <a:ext uri="{FF2B5EF4-FFF2-40B4-BE49-F238E27FC236}">
                <a16:creationId xmlns:a16="http://schemas.microsoft.com/office/drawing/2014/main" id="{BB796EC0-9512-4781-93CC-183042F662BA}"/>
              </a:ext>
            </a:extLst>
          </p:cNvPr>
          <p:cNvSpPr/>
          <p:nvPr/>
        </p:nvSpPr>
        <p:spPr>
          <a:xfrm>
            <a:off x="3453171" y="2997430"/>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3EF4186F-988A-4639-844A-0493DC354C89}"/>
              </a:ext>
            </a:extLst>
          </p:cNvPr>
          <p:cNvSpPr/>
          <p:nvPr/>
        </p:nvSpPr>
        <p:spPr>
          <a:xfrm rot="10800000">
            <a:off x="3934218" y="3249951"/>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0F5C430A-C1C0-4187-866F-8E4D04FB51FB}"/>
              </a:ext>
            </a:extLst>
          </p:cNvPr>
          <p:cNvSpPr txBox="1"/>
          <p:nvPr/>
        </p:nvSpPr>
        <p:spPr>
          <a:xfrm>
            <a:off x="3531413" y="2997431"/>
            <a:ext cx="914033" cy="461665"/>
          </a:xfrm>
          <a:prstGeom prst="rect">
            <a:avLst/>
          </a:prstGeom>
          <a:noFill/>
        </p:spPr>
        <p:txBody>
          <a:bodyPr wrap="none" rtlCol="0">
            <a:spAutoFit/>
          </a:bodyPr>
          <a:lstStyle/>
          <a:p>
            <a:r>
              <a:rPr lang="en-US" altLang="zh-CN" sz="2400" b="1" dirty="0">
                <a:solidFill>
                  <a:srgbClr val="712355"/>
                </a:solidFill>
              </a:rPr>
              <a:t>Q2-3</a:t>
            </a:r>
            <a:endParaRPr lang="zh-CN" altLang="en-US" sz="2400" b="1" dirty="0">
              <a:solidFill>
                <a:srgbClr val="712355"/>
              </a:solidFill>
            </a:endParaRPr>
          </a:p>
        </p:txBody>
      </p:sp>
      <p:sp>
        <p:nvSpPr>
          <p:cNvPr id="20" name="矩形 19">
            <a:extLst>
              <a:ext uri="{FF2B5EF4-FFF2-40B4-BE49-F238E27FC236}">
                <a16:creationId xmlns:a16="http://schemas.microsoft.com/office/drawing/2014/main" id="{9895AC84-438B-48E3-AD6D-F3A7C409DDD2}"/>
              </a:ext>
            </a:extLst>
          </p:cNvPr>
          <p:cNvSpPr/>
          <p:nvPr/>
        </p:nvSpPr>
        <p:spPr>
          <a:xfrm>
            <a:off x="4519889" y="3924117"/>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指令重排？</a:t>
            </a:r>
          </a:p>
        </p:txBody>
      </p:sp>
      <p:sp>
        <p:nvSpPr>
          <p:cNvPr id="21" name="半闭框 20">
            <a:extLst>
              <a:ext uri="{FF2B5EF4-FFF2-40B4-BE49-F238E27FC236}">
                <a16:creationId xmlns:a16="http://schemas.microsoft.com/office/drawing/2014/main" id="{1D903307-2563-40F9-83B0-A91DE4DE980F}"/>
              </a:ext>
            </a:extLst>
          </p:cNvPr>
          <p:cNvSpPr/>
          <p:nvPr/>
        </p:nvSpPr>
        <p:spPr>
          <a:xfrm>
            <a:off x="3505483" y="3924116"/>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半闭框 21">
            <a:extLst>
              <a:ext uri="{FF2B5EF4-FFF2-40B4-BE49-F238E27FC236}">
                <a16:creationId xmlns:a16="http://schemas.microsoft.com/office/drawing/2014/main" id="{F239E60B-22D5-4614-8EBA-590E0386320F}"/>
              </a:ext>
            </a:extLst>
          </p:cNvPr>
          <p:cNvSpPr/>
          <p:nvPr/>
        </p:nvSpPr>
        <p:spPr>
          <a:xfrm rot="10800000">
            <a:off x="3986530" y="4176637"/>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a:extLst>
              <a:ext uri="{FF2B5EF4-FFF2-40B4-BE49-F238E27FC236}">
                <a16:creationId xmlns:a16="http://schemas.microsoft.com/office/drawing/2014/main" id="{32FD03FF-0F70-4D22-800A-B4DD60A61D85}"/>
              </a:ext>
            </a:extLst>
          </p:cNvPr>
          <p:cNvSpPr txBox="1"/>
          <p:nvPr/>
        </p:nvSpPr>
        <p:spPr>
          <a:xfrm>
            <a:off x="3583725" y="3924117"/>
            <a:ext cx="914033" cy="461665"/>
          </a:xfrm>
          <a:prstGeom prst="rect">
            <a:avLst/>
          </a:prstGeom>
          <a:noFill/>
        </p:spPr>
        <p:txBody>
          <a:bodyPr wrap="none" rtlCol="0">
            <a:spAutoFit/>
          </a:bodyPr>
          <a:lstStyle/>
          <a:p>
            <a:r>
              <a:rPr lang="en-US" altLang="zh-CN" sz="2400" b="1" dirty="0">
                <a:solidFill>
                  <a:srgbClr val="712355"/>
                </a:solidFill>
              </a:rPr>
              <a:t>Q2-4</a:t>
            </a:r>
            <a:endParaRPr lang="zh-CN" altLang="en-US" sz="2400" b="1" dirty="0">
              <a:solidFill>
                <a:srgbClr val="712355"/>
              </a:solidFill>
            </a:endParaRPr>
          </a:p>
        </p:txBody>
      </p:sp>
      <p:sp>
        <p:nvSpPr>
          <p:cNvPr id="24" name="矩形 23">
            <a:extLst>
              <a:ext uri="{FF2B5EF4-FFF2-40B4-BE49-F238E27FC236}">
                <a16:creationId xmlns:a16="http://schemas.microsoft.com/office/drawing/2014/main" id="{CA715221-9E7D-4BF3-99D6-3BEB70A214BD}"/>
              </a:ext>
            </a:extLst>
          </p:cNvPr>
          <p:cNvSpPr/>
          <p:nvPr/>
        </p:nvSpPr>
        <p:spPr>
          <a:xfrm>
            <a:off x="4519889" y="4500366"/>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编译器优化</a:t>
            </a:r>
          </a:p>
        </p:txBody>
      </p:sp>
    </p:spTree>
    <p:extLst>
      <p:ext uri="{BB962C8B-B14F-4D97-AF65-F5344CB8AC3E}">
        <p14:creationId xmlns:p14="http://schemas.microsoft.com/office/powerpoint/2010/main" val="246930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43DD6C8-CD79-4931-B980-E9E274706B12}"/>
              </a:ext>
            </a:extLst>
          </p:cNvPr>
          <p:cNvSpPr/>
          <p:nvPr/>
        </p:nvSpPr>
        <p:spPr>
          <a:xfrm>
            <a:off x="647804" y="1033997"/>
            <a:ext cx="6553884" cy="503453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null;</a:t>
            </a:r>
            <a:endParaRPr lang="en-US" altLang="zh-CN" sz="1800" b="1" dirty="0">
              <a:solidFill>
                <a:srgbClr val="000000"/>
              </a:solidFill>
              <a:latin typeface="Courier New" panose="02070309020205020404" pitchFamily="49" charset="0"/>
            </a:endParaRP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endParaRPr lang="en-US" altLang="zh-CN" sz="1800" b="1" dirty="0">
              <a:solidFill>
                <a:srgbClr val="000000"/>
              </a:solidFill>
              <a:latin typeface="Courier New" panose="02070309020205020404" pitchFamily="49" charset="0"/>
            </a:endParaRPr>
          </a:p>
          <a:p>
            <a:pPr lvl="2"/>
            <a:r>
              <a:rPr lang="en-US" altLang="zh-CN" b="1" dirty="0">
                <a:solidFill>
                  <a:srgbClr val="7F0055"/>
                </a:solidFill>
                <a:latin typeface="Courier New" panose="02070309020205020404" pitchFamily="49" charset="0"/>
              </a:rPr>
              <a:t>	synchronized</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this</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p>
          <a:p>
            <a:pPr lvl="2"/>
            <a:r>
              <a:rPr lang="en-US" altLang="zh-CN" dirty="0">
                <a:solidFill>
                  <a:srgbClr val="0000C0"/>
                </a:solidFill>
                <a:latin typeface="Courier New" panose="02070309020205020404" pitchFamily="49" charset="0"/>
              </a:rPr>
              <a:t>			</a:t>
            </a:r>
            <a:r>
              <a:rPr lang="en-US" altLang="zh-CN" b="1" dirty="0" err="1">
                <a:solidFill>
                  <a:srgbClr val="0000C0"/>
                </a:solidFill>
                <a:latin typeface="Courier New" panose="02070309020205020404" pitchFamily="49" charset="0"/>
              </a:rPr>
              <a:t>rs</a:t>
            </a:r>
            <a:r>
              <a:rPr lang="en-US" altLang="zh-CN" b="1" dirty="0">
                <a:solidFill>
                  <a:srgbClr val="0000C0"/>
                </a:solidFill>
                <a:latin typeface="Courier New" panose="02070309020205020404" pitchFamily="49" charset="0"/>
              </a:rPr>
              <a:t> </a:t>
            </a:r>
            <a:r>
              <a:rPr lang="en-US" altLang="zh-CN" b="1" dirty="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Resource();</a:t>
            </a:r>
          </a:p>
          <a:p>
            <a:pPr lvl="2"/>
            <a:r>
              <a:rPr lang="en-US" altLang="zh-CN" dirty="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r>
              <a:rPr lang="en-US" altLang="zh-CN" b="1" dirty="0">
                <a:solidFill>
                  <a:schemeClr val="tx1"/>
                </a:solidFill>
                <a:latin typeface="Courier New" panose="02070309020205020404" pitchFamily="49" charset="0"/>
              </a:rPr>
              <a:t>	} </a:t>
            </a:r>
            <a:r>
              <a:rPr lang="en-US" altLang="zh-CN" b="1" dirty="0">
                <a:solidFill>
                  <a:srgbClr val="7F0055"/>
                </a:solidFill>
                <a:latin typeface="Courier New" panose="02070309020205020404" pitchFamily="49" charset="0"/>
              </a:rPr>
              <a:t>	</a:t>
            </a:r>
          </a:p>
          <a:p>
            <a:r>
              <a:rPr lang="en-US" altLang="zh-CN"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b="1"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
        <p:nvSpPr>
          <p:cNvPr id="16" name="文本框 15">
            <a:extLst>
              <a:ext uri="{FF2B5EF4-FFF2-40B4-BE49-F238E27FC236}">
                <a16:creationId xmlns:a16="http://schemas.microsoft.com/office/drawing/2014/main" id="{B282D1BE-409D-4498-8E26-4B41445C821E}"/>
              </a:ext>
            </a:extLst>
          </p:cNvPr>
          <p:cNvSpPr txBox="1"/>
          <p:nvPr/>
        </p:nvSpPr>
        <p:spPr>
          <a:xfrm>
            <a:off x="7912111" y="2989176"/>
            <a:ext cx="3362530" cy="369332"/>
          </a:xfrm>
          <a:prstGeom prst="rect">
            <a:avLst/>
          </a:prstGeom>
          <a:noFill/>
        </p:spPr>
        <p:txBody>
          <a:bodyPr wrap="square">
            <a:spAutoFit/>
          </a:bodyPr>
          <a:lstStyle/>
          <a:p>
            <a:r>
              <a:rPr lang="en-US" altLang="zh-CN" b="1" dirty="0">
                <a:solidFill>
                  <a:srgbClr val="712355"/>
                </a:solidFill>
              </a:rPr>
              <a:t>1. construct empty resource()</a:t>
            </a:r>
          </a:p>
        </p:txBody>
      </p:sp>
      <p:sp>
        <p:nvSpPr>
          <p:cNvPr id="18" name="文本框 17">
            <a:extLst>
              <a:ext uri="{FF2B5EF4-FFF2-40B4-BE49-F238E27FC236}">
                <a16:creationId xmlns:a16="http://schemas.microsoft.com/office/drawing/2014/main" id="{5763BF81-1714-4B89-9AA6-B9C1DAAFAEC8}"/>
              </a:ext>
            </a:extLst>
          </p:cNvPr>
          <p:cNvSpPr txBox="1"/>
          <p:nvPr/>
        </p:nvSpPr>
        <p:spPr>
          <a:xfrm>
            <a:off x="7912111" y="3921903"/>
            <a:ext cx="2421497" cy="369332"/>
          </a:xfrm>
          <a:prstGeom prst="rect">
            <a:avLst/>
          </a:prstGeom>
          <a:noFill/>
        </p:spPr>
        <p:txBody>
          <a:bodyPr wrap="square">
            <a:spAutoFit/>
          </a:bodyPr>
          <a:lstStyle/>
          <a:p>
            <a:r>
              <a:rPr lang="en-US" altLang="zh-CN" b="1" dirty="0">
                <a:solidFill>
                  <a:srgbClr val="712355"/>
                </a:solidFill>
              </a:rPr>
              <a:t>2. call constructor</a:t>
            </a:r>
          </a:p>
        </p:txBody>
      </p:sp>
      <p:sp>
        <p:nvSpPr>
          <p:cNvPr id="21" name="文本框 20">
            <a:extLst>
              <a:ext uri="{FF2B5EF4-FFF2-40B4-BE49-F238E27FC236}">
                <a16:creationId xmlns:a16="http://schemas.microsoft.com/office/drawing/2014/main" id="{68D2403C-3457-4910-93AC-AAFDE309519C}"/>
              </a:ext>
            </a:extLst>
          </p:cNvPr>
          <p:cNvSpPr txBox="1"/>
          <p:nvPr/>
        </p:nvSpPr>
        <p:spPr>
          <a:xfrm>
            <a:off x="7912111" y="3455540"/>
            <a:ext cx="2158900" cy="369332"/>
          </a:xfrm>
          <a:prstGeom prst="rect">
            <a:avLst/>
          </a:prstGeom>
          <a:noFill/>
        </p:spPr>
        <p:txBody>
          <a:bodyPr wrap="square">
            <a:spAutoFit/>
          </a:bodyPr>
          <a:lstStyle/>
          <a:p>
            <a:r>
              <a:rPr lang="en-US" altLang="zh-CN" b="1" dirty="0">
                <a:solidFill>
                  <a:srgbClr val="712355"/>
                </a:solidFill>
              </a:rPr>
              <a:t>3. assign to </a:t>
            </a:r>
            <a:r>
              <a:rPr lang="en-US" altLang="zh-CN" b="1" dirty="0" err="1">
                <a:solidFill>
                  <a:srgbClr val="712355"/>
                </a:solidFill>
              </a:rPr>
              <a:t>rs</a:t>
            </a:r>
            <a:endParaRPr lang="en-US" altLang="zh-CN" b="1" dirty="0">
              <a:solidFill>
                <a:srgbClr val="712355"/>
              </a:solidFill>
            </a:endParaRPr>
          </a:p>
        </p:txBody>
      </p:sp>
      <p:sp>
        <p:nvSpPr>
          <p:cNvPr id="2" name="箭头: 下 1">
            <a:extLst>
              <a:ext uri="{FF2B5EF4-FFF2-40B4-BE49-F238E27FC236}">
                <a16:creationId xmlns:a16="http://schemas.microsoft.com/office/drawing/2014/main" id="{79C0184B-3486-4A5B-913D-218A9634FA94}"/>
              </a:ext>
            </a:extLst>
          </p:cNvPr>
          <p:cNvSpPr/>
          <p:nvPr/>
        </p:nvSpPr>
        <p:spPr>
          <a:xfrm>
            <a:off x="11550502" y="3003244"/>
            <a:ext cx="201799" cy="1362141"/>
          </a:xfrm>
          <a:prstGeom prst="downArrow">
            <a:avLst/>
          </a:prstGeom>
          <a:solidFill>
            <a:schemeClr val="bg1"/>
          </a:solidFill>
          <a:ln>
            <a:solidFill>
              <a:srgbClr val="712355"/>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左 2">
            <a:extLst>
              <a:ext uri="{FF2B5EF4-FFF2-40B4-BE49-F238E27FC236}">
                <a16:creationId xmlns:a16="http://schemas.microsoft.com/office/drawing/2014/main" id="{390489D4-0981-4133-9213-298D348B7FBC}"/>
              </a:ext>
            </a:extLst>
          </p:cNvPr>
          <p:cNvSpPr/>
          <p:nvPr/>
        </p:nvSpPr>
        <p:spPr>
          <a:xfrm>
            <a:off x="6583679" y="1913933"/>
            <a:ext cx="1772045" cy="209145"/>
          </a:xfrm>
          <a:prstGeom prst="left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1F81F6E-86A4-40DD-B37B-394CB051B3A8}"/>
              </a:ext>
            </a:extLst>
          </p:cNvPr>
          <p:cNvSpPr txBox="1"/>
          <p:nvPr/>
        </p:nvSpPr>
        <p:spPr>
          <a:xfrm>
            <a:off x="8489814" y="1751436"/>
            <a:ext cx="3362530" cy="646331"/>
          </a:xfrm>
          <a:prstGeom prst="rect">
            <a:avLst/>
          </a:prstGeom>
          <a:noFill/>
        </p:spPr>
        <p:txBody>
          <a:bodyPr wrap="square">
            <a:spAutoFit/>
          </a:bodyPr>
          <a:lstStyle/>
          <a:p>
            <a:r>
              <a:rPr lang="en-US" altLang="zh-CN" b="1" dirty="0">
                <a:solidFill>
                  <a:srgbClr val="712355"/>
                </a:solidFill>
              </a:rPr>
              <a:t>assume constructor is called</a:t>
            </a:r>
          </a:p>
          <a:p>
            <a:r>
              <a:rPr lang="en-US" altLang="zh-CN" b="1" dirty="0">
                <a:solidFill>
                  <a:srgbClr val="712355"/>
                </a:solidFill>
              </a:rPr>
              <a:t>and mistakenly returned</a:t>
            </a:r>
          </a:p>
        </p:txBody>
      </p:sp>
      <p:sp>
        <p:nvSpPr>
          <p:cNvPr id="13" name="文本框 12">
            <a:extLst>
              <a:ext uri="{FF2B5EF4-FFF2-40B4-BE49-F238E27FC236}">
                <a16:creationId xmlns:a16="http://schemas.microsoft.com/office/drawing/2014/main" id="{20025605-252E-4A09-A7EB-CD4A4E20DB5D}"/>
              </a:ext>
            </a:extLst>
          </p:cNvPr>
          <p:cNvSpPr txBox="1"/>
          <p:nvPr/>
        </p:nvSpPr>
        <p:spPr>
          <a:xfrm>
            <a:off x="7912111" y="4882920"/>
            <a:ext cx="3451674" cy="707886"/>
          </a:xfrm>
          <a:prstGeom prst="rect">
            <a:avLst/>
          </a:prstGeom>
          <a:noFill/>
        </p:spPr>
        <p:txBody>
          <a:bodyPr wrap="square">
            <a:spAutoFit/>
          </a:bodyPr>
          <a:lstStyle/>
          <a:p>
            <a:r>
              <a:rPr lang="en-US" altLang="zh-CN" sz="2000" b="1" u="sng" dirty="0">
                <a:solidFill>
                  <a:srgbClr val="712355"/>
                </a:solidFill>
                <a:latin typeface="等线" panose="02010600030101010101" pitchFamily="2" charset="-122"/>
                <a:ea typeface="等线" panose="02010600030101010101" pitchFamily="2" charset="-122"/>
              </a:rPr>
              <a:t>Double-Checked Locking is Broken</a:t>
            </a:r>
          </a:p>
        </p:txBody>
      </p:sp>
    </p:spTree>
    <p:extLst>
      <p:ext uri="{BB962C8B-B14F-4D97-AF65-F5344CB8AC3E}">
        <p14:creationId xmlns:p14="http://schemas.microsoft.com/office/powerpoint/2010/main" val="6871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bg1"/>
                </a:solidFill>
                <a:latin typeface="微软雅黑" panose="020B0503020204020204" pitchFamily="34" charset="-122"/>
                <a:ea typeface="微软雅黑" panose="020B0503020204020204" pitchFamily="34" charset="-122"/>
                <a:sym typeface="+mn-ea"/>
              </a:rPr>
              <a:t>崩溃之问</a:t>
            </a: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D5288A5-5B06-486D-90FC-9D396421FA50}"/>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A653ED7-FE01-42AA-A63E-CF7FEF976389}"/>
              </a:ext>
            </a:extLst>
          </p:cNvPr>
          <p:cNvSpPr/>
          <p:nvPr/>
        </p:nvSpPr>
        <p:spPr>
          <a:xfrm>
            <a:off x="2491077" y="1153389"/>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线程安全了吗？</a:t>
            </a:r>
          </a:p>
        </p:txBody>
      </p:sp>
      <p:sp>
        <p:nvSpPr>
          <p:cNvPr id="9" name="半闭框 8">
            <a:extLst>
              <a:ext uri="{FF2B5EF4-FFF2-40B4-BE49-F238E27FC236}">
                <a16:creationId xmlns:a16="http://schemas.microsoft.com/office/drawing/2014/main" id="{7C57B1D6-677F-40BD-ADD0-3EA4248CDFD9}"/>
              </a:ext>
            </a:extLst>
          </p:cNvPr>
          <p:cNvSpPr/>
          <p:nvPr/>
        </p:nvSpPr>
        <p:spPr>
          <a:xfrm>
            <a:off x="1476671" y="1153388"/>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7A59C9CE-0255-439F-91A2-A6240CDE826D}"/>
              </a:ext>
            </a:extLst>
          </p:cNvPr>
          <p:cNvSpPr/>
          <p:nvPr/>
        </p:nvSpPr>
        <p:spPr>
          <a:xfrm rot="10800000">
            <a:off x="1957718" y="140590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82D068E0-7569-455D-B65C-FA0B8A86C5F1}"/>
              </a:ext>
            </a:extLst>
          </p:cNvPr>
          <p:cNvSpPr txBox="1"/>
          <p:nvPr/>
        </p:nvSpPr>
        <p:spPr>
          <a:xfrm>
            <a:off x="1554913" y="1153389"/>
            <a:ext cx="914033" cy="461665"/>
          </a:xfrm>
          <a:prstGeom prst="rect">
            <a:avLst/>
          </a:prstGeom>
          <a:noFill/>
        </p:spPr>
        <p:txBody>
          <a:bodyPr wrap="none" rtlCol="0">
            <a:spAutoFit/>
          </a:bodyPr>
          <a:lstStyle/>
          <a:p>
            <a:r>
              <a:rPr lang="en-US" altLang="zh-CN" sz="2400" b="1" dirty="0">
                <a:solidFill>
                  <a:srgbClr val="712355"/>
                </a:solidFill>
              </a:rPr>
              <a:t>Q2-1</a:t>
            </a:r>
            <a:endParaRPr lang="zh-CN" altLang="en-US" sz="2400" b="1" dirty="0">
              <a:solidFill>
                <a:srgbClr val="712355"/>
              </a:solidFill>
            </a:endParaRPr>
          </a:p>
        </p:txBody>
      </p:sp>
      <p:sp>
        <p:nvSpPr>
          <p:cNvPr id="12" name="矩形 11">
            <a:extLst>
              <a:ext uri="{FF2B5EF4-FFF2-40B4-BE49-F238E27FC236}">
                <a16:creationId xmlns:a16="http://schemas.microsoft.com/office/drawing/2014/main" id="{A41A1516-0D1B-4C9E-93AA-C70E8BD2EF7B}"/>
              </a:ext>
            </a:extLst>
          </p:cNvPr>
          <p:cNvSpPr/>
          <p:nvPr/>
        </p:nvSpPr>
        <p:spPr>
          <a:xfrm>
            <a:off x="3505483" y="3060077"/>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解决办法？</a:t>
            </a:r>
          </a:p>
        </p:txBody>
      </p:sp>
      <p:sp>
        <p:nvSpPr>
          <p:cNvPr id="13" name="半闭框 12">
            <a:extLst>
              <a:ext uri="{FF2B5EF4-FFF2-40B4-BE49-F238E27FC236}">
                <a16:creationId xmlns:a16="http://schemas.microsoft.com/office/drawing/2014/main" id="{7AC40A6F-0163-43EC-9663-CAE717BDE58D}"/>
              </a:ext>
            </a:extLst>
          </p:cNvPr>
          <p:cNvSpPr/>
          <p:nvPr/>
        </p:nvSpPr>
        <p:spPr>
          <a:xfrm>
            <a:off x="2491077" y="3060076"/>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29B400EF-7E5D-4DE7-AD5C-E719A50F67AF}"/>
              </a:ext>
            </a:extLst>
          </p:cNvPr>
          <p:cNvSpPr/>
          <p:nvPr/>
        </p:nvSpPr>
        <p:spPr>
          <a:xfrm rot="10800000">
            <a:off x="2972124" y="3312597"/>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7C9910D3-B2DE-49E0-B96B-71A5D74942DE}"/>
              </a:ext>
            </a:extLst>
          </p:cNvPr>
          <p:cNvSpPr txBox="1"/>
          <p:nvPr/>
        </p:nvSpPr>
        <p:spPr>
          <a:xfrm>
            <a:off x="2569319" y="3060077"/>
            <a:ext cx="914033" cy="461665"/>
          </a:xfrm>
          <a:prstGeom prst="rect">
            <a:avLst/>
          </a:prstGeom>
          <a:noFill/>
        </p:spPr>
        <p:txBody>
          <a:bodyPr wrap="none" rtlCol="0">
            <a:spAutoFit/>
          </a:bodyPr>
          <a:lstStyle/>
          <a:p>
            <a:r>
              <a:rPr lang="en-US" altLang="zh-CN" sz="2400" b="1" dirty="0">
                <a:solidFill>
                  <a:srgbClr val="712355"/>
                </a:solidFill>
              </a:rPr>
              <a:t>Q2-5</a:t>
            </a:r>
            <a:endParaRPr lang="zh-CN" altLang="en-US" sz="2400" b="1" dirty="0">
              <a:solidFill>
                <a:srgbClr val="712355"/>
              </a:solidFill>
            </a:endParaRPr>
          </a:p>
        </p:txBody>
      </p:sp>
      <p:sp>
        <p:nvSpPr>
          <p:cNvPr id="29" name="矩形 28">
            <a:extLst>
              <a:ext uri="{FF2B5EF4-FFF2-40B4-BE49-F238E27FC236}">
                <a16:creationId xmlns:a16="http://schemas.microsoft.com/office/drawing/2014/main" id="{CA7E8E4B-710C-4B91-B883-23542A1578C9}"/>
              </a:ext>
            </a:extLst>
          </p:cNvPr>
          <p:cNvSpPr/>
          <p:nvPr/>
        </p:nvSpPr>
        <p:spPr>
          <a:xfrm>
            <a:off x="4519889" y="3977433"/>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不要乱序执行？</a:t>
            </a:r>
          </a:p>
        </p:txBody>
      </p:sp>
      <p:sp>
        <p:nvSpPr>
          <p:cNvPr id="30" name="半闭框 29">
            <a:extLst>
              <a:ext uri="{FF2B5EF4-FFF2-40B4-BE49-F238E27FC236}">
                <a16:creationId xmlns:a16="http://schemas.microsoft.com/office/drawing/2014/main" id="{DDF37B11-F23C-49E2-B6EA-C3D5DCD641B8}"/>
              </a:ext>
            </a:extLst>
          </p:cNvPr>
          <p:cNvSpPr/>
          <p:nvPr/>
        </p:nvSpPr>
        <p:spPr>
          <a:xfrm>
            <a:off x="3505483" y="3977432"/>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半闭框 30">
            <a:extLst>
              <a:ext uri="{FF2B5EF4-FFF2-40B4-BE49-F238E27FC236}">
                <a16:creationId xmlns:a16="http://schemas.microsoft.com/office/drawing/2014/main" id="{179EDAAA-70FD-4173-8B0E-09E720FE6F99}"/>
              </a:ext>
            </a:extLst>
          </p:cNvPr>
          <p:cNvSpPr/>
          <p:nvPr/>
        </p:nvSpPr>
        <p:spPr>
          <a:xfrm rot="10800000">
            <a:off x="3986530" y="4229953"/>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文本框 31">
            <a:extLst>
              <a:ext uri="{FF2B5EF4-FFF2-40B4-BE49-F238E27FC236}">
                <a16:creationId xmlns:a16="http://schemas.microsoft.com/office/drawing/2014/main" id="{9BA5E3B6-7EFC-47F4-9784-C9674153BB61}"/>
              </a:ext>
            </a:extLst>
          </p:cNvPr>
          <p:cNvSpPr txBox="1"/>
          <p:nvPr/>
        </p:nvSpPr>
        <p:spPr>
          <a:xfrm>
            <a:off x="3583725" y="3977433"/>
            <a:ext cx="914033" cy="461665"/>
          </a:xfrm>
          <a:prstGeom prst="rect">
            <a:avLst/>
          </a:prstGeom>
          <a:noFill/>
        </p:spPr>
        <p:txBody>
          <a:bodyPr wrap="none" rtlCol="0">
            <a:spAutoFit/>
          </a:bodyPr>
          <a:lstStyle/>
          <a:p>
            <a:r>
              <a:rPr lang="en-US" altLang="zh-CN" sz="2400" b="1" dirty="0">
                <a:solidFill>
                  <a:srgbClr val="712355"/>
                </a:solidFill>
              </a:rPr>
              <a:t>Q2-6</a:t>
            </a:r>
            <a:endParaRPr lang="zh-CN" altLang="en-US" sz="2400" b="1" dirty="0">
              <a:solidFill>
                <a:srgbClr val="712355"/>
              </a:solidFill>
            </a:endParaRPr>
          </a:p>
        </p:txBody>
      </p:sp>
      <p:sp>
        <p:nvSpPr>
          <p:cNvPr id="33" name="矩形 32">
            <a:extLst>
              <a:ext uri="{FF2B5EF4-FFF2-40B4-BE49-F238E27FC236}">
                <a16:creationId xmlns:a16="http://schemas.microsoft.com/office/drawing/2014/main" id="{DC59AB83-6252-4AF9-AB68-6E4D3308360F}"/>
              </a:ext>
            </a:extLst>
          </p:cNvPr>
          <p:cNvSpPr/>
          <p:nvPr/>
        </p:nvSpPr>
        <p:spPr>
          <a:xfrm>
            <a:off x="4519889" y="4909349"/>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内部静态类？</a:t>
            </a:r>
          </a:p>
        </p:txBody>
      </p:sp>
      <p:sp>
        <p:nvSpPr>
          <p:cNvPr id="34" name="半闭框 33">
            <a:extLst>
              <a:ext uri="{FF2B5EF4-FFF2-40B4-BE49-F238E27FC236}">
                <a16:creationId xmlns:a16="http://schemas.microsoft.com/office/drawing/2014/main" id="{EDD722F4-028D-4311-9086-0333E4CC35E0}"/>
              </a:ext>
            </a:extLst>
          </p:cNvPr>
          <p:cNvSpPr/>
          <p:nvPr/>
        </p:nvSpPr>
        <p:spPr>
          <a:xfrm>
            <a:off x="3505483" y="4909348"/>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半闭框 34">
            <a:extLst>
              <a:ext uri="{FF2B5EF4-FFF2-40B4-BE49-F238E27FC236}">
                <a16:creationId xmlns:a16="http://schemas.microsoft.com/office/drawing/2014/main" id="{3E897246-0FA0-4CD3-A7FB-0E41934870B7}"/>
              </a:ext>
            </a:extLst>
          </p:cNvPr>
          <p:cNvSpPr/>
          <p:nvPr/>
        </p:nvSpPr>
        <p:spPr>
          <a:xfrm rot="10800000">
            <a:off x="3986530" y="516186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a:extLst>
              <a:ext uri="{FF2B5EF4-FFF2-40B4-BE49-F238E27FC236}">
                <a16:creationId xmlns:a16="http://schemas.microsoft.com/office/drawing/2014/main" id="{5996430D-FDA8-4740-A119-E5D0FB3E1106}"/>
              </a:ext>
            </a:extLst>
          </p:cNvPr>
          <p:cNvSpPr txBox="1"/>
          <p:nvPr/>
        </p:nvSpPr>
        <p:spPr>
          <a:xfrm>
            <a:off x="3583725" y="4909349"/>
            <a:ext cx="914033" cy="461665"/>
          </a:xfrm>
          <a:prstGeom prst="rect">
            <a:avLst/>
          </a:prstGeom>
          <a:noFill/>
        </p:spPr>
        <p:txBody>
          <a:bodyPr wrap="none" rtlCol="0">
            <a:spAutoFit/>
          </a:bodyPr>
          <a:lstStyle/>
          <a:p>
            <a:r>
              <a:rPr lang="en-US" altLang="zh-CN" sz="2400" b="1" dirty="0">
                <a:solidFill>
                  <a:srgbClr val="712355"/>
                </a:solidFill>
              </a:rPr>
              <a:t>Q2-7</a:t>
            </a:r>
            <a:endParaRPr lang="zh-CN" altLang="en-US" sz="2400" b="1" dirty="0">
              <a:solidFill>
                <a:srgbClr val="712355"/>
              </a:solidFill>
            </a:endParaRPr>
          </a:p>
        </p:txBody>
      </p:sp>
      <p:sp>
        <p:nvSpPr>
          <p:cNvPr id="21" name="矩形 20">
            <a:extLst>
              <a:ext uri="{FF2B5EF4-FFF2-40B4-BE49-F238E27FC236}">
                <a16:creationId xmlns:a16="http://schemas.microsoft.com/office/drawing/2014/main" id="{9F8D15CB-3222-40E1-84D1-73EEA44B2032}"/>
              </a:ext>
            </a:extLst>
          </p:cNvPr>
          <p:cNvSpPr/>
          <p:nvPr/>
        </p:nvSpPr>
        <p:spPr>
          <a:xfrm>
            <a:off x="3505483" y="2115690"/>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初始化阶段？</a:t>
            </a:r>
          </a:p>
        </p:txBody>
      </p:sp>
      <p:sp>
        <p:nvSpPr>
          <p:cNvPr id="22" name="半闭框 21">
            <a:extLst>
              <a:ext uri="{FF2B5EF4-FFF2-40B4-BE49-F238E27FC236}">
                <a16:creationId xmlns:a16="http://schemas.microsoft.com/office/drawing/2014/main" id="{24736371-E23B-4E09-A214-507AFA59EBA4}"/>
              </a:ext>
            </a:extLst>
          </p:cNvPr>
          <p:cNvSpPr/>
          <p:nvPr/>
        </p:nvSpPr>
        <p:spPr>
          <a:xfrm>
            <a:off x="2491077" y="211568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半闭框 22">
            <a:extLst>
              <a:ext uri="{FF2B5EF4-FFF2-40B4-BE49-F238E27FC236}">
                <a16:creationId xmlns:a16="http://schemas.microsoft.com/office/drawing/2014/main" id="{B6437A2A-6742-4147-903B-4B86355F147B}"/>
              </a:ext>
            </a:extLst>
          </p:cNvPr>
          <p:cNvSpPr/>
          <p:nvPr/>
        </p:nvSpPr>
        <p:spPr>
          <a:xfrm rot="10800000">
            <a:off x="2972124" y="2368210"/>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314BDD90-FB10-404E-B83A-FC85EC4A98A5}"/>
              </a:ext>
            </a:extLst>
          </p:cNvPr>
          <p:cNvSpPr txBox="1"/>
          <p:nvPr/>
        </p:nvSpPr>
        <p:spPr>
          <a:xfrm>
            <a:off x="2569319" y="2115690"/>
            <a:ext cx="914033" cy="461665"/>
          </a:xfrm>
          <a:prstGeom prst="rect">
            <a:avLst/>
          </a:prstGeom>
          <a:noFill/>
        </p:spPr>
        <p:txBody>
          <a:bodyPr wrap="none" rtlCol="0">
            <a:spAutoFit/>
          </a:bodyPr>
          <a:lstStyle/>
          <a:p>
            <a:r>
              <a:rPr lang="en-US" altLang="zh-CN" sz="2400" b="1" dirty="0">
                <a:solidFill>
                  <a:srgbClr val="712355"/>
                </a:solidFill>
              </a:rPr>
              <a:t>Q2-2</a:t>
            </a:r>
            <a:endParaRPr lang="zh-CN" altLang="en-US" sz="2400" b="1" dirty="0">
              <a:solidFill>
                <a:srgbClr val="712355"/>
              </a:solidFill>
            </a:endParaRPr>
          </a:p>
        </p:txBody>
      </p:sp>
    </p:spTree>
    <p:extLst>
      <p:ext uri="{BB962C8B-B14F-4D97-AF65-F5344CB8AC3E}">
        <p14:creationId xmlns:p14="http://schemas.microsoft.com/office/powerpoint/2010/main" val="40950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43DD6C8-CD79-4931-B980-E9E274706B12}"/>
              </a:ext>
            </a:extLst>
          </p:cNvPr>
          <p:cNvSpPr/>
          <p:nvPr/>
        </p:nvSpPr>
        <p:spPr>
          <a:xfrm>
            <a:off x="647804" y="1033997"/>
            <a:ext cx="6553884" cy="503453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800" b="1" dirty="0">
                <a:solidFill>
                  <a:srgbClr val="7F0055"/>
                </a:solidFill>
                <a:latin typeface="Courier New" panose="02070309020205020404" pitchFamily="49" charset="0"/>
              </a:rPr>
              <a:t>private volatile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null;</a:t>
            </a:r>
            <a:endParaRPr lang="en-US" altLang="zh-CN" sz="1800" b="1" dirty="0">
              <a:solidFill>
                <a:srgbClr val="000000"/>
              </a:solidFill>
              <a:latin typeface="Courier New" panose="02070309020205020404" pitchFamily="49" charset="0"/>
            </a:endParaRP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endParaRPr lang="en-US" altLang="zh-CN" sz="1800" b="1" dirty="0">
              <a:solidFill>
                <a:srgbClr val="000000"/>
              </a:solidFill>
              <a:latin typeface="Courier New" panose="02070309020205020404" pitchFamily="49" charset="0"/>
            </a:endParaRPr>
          </a:p>
          <a:p>
            <a:pPr lvl="2"/>
            <a:r>
              <a:rPr lang="en-US" altLang="zh-CN" b="1" dirty="0">
                <a:solidFill>
                  <a:srgbClr val="7F0055"/>
                </a:solidFill>
                <a:latin typeface="Courier New" panose="02070309020205020404" pitchFamily="49" charset="0"/>
              </a:rPr>
              <a:t>	synchronized</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this</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p>
          <a:p>
            <a:pPr lvl="2"/>
            <a:r>
              <a:rPr lang="en-US" altLang="zh-CN" dirty="0">
                <a:solidFill>
                  <a:srgbClr val="0000C0"/>
                </a:solidFill>
                <a:latin typeface="Courier New" panose="02070309020205020404" pitchFamily="49" charset="0"/>
              </a:rPr>
              <a:t>			</a:t>
            </a:r>
            <a:r>
              <a:rPr lang="en-US" altLang="zh-CN" b="1" dirty="0" err="1">
                <a:solidFill>
                  <a:srgbClr val="0000C0"/>
                </a:solidFill>
                <a:latin typeface="Courier New" panose="02070309020205020404" pitchFamily="49" charset="0"/>
              </a:rPr>
              <a:t>rs</a:t>
            </a:r>
            <a:r>
              <a:rPr lang="en-US" altLang="zh-CN" b="1" dirty="0">
                <a:solidFill>
                  <a:srgbClr val="0000C0"/>
                </a:solidFill>
                <a:latin typeface="Courier New" panose="02070309020205020404" pitchFamily="49" charset="0"/>
              </a:rPr>
              <a:t> </a:t>
            </a:r>
            <a:r>
              <a:rPr lang="en-US" altLang="zh-CN" b="1" dirty="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Resource();</a:t>
            </a:r>
          </a:p>
          <a:p>
            <a:pPr lvl="2"/>
            <a:r>
              <a:rPr lang="en-US" altLang="zh-CN" dirty="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r>
              <a:rPr lang="en-US" altLang="zh-CN" b="1" dirty="0">
                <a:solidFill>
                  <a:schemeClr val="tx1"/>
                </a:solidFill>
                <a:latin typeface="Courier New" panose="02070309020205020404" pitchFamily="49" charset="0"/>
              </a:rPr>
              <a:t>	} </a:t>
            </a:r>
            <a:r>
              <a:rPr lang="en-US" altLang="zh-CN" b="1" dirty="0">
                <a:solidFill>
                  <a:srgbClr val="7F0055"/>
                </a:solidFill>
                <a:latin typeface="Courier New" panose="02070309020205020404" pitchFamily="49" charset="0"/>
              </a:rPr>
              <a:t>	</a:t>
            </a:r>
          </a:p>
          <a:p>
            <a:r>
              <a:rPr lang="en-US" altLang="zh-CN"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b="1"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
        <p:nvSpPr>
          <p:cNvPr id="2" name="图文框 1">
            <a:extLst>
              <a:ext uri="{FF2B5EF4-FFF2-40B4-BE49-F238E27FC236}">
                <a16:creationId xmlns:a16="http://schemas.microsoft.com/office/drawing/2014/main" id="{9FA393D7-5BE8-431B-9D35-5BF4E175B22F}"/>
              </a:ext>
            </a:extLst>
          </p:cNvPr>
          <p:cNvSpPr/>
          <p:nvPr/>
        </p:nvSpPr>
        <p:spPr>
          <a:xfrm>
            <a:off x="1734207" y="1033996"/>
            <a:ext cx="1273853" cy="384901"/>
          </a:xfrm>
          <a:prstGeom prst="frame">
            <a:avLst/>
          </a:prstGeom>
          <a:solidFill>
            <a:srgbClr val="7123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F857889E-738E-4DD3-8FFA-C9B496C0E332}"/>
              </a:ext>
            </a:extLst>
          </p:cNvPr>
          <p:cNvSpPr txBox="1"/>
          <p:nvPr/>
        </p:nvSpPr>
        <p:spPr>
          <a:xfrm>
            <a:off x="8320595" y="1994800"/>
            <a:ext cx="2678837" cy="400110"/>
          </a:xfrm>
          <a:prstGeom prst="rect">
            <a:avLst/>
          </a:prstGeom>
          <a:noFill/>
        </p:spPr>
        <p:txBody>
          <a:bodyPr wrap="square">
            <a:spAutoFit/>
          </a:bodyPr>
          <a:lstStyle/>
          <a:p>
            <a:r>
              <a:rPr lang="zh-CN" altLang="en-US" sz="2000" b="1" dirty="0">
                <a:solidFill>
                  <a:srgbClr val="712355"/>
                </a:solidFill>
              </a:rPr>
              <a:t>Memory Visibility</a:t>
            </a:r>
          </a:p>
        </p:txBody>
      </p:sp>
      <p:sp>
        <p:nvSpPr>
          <p:cNvPr id="10" name="文本框 9">
            <a:extLst>
              <a:ext uri="{FF2B5EF4-FFF2-40B4-BE49-F238E27FC236}">
                <a16:creationId xmlns:a16="http://schemas.microsoft.com/office/drawing/2014/main" id="{7B4087AB-D711-44AC-B521-64930CE78611}"/>
              </a:ext>
            </a:extLst>
          </p:cNvPr>
          <p:cNvSpPr txBox="1"/>
          <p:nvPr/>
        </p:nvSpPr>
        <p:spPr>
          <a:xfrm>
            <a:off x="8320593" y="2512483"/>
            <a:ext cx="3051701" cy="406471"/>
          </a:xfrm>
          <a:prstGeom prst="rect">
            <a:avLst/>
          </a:prstGeom>
          <a:noFill/>
        </p:spPr>
        <p:txBody>
          <a:bodyPr wrap="square">
            <a:spAutoFit/>
          </a:bodyPr>
          <a:lstStyle/>
          <a:p>
            <a:r>
              <a:rPr lang="zh-CN" altLang="en-US" sz="2000" b="1" dirty="0">
                <a:solidFill>
                  <a:srgbClr val="712355"/>
                </a:solidFill>
              </a:rPr>
              <a:t>Read-write orderliness</a:t>
            </a:r>
          </a:p>
        </p:txBody>
      </p:sp>
      <p:sp>
        <p:nvSpPr>
          <p:cNvPr id="12" name="文本框 11">
            <a:extLst>
              <a:ext uri="{FF2B5EF4-FFF2-40B4-BE49-F238E27FC236}">
                <a16:creationId xmlns:a16="http://schemas.microsoft.com/office/drawing/2014/main" id="{82A43EA0-C1CC-40BE-8C4A-3A40F4786394}"/>
              </a:ext>
            </a:extLst>
          </p:cNvPr>
          <p:cNvSpPr txBox="1"/>
          <p:nvPr/>
        </p:nvSpPr>
        <p:spPr>
          <a:xfrm>
            <a:off x="8320594" y="3028890"/>
            <a:ext cx="3238130" cy="400110"/>
          </a:xfrm>
          <a:prstGeom prst="rect">
            <a:avLst/>
          </a:prstGeom>
          <a:noFill/>
        </p:spPr>
        <p:txBody>
          <a:bodyPr wrap="square">
            <a:spAutoFit/>
          </a:bodyPr>
          <a:lstStyle/>
          <a:p>
            <a:r>
              <a:rPr lang="en-US" altLang="zh-CN" sz="2000" b="1" dirty="0">
                <a:solidFill>
                  <a:srgbClr val="712355"/>
                </a:solidFill>
              </a:rPr>
              <a:t>Not atomic</a:t>
            </a:r>
            <a:endParaRPr lang="zh-CN" altLang="en-US" sz="2000" b="1" dirty="0">
              <a:solidFill>
                <a:srgbClr val="712355"/>
              </a:solidFill>
            </a:endParaRPr>
          </a:p>
        </p:txBody>
      </p:sp>
      <p:sp>
        <p:nvSpPr>
          <p:cNvPr id="11" name="箭头: 下 10">
            <a:extLst>
              <a:ext uri="{FF2B5EF4-FFF2-40B4-BE49-F238E27FC236}">
                <a16:creationId xmlns:a16="http://schemas.microsoft.com/office/drawing/2014/main" id="{A47B79B1-8092-4E52-A6CD-9C4033E21790}"/>
              </a:ext>
            </a:extLst>
          </p:cNvPr>
          <p:cNvSpPr/>
          <p:nvPr/>
        </p:nvSpPr>
        <p:spPr>
          <a:xfrm>
            <a:off x="9068325" y="3498017"/>
            <a:ext cx="145043" cy="506073"/>
          </a:xfrm>
          <a:prstGeom prst="down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309BF64-55F7-47A5-B8A1-54B69C1707CD}"/>
              </a:ext>
            </a:extLst>
          </p:cNvPr>
          <p:cNvSpPr txBox="1"/>
          <p:nvPr/>
        </p:nvSpPr>
        <p:spPr>
          <a:xfrm>
            <a:off x="8320594" y="3953045"/>
            <a:ext cx="3051700" cy="400110"/>
          </a:xfrm>
          <a:prstGeom prst="rect">
            <a:avLst/>
          </a:prstGeom>
          <a:noFill/>
        </p:spPr>
        <p:txBody>
          <a:bodyPr wrap="square">
            <a:spAutoFit/>
          </a:bodyPr>
          <a:lstStyle/>
          <a:p>
            <a:r>
              <a:rPr lang="en-US" altLang="zh-CN" sz="2000" b="1" dirty="0">
                <a:solidFill>
                  <a:srgbClr val="712355"/>
                </a:solidFill>
              </a:rPr>
              <a:t>synchronized/mutex</a:t>
            </a:r>
            <a:endParaRPr lang="zh-CN" altLang="en-US" sz="2000" b="1" dirty="0">
              <a:solidFill>
                <a:srgbClr val="712355"/>
              </a:solidFill>
            </a:endParaRPr>
          </a:p>
        </p:txBody>
      </p:sp>
    </p:spTree>
    <p:extLst>
      <p:ext uri="{BB962C8B-B14F-4D97-AF65-F5344CB8AC3E}">
        <p14:creationId xmlns:p14="http://schemas.microsoft.com/office/powerpoint/2010/main" val="219789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43DD6C8-CD79-4931-B980-E9E274706B12}"/>
              </a:ext>
            </a:extLst>
          </p:cNvPr>
          <p:cNvSpPr/>
          <p:nvPr/>
        </p:nvSpPr>
        <p:spPr>
          <a:xfrm>
            <a:off x="647803" y="1291180"/>
            <a:ext cx="6978115" cy="4337263"/>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800" b="1" dirty="0">
                <a:solidFill>
                  <a:srgbClr val="7F0055"/>
                </a:solidFill>
                <a:latin typeface="Courier New" panose="02070309020205020404" pitchFamily="49" charset="0"/>
              </a:rPr>
              <a:t>private static</a:t>
            </a:r>
            <a:r>
              <a:rPr lang="en-US" altLang="zh-CN" b="1" dirty="0">
                <a:solidFill>
                  <a:srgbClr val="000000"/>
                </a:solidFill>
                <a:latin typeface="Courier New" panose="02070309020205020404" pitchFamily="49" charset="0"/>
              </a:rPr>
              <a:t> </a:t>
            </a:r>
            <a:r>
              <a:rPr lang="en-US" altLang="zh-CN" sz="1800" b="1" dirty="0">
                <a:solidFill>
                  <a:srgbClr val="7F0055"/>
                </a:solidFill>
                <a:latin typeface="Courier New" panose="02070309020205020404" pitchFamily="49" charset="0"/>
              </a:rPr>
              <a:t>class</a:t>
            </a:r>
            <a:r>
              <a:rPr lang="en-US" altLang="zh-CN" sz="1800" b="1" dirty="0">
                <a:solidFill>
                  <a:srgbClr val="000000"/>
                </a:solidFill>
                <a:latin typeface="Courier New" panose="02070309020205020404" pitchFamily="49" charset="0"/>
              </a:rPr>
              <a:t> Holder{</a:t>
            </a:r>
          </a:p>
          <a:p>
            <a:pPr algn="l"/>
            <a:r>
              <a:rPr lang="en-US" altLang="zh-CN" sz="1800" b="1" dirty="0">
                <a:solidFill>
                  <a:srgbClr val="7F0055"/>
                </a:solidFill>
                <a:latin typeface="Courier New" panose="02070309020205020404" pitchFamily="49" charset="0"/>
              </a:rPr>
              <a:t>	static</a:t>
            </a:r>
            <a:r>
              <a:rPr lang="en-US" altLang="zh-CN" sz="1800" b="1" dirty="0">
                <a:solidFill>
                  <a:srgbClr val="000000"/>
                </a:solidFill>
                <a:latin typeface="Courier New" panose="02070309020205020404" pitchFamily="49" charset="0"/>
              </a:rPr>
              <a:t> </a:t>
            </a:r>
            <a:r>
              <a:rPr lang="en-US" altLang="zh-CN" sz="1800" b="1" dirty="0">
                <a:solidFill>
                  <a:srgbClr val="7F0055"/>
                </a:solidFill>
                <a:latin typeface="Courier New" panose="02070309020205020404" pitchFamily="49" charset="0"/>
              </a:rPr>
              <a:t>final</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new </a:t>
            </a:r>
            <a:r>
              <a:rPr lang="en-US" altLang="zh-CN" sz="1800" b="1" dirty="0">
                <a:solidFill>
                  <a:srgbClr val="000000"/>
                </a:solidFill>
                <a:latin typeface="Courier New" panose="02070309020205020404" pitchFamily="49" charset="0"/>
              </a:rPr>
              <a:t>Resource();</a:t>
            </a:r>
          </a:p>
          <a:p>
            <a:pPr algn="l"/>
            <a:r>
              <a:rPr lang="en-US" altLang="zh-CN" sz="1800"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 static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pPr algn="l"/>
            <a:r>
              <a:rPr lang="en-US" altLang="zh-CN" sz="1800"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Holder.</a:t>
            </a:r>
            <a:r>
              <a:rPr lang="en-US" altLang="zh-CN" sz="1800" b="1" i="1" dirty="0">
                <a:solidFill>
                  <a:srgbClr val="0000C0"/>
                </a:solidFill>
                <a:latin typeface="Courier New" panose="02070309020205020404" pitchFamily="49" charset="0"/>
              </a:rPr>
              <a:t>rs</a:t>
            </a:r>
            <a:r>
              <a:rPr lang="en-US" altLang="zh-CN" sz="1800" b="1" i="1" dirty="0">
                <a:solidFill>
                  <a:srgbClr val="000000"/>
                </a:solidFill>
                <a:latin typeface="Courier New" panose="02070309020205020404" pitchFamily="49" charset="0"/>
              </a:rPr>
              <a:t>;</a:t>
            </a:r>
          </a:p>
          <a:p>
            <a:pPr algn="l"/>
            <a:r>
              <a:rPr lang="en-US" altLang="zh-CN" sz="1800" dirty="0">
                <a:solidFill>
                  <a:srgbClr val="000000"/>
                </a:solidFill>
                <a:latin typeface="Courier New" panose="02070309020205020404" pitchFamily="49" charset="0"/>
              </a:rPr>
              <a:t>}</a:t>
            </a:r>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
        <p:nvSpPr>
          <p:cNvPr id="8" name="文本框 7">
            <a:extLst>
              <a:ext uri="{FF2B5EF4-FFF2-40B4-BE49-F238E27FC236}">
                <a16:creationId xmlns:a16="http://schemas.microsoft.com/office/drawing/2014/main" id="{A7093F7B-FAD1-4382-B238-73FE79FE5642}"/>
              </a:ext>
            </a:extLst>
          </p:cNvPr>
          <p:cNvSpPr txBox="1"/>
          <p:nvPr/>
        </p:nvSpPr>
        <p:spPr>
          <a:xfrm>
            <a:off x="8652619" y="2083842"/>
            <a:ext cx="2376997" cy="400110"/>
          </a:xfrm>
          <a:prstGeom prst="rect">
            <a:avLst/>
          </a:prstGeom>
          <a:noFill/>
        </p:spPr>
        <p:txBody>
          <a:bodyPr wrap="square">
            <a:spAutoFit/>
          </a:bodyPr>
          <a:lstStyle/>
          <a:p>
            <a:r>
              <a:rPr lang="en-US" altLang="zh-CN" sz="2000" b="1" dirty="0">
                <a:solidFill>
                  <a:srgbClr val="712355"/>
                </a:solidFill>
              </a:rPr>
              <a:t>lazy loaded</a:t>
            </a:r>
            <a:endParaRPr lang="zh-CN" altLang="en-US" sz="2000" b="1" dirty="0">
              <a:solidFill>
                <a:srgbClr val="712355"/>
              </a:solidFill>
            </a:endParaRPr>
          </a:p>
        </p:txBody>
      </p:sp>
      <p:sp>
        <p:nvSpPr>
          <p:cNvPr id="10" name="文本框 9">
            <a:extLst>
              <a:ext uri="{FF2B5EF4-FFF2-40B4-BE49-F238E27FC236}">
                <a16:creationId xmlns:a16="http://schemas.microsoft.com/office/drawing/2014/main" id="{27876CB6-B467-4BD6-9F29-A367B726D5D0}"/>
              </a:ext>
            </a:extLst>
          </p:cNvPr>
          <p:cNvSpPr txBox="1"/>
          <p:nvPr/>
        </p:nvSpPr>
        <p:spPr>
          <a:xfrm>
            <a:off x="8652619" y="3429000"/>
            <a:ext cx="2098089" cy="400110"/>
          </a:xfrm>
          <a:prstGeom prst="rect">
            <a:avLst/>
          </a:prstGeom>
          <a:noFill/>
        </p:spPr>
        <p:txBody>
          <a:bodyPr wrap="square">
            <a:spAutoFit/>
          </a:bodyPr>
          <a:lstStyle/>
          <a:p>
            <a:r>
              <a:rPr lang="en-US" altLang="zh-CN" sz="2000" b="1" dirty="0">
                <a:solidFill>
                  <a:srgbClr val="712355"/>
                </a:solidFill>
              </a:rPr>
              <a:t>thread safe</a:t>
            </a:r>
            <a:endParaRPr lang="zh-CN" altLang="en-US" sz="2000" b="1" dirty="0">
              <a:solidFill>
                <a:srgbClr val="712355"/>
              </a:solidFill>
            </a:endParaRPr>
          </a:p>
        </p:txBody>
      </p:sp>
      <p:sp>
        <p:nvSpPr>
          <p:cNvPr id="11" name="文本框 10">
            <a:extLst>
              <a:ext uri="{FF2B5EF4-FFF2-40B4-BE49-F238E27FC236}">
                <a16:creationId xmlns:a16="http://schemas.microsoft.com/office/drawing/2014/main" id="{C4869321-DB66-4DA5-A496-35BDC4EE6D9C}"/>
              </a:ext>
            </a:extLst>
          </p:cNvPr>
          <p:cNvSpPr txBox="1"/>
          <p:nvPr/>
        </p:nvSpPr>
        <p:spPr>
          <a:xfrm>
            <a:off x="8652619" y="3911678"/>
            <a:ext cx="2098089" cy="369332"/>
          </a:xfrm>
          <a:prstGeom prst="rect">
            <a:avLst/>
          </a:prstGeom>
          <a:noFill/>
        </p:spPr>
        <p:txBody>
          <a:bodyPr wrap="square">
            <a:spAutoFit/>
          </a:bodyPr>
          <a:lstStyle/>
          <a:p>
            <a:r>
              <a:rPr lang="zh-CN" altLang="en-US" b="1" dirty="0">
                <a:solidFill>
                  <a:srgbClr val="712355"/>
                </a:solidFill>
              </a:rPr>
              <a:t>类加载器同步保证</a:t>
            </a:r>
          </a:p>
        </p:txBody>
      </p:sp>
      <p:sp>
        <p:nvSpPr>
          <p:cNvPr id="12" name="文本框 11">
            <a:extLst>
              <a:ext uri="{FF2B5EF4-FFF2-40B4-BE49-F238E27FC236}">
                <a16:creationId xmlns:a16="http://schemas.microsoft.com/office/drawing/2014/main" id="{93B23BAF-55DE-4D6E-A0BF-D1671D6CCF68}"/>
              </a:ext>
            </a:extLst>
          </p:cNvPr>
          <p:cNvSpPr txBox="1"/>
          <p:nvPr/>
        </p:nvSpPr>
        <p:spPr>
          <a:xfrm>
            <a:off x="8652619" y="2549463"/>
            <a:ext cx="2591348" cy="369332"/>
          </a:xfrm>
          <a:prstGeom prst="rect">
            <a:avLst/>
          </a:prstGeom>
          <a:noFill/>
        </p:spPr>
        <p:txBody>
          <a:bodyPr wrap="square">
            <a:spAutoFit/>
          </a:bodyPr>
          <a:lstStyle/>
          <a:p>
            <a:r>
              <a:rPr lang="zh-CN" altLang="en-US" b="1" dirty="0">
                <a:solidFill>
                  <a:srgbClr val="712355"/>
                </a:solidFill>
              </a:rPr>
              <a:t>内部静态类按需初始化</a:t>
            </a:r>
          </a:p>
        </p:txBody>
      </p:sp>
    </p:spTree>
    <p:extLst>
      <p:ext uri="{BB962C8B-B14F-4D97-AF65-F5344CB8AC3E}">
        <p14:creationId xmlns:p14="http://schemas.microsoft.com/office/powerpoint/2010/main" val="77431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bg1"/>
                </a:solidFill>
                <a:latin typeface="微软雅黑" panose="020B0503020204020204" pitchFamily="34" charset="-122"/>
                <a:ea typeface="微软雅黑" panose="020B0503020204020204" pitchFamily="34" charset="-122"/>
                <a:sym typeface="+mn-ea"/>
              </a:rPr>
              <a:t>单例之问</a:t>
            </a: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F50F3-040B-450A-A1B3-2D3CC8EEE629}"/>
              </a:ext>
            </a:extLst>
          </p:cNvPr>
          <p:cNvSpPr/>
          <p:nvPr/>
        </p:nvSpPr>
        <p:spPr>
          <a:xfrm>
            <a:off x="2491077" y="1153389"/>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双重检查锁是什么？</a:t>
            </a:r>
          </a:p>
        </p:txBody>
      </p:sp>
      <p:sp>
        <p:nvSpPr>
          <p:cNvPr id="3" name="半闭框 2">
            <a:extLst>
              <a:ext uri="{FF2B5EF4-FFF2-40B4-BE49-F238E27FC236}">
                <a16:creationId xmlns:a16="http://schemas.microsoft.com/office/drawing/2014/main" id="{126A87C3-C89B-44C3-854F-B143A0319ACB}"/>
              </a:ext>
            </a:extLst>
          </p:cNvPr>
          <p:cNvSpPr/>
          <p:nvPr/>
        </p:nvSpPr>
        <p:spPr>
          <a:xfrm>
            <a:off x="1476671" y="1153388"/>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EB4B8444-83BB-44BF-B741-5DF39EF3B6F1}"/>
              </a:ext>
            </a:extLst>
          </p:cNvPr>
          <p:cNvSpPr/>
          <p:nvPr/>
        </p:nvSpPr>
        <p:spPr>
          <a:xfrm rot="10800000">
            <a:off x="1957718" y="140590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AA7FB3CC-9B2D-40A6-87E0-E4FAE5980E8E}"/>
              </a:ext>
            </a:extLst>
          </p:cNvPr>
          <p:cNvSpPr txBox="1"/>
          <p:nvPr/>
        </p:nvSpPr>
        <p:spPr>
          <a:xfrm>
            <a:off x="1554913" y="1153389"/>
            <a:ext cx="914033" cy="461665"/>
          </a:xfrm>
          <a:prstGeom prst="rect">
            <a:avLst/>
          </a:prstGeom>
          <a:noFill/>
        </p:spPr>
        <p:txBody>
          <a:bodyPr wrap="none" rtlCol="0">
            <a:spAutoFit/>
          </a:bodyPr>
          <a:lstStyle/>
          <a:p>
            <a:r>
              <a:rPr lang="en-US" altLang="zh-CN" sz="2400" b="1" dirty="0">
                <a:solidFill>
                  <a:srgbClr val="712355"/>
                </a:solidFill>
              </a:rPr>
              <a:t>Q1-1</a:t>
            </a:r>
            <a:endParaRPr lang="zh-CN" altLang="en-US" sz="2400" b="1" dirty="0">
              <a:solidFill>
                <a:srgbClr val="712355"/>
              </a:solidFill>
            </a:endParaRPr>
          </a:p>
        </p:txBody>
      </p:sp>
      <p:sp>
        <p:nvSpPr>
          <p:cNvPr id="12" name="矩形 11">
            <a:extLst>
              <a:ext uri="{FF2B5EF4-FFF2-40B4-BE49-F238E27FC236}">
                <a16:creationId xmlns:a16="http://schemas.microsoft.com/office/drawing/2014/main" id="{1068FF73-EC29-412F-9F9B-95506E606008}"/>
              </a:ext>
            </a:extLst>
          </p:cNvPr>
          <p:cNvSpPr/>
          <p:nvPr/>
        </p:nvSpPr>
        <p:spPr>
          <a:xfrm>
            <a:off x="3505483" y="2070745"/>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单例模式是什么？</a:t>
            </a:r>
          </a:p>
        </p:txBody>
      </p:sp>
      <p:sp>
        <p:nvSpPr>
          <p:cNvPr id="13" name="半闭框 12">
            <a:extLst>
              <a:ext uri="{FF2B5EF4-FFF2-40B4-BE49-F238E27FC236}">
                <a16:creationId xmlns:a16="http://schemas.microsoft.com/office/drawing/2014/main" id="{FA8F48EE-70AE-49ED-9C27-426188DF0409}"/>
              </a:ext>
            </a:extLst>
          </p:cNvPr>
          <p:cNvSpPr/>
          <p:nvPr/>
        </p:nvSpPr>
        <p:spPr>
          <a:xfrm>
            <a:off x="2491077" y="2070744"/>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D0732EC6-794C-4612-AC2F-016AABAC5430}"/>
              </a:ext>
            </a:extLst>
          </p:cNvPr>
          <p:cNvSpPr/>
          <p:nvPr/>
        </p:nvSpPr>
        <p:spPr>
          <a:xfrm rot="10800000">
            <a:off x="2972124" y="2323265"/>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6C0643F4-6864-442E-AAEF-77D143AD9DD2}"/>
              </a:ext>
            </a:extLst>
          </p:cNvPr>
          <p:cNvSpPr txBox="1"/>
          <p:nvPr/>
        </p:nvSpPr>
        <p:spPr>
          <a:xfrm>
            <a:off x="2569319" y="2070745"/>
            <a:ext cx="914033" cy="461665"/>
          </a:xfrm>
          <a:prstGeom prst="rect">
            <a:avLst/>
          </a:prstGeom>
          <a:noFill/>
        </p:spPr>
        <p:txBody>
          <a:bodyPr wrap="none" rtlCol="0">
            <a:spAutoFit/>
          </a:bodyPr>
          <a:lstStyle/>
          <a:p>
            <a:r>
              <a:rPr lang="en-US" altLang="zh-CN" sz="2400" b="1" dirty="0">
                <a:solidFill>
                  <a:srgbClr val="712355"/>
                </a:solidFill>
              </a:rPr>
              <a:t>Q1-2</a:t>
            </a:r>
            <a:endParaRPr lang="zh-CN" altLang="en-US" sz="2400" b="1" dirty="0">
              <a:solidFill>
                <a:srgbClr val="712355"/>
              </a:solidFill>
            </a:endParaRPr>
          </a:p>
        </p:txBody>
      </p:sp>
    </p:spTree>
    <p:extLst>
      <p:ext uri="{BB962C8B-B14F-4D97-AF65-F5344CB8AC3E}">
        <p14:creationId xmlns:p14="http://schemas.microsoft.com/office/powerpoint/2010/main" val="260188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D37CC5A-05E1-44A7-8586-C93E0A8A1FB8}"/>
              </a:ext>
            </a:extLst>
          </p:cNvPr>
          <p:cNvSpPr/>
          <p:nvPr/>
        </p:nvSpPr>
        <p:spPr>
          <a:xfrm>
            <a:off x="408562" y="1230549"/>
            <a:ext cx="5601253" cy="393970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Resource();</a:t>
            </a: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pPr algn="l"/>
            <a:r>
              <a:rPr lang="en-US" altLang="zh-CN" sz="1800"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dirty="0">
                <a:solidFill>
                  <a:srgbClr val="000000"/>
                </a:solidFill>
                <a:latin typeface="Courier New" panose="02070309020205020404" pitchFamily="49" charset="0"/>
              </a:rPr>
              <a:t>}</a:t>
            </a:r>
            <a:endParaRPr lang="zh-CN" altLang="en-US" dirty="0"/>
          </a:p>
        </p:txBody>
      </p:sp>
      <p:sp>
        <p:nvSpPr>
          <p:cNvPr id="27" name="文本框 26">
            <a:extLst>
              <a:ext uri="{FF2B5EF4-FFF2-40B4-BE49-F238E27FC236}">
                <a16:creationId xmlns:a16="http://schemas.microsoft.com/office/drawing/2014/main" id="{4E5D7F24-EACC-48D9-BE80-2668371AC446}"/>
              </a:ext>
            </a:extLst>
          </p:cNvPr>
          <p:cNvSpPr txBox="1"/>
          <p:nvPr/>
        </p:nvSpPr>
        <p:spPr>
          <a:xfrm>
            <a:off x="6873357" y="1646829"/>
            <a:ext cx="1936319" cy="369332"/>
          </a:xfrm>
          <a:prstGeom prst="rect">
            <a:avLst/>
          </a:prstGeom>
          <a:noFill/>
        </p:spPr>
        <p:txBody>
          <a:bodyPr wrap="square">
            <a:spAutoFit/>
          </a:bodyPr>
          <a:lstStyle/>
          <a:p>
            <a:r>
              <a:rPr lang="en-US" altLang="zh-CN" b="1" dirty="0">
                <a:solidFill>
                  <a:srgbClr val="712355"/>
                </a:solidFill>
              </a:rPr>
              <a:t>initialize here</a:t>
            </a:r>
          </a:p>
        </p:txBody>
      </p:sp>
      <p:sp>
        <p:nvSpPr>
          <p:cNvPr id="30" name="箭头: 左 29">
            <a:extLst>
              <a:ext uri="{FF2B5EF4-FFF2-40B4-BE49-F238E27FC236}">
                <a16:creationId xmlns:a16="http://schemas.microsoft.com/office/drawing/2014/main" id="{852B1EEC-E5ED-4D5D-B843-699CD0EBF152}"/>
              </a:ext>
            </a:extLst>
          </p:cNvPr>
          <p:cNvSpPr/>
          <p:nvPr/>
        </p:nvSpPr>
        <p:spPr>
          <a:xfrm>
            <a:off x="6253267" y="1741968"/>
            <a:ext cx="529721" cy="209145"/>
          </a:xfrm>
          <a:prstGeom prst="left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7CF7CB1-08E0-4D25-8C6D-447C554F4619}"/>
              </a:ext>
            </a:extLst>
          </p:cNvPr>
          <p:cNvSpPr txBox="1"/>
          <p:nvPr/>
        </p:nvSpPr>
        <p:spPr>
          <a:xfrm>
            <a:off x="6253267" y="3685693"/>
            <a:ext cx="1569738" cy="646331"/>
          </a:xfrm>
          <a:prstGeom prst="rect">
            <a:avLst/>
          </a:prstGeom>
          <a:noFill/>
        </p:spPr>
        <p:txBody>
          <a:bodyPr wrap="square" rtlCol="0">
            <a:spAutoFit/>
          </a:bodyPr>
          <a:lstStyle/>
          <a:p>
            <a:r>
              <a:rPr lang="en-US" altLang="zh-CN" b="1" dirty="0">
                <a:solidFill>
                  <a:srgbClr val="FF0000"/>
                </a:solidFill>
              </a:rPr>
              <a:t>expensive operation</a:t>
            </a:r>
          </a:p>
        </p:txBody>
      </p:sp>
      <p:sp>
        <p:nvSpPr>
          <p:cNvPr id="37" name="文本框 36">
            <a:extLst>
              <a:ext uri="{FF2B5EF4-FFF2-40B4-BE49-F238E27FC236}">
                <a16:creationId xmlns:a16="http://schemas.microsoft.com/office/drawing/2014/main" id="{15C05F34-7EE4-4E80-A892-B03A687E3935}"/>
              </a:ext>
            </a:extLst>
          </p:cNvPr>
          <p:cNvSpPr txBox="1"/>
          <p:nvPr/>
        </p:nvSpPr>
        <p:spPr>
          <a:xfrm>
            <a:off x="8809676" y="2155904"/>
            <a:ext cx="4350483" cy="1015663"/>
          </a:xfrm>
          <a:prstGeom prst="rect">
            <a:avLst/>
          </a:prstGeom>
          <a:noFill/>
        </p:spPr>
        <p:txBody>
          <a:bodyPr wrap="square">
            <a:spAutoFit/>
          </a:bodyPr>
          <a:lstStyle/>
          <a:p>
            <a:r>
              <a:rPr lang="en-US" altLang="zh-CN" sz="2000" b="1" dirty="0">
                <a:solidFill>
                  <a:srgbClr val="712355"/>
                </a:solidFill>
              </a:rPr>
              <a:t>when call this resource, </a:t>
            </a:r>
          </a:p>
          <a:p>
            <a:r>
              <a:rPr lang="en-US" altLang="zh-CN" sz="2000" b="1" dirty="0">
                <a:solidFill>
                  <a:srgbClr val="712355"/>
                </a:solidFill>
              </a:rPr>
              <a:t>we just return that</a:t>
            </a:r>
          </a:p>
          <a:p>
            <a:r>
              <a:rPr lang="en-US" altLang="zh-CN" sz="2000" b="1" u="sng" dirty="0">
                <a:solidFill>
                  <a:srgbClr val="712355"/>
                </a:solidFill>
              </a:rPr>
              <a:t>single instance</a:t>
            </a:r>
          </a:p>
        </p:txBody>
      </p:sp>
      <p:sp>
        <p:nvSpPr>
          <p:cNvPr id="39" name="文本框 38">
            <a:extLst>
              <a:ext uri="{FF2B5EF4-FFF2-40B4-BE49-F238E27FC236}">
                <a16:creationId xmlns:a16="http://schemas.microsoft.com/office/drawing/2014/main" id="{0C8C7E96-FE1C-430D-8942-476BC0E97021}"/>
              </a:ext>
            </a:extLst>
          </p:cNvPr>
          <p:cNvSpPr txBox="1"/>
          <p:nvPr/>
        </p:nvSpPr>
        <p:spPr>
          <a:xfrm>
            <a:off x="6253267" y="2422914"/>
            <a:ext cx="2035328" cy="646331"/>
          </a:xfrm>
          <a:prstGeom prst="rect">
            <a:avLst/>
          </a:prstGeom>
          <a:noFill/>
        </p:spPr>
        <p:txBody>
          <a:bodyPr wrap="square">
            <a:spAutoFit/>
          </a:bodyPr>
          <a:lstStyle/>
          <a:p>
            <a:r>
              <a:rPr lang="en-US" altLang="zh-CN" b="1" dirty="0">
                <a:solidFill>
                  <a:srgbClr val="FF0000"/>
                </a:solidFill>
              </a:rPr>
              <a:t>may not be called at all</a:t>
            </a:r>
          </a:p>
        </p:txBody>
      </p:sp>
      <p:sp>
        <p:nvSpPr>
          <p:cNvPr id="41" name="文本框 40">
            <a:extLst>
              <a:ext uri="{FF2B5EF4-FFF2-40B4-BE49-F238E27FC236}">
                <a16:creationId xmlns:a16="http://schemas.microsoft.com/office/drawing/2014/main" id="{531DF649-665A-4E11-85BA-4BD29BE60C75}"/>
              </a:ext>
            </a:extLst>
          </p:cNvPr>
          <p:cNvSpPr txBox="1"/>
          <p:nvPr/>
        </p:nvSpPr>
        <p:spPr>
          <a:xfrm>
            <a:off x="8809676" y="3899874"/>
            <a:ext cx="2937116" cy="400110"/>
          </a:xfrm>
          <a:prstGeom prst="rect">
            <a:avLst/>
          </a:prstGeom>
          <a:noFill/>
        </p:spPr>
        <p:txBody>
          <a:bodyPr wrap="square">
            <a:spAutoFit/>
          </a:bodyPr>
          <a:lstStyle/>
          <a:p>
            <a:r>
              <a:rPr lang="en-US" altLang="zh-CN" sz="2000" b="1" u="sng" dirty="0">
                <a:solidFill>
                  <a:srgbClr val="712355"/>
                </a:solidFill>
              </a:rPr>
              <a:t>lazy initialization</a:t>
            </a:r>
          </a:p>
        </p:txBody>
      </p:sp>
      <p:sp>
        <p:nvSpPr>
          <p:cNvPr id="42" name="矩形 41">
            <a:extLst>
              <a:ext uri="{FF2B5EF4-FFF2-40B4-BE49-F238E27FC236}">
                <a16:creationId xmlns:a16="http://schemas.microsoft.com/office/drawing/2014/main" id="{E5DFE63C-C9FA-4AE5-91E7-7664550A6ED1}"/>
              </a:ext>
            </a:extLst>
          </p:cNvPr>
          <p:cNvSpPr/>
          <p:nvPr/>
        </p:nvSpPr>
        <p:spPr>
          <a:xfrm>
            <a:off x="408562" y="1550737"/>
            <a:ext cx="5601253" cy="393970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endParaRPr lang="en-US" altLang="zh-CN" sz="1800" b="1" dirty="0">
              <a:solidFill>
                <a:srgbClr val="000000"/>
              </a:solidFill>
              <a:latin typeface="Courier New" panose="02070309020205020404" pitchFamily="49" charset="0"/>
            </a:endParaRP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pPr algn="l"/>
            <a:r>
              <a:rPr lang="en-US" altLang="zh-CN" sz="1800" b="1" dirty="0">
                <a:solidFill>
                  <a:srgbClr val="7F0055"/>
                </a:solidFill>
                <a:latin typeface="Courier New" panose="02070309020205020404" pitchFamily="49" charset="0"/>
              </a:rPr>
              <a:t>	if</a:t>
            </a:r>
            <a:r>
              <a:rPr lang="en-US" altLang="zh-CN" sz="1800" b="1" dirty="0">
                <a:solidFill>
                  <a:srgbClr val="000000"/>
                </a:solidFill>
                <a:latin typeface="Courier New" panose="02070309020205020404" pitchFamily="49" charset="0"/>
              </a:rPr>
              <a:t>(</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null</a:t>
            </a:r>
            <a:r>
              <a:rPr lang="en-US" altLang="zh-CN" sz="1800" b="1" dirty="0">
                <a:solidFill>
                  <a:srgbClr val="000000"/>
                </a:solidFill>
                <a:latin typeface="Courier New" panose="02070309020205020404" pitchFamily="49" charset="0"/>
              </a:rPr>
              <a:t>) {</a:t>
            </a:r>
          </a:p>
          <a:p>
            <a:pPr algn="l"/>
            <a:r>
              <a:rPr lang="en-US" altLang="zh-CN" sz="1800" dirty="0">
                <a:solidFill>
                  <a:srgbClr val="0000C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C0"/>
                </a:solidFill>
                <a:latin typeface="Courier New" panose="02070309020205020404" pitchFamily="49" charset="0"/>
              </a:rPr>
              <a:t> </a:t>
            </a:r>
            <a:r>
              <a:rPr lang="en-US" altLang="zh-CN" sz="1800" b="1" dirty="0">
                <a:solidFill>
                  <a:srgbClr val="000000"/>
                </a:solidFill>
                <a:latin typeface="Courier New" panose="02070309020205020404" pitchFamily="49" charset="0"/>
              </a:rPr>
              <a:t>=</a:t>
            </a:r>
            <a:r>
              <a:rPr lang="en-US" altLang="zh-CN" sz="1800" dirty="0">
                <a:solidFill>
                  <a:srgbClr val="000000"/>
                </a:solidFill>
                <a:latin typeface="Courier New" panose="02070309020205020404" pitchFamily="49" charset="0"/>
              </a:rPr>
              <a:t>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Resource();</a:t>
            </a:r>
          </a:p>
          <a:p>
            <a:pPr algn="l"/>
            <a:r>
              <a:rPr lang="en-US" altLang="zh-CN" sz="1800" dirty="0">
                <a:solidFill>
                  <a:srgbClr val="000000"/>
                </a:solidFill>
                <a:latin typeface="Courier New" panose="02070309020205020404" pitchFamily="49" charset="0"/>
              </a:rPr>
              <a:t>	</a:t>
            </a:r>
            <a:r>
              <a:rPr lang="en-US" altLang="zh-CN" sz="1800" b="1" dirty="0">
                <a:solidFill>
                  <a:srgbClr val="000000"/>
                </a:solidFill>
                <a:latin typeface="Courier New" panose="02070309020205020404" pitchFamily="49" charset="0"/>
              </a:rPr>
              <a:t>}</a:t>
            </a:r>
          </a:p>
          <a:p>
            <a:pPr algn="l"/>
            <a:r>
              <a:rPr lang="en-US" altLang="zh-CN" sz="1800"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b="1"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r>
              <a:rPr lang="en-US" altLang="zh-CN"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Tree>
    <p:extLst>
      <p:ext uri="{BB962C8B-B14F-4D97-AF65-F5344CB8AC3E}">
        <p14:creationId xmlns:p14="http://schemas.microsoft.com/office/powerpoint/2010/main" val="2674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animBg="1"/>
      <p:bldP spid="37" grpId="0"/>
      <p:bldP spid="39" grpId="0"/>
      <p:bldP spid="41" grpId="0"/>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bg1"/>
                </a:solidFill>
                <a:latin typeface="微软雅黑" panose="020B0503020204020204" pitchFamily="34" charset="-122"/>
                <a:ea typeface="微软雅黑" panose="020B0503020204020204" pitchFamily="34" charset="-122"/>
                <a:sym typeface="+mn-ea"/>
              </a:rPr>
              <a:t>线程之问</a:t>
            </a: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F50F3-040B-450A-A1B3-2D3CC8EEE629}"/>
              </a:ext>
            </a:extLst>
          </p:cNvPr>
          <p:cNvSpPr/>
          <p:nvPr/>
        </p:nvSpPr>
        <p:spPr>
          <a:xfrm>
            <a:off x="2491077" y="1153389"/>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双重检查锁是什么？</a:t>
            </a:r>
          </a:p>
        </p:txBody>
      </p:sp>
      <p:sp>
        <p:nvSpPr>
          <p:cNvPr id="3" name="半闭框 2">
            <a:extLst>
              <a:ext uri="{FF2B5EF4-FFF2-40B4-BE49-F238E27FC236}">
                <a16:creationId xmlns:a16="http://schemas.microsoft.com/office/drawing/2014/main" id="{126A87C3-C89B-44C3-854F-B143A0319ACB}"/>
              </a:ext>
            </a:extLst>
          </p:cNvPr>
          <p:cNvSpPr/>
          <p:nvPr/>
        </p:nvSpPr>
        <p:spPr>
          <a:xfrm>
            <a:off x="1476671" y="1153388"/>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EB4B8444-83BB-44BF-B741-5DF39EF3B6F1}"/>
              </a:ext>
            </a:extLst>
          </p:cNvPr>
          <p:cNvSpPr/>
          <p:nvPr/>
        </p:nvSpPr>
        <p:spPr>
          <a:xfrm rot="10800000">
            <a:off x="1957718" y="140590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AA7FB3CC-9B2D-40A6-87E0-E4FAE5980E8E}"/>
              </a:ext>
            </a:extLst>
          </p:cNvPr>
          <p:cNvSpPr txBox="1"/>
          <p:nvPr/>
        </p:nvSpPr>
        <p:spPr>
          <a:xfrm>
            <a:off x="1554913" y="1153389"/>
            <a:ext cx="914033" cy="461665"/>
          </a:xfrm>
          <a:prstGeom prst="rect">
            <a:avLst/>
          </a:prstGeom>
          <a:noFill/>
        </p:spPr>
        <p:txBody>
          <a:bodyPr wrap="none" rtlCol="0">
            <a:spAutoFit/>
          </a:bodyPr>
          <a:lstStyle/>
          <a:p>
            <a:r>
              <a:rPr lang="en-US" altLang="zh-CN" sz="2400" b="1" dirty="0">
                <a:solidFill>
                  <a:srgbClr val="712355"/>
                </a:solidFill>
              </a:rPr>
              <a:t>Q1-1</a:t>
            </a:r>
            <a:endParaRPr lang="zh-CN" altLang="en-US" sz="2400" b="1" dirty="0">
              <a:solidFill>
                <a:srgbClr val="712355"/>
              </a:solidFill>
            </a:endParaRPr>
          </a:p>
        </p:txBody>
      </p:sp>
      <p:sp>
        <p:nvSpPr>
          <p:cNvPr id="12" name="矩形 11">
            <a:extLst>
              <a:ext uri="{FF2B5EF4-FFF2-40B4-BE49-F238E27FC236}">
                <a16:creationId xmlns:a16="http://schemas.microsoft.com/office/drawing/2014/main" id="{1068FF73-EC29-412F-9F9B-95506E606008}"/>
              </a:ext>
            </a:extLst>
          </p:cNvPr>
          <p:cNvSpPr/>
          <p:nvPr/>
        </p:nvSpPr>
        <p:spPr>
          <a:xfrm>
            <a:off x="3505483" y="2070745"/>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单例模式是什么？</a:t>
            </a:r>
          </a:p>
        </p:txBody>
      </p:sp>
      <p:sp>
        <p:nvSpPr>
          <p:cNvPr id="13" name="半闭框 12">
            <a:extLst>
              <a:ext uri="{FF2B5EF4-FFF2-40B4-BE49-F238E27FC236}">
                <a16:creationId xmlns:a16="http://schemas.microsoft.com/office/drawing/2014/main" id="{FA8F48EE-70AE-49ED-9C27-426188DF0409}"/>
              </a:ext>
            </a:extLst>
          </p:cNvPr>
          <p:cNvSpPr/>
          <p:nvPr/>
        </p:nvSpPr>
        <p:spPr>
          <a:xfrm>
            <a:off x="2491077" y="2070744"/>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D0732EC6-794C-4612-AC2F-016AABAC5430}"/>
              </a:ext>
            </a:extLst>
          </p:cNvPr>
          <p:cNvSpPr/>
          <p:nvPr/>
        </p:nvSpPr>
        <p:spPr>
          <a:xfrm rot="10800000">
            <a:off x="2972124" y="2323265"/>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6C0643F4-6864-442E-AAEF-77D143AD9DD2}"/>
              </a:ext>
            </a:extLst>
          </p:cNvPr>
          <p:cNvSpPr txBox="1"/>
          <p:nvPr/>
        </p:nvSpPr>
        <p:spPr>
          <a:xfrm>
            <a:off x="2569319" y="2070745"/>
            <a:ext cx="914033" cy="461665"/>
          </a:xfrm>
          <a:prstGeom prst="rect">
            <a:avLst/>
          </a:prstGeom>
          <a:noFill/>
        </p:spPr>
        <p:txBody>
          <a:bodyPr wrap="none" rtlCol="0">
            <a:spAutoFit/>
          </a:bodyPr>
          <a:lstStyle/>
          <a:p>
            <a:r>
              <a:rPr lang="en-US" altLang="zh-CN" sz="2400" b="1" dirty="0">
                <a:solidFill>
                  <a:srgbClr val="712355"/>
                </a:solidFill>
              </a:rPr>
              <a:t>Q1-2</a:t>
            </a:r>
            <a:endParaRPr lang="zh-CN" altLang="en-US" sz="2400" b="1" dirty="0">
              <a:solidFill>
                <a:srgbClr val="712355"/>
              </a:solidFill>
            </a:endParaRPr>
          </a:p>
        </p:txBody>
      </p:sp>
      <p:sp>
        <p:nvSpPr>
          <p:cNvPr id="16" name="矩形 15">
            <a:extLst>
              <a:ext uri="{FF2B5EF4-FFF2-40B4-BE49-F238E27FC236}">
                <a16:creationId xmlns:a16="http://schemas.microsoft.com/office/drawing/2014/main" id="{32370829-E0C7-4EA6-9F06-72DD479AC5B2}"/>
              </a:ext>
            </a:extLst>
          </p:cNvPr>
          <p:cNvSpPr/>
          <p:nvPr/>
        </p:nvSpPr>
        <p:spPr>
          <a:xfrm>
            <a:off x="3505483" y="2997431"/>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线程不安全？</a:t>
            </a:r>
          </a:p>
        </p:txBody>
      </p:sp>
      <p:sp>
        <p:nvSpPr>
          <p:cNvPr id="17" name="半闭框 16">
            <a:extLst>
              <a:ext uri="{FF2B5EF4-FFF2-40B4-BE49-F238E27FC236}">
                <a16:creationId xmlns:a16="http://schemas.microsoft.com/office/drawing/2014/main" id="{6B4E8695-5F4E-4F14-8ECB-50B82EA948D1}"/>
              </a:ext>
            </a:extLst>
          </p:cNvPr>
          <p:cNvSpPr/>
          <p:nvPr/>
        </p:nvSpPr>
        <p:spPr>
          <a:xfrm>
            <a:off x="2491077" y="2997430"/>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2C11E0BA-C53E-4B64-A4E8-F5AB7038B993}"/>
              </a:ext>
            </a:extLst>
          </p:cNvPr>
          <p:cNvSpPr/>
          <p:nvPr/>
        </p:nvSpPr>
        <p:spPr>
          <a:xfrm rot="10800000">
            <a:off x="2972124" y="3249951"/>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A58EE9C6-7D0C-425B-84FA-0B63AFEEE02D}"/>
              </a:ext>
            </a:extLst>
          </p:cNvPr>
          <p:cNvSpPr txBox="1"/>
          <p:nvPr/>
        </p:nvSpPr>
        <p:spPr>
          <a:xfrm>
            <a:off x="2569319" y="2997431"/>
            <a:ext cx="914033" cy="461665"/>
          </a:xfrm>
          <a:prstGeom prst="rect">
            <a:avLst/>
          </a:prstGeom>
          <a:noFill/>
        </p:spPr>
        <p:txBody>
          <a:bodyPr wrap="none" rtlCol="0">
            <a:spAutoFit/>
          </a:bodyPr>
          <a:lstStyle/>
          <a:p>
            <a:r>
              <a:rPr lang="en-US" altLang="zh-CN" sz="2400" b="1" dirty="0">
                <a:solidFill>
                  <a:srgbClr val="712355"/>
                </a:solidFill>
              </a:rPr>
              <a:t>Q1-3</a:t>
            </a:r>
            <a:endParaRPr lang="zh-CN" altLang="en-US" sz="2400" b="1" dirty="0">
              <a:solidFill>
                <a:srgbClr val="712355"/>
              </a:solidFill>
            </a:endParaRPr>
          </a:p>
        </p:txBody>
      </p:sp>
    </p:spTree>
    <p:extLst>
      <p:ext uri="{BB962C8B-B14F-4D97-AF65-F5344CB8AC3E}">
        <p14:creationId xmlns:p14="http://schemas.microsoft.com/office/powerpoint/2010/main" val="18784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5DFE63C-C9FA-4AE5-91E7-7664550A6ED1}"/>
              </a:ext>
            </a:extLst>
          </p:cNvPr>
          <p:cNvSpPr/>
          <p:nvPr/>
        </p:nvSpPr>
        <p:spPr>
          <a:xfrm>
            <a:off x="391473" y="1381360"/>
            <a:ext cx="5601253" cy="393970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null;</a:t>
            </a:r>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pPr algn="l"/>
            <a:r>
              <a:rPr lang="en-US" altLang="zh-CN" sz="1800" b="1" dirty="0">
                <a:solidFill>
                  <a:srgbClr val="7F0055"/>
                </a:solidFill>
                <a:latin typeface="Courier New" panose="02070309020205020404" pitchFamily="49" charset="0"/>
              </a:rPr>
              <a:t>	if</a:t>
            </a:r>
            <a:r>
              <a:rPr lang="en-US" altLang="zh-CN" sz="1800" b="1" dirty="0">
                <a:solidFill>
                  <a:srgbClr val="000000"/>
                </a:solidFill>
                <a:latin typeface="Courier New" panose="02070309020205020404" pitchFamily="49" charset="0"/>
              </a:rPr>
              <a:t>(</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null</a:t>
            </a:r>
            <a:r>
              <a:rPr lang="en-US" altLang="zh-CN" sz="1800" b="1" dirty="0">
                <a:solidFill>
                  <a:srgbClr val="000000"/>
                </a:solidFill>
                <a:latin typeface="Courier New" panose="02070309020205020404" pitchFamily="49" charset="0"/>
              </a:rPr>
              <a:t>) {</a:t>
            </a:r>
          </a:p>
          <a:p>
            <a:pPr algn="l"/>
            <a:r>
              <a:rPr lang="en-US" altLang="zh-CN" sz="1800" dirty="0">
                <a:solidFill>
                  <a:srgbClr val="0000C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C0"/>
                </a:solidFill>
                <a:latin typeface="Courier New" panose="02070309020205020404" pitchFamily="49" charset="0"/>
              </a:rPr>
              <a:t> </a:t>
            </a:r>
            <a:r>
              <a:rPr lang="en-US" altLang="zh-CN" sz="1800" dirty="0">
                <a:solidFill>
                  <a:srgbClr val="000000"/>
                </a:solidFill>
                <a:latin typeface="Courier New" panose="02070309020205020404" pitchFamily="49" charset="0"/>
              </a:rPr>
              <a:t>=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Resource();</a:t>
            </a:r>
          </a:p>
          <a:p>
            <a:pPr algn="l"/>
            <a:r>
              <a:rPr lang="en-US" altLang="zh-CN" sz="1800" dirty="0">
                <a:solidFill>
                  <a:srgbClr val="000000"/>
                </a:solidFill>
                <a:latin typeface="Courier New" panose="02070309020205020404" pitchFamily="49" charset="0"/>
              </a:rPr>
              <a:t>	}</a:t>
            </a:r>
            <a:endParaRPr lang="en-US" altLang="zh-CN" sz="1800" b="1" dirty="0">
              <a:solidFill>
                <a:srgbClr val="000000"/>
              </a:solidFill>
              <a:latin typeface="Courier New" panose="02070309020205020404" pitchFamily="49" charset="0"/>
            </a:endParaRPr>
          </a:p>
          <a:p>
            <a:pPr algn="l"/>
            <a:r>
              <a:rPr lang="en-US" altLang="zh-CN" sz="1800"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dirty="0">
                <a:solidFill>
                  <a:srgbClr val="000000"/>
                </a:solidFill>
                <a:latin typeface="Courier New" panose="02070309020205020404" pitchFamily="49" charset="0"/>
              </a:rPr>
              <a:t>}</a:t>
            </a:r>
            <a:endParaRPr lang="zh-CN" altLang="en-US" dirty="0"/>
          </a:p>
        </p:txBody>
      </p:sp>
      <p:sp>
        <p:nvSpPr>
          <p:cNvPr id="18" name="文本框 17">
            <a:extLst>
              <a:ext uri="{FF2B5EF4-FFF2-40B4-BE49-F238E27FC236}">
                <a16:creationId xmlns:a16="http://schemas.microsoft.com/office/drawing/2014/main" id="{6A25C378-69B6-472B-8072-DF6CFB046715}"/>
              </a:ext>
            </a:extLst>
          </p:cNvPr>
          <p:cNvSpPr txBox="1"/>
          <p:nvPr/>
        </p:nvSpPr>
        <p:spPr>
          <a:xfrm>
            <a:off x="8797373" y="4210641"/>
            <a:ext cx="2133600" cy="369332"/>
          </a:xfrm>
          <a:prstGeom prst="rect">
            <a:avLst/>
          </a:prstGeom>
          <a:noFill/>
        </p:spPr>
        <p:txBody>
          <a:bodyPr wrap="square">
            <a:spAutoFit/>
          </a:bodyPr>
          <a:lstStyle/>
          <a:p>
            <a:r>
              <a:rPr lang="en-US" altLang="zh-CN" b="1" dirty="0">
                <a:solidFill>
                  <a:srgbClr val="FF0000"/>
                </a:solidFill>
              </a:rPr>
              <a:t>not thread safe</a:t>
            </a:r>
          </a:p>
        </p:txBody>
      </p:sp>
      <p:sp>
        <p:nvSpPr>
          <p:cNvPr id="3" name="箭头: 左 2">
            <a:extLst>
              <a:ext uri="{FF2B5EF4-FFF2-40B4-BE49-F238E27FC236}">
                <a16:creationId xmlns:a16="http://schemas.microsoft.com/office/drawing/2014/main" id="{80A663B2-5C86-4FB9-8647-5CC416A5944C}"/>
              </a:ext>
            </a:extLst>
          </p:cNvPr>
          <p:cNvSpPr/>
          <p:nvPr/>
        </p:nvSpPr>
        <p:spPr>
          <a:xfrm>
            <a:off x="9037616" y="2064571"/>
            <a:ext cx="1222582" cy="486570"/>
          </a:xfrm>
          <a:prstGeom prst="left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12355"/>
                </a:solidFill>
              </a:rPr>
              <a:t>thread-1</a:t>
            </a:r>
            <a:endParaRPr lang="zh-CN" altLang="en-US" dirty="0">
              <a:solidFill>
                <a:srgbClr val="712355"/>
              </a:solidFill>
            </a:endParaRPr>
          </a:p>
        </p:txBody>
      </p:sp>
      <p:sp>
        <p:nvSpPr>
          <p:cNvPr id="22" name="箭头: 左 21">
            <a:extLst>
              <a:ext uri="{FF2B5EF4-FFF2-40B4-BE49-F238E27FC236}">
                <a16:creationId xmlns:a16="http://schemas.microsoft.com/office/drawing/2014/main" id="{72783DCC-B7EA-4E9A-A00F-FB70A9AE4B2A}"/>
              </a:ext>
            </a:extLst>
          </p:cNvPr>
          <p:cNvSpPr/>
          <p:nvPr/>
        </p:nvSpPr>
        <p:spPr>
          <a:xfrm>
            <a:off x="9037616" y="2765611"/>
            <a:ext cx="1222582" cy="486570"/>
          </a:xfrm>
          <a:prstGeom prst="left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12355"/>
                </a:solidFill>
              </a:rPr>
              <a:t>thread-2</a:t>
            </a:r>
            <a:endParaRPr lang="zh-CN" altLang="en-US" dirty="0">
              <a:solidFill>
                <a:srgbClr val="712355"/>
              </a:solidFill>
            </a:endParaRPr>
          </a:p>
        </p:txBody>
      </p:sp>
      <p:sp>
        <p:nvSpPr>
          <p:cNvPr id="9" name="文本框 8">
            <a:extLst>
              <a:ext uri="{FF2B5EF4-FFF2-40B4-BE49-F238E27FC236}">
                <a16:creationId xmlns:a16="http://schemas.microsoft.com/office/drawing/2014/main" id="{CFE02EFD-2E2C-4CEE-BED4-5EAC3FC39D5B}"/>
              </a:ext>
            </a:extLst>
          </p:cNvPr>
          <p:cNvSpPr txBox="1"/>
          <p:nvPr/>
        </p:nvSpPr>
        <p:spPr>
          <a:xfrm>
            <a:off x="8632497" y="3509601"/>
            <a:ext cx="2748675" cy="369332"/>
          </a:xfrm>
          <a:prstGeom prst="rect">
            <a:avLst/>
          </a:prstGeom>
          <a:noFill/>
        </p:spPr>
        <p:txBody>
          <a:bodyPr wrap="square" rtlCol="0">
            <a:spAutoFit/>
          </a:bodyPr>
          <a:lstStyle/>
          <a:p>
            <a:r>
              <a:rPr lang="en-US" altLang="zh-CN" b="1" dirty="0">
                <a:solidFill>
                  <a:srgbClr val="712355"/>
                </a:solidFill>
              </a:rPr>
              <a:t>both check if </a:t>
            </a:r>
            <a:r>
              <a:rPr lang="en-US" altLang="zh-CN" b="1" dirty="0" err="1">
                <a:solidFill>
                  <a:srgbClr val="712355"/>
                </a:solidFill>
              </a:rPr>
              <a:t>rs</a:t>
            </a:r>
            <a:r>
              <a:rPr lang="en-US" altLang="zh-CN" b="1" dirty="0">
                <a:solidFill>
                  <a:srgbClr val="712355"/>
                </a:solidFill>
              </a:rPr>
              <a:t> is null</a:t>
            </a:r>
            <a:endParaRPr lang="zh-CN" altLang="en-US" b="1" dirty="0">
              <a:solidFill>
                <a:srgbClr val="712355"/>
              </a:solidFill>
            </a:endParaRPr>
          </a:p>
        </p:txBody>
      </p:sp>
      <p:sp>
        <p:nvSpPr>
          <p:cNvPr id="28" name="矩形 27">
            <a:extLst>
              <a:ext uri="{FF2B5EF4-FFF2-40B4-BE49-F238E27FC236}">
                <a16:creationId xmlns:a16="http://schemas.microsoft.com/office/drawing/2014/main" id="{26FF5D3D-7343-48D8-8422-47A51518BACB}"/>
              </a:ext>
            </a:extLst>
          </p:cNvPr>
          <p:cNvSpPr/>
          <p:nvPr/>
        </p:nvSpPr>
        <p:spPr>
          <a:xfrm>
            <a:off x="391473" y="1344574"/>
            <a:ext cx="5601253" cy="469938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endParaRPr lang="en-US" altLang="zh-CN" sz="1800" b="1" dirty="0">
              <a:solidFill>
                <a:srgbClr val="000000"/>
              </a:solidFill>
              <a:latin typeface="Courier New" panose="02070309020205020404" pitchFamily="49" charset="0"/>
            </a:endParaRP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r>
              <a:rPr lang="en-US" altLang="zh-CN" b="1" dirty="0">
                <a:solidFill>
                  <a:srgbClr val="7F0055"/>
                </a:solidFill>
                <a:latin typeface="Courier New" panose="02070309020205020404" pitchFamily="49" charset="0"/>
              </a:rPr>
              <a:t>	synchronized</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this</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p>
          <a:p>
            <a:r>
              <a:rPr lang="en-US" altLang="zh-CN" dirty="0">
                <a:solidFill>
                  <a:srgbClr val="0000C0"/>
                </a:solidFill>
                <a:latin typeface="Courier New" panose="02070309020205020404" pitchFamily="49" charset="0"/>
              </a:rPr>
              <a:t>			</a:t>
            </a:r>
            <a:r>
              <a:rPr lang="en-US" altLang="zh-CN" b="1" dirty="0" err="1">
                <a:solidFill>
                  <a:srgbClr val="0000C0"/>
                </a:solidFill>
                <a:latin typeface="Courier New" panose="02070309020205020404" pitchFamily="49" charset="0"/>
              </a:rPr>
              <a:t>rs</a:t>
            </a:r>
            <a:r>
              <a:rPr lang="en-US" altLang="zh-CN" b="1" dirty="0">
                <a:solidFill>
                  <a:srgbClr val="0000C0"/>
                </a:solidFill>
                <a:latin typeface="Courier New" panose="02070309020205020404" pitchFamily="49" charset="0"/>
              </a:rPr>
              <a:t> </a:t>
            </a:r>
            <a:r>
              <a:rPr lang="en-US" altLang="zh-CN" b="1" dirty="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Resource();</a:t>
            </a:r>
          </a:p>
          <a:p>
            <a:r>
              <a:rPr lang="en-US" altLang="zh-CN" dirty="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p>
          <a:p>
            <a:r>
              <a:rPr lang="en-US" altLang="zh-CN"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b="1"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r>
              <a:rPr lang="en-US" altLang="zh-CN"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
        <p:nvSpPr>
          <p:cNvPr id="32" name="箭头: 左 31">
            <a:extLst>
              <a:ext uri="{FF2B5EF4-FFF2-40B4-BE49-F238E27FC236}">
                <a16:creationId xmlns:a16="http://schemas.microsoft.com/office/drawing/2014/main" id="{1F9D49E2-8941-4757-9CCE-98435AA0A183}"/>
              </a:ext>
            </a:extLst>
          </p:cNvPr>
          <p:cNvSpPr/>
          <p:nvPr/>
        </p:nvSpPr>
        <p:spPr>
          <a:xfrm>
            <a:off x="6169969" y="2864641"/>
            <a:ext cx="1222582" cy="486570"/>
          </a:xfrm>
          <a:prstGeom prst="left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12355"/>
                </a:solidFill>
              </a:rPr>
              <a:t>thread-1</a:t>
            </a:r>
            <a:endParaRPr lang="zh-CN" altLang="en-US" dirty="0">
              <a:solidFill>
                <a:srgbClr val="712355"/>
              </a:solidFill>
            </a:endParaRPr>
          </a:p>
        </p:txBody>
      </p:sp>
      <p:sp>
        <p:nvSpPr>
          <p:cNvPr id="33" name="箭头: 左 32">
            <a:extLst>
              <a:ext uri="{FF2B5EF4-FFF2-40B4-BE49-F238E27FC236}">
                <a16:creationId xmlns:a16="http://schemas.microsoft.com/office/drawing/2014/main" id="{DDB92249-24DB-4AB4-B12E-D243540AFF0F}"/>
              </a:ext>
            </a:extLst>
          </p:cNvPr>
          <p:cNvSpPr/>
          <p:nvPr/>
        </p:nvSpPr>
        <p:spPr>
          <a:xfrm>
            <a:off x="6169969" y="2178452"/>
            <a:ext cx="1222582" cy="486570"/>
          </a:xfrm>
          <a:prstGeom prst="left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12355"/>
                </a:solidFill>
              </a:rPr>
              <a:t>thread-2</a:t>
            </a:r>
            <a:endParaRPr lang="zh-CN" altLang="en-US" dirty="0">
              <a:solidFill>
                <a:srgbClr val="712355"/>
              </a:solidFill>
            </a:endParaRPr>
          </a:p>
        </p:txBody>
      </p:sp>
      <p:sp>
        <p:nvSpPr>
          <p:cNvPr id="11" name="文本框 10">
            <a:extLst>
              <a:ext uri="{FF2B5EF4-FFF2-40B4-BE49-F238E27FC236}">
                <a16:creationId xmlns:a16="http://schemas.microsoft.com/office/drawing/2014/main" id="{AFA3E4F8-2EB3-4C14-8BCA-08AAD2D48D71}"/>
              </a:ext>
            </a:extLst>
          </p:cNvPr>
          <p:cNvSpPr txBox="1"/>
          <p:nvPr/>
        </p:nvSpPr>
        <p:spPr>
          <a:xfrm>
            <a:off x="7541524" y="2227826"/>
            <a:ext cx="1090974" cy="369332"/>
          </a:xfrm>
          <a:prstGeom prst="rect">
            <a:avLst/>
          </a:prstGeom>
          <a:noFill/>
        </p:spPr>
        <p:txBody>
          <a:bodyPr wrap="square" rtlCol="0">
            <a:spAutoFit/>
          </a:bodyPr>
          <a:lstStyle/>
          <a:p>
            <a:r>
              <a:rPr lang="en-US" altLang="zh-CN" b="1" dirty="0">
                <a:solidFill>
                  <a:srgbClr val="712355"/>
                </a:solidFill>
              </a:rPr>
              <a:t>waiting</a:t>
            </a:r>
            <a:endParaRPr lang="zh-CN" altLang="en-US" b="1" dirty="0">
              <a:solidFill>
                <a:srgbClr val="712355"/>
              </a:solidFill>
            </a:endParaRPr>
          </a:p>
        </p:txBody>
      </p:sp>
      <p:sp>
        <p:nvSpPr>
          <p:cNvPr id="15" name="文本框 14">
            <a:extLst>
              <a:ext uri="{FF2B5EF4-FFF2-40B4-BE49-F238E27FC236}">
                <a16:creationId xmlns:a16="http://schemas.microsoft.com/office/drawing/2014/main" id="{E442B883-2938-4680-85E9-3071690D5DA2}"/>
              </a:ext>
            </a:extLst>
          </p:cNvPr>
          <p:cNvSpPr txBox="1"/>
          <p:nvPr/>
        </p:nvSpPr>
        <p:spPr>
          <a:xfrm>
            <a:off x="8877641" y="2473710"/>
            <a:ext cx="2639924" cy="369332"/>
          </a:xfrm>
          <a:prstGeom prst="rect">
            <a:avLst/>
          </a:prstGeom>
          <a:noFill/>
        </p:spPr>
        <p:txBody>
          <a:bodyPr wrap="square">
            <a:spAutoFit/>
          </a:bodyPr>
          <a:lstStyle/>
          <a:p>
            <a:r>
              <a:rPr lang="en-US" altLang="zh-CN" b="1" dirty="0">
                <a:solidFill>
                  <a:srgbClr val="712355"/>
                </a:solidFill>
              </a:rPr>
              <a:t>synchronized/mutex</a:t>
            </a:r>
          </a:p>
        </p:txBody>
      </p:sp>
    </p:spTree>
    <p:extLst>
      <p:ext uri="{BB962C8B-B14F-4D97-AF65-F5344CB8AC3E}">
        <p14:creationId xmlns:p14="http://schemas.microsoft.com/office/powerpoint/2010/main" val="17666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0" nodeType="clickEffect">
                                  <p:stCondLst>
                                    <p:cond delay="0"/>
                                  </p:stCondLst>
                                  <p:childTnLst>
                                    <p:animMotion origin="layout" path="M -0.00182 0.02245 L -0.00182 0.02245 C -0.00104 0.08079 -0.0013 0.05231 -0.0013 0.10787 " pathEditMode="relative" ptsTypes="AAA">
                                      <p:cBhvr>
                                        <p:cTn id="39" dur="2000" fill="hold"/>
                                        <p:tgtEl>
                                          <p:spTgt spid="32"/>
                                        </p:tgtEl>
                                        <p:attrNameLst>
                                          <p:attrName>ppt_x</p:attrName>
                                          <p:attrName>ppt_y</p:attrName>
                                        </p:attrNameLst>
                                      </p:cBhvr>
                                    </p:animMotion>
                                  </p:childTnLst>
                                </p:cTn>
                              </p:par>
                            </p:childTnLst>
                          </p:cTn>
                        </p:par>
                        <p:par>
                          <p:cTn id="40" fill="hold">
                            <p:stCondLst>
                              <p:cond delay="2000"/>
                            </p:stCondLst>
                            <p:childTnLst>
                              <p:par>
                                <p:cTn id="41" presetID="1" presetClass="exit" presetSubtype="0" fill="hold" grpId="1" nodeType="after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0" presetClass="path" presetSubtype="0" accel="50000" decel="50000" fill="hold" grpId="1" nodeType="withEffect">
                                  <p:stCondLst>
                                    <p:cond delay="0"/>
                                  </p:stCondLst>
                                  <p:childTnLst>
                                    <p:animMotion origin="layout" path="M 0.00026 0.02593 L 0.00026 0.02593 C 0.0013 0.04653 0.00065 0.03241 0.00065 0.06805 " pathEditMode="relative" ptsTypes="AAA">
                                      <p:cBhvr>
                                        <p:cTn id="44"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3" grpId="1" animBg="1"/>
      <p:bldP spid="22" grpId="0" animBg="1"/>
      <p:bldP spid="22" grpId="1" animBg="1"/>
      <p:bldP spid="9" grpId="0"/>
      <p:bldP spid="9" grpId="1"/>
      <p:bldP spid="28" grpId="0" animBg="1"/>
      <p:bldP spid="32" grpId="0" animBg="1"/>
      <p:bldP spid="33" grpId="0" animBg="1"/>
      <p:bldP spid="33" grpId="1" animBg="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bg1"/>
                </a:solidFill>
                <a:latin typeface="微软雅黑" panose="020B0503020204020204" pitchFamily="34" charset="-122"/>
                <a:ea typeface="微软雅黑" panose="020B0503020204020204" pitchFamily="34" charset="-122"/>
                <a:sym typeface="+mn-ea"/>
              </a:rPr>
              <a:t>效率之问</a:t>
            </a: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F50F3-040B-450A-A1B3-2D3CC8EEE629}"/>
              </a:ext>
            </a:extLst>
          </p:cNvPr>
          <p:cNvSpPr/>
          <p:nvPr/>
        </p:nvSpPr>
        <p:spPr>
          <a:xfrm>
            <a:off x="2491077" y="1153389"/>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双重检查锁是什么？</a:t>
            </a:r>
          </a:p>
        </p:txBody>
      </p:sp>
      <p:sp>
        <p:nvSpPr>
          <p:cNvPr id="3" name="半闭框 2">
            <a:extLst>
              <a:ext uri="{FF2B5EF4-FFF2-40B4-BE49-F238E27FC236}">
                <a16:creationId xmlns:a16="http://schemas.microsoft.com/office/drawing/2014/main" id="{126A87C3-C89B-44C3-854F-B143A0319ACB}"/>
              </a:ext>
            </a:extLst>
          </p:cNvPr>
          <p:cNvSpPr/>
          <p:nvPr/>
        </p:nvSpPr>
        <p:spPr>
          <a:xfrm>
            <a:off x="1476671" y="1153388"/>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EB4B8444-83BB-44BF-B741-5DF39EF3B6F1}"/>
              </a:ext>
            </a:extLst>
          </p:cNvPr>
          <p:cNvSpPr/>
          <p:nvPr/>
        </p:nvSpPr>
        <p:spPr>
          <a:xfrm rot="10800000">
            <a:off x="1957718" y="140590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AA7FB3CC-9B2D-40A6-87E0-E4FAE5980E8E}"/>
              </a:ext>
            </a:extLst>
          </p:cNvPr>
          <p:cNvSpPr txBox="1"/>
          <p:nvPr/>
        </p:nvSpPr>
        <p:spPr>
          <a:xfrm>
            <a:off x="1554913" y="1153389"/>
            <a:ext cx="914033" cy="461665"/>
          </a:xfrm>
          <a:prstGeom prst="rect">
            <a:avLst/>
          </a:prstGeom>
          <a:noFill/>
        </p:spPr>
        <p:txBody>
          <a:bodyPr wrap="none" rtlCol="0">
            <a:spAutoFit/>
          </a:bodyPr>
          <a:lstStyle/>
          <a:p>
            <a:r>
              <a:rPr lang="en-US" altLang="zh-CN" sz="2400" b="1" dirty="0">
                <a:solidFill>
                  <a:srgbClr val="712355"/>
                </a:solidFill>
              </a:rPr>
              <a:t>Q1-1</a:t>
            </a:r>
            <a:endParaRPr lang="zh-CN" altLang="en-US" sz="2400" b="1" dirty="0">
              <a:solidFill>
                <a:srgbClr val="712355"/>
              </a:solidFill>
            </a:endParaRPr>
          </a:p>
        </p:txBody>
      </p:sp>
      <p:sp>
        <p:nvSpPr>
          <p:cNvPr id="12" name="矩形 11">
            <a:extLst>
              <a:ext uri="{FF2B5EF4-FFF2-40B4-BE49-F238E27FC236}">
                <a16:creationId xmlns:a16="http://schemas.microsoft.com/office/drawing/2014/main" id="{1068FF73-EC29-412F-9F9B-95506E606008}"/>
              </a:ext>
            </a:extLst>
          </p:cNvPr>
          <p:cNvSpPr/>
          <p:nvPr/>
        </p:nvSpPr>
        <p:spPr>
          <a:xfrm>
            <a:off x="3505483" y="2070745"/>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单例模式是什么？</a:t>
            </a:r>
          </a:p>
        </p:txBody>
      </p:sp>
      <p:sp>
        <p:nvSpPr>
          <p:cNvPr id="13" name="半闭框 12">
            <a:extLst>
              <a:ext uri="{FF2B5EF4-FFF2-40B4-BE49-F238E27FC236}">
                <a16:creationId xmlns:a16="http://schemas.microsoft.com/office/drawing/2014/main" id="{FA8F48EE-70AE-49ED-9C27-426188DF0409}"/>
              </a:ext>
            </a:extLst>
          </p:cNvPr>
          <p:cNvSpPr/>
          <p:nvPr/>
        </p:nvSpPr>
        <p:spPr>
          <a:xfrm>
            <a:off x="2491077" y="2070744"/>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D0732EC6-794C-4612-AC2F-016AABAC5430}"/>
              </a:ext>
            </a:extLst>
          </p:cNvPr>
          <p:cNvSpPr/>
          <p:nvPr/>
        </p:nvSpPr>
        <p:spPr>
          <a:xfrm rot="10800000">
            <a:off x="2972124" y="2323265"/>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6C0643F4-6864-442E-AAEF-77D143AD9DD2}"/>
              </a:ext>
            </a:extLst>
          </p:cNvPr>
          <p:cNvSpPr txBox="1"/>
          <p:nvPr/>
        </p:nvSpPr>
        <p:spPr>
          <a:xfrm>
            <a:off x="2569319" y="2070745"/>
            <a:ext cx="914033" cy="461665"/>
          </a:xfrm>
          <a:prstGeom prst="rect">
            <a:avLst/>
          </a:prstGeom>
          <a:noFill/>
        </p:spPr>
        <p:txBody>
          <a:bodyPr wrap="none" rtlCol="0">
            <a:spAutoFit/>
          </a:bodyPr>
          <a:lstStyle/>
          <a:p>
            <a:r>
              <a:rPr lang="en-US" altLang="zh-CN" sz="2400" b="1" dirty="0">
                <a:solidFill>
                  <a:srgbClr val="712355"/>
                </a:solidFill>
              </a:rPr>
              <a:t>Q1-2</a:t>
            </a:r>
            <a:endParaRPr lang="zh-CN" altLang="en-US" sz="2400" b="1" dirty="0">
              <a:solidFill>
                <a:srgbClr val="712355"/>
              </a:solidFill>
            </a:endParaRPr>
          </a:p>
        </p:txBody>
      </p:sp>
      <p:sp>
        <p:nvSpPr>
          <p:cNvPr id="16" name="矩形 15">
            <a:extLst>
              <a:ext uri="{FF2B5EF4-FFF2-40B4-BE49-F238E27FC236}">
                <a16:creationId xmlns:a16="http://schemas.microsoft.com/office/drawing/2014/main" id="{32370829-E0C7-4EA6-9F06-72DD479AC5B2}"/>
              </a:ext>
            </a:extLst>
          </p:cNvPr>
          <p:cNvSpPr/>
          <p:nvPr/>
        </p:nvSpPr>
        <p:spPr>
          <a:xfrm>
            <a:off x="3505483" y="2997431"/>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线程不安全？</a:t>
            </a:r>
          </a:p>
        </p:txBody>
      </p:sp>
      <p:sp>
        <p:nvSpPr>
          <p:cNvPr id="17" name="半闭框 16">
            <a:extLst>
              <a:ext uri="{FF2B5EF4-FFF2-40B4-BE49-F238E27FC236}">
                <a16:creationId xmlns:a16="http://schemas.microsoft.com/office/drawing/2014/main" id="{6B4E8695-5F4E-4F14-8ECB-50B82EA948D1}"/>
              </a:ext>
            </a:extLst>
          </p:cNvPr>
          <p:cNvSpPr/>
          <p:nvPr/>
        </p:nvSpPr>
        <p:spPr>
          <a:xfrm>
            <a:off x="2491077" y="2997430"/>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2C11E0BA-C53E-4B64-A4E8-F5AB7038B993}"/>
              </a:ext>
            </a:extLst>
          </p:cNvPr>
          <p:cNvSpPr/>
          <p:nvPr/>
        </p:nvSpPr>
        <p:spPr>
          <a:xfrm rot="10800000">
            <a:off x="2972124" y="3249951"/>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A58EE9C6-7D0C-425B-84FA-0B63AFEEE02D}"/>
              </a:ext>
            </a:extLst>
          </p:cNvPr>
          <p:cNvSpPr txBox="1"/>
          <p:nvPr/>
        </p:nvSpPr>
        <p:spPr>
          <a:xfrm>
            <a:off x="2569319" y="2997431"/>
            <a:ext cx="914033" cy="461665"/>
          </a:xfrm>
          <a:prstGeom prst="rect">
            <a:avLst/>
          </a:prstGeom>
          <a:noFill/>
        </p:spPr>
        <p:txBody>
          <a:bodyPr wrap="none" rtlCol="0">
            <a:spAutoFit/>
          </a:bodyPr>
          <a:lstStyle/>
          <a:p>
            <a:r>
              <a:rPr lang="en-US" altLang="zh-CN" sz="2400" b="1" dirty="0">
                <a:solidFill>
                  <a:srgbClr val="712355"/>
                </a:solidFill>
              </a:rPr>
              <a:t>Q1-3</a:t>
            </a:r>
            <a:endParaRPr lang="zh-CN" altLang="en-US" sz="2400" b="1" dirty="0">
              <a:solidFill>
                <a:srgbClr val="712355"/>
              </a:solidFill>
            </a:endParaRPr>
          </a:p>
        </p:txBody>
      </p:sp>
      <p:sp>
        <p:nvSpPr>
          <p:cNvPr id="20" name="矩形 19">
            <a:extLst>
              <a:ext uri="{FF2B5EF4-FFF2-40B4-BE49-F238E27FC236}">
                <a16:creationId xmlns:a16="http://schemas.microsoft.com/office/drawing/2014/main" id="{089EDC7B-540A-418C-B595-74939C3D4A5C}"/>
              </a:ext>
            </a:extLst>
          </p:cNvPr>
          <p:cNvSpPr/>
          <p:nvPr/>
        </p:nvSpPr>
        <p:spPr>
          <a:xfrm>
            <a:off x="4519889" y="3924117"/>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有没有缺陷？</a:t>
            </a:r>
          </a:p>
        </p:txBody>
      </p:sp>
      <p:sp>
        <p:nvSpPr>
          <p:cNvPr id="21" name="半闭框 20">
            <a:extLst>
              <a:ext uri="{FF2B5EF4-FFF2-40B4-BE49-F238E27FC236}">
                <a16:creationId xmlns:a16="http://schemas.microsoft.com/office/drawing/2014/main" id="{886130DE-9798-4535-845C-ED9FB4CC00E5}"/>
              </a:ext>
            </a:extLst>
          </p:cNvPr>
          <p:cNvSpPr/>
          <p:nvPr/>
        </p:nvSpPr>
        <p:spPr>
          <a:xfrm>
            <a:off x="3505483" y="3924116"/>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半闭框 21">
            <a:extLst>
              <a:ext uri="{FF2B5EF4-FFF2-40B4-BE49-F238E27FC236}">
                <a16:creationId xmlns:a16="http://schemas.microsoft.com/office/drawing/2014/main" id="{F62DE859-CF51-4DCD-A220-7721900876F8}"/>
              </a:ext>
            </a:extLst>
          </p:cNvPr>
          <p:cNvSpPr/>
          <p:nvPr/>
        </p:nvSpPr>
        <p:spPr>
          <a:xfrm rot="10800000">
            <a:off x="3986530" y="4176637"/>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a:extLst>
              <a:ext uri="{FF2B5EF4-FFF2-40B4-BE49-F238E27FC236}">
                <a16:creationId xmlns:a16="http://schemas.microsoft.com/office/drawing/2014/main" id="{E82B81CC-2069-416C-B000-A6C76A412325}"/>
              </a:ext>
            </a:extLst>
          </p:cNvPr>
          <p:cNvSpPr txBox="1"/>
          <p:nvPr/>
        </p:nvSpPr>
        <p:spPr>
          <a:xfrm>
            <a:off x="3583725" y="3924117"/>
            <a:ext cx="914033" cy="461665"/>
          </a:xfrm>
          <a:prstGeom prst="rect">
            <a:avLst/>
          </a:prstGeom>
          <a:noFill/>
        </p:spPr>
        <p:txBody>
          <a:bodyPr wrap="none" rtlCol="0">
            <a:spAutoFit/>
          </a:bodyPr>
          <a:lstStyle/>
          <a:p>
            <a:r>
              <a:rPr lang="en-US" altLang="zh-CN" sz="2400" b="1" dirty="0">
                <a:solidFill>
                  <a:srgbClr val="712355"/>
                </a:solidFill>
              </a:rPr>
              <a:t>Q1-4</a:t>
            </a:r>
            <a:endParaRPr lang="zh-CN" altLang="en-US" sz="2400" b="1" dirty="0">
              <a:solidFill>
                <a:srgbClr val="712355"/>
              </a:solidFill>
            </a:endParaRPr>
          </a:p>
        </p:txBody>
      </p:sp>
      <p:sp>
        <p:nvSpPr>
          <p:cNvPr id="24" name="矩形 23">
            <a:extLst>
              <a:ext uri="{FF2B5EF4-FFF2-40B4-BE49-F238E27FC236}">
                <a16:creationId xmlns:a16="http://schemas.microsoft.com/office/drawing/2014/main" id="{47F2C847-B1BF-4585-89D8-79C3F372E59D}"/>
              </a:ext>
            </a:extLst>
          </p:cNvPr>
          <p:cNvSpPr/>
          <p:nvPr/>
        </p:nvSpPr>
        <p:spPr>
          <a:xfrm>
            <a:off x="4519889" y="4500366"/>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效率</a:t>
            </a:r>
          </a:p>
        </p:txBody>
      </p:sp>
    </p:spTree>
    <p:extLst>
      <p:ext uri="{BB962C8B-B14F-4D97-AF65-F5344CB8AC3E}">
        <p14:creationId xmlns:p14="http://schemas.microsoft.com/office/powerpoint/2010/main" val="301096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26FF5D3D-7343-48D8-8422-47A51518BACB}"/>
              </a:ext>
            </a:extLst>
          </p:cNvPr>
          <p:cNvSpPr/>
          <p:nvPr/>
        </p:nvSpPr>
        <p:spPr>
          <a:xfrm>
            <a:off x="420780" y="1267848"/>
            <a:ext cx="5601253" cy="469938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null;</a:t>
            </a:r>
            <a:endParaRPr lang="en-US" altLang="zh-CN" sz="1800" b="1" dirty="0">
              <a:solidFill>
                <a:srgbClr val="000000"/>
              </a:solidFill>
              <a:latin typeface="Courier New" panose="02070309020205020404" pitchFamily="49" charset="0"/>
            </a:endParaRP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r>
              <a:rPr lang="en-US" altLang="zh-CN" b="1" dirty="0">
                <a:solidFill>
                  <a:srgbClr val="7F0055"/>
                </a:solidFill>
                <a:latin typeface="Courier New" panose="02070309020205020404" pitchFamily="49" charset="0"/>
              </a:rPr>
              <a:t>	synchronized</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this</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p>
          <a:p>
            <a:r>
              <a:rPr lang="en-US" altLang="zh-CN" dirty="0">
                <a:solidFill>
                  <a:srgbClr val="0000C0"/>
                </a:solidFill>
                <a:latin typeface="Courier New" panose="02070309020205020404" pitchFamily="49" charset="0"/>
              </a:rPr>
              <a:t>			</a:t>
            </a:r>
            <a:r>
              <a:rPr lang="en-US" altLang="zh-CN" b="1" dirty="0" err="1">
                <a:solidFill>
                  <a:srgbClr val="0000C0"/>
                </a:solidFill>
                <a:latin typeface="Courier New" panose="02070309020205020404" pitchFamily="49" charset="0"/>
              </a:rPr>
              <a:t>rs</a:t>
            </a:r>
            <a:r>
              <a:rPr lang="en-US" altLang="zh-CN" b="1" dirty="0">
                <a:solidFill>
                  <a:srgbClr val="0000C0"/>
                </a:solidFill>
                <a:latin typeface="Courier New" panose="02070309020205020404" pitchFamily="49" charset="0"/>
              </a:rPr>
              <a:t> </a:t>
            </a:r>
            <a:r>
              <a:rPr lang="en-US" altLang="zh-CN" b="1" dirty="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Resource();</a:t>
            </a:r>
          </a:p>
          <a:p>
            <a:r>
              <a:rPr lang="en-US" altLang="zh-CN" dirty="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p>
          <a:p>
            <a:r>
              <a:rPr lang="en-US" altLang="zh-CN"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b="1"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
        <p:nvSpPr>
          <p:cNvPr id="15" name="文本框 14">
            <a:extLst>
              <a:ext uri="{FF2B5EF4-FFF2-40B4-BE49-F238E27FC236}">
                <a16:creationId xmlns:a16="http://schemas.microsoft.com/office/drawing/2014/main" id="{73A9D6DD-C7E0-47B5-BDA9-6843B7F71C00}"/>
              </a:ext>
            </a:extLst>
          </p:cNvPr>
          <p:cNvSpPr txBox="1"/>
          <p:nvPr/>
        </p:nvSpPr>
        <p:spPr>
          <a:xfrm>
            <a:off x="6326703" y="2596370"/>
            <a:ext cx="2628111" cy="369332"/>
          </a:xfrm>
          <a:prstGeom prst="rect">
            <a:avLst/>
          </a:prstGeom>
          <a:noFill/>
        </p:spPr>
        <p:txBody>
          <a:bodyPr wrap="square">
            <a:spAutoFit/>
          </a:bodyPr>
          <a:lstStyle/>
          <a:p>
            <a:r>
              <a:rPr lang="en-US" altLang="zh-CN" b="1" dirty="0">
                <a:solidFill>
                  <a:srgbClr val="FF0000"/>
                </a:solidFill>
              </a:rPr>
              <a:t>not sufficient</a:t>
            </a:r>
          </a:p>
        </p:txBody>
      </p:sp>
      <p:sp>
        <p:nvSpPr>
          <p:cNvPr id="17" name="文本框 16">
            <a:extLst>
              <a:ext uri="{FF2B5EF4-FFF2-40B4-BE49-F238E27FC236}">
                <a16:creationId xmlns:a16="http://schemas.microsoft.com/office/drawing/2014/main" id="{1B8607F8-963E-42C6-A80F-2628BFE01D47}"/>
              </a:ext>
            </a:extLst>
          </p:cNvPr>
          <p:cNvSpPr txBox="1"/>
          <p:nvPr/>
        </p:nvSpPr>
        <p:spPr>
          <a:xfrm>
            <a:off x="8691530" y="2395046"/>
            <a:ext cx="3124950" cy="646331"/>
          </a:xfrm>
          <a:prstGeom prst="rect">
            <a:avLst/>
          </a:prstGeom>
          <a:noFill/>
        </p:spPr>
        <p:txBody>
          <a:bodyPr wrap="square">
            <a:spAutoFit/>
          </a:bodyPr>
          <a:lstStyle/>
          <a:p>
            <a:r>
              <a:rPr lang="en-US" altLang="zh-CN" sz="1800" b="1" dirty="0">
                <a:solidFill>
                  <a:srgbClr val="712355"/>
                </a:solidFill>
              </a:rPr>
              <a:t>all these subsequent calls try to acquire this lock</a:t>
            </a:r>
            <a:endParaRPr lang="en-US" altLang="zh-CN" sz="1800" b="1" u="sng" dirty="0">
              <a:solidFill>
                <a:srgbClr val="712355"/>
              </a:solidFill>
            </a:endParaRPr>
          </a:p>
        </p:txBody>
      </p:sp>
      <p:sp>
        <p:nvSpPr>
          <p:cNvPr id="19" name="矩形 18">
            <a:extLst>
              <a:ext uri="{FF2B5EF4-FFF2-40B4-BE49-F238E27FC236}">
                <a16:creationId xmlns:a16="http://schemas.microsoft.com/office/drawing/2014/main" id="{643DD6C8-CD79-4931-B980-E9E274706B12}"/>
              </a:ext>
            </a:extLst>
          </p:cNvPr>
          <p:cNvSpPr/>
          <p:nvPr/>
        </p:nvSpPr>
        <p:spPr>
          <a:xfrm>
            <a:off x="311614" y="1171436"/>
            <a:ext cx="6553884" cy="503453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endParaRPr lang="en-US" altLang="zh-CN" sz="1800" b="1" dirty="0">
              <a:solidFill>
                <a:srgbClr val="000000"/>
              </a:solidFill>
              <a:latin typeface="Courier New" panose="02070309020205020404" pitchFamily="49" charset="0"/>
            </a:endParaRP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endParaRPr lang="en-US" altLang="zh-CN" sz="1800" b="1" dirty="0">
              <a:solidFill>
                <a:srgbClr val="000000"/>
              </a:solidFill>
              <a:latin typeface="Courier New" panose="02070309020205020404" pitchFamily="49" charset="0"/>
            </a:endParaRPr>
          </a:p>
          <a:p>
            <a:pPr lvl="2"/>
            <a:r>
              <a:rPr lang="en-US" altLang="zh-CN" b="1" dirty="0">
                <a:solidFill>
                  <a:srgbClr val="7F0055"/>
                </a:solidFill>
                <a:latin typeface="Courier New" panose="02070309020205020404" pitchFamily="49" charset="0"/>
              </a:rPr>
              <a:t>	synchronized</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this</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p>
          <a:p>
            <a:pPr lvl="2"/>
            <a:r>
              <a:rPr lang="en-US" altLang="zh-CN" dirty="0">
                <a:solidFill>
                  <a:srgbClr val="0000C0"/>
                </a:solidFill>
                <a:latin typeface="Courier New" panose="02070309020205020404" pitchFamily="49" charset="0"/>
              </a:rPr>
              <a:t>			</a:t>
            </a:r>
            <a:r>
              <a:rPr lang="en-US" altLang="zh-CN" b="1" dirty="0" err="1">
                <a:solidFill>
                  <a:srgbClr val="0000C0"/>
                </a:solidFill>
                <a:latin typeface="Courier New" panose="02070309020205020404" pitchFamily="49" charset="0"/>
              </a:rPr>
              <a:t>rs</a:t>
            </a:r>
            <a:r>
              <a:rPr lang="en-US" altLang="zh-CN" b="1" dirty="0">
                <a:solidFill>
                  <a:srgbClr val="0000C0"/>
                </a:solidFill>
                <a:latin typeface="Courier New" panose="02070309020205020404" pitchFamily="49" charset="0"/>
              </a:rPr>
              <a:t> </a:t>
            </a:r>
            <a:r>
              <a:rPr lang="en-US" altLang="zh-CN" b="1" dirty="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Resource();</a:t>
            </a:r>
          </a:p>
          <a:p>
            <a:pPr lvl="2"/>
            <a:r>
              <a:rPr lang="en-US" altLang="zh-CN" dirty="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r>
              <a:rPr lang="en-US" altLang="zh-CN" b="1" dirty="0">
                <a:solidFill>
                  <a:schemeClr val="tx1"/>
                </a:solidFill>
                <a:latin typeface="Courier New" panose="02070309020205020404" pitchFamily="49" charset="0"/>
              </a:rPr>
              <a:t>	} </a:t>
            </a:r>
            <a:r>
              <a:rPr lang="en-US" altLang="zh-CN" b="1" dirty="0">
                <a:solidFill>
                  <a:srgbClr val="7F0055"/>
                </a:solidFill>
                <a:latin typeface="Courier New" panose="02070309020205020404" pitchFamily="49" charset="0"/>
              </a:rPr>
              <a:t>	</a:t>
            </a:r>
          </a:p>
          <a:p>
            <a:r>
              <a:rPr lang="en-US" altLang="zh-CN"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b="1"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r>
              <a:rPr lang="en-US" altLang="zh-CN"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
        <p:nvSpPr>
          <p:cNvPr id="20" name="文本框 19">
            <a:extLst>
              <a:ext uri="{FF2B5EF4-FFF2-40B4-BE49-F238E27FC236}">
                <a16:creationId xmlns:a16="http://schemas.microsoft.com/office/drawing/2014/main" id="{D0103367-EFE1-4294-90AB-A8DFC722FFF4}"/>
              </a:ext>
            </a:extLst>
          </p:cNvPr>
          <p:cNvSpPr txBox="1"/>
          <p:nvPr/>
        </p:nvSpPr>
        <p:spPr>
          <a:xfrm>
            <a:off x="8299869" y="3105611"/>
            <a:ext cx="3657600" cy="646331"/>
          </a:xfrm>
          <a:prstGeom prst="rect">
            <a:avLst/>
          </a:prstGeom>
          <a:noFill/>
        </p:spPr>
        <p:txBody>
          <a:bodyPr wrap="square">
            <a:spAutoFit/>
          </a:bodyPr>
          <a:lstStyle/>
          <a:p>
            <a:r>
              <a:rPr lang="en-US" altLang="zh-CN" b="1" dirty="0">
                <a:solidFill>
                  <a:srgbClr val="712355"/>
                </a:solidFill>
              </a:rPr>
              <a:t>synchronized only if resource is not initialized</a:t>
            </a:r>
            <a:endParaRPr lang="en-US" altLang="zh-CN" sz="1800" b="1" dirty="0">
              <a:solidFill>
                <a:srgbClr val="712355"/>
              </a:solidFill>
            </a:endParaRPr>
          </a:p>
        </p:txBody>
      </p:sp>
      <p:sp>
        <p:nvSpPr>
          <p:cNvPr id="23" name="文本框 22">
            <a:extLst>
              <a:ext uri="{FF2B5EF4-FFF2-40B4-BE49-F238E27FC236}">
                <a16:creationId xmlns:a16="http://schemas.microsoft.com/office/drawing/2014/main" id="{B8EFB148-0C91-4184-B88F-3922373C737C}"/>
              </a:ext>
            </a:extLst>
          </p:cNvPr>
          <p:cNvSpPr txBox="1"/>
          <p:nvPr/>
        </p:nvSpPr>
        <p:spPr>
          <a:xfrm>
            <a:off x="8299869" y="4232412"/>
            <a:ext cx="1577903" cy="400110"/>
          </a:xfrm>
          <a:prstGeom prst="rect">
            <a:avLst/>
          </a:prstGeom>
          <a:noFill/>
        </p:spPr>
        <p:txBody>
          <a:bodyPr wrap="square">
            <a:spAutoFit/>
          </a:bodyPr>
          <a:lstStyle/>
          <a:p>
            <a:r>
              <a:rPr lang="en-US" altLang="zh-CN" sz="2000" b="1" u="sng" dirty="0">
                <a:solidFill>
                  <a:srgbClr val="712355"/>
                </a:solidFill>
              </a:rPr>
              <a:t>check</a:t>
            </a:r>
          </a:p>
        </p:txBody>
      </p:sp>
      <p:sp>
        <p:nvSpPr>
          <p:cNvPr id="24" name="文本框 23">
            <a:extLst>
              <a:ext uri="{FF2B5EF4-FFF2-40B4-BE49-F238E27FC236}">
                <a16:creationId xmlns:a16="http://schemas.microsoft.com/office/drawing/2014/main" id="{896A4361-536A-4A10-B9C1-558D5995E4F2}"/>
              </a:ext>
            </a:extLst>
          </p:cNvPr>
          <p:cNvSpPr txBox="1"/>
          <p:nvPr/>
        </p:nvSpPr>
        <p:spPr>
          <a:xfrm>
            <a:off x="8481172" y="4645469"/>
            <a:ext cx="1577903" cy="400110"/>
          </a:xfrm>
          <a:prstGeom prst="rect">
            <a:avLst/>
          </a:prstGeom>
          <a:noFill/>
        </p:spPr>
        <p:txBody>
          <a:bodyPr wrap="square">
            <a:spAutoFit/>
          </a:bodyPr>
          <a:lstStyle/>
          <a:p>
            <a:r>
              <a:rPr lang="en-US" altLang="zh-CN" sz="2000" b="1" u="sng" dirty="0">
                <a:solidFill>
                  <a:srgbClr val="712355"/>
                </a:solidFill>
              </a:rPr>
              <a:t>lock</a:t>
            </a:r>
          </a:p>
        </p:txBody>
      </p:sp>
      <p:sp>
        <p:nvSpPr>
          <p:cNvPr id="25" name="文本框 24">
            <a:extLst>
              <a:ext uri="{FF2B5EF4-FFF2-40B4-BE49-F238E27FC236}">
                <a16:creationId xmlns:a16="http://schemas.microsoft.com/office/drawing/2014/main" id="{3073EFD2-2530-4C97-A6C2-A8E638CDE552}"/>
              </a:ext>
            </a:extLst>
          </p:cNvPr>
          <p:cNvSpPr txBox="1"/>
          <p:nvPr/>
        </p:nvSpPr>
        <p:spPr>
          <a:xfrm>
            <a:off x="8619909" y="5074011"/>
            <a:ext cx="1577903" cy="400110"/>
          </a:xfrm>
          <a:prstGeom prst="rect">
            <a:avLst/>
          </a:prstGeom>
          <a:noFill/>
        </p:spPr>
        <p:txBody>
          <a:bodyPr wrap="square">
            <a:spAutoFit/>
          </a:bodyPr>
          <a:lstStyle/>
          <a:p>
            <a:r>
              <a:rPr lang="en-US" altLang="zh-CN" sz="2000" b="1" u="sng" dirty="0">
                <a:solidFill>
                  <a:srgbClr val="712355"/>
                </a:solidFill>
              </a:rPr>
              <a:t>check</a:t>
            </a:r>
          </a:p>
        </p:txBody>
      </p:sp>
      <p:sp>
        <p:nvSpPr>
          <p:cNvPr id="26" name="文本框 25">
            <a:extLst>
              <a:ext uri="{FF2B5EF4-FFF2-40B4-BE49-F238E27FC236}">
                <a16:creationId xmlns:a16="http://schemas.microsoft.com/office/drawing/2014/main" id="{D166EA89-3EDD-456B-956C-0CF67E17CBB9}"/>
              </a:ext>
            </a:extLst>
          </p:cNvPr>
          <p:cNvSpPr txBox="1"/>
          <p:nvPr/>
        </p:nvSpPr>
        <p:spPr>
          <a:xfrm>
            <a:off x="9674097" y="4237088"/>
            <a:ext cx="1577903" cy="400110"/>
          </a:xfrm>
          <a:prstGeom prst="rect">
            <a:avLst/>
          </a:prstGeom>
          <a:noFill/>
        </p:spPr>
        <p:txBody>
          <a:bodyPr wrap="square">
            <a:spAutoFit/>
          </a:bodyPr>
          <a:lstStyle/>
          <a:p>
            <a:r>
              <a:rPr lang="en-US" altLang="zh-CN" sz="2000" b="1" dirty="0">
                <a:solidFill>
                  <a:srgbClr val="712355"/>
                </a:solidFill>
              </a:rPr>
              <a:t>efficiency</a:t>
            </a:r>
          </a:p>
        </p:txBody>
      </p:sp>
      <p:sp>
        <p:nvSpPr>
          <p:cNvPr id="27" name="文本框 26">
            <a:extLst>
              <a:ext uri="{FF2B5EF4-FFF2-40B4-BE49-F238E27FC236}">
                <a16:creationId xmlns:a16="http://schemas.microsoft.com/office/drawing/2014/main" id="{1DB92859-305C-4BB5-A057-127145B77559}"/>
              </a:ext>
            </a:extLst>
          </p:cNvPr>
          <p:cNvSpPr txBox="1"/>
          <p:nvPr/>
        </p:nvSpPr>
        <p:spPr>
          <a:xfrm>
            <a:off x="9674097" y="4668121"/>
            <a:ext cx="1577903" cy="400110"/>
          </a:xfrm>
          <a:prstGeom prst="rect">
            <a:avLst/>
          </a:prstGeom>
          <a:noFill/>
        </p:spPr>
        <p:txBody>
          <a:bodyPr wrap="square">
            <a:spAutoFit/>
          </a:bodyPr>
          <a:lstStyle/>
          <a:p>
            <a:r>
              <a:rPr lang="en-US" altLang="zh-CN" sz="2000" b="1" dirty="0">
                <a:solidFill>
                  <a:srgbClr val="712355"/>
                </a:solidFill>
              </a:rPr>
              <a:t>thread safe</a:t>
            </a:r>
          </a:p>
        </p:txBody>
      </p:sp>
      <p:sp>
        <p:nvSpPr>
          <p:cNvPr id="29" name="文本框 28">
            <a:extLst>
              <a:ext uri="{FF2B5EF4-FFF2-40B4-BE49-F238E27FC236}">
                <a16:creationId xmlns:a16="http://schemas.microsoft.com/office/drawing/2014/main" id="{747DBCB1-48FF-49FD-8605-D0B8EF62F7AB}"/>
              </a:ext>
            </a:extLst>
          </p:cNvPr>
          <p:cNvSpPr txBox="1"/>
          <p:nvPr/>
        </p:nvSpPr>
        <p:spPr>
          <a:xfrm>
            <a:off x="9674097" y="5088269"/>
            <a:ext cx="1577903" cy="400110"/>
          </a:xfrm>
          <a:prstGeom prst="rect">
            <a:avLst/>
          </a:prstGeom>
          <a:noFill/>
        </p:spPr>
        <p:txBody>
          <a:bodyPr wrap="square">
            <a:spAutoFit/>
          </a:bodyPr>
          <a:lstStyle/>
          <a:p>
            <a:r>
              <a:rPr lang="en-US" altLang="zh-CN" sz="2000" b="1" dirty="0">
                <a:solidFill>
                  <a:srgbClr val="712355"/>
                </a:solidFill>
              </a:rPr>
              <a:t>lazy loaded</a:t>
            </a:r>
          </a:p>
        </p:txBody>
      </p:sp>
    </p:spTree>
    <p:extLst>
      <p:ext uri="{BB962C8B-B14F-4D97-AF65-F5344CB8AC3E}">
        <p14:creationId xmlns:p14="http://schemas.microsoft.com/office/powerpoint/2010/main" val="3222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animBg="1"/>
      <p:bldP spid="23" grpId="0"/>
      <p:bldP spid="24" grpId="0"/>
      <p:bldP spid="25" grpId="0"/>
      <p:bldP spid="26"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bg1"/>
                </a:solidFill>
                <a:latin typeface="微软雅黑" panose="020B0503020204020204" pitchFamily="34" charset="-122"/>
                <a:ea typeface="微软雅黑" panose="020B0503020204020204" pitchFamily="34" charset="-122"/>
                <a:sym typeface="+mn-ea"/>
              </a:rPr>
              <a:t>严密之问</a:t>
            </a: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D5288A5-5B06-486D-90FC-9D396421FA50}"/>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A653ED7-FE01-42AA-A63E-CF7FEF976389}"/>
              </a:ext>
            </a:extLst>
          </p:cNvPr>
          <p:cNvSpPr/>
          <p:nvPr/>
        </p:nvSpPr>
        <p:spPr>
          <a:xfrm>
            <a:off x="2491077" y="1153389"/>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线程安全了吗？</a:t>
            </a:r>
          </a:p>
        </p:txBody>
      </p:sp>
      <p:sp>
        <p:nvSpPr>
          <p:cNvPr id="9" name="半闭框 8">
            <a:extLst>
              <a:ext uri="{FF2B5EF4-FFF2-40B4-BE49-F238E27FC236}">
                <a16:creationId xmlns:a16="http://schemas.microsoft.com/office/drawing/2014/main" id="{7C57B1D6-677F-40BD-ADD0-3EA4248CDFD9}"/>
              </a:ext>
            </a:extLst>
          </p:cNvPr>
          <p:cNvSpPr/>
          <p:nvPr/>
        </p:nvSpPr>
        <p:spPr>
          <a:xfrm>
            <a:off x="1476671" y="1153388"/>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7A59C9CE-0255-439F-91A2-A6240CDE826D}"/>
              </a:ext>
            </a:extLst>
          </p:cNvPr>
          <p:cNvSpPr/>
          <p:nvPr/>
        </p:nvSpPr>
        <p:spPr>
          <a:xfrm rot="10800000">
            <a:off x="1957718" y="1405909"/>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82D068E0-7569-455D-B65C-FA0B8A86C5F1}"/>
              </a:ext>
            </a:extLst>
          </p:cNvPr>
          <p:cNvSpPr txBox="1"/>
          <p:nvPr/>
        </p:nvSpPr>
        <p:spPr>
          <a:xfrm>
            <a:off x="1554913" y="1153389"/>
            <a:ext cx="914033" cy="461665"/>
          </a:xfrm>
          <a:prstGeom prst="rect">
            <a:avLst/>
          </a:prstGeom>
          <a:noFill/>
        </p:spPr>
        <p:txBody>
          <a:bodyPr wrap="none" rtlCol="0">
            <a:spAutoFit/>
          </a:bodyPr>
          <a:lstStyle/>
          <a:p>
            <a:r>
              <a:rPr lang="en-US" altLang="zh-CN" sz="2400" b="1" dirty="0">
                <a:solidFill>
                  <a:srgbClr val="712355"/>
                </a:solidFill>
              </a:rPr>
              <a:t>Q2-1</a:t>
            </a:r>
            <a:endParaRPr lang="zh-CN" altLang="en-US" sz="2400" b="1" dirty="0">
              <a:solidFill>
                <a:srgbClr val="712355"/>
              </a:solidFill>
            </a:endParaRPr>
          </a:p>
        </p:txBody>
      </p:sp>
      <p:sp>
        <p:nvSpPr>
          <p:cNvPr id="12" name="矩形 11">
            <a:extLst>
              <a:ext uri="{FF2B5EF4-FFF2-40B4-BE49-F238E27FC236}">
                <a16:creationId xmlns:a16="http://schemas.microsoft.com/office/drawing/2014/main" id="{A41A1516-0D1B-4C9E-93AA-C70E8BD2EF7B}"/>
              </a:ext>
            </a:extLst>
          </p:cNvPr>
          <p:cNvSpPr/>
          <p:nvPr/>
        </p:nvSpPr>
        <p:spPr>
          <a:xfrm>
            <a:off x="3505483" y="2070745"/>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初始化阶段？</a:t>
            </a:r>
          </a:p>
        </p:txBody>
      </p:sp>
      <p:sp>
        <p:nvSpPr>
          <p:cNvPr id="13" name="半闭框 12">
            <a:extLst>
              <a:ext uri="{FF2B5EF4-FFF2-40B4-BE49-F238E27FC236}">
                <a16:creationId xmlns:a16="http://schemas.microsoft.com/office/drawing/2014/main" id="{7AC40A6F-0163-43EC-9663-CAE717BDE58D}"/>
              </a:ext>
            </a:extLst>
          </p:cNvPr>
          <p:cNvSpPr/>
          <p:nvPr/>
        </p:nvSpPr>
        <p:spPr>
          <a:xfrm>
            <a:off x="2491077" y="2070744"/>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29B400EF-7E5D-4DE7-AD5C-E719A50F67AF}"/>
              </a:ext>
            </a:extLst>
          </p:cNvPr>
          <p:cNvSpPr/>
          <p:nvPr/>
        </p:nvSpPr>
        <p:spPr>
          <a:xfrm rot="10800000">
            <a:off x="2972124" y="2323265"/>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7C9910D3-B2DE-49E0-B96B-71A5D74942DE}"/>
              </a:ext>
            </a:extLst>
          </p:cNvPr>
          <p:cNvSpPr txBox="1"/>
          <p:nvPr/>
        </p:nvSpPr>
        <p:spPr>
          <a:xfrm>
            <a:off x="2569319" y="2070745"/>
            <a:ext cx="914033" cy="461665"/>
          </a:xfrm>
          <a:prstGeom prst="rect">
            <a:avLst/>
          </a:prstGeom>
          <a:noFill/>
        </p:spPr>
        <p:txBody>
          <a:bodyPr wrap="none" rtlCol="0">
            <a:spAutoFit/>
          </a:bodyPr>
          <a:lstStyle/>
          <a:p>
            <a:r>
              <a:rPr lang="en-US" altLang="zh-CN" sz="2400" b="1" dirty="0">
                <a:solidFill>
                  <a:srgbClr val="712355"/>
                </a:solidFill>
              </a:rPr>
              <a:t>Q2-2</a:t>
            </a:r>
            <a:endParaRPr lang="zh-CN" altLang="en-US" sz="2400" b="1" dirty="0">
              <a:solidFill>
                <a:srgbClr val="712355"/>
              </a:solidFill>
            </a:endParaRPr>
          </a:p>
        </p:txBody>
      </p:sp>
      <p:sp>
        <p:nvSpPr>
          <p:cNvPr id="16" name="矩形 15">
            <a:extLst>
              <a:ext uri="{FF2B5EF4-FFF2-40B4-BE49-F238E27FC236}">
                <a16:creationId xmlns:a16="http://schemas.microsoft.com/office/drawing/2014/main" id="{56F48D3A-0357-4B4D-97CC-13E60E67F507}"/>
              </a:ext>
            </a:extLst>
          </p:cNvPr>
          <p:cNvSpPr/>
          <p:nvPr/>
        </p:nvSpPr>
        <p:spPr>
          <a:xfrm>
            <a:off x="4467577" y="2997431"/>
            <a:ext cx="4761979" cy="452336"/>
          </a:xfrm>
          <a:prstGeom prst="rect">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12355"/>
                </a:solidFill>
              </a:rPr>
              <a:t>原子操作？</a:t>
            </a:r>
          </a:p>
        </p:txBody>
      </p:sp>
      <p:sp>
        <p:nvSpPr>
          <p:cNvPr id="17" name="半闭框 16">
            <a:extLst>
              <a:ext uri="{FF2B5EF4-FFF2-40B4-BE49-F238E27FC236}">
                <a16:creationId xmlns:a16="http://schemas.microsoft.com/office/drawing/2014/main" id="{BB796EC0-9512-4781-93CC-183042F662BA}"/>
              </a:ext>
            </a:extLst>
          </p:cNvPr>
          <p:cNvSpPr/>
          <p:nvPr/>
        </p:nvSpPr>
        <p:spPr>
          <a:xfrm>
            <a:off x="3453171" y="2997430"/>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3EF4186F-988A-4639-844A-0493DC354C89}"/>
              </a:ext>
            </a:extLst>
          </p:cNvPr>
          <p:cNvSpPr/>
          <p:nvPr/>
        </p:nvSpPr>
        <p:spPr>
          <a:xfrm rot="10800000">
            <a:off x="3934218" y="3249951"/>
            <a:ext cx="481047" cy="209145"/>
          </a:xfrm>
          <a:prstGeom prst="halfFrame">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0F5C430A-C1C0-4187-866F-8E4D04FB51FB}"/>
              </a:ext>
            </a:extLst>
          </p:cNvPr>
          <p:cNvSpPr txBox="1"/>
          <p:nvPr/>
        </p:nvSpPr>
        <p:spPr>
          <a:xfrm>
            <a:off x="3531413" y="2997431"/>
            <a:ext cx="914033" cy="461665"/>
          </a:xfrm>
          <a:prstGeom prst="rect">
            <a:avLst/>
          </a:prstGeom>
          <a:noFill/>
        </p:spPr>
        <p:txBody>
          <a:bodyPr wrap="none" rtlCol="0">
            <a:spAutoFit/>
          </a:bodyPr>
          <a:lstStyle/>
          <a:p>
            <a:r>
              <a:rPr lang="en-US" altLang="zh-CN" sz="2400" b="1" dirty="0">
                <a:solidFill>
                  <a:srgbClr val="712355"/>
                </a:solidFill>
              </a:rPr>
              <a:t>Q2-3</a:t>
            </a:r>
            <a:endParaRPr lang="zh-CN" altLang="en-US" sz="2400" b="1" dirty="0">
              <a:solidFill>
                <a:srgbClr val="712355"/>
              </a:solidFill>
            </a:endParaRPr>
          </a:p>
        </p:txBody>
      </p:sp>
    </p:spTree>
    <p:extLst>
      <p:ext uri="{BB962C8B-B14F-4D97-AF65-F5344CB8AC3E}">
        <p14:creationId xmlns:p14="http://schemas.microsoft.com/office/powerpoint/2010/main" val="408782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dirty="0">
              <a:solidFill>
                <a:srgbClr val="7123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77104"/>
            <a:ext cx="2491077" cy="611265"/>
          </a:xfrm>
          <a:prstGeom prst="rect">
            <a:avLst/>
          </a:prstGeom>
        </p:spPr>
      </p:pic>
      <p:sp>
        <p:nvSpPr>
          <p:cNvPr id="7" name="矩形 6">
            <a:extLst>
              <a:ext uri="{FF2B5EF4-FFF2-40B4-BE49-F238E27FC236}">
                <a16:creationId xmlns:a16="http://schemas.microsoft.com/office/drawing/2014/main" id="{DF34328F-2D0F-402A-B183-6E7B697A36E6}"/>
              </a:ext>
            </a:extLst>
          </p:cNvPr>
          <p:cNvSpPr/>
          <p:nvPr/>
        </p:nvSpPr>
        <p:spPr>
          <a:xfrm>
            <a:off x="0" y="6648854"/>
            <a:ext cx="12192000" cy="20914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43DD6C8-CD79-4931-B980-E9E274706B12}"/>
              </a:ext>
            </a:extLst>
          </p:cNvPr>
          <p:cNvSpPr/>
          <p:nvPr/>
        </p:nvSpPr>
        <p:spPr>
          <a:xfrm>
            <a:off x="647804" y="1033997"/>
            <a:ext cx="6553884" cy="503453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null;</a:t>
            </a:r>
            <a:endParaRPr lang="en-US" altLang="zh-CN" sz="1800" b="1" dirty="0">
              <a:solidFill>
                <a:srgbClr val="000000"/>
              </a:solidFill>
              <a:latin typeface="Courier New" panose="02070309020205020404" pitchFamily="49" charset="0"/>
            </a:endParaRP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public</a:t>
            </a:r>
            <a:r>
              <a:rPr lang="en-US" altLang="zh-CN" sz="1800" b="1" dirty="0">
                <a:solidFill>
                  <a:srgbClr val="000000"/>
                </a:solidFill>
                <a:latin typeface="Courier New" panose="02070309020205020404" pitchFamily="49" charset="0"/>
              </a:rPr>
              <a:t> Resource </a:t>
            </a:r>
            <a:r>
              <a:rPr lang="en-US" altLang="zh-CN" sz="1800" b="1" dirty="0" err="1">
                <a:solidFill>
                  <a:srgbClr val="000000"/>
                </a:solidFill>
                <a:latin typeface="Courier New" panose="02070309020205020404" pitchFamily="49" charset="0"/>
              </a:rPr>
              <a:t>getResource</a:t>
            </a:r>
            <a:r>
              <a:rPr lang="en-US" altLang="zh-CN" sz="1800" b="1" dirty="0">
                <a:solidFill>
                  <a:srgbClr val="000000"/>
                </a:solidFill>
                <a:latin typeface="Courier New" panose="02070309020205020404" pitchFamily="49" charset="0"/>
              </a:rPr>
              <a:t>() {</a:t>
            </a:r>
          </a:p>
          <a:p>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endParaRPr lang="en-US" altLang="zh-CN" sz="1800" b="1" dirty="0">
              <a:solidFill>
                <a:srgbClr val="000000"/>
              </a:solidFill>
              <a:latin typeface="Courier New" panose="02070309020205020404" pitchFamily="49" charset="0"/>
            </a:endParaRPr>
          </a:p>
          <a:p>
            <a:pPr lvl="2"/>
            <a:r>
              <a:rPr lang="en-US" altLang="zh-CN" b="1" dirty="0">
                <a:solidFill>
                  <a:srgbClr val="7F0055"/>
                </a:solidFill>
                <a:latin typeface="Courier New" panose="02070309020205020404" pitchFamily="49" charset="0"/>
              </a:rPr>
              <a:t>	synchronized</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this</a:t>
            </a:r>
            <a:r>
              <a:rPr lang="en-US" altLang="zh-CN" b="1" dirty="0">
                <a:solidFill>
                  <a:schemeClr val="tx1"/>
                </a:solidFill>
                <a:latin typeface="Courier New" panose="02070309020205020404" pitchFamily="49" charset="0"/>
              </a:rPr>
              <a:t>)</a:t>
            </a:r>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if</a:t>
            </a:r>
            <a:r>
              <a:rPr lang="en-US" altLang="zh-CN" b="1" dirty="0">
                <a:solidFill>
                  <a:srgbClr val="000000"/>
                </a:solidFill>
                <a:latin typeface="Courier New" panose="02070309020205020404" pitchFamily="49" charset="0"/>
              </a:rPr>
              <a:t>(</a:t>
            </a:r>
            <a:r>
              <a:rPr lang="en-US" altLang="zh-CN" b="1" dirty="0" err="1">
                <a:solidFill>
                  <a:srgbClr val="0000C0"/>
                </a:solidFill>
                <a:latin typeface="Courier New" panose="02070309020205020404" pitchFamily="49" charset="0"/>
              </a:rPr>
              <a:t>rs</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null</a:t>
            </a:r>
            <a:r>
              <a:rPr lang="en-US" altLang="zh-CN" b="1" dirty="0">
                <a:solidFill>
                  <a:srgbClr val="000000"/>
                </a:solidFill>
                <a:latin typeface="Courier New" panose="02070309020205020404" pitchFamily="49" charset="0"/>
              </a:rPr>
              <a:t>) {</a:t>
            </a:r>
          </a:p>
          <a:p>
            <a:pPr lvl="2"/>
            <a:r>
              <a:rPr lang="en-US" altLang="zh-CN" dirty="0">
                <a:solidFill>
                  <a:srgbClr val="0000C0"/>
                </a:solidFill>
                <a:latin typeface="Courier New" panose="02070309020205020404" pitchFamily="49" charset="0"/>
              </a:rPr>
              <a:t>			</a:t>
            </a:r>
            <a:r>
              <a:rPr lang="en-US" altLang="zh-CN" b="1" dirty="0" err="1">
                <a:solidFill>
                  <a:srgbClr val="0000C0"/>
                </a:solidFill>
                <a:latin typeface="Courier New" panose="02070309020205020404" pitchFamily="49" charset="0"/>
              </a:rPr>
              <a:t>rs</a:t>
            </a:r>
            <a:r>
              <a:rPr lang="en-US" altLang="zh-CN" b="1" dirty="0">
                <a:solidFill>
                  <a:srgbClr val="0000C0"/>
                </a:solidFill>
                <a:latin typeface="Courier New" panose="02070309020205020404" pitchFamily="49" charset="0"/>
              </a:rPr>
              <a:t> </a:t>
            </a:r>
            <a:r>
              <a:rPr lang="en-US" altLang="zh-CN" b="1" dirty="0">
                <a:solidFill>
                  <a:srgbClr val="00000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Resource();</a:t>
            </a:r>
          </a:p>
          <a:p>
            <a:pPr lvl="2"/>
            <a:r>
              <a:rPr lang="en-US" altLang="zh-CN" dirty="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a:t>
            </a:r>
          </a:p>
          <a:p>
            <a:pPr lvl="2"/>
            <a:r>
              <a:rPr lang="en-US" altLang="zh-CN" b="1" dirty="0">
                <a:solidFill>
                  <a:srgbClr val="7F0055"/>
                </a:solidFill>
                <a:latin typeface="Courier New" panose="02070309020205020404" pitchFamily="49" charset="0"/>
              </a:rPr>
              <a:t>	</a:t>
            </a:r>
            <a:r>
              <a:rPr lang="en-US" altLang="zh-CN" b="1" dirty="0">
                <a:solidFill>
                  <a:schemeClr val="tx1"/>
                </a:solidFill>
                <a:latin typeface="Courier New" panose="02070309020205020404" pitchFamily="49" charset="0"/>
              </a:rPr>
              <a:t>}</a:t>
            </a:r>
          </a:p>
          <a:p>
            <a:r>
              <a:rPr lang="en-US" altLang="zh-CN" b="1" dirty="0">
                <a:solidFill>
                  <a:schemeClr val="tx1"/>
                </a:solidFill>
                <a:latin typeface="Courier New" panose="02070309020205020404" pitchFamily="49" charset="0"/>
              </a:rPr>
              <a:t>	} </a:t>
            </a:r>
            <a:r>
              <a:rPr lang="en-US" altLang="zh-CN" b="1" dirty="0">
                <a:solidFill>
                  <a:srgbClr val="7F0055"/>
                </a:solidFill>
                <a:latin typeface="Courier New" panose="02070309020205020404" pitchFamily="49" charset="0"/>
              </a:rPr>
              <a:t>	</a:t>
            </a:r>
          </a:p>
          <a:p>
            <a:r>
              <a:rPr lang="en-US" altLang="zh-CN" b="1" dirty="0">
                <a:solidFill>
                  <a:srgbClr val="7F0055"/>
                </a:solidFill>
                <a:latin typeface="Courier New" panose="02070309020205020404" pitchFamily="49" charset="0"/>
              </a:rPr>
              <a:t>	return</a:t>
            </a:r>
            <a:r>
              <a:rPr lang="en-US" altLang="zh-CN" sz="1800" b="1" dirty="0">
                <a:solidFill>
                  <a:srgbClr val="000000"/>
                </a:solidFill>
                <a:latin typeface="Courier New" panose="02070309020205020404" pitchFamily="49" charset="0"/>
              </a:rPr>
              <a:t> </a:t>
            </a:r>
            <a:r>
              <a:rPr lang="en-US" altLang="zh-CN" sz="1800" b="1" dirty="0" err="1">
                <a:solidFill>
                  <a:srgbClr val="0000C0"/>
                </a:solidFill>
                <a:latin typeface="Courier New" panose="02070309020205020404" pitchFamily="49" charset="0"/>
              </a:rPr>
              <a:t>rs</a:t>
            </a:r>
            <a:r>
              <a:rPr lang="en-US" altLang="zh-CN" sz="1800" b="1" dirty="0">
                <a:solidFill>
                  <a:srgbClr val="000000"/>
                </a:solidFill>
                <a:latin typeface="Courier New" panose="02070309020205020404" pitchFamily="49" charset="0"/>
              </a:rPr>
              <a:t>;</a:t>
            </a:r>
          </a:p>
          <a:p>
            <a:pPr algn="l"/>
            <a:r>
              <a:rPr lang="en-US" altLang="zh-CN" sz="1800" b="1" dirty="0">
                <a:solidFill>
                  <a:srgbClr val="000000"/>
                </a:solidFill>
                <a:latin typeface="Courier New" panose="02070309020205020404" pitchFamily="49" charset="0"/>
              </a:rPr>
              <a:t>}</a:t>
            </a:r>
          </a:p>
          <a:p>
            <a:pPr algn="l"/>
            <a:endParaRPr lang="zh-CN" altLang="en-US" sz="1800" dirty="0">
              <a:latin typeface="Courier New" panose="02070309020205020404" pitchFamily="49" charset="0"/>
            </a:endParaRPr>
          </a:p>
          <a:p>
            <a:pPr algn="l"/>
            <a:r>
              <a:rPr lang="en-US" altLang="zh-CN" sz="1800" b="1" dirty="0">
                <a:solidFill>
                  <a:srgbClr val="7F0055"/>
                </a:solidFill>
                <a:latin typeface="Courier New" panose="02070309020205020404" pitchFamily="49" charset="0"/>
              </a:rPr>
              <a:t>private</a:t>
            </a:r>
            <a:r>
              <a:rPr lang="en-US" altLang="zh-CN" sz="1800" b="1" dirty="0">
                <a:solidFill>
                  <a:srgbClr val="000000"/>
                </a:solidFill>
                <a:latin typeface="Courier New" panose="02070309020205020404" pitchFamily="49" charset="0"/>
              </a:rPr>
              <a:t> Resource() {</a:t>
            </a:r>
          </a:p>
          <a:p>
            <a:pPr algn="l"/>
            <a:r>
              <a:rPr lang="en-US" altLang="zh-CN" sz="1800" dirty="0">
                <a:solidFill>
                  <a:srgbClr val="0000C0"/>
                </a:solidFill>
                <a:latin typeface="Courier New" panose="02070309020205020404" pitchFamily="49" charset="0"/>
              </a:rPr>
              <a:t>	field1</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CPU heavy logic</a:t>
            </a:r>
          </a:p>
          <a:p>
            <a:pPr algn="l"/>
            <a:r>
              <a:rPr lang="en-US" altLang="zh-CN" sz="1800" dirty="0">
                <a:solidFill>
                  <a:srgbClr val="0000C0"/>
                </a:solidFill>
                <a:latin typeface="Courier New" panose="02070309020205020404" pitchFamily="49" charset="0"/>
              </a:rPr>
              <a:t>	field2</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some value from DB</a:t>
            </a:r>
          </a:p>
          <a:p>
            <a:pPr algn="l"/>
            <a:r>
              <a:rPr lang="en-US" altLang="zh-CN" sz="1800" dirty="0">
                <a:solidFill>
                  <a:srgbClr val="0000C0"/>
                </a:solidFill>
                <a:latin typeface="Courier New" panose="02070309020205020404" pitchFamily="49" charset="0"/>
              </a:rPr>
              <a:t>	field3</a:t>
            </a:r>
            <a:r>
              <a:rPr lang="en-US" altLang="zh-CN" sz="1800" dirty="0">
                <a:solidFill>
                  <a:srgbClr val="000000"/>
                </a:solidFill>
                <a:latin typeface="Courier New" panose="02070309020205020404" pitchFamily="49" charset="0"/>
              </a:rPr>
              <a:t> = </a:t>
            </a:r>
            <a:r>
              <a:rPr lang="en-US" altLang="zh-CN" sz="1800" dirty="0">
                <a:solidFill>
                  <a:srgbClr val="3F7F5F"/>
                </a:solidFill>
                <a:latin typeface="Courier New" panose="02070309020205020404" pitchFamily="49" charset="0"/>
              </a:rPr>
              <a:t>// etc.</a:t>
            </a:r>
          </a:p>
          <a:p>
            <a:pPr algn="l"/>
            <a:r>
              <a:rPr lang="en-US" altLang="zh-CN" sz="1800" b="1" dirty="0">
                <a:solidFill>
                  <a:srgbClr val="000000"/>
                </a:solidFill>
                <a:latin typeface="Courier New" panose="02070309020205020404" pitchFamily="49" charset="0"/>
              </a:rPr>
              <a:t>}</a:t>
            </a:r>
            <a:endParaRPr lang="zh-CN" altLang="en-US" b="1" dirty="0"/>
          </a:p>
        </p:txBody>
      </p:sp>
      <p:sp>
        <p:nvSpPr>
          <p:cNvPr id="16" name="文本框 15">
            <a:extLst>
              <a:ext uri="{FF2B5EF4-FFF2-40B4-BE49-F238E27FC236}">
                <a16:creationId xmlns:a16="http://schemas.microsoft.com/office/drawing/2014/main" id="{B282D1BE-409D-4498-8E26-4B41445C821E}"/>
              </a:ext>
            </a:extLst>
          </p:cNvPr>
          <p:cNvSpPr txBox="1"/>
          <p:nvPr/>
        </p:nvSpPr>
        <p:spPr>
          <a:xfrm>
            <a:off x="8684408" y="2526890"/>
            <a:ext cx="3406978" cy="369332"/>
          </a:xfrm>
          <a:prstGeom prst="rect">
            <a:avLst/>
          </a:prstGeom>
          <a:noFill/>
        </p:spPr>
        <p:txBody>
          <a:bodyPr wrap="square">
            <a:spAutoFit/>
          </a:bodyPr>
          <a:lstStyle/>
          <a:p>
            <a:r>
              <a:rPr lang="en-US" altLang="zh-CN" b="1" dirty="0">
                <a:solidFill>
                  <a:srgbClr val="712355"/>
                </a:solidFill>
              </a:rPr>
              <a:t>1. construct empty resource()</a:t>
            </a:r>
          </a:p>
        </p:txBody>
      </p:sp>
      <p:sp>
        <p:nvSpPr>
          <p:cNvPr id="18" name="文本框 17">
            <a:extLst>
              <a:ext uri="{FF2B5EF4-FFF2-40B4-BE49-F238E27FC236}">
                <a16:creationId xmlns:a16="http://schemas.microsoft.com/office/drawing/2014/main" id="{5763BF81-1714-4B89-9AA6-B9C1DAAFAEC8}"/>
              </a:ext>
            </a:extLst>
          </p:cNvPr>
          <p:cNvSpPr txBox="1"/>
          <p:nvPr/>
        </p:nvSpPr>
        <p:spPr>
          <a:xfrm>
            <a:off x="8684409" y="2974881"/>
            <a:ext cx="2279513" cy="369332"/>
          </a:xfrm>
          <a:prstGeom prst="rect">
            <a:avLst/>
          </a:prstGeom>
          <a:noFill/>
        </p:spPr>
        <p:txBody>
          <a:bodyPr wrap="square">
            <a:spAutoFit/>
          </a:bodyPr>
          <a:lstStyle/>
          <a:p>
            <a:r>
              <a:rPr lang="en-US" altLang="zh-CN" b="1" dirty="0">
                <a:solidFill>
                  <a:srgbClr val="712355"/>
                </a:solidFill>
              </a:rPr>
              <a:t>2. call constructor</a:t>
            </a:r>
          </a:p>
        </p:txBody>
      </p:sp>
      <p:sp>
        <p:nvSpPr>
          <p:cNvPr id="21" name="文本框 20">
            <a:extLst>
              <a:ext uri="{FF2B5EF4-FFF2-40B4-BE49-F238E27FC236}">
                <a16:creationId xmlns:a16="http://schemas.microsoft.com/office/drawing/2014/main" id="{68D2403C-3457-4910-93AC-AAFDE309519C}"/>
              </a:ext>
            </a:extLst>
          </p:cNvPr>
          <p:cNvSpPr txBox="1"/>
          <p:nvPr/>
        </p:nvSpPr>
        <p:spPr>
          <a:xfrm>
            <a:off x="8684409" y="3459027"/>
            <a:ext cx="2158900" cy="369332"/>
          </a:xfrm>
          <a:prstGeom prst="rect">
            <a:avLst/>
          </a:prstGeom>
          <a:noFill/>
        </p:spPr>
        <p:txBody>
          <a:bodyPr wrap="square">
            <a:spAutoFit/>
          </a:bodyPr>
          <a:lstStyle/>
          <a:p>
            <a:r>
              <a:rPr lang="en-US" altLang="zh-CN" b="1" dirty="0">
                <a:solidFill>
                  <a:srgbClr val="712355"/>
                </a:solidFill>
              </a:rPr>
              <a:t>3. assign to </a:t>
            </a:r>
            <a:r>
              <a:rPr lang="en-US" altLang="zh-CN" b="1" dirty="0" err="1">
                <a:solidFill>
                  <a:srgbClr val="712355"/>
                </a:solidFill>
              </a:rPr>
              <a:t>rs</a:t>
            </a:r>
            <a:endParaRPr lang="en-US" altLang="zh-CN" b="1" dirty="0">
              <a:solidFill>
                <a:srgbClr val="712355"/>
              </a:solidFill>
            </a:endParaRPr>
          </a:p>
        </p:txBody>
      </p:sp>
      <p:sp>
        <p:nvSpPr>
          <p:cNvPr id="2" name="箭头: 右 1">
            <a:extLst>
              <a:ext uri="{FF2B5EF4-FFF2-40B4-BE49-F238E27FC236}">
                <a16:creationId xmlns:a16="http://schemas.microsoft.com/office/drawing/2014/main" id="{06ADD3B1-7D3A-4825-B056-871B46E88F67}"/>
              </a:ext>
            </a:extLst>
          </p:cNvPr>
          <p:cNvSpPr/>
          <p:nvPr/>
        </p:nvSpPr>
        <p:spPr>
          <a:xfrm>
            <a:off x="7132321" y="2896222"/>
            <a:ext cx="1198180" cy="209145"/>
          </a:xfrm>
          <a:prstGeom prst="rightArrow">
            <a:avLst/>
          </a:prstGeom>
          <a:solidFill>
            <a:schemeClr val="bg1"/>
          </a:solid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7309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1445</Words>
  <Application>Microsoft Office PowerPoint</Application>
  <PresentationFormat>宽屏</PresentationFormat>
  <Paragraphs>292</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微软雅黑</vt:lpstr>
      <vt:lpstr>Arial</vt:lpstr>
      <vt:lpstr>Courier New</vt:lpstr>
      <vt:lpstr>Office 主题​​</vt:lpstr>
      <vt:lpstr>Double-Checked Locking is Broken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Python语言程序设计大作业</dc:title>
  <dc:creator>唐 明昊</dc:creator>
  <cp:lastModifiedBy>唐 明昊</cp:lastModifiedBy>
  <cp:revision>53</cp:revision>
  <dcterms:created xsi:type="dcterms:W3CDTF">2023-05-12T00:59:14Z</dcterms:created>
  <dcterms:modified xsi:type="dcterms:W3CDTF">2023-05-14T07:49:43Z</dcterms:modified>
</cp:coreProperties>
</file>