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
  </p:notesMasterIdLst>
  <p:handoutMasterIdLst>
    <p:handoutMasterId r:id="rId18"/>
  </p:handoutMasterIdLst>
  <p:sldIdLst>
    <p:sldId id="586" r:id="rId2"/>
    <p:sldId id="658" r:id="rId3"/>
    <p:sldId id="651" r:id="rId4"/>
    <p:sldId id="654" r:id="rId5"/>
    <p:sldId id="655" r:id="rId6"/>
    <p:sldId id="582" r:id="rId7"/>
    <p:sldId id="617" r:id="rId8"/>
    <p:sldId id="649" r:id="rId9"/>
    <p:sldId id="656" r:id="rId10"/>
    <p:sldId id="621" r:id="rId11"/>
    <p:sldId id="556" r:id="rId12"/>
    <p:sldId id="615" r:id="rId13"/>
    <p:sldId id="633" r:id="rId14"/>
    <p:sldId id="511" r:id="rId15"/>
    <p:sldId id="657" r:id="rId16"/>
  </p:sldIdLst>
  <p:sldSz cx="12192000" cy="6858000"/>
  <p:notesSz cx="6807200" cy="9939338"/>
  <p:defaultTextStyle>
    <a:defPPr>
      <a:defRPr lang="zh-TW"/>
    </a:defPPr>
    <a:lvl1pPr algn="l" rtl="0" eaLnBrk="0" fontAlgn="base" hangingPunct="0">
      <a:spcBef>
        <a:spcPct val="0"/>
      </a:spcBef>
      <a:spcAft>
        <a:spcPct val="0"/>
      </a:spcAft>
      <a:defRPr kumimoji="1" sz="16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kumimoji="1" sz="16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kumimoji="1" sz="16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kumimoji="1" sz="16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kumimoji="1" sz="16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16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16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16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1600" kern="1200">
        <a:solidFill>
          <a:schemeClr val="tx1"/>
        </a:solidFill>
        <a:latin typeface="Times New Roman" pitchFamily="18" charset="0"/>
        <a:ea typeface="新細明體" pitchFamily="18" charset="-120"/>
        <a:cs typeface="+mn-cs"/>
      </a:defRPr>
    </a:lvl9pPr>
  </p:defaultTextStyle>
  <p:extLst>
    <p:ext uri="{521415D9-36F7-43E2-AB2F-B90AF26B5E84}">
      <p14:sectionLst xmlns:p14="http://schemas.microsoft.com/office/powerpoint/2010/main">
        <p14:section name="預設章節" id="{5F8FBAD0-DE70-42DD-82E3-248AD504213B}">
          <p14:sldIdLst>
            <p14:sldId id="586"/>
            <p14:sldId id="658"/>
            <p14:sldId id="651"/>
            <p14:sldId id="654"/>
            <p14:sldId id="655"/>
            <p14:sldId id="582"/>
            <p14:sldId id="617"/>
            <p14:sldId id="649"/>
            <p14:sldId id="656"/>
            <p14:sldId id="621"/>
            <p14:sldId id="556"/>
            <p14:sldId id="615"/>
            <p14:sldId id="633"/>
            <p14:sldId id="511"/>
            <p14:sldId id="657"/>
          </p14:sldIdLst>
        </p14:section>
        <p14:section name="未命名的章節" id="{1A7F9043-9962-4D07-B7EA-07366E6A9D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A9EA831-591F-AC34-3652-195EA0B246B5}" name="楊凱卉(kaihui yang)" initials="cy" userId="S::kaihui.yang@ctbcbank.com::86d207b6-8497-4738-8bde-04f9258a769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0B1"/>
    <a:srgbClr val="379AAB"/>
    <a:srgbClr val="695C5A"/>
    <a:srgbClr val="3E4581"/>
    <a:srgbClr val="267786"/>
    <a:srgbClr val="C0504D"/>
    <a:srgbClr val="FDBC03"/>
    <a:srgbClr val="FDC013"/>
    <a:srgbClr val="FDCB3D"/>
    <a:srgbClr val="FDD4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7CE84F3-28C3-443E-9E96-99CF82512B78}" styleName="深色樣式 1 - 輔色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AF606853-7671-496A-8E4F-DF71F8EC918B}" styleName="深色樣式 1 - 輔色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88249" autoAdjust="0"/>
  </p:normalViewPr>
  <p:slideViewPr>
    <p:cSldViewPr>
      <p:cViewPr varScale="1">
        <p:scale>
          <a:sx n="56" d="100"/>
          <a:sy n="56" d="100"/>
        </p:scale>
        <p:origin x="1088" y="36"/>
      </p:cViewPr>
      <p:guideLst>
        <p:guide orient="horz" pos="2160"/>
        <p:guide pos="3840"/>
      </p:guideLst>
    </p:cSldViewPr>
  </p:slideViewPr>
  <p:outlineViewPr>
    <p:cViewPr>
      <p:scale>
        <a:sx n="75" d="100"/>
        <a:sy n="75" d="100"/>
      </p:scale>
      <p:origin x="0" y="-4914"/>
    </p:cViewPr>
  </p:outlineViewPr>
  <p:notesTextViewPr>
    <p:cViewPr>
      <p:scale>
        <a:sx n="150" d="100"/>
        <a:sy n="150" d="100"/>
      </p:scale>
      <p:origin x="0" y="0"/>
    </p:cViewPr>
  </p:notesTextViewPr>
  <p:sorterViewPr>
    <p:cViewPr varScale="1">
      <p:scale>
        <a:sx n="1" d="1"/>
        <a:sy n="1" d="1"/>
      </p:scale>
      <p:origin x="0" y="0"/>
    </p:cViewPr>
  </p:sorterViewPr>
  <p:notesViewPr>
    <p:cSldViewPr>
      <p:cViewPr varScale="1">
        <p:scale>
          <a:sx n="57" d="100"/>
          <a:sy n="57" d="100"/>
        </p:scale>
        <p:origin x="2491"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51163" cy="496888"/>
          </a:xfrm>
          <a:prstGeom prst="rect">
            <a:avLst/>
          </a:prstGeom>
        </p:spPr>
        <p:txBody>
          <a:bodyPr vert="horz" lIns="91540" tIns="45769" rIns="91540" bIns="45769" rtlCol="0"/>
          <a:lstStyle>
            <a:lvl1pPr algn="l">
              <a:defRPr sz="1200">
                <a:ea typeface="新細明體" panose="02020500000000000000" pitchFamily="18" charset="-120"/>
              </a:defRPr>
            </a:lvl1pPr>
          </a:lstStyle>
          <a:p>
            <a:pPr>
              <a:defRPr/>
            </a:pPr>
            <a:endParaRPr lang="zh-HK" altLang="en-US"/>
          </a:p>
        </p:txBody>
      </p:sp>
      <p:sp>
        <p:nvSpPr>
          <p:cNvPr id="3" name="日期版面配置區 2"/>
          <p:cNvSpPr>
            <a:spLocks noGrp="1"/>
          </p:cNvSpPr>
          <p:nvPr>
            <p:ph type="dt" sz="quarter" idx="1"/>
          </p:nvPr>
        </p:nvSpPr>
        <p:spPr>
          <a:xfrm>
            <a:off x="3854450" y="0"/>
            <a:ext cx="2951163" cy="496888"/>
          </a:xfrm>
          <a:prstGeom prst="rect">
            <a:avLst/>
          </a:prstGeom>
        </p:spPr>
        <p:txBody>
          <a:bodyPr vert="horz" lIns="91540" tIns="45769" rIns="91540" bIns="45769" rtlCol="0"/>
          <a:lstStyle>
            <a:lvl1pPr algn="r">
              <a:defRPr sz="1200">
                <a:ea typeface="新細明體" panose="02020500000000000000" pitchFamily="18" charset="-120"/>
              </a:defRPr>
            </a:lvl1pPr>
          </a:lstStyle>
          <a:p>
            <a:pPr>
              <a:defRPr/>
            </a:pPr>
            <a:endParaRPr lang="zh-HK" altLang="en-US"/>
          </a:p>
        </p:txBody>
      </p:sp>
      <p:sp>
        <p:nvSpPr>
          <p:cNvPr id="4" name="頁尾版面配置區 3"/>
          <p:cNvSpPr>
            <a:spLocks noGrp="1"/>
          </p:cNvSpPr>
          <p:nvPr>
            <p:ph type="ftr" sz="quarter" idx="2"/>
          </p:nvPr>
        </p:nvSpPr>
        <p:spPr>
          <a:xfrm>
            <a:off x="0" y="9442451"/>
            <a:ext cx="2951163" cy="496888"/>
          </a:xfrm>
          <a:prstGeom prst="rect">
            <a:avLst/>
          </a:prstGeom>
        </p:spPr>
        <p:txBody>
          <a:bodyPr vert="horz" lIns="91540" tIns="45769" rIns="91540" bIns="45769" rtlCol="0" anchor="b"/>
          <a:lstStyle>
            <a:lvl1pPr algn="l">
              <a:defRPr sz="1200">
                <a:ea typeface="新細明體" panose="02020500000000000000" pitchFamily="18" charset="-120"/>
              </a:defRPr>
            </a:lvl1pPr>
          </a:lstStyle>
          <a:p>
            <a:pPr>
              <a:defRPr/>
            </a:pPr>
            <a:endParaRPr lang="zh-HK" altLang="en-US"/>
          </a:p>
        </p:txBody>
      </p:sp>
      <p:sp>
        <p:nvSpPr>
          <p:cNvPr id="5" name="投影片編號版面配置區 4"/>
          <p:cNvSpPr>
            <a:spLocks noGrp="1"/>
          </p:cNvSpPr>
          <p:nvPr>
            <p:ph type="sldNum" sz="quarter" idx="3"/>
          </p:nvPr>
        </p:nvSpPr>
        <p:spPr>
          <a:xfrm>
            <a:off x="3854450" y="9442451"/>
            <a:ext cx="2951163" cy="496888"/>
          </a:xfrm>
          <a:prstGeom prst="rect">
            <a:avLst/>
          </a:prstGeom>
        </p:spPr>
        <p:txBody>
          <a:bodyPr vert="horz" wrap="square" lIns="91540" tIns="45769" rIns="91540" bIns="45769" numCol="1" anchor="b" anchorCtr="0" compatLnSpc="1">
            <a:prstTxWarp prst="textNoShape">
              <a:avLst/>
            </a:prstTxWarp>
          </a:bodyPr>
          <a:lstStyle>
            <a:lvl1pPr algn="r">
              <a:defRPr sz="1200">
                <a:ea typeface="新細明體" pitchFamily="18" charset="-120"/>
              </a:defRPr>
            </a:lvl1pPr>
          </a:lstStyle>
          <a:p>
            <a:pPr>
              <a:defRPr/>
            </a:pPr>
            <a:fld id="{C2467EC3-D441-4311-AE80-CE730191184E}" type="slidenum">
              <a:rPr lang="zh-HK" altLang="en-US"/>
              <a:pPr>
                <a:defRPr/>
              </a:pPr>
              <a:t>‹#›</a:t>
            </a:fld>
            <a:endParaRPr lang="zh-HK" altLang="en-US"/>
          </a:p>
        </p:txBody>
      </p:sp>
    </p:spTree>
    <p:extLst>
      <p:ext uri="{BB962C8B-B14F-4D97-AF65-F5344CB8AC3E}">
        <p14:creationId xmlns:p14="http://schemas.microsoft.com/office/powerpoint/2010/main" val="3286478182"/>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1540" tIns="45769" rIns="91540" bIns="45769" numCol="1" anchor="t" anchorCtr="0" compatLnSpc="1">
            <a:prstTxWarp prst="textNoShape">
              <a:avLst/>
            </a:prstTxWarp>
          </a:bodyPr>
          <a:lstStyle>
            <a:lvl1pPr eaLnBrk="1" hangingPunct="1">
              <a:defRPr sz="1200">
                <a:ea typeface="新細明體" panose="02020500000000000000" pitchFamily="18" charset="-120"/>
              </a:defRPr>
            </a:lvl1pPr>
          </a:lstStyle>
          <a:p>
            <a:pPr>
              <a:defRPr/>
            </a:pPr>
            <a:endParaRPr lang="en-US" altLang="zh-TW"/>
          </a:p>
        </p:txBody>
      </p:sp>
      <p:sp>
        <p:nvSpPr>
          <p:cNvPr id="15363" name="Rectangle 3"/>
          <p:cNvSpPr>
            <a:spLocks noGrp="1" noChangeArrowheads="1"/>
          </p:cNvSpPr>
          <p:nvPr>
            <p:ph type="dt" idx="1"/>
          </p:nvPr>
        </p:nvSpPr>
        <p:spPr bwMode="auto">
          <a:xfrm>
            <a:off x="3854450" y="0"/>
            <a:ext cx="2951163" cy="496888"/>
          </a:xfrm>
          <a:prstGeom prst="rect">
            <a:avLst/>
          </a:prstGeom>
          <a:noFill/>
          <a:ln w="9525">
            <a:noFill/>
            <a:miter lim="800000"/>
            <a:headEnd/>
            <a:tailEnd/>
          </a:ln>
          <a:effectLst/>
        </p:spPr>
        <p:txBody>
          <a:bodyPr vert="horz" wrap="square" lIns="91540" tIns="45769" rIns="91540" bIns="45769" numCol="1" anchor="t" anchorCtr="0" compatLnSpc="1">
            <a:prstTxWarp prst="textNoShape">
              <a:avLst/>
            </a:prstTxWarp>
          </a:bodyPr>
          <a:lstStyle>
            <a:lvl1pPr algn="r" eaLnBrk="1" hangingPunct="1">
              <a:defRPr sz="1200">
                <a:ea typeface="新細明體" panose="02020500000000000000" pitchFamily="18" charset="-120"/>
              </a:defRPr>
            </a:lvl1pPr>
          </a:lstStyle>
          <a:p>
            <a:pPr>
              <a:defRPr/>
            </a:pPr>
            <a:endParaRPr lang="en-US" altLang="zh-TW"/>
          </a:p>
        </p:txBody>
      </p:sp>
      <p:sp>
        <p:nvSpPr>
          <p:cNvPr id="29700" name="Rectangle 4"/>
          <p:cNvSpPr>
            <a:spLocks noGrp="1" noRot="1" noChangeAspect="1" noChangeArrowheads="1" noTextEdit="1"/>
          </p:cNvSpPr>
          <p:nvPr>
            <p:ph type="sldImg" idx="2"/>
          </p:nvPr>
        </p:nvSpPr>
        <p:spPr bwMode="auto">
          <a:xfrm>
            <a:off x="90488" y="746125"/>
            <a:ext cx="6626225"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1039" y="4721226"/>
            <a:ext cx="5445125" cy="4471988"/>
          </a:xfrm>
          <a:prstGeom prst="rect">
            <a:avLst/>
          </a:prstGeom>
          <a:noFill/>
          <a:ln w="9525">
            <a:noFill/>
            <a:miter lim="800000"/>
            <a:headEnd/>
            <a:tailEnd/>
          </a:ln>
          <a:effectLst/>
        </p:spPr>
        <p:txBody>
          <a:bodyPr vert="horz" wrap="square" lIns="91540" tIns="45769" rIns="91540" bIns="45769" numCol="1" anchor="t" anchorCtr="0" compatLnSpc="1">
            <a:prstTxWarp prst="textNoShape">
              <a:avLst/>
            </a:prstTxWarp>
          </a:bodyPr>
          <a:lstStyle/>
          <a:p>
            <a:pPr lvl="0"/>
            <a:r>
              <a:rPr lang="zh-TW" altLang="en-US" noProof="0" dirty="0"/>
              <a:t>按一下以編輯母片</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15366" name="Rectangle 6"/>
          <p:cNvSpPr>
            <a:spLocks noGrp="1" noChangeArrowheads="1"/>
          </p:cNvSpPr>
          <p:nvPr>
            <p:ph type="ftr" sz="quarter" idx="4"/>
          </p:nvPr>
        </p:nvSpPr>
        <p:spPr bwMode="auto">
          <a:xfrm>
            <a:off x="0" y="9440863"/>
            <a:ext cx="2951163" cy="496887"/>
          </a:xfrm>
          <a:prstGeom prst="rect">
            <a:avLst/>
          </a:prstGeom>
          <a:noFill/>
          <a:ln w="9525">
            <a:noFill/>
            <a:miter lim="800000"/>
            <a:headEnd/>
            <a:tailEnd/>
          </a:ln>
          <a:effectLst/>
        </p:spPr>
        <p:txBody>
          <a:bodyPr vert="horz" wrap="square" lIns="91540" tIns="45769" rIns="91540" bIns="45769" numCol="1" anchor="b" anchorCtr="0" compatLnSpc="1">
            <a:prstTxWarp prst="textNoShape">
              <a:avLst/>
            </a:prstTxWarp>
          </a:bodyPr>
          <a:lstStyle>
            <a:lvl1pPr eaLnBrk="1" hangingPunct="1">
              <a:defRPr sz="1200">
                <a:ea typeface="新細明體" panose="02020500000000000000" pitchFamily="18" charset="-120"/>
              </a:defRPr>
            </a:lvl1pPr>
          </a:lstStyle>
          <a:p>
            <a:pPr>
              <a:defRPr/>
            </a:pPr>
            <a:endParaRPr lang="en-US" altLang="zh-TW"/>
          </a:p>
        </p:txBody>
      </p:sp>
      <p:sp>
        <p:nvSpPr>
          <p:cNvPr id="15367" name="Rectangle 7"/>
          <p:cNvSpPr>
            <a:spLocks noGrp="1" noChangeArrowheads="1"/>
          </p:cNvSpPr>
          <p:nvPr>
            <p:ph type="sldNum" sz="quarter" idx="5"/>
          </p:nvPr>
        </p:nvSpPr>
        <p:spPr bwMode="auto">
          <a:xfrm>
            <a:off x="3854450" y="9440863"/>
            <a:ext cx="2951163" cy="496887"/>
          </a:xfrm>
          <a:prstGeom prst="rect">
            <a:avLst/>
          </a:prstGeom>
          <a:noFill/>
          <a:ln w="9525">
            <a:noFill/>
            <a:miter lim="800000"/>
            <a:headEnd/>
            <a:tailEnd/>
          </a:ln>
          <a:effectLst/>
        </p:spPr>
        <p:txBody>
          <a:bodyPr vert="horz" wrap="square" lIns="91540" tIns="45769" rIns="91540" bIns="45769" numCol="1" anchor="b" anchorCtr="0" compatLnSpc="1">
            <a:prstTxWarp prst="textNoShape">
              <a:avLst/>
            </a:prstTxWarp>
          </a:bodyPr>
          <a:lstStyle>
            <a:lvl1pPr algn="r" eaLnBrk="1" hangingPunct="1">
              <a:defRPr sz="1200">
                <a:ea typeface="新細明體" pitchFamily="18" charset="-120"/>
              </a:defRPr>
            </a:lvl1pPr>
          </a:lstStyle>
          <a:p>
            <a:pPr>
              <a:defRPr/>
            </a:pPr>
            <a:fld id="{9042BD8D-99DF-464A-81D8-FEA4DBC8F331}" type="slidenum">
              <a:rPr lang="en-US" altLang="zh-TW"/>
              <a:pPr>
                <a:defRPr/>
              </a:pPr>
              <a:t>‹#›</a:t>
            </a:fld>
            <a:endParaRPr lang="en-US" altLang="zh-TW"/>
          </a:p>
        </p:txBody>
      </p:sp>
    </p:spTree>
    <p:extLst>
      <p:ext uri="{BB962C8B-B14F-4D97-AF65-F5344CB8AC3E}">
        <p14:creationId xmlns:p14="http://schemas.microsoft.com/office/powerpoint/2010/main" val="835983060"/>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kumimoji="1" sz="1050" kern="1200">
        <a:solidFill>
          <a:schemeClr val="tx1"/>
        </a:solidFill>
        <a:latin typeface="微軟正黑體" panose="020B0604030504040204" pitchFamily="34" charset="-120"/>
        <a:ea typeface="微軟正黑體" panose="020B0604030504040204" pitchFamily="34" charset="-120"/>
        <a:cs typeface="+mn-cs"/>
      </a:defRPr>
    </a:lvl1pPr>
    <a:lvl2pPr marL="457200" algn="l" rtl="0" eaLnBrk="0" fontAlgn="base" hangingPunct="0">
      <a:spcBef>
        <a:spcPct val="30000"/>
      </a:spcBef>
      <a:spcAft>
        <a:spcPct val="0"/>
      </a:spcAft>
      <a:defRPr kumimoji="1" sz="1050" kern="1200">
        <a:solidFill>
          <a:schemeClr val="tx1"/>
        </a:solidFill>
        <a:latin typeface="微軟正黑體" panose="020B0604030504040204" pitchFamily="34" charset="-120"/>
        <a:ea typeface="微軟正黑體" panose="020B0604030504040204" pitchFamily="34" charset="-120"/>
        <a:cs typeface="+mn-cs"/>
      </a:defRPr>
    </a:lvl2pPr>
    <a:lvl3pPr marL="914400" algn="l" rtl="0" eaLnBrk="0" fontAlgn="base" hangingPunct="0">
      <a:spcBef>
        <a:spcPct val="30000"/>
      </a:spcBef>
      <a:spcAft>
        <a:spcPct val="0"/>
      </a:spcAft>
      <a:defRPr kumimoji="1" sz="1050" kern="1200">
        <a:solidFill>
          <a:schemeClr val="tx1"/>
        </a:solidFill>
        <a:latin typeface="微軟正黑體" panose="020B0604030504040204" pitchFamily="34" charset="-120"/>
        <a:ea typeface="微軟正黑體" panose="020B0604030504040204" pitchFamily="34" charset="-120"/>
        <a:cs typeface="+mn-cs"/>
      </a:defRPr>
    </a:lvl3pPr>
    <a:lvl4pPr marL="1371600" algn="l" rtl="0" eaLnBrk="0" fontAlgn="base" hangingPunct="0">
      <a:spcBef>
        <a:spcPct val="30000"/>
      </a:spcBef>
      <a:spcAft>
        <a:spcPct val="0"/>
      </a:spcAft>
      <a:defRPr kumimoji="1" sz="1050" kern="1200">
        <a:solidFill>
          <a:schemeClr val="tx1"/>
        </a:solidFill>
        <a:latin typeface="微軟正黑體" panose="020B0604030504040204" pitchFamily="34" charset="-120"/>
        <a:ea typeface="微軟正黑體" panose="020B0604030504040204" pitchFamily="34" charset="-120"/>
        <a:cs typeface="+mn-cs"/>
      </a:defRPr>
    </a:lvl4pPr>
    <a:lvl5pPr marL="1828800" algn="l" rtl="0" eaLnBrk="0" fontAlgn="base" hangingPunct="0">
      <a:spcBef>
        <a:spcPct val="30000"/>
      </a:spcBef>
      <a:spcAft>
        <a:spcPct val="0"/>
      </a:spcAft>
      <a:defRPr kumimoji="1" sz="1050" kern="1200">
        <a:solidFill>
          <a:schemeClr val="tx1"/>
        </a:solidFill>
        <a:latin typeface="微軟正黑體" panose="020B0604030504040204" pitchFamily="34" charset="-120"/>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417006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4214341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394306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2057870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342671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1050" dirty="0"/>
          </a:p>
        </p:txBody>
      </p:sp>
      <p:sp>
        <p:nvSpPr>
          <p:cNvPr id="4" name="日期版面配置區 3"/>
          <p:cNvSpPr>
            <a:spLocks noGrp="1"/>
          </p:cNvSpPr>
          <p:nvPr>
            <p:ph type="dt" idx="1"/>
          </p:nvPr>
        </p:nvSpPr>
        <p:spPr/>
        <p:txBody>
          <a:bodyPr/>
          <a:lstStyle/>
          <a:p>
            <a:pPr>
              <a:defRPr/>
            </a:pPr>
            <a:endParaRPr lang="en-US" altLang="zh-TW"/>
          </a:p>
        </p:txBody>
      </p:sp>
    </p:spTree>
    <p:extLst>
      <p:ext uri="{BB962C8B-B14F-4D97-AF65-F5344CB8AC3E}">
        <p14:creationId xmlns:p14="http://schemas.microsoft.com/office/powerpoint/2010/main" val="66920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513824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圖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5161"/>
          <a:stretch/>
        </p:blipFill>
        <p:spPr>
          <a:xfrm>
            <a:off x="2540" y="0"/>
            <a:ext cx="12189460" cy="7211917"/>
          </a:xfrm>
          <a:prstGeom prst="rect">
            <a:avLst/>
          </a:prstGeom>
        </p:spPr>
      </p:pic>
      <p:sp>
        <p:nvSpPr>
          <p:cNvPr id="2" name="標題 1"/>
          <p:cNvSpPr>
            <a:spLocks noGrp="1"/>
          </p:cNvSpPr>
          <p:nvPr>
            <p:ph type="ctrTitle"/>
          </p:nvPr>
        </p:nvSpPr>
        <p:spPr>
          <a:xfrm>
            <a:off x="914403" y="2145307"/>
            <a:ext cx="10363200" cy="1470025"/>
          </a:xfrm>
          <a:prstGeom prst="rect">
            <a:avLst/>
          </a:prstGeom>
        </p:spPr>
        <p:txBody>
          <a:bodyPr/>
          <a:lstStyle>
            <a:lvl1pPr algn="ctr">
              <a:defRPr sz="5400" b="1">
                <a:solidFill>
                  <a:schemeClr val="bg1"/>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副標題 2"/>
          <p:cNvSpPr>
            <a:spLocks noGrp="1"/>
          </p:cNvSpPr>
          <p:nvPr>
            <p:ph type="subTitle" idx="1"/>
          </p:nvPr>
        </p:nvSpPr>
        <p:spPr>
          <a:xfrm>
            <a:off x="3575720" y="4581128"/>
            <a:ext cx="7416824" cy="576064"/>
          </a:xfrm>
          <a:prstGeom prst="rect">
            <a:avLst/>
          </a:prstGeom>
        </p:spPr>
        <p:txBody>
          <a:bodyPr/>
          <a:lstStyle>
            <a:lvl1pPr marL="0" indent="0" algn="r">
              <a:buNone/>
              <a:defRPr b="1">
                <a:solidFill>
                  <a:schemeClr val="bg1"/>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p>
        </p:txBody>
      </p:sp>
      <p:sp>
        <p:nvSpPr>
          <p:cNvPr id="6" name="Text Box 10"/>
          <p:cNvSpPr txBox="1">
            <a:spLocks noChangeArrowheads="1"/>
          </p:cNvSpPr>
          <p:nvPr userDrawn="1"/>
        </p:nvSpPr>
        <p:spPr bwMode="auto">
          <a:xfrm>
            <a:off x="191344" y="6562071"/>
            <a:ext cx="9965902" cy="269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85" tIns="45692" rIns="91385" bIns="45692">
            <a:spAutoFit/>
          </a:bodyPr>
          <a:lstStyle>
            <a:lvl1pPr marL="177800" indent="-177800" eaLnBrk="0" hangingPunct="0">
              <a:tabLst>
                <a:tab pos="177800" algn="l"/>
              </a:tabLst>
              <a:defRPr kumimoji="1" sz="1600" b="1">
                <a:solidFill>
                  <a:schemeClr val="tx1"/>
                </a:solidFill>
                <a:latin typeface="Arial" pitchFamily="34" charset="0"/>
                <a:ea typeface="標楷體" pitchFamily="65" charset="-120"/>
              </a:defRPr>
            </a:lvl1pPr>
            <a:lvl2pPr eaLnBrk="0" hangingPunct="0">
              <a:tabLst>
                <a:tab pos="177800" algn="l"/>
              </a:tabLst>
              <a:defRPr kumimoji="1" sz="1600" b="1">
                <a:solidFill>
                  <a:schemeClr val="tx1"/>
                </a:solidFill>
                <a:latin typeface="Arial" pitchFamily="34" charset="0"/>
                <a:ea typeface="標楷體" pitchFamily="65" charset="-120"/>
              </a:defRPr>
            </a:lvl2pPr>
            <a:lvl3pPr eaLnBrk="0" hangingPunct="0">
              <a:tabLst>
                <a:tab pos="177800" algn="l"/>
              </a:tabLst>
              <a:defRPr kumimoji="1" sz="1600" b="1">
                <a:solidFill>
                  <a:schemeClr val="tx1"/>
                </a:solidFill>
                <a:latin typeface="Arial" pitchFamily="34" charset="0"/>
                <a:ea typeface="標楷體" pitchFamily="65" charset="-120"/>
              </a:defRPr>
            </a:lvl3pPr>
            <a:lvl4pPr eaLnBrk="0" hangingPunct="0">
              <a:tabLst>
                <a:tab pos="177800" algn="l"/>
              </a:tabLst>
              <a:defRPr kumimoji="1" sz="1600" b="1">
                <a:solidFill>
                  <a:schemeClr val="tx1"/>
                </a:solidFill>
                <a:latin typeface="Arial" pitchFamily="34" charset="0"/>
                <a:ea typeface="標楷體" pitchFamily="65" charset="-120"/>
              </a:defRPr>
            </a:lvl4pPr>
            <a:lvl5pPr eaLnBrk="0" hangingPunct="0">
              <a:tabLst>
                <a:tab pos="177800" algn="l"/>
              </a:tabLst>
              <a:defRPr kumimoji="1" sz="1600" b="1">
                <a:solidFill>
                  <a:schemeClr val="tx1"/>
                </a:solidFill>
                <a:latin typeface="Arial" pitchFamily="34" charset="0"/>
                <a:ea typeface="標楷體" pitchFamily="65" charset="-120"/>
              </a:defRPr>
            </a:lvl5pPr>
            <a:lvl6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6pPr>
            <a:lvl7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7pPr>
            <a:lvl8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8pPr>
            <a:lvl9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9pPr>
          </a:lstStyle>
          <a:p>
            <a:pPr marL="177800" marR="0" lvl="0" indent="-177800" algn="l" defTabSz="914400" rtl="0" eaLnBrk="1" fontAlgn="base" latinLnBrk="0" hangingPunct="1">
              <a:lnSpc>
                <a:spcPct val="100000"/>
              </a:lnSpc>
              <a:spcBef>
                <a:spcPct val="0"/>
              </a:spcBef>
              <a:spcAft>
                <a:spcPct val="0"/>
              </a:spcAft>
              <a:buClrTx/>
              <a:buSzTx/>
              <a:buFontTx/>
              <a:buNone/>
              <a:tabLst>
                <a:tab pos="177800" algn="l"/>
              </a:tabLst>
              <a:defRPr/>
            </a:pPr>
            <a:r>
              <a:rPr kumimoji="1" lang="en-US" altLang="zh-TW" sz="115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a:t>
            </a:r>
            <a:r>
              <a:rPr kumimoji="1" lang="zh-TW" altLang="en-US" sz="1150" b="1" i="0" u="none" strike="noStrike" kern="1200" cap="none" spc="0" normalizeH="0" baseline="0" noProof="0" dirty="0">
                <a:ln w="3175">
                  <a:noFill/>
                </a:ln>
                <a:solidFill>
                  <a:srgbClr val="FF0000"/>
                </a:solidFill>
                <a:effectLst>
                  <a:glow rad="63500">
                    <a:srgbClr val="9BBB59">
                      <a:satMod val="175000"/>
                      <a:alpha val="40000"/>
                    </a:srgbClr>
                  </a:glow>
                </a:effectLst>
                <a:uLnTx/>
                <a:uFillTx/>
                <a:latin typeface="微軟正黑體" panose="020B0604030504040204" pitchFamily="34" charset="-120"/>
                <a:ea typeface="微軟正黑體" panose="020B0604030504040204" pitchFamily="34" charset="-120"/>
                <a:cs typeface="+mn-cs"/>
              </a:rPr>
              <a:t>本簡報內容僅供中國信託銀行通路內部教育訓練使用，未經台灣人壽許可禁止任意修改、移除和變更。</a:t>
            </a:r>
            <a:endParaRPr kumimoji="1" lang="en-US" altLang="zh-TW" sz="1150" b="1" i="0" u="none" strike="noStrike" kern="1200" cap="none" spc="0" normalizeH="0" baseline="0" noProof="0" dirty="0">
              <a:ln w="3175">
                <a:noFill/>
              </a:ln>
              <a:solidFill>
                <a:srgbClr val="FF0000"/>
              </a:solidFill>
              <a:effectLst>
                <a:glow rad="63500">
                  <a:srgbClr val="9BBB59">
                    <a:satMod val="175000"/>
                    <a:alpha val="40000"/>
                  </a:srgbClr>
                </a:glow>
              </a:effectLst>
              <a:uLnTx/>
              <a:uFillTx/>
              <a:latin typeface="微軟正黑體" panose="020B0604030504040204" pitchFamily="34" charset="-120"/>
              <a:ea typeface="微軟正黑體" panose="020B0604030504040204" pitchFamily="34" charset="-120"/>
              <a:cs typeface="+mn-cs"/>
            </a:endParaRPr>
          </a:p>
        </p:txBody>
      </p:sp>
      <p:sp>
        <p:nvSpPr>
          <p:cNvPr id="8" name="Rectangle 6"/>
          <p:cNvSpPr>
            <a:spLocks noChangeArrowheads="1"/>
          </p:cNvSpPr>
          <p:nvPr userDrawn="1"/>
        </p:nvSpPr>
        <p:spPr bwMode="auto">
          <a:xfrm>
            <a:off x="10011072" y="6580014"/>
            <a:ext cx="2133600"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1600">
                <a:solidFill>
                  <a:schemeClr val="tx1"/>
                </a:solidFill>
                <a:latin typeface="Times New Roman" pitchFamily="18" charset="0"/>
                <a:ea typeface="新細明體" pitchFamily="18" charset="-120"/>
              </a:defRPr>
            </a:lvl1pPr>
            <a:lvl2pPr marL="742950" indent="-285750">
              <a:defRPr kumimoji="1" sz="1600">
                <a:solidFill>
                  <a:schemeClr val="tx1"/>
                </a:solidFill>
                <a:latin typeface="Times New Roman" pitchFamily="18" charset="0"/>
                <a:ea typeface="新細明體" pitchFamily="18" charset="-120"/>
              </a:defRPr>
            </a:lvl2pPr>
            <a:lvl3pPr marL="1143000" indent="-228600">
              <a:defRPr kumimoji="1" sz="1600">
                <a:solidFill>
                  <a:schemeClr val="tx1"/>
                </a:solidFill>
                <a:latin typeface="Times New Roman" pitchFamily="18" charset="0"/>
                <a:ea typeface="新細明體" pitchFamily="18" charset="-120"/>
              </a:defRPr>
            </a:lvl3pPr>
            <a:lvl4pPr marL="1600200" indent="-228600">
              <a:defRPr kumimoji="1" sz="1600">
                <a:solidFill>
                  <a:schemeClr val="tx1"/>
                </a:solidFill>
                <a:latin typeface="Times New Roman" pitchFamily="18" charset="0"/>
                <a:ea typeface="新細明體" pitchFamily="18" charset="-120"/>
              </a:defRPr>
            </a:lvl4pPr>
            <a:lvl5pPr marL="2057400" indent="-228600">
              <a:defRPr kumimoji="1" sz="16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第</a:t>
            </a:r>
            <a:fld id="{4DD2B9A4-2E5C-4307-9185-0B0F7BB8D09A}" type="slidenum">
              <a:rPr lang="zh-TW" altLang="en-US" sz="1200" smtClean="0">
                <a:latin typeface="微軟正黑體" panose="020B0604030504040204" pitchFamily="34" charset="-120"/>
                <a:ea typeface="微軟正黑體" panose="020B0604030504040204" pitchFamily="34" charset="-120"/>
              </a:rPr>
              <a:pPr marL="0" marR="0" lvl="0" indent="0" algn="r" defTabSz="914400" rtl="0" eaLnBrk="1" fontAlgn="base" latinLnBrk="0" hangingPunct="1">
                <a:lnSpc>
                  <a:spcPct val="100000"/>
                </a:lnSpc>
                <a:spcBef>
                  <a:spcPct val="0"/>
                </a:spcBef>
                <a:spcAft>
                  <a:spcPct val="0"/>
                </a:spcAft>
                <a:buClrTx/>
                <a:buSzTx/>
                <a:buFontTx/>
                <a:buNone/>
                <a:tabLst/>
                <a:defRPr/>
              </a:pPr>
              <a:t>‹#›</a:t>
            </a:fld>
            <a:r>
              <a:rPr lang="zh-TW" altLang="en-US" sz="1200" dirty="0">
                <a:latin typeface="微軟正黑體" panose="020B0604030504040204" pitchFamily="34" charset="-120"/>
                <a:ea typeface="微軟正黑體" panose="020B0604030504040204" pitchFamily="34" charset="-120"/>
              </a:rPr>
              <a:t>頁</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共</a:t>
            </a:r>
            <a:r>
              <a:rPr lang="en-US" altLang="zh-TW" sz="1200" dirty="0">
                <a:latin typeface="微軟正黑體" panose="020B0604030504040204" pitchFamily="34" charset="-120"/>
                <a:ea typeface="微軟正黑體" panose="020B0604030504040204" pitchFamily="34" charset="-120"/>
              </a:rPr>
              <a:t>15</a:t>
            </a:r>
            <a:r>
              <a:rPr lang="zh-TW" altLang="en-US" sz="1200" dirty="0">
                <a:latin typeface="微軟正黑體" panose="020B0604030504040204" pitchFamily="34" charset="-120"/>
                <a:ea typeface="微軟正黑體" panose="020B0604030504040204" pitchFamily="34" charset="-120"/>
              </a:rPr>
              <a:t>頁</a:t>
            </a:r>
          </a:p>
        </p:txBody>
      </p:sp>
    </p:spTree>
    <p:extLst>
      <p:ext uri="{BB962C8B-B14F-4D97-AF65-F5344CB8AC3E}">
        <p14:creationId xmlns:p14="http://schemas.microsoft.com/office/powerpoint/2010/main" val="336239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pic>
        <p:nvPicPr>
          <p:cNvPr id="8" name="圖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b="-5161"/>
          <a:stretch/>
        </p:blipFill>
        <p:spPr>
          <a:xfrm>
            <a:off x="0" y="0"/>
            <a:ext cx="12189460" cy="7211917"/>
          </a:xfrm>
          <a:prstGeom prst="rect">
            <a:avLst/>
          </a:prstGeom>
        </p:spPr>
      </p:pic>
      <p:sp>
        <p:nvSpPr>
          <p:cNvPr id="2" name="標題 1"/>
          <p:cNvSpPr>
            <a:spLocks noGrp="1"/>
          </p:cNvSpPr>
          <p:nvPr>
            <p:ph type="ctrTitle"/>
          </p:nvPr>
        </p:nvSpPr>
        <p:spPr>
          <a:xfrm>
            <a:off x="914403" y="2145307"/>
            <a:ext cx="10363200" cy="1470025"/>
          </a:xfrm>
          <a:prstGeom prst="rect">
            <a:avLst/>
          </a:prstGeom>
        </p:spPr>
        <p:txBody>
          <a:bodyPr/>
          <a:lstStyle>
            <a:lvl1pPr algn="ctr">
              <a:defRPr sz="5400" b="1">
                <a:solidFill>
                  <a:schemeClr val="bg1"/>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副標題 2"/>
          <p:cNvSpPr>
            <a:spLocks noGrp="1"/>
          </p:cNvSpPr>
          <p:nvPr>
            <p:ph type="subTitle" idx="1"/>
          </p:nvPr>
        </p:nvSpPr>
        <p:spPr>
          <a:xfrm>
            <a:off x="3575720" y="4581128"/>
            <a:ext cx="7416824" cy="576064"/>
          </a:xfrm>
          <a:prstGeom prst="rect">
            <a:avLst/>
          </a:prstGeom>
        </p:spPr>
        <p:txBody>
          <a:bodyPr/>
          <a:lstStyle>
            <a:lvl1pPr marL="0" indent="0" algn="r">
              <a:buNone/>
              <a:defRPr b="1">
                <a:solidFill>
                  <a:schemeClr val="bg1"/>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p>
        </p:txBody>
      </p:sp>
      <p:sp>
        <p:nvSpPr>
          <p:cNvPr id="7" name="Text Box 10"/>
          <p:cNvSpPr txBox="1">
            <a:spLocks noChangeArrowheads="1"/>
          </p:cNvSpPr>
          <p:nvPr userDrawn="1"/>
        </p:nvSpPr>
        <p:spPr bwMode="auto">
          <a:xfrm>
            <a:off x="45170" y="6544128"/>
            <a:ext cx="9965902" cy="269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85" tIns="45692" rIns="91385" bIns="45692">
            <a:spAutoFit/>
          </a:bodyPr>
          <a:lstStyle>
            <a:lvl1pPr marL="177800" indent="-177800" eaLnBrk="0" hangingPunct="0">
              <a:tabLst>
                <a:tab pos="177800" algn="l"/>
              </a:tabLst>
              <a:defRPr kumimoji="1" sz="1600" b="1">
                <a:solidFill>
                  <a:schemeClr val="tx1"/>
                </a:solidFill>
                <a:latin typeface="Arial" pitchFamily="34" charset="0"/>
                <a:ea typeface="標楷體" pitchFamily="65" charset="-120"/>
              </a:defRPr>
            </a:lvl1pPr>
            <a:lvl2pPr eaLnBrk="0" hangingPunct="0">
              <a:tabLst>
                <a:tab pos="177800" algn="l"/>
              </a:tabLst>
              <a:defRPr kumimoji="1" sz="1600" b="1">
                <a:solidFill>
                  <a:schemeClr val="tx1"/>
                </a:solidFill>
                <a:latin typeface="Arial" pitchFamily="34" charset="0"/>
                <a:ea typeface="標楷體" pitchFamily="65" charset="-120"/>
              </a:defRPr>
            </a:lvl2pPr>
            <a:lvl3pPr eaLnBrk="0" hangingPunct="0">
              <a:tabLst>
                <a:tab pos="177800" algn="l"/>
              </a:tabLst>
              <a:defRPr kumimoji="1" sz="1600" b="1">
                <a:solidFill>
                  <a:schemeClr val="tx1"/>
                </a:solidFill>
                <a:latin typeface="Arial" pitchFamily="34" charset="0"/>
                <a:ea typeface="標楷體" pitchFamily="65" charset="-120"/>
              </a:defRPr>
            </a:lvl3pPr>
            <a:lvl4pPr eaLnBrk="0" hangingPunct="0">
              <a:tabLst>
                <a:tab pos="177800" algn="l"/>
              </a:tabLst>
              <a:defRPr kumimoji="1" sz="1600" b="1">
                <a:solidFill>
                  <a:schemeClr val="tx1"/>
                </a:solidFill>
                <a:latin typeface="Arial" pitchFamily="34" charset="0"/>
                <a:ea typeface="標楷體" pitchFamily="65" charset="-120"/>
              </a:defRPr>
            </a:lvl4pPr>
            <a:lvl5pPr eaLnBrk="0" hangingPunct="0">
              <a:tabLst>
                <a:tab pos="177800" algn="l"/>
              </a:tabLst>
              <a:defRPr kumimoji="1" sz="1600" b="1">
                <a:solidFill>
                  <a:schemeClr val="tx1"/>
                </a:solidFill>
                <a:latin typeface="Arial" pitchFamily="34" charset="0"/>
                <a:ea typeface="標楷體" pitchFamily="65" charset="-120"/>
              </a:defRPr>
            </a:lvl5pPr>
            <a:lvl6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6pPr>
            <a:lvl7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7pPr>
            <a:lvl8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8pPr>
            <a:lvl9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9pPr>
          </a:lstStyle>
          <a:p>
            <a:pPr marL="177800" marR="0" lvl="0" indent="-177800" algn="l" defTabSz="914400" rtl="0" eaLnBrk="1" fontAlgn="base" latinLnBrk="0" hangingPunct="1">
              <a:lnSpc>
                <a:spcPct val="100000"/>
              </a:lnSpc>
              <a:spcBef>
                <a:spcPct val="0"/>
              </a:spcBef>
              <a:spcAft>
                <a:spcPct val="0"/>
              </a:spcAft>
              <a:buClrTx/>
              <a:buSzTx/>
              <a:buFontTx/>
              <a:buNone/>
              <a:tabLst>
                <a:tab pos="177800" algn="l"/>
              </a:tabLst>
              <a:defRPr/>
            </a:pPr>
            <a:r>
              <a:rPr kumimoji="1" lang="en-US" altLang="zh-TW" sz="115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a:t>
            </a:r>
            <a:r>
              <a:rPr kumimoji="1" lang="zh-TW" altLang="en-US" sz="1150" b="1" i="0" u="none" strike="noStrike" kern="1200" cap="none" spc="0" normalizeH="0" baseline="0" noProof="0" dirty="0">
                <a:ln w="3175">
                  <a:noFill/>
                </a:ln>
                <a:solidFill>
                  <a:srgbClr val="FF0000"/>
                </a:solidFill>
                <a:effectLst>
                  <a:glow rad="63500">
                    <a:srgbClr val="9BBB59">
                      <a:satMod val="175000"/>
                      <a:alpha val="40000"/>
                    </a:srgbClr>
                  </a:glow>
                </a:effectLst>
                <a:uLnTx/>
                <a:uFillTx/>
                <a:latin typeface="微軟正黑體" panose="020B0604030504040204" pitchFamily="34" charset="-120"/>
                <a:ea typeface="微軟正黑體" panose="020B0604030504040204" pitchFamily="34" charset="-120"/>
                <a:cs typeface="+mn-cs"/>
              </a:rPr>
              <a:t>本簡報內容僅供中國信託銀行通路內部教育訓練使用，未經台灣人壽許可禁止任意修改、移除和變更。</a:t>
            </a:r>
            <a:endParaRPr kumimoji="1" lang="en-US" altLang="zh-TW" sz="1150" b="1" i="0" u="none" strike="noStrike" kern="1200" cap="none" spc="0" normalizeH="0" baseline="0" noProof="0" dirty="0">
              <a:ln w="3175">
                <a:noFill/>
              </a:ln>
              <a:solidFill>
                <a:srgbClr val="FF0000"/>
              </a:solidFill>
              <a:effectLst>
                <a:glow rad="63500">
                  <a:srgbClr val="9BBB59">
                    <a:satMod val="175000"/>
                    <a:alpha val="40000"/>
                  </a:srgbClr>
                </a:glow>
              </a:effectLst>
              <a:uLnTx/>
              <a:uFillTx/>
              <a:latin typeface="微軟正黑體" panose="020B0604030504040204" pitchFamily="34" charset="-120"/>
              <a:ea typeface="微軟正黑體" panose="020B0604030504040204" pitchFamily="34" charset="-120"/>
              <a:cs typeface="+mn-cs"/>
            </a:endParaRPr>
          </a:p>
        </p:txBody>
      </p:sp>
      <p:sp>
        <p:nvSpPr>
          <p:cNvPr id="9" name="Rectangle 6"/>
          <p:cNvSpPr>
            <a:spLocks noChangeArrowheads="1"/>
          </p:cNvSpPr>
          <p:nvPr userDrawn="1"/>
        </p:nvSpPr>
        <p:spPr bwMode="auto">
          <a:xfrm>
            <a:off x="10011072" y="6580014"/>
            <a:ext cx="2133600"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1600">
                <a:solidFill>
                  <a:schemeClr val="tx1"/>
                </a:solidFill>
                <a:latin typeface="Times New Roman" pitchFamily="18" charset="0"/>
                <a:ea typeface="新細明體" pitchFamily="18" charset="-120"/>
              </a:defRPr>
            </a:lvl1pPr>
            <a:lvl2pPr marL="742950" indent="-285750">
              <a:defRPr kumimoji="1" sz="1600">
                <a:solidFill>
                  <a:schemeClr val="tx1"/>
                </a:solidFill>
                <a:latin typeface="Times New Roman" pitchFamily="18" charset="0"/>
                <a:ea typeface="新細明體" pitchFamily="18" charset="-120"/>
              </a:defRPr>
            </a:lvl2pPr>
            <a:lvl3pPr marL="1143000" indent="-228600">
              <a:defRPr kumimoji="1" sz="1600">
                <a:solidFill>
                  <a:schemeClr val="tx1"/>
                </a:solidFill>
                <a:latin typeface="Times New Roman" pitchFamily="18" charset="0"/>
                <a:ea typeface="新細明體" pitchFamily="18" charset="-120"/>
              </a:defRPr>
            </a:lvl3pPr>
            <a:lvl4pPr marL="1600200" indent="-228600">
              <a:defRPr kumimoji="1" sz="1600">
                <a:solidFill>
                  <a:schemeClr val="tx1"/>
                </a:solidFill>
                <a:latin typeface="Times New Roman" pitchFamily="18" charset="0"/>
                <a:ea typeface="新細明體" pitchFamily="18" charset="-120"/>
              </a:defRPr>
            </a:lvl4pPr>
            <a:lvl5pPr marL="2057400" indent="-228600">
              <a:defRPr kumimoji="1" sz="16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第</a:t>
            </a:r>
            <a:fld id="{4DD2B9A4-2E5C-4307-9185-0B0F7BB8D09A}" type="slidenum">
              <a:rPr lang="zh-TW" altLang="en-US" sz="1200" smtClean="0">
                <a:latin typeface="微軟正黑體" panose="020B0604030504040204" pitchFamily="34" charset="-120"/>
                <a:ea typeface="微軟正黑體" panose="020B0604030504040204" pitchFamily="34" charset="-120"/>
              </a:rPr>
              <a:pPr marL="0" marR="0" lvl="0" indent="0" algn="r" defTabSz="914400" rtl="0" eaLnBrk="1" fontAlgn="base" latinLnBrk="0" hangingPunct="1">
                <a:lnSpc>
                  <a:spcPct val="100000"/>
                </a:lnSpc>
                <a:spcBef>
                  <a:spcPct val="0"/>
                </a:spcBef>
                <a:spcAft>
                  <a:spcPct val="0"/>
                </a:spcAft>
                <a:buClrTx/>
                <a:buSzTx/>
                <a:buFontTx/>
                <a:buNone/>
                <a:tabLst/>
                <a:defRPr/>
              </a:pPr>
              <a:t>‹#›</a:t>
            </a:fld>
            <a:r>
              <a:rPr lang="zh-TW" altLang="en-US" sz="1200" dirty="0">
                <a:latin typeface="微軟正黑體" panose="020B0604030504040204" pitchFamily="34" charset="-120"/>
                <a:ea typeface="微軟正黑體" panose="020B0604030504040204" pitchFamily="34" charset="-120"/>
              </a:rPr>
              <a:t>頁</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共</a:t>
            </a:r>
            <a:r>
              <a:rPr lang="en-US" altLang="zh-TW" sz="1200" dirty="0">
                <a:latin typeface="微軟正黑體" panose="020B0604030504040204" pitchFamily="34" charset="-120"/>
                <a:ea typeface="微軟正黑體" panose="020B0604030504040204" pitchFamily="34" charset="-120"/>
              </a:rPr>
              <a:t>15</a:t>
            </a:r>
            <a:r>
              <a:rPr lang="zh-TW" altLang="en-US" sz="1200" dirty="0">
                <a:latin typeface="微軟正黑體" panose="020B0604030504040204" pitchFamily="34" charset="-120"/>
                <a:ea typeface="微軟正黑體" panose="020B0604030504040204" pitchFamily="34" charset="-120"/>
              </a:rPr>
              <a:t>頁</a:t>
            </a:r>
          </a:p>
        </p:txBody>
      </p:sp>
    </p:spTree>
    <p:extLst>
      <p:ext uri="{BB962C8B-B14F-4D97-AF65-F5344CB8AC3E}">
        <p14:creationId xmlns:p14="http://schemas.microsoft.com/office/powerpoint/2010/main" val="409357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grpSp>
        <p:nvGrpSpPr>
          <p:cNvPr id="4" name="群組 3"/>
          <p:cNvGrpSpPr/>
          <p:nvPr userDrawn="1"/>
        </p:nvGrpSpPr>
        <p:grpSpPr>
          <a:xfrm>
            <a:off x="4233" y="0"/>
            <a:ext cx="12192000" cy="1124744"/>
            <a:chOff x="-13295" y="0"/>
            <a:chExt cx="9144000" cy="1124744"/>
          </a:xfrm>
          <a:solidFill>
            <a:srgbClr val="95C6C6"/>
          </a:solidFill>
        </p:grpSpPr>
        <p:sp>
          <p:nvSpPr>
            <p:cNvPr id="5" name="矩形 4"/>
            <p:cNvSpPr/>
            <p:nvPr/>
          </p:nvSpPr>
          <p:spPr>
            <a:xfrm>
              <a:off x="-13295" y="0"/>
              <a:ext cx="9144000" cy="1124744"/>
            </a:xfrm>
            <a:prstGeom prst="rect">
              <a:avLst/>
            </a:prstGeom>
            <a:grp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endParaRPr lang="zh-TW" altLang="en-US" sz="2400" b="1" dirty="0">
                <a:latin typeface="Book Antiqua" pitchFamily="18" charset="0"/>
                <a:ea typeface="標楷體" pitchFamily="65" charset="-120"/>
              </a:endParaRPr>
            </a:p>
          </p:txBody>
        </p:sp>
        <p:pic>
          <p:nvPicPr>
            <p:cNvPr id="6" name="圖片 6"/>
            <p:cNvPicPr>
              <a:picLocks noChangeAspect="1"/>
            </p:cNvPicPr>
            <p:nvPr/>
          </p:nvPicPr>
          <p:blipFill rotWithShape="1">
            <a:blip r:embed="rId2" cstate="print">
              <a:extLst>
                <a:ext uri="{28A0092B-C50C-407E-A947-70E740481C1C}">
                  <a14:useLocalDpi xmlns:a14="http://schemas.microsoft.com/office/drawing/2010/main" val="0"/>
                </a:ext>
              </a:extLst>
            </a:blip>
            <a:srcRect l="-110"/>
            <a:stretch/>
          </p:blipFill>
          <p:spPr bwMode="auto">
            <a:xfrm rot="10800000">
              <a:off x="805399" y="177625"/>
              <a:ext cx="7506612" cy="8031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 name="標題 1"/>
          <p:cNvSpPr>
            <a:spLocks noGrp="1"/>
          </p:cNvSpPr>
          <p:nvPr>
            <p:ph type="title"/>
          </p:nvPr>
        </p:nvSpPr>
        <p:spPr>
          <a:xfrm>
            <a:off x="838200" y="264709"/>
            <a:ext cx="10515600" cy="947120"/>
          </a:xfrm>
          <a:prstGeom prst="rect">
            <a:avLst/>
          </a:prstGeom>
        </p:spPr>
        <p:txBody>
          <a:bodyPr/>
          <a:lstStyle>
            <a:lvl1pPr>
              <a:defRPr sz="4000" b="1">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Tree>
    <p:extLst>
      <p:ext uri="{BB962C8B-B14F-4D97-AF65-F5344CB8AC3E}">
        <p14:creationId xmlns:p14="http://schemas.microsoft.com/office/powerpoint/2010/main" val="400136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17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a:t>按一下以編輯母片標題樣式</a:t>
            </a:r>
          </a:p>
        </p:txBody>
      </p:sp>
    </p:spTree>
    <p:extLst>
      <p:ext uri="{BB962C8B-B14F-4D97-AF65-F5344CB8AC3E}">
        <p14:creationId xmlns:p14="http://schemas.microsoft.com/office/powerpoint/2010/main" val="274138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grpSp>
        <p:nvGrpSpPr>
          <p:cNvPr id="4" name="群組 3"/>
          <p:cNvGrpSpPr/>
          <p:nvPr userDrawn="1"/>
        </p:nvGrpSpPr>
        <p:grpSpPr>
          <a:xfrm>
            <a:off x="4233" y="0"/>
            <a:ext cx="12192000" cy="1124744"/>
            <a:chOff x="-13295" y="0"/>
            <a:chExt cx="9144000" cy="1124744"/>
          </a:xfrm>
          <a:solidFill>
            <a:srgbClr val="95C6C6"/>
          </a:solidFill>
        </p:grpSpPr>
        <p:sp>
          <p:nvSpPr>
            <p:cNvPr id="5" name="矩形 4"/>
            <p:cNvSpPr/>
            <p:nvPr/>
          </p:nvSpPr>
          <p:spPr>
            <a:xfrm>
              <a:off x="-13295" y="0"/>
              <a:ext cx="9144000" cy="1124744"/>
            </a:xfrm>
            <a:prstGeom prst="rect">
              <a:avLst/>
            </a:prstGeom>
            <a:grp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endParaRPr lang="zh-TW" altLang="en-US" sz="2400" b="1" dirty="0">
                <a:latin typeface="Book Antiqua" pitchFamily="18" charset="0"/>
                <a:ea typeface="標楷體" pitchFamily="65" charset="-120"/>
              </a:endParaRPr>
            </a:p>
          </p:txBody>
        </p:sp>
        <p:pic>
          <p:nvPicPr>
            <p:cNvPr id="6" name="圖片 6"/>
            <p:cNvPicPr>
              <a:picLocks noChangeAspect="1"/>
            </p:cNvPicPr>
            <p:nvPr/>
          </p:nvPicPr>
          <p:blipFill rotWithShape="1">
            <a:blip r:embed="rId2" cstate="print">
              <a:extLst>
                <a:ext uri="{28A0092B-C50C-407E-A947-70E740481C1C}">
                  <a14:useLocalDpi xmlns:a14="http://schemas.microsoft.com/office/drawing/2010/main" val="0"/>
                </a:ext>
              </a:extLst>
            </a:blip>
            <a:srcRect l="-110"/>
            <a:stretch/>
          </p:blipFill>
          <p:spPr bwMode="auto">
            <a:xfrm rot="10800000">
              <a:off x="805399" y="177625"/>
              <a:ext cx="7506612" cy="8031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5047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內頁Banner"/>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1" y="6507164"/>
            <a:ext cx="1219623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p:cNvSpPr>
            <a:spLocks noChangeArrowheads="1"/>
          </p:cNvSpPr>
          <p:nvPr userDrawn="1"/>
        </p:nvSpPr>
        <p:spPr bwMode="auto">
          <a:xfrm>
            <a:off x="10011072" y="6580014"/>
            <a:ext cx="2133600"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1600">
                <a:solidFill>
                  <a:schemeClr val="tx1"/>
                </a:solidFill>
                <a:latin typeface="Times New Roman" pitchFamily="18" charset="0"/>
                <a:ea typeface="新細明體" pitchFamily="18" charset="-120"/>
              </a:defRPr>
            </a:lvl1pPr>
            <a:lvl2pPr marL="742950" indent="-285750">
              <a:defRPr kumimoji="1" sz="1600">
                <a:solidFill>
                  <a:schemeClr val="tx1"/>
                </a:solidFill>
                <a:latin typeface="Times New Roman" pitchFamily="18" charset="0"/>
                <a:ea typeface="新細明體" pitchFamily="18" charset="-120"/>
              </a:defRPr>
            </a:lvl2pPr>
            <a:lvl3pPr marL="1143000" indent="-228600">
              <a:defRPr kumimoji="1" sz="1600">
                <a:solidFill>
                  <a:schemeClr val="tx1"/>
                </a:solidFill>
                <a:latin typeface="Times New Roman" pitchFamily="18" charset="0"/>
                <a:ea typeface="新細明體" pitchFamily="18" charset="-120"/>
              </a:defRPr>
            </a:lvl3pPr>
            <a:lvl4pPr marL="1600200" indent="-228600">
              <a:defRPr kumimoji="1" sz="1600">
                <a:solidFill>
                  <a:schemeClr val="tx1"/>
                </a:solidFill>
                <a:latin typeface="Times New Roman" pitchFamily="18" charset="0"/>
                <a:ea typeface="新細明體" pitchFamily="18" charset="-120"/>
              </a:defRPr>
            </a:lvl4pPr>
            <a:lvl5pPr marL="2057400" indent="-228600">
              <a:defRPr kumimoji="1" sz="16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第</a:t>
            </a:r>
            <a:fld id="{4DD2B9A4-2E5C-4307-9185-0B0F7BB8D09A}" type="slidenum">
              <a:rPr lang="zh-TW" altLang="en-US" sz="1200" smtClean="0">
                <a:latin typeface="微軟正黑體" panose="020B0604030504040204" pitchFamily="34" charset="-120"/>
                <a:ea typeface="微軟正黑體" panose="020B0604030504040204" pitchFamily="34" charset="-120"/>
              </a:rPr>
              <a:pPr marL="0" marR="0" lvl="0" indent="0" algn="r" defTabSz="914400" rtl="0" eaLnBrk="1" fontAlgn="base" latinLnBrk="0" hangingPunct="1">
                <a:lnSpc>
                  <a:spcPct val="100000"/>
                </a:lnSpc>
                <a:spcBef>
                  <a:spcPct val="0"/>
                </a:spcBef>
                <a:spcAft>
                  <a:spcPct val="0"/>
                </a:spcAft>
                <a:buClrTx/>
                <a:buSzTx/>
                <a:buFontTx/>
                <a:buNone/>
                <a:tabLst/>
                <a:defRPr/>
              </a:pPr>
              <a:t>‹#›</a:t>
            </a:fld>
            <a:r>
              <a:rPr lang="zh-TW" altLang="en-US" sz="1200" dirty="0">
                <a:latin typeface="微軟正黑體" panose="020B0604030504040204" pitchFamily="34" charset="-120"/>
                <a:ea typeface="微軟正黑體" panose="020B0604030504040204" pitchFamily="34" charset="-120"/>
              </a:rPr>
              <a:t>頁</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共</a:t>
            </a:r>
            <a:r>
              <a:rPr lang="en-US" altLang="zh-TW" sz="1200" dirty="0">
                <a:latin typeface="微軟正黑體" panose="020B0604030504040204" pitchFamily="34" charset="-120"/>
                <a:ea typeface="微軟正黑體" panose="020B0604030504040204" pitchFamily="34" charset="-120"/>
              </a:rPr>
              <a:t>15</a:t>
            </a:r>
            <a:r>
              <a:rPr lang="zh-TW" altLang="en-US" sz="1200" dirty="0">
                <a:latin typeface="微軟正黑體" panose="020B0604030504040204" pitchFamily="34" charset="-120"/>
                <a:ea typeface="微軟正黑體" panose="020B0604030504040204" pitchFamily="34" charset="-120"/>
              </a:rPr>
              <a:t>頁</a:t>
            </a:r>
          </a:p>
        </p:txBody>
      </p:sp>
      <p:sp>
        <p:nvSpPr>
          <p:cNvPr id="5" name="Text Box 10"/>
          <p:cNvSpPr txBox="1">
            <a:spLocks noChangeArrowheads="1"/>
          </p:cNvSpPr>
          <p:nvPr userDrawn="1"/>
        </p:nvSpPr>
        <p:spPr bwMode="auto">
          <a:xfrm>
            <a:off x="191344" y="6562071"/>
            <a:ext cx="9965902" cy="269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85" tIns="45692" rIns="91385" bIns="45692">
            <a:spAutoFit/>
          </a:bodyPr>
          <a:lstStyle>
            <a:lvl1pPr marL="177800" indent="-177800" eaLnBrk="0" hangingPunct="0">
              <a:tabLst>
                <a:tab pos="177800" algn="l"/>
              </a:tabLst>
              <a:defRPr kumimoji="1" sz="1600" b="1">
                <a:solidFill>
                  <a:schemeClr val="tx1"/>
                </a:solidFill>
                <a:latin typeface="Arial" pitchFamily="34" charset="0"/>
                <a:ea typeface="標楷體" pitchFamily="65" charset="-120"/>
              </a:defRPr>
            </a:lvl1pPr>
            <a:lvl2pPr eaLnBrk="0" hangingPunct="0">
              <a:tabLst>
                <a:tab pos="177800" algn="l"/>
              </a:tabLst>
              <a:defRPr kumimoji="1" sz="1600" b="1">
                <a:solidFill>
                  <a:schemeClr val="tx1"/>
                </a:solidFill>
                <a:latin typeface="Arial" pitchFamily="34" charset="0"/>
                <a:ea typeface="標楷體" pitchFamily="65" charset="-120"/>
              </a:defRPr>
            </a:lvl2pPr>
            <a:lvl3pPr eaLnBrk="0" hangingPunct="0">
              <a:tabLst>
                <a:tab pos="177800" algn="l"/>
              </a:tabLst>
              <a:defRPr kumimoji="1" sz="1600" b="1">
                <a:solidFill>
                  <a:schemeClr val="tx1"/>
                </a:solidFill>
                <a:latin typeface="Arial" pitchFamily="34" charset="0"/>
                <a:ea typeface="標楷體" pitchFamily="65" charset="-120"/>
              </a:defRPr>
            </a:lvl3pPr>
            <a:lvl4pPr eaLnBrk="0" hangingPunct="0">
              <a:tabLst>
                <a:tab pos="177800" algn="l"/>
              </a:tabLst>
              <a:defRPr kumimoji="1" sz="1600" b="1">
                <a:solidFill>
                  <a:schemeClr val="tx1"/>
                </a:solidFill>
                <a:latin typeface="Arial" pitchFamily="34" charset="0"/>
                <a:ea typeface="標楷體" pitchFamily="65" charset="-120"/>
              </a:defRPr>
            </a:lvl4pPr>
            <a:lvl5pPr eaLnBrk="0" hangingPunct="0">
              <a:tabLst>
                <a:tab pos="177800" algn="l"/>
              </a:tabLst>
              <a:defRPr kumimoji="1" sz="1600" b="1">
                <a:solidFill>
                  <a:schemeClr val="tx1"/>
                </a:solidFill>
                <a:latin typeface="Arial" pitchFamily="34" charset="0"/>
                <a:ea typeface="標楷體" pitchFamily="65" charset="-120"/>
              </a:defRPr>
            </a:lvl5pPr>
            <a:lvl6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6pPr>
            <a:lvl7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7pPr>
            <a:lvl8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8pPr>
            <a:lvl9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9pPr>
          </a:lstStyle>
          <a:p>
            <a:pPr marL="177800" marR="0" lvl="0" indent="-177800" algn="l" defTabSz="914400" rtl="0" eaLnBrk="1" fontAlgn="base" latinLnBrk="0" hangingPunct="1">
              <a:lnSpc>
                <a:spcPct val="100000"/>
              </a:lnSpc>
              <a:spcBef>
                <a:spcPct val="0"/>
              </a:spcBef>
              <a:spcAft>
                <a:spcPct val="0"/>
              </a:spcAft>
              <a:buClrTx/>
              <a:buSzTx/>
              <a:buFontTx/>
              <a:buNone/>
              <a:tabLst>
                <a:tab pos="177800" algn="l"/>
              </a:tabLst>
              <a:defRPr/>
            </a:pPr>
            <a:r>
              <a:rPr kumimoji="1" lang="en-US" altLang="zh-TW" sz="115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a:t>
            </a:r>
            <a:r>
              <a:rPr kumimoji="1" lang="zh-TW" altLang="en-US" sz="1150" b="1" i="0" u="none" strike="noStrike" kern="1200" cap="none" spc="0" normalizeH="0" baseline="0" noProof="0" dirty="0">
                <a:ln w="3175">
                  <a:noFill/>
                </a:ln>
                <a:solidFill>
                  <a:srgbClr val="FF0000"/>
                </a:solidFill>
                <a:effectLst>
                  <a:glow rad="63500">
                    <a:srgbClr val="9BBB59">
                      <a:satMod val="175000"/>
                      <a:alpha val="40000"/>
                    </a:srgbClr>
                  </a:glow>
                </a:effectLst>
                <a:uLnTx/>
                <a:uFillTx/>
                <a:latin typeface="微軟正黑體" panose="020B0604030504040204" pitchFamily="34" charset="-120"/>
                <a:ea typeface="微軟正黑體" panose="020B0604030504040204" pitchFamily="34" charset="-120"/>
                <a:cs typeface="+mn-cs"/>
              </a:rPr>
              <a:t>本簡報內容僅供中國信託銀行通路內部教育訓練使用，未經台灣人壽許可禁止任意修改、移除和變更。</a:t>
            </a:r>
            <a:endParaRPr kumimoji="1" lang="en-US" altLang="zh-TW" sz="1150" b="1" i="0" u="none" strike="noStrike" kern="1200" cap="none" spc="0" normalizeH="0" baseline="0" noProof="0" dirty="0">
              <a:ln w="3175">
                <a:noFill/>
              </a:ln>
              <a:solidFill>
                <a:srgbClr val="FF0000"/>
              </a:solidFill>
              <a:effectLst>
                <a:glow rad="63500">
                  <a:srgbClr val="9BBB59">
                    <a:satMod val="175000"/>
                    <a:alpha val="40000"/>
                  </a:srgbClr>
                </a:glow>
              </a:effectLst>
              <a:uLnTx/>
              <a:uFillTx/>
              <a:latin typeface="微軟正黑體" panose="020B0604030504040204" pitchFamily="34" charset="-120"/>
              <a:ea typeface="微軟正黑體" panose="020B0604030504040204" pitchFamily="34" charset="-120"/>
              <a:cs typeface="+mn-cs"/>
            </a:endParaRPr>
          </a:p>
        </p:txBody>
      </p:sp>
    </p:spTree>
  </p:cSld>
  <p:clrMap bg1="lt1" tx1="dk1" bg2="lt2" tx2="dk2" accent1="accent1" accent2="accent2" accent3="accent3" accent4="accent4" accent5="accent5" accent6="accent6" hlink="hlink" folHlink="folHlink"/>
  <p:sldLayoutIdLst>
    <p:sldLayoutId id="2147484908" r:id="rId1"/>
    <p:sldLayoutId id="2147484911" r:id="rId2"/>
    <p:sldLayoutId id="2147484898" r:id="rId3"/>
    <p:sldLayoutId id="2147484903" r:id="rId4"/>
    <p:sldLayoutId id="2147484909" r:id="rId5"/>
    <p:sldLayoutId id="2147484912" r:id="rId6"/>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taiwanlife.com/portal-api/File/1537"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edh.tw/lohas/article/30836"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edh.tw/lohas/article/30836" TargetMode="External"/><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edh.tw/lohas/article/30836"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96894" y="768381"/>
            <a:ext cx="11928648" cy="737593"/>
          </a:xfrm>
          <a:prstGeom prst="rect">
            <a:avLst/>
          </a:prstGeom>
        </p:spPr>
        <p:txBody>
          <a:bodyPr/>
          <a:lstStyle>
            <a:lvl1pPr algn="ctr" rtl="0" eaLnBrk="0" fontAlgn="base" hangingPunct="0">
              <a:spcBef>
                <a:spcPct val="0"/>
              </a:spcBef>
              <a:spcAft>
                <a:spcPct val="0"/>
              </a:spcAft>
              <a:defRPr sz="5400" b="1" kern="1200">
                <a:solidFill>
                  <a:schemeClr val="bg1"/>
                </a:solidFill>
                <a:latin typeface="微軟正黑體" panose="020B0604030504040204" pitchFamily="34" charset="-120"/>
                <a:ea typeface="微軟正黑體" panose="020B0604030504040204" pitchFamily="34" charset="-120"/>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defRPr/>
            </a:pPr>
            <a:r>
              <a:rPr lang="zh-TW" altLang="en-US" sz="4400" dirty="0">
                <a:solidFill>
                  <a:srgbClr val="FFC000"/>
                </a:solidFill>
                <a:effectLst>
                  <a:outerShdw blurRad="38100" dist="38100" dir="2700000" algn="tl">
                    <a:srgbClr val="000000">
                      <a:alpha val="43137"/>
                    </a:srgbClr>
                  </a:outerShdw>
                </a:effectLst>
              </a:rPr>
              <a:t>台灣人壽吉美世美元利率變動型終身壽險</a:t>
            </a:r>
            <a:endParaRPr lang="en-US" altLang="zh-TW" sz="4400" dirty="0">
              <a:solidFill>
                <a:srgbClr val="FFC000"/>
              </a:solidFill>
              <a:effectLst>
                <a:outerShdw blurRad="38100" dist="38100" dir="2700000" algn="tl">
                  <a:srgbClr val="000000">
                    <a:alpha val="43137"/>
                  </a:srgbClr>
                </a:outerShdw>
              </a:effectLst>
            </a:endParaRPr>
          </a:p>
          <a:p>
            <a:pPr algn="l" eaLnBrk="1" hangingPunct="1">
              <a:defRPr/>
            </a:pPr>
            <a:endParaRPr kumimoji="0" lang="zh-TW" altLang="en-US" sz="4400" dirty="0">
              <a:solidFill>
                <a:srgbClr val="FFC000"/>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354558" y="1687603"/>
            <a:ext cx="7613650" cy="247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har char="–"/>
              <a:defRPr kumimoji="1" sz="28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har char="•"/>
              <a:defRPr kumimoji="1" sz="24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9pPr>
          </a:lstStyle>
          <a:p>
            <a:pPr lvl="0" eaLnBrk="1" hangingPunct="1">
              <a:lnSpc>
                <a:spcPct val="80000"/>
              </a:lnSpc>
              <a:spcBef>
                <a:spcPct val="0"/>
              </a:spcBef>
              <a:buNone/>
              <a:defRPr/>
            </a:pPr>
            <a:r>
              <a:rPr lang="zh-TW" altLang="en-US" sz="1400" dirty="0">
                <a:solidFill>
                  <a:srgbClr val="FFFFFF"/>
                </a:solidFill>
                <a:latin typeface="+mn-lt"/>
                <a:ea typeface="微軟正黑體"/>
                <a:cs typeface="Times New Roman" pitchFamily="18" charset="0"/>
              </a:rPr>
              <a:t>商品文號：中華民國</a:t>
            </a:r>
            <a:r>
              <a:rPr lang="en-US" altLang="zh-TW" sz="1400" dirty="0">
                <a:solidFill>
                  <a:srgbClr val="FFFFFF"/>
                </a:solidFill>
                <a:latin typeface="+mn-lt"/>
                <a:ea typeface="微軟正黑體"/>
                <a:cs typeface="Times New Roman" pitchFamily="18" charset="0"/>
              </a:rPr>
              <a:t>114</a:t>
            </a:r>
            <a:r>
              <a:rPr lang="zh-TW" altLang="en-US" sz="1400" dirty="0">
                <a:solidFill>
                  <a:srgbClr val="FFFFFF"/>
                </a:solidFill>
                <a:latin typeface="+mn-lt"/>
                <a:ea typeface="微軟正黑體"/>
                <a:cs typeface="Times New Roman" pitchFamily="18" charset="0"/>
              </a:rPr>
              <a:t>年</a:t>
            </a:r>
            <a:r>
              <a:rPr lang="en-US" altLang="zh-TW" sz="1400" dirty="0">
                <a:solidFill>
                  <a:srgbClr val="FFFFFF"/>
                </a:solidFill>
                <a:latin typeface="+mn-lt"/>
                <a:ea typeface="微軟正黑體"/>
                <a:cs typeface="Times New Roman" pitchFamily="18" charset="0"/>
              </a:rPr>
              <a:t>1</a:t>
            </a:r>
            <a:r>
              <a:rPr lang="zh-TW" altLang="en-US" sz="1400" dirty="0">
                <a:solidFill>
                  <a:srgbClr val="FFFFFF"/>
                </a:solidFill>
                <a:latin typeface="+mn-lt"/>
                <a:ea typeface="微軟正黑體"/>
                <a:cs typeface="Times New Roman" pitchFamily="18" charset="0"/>
              </a:rPr>
              <a:t>月</a:t>
            </a:r>
            <a:r>
              <a:rPr lang="en-US" altLang="zh-TW" sz="1400" dirty="0">
                <a:solidFill>
                  <a:srgbClr val="FFFFFF"/>
                </a:solidFill>
                <a:latin typeface="+mn-lt"/>
                <a:ea typeface="微軟正黑體"/>
                <a:cs typeface="Times New Roman" pitchFamily="18" charset="0"/>
              </a:rPr>
              <a:t>13</a:t>
            </a:r>
            <a:r>
              <a:rPr lang="zh-TW" altLang="en-US" sz="1400" dirty="0">
                <a:solidFill>
                  <a:srgbClr val="FFFFFF"/>
                </a:solidFill>
                <a:latin typeface="+mn-lt"/>
                <a:ea typeface="微軟正黑體"/>
                <a:cs typeface="Times New Roman" pitchFamily="18" charset="0"/>
              </a:rPr>
              <a:t>日台壽字第</a:t>
            </a:r>
            <a:r>
              <a:rPr lang="en-US" altLang="zh-TW" sz="1400" dirty="0">
                <a:solidFill>
                  <a:srgbClr val="FFFFFF"/>
                </a:solidFill>
                <a:latin typeface="+mn-lt"/>
                <a:ea typeface="微軟正黑體"/>
                <a:cs typeface="Times New Roman" pitchFamily="18" charset="0"/>
              </a:rPr>
              <a:t>1142320009</a:t>
            </a:r>
            <a:r>
              <a:rPr lang="zh-TW" altLang="en-US" sz="1400" dirty="0">
                <a:solidFill>
                  <a:srgbClr val="FFFFFF"/>
                </a:solidFill>
                <a:latin typeface="+mn-lt"/>
                <a:ea typeface="微軟正黑體"/>
                <a:cs typeface="Times New Roman" pitchFamily="18" charset="0"/>
              </a:rPr>
              <a:t>號函備查</a:t>
            </a:r>
          </a:p>
          <a:p>
            <a:pPr lvl="0" eaLnBrk="1" hangingPunct="1">
              <a:lnSpc>
                <a:spcPct val="80000"/>
              </a:lnSpc>
              <a:spcBef>
                <a:spcPct val="0"/>
              </a:spcBef>
              <a:buNone/>
              <a:defRPr/>
            </a:pPr>
            <a:endParaRPr lang="en-US" altLang="zh-TW" sz="1400" dirty="0">
              <a:solidFill>
                <a:srgbClr val="FFFFFF"/>
              </a:solidFill>
              <a:latin typeface="+mn-lt"/>
              <a:ea typeface="微軟正黑體"/>
              <a:cs typeface="Times New Roman" pitchFamily="18" charset="0"/>
            </a:endParaRPr>
          </a:p>
          <a:p>
            <a:pPr lvl="0" eaLnBrk="1" hangingPunct="1">
              <a:lnSpc>
                <a:spcPct val="80000"/>
              </a:lnSpc>
              <a:spcBef>
                <a:spcPct val="0"/>
              </a:spcBef>
              <a:buNone/>
              <a:defRPr/>
            </a:pPr>
            <a:r>
              <a:rPr lang="zh-TW" altLang="en-US" sz="1400" dirty="0">
                <a:solidFill>
                  <a:srgbClr val="FFFFFF"/>
                </a:solidFill>
                <a:latin typeface="+mn-lt"/>
                <a:ea typeface="微軟正黑體"/>
                <a:cs typeface="Times New Roman" pitchFamily="18" charset="0"/>
              </a:rPr>
              <a:t>主要給付項目：</a:t>
            </a:r>
          </a:p>
          <a:p>
            <a:pPr eaLnBrk="1" hangingPunct="1">
              <a:lnSpc>
                <a:spcPct val="80000"/>
              </a:lnSpc>
              <a:buFontTx/>
              <a:buNone/>
              <a:defRPr/>
            </a:pPr>
            <a:r>
              <a:rPr lang="en-US" altLang="zh-TW" sz="1400" dirty="0">
                <a:solidFill>
                  <a:schemeClr val="bg1"/>
                </a:solidFill>
                <a:cs typeface="Times New Roman" pitchFamily="18" charset="0"/>
              </a:rPr>
              <a:t>1.</a:t>
            </a:r>
            <a:r>
              <a:rPr lang="zh-TW" altLang="en-US" sz="1400" dirty="0">
                <a:solidFill>
                  <a:schemeClr val="bg1"/>
                </a:solidFill>
                <a:cs typeface="Times New Roman" pitchFamily="18" charset="0"/>
              </a:rPr>
              <a:t>身故保險金或喪葬費用保險金</a:t>
            </a:r>
          </a:p>
          <a:p>
            <a:pPr eaLnBrk="1" hangingPunct="1">
              <a:lnSpc>
                <a:spcPct val="80000"/>
              </a:lnSpc>
              <a:buFontTx/>
              <a:buNone/>
              <a:defRPr/>
            </a:pPr>
            <a:r>
              <a:rPr lang="en-US" altLang="zh-TW" sz="1400" dirty="0">
                <a:solidFill>
                  <a:schemeClr val="bg1"/>
                </a:solidFill>
                <a:cs typeface="Times New Roman" pitchFamily="18" charset="0"/>
              </a:rPr>
              <a:t>2.</a:t>
            </a:r>
            <a:r>
              <a:rPr lang="zh-TW" altLang="en-US" sz="1400" dirty="0">
                <a:solidFill>
                  <a:schemeClr val="bg1"/>
                </a:solidFill>
                <a:cs typeface="Times New Roman" pitchFamily="18" charset="0"/>
              </a:rPr>
              <a:t>完全失能保險金</a:t>
            </a:r>
          </a:p>
          <a:p>
            <a:pPr eaLnBrk="1" hangingPunct="1">
              <a:lnSpc>
                <a:spcPct val="80000"/>
              </a:lnSpc>
              <a:buFontTx/>
              <a:buNone/>
              <a:defRPr/>
            </a:pPr>
            <a:r>
              <a:rPr lang="en-US" altLang="zh-TW" sz="1400" dirty="0">
                <a:solidFill>
                  <a:schemeClr val="bg1"/>
                </a:solidFill>
                <a:cs typeface="Times New Roman" pitchFamily="18" charset="0"/>
              </a:rPr>
              <a:t>3.</a:t>
            </a:r>
            <a:r>
              <a:rPr lang="zh-TW" altLang="en-US" sz="1400" dirty="0">
                <a:solidFill>
                  <a:schemeClr val="bg1"/>
                </a:solidFill>
                <a:cs typeface="Times New Roman" pitchFamily="18" charset="0"/>
              </a:rPr>
              <a:t>祝壽保險金   </a:t>
            </a:r>
            <a:endParaRPr lang="en-US" altLang="zh-TW" sz="1400" dirty="0">
              <a:solidFill>
                <a:schemeClr val="bg1"/>
              </a:solidFill>
              <a:cs typeface="Times New Roman" pitchFamily="18" charset="0"/>
            </a:endParaRPr>
          </a:p>
          <a:p>
            <a:pPr eaLnBrk="1" hangingPunct="1">
              <a:lnSpc>
                <a:spcPct val="80000"/>
              </a:lnSpc>
              <a:buFontTx/>
              <a:buNone/>
              <a:defRPr/>
            </a:pPr>
            <a:r>
              <a:rPr lang="en-US" altLang="zh-TW" sz="1400" dirty="0">
                <a:solidFill>
                  <a:schemeClr val="bg1"/>
                </a:solidFill>
                <a:cs typeface="Times New Roman" pitchFamily="18" charset="0"/>
              </a:rPr>
              <a:t>4.</a:t>
            </a:r>
            <a:r>
              <a:rPr lang="zh-TW" altLang="en-US" sz="1400" dirty="0">
                <a:solidFill>
                  <a:schemeClr val="bg1"/>
                </a:solidFill>
                <a:cs typeface="Times New Roman" pitchFamily="18" charset="0"/>
              </a:rPr>
              <a:t>增值回饋分享金</a:t>
            </a:r>
          </a:p>
        </p:txBody>
      </p:sp>
      <p:sp>
        <p:nvSpPr>
          <p:cNvPr id="10" name="矩形 2"/>
          <p:cNvSpPr>
            <a:spLocks noChangeArrowheads="1"/>
          </p:cNvSpPr>
          <p:nvPr/>
        </p:nvSpPr>
        <p:spPr bwMode="auto">
          <a:xfrm>
            <a:off x="266806" y="4448571"/>
            <a:ext cx="10729192" cy="78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har char="–"/>
              <a:defRPr kumimoji="1" sz="28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har char="•"/>
              <a:defRPr kumimoji="1" sz="24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9pPr>
          </a:lstStyle>
          <a:p>
            <a:pPr eaLnBrk="1" hangingPunct="1">
              <a:spcBef>
                <a:spcPts val="200"/>
              </a:spcBef>
              <a:buFont typeface="Wingdings" panose="05000000000000000000" pitchFamily="2" charset="2"/>
              <a:buNone/>
            </a:pPr>
            <a:r>
              <a:rPr kumimoji="0" lang="zh-TW" altLang="en-US" sz="1400" dirty="0">
                <a:solidFill>
                  <a:schemeClr val="bg1"/>
                </a:solidFill>
                <a:latin typeface="+mn-lt"/>
                <a:cs typeface="Times New Roman" panose="02020603050405020304" pitchFamily="18" charset="0"/>
              </a:rPr>
              <a:t>台灣人壽資訊公開說明文件已登載於公司網站上（</a:t>
            </a:r>
            <a:r>
              <a:rPr kumimoji="0" lang="en-US" altLang="zh-TW" sz="1400" dirty="0">
                <a:solidFill>
                  <a:schemeClr val="bg1"/>
                </a:solidFill>
                <a:latin typeface="+mn-lt"/>
                <a:cs typeface="Times New Roman" panose="02020603050405020304" pitchFamily="18" charset="0"/>
              </a:rPr>
              <a:t>http://www.taiwanlife.com</a:t>
            </a:r>
            <a:r>
              <a:rPr kumimoji="0" lang="zh-TW" altLang="en-US" sz="1400" dirty="0">
                <a:solidFill>
                  <a:schemeClr val="bg1"/>
                </a:solidFill>
                <a:latin typeface="+mn-lt"/>
                <a:cs typeface="Times New Roman" panose="02020603050405020304" pitchFamily="18" charset="0"/>
              </a:rPr>
              <a:t>）並於台灣人壽提供電腦設備供公開查閱下載。</a:t>
            </a:r>
            <a:endParaRPr kumimoji="0" lang="en-US" altLang="zh-TW" sz="1400" dirty="0">
              <a:solidFill>
                <a:schemeClr val="bg1"/>
              </a:solidFill>
              <a:latin typeface="+mn-lt"/>
              <a:cs typeface="Times New Roman" panose="02020603050405020304" pitchFamily="18" charset="0"/>
            </a:endParaRPr>
          </a:p>
          <a:p>
            <a:pPr eaLnBrk="1" hangingPunct="1">
              <a:spcBef>
                <a:spcPts val="200"/>
              </a:spcBef>
              <a:buFont typeface="Wingdings" panose="05000000000000000000" pitchFamily="2" charset="2"/>
              <a:buNone/>
            </a:pPr>
            <a:r>
              <a:rPr kumimoji="0" lang="zh-TW" altLang="en-US" sz="1400" dirty="0">
                <a:solidFill>
                  <a:schemeClr val="bg1"/>
                </a:solidFill>
                <a:latin typeface="+mn-lt"/>
                <a:cs typeface="Times New Roman" panose="02020603050405020304" pitchFamily="18" charset="0"/>
              </a:rPr>
              <a:t>公司地址：台北市</a:t>
            </a:r>
            <a:r>
              <a:rPr kumimoji="0" lang="en-US" altLang="zh-TW" sz="1400" dirty="0">
                <a:solidFill>
                  <a:schemeClr val="bg1"/>
                </a:solidFill>
                <a:latin typeface="+mn-lt"/>
                <a:cs typeface="Times New Roman" panose="02020603050405020304" pitchFamily="18" charset="0"/>
              </a:rPr>
              <a:t>11568</a:t>
            </a:r>
            <a:r>
              <a:rPr kumimoji="0" lang="zh-TW" altLang="en-US" sz="1400" dirty="0">
                <a:solidFill>
                  <a:schemeClr val="bg1"/>
                </a:solidFill>
                <a:latin typeface="+mn-lt"/>
                <a:cs typeface="Times New Roman" panose="02020603050405020304" pitchFamily="18" charset="0"/>
              </a:rPr>
              <a:t>南港區經貿二路</a:t>
            </a:r>
            <a:r>
              <a:rPr kumimoji="0" lang="en-US" altLang="zh-TW" sz="1400" dirty="0">
                <a:solidFill>
                  <a:schemeClr val="bg1"/>
                </a:solidFill>
                <a:latin typeface="+mn-lt"/>
                <a:cs typeface="Times New Roman" panose="02020603050405020304" pitchFamily="18" charset="0"/>
              </a:rPr>
              <a:t>188</a:t>
            </a:r>
            <a:r>
              <a:rPr kumimoji="0" lang="zh-TW" altLang="en-US" sz="1400" dirty="0">
                <a:solidFill>
                  <a:schemeClr val="bg1"/>
                </a:solidFill>
                <a:latin typeface="+mn-lt"/>
                <a:cs typeface="Times New Roman" panose="02020603050405020304" pitchFamily="18" charset="0"/>
              </a:rPr>
              <a:t>號</a:t>
            </a:r>
            <a:r>
              <a:rPr kumimoji="0" lang="en-US" altLang="zh-TW" sz="1400" dirty="0">
                <a:solidFill>
                  <a:schemeClr val="bg1"/>
                </a:solidFill>
                <a:latin typeface="+mn-lt"/>
                <a:cs typeface="Times New Roman" panose="02020603050405020304" pitchFamily="18" charset="0"/>
              </a:rPr>
              <a:t>8</a:t>
            </a:r>
            <a:r>
              <a:rPr kumimoji="0" lang="zh-TW" altLang="en-US" sz="1400" dirty="0">
                <a:solidFill>
                  <a:schemeClr val="bg1"/>
                </a:solidFill>
                <a:latin typeface="+mn-lt"/>
                <a:cs typeface="Times New Roman" panose="02020603050405020304" pitchFamily="18" charset="0"/>
              </a:rPr>
              <a:t>樓。</a:t>
            </a:r>
            <a:endParaRPr kumimoji="0" lang="en-US" altLang="zh-TW" sz="1400" dirty="0">
              <a:solidFill>
                <a:schemeClr val="bg1"/>
              </a:solidFill>
              <a:latin typeface="+mn-lt"/>
              <a:cs typeface="Times New Roman" panose="02020603050405020304" pitchFamily="18" charset="0"/>
            </a:endParaRPr>
          </a:p>
          <a:p>
            <a:pPr eaLnBrk="1" hangingPunct="1">
              <a:spcBef>
                <a:spcPts val="200"/>
              </a:spcBef>
              <a:buFont typeface="Wingdings" panose="05000000000000000000" pitchFamily="2" charset="2"/>
              <a:buNone/>
            </a:pPr>
            <a:r>
              <a:rPr kumimoji="0" lang="zh-TW" altLang="en-US" sz="1400" dirty="0">
                <a:solidFill>
                  <a:schemeClr val="bg1"/>
                </a:solidFill>
                <a:latin typeface="+mn-lt"/>
                <a:cs typeface="Times New Roman" panose="02020603050405020304" pitchFamily="18" charset="0"/>
              </a:rPr>
              <a:t>免費申訴電話：</a:t>
            </a:r>
            <a:r>
              <a:rPr kumimoji="0" lang="en-US" altLang="zh-TW" sz="1400" dirty="0">
                <a:solidFill>
                  <a:schemeClr val="bg1"/>
                </a:solidFill>
                <a:latin typeface="+mn-lt"/>
                <a:cs typeface="Times New Roman" panose="02020603050405020304" pitchFamily="18" charset="0"/>
              </a:rPr>
              <a:t>0800-213-269</a:t>
            </a:r>
            <a:r>
              <a:rPr kumimoji="0" lang="zh-TW" altLang="en-US" sz="1400" dirty="0">
                <a:solidFill>
                  <a:schemeClr val="bg1"/>
                </a:solidFill>
                <a:latin typeface="+mn-lt"/>
                <a:cs typeface="Times New Roman" panose="02020603050405020304" pitchFamily="18" charset="0"/>
              </a:rPr>
              <a:t>。</a:t>
            </a:r>
            <a:endParaRPr kumimoji="0" lang="en-US" altLang="zh-TW" sz="1400" dirty="0">
              <a:solidFill>
                <a:schemeClr val="bg1"/>
              </a:solidFill>
              <a:latin typeface="+mn-lt"/>
              <a:cs typeface="Times New Roman" panose="02020603050405020304" pitchFamily="18" charset="0"/>
            </a:endParaRPr>
          </a:p>
        </p:txBody>
      </p:sp>
      <p:sp>
        <p:nvSpPr>
          <p:cNvPr id="11" name="矩形 10"/>
          <p:cNvSpPr/>
          <p:nvPr/>
        </p:nvSpPr>
        <p:spPr>
          <a:xfrm>
            <a:off x="347762" y="3077428"/>
            <a:ext cx="7451725" cy="830997"/>
          </a:xfrm>
          <a:prstGeom prst="rect">
            <a:avLst/>
          </a:prstGeom>
        </p:spPr>
        <p:txBody>
          <a:bodyPr>
            <a:spAutoFit/>
          </a:bodyPr>
          <a:lstStyle/>
          <a:p>
            <a:pPr lvl="0" fontAlgn="ctr">
              <a:spcBef>
                <a:spcPts val="0"/>
              </a:spcBef>
              <a:defRPr/>
            </a:pPr>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本保險為不分紅保險單，不參加紅利分配，並無紅利給付項目。</a:t>
            </a:r>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p>
          <a:p>
            <a:pPr lvl="0" fontAlgn="ctr">
              <a:spcBef>
                <a:spcPts val="0"/>
              </a:spcBef>
              <a:defRPr/>
            </a:pPr>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本保險為外幣保險單，台灣人壽所收付之款項均以美元計價。）</a:t>
            </a:r>
          </a:p>
          <a:p>
            <a:pPr lvl="0" fontAlgn="ctr">
              <a:spcBef>
                <a:spcPts val="0"/>
              </a:spcBef>
              <a:defRPr/>
            </a:pPr>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本保險與以新臺幣收付之人身保險契約間，不得辦理契約轉換。</a:t>
            </a:r>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p>
        </p:txBody>
      </p:sp>
      <p:sp>
        <p:nvSpPr>
          <p:cNvPr id="9" name="文字方塊 8"/>
          <p:cNvSpPr txBox="1"/>
          <p:nvPr/>
        </p:nvSpPr>
        <p:spPr>
          <a:xfrm>
            <a:off x="7968208" y="5157192"/>
            <a:ext cx="3077124" cy="307777"/>
          </a:xfrm>
          <a:prstGeom prst="rect">
            <a:avLst/>
          </a:prstGeom>
          <a:noFill/>
        </p:spPr>
        <p:txBody>
          <a:bodyPr wrap="none" rtlCol="0">
            <a:spAutoFit/>
          </a:bodyPr>
          <a:lstStyle/>
          <a:p>
            <a:r>
              <a:rPr lang="en-US" altLang="zh-TW" sz="1400" dirty="0">
                <a:solidFill>
                  <a:schemeClr val="bg1"/>
                </a:solidFill>
                <a:latin typeface="微軟正黑體" panose="020B0604030504040204" pitchFamily="34" charset="-120"/>
                <a:ea typeface="微軟正黑體" panose="020B0604030504040204" pitchFamily="34" charset="-120"/>
              </a:rPr>
              <a:t>Control No.</a:t>
            </a:r>
            <a:r>
              <a:rPr lang="zh-TW" altLang="en-US" sz="1400" dirty="0">
                <a:solidFill>
                  <a:schemeClr val="bg1"/>
                </a:solidFill>
                <a:latin typeface="微軟正黑體" panose="020B0604030504040204" pitchFamily="34" charset="-120"/>
                <a:ea typeface="微軟正黑體" panose="020B0604030504040204" pitchFamily="34" charset="-120"/>
              </a:rPr>
              <a:t>：</a:t>
            </a:r>
            <a:r>
              <a:rPr lang="en-US" altLang="zh-TW" sz="1400" dirty="0">
                <a:solidFill>
                  <a:schemeClr val="bg1"/>
                </a:solidFill>
                <a:latin typeface="微軟正黑體" panose="020B0604030504040204" pitchFamily="34" charset="-120"/>
                <a:ea typeface="微軟正黑體" panose="020B0604030504040204" pitchFamily="34" charset="-120"/>
              </a:rPr>
              <a:t>OP-2501-2701-0003</a:t>
            </a:r>
          </a:p>
        </p:txBody>
      </p:sp>
      <p:sp>
        <p:nvSpPr>
          <p:cNvPr id="12" name="文字方塊 1"/>
          <p:cNvSpPr txBox="1"/>
          <p:nvPr/>
        </p:nvSpPr>
        <p:spPr>
          <a:xfrm>
            <a:off x="-53889" y="5171515"/>
            <a:ext cx="2339102"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中國信託文宣品審核編號：</a:t>
            </a:r>
          </a:p>
        </p:txBody>
      </p:sp>
    </p:spTree>
    <p:extLst>
      <p:ext uri="{BB962C8B-B14F-4D97-AF65-F5344CB8AC3E}">
        <p14:creationId xmlns:p14="http://schemas.microsoft.com/office/powerpoint/2010/main" val="346028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F1F9A6E3-4BB8-B8B0-59CA-953FCB38BB8E}"/>
              </a:ext>
            </a:extLst>
          </p:cNvPr>
          <p:cNvSpPr txBox="1">
            <a:spLocks/>
          </p:cNvSpPr>
          <p:nvPr/>
        </p:nvSpPr>
        <p:spPr>
          <a:xfrm>
            <a:off x="951688" y="259817"/>
            <a:ext cx="10515600" cy="947120"/>
          </a:xfrm>
          <a:prstGeom prst="rect">
            <a:avLst/>
          </a:prstGeom>
        </p:spPr>
        <p:txBody>
          <a:bodyPr/>
          <a:lstStyle>
            <a:lvl1pPr algn="ctr" rtl="0" eaLnBrk="0" fontAlgn="base" hangingPunct="0">
              <a:spcBef>
                <a:spcPct val="0"/>
              </a:spcBef>
              <a:spcAft>
                <a:spcPct val="0"/>
              </a:spcAft>
              <a:defRPr sz="4000" b="1" kern="1200">
                <a:solidFill>
                  <a:schemeClr val="tx1"/>
                </a:solidFill>
                <a:latin typeface="微軟正黑體" panose="020B0604030504040204" pitchFamily="34" charset="-120"/>
                <a:ea typeface="微軟正黑體" panose="020B0604030504040204" pitchFamily="34" charset="-120"/>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r>
              <a:rPr kumimoji="0" lang="zh-TW" altLang="en-US" dirty="0"/>
              <a:t>吉美世 銷售九宮格</a:t>
            </a:r>
          </a:p>
        </p:txBody>
      </p:sp>
      <p:sp>
        <p:nvSpPr>
          <p:cNvPr id="10" name="矩形 9">
            <a:extLst>
              <a:ext uri="{FF2B5EF4-FFF2-40B4-BE49-F238E27FC236}">
                <a16:creationId xmlns:a16="http://schemas.microsoft.com/office/drawing/2014/main" id="{399AF7A9-3041-B77D-3381-EDBE06A9BB3D}"/>
              </a:ext>
            </a:extLst>
          </p:cNvPr>
          <p:cNvSpPr/>
          <p:nvPr/>
        </p:nvSpPr>
        <p:spPr>
          <a:xfrm>
            <a:off x="9087887" y="2650511"/>
            <a:ext cx="2800800" cy="10116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ts val="5100"/>
              </a:lnSpc>
            </a:pPr>
            <a:r>
              <a:rPr lang="zh-TW" altLang="en-US" sz="4000" b="1" spc="170" dirty="0">
                <a:ln w="0"/>
                <a:solidFill>
                  <a:srgbClr val="255A9B"/>
                </a:solidFill>
                <a:effectLst>
                  <a:outerShdw blurRad="76200" dist="63500" dir="2400000" sx="101000" sy="101000" algn="l" rotWithShape="0">
                    <a:srgbClr val="FFC000">
                      <a:alpha val="54000"/>
                    </a:srgbClr>
                  </a:outerShdw>
                </a:effectLst>
                <a:latin typeface="微軟正黑體" panose="020B0604030504040204" pitchFamily="34" charset="-120"/>
                <a:ea typeface="微軟正黑體" panose="020B0604030504040204" pitchFamily="34" charset="-120"/>
              </a:rPr>
              <a:t>幸福無憂</a:t>
            </a:r>
            <a:r>
              <a:rPr lang="en-US" altLang="zh-TW" sz="4000" b="1" spc="170" dirty="0">
                <a:ln w="0"/>
                <a:solidFill>
                  <a:srgbClr val="255A9B"/>
                </a:solidFill>
                <a:effectLst>
                  <a:outerShdw blurRad="76200" dist="63500" dir="2400000" sx="101000" sy="101000" algn="l" rotWithShape="0">
                    <a:srgbClr val="FFC000">
                      <a:alpha val="54000"/>
                    </a:srgbClr>
                  </a:outerShdw>
                </a:effectLst>
                <a:latin typeface="微軟正黑體" panose="020B0604030504040204" pitchFamily="34" charset="-120"/>
                <a:ea typeface="微軟正黑體" panose="020B0604030504040204" pitchFamily="34" charset="-120"/>
              </a:rPr>
              <a:t>!</a:t>
            </a:r>
            <a:endParaRPr lang="zh-TW" altLang="en-US" sz="4000" b="1" spc="170" dirty="0">
              <a:ln w="0"/>
              <a:solidFill>
                <a:srgbClr val="255A9B"/>
              </a:solidFill>
              <a:effectLst>
                <a:outerShdw blurRad="76200" dist="63500" dir="2400000" sx="101000" sy="101000" algn="l" rotWithShape="0">
                  <a:srgbClr val="FFC000">
                    <a:alpha val="54000"/>
                  </a:srgbClr>
                </a:outerShdw>
              </a:effectLst>
              <a:latin typeface="微軟正黑體" panose="020B0604030504040204" pitchFamily="34" charset="-120"/>
              <a:ea typeface="微軟正黑體" panose="020B0604030504040204" pitchFamily="34" charset="-120"/>
            </a:endParaRPr>
          </a:p>
        </p:txBody>
      </p:sp>
      <p:sp>
        <p:nvSpPr>
          <p:cNvPr id="86" name="標題 2">
            <a:extLst>
              <a:ext uri="{FF2B5EF4-FFF2-40B4-BE49-F238E27FC236}">
                <a16:creationId xmlns:a16="http://schemas.microsoft.com/office/drawing/2014/main" id="{85F4752A-537D-7DF9-3A9C-72134CCD56C0}"/>
              </a:ext>
            </a:extLst>
          </p:cNvPr>
          <p:cNvSpPr txBox="1">
            <a:spLocks noChangeArrowheads="1"/>
          </p:cNvSpPr>
          <p:nvPr/>
        </p:nvSpPr>
        <p:spPr>
          <a:xfrm>
            <a:off x="438665" y="6265711"/>
            <a:ext cx="11268000" cy="288000"/>
          </a:xfrm>
          <a:prstGeom prst="rect">
            <a:avLst/>
          </a:prstGeom>
        </p:spPr>
        <p:txBody>
          <a:bodyPr/>
          <a:lstStyle>
            <a:lvl1pPr algn="ctr" rtl="0" eaLnBrk="0" fontAlgn="base" hangingPunct="0">
              <a:spcBef>
                <a:spcPct val="0"/>
              </a:spcBef>
              <a:spcAft>
                <a:spcPct val="0"/>
              </a:spcAft>
              <a:defRPr sz="4000" b="1" kern="1200">
                <a:solidFill>
                  <a:schemeClr val="tx1"/>
                </a:solidFill>
                <a:latin typeface="微軟正黑體" panose="020B0604030504040204" pitchFamily="34" charset="-120"/>
                <a:ea typeface="微軟正黑體" panose="020B0604030504040204" pitchFamily="34" charset="-120"/>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lvl="0" algn="l" defTabSz="912813">
              <a:defRPr/>
            </a:pPr>
            <a:r>
              <a:rPr kumimoji="0" lang="en-US" altLang="zh-TW" sz="1200" b="0" i="0" strike="noStrike" kern="1200" cap="none" spc="0" normalizeH="0" baseline="0" noProof="0" dirty="0">
                <a:ln>
                  <a:noFill/>
                </a:ln>
                <a:solidFill>
                  <a:srgbClr val="FF0000"/>
                </a:solidFill>
                <a:effectLst/>
                <a:uLnTx/>
                <a:uFillTx/>
                <a:cs typeface="Times New Roman" panose="02020603050405020304" pitchFamily="18" charset="0"/>
              </a:rPr>
              <a:t>※</a:t>
            </a:r>
            <a:r>
              <a:rPr kumimoji="0" lang="zh-TW" altLang="en-US" sz="1200" b="0" i="0" strike="noStrike" kern="1200" cap="none" spc="0" normalizeH="0" baseline="0" noProof="0" dirty="0">
                <a:ln>
                  <a:noFill/>
                </a:ln>
                <a:solidFill>
                  <a:srgbClr val="FF0000"/>
                </a:solidFill>
                <a:effectLst/>
                <a:uLnTx/>
                <a:uFillTx/>
                <a:cs typeface="Times New Roman" panose="02020603050405020304" pitchFamily="18" charset="0"/>
              </a:rPr>
              <a:t>本範例數值</a:t>
            </a:r>
            <a:r>
              <a:rPr kumimoji="0" lang="zh-TW" altLang="en-US" sz="1400" i="0" strike="noStrike" kern="1200" cap="none" spc="0" normalizeH="0" baseline="0" noProof="0" dirty="0">
                <a:ln>
                  <a:noFill/>
                </a:ln>
                <a:solidFill>
                  <a:srgbClr val="FF0000"/>
                </a:solidFill>
                <a:effectLst/>
                <a:uLnTx/>
                <a:uFillTx/>
                <a:cs typeface="Times New Roman" panose="02020603050405020304" pitchFamily="18" charset="0"/>
              </a:rPr>
              <a:t>僅供參考</a:t>
            </a:r>
            <a:r>
              <a:rPr kumimoji="0" lang="zh-TW" altLang="en-US" sz="1200" b="0" i="0" strike="noStrike" kern="1200" cap="none" spc="0" normalizeH="0" baseline="0" noProof="0" dirty="0">
                <a:ln>
                  <a:noFill/>
                </a:ln>
                <a:solidFill>
                  <a:srgbClr val="FF0000"/>
                </a:solidFill>
                <a:effectLst/>
                <a:uLnTx/>
                <a:uFillTx/>
                <a:cs typeface="Times New Roman" panose="02020603050405020304" pitchFamily="18" charset="0"/>
              </a:rPr>
              <a:t>，實際數值詳閱保單面頁為準，各項給付條件之詳細內容請參閱保單條款；宣告利率並非固定利率，會隨台灣人壽宣告而有所變動。</a:t>
            </a:r>
          </a:p>
          <a:p>
            <a:pPr lvl="0" algn="l" defTabSz="912813">
              <a:defRPr/>
            </a:pPr>
            <a:endParaRPr kumimoji="0" lang="zh-TW" altLang="en-US" sz="1200" b="0" i="0" strike="noStrike" kern="1200" cap="none" spc="0" normalizeH="0" baseline="0" noProof="0" dirty="0">
              <a:ln>
                <a:noFill/>
              </a:ln>
              <a:solidFill>
                <a:srgbClr val="FF0000"/>
              </a:solidFill>
              <a:effectLst/>
              <a:uLnTx/>
              <a:uFillTx/>
              <a:cs typeface="Times New Roman" panose="02020603050405020304" pitchFamily="18" charset="0"/>
            </a:endParaRPr>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238231" y="3511047"/>
            <a:ext cx="2468434" cy="2754664"/>
          </a:xfrm>
          <a:prstGeom prst="rect">
            <a:avLst/>
          </a:prstGeom>
        </p:spPr>
      </p:pic>
      <p:pic>
        <p:nvPicPr>
          <p:cNvPr id="5" name="圖片 4"/>
          <p:cNvPicPr>
            <a:picLocks noChangeAspect="1"/>
          </p:cNvPicPr>
          <p:nvPr/>
        </p:nvPicPr>
        <p:blipFill rotWithShape="1">
          <a:blip r:embed="rId4"/>
          <a:srcRect l="12503" t="10722" r="17861" b="16333"/>
          <a:stretch/>
        </p:blipFill>
        <p:spPr>
          <a:xfrm>
            <a:off x="9837493" y="1844824"/>
            <a:ext cx="1007999" cy="1008000"/>
          </a:xfrm>
          <a:prstGeom prst="rect">
            <a:avLst/>
          </a:prstGeom>
        </p:spPr>
      </p:pic>
      <p:sp>
        <p:nvSpPr>
          <p:cNvPr id="58" name="矩形 57">
            <a:extLst>
              <a:ext uri="{FF2B5EF4-FFF2-40B4-BE49-F238E27FC236}">
                <a16:creationId xmlns:a16="http://schemas.microsoft.com/office/drawing/2014/main" id="{399AF7A9-3041-B77D-3381-EDBE06A9BB3D}"/>
              </a:ext>
            </a:extLst>
          </p:cNvPr>
          <p:cNvSpPr/>
          <p:nvPr/>
        </p:nvSpPr>
        <p:spPr>
          <a:xfrm>
            <a:off x="314239" y="2657594"/>
            <a:ext cx="2801525" cy="101238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ts val="5100"/>
              </a:lnSpc>
            </a:pPr>
            <a:r>
              <a:rPr lang="zh-TW" altLang="en-US" sz="4000" b="1" spc="170" dirty="0">
                <a:ln w="0"/>
                <a:solidFill>
                  <a:srgbClr val="255A9B"/>
                </a:solidFill>
                <a:effectLst>
                  <a:outerShdw blurRad="76200" dist="63500" dir="2400000" sx="101000" sy="101000" algn="l" rotWithShape="0">
                    <a:srgbClr val="FFC000">
                      <a:alpha val="54000"/>
                    </a:srgbClr>
                  </a:outerShdw>
                </a:effectLst>
                <a:latin typeface="微軟正黑體" panose="020B0604030504040204" pitchFamily="34" charset="-120"/>
                <a:ea typeface="微軟正黑體" panose="020B0604030504040204" pitchFamily="34" charset="-120"/>
              </a:rPr>
              <a:t>繳費一次</a:t>
            </a:r>
          </a:p>
        </p:txBody>
      </p:sp>
      <p:pic>
        <p:nvPicPr>
          <p:cNvPr id="59" name="圖片 58">
            <a:extLst>
              <a:ext uri="{FF2B5EF4-FFF2-40B4-BE49-F238E27FC236}">
                <a16:creationId xmlns:a16="http://schemas.microsoft.com/office/drawing/2014/main" id="{FE727EEB-46AA-E5F3-6BA3-6421C2937AA2}"/>
              </a:ext>
            </a:extLst>
          </p:cNvPr>
          <p:cNvPicPr>
            <a:picLocks noChangeAspect="1"/>
          </p:cNvPicPr>
          <p:nvPr/>
        </p:nvPicPr>
        <p:blipFill rotWithShape="1">
          <a:blip r:embed="rId5"/>
          <a:srcRect l="11973" t="10658" r="16657" b="14430"/>
          <a:stretch/>
        </p:blipFill>
        <p:spPr>
          <a:xfrm>
            <a:off x="1227030" y="1844824"/>
            <a:ext cx="1015349" cy="1015348"/>
          </a:xfrm>
          <a:prstGeom prst="rect">
            <a:avLst/>
          </a:prstGeom>
        </p:spPr>
      </p:pic>
      <p:pic>
        <p:nvPicPr>
          <p:cNvPr id="73" name="圖片 72"/>
          <p:cNvPicPr>
            <a:picLocks noChangeAspect="1"/>
          </p:cNvPicPr>
          <p:nvPr/>
        </p:nvPicPr>
        <p:blipFill>
          <a:blip r:embed="rId6">
            <a:extLst>
              <a:ext uri="{BEBA8EAE-BF5A-486C-A8C5-ECC9F3942E4B}">
                <a14:imgProps xmlns:a14="http://schemas.microsoft.com/office/drawing/2010/main">
                  <a14:imgLayer r:embed="rId7">
                    <a14:imgEffect>
                      <a14:colorTemperature colorTemp="5900"/>
                    </a14:imgEffect>
                  </a14:imgLayer>
                </a14:imgProps>
              </a:ext>
            </a:extLst>
          </a:blip>
          <a:stretch>
            <a:fillRect/>
          </a:stretch>
        </p:blipFill>
        <p:spPr>
          <a:xfrm>
            <a:off x="438665" y="3751744"/>
            <a:ext cx="2817212" cy="2594646"/>
          </a:xfrm>
          <a:prstGeom prst="rect">
            <a:avLst/>
          </a:prstGeom>
        </p:spPr>
      </p:pic>
      <p:sp>
        <p:nvSpPr>
          <p:cNvPr id="17" name="文字方塊 16">
            <a:extLst>
              <a:ext uri="{FF2B5EF4-FFF2-40B4-BE49-F238E27FC236}">
                <a16:creationId xmlns:a16="http://schemas.microsoft.com/office/drawing/2014/main" id="{EB0ED185-27B2-78D2-13E0-6C3C6A096799}"/>
              </a:ext>
            </a:extLst>
          </p:cNvPr>
          <p:cNvSpPr txBox="1"/>
          <p:nvPr/>
        </p:nvSpPr>
        <p:spPr>
          <a:xfrm>
            <a:off x="2495600" y="1124744"/>
            <a:ext cx="7632847" cy="615553"/>
          </a:xfrm>
          <a:prstGeom prst="rect">
            <a:avLst/>
          </a:prstGeom>
          <a:noFill/>
        </p:spPr>
        <p:txBody>
          <a:bodyPr wrap="square">
            <a:spAutoFit/>
          </a:bodyPr>
          <a:lstStyle/>
          <a:p>
            <a:pPr eaLnBrk="1" fontAlgn="ctr" hangingPunct="1">
              <a:spcAft>
                <a:spcPts val="0"/>
              </a:spcAft>
            </a:pPr>
            <a:r>
              <a:rPr lang="en-US" altLang="zh-TW" sz="1400" b="1" dirty="0">
                <a:solidFill>
                  <a:srgbClr val="695C5A"/>
                </a:solidFill>
                <a:latin typeface="微軟正黑體" panose="020B0604030504040204" pitchFamily="34" charset="-120"/>
                <a:ea typeface="微軟正黑體" panose="020B0604030504040204" pitchFamily="34" charset="-120"/>
              </a:rPr>
              <a:t>40</a:t>
            </a:r>
            <a:r>
              <a:rPr lang="zh-TW" altLang="en-US" sz="1400" b="1" dirty="0">
                <a:solidFill>
                  <a:srgbClr val="695C5A"/>
                </a:solidFill>
                <a:latin typeface="微軟正黑體" panose="020B0604030504040204" pitchFamily="34" charset="-120"/>
                <a:ea typeface="微軟正黑體" panose="020B0604030504040204" pitchFamily="34" charset="-120"/>
              </a:rPr>
              <a:t>歲男性躉繳</a:t>
            </a:r>
            <a:r>
              <a:rPr lang="en-US" altLang="zh-TW" sz="1400" b="1" dirty="0">
                <a:solidFill>
                  <a:srgbClr val="695C5A"/>
                </a:solidFill>
                <a:latin typeface="微軟正黑體" panose="020B0604030504040204" pitchFamily="34" charset="-120"/>
                <a:ea typeface="微軟正黑體" panose="020B0604030504040204" pitchFamily="34" charset="-120"/>
              </a:rPr>
              <a:t>10</a:t>
            </a:r>
            <a:r>
              <a:rPr lang="zh-TW" altLang="en-US" sz="1400" b="1" dirty="0">
                <a:solidFill>
                  <a:srgbClr val="695C5A"/>
                </a:solidFill>
                <a:latin typeface="微軟正黑體" panose="020B0604030504040204" pitchFamily="34" charset="-120"/>
                <a:ea typeface="微軟正黑體" panose="020B0604030504040204" pitchFamily="34" charset="-120"/>
              </a:rPr>
              <a:t>萬美元，基本保額</a:t>
            </a:r>
            <a:r>
              <a:rPr lang="en-US" altLang="zh-TW" sz="1400" b="1" dirty="0">
                <a:solidFill>
                  <a:srgbClr val="695C5A"/>
                </a:solidFill>
                <a:latin typeface="微軟正黑體" panose="020B0604030504040204" pitchFamily="34" charset="-120"/>
                <a:ea typeface="微軟正黑體" panose="020B0604030504040204" pitchFamily="34" charset="-120"/>
              </a:rPr>
              <a:t>89,995</a:t>
            </a:r>
            <a:r>
              <a:rPr lang="zh-TW" altLang="en-US" sz="1400" b="1" dirty="0">
                <a:solidFill>
                  <a:srgbClr val="695C5A"/>
                </a:solidFill>
                <a:latin typeface="微軟正黑體" panose="020B0604030504040204" pitchFamily="34" charset="-120"/>
                <a:ea typeface="微軟正黑體" panose="020B0604030504040204" pitchFamily="34" charset="-120"/>
              </a:rPr>
              <a:t>美元為例，</a:t>
            </a:r>
            <a:r>
              <a:rPr lang="zh-TW" altLang="zh-TW" sz="1400" b="1" i="0" u="none" strike="noStrike" kern="1200" dirty="0">
                <a:solidFill>
                  <a:srgbClr val="695C5A"/>
                </a:solidFill>
                <a:effectLst/>
                <a:latin typeface="微軟正黑體" panose="020B0604030504040204" pitchFamily="34" charset="-120"/>
                <a:ea typeface="微軟正黑體" panose="020B0604030504040204" pitchFamily="34" charset="-120"/>
                <a:cs typeface="+mn-cs"/>
              </a:rPr>
              <a:t>假設每年宣告利率為</a:t>
            </a:r>
            <a:r>
              <a:rPr lang="en-US" altLang="zh-TW" sz="2000" b="1" i="0" u="none" strike="noStrike" kern="1200" dirty="0">
                <a:solidFill>
                  <a:srgbClr val="C00000"/>
                </a:solidFill>
                <a:effectLst/>
                <a:latin typeface="微軟正黑體" panose="020B0604030504040204" pitchFamily="34" charset="-120"/>
                <a:ea typeface="微軟正黑體" panose="020B0604030504040204" pitchFamily="34" charset="-120"/>
                <a:cs typeface="+mn-cs"/>
              </a:rPr>
              <a:t>4.30%</a:t>
            </a:r>
            <a:r>
              <a:rPr lang="zh-TW" altLang="zh-TW" sz="1400" b="1" i="0" u="none" strike="noStrike" kern="1200" dirty="0">
                <a:solidFill>
                  <a:srgbClr val="695C5A"/>
                </a:solidFill>
                <a:effectLst/>
                <a:latin typeface="微軟正黑體" panose="020B0604030504040204" pitchFamily="34" charset="-120"/>
                <a:ea typeface="微軟正黑體" panose="020B0604030504040204" pitchFamily="34" charset="-120"/>
                <a:cs typeface="+mn-cs"/>
              </a:rPr>
              <a:t>不變情況下，且投保時選擇每年增值回饋分享金</a:t>
            </a:r>
            <a:r>
              <a:rPr lang="en-US" altLang="zh-TW" sz="1400" b="1" i="0" u="none" strike="noStrike" kern="1200" dirty="0">
                <a:solidFill>
                  <a:srgbClr val="695C5A"/>
                </a:solidFill>
                <a:effectLst/>
                <a:latin typeface="微軟正黑體" panose="020B0604030504040204" pitchFamily="34" charset="-120"/>
                <a:ea typeface="微軟正黑體" panose="020B0604030504040204" pitchFamily="34" charset="-120"/>
                <a:cs typeface="+mn-cs"/>
              </a:rPr>
              <a:t>(</a:t>
            </a:r>
            <a:r>
              <a:rPr lang="zh-TW" altLang="zh-TW" sz="1400" b="1" i="0" u="none" strike="noStrike" kern="1200" dirty="0">
                <a:solidFill>
                  <a:srgbClr val="695C5A"/>
                </a:solidFill>
                <a:effectLst/>
                <a:latin typeface="微軟正黑體" panose="020B0604030504040204" pitchFamily="34" charset="-120"/>
                <a:ea typeface="微軟正黑體" panose="020B0604030504040204" pitchFamily="34" charset="-120"/>
                <a:cs typeface="+mn-cs"/>
              </a:rPr>
              <a:t>非保證給付</a:t>
            </a:r>
            <a:r>
              <a:rPr lang="en-US" altLang="zh-TW" sz="1400" b="1" i="0" u="none" strike="noStrike" kern="1200" dirty="0">
                <a:solidFill>
                  <a:srgbClr val="695C5A"/>
                </a:solidFill>
                <a:effectLst/>
                <a:latin typeface="微軟正黑體" panose="020B0604030504040204" pitchFamily="34" charset="-120"/>
                <a:ea typeface="微軟正黑體" panose="020B0604030504040204" pitchFamily="34" charset="-120"/>
                <a:cs typeface="+mn-cs"/>
              </a:rPr>
              <a:t>)</a:t>
            </a:r>
            <a:r>
              <a:rPr lang="zh-TW" altLang="zh-TW" sz="1400" b="1" i="0" u="none" strike="noStrike" kern="1200" dirty="0">
                <a:solidFill>
                  <a:srgbClr val="695C5A"/>
                </a:solidFill>
                <a:effectLst/>
                <a:latin typeface="微軟正黑體" panose="020B0604030504040204" pitchFamily="34" charset="-120"/>
                <a:ea typeface="微軟正黑體" panose="020B0604030504040204" pitchFamily="34" charset="-120"/>
                <a:cs typeface="+mn-cs"/>
              </a:rPr>
              <a:t>給付方式皆為「購買增額繳清保險金額」</a:t>
            </a:r>
          </a:p>
        </p:txBody>
      </p:sp>
      <p:pic>
        <p:nvPicPr>
          <p:cNvPr id="2" name="圖片 1"/>
          <p:cNvPicPr>
            <a:picLocks noChangeAspect="1"/>
          </p:cNvPicPr>
          <p:nvPr/>
        </p:nvPicPr>
        <p:blipFill>
          <a:blip r:embed="rId8"/>
          <a:stretch>
            <a:fillRect/>
          </a:stretch>
        </p:blipFill>
        <p:spPr>
          <a:xfrm>
            <a:off x="3255877" y="1738349"/>
            <a:ext cx="5655060" cy="4600203"/>
          </a:xfrm>
          <a:prstGeom prst="rect">
            <a:avLst/>
          </a:prstGeom>
        </p:spPr>
      </p:pic>
    </p:spTree>
    <p:extLst>
      <p:ext uri="{BB962C8B-B14F-4D97-AF65-F5344CB8AC3E}">
        <p14:creationId xmlns:p14="http://schemas.microsoft.com/office/powerpoint/2010/main" val="278885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838199" y="260648"/>
            <a:ext cx="10515600" cy="947120"/>
          </a:xfrm>
        </p:spPr>
        <p:txBody>
          <a:bodyPr/>
          <a:lstStyle/>
          <a:p>
            <a:r>
              <a:rPr lang="zh-TW" altLang="en-US" dirty="0"/>
              <a:t>匯款費用負擔</a:t>
            </a:r>
          </a:p>
        </p:txBody>
      </p:sp>
      <p:pic>
        <p:nvPicPr>
          <p:cNvPr id="2" name="圖片 1"/>
          <p:cNvPicPr>
            <a:picLocks noChangeAspect="1"/>
          </p:cNvPicPr>
          <p:nvPr/>
        </p:nvPicPr>
        <p:blipFill rotWithShape="1">
          <a:blip r:embed="rId2" cstate="print">
            <a:extLst>
              <a:ext uri="{28A0092B-C50C-407E-A947-70E740481C1C}">
                <a14:useLocalDpi xmlns:a14="http://schemas.microsoft.com/office/drawing/2010/main" val="0"/>
              </a:ext>
            </a:extLst>
          </a:blip>
          <a:srcRect l="5443" t="55250" r="5443" b="5900"/>
          <a:stretch/>
        </p:blipFill>
        <p:spPr>
          <a:xfrm>
            <a:off x="2101650" y="1312543"/>
            <a:ext cx="8163803" cy="5034345"/>
          </a:xfrm>
          <a:prstGeom prst="rect">
            <a:avLst/>
          </a:prstGeom>
        </p:spPr>
      </p:pic>
    </p:spTree>
    <p:extLst>
      <p:ext uri="{BB962C8B-B14F-4D97-AF65-F5344CB8AC3E}">
        <p14:creationId xmlns:p14="http://schemas.microsoft.com/office/powerpoint/2010/main" val="3863643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838199" y="260648"/>
            <a:ext cx="10515600" cy="947120"/>
          </a:xfrm>
        </p:spPr>
        <p:txBody>
          <a:bodyPr/>
          <a:lstStyle/>
          <a:p>
            <a:r>
              <a:rPr lang="zh-TW" altLang="en-US" dirty="0"/>
              <a:t>注意事項</a:t>
            </a:r>
          </a:p>
        </p:txBody>
      </p:sp>
      <p:pic>
        <p:nvPicPr>
          <p:cNvPr id="18" name="圖片 17"/>
          <p:cNvPicPr>
            <a:picLocks noChangeAspect="1"/>
          </p:cNvPicPr>
          <p:nvPr/>
        </p:nvPicPr>
        <p:blipFill rotWithShape="1">
          <a:blip r:embed="rId3"/>
          <a:srcRect l="1179"/>
          <a:stretch/>
        </p:blipFill>
        <p:spPr>
          <a:xfrm>
            <a:off x="407368" y="1183756"/>
            <a:ext cx="11621490" cy="5341587"/>
          </a:xfrm>
          <a:prstGeom prst="rect">
            <a:avLst/>
          </a:prstGeom>
        </p:spPr>
      </p:pic>
      <p:pic>
        <p:nvPicPr>
          <p:cNvPr id="21" name="圖片 20"/>
          <p:cNvPicPr>
            <a:picLocks noChangeAspect="1"/>
          </p:cNvPicPr>
          <p:nvPr/>
        </p:nvPicPr>
        <p:blipFill rotWithShape="1">
          <a:blip r:embed="rId4"/>
          <a:srcRect l="1333" b="27484"/>
          <a:stretch/>
        </p:blipFill>
        <p:spPr>
          <a:xfrm>
            <a:off x="687780" y="1806724"/>
            <a:ext cx="5328591" cy="4578836"/>
          </a:xfrm>
          <a:prstGeom prst="roundRect">
            <a:avLst>
              <a:gd name="adj" fmla="val 3991"/>
            </a:avLst>
          </a:prstGeom>
        </p:spPr>
      </p:pic>
      <p:pic>
        <p:nvPicPr>
          <p:cNvPr id="22" name="圖片 21"/>
          <p:cNvPicPr>
            <a:picLocks noChangeAspect="1"/>
          </p:cNvPicPr>
          <p:nvPr/>
        </p:nvPicPr>
        <p:blipFill rotWithShape="1">
          <a:blip r:embed="rId4"/>
          <a:srcRect t="71516"/>
          <a:stretch/>
        </p:blipFill>
        <p:spPr>
          <a:xfrm>
            <a:off x="6096371" y="1806724"/>
            <a:ext cx="5528921" cy="1850107"/>
          </a:xfrm>
          <a:prstGeom prst="rect">
            <a:avLst/>
          </a:prstGeom>
        </p:spPr>
      </p:pic>
      <p:pic>
        <p:nvPicPr>
          <p:cNvPr id="23" name="圖片 22"/>
          <p:cNvPicPr>
            <a:picLocks noChangeAspect="1"/>
          </p:cNvPicPr>
          <p:nvPr/>
        </p:nvPicPr>
        <p:blipFill>
          <a:blip r:embed="rId5"/>
          <a:stretch>
            <a:fillRect/>
          </a:stretch>
        </p:blipFill>
        <p:spPr>
          <a:xfrm>
            <a:off x="7329923" y="3726622"/>
            <a:ext cx="2021339" cy="2658938"/>
          </a:xfrm>
          <a:prstGeom prst="rect">
            <a:avLst/>
          </a:prstGeom>
        </p:spPr>
      </p:pic>
      <p:pic>
        <p:nvPicPr>
          <p:cNvPr id="24" name="圖片 23"/>
          <p:cNvPicPr>
            <a:picLocks noChangeAspect="1"/>
          </p:cNvPicPr>
          <p:nvPr/>
        </p:nvPicPr>
        <p:blipFill rotWithShape="1">
          <a:blip r:embed="rId6"/>
          <a:srcRect b="2924"/>
          <a:stretch/>
        </p:blipFill>
        <p:spPr>
          <a:xfrm>
            <a:off x="9351262" y="3527895"/>
            <a:ext cx="2054145" cy="2795686"/>
          </a:xfrm>
          <a:prstGeom prst="rect">
            <a:avLst/>
          </a:prstGeom>
        </p:spPr>
      </p:pic>
      <p:pic>
        <p:nvPicPr>
          <p:cNvPr id="32" name="圖片 31"/>
          <p:cNvPicPr>
            <a:picLocks noChangeAspect="1"/>
          </p:cNvPicPr>
          <p:nvPr/>
        </p:nvPicPr>
        <p:blipFill>
          <a:blip r:embed="rId7">
            <a:clrChange>
              <a:clrFrom>
                <a:srgbClr val="F7F7F7"/>
              </a:clrFrom>
              <a:clrTo>
                <a:srgbClr val="F7F7F7">
                  <a:alpha val="0"/>
                </a:srgbClr>
              </a:clrTo>
            </a:clrChange>
          </a:blip>
          <a:stretch>
            <a:fillRect/>
          </a:stretch>
        </p:blipFill>
        <p:spPr>
          <a:xfrm flipH="1">
            <a:off x="6016371" y="4887920"/>
            <a:ext cx="1263788" cy="1567531"/>
          </a:xfrm>
          <a:prstGeom prst="rect">
            <a:avLst/>
          </a:prstGeom>
        </p:spPr>
      </p:pic>
      <p:pic>
        <p:nvPicPr>
          <p:cNvPr id="33" name="圖片 32"/>
          <p:cNvPicPr>
            <a:picLocks noChangeAspect="1"/>
          </p:cNvPicPr>
          <p:nvPr/>
        </p:nvPicPr>
        <p:blipFill>
          <a:blip r:embed="rId8">
            <a:clrChange>
              <a:clrFrom>
                <a:srgbClr val="F7F7F7"/>
              </a:clrFrom>
              <a:clrTo>
                <a:srgbClr val="F7F7F7">
                  <a:alpha val="0"/>
                </a:srgbClr>
              </a:clrTo>
            </a:clrChange>
          </a:blip>
          <a:stretch>
            <a:fillRect/>
          </a:stretch>
        </p:blipFill>
        <p:spPr>
          <a:xfrm>
            <a:off x="6864733" y="4612485"/>
            <a:ext cx="383395" cy="400691"/>
          </a:xfrm>
          <a:prstGeom prst="rect">
            <a:avLst/>
          </a:prstGeom>
        </p:spPr>
      </p:pic>
      <p:pic>
        <p:nvPicPr>
          <p:cNvPr id="34" name="圖片 33"/>
          <p:cNvPicPr>
            <a:picLocks noChangeAspect="1"/>
          </p:cNvPicPr>
          <p:nvPr/>
        </p:nvPicPr>
        <p:blipFill>
          <a:blip r:embed="rId8">
            <a:clrChange>
              <a:clrFrom>
                <a:srgbClr val="F7F7F7"/>
              </a:clrFrom>
              <a:clrTo>
                <a:srgbClr val="F7F7F7">
                  <a:alpha val="0"/>
                </a:srgbClr>
              </a:clrTo>
            </a:clrChange>
          </a:blip>
          <a:stretch>
            <a:fillRect/>
          </a:stretch>
        </p:blipFill>
        <p:spPr>
          <a:xfrm>
            <a:off x="6469951" y="4333340"/>
            <a:ext cx="383395" cy="400691"/>
          </a:xfrm>
          <a:prstGeom prst="rect">
            <a:avLst/>
          </a:prstGeom>
        </p:spPr>
      </p:pic>
      <p:pic>
        <p:nvPicPr>
          <p:cNvPr id="35" name="圖片 34"/>
          <p:cNvPicPr>
            <a:picLocks noChangeAspect="1"/>
          </p:cNvPicPr>
          <p:nvPr/>
        </p:nvPicPr>
        <p:blipFill>
          <a:blip r:embed="rId8">
            <a:clrChange>
              <a:clrFrom>
                <a:srgbClr val="F7F7F7"/>
              </a:clrFrom>
              <a:clrTo>
                <a:srgbClr val="F7F7F7">
                  <a:alpha val="0"/>
                </a:srgbClr>
              </a:clrTo>
            </a:clrChange>
          </a:blip>
          <a:stretch>
            <a:fillRect/>
          </a:stretch>
        </p:blipFill>
        <p:spPr>
          <a:xfrm>
            <a:off x="6075169" y="4612485"/>
            <a:ext cx="383395" cy="400691"/>
          </a:xfrm>
          <a:prstGeom prst="rect">
            <a:avLst/>
          </a:prstGeom>
        </p:spPr>
      </p:pic>
    </p:spTree>
    <p:extLst>
      <p:ext uri="{BB962C8B-B14F-4D97-AF65-F5344CB8AC3E}">
        <p14:creationId xmlns:p14="http://schemas.microsoft.com/office/powerpoint/2010/main" val="269424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838200" y="264709"/>
            <a:ext cx="10515600" cy="94712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r>
              <a:rPr kumimoji="0" lang="zh-TW" altLang="en-US" sz="4000" b="1" dirty="0">
                <a:latin typeface="微軟正黑體" panose="020B0604030504040204" pitchFamily="34" charset="-120"/>
                <a:ea typeface="微軟正黑體" panose="020B0604030504040204" pitchFamily="34" charset="-120"/>
              </a:rPr>
              <a:t>銷售對象說明</a:t>
            </a:r>
          </a:p>
        </p:txBody>
      </p:sp>
      <p:grpSp>
        <p:nvGrpSpPr>
          <p:cNvPr id="13" name="群組 12"/>
          <p:cNvGrpSpPr/>
          <p:nvPr/>
        </p:nvGrpSpPr>
        <p:grpSpPr>
          <a:xfrm>
            <a:off x="733299" y="1340768"/>
            <a:ext cx="10585176" cy="4968552"/>
            <a:chOff x="263352" y="1340768"/>
            <a:chExt cx="10682609" cy="4608512"/>
          </a:xfrm>
        </p:grpSpPr>
        <p:sp>
          <p:nvSpPr>
            <p:cNvPr id="14" name="按鈕形 13"/>
            <p:cNvSpPr/>
            <p:nvPr/>
          </p:nvSpPr>
          <p:spPr>
            <a:xfrm>
              <a:off x="263352" y="1340768"/>
              <a:ext cx="10682609" cy="4608512"/>
            </a:xfrm>
            <a:prstGeom prst="bevel">
              <a:avLst>
                <a:gd name="adj" fmla="val 2306"/>
              </a:avLst>
            </a:prstGeom>
            <a:solidFill>
              <a:srgbClr val="825632"/>
            </a:solidFill>
            <a:ln w="38100"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2400" b="1" i="0" u="none" strike="noStrike" kern="0" cap="none" spc="0" normalizeH="0" baseline="0" noProof="0" dirty="0">
                <a:ln>
                  <a:noFill/>
                </a:ln>
                <a:solidFill>
                  <a:srgbClr val="FFFFFF"/>
                </a:solidFill>
                <a:effectLst/>
                <a:uLnTx/>
                <a:uFillTx/>
                <a:latin typeface="Book Antiqua" pitchFamily="18" charset="0"/>
                <a:ea typeface="標楷體" pitchFamily="65" charset="-120"/>
                <a:cs typeface="+mn-cs"/>
              </a:endParaRPr>
            </a:p>
          </p:txBody>
        </p:sp>
        <p:sp>
          <p:nvSpPr>
            <p:cNvPr id="15" name="矩形 14"/>
            <p:cNvSpPr/>
            <p:nvPr/>
          </p:nvSpPr>
          <p:spPr>
            <a:xfrm>
              <a:off x="429791" y="1475030"/>
              <a:ext cx="10369152" cy="4320480"/>
            </a:xfrm>
            <a:prstGeom prst="rect">
              <a:avLst/>
            </a:prstGeom>
            <a:solidFill>
              <a:srgbClr val="167F78"/>
            </a:solidFill>
            <a:ln w="38100"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2400" b="1" i="0" u="none" strike="noStrike" kern="0" cap="none" spc="0" normalizeH="0" baseline="0" noProof="0" dirty="0">
                <a:ln>
                  <a:noFill/>
                </a:ln>
                <a:solidFill>
                  <a:srgbClr val="FFFFFF"/>
                </a:solidFill>
                <a:effectLst/>
                <a:uLnTx/>
                <a:uFillTx/>
                <a:latin typeface="Book Antiqua" pitchFamily="18" charset="0"/>
                <a:ea typeface="標楷體" pitchFamily="65" charset="-120"/>
                <a:cs typeface="+mn-cs"/>
              </a:endParaRPr>
            </a:p>
          </p:txBody>
        </p:sp>
      </p:grpSp>
      <p:sp>
        <p:nvSpPr>
          <p:cNvPr id="16" name="矩形 15"/>
          <p:cNvSpPr/>
          <p:nvPr/>
        </p:nvSpPr>
        <p:spPr>
          <a:xfrm>
            <a:off x="1163737" y="1633335"/>
            <a:ext cx="9678109" cy="954107"/>
          </a:xfrm>
          <a:prstGeom prst="rect">
            <a:avLst/>
          </a:prstGeom>
        </p:spPr>
        <p:txBody>
          <a:bodyPr wrap="square">
            <a:spAutoFit/>
          </a:bodyPr>
          <a:lstStyle/>
          <a:p>
            <a:pPr algn="just">
              <a:spcAft>
                <a:spcPts val="0"/>
              </a:spcAft>
            </a:pPr>
            <a:r>
              <a:rPr lang="zh-TW" altLang="zh-TW" sz="2800" b="1" kern="100" dirty="0">
                <a:solidFill>
                  <a:srgbClr val="FFFFFF"/>
                </a:solidFill>
                <a:latin typeface="Arial"/>
                <a:ea typeface="微軟正黑體" panose="020B0604030504040204" pitchFamily="34" charset="-120"/>
                <a:cs typeface="Times New Roman" panose="02020603050405020304" pitchFamily="18" charset="0"/>
              </a:rPr>
              <a:t>商品不適合銷售之對象及客戶特性、適合銷售予</a:t>
            </a:r>
            <a:r>
              <a:rPr lang="en-US" altLang="zh-TW" sz="2800" b="1" kern="100" dirty="0">
                <a:solidFill>
                  <a:srgbClr val="FFFFFF"/>
                </a:solidFill>
                <a:latin typeface="Arial"/>
                <a:ea typeface="微軟正黑體" panose="020B0604030504040204" pitchFamily="34" charset="-120"/>
                <a:cs typeface="Times New Roman" panose="02020603050405020304" pitchFamily="18" charset="0"/>
              </a:rPr>
              <a:t>65</a:t>
            </a:r>
            <a:r>
              <a:rPr lang="zh-TW" altLang="zh-TW" sz="2800" b="1" kern="100" dirty="0">
                <a:solidFill>
                  <a:srgbClr val="FFFFFF"/>
                </a:solidFill>
                <a:latin typeface="Arial"/>
                <a:ea typeface="微軟正黑體" panose="020B0604030504040204" pitchFamily="34" charset="-120"/>
                <a:cs typeface="Times New Roman" panose="02020603050405020304" pitchFamily="18" charset="0"/>
              </a:rPr>
              <a:t>歲以上客戶之特性</a:t>
            </a:r>
            <a:r>
              <a:rPr lang="en-US" altLang="zh-TW" sz="2800" b="1" kern="100" dirty="0">
                <a:solidFill>
                  <a:srgbClr val="FFFFFF"/>
                </a:solidFill>
                <a:latin typeface="Arial"/>
                <a:ea typeface="微軟正黑體" panose="020B0604030504040204" pitchFamily="34" charset="-120"/>
                <a:cs typeface="Times New Roman" panose="02020603050405020304" pitchFamily="18" charset="0"/>
              </a:rPr>
              <a:t>，</a:t>
            </a:r>
            <a:r>
              <a:rPr lang="zh-TW" altLang="en-US" sz="2800" b="1" kern="100" dirty="0">
                <a:solidFill>
                  <a:srgbClr val="FFFFFF"/>
                </a:solidFill>
                <a:latin typeface="Arial"/>
                <a:ea typeface="微軟正黑體" panose="020B0604030504040204" pitchFamily="34" charset="-120"/>
                <a:cs typeface="Times New Roman" panose="02020603050405020304" pitchFamily="18" charset="0"/>
              </a:rPr>
              <a:t>評估結果：</a:t>
            </a:r>
            <a:endParaRPr lang="zh-TW" altLang="zh-TW" sz="2800" b="1" kern="100" dirty="0">
              <a:solidFill>
                <a:srgbClr val="FFFFFF"/>
              </a:solidFill>
              <a:latin typeface="Arial"/>
              <a:ea typeface="微軟正黑體" panose="020B0604030504040204" pitchFamily="34" charset="-120"/>
              <a:cs typeface="Times New Roman" panose="02020603050405020304" pitchFamily="18" charset="0"/>
            </a:endParaRPr>
          </a:p>
        </p:txBody>
      </p:sp>
      <p:sp>
        <p:nvSpPr>
          <p:cNvPr id="17" name="文字方塊 16"/>
          <p:cNvSpPr txBox="1"/>
          <p:nvPr/>
        </p:nvSpPr>
        <p:spPr>
          <a:xfrm>
            <a:off x="850761" y="2708570"/>
            <a:ext cx="10005069" cy="3108543"/>
          </a:xfrm>
          <a:prstGeom prst="rect">
            <a:avLst/>
          </a:prstGeom>
          <a:noFill/>
        </p:spPr>
        <p:txBody>
          <a:bodyPr wrap="square" rtlCol="0">
            <a:spAutoFit/>
          </a:bodyPr>
          <a:lstStyle/>
          <a:p>
            <a:pPr marL="505800" indent="-342900">
              <a:buFont typeface="Wingdings" panose="05000000000000000000" pitchFamily="2" charset="2"/>
              <a:buChar char="ü"/>
            </a:pP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本商品可銷售予</a:t>
            </a:r>
            <a:r>
              <a:rPr lang="en-US" altLang="zh-TW" sz="2800" b="1" kern="100" dirty="0">
                <a:solidFill>
                  <a:srgbClr val="FFFF00"/>
                </a:solidFill>
                <a:latin typeface="Arial"/>
                <a:ea typeface="微軟正黑體" panose="020B0604030504040204" pitchFamily="34" charset="-120"/>
                <a:cs typeface="Times New Roman" panose="02020603050405020304" pitchFamily="18" charset="0"/>
              </a:rPr>
              <a:t>65</a:t>
            </a: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歲以上客戶</a:t>
            </a:r>
            <a:r>
              <a:rPr lang="en-US" altLang="zh-TW" sz="2800" b="1" kern="100" dirty="0">
                <a:solidFill>
                  <a:srgbClr val="FFFF00"/>
                </a:solidFill>
                <a:latin typeface="Arial"/>
                <a:ea typeface="微軟正黑體" panose="020B0604030504040204" pitchFamily="34" charset="-120"/>
                <a:cs typeface="Times New Roman" panose="02020603050405020304" pitchFamily="18" charset="0"/>
              </a:rPr>
              <a:t>(</a:t>
            </a: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包含要保人、被保險人及實際繳費人</a:t>
            </a:r>
            <a:r>
              <a:rPr lang="en-US" altLang="zh-TW" sz="2800" b="1" kern="100" dirty="0">
                <a:solidFill>
                  <a:srgbClr val="FFFF00"/>
                </a:solidFill>
                <a:latin typeface="Arial"/>
                <a:ea typeface="微軟正黑體" panose="020B0604030504040204" pitchFamily="34" charset="-120"/>
                <a:cs typeface="Times New Roman" panose="02020603050405020304" pitchFamily="18" charset="0"/>
              </a:rPr>
              <a:t>)</a:t>
            </a: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，惟為充分了解客戶之特性，仍須填寫高齡投保評估量表，以強化完成核保、銷售控管等程序，並利於相關</a:t>
            </a:r>
            <a:r>
              <a:rPr lang="en-US" altLang="zh-TW" sz="2800" b="1" kern="100" dirty="0">
                <a:solidFill>
                  <a:srgbClr val="FFFF00"/>
                </a:solidFill>
                <a:latin typeface="Arial"/>
                <a:ea typeface="微軟正黑體" panose="020B0604030504040204" pitchFamily="34" charset="-120"/>
                <a:cs typeface="Times New Roman" panose="02020603050405020304" pitchFamily="18" charset="0"/>
              </a:rPr>
              <a:t>KYC</a:t>
            </a: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程序完備。</a:t>
            </a:r>
            <a:endParaRPr lang="en-US" altLang="zh-TW" sz="2800" b="1" kern="100" dirty="0">
              <a:solidFill>
                <a:srgbClr val="FFFF00"/>
              </a:solidFill>
              <a:latin typeface="Arial"/>
              <a:ea typeface="微軟正黑體" panose="020B0604030504040204" pitchFamily="34" charset="-120"/>
              <a:cs typeface="Times New Roman" panose="02020603050405020304" pitchFamily="18" charset="0"/>
            </a:endParaRPr>
          </a:p>
          <a:p>
            <a:pPr marL="505800" indent="-342900">
              <a:buFont typeface="Wingdings" panose="05000000000000000000" pitchFamily="2" charset="2"/>
              <a:buChar char="ü"/>
            </a:pPr>
            <a:r>
              <a:rPr lang="en-US" altLang="zh-TW" sz="2800" b="1" kern="100" dirty="0">
                <a:solidFill>
                  <a:srgbClr val="FFFF00"/>
                </a:solidFill>
                <a:latin typeface="Arial"/>
                <a:ea typeface="微軟正黑體" panose="020B0604030504040204" pitchFamily="34" charset="-120"/>
                <a:cs typeface="Times New Roman" panose="02020603050405020304" pitchFamily="18" charset="0"/>
              </a:rPr>
              <a:t>65</a:t>
            </a: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歲以上客戶</a:t>
            </a:r>
            <a:r>
              <a:rPr lang="en-US" altLang="zh-TW" sz="2800" b="1" kern="100" dirty="0">
                <a:solidFill>
                  <a:srgbClr val="FFFF00"/>
                </a:solidFill>
                <a:latin typeface="Arial"/>
                <a:ea typeface="微軟正黑體" panose="020B0604030504040204" pitchFamily="34" charset="-120"/>
                <a:cs typeface="Times New Roman" panose="02020603050405020304" pitchFamily="18" charset="0"/>
              </a:rPr>
              <a:t>(</a:t>
            </a: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包含要保人、被保險人及實際繳費人</a:t>
            </a:r>
            <a:r>
              <a:rPr lang="en-US" altLang="zh-TW" sz="2800" b="1" kern="100" dirty="0">
                <a:solidFill>
                  <a:srgbClr val="FFFF00"/>
                </a:solidFill>
                <a:latin typeface="Arial"/>
                <a:ea typeface="微軟正黑體" panose="020B0604030504040204" pitchFamily="34" charset="-120"/>
                <a:cs typeface="Times New Roman" panose="02020603050405020304" pitchFamily="18" charset="0"/>
              </a:rPr>
              <a:t>)</a:t>
            </a: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經高齡投保評估量表評估為不具有辨識不利其投保權益情形之能力者，屬不適合銷售之對象及客戶特性。</a:t>
            </a:r>
          </a:p>
        </p:txBody>
      </p:sp>
    </p:spTree>
    <p:extLst>
      <p:ext uri="{BB962C8B-B14F-4D97-AF65-F5344CB8AC3E}">
        <p14:creationId xmlns:p14="http://schemas.microsoft.com/office/powerpoint/2010/main" val="3545041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338884" y="188641"/>
            <a:ext cx="7452320" cy="836613"/>
          </a:xfrm>
          <a:prstGeom prst="rect">
            <a:avLst/>
          </a:prstGeom>
          <a:noFill/>
          <a:ln>
            <a:noFill/>
          </a:ln>
          <a:effectLst/>
        </p:spPr>
        <p:txBody>
          <a:bodyPr anchor="ctr"/>
          <a:lstStyle>
            <a:lvl1pPr eaLnBrk="0" hangingPunct="0">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4000" b="1" dirty="0">
                <a:latin typeface="微軟正黑體" panose="020B0604030504040204" pitchFamily="34" charset="-120"/>
                <a:ea typeface="微軟正黑體" panose="020B0604030504040204" pitchFamily="34" charset="-120"/>
                <a:cs typeface="Times New Roman" panose="02020603050405020304" pitchFamily="18" charset="0"/>
              </a:rPr>
              <a:t>實質課稅原則說明</a:t>
            </a:r>
          </a:p>
        </p:txBody>
      </p:sp>
      <p:sp>
        <p:nvSpPr>
          <p:cNvPr id="3" name="矩形 2"/>
          <p:cNvSpPr>
            <a:spLocks noChangeArrowheads="1"/>
          </p:cNvSpPr>
          <p:nvPr/>
        </p:nvSpPr>
        <p:spPr bwMode="auto">
          <a:xfrm>
            <a:off x="880468" y="1484784"/>
            <a:ext cx="1036915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kumimoji="1" sz="32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har char="–"/>
              <a:defRPr kumimoji="1" sz="28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har char="•"/>
              <a:defRPr kumimoji="1" sz="24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9pPr>
          </a:lstStyle>
          <a:p>
            <a:pPr marL="0" lvl="0" indent="0" defTabSz="685800">
              <a:spcBef>
                <a:spcPct val="0"/>
              </a:spcBef>
              <a:buNone/>
            </a:pPr>
            <a:r>
              <a:rPr lang="zh-TW" altLang="en-US" dirty="0">
                <a:solidFill>
                  <a:srgbClr val="FF0000"/>
                </a:solidFill>
              </a:rPr>
              <a:t>人壽保險之死亡給付及年金保險之確定年金給付於被保險人死亡後給付於指定受益人者，依保險法第一百十二條規定不得作為被保險人之遺產，惟如涉有規避遺產稅等稅捐情事者，稽徵機關仍得依據有關稅法規定或納稅者權利保護法第七條所定實質課稅原則辦理。相關實務案例請參考台灣人壽網站實質課稅原則專區。</a:t>
            </a:r>
            <a:endParaRPr lang="en-US" altLang="zh-TW" dirty="0">
              <a:solidFill>
                <a:srgbClr val="FF0000"/>
              </a:solidFill>
            </a:endParaRPr>
          </a:p>
          <a:p>
            <a:pPr marL="0" lvl="0" indent="0" defTabSz="685800">
              <a:spcBef>
                <a:spcPct val="0"/>
              </a:spcBef>
              <a:buNone/>
            </a:pPr>
            <a:endParaRPr lang="zh-TW" altLang="en-US" sz="2800" dirty="0">
              <a:solidFill>
                <a:srgbClr val="C00000"/>
              </a:solidFill>
            </a:endParaRPr>
          </a:p>
          <a:p>
            <a:pPr marL="0" lvl="0" indent="0" defTabSz="685800">
              <a:spcBef>
                <a:spcPct val="0"/>
              </a:spcBef>
              <a:buNone/>
            </a:pPr>
            <a:r>
              <a:rPr lang="zh-TW" altLang="en-US" sz="2000" dirty="0">
                <a:solidFill>
                  <a:prstClr val="black">
                    <a:lumMod val="75000"/>
                    <a:lumOff val="25000"/>
                  </a:prstClr>
                </a:solidFill>
              </a:rPr>
              <a:t>相關案例請參考：實務上死亡給付及確定年金給付依實質課稅原則核課遺產稅案例及其參考特徵</a:t>
            </a:r>
            <a:r>
              <a:rPr lang="en-US" altLang="zh-TW" sz="2000" dirty="0">
                <a:solidFill>
                  <a:prstClr val="black"/>
                </a:solidFill>
                <a:hlinkClick r:id="rId3"/>
              </a:rPr>
              <a:t>https://www.taiwanlife.com/portal-api/File/1537</a:t>
            </a:r>
          </a:p>
          <a:p>
            <a:pPr marL="0" lvl="0" indent="0" defTabSz="685800">
              <a:spcBef>
                <a:spcPct val="0"/>
              </a:spcBef>
              <a:buNone/>
            </a:pPr>
            <a:r>
              <a:rPr lang="zh-TW" altLang="en-US" sz="2000" dirty="0">
                <a:solidFill>
                  <a:prstClr val="black">
                    <a:lumMod val="75000"/>
                    <a:lumOff val="25000"/>
                  </a:prstClr>
                </a:solidFill>
              </a:rPr>
              <a:t>資料來源：金融監督管理委員會中華民國</a:t>
            </a:r>
            <a:r>
              <a:rPr lang="en-US" altLang="zh-TW" sz="2000" dirty="0">
                <a:solidFill>
                  <a:prstClr val="black">
                    <a:lumMod val="75000"/>
                    <a:lumOff val="25000"/>
                  </a:prstClr>
                </a:solidFill>
              </a:rPr>
              <a:t>111</a:t>
            </a:r>
            <a:r>
              <a:rPr lang="zh-TW" altLang="en-US" sz="2000" dirty="0">
                <a:solidFill>
                  <a:prstClr val="black">
                    <a:lumMod val="75000"/>
                    <a:lumOff val="25000"/>
                  </a:prstClr>
                </a:solidFill>
              </a:rPr>
              <a:t>年</a:t>
            </a:r>
            <a:r>
              <a:rPr lang="en-US" altLang="zh-TW" sz="2000" dirty="0">
                <a:solidFill>
                  <a:prstClr val="black">
                    <a:lumMod val="75000"/>
                    <a:lumOff val="25000"/>
                  </a:prstClr>
                </a:solidFill>
              </a:rPr>
              <a:t>8</a:t>
            </a:r>
            <a:r>
              <a:rPr lang="zh-TW" altLang="en-US" sz="2000" dirty="0">
                <a:solidFill>
                  <a:prstClr val="black">
                    <a:lumMod val="75000"/>
                    <a:lumOff val="25000"/>
                  </a:prstClr>
                </a:solidFill>
              </a:rPr>
              <a:t>月</a:t>
            </a:r>
            <a:r>
              <a:rPr lang="en-US" altLang="zh-TW" sz="2000" dirty="0">
                <a:solidFill>
                  <a:prstClr val="black">
                    <a:lumMod val="75000"/>
                    <a:lumOff val="25000"/>
                  </a:prstClr>
                </a:solidFill>
              </a:rPr>
              <a:t>30</a:t>
            </a:r>
            <a:r>
              <a:rPr lang="zh-TW" altLang="en-US" sz="2000" dirty="0">
                <a:solidFill>
                  <a:prstClr val="black">
                    <a:lumMod val="75000"/>
                    <a:lumOff val="25000"/>
                  </a:prstClr>
                </a:solidFill>
              </a:rPr>
              <a:t>日金管保壽字第</a:t>
            </a:r>
            <a:r>
              <a:rPr lang="en-US" altLang="zh-TW" sz="2000" dirty="0">
                <a:solidFill>
                  <a:prstClr val="black">
                    <a:lumMod val="75000"/>
                    <a:lumOff val="25000"/>
                  </a:prstClr>
                </a:solidFill>
              </a:rPr>
              <a:t>11101433461</a:t>
            </a:r>
            <a:r>
              <a:rPr lang="zh-TW" altLang="en-US" sz="2000" dirty="0">
                <a:solidFill>
                  <a:prstClr val="black">
                    <a:lumMod val="75000"/>
                    <a:lumOff val="25000"/>
                  </a:prstClr>
                </a:solidFill>
              </a:rPr>
              <a:t>號令。 </a:t>
            </a:r>
          </a:p>
        </p:txBody>
      </p:sp>
    </p:spTree>
    <p:extLst>
      <p:ext uri="{BB962C8B-B14F-4D97-AF65-F5344CB8AC3E}">
        <p14:creationId xmlns:p14="http://schemas.microsoft.com/office/powerpoint/2010/main" val="1499503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1534EC-679A-DCAC-EC50-1EC500B098AD}"/>
              </a:ext>
            </a:extLst>
          </p:cNvPr>
          <p:cNvSpPr>
            <a:spLocks noGrp="1"/>
          </p:cNvSpPr>
          <p:nvPr>
            <p:ph type="title"/>
          </p:nvPr>
        </p:nvSpPr>
        <p:spPr/>
        <p:txBody>
          <a:bodyPr/>
          <a:lstStyle/>
          <a:p>
            <a:r>
              <a:rPr lang="zh-TW" altLang="en-US" sz="4000" b="1" dirty="0">
                <a:latin typeface="微軟正黑體" panose="020B0604030504040204" pitchFamily="34" charset="-120"/>
                <a:ea typeface="微軟正黑體" panose="020B0604030504040204" pitchFamily="34" charset="-120"/>
                <a:cs typeface="Times New Roman" panose="02020603050405020304" pitchFamily="18" charset="0"/>
              </a:rPr>
              <a:t>保局</a:t>
            </a:r>
            <a:r>
              <a:rPr lang="en-US" altLang="zh-TW" sz="40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000" b="1" dirty="0">
                <a:latin typeface="微軟正黑體" panose="020B0604030504040204" pitchFamily="34" charset="-120"/>
                <a:ea typeface="微軟正黑體" panose="020B0604030504040204" pitchFamily="34" charset="-120"/>
                <a:cs typeface="Times New Roman" panose="02020603050405020304" pitchFamily="18" charset="0"/>
              </a:rPr>
              <a:t>壽</a:t>
            </a:r>
            <a:r>
              <a:rPr lang="en-US" altLang="zh-TW" sz="40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000" b="1" dirty="0">
                <a:latin typeface="微軟正黑體" panose="020B0604030504040204" pitchFamily="34" charset="-120"/>
                <a:ea typeface="微軟正黑體" panose="020B0604030504040204" pitchFamily="34" charset="-120"/>
                <a:cs typeface="Times New Roman" panose="02020603050405020304" pitchFamily="18" charset="0"/>
              </a:rPr>
              <a:t>字第</a:t>
            </a:r>
            <a:r>
              <a:rPr lang="en-US" altLang="zh-TW" sz="4000" b="1" dirty="0">
                <a:latin typeface="微軟正黑體" panose="020B0604030504040204" pitchFamily="34" charset="-120"/>
                <a:ea typeface="微軟正黑體" panose="020B0604030504040204" pitchFamily="34" charset="-120"/>
                <a:cs typeface="Times New Roman" panose="02020603050405020304" pitchFamily="18" charset="0"/>
              </a:rPr>
              <a:t>10202555300</a:t>
            </a:r>
            <a:r>
              <a:rPr lang="zh-TW" altLang="en-US" sz="4000" b="1" dirty="0">
                <a:latin typeface="微軟正黑體" panose="020B0604030504040204" pitchFamily="34" charset="-120"/>
                <a:ea typeface="微軟正黑體" panose="020B0604030504040204" pitchFamily="34" charset="-120"/>
                <a:cs typeface="Times New Roman" panose="02020603050405020304" pitchFamily="18" charset="0"/>
              </a:rPr>
              <a:t>號</a:t>
            </a:r>
            <a:r>
              <a:rPr lang="en-US" altLang="zh-TW" sz="40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000" b="1" dirty="0">
                <a:latin typeface="微軟正黑體" panose="020B0604030504040204" pitchFamily="34" charset="-120"/>
                <a:ea typeface="微軟正黑體" panose="020B0604030504040204" pitchFamily="34" charset="-120"/>
                <a:cs typeface="Times New Roman" panose="02020603050405020304" pitchFamily="18" charset="0"/>
              </a:rPr>
              <a:t>節錄</a:t>
            </a:r>
            <a:r>
              <a:rPr lang="en-US" altLang="zh-TW" sz="4000" b="1" dirty="0">
                <a:latin typeface="微軟正黑體" panose="020B0604030504040204" pitchFamily="34" charset="-120"/>
                <a:ea typeface="微軟正黑體" panose="020B0604030504040204" pitchFamily="34" charset="-120"/>
                <a:cs typeface="Times New Roman" panose="02020603050405020304" pitchFamily="18" charset="0"/>
              </a:rPr>
              <a:t>)</a:t>
            </a:r>
            <a:br>
              <a:rPr lang="zh-TW" altLang="en-US" sz="4000" b="1" dirty="0">
                <a:latin typeface="微軟正黑體" panose="020B0604030504040204" pitchFamily="34" charset="-120"/>
                <a:ea typeface="微軟正黑體" panose="020B0604030504040204" pitchFamily="34" charset="-120"/>
                <a:cs typeface="Times New Roman" panose="02020603050405020304" pitchFamily="18" charset="0"/>
              </a:rPr>
            </a:br>
            <a:endParaRPr lang="zh-TW" altLang="en-US" dirty="0"/>
          </a:p>
        </p:txBody>
      </p:sp>
      <p:sp>
        <p:nvSpPr>
          <p:cNvPr id="3" name="矩形 2">
            <a:extLst>
              <a:ext uri="{FF2B5EF4-FFF2-40B4-BE49-F238E27FC236}">
                <a16:creationId xmlns:a16="http://schemas.microsoft.com/office/drawing/2014/main" id="{5BE411B3-76FC-7D49-3C6C-D3ABF6D58B85}"/>
              </a:ext>
            </a:extLst>
          </p:cNvPr>
          <p:cNvSpPr>
            <a:spLocks noChangeArrowheads="1"/>
          </p:cNvSpPr>
          <p:nvPr/>
        </p:nvSpPr>
        <p:spPr bwMode="auto">
          <a:xfrm>
            <a:off x="880468" y="1628800"/>
            <a:ext cx="1036915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kumimoji="1" sz="32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har char="–"/>
              <a:defRPr kumimoji="1" sz="28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har char="•"/>
              <a:defRPr kumimoji="1" sz="24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9pPr>
          </a:lstStyle>
          <a:p>
            <a:pPr marL="0" lvl="0" indent="0" defTabSz="685800">
              <a:spcBef>
                <a:spcPct val="0"/>
              </a:spcBef>
              <a:buNone/>
            </a:pPr>
            <a:r>
              <a:rPr lang="zh-TW" altLang="en-US" dirty="0"/>
              <a:t>說明：</a:t>
            </a:r>
            <a:endParaRPr lang="en-US" altLang="zh-TW" dirty="0"/>
          </a:p>
          <a:p>
            <a:pPr marL="0" lvl="0" indent="0" defTabSz="685800">
              <a:spcBef>
                <a:spcPct val="0"/>
              </a:spcBef>
              <a:buNone/>
            </a:pPr>
            <a:r>
              <a:rPr lang="zh-TW" altLang="en-US" dirty="0"/>
              <a:t>一、保險業務員於招攬旨揭保險商品時應將載明實質課稅原則警語內容之銷售文件交付要保人，保險業於招攬保險時，應考量消費者之保險需求，</a:t>
            </a:r>
            <a:r>
              <a:rPr lang="zh-TW" altLang="en-US" sz="3600" b="1" dirty="0">
                <a:solidFill>
                  <a:srgbClr val="FF0000"/>
                </a:solidFill>
              </a:rPr>
              <a:t>不得僅以節稅作為招攬之訴求。</a:t>
            </a:r>
            <a:endParaRPr lang="zh-TW" altLang="en-US" sz="2000" b="1" dirty="0">
              <a:solidFill>
                <a:prstClr val="black">
                  <a:lumMod val="75000"/>
                  <a:lumOff val="25000"/>
                </a:prstClr>
              </a:solidFill>
            </a:endParaRPr>
          </a:p>
        </p:txBody>
      </p:sp>
    </p:spTree>
    <p:extLst>
      <p:ext uri="{BB962C8B-B14F-4D97-AF65-F5344CB8AC3E}">
        <p14:creationId xmlns:p14="http://schemas.microsoft.com/office/powerpoint/2010/main" val="282951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838200" y="264709"/>
            <a:ext cx="10515600" cy="94712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r>
              <a:rPr kumimoji="0" lang="zh-TW" altLang="en-US" sz="4000" b="1" dirty="0">
                <a:latin typeface="微軟正黑體" panose="020B0604030504040204" pitchFamily="34" charset="-120"/>
                <a:ea typeface="微軟正黑體" panose="020B0604030504040204" pitchFamily="34" charset="-120"/>
              </a:rPr>
              <a:t>全球降息 美元強壓歐亞幣</a:t>
            </a:r>
          </a:p>
        </p:txBody>
      </p:sp>
      <p:pic>
        <p:nvPicPr>
          <p:cNvPr id="4" name="圖片 3"/>
          <p:cNvPicPr>
            <a:picLocks noChangeAspect="1"/>
          </p:cNvPicPr>
          <p:nvPr/>
        </p:nvPicPr>
        <p:blipFill>
          <a:blip r:embed="rId3"/>
          <a:stretch>
            <a:fillRect/>
          </a:stretch>
        </p:blipFill>
        <p:spPr>
          <a:xfrm>
            <a:off x="805830" y="2047893"/>
            <a:ext cx="5865168" cy="3470988"/>
          </a:xfrm>
          <a:prstGeom prst="rect">
            <a:avLst/>
          </a:prstGeom>
        </p:spPr>
      </p:pic>
      <p:sp>
        <p:nvSpPr>
          <p:cNvPr id="6" name="矩形 5"/>
          <p:cNvSpPr/>
          <p:nvPr/>
        </p:nvSpPr>
        <p:spPr>
          <a:xfrm>
            <a:off x="540482" y="1327717"/>
            <a:ext cx="11428121" cy="553998"/>
          </a:xfrm>
          <a:prstGeom prst="rect">
            <a:avLst/>
          </a:prstGeom>
        </p:spPr>
        <p:txBody>
          <a:bodyPr wrap="square">
            <a:spAutoFit/>
          </a:bodyPr>
          <a:lstStyle/>
          <a:p>
            <a:pPr algn="ctr">
              <a:lnSpc>
                <a:spcPts val="3600"/>
              </a:lnSpc>
            </a:pPr>
            <a:r>
              <a:rPr lang="zh-TW" altLang="en-US" sz="2800" b="1" dirty="0">
                <a:solidFill>
                  <a:schemeClr val="tx1">
                    <a:lumMod val="85000"/>
                    <a:lumOff val="15000"/>
                  </a:schemeClr>
                </a:solidFill>
                <a:latin typeface="微軟正黑體" panose="020B0604030504040204" pitchFamily="34" charset="-120"/>
                <a:ea typeface="微軟正黑體" panose="020B0604030504040204" pitchFamily="34" charset="-120"/>
              </a:rPr>
              <a:t>美元可望創</a:t>
            </a:r>
            <a:r>
              <a:rPr lang="en-US" altLang="zh-TW" sz="2800" b="1" dirty="0">
                <a:solidFill>
                  <a:schemeClr val="tx1">
                    <a:lumMod val="85000"/>
                    <a:lumOff val="15000"/>
                  </a:schemeClr>
                </a:solidFill>
                <a:latin typeface="微軟正黑體" panose="020B0604030504040204" pitchFamily="34" charset="-120"/>
                <a:ea typeface="微軟正黑體" panose="020B0604030504040204" pitchFamily="34" charset="-120"/>
              </a:rPr>
              <a:t>1</a:t>
            </a:r>
            <a:r>
              <a:rPr lang="zh-TW" altLang="en-US" sz="2800" b="1" dirty="0">
                <a:solidFill>
                  <a:schemeClr val="tx1">
                    <a:lumMod val="85000"/>
                    <a:lumOff val="15000"/>
                  </a:schemeClr>
                </a:solidFill>
                <a:latin typeface="微軟正黑體" panose="020B0604030504040204" pitchFamily="34" charset="-120"/>
                <a:ea typeface="微軟正黑體" panose="020B0604030504040204" pitchFamily="34" charset="-120"/>
              </a:rPr>
              <a:t>個月來最大單周漲幅，限縮新興市場國家寬鬆貨幣空間</a:t>
            </a:r>
          </a:p>
        </p:txBody>
      </p:sp>
      <p:sp>
        <p:nvSpPr>
          <p:cNvPr id="7" name="文字方塊 6">
            <a:extLst>
              <a:ext uri="{FF2B5EF4-FFF2-40B4-BE49-F238E27FC236}">
                <a16:creationId xmlns:a16="http://schemas.microsoft.com/office/drawing/2014/main" id="{14801272-CE7A-0CD7-9168-9733931CCC39}"/>
              </a:ext>
            </a:extLst>
          </p:cNvPr>
          <p:cNvSpPr txBox="1"/>
          <p:nvPr/>
        </p:nvSpPr>
        <p:spPr>
          <a:xfrm>
            <a:off x="6816080" y="2182036"/>
            <a:ext cx="4824536" cy="3170099"/>
          </a:xfrm>
          <a:prstGeom prst="rect">
            <a:avLst/>
          </a:prstGeom>
        </p:spPr>
        <p:txBody>
          <a:bodyPr wrap="square">
            <a:spAutoFit/>
          </a:bodyPr>
          <a:lstStyle>
            <a:defPPr>
              <a:defRPr lang="zh-TW"/>
            </a:defPPr>
            <a:lvl1pPr>
              <a:lnSpc>
                <a:spcPct val="150000"/>
              </a:lnSpc>
              <a:defRPr>
                <a:solidFill>
                  <a:srgbClr val="333333"/>
                </a:solidFill>
                <a:latin typeface="微軟正黑體" panose="020B0604030504040204" pitchFamily="34" charset="-120"/>
                <a:ea typeface="微軟正黑體" panose="020B0604030504040204" pitchFamily="34" charset="-120"/>
              </a:defRPr>
            </a:lvl1pPr>
          </a:lstStyle>
          <a:p>
            <a:pPr algn="just">
              <a:lnSpc>
                <a:spcPts val="3000"/>
              </a:lnSpc>
            </a:pPr>
            <a:r>
              <a:rPr lang="zh-TW" altLang="en-US" sz="1800" b="1" dirty="0"/>
              <a:t>本周加拿大央行與瑞士央行一口氣降息</a:t>
            </a:r>
            <a:r>
              <a:rPr lang="en-US" altLang="zh-TW" sz="1800" b="1" dirty="0"/>
              <a:t>2</a:t>
            </a:r>
            <a:r>
              <a:rPr lang="zh-TW" altLang="en-US" sz="1800" b="1" dirty="0"/>
              <a:t>碼，歐洲央行也宣布調降基準利率</a:t>
            </a:r>
            <a:r>
              <a:rPr lang="en-US" altLang="zh-TW" sz="1800" b="1" dirty="0"/>
              <a:t>1</a:t>
            </a:r>
            <a:r>
              <a:rPr lang="zh-TW" altLang="en-US" sz="1800" b="1" dirty="0"/>
              <a:t>碼，美元兌歐元和瑞士法郎走強。此外，市場揣測日本央行</a:t>
            </a:r>
            <a:r>
              <a:rPr lang="en-US" altLang="zh-TW" sz="1800" b="1" dirty="0"/>
              <a:t>19</a:t>
            </a:r>
            <a:r>
              <a:rPr lang="zh-TW" altLang="en-US" sz="1800" b="1" dirty="0"/>
              <a:t>日政策會議將擱置升息，美元兌日圓也來到</a:t>
            </a:r>
            <a:r>
              <a:rPr lang="en-US" altLang="zh-TW" sz="1800" b="1" dirty="0"/>
              <a:t>11</a:t>
            </a:r>
            <a:r>
              <a:rPr lang="zh-TW" altLang="en-US" sz="1800" b="1" dirty="0"/>
              <a:t>月底來的高點。作為歐洲央行理事會一員的法國央行總裁戴加祐 （</a:t>
            </a:r>
            <a:r>
              <a:rPr lang="en-US" altLang="zh-TW" sz="1800" b="1" dirty="0"/>
              <a:t>Francois </a:t>
            </a:r>
            <a:r>
              <a:rPr lang="en-US" altLang="zh-TW" sz="1800" b="1" dirty="0" err="1"/>
              <a:t>Villeroy</a:t>
            </a:r>
            <a:r>
              <a:rPr lang="en-US" altLang="zh-TW" sz="1800" b="1" dirty="0"/>
              <a:t> de </a:t>
            </a:r>
            <a:r>
              <a:rPr lang="en-US" altLang="zh-TW" sz="1800" b="1" dirty="0" err="1"/>
              <a:t>Galhau</a:t>
            </a:r>
            <a:r>
              <a:rPr lang="zh-TW" altLang="en-US" sz="1800" b="1" dirty="0"/>
              <a:t>）</a:t>
            </a:r>
            <a:r>
              <a:rPr lang="en-US" altLang="zh-TW" sz="1800" b="1" dirty="0"/>
              <a:t>13</a:t>
            </a:r>
            <a:r>
              <a:rPr lang="zh-TW" altLang="en-US" sz="1800" b="1" dirty="0"/>
              <a:t>日預告，歐央明年還會進一步降息。</a:t>
            </a:r>
            <a:endParaRPr lang="zh-TW" altLang="en-US" sz="1800" dirty="0"/>
          </a:p>
        </p:txBody>
      </p:sp>
      <p:sp>
        <p:nvSpPr>
          <p:cNvPr id="8" name="矩形 7">
            <a:hlinkClick r:id="rId4"/>
            <a:extLst>
              <a:ext uri="{FF2B5EF4-FFF2-40B4-BE49-F238E27FC236}">
                <a16:creationId xmlns:a16="http://schemas.microsoft.com/office/drawing/2014/main" id="{EA37F5CA-B3FA-7C9F-A199-A4F691588CCE}"/>
              </a:ext>
            </a:extLst>
          </p:cNvPr>
          <p:cNvSpPr/>
          <p:nvPr/>
        </p:nvSpPr>
        <p:spPr>
          <a:xfrm>
            <a:off x="8713249" y="1997603"/>
            <a:ext cx="3384376" cy="276999"/>
          </a:xfrm>
          <a:prstGeom prst="rect">
            <a:avLst/>
          </a:prstGeom>
        </p:spPr>
        <p:txBody>
          <a:bodyPr wrap="square">
            <a:spAutoFit/>
          </a:bodyPr>
          <a:lstStyle/>
          <a:p>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發布時間：</a:t>
            </a:r>
            <a:r>
              <a:rPr kumimoji="1" lang="en-US" altLang="zh-TW"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2024</a:t>
            </a:r>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年</a:t>
            </a:r>
            <a:r>
              <a:rPr lang="en-US" altLang="zh-TW" sz="1200" kern="0" dirty="0">
                <a:solidFill>
                  <a:schemeClr val="bg1">
                    <a:lumMod val="50000"/>
                  </a:schemeClr>
                </a:solidFill>
                <a:latin typeface="微軟正黑體" panose="020B0604030504040204" pitchFamily="34" charset="-120"/>
                <a:ea typeface="微軟正黑體" panose="020B0604030504040204" pitchFamily="34" charset="-120"/>
                <a:cs typeface="Arial"/>
              </a:rPr>
              <a:t>12</a:t>
            </a:r>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月</a:t>
            </a:r>
            <a:r>
              <a:rPr kumimoji="1" lang="en-US" altLang="zh-TW"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14</a:t>
            </a:r>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日  </a:t>
            </a:r>
            <a:r>
              <a:rPr lang="zh-TW" altLang="en-US" sz="1200" kern="0" dirty="0">
                <a:solidFill>
                  <a:schemeClr val="bg1">
                    <a:lumMod val="50000"/>
                  </a:schemeClr>
                </a:solidFill>
                <a:latin typeface="微軟正黑體" panose="020B0604030504040204" pitchFamily="34" charset="-120"/>
                <a:ea typeface="微軟正黑體" panose="020B0604030504040204" pitchFamily="34" charset="-120"/>
                <a:cs typeface="Arial"/>
              </a:rPr>
              <a:t>記者 吳慧珍</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9" name="矩形 8">
            <a:hlinkClick r:id="rId4"/>
            <a:extLst>
              <a:ext uri="{FF2B5EF4-FFF2-40B4-BE49-F238E27FC236}">
                <a16:creationId xmlns:a16="http://schemas.microsoft.com/office/drawing/2014/main" id="{654C630E-7613-72EA-4F06-72E6628D4B30}"/>
              </a:ext>
            </a:extLst>
          </p:cNvPr>
          <p:cNvSpPr/>
          <p:nvPr/>
        </p:nvSpPr>
        <p:spPr>
          <a:xfrm>
            <a:off x="467187" y="6255854"/>
            <a:ext cx="11705044" cy="276999"/>
          </a:xfrm>
          <a:prstGeom prst="rect">
            <a:avLst/>
          </a:prstGeom>
        </p:spPr>
        <p:txBody>
          <a:bodyPr wrap="square">
            <a:spAutoFit/>
          </a:bodyPr>
          <a:lstStyle/>
          <a:p>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資料來源：</a:t>
            </a:r>
            <a:r>
              <a:rPr lang="zh-TW" altLang="en-US" sz="1200" kern="0" dirty="0">
                <a:solidFill>
                  <a:schemeClr val="bg1">
                    <a:lumMod val="50000"/>
                  </a:schemeClr>
                </a:solidFill>
                <a:latin typeface="微軟正黑體" panose="020B0604030504040204" pitchFamily="34" charset="-120"/>
                <a:ea typeface="微軟正黑體" panose="020B0604030504040204" pitchFamily="34" charset="-120"/>
                <a:cs typeface="Arial"/>
              </a:rPr>
              <a:t>工商時報</a:t>
            </a:r>
            <a:r>
              <a:rPr lang="en-US" altLang="zh-TW" sz="1200" dirty="0">
                <a:solidFill>
                  <a:schemeClr val="bg1">
                    <a:lumMod val="50000"/>
                  </a:schemeClr>
                </a:solidFill>
                <a:latin typeface="微軟正黑體" panose="020B0604030504040204" pitchFamily="34" charset="-120"/>
                <a:ea typeface="微軟正黑體" panose="020B0604030504040204" pitchFamily="34" charset="-120"/>
              </a:rPr>
              <a:t>2024.12.14</a:t>
            </a: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 </a:t>
            </a:r>
            <a:r>
              <a:rPr lang="en-US" altLang="zh-TW" sz="1200" kern="0" dirty="0">
                <a:solidFill>
                  <a:schemeClr val="bg1">
                    <a:lumMod val="50000"/>
                  </a:schemeClr>
                </a:solidFill>
                <a:latin typeface="微軟正黑體" panose="020B0604030504040204" pitchFamily="34" charset="-120"/>
                <a:ea typeface="微軟正黑體" panose="020B0604030504040204" pitchFamily="34" charset="-120"/>
                <a:cs typeface="Arial"/>
              </a:rPr>
              <a:t>/</a:t>
            </a:r>
            <a:r>
              <a:rPr lang="zh-TW" altLang="en-US" sz="1200" kern="0" dirty="0">
                <a:solidFill>
                  <a:schemeClr val="bg1">
                    <a:lumMod val="50000"/>
                  </a:schemeClr>
                </a:solidFill>
                <a:latin typeface="微軟正黑體" panose="020B0604030504040204" pitchFamily="34" charset="-120"/>
                <a:ea typeface="微軟正黑體" panose="020B0604030504040204" pitchFamily="34" charset="-120"/>
                <a:cs typeface="Arial"/>
              </a:rPr>
              <a:t> 台灣人壽自行彙整</a:t>
            </a:r>
            <a:r>
              <a:rPr lang="en-US" altLang="zh-TW" sz="1200" kern="0" dirty="0">
                <a:solidFill>
                  <a:schemeClr val="bg1">
                    <a:lumMod val="50000"/>
                  </a:schemeClr>
                </a:solidFill>
                <a:latin typeface="微軟正黑體" panose="020B0604030504040204" pitchFamily="34" charset="-120"/>
                <a:ea typeface="微軟正黑體" panose="020B0604030504040204" pitchFamily="34" charset="-120"/>
                <a:cs typeface="Arial"/>
              </a:rPr>
              <a:t>(2024.12) / https://www.ctee.com.tw/news/20241214700068-439901</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10" name="矩形 9">
            <a:extLst>
              <a:ext uri="{FF2B5EF4-FFF2-40B4-BE49-F238E27FC236}">
                <a16:creationId xmlns:a16="http://schemas.microsoft.com/office/drawing/2014/main" id="{DFE9DDDE-0780-BA35-CC93-6096427FFA91}"/>
              </a:ext>
            </a:extLst>
          </p:cNvPr>
          <p:cNvSpPr/>
          <p:nvPr/>
        </p:nvSpPr>
        <p:spPr>
          <a:xfrm>
            <a:off x="7044585" y="5026840"/>
            <a:ext cx="4824536" cy="1072473"/>
          </a:xfrm>
          <a:prstGeom prst="rect">
            <a:avLst/>
          </a:prstGeom>
        </p:spPr>
        <p:txBody>
          <a:bodyPr wrap="square">
            <a:spAutoFit/>
          </a:bodyPr>
          <a:lstStyle/>
          <a:p>
            <a:pPr algn="ctr">
              <a:lnSpc>
                <a:spcPts val="4000"/>
              </a:lnSpc>
            </a:pPr>
            <a:r>
              <a:rPr lang="zh-TW" altLang="en-US" sz="2800" b="1" dirty="0">
                <a:solidFill>
                  <a:srgbClr val="D95A7D"/>
                </a:solidFill>
                <a:latin typeface="微軟正黑體" panose="020B0604030504040204" pitchFamily="34" charset="-120"/>
                <a:ea typeface="微軟正黑體" panose="020B0604030504040204" pitchFamily="34" charset="-120"/>
              </a:rPr>
              <a:t>您會希望手上的資產</a:t>
            </a:r>
            <a:endParaRPr lang="en-US" altLang="zh-TW" sz="2800" b="1" dirty="0">
              <a:solidFill>
                <a:srgbClr val="D95A7D"/>
              </a:solidFill>
              <a:latin typeface="微軟正黑體" panose="020B0604030504040204" pitchFamily="34" charset="-120"/>
              <a:ea typeface="微軟正黑體" panose="020B0604030504040204" pitchFamily="34" charset="-120"/>
            </a:endParaRPr>
          </a:p>
          <a:p>
            <a:pPr algn="ctr">
              <a:lnSpc>
                <a:spcPts val="4000"/>
              </a:lnSpc>
            </a:pPr>
            <a:r>
              <a:rPr lang="zh-TW" altLang="en-US" sz="2800" b="1" dirty="0">
                <a:solidFill>
                  <a:srgbClr val="D95A7D"/>
                </a:solidFill>
                <a:latin typeface="微軟正黑體" panose="020B0604030504040204" pitchFamily="34" charset="-120"/>
                <a:ea typeface="微軟正黑體" panose="020B0604030504040204" pitchFamily="34" charset="-120"/>
              </a:rPr>
              <a:t>像走勢圖一樣上上下下嗎</a:t>
            </a:r>
            <a:r>
              <a:rPr lang="en-US" altLang="zh-TW" sz="2800" b="1" dirty="0">
                <a:solidFill>
                  <a:srgbClr val="D95A7D"/>
                </a:solidFill>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102096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838200" y="264709"/>
            <a:ext cx="10515600" cy="94712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r>
              <a:rPr kumimoji="0" lang="zh-TW" altLang="en-US" sz="4000" b="1" dirty="0">
                <a:latin typeface="微軟正黑體" panose="020B0604030504040204" pitchFamily="34" charset="-120"/>
                <a:ea typeface="微軟正黑體" panose="020B0604030504040204" pitchFamily="34" charset="-120"/>
              </a:rPr>
              <a:t>年終獎金創新高</a:t>
            </a:r>
            <a:endParaRPr kumimoji="0" lang="en-US" altLang="zh-TW" sz="4000" b="1"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rotWithShape="1">
          <a:blip r:embed="rId2">
            <a:extLst>
              <a:ext uri="{28A0092B-C50C-407E-A947-70E740481C1C}">
                <a14:useLocalDpi xmlns:a14="http://schemas.microsoft.com/office/drawing/2010/main" val="0"/>
              </a:ext>
            </a:extLst>
          </a:blip>
          <a:srcRect b="19201"/>
          <a:stretch/>
        </p:blipFill>
        <p:spPr>
          <a:xfrm>
            <a:off x="485346" y="2384455"/>
            <a:ext cx="5925734" cy="3002345"/>
          </a:xfrm>
          <a:prstGeom prst="rect">
            <a:avLst/>
          </a:prstGeom>
        </p:spPr>
      </p:pic>
      <p:sp>
        <p:nvSpPr>
          <p:cNvPr id="5" name="文字方塊 4">
            <a:extLst>
              <a:ext uri="{FF2B5EF4-FFF2-40B4-BE49-F238E27FC236}">
                <a16:creationId xmlns:a16="http://schemas.microsoft.com/office/drawing/2014/main" id="{285D792B-12DD-4CFE-0DA8-C39F4E75DC8B}"/>
              </a:ext>
            </a:extLst>
          </p:cNvPr>
          <p:cNvSpPr txBox="1"/>
          <p:nvPr/>
        </p:nvSpPr>
        <p:spPr>
          <a:xfrm>
            <a:off x="335360" y="1402357"/>
            <a:ext cx="11133171" cy="553998"/>
          </a:xfrm>
          <a:prstGeom prst="rect">
            <a:avLst/>
          </a:prstGeom>
        </p:spPr>
        <p:txBody>
          <a:bodyPr wrap="square">
            <a:spAutoFit/>
          </a:bodyPr>
          <a:lstStyle>
            <a:defPPr>
              <a:defRPr lang="zh-TW"/>
            </a:defPPr>
            <a:lvl1pPr algn="ctr">
              <a:lnSpc>
                <a:spcPts val="3600"/>
              </a:lnSpc>
              <a:defRPr sz="2800" b="1">
                <a:solidFill>
                  <a:schemeClr val="tx1">
                    <a:lumMod val="85000"/>
                    <a:lumOff val="15000"/>
                  </a:schemeClr>
                </a:solidFill>
                <a:latin typeface="微軟正黑體" panose="020B0604030504040204" pitchFamily="34" charset="-120"/>
                <a:ea typeface="微軟正黑體" panose="020B0604030504040204" pitchFamily="34" charset="-120"/>
              </a:defRPr>
            </a:lvl1pPr>
          </a:lstStyle>
          <a:p>
            <a:r>
              <a:rPr lang="zh-TW" altLang="en-US" dirty="0"/>
              <a:t>連</a:t>
            </a:r>
            <a:r>
              <a:rPr lang="en-US" altLang="zh-TW" dirty="0"/>
              <a:t>12</a:t>
            </a:r>
            <a:r>
              <a:rPr lang="zh-TW" altLang="en-US" dirty="0"/>
              <a:t>年稱霸！「年終冠軍」產業曝光</a:t>
            </a:r>
            <a:r>
              <a:rPr lang="en-US" altLang="zh-TW" dirty="0"/>
              <a:t>2024</a:t>
            </a:r>
            <a:r>
              <a:rPr lang="zh-TW" altLang="en-US" dirty="0"/>
              <a:t>微增</a:t>
            </a:r>
            <a:r>
              <a:rPr lang="en-US" altLang="zh-TW" dirty="0"/>
              <a:t>0.07</a:t>
            </a:r>
            <a:r>
              <a:rPr lang="zh-TW" altLang="en-US" dirty="0"/>
              <a:t>個月創</a:t>
            </a:r>
            <a:r>
              <a:rPr lang="en-US" altLang="zh-TW" dirty="0"/>
              <a:t>16</a:t>
            </a:r>
            <a:r>
              <a:rPr lang="zh-TW" altLang="en-US" dirty="0"/>
              <a:t>年新高</a:t>
            </a:r>
          </a:p>
        </p:txBody>
      </p:sp>
      <p:sp>
        <p:nvSpPr>
          <p:cNvPr id="7" name="文字方塊 6">
            <a:extLst>
              <a:ext uri="{FF2B5EF4-FFF2-40B4-BE49-F238E27FC236}">
                <a16:creationId xmlns:a16="http://schemas.microsoft.com/office/drawing/2014/main" id="{14801272-CE7A-0CD7-9168-9733931CCC39}"/>
              </a:ext>
            </a:extLst>
          </p:cNvPr>
          <p:cNvSpPr txBox="1"/>
          <p:nvPr/>
        </p:nvSpPr>
        <p:spPr>
          <a:xfrm>
            <a:off x="6614884" y="2347133"/>
            <a:ext cx="4824536" cy="3170099"/>
          </a:xfrm>
          <a:prstGeom prst="rect">
            <a:avLst/>
          </a:prstGeom>
        </p:spPr>
        <p:txBody>
          <a:bodyPr wrap="square">
            <a:spAutoFit/>
          </a:bodyPr>
          <a:lstStyle>
            <a:defPPr>
              <a:defRPr lang="zh-TW"/>
            </a:defPPr>
            <a:lvl1pPr>
              <a:lnSpc>
                <a:spcPct val="150000"/>
              </a:lnSpc>
              <a:defRPr>
                <a:solidFill>
                  <a:srgbClr val="333333"/>
                </a:solidFill>
                <a:latin typeface="微軟正黑體" panose="020B0604030504040204" pitchFamily="34" charset="-120"/>
                <a:ea typeface="微軟正黑體" panose="020B0604030504040204" pitchFamily="34" charset="-120"/>
              </a:defRPr>
            </a:lvl1pPr>
          </a:lstStyle>
          <a:p>
            <a:pPr algn="just">
              <a:lnSpc>
                <a:spcPts val="3000"/>
              </a:lnSpc>
            </a:pPr>
            <a:r>
              <a:rPr lang="zh-TW" altLang="en-US" sz="1800" dirty="0"/>
              <a:t>歲末年終，不少民眾都很關心年終獎金可以拿多少？根據人力銀行統計，</a:t>
            </a:r>
            <a:r>
              <a:rPr lang="zh-TW" altLang="en-US" sz="1800" b="1" dirty="0"/>
              <a:t>今年有高達</a:t>
            </a:r>
            <a:r>
              <a:rPr lang="en-US" altLang="zh-TW" sz="1800" b="1" dirty="0"/>
              <a:t>9</a:t>
            </a:r>
            <a:r>
              <a:rPr lang="zh-TW" altLang="en-US" sz="1800" b="1" dirty="0"/>
              <a:t>成以上的企業會發放年終獎金，</a:t>
            </a:r>
            <a:r>
              <a:rPr lang="zh-TW" altLang="en-US" sz="1800" dirty="0"/>
              <a:t>而平均值落在</a:t>
            </a:r>
            <a:r>
              <a:rPr lang="en-US" altLang="zh-TW" sz="1800" dirty="0"/>
              <a:t>1.39</a:t>
            </a:r>
            <a:r>
              <a:rPr lang="zh-TW" altLang="en-US" sz="1800" dirty="0"/>
              <a:t>個月，</a:t>
            </a:r>
            <a:r>
              <a:rPr lang="zh-TW" altLang="en-US" sz="1800" b="1" dirty="0"/>
              <a:t>相較於去年微增</a:t>
            </a:r>
            <a:r>
              <a:rPr lang="en-US" altLang="zh-TW" sz="1800" b="1" dirty="0"/>
              <a:t>0.07</a:t>
            </a:r>
            <a:r>
              <a:rPr lang="zh-TW" altLang="en-US" sz="1800" b="1" dirty="0"/>
              <a:t>個月</a:t>
            </a:r>
            <a:r>
              <a:rPr lang="zh-TW" altLang="en-US" sz="1800" dirty="0"/>
              <a:t>，等於多了</a:t>
            </a:r>
            <a:r>
              <a:rPr lang="en-US" altLang="zh-TW" sz="1800" dirty="0"/>
              <a:t>2.1</a:t>
            </a:r>
            <a:r>
              <a:rPr lang="zh-TW" altLang="en-US" sz="1800" dirty="0"/>
              <a:t>天，創下</a:t>
            </a:r>
            <a:r>
              <a:rPr lang="en-US" altLang="zh-TW" sz="1800" dirty="0"/>
              <a:t>16</a:t>
            </a:r>
            <a:r>
              <a:rPr lang="zh-TW" altLang="en-US" sz="1800" dirty="0"/>
              <a:t>年來新高，其中又以金融業、運輸物流業、科技業發放的金額最高，另外也有</a:t>
            </a:r>
            <a:r>
              <a:rPr lang="en-US" altLang="zh-TW" sz="1800" dirty="0"/>
              <a:t>9</a:t>
            </a:r>
            <a:r>
              <a:rPr lang="zh-TW" altLang="en-US" sz="1800" dirty="0"/>
              <a:t>成的企業計畫舉辦尾牙活動，恢復疫情前的常態。</a:t>
            </a:r>
          </a:p>
        </p:txBody>
      </p:sp>
      <p:sp>
        <p:nvSpPr>
          <p:cNvPr id="8" name="矩形 7">
            <a:hlinkClick r:id="rId3"/>
            <a:extLst>
              <a:ext uri="{FF2B5EF4-FFF2-40B4-BE49-F238E27FC236}">
                <a16:creationId xmlns:a16="http://schemas.microsoft.com/office/drawing/2014/main" id="{EA37F5CA-B3FA-7C9F-A199-A4F691588CCE}"/>
              </a:ext>
            </a:extLst>
          </p:cNvPr>
          <p:cNvSpPr/>
          <p:nvPr/>
        </p:nvSpPr>
        <p:spPr>
          <a:xfrm>
            <a:off x="8184232" y="2048143"/>
            <a:ext cx="3699456" cy="276999"/>
          </a:xfrm>
          <a:prstGeom prst="rect">
            <a:avLst/>
          </a:prstGeom>
        </p:spPr>
        <p:txBody>
          <a:bodyPr wrap="square">
            <a:spAutoFit/>
          </a:bodyPr>
          <a:lstStyle/>
          <a:p>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發布時間：</a:t>
            </a:r>
            <a:r>
              <a:rPr kumimoji="1" lang="en-US" altLang="zh-TW"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2024</a:t>
            </a:r>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年</a:t>
            </a:r>
            <a:r>
              <a:rPr lang="en-US" altLang="zh-TW" sz="1200" kern="0" dirty="0">
                <a:solidFill>
                  <a:schemeClr val="bg1">
                    <a:lumMod val="50000"/>
                  </a:schemeClr>
                </a:solidFill>
                <a:latin typeface="微軟正黑體" panose="020B0604030504040204" pitchFamily="34" charset="-120"/>
                <a:ea typeface="微軟正黑體" panose="020B0604030504040204" pitchFamily="34" charset="-120"/>
                <a:cs typeface="Arial"/>
              </a:rPr>
              <a:t>12</a:t>
            </a:r>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月</a:t>
            </a:r>
            <a:r>
              <a:rPr kumimoji="1" lang="en-US" altLang="zh-TW"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11</a:t>
            </a:r>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日 </a:t>
            </a:r>
            <a:r>
              <a:rPr lang="zh-TW" altLang="en-US" sz="1200" kern="0" dirty="0">
                <a:solidFill>
                  <a:schemeClr val="bg1">
                    <a:lumMod val="50000"/>
                  </a:schemeClr>
                </a:solidFill>
                <a:latin typeface="微軟正黑體" panose="020B0604030504040204" pitchFamily="34" charset="-120"/>
                <a:ea typeface="微軟正黑體" panose="020B0604030504040204" pitchFamily="34" charset="-120"/>
                <a:cs typeface="Arial"/>
              </a:rPr>
              <a:t>記者林品瑄</a:t>
            </a:r>
            <a:r>
              <a:rPr lang="en-US" altLang="zh-TW" sz="1200" kern="0" dirty="0">
                <a:solidFill>
                  <a:schemeClr val="bg1">
                    <a:lumMod val="50000"/>
                  </a:schemeClr>
                </a:solidFill>
                <a:latin typeface="微軟正黑體" panose="020B0604030504040204" pitchFamily="34" charset="-120"/>
                <a:ea typeface="微軟正黑體" panose="020B0604030504040204" pitchFamily="34" charset="-120"/>
                <a:cs typeface="Arial"/>
              </a:rPr>
              <a:t>/</a:t>
            </a:r>
            <a:r>
              <a:rPr lang="zh-TW" altLang="en-US" sz="1200" kern="0" dirty="0">
                <a:solidFill>
                  <a:schemeClr val="bg1">
                    <a:lumMod val="50000"/>
                  </a:schemeClr>
                </a:solidFill>
                <a:latin typeface="微軟正黑體" panose="020B0604030504040204" pitchFamily="34" charset="-120"/>
                <a:ea typeface="微軟正黑體" panose="020B0604030504040204" pitchFamily="34" charset="-120"/>
                <a:cs typeface="Arial"/>
              </a:rPr>
              <a:t>林益新 </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9" name="矩形 8">
            <a:hlinkClick r:id="rId3"/>
            <a:extLst>
              <a:ext uri="{FF2B5EF4-FFF2-40B4-BE49-F238E27FC236}">
                <a16:creationId xmlns:a16="http://schemas.microsoft.com/office/drawing/2014/main" id="{654C630E-7613-72EA-4F06-72E6628D4B30}"/>
              </a:ext>
            </a:extLst>
          </p:cNvPr>
          <p:cNvSpPr/>
          <p:nvPr/>
        </p:nvSpPr>
        <p:spPr>
          <a:xfrm>
            <a:off x="467187" y="6255854"/>
            <a:ext cx="11705044" cy="276999"/>
          </a:xfrm>
          <a:prstGeom prst="rect">
            <a:avLst/>
          </a:prstGeom>
        </p:spPr>
        <p:txBody>
          <a:bodyPr wrap="square">
            <a:spAutoFit/>
          </a:bodyPr>
          <a:lstStyle/>
          <a:p>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資料來源：</a:t>
            </a:r>
            <a:r>
              <a:rPr lang="zh-TW" altLang="en-US" sz="1200" kern="0" dirty="0">
                <a:solidFill>
                  <a:schemeClr val="bg1">
                    <a:lumMod val="50000"/>
                  </a:schemeClr>
                </a:solidFill>
                <a:latin typeface="微軟正黑體" panose="020B0604030504040204" pitchFamily="34" charset="-120"/>
                <a:ea typeface="微軟正黑體" panose="020B0604030504040204" pitchFamily="34" charset="-120"/>
                <a:cs typeface="Arial"/>
              </a:rPr>
              <a:t>台視新聞網 </a:t>
            </a:r>
            <a:r>
              <a:rPr lang="en-US" altLang="zh-TW" sz="1200" dirty="0">
                <a:solidFill>
                  <a:schemeClr val="bg1">
                    <a:lumMod val="50000"/>
                  </a:schemeClr>
                </a:solidFill>
                <a:latin typeface="微軟正黑體" panose="020B0604030504040204" pitchFamily="34" charset="-120"/>
                <a:ea typeface="微軟正黑體" panose="020B0604030504040204" pitchFamily="34" charset="-120"/>
              </a:rPr>
              <a:t>2024.12.11</a:t>
            </a: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 </a:t>
            </a:r>
            <a:r>
              <a:rPr lang="en-US" altLang="zh-TW" sz="1200" kern="0" dirty="0">
                <a:solidFill>
                  <a:schemeClr val="bg1">
                    <a:lumMod val="50000"/>
                  </a:schemeClr>
                </a:solidFill>
                <a:latin typeface="微軟正黑體" panose="020B0604030504040204" pitchFamily="34" charset="-120"/>
                <a:ea typeface="微軟正黑體" panose="020B0604030504040204" pitchFamily="34" charset="-120"/>
                <a:cs typeface="Arial"/>
              </a:rPr>
              <a:t>/</a:t>
            </a:r>
            <a:r>
              <a:rPr lang="zh-TW" altLang="en-US" sz="1200" kern="0" dirty="0">
                <a:solidFill>
                  <a:schemeClr val="bg1">
                    <a:lumMod val="50000"/>
                  </a:schemeClr>
                </a:solidFill>
                <a:latin typeface="微軟正黑體" panose="020B0604030504040204" pitchFamily="34" charset="-120"/>
                <a:ea typeface="微軟正黑體" panose="020B0604030504040204" pitchFamily="34" charset="-120"/>
                <a:cs typeface="Arial"/>
              </a:rPr>
              <a:t> 台灣人壽自行彙整</a:t>
            </a:r>
            <a:r>
              <a:rPr lang="en-US" altLang="zh-TW" sz="1200" kern="0" dirty="0">
                <a:solidFill>
                  <a:schemeClr val="bg1">
                    <a:lumMod val="50000"/>
                  </a:schemeClr>
                </a:solidFill>
                <a:latin typeface="微軟正黑體" panose="020B0604030504040204" pitchFamily="34" charset="-120"/>
                <a:ea typeface="微軟正黑體" panose="020B0604030504040204" pitchFamily="34" charset="-120"/>
                <a:cs typeface="Arial"/>
              </a:rPr>
              <a:t>(2024.12) /</a:t>
            </a:r>
            <a:r>
              <a:rPr lang="zh-TW" altLang="en-US" sz="1200" kern="0" dirty="0">
                <a:solidFill>
                  <a:schemeClr val="bg1">
                    <a:lumMod val="50000"/>
                  </a:schemeClr>
                </a:solidFill>
                <a:latin typeface="微軟正黑體" panose="020B0604030504040204" pitchFamily="34" charset="-120"/>
                <a:ea typeface="微軟正黑體" panose="020B0604030504040204" pitchFamily="34" charset="-120"/>
                <a:cs typeface="Arial"/>
              </a:rPr>
              <a:t> </a:t>
            </a:r>
            <a:r>
              <a:rPr lang="en-US" altLang="zh-TW" sz="1200" kern="0" dirty="0">
                <a:solidFill>
                  <a:schemeClr val="bg1">
                    <a:lumMod val="50000"/>
                  </a:schemeClr>
                </a:solidFill>
                <a:latin typeface="微軟正黑體" panose="020B0604030504040204" pitchFamily="34" charset="-120"/>
                <a:ea typeface="微軟正黑體" panose="020B0604030504040204" pitchFamily="34" charset="-120"/>
                <a:cs typeface="Arial"/>
              </a:rPr>
              <a:t>https://pse.is/6uh3jt</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14" name="矩形 13">
            <a:extLst>
              <a:ext uri="{FF2B5EF4-FFF2-40B4-BE49-F238E27FC236}">
                <a16:creationId xmlns:a16="http://schemas.microsoft.com/office/drawing/2014/main" id="{DFE9DDDE-0780-BA35-CC93-6096427FFA91}"/>
              </a:ext>
            </a:extLst>
          </p:cNvPr>
          <p:cNvSpPr/>
          <p:nvPr/>
        </p:nvSpPr>
        <p:spPr>
          <a:xfrm>
            <a:off x="7059152" y="5196909"/>
            <a:ext cx="4824536" cy="1118255"/>
          </a:xfrm>
          <a:prstGeom prst="rect">
            <a:avLst/>
          </a:prstGeom>
        </p:spPr>
        <p:txBody>
          <a:bodyPr wrap="square">
            <a:spAutoFit/>
          </a:bodyPr>
          <a:lstStyle/>
          <a:p>
            <a:pPr algn="ctr">
              <a:lnSpc>
                <a:spcPts val="4000"/>
              </a:lnSpc>
            </a:pPr>
            <a:r>
              <a:rPr lang="zh-TW" altLang="en-US" sz="2800" b="1" dirty="0">
                <a:solidFill>
                  <a:srgbClr val="D95A7D"/>
                </a:solidFill>
                <a:latin typeface="微軟正黑體" panose="020B0604030504040204" pitchFamily="34" charset="-120"/>
                <a:ea typeface="微軟正黑體" panose="020B0604030504040204" pitchFamily="34" charset="-120"/>
              </a:rPr>
              <a:t>入袋的年終獎金，</a:t>
            </a:r>
            <a:endParaRPr lang="en-US" altLang="zh-TW" sz="2800" b="1" dirty="0">
              <a:solidFill>
                <a:srgbClr val="D95A7D"/>
              </a:solidFill>
              <a:latin typeface="微軟正黑體" panose="020B0604030504040204" pitchFamily="34" charset="-120"/>
              <a:ea typeface="微軟正黑體" panose="020B0604030504040204" pitchFamily="34" charset="-120"/>
            </a:endParaRPr>
          </a:p>
          <a:p>
            <a:pPr algn="ctr">
              <a:lnSpc>
                <a:spcPts val="4000"/>
              </a:lnSpc>
            </a:pPr>
            <a:r>
              <a:rPr lang="zh-TW" altLang="en-US" sz="2800" b="1" dirty="0">
                <a:solidFill>
                  <a:srgbClr val="D95A7D"/>
                </a:solidFill>
                <a:latin typeface="微軟正黑體" panose="020B0604030504040204" pitchFamily="34" charset="-120"/>
                <a:ea typeface="微軟正黑體" panose="020B0604030504040204" pitchFamily="34" charset="-120"/>
              </a:rPr>
              <a:t>想好如何放大效益了嗎</a:t>
            </a:r>
            <a:r>
              <a:rPr lang="en-US" altLang="zh-TW" sz="2800" b="1" dirty="0">
                <a:solidFill>
                  <a:srgbClr val="D95A7D"/>
                </a:solidFill>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193125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838200" y="264709"/>
            <a:ext cx="10515600" cy="94712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endParaRPr kumimoji="0" lang="en-US" altLang="zh-TW" sz="4000" b="1" dirty="0">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285D792B-12DD-4CFE-0DA8-C39F4E75DC8B}"/>
              </a:ext>
            </a:extLst>
          </p:cNvPr>
          <p:cNvSpPr txBox="1"/>
          <p:nvPr/>
        </p:nvSpPr>
        <p:spPr>
          <a:xfrm>
            <a:off x="551384" y="1304901"/>
            <a:ext cx="8515228" cy="553998"/>
          </a:xfrm>
          <a:prstGeom prst="rect">
            <a:avLst/>
          </a:prstGeom>
        </p:spPr>
        <p:txBody>
          <a:bodyPr wrap="square">
            <a:spAutoFit/>
          </a:bodyPr>
          <a:lstStyle>
            <a:defPPr>
              <a:defRPr lang="zh-TW"/>
            </a:defPPr>
            <a:lvl1pPr algn="ctr">
              <a:lnSpc>
                <a:spcPts val="3600"/>
              </a:lnSpc>
              <a:defRPr sz="2800" b="1">
                <a:solidFill>
                  <a:schemeClr val="tx1">
                    <a:lumMod val="85000"/>
                    <a:lumOff val="15000"/>
                  </a:schemeClr>
                </a:solidFill>
                <a:latin typeface="微軟正黑體" panose="020B0604030504040204" pitchFamily="34" charset="-120"/>
                <a:ea typeface="微軟正黑體" panose="020B0604030504040204" pitchFamily="34" charset="-120"/>
              </a:defRPr>
            </a:lvl1pPr>
          </a:lstStyle>
          <a:p>
            <a:r>
              <a:rPr lang="zh-TW" altLang="en-US" dirty="0"/>
              <a:t>讓愛更給力 利變型終身壽險具備資產累積及傳承功能</a:t>
            </a:r>
          </a:p>
        </p:txBody>
      </p:sp>
      <p:sp>
        <p:nvSpPr>
          <p:cNvPr id="7" name="文字方塊 6">
            <a:extLst>
              <a:ext uri="{FF2B5EF4-FFF2-40B4-BE49-F238E27FC236}">
                <a16:creationId xmlns:a16="http://schemas.microsoft.com/office/drawing/2014/main" id="{14801272-CE7A-0CD7-9168-9733931CCC39}"/>
              </a:ext>
            </a:extLst>
          </p:cNvPr>
          <p:cNvSpPr txBox="1"/>
          <p:nvPr/>
        </p:nvSpPr>
        <p:spPr>
          <a:xfrm>
            <a:off x="5926266" y="2166475"/>
            <a:ext cx="5544616" cy="3646255"/>
          </a:xfrm>
          <a:prstGeom prst="rect">
            <a:avLst/>
          </a:prstGeom>
        </p:spPr>
        <p:txBody>
          <a:bodyPr wrap="square">
            <a:spAutoFit/>
          </a:bodyPr>
          <a:lstStyle>
            <a:defPPr>
              <a:defRPr lang="zh-TW"/>
            </a:defPPr>
            <a:lvl1pPr>
              <a:lnSpc>
                <a:spcPct val="150000"/>
              </a:lnSpc>
              <a:defRPr>
                <a:solidFill>
                  <a:srgbClr val="333333"/>
                </a:solidFill>
                <a:latin typeface="微軟正黑體" panose="020B0604030504040204" pitchFamily="34" charset="-120"/>
                <a:ea typeface="微軟正黑體" panose="020B0604030504040204" pitchFamily="34" charset="-120"/>
              </a:defRPr>
            </a:lvl1pPr>
          </a:lstStyle>
          <a:p>
            <a:pPr algn="just">
              <a:lnSpc>
                <a:spcPts val="2800"/>
              </a:lnSpc>
            </a:pPr>
            <a:r>
              <a:rPr lang="zh-TW" altLang="en-US" sz="1800" dirty="0"/>
              <a:t>壽險的種類及功能日趨多元，</a:t>
            </a:r>
            <a:r>
              <a:rPr lang="zh-TW" altLang="en-US" sz="1800" b="1" dirty="0"/>
              <a:t>強調資產累積及傳承功能</a:t>
            </a:r>
            <a:r>
              <a:rPr lang="zh-TW" altLang="en-US" sz="1800" dirty="0"/>
              <a:t>的利率變動型終身壽險，近年來更是深受市場歡迎，不僅保單計價有美元及新台幣的幣別之分，亦有還本功能的選擇。</a:t>
            </a:r>
            <a:endParaRPr lang="en-US" altLang="zh-TW" sz="1800" dirty="0"/>
          </a:p>
          <a:p>
            <a:pPr algn="just">
              <a:lnSpc>
                <a:spcPts val="2600"/>
              </a:lnSpc>
            </a:pPr>
            <a:r>
              <a:rPr lang="zh-TW" altLang="en-US" sz="1800" dirty="0"/>
              <a:t>相較於一般壽險，利率變動型終身壽險有宣告利率的機制，可以兼顧保障及增值。利變型終身壽險除了提供壽險保障，透過與宣告利率的連動，保障可靈活反應市場利率而有機會增值，在宣告利率高於保險契約的預定利率時，就可以獲得增值回饋分享金，讓資產持續累積。</a:t>
            </a:r>
          </a:p>
        </p:txBody>
      </p:sp>
      <p:sp>
        <p:nvSpPr>
          <p:cNvPr id="8" name="矩形 7">
            <a:hlinkClick r:id="rId2"/>
            <a:extLst>
              <a:ext uri="{FF2B5EF4-FFF2-40B4-BE49-F238E27FC236}">
                <a16:creationId xmlns:a16="http://schemas.microsoft.com/office/drawing/2014/main" id="{EA37F5CA-B3FA-7C9F-A199-A4F691588CCE}"/>
              </a:ext>
            </a:extLst>
          </p:cNvPr>
          <p:cNvSpPr/>
          <p:nvPr/>
        </p:nvSpPr>
        <p:spPr>
          <a:xfrm>
            <a:off x="7726466" y="1858899"/>
            <a:ext cx="3699456" cy="276999"/>
          </a:xfrm>
          <a:prstGeom prst="rect">
            <a:avLst/>
          </a:prstGeom>
        </p:spPr>
        <p:txBody>
          <a:bodyPr wrap="square">
            <a:spAutoFit/>
          </a:bodyPr>
          <a:lstStyle/>
          <a:p>
            <a:pPr algn="r"/>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發布時間：</a:t>
            </a:r>
            <a:r>
              <a:rPr kumimoji="1" lang="en-US" altLang="zh-TW"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2024</a:t>
            </a:r>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年</a:t>
            </a:r>
            <a:r>
              <a:rPr kumimoji="1" lang="en-US" altLang="zh-TW"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6</a:t>
            </a:r>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月</a:t>
            </a:r>
            <a:r>
              <a:rPr kumimoji="1" lang="en-US" altLang="zh-TW"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23</a:t>
            </a:r>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日 </a:t>
            </a:r>
            <a:r>
              <a:rPr lang="zh-TW" altLang="en-US" sz="1200" kern="0" dirty="0">
                <a:solidFill>
                  <a:schemeClr val="bg1">
                    <a:lumMod val="50000"/>
                  </a:schemeClr>
                </a:solidFill>
                <a:latin typeface="微軟正黑體" panose="020B0604030504040204" pitchFamily="34" charset="-120"/>
                <a:ea typeface="微軟正黑體" panose="020B0604030504040204" pitchFamily="34" charset="-120"/>
                <a:cs typeface="Arial"/>
              </a:rPr>
              <a:t>記者戴玉翔</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9" name="矩形 8">
            <a:hlinkClick r:id="rId2"/>
            <a:extLst>
              <a:ext uri="{FF2B5EF4-FFF2-40B4-BE49-F238E27FC236}">
                <a16:creationId xmlns:a16="http://schemas.microsoft.com/office/drawing/2014/main" id="{654C630E-7613-72EA-4F06-72E6628D4B30}"/>
              </a:ext>
            </a:extLst>
          </p:cNvPr>
          <p:cNvSpPr/>
          <p:nvPr/>
        </p:nvSpPr>
        <p:spPr>
          <a:xfrm>
            <a:off x="467187" y="6255854"/>
            <a:ext cx="11705044" cy="276999"/>
          </a:xfrm>
          <a:prstGeom prst="rect">
            <a:avLst/>
          </a:prstGeom>
        </p:spPr>
        <p:txBody>
          <a:bodyPr wrap="square">
            <a:spAutoFit/>
          </a:bodyPr>
          <a:lstStyle/>
          <a:p>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資料來源：</a:t>
            </a:r>
            <a:r>
              <a:rPr lang="zh-TW" altLang="en-US" sz="1200" kern="0" dirty="0">
                <a:solidFill>
                  <a:schemeClr val="bg1">
                    <a:lumMod val="50000"/>
                  </a:schemeClr>
                </a:solidFill>
                <a:latin typeface="微軟正黑體" panose="020B0604030504040204" pitchFamily="34" charset="-120"/>
                <a:ea typeface="微軟正黑體" panose="020B0604030504040204" pitchFamily="34" charset="-120"/>
                <a:cs typeface="Arial"/>
              </a:rPr>
              <a:t>經濟日報</a:t>
            </a:r>
            <a:r>
              <a:rPr lang="en-US" altLang="zh-TW" sz="1200" kern="0" noProof="0" dirty="0">
                <a:solidFill>
                  <a:schemeClr val="bg1">
                    <a:lumMod val="50000"/>
                  </a:schemeClr>
                </a:solidFill>
                <a:latin typeface="微軟正黑體" panose="020B0604030504040204" pitchFamily="34" charset="-120"/>
                <a:ea typeface="微軟正黑體" panose="020B0604030504040204" pitchFamily="34" charset="-120"/>
                <a:cs typeface="Arial"/>
              </a:rPr>
              <a:t>2024.06.23</a:t>
            </a:r>
            <a:r>
              <a:rPr lang="en-US" altLang="zh-TW" sz="1200" kern="0" dirty="0">
                <a:solidFill>
                  <a:schemeClr val="bg1">
                    <a:lumMod val="50000"/>
                  </a:schemeClr>
                </a:solidFill>
                <a:latin typeface="微軟正黑體" panose="020B0604030504040204" pitchFamily="34" charset="-120"/>
                <a:ea typeface="微軟正黑體" panose="020B0604030504040204" pitchFamily="34" charset="-120"/>
                <a:cs typeface="Arial"/>
              </a:rPr>
              <a:t>/</a:t>
            </a:r>
            <a:r>
              <a:rPr lang="zh-TW" altLang="en-US" sz="1200" kern="0" dirty="0">
                <a:solidFill>
                  <a:schemeClr val="bg1">
                    <a:lumMod val="50000"/>
                  </a:schemeClr>
                </a:solidFill>
                <a:latin typeface="微軟正黑體" panose="020B0604030504040204" pitchFamily="34" charset="-120"/>
                <a:ea typeface="微軟正黑體" panose="020B0604030504040204" pitchFamily="34" charset="-120"/>
                <a:cs typeface="Arial"/>
              </a:rPr>
              <a:t> 台灣人壽自行彙整</a:t>
            </a:r>
            <a:r>
              <a:rPr lang="en-US" altLang="zh-TW" sz="1200" kern="0" dirty="0">
                <a:solidFill>
                  <a:schemeClr val="bg1">
                    <a:lumMod val="50000"/>
                  </a:schemeClr>
                </a:solidFill>
                <a:latin typeface="微軟正黑體" panose="020B0604030504040204" pitchFamily="34" charset="-120"/>
                <a:ea typeface="微軟正黑體" panose="020B0604030504040204" pitchFamily="34" charset="-120"/>
                <a:cs typeface="Arial"/>
              </a:rPr>
              <a:t>(2024.12) /https://money.udn.com/money/story/5613/8049562</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10" name="標題 1"/>
          <p:cNvSpPr txBox="1">
            <a:spLocks/>
          </p:cNvSpPr>
          <p:nvPr/>
        </p:nvSpPr>
        <p:spPr>
          <a:xfrm>
            <a:off x="838200" y="264709"/>
            <a:ext cx="10515600" cy="94712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r>
              <a:rPr kumimoji="0" lang="zh-TW" altLang="en-US" sz="4000" b="1" dirty="0">
                <a:latin typeface="微軟正黑體" panose="020B0604030504040204" pitchFamily="34" charset="-120"/>
                <a:ea typeface="微軟正黑體" panose="020B0604030504040204" pitchFamily="34" charset="-120"/>
              </a:rPr>
              <a:t>保障未來才是最好的犒賞</a:t>
            </a:r>
            <a:endParaRPr kumimoji="0" lang="en-US" altLang="zh-TW" sz="4000" b="1"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0" y="2366928"/>
            <a:ext cx="4956363" cy="3096752"/>
          </a:xfrm>
          <a:prstGeom prst="rect">
            <a:avLst/>
          </a:prstGeom>
        </p:spPr>
      </p:pic>
      <p:sp>
        <p:nvSpPr>
          <p:cNvPr id="11" name="矩形 10">
            <a:extLst>
              <a:ext uri="{FF2B5EF4-FFF2-40B4-BE49-F238E27FC236}">
                <a16:creationId xmlns:a16="http://schemas.microsoft.com/office/drawing/2014/main" id="{DFE9DDDE-0780-BA35-CC93-6096427FFA91}"/>
              </a:ext>
            </a:extLst>
          </p:cNvPr>
          <p:cNvSpPr/>
          <p:nvPr/>
        </p:nvSpPr>
        <p:spPr>
          <a:xfrm>
            <a:off x="7248128" y="5253602"/>
            <a:ext cx="3977386" cy="1118255"/>
          </a:xfrm>
          <a:prstGeom prst="rect">
            <a:avLst/>
          </a:prstGeom>
        </p:spPr>
        <p:txBody>
          <a:bodyPr wrap="square">
            <a:spAutoFit/>
          </a:bodyPr>
          <a:lstStyle/>
          <a:p>
            <a:pPr algn="ctr">
              <a:lnSpc>
                <a:spcPts val="4000"/>
              </a:lnSpc>
            </a:pPr>
            <a:r>
              <a:rPr lang="zh-TW" altLang="en-US" sz="2800" b="1" dirty="0">
                <a:solidFill>
                  <a:srgbClr val="D95A7D"/>
                </a:solidFill>
                <a:latin typeface="微軟正黑體" panose="020B0604030504040204" pitchFamily="34" charset="-120"/>
                <a:ea typeface="微軟正黑體" panose="020B0604030504040204" pitchFamily="34" charset="-120"/>
              </a:rPr>
              <a:t>同時滿足保障、增值及財產傳承三大需求</a:t>
            </a:r>
            <a:endParaRPr lang="en-US" altLang="zh-TW" sz="2800" b="1" dirty="0">
              <a:solidFill>
                <a:srgbClr val="D95A7D"/>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6396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838200" y="264709"/>
            <a:ext cx="10515600" cy="94712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endParaRPr kumimoji="0" lang="en-US" altLang="zh-TW" sz="4000" b="1" dirty="0">
              <a:latin typeface="微軟正黑體" panose="020B0604030504040204" pitchFamily="34" charset="-120"/>
              <a:ea typeface="微軟正黑體" panose="020B0604030504040204" pitchFamily="34" charset="-120"/>
            </a:endParaRPr>
          </a:p>
        </p:txBody>
      </p:sp>
      <p:sp>
        <p:nvSpPr>
          <p:cNvPr id="10" name="標題 1"/>
          <p:cNvSpPr txBox="1">
            <a:spLocks/>
          </p:cNvSpPr>
          <p:nvPr/>
        </p:nvSpPr>
        <p:spPr>
          <a:xfrm>
            <a:off x="838200" y="264709"/>
            <a:ext cx="10515600" cy="94712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r>
              <a:rPr kumimoji="0" lang="zh-TW" altLang="en-US" sz="4000" b="1" dirty="0">
                <a:latin typeface="微軟正黑體" panose="020B0604030504040204" pitchFamily="34" charset="-120"/>
                <a:ea typeface="微軟正黑體" panose="020B0604030504040204" pitchFamily="34" charset="-120"/>
              </a:rPr>
              <a:t>保險在財產傳承中的六大功能</a:t>
            </a:r>
            <a:endParaRPr kumimoji="0" lang="en-US" altLang="zh-TW" sz="4000" b="1" dirty="0">
              <a:latin typeface="微軟正黑體" panose="020B0604030504040204" pitchFamily="34" charset="-120"/>
              <a:ea typeface="微軟正黑體" panose="020B0604030504040204" pitchFamily="34" charset="-120"/>
            </a:endParaRPr>
          </a:p>
        </p:txBody>
      </p:sp>
      <p:grpSp>
        <p:nvGrpSpPr>
          <p:cNvPr id="120" name="Group 26590"/>
          <p:cNvGrpSpPr/>
          <p:nvPr/>
        </p:nvGrpSpPr>
        <p:grpSpPr>
          <a:xfrm>
            <a:off x="5441762" y="2112488"/>
            <a:ext cx="1022314" cy="3546296"/>
            <a:chOff x="0" y="16784"/>
            <a:chExt cx="1629319" cy="4458555"/>
          </a:xfrm>
        </p:grpSpPr>
        <p:sp>
          <p:nvSpPr>
            <p:cNvPr id="121" name="Shape 26585"/>
            <p:cNvSpPr/>
            <p:nvPr/>
          </p:nvSpPr>
          <p:spPr>
            <a:xfrm flipH="1">
              <a:off x="0" y="2681343"/>
              <a:ext cx="1629320" cy="905245"/>
            </a:xfrm>
            <a:prstGeom prst="line">
              <a:avLst/>
            </a:prstGeom>
            <a:noFill/>
            <a:ln w="12700" cap="flat">
              <a:solidFill>
                <a:schemeClr val="bg1">
                  <a:lumMod val="65000"/>
                </a:schemeClr>
              </a:solidFill>
              <a:prstDash val="solid"/>
              <a:miter lim="400000"/>
            </a:ln>
            <a:effectLst/>
          </p:spPr>
          <p:txBody>
            <a:bodyPr wrap="square" lIns="26789" tIns="26789" rIns="26789" bIns="26789" numCol="1" anchor="ctr">
              <a:noAutofit/>
            </a:bodyPr>
            <a:lstStyle/>
            <a:p>
              <a:endParaRPr dirty="0">
                <a:latin typeface="微软雅黑" panose="020B0503020204020204" pitchFamily="34" charset="-122"/>
                <a:ea typeface="微软雅黑" panose="020B0503020204020204" pitchFamily="34" charset="-122"/>
              </a:endParaRPr>
            </a:p>
          </p:txBody>
        </p:sp>
        <p:sp>
          <p:nvSpPr>
            <p:cNvPr id="122" name="Shape 26586"/>
            <p:cNvSpPr/>
            <p:nvPr/>
          </p:nvSpPr>
          <p:spPr>
            <a:xfrm>
              <a:off x="0" y="3570096"/>
              <a:ext cx="1629320" cy="905244"/>
            </a:xfrm>
            <a:prstGeom prst="line">
              <a:avLst/>
            </a:prstGeom>
            <a:noFill/>
            <a:ln w="12700" cap="flat">
              <a:solidFill>
                <a:schemeClr val="bg1">
                  <a:lumMod val="65000"/>
                </a:schemeClr>
              </a:solidFill>
              <a:prstDash val="solid"/>
              <a:miter lim="400000"/>
            </a:ln>
            <a:effectLst/>
          </p:spPr>
          <p:txBody>
            <a:bodyPr wrap="square" lIns="26789" tIns="26789" rIns="26789" bIns="26789" numCol="1" anchor="ctr">
              <a:noAutofit/>
            </a:bodyPr>
            <a:lstStyle/>
            <a:p>
              <a:endParaRPr dirty="0">
                <a:latin typeface="微软雅黑" panose="020B0503020204020204" pitchFamily="34" charset="-122"/>
                <a:ea typeface="微软雅黑" panose="020B0503020204020204" pitchFamily="34" charset="-122"/>
              </a:endParaRPr>
            </a:p>
          </p:txBody>
        </p:sp>
        <p:sp>
          <p:nvSpPr>
            <p:cNvPr id="123" name="Shape 26587"/>
            <p:cNvSpPr/>
            <p:nvPr/>
          </p:nvSpPr>
          <p:spPr>
            <a:xfrm flipH="1">
              <a:off x="0" y="904688"/>
              <a:ext cx="1629320" cy="905245"/>
            </a:xfrm>
            <a:prstGeom prst="line">
              <a:avLst/>
            </a:prstGeom>
            <a:noFill/>
            <a:ln w="12700" cap="flat">
              <a:solidFill>
                <a:schemeClr val="bg1">
                  <a:lumMod val="65000"/>
                </a:schemeClr>
              </a:solidFill>
              <a:prstDash val="solid"/>
              <a:miter lim="400000"/>
            </a:ln>
            <a:effectLst/>
          </p:spPr>
          <p:txBody>
            <a:bodyPr wrap="square" lIns="26789" tIns="26789" rIns="26789" bIns="26789" numCol="1" anchor="ctr">
              <a:noAutofit/>
            </a:bodyPr>
            <a:lstStyle/>
            <a:p>
              <a:endParaRPr dirty="0">
                <a:latin typeface="微软雅黑" panose="020B0503020204020204" pitchFamily="34" charset="-122"/>
                <a:ea typeface="微软雅黑" panose="020B0503020204020204" pitchFamily="34" charset="-122"/>
              </a:endParaRPr>
            </a:p>
          </p:txBody>
        </p:sp>
        <p:sp>
          <p:nvSpPr>
            <p:cNvPr id="124" name="Shape 26588"/>
            <p:cNvSpPr/>
            <p:nvPr/>
          </p:nvSpPr>
          <p:spPr>
            <a:xfrm>
              <a:off x="0" y="1793440"/>
              <a:ext cx="1629320" cy="905245"/>
            </a:xfrm>
            <a:prstGeom prst="line">
              <a:avLst/>
            </a:prstGeom>
            <a:noFill/>
            <a:ln w="12700" cap="flat">
              <a:solidFill>
                <a:schemeClr val="bg1">
                  <a:lumMod val="65000"/>
                </a:schemeClr>
              </a:solidFill>
              <a:prstDash val="solid"/>
              <a:miter lim="400000"/>
            </a:ln>
            <a:effectLst/>
          </p:spPr>
          <p:txBody>
            <a:bodyPr wrap="square" lIns="26789" tIns="26789" rIns="26789" bIns="26789" numCol="1" anchor="ctr">
              <a:noAutofit/>
            </a:bodyPr>
            <a:lstStyle/>
            <a:p>
              <a:endParaRPr dirty="0">
                <a:latin typeface="微软雅黑" panose="020B0503020204020204" pitchFamily="34" charset="-122"/>
                <a:ea typeface="微软雅黑" panose="020B0503020204020204" pitchFamily="34" charset="-122"/>
              </a:endParaRPr>
            </a:p>
          </p:txBody>
        </p:sp>
        <p:sp>
          <p:nvSpPr>
            <p:cNvPr id="125" name="Shape 26589"/>
            <p:cNvSpPr/>
            <p:nvPr/>
          </p:nvSpPr>
          <p:spPr>
            <a:xfrm>
              <a:off x="0" y="16784"/>
              <a:ext cx="1629320" cy="905245"/>
            </a:xfrm>
            <a:prstGeom prst="line">
              <a:avLst/>
            </a:prstGeom>
            <a:noFill/>
            <a:ln w="12700" cap="flat">
              <a:solidFill>
                <a:schemeClr val="bg1">
                  <a:lumMod val="65000"/>
                </a:schemeClr>
              </a:solidFill>
              <a:prstDash val="solid"/>
              <a:miter lim="400000"/>
            </a:ln>
            <a:effectLst/>
          </p:spPr>
          <p:txBody>
            <a:bodyPr wrap="square" lIns="26789" tIns="26789" rIns="26789" bIns="26789" numCol="1" anchor="ctr">
              <a:noAutofit/>
            </a:bodyPr>
            <a:lstStyle/>
            <a:p>
              <a:endParaRPr dirty="0">
                <a:latin typeface="微软雅黑" panose="020B0503020204020204" pitchFamily="34" charset="-122"/>
                <a:ea typeface="微软雅黑" panose="020B0503020204020204" pitchFamily="34" charset="-122"/>
              </a:endParaRPr>
            </a:p>
          </p:txBody>
        </p:sp>
      </p:grpSp>
      <p:sp>
        <p:nvSpPr>
          <p:cNvPr id="127" name="Shape 26594"/>
          <p:cNvSpPr/>
          <p:nvPr/>
        </p:nvSpPr>
        <p:spPr>
          <a:xfrm>
            <a:off x="6334774" y="5098704"/>
            <a:ext cx="900000" cy="900000"/>
          </a:xfrm>
          <a:prstGeom prst="ellipse">
            <a:avLst/>
          </a:prstGeom>
          <a:solidFill>
            <a:srgbClr val="4C6062"/>
          </a:solidFill>
          <a:ln w="12700" cap="flat">
            <a:noFill/>
            <a:miter lim="400000"/>
          </a:ln>
          <a:effectLst/>
        </p:spPr>
        <p:txBody>
          <a:bodyPr wrap="square" lIns="26789" tIns="26789" rIns="26789" bIns="26789" numCol="1" anchor="ctr">
            <a:noAutofit/>
          </a:bodyPr>
          <a:lstStyle/>
          <a:p>
            <a:endParaRPr dirty="0">
              <a:latin typeface="微软雅黑" panose="020B0503020204020204" pitchFamily="34" charset="-122"/>
              <a:ea typeface="微软雅黑" panose="020B0503020204020204" pitchFamily="34" charset="-122"/>
            </a:endParaRPr>
          </a:p>
        </p:txBody>
      </p:sp>
      <p:sp>
        <p:nvSpPr>
          <p:cNvPr id="130" name="Shape 26601"/>
          <p:cNvSpPr/>
          <p:nvPr/>
        </p:nvSpPr>
        <p:spPr>
          <a:xfrm>
            <a:off x="6341762" y="3802560"/>
            <a:ext cx="900000" cy="900000"/>
          </a:xfrm>
          <a:prstGeom prst="ellipse">
            <a:avLst/>
          </a:prstGeom>
          <a:solidFill>
            <a:srgbClr val="3B6F93"/>
          </a:solidFill>
          <a:ln w="12700" cap="flat">
            <a:noFill/>
            <a:miter lim="400000"/>
          </a:ln>
          <a:effectLst/>
        </p:spPr>
        <p:txBody>
          <a:bodyPr wrap="square" lIns="26789" tIns="26789" rIns="26789" bIns="26789" numCol="1" anchor="ctr">
            <a:noAutofit/>
          </a:bodyPr>
          <a:lstStyle/>
          <a:p>
            <a:endParaRPr dirty="0">
              <a:latin typeface="微软雅黑" panose="020B0503020204020204" pitchFamily="34" charset="-122"/>
              <a:ea typeface="微软雅黑" panose="020B0503020204020204" pitchFamily="34" charset="-122"/>
            </a:endParaRPr>
          </a:p>
        </p:txBody>
      </p:sp>
      <p:sp>
        <p:nvSpPr>
          <p:cNvPr id="133" name="Shape 26608"/>
          <p:cNvSpPr/>
          <p:nvPr/>
        </p:nvSpPr>
        <p:spPr>
          <a:xfrm>
            <a:off x="4829843" y="3040291"/>
            <a:ext cx="900000" cy="900000"/>
          </a:xfrm>
          <a:prstGeom prst="ellipse">
            <a:avLst/>
          </a:prstGeom>
          <a:solidFill>
            <a:srgbClr val="A2B932"/>
          </a:solidFill>
          <a:ln w="12700" cap="flat">
            <a:noFill/>
            <a:miter lim="400000"/>
          </a:ln>
          <a:effectLst/>
        </p:spPr>
        <p:txBody>
          <a:bodyPr wrap="square" lIns="26789" tIns="26789" rIns="26789" bIns="26789" numCol="1" anchor="ctr">
            <a:noAutofit/>
          </a:bodyPr>
          <a:lstStyle/>
          <a:p>
            <a:endParaRPr dirty="0">
              <a:latin typeface="微软雅黑" panose="020B0503020204020204" pitchFamily="34" charset="-122"/>
              <a:ea typeface="微软雅黑" panose="020B0503020204020204" pitchFamily="34" charset="-122"/>
            </a:endParaRPr>
          </a:p>
        </p:txBody>
      </p:sp>
      <p:sp>
        <p:nvSpPr>
          <p:cNvPr id="136" name="Shape 26615"/>
          <p:cNvSpPr/>
          <p:nvPr/>
        </p:nvSpPr>
        <p:spPr>
          <a:xfrm>
            <a:off x="4829843" y="1632260"/>
            <a:ext cx="900000" cy="900000"/>
          </a:xfrm>
          <a:prstGeom prst="ellipse">
            <a:avLst/>
          </a:prstGeom>
          <a:solidFill>
            <a:srgbClr val="F09A3C"/>
          </a:solidFill>
          <a:ln w="12700" cap="flat">
            <a:noFill/>
            <a:miter lim="400000"/>
          </a:ln>
          <a:effectLst/>
        </p:spPr>
        <p:txBody>
          <a:bodyPr wrap="square" lIns="26789" tIns="26789" rIns="26789" bIns="26789" numCol="1" anchor="ctr">
            <a:noAutofit/>
          </a:bodyPr>
          <a:lstStyle/>
          <a:p>
            <a:endParaRPr dirty="0">
              <a:latin typeface="微软雅黑" panose="020B0503020204020204" pitchFamily="34" charset="-122"/>
              <a:ea typeface="微软雅黑" panose="020B0503020204020204" pitchFamily="34" charset="-122"/>
            </a:endParaRPr>
          </a:p>
        </p:txBody>
      </p:sp>
      <p:sp>
        <p:nvSpPr>
          <p:cNvPr id="139" name="Shape 26622"/>
          <p:cNvSpPr/>
          <p:nvPr/>
        </p:nvSpPr>
        <p:spPr>
          <a:xfrm>
            <a:off x="6300834" y="2459364"/>
            <a:ext cx="900000" cy="900000"/>
          </a:xfrm>
          <a:prstGeom prst="ellipse">
            <a:avLst/>
          </a:prstGeom>
          <a:solidFill>
            <a:srgbClr val="E88112"/>
          </a:solidFill>
          <a:ln w="12700" cap="flat">
            <a:noFill/>
            <a:miter lim="400000"/>
          </a:ln>
          <a:effectLst/>
        </p:spPr>
        <p:txBody>
          <a:bodyPr wrap="square" lIns="26789" tIns="26789" rIns="26789" bIns="26789" numCol="1" anchor="ctr">
            <a:noAutofit/>
          </a:bodyPr>
          <a:lstStyle/>
          <a:p>
            <a:endParaRPr dirty="0">
              <a:latin typeface="微软雅黑" panose="020B0503020204020204" pitchFamily="34" charset="-122"/>
              <a:ea typeface="微软雅黑" panose="020B0503020204020204" pitchFamily="34" charset="-122"/>
            </a:endParaRPr>
          </a:p>
        </p:txBody>
      </p:sp>
      <p:sp>
        <p:nvSpPr>
          <p:cNvPr id="142" name="Shape 26629"/>
          <p:cNvSpPr/>
          <p:nvPr/>
        </p:nvSpPr>
        <p:spPr>
          <a:xfrm>
            <a:off x="4829843" y="4453333"/>
            <a:ext cx="900000" cy="900000"/>
          </a:xfrm>
          <a:prstGeom prst="ellipse">
            <a:avLst/>
          </a:prstGeom>
          <a:solidFill>
            <a:srgbClr val="3D9077"/>
          </a:solidFill>
          <a:ln w="12700" cap="flat">
            <a:noFill/>
            <a:miter lim="400000"/>
          </a:ln>
          <a:effectLst/>
        </p:spPr>
        <p:txBody>
          <a:bodyPr wrap="square" lIns="26789" tIns="26789" rIns="26789" bIns="26789" numCol="1" anchor="ctr">
            <a:noAutofit/>
          </a:bodyPr>
          <a:lstStyle/>
          <a:p>
            <a:endParaRPr dirty="0">
              <a:latin typeface="微软雅黑" panose="020B0503020204020204" pitchFamily="34" charset="-122"/>
              <a:ea typeface="微软雅黑" panose="020B0503020204020204" pitchFamily="34" charset="-122"/>
            </a:endParaRPr>
          </a:p>
        </p:txBody>
      </p:sp>
      <p:sp>
        <p:nvSpPr>
          <p:cNvPr id="151" name="文字方塊 150"/>
          <p:cNvSpPr txBox="1"/>
          <p:nvPr/>
        </p:nvSpPr>
        <p:spPr>
          <a:xfrm>
            <a:off x="2999656" y="1531436"/>
            <a:ext cx="1656184" cy="523220"/>
          </a:xfrm>
          <a:prstGeom prst="rect">
            <a:avLst/>
          </a:prstGeom>
          <a:noFill/>
        </p:spPr>
        <p:txBody>
          <a:bodyPr wrap="square" rtlCol="0">
            <a:spAutoFit/>
          </a:bodyPr>
          <a:lstStyle/>
          <a:p>
            <a:pPr algn="r"/>
            <a:r>
              <a:rPr lang="zh-TW" altLang="en-US" sz="2800" b="1" dirty="0">
                <a:solidFill>
                  <a:schemeClr val="tx2"/>
                </a:solidFill>
                <a:latin typeface="微軟正黑體" panose="020B0604030504040204" pitchFamily="34" charset="-120"/>
                <a:ea typeface="微軟正黑體" panose="020B0604030504040204" pitchFamily="34" charset="-120"/>
              </a:rPr>
              <a:t>財產保護</a:t>
            </a:r>
          </a:p>
        </p:txBody>
      </p:sp>
      <p:sp>
        <p:nvSpPr>
          <p:cNvPr id="152" name="矩形 151"/>
          <p:cNvSpPr/>
          <p:nvPr/>
        </p:nvSpPr>
        <p:spPr>
          <a:xfrm>
            <a:off x="914409" y="1961008"/>
            <a:ext cx="3752133" cy="707886"/>
          </a:xfrm>
          <a:prstGeom prst="rect">
            <a:avLst/>
          </a:prstGeom>
        </p:spPr>
        <p:txBody>
          <a:bodyPr wrap="square">
            <a:spAutoFit/>
          </a:bodyPr>
          <a:lstStyle/>
          <a:p>
            <a:pPr algn="ctr"/>
            <a:r>
              <a:rPr lang="zh-TW" altLang="en-US" sz="2000" dirty="0">
                <a:solidFill>
                  <a:schemeClr val="accent1">
                    <a:lumMod val="75000"/>
                  </a:schemeClr>
                </a:solidFill>
                <a:latin typeface="微軟正黑體" panose="020B0604030504040204" pitchFamily="34" charset="-120"/>
                <a:ea typeface="微軟正黑體" panose="020B0604030504040204" pitchFamily="34" charset="-120"/>
              </a:rPr>
              <a:t>用保障槓桿設計，確保財產順利傳承並降低稅務與法律風險。</a:t>
            </a:r>
          </a:p>
        </p:txBody>
      </p:sp>
      <p:sp>
        <p:nvSpPr>
          <p:cNvPr id="153" name="文字方塊 152"/>
          <p:cNvSpPr txBox="1"/>
          <p:nvPr/>
        </p:nvSpPr>
        <p:spPr>
          <a:xfrm>
            <a:off x="2190398" y="3048510"/>
            <a:ext cx="2504873" cy="523220"/>
          </a:xfrm>
          <a:prstGeom prst="rect">
            <a:avLst/>
          </a:prstGeom>
          <a:noFill/>
        </p:spPr>
        <p:txBody>
          <a:bodyPr wrap="square" rtlCol="0">
            <a:spAutoFit/>
          </a:bodyPr>
          <a:lstStyle/>
          <a:p>
            <a:pPr algn="r"/>
            <a:r>
              <a:rPr lang="zh-TW" altLang="en-US" sz="2800" b="1" dirty="0">
                <a:solidFill>
                  <a:schemeClr val="tx2"/>
                </a:solidFill>
                <a:latin typeface="微軟正黑體" panose="020B0604030504040204" pitchFamily="34" charset="-120"/>
                <a:ea typeface="微軟正黑體" panose="020B0604030504040204" pitchFamily="34" charset="-120"/>
              </a:rPr>
              <a:t>掌控及分配權</a:t>
            </a:r>
          </a:p>
        </p:txBody>
      </p:sp>
      <p:sp>
        <p:nvSpPr>
          <p:cNvPr id="154" name="矩形 153"/>
          <p:cNvSpPr/>
          <p:nvPr/>
        </p:nvSpPr>
        <p:spPr>
          <a:xfrm>
            <a:off x="1236068" y="3485152"/>
            <a:ext cx="3562606" cy="707886"/>
          </a:xfrm>
          <a:prstGeom prst="rect">
            <a:avLst/>
          </a:prstGeom>
        </p:spPr>
        <p:txBody>
          <a:bodyPr wrap="square">
            <a:spAutoFit/>
          </a:bodyPr>
          <a:lstStyle/>
          <a:p>
            <a:pPr algn="ctr"/>
            <a:r>
              <a:rPr lang="zh-TW" altLang="en-US" sz="2000" dirty="0">
                <a:solidFill>
                  <a:schemeClr val="accent1">
                    <a:lumMod val="75000"/>
                  </a:schemeClr>
                </a:solidFill>
                <a:latin typeface="微軟正黑體" panose="020B0604030504040204" pitchFamily="34" charset="-120"/>
                <a:ea typeface="微軟正黑體" panose="020B0604030504040204" pitchFamily="34" charset="-120"/>
              </a:rPr>
              <a:t>指定受益人</a:t>
            </a:r>
            <a:r>
              <a:rPr lang="en-US" altLang="zh-TW" sz="2000" dirty="0">
                <a:solidFill>
                  <a:schemeClr val="accent1">
                    <a:lumMod val="75000"/>
                  </a:schemeClr>
                </a:solidFill>
                <a:latin typeface="微軟正黑體" panose="020B0604030504040204" pitchFamily="34" charset="-120"/>
                <a:ea typeface="微軟正黑體" panose="020B0604030504040204" pitchFamily="34" charset="-120"/>
              </a:rPr>
              <a:t>(</a:t>
            </a:r>
            <a:r>
              <a:rPr lang="zh-TW" altLang="en-US" sz="2000" dirty="0">
                <a:solidFill>
                  <a:schemeClr val="accent1">
                    <a:lumMod val="75000"/>
                  </a:schemeClr>
                </a:solidFill>
                <a:latin typeface="微軟正黑體" panose="020B0604030504040204" pitchFamily="34" charset="-120"/>
                <a:ea typeface="微軟正黑體" panose="020B0604030504040204" pitchFamily="34" charset="-120"/>
              </a:rPr>
              <a:t>自然人、法人或慈善機構</a:t>
            </a:r>
            <a:r>
              <a:rPr lang="en-US" altLang="zh-TW" sz="2000" dirty="0">
                <a:solidFill>
                  <a:schemeClr val="accent1">
                    <a:lumMod val="75000"/>
                  </a:schemeClr>
                </a:solidFill>
                <a:latin typeface="微軟正黑體" panose="020B0604030504040204" pitchFamily="34" charset="-120"/>
                <a:ea typeface="微軟正黑體" panose="020B0604030504040204" pitchFamily="34" charset="-120"/>
              </a:rPr>
              <a:t>)</a:t>
            </a:r>
            <a:r>
              <a:rPr lang="zh-TW" altLang="en-US" sz="2000" dirty="0">
                <a:solidFill>
                  <a:schemeClr val="accent1">
                    <a:lumMod val="75000"/>
                  </a:schemeClr>
                </a:solidFill>
                <a:latin typeface="微軟正黑體" panose="020B0604030504040204" pitchFamily="34" charset="-120"/>
                <a:ea typeface="微軟正黑體" panose="020B0604030504040204" pitchFamily="34" charset="-120"/>
              </a:rPr>
              <a:t>，靈活分配資產。</a:t>
            </a:r>
          </a:p>
        </p:txBody>
      </p:sp>
      <p:sp>
        <p:nvSpPr>
          <p:cNvPr id="156" name="矩形 155"/>
          <p:cNvSpPr/>
          <p:nvPr/>
        </p:nvSpPr>
        <p:spPr>
          <a:xfrm>
            <a:off x="666894" y="4874216"/>
            <a:ext cx="4008293" cy="707886"/>
          </a:xfrm>
          <a:prstGeom prst="rect">
            <a:avLst/>
          </a:prstGeom>
        </p:spPr>
        <p:txBody>
          <a:bodyPr wrap="square">
            <a:spAutoFit/>
          </a:bodyPr>
          <a:lstStyle/>
          <a:p>
            <a:pPr algn="ctr"/>
            <a:r>
              <a:rPr lang="zh-TW" altLang="en-US" sz="2000" dirty="0">
                <a:solidFill>
                  <a:schemeClr val="accent1">
                    <a:lumMod val="75000"/>
                  </a:schemeClr>
                </a:solidFill>
                <a:latin typeface="微軟正黑體" panose="020B0604030504040204" pitchFamily="34" charset="-120"/>
                <a:ea typeface="微軟正黑體" panose="020B0604030504040204" pitchFamily="34" charset="-120"/>
              </a:rPr>
              <a:t>保險金可用於支付遺產稅，避免因大額稅款被迫出售或轉移資產。</a:t>
            </a:r>
          </a:p>
        </p:txBody>
      </p:sp>
      <p:sp>
        <p:nvSpPr>
          <p:cNvPr id="157" name="文字方塊 156"/>
          <p:cNvSpPr txBox="1"/>
          <p:nvPr/>
        </p:nvSpPr>
        <p:spPr>
          <a:xfrm>
            <a:off x="7278798" y="2474369"/>
            <a:ext cx="2169092" cy="523220"/>
          </a:xfrm>
          <a:prstGeom prst="rect">
            <a:avLst/>
          </a:prstGeom>
          <a:noFill/>
        </p:spPr>
        <p:txBody>
          <a:bodyPr wrap="square" rtlCol="0">
            <a:spAutoFit/>
          </a:bodyPr>
          <a:lstStyle/>
          <a:p>
            <a:r>
              <a:rPr lang="zh-TW" altLang="en-US" sz="2800" b="1" dirty="0">
                <a:solidFill>
                  <a:schemeClr val="tx2"/>
                </a:solidFill>
                <a:latin typeface="微軟正黑體" panose="020B0604030504040204" pitchFamily="34" charset="-120"/>
                <a:ea typeface="微軟正黑體" panose="020B0604030504040204" pitchFamily="34" charset="-120"/>
              </a:rPr>
              <a:t>現金流動性</a:t>
            </a:r>
          </a:p>
        </p:txBody>
      </p:sp>
      <p:sp>
        <p:nvSpPr>
          <p:cNvPr id="158" name="矩形 157"/>
          <p:cNvSpPr/>
          <p:nvPr/>
        </p:nvSpPr>
        <p:spPr>
          <a:xfrm>
            <a:off x="7241762" y="2909364"/>
            <a:ext cx="3630478" cy="400110"/>
          </a:xfrm>
          <a:prstGeom prst="rect">
            <a:avLst/>
          </a:prstGeom>
        </p:spPr>
        <p:txBody>
          <a:bodyPr wrap="square">
            <a:spAutoFit/>
          </a:bodyPr>
          <a:lstStyle/>
          <a:p>
            <a:pPr algn="ctr"/>
            <a:r>
              <a:rPr lang="zh-TW" altLang="en-US" sz="2000" dirty="0">
                <a:solidFill>
                  <a:schemeClr val="accent1">
                    <a:lumMod val="75000"/>
                  </a:schemeClr>
                </a:solidFill>
                <a:latin typeface="微軟正黑體" panose="020B0604030504040204" pitchFamily="34" charset="-120"/>
                <a:ea typeface="微軟正黑體" panose="020B0604030504040204" pitchFamily="34" charset="-120"/>
              </a:rPr>
              <a:t>可利用保單貸款或解約應急。</a:t>
            </a:r>
          </a:p>
        </p:txBody>
      </p:sp>
      <p:sp>
        <p:nvSpPr>
          <p:cNvPr id="162" name="文字方塊 161"/>
          <p:cNvSpPr txBox="1"/>
          <p:nvPr/>
        </p:nvSpPr>
        <p:spPr>
          <a:xfrm>
            <a:off x="3089811" y="4453333"/>
            <a:ext cx="1656184" cy="523220"/>
          </a:xfrm>
          <a:prstGeom prst="rect">
            <a:avLst/>
          </a:prstGeom>
          <a:noFill/>
        </p:spPr>
        <p:txBody>
          <a:bodyPr wrap="square" rtlCol="0">
            <a:spAutoFit/>
          </a:bodyPr>
          <a:lstStyle/>
          <a:p>
            <a:r>
              <a:rPr lang="zh-TW" altLang="en-US" sz="2800" b="1" dirty="0">
                <a:solidFill>
                  <a:schemeClr val="tx2"/>
                </a:solidFill>
                <a:latin typeface="微軟正黑體" panose="020B0604030504040204" pitchFamily="34" charset="-120"/>
                <a:ea typeface="微軟正黑體" panose="020B0604030504040204" pitchFamily="34" charset="-120"/>
              </a:rPr>
              <a:t>預留稅源</a:t>
            </a:r>
          </a:p>
        </p:txBody>
      </p:sp>
      <p:sp>
        <p:nvSpPr>
          <p:cNvPr id="164" name="文字方塊 163"/>
          <p:cNvSpPr txBox="1"/>
          <p:nvPr/>
        </p:nvSpPr>
        <p:spPr>
          <a:xfrm>
            <a:off x="7282246" y="3705320"/>
            <a:ext cx="1656184" cy="523220"/>
          </a:xfrm>
          <a:prstGeom prst="rect">
            <a:avLst/>
          </a:prstGeom>
          <a:noFill/>
        </p:spPr>
        <p:txBody>
          <a:bodyPr wrap="square" rtlCol="0">
            <a:spAutoFit/>
          </a:bodyPr>
          <a:lstStyle/>
          <a:p>
            <a:r>
              <a:rPr lang="zh-TW" altLang="en-US" sz="2800" b="1" dirty="0">
                <a:solidFill>
                  <a:schemeClr val="tx2"/>
                </a:solidFill>
                <a:latin typeface="微軟正黑體" panose="020B0604030504040204" pitchFamily="34" charset="-120"/>
                <a:ea typeface="微軟正黑體" panose="020B0604030504040204" pitchFamily="34" charset="-120"/>
              </a:rPr>
              <a:t>遺產隔離</a:t>
            </a:r>
          </a:p>
        </p:txBody>
      </p:sp>
      <p:sp>
        <p:nvSpPr>
          <p:cNvPr id="165" name="矩形 164"/>
          <p:cNvSpPr/>
          <p:nvPr/>
        </p:nvSpPr>
        <p:spPr>
          <a:xfrm>
            <a:off x="7301618" y="4166330"/>
            <a:ext cx="3258878" cy="707886"/>
          </a:xfrm>
          <a:prstGeom prst="rect">
            <a:avLst/>
          </a:prstGeom>
        </p:spPr>
        <p:txBody>
          <a:bodyPr wrap="square">
            <a:spAutoFit/>
          </a:bodyPr>
          <a:lstStyle/>
          <a:p>
            <a:r>
              <a:rPr lang="zh-TW" altLang="en-US" sz="2000" dirty="0">
                <a:solidFill>
                  <a:schemeClr val="accent1">
                    <a:lumMod val="75000"/>
                  </a:schemeClr>
                </a:solidFill>
                <a:latin typeface="微軟正黑體" panose="020B0604030504040204" pitchFamily="34" charset="-120"/>
                <a:ea typeface="微軟正黑體" panose="020B0604030504040204" pitchFamily="34" charset="-120"/>
              </a:rPr>
              <a:t>保險金給付於指定受益人，不作遺產，避免繼承糾紛。</a:t>
            </a:r>
          </a:p>
        </p:txBody>
      </p:sp>
      <p:sp>
        <p:nvSpPr>
          <p:cNvPr id="166" name="文字方塊 165"/>
          <p:cNvSpPr txBox="1"/>
          <p:nvPr/>
        </p:nvSpPr>
        <p:spPr>
          <a:xfrm>
            <a:off x="7308776" y="5186142"/>
            <a:ext cx="1656184" cy="523220"/>
          </a:xfrm>
          <a:prstGeom prst="rect">
            <a:avLst/>
          </a:prstGeom>
          <a:noFill/>
        </p:spPr>
        <p:txBody>
          <a:bodyPr wrap="square" rtlCol="0">
            <a:spAutoFit/>
          </a:bodyPr>
          <a:lstStyle/>
          <a:p>
            <a:r>
              <a:rPr lang="zh-TW" altLang="en-US" sz="2800" b="1" dirty="0">
                <a:solidFill>
                  <a:schemeClr val="tx2"/>
                </a:solidFill>
                <a:latin typeface="微軟正黑體" panose="020B0604030504040204" pitchFamily="34" charset="-120"/>
                <a:ea typeface="微軟正黑體" panose="020B0604030504040204" pitchFamily="34" charset="-120"/>
              </a:rPr>
              <a:t>照顧遺族</a:t>
            </a:r>
          </a:p>
        </p:txBody>
      </p:sp>
      <p:sp>
        <p:nvSpPr>
          <p:cNvPr id="167" name="矩形 166"/>
          <p:cNvSpPr/>
          <p:nvPr/>
        </p:nvSpPr>
        <p:spPr>
          <a:xfrm>
            <a:off x="7308776" y="5621178"/>
            <a:ext cx="4648782" cy="400110"/>
          </a:xfrm>
          <a:prstGeom prst="rect">
            <a:avLst/>
          </a:prstGeom>
        </p:spPr>
        <p:txBody>
          <a:bodyPr wrap="square">
            <a:spAutoFit/>
          </a:bodyPr>
          <a:lstStyle/>
          <a:p>
            <a:r>
              <a:rPr lang="zh-TW" altLang="en-US" sz="2000" dirty="0">
                <a:solidFill>
                  <a:schemeClr val="accent1">
                    <a:lumMod val="75000"/>
                  </a:schemeClr>
                </a:solidFill>
                <a:latin typeface="微軟正黑體" panose="020B0604030504040204" pitchFamily="34" charset="-120"/>
                <a:ea typeface="微軟正黑體" panose="020B0604030504040204" pitchFamily="34" charset="-120"/>
              </a:rPr>
              <a:t>可分期給付或透過信託安排更周全。</a:t>
            </a:r>
          </a:p>
        </p:txBody>
      </p:sp>
      <p:pic>
        <p:nvPicPr>
          <p:cNvPr id="173" name="圖片 172"/>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blip>
          <a:stretch>
            <a:fillRect/>
          </a:stretch>
        </p:blipFill>
        <p:spPr>
          <a:xfrm>
            <a:off x="4968094" y="3194542"/>
            <a:ext cx="627157" cy="553602"/>
          </a:xfrm>
          <a:prstGeom prst="rect">
            <a:avLst/>
          </a:prstGeom>
        </p:spPr>
      </p:pic>
      <p:pic>
        <p:nvPicPr>
          <p:cNvPr id="175" name="圖片 174"/>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blip>
          <a:stretch>
            <a:fillRect/>
          </a:stretch>
        </p:blipFill>
        <p:spPr>
          <a:xfrm>
            <a:off x="5012008" y="1788615"/>
            <a:ext cx="484642" cy="552554"/>
          </a:xfrm>
          <a:prstGeom prst="rect">
            <a:avLst/>
          </a:prstGeom>
        </p:spPr>
      </p:pic>
      <p:pic>
        <p:nvPicPr>
          <p:cNvPr id="176" name="圖片 175"/>
          <p:cNvPicPr>
            <a:picLocks noChangeAspect="1"/>
          </p:cNvPicPr>
          <p:nvPr/>
        </p:nvPicPr>
        <p:blipFill>
          <a:blip r:embed="rId4">
            <a:clrChange>
              <a:clrFrom>
                <a:srgbClr val="FFFFFF"/>
              </a:clrFrom>
              <a:clrTo>
                <a:srgbClr val="FFFFFF">
                  <a:alpha val="0"/>
                </a:srgbClr>
              </a:clrTo>
            </a:clrChange>
            <a:duotone>
              <a:schemeClr val="bg2">
                <a:shade val="45000"/>
                <a:satMod val="135000"/>
              </a:schemeClr>
              <a:prstClr val="white"/>
            </a:duotone>
          </a:blip>
          <a:stretch>
            <a:fillRect/>
          </a:stretch>
        </p:blipFill>
        <p:spPr>
          <a:xfrm>
            <a:off x="5022611" y="4630313"/>
            <a:ext cx="514463" cy="543044"/>
          </a:xfrm>
          <a:prstGeom prst="rect">
            <a:avLst/>
          </a:prstGeom>
        </p:spPr>
      </p:pic>
      <p:pic>
        <p:nvPicPr>
          <p:cNvPr id="177" name="圖片 176"/>
          <p:cNvPicPr>
            <a:picLocks noChangeAspect="1"/>
          </p:cNvPicPr>
          <p:nvPr/>
        </p:nvPicPr>
        <p:blipFill>
          <a:blip r:embed="rId5">
            <a:clrChange>
              <a:clrFrom>
                <a:srgbClr val="FFFFFF"/>
              </a:clrFrom>
              <a:clrTo>
                <a:srgbClr val="FFFFFF">
                  <a:alpha val="0"/>
                </a:srgbClr>
              </a:clrTo>
            </a:clrChange>
            <a:duotone>
              <a:schemeClr val="bg2">
                <a:shade val="45000"/>
                <a:satMod val="135000"/>
              </a:schemeClr>
              <a:prstClr val="white"/>
            </a:duotone>
          </a:blip>
          <a:stretch>
            <a:fillRect/>
          </a:stretch>
        </p:blipFill>
        <p:spPr>
          <a:xfrm>
            <a:off x="6518436" y="4000922"/>
            <a:ext cx="546651" cy="529017"/>
          </a:xfrm>
          <a:prstGeom prst="rect">
            <a:avLst/>
          </a:prstGeom>
        </p:spPr>
      </p:pic>
      <p:pic>
        <p:nvPicPr>
          <p:cNvPr id="179" name="圖片 178"/>
          <p:cNvPicPr>
            <a:picLocks noChangeAspect="1"/>
          </p:cNvPicPr>
          <p:nvPr/>
        </p:nvPicPr>
        <p:blipFill>
          <a:blip r:embed="rId6">
            <a:clrChange>
              <a:clrFrom>
                <a:srgbClr val="FFFFFF"/>
              </a:clrFrom>
              <a:clrTo>
                <a:srgbClr val="FFFFFF">
                  <a:alpha val="0"/>
                </a:srgbClr>
              </a:clrTo>
            </a:clrChange>
            <a:duotone>
              <a:schemeClr val="bg2">
                <a:shade val="45000"/>
                <a:satMod val="135000"/>
              </a:schemeClr>
              <a:prstClr val="white"/>
            </a:duotone>
          </a:blip>
          <a:stretch>
            <a:fillRect/>
          </a:stretch>
        </p:blipFill>
        <p:spPr>
          <a:xfrm>
            <a:off x="6488872" y="2649687"/>
            <a:ext cx="545501" cy="548827"/>
          </a:xfrm>
          <a:prstGeom prst="rect">
            <a:avLst/>
          </a:prstGeom>
        </p:spPr>
      </p:pic>
      <p:pic>
        <p:nvPicPr>
          <p:cNvPr id="181" name="圖片 180"/>
          <p:cNvPicPr>
            <a:picLocks noChangeAspect="1"/>
          </p:cNvPicPr>
          <p:nvPr/>
        </p:nvPicPr>
        <p:blipFill>
          <a:blip r:embed="rId7">
            <a:clrChange>
              <a:clrFrom>
                <a:srgbClr val="FFFFFF"/>
              </a:clrFrom>
              <a:clrTo>
                <a:srgbClr val="FFFFFF">
                  <a:alpha val="0"/>
                </a:srgbClr>
              </a:clrTo>
            </a:clrChange>
            <a:duotone>
              <a:schemeClr val="bg2">
                <a:shade val="45000"/>
                <a:satMod val="135000"/>
              </a:schemeClr>
              <a:prstClr val="white"/>
            </a:duotone>
          </a:blip>
          <a:stretch>
            <a:fillRect/>
          </a:stretch>
        </p:blipFill>
        <p:spPr>
          <a:xfrm>
            <a:off x="6556017" y="5333489"/>
            <a:ext cx="476519" cy="470208"/>
          </a:xfrm>
          <a:prstGeom prst="rect">
            <a:avLst/>
          </a:prstGeom>
        </p:spPr>
      </p:pic>
      <p:sp>
        <p:nvSpPr>
          <p:cNvPr id="40" name="文字方塊 39">
            <a:extLst>
              <a:ext uri="{FF2B5EF4-FFF2-40B4-BE49-F238E27FC236}">
                <a16:creationId xmlns:a16="http://schemas.microsoft.com/office/drawing/2014/main" id="{EE494595-26F2-E665-994B-EFF06192C36A}"/>
              </a:ext>
            </a:extLst>
          </p:cNvPr>
          <p:cNvSpPr txBox="1"/>
          <p:nvPr/>
        </p:nvSpPr>
        <p:spPr>
          <a:xfrm>
            <a:off x="229875" y="6105124"/>
            <a:ext cx="3672800" cy="338554"/>
          </a:xfrm>
          <a:prstGeom prst="rect">
            <a:avLst/>
          </a:prstGeom>
          <a:noFill/>
        </p:spPr>
        <p:txBody>
          <a:bodyPr wrap="none" rtlCol="0">
            <a:spAutoFit/>
          </a:bodyPr>
          <a:lstStyle/>
          <a:p>
            <a:r>
              <a:rPr lang="en-US" altLang="zh-TW" b="1" dirty="0">
                <a:solidFill>
                  <a:srgbClr val="C00000"/>
                </a:solidFill>
                <a:latin typeface="微軟正黑體" panose="020B0604030504040204" pitchFamily="34" charset="-120"/>
                <a:ea typeface="微軟正黑體" panose="020B0604030504040204" pitchFamily="34" charset="-120"/>
              </a:rPr>
              <a:t>※</a:t>
            </a:r>
            <a:r>
              <a:rPr lang="zh-TW" altLang="en-US" b="1" dirty="0">
                <a:solidFill>
                  <a:srgbClr val="C00000"/>
                </a:solidFill>
                <a:latin typeface="微軟正黑體" panose="020B0604030504040204" pitchFamily="34" charset="-120"/>
                <a:ea typeface="微軟正黑體" panose="020B0604030504040204" pitchFamily="34" charset="-120"/>
              </a:rPr>
              <a:t>保險給付仍有適用實質課稅之可能。</a:t>
            </a:r>
          </a:p>
        </p:txBody>
      </p:sp>
    </p:spTree>
    <p:extLst>
      <p:ext uri="{BB962C8B-B14F-4D97-AF65-F5344CB8AC3E}">
        <p14:creationId xmlns:p14="http://schemas.microsoft.com/office/powerpoint/2010/main" val="3727298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866924" y="272402"/>
            <a:ext cx="10515600" cy="947120"/>
          </a:xfrm>
        </p:spPr>
        <p:txBody>
          <a:bodyPr/>
          <a:lstStyle/>
          <a:p>
            <a:r>
              <a:rPr lang="zh-TW" altLang="en-US" dirty="0"/>
              <a:t>吉美世躉繳商品 五大特色</a:t>
            </a:r>
          </a:p>
        </p:txBody>
      </p:sp>
      <p:sp>
        <p:nvSpPr>
          <p:cNvPr id="14" name="Freeform 105"/>
          <p:cNvSpPr>
            <a:spLocks/>
          </p:cNvSpPr>
          <p:nvPr/>
        </p:nvSpPr>
        <p:spPr bwMode="auto">
          <a:xfrm>
            <a:off x="5300665" y="4035625"/>
            <a:ext cx="863713" cy="937996"/>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71" tIns="34285" rIns="68571" bIns="34285"/>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15" name="Freeform 107"/>
          <p:cNvSpPr>
            <a:spLocks/>
          </p:cNvSpPr>
          <p:nvPr/>
        </p:nvSpPr>
        <p:spPr bwMode="auto">
          <a:xfrm>
            <a:off x="4294059" y="4035625"/>
            <a:ext cx="866888" cy="937996"/>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Lst>
            <a:ahLst/>
            <a:cxnLst>
              <a:cxn ang="0">
                <a:pos x="T0" y="T1"/>
              </a:cxn>
              <a:cxn ang="0">
                <a:pos x="T2" y="T3"/>
              </a:cxn>
              <a:cxn ang="0">
                <a:pos x="T4" y="T5"/>
              </a:cxn>
              <a:cxn ang="0">
                <a:pos x="T6" y="T7"/>
              </a:cxn>
              <a:cxn ang="0">
                <a:pos x="T8" y="T9"/>
              </a:cxn>
              <a:cxn ang="0">
                <a:pos x="T10" y="T11"/>
              </a:cxn>
              <a:cxn ang="0">
                <a:pos x="T12" y="T13"/>
              </a:cxn>
            </a:cxnLst>
            <a:rect l="0" t="0" r="r" b="b"/>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71" tIns="34285" rIns="68571" bIns="34285"/>
          <a:lstStyle/>
          <a:p>
            <a:pPr fontAlgn="base">
              <a:spcBef>
                <a:spcPct val="0"/>
              </a:spcBef>
              <a:spcAft>
                <a:spcPct val="0"/>
              </a:spcAft>
              <a:defRPr/>
            </a:pPr>
            <a:endParaRPr lang="zh-CN" altLang="en-US" sz="1800">
              <a:solidFill>
                <a:prstClr val="black"/>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endParaRPr>
          </a:p>
        </p:txBody>
      </p:sp>
      <p:grpSp>
        <p:nvGrpSpPr>
          <p:cNvPr id="16" name="组合 68"/>
          <p:cNvGrpSpPr/>
          <p:nvPr/>
        </p:nvGrpSpPr>
        <p:grpSpPr>
          <a:xfrm>
            <a:off x="4186633" y="1823950"/>
            <a:ext cx="3645127" cy="3114867"/>
            <a:chOff x="3748193" y="2000673"/>
            <a:chExt cx="4030134" cy="3833285"/>
          </a:xfrm>
        </p:grpSpPr>
        <p:sp>
          <p:nvSpPr>
            <p:cNvPr id="17" name="Freeform 104"/>
            <p:cNvSpPr>
              <a:spLocks/>
            </p:cNvSpPr>
            <p:nvPr/>
          </p:nvSpPr>
          <p:spPr bwMode="auto">
            <a:xfrm>
              <a:off x="5858511" y="4583007"/>
              <a:ext cx="1151467" cy="1250951"/>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chemeClr val="accent2"/>
            </a:solidFill>
            <a:ln>
              <a:noFill/>
            </a:ln>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18" name="Freeform 106"/>
            <p:cNvSpPr>
              <a:spLocks/>
            </p:cNvSpPr>
            <p:nvPr/>
          </p:nvSpPr>
          <p:spPr bwMode="auto">
            <a:xfrm>
              <a:off x="4516545" y="4583007"/>
              <a:ext cx="1155700" cy="1250951"/>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chemeClr val="tx2"/>
            </a:solidFill>
            <a:ln>
              <a:noFill/>
            </a:ln>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19" name="Freeform 108"/>
            <p:cNvSpPr>
              <a:spLocks/>
            </p:cNvSpPr>
            <p:nvPr/>
          </p:nvSpPr>
          <p:spPr bwMode="auto">
            <a:xfrm>
              <a:off x="5763260" y="2000673"/>
              <a:ext cx="2015067" cy="2370667"/>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tx2"/>
            </a:solidFill>
            <a:ln>
              <a:noFill/>
            </a:ln>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20" name="Freeform 109"/>
            <p:cNvSpPr>
              <a:spLocks/>
            </p:cNvSpPr>
            <p:nvPr/>
          </p:nvSpPr>
          <p:spPr bwMode="auto">
            <a:xfrm>
              <a:off x="3748193" y="2000673"/>
              <a:ext cx="2015067" cy="2370667"/>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tx2"/>
            </a:solidFill>
            <a:ln>
              <a:noFill/>
            </a:ln>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21" name="Freeform 121"/>
            <p:cNvSpPr>
              <a:spLocks/>
            </p:cNvSpPr>
            <p:nvPr/>
          </p:nvSpPr>
          <p:spPr bwMode="auto">
            <a:xfrm>
              <a:off x="5462693" y="3837941"/>
              <a:ext cx="254000" cy="251884"/>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2147483647 h 192"/>
                <a:gd name="T12" fmla="*/ 2147483647 w 192"/>
                <a:gd name="T13" fmla="*/ 2147483647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2147483647 w 192"/>
                <a:gd name="T23" fmla="*/ 2147483647 h 192"/>
                <a:gd name="T24" fmla="*/ 2147483647 w 192"/>
                <a:gd name="T25" fmla="*/ 2147483647 h 192"/>
                <a:gd name="T26" fmla="*/ 2147483647 w 192"/>
                <a:gd name="T27" fmla="*/ 2147483647 h 192"/>
                <a:gd name="T28" fmla="*/ 2147483647 w 192"/>
                <a:gd name="T29" fmla="*/ 2147483647 h 192"/>
                <a:gd name="T30" fmla="*/ 2147483647 w 192"/>
                <a:gd name="T31" fmla="*/ 2147483647 h 192"/>
                <a:gd name="T32" fmla="*/ 2147483647 w 192"/>
                <a:gd name="T33" fmla="*/ 2147483647 h 192"/>
                <a:gd name="T34" fmla="*/ 2147483647 w 192"/>
                <a:gd name="T35" fmla="*/ 2147483647 h 192"/>
                <a:gd name="T36" fmla="*/ 0 w 192"/>
                <a:gd name="T37" fmla="*/ 2147483647 h 192"/>
                <a:gd name="T38" fmla="*/ 0 w 192"/>
                <a:gd name="T39" fmla="*/ 2147483647 h 192"/>
                <a:gd name="T40" fmla="*/ 2147483647 w 192"/>
                <a:gd name="T41" fmla="*/ 2147483647 h 192"/>
                <a:gd name="T42" fmla="*/ 2147483647 w 192"/>
                <a:gd name="T43" fmla="*/ 2147483647 h 192"/>
                <a:gd name="T44" fmla="*/ 2147483647 w 192"/>
                <a:gd name="T45" fmla="*/ 2147483647 h 192"/>
                <a:gd name="T46" fmla="*/ 2147483647 w 192"/>
                <a:gd name="T47" fmla="*/ 2147483647 h 192"/>
                <a:gd name="T48" fmla="*/ 2147483647 w 192"/>
                <a:gd name="T49" fmla="*/ 2147483647 h 192"/>
                <a:gd name="T50" fmla="*/ 2147483647 w 192"/>
                <a:gd name="T51" fmla="*/ 2147483647 h 192"/>
                <a:gd name="T52" fmla="*/ 2147483647 w 192"/>
                <a:gd name="T53" fmla="*/ 2147483647 h 192"/>
                <a:gd name="T54" fmla="*/ 2147483647 w 192"/>
                <a:gd name="T55" fmla="*/ 0 h 192"/>
                <a:gd name="T56" fmla="*/ 2147483647 w 192"/>
                <a:gd name="T57" fmla="*/ 0 h 192"/>
                <a:gd name="T58" fmla="*/ 2147483647 w 192"/>
                <a:gd name="T59" fmla="*/ 2147483647 h 192"/>
                <a:gd name="T60" fmla="*/ 2147483647 w 192"/>
                <a:gd name="T61" fmla="*/ 2147483647 h 192"/>
                <a:gd name="T62" fmla="*/ 2147483647 w 192"/>
                <a:gd name="T63" fmla="*/ 2147483647 h 192"/>
                <a:gd name="T64" fmla="*/ 2147483647 w 192"/>
                <a:gd name="T65" fmla="*/ 2147483647 h 192"/>
                <a:gd name="T66" fmla="*/ 2147483647 w 192"/>
                <a:gd name="T67" fmla="*/ 2147483647 h 192"/>
                <a:gd name="T68" fmla="*/ 2147483647 w 192"/>
                <a:gd name="T69" fmla="*/ 2147483647 h 192"/>
                <a:gd name="T70" fmla="*/ 2147483647 w 192"/>
                <a:gd name="T71" fmla="*/ 2147483647 h 192"/>
                <a:gd name="T72" fmla="*/ 2147483647 w 192"/>
                <a:gd name="T73" fmla="*/ 2147483647 h 192"/>
                <a:gd name="T74" fmla="*/ 2147483647 w 192"/>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chemeClr val="tx2"/>
            </a:solidFill>
            <a:ln>
              <a:noFill/>
            </a:ln>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22" name="Freeform 122"/>
            <p:cNvSpPr>
              <a:spLocks/>
            </p:cNvSpPr>
            <p:nvPr/>
          </p:nvSpPr>
          <p:spPr bwMode="auto">
            <a:xfrm>
              <a:off x="5765378" y="3774440"/>
              <a:ext cx="315383" cy="315384"/>
            </a:xfrm>
            <a:custGeom>
              <a:avLst/>
              <a:gdLst>
                <a:gd name="T0" fmla="*/ 2147483647 w 240"/>
                <a:gd name="T1" fmla="*/ 2147483647 h 240"/>
                <a:gd name="T2" fmla="*/ 2147483647 w 240"/>
                <a:gd name="T3" fmla="*/ 2147483647 h 240"/>
                <a:gd name="T4" fmla="*/ 2147483647 w 240"/>
                <a:gd name="T5" fmla="*/ 2147483647 h 240"/>
                <a:gd name="T6" fmla="*/ 2147483647 w 240"/>
                <a:gd name="T7" fmla="*/ 2147483647 h 240"/>
                <a:gd name="T8" fmla="*/ 2147483647 w 240"/>
                <a:gd name="T9" fmla="*/ 2147483647 h 240"/>
                <a:gd name="T10" fmla="*/ 2147483647 w 240"/>
                <a:gd name="T11" fmla="*/ 2147483647 h 240"/>
                <a:gd name="T12" fmla="*/ 2147483647 w 240"/>
                <a:gd name="T13" fmla="*/ 2147483647 h 240"/>
                <a:gd name="T14" fmla="*/ 2147483647 w 240"/>
                <a:gd name="T15" fmla="*/ 2147483647 h 240"/>
                <a:gd name="T16" fmla="*/ 2147483647 w 240"/>
                <a:gd name="T17" fmla="*/ 2147483647 h 240"/>
                <a:gd name="T18" fmla="*/ 2147483647 w 240"/>
                <a:gd name="T19" fmla="*/ 2147483647 h 240"/>
                <a:gd name="T20" fmla="*/ 2147483647 w 240"/>
                <a:gd name="T21" fmla="*/ 2147483647 h 240"/>
                <a:gd name="T22" fmla="*/ 2147483647 w 240"/>
                <a:gd name="T23" fmla="*/ 2147483647 h 240"/>
                <a:gd name="T24" fmla="*/ 2147483647 w 240"/>
                <a:gd name="T25" fmla="*/ 2147483647 h 240"/>
                <a:gd name="T26" fmla="*/ 2147483647 w 240"/>
                <a:gd name="T27" fmla="*/ 2147483647 h 240"/>
                <a:gd name="T28" fmla="*/ 2147483647 w 240"/>
                <a:gd name="T29" fmla="*/ 2147483647 h 240"/>
                <a:gd name="T30" fmla="*/ 2147483647 w 240"/>
                <a:gd name="T31" fmla="*/ 2147483647 h 240"/>
                <a:gd name="T32" fmla="*/ 2147483647 w 240"/>
                <a:gd name="T33" fmla="*/ 2147483647 h 240"/>
                <a:gd name="T34" fmla="*/ 2147483647 w 240"/>
                <a:gd name="T35" fmla="*/ 2147483647 h 240"/>
                <a:gd name="T36" fmla="*/ 2147483647 w 240"/>
                <a:gd name="T37" fmla="*/ 2147483647 h 240"/>
                <a:gd name="T38" fmla="*/ 2147483647 w 240"/>
                <a:gd name="T39" fmla="*/ 2147483647 h 240"/>
                <a:gd name="T40" fmla="*/ 2147483647 w 240"/>
                <a:gd name="T41" fmla="*/ 2147483647 h 240"/>
                <a:gd name="T42" fmla="*/ 0 w 240"/>
                <a:gd name="T43" fmla="*/ 2147483647 h 240"/>
                <a:gd name="T44" fmla="*/ 0 w 240"/>
                <a:gd name="T45" fmla="*/ 2147483647 h 240"/>
                <a:gd name="T46" fmla="*/ 0 w 240"/>
                <a:gd name="T47" fmla="*/ 2147483647 h 240"/>
                <a:gd name="T48" fmla="*/ 0 w 240"/>
                <a:gd name="T49" fmla="*/ 2147483647 h 240"/>
                <a:gd name="T50" fmla="*/ 2147483647 w 240"/>
                <a:gd name="T51" fmla="*/ 2147483647 h 240"/>
                <a:gd name="T52" fmla="*/ 2147483647 w 240"/>
                <a:gd name="T53" fmla="*/ 2147483647 h 240"/>
                <a:gd name="T54" fmla="*/ 2147483647 w 240"/>
                <a:gd name="T55" fmla="*/ 2147483647 h 240"/>
                <a:gd name="T56" fmla="*/ 2147483647 w 240"/>
                <a:gd name="T57" fmla="*/ 2147483647 h 240"/>
                <a:gd name="T58" fmla="*/ 2147483647 w 240"/>
                <a:gd name="T59" fmla="*/ 2147483647 h 240"/>
                <a:gd name="T60" fmla="*/ 2147483647 w 240"/>
                <a:gd name="T61" fmla="*/ 2147483647 h 240"/>
                <a:gd name="T62" fmla="*/ 2147483647 w 240"/>
                <a:gd name="T63" fmla="*/ 2147483647 h 240"/>
                <a:gd name="T64" fmla="*/ 2147483647 w 240"/>
                <a:gd name="T65" fmla="*/ 0 h 240"/>
                <a:gd name="T66" fmla="*/ 2147483647 w 240"/>
                <a:gd name="T67" fmla="*/ 0 h 240"/>
                <a:gd name="T68" fmla="*/ 2147483647 w 240"/>
                <a:gd name="T69" fmla="*/ 0 h 240"/>
                <a:gd name="T70" fmla="*/ 2147483647 w 240"/>
                <a:gd name="T71" fmla="*/ 0 h 240"/>
                <a:gd name="T72" fmla="*/ 2147483647 w 240"/>
                <a:gd name="T73" fmla="*/ 2147483647 h 240"/>
                <a:gd name="T74" fmla="*/ 2147483647 w 240"/>
                <a:gd name="T75" fmla="*/ 2147483647 h 240"/>
                <a:gd name="T76" fmla="*/ 2147483647 w 240"/>
                <a:gd name="T77" fmla="*/ 2147483647 h 240"/>
                <a:gd name="T78" fmla="*/ 2147483647 w 240"/>
                <a:gd name="T79" fmla="*/ 2147483647 h 240"/>
                <a:gd name="T80" fmla="*/ 2147483647 w 240"/>
                <a:gd name="T81" fmla="*/ 2147483647 h 240"/>
                <a:gd name="T82" fmla="*/ 2147483647 w 240"/>
                <a:gd name="T83" fmla="*/ 2147483647 h 240"/>
                <a:gd name="T84" fmla="*/ 2147483647 w 240"/>
                <a:gd name="T85" fmla="*/ 2147483647 h 240"/>
                <a:gd name="T86" fmla="*/ 2147483647 w 240"/>
                <a:gd name="T87" fmla="*/ 2147483647 h 240"/>
                <a:gd name="T88" fmla="*/ 2147483647 w 240"/>
                <a:gd name="T89" fmla="*/ 2147483647 h 240"/>
                <a:gd name="T90" fmla="*/ 2147483647 w 240"/>
                <a:gd name="T91" fmla="*/ 2147483647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chemeClr val="tx2"/>
            </a:solidFill>
            <a:ln>
              <a:noFill/>
            </a:ln>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23" name="Freeform 123"/>
            <p:cNvSpPr>
              <a:spLocks/>
            </p:cNvSpPr>
            <p:nvPr/>
          </p:nvSpPr>
          <p:spPr bwMode="auto">
            <a:xfrm>
              <a:off x="5462693" y="4142740"/>
              <a:ext cx="254000" cy="247651"/>
            </a:xfrm>
            <a:custGeom>
              <a:avLst/>
              <a:gdLst>
                <a:gd name="T0" fmla="*/ 2147483647 w 192"/>
                <a:gd name="T1" fmla="*/ 2147483647 h 190"/>
                <a:gd name="T2" fmla="*/ 2147483647 w 192"/>
                <a:gd name="T3" fmla="*/ 2147483647 h 190"/>
                <a:gd name="T4" fmla="*/ 2147483647 w 192"/>
                <a:gd name="T5" fmla="*/ 2147483647 h 190"/>
                <a:gd name="T6" fmla="*/ 2147483647 w 192"/>
                <a:gd name="T7" fmla="*/ 2147483647 h 190"/>
                <a:gd name="T8" fmla="*/ 2147483647 w 192"/>
                <a:gd name="T9" fmla="*/ 2147483647 h 190"/>
                <a:gd name="T10" fmla="*/ 2147483647 w 192"/>
                <a:gd name="T11" fmla="*/ 2147483647 h 190"/>
                <a:gd name="T12" fmla="*/ 2147483647 w 192"/>
                <a:gd name="T13" fmla="*/ 2147483647 h 190"/>
                <a:gd name="T14" fmla="*/ 2147483647 w 192"/>
                <a:gd name="T15" fmla="*/ 2147483647 h 190"/>
                <a:gd name="T16" fmla="*/ 2147483647 w 192"/>
                <a:gd name="T17" fmla="*/ 2147483647 h 190"/>
                <a:gd name="T18" fmla="*/ 2147483647 w 192"/>
                <a:gd name="T19" fmla="*/ 2147483647 h 190"/>
                <a:gd name="T20" fmla="*/ 2147483647 w 192"/>
                <a:gd name="T21" fmla="*/ 2147483647 h 190"/>
                <a:gd name="T22" fmla="*/ 2147483647 w 192"/>
                <a:gd name="T23" fmla="*/ 2147483647 h 190"/>
                <a:gd name="T24" fmla="*/ 2147483647 w 192"/>
                <a:gd name="T25" fmla="*/ 2147483647 h 190"/>
                <a:gd name="T26" fmla="*/ 2147483647 w 192"/>
                <a:gd name="T27" fmla="*/ 2147483647 h 190"/>
                <a:gd name="T28" fmla="*/ 2147483647 w 192"/>
                <a:gd name="T29" fmla="*/ 2147483647 h 190"/>
                <a:gd name="T30" fmla="*/ 2147483647 w 192"/>
                <a:gd name="T31" fmla="*/ 2147483647 h 190"/>
                <a:gd name="T32" fmla="*/ 2147483647 w 192"/>
                <a:gd name="T33" fmla="*/ 2147483647 h 190"/>
                <a:gd name="T34" fmla="*/ 2147483647 w 192"/>
                <a:gd name="T35" fmla="*/ 2147483647 h 190"/>
                <a:gd name="T36" fmla="*/ 0 w 192"/>
                <a:gd name="T37" fmla="*/ 2147483647 h 190"/>
                <a:gd name="T38" fmla="*/ 0 w 192"/>
                <a:gd name="T39" fmla="*/ 2147483647 h 190"/>
                <a:gd name="T40" fmla="*/ 2147483647 w 192"/>
                <a:gd name="T41" fmla="*/ 2147483647 h 190"/>
                <a:gd name="T42" fmla="*/ 2147483647 w 192"/>
                <a:gd name="T43" fmla="*/ 2147483647 h 190"/>
                <a:gd name="T44" fmla="*/ 2147483647 w 192"/>
                <a:gd name="T45" fmla="*/ 2147483647 h 190"/>
                <a:gd name="T46" fmla="*/ 2147483647 w 192"/>
                <a:gd name="T47" fmla="*/ 2147483647 h 190"/>
                <a:gd name="T48" fmla="*/ 2147483647 w 192"/>
                <a:gd name="T49" fmla="*/ 2147483647 h 190"/>
                <a:gd name="T50" fmla="*/ 2147483647 w 192"/>
                <a:gd name="T51" fmla="*/ 2147483647 h 190"/>
                <a:gd name="T52" fmla="*/ 2147483647 w 192"/>
                <a:gd name="T53" fmla="*/ 2147483647 h 190"/>
                <a:gd name="T54" fmla="*/ 2147483647 w 192"/>
                <a:gd name="T55" fmla="*/ 0 h 190"/>
                <a:gd name="T56" fmla="*/ 2147483647 w 192"/>
                <a:gd name="T57" fmla="*/ 0 h 190"/>
                <a:gd name="T58" fmla="*/ 2147483647 w 192"/>
                <a:gd name="T59" fmla="*/ 2147483647 h 190"/>
                <a:gd name="T60" fmla="*/ 2147483647 w 192"/>
                <a:gd name="T61" fmla="*/ 2147483647 h 190"/>
                <a:gd name="T62" fmla="*/ 2147483647 w 192"/>
                <a:gd name="T63" fmla="*/ 2147483647 h 190"/>
                <a:gd name="T64" fmla="*/ 2147483647 w 192"/>
                <a:gd name="T65" fmla="*/ 2147483647 h 190"/>
                <a:gd name="T66" fmla="*/ 2147483647 w 192"/>
                <a:gd name="T67" fmla="*/ 2147483647 h 190"/>
                <a:gd name="T68" fmla="*/ 2147483647 w 192"/>
                <a:gd name="T69" fmla="*/ 2147483647 h 190"/>
                <a:gd name="T70" fmla="*/ 2147483647 w 192"/>
                <a:gd name="T71" fmla="*/ 2147483647 h 190"/>
                <a:gd name="T72" fmla="*/ 2147483647 w 192"/>
                <a:gd name="T73" fmla="*/ 2147483647 h 190"/>
                <a:gd name="T74" fmla="*/ 2147483647 w 192"/>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chemeClr val="tx2"/>
            </a:solidFill>
            <a:ln>
              <a:noFill/>
            </a:ln>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24" name="Freeform 124"/>
            <p:cNvSpPr>
              <a:spLocks/>
            </p:cNvSpPr>
            <p:nvPr/>
          </p:nvSpPr>
          <p:spPr bwMode="auto">
            <a:xfrm>
              <a:off x="5765378" y="4142740"/>
              <a:ext cx="249767" cy="247651"/>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2147483647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0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0 h 190"/>
                <a:gd name="T56" fmla="*/ 2147483647 w 190"/>
                <a:gd name="T57" fmla="*/ 0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2147483647 w 190"/>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chemeClr val="accent2"/>
            </a:solidFill>
            <a:ln>
              <a:noFill/>
            </a:ln>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29" name="组合 101"/>
          <p:cNvGrpSpPr/>
          <p:nvPr/>
        </p:nvGrpSpPr>
        <p:grpSpPr>
          <a:xfrm>
            <a:off x="1846818" y="2231219"/>
            <a:ext cx="3784148" cy="752259"/>
            <a:chOff x="1177047" y="2540424"/>
            <a:chExt cx="4018947" cy="882650"/>
          </a:xfrm>
        </p:grpSpPr>
        <p:sp>
          <p:nvSpPr>
            <p:cNvPr id="30" name="任意多边形 102"/>
            <p:cNvSpPr/>
            <p:nvPr/>
          </p:nvSpPr>
          <p:spPr>
            <a:xfrm flipH="1">
              <a:off x="1177047" y="2540424"/>
              <a:ext cx="3966030" cy="82126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31" name="Oval 54"/>
            <p:cNvSpPr>
              <a:spLocks noChangeArrowheads="1"/>
            </p:cNvSpPr>
            <p:nvPr/>
          </p:nvSpPr>
          <p:spPr bwMode="auto">
            <a:xfrm>
              <a:off x="5085927" y="3313007"/>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32" name="组合 104"/>
          <p:cNvGrpSpPr/>
          <p:nvPr/>
        </p:nvGrpSpPr>
        <p:grpSpPr>
          <a:xfrm>
            <a:off x="6470621" y="2284586"/>
            <a:ext cx="3704454" cy="719246"/>
            <a:chOff x="6563360" y="2553124"/>
            <a:chExt cx="3712633" cy="878416"/>
          </a:xfrm>
        </p:grpSpPr>
        <p:sp>
          <p:nvSpPr>
            <p:cNvPr id="33" name="任意多边形 105"/>
            <p:cNvSpPr/>
            <p:nvPr/>
          </p:nvSpPr>
          <p:spPr>
            <a:xfrm>
              <a:off x="6626860" y="2553124"/>
              <a:ext cx="3649133" cy="82126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34" name="Oval 54"/>
            <p:cNvSpPr>
              <a:spLocks noChangeArrowheads="1"/>
            </p:cNvSpPr>
            <p:nvPr/>
          </p:nvSpPr>
          <p:spPr bwMode="auto">
            <a:xfrm>
              <a:off x="6563360" y="3321473"/>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35" name="组合 107"/>
          <p:cNvGrpSpPr/>
          <p:nvPr/>
        </p:nvGrpSpPr>
        <p:grpSpPr>
          <a:xfrm>
            <a:off x="6764137" y="3909663"/>
            <a:ext cx="3438513" cy="661834"/>
            <a:chOff x="6626860" y="4574541"/>
            <a:chExt cx="3676651" cy="882650"/>
          </a:xfrm>
        </p:grpSpPr>
        <p:sp>
          <p:nvSpPr>
            <p:cNvPr id="36" name="任意多边形 108"/>
            <p:cNvSpPr/>
            <p:nvPr/>
          </p:nvSpPr>
          <p:spPr>
            <a:xfrm>
              <a:off x="6686127" y="4574541"/>
              <a:ext cx="3617384" cy="82761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37" name="Oval 54"/>
            <p:cNvSpPr>
              <a:spLocks noChangeArrowheads="1"/>
            </p:cNvSpPr>
            <p:nvPr/>
          </p:nvSpPr>
          <p:spPr bwMode="auto">
            <a:xfrm>
              <a:off x="6626860" y="5347124"/>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38" name="组合 110"/>
          <p:cNvGrpSpPr/>
          <p:nvPr/>
        </p:nvGrpSpPr>
        <p:grpSpPr>
          <a:xfrm>
            <a:off x="1846818" y="3901217"/>
            <a:ext cx="3380937" cy="661834"/>
            <a:chOff x="1177046" y="4574541"/>
            <a:chExt cx="3640065" cy="882650"/>
          </a:xfrm>
        </p:grpSpPr>
        <p:sp>
          <p:nvSpPr>
            <p:cNvPr id="39" name="任意多边形 111"/>
            <p:cNvSpPr/>
            <p:nvPr/>
          </p:nvSpPr>
          <p:spPr>
            <a:xfrm flipH="1">
              <a:off x="1177046" y="4574541"/>
              <a:ext cx="3574447" cy="82761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40" name="Oval 54"/>
            <p:cNvSpPr>
              <a:spLocks noChangeArrowheads="1"/>
            </p:cNvSpPr>
            <p:nvPr/>
          </p:nvSpPr>
          <p:spPr bwMode="auto">
            <a:xfrm>
              <a:off x="4707044" y="5347124"/>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45" name="群組 44"/>
          <p:cNvGrpSpPr/>
          <p:nvPr/>
        </p:nvGrpSpPr>
        <p:grpSpPr>
          <a:xfrm>
            <a:off x="1631504" y="1772816"/>
            <a:ext cx="2507536" cy="451406"/>
            <a:chOff x="1013034" y="1609936"/>
            <a:chExt cx="1800568" cy="451406"/>
          </a:xfrm>
        </p:grpSpPr>
        <p:sp>
          <p:nvSpPr>
            <p:cNvPr id="46" name="矩形: 圓角 5">
              <a:extLst>
                <a:ext uri="{FF2B5EF4-FFF2-40B4-BE49-F238E27FC236}">
                  <a16:creationId xmlns:a16="http://schemas.microsoft.com/office/drawing/2014/main" id="{6005CBFB-3B32-1E37-960C-E069B0F7B87C}"/>
                </a:ext>
              </a:extLst>
            </p:cNvPr>
            <p:cNvSpPr/>
            <p:nvPr/>
          </p:nvSpPr>
          <p:spPr>
            <a:xfrm>
              <a:off x="1167643" y="1824580"/>
              <a:ext cx="1497582" cy="117573"/>
            </a:xfrm>
            <a:prstGeom prst="roundRect">
              <a:avLst/>
            </a:prstGeom>
            <a:solidFill>
              <a:srgbClr val="FFFF99">
                <a:alpha val="56078"/>
              </a:srgbClr>
            </a:solidFill>
            <a:ln>
              <a:noFill/>
            </a:ln>
            <a:effectLst/>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endParaRPr lang="zh-TW" altLang="en-US" sz="2000" b="1" dirty="0">
                <a:solidFill>
                  <a:srgbClr val="C0504D"/>
                </a:solidFill>
                <a:latin typeface="微軟正黑體" panose="020B0604030504040204" pitchFamily="34" charset="-120"/>
                <a:ea typeface="微軟正黑體" panose="020B0604030504040204" pitchFamily="34" charset="-120"/>
              </a:endParaRPr>
            </a:p>
          </p:txBody>
        </p:sp>
        <p:sp>
          <p:nvSpPr>
            <p:cNvPr id="47" name="文字方塊 46">
              <a:extLst>
                <a:ext uri="{FF2B5EF4-FFF2-40B4-BE49-F238E27FC236}">
                  <a16:creationId xmlns:a16="http://schemas.microsoft.com/office/drawing/2014/main" id="{03790A57-111A-4D31-81F1-A97A92D1A923}"/>
                </a:ext>
              </a:extLst>
            </p:cNvPr>
            <p:cNvSpPr txBox="1"/>
            <p:nvPr/>
          </p:nvSpPr>
          <p:spPr>
            <a:xfrm>
              <a:off x="1013034" y="1609936"/>
              <a:ext cx="1800568" cy="451406"/>
            </a:xfrm>
            <a:prstGeom prst="rect">
              <a:avLst/>
            </a:prstGeom>
            <a:noFill/>
          </p:spPr>
          <p:txBody>
            <a:bodyPr wrap="square" rtlCol="0">
              <a:spAutoFit/>
            </a:bodyPr>
            <a:lstStyle>
              <a:defPPr>
                <a:defRPr lang="zh-TW"/>
              </a:defPPr>
              <a:lvl1pPr algn="ctr">
                <a:lnSpc>
                  <a:spcPts val="2800"/>
                </a:lnSpc>
                <a:defRPr sz="2800" b="1">
                  <a:solidFill>
                    <a:srgbClr val="4A1B1A"/>
                  </a:solidFill>
                  <a:latin typeface="Arial Black" panose="020B0A04020102020204" pitchFamily="34" charset="0"/>
                  <a:ea typeface="微軟正黑體" panose="020B0604030504040204" pitchFamily="34" charset="-120"/>
                </a:defRPr>
              </a:lvl1pPr>
            </a:lstStyle>
            <a:p>
              <a:r>
                <a:rPr lang="zh-TW" altLang="en-US" dirty="0">
                  <a:solidFill>
                    <a:srgbClr val="C0504D"/>
                  </a:solidFill>
                </a:rPr>
                <a:t>利率變動機制</a:t>
              </a:r>
            </a:p>
          </p:txBody>
        </p:sp>
      </p:grpSp>
      <p:grpSp>
        <p:nvGrpSpPr>
          <p:cNvPr id="2" name="群組 1"/>
          <p:cNvGrpSpPr/>
          <p:nvPr/>
        </p:nvGrpSpPr>
        <p:grpSpPr>
          <a:xfrm>
            <a:off x="1631504" y="3484186"/>
            <a:ext cx="1983427" cy="452378"/>
            <a:chOff x="2012758" y="3292819"/>
            <a:chExt cx="1983427" cy="452378"/>
          </a:xfrm>
        </p:grpSpPr>
        <p:sp>
          <p:nvSpPr>
            <p:cNvPr id="52" name="矩形: 圓角 5">
              <a:extLst>
                <a:ext uri="{FF2B5EF4-FFF2-40B4-BE49-F238E27FC236}">
                  <a16:creationId xmlns:a16="http://schemas.microsoft.com/office/drawing/2014/main" id="{6005CBFB-3B32-1E37-960C-E069B0F7B87C}"/>
                </a:ext>
              </a:extLst>
            </p:cNvPr>
            <p:cNvSpPr/>
            <p:nvPr/>
          </p:nvSpPr>
          <p:spPr>
            <a:xfrm flipV="1">
              <a:off x="2177997" y="3526622"/>
              <a:ext cx="1728000" cy="129216"/>
            </a:xfrm>
            <a:prstGeom prst="roundRect">
              <a:avLst/>
            </a:prstGeom>
            <a:solidFill>
              <a:srgbClr val="FFFF99">
                <a:alpha val="56078"/>
              </a:srgbClr>
            </a:solidFill>
            <a:ln>
              <a:noFill/>
            </a:ln>
            <a:effectLst/>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endParaRPr lang="zh-TW" altLang="en-US" sz="2000" b="1" dirty="0">
                <a:solidFill>
                  <a:schemeClr val="tx1"/>
                </a:solidFill>
                <a:latin typeface="微軟正黑體" panose="020B0604030504040204" pitchFamily="34" charset="-120"/>
                <a:ea typeface="微軟正黑體" panose="020B0604030504040204" pitchFamily="34" charset="-120"/>
              </a:endParaRPr>
            </a:p>
          </p:txBody>
        </p:sp>
        <p:sp>
          <p:nvSpPr>
            <p:cNvPr id="53" name="文字方塊 52">
              <a:extLst>
                <a:ext uri="{FF2B5EF4-FFF2-40B4-BE49-F238E27FC236}">
                  <a16:creationId xmlns:a16="http://schemas.microsoft.com/office/drawing/2014/main" id="{03790A57-111A-4D31-81F1-A97A92D1A923}"/>
                </a:ext>
              </a:extLst>
            </p:cNvPr>
            <p:cNvSpPr txBox="1"/>
            <p:nvPr/>
          </p:nvSpPr>
          <p:spPr>
            <a:xfrm>
              <a:off x="2012758" y="3292819"/>
              <a:ext cx="1983427" cy="452378"/>
            </a:xfrm>
            <a:prstGeom prst="rect">
              <a:avLst/>
            </a:prstGeom>
            <a:noFill/>
          </p:spPr>
          <p:txBody>
            <a:bodyPr wrap="square" rtlCol="0">
              <a:spAutoFit/>
            </a:bodyPr>
            <a:lstStyle>
              <a:defPPr>
                <a:defRPr lang="zh-TW"/>
              </a:defPPr>
              <a:lvl1pPr algn="ctr">
                <a:lnSpc>
                  <a:spcPts val="2800"/>
                </a:lnSpc>
                <a:defRPr sz="2800" b="1">
                  <a:solidFill>
                    <a:srgbClr val="4A1B1A"/>
                  </a:solidFill>
                  <a:latin typeface="Arial Black" panose="020B0A04020102020204" pitchFamily="34" charset="0"/>
                  <a:ea typeface="微軟正黑體" panose="020B0604030504040204" pitchFamily="34" charset="-120"/>
                </a:defRPr>
              </a:lvl1pPr>
            </a:lstStyle>
            <a:p>
              <a:r>
                <a:rPr lang="zh-TW" altLang="en-US" dirty="0">
                  <a:solidFill>
                    <a:srgbClr val="C0504D"/>
                  </a:solidFill>
                </a:rPr>
                <a:t>靈活應用</a:t>
              </a:r>
            </a:p>
          </p:txBody>
        </p:sp>
      </p:grpSp>
      <p:sp>
        <p:nvSpPr>
          <p:cNvPr id="57" name="文字方塊 56"/>
          <p:cNvSpPr txBox="1"/>
          <p:nvPr/>
        </p:nvSpPr>
        <p:spPr>
          <a:xfrm>
            <a:off x="1481087" y="2379521"/>
            <a:ext cx="2665932" cy="605294"/>
          </a:xfrm>
          <a:prstGeom prst="rect">
            <a:avLst/>
          </a:prstGeom>
          <a:noFill/>
        </p:spPr>
        <p:txBody>
          <a:bodyPr wrap="square" rtlCol="0">
            <a:spAutoFit/>
          </a:bodyPr>
          <a:lstStyle/>
          <a:p>
            <a:pPr marL="305100">
              <a:lnSpc>
                <a:spcPts val="2000"/>
              </a:lnSpc>
              <a:spcBef>
                <a:spcPts val="0"/>
              </a:spcBef>
              <a:buSzPct val="85000"/>
            </a:pPr>
            <a:r>
              <a:rPr lang="zh-TW" altLang="en-US" dirty="0">
                <a:solidFill>
                  <a:srgbClr val="695C5A"/>
                </a:solidFill>
                <a:latin typeface="微軟正黑體" panose="020B0604030504040204" pitchFamily="34" charset="-120"/>
                <a:ea typeface="微軟正黑體" panose="020B0604030504040204" pitchFamily="34" charset="-120"/>
              </a:rPr>
              <a:t>隨市場利率變化調整報酬率，分散匯率風險。</a:t>
            </a:r>
          </a:p>
        </p:txBody>
      </p:sp>
      <p:sp>
        <p:nvSpPr>
          <p:cNvPr id="58" name="文字方塊 57"/>
          <p:cNvSpPr txBox="1"/>
          <p:nvPr/>
        </p:nvSpPr>
        <p:spPr>
          <a:xfrm>
            <a:off x="1574401" y="4076533"/>
            <a:ext cx="2612001" cy="605294"/>
          </a:xfrm>
          <a:prstGeom prst="rect">
            <a:avLst/>
          </a:prstGeom>
          <a:noFill/>
        </p:spPr>
        <p:txBody>
          <a:bodyPr wrap="square" lIns="0" rIns="0" rtlCol="0">
            <a:noAutofit/>
          </a:bodyPr>
          <a:lstStyle/>
          <a:p>
            <a:pPr marL="305100">
              <a:lnSpc>
                <a:spcPts val="2000"/>
              </a:lnSpc>
              <a:spcBef>
                <a:spcPts val="0"/>
              </a:spcBef>
              <a:buSzPct val="85000"/>
            </a:pPr>
            <a:r>
              <a:rPr lang="zh-TW" altLang="en-US" dirty="0">
                <a:solidFill>
                  <a:srgbClr val="695C5A"/>
                </a:solidFill>
                <a:latin typeface="微軟正黑體" panose="020B0604030504040204" pitchFamily="34" charset="-120"/>
                <a:ea typeface="微軟正黑體" panose="020B0604030504040204" pitchFamily="34" charset="-120"/>
              </a:rPr>
              <a:t>保險金可靈活運用，滿足生活短中長期各階段需求</a:t>
            </a:r>
          </a:p>
        </p:txBody>
      </p:sp>
      <p:sp>
        <p:nvSpPr>
          <p:cNvPr id="60" name="矩形: 圓角 5">
            <a:extLst>
              <a:ext uri="{FF2B5EF4-FFF2-40B4-BE49-F238E27FC236}">
                <a16:creationId xmlns:a16="http://schemas.microsoft.com/office/drawing/2014/main" id="{6005CBFB-3B32-1E37-960C-E069B0F7B87C}"/>
              </a:ext>
            </a:extLst>
          </p:cNvPr>
          <p:cNvSpPr/>
          <p:nvPr/>
        </p:nvSpPr>
        <p:spPr>
          <a:xfrm>
            <a:off x="7993205" y="2002802"/>
            <a:ext cx="1512000" cy="108000"/>
          </a:xfrm>
          <a:prstGeom prst="roundRect">
            <a:avLst/>
          </a:prstGeom>
          <a:solidFill>
            <a:srgbClr val="FFFF99">
              <a:alpha val="56078"/>
            </a:srgbClr>
          </a:solidFill>
          <a:ln>
            <a:noFill/>
          </a:ln>
          <a:effectLst/>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endParaRPr lang="zh-TW" altLang="en-US" sz="2000" b="1" dirty="0">
              <a:solidFill>
                <a:schemeClr val="tx2"/>
              </a:solidFill>
              <a:latin typeface="微軟正黑體" panose="020B0604030504040204" pitchFamily="34" charset="-120"/>
              <a:ea typeface="微軟正黑體" panose="020B0604030504040204" pitchFamily="34" charset="-120"/>
            </a:endParaRPr>
          </a:p>
        </p:txBody>
      </p:sp>
      <p:sp>
        <p:nvSpPr>
          <p:cNvPr id="61" name="文字方塊 60">
            <a:extLst>
              <a:ext uri="{FF2B5EF4-FFF2-40B4-BE49-F238E27FC236}">
                <a16:creationId xmlns:a16="http://schemas.microsoft.com/office/drawing/2014/main" id="{03790A57-111A-4D31-81F1-A97A92D1A923}"/>
              </a:ext>
            </a:extLst>
          </p:cNvPr>
          <p:cNvSpPr txBox="1"/>
          <p:nvPr/>
        </p:nvSpPr>
        <p:spPr>
          <a:xfrm>
            <a:off x="7505197" y="1772816"/>
            <a:ext cx="2402858" cy="360000"/>
          </a:xfrm>
          <a:prstGeom prst="rect">
            <a:avLst/>
          </a:prstGeom>
          <a:noFill/>
        </p:spPr>
        <p:txBody>
          <a:bodyPr wrap="square" rtlCol="0">
            <a:spAutoFit/>
          </a:bodyPr>
          <a:lstStyle>
            <a:defPPr>
              <a:defRPr lang="zh-TW"/>
            </a:defPPr>
            <a:lvl1pPr algn="ctr">
              <a:lnSpc>
                <a:spcPts val="2800"/>
              </a:lnSpc>
              <a:defRPr sz="2800" b="1">
                <a:solidFill>
                  <a:srgbClr val="4A1B1A"/>
                </a:solidFill>
                <a:latin typeface="Arial Black" panose="020B0A04020102020204" pitchFamily="34" charset="0"/>
                <a:ea typeface="微軟正黑體" panose="020B0604030504040204" pitchFamily="34" charset="-120"/>
              </a:defRPr>
            </a:lvl1pPr>
          </a:lstStyle>
          <a:p>
            <a:r>
              <a:rPr lang="zh-TW" altLang="en-US" dirty="0">
                <a:solidFill>
                  <a:srgbClr val="C0504D"/>
                </a:solidFill>
              </a:rPr>
              <a:t>穩健增值</a:t>
            </a:r>
          </a:p>
        </p:txBody>
      </p:sp>
      <p:sp>
        <p:nvSpPr>
          <p:cNvPr id="62" name="文字方塊 61"/>
          <p:cNvSpPr txBox="1"/>
          <p:nvPr/>
        </p:nvSpPr>
        <p:spPr>
          <a:xfrm>
            <a:off x="7635252" y="2388347"/>
            <a:ext cx="2808560" cy="605294"/>
          </a:xfrm>
          <a:prstGeom prst="rect">
            <a:avLst/>
          </a:prstGeom>
          <a:noFill/>
        </p:spPr>
        <p:txBody>
          <a:bodyPr wrap="square" rtlCol="0">
            <a:spAutoFit/>
          </a:bodyPr>
          <a:lstStyle/>
          <a:p>
            <a:pPr marL="305100">
              <a:lnSpc>
                <a:spcPts val="2000"/>
              </a:lnSpc>
              <a:spcBef>
                <a:spcPts val="0"/>
              </a:spcBef>
              <a:buSzPct val="85000"/>
            </a:pPr>
            <a:r>
              <a:rPr lang="zh-TW" altLang="en-US" dirty="0">
                <a:solidFill>
                  <a:srgbClr val="695C5A"/>
                </a:solidFill>
                <a:latin typeface="微軟正黑體" panose="020B0604030504040204" pitchFamily="34" charset="-120"/>
                <a:ea typeface="微軟正黑體" panose="020B0604030504040204" pitchFamily="34" charset="-120"/>
              </a:rPr>
              <a:t>收益不受匯率波動影響，穩定財務累績。</a:t>
            </a:r>
          </a:p>
        </p:txBody>
      </p:sp>
      <p:sp>
        <p:nvSpPr>
          <p:cNvPr id="65" name="矩形: 圓角 5">
            <a:extLst>
              <a:ext uri="{FF2B5EF4-FFF2-40B4-BE49-F238E27FC236}">
                <a16:creationId xmlns:a16="http://schemas.microsoft.com/office/drawing/2014/main" id="{6005CBFB-3B32-1E37-960C-E069B0F7B87C}"/>
              </a:ext>
            </a:extLst>
          </p:cNvPr>
          <p:cNvSpPr/>
          <p:nvPr/>
        </p:nvSpPr>
        <p:spPr>
          <a:xfrm flipV="1">
            <a:off x="8050075" y="3694097"/>
            <a:ext cx="1476000" cy="129216"/>
          </a:xfrm>
          <a:prstGeom prst="roundRect">
            <a:avLst/>
          </a:prstGeom>
          <a:solidFill>
            <a:srgbClr val="FFFF99">
              <a:alpha val="56078"/>
            </a:srgbClr>
          </a:solidFill>
          <a:ln>
            <a:noFill/>
          </a:ln>
          <a:effectLst/>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endParaRPr lang="zh-TW" altLang="en-US" sz="2000" b="1" dirty="0">
              <a:solidFill>
                <a:schemeClr val="tx1"/>
              </a:solidFill>
              <a:latin typeface="微軟正黑體" panose="020B0604030504040204" pitchFamily="34" charset="-120"/>
              <a:ea typeface="微軟正黑體" panose="020B0604030504040204" pitchFamily="34" charset="-120"/>
            </a:endParaRPr>
          </a:p>
        </p:txBody>
      </p:sp>
      <p:sp>
        <p:nvSpPr>
          <p:cNvPr id="66" name="文字方塊 65">
            <a:extLst>
              <a:ext uri="{FF2B5EF4-FFF2-40B4-BE49-F238E27FC236}">
                <a16:creationId xmlns:a16="http://schemas.microsoft.com/office/drawing/2014/main" id="{03790A57-111A-4D31-81F1-A97A92D1A923}"/>
              </a:ext>
            </a:extLst>
          </p:cNvPr>
          <p:cNvSpPr txBox="1"/>
          <p:nvPr/>
        </p:nvSpPr>
        <p:spPr>
          <a:xfrm>
            <a:off x="7861030" y="3478911"/>
            <a:ext cx="1878846" cy="451406"/>
          </a:xfrm>
          <a:prstGeom prst="rect">
            <a:avLst/>
          </a:prstGeom>
          <a:noFill/>
        </p:spPr>
        <p:txBody>
          <a:bodyPr wrap="square" rtlCol="0">
            <a:spAutoFit/>
          </a:bodyPr>
          <a:lstStyle>
            <a:defPPr>
              <a:defRPr lang="zh-TW"/>
            </a:defPPr>
            <a:lvl1pPr algn="ctr">
              <a:lnSpc>
                <a:spcPts val="2800"/>
              </a:lnSpc>
              <a:defRPr sz="2800" b="1">
                <a:solidFill>
                  <a:srgbClr val="4A1B1A"/>
                </a:solidFill>
                <a:latin typeface="Arial Black" panose="020B0A04020102020204" pitchFamily="34" charset="0"/>
                <a:ea typeface="微軟正黑體" panose="020B0604030504040204" pitchFamily="34" charset="-120"/>
              </a:defRPr>
            </a:lvl1pPr>
          </a:lstStyle>
          <a:p>
            <a:r>
              <a:rPr lang="zh-TW" altLang="en-US" dirty="0">
                <a:solidFill>
                  <a:srgbClr val="C0504D"/>
                </a:solidFill>
              </a:rPr>
              <a:t>預留稅源</a:t>
            </a:r>
          </a:p>
        </p:txBody>
      </p:sp>
      <p:sp>
        <p:nvSpPr>
          <p:cNvPr id="70" name="文字方塊 69"/>
          <p:cNvSpPr txBox="1"/>
          <p:nvPr/>
        </p:nvSpPr>
        <p:spPr>
          <a:xfrm>
            <a:off x="7730495" y="4047842"/>
            <a:ext cx="2902009" cy="605294"/>
          </a:xfrm>
          <a:prstGeom prst="rect">
            <a:avLst/>
          </a:prstGeom>
          <a:noFill/>
        </p:spPr>
        <p:txBody>
          <a:bodyPr wrap="square" rtlCol="0">
            <a:spAutoFit/>
          </a:bodyPr>
          <a:lstStyle/>
          <a:p>
            <a:pPr marL="305100">
              <a:lnSpc>
                <a:spcPts val="2000"/>
              </a:lnSpc>
              <a:spcBef>
                <a:spcPts val="0"/>
              </a:spcBef>
              <a:buSzPct val="85000"/>
            </a:pPr>
            <a:r>
              <a:rPr lang="zh-TW" altLang="en-US" dirty="0">
                <a:solidFill>
                  <a:srgbClr val="695C5A"/>
                </a:solidFill>
                <a:latin typeface="微軟正黑體" panose="020B0604030504040204" pitchFamily="34" charset="-120"/>
                <a:ea typeface="微軟正黑體" panose="020B0604030504040204" pitchFamily="34" charset="-120"/>
              </a:rPr>
              <a:t>身故金可指定受益人，依照心願，照顧所愛的人。</a:t>
            </a:r>
          </a:p>
        </p:txBody>
      </p:sp>
      <p:grpSp>
        <p:nvGrpSpPr>
          <p:cNvPr id="5" name="群組 4"/>
          <p:cNvGrpSpPr/>
          <p:nvPr/>
        </p:nvGrpSpPr>
        <p:grpSpPr>
          <a:xfrm>
            <a:off x="5227755" y="5126872"/>
            <a:ext cx="1620958" cy="453650"/>
            <a:chOff x="5204344" y="4918846"/>
            <a:chExt cx="1620958" cy="453650"/>
          </a:xfrm>
        </p:grpSpPr>
        <p:sp>
          <p:nvSpPr>
            <p:cNvPr id="49" name="矩形: 圓角 5">
              <a:extLst>
                <a:ext uri="{FF2B5EF4-FFF2-40B4-BE49-F238E27FC236}">
                  <a16:creationId xmlns:a16="http://schemas.microsoft.com/office/drawing/2014/main" id="{6005CBFB-3B32-1E37-960C-E069B0F7B87C}"/>
                </a:ext>
              </a:extLst>
            </p:cNvPr>
            <p:cNvSpPr/>
            <p:nvPr/>
          </p:nvSpPr>
          <p:spPr>
            <a:xfrm>
              <a:off x="5258823" y="5145671"/>
              <a:ext cx="1512000" cy="108000"/>
            </a:xfrm>
            <a:prstGeom prst="roundRect">
              <a:avLst/>
            </a:prstGeom>
            <a:solidFill>
              <a:srgbClr val="FFFF99">
                <a:alpha val="56078"/>
              </a:srgbClr>
            </a:solidFill>
            <a:ln>
              <a:noFill/>
            </a:ln>
            <a:effectLst/>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endParaRPr lang="zh-TW" altLang="en-US" sz="2000" b="1" dirty="0">
                <a:solidFill>
                  <a:schemeClr val="tx2"/>
                </a:solidFill>
                <a:latin typeface="微軟正黑體" panose="020B0604030504040204" pitchFamily="34" charset="-120"/>
                <a:ea typeface="微軟正黑體" panose="020B0604030504040204" pitchFamily="34" charset="-120"/>
              </a:endParaRPr>
            </a:p>
          </p:txBody>
        </p:sp>
        <p:sp>
          <p:nvSpPr>
            <p:cNvPr id="71" name="矩形 70"/>
            <p:cNvSpPr/>
            <p:nvPr/>
          </p:nvSpPr>
          <p:spPr>
            <a:xfrm>
              <a:off x="5204344" y="4918846"/>
              <a:ext cx="1620958" cy="453650"/>
            </a:xfrm>
            <a:prstGeom prst="rect">
              <a:avLst/>
            </a:prstGeom>
            <a:noFill/>
          </p:spPr>
          <p:txBody>
            <a:bodyPr wrap="square" rtlCol="0">
              <a:spAutoFit/>
            </a:bodyPr>
            <a:lstStyle/>
            <a:p>
              <a:pPr algn="ctr">
                <a:lnSpc>
                  <a:spcPts val="2800"/>
                </a:lnSpc>
              </a:pPr>
              <a:r>
                <a:rPr lang="zh-TW" altLang="en-US" sz="2800" b="1" dirty="0">
                  <a:solidFill>
                    <a:srgbClr val="C0504D"/>
                  </a:solidFill>
                  <a:latin typeface="Arial Black" panose="020B0A04020102020204" pitchFamily="34" charset="0"/>
                  <a:ea typeface="微軟正黑體" panose="020B0604030504040204" pitchFamily="34" charset="-120"/>
                </a:rPr>
                <a:t>財產傳承</a:t>
              </a:r>
            </a:p>
          </p:txBody>
        </p:sp>
      </p:grpSp>
      <p:sp>
        <p:nvSpPr>
          <p:cNvPr id="72" name="矩形 71"/>
          <p:cNvSpPr/>
          <p:nvPr/>
        </p:nvSpPr>
        <p:spPr>
          <a:xfrm>
            <a:off x="3711797" y="5585737"/>
            <a:ext cx="4824536" cy="348813"/>
          </a:xfrm>
          <a:prstGeom prst="rect">
            <a:avLst/>
          </a:prstGeom>
        </p:spPr>
        <p:txBody>
          <a:bodyPr wrap="square">
            <a:spAutoFit/>
          </a:bodyPr>
          <a:lstStyle/>
          <a:p>
            <a:pPr marL="305100">
              <a:lnSpc>
                <a:spcPts val="2000"/>
              </a:lnSpc>
              <a:spcBef>
                <a:spcPts val="0"/>
              </a:spcBef>
              <a:buSzPct val="85000"/>
            </a:pPr>
            <a:r>
              <a:rPr lang="zh-TW" altLang="en-US" dirty="0">
                <a:solidFill>
                  <a:srgbClr val="695C5A"/>
                </a:solidFill>
                <a:latin typeface="微軟正黑體" panose="020B0604030504040204" pitchFamily="34" charset="-120"/>
                <a:ea typeface="微軟正黑體" panose="020B0604030504040204" pitchFamily="34" charset="-120"/>
              </a:rPr>
              <a:t>幫助高資產族群有效分配家族財富，減少爭議。</a:t>
            </a:r>
          </a:p>
        </p:txBody>
      </p:sp>
    </p:spTree>
    <p:extLst>
      <p:ext uri="{BB962C8B-B14F-4D97-AF65-F5344CB8AC3E}">
        <p14:creationId xmlns:p14="http://schemas.microsoft.com/office/powerpoint/2010/main" val="373701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格 15"/>
          <p:cNvGraphicFramePr>
            <a:graphicFrameLocks noGrp="1"/>
          </p:cNvGraphicFramePr>
          <p:nvPr>
            <p:extLst>
              <p:ext uri="{D42A27DB-BD31-4B8C-83A1-F6EECF244321}">
                <p14:modId xmlns:p14="http://schemas.microsoft.com/office/powerpoint/2010/main" val="47641761"/>
              </p:ext>
            </p:extLst>
          </p:nvPr>
        </p:nvGraphicFramePr>
        <p:xfrm>
          <a:off x="30981" y="1706570"/>
          <a:ext cx="10332000" cy="4818774"/>
        </p:xfrm>
        <a:graphic>
          <a:graphicData uri="http://schemas.openxmlformats.org/drawingml/2006/table">
            <a:tbl>
              <a:tblPr firstRow="1" firstCol="1" bandRow="1"/>
              <a:tblGrid>
                <a:gridCol w="324000">
                  <a:extLst>
                    <a:ext uri="{9D8B030D-6E8A-4147-A177-3AD203B41FA5}">
                      <a16:colId xmlns:a16="http://schemas.microsoft.com/office/drawing/2014/main" val="1289107749"/>
                    </a:ext>
                  </a:extLst>
                </a:gridCol>
                <a:gridCol w="396000">
                  <a:extLst>
                    <a:ext uri="{9D8B030D-6E8A-4147-A177-3AD203B41FA5}">
                      <a16:colId xmlns:a16="http://schemas.microsoft.com/office/drawing/2014/main" val="3776090307"/>
                    </a:ext>
                  </a:extLst>
                </a:gridCol>
                <a:gridCol w="900000">
                  <a:extLst>
                    <a:ext uri="{9D8B030D-6E8A-4147-A177-3AD203B41FA5}">
                      <a16:colId xmlns:a16="http://schemas.microsoft.com/office/drawing/2014/main" val="1638936548"/>
                    </a:ext>
                  </a:extLst>
                </a:gridCol>
                <a:gridCol w="900000">
                  <a:extLst>
                    <a:ext uri="{9D8B030D-6E8A-4147-A177-3AD203B41FA5}">
                      <a16:colId xmlns:a16="http://schemas.microsoft.com/office/drawing/2014/main" val="138873942"/>
                    </a:ext>
                  </a:extLst>
                </a:gridCol>
                <a:gridCol w="900000">
                  <a:extLst>
                    <a:ext uri="{9D8B030D-6E8A-4147-A177-3AD203B41FA5}">
                      <a16:colId xmlns:a16="http://schemas.microsoft.com/office/drawing/2014/main" val="2815147281"/>
                    </a:ext>
                  </a:extLst>
                </a:gridCol>
                <a:gridCol w="936000">
                  <a:extLst>
                    <a:ext uri="{9D8B030D-6E8A-4147-A177-3AD203B41FA5}">
                      <a16:colId xmlns:a16="http://schemas.microsoft.com/office/drawing/2014/main" val="1948052278"/>
                    </a:ext>
                  </a:extLst>
                </a:gridCol>
                <a:gridCol w="1044000">
                  <a:extLst>
                    <a:ext uri="{9D8B030D-6E8A-4147-A177-3AD203B41FA5}">
                      <a16:colId xmlns:a16="http://schemas.microsoft.com/office/drawing/2014/main" val="1551317014"/>
                    </a:ext>
                  </a:extLst>
                </a:gridCol>
                <a:gridCol w="1044000">
                  <a:extLst>
                    <a:ext uri="{9D8B030D-6E8A-4147-A177-3AD203B41FA5}">
                      <a16:colId xmlns:a16="http://schemas.microsoft.com/office/drawing/2014/main" val="3402482534"/>
                    </a:ext>
                  </a:extLst>
                </a:gridCol>
                <a:gridCol w="1044000">
                  <a:extLst>
                    <a:ext uri="{9D8B030D-6E8A-4147-A177-3AD203B41FA5}">
                      <a16:colId xmlns:a16="http://schemas.microsoft.com/office/drawing/2014/main" val="2156581944"/>
                    </a:ext>
                  </a:extLst>
                </a:gridCol>
                <a:gridCol w="900000">
                  <a:extLst>
                    <a:ext uri="{9D8B030D-6E8A-4147-A177-3AD203B41FA5}">
                      <a16:colId xmlns:a16="http://schemas.microsoft.com/office/drawing/2014/main" val="3742741400"/>
                    </a:ext>
                  </a:extLst>
                </a:gridCol>
                <a:gridCol w="1044000">
                  <a:extLst>
                    <a:ext uri="{9D8B030D-6E8A-4147-A177-3AD203B41FA5}">
                      <a16:colId xmlns:a16="http://schemas.microsoft.com/office/drawing/2014/main" val="1172636303"/>
                    </a:ext>
                  </a:extLst>
                </a:gridCol>
                <a:gridCol w="900000">
                  <a:extLst>
                    <a:ext uri="{9D8B030D-6E8A-4147-A177-3AD203B41FA5}">
                      <a16:colId xmlns:a16="http://schemas.microsoft.com/office/drawing/2014/main" val="3298628064"/>
                    </a:ext>
                  </a:extLst>
                </a:gridCol>
              </a:tblGrid>
              <a:tr h="324000">
                <a:tc gridSpan="12">
                  <a:txBody>
                    <a:bodyPr/>
                    <a:lstStyle/>
                    <a:p>
                      <a:pPr marL="0" algn="l" defTabSz="914400" rtl="0" eaLnBrk="1" fontAlgn="ctr" latinLnBrk="0" hangingPunct="1">
                        <a:spcAft>
                          <a:spcPts val="0"/>
                        </a:spcAft>
                      </a:pPr>
                      <a:r>
                        <a:rPr lang="zh-TW" sz="1100" b="1" i="0" u="none" strike="noStrike" kern="1200" dirty="0">
                          <a:solidFill>
                            <a:schemeClr val="bg1"/>
                          </a:solidFill>
                          <a:effectLst/>
                          <a:latin typeface="微軟正黑體" panose="020B0604030504040204" pitchFamily="34" charset="-120"/>
                          <a:ea typeface="微軟正黑體" panose="020B0604030504040204" pitchFamily="34" charset="-120"/>
                          <a:cs typeface="+mn-cs"/>
                        </a:rPr>
                        <a:t>假設每年宣告利率為</a:t>
                      </a:r>
                      <a:r>
                        <a:rPr lang="en-US" sz="1600" b="1" i="0" u="none" strike="noStrike" kern="1200" dirty="0">
                          <a:solidFill>
                            <a:srgbClr val="FDD45E"/>
                          </a:solidFill>
                          <a:effectLst/>
                          <a:latin typeface="Arial Black" panose="020B0A04020102020204" pitchFamily="34" charset="0"/>
                          <a:ea typeface="微軟正黑體" panose="020B0604030504040204" pitchFamily="34" charset="-120"/>
                          <a:cs typeface="+mn-cs"/>
                        </a:rPr>
                        <a:t>4.30%</a:t>
                      </a:r>
                      <a:r>
                        <a:rPr lang="zh-TW" sz="1100" b="1" i="0" u="none" strike="noStrike" kern="1200" dirty="0">
                          <a:solidFill>
                            <a:schemeClr val="bg1"/>
                          </a:solidFill>
                          <a:effectLst/>
                          <a:latin typeface="微軟正黑體" panose="020B0604030504040204" pitchFamily="34" charset="-120"/>
                          <a:ea typeface="微軟正黑體" panose="020B0604030504040204" pitchFamily="34" charset="-120"/>
                          <a:cs typeface="+mn-cs"/>
                        </a:rPr>
                        <a:t>不變情況下，且投保時選擇每年增值回饋分享金</a:t>
                      </a:r>
                      <a:r>
                        <a:rPr lang="en-US" sz="1100" b="1" i="0" u="none" strike="noStrike" kern="1200" dirty="0">
                          <a:solidFill>
                            <a:srgbClr val="FDD45E"/>
                          </a:solidFill>
                          <a:effectLst/>
                          <a:latin typeface="微軟正黑體" panose="020B0604030504040204" pitchFamily="34" charset="-120"/>
                          <a:ea typeface="微軟正黑體" panose="020B0604030504040204" pitchFamily="34" charset="-120"/>
                          <a:cs typeface="+mn-cs"/>
                        </a:rPr>
                        <a:t>(</a:t>
                      </a:r>
                      <a:r>
                        <a:rPr lang="zh-TW" sz="1100" b="1" i="0" u="none" strike="noStrike" kern="1200" dirty="0">
                          <a:solidFill>
                            <a:srgbClr val="FDD45E"/>
                          </a:solidFill>
                          <a:effectLst/>
                          <a:latin typeface="微軟正黑體" panose="020B0604030504040204" pitchFamily="34" charset="-120"/>
                          <a:ea typeface="微軟正黑體" panose="020B0604030504040204" pitchFamily="34" charset="-120"/>
                          <a:cs typeface="+mn-cs"/>
                        </a:rPr>
                        <a:t>非保證給付</a:t>
                      </a:r>
                      <a:r>
                        <a:rPr lang="en-US" sz="1100" b="1" i="0" u="none" strike="noStrike" kern="1200" dirty="0">
                          <a:solidFill>
                            <a:srgbClr val="FFFF99"/>
                          </a:solidFill>
                          <a:effectLst/>
                          <a:latin typeface="微軟正黑體" panose="020B0604030504040204" pitchFamily="34" charset="-120"/>
                          <a:ea typeface="微軟正黑體" panose="020B0604030504040204" pitchFamily="34" charset="-120"/>
                          <a:cs typeface="+mn-cs"/>
                        </a:rPr>
                        <a:t>)</a:t>
                      </a:r>
                      <a:r>
                        <a:rPr lang="zh-TW" sz="1100" b="1" i="0" u="none" strike="noStrike" kern="1200" dirty="0">
                          <a:solidFill>
                            <a:schemeClr val="bg1"/>
                          </a:solidFill>
                          <a:effectLst/>
                          <a:latin typeface="微軟正黑體" panose="020B0604030504040204" pitchFamily="34" charset="-120"/>
                          <a:ea typeface="微軟正黑體" panose="020B0604030504040204" pitchFamily="34" charset="-120"/>
                          <a:cs typeface="+mn-cs"/>
                        </a:rPr>
                        <a:t>給付方式皆為「購買增額繳清保險金額」</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914563439"/>
                  </a:ext>
                </a:extLst>
              </a:tr>
              <a:tr h="228774">
                <a:tc row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保單</a:t>
                      </a:r>
                      <a:b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年度末</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row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保險</a:t>
                      </a:r>
                      <a:b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年齡</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row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累計實際</a:t>
                      </a:r>
                      <a:b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總繳保費</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grid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基本保險金額</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hMerge="1">
                  <a:txBody>
                    <a:bodyPr/>
                    <a:lstStyle/>
                    <a:p>
                      <a:endParaRPr lang="zh-TW" altLang="en-US"/>
                    </a:p>
                  </a:txBody>
                  <a:tcPr/>
                </a:tc>
                <a:tc grid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增值回饋分享金</a:t>
                      </a: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預估值</a:t>
                      </a: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hMerge="1">
                  <a:txBody>
                    <a:bodyPr/>
                    <a:lstStyle/>
                    <a:p>
                      <a:endParaRPr lang="zh-TW" altLang="en-US"/>
                    </a:p>
                  </a:txBody>
                  <a:tcPr/>
                </a:tc>
                <a:tc grid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合計</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hMerge="1">
                  <a:txBody>
                    <a:bodyPr/>
                    <a:lstStyle/>
                    <a:p>
                      <a:endParaRPr lang="zh-TW" altLang="en-US"/>
                    </a:p>
                  </a:txBody>
                  <a:tcPr/>
                </a:tc>
                <a:tc rowSpan="2">
                  <a:txBody>
                    <a:bodyPr/>
                    <a:lstStyle/>
                    <a:p>
                      <a:pPr marL="0" algn="ctr" defTabSz="914400" rtl="0" eaLnBrk="1" fontAlgn="ctr" latinLnBrk="0" hangingPunct="1">
                        <a:spcAft>
                          <a:spcPts val="0"/>
                        </a:spcAft>
                      </a:pP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當年度保險金額</a:t>
                      </a:r>
                      <a: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含累計增加保險金額</a:t>
                      </a:r>
                      <a: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endPar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067"/>
                    </a:solidFill>
                  </a:tcPr>
                </a:tc>
                <a:tc rowSpan="2">
                  <a:txBody>
                    <a:bodyPr/>
                    <a:lstStyle/>
                    <a:p>
                      <a:pPr marL="0" algn="ctr" defTabSz="914400" rtl="0" eaLnBrk="1" fontAlgn="ctr" latinLnBrk="0" hangingPunct="1">
                        <a:spcAft>
                          <a:spcPts val="0"/>
                        </a:spcAft>
                      </a:pP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身故</a:t>
                      </a: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完全失能保險金</a:t>
                      </a:r>
                      <a:b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含累計增加保險金額</a:t>
                      </a:r>
                      <a: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endPar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067"/>
                    </a:solidFill>
                  </a:tcPr>
                </a:tc>
                <a:tc rowSpan="2">
                  <a:txBody>
                    <a:bodyPr/>
                    <a:lstStyle/>
                    <a:p>
                      <a:pPr marL="0" algn="ctr" defTabSz="914400" rtl="0" eaLnBrk="1" fontAlgn="ctr" latinLnBrk="0" hangingPunct="1">
                        <a:spcAft>
                          <a:spcPts val="0"/>
                        </a:spcAft>
                      </a:pP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分期定期保險金</a:t>
                      </a: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年</a:t>
                      </a: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b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給付</a:t>
                      </a: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年</a:t>
                      </a: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b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rgbClr val="FF0000"/>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rgbClr val="FF0000"/>
                          </a:solidFill>
                          <a:effectLst/>
                          <a:latin typeface="微軟正黑體" panose="020B0604030504040204" pitchFamily="34" charset="-120"/>
                          <a:ea typeface="微軟正黑體" panose="020B0604030504040204" pitchFamily="34" charset="-120"/>
                          <a:cs typeface="Arial" panose="020B0604020202020204" pitchFamily="34" charset="0"/>
                        </a:rPr>
                        <a:t>預估值</a:t>
                      </a:r>
                      <a:r>
                        <a:rPr lang="en-US" sz="1050" b="1" i="0" u="none" strike="noStrike" kern="1200" spc="70" baseline="0" dirty="0">
                          <a:solidFill>
                            <a:srgbClr val="FF0000"/>
                          </a:solidFill>
                          <a:effectLst/>
                          <a:latin typeface="微軟正黑體" panose="020B0604030504040204" pitchFamily="34" charset="-120"/>
                          <a:ea typeface="微軟正黑體" panose="020B0604030504040204" pitchFamily="34" charset="-120"/>
                          <a:cs typeface="Arial" panose="020B0604020202020204" pitchFamily="34" charset="0"/>
                        </a:rPr>
                        <a:t>)</a:t>
                      </a:r>
                      <a:endParaRPr lang="zh-TW" sz="1050" b="1" i="0" u="none" strike="noStrike" kern="1200" spc="70" baseline="0" dirty="0">
                        <a:solidFill>
                          <a:srgbClr val="FF0000"/>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067"/>
                    </a:solidFill>
                  </a:tcPr>
                </a:tc>
                <a:extLst>
                  <a:ext uri="{0D108BD9-81ED-4DB2-BD59-A6C34878D82A}">
                    <a16:rowId xmlns:a16="http://schemas.microsoft.com/office/drawing/2014/main" val="844813072"/>
                  </a:ext>
                </a:extLst>
              </a:tr>
              <a:tr h="648000">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保單價值準備金</a:t>
                      </a: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保單</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現金價值</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解約金</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(B)</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累計增加</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保險金額</a:t>
                      </a: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累計增加保險金額對應之保單價值準備金</a:t>
                      </a: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(C)</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保單價值</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準備金</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(A)+(C)</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保單現金價值</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解約金</a:t>
                      </a:r>
                      <a: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(B)+(C)</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486080110"/>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7">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100,000.00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96,794.12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72,595.37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2,295.00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2,468.39</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99,262.51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75,063.76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92,290.00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158,820.02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17,708.43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7999441"/>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98,423.03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73,817.50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4,648.00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5,083.29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103,506.32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78,900.79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94,643.00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144,908.85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16,157.34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499770"/>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100,072.64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99,071.90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7,061.00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7,851.69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107,924.33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106,923.59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97,056.00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151,094.07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16,846.99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03945"/>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101,743.85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100,726.00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9,536.00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10,780.92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112,524.77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111,506.92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99,531.00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157,534.68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17,565.12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0554756"/>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103,434.85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102,400.81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12,074.00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13,877.13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117,311.98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116,277.94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102,069.00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164,236.78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18,312.40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545475"/>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105,143.86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104,092.72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14,677.00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17,147.58</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122,291.44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121,240.30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104,672.00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171,208.02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19,089.69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3719215"/>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106,871.76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106,871.76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17,346.00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20,598.90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127,470.66</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127,470.66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107,341.00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178,458.93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19,898.17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4781874"/>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108,619.47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108,619.47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20,083.00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24,239.18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132,858.65</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132,858.65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110,078.00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186,002.11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20,739.24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4391668"/>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110,386.97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110,386.97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22,890.00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28,076.65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138,463.62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138,463.62</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112,885.00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193,849.07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21,614.17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383612"/>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112,172.47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112,172.47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25,769.00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32,119.25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144,291.72</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144,291.72</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115,764.00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202,008.41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22,523.94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421776"/>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132,020.87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132,020.87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58,917.00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86,430.06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218,450.93</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218,450.93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148,912.00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262,141.12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29,228.73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6449848"/>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69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155,172.98</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155,172.98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101,557.00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175,108.64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330,281.62</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330,281.62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191,552.00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363,309.79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40,509.04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5711971"/>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183,228.92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183,228.92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156,407.00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318,443.09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501,672.01</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501,672.01</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246,402.00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511,705.46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57,055.16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6605608"/>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89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214,820.76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214,820.76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226,960.00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541,760.33</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756,581.09</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756,581.09</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316,955.00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771,712.72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86,045.97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0190088"/>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60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254,912.64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254,912.64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317,718.00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899,942.59</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1,154,855.23</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1,154,855.23</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407,713.00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1,154,855.23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128,766.36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8434006"/>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303,149.06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303,149.06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434,465.00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1,463,499.70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1,766,648.76</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1,766,648.76</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524,460.00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1,766,648.76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196,981.34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590535"/>
                  </a:ext>
                </a:extLst>
              </a:tr>
              <a:tr h="198000">
                <a:tc rowSpan="2">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447,839.00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537,834.00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1,843,264.68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205,524.01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8425631"/>
                  </a:ext>
                </a:extLst>
              </a:tr>
              <a:tr h="252000">
                <a:tc vMerge="1">
                  <a:txBody>
                    <a:bodyPr/>
                    <a:lstStyle/>
                    <a:p>
                      <a:endParaRPr lang="zh-TW" altLang="en-US"/>
                    </a:p>
                  </a:txBody>
                  <a:tcPr/>
                </a:tc>
                <a:tc vMerge="1">
                  <a:txBody>
                    <a:bodyPr/>
                    <a:lstStyle/>
                    <a:p>
                      <a:endParaRPr lang="zh-TW" altLang="en-US"/>
                    </a:p>
                  </a:txBody>
                  <a:tcPr/>
                </a:tc>
                <a:tc gridSpan="10">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1400" b="1" i="0" u="none" strike="noStrike" spc="180" baseline="0" dirty="0">
                          <a:solidFill>
                            <a:srgbClr val="3F4582"/>
                          </a:solidFill>
                          <a:effectLst/>
                          <a:latin typeface="Arial Black" panose="020B0A04020102020204" pitchFamily="34" charset="0"/>
                          <a:ea typeface="微軟正黑體" panose="020B0604030504040204" pitchFamily="34" charset="-120"/>
                        </a:rPr>
                        <a:t>祝壽保險金 </a:t>
                      </a:r>
                      <a:r>
                        <a:rPr lang="en-US" altLang="zh-TW" sz="1600" b="1" i="0" u="none" strike="noStrike" spc="180" baseline="0" dirty="0">
                          <a:solidFill>
                            <a:srgbClr val="E6AF00"/>
                          </a:solidFill>
                          <a:effectLst/>
                          <a:latin typeface="Arial Black" panose="020B0A04020102020204" pitchFamily="34" charset="0"/>
                          <a:ea typeface="微軟正黑體" panose="020B0604030504040204" pitchFamily="34" charset="-120"/>
                        </a:rPr>
                        <a:t>1,843,264.68</a:t>
                      </a:r>
                      <a:r>
                        <a:rPr lang="en-US" altLang="zh-TW" sz="1400" b="1" i="0" u="none" strike="noStrike" spc="180" baseline="0" dirty="0">
                          <a:solidFill>
                            <a:srgbClr val="3F4582"/>
                          </a:solidFill>
                          <a:effectLst/>
                          <a:latin typeface="Arial Black" panose="020B0A04020102020204" pitchFamily="34" charset="0"/>
                          <a:ea typeface="微軟正黑體" panose="020B0604030504040204" pitchFamily="34" charset="-120"/>
                          <a:cs typeface="Arial" panose="020B0604020202020204" pitchFamily="34" charset="0"/>
                        </a:rPr>
                        <a:t> </a:t>
                      </a:r>
                      <a:r>
                        <a:rPr lang="zh-TW" altLang="en-US" sz="1400" b="1" i="0" u="none" strike="noStrike" spc="180" baseline="0" dirty="0">
                          <a:solidFill>
                            <a:srgbClr val="3F4582"/>
                          </a:solidFill>
                          <a:effectLst/>
                          <a:latin typeface="Arial Black" panose="020B0A04020102020204" pitchFamily="34" charset="0"/>
                          <a:ea typeface="微軟正黑體" panose="020B0604030504040204" pitchFamily="34" charset="-120"/>
                        </a:rPr>
                        <a:t>美元</a:t>
                      </a:r>
                      <a:r>
                        <a:rPr lang="en-US" altLang="zh-TW" sz="1400" b="1" i="0" u="none" strike="noStrike" spc="180" baseline="0" dirty="0">
                          <a:solidFill>
                            <a:srgbClr val="FF0000"/>
                          </a:solidFill>
                          <a:effectLst/>
                          <a:latin typeface="Arial Black" panose="020B0A04020102020204" pitchFamily="34" charset="0"/>
                          <a:ea typeface="微軟正黑體" panose="020B0604030504040204" pitchFamily="34" charset="-120"/>
                        </a:rPr>
                        <a:t>(</a:t>
                      </a:r>
                      <a:r>
                        <a:rPr lang="zh-TW" altLang="en-US" sz="1400" b="1" i="0" u="none" strike="noStrike" spc="180" baseline="0" dirty="0">
                          <a:solidFill>
                            <a:srgbClr val="FF0000"/>
                          </a:solidFill>
                          <a:effectLst/>
                          <a:latin typeface="Arial Black" panose="020B0A04020102020204" pitchFamily="34" charset="0"/>
                          <a:ea typeface="微軟正黑體" panose="020B0604030504040204" pitchFamily="34" charset="-120"/>
                        </a:rPr>
                        <a:t>預估值</a:t>
                      </a:r>
                      <a:r>
                        <a:rPr lang="en-US" altLang="zh-TW" sz="1400" b="1" i="0" u="none" strike="noStrike" spc="180" baseline="0" dirty="0">
                          <a:solidFill>
                            <a:srgbClr val="FF0000"/>
                          </a:solidFill>
                          <a:effectLst/>
                          <a:latin typeface="Arial Black" panose="020B0A04020102020204" pitchFamily="34" charset="0"/>
                          <a:ea typeface="微軟正黑體" panose="020B0604030504040204" pitchFamily="34" charset="-120"/>
                        </a:rPr>
                        <a:t>)</a:t>
                      </a:r>
                      <a:endParaRPr lang="zh-TW" altLang="en-US" sz="1400" b="1" i="0" u="none" strike="noStrike" spc="180" baseline="0" dirty="0">
                        <a:solidFill>
                          <a:srgbClr val="FF0000"/>
                        </a:solidFill>
                        <a:effectLst/>
                        <a:latin typeface="Arial Black" panose="020B0A04020102020204" pitchFamily="34" charset="0"/>
                        <a:ea typeface="微軟正黑體" panose="020B0604030504040204" pitchFamily="34" charset="-12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223753081"/>
                  </a:ext>
                </a:extLst>
              </a:tr>
            </a:tbl>
          </a:graphicData>
        </a:graphic>
      </p:graphicFrame>
      <p:sp>
        <p:nvSpPr>
          <p:cNvPr id="3" name="矩形 2"/>
          <p:cNvSpPr/>
          <p:nvPr/>
        </p:nvSpPr>
        <p:spPr>
          <a:xfrm>
            <a:off x="3411370" y="292388"/>
            <a:ext cx="5057795" cy="707886"/>
          </a:xfrm>
          <a:prstGeom prst="rect">
            <a:avLst/>
          </a:prstGeom>
        </p:spPr>
        <p:txBody>
          <a:bodyPr wrap="none">
            <a:spAutoFit/>
          </a:bodyPr>
          <a:lstStyle/>
          <a:p>
            <a:pPr lvl="0">
              <a:defRPr/>
            </a:pPr>
            <a:r>
              <a:rPr kumimoji="0" lang="zh-TW" altLang="en-US" sz="4000" b="1" dirty="0">
                <a:solidFill>
                  <a:prstClr val="black"/>
                </a:solidFill>
                <a:latin typeface="微軟正黑體" panose="020B0604030504040204" pitchFamily="34" charset="-120"/>
                <a:ea typeface="微軟正黑體" panose="020B0604030504040204" pitchFamily="34" charset="-120"/>
              </a:rPr>
              <a:t>吉美世 躉繳 </a:t>
            </a:r>
            <a:r>
              <a:rPr kumimoji="0" lang="zh-TW" altLang="en-US" sz="40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範例說明</a:t>
            </a:r>
            <a:endParaRPr kumimoji="1" lang="zh-TW" altLang="en-US" sz="800" b="0" i="0" u="none" strike="noStrike" kern="1200" cap="none" spc="0" normalizeH="0" baseline="0" noProof="0" dirty="0">
              <a:ln>
                <a:noFill/>
              </a:ln>
              <a:solidFill>
                <a:prstClr val="black"/>
              </a:solidFill>
              <a:effectLst/>
              <a:uLnTx/>
              <a:uFillTx/>
              <a:latin typeface="Calibri"/>
              <a:ea typeface="新細明體" pitchFamily="18" charset="-120"/>
              <a:cs typeface="+mn-cs"/>
            </a:endParaRPr>
          </a:p>
        </p:txBody>
      </p:sp>
      <p:sp>
        <p:nvSpPr>
          <p:cNvPr id="10" name="標題 2"/>
          <p:cNvSpPr txBox="1">
            <a:spLocks noChangeArrowheads="1"/>
          </p:cNvSpPr>
          <p:nvPr/>
        </p:nvSpPr>
        <p:spPr>
          <a:xfrm>
            <a:off x="264230" y="1185188"/>
            <a:ext cx="12312489" cy="785398"/>
          </a:xfrm>
          <a:prstGeom prst="rect">
            <a:avLst/>
          </a:prstGeom>
        </p:spPr>
        <p:txBody>
          <a:bodyPr/>
          <a:lstStyle>
            <a:lvl1pPr algn="ctr" rtl="0" eaLnBrk="0" fontAlgn="base" hangingPunct="0">
              <a:spcBef>
                <a:spcPct val="0"/>
              </a:spcBef>
              <a:spcAft>
                <a:spcPct val="0"/>
              </a:spcAft>
              <a:defRPr sz="4000" b="1" kern="1200">
                <a:solidFill>
                  <a:schemeClr val="tx1"/>
                </a:solidFill>
                <a:latin typeface="微軟正黑體" panose="020B0604030504040204" pitchFamily="34" charset="-120"/>
                <a:ea typeface="微軟正黑體" panose="020B0604030504040204" pitchFamily="34" charset="-120"/>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lvl="0" defTabSz="912813">
              <a:defRPr/>
            </a:pPr>
            <a:r>
              <a:rPr kumimoji="0" lang="en-US" altLang="zh-TW" sz="1400" dirty="0">
                <a:solidFill>
                  <a:srgbClr val="4F4543"/>
                </a:solidFill>
                <a:cs typeface="Times New Roman" panose="02020603050405020304" pitchFamily="18" charset="0"/>
              </a:rPr>
              <a:t>40</a:t>
            </a:r>
            <a:r>
              <a:rPr kumimoji="0" lang="zh-TW" altLang="en-US" sz="1400" dirty="0">
                <a:solidFill>
                  <a:srgbClr val="4F4543"/>
                </a:solidFill>
                <a:cs typeface="Times New Roman" panose="02020603050405020304" pitchFamily="18" charset="0"/>
              </a:rPr>
              <a:t>歲男性，投保「台灣人壽吉美世美元利率變動型終身壽險」，基本保險金額</a:t>
            </a:r>
            <a:r>
              <a:rPr kumimoji="0" lang="en-US" altLang="zh-TW" sz="1400" dirty="0">
                <a:solidFill>
                  <a:srgbClr val="4F4543"/>
                </a:solidFill>
                <a:cs typeface="Times New Roman" panose="02020603050405020304" pitchFamily="18" charset="0"/>
              </a:rPr>
              <a:t>89,995</a:t>
            </a:r>
            <a:r>
              <a:rPr kumimoji="0" lang="zh-TW" altLang="en-US" sz="1400" dirty="0">
                <a:solidFill>
                  <a:srgbClr val="4F4543"/>
                </a:solidFill>
                <a:cs typeface="Times New Roman" panose="02020603050405020304" pitchFamily="18" charset="0"/>
              </a:rPr>
              <a:t>美元，躉繳，</a:t>
            </a:r>
            <a:br>
              <a:rPr kumimoji="0" lang="en-US" altLang="zh-TW" sz="1400" dirty="0">
                <a:solidFill>
                  <a:srgbClr val="4F4543"/>
                </a:solidFill>
                <a:cs typeface="Times New Roman" panose="02020603050405020304" pitchFamily="18" charset="0"/>
              </a:rPr>
            </a:br>
            <a:r>
              <a:rPr kumimoji="0" lang="zh-TW" altLang="en-US" sz="1400" dirty="0">
                <a:solidFill>
                  <a:srgbClr val="4F4543"/>
                </a:solidFill>
                <a:cs typeface="Times New Roman" panose="02020603050405020304" pitchFamily="18" charset="0"/>
              </a:rPr>
              <a:t>表定保費為</a:t>
            </a:r>
            <a:r>
              <a:rPr kumimoji="0" lang="en-US" altLang="zh-TW" sz="1400" dirty="0">
                <a:solidFill>
                  <a:srgbClr val="4F4543"/>
                </a:solidFill>
                <a:cs typeface="Times New Roman" panose="02020603050405020304" pitchFamily="18" charset="0"/>
              </a:rPr>
              <a:t>101,523</a:t>
            </a:r>
            <a:r>
              <a:rPr kumimoji="0" lang="zh-TW" altLang="en-US" sz="1400" dirty="0">
                <a:solidFill>
                  <a:srgbClr val="4F4543"/>
                </a:solidFill>
                <a:cs typeface="Times New Roman" panose="02020603050405020304" pitchFamily="18" charset="0"/>
              </a:rPr>
              <a:t>美元，享高保費折扣</a:t>
            </a:r>
            <a:r>
              <a:rPr kumimoji="0" lang="en-US" altLang="zh-TW" sz="1400" dirty="0">
                <a:solidFill>
                  <a:srgbClr val="4F4543"/>
                </a:solidFill>
                <a:cs typeface="Times New Roman" panose="02020603050405020304" pitchFamily="18" charset="0"/>
              </a:rPr>
              <a:t>1.5%</a:t>
            </a:r>
            <a:r>
              <a:rPr kumimoji="0" lang="zh-TW" altLang="en-US" sz="1400" dirty="0">
                <a:solidFill>
                  <a:srgbClr val="4F4543"/>
                </a:solidFill>
                <a:cs typeface="Times New Roman" panose="02020603050405020304" pitchFamily="18" charset="0"/>
              </a:rPr>
              <a:t>，折扣後實繳保險費為</a:t>
            </a:r>
            <a:r>
              <a:rPr kumimoji="0" lang="en-US" altLang="zh-TW" sz="1400" dirty="0">
                <a:solidFill>
                  <a:srgbClr val="4F4543"/>
                </a:solidFill>
                <a:cs typeface="Times New Roman" panose="02020603050405020304" pitchFamily="18" charset="0"/>
              </a:rPr>
              <a:t>100,000</a:t>
            </a:r>
            <a:r>
              <a:rPr kumimoji="0" lang="zh-TW" altLang="en-US" sz="1400" dirty="0">
                <a:solidFill>
                  <a:srgbClr val="4F4543"/>
                </a:solidFill>
                <a:cs typeface="Times New Roman" panose="02020603050405020304" pitchFamily="18" charset="0"/>
              </a:rPr>
              <a:t>美元。</a:t>
            </a:r>
            <a:endParaRPr kumimoji="0" lang="zh-TW" altLang="en-US" sz="1400" b="1" i="0" u="none" strike="noStrike" kern="1200" cap="none" spc="0" normalizeH="0" baseline="0" noProof="0" dirty="0">
              <a:ln>
                <a:noFill/>
              </a:ln>
              <a:solidFill>
                <a:srgbClr val="4F4543"/>
              </a:solidFill>
              <a:effectLst/>
              <a:uLnTx/>
              <a:uFillTx/>
              <a:cs typeface="Times New Roman" panose="02020603050405020304" pitchFamily="18" charset="0"/>
            </a:endParaRPr>
          </a:p>
        </p:txBody>
      </p:sp>
      <p:sp>
        <p:nvSpPr>
          <p:cNvPr id="9" name="矩形 8">
            <a:extLst>
              <a:ext uri="{FF2B5EF4-FFF2-40B4-BE49-F238E27FC236}">
                <a16:creationId xmlns:a16="http://schemas.microsoft.com/office/drawing/2014/main" id="{87271FC5-7427-1936-5378-571DFA632EF5}"/>
              </a:ext>
            </a:extLst>
          </p:cNvPr>
          <p:cNvSpPr/>
          <p:nvPr/>
        </p:nvSpPr>
        <p:spPr>
          <a:xfrm>
            <a:off x="6451278" y="3294509"/>
            <a:ext cx="1080120" cy="2160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p:cNvSpPr txBox="1"/>
          <p:nvPr/>
        </p:nvSpPr>
        <p:spPr>
          <a:xfrm>
            <a:off x="0" y="0"/>
            <a:ext cx="1703512" cy="646331"/>
          </a:xfrm>
          <a:prstGeom prst="rect">
            <a:avLst/>
          </a:prstGeom>
          <a:solidFill>
            <a:schemeClr val="bg1"/>
          </a:solidFill>
          <a:ln w="38100">
            <a:solidFill>
              <a:srgbClr val="007C7D"/>
            </a:solidFill>
          </a:ln>
        </p:spPr>
        <p:txBody>
          <a:bodyPr wrap="square" lIns="72000" rIns="0" rtlCol="0">
            <a:spAutoFit/>
          </a:bodyPr>
          <a:lstStyle/>
          <a:p>
            <a:r>
              <a:rPr lang="zh-TW" altLang="en-US" sz="1800" b="1" dirty="0">
                <a:solidFill>
                  <a:srgbClr val="007C7D"/>
                </a:solidFill>
                <a:latin typeface="微軟正黑體" panose="020B0604030504040204" pitchFamily="34" charset="-120"/>
                <a:ea typeface="微軟正黑體" panose="020B0604030504040204" pitchFamily="34" charset="-120"/>
              </a:rPr>
              <a:t>情境一：</a:t>
            </a:r>
            <a:endParaRPr lang="en-US" altLang="zh-TW" sz="1800" b="1" dirty="0">
              <a:solidFill>
                <a:srgbClr val="007C7D"/>
              </a:solidFill>
              <a:latin typeface="微軟正黑體" panose="020B0604030504040204" pitchFamily="34" charset="-120"/>
              <a:ea typeface="微軟正黑體" panose="020B0604030504040204" pitchFamily="34" charset="-120"/>
            </a:endParaRPr>
          </a:p>
          <a:p>
            <a:r>
              <a:rPr lang="zh-TW" altLang="en-US" sz="1800" b="1" dirty="0">
                <a:solidFill>
                  <a:srgbClr val="007C7D"/>
                </a:solidFill>
                <a:latin typeface="微軟正黑體" panose="020B0604030504040204" pitchFamily="34" charset="-120"/>
                <a:ea typeface="微軟正黑體" panose="020B0604030504040204" pitchFamily="34" charset="-120"/>
              </a:rPr>
              <a:t>宣告利率</a:t>
            </a:r>
            <a:r>
              <a:rPr lang="en-US" altLang="zh-TW" sz="1800" b="1" dirty="0">
                <a:solidFill>
                  <a:srgbClr val="007C7D"/>
                </a:solidFill>
                <a:latin typeface="微軟正黑體" panose="020B0604030504040204" pitchFamily="34" charset="-120"/>
                <a:ea typeface="微軟正黑體" panose="020B0604030504040204" pitchFamily="34" charset="-120"/>
              </a:rPr>
              <a:t>4.30%</a:t>
            </a:r>
            <a:endParaRPr lang="zh-TW" altLang="en-US" sz="1800" b="1" dirty="0">
              <a:solidFill>
                <a:srgbClr val="007C7D"/>
              </a:solidFill>
              <a:latin typeface="微軟正黑體" panose="020B0604030504040204" pitchFamily="34" charset="-120"/>
              <a:ea typeface="微軟正黑體" panose="020B0604030504040204" pitchFamily="34" charset="-120"/>
            </a:endParaRPr>
          </a:p>
        </p:txBody>
      </p:sp>
      <p:sp>
        <p:nvSpPr>
          <p:cNvPr id="15" name="文字方塊 7"/>
          <p:cNvSpPr txBox="1">
            <a:spLocks noChangeArrowheads="1"/>
          </p:cNvSpPr>
          <p:nvPr/>
        </p:nvSpPr>
        <p:spPr bwMode="auto">
          <a:xfrm>
            <a:off x="10362981" y="1706570"/>
            <a:ext cx="1838544" cy="5016758"/>
          </a:xfrm>
          <a:prstGeom prst="rect">
            <a:avLst/>
          </a:prstGeom>
          <a:noFill/>
          <a:ln>
            <a:noFill/>
          </a:ln>
        </p:spPr>
        <p:txBody>
          <a:bodyPr wrap="square" lIns="108000" tIns="0" bIns="0">
            <a:spAutoFit/>
          </a:bodyPr>
          <a:lstStyle>
            <a:lvl1pPr marL="354013" indent="-354013" eaLnBrk="0" hangingPunct="0">
              <a:spcBef>
                <a:spcPct val="20000"/>
              </a:spcBef>
              <a:buChar char="•"/>
              <a:defRPr kumimoji="1" sz="3200">
                <a:solidFill>
                  <a:schemeClr val="tx1"/>
                </a:solidFill>
                <a:latin typeface="Arial" pitchFamily="34" charset="0"/>
                <a:ea typeface="新細明體" pitchFamily="18" charset="-120"/>
              </a:defRPr>
            </a:lvl1pPr>
            <a:lvl2pPr marL="742950" indent="-285750" eaLnBrk="0" hangingPunct="0">
              <a:spcBef>
                <a:spcPct val="20000"/>
              </a:spcBef>
              <a:buChar char="–"/>
              <a:defRPr kumimoji="1" sz="2800">
                <a:solidFill>
                  <a:schemeClr val="tx1"/>
                </a:solidFill>
                <a:latin typeface="Arial" pitchFamily="34" charset="0"/>
                <a:ea typeface="新細明體" pitchFamily="18" charset="-120"/>
              </a:defRPr>
            </a:lvl2pPr>
            <a:lvl3pPr marL="1143000" indent="-228600" eaLnBrk="0" hangingPunct="0">
              <a:spcBef>
                <a:spcPct val="20000"/>
              </a:spcBef>
              <a:buChar char="•"/>
              <a:defRPr kumimoji="1" sz="2400">
                <a:solidFill>
                  <a:schemeClr val="tx1"/>
                </a:solidFill>
                <a:latin typeface="Arial" pitchFamily="34" charset="0"/>
                <a:ea typeface="新細明體" pitchFamily="18" charset="-120"/>
              </a:defRPr>
            </a:lvl3pPr>
            <a:lvl4pPr marL="1600200" indent="-228600" eaLnBrk="0" hangingPunct="0">
              <a:spcBef>
                <a:spcPct val="20000"/>
              </a:spcBef>
              <a:buChar char="–"/>
              <a:defRPr kumimoji="1" sz="2000">
                <a:solidFill>
                  <a:schemeClr val="tx1"/>
                </a:solidFill>
                <a:latin typeface="Arial" pitchFamily="34" charset="0"/>
                <a:ea typeface="新細明體" pitchFamily="18" charset="-120"/>
              </a:defRPr>
            </a:lvl4pPr>
            <a:lvl5pPr marL="2057400" indent="-228600" eaLnBrk="0" hangingPunct="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marL="0" algn="just" eaLnBrk="1" hangingPunct="1">
              <a:spcBef>
                <a:spcPts val="300"/>
              </a:spcBef>
              <a:buFontTx/>
              <a:buNone/>
              <a:defRPr/>
            </a:pP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註</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1</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：本表與「累計增加保險金額」之相關數值為假設每年宣告利率</a:t>
            </a:r>
            <a:r>
              <a:rPr kumimoji="0" lang="en-US" altLang="zh-TW" sz="1050"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4.30%(</a:t>
            </a:r>
            <a:r>
              <a:rPr kumimoji="0" lang="zh-TW" altLang="en-US" sz="1050"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非保證利率</a:t>
            </a:r>
            <a:r>
              <a:rPr kumimoji="0" lang="en-US" altLang="zh-TW" sz="1050"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下計算，且為人工試算容有四捨五入之誤差，實際金額以給付當時系統計算為主。</a:t>
            </a:r>
          </a:p>
          <a:p>
            <a:pPr marL="0" algn="just" eaLnBrk="1" hangingPunct="1">
              <a:spcBef>
                <a:spcPts val="300"/>
              </a:spcBef>
              <a:buFontTx/>
              <a:buNone/>
              <a:defRPr/>
            </a:pP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註</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2</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：本表各項累計增加保險金額之年度末相關數值，係已包含次一保單週年日始生效之增額繳清保險金額，各項實際給付金額須以計算當時之實際累計增加保險金額為準。</a:t>
            </a:r>
          </a:p>
          <a:p>
            <a:pPr marL="0" algn="just" eaLnBrk="1" hangingPunct="1">
              <a:spcBef>
                <a:spcPts val="300"/>
              </a:spcBef>
              <a:buFontTx/>
              <a:buNone/>
              <a:defRPr/>
            </a:pP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註</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3</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：保單價值準備金與保單現金價值</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解約金</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，係為領取祝壽保險金後之數額。</a:t>
            </a:r>
          </a:p>
          <a:p>
            <a:pPr marL="0" algn="just" eaLnBrk="1" hangingPunct="1">
              <a:spcBef>
                <a:spcPts val="300"/>
              </a:spcBef>
              <a:buFontTx/>
              <a:buNone/>
              <a:defRPr/>
            </a:pP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註</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4</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：「身故</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完全失能保險金」的給付，可選擇分期定期給付，假設選擇分期定期保險金給付期間為</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10</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年，指定保險金</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比例</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為</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100%</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，分期定期保險金預定利率為</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2.50%</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p>
          <a:p>
            <a:pPr marL="0" algn="just" eaLnBrk="1" hangingPunct="1">
              <a:spcBef>
                <a:spcPts val="300"/>
              </a:spcBef>
              <a:buFontTx/>
              <a:buNone/>
              <a:defRPr/>
            </a:pPr>
            <a:r>
              <a:rPr lang="en-US" altLang="zh-TW" sz="1050" b="1" dirty="0">
                <a:solidFill>
                  <a:schemeClr val="tx1">
                    <a:lumMod val="65000"/>
                    <a:lumOff val="35000"/>
                  </a:schemeClr>
                </a:solidFill>
                <a:latin typeface="微軟正黑體" panose="020B0604030504040204" pitchFamily="34" charset="-120"/>
                <a:ea typeface="微軟正黑體" panose="020B0604030504040204" pitchFamily="34" charset="-120"/>
                <a:cs typeface="Times New Roman" pitchFamily="18" charset="0"/>
              </a:rPr>
              <a:t>※</a:t>
            </a:r>
            <a:r>
              <a:rPr lang="zh-TW" altLang="en-US" sz="1050" b="1" dirty="0">
                <a:solidFill>
                  <a:schemeClr val="tx1">
                    <a:lumMod val="65000"/>
                    <a:lumOff val="35000"/>
                  </a:schemeClr>
                </a:solidFill>
                <a:latin typeface="微軟正黑體" panose="020B0604030504040204" pitchFamily="34" charset="-120"/>
                <a:ea typeface="微軟正黑體" panose="020B0604030504040204" pitchFamily="34" charset="-120"/>
                <a:cs typeface="Times New Roman" pitchFamily="18" charset="0"/>
              </a:rPr>
              <a:t>本範例數值</a:t>
            </a:r>
            <a:r>
              <a:rPr lang="zh-TW" altLang="en-US" sz="1200" b="1" dirty="0">
                <a:solidFill>
                  <a:srgbClr val="FF0000"/>
                </a:solidFill>
                <a:latin typeface="微軟正黑體" panose="020B0604030504040204" pitchFamily="34" charset="-120"/>
                <a:ea typeface="微軟正黑體" panose="020B0604030504040204" pitchFamily="34" charset="-120"/>
                <a:cs typeface="Times New Roman" pitchFamily="18" charset="0"/>
              </a:rPr>
              <a:t>僅供參考</a:t>
            </a:r>
            <a:r>
              <a:rPr lang="zh-TW" altLang="en-US" sz="1050" b="1" dirty="0">
                <a:solidFill>
                  <a:schemeClr val="tx1">
                    <a:lumMod val="65000"/>
                    <a:lumOff val="35000"/>
                  </a:schemeClr>
                </a:solidFill>
                <a:latin typeface="微軟正黑體" panose="020B0604030504040204" pitchFamily="34" charset="-120"/>
                <a:ea typeface="微軟正黑體" panose="020B0604030504040204" pitchFamily="34" charset="-120"/>
                <a:cs typeface="Times New Roman" pitchFamily="18" charset="0"/>
              </a:rPr>
              <a:t>，可能存在小數點四捨五入進位之差異，實際數值詳閱保險單面頁，各項給付條件之詳細內容請參閱保單條款。</a:t>
            </a:r>
          </a:p>
        </p:txBody>
      </p:sp>
      <p:sp>
        <p:nvSpPr>
          <p:cNvPr id="17" name="矩形 8"/>
          <p:cNvSpPr>
            <a:spLocks noChangeArrowheads="1"/>
          </p:cNvSpPr>
          <p:nvPr/>
        </p:nvSpPr>
        <p:spPr bwMode="auto">
          <a:xfrm>
            <a:off x="9007088" y="1756175"/>
            <a:ext cx="1338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spcBef>
                <a:spcPct val="20000"/>
              </a:spcBef>
              <a:buChar char="•"/>
              <a:defRPr kumimoji="1" sz="3200">
                <a:solidFill>
                  <a:schemeClr val="tx1"/>
                </a:solidFill>
                <a:latin typeface="微軟正黑體" panose="020B0604030504040204" pitchFamily="34" charset="-120"/>
                <a:ea typeface="微軟正黑體" panose="020B0604030504040204" pitchFamily="34" charset="-120"/>
              </a:defRPr>
            </a:lvl1pPr>
            <a:lvl2pPr marL="741363" indent="-285750" defTabSz="912813">
              <a:spcBef>
                <a:spcPct val="20000"/>
              </a:spcBef>
              <a:buChar char="–"/>
              <a:defRPr kumimoji="1" sz="2800">
                <a:solidFill>
                  <a:schemeClr val="tx1"/>
                </a:solidFill>
                <a:latin typeface="微軟正黑體" panose="020B0604030504040204" pitchFamily="34" charset="-120"/>
                <a:ea typeface="微軟正黑體" panose="020B0604030504040204" pitchFamily="34" charset="-120"/>
              </a:defRPr>
            </a:lvl2pPr>
            <a:lvl3pPr marL="1141413" indent="-228600" defTabSz="912813">
              <a:spcBef>
                <a:spcPct val="20000"/>
              </a:spcBef>
              <a:buChar char="•"/>
              <a:defRPr kumimoji="1" sz="2400">
                <a:solidFill>
                  <a:schemeClr val="tx1"/>
                </a:solidFill>
                <a:latin typeface="微軟正黑體" panose="020B0604030504040204" pitchFamily="34" charset="-120"/>
                <a:ea typeface="微軟正黑體" panose="020B0604030504040204" pitchFamily="34" charset="-120"/>
              </a:defRPr>
            </a:lvl3pPr>
            <a:lvl4pPr marL="1598613" indent="-228600" defTabSz="912813">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4pPr>
            <a:lvl5pPr marL="2055813" indent="-228600" defTabSz="912813">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5pPr>
            <a:lvl6pPr marL="2513013" indent="-228600" defTabSz="912813"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6pPr>
            <a:lvl7pPr marL="2970213" indent="-228600" defTabSz="912813"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7pPr>
            <a:lvl8pPr marL="3427413" indent="-228600" defTabSz="912813"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8pPr>
            <a:lvl9pPr marL="3884613" indent="-228600" defTabSz="912813"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9pPr>
          </a:lstStyle>
          <a:p>
            <a:pPr eaLnBrk="1" hangingPunct="1">
              <a:spcBef>
                <a:spcPct val="0"/>
              </a:spcBef>
              <a:buFontTx/>
              <a:buNone/>
            </a:pPr>
            <a:r>
              <a:rPr lang="zh-TW" altLang="zh-TW" sz="1000" dirty="0">
                <a:solidFill>
                  <a:schemeClr val="bg1"/>
                </a:solidFill>
              </a:rPr>
              <a:t>幣別</a:t>
            </a:r>
            <a:r>
              <a:rPr lang="en-US" altLang="zh-TW" sz="1000" dirty="0">
                <a:solidFill>
                  <a:schemeClr val="bg1"/>
                </a:solidFill>
              </a:rPr>
              <a:t>/</a:t>
            </a:r>
            <a:r>
              <a:rPr lang="zh-TW" altLang="zh-TW" sz="1000" dirty="0">
                <a:solidFill>
                  <a:schemeClr val="bg1"/>
                </a:solidFill>
              </a:rPr>
              <a:t>單位：</a:t>
            </a:r>
            <a:r>
              <a:rPr lang="zh-TW" altLang="en-US" sz="1000" dirty="0">
                <a:solidFill>
                  <a:schemeClr val="bg1"/>
                </a:solidFill>
              </a:rPr>
              <a:t>美元</a:t>
            </a:r>
            <a:r>
              <a:rPr lang="en-US" altLang="zh-TW" sz="1000" dirty="0">
                <a:solidFill>
                  <a:schemeClr val="bg1"/>
                </a:solidFill>
              </a:rPr>
              <a:t>/</a:t>
            </a:r>
            <a:r>
              <a:rPr lang="zh-TW" altLang="zh-TW" sz="1000" dirty="0">
                <a:solidFill>
                  <a:schemeClr val="bg1"/>
                </a:solidFill>
              </a:rPr>
              <a:t>元</a:t>
            </a:r>
            <a:endParaRPr lang="zh-TW" altLang="en-US" sz="1000" dirty="0">
              <a:solidFill>
                <a:schemeClr val="bg1"/>
              </a:solidFill>
            </a:endParaRPr>
          </a:p>
        </p:txBody>
      </p:sp>
      <p:sp>
        <p:nvSpPr>
          <p:cNvPr id="19" name="圓角矩形圖說文字 18"/>
          <p:cNvSpPr/>
          <p:nvPr/>
        </p:nvSpPr>
        <p:spPr>
          <a:xfrm>
            <a:off x="4871864" y="3496816"/>
            <a:ext cx="1366139" cy="1079500"/>
          </a:xfrm>
          <a:prstGeom prst="wedgeRoundRectCallout">
            <a:avLst>
              <a:gd name="adj1" fmla="val 62137"/>
              <a:gd name="adj2" fmla="val -46913"/>
              <a:gd name="adj3" fmla="val 16667"/>
            </a:avLst>
          </a:prstGeom>
          <a:solidFill>
            <a:schemeClr val="bg1"/>
          </a:solidFill>
          <a:ln w="19050">
            <a:solidFill>
              <a:srgbClr val="FF0000"/>
            </a:solidFill>
          </a:ln>
          <a:effectLst/>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zh-TW" altLang="en-US" sz="1400" b="1" dirty="0">
                <a:solidFill>
                  <a:srgbClr val="E04136"/>
                </a:solidFill>
                <a:latin typeface="微軟正黑體" panose="020B0604030504040204" pitchFamily="34" charset="-120"/>
                <a:ea typeface="微軟正黑體" panose="020B0604030504040204" pitchFamily="34" charset="-120"/>
              </a:rPr>
              <a:t>第三年末保單現金價值超過累計所繳保費</a:t>
            </a:r>
            <a:br>
              <a:rPr lang="en-US" altLang="zh-TW" sz="1400" b="1" dirty="0">
                <a:solidFill>
                  <a:srgbClr val="E04136"/>
                </a:solidFill>
                <a:latin typeface="微軟正黑體" panose="020B0604030504040204" pitchFamily="34" charset="-120"/>
                <a:ea typeface="微軟正黑體" panose="020B0604030504040204" pitchFamily="34" charset="-120"/>
              </a:rPr>
            </a:br>
            <a:r>
              <a:rPr lang="en-US" altLang="zh-TW" sz="1400" b="1" u="sng" dirty="0">
                <a:solidFill>
                  <a:srgbClr val="E04136"/>
                </a:solidFill>
                <a:latin typeface="微軟正黑體" panose="020B0604030504040204" pitchFamily="34" charset="-120"/>
                <a:ea typeface="微軟正黑體" panose="020B0604030504040204" pitchFamily="34" charset="-120"/>
              </a:rPr>
              <a:t>(</a:t>
            </a:r>
            <a:r>
              <a:rPr lang="zh-TW" altLang="en-US" sz="1400" b="1" u="sng" dirty="0">
                <a:solidFill>
                  <a:srgbClr val="E04136"/>
                </a:solidFill>
                <a:latin typeface="微軟正黑體" panose="020B0604030504040204" pitchFamily="34" charset="-120"/>
                <a:ea typeface="微軟正黑體" panose="020B0604030504040204" pitchFamily="34" charset="-120"/>
              </a:rPr>
              <a:t>此為預估值</a:t>
            </a:r>
            <a:r>
              <a:rPr lang="en-US" altLang="zh-TW" sz="1400" b="1" u="sng" dirty="0">
                <a:solidFill>
                  <a:srgbClr val="E04136"/>
                </a:solidFill>
                <a:latin typeface="微軟正黑體" panose="020B0604030504040204" pitchFamily="34" charset="-120"/>
                <a:ea typeface="微軟正黑體" panose="020B0604030504040204" pitchFamily="34" charset="-120"/>
              </a:rPr>
              <a:t>)</a:t>
            </a:r>
            <a:endParaRPr lang="zh-TW" altLang="en-US" sz="1400" b="1" u="sng" dirty="0">
              <a:solidFill>
                <a:srgbClr val="E04136"/>
              </a:solidFill>
              <a:latin typeface="微軟正黑體" panose="020B0604030504040204" pitchFamily="34" charset="-120"/>
              <a:ea typeface="微軟正黑體" panose="020B0604030504040204" pitchFamily="34" charset="-120"/>
            </a:endParaRPr>
          </a:p>
        </p:txBody>
      </p:sp>
      <p:sp>
        <p:nvSpPr>
          <p:cNvPr id="20" name="矩形 19">
            <a:extLst>
              <a:ext uri="{FF2B5EF4-FFF2-40B4-BE49-F238E27FC236}">
                <a16:creationId xmlns:a16="http://schemas.microsoft.com/office/drawing/2014/main" id="{87271FC5-7427-1936-5378-571DFA632EF5}"/>
              </a:ext>
            </a:extLst>
          </p:cNvPr>
          <p:cNvSpPr/>
          <p:nvPr/>
        </p:nvSpPr>
        <p:spPr>
          <a:xfrm>
            <a:off x="755328" y="2894458"/>
            <a:ext cx="882972" cy="33729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77293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11370" y="292388"/>
            <a:ext cx="5057795" cy="707886"/>
          </a:xfrm>
          <a:prstGeom prst="rect">
            <a:avLst/>
          </a:prstGeom>
        </p:spPr>
        <p:txBody>
          <a:bodyPr wrap="none">
            <a:spAutoFit/>
          </a:bodyPr>
          <a:lstStyle/>
          <a:p>
            <a:pPr lvl="0">
              <a:defRPr/>
            </a:pPr>
            <a:r>
              <a:rPr kumimoji="0" lang="zh-TW" altLang="en-US" sz="4000" b="1" dirty="0">
                <a:solidFill>
                  <a:prstClr val="black"/>
                </a:solidFill>
                <a:latin typeface="微軟正黑體" panose="020B0604030504040204" pitchFamily="34" charset="-120"/>
                <a:ea typeface="微軟正黑體" panose="020B0604030504040204" pitchFamily="34" charset="-120"/>
              </a:rPr>
              <a:t>吉美世 躉繳 </a:t>
            </a:r>
            <a:r>
              <a:rPr kumimoji="0" lang="zh-TW" altLang="en-US" sz="40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範例說明</a:t>
            </a:r>
            <a:endParaRPr kumimoji="1" lang="zh-TW" altLang="en-US" sz="800" b="0" i="0" u="none" strike="noStrike" kern="1200" cap="none" spc="0" normalizeH="0" baseline="0" noProof="0" dirty="0">
              <a:ln>
                <a:noFill/>
              </a:ln>
              <a:solidFill>
                <a:prstClr val="black"/>
              </a:solidFill>
              <a:effectLst/>
              <a:uLnTx/>
              <a:uFillTx/>
              <a:latin typeface="Calibri"/>
              <a:ea typeface="新細明體" pitchFamily="18" charset="-120"/>
              <a:cs typeface="+mn-cs"/>
            </a:endParaRPr>
          </a:p>
        </p:txBody>
      </p:sp>
      <p:sp>
        <p:nvSpPr>
          <p:cNvPr id="10" name="標題 2"/>
          <p:cNvSpPr txBox="1">
            <a:spLocks noChangeArrowheads="1"/>
          </p:cNvSpPr>
          <p:nvPr/>
        </p:nvSpPr>
        <p:spPr>
          <a:xfrm>
            <a:off x="264231" y="1185188"/>
            <a:ext cx="10081120" cy="785398"/>
          </a:xfrm>
          <a:prstGeom prst="rect">
            <a:avLst/>
          </a:prstGeom>
        </p:spPr>
        <p:txBody>
          <a:bodyPr/>
          <a:lstStyle>
            <a:lvl1pPr algn="ctr" rtl="0" eaLnBrk="0" fontAlgn="base" hangingPunct="0">
              <a:spcBef>
                <a:spcPct val="0"/>
              </a:spcBef>
              <a:spcAft>
                <a:spcPct val="0"/>
              </a:spcAft>
              <a:defRPr sz="4000" b="1" kern="1200">
                <a:solidFill>
                  <a:schemeClr val="tx1"/>
                </a:solidFill>
                <a:latin typeface="微軟正黑體" panose="020B0604030504040204" pitchFamily="34" charset="-120"/>
                <a:ea typeface="微軟正黑體" panose="020B0604030504040204" pitchFamily="34" charset="-120"/>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lvl="0" defTabSz="912813">
              <a:defRPr/>
            </a:pPr>
            <a:r>
              <a:rPr kumimoji="0" lang="en-US" altLang="zh-TW" sz="1400" dirty="0">
                <a:solidFill>
                  <a:srgbClr val="4F4543"/>
                </a:solidFill>
                <a:cs typeface="Times New Roman" panose="02020603050405020304" pitchFamily="18" charset="0"/>
              </a:rPr>
              <a:t>40</a:t>
            </a:r>
            <a:r>
              <a:rPr kumimoji="0" lang="zh-TW" altLang="en-US" sz="1400" dirty="0">
                <a:solidFill>
                  <a:srgbClr val="4F4543"/>
                </a:solidFill>
                <a:cs typeface="Times New Roman" panose="02020603050405020304" pitchFamily="18" charset="0"/>
              </a:rPr>
              <a:t>歲男性，投保「台灣人壽吉美世美元利率變動型終身壽險」，基本保險金額</a:t>
            </a:r>
            <a:r>
              <a:rPr kumimoji="0" lang="en-US" altLang="zh-TW" sz="1400" dirty="0">
                <a:solidFill>
                  <a:srgbClr val="4F4543"/>
                </a:solidFill>
                <a:cs typeface="Times New Roman" panose="02020603050405020304" pitchFamily="18" charset="0"/>
              </a:rPr>
              <a:t>89,995</a:t>
            </a:r>
            <a:r>
              <a:rPr kumimoji="0" lang="zh-TW" altLang="en-US" sz="1400" dirty="0">
                <a:solidFill>
                  <a:srgbClr val="4F4543"/>
                </a:solidFill>
                <a:cs typeface="Times New Roman" panose="02020603050405020304" pitchFamily="18" charset="0"/>
              </a:rPr>
              <a:t>美元，躉繳，</a:t>
            </a:r>
            <a:br>
              <a:rPr kumimoji="0" lang="en-US" altLang="zh-TW" sz="1400" dirty="0">
                <a:solidFill>
                  <a:srgbClr val="4F4543"/>
                </a:solidFill>
                <a:cs typeface="Times New Roman" panose="02020603050405020304" pitchFamily="18" charset="0"/>
              </a:rPr>
            </a:br>
            <a:r>
              <a:rPr kumimoji="0" lang="zh-TW" altLang="en-US" sz="1400" dirty="0">
                <a:solidFill>
                  <a:srgbClr val="4F4543"/>
                </a:solidFill>
                <a:cs typeface="Times New Roman" panose="02020603050405020304" pitchFamily="18" charset="0"/>
              </a:rPr>
              <a:t>表定保費為</a:t>
            </a:r>
            <a:r>
              <a:rPr kumimoji="0" lang="en-US" altLang="zh-TW" sz="1400" dirty="0">
                <a:solidFill>
                  <a:srgbClr val="4F4543"/>
                </a:solidFill>
                <a:cs typeface="Times New Roman" panose="02020603050405020304" pitchFamily="18" charset="0"/>
              </a:rPr>
              <a:t>101,523</a:t>
            </a:r>
            <a:r>
              <a:rPr kumimoji="0" lang="zh-TW" altLang="en-US" sz="1400" dirty="0">
                <a:solidFill>
                  <a:srgbClr val="4F4543"/>
                </a:solidFill>
                <a:cs typeface="Times New Roman" panose="02020603050405020304" pitchFamily="18" charset="0"/>
              </a:rPr>
              <a:t>美元，享高保費折扣</a:t>
            </a:r>
            <a:r>
              <a:rPr kumimoji="0" lang="en-US" altLang="zh-TW" sz="1400" dirty="0">
                <a:solidFill>
                  <a:srgbClr val="4F4543"/>
                </a:solidFill>
                <a:cs typeface="Times New Roman" panose="02020603050405020304" pitchFamily="18" charset="0"/>
              </a:rPr>
              <a:t>1.5%</a:t>
            </a:r>
            <a:r>
              <a:rPr kumimoji="0" lang="zh-TW" altLang="en-US" sz="1400" dirty="0">
                <a:solidFill>
                  <a:srgbClr val="4F4543"/>
                </a:solidFill>
                <a:cs typeface="Times New Roman" panose="02020603050405020304" pitchFamily="18" charset="0"/>
              </a:rPr>
              <a:t>，折扣後實繳保險費為</a:t>
            </a:r>
            <a:r>
              <a:rPr kumimoji="0" lang="en-US" altLang="zh-TW" sz="1400" dirty="0">
                <a:solidFill>
                  <a:srgbClr val="4F4543"/>
                </a:solidFill>
                <a:cs typeface="Times New Roman" panose="02020603050405020304" pitchFamily="18" charset="0"/>
              </a:rPr>
              <a:t>100,000</a:t>
            </a:r>
            <a:r>
              <a:rPr kumimoji="0" lang="zh-TW" altLang="en-US" sz="1400" dirty="0">
                <a:solidFill>
                  <a:srgbClr val="4F4543"/>
                </a:solidFill>
                <a:cs typeface="Times New Roman" panose="02020603050405020304" pitchFamily="18" charset="0"/>
              </a:rPr>
              <a:t>美元。</a:t>
            </a:r>
            <a:endParaRPr kumimoji="0" lang="zh-TW" altLang="en-US" sz="1400" b="1" i="0" u="none" strike="noStrike" kern="1200" cap="none" spc="0" normalizeH="0" baseline="0" noProof="0" dirty="0">
              <a:ln>
                <a:noFill/>
              </a:ln>
              <a:solidFill>
                <a:srgbClr val="4F4543"/>
              </a:solidFill>
              <a:effectLst/>
              <a:uLnTx/>
              <a:uFillTx/>
              <a:cs typeface="Times New Roman" panose="02020603050405020304" pitchFamily="18" charset="0"/>
            </a:endParaRPr>
          </a:p>
        </p:txBody>
      </p:sp>
      <p:sp>
        <p:nvSpPr>
          <p:cNvPr id="14" name="文字方塊 13"/>
          <p:cNvSpPr txBox="1"/>
          <p:nvPr/>
        </p:nvSpPr>
        <p:spPr>
          <a:xfrm>
            <a:off x="0" y="0"/>
            <a:ext cx="1703512" cy="646331"/>
          </a:xfrm>
          <a:prstGeom prst="rect">
            <a:avLst/>
          </a:prstGeom>
          <a:solidFill>
            <a:schemeClr val="bg1"/>
          </a:solidFill>
          <a:ln w="38100">
            <a:solidFill>
              <a:srgbClr val="007C7D"/>
            </a:solidFill>
          </a:ln>
        </p:spPr>
        <p:txBody>
          <a:bodyPr wrap="square" lIns="72000" rIns="0" rtlCol="0">
            <a:spAutoFit/>
          </a:bodyPr>
          <a:lstStyle/>
          <a:p>
            <a:r>
              <a:rPr lang="zh-TW" altLang="en-US" sz="1800" b="1" dirty="0">
                <a:solidFill>
                  <a:srgbClr val="007C7D"/>
                </a:solidFill>
                <a:latin typeface="微軟正黑體" panose="020B0604030504040204" pitchFamily="34" charset="-120"/>
                <a:ea typeface="微軟正黑體" panose="020B0604030504040204" pitchFamily="34" charset="-120"/>
              </a:rPr>
              <a:t>情境二：</a:t>
            </a:r>
            <a:endParaRPr lang="en-US" altLang="zh-TW" sz="1800" b="1" dirty="0">
              <a:solidFill>
                <a:srgbClr val="007C7D"/>
              </a:solidFill>
              <a:latin typeface="微軟正黑體" panose="020B0604030504040204" pitchFamily="34" charset="-120"/>
              <a:ea typeface="微軟正黑體" panose="020B0604030504040204" pitchFamily="34" charset="-120"/>
            </a:endParaRPr>
          </a:p>
          <a:p>
            <a:r>
              <a:rPr lang="zh-TW" altLang="en-US" sz="1800" b="1" dirty="0">
                <a:solidFill>
                  <a:srgbClr val="007C7D"/>
                </a:solidFill>
                <a:latin typeface="微軟正黑體" panose="020B0604030504040204" pitchFamily="34" charset="-120"/>
                <a:ea typeface="微軟正黑體" panose="020B0604030504040204" pitchFamily="34" charset="-120"/>
              </a:rPr>
              <a:t>宣告利率</a:t>
            </a:r>
            <a:r>
              <a:rPr lang="en-US" altLang="zh-TW" sz="1800" b="1" dirty="0">
                <a:solidFill>
                  <a:srgbClr val="007C7D"/>
                </a:solidFill>
                <a:latin typeface="微軟正黑體" panose="020B0604030504040204" pitchFamily="34" charset="-120"/>
                <a:ea typeface="微軟正黑體" panose="020B0604030504040204" pitchFamily="34" charset="-120"/>
              </a:rPr>
              <a:t>1.75%</a:t>
            </a:r>
            <a:endParaRPr lang="zh-TW" altLang="en-US" sz="1800" b="1" dirty="0">
              <a:solidFill>
                <a:srgbClr val="007C7D"/>
              </a:solidFill>
              <a:latin typeface="微軟正黑體" panose="020B0604030504040204" pitchFamily="34" charset="-120"/>
              <a:ea typeface="微軟正黑體" panose="020B0604030504040204" pitchFamily="34" charset="-120"/>
            </a:endParaRPr>
          </a:p>
        </p:txBody>
      </p:sp>
      <p:graphicFrame>
        <p:nvGraphicFramePr>
          <p:cNvPr id="16" name="表格 15"/>
          <p:cNvGraphicFramePr>
            <a:graphicFrameLocks noGrp="1"/>
          </p:cNvGraphicFramePr>
          <p:nvPr>
            <p:extLst>
              <p:ext uri="{D42A27DB-BD31-4B8C-83A1-F6EECF244321}">
                <p14:modId xmlns:p14="http://schemas.microsoft.com/office/powerpoint/2010/main" val="2272299152"/>
              </p:ext>
            </p:extLst>
          </p:nvPr>
        </p:nvGraphicFramePr>
        <p:xfrm>
          <a:off x="30981" y="1706570"/>
          <a:ext cx="10332000" cy="4818774"/>
        </p:xfrm>
        <a:graphic>
          <a:graphicData uri="http://schemas.openxmlformats.org/drawingml/2006/table">
            <a:tbl>
              <a:tblPr firstRow="1" firstCol="1" bandRow="1"/>
              <a:tblGrid>
                <a:gridCol w="324000">
                  <a:extLst>
                    <a:ext uri="{9D8B030D-6E8A-4147-A177-3AD203B41FA5}">
                      <a16:colId xmlns:a16="http://schemas.microsoft.com/office/drawing/2014/main" val="1289107749"/>
                    </a:ext>
                  </a:extLst>
                </a:gridCol>
                <a:gridCol w="396000">
                  <a:extLst>
                    <a:ext uri="{9D8B030D-6E8A-4147-A177-3AD203B41FA5}">
                      <a16:colId xmlns:a16="http://schemas.microsoft.com/office/drawing/2014/main" val="3776090307"/>
                    </a:ext>
                  </a:extLst>
                </a:gridCol>
                <a:gridCol w="900000">
                  <a:extLst>
                    <a:ext uri="{9D8B030D-6E8A-4147-A177-3AD203B41FA5}">
                      <a16:colId xmlns:a16="http://schemas.microsoft.com/office/drawing/2014/main" val="1638936548"/>
                    </a:ext>
                  </a:extLst>
                </a:gridCol>
                <a:gridCol w="900000">
                  <a:extLst>
                    <a:ext uri="{9D8B030D-6E8A-4147-A177-3AD203B41FA5}">
                      <a16:colId xmlns:a16="http://schemas.microsoft.com/office/drawing/2014/main" val="138873942"/>
                    </a:ext>
                  </a:extLst>
                </a:gridCol>
                <a:gridCol w="900000">
                  <a:extLst>
                    <a:ext uri="{9D8B030D-6E8A-4147-A177-3AD203B41FA5}">
                      <a16:colId xmlns:a16="http://schemas.microsoft.com/office/drawing/2014/main" val="2815147281"/>
                    </a:ext>
                  </a:extLst>
                </a:gridCol>
                <a:gridCol w="936000">
                  <a:extLst>
                    <a:ext uri="{9D8B030D-6E8A-4147-A177-3AD203B41FA5}">
                      <a16:colId xmlns:a16="http://schemas.microsoft.com/office/drawing/2014/main" val="1948052278"/>
                    </a:ext>
                  </a:extLst>
                </a:gridCol>
                <a:gridCol w="1044000">
                  <a:extLst>
                    <a:ext uri="{9D8B030D-6E8A-4147-A177-3AD203B41FA5}">
                      <a16:colId xmlns:a16="http://schemas.microsoft.com/office/drawing/2014/main" val="1551317014"/>
                    </a:ext>
                  </a:extLst>
                </a:gridCol>
                <a:gridCol w="1044000">
                  <a:extLst>
                    <a:ext uri="{9D8B030D-6E8A-4147-A177-3AD203B41FA5}">
                      <a16:colId xmlns:a16="http://schemas.microsoft.com/office/drawing/2014/main" val="3402482534"/>
                    </a:ext>
                  </a:extLst>
                </a:gridCol>
                <a:gridCol w="1044000">
                  <a:extLst>
                    <a:ext uri="{9D8B030D-6E8A-4147-A177-3AD203B41FA5}">
                      <a16:colId xmlns:a16="http://schemas.microsoft.com/office/drawing/2014/main" val="2156581944"/>
                    </a:ext>
                  </a:extLst>
                </a:gridCol>
                <a:gridCol w="900000">
                  <a:extLst>
                    <a:ext uri="{9D8B030D-6E8A-4147-A177-3AD203B41FA5}">
                      <a16:colId xmlns:a16="http://schemas.microsoft.com/office/drawing/2014/main" val="3742741400"/>
                    </a:ext>
                  </a:extLst>
                </a:gridCol>
                <a:gridCol w="1044000">
                  <a:extLst>
                    <a:ext uri="{9D8B030D-6E8A-4147-A177-3AD203B41FA5}">
                      <a16:colId xmlns:a16="http://schemas.microsoft.com/office/drawing/2014/main" val="1172636303"/>
                    </a:ext>
                  </a:extLst>
                </a:gridCol>
                <a:gridCol w="900000">
                  <a:extLst>
                    <a:ext uri="{9D8B030D-6E8A-4147-A177-3AD203B41FA5}">
                      <a16:colId xmlns:a16="http://schemas.microsoft.com/office/drawing/2014/main" val="3298628064"/>
                    </a:ext>
                  </a:extLst>
                </a:gridCol>
              </a:tblGrid>
              <a:tr h="324000">
                <a:tc gridSpan="12">
                  <a:txBody>
                    <a:bodyPr/>
                    <a:lstStyle/>
                    <a:p>
                      <a:pPr marL="0" algn="l" defTabSz="914400" rtl="0" eaLnBrk="1" fontAlgn="ctr" latinLnBrk="0" hangingPunct="1">
                        <a:spcAft>
                          <a:spcPts val="0"/>
                        </a:spcAft>
                      </a:pPr>
                      <a:r>
                        <a:rPr lang="zh-TW" sz="1100" b="1" i="0" u="none" strike="noStrike" kern="1200" dirty="0">
                          <a:solidFill>
                            <a:schemeClr val="bg1"/>
                          </a:solidFill>
                          <a:effectLst/>
                          <a:latin typeface="微軟正黑體" panose="020B0604030504040204" pitchFamily="34" charset="-120"/>
                          <a:ea typeface="微軟正黑體" panose="020B0604030504040204" pitchFamily="34" charset="-120"/>
                          <a:cs typeface="+mn-cs"/>
                        </a:rPr>
                        <a:t>假設每年宣告利率為</a:t>
                      </a:r>
                      <a:r>
                        <a:rPr lang="en-US" altLang="zh-TW" sz="1600" b="1" i="0" u="none" strike="noStrike" kern="1200" dirty="0">
                          <a:solidFill>
                            <a:srgbClr val="FDD45E"/>
                          </a:solidFill>
                          <a:effectLst/>
                          <a:latin typeface="Arial Black" panose="020B0A04020102020204" pitchFamily="34" charset="0"/>
                          <a:ea typeface="微軟正黑體" panose="020B0604030504040204" pitchFamily="34" charset="-120"/>
                          <a:cs typeface="+mn-cs"/>
                        </a:rPr>
                        <a:t>1</a:t>
                      </a:r>
                      <a:r>
                        <a:rPr lang="en-US" sz="1600" b="1" i="0" u="none" strike="noStrike" kern="1200" dirty="0">
                          <a:solidFill>
                            <a:srgbClr val="FDD45E"/>
                          </a:solidFill>
                          <a:effectLst/>
                          <a:latin typeface="Arial Black" panose="020B0A04020102020204" pitchFamily="34" charset="0"/>
                          <a:ea typeface="微軟正黑體" panose="020B0604030504040204" pitchFamily="34" charset="-120"/>
                          <a:cs typeface="+mn-cs"/>
                        </a:rPr>
                        <a:t>.</a:t>
                      </a:r>
                      <a:r>
                        <a:rPr lang="en-US" altLang="zh-TW" sz="1600" b="1" i="0" u="none" strike="noStrike" kern="1200" dirty="0">
                          <a:solidFill>
                            <a:srgbClr val="FDD45E"/>
                          </a:solidFill>
                          <a:effectLst/>
                          <a:latin typeface="Arial Black" panose="020B0A04020102020204" pitchFamily="34" charset="0"/>
                          <a:ea typeface="微軟正黑體" panose="020B0604030504040204" pitchFamily="34" charset="-120"/>
                          <a:cs typeface="+mn-cs"/>
                        </a:rPr>
                        <a:t>75</a:t>
                      </a:r>
                      <a:r>
                        <a:rPr lang="en-US" sz="1600" b="1" i="0" u="none" strike="noStrike" kern="1200" dirty="0">
                          <a:solidFill>
                            <a:srgbClr val="FDD45E"/>
                          </a:solidFill>
                          <a:effectLst/>
                          <a:latin typeface="Arial Black" panose="020B0A04020102020204" pitchFamily="34" charset="0"/>
                          <a:ea typeface="微軟正黑體" panose="020B0604030504040204" pitchFamily="34" charset="-120"/>
                          <a:cs typeface="+mn-cs"/>
                        </a:rPr>
                        <a:t>%</a:t>
                      </a:r>
                      <a:r>
                        <a:rPr lang="zh-TW" sz="1100" b="1" i="0" u="none" strike="noStrike" kern="1200" dirty="0">
                          <a:solidFill>
                            <a:schemeClr val="bg1"/>
                          </a:solidFill>
                          <a:effectLst/>
                          <a:latin typeface="微軟正黑體" panose="020B0604030504040204" pitchFamily="34" charset="-120"/>
                          <a:ea typeface="微軟正黑體" panose="020B0604030504040204" pitchFamily="34" charset="-120"/>
                          <a:cs typeface="+mn-cs"/>
                        </a:rPr>
                        <a:t>不變情況下，且投保時選擇每年增值回饋分享金</a:t>
                      </a:r>
                      <a:r>
                        <a:rPr lang="en-US" sz="1100" b="1" i="0" u="none" strike="noStrike" kern="1200" dirty="0">
                          <a:solidFill>
                            <a:srgbClr val="FDD45E"/>
                          </a:solidFill>
                          <a:effectLst/>
                          <a:latin typeface="微軟正黑體" panose="020B0604030504040204" pitchFamily="34" charset="-120"/>
                          <a:ea typeface="微軟正黑體" panose="020B0604030504040204" pitchFamily="34" charset="-120"/>
                          <a:cs typeface="+mn-cs"/>
                        </a:rPr>
                        <a:t>(</a:t>
                      </a:r>
                      <a:r>
                        <a:rPr lang="zh-TW" sz="1100" b="1" i="0" u="none" strike="noStrike" kern="1200" dirty="0">
                          <a:solidFill>
                            <a:srgbClr val="FDD45E"/>
                          </a:solidFill>
                          <a:effectLst/>
                          <a:latin typeface="微軟正黑體" panose="020B0604030504040204" pitchFamily="34" charset="-120"/>
                          <a:ea typeface="微軟正黑體" panose="020B0604030504040204" pitchFamily="34" charset="-120"/>
                          <a:cs typeface="+mn-cs"/>
                        </a:rPr>
                        <a:t>非保證給付</a:t>
                      </a:r>
                      <a:r>
                        <a:rPr lang="en-US" sz="1100" b="1" i="0" u="none" strike="noStrike" kern="1200" dirty="0">
                          <a:solidFill>
                            <a:srgbClr val="FFFF99"/>
                          </a:solidFill>
                          <a:effectLst/>
                          <a:latin typeface="微軟正黑體" panose="020B0604030504040204" pitchFamily="34" charset="-120"/>
                          <a:ea typeface="微軟正黑體" panose="020B0604030504040204" pitchFamily="34" charset="-120"/>
                          <a:cs typeface="+mn-cs"/>
                        </a:rPr>
                        <a:t>)</a:t>
                      </a:r>
                      <a:r>
                        <a:rPr lang="zh-TW" sz="1100" b="1" i="0" u="none" strike="noStrike" kern="1200" dirty="0">
                          <a:solidFill>
                            <a:schemeClr val="bg1"/>
                          </a:solidFill>
                          <a:effectLst/>
                          <a:latin typeface="微軟正黑體" panose="020B0604030504040204" pitchFamily="34" charset="-120"/>
                          <a:ea typeface="微軟正黑體" panose="020B0604030504040204" pitchFamily="34" charset="-120"/>
                          <a:cs typeface="+mn-cs"/>
                        </a:rPr>
                        <a:t>給付方式皆為「購買增額繳清保險金額」</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914563439"/>
                  </a:ext>
                </a:extLst>
              </a:tr>
              <a:tr h="228774">
                <a:tc row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保單</a:t>
                      </a:r>
                      <a:b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年度末</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row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保險</a:t>
                      </a:r>
                      <a:b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年齡</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row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累計實際</a:t>
                      </a:r>
                      <a:b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總繳保費</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grid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基本保險金額</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hMerge="1">
                  <a:txBody>
                    <a:bodyPr/>
                    <a:lstStyle/>
                    <a:p>
                      <a:endParaRPr lang="zh-TW" altLang="en-US"/>
                    </a:p>
                  </a:txBody>
                  <a:tcPr/>
                </a:tc>
                <a:tc grid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增值回饋分享金</a:t>
                      </a: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預估值</a:t>
                      </a: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hMerge="1">
                  <a:txBody>
                    <a:bodyPr/>
                    <a:lstStyle/>
                    <a:p>
                      <a:endParaRPr lang="zh-TW" altLang="en-US"/>
                    </a:p>
                  </a:txBody>
                  <a:tcPr/>
                </a:tc>
                <a:tc grid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合計</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hMerge="1">
                  <a:txBody>
                    <a:bodyPr/>
                    <a:lstStyle/>
                    <a:p>
                      <a:endParaRPr lang="zh-TW" altLang="en-US"/>
                    </a:p>
                  </a:txBody>
                  <a:tcPr/>
                </a:tc>
                <a:tc rowSpan="2">
                  <a:txBody>
                    <a:bodyPr/>
                    <a:lstStyle/>
                    <a:p>
                      <a:pPr marL="0" algn="ctr" defTabSz="914400" rtl="0" eaLnBrk="1" fontAlgn="ctr" latinLnBrk="0" hangingPunct="1">
                        <a:spcAft>
                          <a:spcPts val="0"/>
                        </a:spcAft>
                      </a:pP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當年度保險金額</a:t>
                      </a:r>
                      <a: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含累計增加保險金額</a:t>
                      </a:r>
                      <a: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endPar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067"/>
                    </a:solidFill>
                  </a:tcPr>
                </a:tc>
                <a:tc rowSpan="2">
                  <a:txBody>
                    <a:bodyPr/>
                    <a:lstStyle/>
                    <a:p>
                      <a:pPr marL="0" algn="ctr" defTabSz="914400" rtl="0" eaLnBrk="1" fontAlgn="ctr" latinLnBrk="0" hangingPunct="1">
                        <a:spcAft>
                          <a:spcPts val="0"/>
                        </a:spcAft>
                      </a:pP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身故</a:t>
                      </a: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完全失能保險金</a:t>
                      </a:r>
                      <a:b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含累計增加保險金額</a:t>
                      </a:r>
                      <a: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endPar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067"/>
                    </a:solidFill>
                  </a:tcPr>
                </a:tc>
                <a:tc rowSpan="2">
                  <a:txBody>
                    <a:bodyPr/>
                    <a:lstStyle/>
                    <a:p>
                      <a:pPr marL="0" algn="ctr" defTabSz="914400" rtl="0" eaLnBrk="1" fontAlgn="ctr" latinLnBrk="0" hangingPunct="1">
                        <a:spcAft>
                          <a:spcPts val="0"/>
                        </a:spcAft>
                      </a:pP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分期定期保險金</a:t>
                      </a: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年</a:t>
                      </a: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b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給付</a:t>
                      </a: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年</a:t>
                      </a: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b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rgbClr val="FF0000"/>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rgbClr val="FF0000"/>
                          </a:solidFill>
                          <a:effectLst/>
                          <a:latin typeface="微軟正黑體" panose="020B0604030504040204" pitchFamily="34" charset="-120"/>
                          <a:ea typeface="微軟正黑體" panose="020B0604030504040204" pitchFamily="34" charset="-120"/>
                          <a:cs typeface="Arial" panose="020B0604020202020204" pitchFamily="34" charset="0"/>
                        </a:rPr>
                        <a:t>預估值</a:t>
                      </a:r>
                      <a:r>
                        <a:rPr lang="en-US" sz="1050" b="1" i="0" u="none" strike="noStrike" kern="1200" spc="70" baseline="0" dirty="0">
                          <a:solidFill>
                            <a:srgbClr val="FF0000"/>
                          </a:solidFill>
                          <a:effectLst/>
                          <a:latin typeface="微軟正黑體" panose="020B0604030504040204" pitchFamily="34" charset="-120"/>
                          <a:ea typeface="微軟正黑體" panose="020B0604030504040204" pitchFamily="34" charset="-120"/>
                          <a:cs typeface="Arial" panose="020B0604020202020204" pitchFamily="34" charset="0"/>
                        </a:rPr>
                        <a:t>)</a:t>
                      </a:r>
                      <a:endParaRPr lang="zh-TW" sz="1050" b="1" i="0" u="none" strike="noStrike" kern="1200" spc="70" baseline="0" dirty="0">
                        <a:solidFill>
                          <a:srgbClr val="FF0000"/>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067"/>
                    </a:solidFill>
                  </a:tcPr>
                </a:tc>
                <a:extLst>
                  <a:ext uri="{0D108BD9-81ED-4DB2-BD59-A6C34878D82A}">
                    <a16:rowId xmlns:a16="http://schemas.microsoft.com/office/drawing/2014/main" val="844813072"/>
                  </a:ext>
                </a:extLst>
              </a:tr>
              <a:tr h="648000">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保單價值準備金</a:t>
                      </a: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保單</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現金價值</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解約金</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(B)</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累計增加</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保險金額</a:t>
                      </a: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累計增加保險金額對應之保單價值準備金</a:t>
                      </a: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(C)</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保單價值</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準備金</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(A)+(C)</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保單現金價值</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解約金</a:t>
                      </a:r>
                      <a: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(B)+(C)</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486080110"/>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7">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100,000.00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96,794.12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72,595.37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96,794.12</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72,595.37</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154,870.60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17,268.07</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7999441"/>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98,423.03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73,817.50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98,423.03</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73,817.50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137,792.25</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15,363.84</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499770"/>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100,072.64</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99,071.90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100,072.64</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99,071.90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140,101.70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15,621.34</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03945"/>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101,743.85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100,726.00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101,743.85</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100,726.00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142,441.39</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15,882.21</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0554756"/>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103,434.85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102,400.81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103,434.85</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102,400.81</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144,808.79</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16,146.18</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545475"/>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105,143.86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104,092.72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105,143.86</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104,092.72</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147,201.41</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16,412.96</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3719215"/>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106,871.76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106,871.76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106,871.76</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106,871.76</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149,620.47</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16,682.68</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4781874"/>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108,619.47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108,619.47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108,619.47</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108,619.47</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152,067.26</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16,955.50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4391668"/>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110,386.97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110,386.97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110,386.97</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110,386.97</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154,541.76</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17,231.41</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383612"/>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112,172.47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112,172.47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112,172.47</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112,172.47</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157,041.46</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17,510.12</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421776"/>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132,020.87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132,020.87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132,020.87</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132,020.87</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158,425.05</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17,664.39</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6449848"/>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69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155,172.98</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155,172.98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155,172.98</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155,172.98</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170,690.28</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19,031.97</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5711971"/>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183,228.92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183,228.92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183,228.92</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183,228.92</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186,893.50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20,838.63</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6605608"/>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89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214,820.76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214,820.76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214,820.76</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214,820.76</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219,117.18</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24,431.57</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0190088"/>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60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254,912.64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254,912.64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254,912.64</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254,912.64</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254,912.64</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28,422.76</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8434006"/>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303,149.06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303,149.06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303,149.06</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303,149.06</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303,149.06</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33,801.12</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590535"/>
                  </a:ext>
                </a:extLst>
              </a:tr>
              <a:tr h="198000">
                <a:tc rowSpan="2">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89,995.00</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308,430.86</a:t>
                      </a:r>
                      <a:endParaRPr lang="zh-TW" sz="1050" b="0" i="0" u="none" strike="noStrike" kern="1200" spc="70" baseline="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rPr>
                        <a:t>34,390.04</a:t>
                      </a:r>
                      <a:endParaRPr lang="zh-TW" sz="1050" b="0" i="0" u="none" strike="noStrike" kern="1200" spc="70" baseline="0" dirty="0">
                        <a:solidFill>
                          <a:srgbClr val="695C5A"/>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8425631"/>
                  </a:ext>
                </a:extLst>
              </a:tr>
              <a:tr h="252000">
                <a:tc vMerge="1">
                  <a:txBody>
                    <a:bodyPr/>
                    <a:lstStyle/>
                    <a:p>
                      <a:endParaRPr lang="zh-TW" altLang="en-US"/>
                    </a:p>
                  </a:txBody>
                  <a:tcPr/>
                </a:tc>
                <a:tc vMerge="1">
                  <a:txBody>
                    <a:bodyPr/>
                    <a:lstStyle/>
                    <a:p>
                      <a:endParaRPr lang="zh-TW" altLang="en-US"/>
                    </a:p>
                  </a:txBody>
                  <a:tcPr/>
                </a:tc>
                <a:tc gridSpan="10">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1400" b="1" i="0" u="none" strike="noStrike" spc="180" baseline="0" dirty="0">
                          <a:solidFill>
                            <a:schemeClr val="tx2"/>
                          </a:solidFill>
                          <a:effectLst/>
                          <a:latin typeface="Arial Black" panose="020B0A04020102020204" pitchFamily="34" charset="0"/>
                          <a:ea typeface="微軟正黑體" panose="020B0604030504040204" pitchFamily="34" charset="-120"/>
                        </a:rPr>
                        <a:t>祝壽保險金 </a:t>
                      </a:r>
                      <a:r>
                        <a:rPr lang="en-US" altLang="zh-TW" sz="1600" b="1" i="0" u="none" strike="noStrike" spc="180" baseline="0" dirty="0">
                          <a:solidFill>
                            <a:srgbClr val="E6AF00"/>
                          </a:solidFill>
                          <a:effectLst/>
                          <a:latin typeface="Arial Black" panose="020B0A04020102020204" pitchFamily="34" charset="0"/>
                          <a:ea typeface="微軟正黑體" panose="020B0604030504040204" pitchFamily="34" charset="-120"/>
                        </a:rPr>
                        <a:t>308,430.86</a:t>
                      </a:r>
                      <a:r>
                        <a:rPr lang="en-US" altLang="zh-TW" sz="1400" b="1" i="0" u="none" strike="noStrike" spc="180" baseline="0" dirty="0">
                          <a:solidFill>
                            <a:schemeClr val="tx2"/>
                          </a:solidFill>
                          <a:effectLst/>
                          <a:latin typeface="Arial Black" panose="020B0A04020102020204" pitchFamily="34" charset="0"/>
                          <a:ea typeface="微軟正黑體" panose="020B0604030504040204" pitchFamily="34" charset="-120"/>
                          <a:cs typeface="Arial" panose="020B0604020202020204" pitchFamily="34" charset="0"/>
                        </a:rPr>
                        <a:t> </a:t>
                      </a:r>
                      <a:r>
                        <a:rPr lang="zh-TW" altLang="en-US" sz="1400" b="1" i="0" u="none" strike="noStrike" spc="180" baseline="0" dirty="0">
                          <a:solidFill>
                            <a:schemeClr val="tx2"/>
                          </a:solidFill>
                          <a:effectLst/>
                          <a:latin typeface="Arial Black" panose="020B0A04020102020204" pitchFamily="34" charset="0"/>
                          <a:ea typeface="微軟正黑體" panose="020B0604030504040204" pitchFamily="34" charset="-120"/>
                        </a:rPr>
                        <a:t>美元</a:t>
                      </a:r>
                      <a:r>
                        <a:rPr lang="en-US" altLang="zh-TW" sz="1400" b="1" i="0" u="none" strike="noStrike" spc="180" baseline="0" dirty="0">
                          <a:solidFill>
                            <a:srgbClr val="FF0000"/>
                          </a:solidFill>
                          <a:effectLst/>
                          <a:latin typeface="Arial Black" panose="020B0A04020102020204" pitchFamily="34" charset="0"/>
                          <a:ea typeface="微軟正黑體" panose="020B0604030504040204" pitchFamily="34" charset="-120"/>
                        </a:rPr>
                        <a:t>(</a:t>
                      </a:r>
                      <a:r>
                        <a:rPr lang="zh-TW" altLang="en-US" sz="1400" b="1" i="0" u="none" strike="noStrike" spc="180" baseline="0" dirty="0">
                          <a:solidFill>
                            <a:srgbClr val="FF0000"/>
                          </a:solidFill>
                          <a:effectLst/>
                          <a:latin typeface="Arial Black" panose="020B0A04020102020204" pitchFamily="34" charset="0"/>
                          <a:ea typeface="微軟正黑體" panose="020B0604030504040204" pitchFamily="34" charset="-120"/>
                        </a:rPr>
                        <a:t>預估值</a:t>
                      </a:r>
                      <a:r>
                        <a:rPr lang="en-US" altLang="zh-TW" sz="1400" b="1" i="0" u="none" strike="noStrike" spc="180" baseline="0" dirty="0">
                          <a:solidFill>
                            <a:srgbClr val="FF0000"/>
                          </a:solidFill>
                          <a:effectLst/>
                          <a:latin typeface="Arial Black" panose="020B0A04020102020204" pitchFamily="34" charset="0"/>
                          <a:ea typeface="微軟正黑體" panose="020B0604030504040204" pitchFamily="34" charset="-120"/>
                        </a:rPr>
                        <a:t>)</a:t>
                      </a:r>
                      <a:endParaRPr lang="zh-TW" altLang="en-US" sz="1400" b="1" i="0" u="none" strike="noStrike" spc="180" baseline="0" dirty="0">
                        <a:solidFill>
                          <a:srgbClr val="FF0000"/>
                        </a:solidFill>
                        <a:effectLst/>
                        <a:latin typeface="Arial Black" panose="020B0A04020102020204" pitchFamily="34" charset="0"/>
                        <a:ea typeface="微軟正黑體" panose="020B0604030504040204" pitchFamily="34" charset="-12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223753081"/>
                  </a:ext>
                </a:extLst>
              </a:tr>
            </a:tbl>
          </a:graphicData>
        </a:graphic>
      </p:graphicFrame>
      <p:sp>
        <p:nvSpPr>
          <p:cNvPr id="17" name="矩形 8"/>
          <p:cNvSpPr>
            <a:spLocks noChangeArrowheads="1"/>
          </p:cNvSpPr>
          <p:nvPr/>
        </p:nvSpPr>
        <p:spPr bwMode="auto">
          <a:xfrm>
            <a:off x="9007088" y="1756175"/>
            <a:ext cx="1338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spcBef>
                <a:spcPct val="20000"/>
              </a:spcBef>
              <a:buChar char="•"/>
              <a:defRPr kumimoji="1" sz="3200">
                <a:solidFill>
                  <a:schemeClr val="tx1"/>
                </a:solidFill>
                <a:latin typeface="微軟正黑體" panose="020B0604030504040204" pitchFamily="34" charset="-120"/>
                <a:ea typeface="微軟正黑體" panose="020B0604030504040204" pitchFamily="34" charset="-120"/>
              </a:defRPr>
            </a:lvl1pPr>
            <a:lvl2pPr marL="741363" indent="-285750" defTabSz="912813">
              <a:spcBef>
                <a:spcPct val="20000"/>
              </a:spcBef>
              <a:buChar char="–"/>
              <a:defRPr kumimoji="1" sz="2800">
                <a:solidFill>
                  <a:schemeClr val="tx1"/>
                </a:solidFill>
                <a:latin typeface="微軟正黑體" panose="020B0604030504040204" pitchFamily="34" charset="-120"/>
                <a:ea typeface="微軟正黑體" panose="020B0604030504040204" pitchFamily="34" charset="-120"/>
              </a:defRPr>
            </a:lvl2pPr>
            <a:lvl3pPr marL="1141413" indent="-228600" defTabSz="912813">
              <a:spcBef>
                <a:spcPct val="20000"/>
              </a:spcBef>
              <a:buChar char="•"/>
              <a:defRPr kumimoji="1" sz="2400">
                <a:solidFill>
                  <a:schemeClr val="tx1"/>
                </a:solidFill>
                <a:latin typeface="微軟正黑體" panose="020B0604030504040204" pitchFamily="34" charset="-120"/>
                <a:ea typeface="微軟正黑體" panose="020B0604030504040204" pitchFamily="34" charset="-120"/>
              </a:defRPr>
            </a:lvl3pPr>
            <a:lvl4pPr marL="1598613" indent="-228600" defTabSz="912813">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4pPr>
            <a:lvl5pPr marL="2055813" indent="-228600" defTabSz="912813">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5pPr>
            <a:lvl6pPr marL="2513013" indent="-228600" defTabSz="912813"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6pPr>
            <a:lvl7pPr marL="2970213" indent="-228600" defTabSz="912813"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7pPr>
            <a:lvl8pPr marL="3427413" indent="-228600" defTabSz="912813"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8pPr>
            <a:lvl9pPr marL="3884613" indent="-228600" defTabSz="912813"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9pPr>
          </a:lstStyle>
          <a:p>
            <a:pPr eaLnBrk="1" hangingPunct="1">
              <a:spcBef>
                <a:spcPct val="0"/>
              </a:spcBef>
              <a:buFontTx/>
              <a:buNone/>
            </a:pPr>
            <a:r>
              <a:rPr lang="zh-TW" altLang="zh-TW" sz="1000" dirty="0">
                <a:solidFill>
                  <a:schemeClr val="bg1"/>
                </a:solidFill>
              </a:rPr>
              <a:t>幣別</a:t>
            </a:r>
            <a:r>
              <a:rPr lang="en-US" altLang="zh-TW" sz="1000" dirty="0">
                <a:solidFill>
                  <a:schemeClr val="bg1"/>
                </a:solidFill>
              </a:rPr>
              <a:t>/</a:t>
            </a:r>
            <a:r>
              <a:rPr lang="zh-TW" altLang="zh-TW" sz="1000" dirty="0">
                <a:solidFill>
                  <a:schemeClr val="bg1"/>
                </a:solidFill>
              </a:rPr>
              <a:t>單位：</a:t>
            </a:r>
            <a:r>
              <a:rPr lang="zh-TW" altLang="en-US" sz="1000" dirty="0">
                <a:solidFill>
                  <a:schemeClr val="bg1"/>
                </a:solidFill>
              </a:rPr>
              <a:t>美元</a:t>
            </a:r>
            <a:r>
              <a:rPr lang="en-US" altLang="zh-TW" sz="1000" dirty="0">
                <a:solidFill>
                  <a:schemeClr val="bg1"/>
                </a:solidFill>
              </a:rPr>
              <a:t>/</a:t>
            </a:r>
            <a:r>
              <a:rPr lang="zh-TW" altLang="zh-TW" sz="1000" dirty="0">
                <a:solidFill>
                  <a:schemeClr val="bg1"/>
                </a:solidFill>
              </a:rPr>
              <a:t>元</a:t>
            </a:r>
            <a:endParaRPr lang="zh-TW" altLang="en-US" sz="1000" dirty="0">
              <a:solidFill>
                <a:schemeClr val="bg1"/>
              </a:solidFill>
            </a:endParaRPr>
          </a:p>
        </p:txBody>
      </p:sp>
      <p:sp>
        <p:nvSpPr>
          <p:cNvPr id="11" name="文字方塊 7"/>
          <p:cNvSpPr txBox="1">
            <a:spLocks noChangeArrowheads="1"/>
          </p:cNvSpPr>
          <p:nvPr/>
        </p:nvSpPr>
        <p:spPr bwMode="auto">
          <a:xfrm>
            <a:off x="10362981" y="1706570"/>
            <a:ext cx="1838544" cy="5016758"/>
          </a:xfrm>
          <a:prstGeom prst="rect">
            <a:avLst/>
          </a:prstGeom>
          <a:noFill/>
          <a:ln>
            <a:noFill/>
          </a:ln>
        </p:spPr>
        <p:txBody>
          <a:bodyPr wrap="square" lIns="108000" tIns="0" bIns="0">
            <a:spAutoFit/>
          </a:bodyPr>
          <a:lstStyle>
            <a:lvl1pPr marL="354013" indent="-354013" eaLnBrk="0" hangingPunct="0">
              <a:spcBef>
                <a:spcPct val="20000"/>
              </a:spcBef>
              <a:buChar char="•"/>
              <a:defRPr kumimoji="1" sz="3200">
                <a:solidFill>
                  <a:schemeClr val="tx1"/>
                </a:solidFill>
                <a:latin typeface="Arial" pitchFamily="34" charset="0"/>
                <a:ea typeface="新細明體" pitchFamily="18" charset="-120"/>
              </a:defRPr>
            </a:lvl1pPr>
            <a:lvl2pPr marL="742950" indent="-285750" eaLnBrk="0" hangingPunct="0">
              <a:spcBef>
                <a:spcPct val="20000"/>
              </a:spcBef>
              <a:buChar char="–"/>
              <a:defRPr kumimoji="1" sz="2800">
                <a:solidFill>
                  <a:schemeClr val="tx1"/>
                </a:solidFill>
                <a:latin typeface="Arial" pitchFamily="34" charset="0"/>
                <a:ea typeface="新細明體" pitchFamily="18" charset="-120"/>
              </a:defRPr>
            </a:lvl2pPr>
            <a:lvl3pPr marL="1143000" indent="-228600" eaLnBrk="0" hangingPunct="0">
              <a:spcBef>
                <a:spcPct val="20000"/>
              </a:spcBef>
              <a:buChar char="•"/>
              <a:defRPr kumimoji="1" sz="2400">
                <a:solidFill>
                  <a:schemeClr val="tx1"/>
                </a:solidFill>
                <a:latin typeface="Arial" pitchFamily="34" charset="0"/>
                <a:ea typeface="新細明體" pitchFamily="18" charset="-120"/>
              </a:defRPr>
            </a:lvl3pPr>
            <a:lvl4pPr marL="1600200" indent="-228600" eaLnBrk="0" hangingPunct="0">
              <a:spcBef>
                <a:spcPct val="20000"/>
              </a:spcBef>
              <a:buChar char="–"/>
              <a:defRPr kumimoji="1" sz="2000">
                <a:solidFill>
                  <a:schemeClr val="tx1"/>
                </a:solidFill>
                <a:latin typeface="Arial" pitchFamily="34" charset="0"/>
                <a:ea typeface="新細明體" pitchFamily="18" charset="-120"/>
              </a:defRPr>
            </a:lvl4pPr>
            <a:lvl5pPr marL="2057400" indent="-228600" eaLnBrk="0" hangingPunct="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marL="0" algn="just" eaLnBrk="1" hangingPunct="1">
              <a:spcBef>
                <a:spcPts val="300"/>
              </a:spcBef>
              <a:buFontTx/>
              <a:buNone/>
              <a:defRPr/>
            </a:pP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註</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1</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：本表與「累計增加保險金額」之相關數值為假設每年宣告利率</a:t>
            </a:r>
            <a:r>
              <a:rPr kumimoji="0" lang="en-US" altLang="zh-TW" sz="1050"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1.75%(</a:t>
            </a:r>
            <a:r>
              <a:rPr kumimoji="0" lang="zh-TW" altLang="en-US" sz="1050"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非保證利率</a:t>
            </a:r>
            <a:r>
              <a:rPr kumimoji="0" lang="en-US" altLang="zh-TW" sz="1050"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下計算，且為人工試算容有四捨五入之誤差，實際金額以給付當時系統計算為主。</a:t>
            </a:r>
          </a:p>
          <a:p>
            <a:pPr marL="0" algn="just" eaLnBrk="1" hangingPunct="1">
              <a:spcBef>
                <a:spcPts val="300"/>
              </a:spcBef>
              <a:buFontTx/>
              <a:buNone/>
              <a:defRPr/>
            </a:pP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註</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2</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：本表各項累計增加保險金額之年度末相關數值，係已包含次一保單週年日始生效之增額繳清保險金額，各項實際給付金額須以計算當時之實際累計增加保險金額為準。</a:t>
            </a:r>
          </a:p>
          <a:p>
            <a:pPr marL="0" algn="just" eaLnBrk="1" hangingPunct="1">
              <a:spcBef>
                <a:spcPts val="300"/>
              </a:spcBef>
              <a:buFontTx/>
              <a:buNone/>
              <a:defRPr/>
            </a:pP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註</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3</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：保單價值準備金與保單現金價值</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解約金</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，係為領取祝壽保險金後之數額。</a:t>
            </a:r>
          </a:p>
          <a:p>
            <a:pPr marL="0" algn="just" eaLnBrk="1" hangingPunct="1">
              <a:spcBef>
                <a:spcPts val="300"/>
              </a:spcBef>
              <a:buFontTx/>
              <a:buNone/>
              <a:defRPr/>
            </a:pP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註</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4</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：「身故</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完全失能保險金」的給付，可選擇分期定期給付，假設選擇分期定期保險金給付期間為</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10</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年，指定保險金</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比例</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為</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100%</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，分期定期保險金預定利率為</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2.50%</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p>
          <a:p>
            <a:pPr marL="0" algn="just" eaLnBrk="1" hangingPunct="1">
              <a:spcBef>
                <a:spcPts val="300"/>
              </a:spcBef>
              <a:buFontTx/>
              <a:buNone/>
              <a:defRPr/>
            </a:pPr>
            <a:r>
              <a:rPr lang="en-US" altLang="zh-TW" sz="1050" b="1" dirty="0">
                <a:solidFill>
                  <a:schemeClr val="tx1">
                    <a:lumMod val="65000"/>
                    <a:lumOff val="35000"/>
                  </a:schemeClr>
                </a:solidFill>
                <a:latin typeface="微軟正黑體" panose="020B0604030504040204" pitchFamily="34" charset="-120"/>
                <a:ea typeface="微軟正黑體" panose="020B0604030504040204" pitchFamily="34" charset="-120"/>
                <a:cs typeface="Times New Roman" pitchFamily="18" charset="0"/>
              </a:rPr>
              <a:t>※</a:t>
            </a:r>
            <a:r>
              <a:rPr lang="zh-TW" altLang="en-US" sz="1050" b="1" dirty="0">
                <a:solidFill>
                  <a:schemeClr val="tx1">
                    <a:lumMod val="65000"/>
                    <a:lumOff val="35000"/>
                  </a:schemeClr>
                </a:solidFill>
                <a:latin typeface="微軟正黑體" panose="020B0604030504040204" pitchFamily="34" charset="-120"/>
                <a:ea typeface="微軟正黑體" panose="020B0604030504040204" pitchFamily="34" charset="-120"/>
                <a:cs typeface="Times New Roman" pitchFamily="18" charset="0"/>
              </a:rPr>
              <a:t>本範例數值</a:t>
            </a:r>
            <a:r>
              <a:rPr lang="zh-TW" altLang="en-US" sz="1200" b="1" dirty="0">
                <a:solidFill>
                  <a:srgbClr val="FF0000"/>
                </a:solidFill>
                <a:latin typeface="微軟正黑體" panose="020B0604030504040204" pitchFamily="34" charset="-120"/>
                <a:ea typeface="微軟正黑體" panose="020B0604030504040204" pitchFamily="34" charset="-120"/>
                <a:cs typeface="Times New Roman" pitchFamily="18" charset="0"/>
              </a:rPr>
              <a:t>僅供參考</a:t>
            </a:r>
            <a:r>
              <a:rPr lang="zh-TW" altLang="en-US" sz="1050" b="1" dirty="0">
                <a:solidFill>
                  <a:schemeClr val="tx1">
                    <a:lumMod val="65000"/>
                    <a:lumOff val="35000"/>
                  </a:schemeClr>
                </a:solidFill>
                <a:latin typeface="微軟正黑體" panose="020B0604030504040204" pitchFamily="34" charset="-120"/>
                <a:ea typeface="微軟正黑體" panose="020B0604030504040204" pitchFamily="34" charset="-120"/>
                <a:cs typeface="Times New Roman" pitchFamily="18" charset="0"/>
              </a:rPr>
              <a:t>，可能存在小數點四捨五入進位之差異，實際數值詳閱保險單面頁，各項給付條件之詳細內容請參閱保單條款。</a:t>
            </a:r>
          </a:p>
        </p:txBody>
      </p:sp>
    </p:spTree>
    <p:extLst>
      <p:ext uri="{BB962C8B-B14F-4D97-AF65-F5344CB8AC3E}">
        <p14:creationId xmlns:p14="http://schemas.microsoft.com/office/powerpoint/2010/main" val="321562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投保規則</a:t>
            </a:r>
          </a:p>
        </p:txBody>
      </p:sp>
      <p:pic>
        <p:nvPicPr>
          <p:cNvPr id="12" name="圖片 11"/>
          <p:cNvPicPr>
            <a:picLocks noChangeAspect="1"/>
          </p:cNvPicPr>
          <p:nvPr/>
        </p:nvPicPr>
        <p:blipFill rotWithShape="1">
          <a:blip r:embed="rId2"/>
          <a:srcRect b="2412"/>
          <a:stretch/>
        </p:blipFill>
        <p:spPr>
          <a:xfrm>
            <a:off x="2245668" y="1173729"/>
            <a:ext cx="8047417" cy="5241507"/>
          </a:xfrm>
          <a:prstGeom prst="rect">
            <a:avLst/>
          </a:prstGeom>
        </p:spPr>
      </p:pic>
      <p:pic>
        <p:nvPicPr>
          <p:cNvPr id="13" name="圖片 12"/>
          <p:cNvPicPr>
            <a:picLocks noChangeAspect="1"/>
          </p:cNvPicPr>
          <p:nvPr/>
        </p:nvPicPr>
        <p:blipFill>
          <a:blip r:embed="rId3"/>
          <a:stretch>
            <a:fillRect/>
          </a:stretch>
        </p:blipFill>
        <p:spPr>
          <a:xfrm>
            <a:off x="8223473" y="1297082"/>
            <a:ext cx="1425384" cy="1109568"/>
          </a:xfrm>
          <a:prstGeom prst="rect">
            <a:avLst/>
          </a:prstGeom>
        </p:spPr>
      </p:pic>
    </p:spTree>
    <p:extLst>
      <p:ext uri="{BB962C8B-B14F-4D97-AF65-F5344CB8AC3E}">
        <p14:creationId xmlns:p14="http://schemas.microsoft.com/office/powerpoint/2010/main" val="21687081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rgbClr val="00808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600"/>
          </a:spcBef>
          <a:defRPr sz="2000" b="1" dirty="0" smtClean="0">
            <a:solidFill>
              <a:schemeClr val="tx1"/>
            </a:solidFill>
            <a:latin typeface="微軟正黑體" panose="020B0604030504040204" pitchFamily="34" charset="-120"/>
            <a:ea typeface="微軟正黑體" panose="020B0604030504040204" pitchFamily="34" charset="-120"/>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56650</TotalTime>
  <Words>2665</Words>
  <Application>Microsoft Office PowerPoint</Application>
  <PresentationFormat>寬螢幕</PresentationFormat>
  <Paragraphs>513</Paragraphs>
  <Slides>15</Slides>
  <Notes>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15</vt:i4>
      </vt:variant>
    </vt:vector>
  </HeadingPairs>
  <TitlesOfParts>
    <vt:vector size="24" baseType="lpstr">
      <vt:lpstr>微软雅黑</vt:lpstr>
      <vt:lpstr>微軟正黑體</vt:lpstr>
      <vt:lpstr>Arial</vt:lpstr>
      <vt:lpstr>Arial Black</vt:lpstr>
      <vt:lpstr>Book Antiqua</vt:lpstr>
      <vt:lpstr>Calibri</vt:lpstr>
      <vt:lpstr>Times New Roman</vt:lpstr>
      <vt:lpstr>Wingdings</vt:lpstr>
      <vt:lpstr>Office 佈景主題</vt:lpstr>
      <vt:lpstr>PowerPoint 簡報</vt:lpstr>
      <vt:lpstr>PowerPoint 簡報</vt:lpstr>
      <vt:lpstr>PowerPoint 簡報</vt:lpstr>
      <vt:lpstr>PowerPoint 簡報</vt:lpstr>
      <vt:lpstr>PowerPoint 簡報</vt:lpstr>
      <vt:lpstr>吉美世躉繳商品 五大特色</vt:lpstr>
      <vt:lpstr>PowerPoint 簡報</vt:lpstr>
      <vt:lpstr>PowerPoint 簡報</vt:lpstr>
      <vt:lpstr>投保規則</vt:lpstr>
      <vt:lpstr>PowerPoint 簡報</vt:lpstr>
      <vt:lpstr>匯款費用負擔</vt:lpstr>
      <vt:lpstr>注意事項</vt:lpstr>
      <vt:lpstr>PowerPoint 簡報</vt:lpstr>
      <vt:lpstr>PowerPoint 簡報</vt:lpstr>
      <vt:lpstr>保局(壽)字第10202555300號(節錄) </vt:lpstr>
    </vt:vector>
  </TitlesOfParts>
  <Company>twlife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下 標 題 處</dc:title>
  <dc:creator>twlife</dc:creator>
  <cp:lastModifiedBy>李鼎煬</cp:lastModifiedBy>
  <cp:revision>3155</cp:revision>
  <cp:lastPrinted>2024-12-19T07:47:11Z</cp:lastPrinted>
  <dcterms:created xsi:type="dcterms:W3CDTF">2010-08-02T06:22:30Z</dcterms:created>
  <dcterms:modified xsi:type="dcterms:W3CDTF">2025-01-02T07:37:33Z</dcterms:modified>
</cp:coreProperties>
</file>