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586" r:id="rId2"/>
    <p:sldId id="658" r:id="rId3"/>
    <p:sldId id="659" r:id="rId4"/>
    <p:sldId id="660" r:id="rId5"/>
    <p:sldId id="617" r:id="rId6"/>
    <p:sldId id="656" r:id="rId7"/>
    <p:sldId id="556" r:id="rId8"/>
    <p:sldId id="633" r:id="rId9"/>
    <p:sldId id="615" r:id="rId10"/>
    <p:sldId id="511" r:id="rId11"/>
    <p:sldId id="657" r:id="rId12"/>
  </p:sldIdLst>
  <p:sldSz cx="12192000" cy="6858000"/>
  <p:notesSz cx="6807200" cy="9939338"/>
  <p:defaultTextStyle>
    <a:defPPr>
      <a:defRPr lang="zh-TW"/>
    </a:defPPr>
    <a:lvl1pPr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kumimoji="1" sz="16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16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16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16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1600" kern="1200">
        <a:solidFill>
          <a:schemeClr val="tx1"/>
        </a:solidFill>
        <a:latin typeface="Times New Roman" pitchFamily="18" charset="0"/>
        <a:ea typeface="新細明體" pitchFamily="18" charset="-120"/>
        <a:cs typeface="+mn-cs"/>
      </a:defRPr>
    </a:lvl9pPr>
  </p:defaultTextStyle>
  <p:extLst>
    <p:ext uri="{521415D9-36F7-43E2-AB2F-B90AF26B5E84}">
      <p14:sectionLst xmlns:p14="http://schemas.microsoft.com/office/powerpoint/2010/main">
        <p14:section name="預設章節" id="{5F8FBAD0-DE70-42DD-82E3-248AD504213B}">
          <p14:sldIdLst>
            <p14:sldId id="586"/>
            <p14:sldId id="658"/>
            <p14:sldId id="659"/>
            <p14:sldId id="660"/>
            <p14:sldId id="617"/>
            <p14:sldId id="656"/>
            <p14:sldId id="556"/>
            <p14:sldId id="633"/>
            <p14:sldId id="615"/>
            <p14:sldId id="511"/>
            <p14:sldId id="657"/>
          </p14:sldIdLst>
        </p14:section>
        <p14:section name="未命名的章節" id="{1A7F9043-9962-4D07-B7EA-07366E6A9D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9EA831-591F-AC34-3652-195EA0B246B5}" name="楊凱卉(kaihui yang)" initials="cy" userId="S::kaihui.yang@ctbcbank.com::86d207b6-8497-4738-8bde-04f9258a769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0B1"/>
    <a:srgbClr val="379AAB"/>
    <a:srgbClr val="695C5A"/>
    <a:srgbClr val="3E4581"/>
    <a:srgbClr val="267786"/>
    <a:srgbClr val="C0504D"/>
    <a:srgbClr val="FDBC03"/>
    <a:srgbClr val="FDC013"/>
    <a:srgbClr val="FDCB3D"/>
    <a:srgbClr val="FDD4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等深淺樣式 4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等深淺樣式 4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深色樣式 1 - 輔色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ABFCF23-3B69-468F-B69F-88F6DE6A72F2}" styleName="中等深淺樣式 1 - 輔色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75972" autoAdjust="0"/>
  </p:normalViewPr>
  <p:slideViewPr>
    <p:cSldViewPr>
      <p:cViewPr varScale="1">
        <p:scale>
          <a:sx n="86" d="100"/>
          <a:sy n="86" d="100"/>
        </p:scale>
        <p:origin x="1578" y="60"/>
      </p:cViewPr>
      <p:guideLst>
        <p:guide orient="horz" pos="2160"/>
        <p:guide pos="3840"/>
      </p:guideLst>
    </p:cSldViewPr>
  </p:slideViewPr>
  <p:outlineViewPr>
    <p:cViewPr>
      <p:scale>
        <a:sx n="75" d="100"/>
        <a:sy n="75" d="100"/>
      </p:scale>
      <p:origin x="0" y="-4914"/>
    </p:cViewPr>
  </p:outlineViewPr>
  <p:notesTextViewPr>
    <p:cViewPr>
      <p:scale>
        <a:sx n="150" d="100"/>
        <a:sy n="150" d="100"/>
      </p:scale>
      <p:origin x="0" y="0"/>
    </p:cViewPr>
  </p:notesTextViewPr>
  <p:sorterViewPr>
    <p:cViewPr>
      <p:scale>
        <a:sx n="75" d="100"/>
        <a:sy n="75" d="100"/>
      </p:scale>
      <p:origin x="0" y="0"/>
    </p:cViewPr>
  </p:sorterViewPr>
  <p:notesViewPr>
    <p:cSldViewPr>
      <p:cViewPr varScale="1">
        <p:scale>
          <a:sx n="57" d="100"/>
          <a:sy n="57" d="100"/>
        </p:scale>
        <p:origin x="2491"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D63D99-08F1-4C7E-923E-4C0EE2A6D6F4}"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zh-TW" altLang="en-US"/>
        </a:p>
      </dgm:t>
    </dgm:pt>
    <dgm:pt modelId="{B1D4DCA4-1CCA-4416-8B9C-DD004AEAC020}">
      <dgm:prSet phldrT="[文字]"/>
      <dgm:spPr/>
      <dgm:t>
        <a:bodyPr/>
        <a:lstStyle/>
        <a:p>
          <a:pPr algn="ctr"/>
          <a:r>
            <a:rPr lang="zh-TW" altLang="en-US" b="1" i="0" dirty="0">
              <a:latin typeface="微軟正黑體" panose="020B0604030504040204" pitchFamily="34" charset="-120"/>
              <a:ea typeface="微軟正黑體" panose="020B0604030504040204" pitchFamily="34" charset="-120"/>
            </a:rPr>
            <a:t>繳費一次，即可擁有終身壽險保障</a:t>
          </a:r>
          <a:endParaRPr lang="zh-TW" altLang="en-US" b="1" baseline="30000" dirty="0">
            <a:latin typeface="微軟正黑體" panose="020B0604030504040204" pitchFamily="34" charset="-120"/>
            <a:ea typeface="微軟正黑體" panose="020B0604030504040204" pitchFamily="34" charset="-120"/>
          </a:endParaRPr>
        </a:p>
      </dgm:t>
    </dgm:pt>
    <dgm:pt modelId="{F221EF3A-3E91-444A-BB7F-E37F69DE9616}" type="parTrans" cxnId="{E3F89649-2D9D-4294-92FE-C69878F447D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75B3E07-E378-4A26-BBEF-27EDDAAFE49A}" type="sibTrans" cxnId="{E3F89649-2D9D-4294-92FE-C69878F447D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3D298ED-2309-4FB1-82C2-824BFAE25EAB}">
      <dgm:prSet/>
      <dgm:spPr/>
      <dgm:t>
        <a:bodyPr/>
        <a:lstStyle/>
        <a:p>
          <a:pPr algn="ctr"/>
          <a:r>
            <a:rPr lang="zh-TW" altLang="en-US" b="1" dirty="0">
              <a:latin typeface="微軟正黑體" panose="020B0604030504040204" pitchFamily="34" charset="-120"/>
              <a:ea typeface="微軟正黑體" panose="020B0604030504040204" pitchFamily="34" charset="-120"/>
            </a:rPr>
            <a:t>年年有機會，享有增值回饋分享金</a:t>
          </a:r>
        </a:p>
      </dgm:t>
    </dgm:pt>
    <dgm:pt modelId="{21110C35-2228-4074-9EE9-B0CD706112FA}" type="parTrans" cxnId="{40E30B42-6AD0-4F9C-B102-33B3C899AAA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EF02763-1B98-4B5F-A026-04B12C061D77}" type="sibTrans" cxnId="{40E30B42-6AD0-4F9C-B102-33B3C899AAA4}">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168AB3CA-1B44-48D9-97C7-956D46D38E6C}">
      <dgm:prSet/>
      <dgm:spPr/>
      <dgm:t>
        <a:bodyPr/>
        <a:lstStyle/>
        <a:p>
          <a:pPr algn="ctr"/>
          <a:r>
            <a:rPr lang="zh-TW" altLang="en-US" b="1" dirty="0">
              <a:latin typeface="微軟正黑體" panose="020B0604030504040204" pitchFamily="34" charset="-120"/>
              <a:ea typeface="微軟正黑體" panose="020B0604030504040204" pitchFamily="34" charset="-120"/>
            </a:rPr>
            <a:t>身故</a:t>
          </a:r>
          <a:r>
            <a:rPr lang="en-US" altLang="en-US" b="1"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完全失能保險金，</a:t>
          </a:r>
          <a:r>
            <a:rPr lang="en-US" altLang="zh-TW" b="1" dirty="0">
              <a:latin typeface="微軟正黑體" panose="020B0604030504040204" pitchFamily="34" charset="-120"/>
              <a:ea typeface="微軟正黑體" panose="020B0604030504040204" pitchFamily="34" charset="-120"/>
            </a:rPr>
            <a:t/>
          </a:r>
          <a:br>
            <a:rPr lang="en-US" altLang="zh-TW" b="1" dirty="0">
              <a:latin typeface="微軟正黑體" panose="020B0604030504040204" pitchFamily="34" charset="-120"/>
              <a:ea typeface="微軟正黑體" panose="020B0604030504040204" pitchFamily="34" charset="-120"/>
            </a:rPr>
          </a:br>
          <a:r>
            <a:rPr lang="zh-TW" altLang="en-US" b="1" dirty="0">
              <a:latin typeface="微軟正黑體" panose="020B0604030504040204" pitchFamily="34" charset="-120"/>
              <a:ea typeface="微軟正黑體" panose="020B0604030504040204" pitchFamily="34" charset="-120"/>
            </a:rPr>
            <a:t>可自由選擇一次或分期給付</a:t>
          </a:r>
        </a:p>
      </dgm:t>
    </dgm:pt>
    <dgm:pt modelId="{D15470D1-8654-4806-B7B4-538D9101BE0E}" type="parTrans" cxnId="{66A928D0-9C7F-4981-BD69-56D30779F61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622B9159-F5C5-4963-BC5F-3DAEC7D6ED21}" type="sibTrans" cxnId="{66A928D0-9C7F-4981-BD69-56D30779F613}">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E2C94FEC-5F96-4D33-9272-1298D65199B5}" type="pres">
      <dgm:prSet presAssocID="{47D63D99-08F1-4C7E-923E-4C0EE2A6D6F4}" presName="linear" presStyleCnt="0">
        <dgm:presLayoutVars>
          <dgm:animLvl val="lvl"/>
          <dgm:resizeHandles val="exact"/>
        </dgm:presLayoutVars>
      </dgm:prSet>
      <dgm:spPr/>
      <dgm:t>
        <a:bodyPr/>
        <a:lstStyle/>
        <a:p>
          <a:endParaRPr lang="zh-TW" altLang="en-US"/>
        </a:p>
      </dgm:t>
    </dgm:pt>
    <dgm:pt modelId="{EC513B01-9A6B-4CA7-B4B1-C5EEB069E701}" type="pres">
      <dgm:prSet presAssocID="{B1D4DCA4-1CCA-4416-8B9C-DD004AEAC020}" presName="parentText" presStyleLbl="node1" presStyleIdx="0" presStyleCnt="3">
        <dgm:presLayoutVars>
          <dgm:chMax val="0"/>
          <dgm:bulletEnabled val="1"/>
        </dgm:presLayoutVars>
      </dgm:prSet>
      <dgm:spPr/>
      <dgm:t>
        <a:bodyPr/>
        <a:lstStyle/>
        <a:p>
          <a:endParaRPr lang="zh-TW" altLang="en-US"/>
        </a:p>
      </dgm:t>
    </dgm:pt>
    <dgm:pt modelId="{C8D7AE3E-E324-44B5-8455-52B6A48C9BC0}" type="pres">
      <dgm:prSet presAssocID="{A75B3E07-E378-4A26-BBEF-27EDDAAFE49A}" presName="spacer" presStyleCnt="0"/>
      <dgm:spPr/>
    </dgm:pt>
    <dgm:pt modelId="{6A7B749D-F7D1-4319-9C42-3E77AD3143CD}" type="pres">
      <dgm:prSet presAssocID="{168AB3CA-1B44-48D9-97C7-956D46D38E6C}" presName="parentText" presStyleLbl="node1" presStyleIdx="1" presStyleCnt="3" custLinFactNeighborY="7615">
        <dgm:presLayoutVars>
          <dgm:chMax val="0"/>
          <dgm:bulletEnabled val="1"/>
        </dgm:presLayoutVars>
      </dgm:prSet>
      <dgm:spPr/>
      <dgm:t>
        <a:bodyPr/>
        <a:lstStyle/>
        <a:p>
          <a:endParaRPr lang="zh-TW" altLang="en-US"/>
        </a:p>
      </dgm:t>
    </dgm:pt>
    <dgm:pt modelId="{1B40CE34-C433-440F-BD80-3E81E0C68BB1}" type="pres">
      <dgm:prSet presAssocID="{622B9159-F5C5-4963-BC5F-3DAEC7D6ED21}" presName="spacer" presStyleCnt="0"/>
      <dgm:spPr/>
    </dgm:pt>
    <dgm:pt modelId="{146E8838-634E-49E3-B8D1-319B1AF6D22A}" type="pres">
      <dgm:prSet presAssocID="{B3D298ED-2309-4FB1-82C2-824BFAE25EAB}" presName="parentText" presStyleLbl="node1" presStyleIdx="2" presStyleCnt="3">
        <dgm:presLayoutVars>
          <dgm:chMax val="0"/>
          <dgm:bulletEnabled val="1"/>
        </dgm:presLayoutVars>
      </dgm:prSet>
      <dgm:spPr/>
      <dgm:t>
        <a:bodyPr/>
        <a:lstStyle/>
        <a:p>
          <a:endParaRPr lang="zh-TW" altLang="en-US"/>
        </a:p>
      </dgm:t>
    </dgm:pt>
  </dgm:ptLst>
  <dgm:cxnLst>
    <dgm:cxn modelId="{CA7F68E3-6E7D-41FE-9DA8-1F1731781677}" type="presOf" srcId="{B1D4DCA4-1CCA-4416-8B9C-DD004AEAC020}" destId="{EC513B01-9A6B-4CA7-B4B1-C5EEB069E701}" srcOrd="0" destOrd="0" presId="urn:microsoft.com/office/officeart/2005/8/layout/vList2"/>
    <dgm:cxn modelId="{F0005293-AB0A-4A7C-9AF3-B298749499E8}" type="presOf" srcId="{47D63D99-08F1-4C7E-923E-4C0EE2A6D6F4}" destId="{E2C94FEC-5F96-4D33-9272-1298D65199B5}" srcOrd="0" destOrd="0" presId="urn:microsoft.com/office/officeart/2005/8/layout/vList2"/>
    <dgm:cxn modelId="{630CE1D2-156B-41A8-9EFC-47D5DC4EDFF6}" type="presOf" srcId="{B3D298ED-2309-4FB1-82C2-824BFAE25EAB}" destId="{146E8838-634E-49E3-B8D1-319B1AF6D22A}" srcOrd="0" destOrd="0" presId="urn:microsoft.com/office/officeart/2005/8/layout/vList2"/>
    <dgm:cxn modelId="{E3F89649-2D9D-4294-92FE-C69878F447D7}" srcId="{47D63D99-08F1-4C7E-923E-4C0EE2A6D6F4}" destId="{B1D4DCA4-1CCA-4416-8B9C-DD004AEAC020}" srcOrd="0" destOrd="0" parTransId="{F221EF3A-3E91-444A-BB7F-E37F69DE9616}" sibTransId="{A75B3E07-E378-4A26-BBEF-27EDDAAFE49A}"/>
    <dgm:cxn modelId="{66A928D0-9C7F-4981-BD69-56D30779F613}" srcId="{47D63D99-08F1-4C7E-923E-4C0EE2A6D6F4}" destId="{168AB3CA-1B44-48D9-97C7-956D46D38E6C}" srcOrd="1" destOrd="0" parTransId="{D15470D1-8654-4806-B7B4-538D9101BE0E}" sibTransId="{622B9159-F5C5-4963-BC5F-3DAEC7D6ED21}"/>
    <dgm:cxn modelId="{40E30B42-6AD0-4F9C-B102-33B3C899AAA4}" srcId="{47D63D99-08F1-4C7E-923E-4C0EE2A6D6F4}" destId="{B3D298ED-2309-4FB1-82C2-824BFAE25EAB}" srcOrd="2" destOrd="0" parTransId="{21110C35-2228-4074-9EE9-B0CD706112FA}" sibTransId="{0EF02763-1B98-4B5F-A026-04B12C061D77}"/>
    <dgm:cxn modelId="{88A9D39D-2DBB-4D21-9E3B-0AF05896E5AB}" type="presOf" srcId="{168AB3CA-1B44-48D9-97C7-956D46D38E6C}" destId="{6A7B749D-F7D1-4319-9C42-3E77AD3143CD}" srcOrd="0" destOrd="0" presId="urn:microsoft.com/office/officeart/2005/8/layout/vList2"/>
    <dgm:cxn modelId="{629F404F-08F4-462B-8ADF-79A21AFDA31B}" type="presParOf" srcId="{E2C94FEC-5F96-4D33-9272-1298D65199B5}" destId="{EC513B01-9A6B-4CA7-B4B1-C5EEB069E701}" srcOrd="0" destOrd="0" presId="urn:microsoft.com/office/officeart/2005/8/layout/vList2"/>
    <dgm:cxn modelId="{E7E3930D-03B7-4E8F-AA87-F543635CDA32}" type="presParOf" srcId="{E2C94FEC-5F96-4D33-9272-1298D65199B5}" destId="{C8D7AE3E-E324-44B5-8455-52B6A48C9BC0}" srcOrd="1" destOrd="0" presId="urn:microsoft.com/office/officeart/2005/8/layout/vList2"/>
    <dgm:cxn modelId="{962570A0-5763-4BA9-8D44-B4A888C334F9}" type="presParOf" srcId="{E2C94FEC-5F96-4D33-9272-1298D65199B5}" destId="{6A7B749D-F7D1-4319-9C42-3E77AD3143CD}" srcOrd="2" destOrd="0" presId="urn:microsoft.com/office/officeart/2005/8/layout/vList2"/>
    <dgm:cxn modelId="{8E445D11-D068-4909-8431-CD0FC8F0F639}" type="presParOf" srcId="{E2C94FEC-5F96-4D33-9272-1298D65199B5}" destId="{1B40CE34-C433-440F-BD80-3E81E0C68BB1}" srcOrd="3" destOrd="0" presId="urn:microsoft.com/office/officeart/2005/8/layout/vList2"/>
    <dgm:cxn modelId="{683E11D4-69B9-45DE-91CD-05F3C0746183}" type="presParOf" srcId="{E2C94FEC-5F96-4D33-9272-1298D65199B5}" destId="{146E8838-634E-49E3-B8D1-319B1AF6D22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13B01-9A6B-4CA7-B4B1-C5EEB069E701}">
      <dsp:nvSpPr>
        <dsp:cNvPr id="0" name=""/>
        <dsp:cNvSpPr/>
      </dsp:nvSpPr>
      <dsp:spPr>
        <a:xfrm>
          <a:off x="0" y="55567"/>
          <a:ext cx="6480720" cy="130710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i="0" kern="1200" dirty="0">
              <a:latin typeface="微軟正黑體" panose="020B0604030504040204" pitchFamily="34" charset="-120"/>
              <a:ea typeface="微軟正黑體" panose="020B0604030504040204" pitchFamily="34" charset="-120"/>
            </a:rPr>
            <a:t>繳費一次，即可擁有終身壽險保障</a:t>
          </a:r>
          <a:endParaRPr lang="zh-TW" altLang="en-US" sz="2500" b="1" kern="1200" baseline="30000" dirty="0">
            <a:latin typeface="微軟正黑體" panose="020B0604030504040204" pitchFamily="34" charset="-120"/>
            <a:ea typeface="微軟正黑體" panose="020B0604030504040204" pitchFamily="34" charset="-120"/>
          </a:endParaRPr>
        </a:p>
      </dsp:txBody>
      <dsp:txXfrm>
        <a:off x="63808" y="119375"/>
        <a:ext cx="6353104" cy="1179493"/>
      </dsp:txXfrm>
    </dsp:sp>
    <dsp:sp modelId="{6A7B749D-F7D1-4319-9C42-3E77AD3143CD}">
      <dsp:nvSpPr>
        <dsp:cNvPr id="0" name=""/>
        <dsp:cNvSpPr/>
      </dsp:nvSpPr>
      <dsp:spPr>
        <a:xfrm>
          <a:off x="0" y="1440160"/>
          <a:ext cx="6480720" cy="1307109"/>
        </a:xfrm>
        <a:prstGeom prst="roundRect">
          <a:avLst/>
        </a:prstGeom>
        <a:solidFill>
          <a:schemeClr val="accent3">
            <a:hueOff val="5625132"/>
            <a:satOff val="-8440"/>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kern="1200" dirty="0">
              <a:latin typeface="微軟正黑體" panose="020B0604030504040204" pitchFamily="34" charset="-120"/>
              <a:ea typeface="微軟正黑體" panose="020B0604030504040204" pitchFamily="34" charset="-120"/>
            </a:rPr>
            <a:t>身故</a:t>
          </a:r>
          <a:r>
            <a:rPr lang="en-US" altLang="en-US" sz="2500" b="1" kern="1200" dirty="0">
              <a:latin typeface="微軟正黑體" panose="020B0604030504040204" pitchFamily="34" charset="-120"/>
              <a:ea typeface="微軟正黑體" panose="020B0604030504040204" pitchFamily="34" charset="-120"/>
            </a:rPr>
            <a:t>/</a:t>
          </a:r>
          <a:r>
            <a:rPr lang="zh-TW" altLang="en-US" sz="2500" b="1" kern="1200" dirty="0">
              <a:latin typeface="微軟正黑體" panose="020B0604030504040204" pitchFamily="34" charset="-120"/>
              <a:ea typeface="微軟正黑體" panose="020B0604030504040204" pitchFamily="34" charset="-120"/>
            </a:rPr>
            <a:t>完全失能保險金，</a:t>
          </a:r>
          <a:r>
            <a:rPr lang="en-US" altLang="zh-TW" sz="2500" b="1" kern="1200" dirty="0">
              <a:latin typeface="微軟正黑體" panose="020B0604030504040204" pitchFamily="34" charset="-120"/>
              <a:ea typeface="微軟正黑體" panose="020B0604030504040204" pitchFamily="34" charset="-120"/>
            </a:rPr>
            <a:t/>
          </a:r>
          <a:br>
            <a:rPr lang="en-US" altLang="zh-TW" sz="2500" b="1" kern="1200" dirty="0">
              <a:latin typeface="微軟正黑體" panose="020B0604030504040204" pitchFamily="34" charset="-120"/>
              <a:ea typeface="微軟正黑體" panose="020B0604030504040204" pitchFamily="34" charset="-120"/>
            </a:rPr>
          </a:br>
          <a:r>
            <a:rPr lang="zh-TW" altLang="en-US" sz="2500" b="1" kern="1200" dirty="0">
              <a:latin typeface="微軟正黑體" panose="020B0604030504040204" pitchFamily="34" charset="-120"/>
              <a:ea typeface="微軟正黑體" panose="020B0604030504040204" pitchFamily="34" charset="-120"/>
            </a:rPr>
            <a:t>可自由選擇一次或分期給付</a:t>
          </a:r>
        </a:p>
      </dsp:txBody>
      <dsp:txXfrm>
        <a:off x="63808" y="1503968"/>
        <a:ext cx="6353104" cy="1179493"/>
      </dsp:txXfrm>
    </dsp:sp>
    <dsp:sp modelId="{146E8838-634E-49E3-B8D1-319B1AF6D22A}">
      <dsp:nvSpPr>
        <dsp:cNvPr id="0" name=""/>
        <dsp:cNvSpPr/>
      </dsp:nvSpPr>
      <dsp:spPr>
        <a:xfrm>
          <a:off x="0" y="2813786"/>
          <a:ext cx="6480720" cy="1307109"/>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zh-TW" altLang="en-US" sz="2500" b="1" kern="1200" dirty="0">
              <a:latin typeface="微軟正黑體" panose="020B0604030504040204" pitchFamily="34" charset="-120"/>
              <a:ea typeface="微軟正黑體" panose="020B0604030504040204" pitchFamily="34" charset="-120"/>
            </a:rPr>
            <a:t>年年有機會，享有增值回饋分享金</a:t>
          </a:r>
        </a:p>
      </dsp:txBody>
      <dsp:txXfrm>
        <a:off x="63808" y="2877594"/>
        <a:ext cx="6353104" cy="117949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51163" cy="496888"/>
          </a:xfrm>
          <a:prstGeom prst="rect">
            <a:avLst/>
          </a:prstGeom>
        </p:spPr>
        <p:txBody>
          <a:bodyPr vert="horz" lIns="91540" tIns="45769" rIns="91540" bIns="45769" rtlCol="0"/>
          <a:lstStyle>
            <a:lvl1pPr algn="l">
              <a:defRPr sz="1200">
                <a:ea typeface="新細明體" panose="02020500000000000000" pitchFamily="18" charset="-120"/>
              </a:defRPr>
            </a:lvl1pPr>
          </a:lstStyle>
          <a:p>
            <a:pPr>
              <a:defRPr/>
            </a:pPr>
            <a:endParaRPr lang="zh-HK" altLang="en-US"/>
          </a:p>
        </p:txBody>
      </p:sp>
      <p:sp>
        <p:nvSpPr>
          <p:cNvPr id="3" name="日期版面配置區 2"/>
          <p:cNvSpPr>
            <a:spLocks noGrp="1"/>
          </p:cNvSpPr>
          <p:nvPr>
            <p:ph type="dt" sz="quarter" idx="1"/>
          </p:nvPr>
        </p:nvSpPr>
        <p:spPr>
          <a:xfrm>
            <a:off x="3854450" y="0"/>
            <a:ext cx="2951163" cy="496888"/>
          </a:xfrm>
          <a:prstGeom prst="rect">
            <a:avLst/>
          </a:prstGeom>
        </p:spPr>
        <p:txBody>
          <a:bodyPr vert="horz" lIns="91540" tIns="45769" rIns="91540" bIns="45769" rtlCol="0"/>
          <a:lstStyle>
            <a:lvl1pPr algn="r">
              <a:defRPr sz="1200">
                <a:ea typeface="新細明體" panose="02020500000000000000" pitchFamily="18" charset="-120"/>
              </a:defRPr>
            </a:lvl1pPr>
          </a:lstStyle>
          <a:p>
            <a:pPr>
              <a:defRPr/>
            </a:pPr>
            <a:endParaRPr lang="zh-HK" altLang="en-US"/>
          </a:p>
        </p:txBody>
      </p:sp>
      <p:sp>
        <p:nvSpPr>
          <p:cNvPr id="4" name="頁尾版面配置區 3"/>
          <p:cNvSpPr>
            <a:spLocks noGrp="1"/>
          </p:cNvSpPr>
          <p:nvPr>
            <p:ph type="ftr" sz="quarter" idx="2"/>
          </p:nvPr>
        </p:nvSpPr>
        <p:spPr>
          <a:xfrm>
            <a:off x="0" y="9442451"/>
            <a:ext cx="2951163" cy="496888"/>
          </a:xfrm>
          <a:prstGeom prst="rect">
            <a:avLst/>
          </a:prstGeom>
        </p:spPr>
        <p:txBody>
          <a:bodyPr vert="horz" lIns="91540" tIns="45769" rIns="91540" bIns="45769" rtlCol="0" anchor="b"/>
          <a:lstStyle>
            <a:lvl1pPr algn="l">
              <a:defRPr sz="1200">
                <a:ea typeface="新細明體" panose="02020500000000000000" pitchFamily="18" charset="-120"/>
              </a:defRPr>
            </a:lvl1pPr>
          </a:lstStyle>
          <a:p>
            <a:pPr>
              <a:defRPr/>
            </a:pPr>
            <a:endParaRPr lang="zh-HK" altLang="en-US"/>
          </a:p>
        </p:txBody>
      </p:sp>
      <p:sp>
        <p:nvSpPr>
          <p:cNvPr id="5" name="投影片編號版面配置區 4"/>
          <p:cNvSpPr>
            <a:spLocks noGrp="1"/>
          </p:cNvSpPr>
          <p:nvPr>
            <p:ph type="sldNum" sz="quarter" idx="3"/>
          </p:nvPr>
        </p:nvSpPr>
        <p:spPr>
          <a:xfrm>
            <a:off x="3854450" y="9442451"/>
            <a:ext cx="2951163" cy="496888"/>
          </a:xfrm>
          <a:prstGeom prst="rect">
            <a:avLst/>
          </a:prstGeom>
        </p:spPr>
        <p:txBody>
          <a:bodyPr vert="horz" wrap="square" lIns="91540" tIns="45769" rIns="91540" bIns="45769" numCol="1" anchor="b" anchorCtr="0" compatLnSpc="1">
            <a:prstTxWarp prst="textNoShape">
              <a:avLst/>
            </a:prstTxWarp>
          </a:bodyPr>
          <a:lstStyle>
            <a:lvl1pPr algn="r">
              <a:defRPr sz="1200">
                <a:ea typeface="新細明體" pitchFamily="18" charset="-120"/>
              </a:defRPr>
            </a:lvl1pPr>
          </a:lstStyle>
          <a:p>
            <a:pPr>
              <a:defRPr/>
            </a:pPr>
            <a:fld id="{C2467EC3-D441-4311-AE80-CE730191184E}" type="slidenum">
              <a:rPr lang="zh-HK" altLang="en-US"/>
              <a:pPr>
                <a:defRPr/>
              </a:pPr>
              <a:t>‹#›</a:t>
            </a:fld>
            <a:endParaRPr lang="zh-HK" altLang="en-US"/>
          </a:p>
        </p:txBody>
      </p:sp>
    </p:spTree>
    <p:extLst>
      <p:ext uri="{BB962C8B-B14F-4D97-AF65-F5344CB8AC3E}">
        <p14:creationId xmlns:p14="http://schemas.microsoft.com/office/powerpoint/2010/main" val="3286478182"/>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51163" cy="4968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a:p>
        </p:txBody>
      </p:sp>
      <p:sp>
        <p:nvSpPr>
          <p:cNvPr id="15363" name="Rectangle 3"/>
          <p:cNvSpPr>
            <a:spLocks noGrp="1" noChangeArrowheads="1"/>
          </p:cNvSpPr>
          <p:nvPr>
            <p:ph type="dt" idx="1"/>
          </p:nvPr>
        </p:nvSpPr>
        <p:spPr bwMode="auto">
          <a:xfrm>
            <a:off x="3854450" y="0"/>
            <a:ext cx="2951163" cy="4968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lvl1pPr algn="r" eaLnBrk="1" hangingPunct="1">
              <a:defRPr sz="1200">
                <a:ea typeface="新細明體" panose="02020500000000000000" pitchFamily="18" charset="-120"/>
              </a:defRPr>
            </a:lvl1pPr>
          </a:lstStyle>
          <a:p>
            <a:pPr>
              <a:defRPr/>
            </a:pPr>
            <a:endParaRPr lang="en-US" altLang="zh-TW"/>
          </a:p>
        </p:txBody>
      </p:sp>
      <p:sp>
        <p:nvSpPr>
          <p:cNvPr id="29700" name="Rectangle 4"/>
          <p:cNvSpPr>
            <a:spLocks noGrp="1" noRot="1" noChangeAspect="1" noChangeArrowheads="1" noTextEdit="1"/>
          </p:cNvSpPr>
          <p:nvPr>
            <p:ph type="sldImg" idx="2"/>
          </p:nvPr>
        </p:nvSpPr>
        <p:spPr bwMode="auto">
          <a:xfrm>
            <a:off x="90488" y="746125"/>
            <a:ext cx="6626225"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5" name="Rectangle 5"/>
          <p:cNvSpPr>
            <a:spLocks noGrp="1" noChangeArrowheads="1"/>
          </p:cNvSpPr>
          <p:nvPr>
            <p:ph type="body" sz="quarter" idx="3"/>
          </p:nvPr>
        </p:nvSpPr>
        <p:spPr bwMode="auto">
          <a:xfrm>
            <a:off x="681039" y="4721226"/>
            <a:ext cx="5445125" cy="4471988"/>
          </a:xfrm>
          <a:prstGeom prst="rect">
            <a:avLst/>
          </a:prstGeom>
          <a:noFill/>
          <a:ln w="9525">
            <a:noFill/>
            <a:miter lim="800000"/>
            <a:headEnd/>
            <a:tailEnd/>
          </a:ln>
          <a:effectLst/>
        </p:spPr>
        <p:txBody>
          <a:bodyPr vert="horz" wrap="square" lIns="91540" tIns="45769" rIns="91540" bIns="45769" numCol="1" anchor="t" anchorCtr="0" compatLnSpc="1">
            <a:prstTxWarp prst="textNoShape">
              <a:avLst/>
            </a:prstTxWarp>
          </a:bodyPr>
          <a:lstStyle/>
          <a:p>
            <a:pPr lvl="0"/>
            <a:r>
              <a:rPr lang="zh-TW" altLang="en-US" noProof="0" dirty="0"/>
              <a:t>按一下以編輯母片</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p>
        </p:txBody>
      </p:sp>
      <p:sp>
        <p:nvSpPr>
          <p:cNvPr id="15366" name="Rectangle 6"/>
          <p:cNvSpPr>
            <a:spLocks noGrp="1" noChangeArrowheads="1"/>
          </p:cNvSpPr>
          <p:nvPr>
            <p:ph type="ftr" sz="quarter" idx="4"/>
          </p:nvPr>
        </p:nvSpPr>
        <p:spPr bwMode="auto">
          <a:xfrm>
            <a:off x="0" y="9440863"/>
            <a:ext cx="2951163" cy="496887"/>
          </a:xfrm>
          <a:prstGeom prst="rect">
            <a:avLst/>
          </a:prstGeom>
          <a:noFill/>
          <a:ln w="9525">
            <a:noFill/>
            <a:miter lim="800000"/>
            <a:headEnd/>
            <a:tailEnd/>
          </a:ln>
          <a:effectLst/>
        </p:spPr>
        <p:txBody>
          <a:bodyPr vert="horz" wrap="square" lIns="91540" tIns="45769" rIns="91540" bIns="45769" numCol="1" anchor="b" anchorCtr="0" compatLnSpc="1">
            <a:prstTxWarp prst="textNoShape">
              <a:avLst/>
            </a:prstTxWarp>
          </a:bodyPr>
          <a:lstStyle>
            <a:lvl1pPr eaLnBrk="1" hangingPunct="1">
              <a:defRPr sz="1200">
                <a:ea typeface="新細明體" panose="02020500000000000000" pitchFamily="18" charset="-120"/>
              </a:defRPr>
            </a:lvl1pPr>
          </a:lstStyle>
          <a:p>
            <a:pPr>
              <a:defRPr/>
            </a:pPr>
            <a:endParaRPr lang="en-US" altLang="zh-TW"/>
          </a:p>
        </p:txBody>
      </p:sp>
      <p:sp>
        <p:nvSpPr>
          <p:cNvPr id="15367" name="Rectangle 7"/>
          <p:cNvSpPr>
            <a:spLocks noGrp="1" noChangeArrowheads="1"/>
          </p:cNvSpPr>
          <p:nvPr>
            <p:ph type="sldNum" sz="quarter" idx="5"/>
          </p:nvPr>
        </p:nvSpPr>
        <p:spPr bwMode="auto">
          <a:xfrm>
            <a:off x="3854450" y="9440863"/>
            <a:ext cx="2951163" cy="496887"/>
          </a:xfrm>
          <a:prstGeom prst="rect">
            <a:avLst/>
          </a:prstGeom>
          <a:noFill/>
          <a:ln w="9525">
            <a:noFill/>
            <a:miter lim="800000"/>
            <a:headEnd/>
            <a:tailEnd/>
          </a:ln>
          <a:effectLst/>
        </p:spPr>
        <p:txBody>
          <a:bodyPr vert="horz" wrap="square" lIns="91540" tIns="45769" rIns="91540" bIns="45769" numCol="1" anchor="b" anchorCtr="0" compatLnSpc="1">
            <a:prstTxWarp prst="textNoShape">
              <a:avLst/>
            </a:prstTxWarp>
          </a:bodyPr>
          <a:lstStyle>
            <a:lvl1pPr algn="r" eaLnBrk="1" hangingPunct="1">
              <a:defRPr sz="1200">
                <a:ea typeface="新細明體" pitchFamily="18" charset="-120"/>
              </a:defRPr>
            </a:lvl1pPr>
          </a:lstStyle>
          <a:p>
            <a:pPr>
              <a:defRPr/>
            </a:pPr>
            <a:fld id="{9042BD8D-99DF-464A-81D8-FEA4DBC8F331}" type="slidenum">
              <a:rPr lang="en-US" altLang="zh-TW"/>
              <a:pPr>
                <a:defRPr/>
              </a:pPr>
              <a:t>‹#›</a:t>
            </a:fld>
            <a:endParaRPr lang="en-US" altLang="zh-TW"/>
          </a:p>
        </p:txBody>
      </p:sp>
    </p:spTree>
    <p:extLst>
      <p:ext uri="{BB962C8B-B14F-4D97-AF65-F5344CB8AC3E}">
        <p14:creationId xmlns:p14="http://schemas.microsoft.com/office/powerpoint/2010/main" val="835983060"/>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2pPr>
    <a:lvl3pPr marL="9144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3pPr>
    <a:lvl4pPr marL="13716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4pPr>
    <a:lvl5pPr marL="1828800" algn="l" rtl="0" eaLnBrk="0" fontAlgn="base" hangingPunct="0">
      <a:spcBef>
        <a:spcPct val="30000"/>
      </a:spcBef>
      <a:spcAft>
        <a:spcPct val="0"/>
      </a:spcAft>
      <a:defRPr kumimoji="1" sz="1050" kern="1200">
        <a:solidFill>
          <a:schemeClr val="tx1"/>
        </a:solidFill>
        <a:latin typeface="微軟正黑體" panose="020B0604030504040204" pitchFamily="34" charset="-12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4170066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TW" altLang="en-US" sz="1050" b="0" kern="1200" dirty="0">
                <a:solidFill>
                  <a:schemeClr val="tx1"/>
                </a:solidFill>
                <a:effectLst/>
                <a:latin typeface="Times New Roman" pitchFamily="18" charset="0"/>
                <a:ea typeface="新細明體" pitchFamily="18" charset="-120"/>
                <a:cs typeface="+mn-cs"/>
              </a:rPr>
              <a:t>本商品</a:t>
            </a:r>
            <a:r>
              <a:rPr kumimoji="1" lang="zh-TW" altLang="zh-TW" sz="1050" b="0" kern="1200" dirty="0">
                <a:solidFill>
                  <a:schemeClr val="tx1"/>
                </a:solidFill>
                <a:effectLst/>
                <a:latin typeface="Times New Roman" pitchFamily="18" charset="0"/>
                <a:ea typeface="新細明體" pitchFamily="18" charset="-120"/>
                <a:cs typeface="+mn-cs"/>
              </a:rPr>
              <a:t>保險給付仍有實質課稅原則之適用</a:t>
            </a:r>
            <a:r>
              <a:rPr kumimoji="1" lang="zh-TW" altLang="zh-TW" sz="1050" b="0" kern="1200" dirty="0" smtClean="0">
                <a:solidFill>
                  <a:schemeClr val="tx1"/>
                </a:solidFill>
                <a:effectLst/>
                <a:latin typeface="Times New Roman" pitchFamily="18" charset="0"/>
                <a:ea typeface="新細明體" pitchFamily="18" charset="-120"/>
                <a:cs typeface="+mn-cs"/>
              </a:rPr>
              <a:t>可能</a:t>
            </a:r>
            <a:r>
              <a:rPr kumimoji="1" lang="zh-TW" altLang="en-US" sz="1050" b="0" kern="1200" dirty="0" smtClean="0">
                <a:solidFill>
                  <a:schemeClr val="tx1"/>
                </a:solidFill>
                <a:effectLst/>
                <a:latin typeface="Times New Roman" pitchFamily="18" charset="0"/>
                <a:ea typeface="新細明體" pitchFamily="18" charset="-120"/>
                <a:cs typeface="+mn-cs"/>
              </a:rPr>
              <a:t>。</a:t>
            </a:r>
            <a:endParaRPr lang="zh-TW" altLang="en-US" b="0"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513824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TW" altLang="en-US" sz="1050" b="0" kern="1200" dirty="0">
                <a:solidFill>
                  <a:schemeClr val="tx1"/>
                </a:solidFill>
                <a:effectLst/>
                <a:latin typeface="Times New Roman" pitchFamily="18" charset="0"/>
                <a:ea typeface="新細明體" pitchFamily="18" charset="-120"/>
                <a:cs typeface="+mn-cs"/>
              </a:rPr>
              <a:t>本</a:t>
            </a:r>
            <a:r>
              <a:rPr kumimoji="1" lang="zh-TW" altLang="zh-TW" sz="1050" b="0" kern="1200" dirty="0">
                <a:solidFill>
                  <a:schemeClr val="tx1"/>
                </a:solidFill>
                <a:effectLst/>
                <a:latin typeface="Times New Roman" pitchFamily="18" charset="0"/>
                <a:ea typeface="新細明體" pitchFamily="18" charset="-120"/>
                <a:cs typeface="+mn-cs"/>
              </a:rPr>
              <a:t>保險</a:t>
            </a:r>
            <a:r>
              <a:rPr kumimoji="1" lang="zh-TW" altLang="en-US" sz="1050" b="0" kern="1200" dirty="0">
                <a:solidFill>
                  <a:schemeClr val="tx1"/>
                </a:solidFill>
                <a:effectLst/>
                <a:latin typeface="Times New Roman" pitchFamily="18" charset="0"/>
                <a:ea typeface="新細明體" pitchFamily="18" charset="-120"/>
                <a:cs typeface="+mn-cs"/>
              </a:rPr>
              <a:t>商品，不得僅以節稅作為招攬之訴求。</a:t>
            </a:r>
            <a:endParaRPr lang="zh-TW" altLang="en-US" b="0"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1850076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根據新聞報導：「隨著全球經濟環境的變化，全球大吹降息風潮，歐洲、瑞士、加拿大央行接力降息，美元續強對歐亞貨幣及新興市場帶來壓力。」</a:t>
            </a:r>
            <a:r>
              <a:rPr lang="en-US" altLang="zh-TW" dirty="0"/>
              <a:t/>
            </a:r>
            <a:br>
              <a:rPr lang="en-US" altLang="zh-TW" dirty="0"/>
            </a:br>
            <a:r>
              <a:rPr lang="zh-TW" altLang="en-US" dirty="0"/>
              <a:t>利率環境快速變動，加大貨幣波動度，亦影響個人資產的穩定性。在這種情況下，穩健的財務規劃和風險管理顯得更加重要，保險商品可以為您提供更有力的財產保障和長期穩定性。</a:t>
            </a:r>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4214341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solidFill>
                  <a:schemeClr val="tx1"/>
                </a:solidFill>
                <a:latin typeface="Microsoft JhengHei Light" panose="020B0304030504040204" pitchFamily="34" charset="-120"/>
                <a:ea typeface="Microsoft JhengHei Light" panose="020B0304030504040204" pitchFamily="34" charset="-120"/>
              </a:rPr>
              <a:t>台灣人壽近期推出的「台灣人壽吉美世美元利率變動型終身壽險」兼具壽險保障及財產傳承功能，擁有三大特色：</a:t>
            </a:r>
            <a:endParaRPr lang="en-US" altLang="zh-TW" b="0" dirty="0">
              <a:solidFill>
                <a:schemeClr val="tx1"/>
              </a:solidFill>
              <a:latin typeface="Microsoft JhengHei Light" panose="020B0304030504040204" pitchFamily="34" charset="-120"/>
              <a:ea typeface="Microsoft JhengHei Light" panose="020B0304030504040204" pitchFamily="34" charset="-120"/>
            </a:endParaRPr>
          </a:p>
          <a:p>
            <a:pPr marL="285750" lvl="0" indent="-285750">
              <a:buFont typeface="Wingdings" panose="05000000000000000000" pitchFamily="2" charset="2"/>
              <a:buChar char="l"/>
            </a:pPr>
            <a:r>
              <a:rPr lang="zh-TW" altLang="zh-TW" sz="1050" b="0" kern="100" dirty="0" smtClean="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繳費</a:t>
            </a:r>
            <a:r>
              <a:rPr lang="en-US" altLang="zh-TW" sz="1050" b="0" kern="100" dirty="0" smtClean="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1</a:t>
            </a:r>
            <a:r>
              <a:rPr lang="zh-TW" altLang="en-US" sz="1050" b="0" kern="100" dirty="0" smtClean="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次</a:t>
            </a:r>
            <a:r>
              <a:rPr lang="zh-TW" altLang="zh-TW" sz="1050" b="0" kern="100" dirty="0" smtClean="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zh-TW" altLang="en-US"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即可擁有</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終身壽險保障</a:t>
            </a:r>
          </a:p>
          <a:p>
            <a:pPr marL="285750" lvl="0" indent="-285750">
              <a:buFont typeface="Wingdings" panose="05000000000000000000" pitchFamily="2" charset="2"/>
              <a:buChar char="l"/>
            </a:pP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身故</a:t>
            </a:r>
            <a:r>
              <a:rPr lang="en-US"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完全失能保險金可</a:t>
            </a:r>
            <a:r>
              <a:rPr lang="zh-TW" altLang="en-US"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自由</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選擇分期</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Arial" panose="020B0604020202020204" pitchFamily="34" charset="0"/>
              </a:rPr>
              <a:t>定期</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給付，</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Arial" panose="020B0604020202020204" pitchFamily="34" charset="0"/>
              </a:rPr>
              <a:t>滿足照顧</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家人</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Arial" panose="020B0604020202020204" pitchFamily="34" charset="0"/>
              </a:rPr>
              <a:t>需求</a:t>
            </a:r>
            <a:endPar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endParaRPr>
          </a:p>
          <a:p>
            <a:pPr marL="285750" lvl="0" indent="-285750">
              <a:buFont typeface="Wingdings" panose="05000000000000000000" pitchFamily="2" charset="2"/>
              <a:buChar char="l"/>
            </a:pP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Arial" panose="020B0604020202020204" pitchFamily="34" charset="0"/>
              </a:rPr>
              <a:t>年年有機會</a:t>
            </a:r>
            <a:r>
              <a:rPr lang="zh-TW" altLang="zh-TW" sz="1050" b="0" kern="100" dirty="0">
                <a:solidFill>
                  <a:schemeClr val="tx1"/>
                </a:solidFill>
                <a:effectLst/>
                <a:highlight>
                  <a:srgbClr val="FFFFFF"/>
                </a:highlight>
                <a:latin typeface="Microsoft JhengHei Light" panose="020B0304030504040204" pitchFamily="34" charset="-120"/>
                <a:ea typeface="Microsoft JhengHei Light" panose="020B0304030504040204" pitchFamily="34" charset="-120"/>
                <a:cs typeface="Times New Roman" panose="02020603050405020304" pitchFamily="18" charset="0"/>
              </a:rPr>
              <a:t>，享有增值回饋分享金</a:t>
            </a:r>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145888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t>主要給付項目包括：身故保險金</a:t>
            </a:r>
            <a:r>
              <a:rPr lang="en-US" altLang="zh-TW" b="0" dirty="0"/>
              <a:t>/</a:t>
            </a:r>
            <a:r>
              <a:rPr lang="zh-TW" altLang="en-US" b="0" dirty="0"/>
              <a:t>完全失能保險金、</a:t>
            </a:r>
            <a:r>
              <a:rPr kumimoji="1" lang="zh-TW" altLang="en-US" sz="1050" b="0" kern="1200" dirty="0">
                <a:solidFill>
                  <a:schemeClr val="tx1"/>
                </a:solidFill>
                <a:latin typeface="Times New Roman" pitchFamily="18" charset="0"/>
                <a:ea typeface="新細明體" pitchFamily="18" charset="-120"/>
                <a:cs typeface="+mn-cs"/>
              </a:rPr>
              <a:t>祝壽保險金、增值回饋分享金</a:t>
            </a:r>
            <a:r>
              <a:rPr kumimoji="1" lang="en-US" altLang="zh-TW" sz="1050" b="0" kern="1200" dirty="0">
                <a:solidFill>
                  <a:schemeClr val="tx1"/>
                </a:solidFill>
                <a:latin typeface="Times New Roman" pitchFamily="18" charset="0"/>
                <a:ea typeface="新細明體" pitchFamily="18" charset="-120"/>
                <a:cs typeface="+mn-cs"/>
              </a:rPr>
              <a:t>(</a:t>
            </a:r>
            <a:r>
              <a:rPr kumimoji="1" lang="zh-TW" altLang="en-US" sz="1050" b="0" kern="1200" dirty="0">
                <a:solidFill>
                  <a:schemeClr val="tx1"/>
                </a:solidFill>
                <a:latin typeface="Times New Roman" pitchFamily="18" charset="0"/>
                <a:ea typeface="新細明體" pitchFamily="18" charset="-120"/>
                <a:cs typeface="+mn-cs"/>
              </a:rPr>
              <a:t>非保證給付</a:t>
            </a:r>
            <a:r>
              <a:rPr kumimoji="1" lang="en-US" altLang="zh-TW" sz="1050" b="0" kern="1200" dirty="0">
                <a:solidFill>
                  <a:schemeClr val="tx1"/>
                </a:solidFill>
                <a:latin typeface="Times New Roman" pitchFamily="18" charset="0"/>
                <a:ea typeface="新細明體" pitchFamily="18" charset="-120"/>
                <a:cs typeface="+mn-cs"/>
              </a:rPr>
              <a:t>)</a:t>
            </a:r>
            <a:r>
              <a:rPr kumimoji="1" lang="zh-TW" altLang="en-US" sz="1050" b="0" kern="1200" dirty="0">
                <a:solidFill>
                  <a:schemeClr val="tx1"/>
                </a:solidFill>
                <a:latin typeface="Times New Roman" pitchFamily="18" charset="0"/>
                <a:ea typeface="新細明體" pitchFamily="18" charset="-120"/>
                <a:cs typeface="+mn-cs"/>
              </a:rPr>
              <a:t> 。</a:t>
            </a:r>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1106219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t>以</a:t>
            </a:r>
            <a:r>
              <a:rPr lang="en-US" altLang="zh-TW" b="0" dirty="0"/>
              <a:t>40</a:t>
            </a:r>
            <a:r>
              <a:rPr lang="zh-TW" altLang="en-US" b="0" dirty="0"/>
              <a:t>歲男性來說，繳別躉繳，投保保額</a:t>
            </a:r>
            <a:r>
              <a:rPr lang="en-US" altLang="zh-TW" b="0" dirty="0"/>
              <a:t>8</a:t>
            </a:r>
            <a:r>
              <a:rPr lang="zh-TW" altLang="en-US" b="0" dirty="0"/>
              <a:t>萬</a:t>
            </a:r>
            <a:r>
              <a:rPr lang="en-US" altLang="zh-TW" b="0" dirty="0"/>
              <a:t>9</a:t>
            </a:r>
            <a:r>
              <a:rPr lang="zh-TW" altLang="en-US" b="0" dirty="0"/>
              <a:t>千</a:t>
            </a:r>
            <a:r>
              <a:rPr lang="en-US" altLang="zh-TW" b="0" dirty="0"/>
              <a:t>9</a:t>
            </a:r>
            <a:r>
              <a:rPr lang="zh-TW" altLang="en-US" b="0" dirty="0"/>
              <a:t>百</a:t>
            </a:r>
            <a:r>
              <a:rPr lang="en-US" altLang="zh-TW" b="0" dirty="0"/>
              <a:t>9</a:t>
            </a:r>
            <a:r>
              <a:rPr lang="zh-TW" altLang="en-US" b="0" dirty="0"/>
              <a:t>十</a:t>
            </a:r>
            <a:r>
              <a:rPr lang="en-US" altLang="zh-TW" b="0" dirty="0"/>
              <a:t>5</a:t>
            </a:r>
            <a:r>
              <a:rPr lang="zh-TW" altLang="en-US" b="0" dirty="0"/>
              <a:t>美元為例，考量高保費折扣</a:t>
            </a:r>
            <a:r>
              <a:rPr lang="en-US" altLang="zh-TW" b="0" dirty="0"/>
              <a:t>1.5%</a:t>
            </a:r>
            <a:r>
              <a:rPr lang="zh-TW" altLang="en-US" b="0" dirty="0"/>
              <a:t>後，實繳保費為</a:t>
            </a:r>
            <a:r>
              <a:rPr lang="en-US" altLang="zh-TW" b="0" dirty="0"/>
              <a:t>10</a:t>
            </a:r>
            <a:r>
              <a:rPr lang="zh-TW" altLang="en-US" b="0" dirty="0"/>
              <a:t>萬美元，增值回饋分享金選擇「購買增額繳清保險金額」，即享壽險保障，第</a:t>
            </a:r>
            <a:r>
              <a:rPr lang="en-US" altLang="zh-TW" b="0" dirty="0"/>
              <a:t>3</a:t>
            </a:r>
            <a:r>
              <a:rPr lang="zh-TW" altLang="en-US" b="0" dirty="0"/>
              <a:t>年度末保單現金價值即超過累計實繳保費，亦同時滿足財產累積需求。</a:t>
            </a:r>
            <a:endParaRPr lang="zh-TW" altLang="en-US" b="1"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3943062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solidFill>
                  <a:schemeClr val="tx1"/>
                </a:solidFill>
                <a:latin typeface="Arial" panose="020B0604020202020204" pitchFamily="34" charset="0"/>
              </a:rPr>
              <a:t>另外，吉</a:t>
            </a:r>
            <a:r>
              <a:rPr lang="zh-TW" altLang="en-US" sz="1050" b="0" dirty="0">
                <a:latin typeface="微軟正黑體" panose="020B0604030504040204" pitchFamily="34" charset="-120"/>
                <a:ea typeface="微軟正黑體" panose="020B0604030504040204" pitchFamily="34" charset="-120"/>
                <a:cs typeface="Times New Roman" panose="02020603050405020304" pitchFamily="18" charset="0"/>
              </a:rPr>
              <a:t>美世繳別為躉繳</a:t>
            </a:r>
            <a:r>
              <a:rPr lang="zh-TW" altLang="en-US" b="0" dirty="0">
                <a:solidFill>
                  <a:schemeClr val="tx1"/>
                </a:solidFill>
                <a:latin typeface="Arial" panose="020B0604020202020204" pitchFamily="34" charset="0"/>
              </a:rPr>
              <a:t>，可接受</a:t>
            </a:r>
            <a:r>
              <a:rPr lang="en-US" altLang="zh-TW" b="0" dirty="0">
                <a:solidFill>
                  <a:schemeClr val="tx1"/>
                </a:solidFill>
                <a:latin typeface="Arial" panose="020B0604020202020204" pitchFamily="34" charset="0"/>
              </a:rPr>
              <a:t>0~88</a:t>
            </a:r>
            <a:r>
              <a:rPr lang="zh-TW" altLang="en-US" b="0" dirty="0">
                <a:solidFill>
                  <a:schemeClr val="tx1"/>
                </a:solidFill>
                <a:latin typeface="Arial" panose="020B0604020202020204" pitchFamily="34" charset="0"/>
              </a:rPr>
              <a:t>歲的客戶投保，最高保費折扣率可達到</a:t>
            </a:r>
            <a:r>
              <a:rPr lang="en-US" altLang="zh-TW" b="0" dirty="0">
                <a:solidFill>
                  <a:schemeClr val="tx1"/>
                </a:solidFill>
                <a:latin typeface="Arial" panose="020B0604020202020204" pitchFamily="34" charset="0"/>
              </a:rPr>
              <a:t>1.5%</a:t>
            </a:r>
            <a:r>
              <a:rPr lang="zh-TW" altLang="en-US" b="0" dirty="0">
                <a:solidFill>
                  <a:schemeClr val="tx1"/>
                </a:solidFill>
                <a:latin typeface="Arial" panose="020B0604020202020204" pitchFamily="34" charset="0"/>
              </a:rPr>
              <a:t>。這麼棒的商品，趕快和您的客戶說明吧！</a:t>
            </a:r>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582837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118907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TW" altLang="en-US" b="0" dirty="0"/>
              <a:t>銷售對象說明：本商品可銷售予</a:t>
            </a:r>
            <a:r>
              <a:rPr lang="en-US" altLang="zh-TW" b="0" dirty="0"/>
              <a:t>65</a:t>
            </a:r>
            <a:r>
              <a:rPr lang="zh-TW" altLang="en-US" b="0" dirty="0"/>
              <a:t>歲以上客戶，惟為充分了解客戶之特性仍須填寫高齡投保評估量表，以強化完成核保、銷售控管等程序，並利於相關</a:t>
            </a:r>
            <a:r>
              <a:rPr lang="en-US" altLang="zh-TW" b="0" dirty="0"/>
              <a:t>KYC</a:t>
            </a:r>
            <a:r>
              <a:rPr lang="zh-TW" altLang="en-US" b="0" dirty="0"/>
              <a:t>程序完備。</a:t>
            </a:r>
          </a:p>
        </p:txBody>
      </p:sp>
      <p:sp>
        <p:nvSpPr>
          <p:cNvPr id="4" name="日期版面配置區 3"/>
          <p:cNvSpPr>
            <a:spLocks noGrp="1"/>
          </p:cNvSpPr>
          <p:nvPr>
            <p:ph type="dt" idx="1"/>
          </p:nvPr>
        </p:nvSpPr>
        <p:spPr/>
        <p:txBody>
          <a:bodyPr/>
          <a:lstStyle/>
          <a:p>
            <a:pPr>
              <a:defRPr/>
            </a:pPr>
            <a:endParaRPr lang="en-US" altLang="zh-TW"/>
          </a:p>
        </p:txBody>
      </p:sp>
    </p:spTree>
    <p:extLst>
      <p:ext uri="{BB962C8B-B14F-4D97-AF65-F5344CB8AC3E}">
        <p14:creationId xmlns:p14="http://schemas.microsoft.com/office/powerpoint/2010/main" val="66920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日期版面配置區 3"/>
          <p:cNvSpPr>
            <a:spLocks noGrp="1"/>
          </p:cNvSpPr>
          <p:nvPr>
            <p:ph type="dt" idx="10"/>
          </p:nvPr>
        </p:nvSpPr>
        <p:spPr/>
        <p:txBody>
          <a:bodyPr/>
          <a:lstStyle/>
          <a:p>
            <a:pPr>
              <a:defRPr/>
            </a:pPr>
            <a:endParaRPr lang="en-US" altLang="zh-TW"/>
          </a:p>
        </p:txBody>
      </p:sp>
    </p:spTree>
    <p:extLst>
      <p:ext uri="{BB962C8B-B14F-4D97-AF65-F5344CB8AC3E}">
        <p14:creationId xmlns:p14="http://schemas.microsoft.com/office/powerpoint/2010/main" val="3426717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pic>
        <p:nvPicPr>
          <p:cNvPr id="7" name="圖片 6"/>
          <p:cNvPicPr>
            <a:picLocks noChangeAspect="1"/>
          </p:cNvPicPr>
          <p:nvPr userDrawn="1"/>
        </p:nvPicPr>
        <p:blipFill rotWithShape="1">
          <a:blip r:embed="rId2" cstate="print">
            <a:extLst>
              <a:ext uri="{28A0092B-C50C-407E-A947-70E740481C1C}">
                <a14:useLocalDpi xmlns:a14="http://schemas.microsoft.com/office/drawing/2010/main" val="0"/>
              </a:ext>
            </a:extLst>
          </a:blip>
          <a:srcRect b="-5161"/>
          <a:stretch/>
        </p:blipFill>
        <p:spPr>
          <a:xfrm>
            <a:off x="2540" y="0"/>
            <a:ext cx="12189460" cy="7211917"/>
          </a:xfrm>
          <a:prstGeom prst="rect">
            <a:avLst/>
          </a:prstGeom>
        </p:spPr>
      </p:pic>
      <p:sp>
        <p:nvSpPr>
          <p:cNvPr id="2" name="標題 1"/>
          <p:cNvSpPr>
            <a:spLocks noGrp="1"/>
          </p:cNvSpPr>
          <p:nvPr>
            <p:ph type="ctrTitle"/>
          </p:nvPr>
        </p:nvSpPr>
        <p:spPr>
          <a:xfrm>
            <a:off x="914403" y="2145307"/>
            <a:ext cx="10363200" cy="1470025"/>
          </a:xfrm>
          <a:prstGeom prst="rect">
            <a:avLst/>
          </a:prstGeom>
        </p:spPr>
        <p:txBody>
          <a:bodyPr/>
          <a:lstStyle>
            <a:lvl1pPr algn="ctr">
              <a:defRPr sz="5400" b="1">
                <a:solidFill>
                  <a:schemeClr val="bg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3575720" y="4581128"/>
            <a:ext cx="7416824" cy="576064"/>
          </a:xfrm>
          <a:prstGeom prst="rect">
            <a:avLst/>
          </a:prstGeom>
        </p:spPr>
        <p:txBody>
          <a:bodyPr/>
          <a:lstStyle>
            <a:lvl1pPr marL="0" indent="0" algn="r">
              <a:buNone/>
              <a:defRPr b="1">
                <a:solidFill>
                  <a:schemeClr val="bg1"/>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8"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smtClean="0">
                <a:latin typeface="微軟正黑體" panose="020B0604030504040204" pitchFamily="34" charset="-120"/>
                <a:ea typeface="微軟正黑體" panose="020B0604030504040204" pitchFamily="34" charset="-120"/>
              </a:rPr>
              <a:t>11</a:t>
            </a:r>
            <a:r>
              <a:rPr lang="zh-TW" altLang="en-US" sz="1200" dirty="0" smtClean="0">
                <a:latin typeface="微軟正黑體" panose="020B0604030504040204" pitchFamily="34" charset="-120"/>
                <a:ea typeface="微軟正黑體" panose="020B0604030504040204" pitchFamily="34" charset="-120"/>
              </a:rPr>
              <a:t>頁</a:t>
            </a:r>
            <a:endParaRPr lang="zh-TW" altLang="en-US" sz="1200" dirty="0">
              <a:latin typeface="微軟正黑體" panose="020B0604030504040204" pitchFamily="34" charset="-120"/>
              <a:ea typeface="微軟正黑體" panose="020B0604030504040204" pitchFamily="34" charset="-120"/>
            </a:endParaRPr>
          </a:p>
        </p:txBody>
      </p:sp>
      <p:sp>
        <p:nvSpPr>
          <p:cNvPr id="9" name="Text Box 10"/>
          <p:cNvSpPr txBox="1">
            <a:spLocks noChangeArrowheads="1"/>
          </p:cNvSpPr>
          <p:nvPr userDrawn="1"/>
        </p:nvSpPr>
        <p:spPr bwMode="auto">
          <a:xfrm>
            <a:off x="57150" y="6464560"/>
            <a:ext cx="11122185" cy="3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eaLnBrk="1" hangingPunct="1">
              <a:defRPr/>
            </a:pPr>
            <a:r>
              <a:rPr kumimoji="1" lang="en-US" altLang="zh-TW"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本</a:t>
            </a:r>
            <a:r>
              <a:rPr kumimoji="1" lang="zh-TW" altLang="en-US" sz="1400" b="1" kern="1200" dirty="0">
                <a:ln w="3175">
                  <a:noFill/>
                </a:ln>
                <a:solidFill>
                  <a:srgbClr val="FF0000"/>
                </a:solidFill>
                <a:effectLst>
                  <a:glow rad="101600">
                    <a:schemeClr val="accent3">
                      <a:satMod val="175000"/>
                      <a:alpha val="40000"/>
                    </a:schemeClr>
                  </a:glow>
                </a:effectLst>
                <a:latin typeface="微軟正黑體" panose="020B0604030504040204" pitchFamily="34" charset="-120"/>
                <a:ea typeface="微軟正黑體" panose="020B0604030504040204" pitchFamily="34" charset="-120"/>
                <a:cs typeface="+mn-cs"/>
              </a:rPr>
              <a:t>簡報</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僅供內部商品說明使用，不得自行擷取部分或全部資料作行銷之用，詳細商品內容仍應以保單條款為主。</a:t>
            </a:r>
          </a:p>
        </p:txBody>
      </p:sp>
    </p:spTree>
    <p:extLst>
      <p:ext uri="{BB962C8B-B14F-4D97-AF65-F5344CB8AC3E}">
        <p14:creationId xmlns:p14="http://schemas.microsoft.com/office/powerpoint/2010/main" val="336239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8" name="圖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b="-5161"/>
          <a:stretch/>
        </p:blipFill>
        <p:spPr>
          <a:xfrm>
            <a:off x="0" y="0"/>
            <a:ext cx="12189460" cy="7211917"/>
          </a:xfrm>
          <a:prstGeom prst="rect">
            <a:avLst/>
          </a:prstGeom>
        </p:spPr>
      </p:pic>
      <p:sp>
        <p:nvSpPr>
          <p:cNvPr id="2" name="標題 1"/>
          <p:cNvSpPr>
            <a:spLocks noGrp="1"/>
          </p:cNvSpPr>
          <p:nvPr>
            <p:ph type="ctrTitle"/>
          </p:nvPr>
        </p:nvSpPr>
        <p:spPr>
          <a:xfrm>
            <a:off x="914403" y="2145307"/>
            <a:ext cx="10363200" cy="1470025"/>
          </a:xfrm>
          <a:prstGeom prst="rect">
            <a:avLst/>
          </a:prstGeom>
        </p:spPr>
        <p:txBody>
          <a:bodyPr/>
          <a:lstStyle>
            <a:lvl1pPr algn="ctr">
              <a:defRPr sz="5400" b="1">
                <a:solidFill>
                  <a:schemeClr val="bg1"/>
                </a:solidFill>
                <a:latin typeface="微軟正黑體" panose="020B0604030504040204" pitchFamily="34" charset="-120"/>
                <a:ea typeface="微軟正黑體" panose="020B0604030504040204" pitchFamily="34" charset="-120"/>
              </a:defRPr>
            </a:lvl1pPr>
          </a:lstStyle>
          <a:p>
            <a:r>
              <a:rPr lang="zh-TW" altLang="en-US" dirty="0"/>
              <a:t>按一下以編輯母片標題樣式</a:t>
            </a:r>
          </a:p>
        </p:txBody>
      </p:sp>
      <p:sp>
        <p:nvSpPr>
          <p:cNvPr id="3" name="副標題 2"/>
          <p:cNvSpPr>
            <a:spLocks noGrp="1"/>
          </p:cNvSpPr>
          <p:nvPr>
            <p:ph type="subTitle" idx="1"/>
          </p:nvPr>
        </p:nvSpPr>
        <p:spPr>
          <a:xfrm>
            <a:off x="3575720" y="4581128"/>
            <a:ext cx="7416824" cy="576064"/>
          </a:xfrm>
          <a:prstGeom prst="rect">
            <a:avLst/>
          </a:prstGeom>
        </p:spPr>
        <p:txBody>
          <a:bodyPr/>
          <a:lstStyle>
            <a:lvl1pPr marL="0" indent="0" algn="r">
              <a:buNone/>
              <a:defRPr b="1">
                <a:solidFill>
                  <a:schemeClr val="bg1"/>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a:t>按一下以編輯母片副標題樣式</a:t>
            </a:r>
          </a:p>
        </p:txBody>
      </p:sp>
      <p:sp>
        <p:nvSpPr>
          <p:cNvPr id="9"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smtClean="0">
                <a:latin typeface="微軟正黑體" panose="020B0604030504040204" pitchFamily="34" charset="-120"/>
                <a:ea typeface="微軟正黑體" panose="020B0604030504040204" pitchFamily="34" charset="-120"/>
              </a:rPr>
              <a:t>11</a:t>
            </a:r>
            <a:r>
              <a:rPr lang="zh-TW" altLang="en-US" sz="1200" dirty="0" smtClean="0">
                <a:latin typeface="微軟正黑體" panose="020B0604030504040204" pitchFamily="34" charset="-120"/>
                <a:ea typeface="微軟正黑體" panose="020B0604030504040204" pitchFamily="34" charset="-120"/>
              </a:rPr>
              <a:t>頁</a:t>
            </a:r>
            <a:endParaRPr lang="zh-TW" altLang="en-US" sz="1200" dirty="0">
              <a:latin typeface="微軟正黑體" panose="020B0604030504040204" pitchFamily="34" charset="-120"/>
              <a:ea typeface="微軟正黑體" panose="020B0604030504040204" pitchFamily="34" charset="-120"/>
            </a:endParaRPr>
          </a:p>
        </p:txBody>
      </p:sp>
      <p:sp>
        <p:nvSpPr>
          <p:cNvPr id="10" name="Text Box 10"/>
          <p:cNvSpPr txBox="1">
            <a:spLocks noChangeArrowheads="1"/>
          </p:cNvSpPr>
          <p:nvPr userDrawn="1"/>
        </p:nvSpPr>
        <p:spPr bwMode="auto">
          <a:xfrm>
            <a:off x="57150" y="6464560"/>
            <a:ext cx="11122185" cy="3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eaLnBrk="1" hangingPunct="1">
              <a:defRPr/>
            </a:pPr>
            <a:r>
              <a:rPr kumimoji="1" lang="en-US" altLang="zh-TW"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本</a:t>
            </a:r>
            <a:r>
              <a:rPr kumimoji="1" lang="zh-TW" altLang="en-US" sz="1400" b="1" kern="1200" dirty="0">
                <a:ln w="3175">
                  <a:noFill/>
                </a:ln>
                <a:solidFill>
                  <a:srgbClr val="FF0000"/>
                </a:solidFill>
                <a:effectLst>
                  <a:glow rad="101600">
                    <a:schemeClr val="accent3">
                      <a:satMod val="175000"/>
                      <a:alpha val="40000"/>
                    </a:schemeClr>
                  </a:glow>
                </a:effectLst>
                <a:latin typeface="微軟正黑體" panose="020B0604030504040204" pitchFamily="34" charset="-120"/>
                <a:ea typeface="微軟正黑體" panose="020B0604030504040204" pitchFamily="34" charset="-120"/>
                <a:cs typeface="+mn-cs"/>
              </a:rPr>
              <a:t>簡報</a:t>
            </a:r>
            <a:r>
              <a:rPr kumimoji="1" lang="zh-TW" altLang="en-US" sz="140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僅供內部商品說明使用，不得自行擷取部分或全部資料作行銷之用，詳細商品內容仍應以保單條款為主。</a:t>
            </a:r>
          </a:p>
        </p:txBody>
      </p:sp>
    </p:spTree>
    <p:extLst>
      <p:ext uri="{BB962C8B-B14F-4D97-AF65-F5344CB8AC3E}">
        <p14:creationId xmlns:p14="http://schemas.microsoft.com/office/powerpoint/2010/main" val="4093574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cstate="print">
              <a:extLst>
                <a:ext uri="{28A0092B-C50C-407E-A947-70E740481C1C}">
                  <a14:useLocalDpi xmlns:a14="http://schemas.microsoft.com/office/drawing/2010/main" val="0"/>
                </a:ext>
              </a:extLst>
            </a:blip>
            <a:srcRect l="-110"/>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2" name="標題 1"/>
          <p:cNvSpPr>
            <a:spLocks noGrp="1"/>
          </p:cNvSpPr>
          <p:nvPr>
            <p:ph type="title"/>
          </p:nvPr>
        </p:nvSpPr>
        <p:spPr>
          <a:xfrm>
            <a:off x="838200" y="264709"/>
            <a:ext cx="10515600" cy="947120"/>
          </a:xfrm>
          <a:prstGeom prst="rect">
            <a:avLst/>
          </a:prstGeom>
        </p:spPr>
        <p:txBody>
          <a:bodyPr/>
          <a:lstStyle>
            <a:lvl1pPr>
              <a:defRPr sz="4000" b="1">
                <a:latin typeface="微軟正黑體" panose="020B0604030504040204" pitchFamily="34" charset="-120"/>
                <a:ea typeface="微軟正黑體" panose="020B0604030504040204" pitchFamily="34" charset="-120"/>
              </a:defRPr>
            </a:lvl1pPr>
          </a:lstStyle>
          <a:p>
            <a:r>
              <a:rPr lang="zh-TW" altLang="en-US"/>
              <a:t>按一下以編輯母片標題樣式</a:t>
            </a:r>
          </a:p>
        </p:txBody>
      </p:sp>
    </p:spTree>
    <p:extLst>
      <p:ext uri="{BB962C8B-B14F-4D97-AF65-F5344CB8AC3E}">
        <p14:creationId xmlns:p14="http://schemas.microsoft.com/office/powerpoint/2010/main" val="4001362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7172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a:t>按一下以編輯母片標題樣式</a:t>
            </a:r>
          </a:p>
        </p:txBody>
      </p:sp>
    </p:spTree>
    <p:extLst>
      <p:ext uri="{BB962C8B-B14F-4D97-AF65-F5344CB8AC3E}">
        <p14:creationId xmlns:p14="http://schemas.microsoft.com/office/powerpoint/2010/main" val="274138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標題及物件">
    <p:spTree>
      <p:nvGrpSpPr>
        <p:cNvPr id="1" name=""/>
        <p:cNvGrpSpPr/>
        <p:nvPr/>
      </p:nvGrpSpPr>
      <p:grpSpPr>
        <a:xfrm>
          <a:off x="0" y="0"/>
          <a:ext cx="0" cy="0"/>
          <a:chOff x="0" y="0"/>
          <a:chExt cx="0" cy="0"/>
        </a:xfrm>
      </p:grpSpPr>
      <p:grpSp>
        <p:nvGrpSpPr>
          <p:cNvPr id="4" name="群組 3"/>
          <p:cNvGrpSpPr/>
          <p:nvPr userDrawn="1"/>
        </p:nvGrpSpPr>
        <p:grpSpPr>
          <a:xfrm>
            <a:off x="4233" y="0"/>
            <a:ext cx="12192000" cy="1124744"/>
            <a:chOff x="-13295" y="0"/>
            <a:chExt cx="9144000" cy="1124744"/>
          </a:xfrm>
          <a:solidFill>
            <a:srgbClr val="95C6C6"/>
          </a:solidFill>
        </p:grpSpPr>
        <p:sp>
          <p:nvSpPr>
            <p:cNvPr id="5" name="矩形 4"/>
            <p:cNvSpPr/>
            <p:nvPr/>
          </p:nvSpPr>
          <p:spPr>
            <a:xfrm>
              <a:off x="-13295" y="0"/>
              <a:ext cx="9144000" cy="1124744"/>
            </a:xfrm>
            <a:prstGeom prst="rect">
              <a:avLst/>
            </a:prstGeom>
            <a:grpFill/>
            <a:ln>
              <a:noFill/>
            </a:ln>
          </p:spPr>
          <p:style>
            <a:lnRef idx="3">
              <a:schemeClr val="lt1"/>
            </a:lnRef>
            <a:fillRef idx="1">
              <a:schemeClr val="accent5"/>
            </a:fillRef>
            <a:effectRef idx="1">
              <a:schemeClr val="accent5"/>
            </a:effectRef>
            <a:fontRef idx="minor">
              <a:schemeClr val="lt1"/>
            </a:fontRef>
          </p:style>
          <p:txBody>
            <a:bodyPr anchor="ctr"/>
            <a:lstStyle/>
            <a:p>
              <a:pPr algn="ctr">
                <a:defRPr/>
              </a:pPr>
              <a:endParaRPr lang="zh-TW" altLang="en-US" sz="2400" b="1" dirty="0">
                <a:latin typeface="Book Antiqua" pitchFamily="18" charset="0"/>
                <a:ea typeface="標楷體" pitchFamily="65" charset="-120"/>
              </a:endParaRPr>
            </a:p>
          </p:txBody>
        </p:sp>
        <p:pic>
          <p:nvPicPr>
            <p:cNvPr id="6" name="圖片 6"/>
            <p:cNvPicPr>
              <a:picLocks noChangeAspect="1"/>
            </p:cNvPicPr>
            <p:nvPr/>
          </p:nvPicPr>
          <p:blipFill rotWithShape="1">
            <a:blip r:embed="rId2" cstate="print">
              <a:extLst>
                <a:ext uri="{28A0092B-C50C-407E-A947-70E740481C1C}">
                  <a14:useLocalDpi xmlns:a14="http://schemas.microsoft.com/office/drawing/2010/main" val="0"/>
                </a:ext>
              </a:extLst>
            </a:blip>
            <a:srcRect l="-110"/>
            <a:stretch/>
          </p:blipFill>
          <p:spPr bwMode="auto">
            <a:xfrm rot="10800000">
              <a:off x="805399" y="177625"/>
              <a:ext cx="7506612" cy="80310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15047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內頁Banner"/>
          <p:cNvPicPr>
            <a:picLocks noChangeAspect="1" noChangeArrowheads="1"/>
          </p:cNvPicPr>
          <p:nvPr userDrawn="1"/>
        </p:nvPicPr>
        <p:blipFill>
          <a:blip r:embed="rId8" cstate="email">
            <a:extLst>
              <a:ext uri="{28A0092B-C50C-407E-A947-70E740481C1C}">
                <a14:useLocalDpi xmlns:a14="http://schemas.microsoft.com/office/drawing/2010/main" val="0"/>
              </a:ext>
            </a:extLst>
          </a:blip>
          <a:srcRect/>
          <a:stretch>
            <a:fillRect/>
          </a:stretch>
        </p:blipFill>
        <p:spPr bwMode="auto">
          <a:xfrm>
            <a:off x="1" y="6507164"/>
            <a:ext cx="1219623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6"/>
          <p:cNvSpPr>
            <a:spLocks noChangeArrowheads="1"/>
          </p:cNvSpPr>
          <p:nvPr userDrawn="1"/>
        </p:nvSpPr>
        <p:spPr bwMode="auto">
          <a:xfrm>
            <a:off x="10011072" y="6580014"/>
            <a:ext cx="2133600"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1600">
                <a:solidFill>
                  <a:schemeClr val="tx1"/>
                </a:solidFill>
                <a:latin typeface="Times New Roman" pitchFamily="18" charset="0"/>
                <a:ea typeface="新細明體" pitchFamily="18" charset="-120"/>
              </a:defRPr>
            </a:lvl1pPr>
            <a:lvl2pPr marL="742950" indent="-285750">
              <a:defRPr kumimoji="1" sz="1600">
                <a:solidFill>
                  <a:schemeClr val="tx1"/>
                </a:solidFill>
                <a:latin typeface="Times New Roman" pitchFamily="18" charset="0"/>
                <a:ea typeface="新細明體" pitchFamily="18" charset="-120"/>
              </a:defRPr>
            </a:lvl2pPr>
            <a:lvl3pPr marL="1143000" indent="-228600">
              <a:defRPr kumimoji="1" sz="1600">
                <a:solidFill>
                  <a:schemeClr val="tx1"/>
                </a:solidFill>
                <a:latin typeface="Times New Roman" pitchFamily="18" charset="0"/>
                <a:ea typeface="新細明體" pitchFamily="18" charset="-120"/>
              </a:defRPr>
            </a:lvl3pPr>
            <a:lvl4pPr marL="1600200" indent="-228600">
              <a:defRPr kumimoji="1" sz="1600">
                <a:solidFill>
                  <a:schemeClr val="tx1"/>
                </a:solidFill>
                <a:latin typeface="Times New Roman" pitchFamily="18" charset="0"/>
                <a:ea typeface="新細明體" pitchFamily="18" charset="-120"/>
              </a:defRPr>
            </a:lvl4pPr>
            <a:lvl5pPr marL="2057400" indent="-228600">
              <a:defRPr kumimoji="1" sz="16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1600">
                <a:solidFill>
                  <a:schemeClr val="tx1"/>
                </a:solidFill>
                <a:latin typeface="Times New Roman" pitchFamily="18" charset="0"/>
                <a:ea typeface="新細明體"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lang="zh-TW" altLang="en-US" sz="1200" dirty="0">
                <a:latin typeface="微軟正黑體" panose="020B0604030504040204" pitchFamily="34" charset="-120"/>
                <a:ea typeface="微軟正黑體" panose="020B0604030504040204" pitchFamily="34" charset="-120"/>
              </a:rPr>
              <a:t>第</a:t>
            </a:r>
            <a:fld id="{4DD2B9A4-2E5C-4307-9185-0B0F7BB8D09A}" type="slidenum">
              <a:rPr lang="zh-TW" altLang="en-US" sz="1200" smtClean="0">
                <a:latin typeface="微軟正黑體" panose="020B0604030504040204" pitchFamily="34" charset="-120"/>
                <a:ea typeface="微軟正黑體" panose="020B0604030504040204" pitchFamily="34" charset="-120"/>
              </a:rPr>
              <a:pPr marL="0" marR="0" lvl="0" indent="0" algn="r" defTabSz="914400" rtl="0" eaLnBrk="1" fontAlgn="base" latinLnBrk="0" hangingPunct="1">
                <a:lnSpc>
                  <a:spcPct val="100000"/>
                </a:lnSpc>
                <a:spcBef>
                  <a:spcPct val="0"/>
                </a:spcBef>
                <a:spcAft>
                  <a:spcPct val="0"/>
                </a:spcAft>
                <a:buClrTx/>
                <a:buSzTx/>
                <a:buFontTx/>
                <a:buNone/>
                <a:tabLst/>
                <a:defRPr/>
              </a:pPr>
              <a:t>‹#›</a:t>
            </a:fld>
            <a:r>
              <a:rPr lang="zh-TW" altLang="en-US" sz="1200" dirty="0">
                <a:latin typeface="微軟正黑體" panose="020B0604030504040204" pitchFamily="34" charset="-120"/>
                <a:ea typeface="微軟正黑體" panose="020B0604030504040204" pitchFamily="34" charset="-120"/>
              </a:rPr>
              <a:t>頁</a:t>
            </a:r>
            <a:r>
              <a:rPr lang="en-US" altLang="zh-TW" sz="1200" dirty="0">
                <a:latin typeface="微軟正黑體" panose="020B0604030504040204" pitchFamily="34" charset="-120"/>
                <a:ea typeface="微軟正黑體" panose="020B0604030504040204" pitchFamily="34" charset="-120"/>
              </a:rPr>
              <a:t>/</a:t>
            </a:r>
            <a:r>
              <a:rPr lang="zh-TW" altLang="en-US" sz="1200" dirty="0">
                <a:latin typeface="微軟正黑體" panose="020B0604030504040204" pitchFamily="34" charset="-120"/>
                <a:ea typeface="微軟正黑體" panose="020B0604030504040204" pitchFamily="34" charset="-120"/>
              </a:rPr>
              <a:t>共</a:t>
            </a:r>
            <a:r>
              <a:rPr lang="en-US" altLang="zh-TW" sz="1200" dirty="0" smtClean="0">
                <a:latin typeface="微軟正黑體" panose="020B0604030504040204" pitchFamily="34" charset="-120"/>
                <a:ea typeface="微軟正黑體" panose="020B0604030504040204" pitchFamily="34" charset="-120"/>
              </a:rPr>
              <a:t>11</a:t>
            </a:r>
            <a:r>
              <a:rPr lang="zh-TW" altLang="en-US" sz="1200" dirty="0" smtClean="0">
                <a:latin typeface="微軟正黑體" panose="020B0604030504040204" pitchFamily="34" charset="-120"/>
                <a:ea typeface="微軟正黑體" panose="020B0604030504040204" pitchFamily="34" charset="-120"/>
              </a:rPr>
              <a:t>頁</a:t>
            </a:r>
            <a:endParaRPr lang="zh-TW" altLang="en-US" sz="1200" dirty="0">
              <a:latin typeface="微軟正黑體" panose="020B0604030504040204" pitchFamily="34" charset="-120"/>
              <a:ea typeface="微軟正黑體" panose="020B0604030504040204" pitchFamily="34" charset="-120"/>
            </a:endParaRPr>
          </a:p>
        </p:txBody>
      </p:sp>
      <p:sp>
        <p:nvSpPr>
          <p:cNvPr id="5" name="Text Box 10"/>
          <p:cNvSpPr txBox="1">
            <a:spLocks noChangeArrowheads="1"/>
          </p:cNvSpPr>
          <p:nvPr userDrawn="1"/>
        </p:nvSpPr>
        <p:spPr bwMode="auto">
          <a:xfrm>
            <a:off x="191344" y="6562071"/>
            <a:ext cx="9965902" cy="269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85" tIns="45692" rIns="91385" bIns="45692">
            <a:spAutoFit/>
          </a:bodyPr>
          <a:lstStyle>
            <a:lvl1pPr marL="177800" indent="-177800" eaLnBrk="0" hangingPunct="0">
              <a:tabLst>
                <a:tab pos="177800" algn="l"/>
              </a:tabLst>
              <a:defRPr kumimoji="1" sz="1600" b="1">
                <a:solidFill>
                  <a:schemeClr val="tx1"/>
                </a:solidFill>
                <a:latin typeface="Arial" pitchFamily="34" charset="0"/>
                <a:ea typeface="標楷體" pitchFamily="65" charset="-120"/>
              </a:defRPr>
            </a:lvl1pPr>
            <a:lvl2pPr eaLnBrk="0" hangingPunct="0">
              <a:tabLst>
                <a:tab pos="177800" algn="l"/>
              </a:tabLst>
              <a:defRPr kumimoji="1" sz="1600" b="1">
                <a:solidFill>
                  <a:schemeClr val="tx1"/>
                </a:solidFill>
                <a:latin typeface="Arial" pitchFamily="34" charset="0"/>
                <a:ea typeface="標楷體" pitchFamily="65" charset="-120"/>
              </a:defRPr>
            </a:lvl2pPr>
            <a:lvl3pPr eaLnBrk="0" hangingPunct="0">
              <a:tabLst>
                <a:tab pos="177800" algn="l"/>
              </a:tabLst>
              <a:defRPr kumimoji="1" sz="1600" b="1">
                <a:solidFill>
                  <a:schemeClr val="tx1"/>
                </a:solidFill>
                <a:latin typeface="Arial" pitchFamily="34" charset="0"/>
                <a:ea typeface="標楷體" pitchFamily="65" charset="-120"/>
              </a:defRPr>
            </a:lvl3pPr>
            <a:lvl4pPr eaLnBrk="0" hangingPunct="0">
              <a:tabLst>
                <a:tab pos="177800" algn="l"/>
              </a:tabLst>
              <a:defRPr kumimoji="1" sz="1600" b="1">
                <a:solidFill>
                  <a:schemeClr val="tx1"/>
                </a:solidFill>
                <a:latin typeface="Arial" pitchFamily="34" charset="0"/>
                <a:ea typeface="標楷體" pitchFamily="65" charset="-120"/>
              </a:defRPr>
            </a:lvl4pPr>
            <a:lvl5pPr eaLnBrk="0" hangingPunct="0">
              <a:tabLst>
                <a:tab pos="177800" algn="l"/>
              </a:tabLst>
              <a:defRPr kumimoji="1" sz="1600" b="1">
                <a:solidFill>
                  <a:schemeClr val="tx1"/>
                </a:solidFill>
                <a:latin typeface="Arial" pitchFamily="34" charset="0"/>
                <a:ea typeface="標楷體" pitchFamily="65" charset="-120"/>
              </a:defRPr>
            </a:lvl5pPr>
            <a:lvl6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6pPr>
            <a:lvl7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7pPr>
            <a:lvl8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8pPr>
            <a:lvl9pPr algn="ctr" eaLnBrk="0" fontAlgn="base" hangingPunct="0">
              <a:spcBef>
                <a:spcPct val="0"/>
              </a:spcBef>
              <a:spcAft>
                <a:spcPct val="0"/>
              </a:spcAft>
              <a:tabLst>
                <a:tab pos="177800" algn="l"/>
              </a:tabLst>
              <a:defRPr kumimoji="1" sz="1600" b="1">
                <a:solidFill>
                  <a:schemeClr val="tx1"/>
                </a:solidFill>
                <a:latin typeface="Arial" pitchFamily="34" charset="0"/>
                <a:ea typeface="標楷體" pitchFamily="65" charset="-120"/>
              </a:defRPr>
            </a:lvl9pPr>
          </a:lstStyle>
          <a:p>
            <a:pPr marL="177800" marR="0" lvl="0" indent="-177800" algn="l" defTabSz="914400" rtl="0" eaLnBrk="1" fontAlgn="base" latinLnBrk="0" hangingPunct="1">
              <a:lnSpc>
                <a:spcPct val="100000"/>
              </a:lnSpc>
              <a:spcBef>
                <a:spcPct val="0"/>
              </a:spcBef>
              <a:spcAft>
                <a:spcPct val="0"/>
              </a:spcAft>
              <a:buClrTx/>
              <a:buSzTx/>
              <a:buFontTx/>
              <a:buNone/>
              <a:tabLst>
                <a:tab pos="177800" algn="l"/>
              </a:tabLst>
              <a:defRPr/>
            </a:pPr>
            <a:r>
              <a:rPr kumimoji="1" lang="en-US" altLang="zh-TW" sz="1150" b="1" kern="1200" dirty="0">
                <a:ln w="3175">
                  <a:noFill/>
                </a:ln>
                <a:solidFill>
                  <a:srgbClr val="FF0000"/>
                </a:solidFill>
                <a:effectLst>
                  <a:glow rad="63500">
                    <a:schemeClr val="accent3">
                      <a:satMod val="175000"/>
                      <a:alpha val="40000"/>
                    </a:schemeClr>
                  </a:glow>
                </a:effectLst>
                <a:latin typeface="微軟正黑體" panose="020B0604030504040204" pitchFamily="34" charset="-120"/>
                <a:ea typeface="微軟正黑體" panose="020B0604030504040204" pitchFamily="34" charset="-120"/>
                <a:cs typeface="+mn-cs"/>
              </a:rPr>
              <a:t>※</a:t>
            </a:r>
            <a:r>
              <a:rPr kumimoji="1" lang="zh-TW" altLang="en-US"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rPr>
              <a:t>本簡報內容僅供中國信託銀行通路內部教育訓練使用，未經台灣人壽許可禁止任意修改、移除和變更。</a:t>
            </a:r>
            <a:endParaRPr kumimoji="1" lang="en-US" altLang="zh-TW" sz="1150" b="1" i="0" u="none" strike="noStrike" kern="1200" cap="none" spc="0" normalizeH="0" baseline="0" noProof="0" dirty="0">
              <a:ln w="3175">
                <a:noFill/>
              </a:ln>
              <a:solidFill>
                <a:srgbClr val="FF0000"/>
              </a:solidFill>
              <a:effectLst>
                <a:glow rad="63500">
                  <a:srgbClr val="9BBB59">
                    <a:satMod val="175000"/>
                    <a:alpha val="40000"/>
                  </a:srgbClr>
                </a:glow>
              </a:effectLst>
              <a:uLnTx/>
              <a:uFillTx/>
              <a:latin typeface="微軟正黑體" panose="020B0604030504040204" pitchFamily="34" charset="-120"/>
              <a:ea typeface="微軟正黑體" panose="020B0604030504040204" pitchFamily="34" charset="-120"/>
              <a:cs typeface="+mn-cs"/>
            </a:endParaRPr>
          </a:p>
        </p:txBody>
      </p:sp>
    </p:spTree>
  </p:cSld>
  <p:clrMap bg1="lt1" tx1="dk1" bg2="lt2" tx2="dk2" accent1="accent1" accent2="accent2" accent3="accent3" accent4="accent4" accent5="accent5" accent6="accent6" hlink="hlink" folHlink="folHlink"/>
  <p:sldLayoutIdLst>
    <p:sldLayoutId id="2147484908" r:id="rId1"/>
    <p:sldLayoutId id="2147484911" r:id="rId2"/>
    <p:sldLayoutId id="2147484898" r:id="rId3"/>
    <p:sldLayoutId id="2147484903" r:id="rId4"/>
    <p:sldLayoutId id="2147484909" r:id="rId5"/>
    <p:sldLayoutId id="2147484912" r:id="rId6"/>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taiwanlife.com/portal-api/File/153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edh.tw/lohas/article/30836"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296894" y="768381"/>
            <a:ext cx="11928648" cy="737593"/>
          </a:xfrm>
          <a:prstGeom prst="rect">
            <a:avLst/>
          </a:prstGeom>
        </p:spPr>
        <p:txBody>
          <a:bodyPr/>
          <a:lstStyle>
            <a:lvl1pPr algn="ctr" rtl="0" eaLnBrk="0" fontAlgn="base" hangingPunct="0">
              <a:spcBef>
                <a:spcPct val="0"/>
              </a:spcBef>
              <a:spcAft>
                <a:spcPct val="0"/>
              </a:spcAft>
              <a:defRPr sz="5400" b="1" kern="1200">
                <a:solidFill>
                  <a:schemeClr val="bg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algn="l" eaLnBrk="1" hangingPunct="1">
              <a:defRPr/>
            </a:pPr>
            <a:r>
              <a:rPr lang="zh-TW" altLang="en-US" sz="4400" dirty="0">
                <a:solidFill>
                  <a:srgbClr val="FFC000"/>
                </a:solidFill>
                <a:effectLst>
                  <a:outerShdw blurRad="38100" dist="38100" dir="2700000" algn="tl">
                    <a:srgbClr val="000000">
                      <a:alpha val="43137"/>
                    </a:srgbClr>
                  </a:outerShdw>
                </a:effectLst>
              </a:rPr>
              <a:t>台灣人壽吉美世美元利率變動型終身壽險</a:t>
            </a:r>
            <a:endParaRPr lang="en-US" altLang="zh-TW" sz="4400" dirty="0">
              <a:solidFill>
                <a:srgbClr val="FFC000"/>
              </a:solidFill>
              <a:effectLst>
                <a:outerShdw blurRad="38100" dist="38100" dir="2700000" algn="tl">
                  <a:srgbClr val="000000">
                    <a:alpha val="43137"/>
                  </a:srgbClr>
                </a:outerShdw>
              </a:effectLst>
            </a:endParaRPr>
          </a:p>
          <a:p>
            <a:pPr algn="l" eaLnBrk="1" hangingPunct="1">
              <a:defRPr/>
            </a:pPr>
            <a:endParaRPr kumimoji="0" lang="zh-TW" altLang="en-US" sz="4400" dirty="0">
              <a:solidFill>
                <a:srgbClr val="FFC000"/>
              </a:solidFill>
              <a:effectLst>
                <a:outerShdw blurRad="38100" dist="38100" dir="2700000" algn="tl">
                  <a:srgbClr val="000000">
                    <a:alpha val="43137"/>
                  </a:srgbClr>
                </a:outerShdw>
              </a:effectLst>
            </a:endParaRPr>
          </a:p>
        </p:txBody>
      </p:sp>
      <p:sp>
        <p:nvSpPr>
          <p:cNvPr id="6" name="Rectangle 5"/>
          <p:cNvSpPr>
            <a:spLocks noChangeArrowheads="1"/>
          </p:cNvSpPr>
          <p:nvPr/>
        </p:nvSpPr>
        <p:spPr bwMode="auto">
          <a:xfrm>
            <a:off x="354558" y="1687603"/>
            <a:ext cx="7613650" cy="247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lvl="0" eaLnBrk="1" hangingPunct="1">
              <a:lnSpc>
                <a:spcPct val="80000"/>
              </a:lnSpc>
              <a:spcBef>
                <a:spcPct val="0"/>
              </a:spcBef>
              <a:buNone/>
              <a:defRPr/>
            </a:pPr>
            <a:r>
              <a:rPr lang="zh-TW" altLang="en-US" sz="1400" dirty="0">
                <a:solidFill>
                  <a:srgbClr val="FFFFFF"/>
                </a:solidFill>
                <a:latin typeface="+mn-lt"/>
                <a:ea typeface="微軟正黑體"/>
                <a:cs typeface="Times New Roman" pitchFamily="18" charset="0"/>
              </a:rPr>
              <a:t>商品文號：中華民國</a:t>
            </a:r>
            <a:r>
              <a:rPr lang="en-US" altLang="zh-TW" sz="1400" dirty="0">
                <a:solidFill>
                  <a:srgbClr val="FFFFFF"/>
                </a:solidFill>
                <a:latin typeface="+mn-lt"/>
                <a:ea typeface="微軟正黑體"/>
                <a:cs typeface="Times New Roman" pitchFamily="18" charset="0"/>
              </a:rPr>
              <a:t>114</a:t>
            </a:r>
            <a:r>
              <a:rPr lang="zh-TW" altLang="en-US" sz="1400" dirty="0">
                <a:solidFill>
                  <a:srgbClr val="FFFFFF"/>
                </a:solidFill>
                <a:latin typeface="+mn-lt"/>
                <a:ea typeface="微軟正黑體"/>
                <a:cs typeface="Times New Roman" pitchFamily="18" charset="0"/>
              </a:rPr>
              <a:t>年</a:t>
            </a:r>
            <a:r>
              <a:rPr lang="en-US" altLang="zh-TW" sz="1400" dirty="0">
                <a:solidFill>
                  <a:srgbClr val="FFFFFF"/>
                </a:solidFill>
                <a:latin typeface="+mn-lt"/>
                <a:ea typeface="微軟正黑體"/>
                <a:cs typeface="Times New Roman" pitchFamily="18" charset="0"/>
              </a:rPr>
              <a:t>1</a:t>
            </a:r>
            <a:r>
              <a:rPr lang="zh-TW" altLang="en-US" sz="1400" dirty="0">
                <a:solidFill>
                  <a:srgbClr val="FFFFFF"/>
                </a:solidFill>
                <a:latin typeface="+mn-lt"/>
                <a:ea typeface="微軟正黑體"/>
                <a:cs typeface="Times New Roman" pitchFamily="18" charset="0"/>
              </a:rPr>
              <a:t>月</a:t>
            </a:r>
            <a:r>
              <a:rPr lang="en-US" altLang="zh-TW" sz="1400" dirty="0">
                <a:solidFill>
                  <a:srgbClr val="FFFFFF"/>
                </a:solidFill>
                <a:latin typeface="+mn-lt"/>
                <a:ea typeface="微軟正黑體"/>
                <a:cs typeface="Times New Roman" pitchFamily="18" charset="0"/>
              </a:rPr>
              <a:t>13</a:t>
            </a:r>
            <a:r>
              <a:rPr lang="zh-TW" altLang="en-US" sz="1400" dirty="0">
                <a:solidFill>
                  <a:srgbClr val="FFFFFF"/>
                </a:solidFill>
                <a:latin typeface="+mn-lt"/>
                <a:ea typeface="微軟正黑體"/>
                <a:cs typeface="Times New Roman" pitchFamily="18" charset="0"/>
              </a:rPr>
              <a:t>日台壽字第</a:t>
            </a:r>
            <a:r>
              <a:rPr lang="en-US" altLang="zh-TW" sz="1400" dirty="0">
                <a:solidFill>
                  <a:srgbClr val="FFFFFF"/>
                </a:solidFill>
                <a:latin typeface="+mn-lt"/>
                <a:ea typeface="微軟正黑體"/>
                <a:cs typeface="Times New Roman" pitchFamily="18" charset="0"/>
              </a:rPr>
              <a:t>1142320009</a:t>
            </a:r>
            <a:r>
              <a:rPr lang="zh-TW" altLang="en-US" sz="1400" dirty="0">
                <a:solidFill>
                  <a:srgbClr val="FFFFFF"/>
                </a:solidFill>
                <a:latin typeface="+mn-lt"/>
                <a:ea typeface="微軟正黑體"/>
                <a:cs typeface="Times New Roman" pitchFamily="18" charset="0"/>
              </a:rPr>
              <a:t>號函備查</a:t>
            </a:r>
          </a:p>
          <a:p>
            <a:pPr lvl="0" eaLnBrk="1" hangingPunct="1">
              <a:lnSpc>
                <a:spcPct val="80000"/>
              </a:lnSpc>
              <a:spcBef>
                <a:spcPct val="0"/>
              </a:spcBef>
              <a:buNone/>
              <a:defRPr/>
            </a:pPr>
            <a:endParaRPr lang="en-US" altLang="zh-TW" sz="1400" dirty="0">
              <a:solidFill>
                <a:srgbClr val="FFFFFF"/>
              </a:solidFill>
              <a:latin typeface="+mn-lt"/>
              <a:ea typeface="微軟正黑體"/>
              <a:cs typeface="Times New Roman" pitchFamily="18" charset="0"/>
            </a:endParaRPr>
          </a:p>
          <a:p>
            <a:pPr lvl="0" eaLnBrk="1" hangingPunct="1">
              <a:lnSpc>
                <a:spcPct val="80000"/>
              </a:lnSpc>
              <a:spcBef>
                <a:spcPct val="0"/>
              </a:spcBef>
              <a:buNone/>
              <a:defRPr/>
            </a:pPr>
            <a:r>
              <a:rPr lang="zh-TW" altLang="en-US" sz="1400" dirty="0">
                <a:solidFill>
                  <a:srgbClr val="FFFFFF"/>
                </a:solidFill>
                <a:latin typeface="+mn-lt"/>
                <a:ea typeface="微軟正黑體"/>
                <a:cs typeface="Times New Roman" pitchFamily="18" charset="0"/>
              </a:rPr>
              <a:t>主要給付項目：</a:t>
            </a:r>
          </a:p>
          <a:p>
            <a:pPr eaLnBrk="1" hangingPunct="1">
              <a:lnSpc>
                <a:spcPct val="80000"/>
              </a:lnSpc>
              <a:buFontTx/>
              <a:buNone/>
              <a:defRPr/>
            </a:pPr>
            <a:r>
              <a:rPr lang="en-US" altLang="zh-TW" sz="1400" dirty="0">
                <a:solidFill>
                  <a:schemeClr val="bg1"/>
                </a:solidFill>
                <a:cs typeface="Times New Roman" pitchFamily="18" charset="0"/>
              </a:rPr>
              <a:t>1.</a:t>
            </a:r>
            <a:r>
              <a:rPr lang="zh-TW" altLang="en-US" sz="1400" dirty="0">
                <a:solidFill>
                  <a:schemeClr val="bg1"/>
                </a:solidFill>
                <a:cs typeface="Times New Roman" pitchFamily="18" charset="0"/>
              </a:rPr>
              <a:t>身故保險金或喪葬費用保險金</a:t>
            </a:r>
          </a:p>
          <a:p>
            <a:pPr eaLnBrk="1" hangingPunct="1">
              <a:lnSpc>
                <a:spcPct val="80000"/>
              </a:lnSpc>
              <a:buFontTx/>
              <a:buNone/>
              <a:defRPr/>
            </a:pPr>
            <a:r>
              <a:rPr lang="en-US" altLang="zh-TW" sz="1400" dirty="0">
                <a:solidFill>
                  <a:schemeClr val="bg1"/>
                </a:solidFill>
                <a:cs typeface="Times New Roman" pitchFamily="18" charset="0"/>
              </a:rPr>
              <a:t>2.</a:t>
            </a:r>
            <a:r>
              <a:rPr lang="zh-TW" altLang="en-US" sz="1400" dirty="0">
                <a:solidFill>
                  <a:schemeClr val="bg1"/>
                </a:solidFill>
                <a:cs typeface="Times New Roman" pitchFamily="18" charset="0"/>
              </a:rPr>
              <a:t>完全失能保險金</a:t>
            </a:r>
          </a:p>
          <a:p>
            <a:pPr eaLnBrk="1" hangingPunct="1">
              <a:lnSpc>
                <a:spcPct val="80000"/>
              </a:lnSpc>
              <a:buFontTx/>
              <a:buNone/>
              <a:defRPr/>
            </a:pPr>
            <a:r>
              <a:rPr lang="en-US" altLang="zh-TW" sz="1400" dirty="0">
                <a:solidFill>
                  <a:schemeClr val="bg1"/>
                </a:solidFill>
                <a:cs typeface="Times New Roman" pitchFamily="18" charset="0"/>
              </a:rPr>
              <a:t>3.</a:t>
            </a:r>
            <a:r>
              <a:rPr lang="zh-TW" altLang="en-US" sz="1400" dirty="0">
                <a:solidFill>
                  <a:schemeClr val="bg1"/>
                </a:solidFill>
                <a:cs typeface="Times New Roman" pitchFamily="18" charset="0"/>
              </a:rPr>
              <a:t>祝壽保險金   </a:t>
            </a:r>
            <a:endParaRPr lang="en-US" altLang="zh-TW" sz="1400" dirty="0">
              <a:solidFill>
                <a:schemeClr val="bg1"/>
              </a:solidFill>
              <a:cs typeface="Times New Roman" pitchFamily="18" charset="0"/>
            </a:endParaRPr>
          </a:p>
          <a:p>
            <a:pPr eaLnBrk="1" hangingPunct="1">
              <a:lnSpc>
                <a:spcPct val="80000"/>
              </a:lnSpc>
              <a:buFontTx/>
              <a:buNone/>
              <a:defRPr/>
            </a:pPr>
            <a:r>
              <a:rPr lang="en-US" altLang="zh-TW" sz="1400" dirty="0">
                <a:solidFill>
                  <a:schemeClr val="bg1"/>
                </a:solidFill>
                <a:cs typeface="Times New Roman" pitchFamily="18" charset="0"/>
              </a:rPr>
              <a:t>4.</a:t>
            </a:r>
            <a:r>
              <a:rPr lang="zh-TW" altLang="en-US" sz="1400" dirty="0">
                <a:solidFill>
                  <a:schemeClr val="bg1"/>
                </a:solidFill>
                <a:cs typeface="Times New Roman" pitchFamily="18" charset="0"/>
              </a:rPr>
              <a:t>增值回饋分享金</a:t>
            </a:r>
          </a:p>
        </p:txBody>
      </p:sp>
      <p:sp>
        <p:nvSpPr>
          <p:cNvPr id="10" name="矩形 2"/>
          <p:cNvSpPr>
            <a:spLocks noChangeArrowheads="1"/>
          </p:cNvSpPr>
          <p:nvPr/>
        </p:nvSpPr>
        <p:spPr bwMode="auto">
          <a:xfrm>
            <a:off x="3359696" y="5967570"/>
            <a:ext cx="8640960" cy="48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ts val="200"/>
              </a:spcBef>
              <a:buFont typeface="Wingdings" panose="05000000000000000000" pitchFamily="2" charset="2"/>
              <a:buNone/>
            </a:pPr>
            <a:r>
              <a:rPr kumimoji="0" lang="zh-TW" altLang="en-US" sz="1200" dirty="0">
                <a:latin typeface="+mn-lt"/>
                <a:cs typeface="Times New Roman" panose="02020603050405020304" pitchFamily="18" charset="0"/>
              </a:rPr>
              <a:t>台灣人壽資訊公開說明文件已登載於公司網站上（</a:t>
            </a:r>
            <a:r>
              <a:rPr kumimoji="0" lang="en-US" altLang="zh-TW" sz="1200" dirty="0">
                <a:latin typeface="+mn-lt"/>
                <a:cs typeface="Times New Roman" panose="02020603050405020304" pitchFamily="18" charset="0"/>
              </a:rPr>
              <a:t>http://www.taiwanlife.com</a:t>
            </a:r>
            <a:r>
              <a:rPr kumimoji="0" lang="zh-TW" altLang="en-US" sz="1200" dirty="0">
                <a:latin typeface="+mn-lt"/>
                <a:cs typeface="Times New Roman" panose="02020603050405020304" pitchFamily="18" charset="0"/>
              </a:rPr>
              <a:t>）並於台灣人壽提供電腦設備供公開查閱下載。</a:t>
            </a:r>
            <a:endParaRPr kumimoji="0" lang="en-US" altLang="zh-TW" sz="1200" dirty="0">
              <a:latin typeface="+mn-lt"/>
              <a:cs typeface="Times New Roman" panose="02020603050405020304" pitchFamily="18" charset="0"/>
            </a:endParaRPr>
          </a:p>
          <a:p>
            <a:pPr eaLnBrk="1" hangingPunct="1">
              <a:spcBef>
                <a:spcPts val="200"/>
              </a:spcBef>
              <a:buFont typeface="Wingdings" panose="05000000000000000000" pitchFamily="2" charset="2"/>
              <a:buNone/>
            </a:pPr>
            <a:r>
              <a:rPr kumimoji="0" lang="zh-TW" altLang="en-US" sz="1200" dirty="0">
                <a:latin typeface="+mn-lt"/>
                <a:cs typeface="Times New Roman" panose="02020603050405020304" pitchFamily="18" charset="0"/>
              </a:rPr>
              <a:t>公司地址：台北市</a:t>
            </a:r>
            <a:r>
              <a:rPr kumimoji="0" lang="en-US" altLang="zh-TW" sz="1200" dirty="0">
                <a:latin typeface="+mn-lt"/>
                <a:cs typeface="Times New Roman" panose="02020603050405020304" pitchFamily="18" charset="0"/>
              </a:rPr>
              <a:t>11568</a:t>
            </a:r>
            <a:r>
              <a:rPr kumimoji="0" lang="zh-TW" altLang="en-US" sz="1200" dirty="0">
                <a:latin typeface="+mn-lt"/>
                <a:cs typeface="Times New Roman" panose="02020603050405020304" pitchFamily="18" charset="0"/>
              </a:rPr>
              <a:t>南港區經貿二路</a:t>
            </a:r>
            <a:r>
              <a:rPr kumimoji="0" lang="en-US" altLang="zh-TW" sz="1200" dirty="0">
                <a:latin typeface="+mn-lt"/>
                <a:cs typeface="Times New Roman" panose="02020603050405020304" pitchFamily="18" charset="0"/>
              </a:rPr>
              <a:t>188</a:t>
            </a:r>
            <a:r>
              <a:rPr kumimoji="0" lang="zh-TW" altLang="en-US" sz="1200" dirty="0">
                <a:latin typeface="+mn-lt"/>
                <a:cs typeface="Times New Roman" panose="02020603050405020304" pitchFamily="18" charset="0"/>
              </a:rPr>
              <a:t>號</a:t>
            </a:r>
            <a:r>
              <a:rPr kumimoji="0" lang="en-US" altLang="zh-TW" sz="1200" dirty="0">
                <a:latin typeface="+mn-lt"/>
                <a:cs typeface="Times New Roman" panose="02020603050405020304" pitchFamily="18" charset="0"/>
              </a:rPr>
              <a:t>8</a:t>
            </a:r>
            <a:r>
              <a:rPr kumimoji="0" lang="zh-TW" altLang="en-US" sz="1200" dirty="0">
                <a:latin typeface="+mn-lt"/>
                <a:cs typeface="Times New Roman" panose="02020603050405020304" pitchFamily="18" charset="0"/>
              </a:rPr>
              <a:t>樓。免費申訴電話：</a:t>
            </a:r>
            <a:r>
              <a:rPr kumimoji="0" lang="en-US" altLang="zh-TW" sz="1200" dirty="0">
                <a:latin typeface="+mn-lt"/>
                <a:cs typeface="Times New Roman" panose="02020603050405020304" pitchFamily="18" charset="0"/>
              </a:rPr>
              <a:t>0800-213-269</a:t>
            </a:r>
            <a:r>
              <a:rPr kumimoji="0" lang="zh-TW" altLang="en-US" sz="1200" dirty="0">
                <a:latin typeface="+mn-lt"/>
                <a:cs typeface="Times New Roman" panose="02020603050405020304" pitchFamily="18" charset="0"/>
              </a:rPr>
              <a:t>。</a:t>
            </a:r>
            <a:endParaRPr kumimoji="0" lang="en-US" altLang="zh-TW" sz="1200" dirty="0">
              <a:latin typeface="+mn-lt"/>
              <a:cs typeface="Times New Roman" panose="02020603050405020304" pitchFamily="18" charset="0"/>
            </a:endParaRPr>
          </a:p>
        </p:txBody>
      </p:sp>
      <p:sp>
        <p:nvSpPr>
          <p:cNvPr id="11" name="矩形 10"/>
          <p:cNvSpPr/>
          <p:nvPr/>
        </p:nvSpPr>
        <p:spPr>
          <a:xfrm>
            <a:off x="347762" y="3077428"/>
            <a:ext cx="7451725" cy="830997"/>
          </a:xfrm>
          <a:prstGeom prst="rect">
            <a:avLst/>
          </a:prstGeom>
        </p:spPr>
        <p:txBody>
          <a:bodyPr>
            <a:spAutoFit/>
          </a:bodyPr>
          <a:lstStyle/>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本保險為不分紅保險單，不參加紅利分配，並無紅利給付項目。</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本保險為外幣保險單，台灣人壽所收付之款項均以美元計價。）</a:t>
            </a:r>
          </a:p>
          <a:p>
            <a:pPr lvl="0" fontAlgn="ctr">
              <a:spcBef>
                <a:spcPts val="0"/>
              </a:spcBef>
              <a:defRPr/>
            </a:pP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r>
              <a:rPr lang="zh-TW" altLang="en-US"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本保險與以新臺幣收付之人身保險契約間，不得辦理契約轉換。</a:t>
            </a:r>
            <a:r>
              <a:rPr lang="en-US" altLang="zh-TW" b="1" dirty="0">
                <a:solidFill>
                  <a:srgbClr val="FF0000"/>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a:t>
            </a:r>
          </a:p>
        </p:txBody>
      </p:sp>
      <p:sp>
        <p:nvSpPr>
          <p:cNvPr id="9" name="文字方塊 8"/>
          <p:cNvSpPr txBox="1"/>
          <p:nvPr/>
        </p:nvSpPr>
        <p:spPr>
          <a:xfrm>
            <a:off x="7598038" y="5197404"/>
            <a:ext cx="3077124" cy="307777"/>
          </a:xfrm>
          <a:prstGeom prst="rect">
            <a:avLst/>
          </a:prstGeom>
          <a:noFill/>
        </p:spPr>
        <p:txBody>
          <a:bodyPr wrap="none" rtlCol="0">
            <a:spAutoFit/>
          </a:bodyPr>
          <a:lstStyle/>
          <a:p>
            <a:r>
              <a:rPr lang="en-US" altLang="zh-TW" sz="1400" dirty="0">
                <a:solidFill>
                  <a:schemeClr val="bg1"/>
                </a:solidFill>
                <a:latin typeface="微軟正黑體" panose="020B0604030504040204" pitchFamily="34" charset="-120"/>
                <a:ea typeface="微軟正黑體" panose="020B0604030504040204" pitchFamily="34" charset="-120"/>
              </a:rPr>
              <a:t>Control No.</a:t>
            </a:r>
            <a:r>
              <a:rPr lang="zh-TW" altLang="en-US" sz="1400" dirty="0" smtClean="0">
                <a:solidFill>
                  <a:schemeClr val="bg1"/>
                </a:solidFill>
                <a:latin typeface="微軟正黑體" panose="020B0604030504040204" pitchFamily="34" charset="-120"/>
                <a:ea typeface="微軟正黑體" panose="020B0604030504040204" pitchFamily="34" charset="-120"/>
              </a:rPr>
              <a:t>：</a:t>
            </a:r>
            <a:r>
              <a:rPr lang="en-US" altLang="zh-TW" sz="1400" dirty="0" smtClean="0">
                <a:solidFill>
                  <a:schemeClr val="bg1"/>
                </a:solidFill>
                <a:latin typeface="微軟正黑體" panose="020B0604030504040204" pitchFamily="34" charset="-120"/>
                <a:ea typeface="微軟正黑體" panose="020B0604030504040204" pitchFamily="34" charset="-120"/>
              </a:rPr>
              <a:t>OP-2412-2612-1021</a:t>
            </a:r>
            <a:endParaRPr lang="en-US" altLang="zh-TW" sz="1400" dirty="0">
              <a:solidFill>
                <a:schemeClr val="bg1"/>
              </a:solidFill>
              <a:latin typeface="微軟正黑體" panose="020B0604030504040204" pitchFamily="34" charset="-120"/>
              <a:ea typeface="微軟正黑體" panose="020B0604030504040204" pitchFamily="34" charset="-120"/>
            </a:endParaRPr>
          </a:p>
        </p:txBody>
      </p:sp>
      <p:sp>
        <p:nvSpPr>
          <p:cNvPr id="8" name="Rectangle 6"/>
          <p:cNvSpPr>
            <a:spLocks noChangeArrowheads="1"/>
          </p:cNvSpPr>
          <p:nvPr/>
        </p:nvSpPr>
        <p:spPr bwMode="black">
          <a:xfrm>
            <a:off x="7104112" y="4682430"/>
            <a:ext cx="3673202"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spcBef>
                <a:spcPct val="20000"/>
              </a:spcBef>
              <a:buChar char="•"/>
              <a:tabLst>
                <a:tab pos="1206500" algn="l"/>
              </a:tabLst>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tabLst>
                <a:tab pos="1206500" algn="l"/>
              </a:tabLst>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tabLst>
                <a:tab pos="1206500" algn="l"/>
              </a:tabLst>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tabLst>
                <a:tab pos="1206500" algn="l"/>
              </a:tabLst>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tabLst>
                <a:tab pos="1206500" algn="l"/>
              </a:tabLst>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tabLst>
                <a:tab pos="1206500" algn="l"/>
              </a:tabLst>
              <a:defRPr kumimoji="1" sz="2000">
                <a:solidFill>
                  <a:schemeClr val="tx1"/>
                </a:solidFill>
                <a:latin typeface="Arial" panose="020B0604020202020204" pitchFamily="34" charset="0"/>
                <a:ea typeface="新細明體" panose="02020500000000000000" pitchFamily="18" charset="-120"/>
              </a:defRPr>
            </a:lvl9pPr>
          </a:lstStyle>
          <a:p>
            <a:pPr algn="r" eaLnBrk="1" hangingPunct="1">
              <a:buFontTx/>
              <a:buNone/>
            </a:pPr>
            <a:r>
              <a:rPr lang="zh-TW" altLang="en-US" sz="2400" b="1" dirty="0">
                <a:solidFill>
                  <a:schemeClr val="bg1"/>
                </a:solidFill>
                <a:latin typeface="微軟正黑體" panose="020B0604030504040204" pitchFamily="34" charset="-120"/>
                <a:ea typeface="微軟正黑體" panose="020B0604030504040204" pitchFamily="34" charset="-120"/>
              </a:rPr>
              <a:t>營運規劃部 理財規劃科</a:t>
            </a:r>
            <a:endParaRPr lang="zh-TW" altLang="en-US" sz="2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60282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2338884" y="188641"/>
            <a:ext cx="7452320" cy="836613"/>
          </a:xfrm>
          <a:prstGeom prst="rect">
            <a:avLst/>
          </a:prstGeom>
          <a:noFill/>
          <a:ln>
            <a:noFill/>
          </a:ln>
          <a:effectLst/>
        </p:spPr>
        <p:txBody>
          <a:bodyPr anchor="ctr"/>
          <a:lstStyle>
            <a:lvl1pPr eaLnBrk="0" hangingPunct="0">
              <a:spcBef>
                <a:spcPct val="20000"/>
              </a:spcBef>
              <a:buChar char="•"/>
              <a:defRPr kumimoji="1" sz="3200">
                <a:solidFill>
                  <a:schemeClr val="tx1"/>
                </a:solidFill>
                <a:latin typeface="Arial" panose="020B0604020202020204" pitchFamily="34" charset="0"/>
                <a:ea typeface="新細明體" panose="02020500000000000000" pitchFamily="18" charset="-120"/>
              </a:defRPr>
            </a:lvl1pPr>
            <a:lvl2pPr marL="742950" indent="-285750" eaLnBrk="0" hangingPunct="0">
              <a:spcBef>
                <a:spcPct val="20000"/>
              </a:spcBef>
              <a:buChar char="–"/>
              <a:defRPr kumimoji="1" sz="2800">
                <a:solidFill>
                  <a:schemeClr val="tx1"/>
                </a:solidFill>
                <a:latin typeface="Arial" panose="020B0604020202020204" pitchFamily="34" charset="0"/>
                <a:ea typeface="新細明體" panose="02020500000000000000" pitchFamily="18" charset="-120"/>
              </a:defRPr>
            </a:lvl2pPr>
            <a:lvl3pPr marL="1143000" indent="-228600" eaLnBrk="0" hangingPunct="0">
              <a:spcBef>
                <a:spcPct val="20000"/>
              </a:spcBef>
              <a:buChar char="•"/>
              <a:defRPr kumimoji="1" sz="2400">
                <a:solidFill>
                  <a:schemeClr val="tx1"/>
                </a:solidFill>
                <a:latin typeface="Arial" panose="020B0604020202020204" pitchFamily="34" charset="0"/>
                <a:ea typeface="新細明體" panose="02020500000000000000" pitchFamily="18" charset="-120"/>
              </a:defRPr>
            </a:lvl3pPr>
            <a:lvl4pPr marL="16002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4pPr>
            <a:lvl5pPr marL="2057400" indent="-228600" eaLnBrk="0" hangingPunct="0">
              <a:spcBef>
                <a:spcPct val="20000"/>
              </a:spcBef>
              <a:buChar char="»"/>
              <a:defRPr kumimoji="1" sz="20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新細明體" panose="02020500000000000000" pitchFamily="18" charset="-120"/>
              </a:defRPr>
            </a:lvl9pPr>
          </a:lstStyle>
          <a:p>
            <a:pPr algn="ctr" eaLnBrk="1" hangingPunct="1">
              <a:spcBef>
                <a:spcPct val="0"/>
              </a:spcBef>
              <a:buFontTx/>
              <a:buNone/>
            </a:pP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實質課稅原則說明</a:t>
            </a:r>
          </a:p>
        </p:txBody>
      </p:sp>
      <p:sp>
        <p:nvSpPr>
          <p:cNvPr id="3" name="矩形 2"/>
          <p:cNvSpPr>
            <a:spLocks noChangeArrowheads="1"/>
          </p:cNvSpPr>
          <p:nvPr/>
        </p:nvSpPr>
        <p:spPr bwMode="auto">
          <a:xfrm>
            <a:off x="880468" y="1484784"/>
            <a:ext cx="10369152"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marL="0" lvl="0" indent="0" defTabSz="685800">
              <a:spcBef>
                <a:spcPct val="0"/>
              </a:spcBef>
              <a:buNone/>
            </a:pPr>
            <a:r>
              <a:rPr lang="zh-TW" altLang="en-US" dirty="0">
                <a:solidFill>
                  <a:srgbClr val="FF0000"/>
                </a:solidFill>
              </a:rPr>
              <a:t>人壽保險之死亡給付及年金保險之確定年金給付於被保險人死亡後給付於指定受益人者，依保險法第一百十二條規定不得作為被保險人之遺產，惟如涉有規避遺產稅等稅捐情事者，稽徵機關仍得依據有關稅法規定或納稅者權利保護法第七條所定實質課稅原則辦理。相關實務案例請參考台灣人壽網站實質課稅原則專區。</a:t>
            </a:r>
            <a:endParaRPr lang="en-US" altLang="zh-TW" dirty="0">
              <a:solidFill>
                <a:srgbClr val="FF0000"/>
              </a:solidFill>
            </a:endParaRPr>
          </a:p>
          <a:p>
            <a:pPr marL="0" lvl="0" indent="0" defTabSz="685800">
              <a:spcBef>
                <a:spcPct val="0"/>
              </a:spcBef>
              <a:buNone/>
            </a:pPr>
            <a:endParaRPr lang="zh-TW" altLang="en-US" sz="2800" dirty="0">
              <a:solidFill>
                <a:srgbClr val="C00000"/>
              </a:solidFill>
            </a:endParaRPr>
          </a:p>
          <a:p>
            <a:pPr marL="0" lvl="0" indent="0" defTabSz="685800">
              <a:spcBef>
                <a:spcPct val="0"/>
              </a:spcBef>
              <a:buNone/>
            </a:pPr>
            <a:r>
              <a:rPr lang="zh-TW" altLang="en-US" sz="2000" dirty="0">
                <a:solidFill>
                  <a:prstClr val="black">
                    <a:lumMod val="75000"/>
                    <a:lumOff val="25000"/>
                  </a:prstClr>
                </a:solidFill>
              </a:rPr>
              <a:t>相關案例請參考：實務上死亡給付及確定年金給付依實質課稅原則核課遺產稅案例及其參考特徵</a:t>
            </a:r>
            <a:r>
              <a:rPr lang="en-US" altLang="zh-TW" sz="2000" dirty="0">
                <a:solidFill>
                  <a:prstClr val="black"/>
                </a:solidFill>
                <a:hlinkClick r:id="rId3"/>
              </a:rPr>
              <a:t>https://www.taiwanlife.com/portal-api/File/1537</a:t>
            </a:r>
          </a:p>
          <a:p>
            <a:pPr marL="0" lvl="0" indent="0" defTabSz="685800">
              <a:spcBef>
                <a:spcPct val="0"/>
              </a:spcBef>
              <a:buNone/>
            </a:pPr>
            <a:r>
              <a:rPr lang="zh-TW" altLang="en-US" sz="2000" dirty="0">
                <a:solidFill>
                  <a:prstClr val="black">
                    <a:lumMod val="75000"/>
                    <a:lumOff val="25000"/>
                  </a:prstClr>
                </a:solidFill>
              </a:rPr>
              <a:t>資料來源：金融監督管理委員會中華民國</a:t>
            </a:r>
            <a:r>
              <a:rPr lang="en-US" altLang="zh-TW" sz="2000" dirty="0">
                <a:solidFill>
                  <a:prstClr val="black">
                    <a:lumMod val="75000"/>
                    <a:lumOff val="25000"/>
                  </a:prstClr>
                </a:solidFill>
              </a:rPr>
              <a:t>111</a:t>
            </a:r>
            <a:r>
              <a:rPr lang="zh-TW" altLang="en-US" sz="2000" dirty="0">
                <a:solidFill>
                  <a:prstClr val="black">
                    <a:lumMod val="75000"/>
                    <a:lumOff val="25000"/>
                  </a:prstClr>
                </a:solidFill>
              </a:rPr>
              <a:t>年</a:t>
            </a:r>
            <a:r>
              <a:rPr lang="en-US" altLang="zh-TW" sz="2000" dirty="0">
                <a:solidFill>
                  <a:prstClr val="black">
                    <a:lumMod val="75000"/>
                    <a:lumOff val="25000"/>
                  </a:prstClr>
                </a:solidFill>
              </a:rPr>
              <a:t>8</a:t>
            </a:r>
            <a:r>
              <a:rPr lang="zh-TW" altLang="en-US" sz="2000" dirty="0">
                <a:solidFill>
                  <a:prstClr val="black">
                    <a:lumMod val="75000"/>
                    <a:lumOff val="25000"/>
                  </a:prstClr>
                </a:solidFill>
              </a:rPr>
              <a:t>月</a:t>
            </a:r>
            <a:r>
              <a:rPr lang="en-US" altLang="zh-TW" sz="2000" dirty="0">
                <a:solidFill>
                  <a:prstClr val="black">
                    <a:lumMod val="75000"/>
                    <a:lumOff val="25000"/>
                  </a:prstClr>
                </a:solidFill>
              </a:rPr>
              <a:t>30</a:t>
            </a:r>
            <a:r>
              <a:rPr lang="zh-TW" altLang="en-US" sz="2000" dirty="0">
                <a:solidFill>
                  <a:prstClr val="black">
                    <a:lumMod val="75000"/>
                    <a:lumOff val="25000"/>
                  </a:prstClr>
                </a:solidFill>
              </a:rPr>
              <a:t>日金管保壽字第</a:t>
            </a:r>
            <a:r>
              <a:rPr lang="en-US" altLang="zh-TW" sz="2000" dirty="0">
                <a:solidFill>
                  <a:prstClr val="black">
                    <a:lumMod val="75000"/>
                    <a:lumOff val="25000"/>
                  </a:prstClr>
                </a:solidFill>
              </a:rPr>
              <a:t>11101433461</a:t>
            </a:r>
            <a:r>
              <a:rPr lang="zh-TW" altLang="en-US" sz="2000" dirty="0">
                <a:solidFill>
                  <a:prstClr val="black">
                    <a:lumMod val="75000"/>
                    <a:lumOff val="25000"/>
                  </a:prstClr>
                </a:solidFill>
              </a:rPr>
              <a:t>號令。 </a:t>
            </a:r>
          </a:p>
        </p:txBody>
      </p:sp>
    </p:spTree>
    <p:extLst>
      <p:ext uri="{BB962C8B-B14F-4D97-AF65-F5344CB8AC3E}">
        <p14:creationId xmlns:p14="http://schemas.microsoft.com/office/powerpoint/2010/main" val="1499503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F1534EC-679A-DCAC-EC50-1EC500B098AD}"/>
              </a:ext>
            </a:extLst>
          </p:cNvPr>
          <p:cNvSpPr>
            <a:spLocks noGrp="1"/>
          </p:cNvSpPr>
          <p:nvPr>
            <p:ph type="title"/>
          </p:nvPr>
        </p:nvSpPr>
        <p:spPr/>
        <p:txBody>
          <a:bodyPr/>
          <a:lstStyle/>
          <a:p>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保局</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壽</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字第</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10202555300</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號</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節錄</a:t>
            </a:r>
            <a:r>
              <a:rPr lang="en-US" altLang="zh-TW" sz="4000" b="1" dirty="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t/>
            </a:r>
            <a:br>
              <a:rPr lang="zh-TW" altLang="en-US" sz="4000" b="1" dirty="0">
                <a:latin typeface="微軟正黑體" panose="020B0604030504040204" pitchFamily="34" charset="-120"/>
                <a:ea typeface="微軟正黑體" panose="020B0604030504040204" pitchFamily="34" charset="-120"/>
                <a:cs typeface="Times New Roman" panose="02020603050405020304" pitchFamily="18" charset="0"/>
              </a:rPr>
            </a:br>
            <a:endParaRPr lang="zh-TW" altLang="en-US" dirty="0"/>
          </a:p>
        </p:txBody>
      </p:sp>
      <p:sp>
        <p:nvSpPr>
          <p:cNvPr id="3" name="矩形 2">
            <a:extLst>
              <a:ext uri="{FF2B5EF4-FFF2-40B4-BE49-F238E27FC236}">
                <a16:creationId xmlns:a16="http://schemas.microsoft.com/office/drawing/2014/main" id="{5BE411B3-76FC-7D49-3C6C-D3ABF6D58B85}"/>
              </a:ext>
            </a:extLst>
          </p:cNvPr>
          <p:cNvSpPr>
            <a:spLocks noChangeArrowheads="1"/>
          </p:cNvSpPr>
          <p:nvPr/>
        </p:nvSpPr>
        <p:spPr bwMode="auto">
          <a:xfrm>
            <a:off x="880468" y="1628800"/>
            <a:ext cx="10369152"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28600" indent="-228600">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marL="0" lvl="0" indent="0" defTabSz="685800">
              <a:spcBef>
                <a:spcPct val="0"/>
              </a:spcBef>
              <a:buNone/>
            </a:pPr>
            <a:r>
              <a:rPr lang="zh-TW" altLang="en-US" dirty="0"/>
              <a:t>說明：</a:t>
            </a:r>
            <a:endParaRPr lang="en-US" altLang="zh-TW" dirty="0"/>
          </a:p>
          <a:p>
            <a:pPr marL="0" lvl="0" indent="0" defTabSz="685800">
              <a:spcBef>
                <a:spcPct val="0"/>
              </a:spcBef>
              <a:buNone/>
            </a:pPr>
            <a:r>
              <a:rPr lang="zh-TW" altLang="en-US" dirty="0"/>
              <a:t>一、保險業務員於招攬旨揭保險商品時應將載明實質課稅原則警語內容之銷售文件交付要保人，保險業於招攬保險時，應考量消費者之保險需求，</a:t>
            </a:r>
            <a:r>
              <a:rPr lang="zh-TW" altLang="en-US" sz="3600" b="1" dirty="0">
                <a:solidFill>
                  <a:srgbClr val="FF0000"/>
                </a:solidFill>
              </a:rPr>
              <a:t>不得僅以節稅作為招攬之訴求。</a:t>
            </a:r>
            <a:endParaRPr lang="zh-TW" altLang="en-US" sz="2000" b="1" dirty="0">
              <a:solidFill>
                <a:prstClr val="black">
                  <a:lumMod val="75000"/>
                  <a:lumOff val="25000"/>
                </a:prstClr>
              </a:solidFill>
            </a:endParaRPr>
          </a:p>
        </p:txBody>
      </p:sp>
    </p:spTree>
    <p:extLst>
      <p:ext uri="{BB962C8B-B14F-4D97-AF65-F5344CB8AC3E}">
        <p14:creationId xmlns:p14="http://schemas.microsoft.com/office/powerpoint/2010/main" val="282951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1"/>
          <p:cNvSpPr txBox="1">
            <a:spLocks/>
          </p:cNvSpPr>
          <p:nvPr/>
        </p:nvSpPr>
        <p:spPr>
          <a:xfrm>
            <a:off x="1991544" y="1399960"/>
            <a:ext cx="8088790" cy="711123"/>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全球降息 美元強壓歐亞幣</a:t>
            </a:r>
          </a:p>
        </p:txBody>
      </p:sp>
      <p:sp>
        <p:nvSpPr>
          <p:cNvPr id="6" name="矩形 5"/>
          <p:cNvSpPr/>
          <p:nvPr/>
        </p:nvSpPr>
        <p:spPr>
          <a:xfrm>
            <a:off x="605648" y="2275543"/>
            <a:ext cx="11428121" cy="553998"/>
          </a:xfrm>
          <a:prstGeom prst="rect">
            <a:avLst/>
          </a:prstGeom>
        </p:spPr>
        <p:txBody>
          <a:bodyPr wrap="square">
            <a:spAutoFit/>
          </a:bodyPr>
          <a:lstStyle/>
          <a:p>
            <a:pPr algn="ctr">
              <a:lnSpc>
                <a:spcPts val="3600"/>
              </a:lnSpc>
            </a:pPr>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美元可望創</a:t>
            </a:r>
            <a:r>
              <a:rPr lang="en-US" altLang="zh-TW" sz="2800" b="1" dirty="0">
                <a:solidFill>
                  <a:schemeClr val="tx1">
                    <a:lumMod val="85000"/>
                    <a:lumOff val="15000"/>
                  </a:schemeClr>
                </a:solidFill>
                <a:latin typeface="微軟正黑體" panose="020B0604030504040204" pitchFamily="34" charset="-120"/>
                <a:ea typeface="微軟正黑體" panose="020B0604030504040204" pitchFamily="34" charset="-120"/>
              </a:rPr>
              <a:t>1</a:t>
            </a:r>
            <a:r>
              <a:rPr lang="zh-TW" altLang="en-US" sz="2800" b="1" dirty="0">
                <a:solidFill>
                  <a:schemeClr val="tx1">
                    <a:lumMod val="85000"/>
                    <a:lumOff val="15000"/>
                  </a:schemeClr>
                </a:solidFill>
                <a:latin typeface="微軟正黑體" panose="020B0604030504040204" pitchFamily="34" charset="-120"/>
                <a:ea typeface="微軟正黑體" panose="020B0604030504040204" pitchFamily="34" charset="-120"/>
              </a:rPr>
              <a:t>個月來最大單周漲幅，限縮新興市場國家寬鬆貨幣空間</a:t>
            </a:r>
          </a:p>
        </p:txBody>
      </p:sp>
      <p:sp>
        <p:nvSpPr>
          <p:cNvPr id="7" name="文字方塊 6">
            <a:extLst>
              <a:ext uri="{FF2B5EF4-FFF2-40B4-BE49-F238E27FC236}">
                <a16:creationId xmlns:a16="http://schemas.microsoft.com/office/drawing/2014/main" id="{14801272-CE7A-0CD7-9168-9733931CCC39}"/>
              </a:ext>
            </a:extLst>
          </p:cNvPr>
          <p:cNvSpPr txBox="1"/>
          <p:nvPr/>
        </p:nvSpPr>
        <p:spPr>
          <a:xfrm>
            <a:off x="1559496" y="3171426"/>
            <a:ext cx="9857411" cy="2400657"/>
          </a:xfrm>
          <a:prstGeom prst="rect">
            <a:avLst/>
          </a:prstGeom>
        </p:spPr>
        <p:txBody>
          <a:bodyPr wrap="square">
            <a:spAutoFit/>
          </a:bodyPr>
          <a:lstStyle>
            <a:defPPr>
              <a:defRPr lang="zh-TW"/>
            </a:defPPr>
            <a:lvl1pPr>
              <a:lnSpc>
                <a:spcPct val="150000"/>
              </a:lnSpc>
              <a:defRPr>
                <a:solidFill>
                  <a:srgbClr val="333333"/>
                </a:solidFill>
                <a:latin typeface="微軟正黑體" panose="020B0604030504040204" pitchFamily="34" charset="-120"/>
                <a:ea typeface="微軟正黑體" panose="020B0604030504040204" pitchFamily="34" charset="-120"/>
              </a:defRPr>
            </a:lvl1pPr>
          </a:lstStyle>
          <a:p>
            <a:pPr algn="just">
              <a:lnSpc>
                <a:spcPts val="3000"/>
              </a:lnSpc>
            </a:pPr>
            <a:r>
              <a:rPr lang="zh-TW" altLang="en-US" sz="1800" b="1" dirty="0"/>
              <a:t>本周歐洲、瑞士、加拿大央行接力降息，全球大吹降息風下美元強勢地位不墜，美元可望創</a:t>
            </a:r>
            <a:r>
              <a:rPr lang="en-US" altLang="zh-TW" sz="1800" b="1" dirty="0"/>
              <a:t>1</a:t>
            </a:r>
            <a:r>
              <a:rPr lang="zh-TW" altLang="en-US" sz="1800" b="1" dirty="0"/>
              <a:t>個月來最大單周漲幅。美元續強讓歐亞貨幣承壓，限縮新興市場國家寬鬆貨幣空間。</a:t>
            </a:r>
            <a:endParaRPr lang="en-US" altLang="zh-TW" sz="1800" b="1" dirty="0"/>
          </a:p>
          <a:p>
            <a:pPr algn="just">
              <a:lnSpc>
                <a:spcPts val="3000"/>
              </a:lnSpc>
            </a:pPr>
            <a:r>
              <a:rPr lang="zh-TW" altLang="en-US" sz="1800" b="1" dirty="0"/>
              <a:t>本周加拿大央行與瑞士央行一口氣降息</a:t>
            </a:r>
            <a:r>
              <a:rPr lang="en-US" altLang="zh-TW" sz="1800" b="1" dirty="0"/>
              <a:t>2</a:t>
            </a:r>
            <a:r>
              <a:rPr lang="zh-TW" altLang="en-US" sz="1800" b="1" dirty="0"/>
              <a:t>碼，歐洲央行也宣布調降基準利率</a:t>
            </a:r>
            <a:r>
              <a:rPr lang="en-US" altLang="zh-TW" sz="1800" b="1" dirty="0"/>
              <a:t>1</a:t>
            </a:r>
            <a:r>
              <a:rPr lang="zh-TW" altLang="en-US" sz="1800" b="1" dirty="0"/>
              <a:t>碼，美元兌歐元和瑞士法郎走強。此外，市場揣測日本央行</a:t>
            </a:r>
            <a:r>
              <a:rPr lang="en-US" altLang="zh-TW" sz="1800" b="1" dirty="0"/>
              <a:t>19</a:t>
            </a:r>
            <a:r>
              <a:rPr lang="zh-TW" altLang="en-US" sz="1800" b="1" dirty="0"/>
              <a:t>日政策會議將擱置升息，美元兌日圓也來到</a:t>
            </a:r>
            <a:r>
              <a:rPr lang="en-US" altLang="zh-TW" sz="1800" b="1" dirty="0"/>
              <a:t>11</a:t>
            </a:r>
            <a:r>
              <a:rPr lang="zh-TW" altLang="en-US" sz="1800" b="1" dirty="0"/>
              <a:t>月底來的高點。作為歐洲央行理事會一員的法國央行總裁戴加祐 （</a:t>
            </a:r>
            <a:r>
              <a:rPr lang="en-US" altLang="zh-TW" sz="1800" b="1" dirty="0"/>
              <a:t>Francois </a:t>
            </a:r>
            <a:r>
              <a:rPr lang="en-US" altLang="zh-TW" sz="1800" b="1" dirty="0" err="1"/>
              <a:t>Villeroy</a:t>
            </a:r>
            <a:r>
              <a:rPr lang="en-US" altLang="zh-TW" sz="1800" b="1" dirty="0"/>
              <a:t> de </a:t>
            </a:r>
            <a:r>
              <a:rPr lang="en-US" altLang="zh-TW" sz="1800" b="1" dirty="0" err="1"/>
              <a:t>Galhau</a:t>
            </a:r>
            <a:r>
              <a:rPr lang="zh-TW" altLang="en-US" sz="1800" b="1" dirty="0"/>
              <a:t>）</a:t>
            </a:r>
            <a:r>
              <a:rPr lang="en-US" altLang="zh-TW" sz="1800" b="1" dirty="0"/>
              <a:t>13</a:t>
            </a:r>
            <a:r>
              <a:rPr lang="zh-TW" altLang="en-US" sz="1800" b="1" dirty="0"/>
              <a:t>日預告，歐央明年還會進一步降息。</a:t>
            </a:r>
            <a:endParaRPr lang="zh-TW" altLang="en-US" sz="1800" dirty="0"/>
          </a:p>
        </p:txBody>
      </p:sp>
      <p:sp>
        <p:nvSpPr>
          <p:cNvPr id="9" name="矩形 8">
            <a:hlinkClick r:id="rId3"/>
            <a:extLst>
              <a:ext uri="{FF2B5EF4-FFF2-40B4-BE49-F238E27FC236}">
                <a16:creationId xmlns:a16="http://schemas.microsoft.com/office/drawing/2014/main" id="{654C630E-7613-72EA-4F06-72E6628D4B30}"/>
              </a:ext>
            </a:extLst>
          </p:cNvPr>
          <p:cNvSpPr/>
          <p:nvPr/>
        </p:nvSpPr>
        <p:spPr>
          <a:xfrm>
            <a:off x="467187" y="6255854"/>
            <a:ext cx="11705044" cy="276999"/>
          </a:xfrm>
          <a:prstGeom prst="rect">
            <a:avLst/>
          </a:prstGeom>
        </p:spPr>
        <p:txBody>
          <a:bodyPr wrap="square">
            <a:spAutoFit/>
          </a:bodyPr>
          <a:lstStyle/>
          <a:p>
            <a:r>
              <a:rPr kumimoji="1" lang="zh-TW" altLang="en-US" sz="1200" b="0" i="0" u="none" strike="noStrike" kern="0" cap="none" spc="0" normalizeH="0" baseline="0" noProof="0" dirty="0">
                <a:ln>
                  <a:noFill/>
                </a:ln>
                <a:solidFill>
                  <a:schemeClr val="bg1">
                    <a:lumMod val="50000"/>
                  </a:schemeClr>
                </a:solidFill>
                <a:effectLst/>
                <a:uLnTx/>
                <a:uFillTx/>
                <a:latin typeface="微軟正黑體" panose="020B0604030504040204" pitchFamily="34" charset="-120"/>
                <a:ea typeface="微軟正黑體" panose="020B0604030504040204" pitchFamily="34" charset="-120"/>
                <a:cs typeface="Arial"/>
              </a:rPr>
              <a:t>資料來源：</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工商時報</a:t>
            </a:r>
            <a:r>
              <a:rPr lang="en-US" altLang="zh-TW" sz="1200" dirty="0">
                <a:solidFill>
                  <a:schemeClr val="bg1">
                    <a:lumMod val="50000"/>
                  </a:schemeClr>
                </a:solidFill>
                <a:latin typeface="微軟正黑體" panose="020B0604030504040204" pitchFamily="34" charset="-120"/>
                <a:ea typeface="微軟正黑體" panose="020B0604030504040204" pitchFamily="34" charset="-120"/>
              </a:rPr>
              <a:t>2024.12.14</a:t>
            </a:r>
            <a:r>
              <a:rPr lang="zh-TW" altLang="en-US" sz="1200" dirty="0">
                <a:solidFill>
                  <a:schemeClr val="bg1">
                    <a:lumMod val="50000"/>
                  </a:schemeClr>
                </a:solidFill>
                <a:latin typeface="微軟正黑體" panose="020B0604030504040204" pitchFamily="34" charset="-120"/>
                <a:ea typeface="微軟正黑體" panose="020B0604030504040204" pitchFamily="34" charset="-120"/>
              </a:rPr>
              <a:t> </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a:t>
            </a:r>
            <a:r>
              <a:rPr lang="zh-TW" altLang="en-US" sz="1200" kern="0" dirty="0">
                <a:solidFill>
                  <a:schemeClr val="bg1">
                    <a:lumMod val="50000"/>
                  </a:schemeClr>
                </a:solidFill>
                <a:latin typeface="微軟正黑體" panose="020B0604030504040204" pitchFamily="34" charset="-120"/>
                <a:ea typeface="微軟正黑體" panose="020B0604030504040204" pitchFamily="34" charset="-120"/>
                <a:cs typeface="Arial"/>
              </a:rPr>
              <a:t> 台灣人壽自行彙整</a:t>
            </a:r>
            <a:r>
              <a:rPr lang="en-US" altLang="zh-TW" sz="1200" kern="0" dirty="0">
                <a:solidFill>
                  <a:schemeClr val="bg1">
                    <a:lumMod val="50000"/>
                  </a:schemeClr>
                </a:solidFill>
                <a:latin typeface="微軟正黑體" panose="020B0604030504040204" pitchFamily="34" charset="-120"/>
                <a:ea typeface="微軟正黑體" panose="020B0604030504040204" pitchFamily="34" charset="-120"/>
                <a:cs typeface="Arial"/>
              </a:rPr>
              <a:t>(2024.12) / https://www.ctee.com.tw/news/20241214700068-439901</a:t>
            </a:r>
            <a:endParaRPr lang="zh-TW" altLang="en-US" sz="1200" dirty="0">
              <a:solidFill>
                <a:schemeClr val="bg1">
                  <a:lumMod val="50000"/>
                </a:schemeClr>
              </a:solidFill>
              <a:latin typeface="微軟正黑體" panose="020B0604030504040204" pitchFamily="34" charset="-120"/>
              <a:ea typeface="微軟正黑體" panose="020B0604030504040204" pitchFamily="34" charset="-120"/>
            </a:endParaRPr>
          </a:p>
        </p:txBody>
      </p:sp>
      <p:sp>
        <p:nvSpPr>
          <p:cNvPr id="11" name="標題 1"/>
          <p:cNvSpPr txBox="1">
            <a:spLocks/>
          </p:cNvSpPr>
          <p:nvPr/>
        </p:nvSpPr>
        <p:spPr>
          <a:xfrm>
            <a:off x="996742" y="288381"/>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新聞議題</a:t>
            </a:r>
          </a:p>
        </p:txBody>
      </p:sp>
    </p:spTree>
    <p:extLst>
      <p:ext uri="{BB962C8B-B14F-4D97-AF65-F5344CB8AC3E}">
        <p14:creationId xmlns:p14="http://schemas.microsoft.com/office/powerpoint/2010/main" val="1020962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吉美世 商品特色</a:t>
            </a:r>
          </a:p>
        </p:txBody>
      </p:sp>
      <p:graphicFrame>
        <p:nvGraphicFramePr>
          <p:cNvPr id="4" name="資料庫圖表 3"/>
          <p:cNvGraphicFramePr/>
          <p:nvPr>
            <p:extLst>
              <p:ext uri="{D42A27DB-BD31-4B8C-83A1-F6EECF244321}">
                <p14:modId xmlns:p14="http://schemas.microsoft.com/office/powerpoint/2010/main" val="3121714404"/>
              </p:ext>
            </p:extLst>
          </p:nvPr>
        </p:nvGraphicFramePr>
        <p:xfrm>
          <a:off x="5375920" y="1700808"/>
          <a:ext cx="6480720" cy="41764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圖片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99456" y="1124744"/>
            <a:ext cx="3816424" cy="5398393"/>
          </a:xfrm>
          <a:prstGeom prst="rect">
            <a:avLst/>
          </a:prstGeom>
        </p:spPr>
      </p:pic>
    </p:spTree>
    <p:extLst>
      <p:ext uri="{BB962C8B-B14F-4D97-AF65-F5344CB8AC3E}">
        <p14:creationId xmlns:p14="http://schemas.microsoft.com/office/powerpoint/2010/main" val="328528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吉美世 保障內容</a:t>
            </a:r>
          </a:p>
        </p:txBody>
      </p:sp>
      <p:pic>
        <p:nvPicPr>
          <p:cNvPr id="4" name="圖片 3"/>
          <p:cNvPicPr>
            <a:picLocks noChangeAspect="1"/>
          </p:cNvPicPr>
          <p:nvPr/>
        </p:nvPicPr>
        <p:blipFill rotWithShape="1">
          <a:blip r:embed="rId3" cstate="print">
            <a:extLst>
              <a:ext uri="{28A0092B-C50C-407E-A947-70E740481C1C}">
                <a14:useLocalDpi xmlns:a14="http://schemas.microsoft.com/office/drawing/2010/main" val="0"/>
              </a:ext>
            </a:extLst>
          </a:blip>
          <a:srcRect l="6928" t="4851" r="6930" b="58400"/>
          <a:stretch/>
        </p:blipFill>
        <p:spPr>
          <a:xfrm>
            <a:off x="0" y="1268760"/>
            <a:ext cx="6240015" cy="4608512"/>
          </a:xfrm>
          <a:prstGeom prst="rect">
            <a:avLst/>
          </a:prstGeom>
        </p:spPr>
      </p:pic>
      <p:pic>
        <p:nvPicPr>
          <p:cNvPr id="6" name="圖片 5"/>
          <p:cNvPicPr>
            <a:picLocks noChangeAspect="1"/>
          </p:cNvPicPr>
          <p:nvPr/>
        </p:nvPicPr>
        <p:blipFill rotWithShape="1">
          <a:blip r:embed="rId3" cstate="print">
            <a:extLst>
              <a:ext uri="{28A0092B-C50C-407E-A947-70E740481C1C}">
                <a14:useLocalDpi xmlns:a14="http://schemas.microsoft.com/office/drawing/2010/main" val="0"/>
              </a:ext>
            </a:extLst>
          </a:blip>
          <a:srcRect l="6928" t="42650" r="6928" b="16400"/>
          <a:stretch/>
        </p:blipFill>
        <p:spPr>
          <a:xfrm>
            <a:off x="6240015" y="1916832"/>
            <a:ext cx="5951985" cy="4608512"/>
          </a:xfrm>
          <a:prstGeom prst="rect">
            <a:avLst/>
          </a:prstGeom>
        </p:spPr>
      </p:pic>
    </p:spTree>
    <p:extLst>
      <p:ext uri="{BB962C8B-B14F-4D97-AF65-F5344CB8AC3E}">
        <p14:creationId xmlns:p14="http://schemas.microsoft.com/office/powerpoint/2010/main" val="305768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表格 15"/>
          <p:cNvGraphicFramePr>
            <a:graphicFrameLocks noGrp="1"/>
          </p:cNvGraphicFramePr>
          <p:nvPr>
            <p:extLst>
              <p:ext uri="{D42A27DB-BD31-4B8C-83A1-F6EECF244321}">
                <p14:modId xmlns:p14="http://schemas.microsoft.com/office/powerpoint/2010/main" val="47641761"/>
              </p:ext>
            </p:extLst>
          </p:nvPr>
        </p:nvGraphicFramePr>
        <p:xfrm>
          <a:off x="30981" y="1706570"/>
          <a:ext cx="10332000" cy="4818774"/>
        </p:xfrm>
        <a:graphic>
          <a:graphicData uri="http://schemas.openxmlformats.org/drawingml/2006/table">
            <a:tbl>
              <a:tblPr firstRow="1" firstCol="1" bandRow="1"/>
              <a:tblGrid>
                <a:gridCol w="324000">
                  <a:extLst>
                    <a:ext uri="{9D8B030D-6E8A-4147-A177-3AD203B41FA5}">
                      <a16:colId xmlns:a16="http://schemas.microsoft.com/office/drawing/2014/main" val="1289107749"/>
                    </a:ext>
                  </a:extLst>
                </a:gridCol>
                <a:gridCol w="396000">
                  <a:extLst>
                    <a:ext uri="{9D8B030D-6E8A-4147-A177-3AD203B41FA5}">
                      <a16:colId xmlns:a16="http://schemas.microsoft.com/office/drawing/2014/main" val="3776090307"/>
                    </a:ext>
                  </a:extLst>
                </a:gridCol>
                <a:gridCol w="900000">
                  <a:extLst>
                    <a:ext uri="{9D8B030D-6E8A-4147-A177-3AD203B41FA5}">
                      <a16:colId xmlns:a16="http://schemas.microsoft.com/office/drawing/2014/main" val="1638936548"/>
                    </a:ext>
                  </a:extLst>
                </a:gridCol>
                <a:gridCol w="900000">
                  <a:extLst>
                    <a:ext uri="{9D8B030D-6E8A-4147-A177-3AD203B41FA5}">
                      <a16:colId xmlns:a16="http://schemas.microsoft.com/office/drawing/2014/main" val="138873942"/>
                    </a:ext>
                  </a:extLst>
                </a:gridCol>
                <a:gridCol w="900000">
                  <a:extLst>
                    <a:ext uri="{9D8B030D-6E8A-4147-A177-3AD203B41FA5}">
                      <a16:colId xmlns:a16="http://schemas.microsoft.com/office/drawing/2014/main" val="2815147281"/>
                    </a:ext>
                  </a:extLst>
                </a:gridCol>
                <a:gridCol w="936000">
                  <a:extLst>
                    <a:ext uri="{9D8B030D-6E8A-4147-A177-3AD203B41FA5}">
                      <a16:colId xmlns:a16="http://schemas.microsoft.com/office/drawing/2014/main" val="1948052278"/>
                    </a:ext>
                  </a:extLst>
                </a:gridCol>
                <a:gridCol w="1044000">
                  <a:extLst>
                    <a:ext uri="{9D8B030D-6E8A-4147-A177-3AD203B41FA5}">
                      <a16:colId xmlns:a16="http://schemas.microsoft.com/office/drawing/2014/main" val="1551317014"/>
                    </a:ext>
                  </a:extLst>
                </a:gridCol>
                <a:gridCol w="1044000">
                  <a:extLst>
                    <a:ext uri="{9D8B030D-6E8A-4147-A177-3AD203B41FA5}">
                      <a16:colId xmlns:a16="http://schemas.microsoft.com/office/drawing/2014/main" val="3402482534"/>
                    </a:ext>
                  </a:extLst>
                </a:gridCol>
                <a:gridCol w="1044000">
                  <a:extLst>
                    <a:ext uri="{9D8B030D-6E8A-4147-A177-3AD203B41FA5}">
                      <a16:colId xmlns:a16="http://schemas.microsoft.com/office/drawing/2014/main" val="2156581944"/>
                    </a:ext>
                  </a:extLst>
                </a:gridCol>
                <a:gridCol w="900000">
                  <a:extLst>
                    <a:ext uri="{9D8B030D-6E8A-4147-A177-3AD203B41FA5}">
                      <a16:colId xmlns:a16="http://schemas.microsoft.com/office/drawing/2014/main" val="3742741400"/>
                    </a:ext>
                  </a:extLst>
                </a:gridCol>
                <a:gridCol w="1044000">
                  <a:extLst>
                    <a:ext uri="{9D8B030D-6E8A-4147-A177-3AD203B41FA5}">
                      <a16:colId xmlns:a16="http://schemas.microsoft.com/office/drawing/2014/main" val="1172636303"/>
                    </a:ext>
                  </a:extLst>
                </a:gridCol>
                <a:gridCol w="900000">
                  <a:extLst>
                    <a:ext uri="{9D8B030D-6E8A-4147-A177-3AD203B41FA5}">
                      <a16:colId xmlns:a16="http://schemas.microsoft.com/office/drawing/2014/main" val="3298628064"/>
                    </a:ext>
                  </a:extLst>
                </a:gridCol>
              </a:tblGrid>
              <a:tr h="324000">
                <a:tc gridSpan="12">
                  <a:txBody>
                    <a:bodyPr/>
                    <a:lstStyle/>
                    <a:p>
                      <a:pPr marL="0" algn="l" defTabSz="914400" rtl="0" eaLnBrk="1" fontAlgn="ctr" latinLnBrk="0" hangingPunct="1">
                        <a:spcAft>
                          <a:spcPts val="0"/>
                        </a:spcAft>
                      </a:pP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假設每年宣告利率為</a:t>
                      </a:r>
                      <a:r>
                        <a:rPr lang="en-US" sz="1600" b="1" i="0" u="none" strike="noStrike" kern="1200" dirty="0">
                          <a:solidFill>
                            <a:srgbClr val="FDD45E"/>
                          </a:solidFill>
                          <a:effectLst/>
                          <a:latin typeface="Arial Black" panose="020B0A04020102020204" pitchFamily="34" charset="0"/>
                          <a:ea typeface="微軟正黑體" panose="020B0604030504040204" pitchFamily="34" charset="-120"/>
                          <a:cs typeface="+mn-cs"/>
                        </a:rPr>
                        <a:t>4.30%</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不變情況下，且投保時選擇每年增值回饋分享金</a:t>
                      </a:r>
                      <a:r>
                        <a:rPr lang="en-US"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rgbClr val="FDD45E"/>
                          </a:solidFill>
                          <a:effectLst/>
                          <a:latin typeface="微軟正黑體" panose="020B0604030504040204" pitchFamily="34" charset="-120"/>
                          <a:ea typeface="微軟正黑體" panose="020B0604030504040204" pitchFamily="34" charset="-120"/>
                          <a:cs typeface="+mn-cs"/>
                        </a:rPr>
                        <a:t>非保證給付</a:t>
                      </a:r>
                      <a:r>
                        <a:rPr lang="en-US" sz="1100" b="1" i="0" u="none" strike="noStrike" kern="1200" dirty="0">
                          <a:solidFill>
                            <a:srgbClr val="FFFF99"/>
                          </a:solidFill>
                          <a:effectLst/>
                          <a:latin typeface="微軟正黑體" panose="020B0604030504040204" pitchFamily="34" charset="-120"/>
                          <a:ea typeface="微軟正黑體" panose="020B0604030504040204" pitchFamily="34" charset="-120"/>
                          <a:cs typeface="+mn-cs"/>
                        </a:rPr>
                        <a:t>)</a:t>
                      </a:r>
                      <a:r>
                        <a:rPr lang="zh-TW" sz="1100" b="1" i="0" u="none" strike="noStrike" kern="1200" dirty="0">
                          <a:solidFill>
                            <a:schemeClr val="bg1"/>
                          </a:solidFill>
                          <a:effectLst/>
                          <a:latin typeface="微軟正黑體" panose="020B0604030504040204" pitchFamily="34" charset="-120"/>
                          <a:ea typeface="微軟正黑體" panose="020B0604030504040204" pitchFamily="34" charset="-120"/>
                          <a:cs typeface="+mn-cs"/>
                        </a:rPr>
                        <a:t>給付方式皆為「購買增額繳清保險金額」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75000"/>
                      </a:schemeClr>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914563439"/>
                  </a:ext>
                </a:extLst>
              </a:tr>
              <a:tr h="228774">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年度末</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年齡</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累計實際</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總繳保費</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基本保險金額</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增值回饋分享金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gridSpan="2">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合計</a:t>
                      </a: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hMerge="1">
                  <a:txBody>
                    <a:bodyPr/>
                    <a:lstStyle/>
                    <a:p>
                      <a:endParaRPr lang="zh-TW" altLang="en-US"/>
                    </a:p>
                  </a:txBody>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當年度保險金額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身故</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完全失能保險金</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含累計增加保險金額</a:t>
                      </a:r>
                      <a:r>
                        <a:rPr lang="en-US" alt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tc rowSpan="2">
                  <a:txBody>
                    <a:bodyPr/>
                    <a:lstStyle/>
                    <a:p>
                      <a:pPr marL="0" algn="ctr" defTabSz="914400" rtl="0" eaLnBrk="1" fontAlgn="ctr" latinLnBrk="0" hangingPunct="1">
                        <a:spcAft>
                          <a:spcPts val="0"/>
                        </a:spcAft>
                      </a:pP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分期定期保險金</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給付</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r>
                        <a:rPr lang="zh-TW"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年</a:t>
                      </a:r>
                      <a: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sz="1050" b="1"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預估值</a:t>
                      </a:r>
                      <a:r>
                        <a:rPr lang="en-US"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rPr>
                        <a:t>)</a:t>
                      </a:r>
                      <a:endParaRPr lang="zh-TW" sz="1050" b="1" i="0" u="none" strike="noStrike" kern="1200" spc="70" baseline="0" dirty="0">
                        <a:solidFill>
                          <a:srgbClr val="FF0000"/>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D067"/>
                    </a:solidFill>
                  </a:tcPr>
                </a:tc>
                <a:extLst>
                  <a:ext uri="{0D108BD9-81ED-4DB2-BD59-A6C34878D82A}">
                    <a16:rowId xmlns:a16="http://schemas.microsoft.com/office/drawing/2014/main" val="844813072"/>
                  </a:ext>
                </a:extLst>
              </a:tr>
              <a:tr h="648000">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現金價值</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保險金額</a:t>
                      </a: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累計增加保險金額對應之保單價值準備金</a:t>
                      </a: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保單價值</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準備金</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a:txBody>
                    <a:bodyPr/>
                    <a:lstStyle/>
                    <a:p>
                      <a:pPr marL="0" algn="ctr" defTabSz="914400" rtl="0" eaLnBrk="1" fontAlgn="ctr" latinLnBrk="0" hangingPunct="1">
                        <a:spcAft>
                          <a:spcPts val="0"/>
                        </a:spcAft>
                      </a:pP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保單現金價值</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r>
                        <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解約金</a:t>
                      </a:r>
                      <a: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a:t>
                      </a:r>
                      <a:br>
                        <a:rPr lang="en-US" alt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br>
                      <a:r>
                        <a:rPr lang="en-US"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rPr>
                        <a:t>(B)+(C)</a:t>
                      </a:r>
                      <a:endParaRPr lang="zh-TW" sz="1050" b="1" i="0" u="none" strike="noStrike" kern="1200" spc="70" baseline="0" dirty="0">
                        <a:solidFill>
                          <a:schemeClr val="bg1"/>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8B2C4"/>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148608011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17">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100,000.00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96,794.12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72,595.37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2,295.00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2,468.39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99,262.51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75,063.76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92,290.00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158,820.02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17,708.43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799944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98,423.03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73,817.50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4,648.00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5,083.29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103,506.32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78,900.79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94,643.00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144,908.85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16,157.34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99770"/>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100,072.64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99,071.90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7,061.00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7,851.69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107,924.33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106,923.59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97,056.00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151,094.07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16,846.99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550394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101,743.85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100,726.00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9,536.00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10,780.92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112,524.77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111,506.92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99,531.00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157,534.68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17,565.12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055475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103,434.85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102,400.81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12,074.00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13,877.13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117,311.98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116,277.94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102,069.00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164,236.78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18,312.40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54547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105,143.86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104,092.72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14,677.00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17,147.58</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122,291.44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121,240.30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104,672.00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171,208.02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19,089.69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3719215"/>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106,871.76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17,346.00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20,598.90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127,470.66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127,470.66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107,341.00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178,458.93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19,898.17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4781874"/>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108,619.47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20,083.00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24,239.18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132,858.65</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132,858.65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110,078.00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186,002.11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20,739.24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439166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110,386.97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22,890.00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28,076.65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138,463.62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138,463.62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112,885.00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193,849.07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21,614.17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5383612"/>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112,172.47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25,769.00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32,119.25</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144,291.72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144,291.72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115,764.00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202,008.41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22,523.94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542177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132,020.87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58,917.00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86,430.06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218,450.93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218,450.93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148,912.00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262,141.12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29,228.73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44984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155,172.98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101,557.00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175,108.64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330,281.62</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330,281.62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191,552.00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363,309.79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40,509.04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711971"/>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183,228.92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156,407.00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318,443.09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501,672.01</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501,672.01</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246,402.00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511,705.46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57,055.16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7660560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214,820.76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226,960.00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541,760.33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756,581.09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756,581.09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316,955.00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771,712.72</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86,045.97</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0190088"/>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60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99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254,912.64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317,718.00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899,942.59</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407,713.00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1,154,855.23</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128,766.36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8434006"/>
                  </a:ext>
                </a:extLst>
              </a:tr>
              <a:tr h="198000">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109</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303,149.06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434,465.00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1,463,499.70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524,460.00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1,766,648.76</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196,981.34</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5590535"/>
                  </a:ext>
                </a:extLst>
              </a:tr>
              <a:tr h="198000">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71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algn="ct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110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TW" altLang="en-US"/>
                    </a:p>
                  </a:txBody>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447,839.00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0.00</a:t>
                      </a:r>
                      <a:endParaRPr lang="zh-TW" sz="1050" b="0" i="0" u="none" strike="noStrike" kern="1200" spc="70" baseline="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537,834.00</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1,843,264.68</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algn="r" defTabSz="914400" rtl="0" eaLnBrk="1" fontAlgn="ctr" latinLnBrk="0" hangingPunct="1">
                        <a:spcAft>
                          <a:spcPts val="0"/>
                        </a:spcAft>
                      </a:pPr>
                      <a:r>
                        <a:rPr lang="en-US"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rPr>
                        <a:t>205,524.01</a:t>
                      </a:r>
                      <a:endParaRPr lang="zh-TW" sz="1050" b="0" i="0" u="none" strike="noStrike" kern="1200" spc="70" baseline="0" dirty="0">
                        <a:solidFill>
                          <a:schemeClr val="tx1">
                            <a:lumMod val="65000"/>
                            <a:lumOff val="35000"/>
                          </a:schemeClr>
                        </a:solidFill>
                        <a:effectLst/>
                        <a:latin typeface="微軟正黑體" panose="020B0604030504040204" pitchFamily="34" charset="-120"/>
                        <a:ea typeface="微軟正黑體" panose="020B0604030504040204" pitchFamily="34" charset="-120"/>
                        <a:cs typeface="Arial" panose="020B0604020202020204" pitchFamily="34" charset="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8425631"/>
                  </a:ext>
                </a:extLst>
              </a:tr>
              <a:tr h="252000">
                <a:tc vMerge="1">
                  <a:txBody>
                    <a:bodyPr/>
                    <a:lstStyle/>
                    <a:p>
                      <a:endParaRPr lang="zh-TW" altLang="en-US"/>
                    </a:p>
                  </a:txBody>
                  <a:tcPr/>
                </a:tc>
                <a:tc vMerge="1">
                  <a:txBody>
                    <a:bodyPr/>
                    <a:lstStyle/>
                    <a:p>
                      <a:endParaRPr lang="zh-TW" altLang="en-US"/>
                    </a:p>
                  </a:txBody>
                  <a:tcPr/>
                </a:tc>
                <a:tc gridSpan="10">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TW" altLang="en-US" sz="1400" b="1" i="0" u="none" strike="noStrike" spc="180" baseline="0" dirty="0">
                          <a:solidFill>
                            <a:srgbClr val="3F4582"/>
                          </a:solidFill>
                          <a:effectLst/>
                          <a:latin typeface="Arial Black" panose="020B0A04020102020204" pitchFamily="34" charset="0"/>
                          <a:ea typeface="微軟正黑體" panose="020B0604030504040204" pitchFamily="34" charset="-120"/>
                        </a:rPr>
                        <a:t>祝壽保險金 </a:t>
                      </a:r>
                      <a:r>
                        <a:rPr lang="en-US" altLang="zh-TW" sz="1600" b="1" i="0" u="none" strike="noStrike" spc="180" baseline="0" dirty="0">
                          <a:solidFill>
                            <a:srgbClr val="E6AF00"/>
                          </a:solidFill>
                          <a:effectLst/>
                          <a:latin typeface="Arial Black" panose="020B0A04020102020204" pitchFamily="34" charset="0"/>
                          <a:ea typeface="微軟正黑體" panose="020B0604030504040204" pitchFamily="34" charset="-120"/>
                        </a:rPr>
                        <a:t>1,843,264.68</a:t>
                      </a:r>
                      <a:r>
                        <a:rPr lang="en-US" altLang="zh-TW" sz="1400" b="1" i="0" u="none" strike="noStrike" spc="180" baseline="0" dirty="0">
                          <a:solidFill>
                            <a:srgbClr val="3F4582"/>
                          </a:solidFill>
                          <a:effectLst/>
                          <a:latin typeface="Arial Black" panose="020B0A04020102020204" pitchFamily="34" charset="0"/>
                          <a:ea typeface="微軟正黑體" panose="020B0604030504040204" pitchFamily="34" charset="-120"/>
                          <a:cs typeface="Arial" panose="020B0604020202020204" pitchFamily="34" charset="0"/>
                        </a:rPr>
                        <a:t> </a:t>
                      </a:r>
                      <a:r>
                        <a:rPr lang="zh-TW" altLang="en-US" sz="1400" b="1" i="0" u="none" strike="noStrike" spc="180" baseline="0" dirty="0">
                          <a:solidFill>
                            <a:srgbClr val="3F4582"/>
                          </a:solidFill>
                          <a:effectLst/>
                          <a:latin typeface="Arial Black" panose="020B0A04020102020204" pitchFamily="34" charset="0"/>
                          <a:ea typeface="微軟正黑體" panose="020B0604030504040204" pitchFamily="34" charset="-120"/>
                        </a:rPr>
                        <a:t>美元</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r>
                        <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rPr>
                        <a:t>預估值</a:t>
                      </a:r>
                      <a:r>
                        <a:rPr lang="en-US" altLang="zh-TW" sz="1400" b="1" i="0" u="none" strike="noStrike" spc="180" baseline="0" dirty="0">
                          <a:solidFill>
                            <a:srgbClr val="FF0000"/>
                          </a:solidFill>
                          <a:effectLst/>
                          <a:latin typeface="Arial Black" panose="020B0A04020102020204" pitchFamily="34" charset="0"/>
                          <a:ea typeface="微軟正黑體" panose="020B0604030504040204" pitchFamily="34" charset="-120"/>
                        </a:rPr>
                        <a:t>)</a:t>
                      </a:r>
                      <a:endParaRPr lang="zh-TW" altLang="en-US" sz="1400" b="1" i="0" u="none" strike="noStrike" spc="180" baseline="0" dirty="0">
                        <a:solidFill>
                          <a:srgbClr val="FF0000"/>
                        </a:solidFill>
                        <a:effectLst/>
                        <a:latin typeface="Arial Black" panose="020B0A04020102020204" pitchFamily="34" charset="0"/>
                        <a:ea typeface="微軟正黑體" panose="020B0604030504040204" pitchFamily="34" charset="-120"/>
                      </a:endParaRPr>
                    </a:p>
                  </a:txBody>
                  <a:tcPr marL="59858" marR="5985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3223753081"/>
                  </a:ext>
                </a:extLst>
              </a:tr>
            </a:tbl>
          </a:graphicData>
        </a:graphic>
      </p:graphicFrame>
      <p:sp>
        <p:nvSpPr>
          <p:cNvPr id="3" name="矩形 2"/>
          <p:cNvSpPr/>
          <p:nvPr/>
        </p:nvSpPr>
        <p:spPr>
          <a:xfrm>
            <a:off x="3411370" y="292388"/>
            <a:ext cx="5057795" cy="707886"/>
          </a:xfrm>
          <a:prstGeom prst="rect">
            <a:avLst/>
          </a:prstGeom>
        </p:spPr>
        <p:txBody>
          <a:bodyPr wrap="none">
            <a:spAutoFit/>
          </a:bodyPr>
          <a:lstStyle/>
          <a:p>
            <a:pPr lvl="0">
              <a:defRPr/>
            </a:pPr>
            <a:r>
              <a:rPr kumimoji="0" lang="zh-TW" altLang="en-US" sz="4000" b="1" dirty="0">
                <a:solidFill>
                  <a:prstClr val="black"/>
                </a:solidFill>
                <a:latin typeface="微軟正黑體" panose="020B0604030504040204" pitchFamily="34" charset="-120"/>
                <a:ea typeface="微軟正黑體" panose="020B0604030504040204" pitchFamily="34" charset="-120"/>
              </a:rPr>
              <a:t>吉美世 躉繳 </a:t>
            </a:r>
            <a:r>
              <a:rPr kumimoji="0" lang="zh-TW" altLang="en-US" sz="4000" b="1" i="0" u="none" strike="noStrike" kern="1200" cap="none" spc="0" normalizeH="0" baseline="0" noProof="0" dirty="0">
                <a:ln>
                  <a:noFill/>
                </a:ln>
                <a:solidFill>
                  <a:prstClr val="black"/>
                </a:solidFill>
                <a:effectLst/>
                <a:uLnTx/>
                <a:uFillTx/>
                <a:latin typeface="微軟正黑體" panose="020B0604030504040204" pitchFamily="34" charset="-120"/>
                <a:ea typeface="微軟正黑體" panose="020B0604030504040204" pitchFamily="34" charset="-120"/>
                <a:cs typeface="+mn-cs"/>
              </a:rPr>
              <a:t>範例說明</a:t>
            </a:r>
            <a:endParaRPr kumimoji="1" lang="zh-TW" altLang="en-US" sz="800" b="0" i="0" u="none" strike="noStrike" kern="1200" cap="none" spc="0" normalizeH="0" baseline="0" noProof="0" dirty="0">
              <a:ln>
                <a:noFill/>
              </a:ln>
              <a:solidFill>
                <a:prstClr val="black"/>
              </a:solidFill>
              <a:effectLst/>
              <a:uLnTx/>
              <a:uFillTx/>
              <a:latin typeface="Calibri"/>
              <a:ea typeface="新細明體" pitchFamily="18" charset="-120"/>
              <a:cs typeface="+mn-cs"/>
            </a:endParaRPr>
          </a:p>
        </p:txBody>
      </p:sp>
      <p:sp>
        <p:nvSpPr>
          <p:cNvPr id="10" name="標題 2"/>
          <p:cNvSpPr txBox="1">
            <a:spLocks noChangeArrowheads="1"/>
          </p:cNvSpPr>
          <p:nvPr/>
        </p:nvSpPr>
        <p:spPr>
          <a:xfrm>
            <a:off x="264230" y="1185188"/>
            <a:ext cx="12312489" cy="785398"/>
          </a:xfrm>
          <a:prstGeom prst="rect">
            <a:avLst/>
          </a:prstGeom>
        </p:spPr>
        <p:txBody>
          <a:bodyPr/>
          <a:lstStyle>
            <a:lvl1pPr algn="ctr" rtl="0" eaLnBrk="0" fontAlgn="base" hangingPunct="0">
              <a:spcBef>
                <a:spcPct val="0"/>
              </a:spcBef>
              <a:spcAft>
                <a:spcPct val="0"/>
              </a:spcAft>
              <a:defRPr sz="4000" b="1" kern="1200">
                <a:solidFill>
                  <a:schemeClr val="tx1"/>
                </a:solidFill>
                <a:latin typeface="微軟正黑體" panose="020B0604030504040204" pitchFamily="34" charset="-120"/>
                <a:ea typeface="微軟正黑體" panose="020B0604030504040204" pitchFamily="34" charset="-120"/>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pPr lvl="0" defTabSz="912813">
              <a:defRPr/>
            </a:pPr>
            <a:r>
              <a:rPr kumimoji="0" lang="en-US" altLang="zh-TW" sz="1400" dirty="0">
                <a:solidFill>
                  <a:srgbClr val="4F4543"/>
                </a:solidFill>
                <a:cs typeface="Times New Roman" panose="02020603050405020304" pitchFamily="18" charset="0"/>
              </a:rPr>
              <a:t>40</a:t>
            </a:r>
            <a:r>
              <a:rPr kumimoji="0" lang="zh-TW" altLang="en-US" sz="1400" dirty="0">
                <a:solidFill>
                  <a:srgbClr val="4F4543"/>
                </a:solidFill>
                <a:cs typeface="Times New Roman" panose="02020603050405020304" pitchFamily="18" charset="0"/>
              </a:rPr>
              <a:t>歲男性，投保「台灣人壽吉美世美元利率變動型終身壽險」，基本保險金額</a:t>
            </a:r>
            <a:r>
              <a:rPr kumimoji="0" lang="en-US" altLang="zh-TW" sz="1400" dirty="0">
                <a:solidFill>
                  <a:srgbClr val="4F4543"/>
                </a:solidFill>
                <a:cs typeface="Times New Roman" panose="02020603050405020304" pitchFamily="18" charset="0"/>
              </a:rPr>
              <a:t>89,995</a:t>
            </a:r>
            <a:r>
              <a:rPr kumimoji="0" lang="zh-TW" altLang="en-US" sz="1400" dirty="0">
                <a:solidFill>
                  <a:srgbClr val="4F4543"/>
                </a:solidFill>
                <a:cs typeface="Times New Roman" panose="02020603050405020304" pitchFamily="18" charset="0"/>
              </a:rPr>
              <a:t>美元，躉繳，</a:t>
            </a:r>
            <a:r>
              <a:rPr kumimoji="0" lang="en-US" altLang="zh-TW" sz="1400" dirty="0">
                <a:solidFill>
                  <a:srgbClr val="4F4543"/>
                </a:solidFill>
                <a:cs typeface="Times New Roman" panose="02020603050405020304" pitchFamily="18" charset="0"/>
              </a:rPr>
              <a:t/>
            </a:r>
            <a:br>
              <a:rPr kumimoji="0" lang="en-US" altLang="zh-TW" sz="1400" dirty="0">
                <a:solidFill>
                  <a:srgbClr val="4F4543"/>
                </a:solidFill>
                <a:cs typeface="Times New Roman" panose="02020603050405020304" pitchFamily="18" charset="0"/>
              </a:rPr>
            </a:br>
            <a:r>
              <a:rPr kumimoji="0" lang="zh-TW" altLang="en-US" sz="1400" dirty="0">
                <a:solidFill>
                  <a:srgbClr val="4F4543"/>
                </a:solidFill>
                <a:cs typeface="Times New Roman" panose="02020603050405020304" pitchFamily="18" charset="0"/>
              </a:rPr>
              <a:t>表定保費為</a:t>
            </a:r>
            <a:r>
              <a:rPr kumimoji="0" lang="en-US" altLang="zh-TW" sz="1400" dirty="0">
                <a:solidFill>
                  <a:srgbClr val="4F4543"/>
                </a:solidFill>
                <a:cs typeface="Times New Roman" panose="02020603050405020304" pitchFamily="18" charset="0"/>
              </a:rPr>
              <a:t>101,523</a:t>
            </a:r>
            <a:r>
              <a:rPr kumimoji="0" lang="zh-TW" altLang="en-US" sz="1400" dirty="0">
                <a:solidFill>
                  <a:srgbClr val="4F4543"/>
                </a:solidFill>
                <a:cs typeface="Times New Roman" panose="02020603050405020304" pitchFamily="18" charset="0"/>
              </a:rPr>
              <a:t>美元，享高保費折扣</a:t>
            </a:r>
            <a:r>
              <a:rPr kumimoji="0" lang="en-US" altLang="zh-TW" sz="1400" dirty="0">
                <a:solidFill>
                  <a:srgbClr val="4F4543"/>
                </a:solidFill>
                <a:cs typeface="Times New Roman" panose="02020603050405020304" pitchFamily="18" charset="0"/>
              </a:rPr>
              <a:t>1.5%</a:t>
            </a:r>
            <a:r>
              <a:rPr kumimoji="0" lang="zh-TW" altLang="en-US" sz="1400" dirty="0">
                <a:solidFill>
                  <a:srgbClr val="4F4543"/>
                </a:solidFill>
                <a:cs typeface="Times New Roman" panose="02020603050405020304" pitchFamily="18" charset="0"/>
              </a:rPr>
              <a:t>，折扣後實繳保險費為</a:t>
            </a:r>
            <a:r>
              <a:rPr kumimoji="0" lang="en-US" altLang="zh-TW" sz="1400" dirty="0">
                <a:solidFill>
                  <a:srgbClr val="4F4543"/>
                </a:solidFill>
                <a:cs typeface="Times New Roman" panose="02020603050405020304" pitchFamily="18" charset="0"/>
              </a:rPr>
              <a:t>100,000</a:t>
            </a:r>
            <a:r>
              <a:rPr kumimoji="0" lang="zh-TW" altLang="en-US" sz="1400" dirty="0">
                <a:solidFill>
                  <a:srgbClr val="4F4543"/>
                </a:solidFill>
                <a:cs typeface="Times New Roman" panose="02020603050405020304" pitchFamily="18" charset="0"/>
              </a:rPr>
              <a:t>美元。</a:t>
            </a:r>
            <a:endParaRPr kumimoji="0" lang="zh-TW" altLang="en-US" sz="1400" b="1" i="0" u="none" strike="noStrike" kern="1200" cap="none" spc="0" normalizeH="0" baseline="0" noProof="0" dirty="0">
              <a:ln>
                <a:noFill/>
              </a:ln>
              <a:solidFill>
                <a:srgbClr val="4F4543"/>
              </a:solidFill>
              <a:effectLst/>
              <a:uLnTx/>
              <a:uFillTx/>
              <a:cs typeface="Times New Roman" panose="02020603050405020304" pitchFamily="18" charset="0"/>
            </a:endParaRPr>
          </a:p>
        </p:txBody>
      </p:sp>
      <p:sp>
        <p:nvSpPr>
          <p:cNvPr id="9" name="矩形 8">
            <a:extLst>
              <a:ext uri="{FF2B5EF4-FFF2-40B4-BE49-F238E27FC236}">
                <a16:creationId xmlns:a16="http://schemas.microsoft.com/office/drawing/2014/main" id="{87271FC5-7427-1936-5378-571DFA632EF5}"/>
              </a:ext>
            </a:extLst>
          </p:cNvPr>
          <p:cNvSpPr/>
          <p:nvPr/>
        </p:nvSpPr>
        <p:spPr>
          <a:xfrm>
            <a:off x="6451278" y="3294509"/>
            <a:ext cx="1080120" cy="21602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7"/>
          <p:cNvSpPr txBox="1">
            <a:spLocks noChangeArrowheads="1"/>
          </p:cNvSpPr>
          <p:nvPr/>
        </p:nvSpPr>
        <p:spPr bwMode="auto">
          <a:xfrm>
            <a:off x="10362981" y="1706570"/>
            <a:ext cx="1838544" cy="5016758"/>
          </a:xfrm>
          <a:prstGeom prst="rect">
            <a:avLst/>
          </a:prstGeom>
          <a:noFill/>
          <a:ln>
            <a:noFill/>
          </a:ln>
        </p:spPr>
        <p:txBody>
          <a:bodyPr wrap="square" lIns="108000" tIns="0" bIns="0">
            <a:spAutoFit/>
          </a:bodyPr>
          <a:lstStyle>
            <a:lvl1pPr marL="354013" indent="-354013"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：本表與「累計增加保險金額」之相關數值為假設每年宣告利率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4.30%(</a:t>
            </a:r>
            <a:r>
              <a:rPr kumimoji="0" lang="zh-TW" altLang="en-US"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非保證利率</a:t>
            </a:r>
            <a:r>
              <a:rPr kumimoji="0" lang="en-US" altLang="zh-TW" sz="1050" b="1"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下計算，且為人工試算容有四捨五入之誤差，實際金額以給付當時系統計算為主。</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：本表各項累計增加保險金額之年度末相關數值，係已包含次一保單週年日始生效之增額繳清保險金額，各項實際給付金額須以計算當時之實際累計增加保險金額為準。</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3</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：保單價值準備金與保單現金價值</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解約金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，係為領取祝壽保險金後之數額。</a:t>
            </a:r>
          </a:p>
          <a:p>
            <a:pPr marL="0" algn="just" eaLnBrk="1" hangingPunct="1">
              <a:spcBef>
                <a:spcPts val="300"/>
              </a:spcBef>
              <a:buFontTx/>
              <a:buNone/>
              <a:defRPr/>
            </a:pP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註</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4</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：「身故</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完全失能保險金」的給付，可選擇分期定期給付，假設選擇分期定期保險金給付期間為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年，指定保險金</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比例</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100%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，分期定期保險金預定利率為</a:t>
            </a:r>
            <a:r>
              <a:rPr kumimoji="0" lang="en-US" altLang="zh-TW"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2.50%</a:t>
            </a:r>
            <a:r>
              <a:rPr kumimoji="0" lang="zh-TW" altLang="en-US" sz="1050" dirty="0">
                <a:solidFill>
                  <a:srgbClr val="4F4543"/>
                </a:solidFill>
                <a:latin typeface="微軟正黑體" panose="020B0604030504040204" pitchFamily="34" charset="-120"/>
                <a:ea typeface="微軟正黑體" panose="020B0604030504040204" pitchFamily="34" charset="-120"/>
                <a:cs typeface="Times New Roman" panose="02020603050405020304" pitchFamily="18" charset="0"/>
              </a:rPr>
              <a:t>。</a:t>
            </a:r>
          </a:p>
          <a:p>
            <a:pPr marL="0" algn="just" eaLnBrk="1" hangingPunct="1">
              <a:spcBef>
                <a:spcPts val="300"/>
              </a:spcBef>
              <a:buFontTx/>
              <a:buNone/>
              <a:defRPr/>
            </a:pPr>
            <a:r>
              <a:rPr lang="en-US" altLang="zh-TW"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本範例數值</a:t>
            </a:r>
            <a:r>
              <a:rPr lang="zh-TW" altLang="en-US" sz="1200" b="1" dirty="0">
                <a:solidFill>
                  <a:srgbClr val="FF0000"/>
                </a:solidFill>
                <a:latin typeface="微軟正黑體" panose="020B0604030504040204" pitchFamily="34" charset="-120"/>
                <a:ea typeface="微軟正黑體" panose="020B0604030504040204" pitchFamily="34" charset="-120"/>
                <a:cs typeface="Times New Roman" pitchFamily="18" charset="0"/>
              </a:rPr>
              <a:t>僅供參考</a:t>
            </a:r>
            <a:r>
              <a:rPr lang="zh-TW" altLang="en-US" sz="1050" b="1" dirty="0">
                <a:solidFill>
                  <a:schemeClr val="tx1">
                    <a:lumMod val="65000"/>
                    <a:lumOff val="35000"/>
                  </a:schemeClr>
                </a:solidFill>
                <a:latin typeface="微軟正黑體" panose="020B0604030504040204" pitchFamily="34" charset="-120"/>
                <a:ea typeface="微軟正黑體" panose="020B0604030504040204" pitchFamily="34" charset="-120"/>
                <a:cs typeface="Times New Roman" pitchFamily="18" charset="0"/>
              </a:rPr>
              <a:t>，可能存在小數點四捨五入進位之差異，實際數值詳閱保險單面頁，各項給付條件之詳細內容請參閱保單條款。</a:t>
            </a:r>
          </a:p>
        </p:txBody>
      </p:sp>
      <p:sp>
        <p:nvSpPr>
          <p:cNvPr id="17" name="矩形 8"/>
          <p:cNvSpPr>
            <a:spLocks noChangeArrowheads="1"/>
          </p:cNvSpPr>
          <p:nvPr/>
        </p:nvSpPr>
        <p:spPr bwMode="auto">
          <a:xfrm>
            <a:off x="9007088" y="1756175"/>
            <a:ext cx="13382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1363" indent="-285750" defTabSz="912813">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1413" indent="-228600" defTabSz="912813">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5986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5813" indent="-228600" defTabSz="912813">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30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02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74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4613" indent="-228600" defTabSz="912813"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eaLnBrk="1" hangingPunct="1">
              <a:spcBef>
                <a:spcPct val="0"/>
              </a:spcBef>
              <a:buFontTx/>
              <a:buNone/>
            </a:pPr>
            <a:r>
              <a:rPr lang="zh-TW" altLang="zh-TW" sz="1000" dirty="0">
                <a:solidFill>
                  <a:schemeClr val="bg1"/>
                </a:solidFill>
              </a:rPr>
              <a:t>幣別</a:t>
            </a:r>
            <a:r>
              <a:rPr lang="en-US" altLang="zh-TW" sz="1000" dirty="0">
                <a:solidFill>
                  <a:schemeClr val="bg1"/>
                </a:solidFill>
              </a:rPr>
              <a:t>/</a:t>
            </a:r>
            <a:r>
              <a:rPr lang="zh-TW" altLang="zh-TW" sz="1000" dirty="0">
                <a:solidFill>
                  <a:schemeClr val="bg1"/>
                </a:solidFill>
              </a:rPr>
              <a:t>單位：</a:t>
            </a:r>
            <a:r>
              <a:rPr lang="zh-TW" altLang="en-US" sz="1000" dirty="0">
                <a:solidFill>
                  <a:schemeClr val="bg1"/>
                </a:solidFill>
              </a:rPr>
              <a:t>美元</a:t>
            </a:r>
            <a:r>
              <a:rPr lang="en-US" altLang="zh-TW" sz="1000" dirty="0">
                <a:solidFill>
                  <a:schemeClr val="bg1"/>
                </a:solidFill>
              </a:rPr>
              <a:t>/</a:t>
            </a:r>
            <a:r>
              <a:rPr lang="zh-TW" altLang="zh-TW" sz="1000" dirty="0">
                <a:solidFill>
                  <a:schemeClr val="bg1"/>
                </a:solidFill>
              </a:rPr>
              <a:t>元</a:t>
            </a:r>
            <a:endParaRPr lang="zh-TW" altLang="en-US" sz="1000" dirty="0">
              <a:solidFill>
                <a:schemeClr val="bg1"/>
              </a:solidFill>
            </a:endParaRPr>
          </a:p>
        </p:txBody>
      </p:sp>
      <p:sp>
        <p:nvSpPr>
          <p:cNvPr id="19" name="圓角矩形圖說文字 18"/>
          <p:cNvSpPr/>
          <p:nvPr/>
        </p:nvSpPr>
        <p:spPr>
          <a:xfrm>
            <a:off x="4871864" y="3496816"/>
            <a:ext cx="1366139" cy="1079500"/>
          </a:xfrm>
          <a:prstGeom prst="wedgeRoundRectCallout">
            <a:avLst>
              <a:gd name="adj1" fmla="val 62137"/>
              <a:gd name="adj2" fmla="val -46913"/>
              <a:gd name="adj3" fmla="val 16667"/>
            </a:avLst>
          </a:prstGeom>
          <a:solidFill>
            <a:schemeClr val="bg1"/>
          </a:solidFill>
          <a:ln w="19050">
            <a:solidFill>
              <a:srgbClr val="FF0000"/>
            </a:solidFill>
          </a:ln>
          <a:effectLst/>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zh-TW" altLang="en-US" sz="1400" b="1" dirty="0">
                <a:solidFill>
                  <a:srgbClr val="E04136"/>
                </a:solidFill>
                <a:latin typeface="微軟正黑體" panose="020B0604030504040204" pitchFamily="34" charset="-120"/>
                <a:ea typeface="微軟正黑體" panose="020B0604030504040204" pitchFamily="34" charset="-120"/>
              </a:rPr>
              <a:t>第三年末保單現金價值超過累計所繳保費</a:t>
            </a:r>
            <a:r>
              <a:rPr lang="en-US" altLang="zh-TW" sz="1400" b="1" dirty="0">
                <a:solidFill>
                  <a:srgbClr val="E04136"/>
                </a:solidFill>
                <a:latin typeface="微軟正黑體" panose="020B0604030504040204" pitchFamily="34" charset="-120"/>
                <a:ea typeface="微軟正黑體" panose="020B0604030504040204" pitchFamily="34" charset="-120"/>
              </a:rPr>
              <a:t/>
            </a:r>
            <a:br>
              <a:rPr lang="en-US" altLang="zh-TW" sz="1400" b="1" dirty="0">
                <a:solidFill>
                  <a:srgbClr val="E04136"/>
                </a:solidFill>
                <a:latin typeface="微軟正黑體" panose="020B0604030504040204" pitchFamily="34" charset="-120"/>
                <a:ea typeface="微軟正黑體" panose="020B0604030504040204" pitchFamily="34" charset="-120"/>
              </a:rPr>
            </a:br>
            <a:r>
              <a:rPr lang="en-US" altLang="zh-TW" sz="1400" b="1" u="sng" dirty="0">
                <a:solidFill>
                  <a:srgbClr val="E04136"/>
                </a:solidFill>
                <a:latin typeface="微軟正黑體" panose="020B0604030504040204" pitchFamily="34" charset="-120"/>
                <a:ea typeface="微軟正黑體" panose="020B0604030504040204" pitchFamily="34" charset="-120"/>
              </a:rPr>
              <a:t>(</a:t>
            </a:r>
            <a:r>
              <a:rPr lang="zh-TW" altLang="en-US" sz="1400" b="1" u="sng" dirty="0">
                <a:solidFill>
                  <a:srgbClr val="E04136"/>
                </a:solidFill>
                <a:latin typeface="微軟正黑體" panose="020B0604030504040204" pitchFamily="34" charset="-120"/>
                <a:ea typeface="微軟正黑體" panose="020B0604030504040204" pitchFamily="34" charset="-120"/>
              </a:rPr>
              <a:t>此為預估值</a:t>
            </a:r>
            <a:r>
              <a:rPr lang="en-US" altLang="zh-TW" sz="1400" b="1" u="sng" dirty="0">
                <a:solidFill>
                  <a:srgbClr val="E04136"/>
                </a:solidFill>
                <a:latin typeface="微軟正黑體" panose="020B0604030504040204" pitchFamily="34" charset="-120"/>
                <a:ea typeface="微軟正黑體" panose="020B0604030504040204" pitchFamily="34" charset="-120"/>
              </a:rPr>
              <a:t>)</a:t>
            </a:r>
            <a:endParaRPr lang="zh-TW" altLang="en-US" sz="1400" b="1" u="sng" dirty="0">
              <a:solidFill>
                <a:srgbClr val="E04136"/>
              </a:solidFill>
              <a:latin typeface="微軟正黑體" panose="020B0604030504040204" pitchFamily="34" charset="-120"/>
              <a:ea typeface="微軟正黑體" panose="020B0604030504040204" pitchFamily="34" charset="-120"/>
            </a:endParaRPr>
          </a:p>
        </p:txBody>
      </p:sp>
      <p:sp>
        <p:nvSpPr>
          <p:cNvPr id="20" name="矩形 19">
            <a:extLst>
              <a:ext uri="{FF2B5EF4-FFF2-40B4-BE49-F238E27FC236}">
                <a16:creationId xmlns:a16="http://schemas.microsoft.com/office/drawing/2014/main" id="{87271FC5-7427-1936-5378-571DFA632EF5}"/>
              </a:ext>
            </a:extLst>
          </p:cNvPr>
          <p:cNvSpPr/>
          <p:nvPr/>
        </p:nvSpPr>
        <p:spPr>
          <a:xfrm>
            <a:off x="755328" y="2894458"/>
            <a:ext cx="882972" cy="33729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Tree>
    <p:extLst>
      <p:ext uri="{BB962C8B-B14F-4D97-AF65-F5344CB8AC3E}">
        <p14:creationId xmlns:p14="http://schemas.microsoft.com/office/powerpoint/2010/main" val="3772939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zh-TW" altLang="en-US" dirty="0"/>
              <a:t>投保規則</a:t>
            </a:r>
          </a:p>
        </p:txBody>
      </p:sp>
      <p:pic>
        <p:nvPicPr>
          <p:cNvPr id="2" name="圖片 1"/>
          <p:cNvPicPr>
            <a:picLocks noChangeAspect="1"/>
          </p:cNvPicPr>
          <p:nvPr/>
        </p:nvPicPr>
        <p:blipFill rotWithShape="1">
          <a:blip r:embed="rId3" cstate="print">
            <a:extLst>
              <a:ext uri="{28A0092B-C50C-407E-A947-70E740481C1C}">
                <a14:useLocalDpi xmlns:a14="http://schemas.microsoft.com/office/drawing/2010/main" val="0"/>
              </a:ext>
            </a:extLst>
          </a:blip>
          <a:srcRect t="62600" r="3958" b="2709"/>
          <a:stretch/>
        </p:blipFill>
        <p:spPr>
          <a:xfrm>
            <a:off x="1127448" y="1412776"/>
            <a:ext cx="9937104" cy="5077212"/>
          </a:xfrm>
          <a:prstGeom prst="rect">
            <a:avLst/>
          </a:prstGeom>
        </p:spPr>
      </p:pic>
    </p:spTree>
    <p:extLst>
      <p:ext uri="{BB962C8B-B14F-4D97-AF65-F5344CB8AC3E}">
        <p14:creationId xmlns:p14="http://schemas.microsoft.com/office/powerpoint/2010/main" val="2168708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199" y="260648"/>
            <a:ext cx="10515600" cy="947120"/>
          </a:xfrm>
        </p:spPr>
        <p:txBody>
          <a:bodyPr/>
          <a:lstStyle/>
          <a:p>
            <a:r>
              <a:rPr lang="zh-TW" altLang="en-US" dirty="0"/>
              <a:t>匯款費用說明</a:t>
            </a:r>
          </a:p>
        </p:txBody>
      </p:sp>
      <p:pic>
        <p:nvPicPr>
          <p:cNvPr id="4" name="圖片 3">
            <a:extLst>
              <a:ext uri="{FF2B5EF4-FFF2-40B4-BE49-F238E27FC236}">
                <a16:creationId xmlns:a16="http://schemas.microsoft.com/office/drawing/2014/main" id="{CB780A99-0A62-2526-C6E8-F1C4FF71F0B2}"/>
              </a:ext>
            </a:extLst>
          </p:cNvPr>
          <p:cNvPicPr>
            <a:picLocks noChangeAspect="1"/>
          </p:cNvPicPr>
          <p:nvPr/>
        </p:nvPicPr>
        <p:blipFill>
          <a:blip r:embed="rId3"/>
          <a:stretch>
            <a:fillRect/>
          </a:stretch>
        </p:blipFill>
        <p:spPr>
          <a:xfrm>
            <a:off x="979071" y="1484784"/>
            <a:ext cx="10233857" cy="4567259"/>
          </a:xfrm>
          <a:prstGeom prst="rect">
            <a:avLst/>
          </a:prstGeom>
        </p:spPr>
      </p:pic>
    </p:spTree>
    <p:extLst>
      <p:ext uri="{BB962C8B-B14F-4D97-AF65-F5344CB8AC3E}">
        <p14:creationId xmlns:p14="http://schemas.microsoft.com/office/powerpoint/2010/main" val="3863643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p:cNvSpPr txBox="1">
            <a:spLocks/>
          </p:cNvSpPr>
          <p:nvPr/>
        </p:nvSpPr>
        <p:spPr>
          <a:xfrm>
            <a:off x="838200" y="264709"/>
            <a:ext cx="10515600" cy="94712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a:lstStyle>
          <a:p>
            <a:r>
              <a:rPr kumimoji="0" lang="zh-TW" altLang="en-US" sz="4000" b="1" dirty="0">
                <a:latin typeface="微軟正黑體" panose="020B0604030504040204" pitchFamily="34" charset="-120"/>
                <a:ea typeface="微軟正黑體" panose="020B0604030504040204" pitchFamily="34" charset="-120"/>
              </a:rPr>
              <a:t>銷售對象說明</a:t>
            </a:r>
          </a:p>
        </p:txBody>
      </p:sp>
      <p:grpSp>
        <p:nvGrpSpPr>
          <p:cNvPr id="13" name="群組 12"/>
          <p:cNvGrpSpPr/>
          <p:nvPr/>
        </p:nvGrpSpPr>
        <p:grpSpPr>
          <a:xfrm>
            <a:off x="733299" y="1340768"/>
            <a:ext cx="10585176" cy="4968552"/>
            <a:chOff x="263352" y="1340768"/>
            <a:chExt cx="10682609" cy="4608512"/>
          </a:xfrm>
        </p:grpSpPr>
        <p:sp>
          <p:nvSpPr>
            <p:cNvPr id="14" name="按鈕形 13"/>
            <p:cNvSpPr/>
            <p:nvPr/>
          </p:nvSpPr>
          <p:spPr>
            <a:xfrm>
              <a:off x="263352" y="1340768"/>
              <a:ext cx="10682609" cy="4608512"/>
            </a:xfrm>
            <a:prstGeom prst="bevel">
              <a:avLst>
                <a:gd name="adj" fmla="val 2306"/>
              </a:avLst>
            </a:prstGeom>
            <a:solidFill>
              <a:srgbClr val="825632"/>
            </a:solidFill>
            <a:ln w="381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2400" b="1" i="0" u="none" strike="noStrike" kern="0" cap="none" spc="0" normalizeH="0" baseline="0" noProof="0" dirty="0">
                <a:ln>
                  <a:noFill/>
                </a:ln>
                <a:solidFill>
                  <a:srgbClr val="FFFFFF"/>
                </a:solidFill>
                <a:effectLst/>
                <a:uLnTx/>
                <a:uFillTx/>
                <a:latin typeface="Book Antiqua" pitchFamily="18" charset="0"/>
                <a:ea typeface="標楷體" pitchFamily="65" charset="-120"/>
                <a:cs typeface="+mn-cs"/>
              </a:endParaRPr>
            </a:p>
          </p:txBody>
        </p:sp>
        <p:sp>
          <p:nvSpPr>
            <p:cNvPr id="15" name="矩形 14"/>
            <p:cNvSpPr/>
            <p:nvPr/>
          </p:nvSpPr>
          <p:spPr>
            <a:xfrm>
              <a:off x="429791" y="1475030"/>
              <a:ext cx="10369152" cy="4320480"/>
            </a:xfrm>
            <a:prstGeom prst="rect">
              <a:avLst/>
            </a:prstGeom>
            <a:solidFill>
              <a:srgbClr val="167F78"/>
            </a:solidFill>
            <a:ln w="38100"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TW" altLang="en-US" sz="2400" b="1" i="0" u="none" strike="noStrike" kern="0" cap="none" spc="0" normalizeH="0" baseline="0" noProof="0" dirty="0">
                <a:ln>
                  <a:noFill/>
                </a:ln>
                <a:solidFill>
                  <a:srgbClr val="FFFFFF"/>
                </a:solidFill>
                <a:effectLst/>
                <a:uLnTx/>
                <a:uFillTx/>
                <a:latin typeface="Book Antiqua" pitchFamily="18" charset="0"/>
                <a:ea typeface="標楷體" pitchFamily="65" charset="-120"/>
                <a:cs typeface="+mn-cs"/>
              </a:endParaRPr>
            </a:p>
          </p:txBody>
        </p:sp>
      </p:grpSp>
      <p:sp>
        <p:nvSpPr>
          <p:cNvPr id="16" name="矩形 15"/>
          <p:cNvSpPr/>
          <p:nvPr/>
        </p:nvSpPr>
        <p:spPr>
          <a:xfrm>
            <a:off x="1163737" y="1633335"/>
            <a:ext cx="9678109" cy="954107"/>
          </a:xfrm>
          <a:prstGeom prst="rect">
            <a:avLst/>
          </a:prstGeom>
        </p:spPr>
        <p:txBody>
          <a:bodyPr wrap="square">
            <a:spAutoFit/>
          </a:bodyPr>
          <a:lstStyle/>
          <a:p>
            <a:pPr algn="just">
              <a:spcAft>
                <a:spcPts val="0"/>
              </a:spcAft>
            </a:pPr>
            <a:r>
              <a:rPr lang="zh-TW" altLang="zh-TW" sz="2800" b="1" kern="100" dirty="0">
                <a:solidFill>
                  <a:srgbClr val="FFFFFF"/>
                </a:solidFill>
                <a:latin typeface="Arial"/>
                <a:ea typeface="微軟正黑體" panose="020B0604030504040204" pitchFamily="34" charset="-120"/>
                <a:cs typeface="Times New Roman" panose="02020603050405020304" pitchFamily="18" charset="0"/>
              </a:rPr>
              <a:t>商品不適合銷售之對象及客戶特性、適合銷售予</a:t>
            </a:r>
            <a:r>
              <a:rPr lang="en-US" altLang="zh-TW" sz="2800" b="1" kern="100" dirty="0">
                <a:solidFill>
                  <a:srgbClr val="FFFFFF"/>
                </a:solidFill>
                <a:latin typeface="Arial"/>
                <a:ea typeface="微軟正黑體" panose="020B0604030504040204" pitchFamily="34" charset="-120"/>
                <a:cs typeface="Times New Roman" panose="02020603050405020304" pitchFamily="18" charset="0"/>
              </a:rPr>
              <a:t>65</a:t>
            </a:r>
            <a:r>
              <a:rPr lang="zh-TW" altLang="zh-TW" sz="2800" b="1" kern="100" dirty="0">
                <a:solidFill>
                  <a:srgbClr val="FFFFFF"/>
                </a:solidFill>
                <a:latin typeface="Arial"/>
                <a:ea typeface="微軟正黑體" panose="020B0604030504040204" pitchFamily="34" charset="-120"/>
                <a:cs typeface="Times New Roman" panose="02020603050405020304" pitchFamily="18" charset="0"/>
              </a:rPr>
              <a:t>歲以上客戶之特性</a:t>
            </a:r>
            <a:r>
              <a:rPr lang="en-US" altLang="zh-TW" sz="2800" b="1" kern="100" dirty="0">
                <a:solidFill>
                  <a:srgbClr val="FFFFFF"/>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FF"/>
                </a:solidFill>
                <a:latin typeface="Arial"/>
                <a:ea typeface="微軟正黑體" panose="020B0604030504040204" pitchFamily="34" charset="-120"/>
                <a:cs typeface="Times New Roman" panose="02020603050405020304" pitchFamily="18" charset="0"/>
              </a:rPr>
              <a:t>評估結果：</a:t>
            </a:r>
            <a:endParaRPr lang="zh-TW" altLang="zh-TW" sz="2800" b="1" kern="100" dirty="0">
              <a:solidFill>
                <a:srgbClr val="FFFFFF"/>
              </a:solidFill>
              <a:latin typeface="Arial"/>
              <a:ea typeface="微軟正黑體" panose="020B0604030504040204" pitchFamily="34" charset="-120"/>
              <a:cs typeface="Times New Roman" panose="02020603050405020304" pitchFamily="18" charset="0"/>
            </a:endParaRPr>
          </a:p>
        </p:txBody>
      </p:sp>
      <p:sp>
        <p:nvSpPr>
          <p:cNvPr id="17" name="文字方塊 16"/>
          <p:cNvSpPr txBox="1"/>
          <p:nvPr/>
        </p:nvSpPr>
        <p:spPr>
          <a:xfrm>
            <a:off x="850761" y="2708570"/>
            <a:ext cx="10005069" cy="3108543"/>
          </a:xfrm>
          <a:prstGeom prst="rect">
            <a:avLst/>
          </a:prstGeom>
          <a:noFill/>
        </p:spPr>
        <p:txBody>
          <a:bodyPr wrap="square" rtlCol="0">
            <a:spAutoFit/>
          </a:bodyPr>
          <a:lstStyle/>
          <a:p>
            <a:pPr marL="505800" indent="-342900">
              <a:buFont typeface="Wingdings" panose="05000000000000000000" pitchFamily="2" charset="2"/>
              <a:buChar char="ü"/>
            </a:pP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本商品可銷售予</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65</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歲以上客戶</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包含要保人、被保險人及實際繳費人</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，惟為充分了解客戶之特性，仍須填寫高齡投保評估量表，以強化完成核保、銷售控管等程序，並利於相關</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KYC</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程序完備。</a:t>
            </a:r>
            <a:endParaRPr lang="en-US" altLang="zh-TW" sz="2800" b="1" kern="100" dirty="0">
              <a:solidFill>
                <a:srgbClr val="FFFF00"/>
              </a:solidFill>
              <a:latin typeface="Arial"/>
              <a:ea typeface="微軟正黑體" panose="020B0604030504040204" pitchFamily="34" charset="-120"/>
              <a:cs typeface="Times New Roman" panose="02020603050405020304" pitchFamily="18" charset="0"/>
            </a:endParaRPr>
          </a:p>
          <a:p>
            <a:pPr marL="505800" indent="-342900">
              <a:buFont typeface="Wingdings" panose="05000000000000000000" pitchFamily="2" charset="2"/>
              <a:buChar char="ü"/>
            </a:pP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65</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歲以上客戶</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包含要保人、被保險人及實際繳費人</a:t>
            </a:r>
            <a:r>
              <a:rPr lang="en-US" altLang="zh-TW" sz="2800" b="1" kern="100" dirty="0">
                <a:solidFill>
                  <a:srgbClr val="FFFF00"/>
                </a:solidFill>
                <a:latin typeface="Arial"/>
                <a:ea typeface="微軟正黑體" panose="020B0604030504040204" pitchFamily="34" charset="-120"/>
                <a:cs typeface="Times New Roman" panose="02020603050405020304" pitchFamily="18" charset="0"/>
              </a:rPr>
              <a:t>)</a:t>
            </a:r>
            <a:r>
              <a:rPr lang="zh-TW" altLang="en-US" sz="2800" b="1" kern="100" dirty="0">
                <a:solidFill>
                  <a:srgbClr val="FFFF00"/>
                </a:solidFill>
                <a:latin typeface="Arial"/>
                <a:ea typeface="微軟正黑體" panose="020B0604030504040204" pitchFamily="34" charset="-120"/>
                <a:cs typeface="Times New Roman" panose="02020603050405020304" pitchFamily="18" charset="0"/>
              </a:rPr>
              <a:t>經高齡投保評估量表評估為不具有辨識不利其投保權益情形之能力者，屬不適合銷售之對象及客戶特性。</a:t>
            </a:r>
          </a:p>
        </p:txBody>
      </p:sp>
    </p:spTree>
    <p:extLst>
      <p:ext uri="{BB962C8B-B14F-4D97-AF65-F5344CB8AC3E}">
        <p14:creationId xmlns:p14="http://schemas.microsoft.com/office/powerpoint/2010/main" val="3545041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a:xfrm>
            <a:off x="838199" y="260648"/>
            <a:ext cx="10515600" cy="947120"/>
          </a:xfrm>
        </p:spPr>
        <p:txBody>
          <a:bodyPr/>
          <a:lstStyle/>
          <a:p>
            <a:r>
              <a:rPr lang="zh-TW" altLang="en-US" dirty="0"/>
              <a:t>注意事項</a:t>
            </a:r>
          </a:p>
        </p:txBody>
      </p:sp>
      <p:sp>
        <p:nvSpPr>
          <p:cNvPr id="13" name="文字方塊 12">
            <a:extLst>
              <a:ext uri="{FF2B5EF4-FFF2-40B4-BE49-F238E27FC236}">
                <a16:creationId xmlns:a16="http://schemas.microsoft.com/office/drawing/2014/main" id="{82D08FAB-DF76-EAF2-4A04-232995569B8A}"/>
              </a:ext>
            </a:extLst>
          </p:cNvPr>
          <p:cNvSpPr txBox="1"/>
          <p:nvPr/>
        </p:nvSpPr>
        <p:spPr>
          <a:xfrm>
            <a:off x="265875" y="1255790"/>
            <a:ext cx="11660248" cy="5539978"/>
          </a:xfrm>
          <a:prstGeom prst="rect">
            <a:avLst/>
          </a:prstGeom>
          <a:noFill/>
        </p:spPr>
        <p:txBody>
          <a:bodyPr wrap="square">
            <a:spAutoFit/>
          </a:bodyPr>
          <a:lstStyle/>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消費者投保前應審慎瞭解本商品之承保範圍、除外不保事項及商品風險。</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本商品為保險商品受</a:t>
            </a:r>
            <a:r>
              <a:rPr lang="en-US" altLang="zh-TW" sz="1400" b="1" dirty="0">
                <a:solidFill>
                  <a:srgbClr val="FF0000"/>
                </a:solidFill>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財團法人保險安定基金</a:t>
            </a:r>
            <a:r>
              <a:rPr lang="en-US" altLang="zh-TW" sz="1400" b="1" dirty="0">
                <a:solidFill>
                  <a:srgbClr val="FF0000"/>
                </a:solidFill>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之</a:t>
            </a:r>
            <a:r>
              <a:rPr lang="en-US" altLang="zh-TW" sz="1400" b="1" dirty="0">
                <a:solidFill>
                  <a:srgbClr val="FF0000"/>
                </a:solidFill>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人身保險安定基金專戶</a:t>
            </a:r>
            <a:r>
              <a:rPr lang="en-US" altLang="zh-TW" sz="1400" b="1" dirty="0">
                <a:solidFill>
                  <a:srgbClr val="FF0000"/>
                </a:solidFill>
                <a:latin typeface="微軟正黑體" panose="020B0604030504040204" pitchFamily="34" charset="-120"/>
                <a:ea typeface="微軟正黑體" panose="020B0604030504040204" pitchFamily="34" charset="-120"/>
              </a:rPr>
              <a:t>』</a:t>
            </a:r>
            <a:r>
              <a:rPr lang="zh-TW" altLang="en-US" sz="1400" b="1" dirty="0">
                <a:solidFill>
                  <a:srgbClr val="FF0000"/>
                </a:solidFill>
                <a:latin typeface="微軟正黑體" panose="020B0604030504040204" pitchFamily="34" charset="-120"/>
                <a:ea typeface="微軟正黑體" panose="020B0604030504040204" pitchFamily="34" charset="-120"/>
              </a:rPr>
              <a:t>保障，並非存款項目，故不受存款保險之保障。</a:t>
            </a: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本商品經台灣人壽合格簽署人員檢視其內容業已符合一般精算原則及保險法令，惟為確保權益，基於保險公司與消費者衡平對等原則，消費者仍應詳加閱讀保險單條款與相關文件，審慎選擇保險商品。本商品如有虛偽不實或違法情事，應由台灣人壽及其負責人依法負責。</a:t>
            </a: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消費者於購買本商品前，應詳閱各種銷售文件內容，本商品之預定附加費用率</a:t>
            </a:r>
            <a:r>
              <a:rPr lang="zh-TW" altLang="en-US" sz="1400" b="1" dirty="0" smtClean="0">
                <a:solidFill>
                  <a:srgbClr val="FF0000"/>
                </a:solidFill>
                <a:latin typeface="微軟正黑體" panose="020B0604030504040204" pitchFamily="34" charset="-120"/>
                <a:ea typeface="微軟正黑體" panose="020B0604030504040204" pitchFamily="34" charset="-120"/>
              </a:rPr>
              <a:t>最高</a:t>
            </a:r>
            <a:r>
              <a:rPr lang="en-US" altLang="zh-TW" sz="1400" b="1" dirty="0" smtClean="0">
                <a:solidFill>
                  <a:srgbClr val="FF0000"/>
                </a:solidFill>
                <a:latin typeface="微軟正黑體" panose="020B0604030504040204" pitchFamily="34" charset="-120"/>
                <a:ea typeface="微軟正黑體" panose="020B0604030504040204" pitchFamily="34" charset="-120"/>
              </a:rPr>
              <a:t>7.91%</a:t>
            </a:r>
            <a:r>
              <a:rPr lang="zh-TW" altLang="en-US" sz="1400" b="1" dirty="0">
                <a:solidFill>
                  <a:srgbClr val="FF0000"/>
                </a:solidFill>
                <a:latin typeface="微軟正黑體" panose="020B0604030504040204" pitchFamily="34" charset="-120"/>
                <a:ea typeface="微軟正黑體" panose="020B0604030504040204" pitchFamily="34" charset="-120"/>
              </a:rPr>
              <a:t>、</a:t>
            </a:r>
            <a:r>
              <a:rPr lang="zh-TW" altLang="en-US" sz="1400" b="1" dirty="0" smtClean="0">
                <a:solidFill>
                  <a:srgbClr val="FF0000"/>
                </a:solidFill>
                <a:latin typeface="微軟正黑體" panose="020B0604030504040204" pitchFamily="34" charset="-120"/>
                <a:ea typeface="微軟正黑體" panose="020B0604030504040204" pitchFamily="34" charset="-120"/>
              </a:rPr>
              <a:t>最低</a:t>
            </a:r>
            <a:r>
              <a:rPr lang="en-US" altLang="zh-TW" sz="1400" b="1" smtClean="0">
                <a:solidFill>
                  <a:srgbClr val="FF0000"/>
                </a:solidFill>
                <a:latin typeface="微軟正黑體" panose="020B0604030504040204" pitchFamily="34" charset="-120"/>
                <a:ea typeface="微軟正黑體" panose="020B0604030504040204" pitchFamily="34" charset="-120"/>
              </a:rPr>
              <a:t>6.21%</a:t>
            </a:r>
            <a:r>
              <a:rPr lang="zh-TW" altLang="en-US" sz="1400" b="1" dirty="0">
                <a:solidFill>
                  <a:srgbClr val="FF0000"/>
                </a:solidFill>
                <a:latin typeface="微軟正黑體" panose="020B0604030504040204" pitchFamily="34" charset="-120"/>
                <a:ea typeface="微軟正黑體" panose="020B0604030504040204" pitchFamily="34" charset="-120"/>
              </a:rPr>
              <a:t>；如要詳細了解其他相關資訊，請洽台灣人壽客戶服務中心（客戶服務專線：</a:t>
            </a:r>
            <a:r>
              <a:rPr lang="en-US" altLang="zh-TW" sz="1400" b="1" dirty="0">
                <a:solidFill>
                  <a:srgbClr val="FF0000"/>
                </a:solidFill>
                <a:latin typeface="微軟正黑體" panose="020B0604030504040204" pitchFamily="34" charset="-120"/>
                <a:ea typeface="微軟正黑體" panose="020B0604030504040204" pitchFamily="34" charset="-120"/>
              </a:rPr>
              <a:t>0800-099-850/</a:t>
            </a:r>
            <a:r>
              <a:rPr lang="zh-TW" altLang="en-US" sz="1400" b="1" dirty="0">
                <a:solidFill>
                  <a:srgbClr val="FF0000"/>
                </a:solidFill>
                <a:latin typeface="微軟正黑體" panose="020B0604030504040204" pitchFamily="34" charset="-120"/>
                <a:ea typeface="微軟正黑體" panose="020B0604030504040204" pitchFamily="34" charset="-120"/>
              </a:rPr>
              <a:t>手機另撥</a:t>
            </a:r>
            <a:r>
              <a:rPr lang="en-US" altLang="zh-TW" sz="1400" b="1" dirty="0">
                <a:solidFill>
                  <a:srgbClr val="FF0000"/>
                </a:solidFill>
                <a:latin typeface="微軟正黑體" panose="020B0604030504040204" pitchFamily="34" charset="-120"/>
                <a:ea typeface="微軟正黑體" panose="020B0604030504040204" pitchFamily="34" charset="-120"/>
              </a:rPr>
              <a:t>(02)8170-5156</a:t>
            </a:r>
            <a:r>
              <a:rPr lang="zh-TW" altLang="en-US" sz="1400" b="1" dirty="0">
                <a:solidFill>
                  <a:srgbClr val="FF0000"/>
                </a:solidFill>
                <a:latin typeface="微軟正黑體" panose="020B0604030504040204" pitchFamily="34" charset="-120"/>
                <a:ea typeface="微軟正黑體" panose="020B0604030504040204" pitchFamily="34" charset="-120"/>
              </a:rPr>
              <a:t>）或網站（</a:t>
            </a:r>
            <a:r>
              <a:rPr lang="en-US" altLang="zh-TW" sz="1400" b="1" dirty="0">
                <a:solidFill>
                  <a:srgbClr val="FF0000"/>
                </a:solidFill>
                <a:latin typeface="微軟正黑體" panose="020B0604030504040204" pitchFamily="34" charset="-120"/>
                <a:ea typeface="微軟正黑體" panose="020B0604030504040204" pitchFamily="34" charset="-120"/>
              </a:rPr>
              <a:t>www.taiwanlife.com</a:t>
            </a:r>
            <a:r>
              <a:rPr lang="zh-TW" altLang="en-US" sz="1400" b="1" dirty="0">
                <a:solidFill>
                  <a:srgbClr val="FF0000"/>
                </a:solidFill>
                <a:latin typeface="微軟正黑體" panose="020B0604030504040204" pitchFamily="34" charset="-120"/>
                <a:ea typeface="微軟正黑體" panose="020B0604030504040204" pitchFamily="34" charset="-120"/>
              </a:rPr>
              <a:t>），以保障您的權益。</a:t>
            </a:r>
            <a:endParaRPr lang="en-US" altLang="zh-TW" sz="1400" b="1" dirty="0">
              <a:solidFill>
                <a:srgbClr val="FF0000"/>
              </a:solidFill>
              <a:latin typeface="微軟正黑體" panose="020B0604030504040204" pitchFamily="34" charset="-120"/>
              <a:ea typeface="微軟正黑體" panose="020B0604030504040204" pitchFamily="34" charset="-120"/>
            </a:endParaRP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人壽保險之死亡給付及年金保險之確定年金給付於被保險人死亡後給付於指定受益人者，依保險法第一百十二條規定不得作為被保險人之遺產，惟如涉有規避遺產稅等稅捐情事者，稽徵機關仍得依據有關稅法規定或納稅者權利保護法第七條所定實質課稅原則辦理。相關實務案例請參考台灣人壽網站實質課稅原則專區。</a:t>
            </a: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本商品為利率變動型保險商品，宣告利率將隨經濟環境波動，除契約另有約定外，台灣人壽不負最低宣告利率保證之責。</a:t>
            </a:r>
          </a:p>
          <a:p>
            <a:pPr marL="228600" indent="-228600">
              <a:buFont typeface="+mj-lt"/>
              <a:buAutoNum type="arabicPeriod"/>
              <a:defRPr/>
            </a:pPr>
            <a:r>
              <a:rPr lang="zh-TW" altLang="en-US" sz="1400" b="1" dirty="0">
                <a:solidFill>
                  <a:srgbClr val="FF0000"/>
                </a:solidFill>
                <a:latin typeface="微軟正黑體" panose="020B0604030504040204" pitchFamily="34" charset="-120"/>
                <a:ea typeface="微軟正黑體" panose="020B0604030504040204" pitchFamily="34" charset="-120"/>
              </a:rPr>
              <a:t>宣告利率並非固定利率，會隨台灣人壽宣告而有所變動，宣告利率之下限亦可能因市場利率偏低，而導致無最低利率保證，惟與市場利率無絕對關係。</a:t>
            </a:r>
          </a:p>
          <a:p>
            <a:pPr marL="228600" indent="-228600">
              <a:buFont typeface="+mj-lt"/>
              <a:buAutoNum type="arabicPeriod"/>
              <a:defRPr/>
            </a:pPr>
            <a:r>
              <a:rPr lang="zh-TW" altLang="en-US" sz="1400" dirty="0">
                <a:latin typeface="微軟正黑體" panose="020B0604030504040204" pitchFamily="34" charset="-120"/>
                <a:ea typeface="微軟正黑體" panose="020B0604030504040204" pitchFamily="34" charset="-120"/>
              </a:rPr>
              <a:t>匯率風險說明：</a:t>
            </a:r>
            <a:endParaRPr lang="en-US" altLang="zh-TW" sz="1400" dirty="0">
              <a:latin typeface="微軟正黑體" panose="020B0604030504040204" pitchFamily="34" charset="-120"/>
              <a:ea typeface="微軟正黑體" panose="020B0604030504040204" pitchFamily="34" charset="-120"/>
            </a:endParaRPr>
          </a:p>
          <a:p>
            <a:pPr marL="685800" lvl="1" indent="-228600">
              <a:buFont typeface="Wingdings" panose="05000000000000000000" pitchFamily="2" charset="2"/>
              <a:buChar char="l"/>
              <a:defRPr/>
            </a:pPr>
            <a:r>
              <a:rPr lang="zh-TW" altLang="en-US" sz="1400" dirty="0">
                <a:latin typeface="微軟正黑體" panose="020B0604030504040204" pitchFamily="34" charset="-120"/>
                <a:ea typeface="微軟正黑體" panose="020B0604030504040204" pitchFamily="34" charset="-120"/>
              </a:rPr>
              <a:t>匯兌風險：本保險契約之保險費、保險給付、保險單借款、費用及其他款項之收付，皆以本保險契約約定之貨幣單位進行，保戶如將前揭外幣款項兌換為新台幣時，須自行承擔因匯率變動可能產生之風險。</a:t>
            </a:r>
            <a:endParaRPr lang="en-US" altLang="zh-TW" sz="1400" dirty="0">
              <a:latin typeface="微軟正黑體" panose="020B0604030504040204" pitchFamily="34" charset="-120"/>
              <a:ea typeface="微軟正黑體" panose="020B0604030504040204" pitchFamily="34" charset="-120"/>
            </a:endParaRPr>
          </a:p>
          <a:p>
            <a:pPr marL="685800" lvl="1" indent="-228600">
              <a:buFont typeface="Wingdings" panose="05000000000000000000" pitchFamily="2" charset="2"/>
              <a:buChar char="l"/>
              <a:defRPr/>
            </a:pPr>
            <a:r>
              <a:rPr lang="zh-TW" altLang="en-US" sz="1400" dirty="0">
                <a:latin typeface="微軟正黑體" panose="020B0604030504040204" pitchFamily="34" charset="-120"/>
                <a:ea typeface="微軟正黑體" panose="020B0604030504040204" pitchFamily="34" charset="-120"/>
              </a:rPr>
              <a:t>政治風險：本保險契約約定之貨幣單位的匯率可能受其所屬國家之政治因素</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大選、戰爭等</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而受影響。</a:t>
            </a:r>
            <a:endParaRPr lang="en-US" altLang="zh-TW" sz="1400" dirty="0">
              <a:latin typeface="微軟正黑體" panose="020B0604030504040204" pitchFamily="34" charset="-120"/>
              <a:ea typeface="微軟正黑體" panose="020B0604030504040204" pitchFamily="34" charset="-120"/>
            </a:endParaRPr>
          </a:p>
          <a:p>
            <a:pPr marL="685800" lvl="1" indent="-228600">
              <a:buFont typeface="Wingdings" panose="05000000000000000000" pitchFamily="2" charset="2"/>
              <a:buChar char="l"/>
              <a:defRPr/>
            </a:pPr>
            <a:r>
              <a:rPr lang="zh-TW" altLang="en-US" sz="1400" dirty="0">
                <a:latin typeface="微軟正黑體" panose="020B0604030504040204" pitchFamily="34" charset="-120"/>
                <a:ea typeface="微軟正黑體" panose="020B0604030504040204" pitchFamily="34" charset="-120"/>
              </a:rPr>
              <a:t>經濟變動風險：本保險契約約定之貨幣單位的匯率可能受其所屬國家之經濟因素</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經濟政策法規的調整、通貨膨脹、市場利率調整等</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而受影響。</a:t>
            </a:r>
            <a:endParaRPr lang="en-US" altLang="zh-TW" sz="1400" dirty="0">
              <a:latin typeface="微軟正黑體" panose="020B0604030504040204" pitchFamily="34" charset="-120"/>
              <a:ea typeface="微軟正黑體" panose="020B0604030504040204" pitchFamily="34" charset="-120"/>
            </a:endParaRPr>
          </a:p>
          <a:p>
            <a:pPr marL="228600" indent="-228600">
              <a:buFont typeface="+mj-lt"/>
              <a:buAutoNum type="arabicPeriod"/>
              <a:defRPr/>
            </a:pPr>
            <a:r>
              <a:rPr lang="zh-TW" altLang="en-US" sz="1400" dirty="0">
                <a:latin typeface="微軟正黑體" panose="020B0604030504040204" pitchFamily="34" charset="-120"/>
                <a:ea typeface="微軟正黑體" panose="020B0604030504040204" pitchFamily="34" charset="-120"/>
              </a:rPr>
              <a:t>投保後解約可能不利消費者，請慎選符合需求之保險商品。</a:t>
            </a:r>
            <a:endParaRPr lang="en-US" altLang="zh-TW" sz="1400" dirty="0">
              <a:latin typeface="微軟正黑體" panose="020B0604030504040204" pitchFamily="34" charset="-120"/>
              <a:ea typeface="微軟正黑體" panose="020B0604030504040204" pitchFamily="34" charset="-120"/>
            </a:endParaRPr>
          </a:p>
          <a:p>
            <a:pPr marL="228600" indent="-228600">
              <a:buFont typeface="+mj-lt"/>
              <a:buAutoNum type="arabicPeriod"/>
              <a:defRPr/>
            </a:pPr>
            <a:r>
              <a:rPr lang="zh-TW" altLang="en-US" sz="1400" dirty="0">
                <a:latin typeface="微軟正黑體" panose="020B0604030504040204" pitchFamily="34" charset="-120"/>
                <a:ea typeface="微軟正黑體" panose="020B0604030504040204" pitchFamily="34" charset="-120"/>
              </a:rPr>
              <a:t>保險契約各項權利義務皆詳列於保單條款，消費者務必詳加閱讀了解，並把握保單契約撤銷之時效</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收到保單翌日起算十日內</a:t>
            </a: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a:t>
            </a:r>
            <a:endParaRPr lang="en-US" altLang="zh-TW" sz="1400" dirty="0">
              <a:latin typeface="微軟正黑體" panose="020B0604030504040204" pitchFamily="34" charset="-120"/>
              <a:ea typeface="微軟正黑體" panose="020B0604030504040204" pitchFamily="34" charset="-120"/>
            </a:endParaRPr>
          </a:p>
          <a:p>
            <a:pPr>
              <a:defRPr/>
            </a:pP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解約金非保險給付項目。</a:t>
            </a:r>
            <a:endParaRPr lang="en-US" altLang="zh-TW" sz="1400" dirty="0">
              <a:latin typeface="微軟正黑體" panose="020B0604030504040204" pitchFamily="34" charset="-120"/>
              <a:ea typeface="微軟正黑體" panose="020B0604030504040204" pitchFamily="34" charset="-120"/>
            </a:endParaRPr>
          </a:p>
          <a:p>
            <a:pPr>
              <a:defRPr/>
            </a:pP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本保險契約須於訂立契約前提供要保人不低於三日之審閱期間。</a:t>
            </a:r>
            <a:endParaRPr lang="en-US" altLang="zh-TW" sz="1400" dirty="0">
              <a:latin typeface="微軟正黑體" panose="020B0604030504040204" pitchFamily="34" charset="-120"/>
              <a:ea typeface="微軟正黑體" panose="020B0604030504040204" pitchFamily="34" charset="-120"/>
            </a:endParaRPr>
          </a:p>
          <a:p>
            <a:pPr>
              <a:defRPr/>
            </a:pPr>
            <a:r>
              <a:rPr lang="en-US" altLang="zh-TW" sz="1400" dirty="0">
                <a:latin typeface="微軟正黑體" panose="020B0604030504040204" pitchFamily="34" charset="-120"/>
                <a:ea typeface="微軟正黑體" panose="020B0604030504040204" pitchFamily="34" charset="-120"/>
              </a:rPr>
              <a:t>※</a:t>
            </a:r>
            <a:r>
              <a:rPr lang="zh-TW" altLang="en-US" sz="1400" dirty="0">
                <a:latin typeface="微軟正黑體" panose="020B0604030504040204" pitchFamily="34" charset="-120"/>
                <a:ea typeface="微軟正黑體" panose="020B0604030504040204" pitchFamily="34" charset="-120"/>
              </a:rPr>
              <a:t>本商品係由台灣人壽保險股份有限公司發行，透過本公司之保險業務員或合作之保險代理人或保險經紀人行銷。</a:t>
            </a:r>
            <a:endParaRPr lang="en-US" altLang="zh-TW" sz="1400" dirty="0">
              <a:latin typeface="微軟正黑體" panose="020B0604030504040204" pitchFamily="34" charset="-120"/>
              <a:ea typeface="微軟正黑體" panose="020B0604030504040204" pitchFamily="34" charset="-120"/>
            </a:endParaRPr>
          </a:p>
          <a:p>
            <a:pPr>
              <a:defRPr/>
            </a:pPr>
            <a:r>
              <a:rPr lang="en-US" altLang="zh-TW" sz="1400" b="1" dirty="0">
                <a:latin typeface="微軟正黑體" panose="020B0604030504040204" pitchFamily="34" charset="-120"/>
                <a:ea typeface="微軟正黑體" panose="020B0604030504040204" pitchFamily="34" charset="-120"/>
              </a:rPr>
              <a:t>※</a:t>
            </a:r>
            <a:r>
              <a:rPr lang="zh-TW" altLang="en-US" sz="1400" b="1" dirty="0">
                <a:latin typeface="微軟正黑體" panose="020B0604030504040204" pitchFamily="34" charset="-120"/>
                <a:ea typeface="微軟正黑體" panose="020B0604030504040204" pitchFamily="34" charset="-120"/>
              </a:rPr>
              <a:t>本商品文宣</a:t>
            </a:r>
            <a:r>
              <a:rPr lang="zh-TW" altLang="en-US" sz="1800" b="1" dirty="0">
                <a:solidFill>
                  <a:srgbClr val="FF0000"/>
                </a:solidFill>
                <a:latin typeface="微軟正黑體" panose="020B0604030504040204" pitchFamily="34" charset="-120"/>
                <a:ea typeface="微軟正黑體" panose="020B0604030504040204" pitchFamily="34" charset="-120"/>
              </a:rPr>
              <a:t>僅供參考</a:t>
            </a:r>
            <a:r>
              <a:rPr lang="zh-TW" altLang="en-US" sz="1400" b="1" dirty="0">
                <a:latin typeface="微軟正黑體" panose="020B0604030504040204" pitchFamily="34" charset="-120"/>
                <a:ea typeface="微軟正黑體" panose="020B0604030504040204" pitchFamily="34" charset="-120"/>
              </a:rPr>
              <a:t>，詳細內容請參閱保單條款約定為準。</a:t>
            </a:r>
          </a:p>
          <a:p>
            <a:pPr>
              <a:defRPr/>
            </a:pPr>
            <a:endParaRPr lang="en-US" altLang="zh-TW" sz="14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69424405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rgbClr val="00808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Bef>
            <a:spcPts val="600"/>
          </a:spcBef>
          <a:defRPr sz="2000" b="1" dirty="0" smtClean="0">
            <a:solidFill>
              <a:schemeClr val="tx1"/>
            </a:solidFill>
            <a:latin typeface="微軟正黑體" panose="020B0604030504040204" pitchFamily="34" charset="-120"/>
            <a:ea typeface="微軟正黑體" panose="020B0604030504040204" pitchFamily="34" charset="-120"/>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56798</TotalTime>
  <Words>2373</Words>
  <Application>Microsoft Office PowerPoint</Application>
  <PresentationFormat>寬螢幕</PresentationFormat>
  <Paragraphs>283</Paragraphs>
  <Slides>11</Slides>
  <Notes>11</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11</vt:i4>
      </vt:variant>
    </vt:vector>
  </HeadingPairs>
  <TitlesOfParts>
    <vt:vector size="22" baseType="lpstr">
      <vt:lpstr>Microsoft JhengHei Light</vt:lpstr>
      <vt:lpstr>微軟正黑體</vt:lpstr>
      <vt:lpstr>新細明體</vt:lpstr>
      <vt:lpstr>標楷體</vt:lpstr>
      <vt:lpstr>Arial</vt:lpstr>
      <vt:lpstr>Arial Black</vt:lpstr>
      <vt:lpstr>Book Antiqua</vt:lpstr>
      <vt:lpstr>Calibri</vt:lpstr>
      <vt:lpstr>Times New Roman</vt:lpstr>
      <vt:lpstr>Wingdings</vt:lpstr>
      <vt:lpstr>Office 佈景主題</vt:lpstr>
      <vt:lpstr>PowerPoint 簡報</vt:lpstr>
      <vt:lpstr>PowerPoint 簡報</vt:lpstr>
      <vt:lpstr>PowerPoint 簡報</vt:lpstr>
      <vt:lpstr>PowerPoint 簡報</vt:lpstr>
      <vt:lpstr>PowerPoint 簡報</vt:lpstr>
      <vt:lpstr>投保規則</vt:lpstr>
      <vt:lpstr>匯款費用說明</vt:lpstr>
      <vt:lpstr>PowerPoint 簡報</vt:lpstr>
      <vt:lpstr>注意事項</vt:lpstr>
      <vt:lpstr>PowerPoint 簡報</vt:lpstr>
      <vt:lpstr>保局(壽)字第10202555300號(節錄) </vt:lpstr>
    </vt:vector>
  </TitlesOfParts>
  <Company>twlife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 標 題 處</dc:title>
  <dc:creator>twlife</dc:creator>
  <cp:lastModifiedBy>陳柏婷</cp:lastModifiedBy>
  <cp:revision>3169</cp:revision>
  <cp:lastPrinted>2024-12-27T01:44:42Z</cp:lastPrinted>
  <dcterms:created xsi:type="dcterms:W3CDTF">2010-08-02T06:22:30Z</dcterms:created>
  <dcterms:modified xsi:type="dcterms:W3CDTF">2024-12-30T06:00:07Z</dcterms:modified>
</cp:coreProperties>
</file>