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handoutMasterIdLst>
    <p:handoutMasterId r:id="rId13"/>
  </p:handoutMasterIdLst>
  <p:sldIdLst>
    <p:sldId id="383" r:id="rId2"/>
    <p:sldId id="409" r:id="rId3"/>
    <p:sldId id="390" r:id="rId4"/>
    <p:sldId id="391" r:id="rId5"/>
    <p:sldId id="618" r:id="rId6"/>
    <p:sldId id="410" r:id="rId7"/>
    <p:sldId id="413" r:id="rId8"/>
    <p:sldId id="411" r:id="rId9"/>
    <p:sldId id="386" r:id="rId10"/>
    <p:sldId id="617" r:id="rId11"/>
  </p:sldIdLst>
  <p:sldSz cx="12192000" cy="6858000"/>
  <p:notesSz cx="6807200" cy="9939338"/>
  <p:defaultTextStyle>
    <a:defPPr>
      <a:defRPr lang="zh-TW"/>
    </a:defPPr>
    <a:lvl1pPr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16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16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16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1600" kern="1200">
        <a:solidFill>
          <a:schemeClr val="tx1"/>
        </a:solidFill>
        <a:latin typeface="Times New Roman" pitchFamily="18" charset="0"/>
        <a:ea typeface="新細明體" pitchFamily="18" charset="-120"/>
        <a:cs typeface="+mn-cs"/>
      </a:defRPr>
    </a:lvl9pPr>
  </p:defaultTextStyle>
  <p:extLst>
    <p:ext uri="{521415D9-36F7-43E2-AB2F-B90AF26B5E84}">
      <p14:sectionLst xmlns:p14="http://schemas.microsoft.com/office/powerpoint/2010/main">
        <p14:section name="預設章節" id="{5F8FBAD0-DE70-42DD-82E3-248AD504213B}">
          <p14:sldIdLst>
            <p14:sldId id="383"/>
            <p14:sldId id="409"/>
            <p14:sldId id="390"/>
            <p14:sldId id="391"/>
            <p14:sldId id="618"/>
            <p14:sldId id="410"/>
            <p14:sldId id="413"/>
            <p14:sldId id="411"/>
            <p14:sldId id="386"/>
            <p14:sldId id="6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F78"/>
    <a:srgbClr val="294D79"/>
    <a:srgbClr val="214272"/>
    <a:srgbClr val="1F3C69"/>
    <a:srgbClr val="825632"/>
    <a:srgbClr val="BD8455"/>
    <a:srgbClr val="C0875A"/>
    <a:srgbClr val="167876"/>
    <a:srgbClr val="D0E3EA"/>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33" autoAdjust="0"/>
  </p:normalViewPr>
  <p:slideViewPr>
    <p:cSldViewPr>
      <p:cViewPr varScale="1">
        <p:scale>
          <a:sx n="67" d="100"/>
          <a:sy n="67" d="100"/>
        </p:scale>
        <p:origin x="806" y="182"/>
      </p:cViewPr>
      <p:guideLst>
        <p:guide orient="horz" pos="2160"/>
        <p:guide pos="3840"/>
      </p:guideLst>
    </p:cSldViewPr>
  </p:slideViewPr>
  <p:outlineViewPr>
    <p:cViewPr>
      <p:scale>
        <a:sx n="75" d="100"/>
        <a:sy n="75" d="100"/>
      </p:scale>
      <p:origin x="0" y="0"/>
    </p:cViewPr>
  </p:outlineViewPr>
  <p:notesTextViewPr>
    <p:cViewPr>
      <p:scale>
        <a:sx n="125" d="100"/>
        <a:sy n="125" d="100"/>
      </p:scale>
      <p:origin x="0" y="0"/>
    </p:cViewPr>
  </p:notesTextViewPr>
  <p:sorterViewPr>
    <p:cViewPr>
      <p:scale>
        <a:sx n="125" d="100"/>
        <a:sy n="125" d="100"/>
      </p:scale>
      <p:origin x="0" y="0"/>
    </p:cViewPr>
  </p:sorterViewPr>
  <p:notesViewPr>
    <p:cSldViewPr>
      <p:cViewPr varScale="1">
        <p:scale>
          <a:sx n="62" d="100"/>
          <a:sy n="62" d="100"/>
        </p:scale>
        <p:origin x="33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63D99-08F1-4C7E-923E-4C0EE2A6D6F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TW" altLang="en-US"/>
        </a:p>
      </dgm:t>
    </dgm:pt>
    <dgm:pt modelId="{B1D4DCA4-1CCA-4416-8B9C-DD004AEAC020}">
      <dgm:prSet phldrT="[文字]"/>
      <dgm:spPr/>
      <dgm:t>
        <a:bodyPr/>
        <a:lstStyle/>
        <a:p>
          <a:pPr algn="ctr"/>
          <a:r>
            <a:rPr lang="zh-TW" altLang="en-US" b="1" i="0" dirty="0"/>
            <a:t>保價金可持續累積</a:t>
          </a:r>
          <a:endParaRPr lang="zh-TW" altLang="en-US" b="1" baseline="30000" dirty="0"/>
        </a:p>
      </dgm:t>
    </dgm:pt>
    <dgm:pt modelId="{F221EF3A-3E91-444A-BB7F-E37F69DE9616}" type="parTrans" cxnId="{E3F89649-2D9D-4294-92FE-C69878F447D7}">
      <dgm:prSet/>
      <dgm:spPr/>
      <dgm:t>
        <a:bodyPr/>
        <a:lstStyle/>
        <a:p>
          <a:endParaRPr lang="zh-TW" altLang="en-US" b="1"/>
        </a:p>
      </dgm:t>
    </dgm:pt>
    <dgm:pt modelId="{A75B3E07-E378-4A26-BBEF-27EDDAAFE49A}" type="sibTrans" cxnId="{E3F89649-2D9D-4294-92FE-C69878F447D7}">
      <dgm:prSet/>
      <dgm:spPr/>
      <dgm:t>
        <a:bodyPr/>
        <a:lstStyle/>
        <a:p>
          <a:endParaRPr lang="zh-TW" altLang="en-US" b="1"/>
        </a:p>
      </dgm:t>
    </dgm:pt>
    <dgm:pt modelId="{B3D298ED-2309-4FB1-82C2-824BFAE25EAB}">
      <dgm:prSet/>
      <dgm:spPr/>
      <dgm:t>
        <a:bodyPr/>
        <a:lstStyle/>
        <a:p>
          <a:pPr algn="ctr"/>
          <a:r>
            <a:rPr lang="zh-TW" altLang="en-US" b="1" dirty="0"/>
            <a:t>退休穩定現金流</a:t>
          </a:r>
        </a:p>
      </dgm:t>
    </dgm:pt>
    <dgm:pt modelId="{21110C35-2228-4074-9EE9-B0CD706112FA}" type="parTrans" cxnId="{40E30B42-6AD0-4F9C-B102-33B3C899AAA4}">
      <dgm:prSet/>
      <dgm:spPr/>
      <dgm:t>
        <a:bodyPr/>
        <a:lstStyle/>
        <a:p>
          <a:endParaRPr lang="zh-TW" altLang="en-US" b="1"/>
        </a:p>
      </dgm:t>
    </dgm:pt>
    <dgm:pt modelId="{0EF02763-1B98-4B5F-A026-04B12C061D77}" type="sibTrans" cxnId="{40E30B42-6AD0-4F9C-B102-33B3C899AAA4}">
      <dgm:prSet/>
      <dgm:spPr/>
      <dgm:t>
        <a:bodyPr/>
        <a:lstStyle/>
        <a:p>
          <a:endParaRPr lang="zh-TW" altLang="en-US" b="1"/>
        </a:p>
      </dgm:t>
    </dgm:pt>
    <dgm:pt modelId="{168AB3CA-1B44-48D9-97C7-956D46D38E6C}">
      <dgm:prSet/>
      <dgm:spPr/>
      <dgm:t>
        <a:bodyPr/>
        <a:lstStyle/>
        <a:p>
          <a:pPr algn="ctr"/>
          <a:r>
            <a:rPr lang="zh-TW" altLang="en-US" b="1" dirty="0"/>
            <a:t>靈活選擇生存金給付年齡</a:t>
          </a:r>
        </a:p>
      </dgm:t>
    </dgm:pt>
    <dgm:pt modelId="{D15470D1-8654-4806-B7B4-538D9101BE0E}" type="parTrans" cxnId="{66A928D0-9C7F-4981-BD69-56D30779F613}">
      <dgm:prSet/>
      <dgm:spPr/>
      <dgm:t>
        <a:bodyPr/>
        <a:lstStyle/>
        <a:p>
          <a:endParaRPr lang="zh-TW" altLang="en-US" b="1"/>
        </a:p>
      </dgm:t>
    </dgm:pt>
    <dgm:pt modelId="{622B9159-F5C5-4963-BC5F-3DAEC7D6ED21}" type="sibTrans" cxnId="{66A928D0-9C7F-4981-BD69-56D30779F613}">
      <dgm:prSet/>
      <dgm:spPr/>
      <dgm:t>
        <a:bodyPr/>
        <a:lstStyle/>
        <a:p>
          <a:endParaRPr lang="zh-TW" altLang="en-US" b="1"/>
        </a:p>
      </dgm:t>
    </dgm:pt>
    <dgm:pt modelId="{E2C94FEC-5F96-4D33-9272-1298D65199B5}" type="pres">
      <dgm:prSet presAssocID="{47D63D99-08F1-4C7E-923E-4C0EE2A6D6F4}" presName="linear" presStyleCnt="0">
        <dgm:presLayoutVars>
          <dgm:animLvl val="lvl"/>
          <dgm:resizeHandles val="exact"/>
        </dgm:presLayoutVars>
      </dgm:prSet>
      <dgm:spPr/>
    </dgm:pt>
    <dgm:pt modelId="{EC513B01-9A6B-4CA7-B4B1-C5EEB069E701}" type="pres">
      <dgm:prSet presAssocID="{B1D4DCA4-1CCA-4416-8B9C-DD004AEAC020}" presName="parentText" presStyleLbl="node1" presStyleIdx="0" presStyleCnt="3">
        <dgm:presLayoutVars>
          <dgm:chMax val="0"/>
          <dgm:bulletEnabled val="1"/>
        </dgm:presLayoutVars>
      </dgm:prSet>
      <dgm:spPr/>
    </dgm:pt>
    <dgm:pt modelId="{C8D7AE3E-E324-44B5-8455-52B6A48C9BC0}" type="pres">
      <dgm:prSet presAssocID="{A75B3E07-E378-4A26-BBEF-27EDDAAFE49A}" presName="spacer" presStyleCnt="0"/>
      <dgm:spPr/>
    </dgm:pt>
    <dgm:pt modelId="{6A7B749D-F7D1-4319-9C42-3E77AD3143CD}" type="pres">
      <dgm:prSet presAssocID="{168AB3CA-1B44-48D9-97C7-956D46D38E6C}" presName="parentText" presStyleLbl="node1" presStyleIdx="1" presStyleCnt="3">
        <dgm:presLayoutVars>
          <dgm:chMax val="0"/>
          <dgm:bulletEnabled val="1"/>
        </dgm:presLayoutVars>
      </dgm:prSet>
      <dgm:spPr/>
    </dgm:pt>
    <dgm:pt modelId="{1B40CE34-C433-440F-BD80-3E81E0C68BB1}" type="pres">
      <dgm:prSet presAssocID="{622B9159-F5C5-4963-BC5F-3DAEC7D6ED21}" presName="spacer" presStyleCnt="0"/>
      <dgm:spPr/>
    </dgm:pt>
    <dgm:pt modelId="{146E8838-634E-49E3-B8D1-319B1AF6D22A}" type="pres">
      <dgm:prSet presAssocID="{B3D298ED-2309-4FB1-82C2-824BFAE25EAB}" presName="parentText" presStyleLbl="node1" presStyleIdx="2" presStyleCnt="3">
        <dgm:presLayoutVars>
          <dgm:chMax val="0"/>
          <dgm:bulletEnabled val="1"/>
        </dgm:presLayoutVars>
      </dgm:prSet>
      <dgm:spPr/>
    </dgm:pt>
  </dgm:ptLst>
  <dgm:cxnLst>
    <dgm:cxn modelId="{40E30B42-6AD0-4F9C-B102-33B3C899AAA4}" srcId="{47D63D99-08F1-4C7E-923E-4C0EE2A6D6F4}" destId="{B3D298ED-2309-4FB1-82C2-824BFAE25EAB}" srcOrd="2" destOrd="0" parTransId="{21110C35-2228-4074-9EE9-B0CD706112FA}" sibTransId="{0EF02763-1B98-4B5F-A026-04B12C061D77}"/>
    <dgm:cxn modelId="{E3F89649-2D9D-4294-92FE-C69878F447D7}" srcId="{47D63D99-08F1-4C7E-923E-4C0EE2A6D6F4}" destId="{B1D4DCA4-1CCA-4416-8B9C-DD004AEAC020}" srcOrd="0" destOrd="0" parTransId="{F221EF3A-3E91-444A-BB7F-E37F69DE9616}" sibTransId="{A75B3E07-E378-4A26-BBEF-27EDDAAFE49A}"/>
    <dgm:cxn modelId="{F0005293-AB0A-4A7C-9AF3-B298749499E8}" type="presOf" srcId="{47D63D99-08F1-4C7E-923E-4C0EE2A6D6F4}" destId="{E2C94FEC-5F96-4D33-9272-1298D65199B5}" srcOrd="0" destOrd="0" presId="urn:microsoft.com/office/officeart/2005/8/layout/vList2"/>
    <dgm:cxn modelId="{88A9D39D-2DBB-4D21-9E3B-0AF05896E5AB}" type="presOf" srcId="{168AB3CA-1B44-48D9-97C7-956D46D38E6C}" destId="{6A7B749D-F7D1-4319-9C42-3E77AD3143CD}" srcOrd="0" destOrd="0" presId="urn:microsoft.com/office/officeart/2005/8/layout/vList2"/>
    <dgm:cxn modelId="{66A928D0-9C7F-4981-BD69-56D30779F613}" srcId="{47D63D99-08F1-4C7E-923E-4C0EE2A6D6F4}" destId="{168AB3CA-1B44-48D9-97C7-956D46D38E6C}" srcOrd="1" destOrd="0" parTransId="{D15470D1-8654-4806-B7B4-538D9101BE0E}" sibTransId="{622B9159-F5C5-4963-BC5F-3DAEC7D6ED21}"/>
    <dgm:cxn modelId="{630CE1D2-156B-41A8-9EFC-47D5DC4EDFF6}" type="presOf" srcId="{B3D298ED-2309-4FB1-82C2-824BFAE25EAB}" destId="{146E8838-634E-49E3-B8D1-319B1AF6D22A}" srcOrd="0" destOrd="0" presId="urn:microsoft.com/office/officeart/2005/8/layout/vList2"/>
    <dgm:cxn modelId="{CA7F68E3-6E7D-41FE-9DA8-1F1731781677}" type="presOf" srcId="{B1D4DCA4-1CCA-4416-8B9C-DD004AEAC020}" destId="{EC513B01-9A6B-4CA7-B4B1-C5EEB069E701}" srcOrd="0" destOrd="0" presId="urn:microsoft.com/office/officeart/2005/8/layout/vList2"/>
    <dgm:cxn modelId="{629F404F-08F4-462B-8ADF-79A21AFDA31B}" type="presParOf" srcId="{E2C94FEC-5F96-4D33-9272-1298D65199B5}" destId="{EC513B01-9A6B-4CA7-B4B1-C5EEB069E701}" srcOrd="0" destOrd="0" presId="urn:microsoft.com/office/officeart/2005/8/layout/vList2"/>
    <dgm:cxn modelId="{E7E3930D-03B7-4E8F-AA87-F543635CDA32}" type="presParOf" srcId="{E2C94FEC-5F96-4D33-9272-1298D65199B5}" destId="{C8D7AE3E-E324-44B5-8455-52B6A48C9BC0}" srcOrd="1" destOrd="0" presId="urn:microsoft.com/office/officeart/2005/8/layout/vList2"/>
    <dgm:cxn modelId="{962570A0-5763-4BA9-8D44-B4A888C334F9}" type="presParOf" srcId="{E2C94FEC-5F96-4D33-9272-1298D65199B5}" destId="{6A7B749D-F7D1-4319-9C42-3E77AD3143CD}" srcOrd="2" destOrd="0" presId="urn:microsoft.com/office/officeart/2005/8/layout/vList2"/>
    <dgm:cxn modelId="{8E445D11-D068-4909-8431-CD0FC8F0F639}" type="presParOf" srcId="{E2C94FEC-5F96-4D33-9272-1298D65199B5}" destId="{1B40CE34-C433-440F-BD80-3E81E0C68BB1}" srcOrd="3" destOrd="0" presId="urn:microsoft.com/office/officeart/2005/8/layout/vList2"/>
    <dgm:cxn modelId="{683E11D4-69B9-45DE-91CD-05F3C0746183}" type="presParOf" srcId="{E2C94FEC-5F96-4D33-9272-1298D65199B5}" destId="{146E8838-634E-49E3-B8D1-319B1AF6D2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13B01-9A6B-4CA7-B4B1-C5EEB069E701}">
      <dsp:nvSpPr>
        <dsp:cNvPr id="0" name=""/>
        <dsp:cNvSpPr/>
      </dsp:nvSpPr>
      <dsp:spPr>
        <a:xfrm>
          <a:off x="0" y="132036"/>
          <a:ext cx="6984776" cy="14262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TW" altLang="en-US" sz="4600" b="1" i="0" kern="1200" dirty="0"/>
            <a:t>保價金可持續累積</a:t>
          </a:r>
          <a:endParaRPr lang="zh-TW" altLang="en-US" sz="4600" b="1" kern="1200" baseline="30000" dirty="0"/>
        </a:p>
      </dsp:txBody>
      <dsp:txXfrm>
        <a:off x="69623" y="201659"/>
        <a:ext cx="6845530" cy="1286983"/>
      </dsp:txXfrm>
    </dsp:sp>
    <dsp:sp modelId="{6A7B749D-F7D1-4319-9C42-3E77AD3143CD}">
      <dsp:nvSpPr>
        <dsp:cNvPr id="0" name=""/>
        <dsp:cNvSpPr/>
      </dsp:nvSpPr>
      <dsp:spPr>
        <a:xfrm>
          <a:off x="0" y="1690746"/>
          <a:ext cx="6984776" cy="1426229"/>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TW" altLang="en-US" sz="4600" b="1" kern="1200" dirty="0"/>
            <a:t>靈活選擇生存金給付年齡</a:t>
          </a:r>
        </a:p>
      </dsp:txBody>
      <dsp:txXfrm>
        <a:off x="69623" y="1760369"/>
        <a:ext cx="6845530" cy="1286983"/>
      </dsp:txXfrm>
    </dsp:sp>
    <dsp:sp modelId="{146E8838-634E-49E3-B8D1-319B1AF6D22A}">
      <dsp:nvSpPr>
        <dsp:cNvPr id="0" name=""/>
        <dsp:cNvSpPr/>
      </dsp:nvSpPr>
      <dsp:spPr>
        <a:xfrm>
          <a:off x="0" y="3249456"/>
          <a:ext cx="6984776" cy="1426229"/>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TW" altLang="en-US" sz="4600" b="1" kern="1200" dirty="0"/>
            <a:t>退休穩定現金流</a:t>
          </a:r>
        </a:p>
      </dsp:txBody>
      <dsp:txXfrm>
        <a:off x="69623" y="3319079"/>
        <a:ext cx="6845530" cy="12869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1163" cy="496888"/>
          </a:xfrm>
          <a:prstGeom prst="rect">
            <a:avLst/>
          </a:prstGeom>
        </p:spPr>
        <p:txBody>
          <a:bodyPr vert="horz" lIns="91550" tIns="45774" rIns="91550" bIns="45774" rtlCol="0"/>
          <a:lstStyle>
            <a:lvl1pPr algn="l">
              <a:defRPr sz="1200">
                <a:ea typeface="新細明體" panose="02020500000000000000" pitchFamily="18" charset="-120"/>
              </a:defRPr>
            </a:lvl1pPr>
          </a:lstStyle>
          <a:p>
            <a:pPr>
              <a:defRPr/>
            </a:pPr>
            <a:endParaRPr lang="zh-HK" altLang="en-US"/>
          </a:p>
        </p:txBody>
      </p:sp>
      <p:sp>
        <p:nvSpPr>
          <p:cNvPr id="3" name="日期版面配置區 2"/>
          <p:cNvSpPr>
            <a:spLocks noGrp="1"/>
          </p:cNvSpPr>
          <p:nvPr>
            <p:ph type="dt" sz="quarter" idx="1"/>
          </p:nvPr>
        </p:nvSpPr>
        <p:spPr>
          <a:xfrm>
            <a:off x="3854450" y="0"/>
            <a:ext cx="2951163" cy="496888"/>
          </a:xfrm>
          <a:prstGeom prst="rect">
            <a:avLst/>
          </a:prstGeom>
        </p:spPr>
        <p:txBody>
          <a:bodyPr vert="horz" lIns="91550" tIns="45774" rIns="91550" bIns="45774" rtlCol="0"/>
          <a:lstStyle>
            <a:lvl1pPr algn="r">
              <a:defRPr sz="1200">
                <a:ea typeface="新細明體" panose="02020500000000000000" pitchFamily="18" charset="-120"/>
              </a:defRPr>
            </a:lvl1pPr>
          </a:lstStyle>
          <a:p>
            <a:pPr>
              <a:defRPr/>
            </a:pPr>
            <a:fld id="{7F399ECF-2E27-4448-9328-F3A969DC91E6}" type="datetimeFigureOut">
              <a:rPr lang="zh-HK" altLang="en-US"/>
              <a:pPr>
                <a:defRPr/>
              </a:pPr>
              <a:t>7/1/2025</a:t>
            </a:fld>
            <a:endParaRPr lang="zh-HK" altLang="en-US"/>
          </a:p>
        </p:txBody>
      </p:sp>
      <p:sp>
        <p:nvSpPr>
          <p:cNvPr id="4" name="頁尾版面配置區 3"/>
          <p:cNvSpPr>
            <a:spLocks noGrp="1"/>
          </p:cNvSpPr>
          <p:nvPr>
            <p:ph type="ftr" sz="quarter" idx="2"/>
          </p:nvPr>
        </p:nvSpPr>
        <p:spPr>
          <a:xfrm>
            <a:off x="0" y="9442450"/>
            <a:ext cx="2951163" cy="496888"/>
          </a:xfrm>
          <a:prstGeom prst="rect">
            <a:avLst/>
          </a:prstGeom>
        </p:spPr>
        <p:txBody>
          <a:bodyPr vert="horz" lIns="91550" tIns="45774" rIns="91550" bIns="45774" rtlCol="0" anchor="b"/>
          <a:lstStyle>
            <a:lvl1pPr algn="l">
              <a:defRPr sz="1200">
                <a:ea typeface="新細明體" panose="02020500000000000000" pitchFamily="18" charset="-120"/>
              </a:defRPr>
            </a:lvl1pPr>
          </a:lstStyle>
          <a:p>
            <a:pPr>
              <a:defRPr/>
            </a:pPr>
            <a:endParaRPr lang="zh-HK" altLang="en-US"/>
          </a:p>
        </p:txBody>
      </p:sp>
      <p:sp>
        <p:nvSpPr>
          <p:cNvPr id="5" name="投影片編號版面配置區 4"/>
          <p:cNvSpPr>
            <a:spLocks noGrp="1"/>
          </p:cNvSpPr>
          <p:nvPr>
            <p:ph type="sldNum" sz="quarter" idx="3"/>
          </p:nvPr>
        </p:nvSpPr>
        <p:spPr>
          <a:xfrm>
            <a:off x="3854450" y="9442450"/>
            <a:ext cx="2951163" cy="496888"/>
          </a:xfrm>
          <a:prstGeom prst="rect">
            <a:avLst/>
          </a:prstGeom>
        </p:spPr>
        <p:txBody>
          <a:bodyPr vert="horz" wrap="square" lIns="91550" tIns="45774" rIns="91550" bIns="45774" numCol="1" anchor="b" anchorCtr="0" compatLnSpc="1">
            <a:prstTxWarp prst="textNoShape">
              <a:avLst/>
            </a:prstTxWarp>
          </a:bodyPr>
          <a:lstStyle>
            <a:lvl1pPr algn="r">
              <a:defRPr sz="1200">
                <a:ea typeface="新細明體" pitchFamily="18" charset="-120"/>
              </a:defRPr>
            </a:lvl1pPr>
          </a:lstStyle>
          <a:p>
            <a:pPr>
              <a:defRPr/>
            </a:pPr>
            <a:fld id="{C2467EC3-D441-4311-AE80-CE730191184E}" type="slidenum">
              <a:rPr lang="zh-HK" altLang="en-US"/>
              <a:pPr>
                <a:defRPr/>
              </a:pPr>
              <a:t>‹#›</a:t>
            </a:fld>
            <a:endParaRPr lang="zh-HK" altLang="en-US"/>
          </a:p>
        </p:txBody>
      </p:sp>
    </p:spTree>
    <p:extLst>
      <p:ext uri="{BB962C8B-B14F-4D97-AF65-F5344CB8AC3E}">
        <p14:creationId xmlns:p14="http://schemas.microsoft.com/office/powerpoint/2010/main" val="3286478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550" tIns="45774" rIns="91550" bIns="45774" numCol="1" anchor="t"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dirty="0"/>
          </a:p>
        </p:txBody>
      </p:sp>
      <p:sp>
        <p:nvSpPr>
          <p:cNvPr id="15363" name="Rectangle 3"/>
          <p:cNvSpPr>
            <a:spLocks noGrp="1" noChangeArrowheads="1"/>
          </p:cNvSpPr>
          <p:nvPr>
            <p:ph type="dt" idx="1"/>
          </p:nvPr>
        </p:nvSpPr>
        <p:spPr bwMode="auto">
          <a:xfrm>
            <a:off x="3854450" y="0"/>
            <a:ext cx="2951163" cy="496888"/>
          </a:xfrm>
          <a:prstGeom prst="rect">
            <a:avLst/>
          </a:prstGeom>
          <a:noFill/>
          <a:ln w="9525">
            <a:noFill/>
            <a:miter lim="800000"/>
            <a:headEnd/>
            <a:tailEnd/>
          </a:ln>
          <a:effectLst/>
        </p:spPr>
        <p:txBody>
          <a:bodyPr vert="horz" wrap="square" lIns="91550" tIns="45774" rIns="91550" bIns="45774" numCol="1" anchor="t" anchorCtr="0" compatLnSpc="1">
            <a:prstTxWarp prst="textNoShape">
              <a:avLst/>
            </a:prstTxWarp>
          </a:bodyPr>
          <a:lstStyle>
            <a:lvl1pPr algn="r" eaLnBrk="1" hangingPunct="1">
              <a:defRPr sz="1200">
                <a:ea typeface="新細明體" panose="02020500000000000000" pitchFamily="18" charset="-120"/>
              </a:defRPr>
            </a:lvl1pPr>
          </a:lstStyle>
          <a:p>
            <a:pPr>
              <a:defRPr/>
            </a:pPr>
            <a:endParaRPr lang="en-US" altLang="zh-TW" dirty="0"/>
          </a:p>
        </p:txBody>
      </p:sp>
      <p:sp>
        <p:nvSpPr>
          <p:cNvPr id="29700" name="Rectangle 4"/>
          <p:cNvSpPr>
            <a:spLocks noGrp="1" noRot="1" noChangeAspect="1" noChangeArrowheads="1" noTextEdit="1"/>
          </p:cNvSpPr>
          <p:nvPr>
            <p:ph type="sldImg" idx="2"/>
          </p:nvPr>
        </p:nvSpPr>
        <p:spPr bwMode="auto">
          <a:xfrm>
            <a:off x="90488"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550" tIns="45774" rIns="91550" bIns="4577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5366" name="Rectangle 6"/>
          <p:cNvSpPr>
            <a:spLocks noGrp="1" noChangeArrowheads="1"/>
          </p:cNvSpPr>
          <p:nvPr>
            <p:ph type="ftr" sz="quarter" idx="4"/>
          </p:nvPr>
        </p:nvSpPr>
        <p:spPr bwMode="auto">
          <a:xfrm>
            <a:off x="0" y="9440863"/>
            <a:ext cx="2951163" cy="496887"/>
          </a:xfrm>
          <a:prstGeom prst="rect">
            <a:avLst/>
          </a:prstGeom>
          <a:noFill/>
          <a:ln w="9525">
            <a:noFill/>
            <a:miter lim="800000"/>
            <a:headEnd/>
            <a:tailEnd/>
          </a:ln>
          <a:effectLst/>
        </p:spPr>
        <p:txBody>
          <a:bodyPr vert="horz" wrap="square" lIns="91550" tIns="45774" rIns="91550" bIns="45774" numCol="1" anchor="b"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dirty="0"/>
          </a:p>
        </p:txBody>
      </p:sp>
      <p:sp>
        <p:nvSpPr>
          <p:cNvPr id="15367" name="Rectangle 7"/>
          <p:cNvSpPr>
            <a:spLocks noGrp="1" noChangeArrowheads="1"/>
          </p:cNvSpPr>
          <p:nvPr>
            <p:ph type="sldNum" sz="quarter" idx="5"/>
          </p:nvPr>
        </p:nvSpPr>
        <p:spPr bwMode="auto">
          <a:xfrm>
            <a:off x="3854450" y="9440863"/>
            <a:ext cx="2951163" cy="496887"/>
          </a:xfrm>
          <a:prstGeom prst="rect">
            <a:avLst/>
          </a:prstGeom>
          <a:noFill/>
          <a:ln w="9525">
            <a:noFill/>
            <a:miter lim="800000"/>
            <a:headEnd/>
            <a:tailEnd/>
          </a:ln>
          <a:effectLst/>
        </p:spPr>
        <p:txBody>
          <a:bodyPr vert="horz" wrap="square" lIns="91550" tIns="45774" rIns="91550" bIns="45774" numCol="1" anchor="b" anchorCtr="0" compatLnSpc="1">
            <a:prstTxWarp prst="textNoShape">
              <a:avLst/>
            </a:prstTxWarp>
          </a:bodyPr>
          <a:lstStyle>
            <a:lvl1pPr algn="r" eaLnBrk="1" hangingPunct="1">
              <a:defRPr sz="1200">
                <a:ea typeface="新細明體" pitchFamily="18" charset="-120"/>
              </a:defRPr>
            </a:lvl1pPr>
          </a:lstStyle>
          <a:p>
            <a:pPr>
              <a:defRPr/>
            </a:pPr>
            <a:fld id="{9042BD8D-99DF-464A-81D8-FEA4DBC8F331}" type="slidenum">
              <a:rPr lang="en-US" altLang="zh-TW"/>
              <a:pPr>
                <a:defRPr/>
              </a:pPr>
              <a:t>‹#›</a:t>
            </a:fld>
            <a:endParaRPr lang="en-US" altLang="zh-TW" dirty="0"/>
          </a:p>
        </p:txBody>
      </p:sp>
    </p:spTree>
    <p:extLst>
      <p:ext uri="{BB962C8B-B14F-4D97-AF65-F5344CB8AC3E}">
        <p14:creationId xmlns:p14="http://schemas.microsoft.com/office/powerpoint/2010/main" val="835983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a:xfrm>
            <a:off x="90488" y="746125"/>
            <a:ext cx="6626225" cy="3727450"/>
          </a:xfrm>
          <a:ln/>
        </p:spPr>
      </p:sp>
      <p:sp>
        <p:nvSpPr>
          <p:cNvPr id="26627" name="備忘稿版面配置區 2"/>
          <p:cNvSpPr>
            <a:spLocks noGrp="1"/>
          </p:cNvSpPr>
          <p:nvPr>
            <p:ph type="body" idx="1"/>
          </p:nvPr>
        </p:nvSpPr>
        <p:spPr>
          <a:noFill/>
        </p:spPr>
        <p:txBody>
          <a:bodyPr/>
          <a:lstStyle/>
          <a:p>
            <a:endParaRPr lang="zh-TW" altLang="en-US" dirty="0">
              <a:latin typeface="Arial" panose="020B0604020202020204" pitchFamily="34" charset="0"/>
            </a:endParaRPr>
          </a:p>
        </p:txBody>
      </p:sp>
      <p:sp>
        <p:nvSpPr>
          <p:cNvPr id="26628" name="投影片編號版面配置區 3"/>
          <p:cNvSpPr>
            <a:spLocks noGrp="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30522354-5323-481A-9C72-F260F34D66D0}" type="slidenum">
              <a:rPr lang="en-US" altLang="zh-TW"/>
              <a:pPr eaLnBrk="1" hangingPunct="1">
                <a:spcBef>
                  <a:spcPct val="0"/>
                </a:spcBef>
              </a:pPr>
              <a:t>1</a:t>
            </a:fld>
            <a:endParaRPr lang="en-US" altLang="zh-TW" dirty="0"/>
          </a:p>
        </p:txBody>
      </p:sp>
    </p:spTree>
    <p:extLst>
      <p:ext uri="{BB962C8B-B14F-4D97-AF65-F5344CB8AC3E}">
        <p14:creationId xmlns:p14="http://schemas.microsoft.com/office/powerpoint/2010/main" val="2378853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B22E1-F6F1-3B44-2AE3-AEDE90666107}"/>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36EEFB03-1D61-D125-9DFC-A1F479C9CAC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807D71A-690A-8D7D-CC5C-83D24924FBA2}"/>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206D782-A377-AC7A-D9D9-F6BB0B1B48B9}"/>
              </a:ext>
            </a:extLst>
          </p:cNvPr>
          <p:cNvSpPr>
            <a:spLocks noGrp="1"/>
          </p:cNvSpPr>
          <p:nvPr>
            <p:ph type="sldNum" sz="quarter" idx="10"/>
          </p:nvPr>
        </p:nvSpPr>
        <p:spPr/>
        <p:txBody>
          <a:bodyPr/>
          <a:lstStyle/>
          <a:p>
            <a:pPr>
              <a:defRPr/>
            </a:pPr>
            <a:fld id="{9042BD8D-99DF-464A-81D8-FEA4DBC8F331}" type="slidenum">
              <a:rPr lang="en-US" altLang="zh-TW" smtClean="0"/>
              <a:pPr>
                <a:defRPr/>
              </a:pPr>
              <a:t>10</a:t>
            </a:fld>
            <a:endParaRPr lang="en-US" altLang="zh-TW" dirty="0"/>
          </a:p>
        </p:txBody>
      </p:sp>
    </p:spTree>
    <p:extLst>
      <p:ext uri="{BB962C8B-B14F-4D97-AF65-F5344CB8AC3E}">
        <p14:creationId xmlns:p14="http://schemas.microsoft.com/office/powerpoint/2010/main" val="885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b="0" dirty="0">
                <a:solidFill>
                  <a:schemeClr val="tx1"/>
                </a:solidFill>
                <a:latin typeface="Microsoft JhengHei Light" panose="020B0304030504040204" pitchFamily="34" charset="-120"/>
                <a:ea typeface="Microsoft JhengHei Light" panose="020B0304030504040204" pitchFamily="34" charset="-120"/>
              </a:rPr>
              <a:t>台灣已面臨大退休潮。新聞指出預估五年內</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60</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至</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64</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歲的屆退人口數，將在</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115</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年達到最高峰</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176</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萬人，並且每年以</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30</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萬左右人口達到</a:t>
            </a:r>
            <a:r>
              <a:rPr lang="en-US" altLang="zh-TW" sz="1200" b="0" dirty="0">
                <a:solidFill>
                  <a:schemeClr val="tx1"/>
                </a:solidFill>
                <a:latin typeface="Microsoft JhengHei Light" panose="020B0304030504040204" pitchFamily="34" charset="-120"/>
                <a:ea typeface="Microsoft JhengHei Light" panose="020B0304030504040204" pitchFamily="34" charset="-120"/>
              </a:rPr>
              <a:t>65</a:t>
            </a:r>
            <a:r>
              <a:rPr lang="zh-TW" altLang="en-US" sz="1200" b="0" dirty="0">
                <a:solidFill>
                  <a:schemeClr val="tx1"/>
                </a:solidFill>
                <a:latin typeface="Microsoft JhengHei Light" panose="020B0304030504040204" pitchFamily="34" charset="-120"/>
                <a:ea typeface="Microsoft JhengHei Light" panose="020B0304030504040204" pitchFamily="34" charset="-120"/>
              </a:rPr>
              <a:t>歲，加入退休大家庭。顯示退休金準備已刻不容緩。台灣人壽建議屆退族群，可盡早透過還本保險來規劃，以達到永續退休金流的目標。</a:t>
            </a:r>
            <a:endParaRPr lang="en-US" altLang="zh-TW" sz="1200" b="0" dirty="0">
              <a:solidFill>
                <a:schemeClr val="tx1"/>
              </a:solidFill>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2</a:t>
            </a:fld>
            <a:endParaRPr lang="en-US" altLang="zh-TW" dirty="0"/>
          </a:p>
        </p:txBody>
      </p:sp>
    </p:spTree>
    <p:extLst>
      <p:ext uri="{BB962C8B-B14F-4D97-AF65-F5344CB8AC3E}">
        <p14:creationId xmlns:p14="http://schemas.microsoft.com/office/powerpoint/2010/main" val="283380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solidFill>
                  <a:schemeClr val="tx1"/>
                </a:solidFill>
                <a:latin typeface="Microsoft JhengHei Light" panose="020B0304030504040204" pitchFamily="34" charset="-120"/>
                <a:ea typeface="Microsoft JhengHei Light" panose="020B0304030504040204" pitchFamily="34" charset="-120"/>
              </a:rPr>
              <a:t>台灣人壽近期推出的「台灣人壽美鑫優退美元利率變動型還本終身保險」兼具財產累積及退休金流的功能，擁有三大特色：</a:t>
            </a:r>
            <a:endParaRPr lang="en-US" altLang="zh-TW" b="0" dirty="0">
              <a:solidFill>
                <a:schemeClr val="tx1"/>
              </a:solidFill>
              <a:latin typeface="Microsoft JhengHei Light" panose="020B0304030504040204" pitchFamily="34" charset="-120"/>
              <a:ea typeface="Microsoft JhengHei Light" panose="020B0304030504040204" pitchFamily="34" charset="-120"/>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zh-TW" altLang="en-US" b="0" dirty="0">
                <a:solidFill>
                  <a:schemeClr val="tx1"/>
                </a:solidFill>
                <a:latin typeface="Microsoft JhengHei Light" panose="020B0304030504040204" pitchFamily="34" charset="-120"/>
                <a:ea typeface="Microsoft JhengHei Light" panose="020B0304030504040204" pitchFamily="34" charset="-120"/>
              </a:rPr>
              <a:t>保險契約有效期間內，保單價值準備金可持續累積</a:t>
            </a:r>
            <a:endParaRPr lang="en-US" altLang="zh-TW" b="0" dirty="0">
              <a:solidFill>
                <a:schemeClr val="tx1"/>
              </a:solidFill>
              <a:latin typeface="Microsoft JhengHei Light" panose="020B0304030504040204" pitchFamily="34" charset="-120"/>
              <a:ea typeface="Microsoft JhengHei Light" panose="020B0304030504040204" pitchFamily="34" charset="-120"/>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zh-TW" altLang="en-US" b="0" dirty="0">
                <a:solidFill>
                  <a:schemeClr val="tx1"/>
                </a:solidFill>
                <a:latin typeface="Microsoft JhengHei Light" panose="020B0304030504040204" pitchFamily="34" charset="-120"/>
                <a:ea typeface="Microsoft JhengHei Light" panose="020B0304030504040204" pitchFamily="34" charset="-120"/>
              </a:rPr>
              <a:t>有四種優退年齡可以自由選擇</a:t>
            </a:r>
            <a:endParaRPr lang="en-US" altLang="zh-TW" b="0" dirty="0">
              <a:solidFill>
                <a:schemeClr val="tx1"/>
              </a:solidFill>
              <a:latin typeface="Microsoft JhengHei Light" panose="020B0304030504040204" pitchFamily="34" charset="-120"/>
              <a:ea typeface="Microsoft JhengHei Light" panose="020B0304030504040204" pitchFamily="34" charset="-120"/>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zh-TW" altLang="en-US" b="0" dirty="0">
                <a:solidFill>
                  <a:schemeClr val="tx1"/>
                </a:solidFill>
                <a:latin typeface="Microsoft JhengHei Light" panose="020B0304030504040204" pitchFamily="34" charset="-120"/>
                <a:ea typeface="Microsoft JhengHei Light" panose="020B0304030504040204" pitchFamily="34" charset="-120"/>
              </a:rPr>
              <a:t>於生存保險金開始給付年齡後享有穩定退休金流</a:t>
            </a:r>
            <a:endParaRPr lang="en-US" altLang="zh-TW" b="0" dirty="0">
              <a:solidFill>
                <a:schemeClr val="tx1"/>
              </a:solidFill>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3</a:t>
            </a:fld>
            <a:endParaRPr lang="en-US" altLang="zh-TW" dirty="0"/>
          </a:p>
        </p:txBody>
      </p:sp>
    </p:spTree>
    <p:extLst>
      <p:ext uri="{BB962C8B-B14F-4D97-AF65-F5344CB8AC3E}">
        <p14:creationId xmlns:p14="http://schemas.microsoft.com/office/powerpoint/2010/main" val="187986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主要給付項目包括：身故保險金</a:t>
            </a:r>
            <a:r>
              <a:rPr lang="en-US" altLang="zh-TW" b="0" dirty="0"/>
              <a:t>/</a:t>
            </a:r>
            <a:r>
              <a:rPr lang="zh-TW" altLang="en-US" b="0" dirty="0"/>
              <a:t>完全失能保險金、生存保險金、</a:t>
            </a:r>
            <a:r>
              <a:rPr kumimoji="1" lang="zh-TW" altLang="en-US" sz="1200" b="0" kern="1200" dirty="0">
                <a:solidFill>
                  <a:schemeClr val="tx1"/>
                </a:solidFill>
                <a:latin typeface="Times New Roman" pitchFamily="18" charset="0"/>
                <a:ea typeface="新細明體" pitchFamily="18" charset="-120"/>
                <a:cs typeface="+mn-cs"/>
              </a:rPr>
              <a:t>祝壽保險金和增值回饋分享金</a:t>
            </a:r>
            <a:r>
              <a:rPr kumimoji="1" lang="en-US" altLang="zh-TW" sz="1200" b="0" kern="1200" dirty="0">
                <a:solidFill>
                  <a:schemeClr val="tx1"/>
                </a:solidFill>
                <a:latin typeface="Times New Roman" pitchFamily="18" charset="0"/>
                <a:ea typeface="新細明體" pitchFamily="18" charset="-120"/>
                <a:cs typeface="+mn-cs"/>
              </a:rPr>
              <a:t>(</a:t>
            </a:r>
            <a:r>
              <a:rPr kumimoji="1" lang="zh-TW" altLang="en-US" sz="1200" b="0" kern="1200" dirty="0">
                <a:solidFill>
                  <a:schemeClr val="tx1"/>
                </a:solidFill>
                <a:latin typeface="Times New Roman" pitchFamily="18" charset="0"/>
                <a:ea typeface="新細明體" pitchFamily="18" charset="-120"/>
                <a:cs typeface="+mn-cs"/>
              </a:rPr>
              <a:t>非保證給付</a:t>
            </a:r>
            <a:r>
              <a:rPr kumimoji="1" lang="en-US" altLang="zh-TW" sz="1200" b="0" kern="1200" dirty="0">
                <a:solidFill>
                  <a:schemeClr val="tx1"/>
                </a:solidFill>
                <a:latin typeface="Times New Roman" pitchFamily="18" charset="0"/>
                <a:ea typeface="新細明體" pitchFamily="18" charset="-120"/>
                <a:cs typeface="+mn-cs"/>
              </a:rPr>
              <a:t>)</a:t>
            </a:r>
            <a:r>
              <a:rPr kumimoji="1" lang="zh-TW" altLang="en-US" sz="1200" b="0" kern="1200" dirty="0">
                <a:solidFill>
                  <a:schemeClr val="tx1"/>
                </a:solidFill>
                <a:latin typeface="Times New Roman" pitchFamily="18" charset="0"/>
                <a:ea typeface="新細明體" pitchFamily="18" charset="-120"/>
                <a:cs typeface="+mn-cs"/>
              </a:rPr>
              <a:t> 。</a:t>
            </a: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4</a:t>
            </a:fld>
            <a:endParaRPr lang="en-US" altLang="zh-TW" dirty="0"/>
          </a:p>
        </p:txBody>
      </p:sp>
    </p:spTree>
    <p:extLst>
      <p:ext uri="{BB962C8B-B14F-4D97-AF65-F5344CB8AC3E}">
        <p14:creationId xmlns:p14="http://schemas.microsoft.com/office/powerpoint/2010/main" val="195409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sz="1200" b="0" kern="1200" dirty="0">
              <a:solidFill>
                <a:schemeClr val="tx1"/>
              </a:solidFill>
              <a:latin typeface="Times New Roman" pitchFamily="18" charset="0"/>
              <a:ea typeface="新細明體" pitchFamily="18" charset="-120"/>
              <a:cs typeface="+mn-cs"/>
            </a:endParaRP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5</a:t>
            </a:fld>
            <a:endParaRPr lang="en-US" altLang="zh-TW" dirty="0"/>
          </a:p>
        </p:txBody>
      </p:sp>
    </p:spTree>
    <p:extLst>
      <p:ext uri="{BB962C8B-B14F-4D97-AF65-F5344CB8AC3E}">
        <p14:creationId xmlns:p14="http://schemas.microsoft.com/office/powerpoint/2010/main" val="102679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t>以</a:t>
            </a:r>
            <a:r>
              <a:rPr lang="en-US" altLang="zh-TW" b="0" dirty="0"/>
              <a:t>50</a:t>
            </a:r>
            <a:r>
              <a:rPr lang="zh-TW" altLang="en-US" b="0" dirty="0"/>
              <a:t>歲男性投保</a:t>
            </a:r>
            <a:r>
              <a:rPr lang="en-US" altLang="zh-TW" b="0" dirty="0"/>
              <a:t>6</a:t>
            </a:r>
            <a:r>
              <a:rPr lang="zh-TW" altLang="en-US" b="0" dirty="0"/>
              <a:t>年期保額</a:t>
            </a:r>
            <a:r>
              <a:rPr lang="en-US" altLang="zh-TW" b="0" dirty="0"/>
              <a:t>11.5</a:t>
            </a:r>
            <a:r>
              <a:rPr lang="zh-TW" altLang="en-US" b="0" dirty="0"/>
              <a:t>萬美元為例，考量繳費方式以及高保費折扣後，共計享有</a:t>
            </a:r>
            <a:r>
              <a:rPr lang="en-US" altLang="zh-TW" b="0" dirty="0"/>
              <a:t>6%</a:t>
            </a:r>
            <a:r>
              <a:rPr lang="zh-TW" altLang="en-US" b="0" dirty="0"/>
              <a:t>保費折扣率，每年實繳保費為</a:t>
            </a:r>
            <a:r>
              <a:rPr lang="en-US" altLang="zh-TW" b="0" dirty="0"/>
              <a:t>24,323</a:t>
            </a:r>
            <a:r>
              <a:rPr lang="zh-TW" altLang="en-US" b="0" dirty="0"/>
              <a:t>美元，並於</a:t>
            </a:r>
            <a:r>
              <a:rPr lang="en-US" altLang="zh-TW" b="0" dirty="0"/>
              <a:t>65</a:t>
            </a:r>
            <a:r>
              <a:rPr lang="zh-TW" altLang="en-US" b="0" dirty="0"/>
              <a:t>歲起每年領回合計約</a:t>
            </a:r>
            <a:r>
              <a:rPr lang="en-US" altLang="zh-TW" b="0" dirty="0"/>
              <a:t>8,100</a:t>
            </a:r>
            <a:r>
              <a:rPr lang="zh-TW" altLang="en-US" b="0" dirty="0"/>
              <a:t>美元，還本率約</a:t>
            </a:r>
            <a:r>
              <a:rPr lang="en-US" altLang="zh-TW" b="0" dirty="0"/>
              <a:t>5.56%</a:t>
            </a:r>
            <a:r>
              <a:rPr lang="zh-TW" altLang="en-US" b="0" dirty="0"/>
              <a:t>，滿足穩定退休金流需求，且保單價值準備金可持續累積增加。</a:t>
            </a: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6</a:t>
            </a:fld>
            <a:endParaRPr lang="en-US" altLang="zh-TW" dirty="0"/>
          </a:p>
        </p:txBody>
      </p:sp>
    </p:spTree>
    <p:extLst>
      <p:ext uri="{BB962C8B-B14F-4D97-AF65-F5344CB8AC3E}">
        <p14:creationId xmlns:p14="http://schemas.microsoft.com/office/powerpoint/2010/main" val="28502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a:xfrm>
            <a:off x="90488" y="746125"/>
            <a:ext cx="6626225" cy="3727450"/>
          </a:xfrm>
          <a:ln/>
        </p:spPr>
      </p:sp>
      <p:sp>
        <p:nvSpPr>
          <p:cNvPr id="28675" name="備忘稿版面配置區 2"/>
          <p:cNvSpPr>
            <a:spLocks noGrp="1"/>
          </p:cNvSpPr>
          <p:nvPr>
            <p:ph type="body" idx="1"/>
          </p:nvPr>
        </p:nvSpPr>
        <p:spPr>
          <a:noFill/>
        </p:spPr>
        <p:txBody>
          <a:bodyPr/>
          <a:lstStyle/>
          <a:p>
            <a:r>
              <a:rPr lang="zh-TW" altLang="en-US" b="0" dirty="0">
                <a:solidFill>
                  <a:schemeClr val="tx1"/>
                </a:solidFill>
                <a:latin typeface="Arial" panose="020B0604020202020204" pitchFamily="34" charset="0"/>
              </a:rPr>
              <a:t>特別提醒，</a:t>
            </a:r>
            <a:r>
              <a:rPr lang="zh-TW" altLang="en-US" sz="1200" b="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美鑫優退</a:t>
            </a:r>
            <a:r>
              <a:rPr lang="zh-TW" altLang="en-US" b="0" dirty="0">
                <a:solidFill>
                  <a:schemeClr val="tx1"/>
                </a:solidFill>
                <a:latin typeface="Arial" panose="020B0604020202020204" pitchFamily="34" charset="0"/>
              </a:rPr>
              <a:t>繳費</a:t>
            </a:r>
            <a:r>
              <a:rPr lang="en-US" altLang="zh-TW" b="0" dirty="0">
                <a:solidFill>
                  <a:schemeClr val="tx1"/>
                </a:solidFill>
                <a:latin typeface="Arial" panose="020B0604020202020204" pitchFamily="34" charset="0"/>
              </a:rPr>
              <a:t>6</a:t>
            </a:r>
            <a:r>
              <a:rPr lang="zh-TW" altLang="en-US" b="0" dirty="0">
                <a:solidFill>
                  <a:schemeClr val="tx1"/>
                </a:solidFill>
                <a:latin typeface="Arial" panose="020B0604020202020204" pitchFamily="34" charset="0"/>
              </a:rPr>
              <a:t>年期，以投保年齡</a:t>
            </a:r>
            <a:r>
              <a:rPr lang="en-US" altLang="zh-TW" b="0" dirty="0">
                <a:solidFill>
                  <a:schemeClr val="tx1"/>
                </a:solidFill>
                <a:latin typeface="Arial" panose="020B0604020202020204" pitchFamily="34" charset="0"/>
              </a:rPr>
              <a:t>55</a:t>
            </a:r>
            <a:r>
              <a:rPr lang="zh-TW" altLang="en-US" b="0" dirty="0">
                <a:solidFill>
                  <a:schemeClr val="tx1"/>
                </a:solidFill>
                <a:latin typeface="Arial" panose="020B0604020202020204" pitchFamily="34" charset="0"/>
              </a:rPr>
              <a:t>歲客戶來說，生存保險金給付年齡最早可選擇的時間是</a:t>
            </a:r>
            <a:r>
              <a:rPr lang="en-US" altLang="zh-TW" b="0" dirty="0">
                <a:solidFill>
                  <a:schemeClr val="tx1"/>
                </a:solidFill>
                <a:latin typeface="Arial" panose="020B0604020202020204" pitchFamily="34" charset="0"/>
              </a:rPr>
              <a:t>65</a:t>
            </a:r>
            <a:r>
              <a:rPr lang="zh-TW" altLang="en-US" b="0" dirty="0">
                <a:solidFill>
                  <a:schemeClr val="tx1"/>
                </a:solidFill>
                <a:latin typeface="Arial" panose="020B0604020202020204" pitchFamily="34" charset="0"/>
              </a:rPr>
              <a:t>歲，且最高保費折扣率可達到</a:t>
            </a:r>
            <a:r>
              <a:rPr lang="en-US" altLang="zh-TW" b="0" dirty="0">
                <a:solidFill>
                  <a:schemeClr val="tx1"/>
                </a:solidFill>
                <a:latin typeface="Arial" panose="020B0604020202020204" pitchFamily="34" charset="0"/>
              </a:rPr>
              <a:t>6.5%</a:t>
            </a:r>
            <a:r>
              <a:rPr lang="zh-TW" altLang="en-US" b="0" dirty="0">
                <a:solidFill>
                  <a:schemeClr val="tx1"/>
                </a:solidFill>
                <a:latin typeface="Arial" panose="020B0604020202020204" pitchFamily="34" charset="0"/>
              </a:rPr>
              <a:t>。這麼棒的商品，趕快來和您的客戶說明吧！</a:t>
            </a:r>
          </a:p>
        </p:txBody>
      </p:sp>
      <p:sp>
        <p:nvSpPr>
          <p:cNvPr id="28676" name="投影片編號版面配置區 3"/>
          <p:cNvSpPr>
            <a:spLocks noGrp="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B8D25345-3FD0-4659-B81D-F4DD37F05F11}" type="slidenum">
              <a:rPr lang="en-US" altLang="zh-TW"/>
              <a:pPr eaLnBrk="1" hangingPunct="1">
                <a:spcBef>
                  <a:spcPct val="0"/>
                </a:spcBef>
              </a:pPr>
              <a:t>7</a:t>
            </a:fld>
            <a:endParaRPr lang="en-US" altLang="zh-TW" dirty="0"/>
          </a:p>
        </p:txBody>
      </p:sp>
    </p:spTree>
    <p:extLst>
      <p:ext uri="{BB962C8B-B14F-4D97-AF65-F5344CB8AC3E}">
        <p14:creationId xmlns:p14="http://schemas.microsoft.com/office/powerpoint/2010/main" val="194273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8</a:t>
            </a:fld>
            <a:endParaRPr lang="en-US" altLang="zh-TW" dirty="0"/>
          </a:p>
        </p:txBody>
      </p:sp>
    </p:spTree>
    <p:extLst>
      <p:ext uri="{BB962C8B-B14F-4D97-AF65-F5344CB8AC3E}">
        <p14:creationId xmlns:p14="http://schemas.microsoft.com/office/powerpoint/2010/main" val="154544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銷售對象說明：本商品可銷售予</a:t>
            </a:r>
            <a:r>
              <a:rPr lang="en-US" altLang="zh-TW" b="0" dirty="0"/>
              <a:t>65</a:t>
            </a:r>
            <a:r>
              <a:rPr lang="zh-TW" altLang="en-US" b="0" dirty="0"/>
              <a:t>歲以上客戶，惟為充分了解客戶之特性仍須填寫高齡投保評估量表，以強化完成核保、銷售控管等程序，並利於相關</a:t>
            </a:r>
            <a:r>
              <a:rPr lang="en-US" altLang="zh-TW" b="0" dirty="0"/>
              <a:t>KYC</a:t>
            </a:r>
            <a:r>
              <a:rPr lang="zh-TW" altLang="en-US" b="0" dirty="0"/>
              <a:t>程序完備。</a:t>
            </a:r>
          </a:p>
        </p:txBody>
      </p:sp>
      <p:sp>
        <p:nvSpPr>
          <p:cNvPr id="4" name="投影片編號版面配置區 3"/>
          <p:cNvSpPr>
            <a:spLocks noGrp="1"/>
          </p:cNvSpPr>
          <p:nvPr>
            <p:ph type="sldNum" sz="quarter" idx="10"/>
          </p:nvPr>
        </p:nvSpPr>
        <p:spPr/>
        <p:txBody>
          <a:bodyPr/>
          <a:lstStyle/>
          <a:p>
            <a:pPr>
              <a:defRPr/>
            </a:pPr>
            <a:fld id="{9042BD8D-99DF-464A-81D8-FEA4DBC8F331}" type="slidenum">
              <a:rPr lang="en-US" altLang="zh-TW" smtClean="0"/>
              <a:pPr>
                <a:defRPr/>
              </a:pPr>
              <a:t>9</a:t>
            </a:fld>
            <a:endParaRPr lang="en-US" altLang="zh-TW" dirty="0"/>
          </a:p>
        </p:txBody>
      </p:sp>
    </p:spTree>
    <p:extLst>
      <p:ext uri="{BB962C8B-B14F-4D97-AF65-F5344CB8AC3E}">
        <p14:creationId xmlns:p14="http://schemas.microsoft.com/office/powerpoint/2010/main" val="1633610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78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914400" y="2130426"/>
            <a:ext cx="10363200" cy="1470025"/>
          </a:xfrm>
          <a:prstGeom prst="rect">
            <a:avLst/>
          </a:prstGeom>
        </p:spPr>
        <p:txBody>
          <a:bodyPr/>
          <a:lstStyle/>
          <a:p>
            <a:r>
              <a:rPr lang="zh-TW" altLang="en-US" dirty="0"/>
              <a:t>按一下以編輯母片標題樣式</a:t>
            </a:r>
          </a:p>
        </p:txBody>
      </p:sp>
      <p:sp>
        <p:nvSpPr>
          <p:cNvPr id="7" name="Text Box 10"/>
          <p:cNvSpPr txBox="1">
            <a:spLocks noChangeArrowheads="1"/>
          </p:cNvSpPr>
          <p:nvPr userDrawn="1"/>
        </p:nvSpPr>
        <p:spPr bwMode="auto">
          <a:xfrm>
            <a:off x="57150" y="6464560"/>
            <a:ext cx="11122185" cy="3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eaLnBrk="1" hangingPunct="1">
              <a:defRPr/>
            </a:pPr>
            <a:r>
              <a:rPr kumimoji="1" lang="en-US" altLang="zh-TW"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本</a:t>
            </a:r>
            <a:r>
              <a:rPr kumimoji="1" lang="zh-TW" altLang="en-US" sz="1400" b="1" kern="1200" dirty="0">
                <a:ln w="3175">
                  <a:noFill/>
                </a:ln>
                <a:solidFill>
                  <a:srgbClr val="FF0000"/>
                </a:solidFill>
                <a:effectLst>
                  <a:glow rad="101600">
                    <a:schemeClr val="accent3">
                      <a:satMod val="175000"/>
                      <a:alpha val="40000"/>
                    </a:schemeClr>
                  </a:glow>
                </a:effectLst>
                <a:latin typeface="微軟正黑體" panose="020B0604030504040204" pitchFamily="34" charset="-120"/>
                <a:ea typeface="微軟正黑體" panose="020B0604030504040204" pitchFamily="34" charset="-120"/>
                <a:cs typeface="+mn-cs"/>
              </a:rPr>
              <a:t>簡報</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僅供內部教育訓練使用，不得自行擷取部分或全部資料作行銷之用，詳細商品內容仍應以保單條款為主。</a:t>
            </a:r>
          </a:p>
        </p:txBody>
      </p:sp>
      <p:pic>
        <p:nvPicPr>
          <p:cNvPr id="6" name="圖片 5"/>
          <p:cNvPicPr>
            <a:picLocks noChangeAspect="1"/>
          </p:cNvPicPr>
          <p:nvPr userDrawn="1"/>
        </p:nvPicPr>
        <p:blipFill>
          <a:blip r:embed="rId3"/>
          <a:stretch>
            <a:fillRect/>
          </a:stretch>
        </p:blipFill>
        <p:spPr>
          <a:xfrm>
            <a:off x="316632" y="5291023"/>
            <a:ext cx="3024336" cy="1071536"/>
          </a:xfrm>
          <a:prstGeom prst="rect">
            <a:avLst/>
          </a:prstGeom>
        </p:spPr>
      </p:pic>
      <p:sp>
        <p:nvSpPr>
          <p:cNvPr id="3" name="副標題 2"/>
          <p:cNvSpPr>
            <a:spLocks noGrp="1"/>
          </p:cNvSpPr>
          <p:nvPr>
            <p:ph type="subTitle" idx="1"/>
          </p:nvPr>
        </p:nvSpPr>
        <p:spPr>
          <a:xfrm>
            <a:off x="1828800" y="3734639"/>
            <a:ext cx="8534400" cy="63046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10" name="矩形 2"/>
          <p:cNvSpPr>
            <a:spLocks noChangeArrowheads="1"/>
          </p:cNvSpPr>
          <p:nvPr userDrawn="1"/>
        </p:nvSpPr>
        <p:spPr bwMode="auto">
          <a:xfrm>
            <a:off x="3431704" y="5589240"/>
            <a:ext cx="8280920"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ts val="200"/>
              </a:spcBef>
              <a:buFont typeface="Wingdings" panose="05000000000000000000" pitchFamily="2" charset="2"/>
              <a:buNone/>
            </a:pPr>
            <a:r>
              <a:rPr kumimoji="0" lang="zh-TW" altLang="en-US" sz="1200" b="0" dirty="0">
                <a:cs typeface="Times New Roman" panose="02020603050405020304" pitchFamily="18" charset="0"/>
              </a:rPr>
              <a:t>台灣人壽資訊公開說明文件已登載於公司網站上（</a:t>
            </a:r>
            <a:r>
              <a:rPr kumimoji="0" lang="en-US" altLang="zh-TW" sz="1200" b="0" dirty="0">
                <a:cs typeface="Times New Roman" panose="02020603050405020304" pitchFamily="18" charset="0"/>
              </a:rPr>
              <a:t>www.taiwanlife.com</a:t>
            </a:r>
            <a:r>
              <a:rPr kumimoji="0" lang="zh-TW" altLang="en-US" sz="1200" b="0" dirty="0">
                <a:cs typeface="Times New Roman" panose="02020603050405020304" pitchFamily="18" charset="0"/>
              </a:rPr>
              <a:t>）並於台灣人壽提供電腦設備供公開查閱下載。</a:t>
            </a:r>
            <a:endParaRPr kumimoji="0" lang="en-US" altLang="zh-TW" sz="1200" b="0" dirty="0">
              <a:cs typeface="Times New Roman" panose="02020603050405020304" pitchFamily="18" charset="0"/>
            </a:endParaRPr>
          </a:p>
          <a:p>
            <a:pPr eaLnBrk="1" hangingPunct="1">
              <a:spcBef>
                <a:spcPts val="200"/>
              </a:spcBef>
              <a:buFont typeface="Wingdings" panose="05000000000000000000" pitchFamily="2" charset="2"/>
              <a:buNone/>
            </a:pPr>
            <a:r>
              <a:rPr kumimoji="0" lang="zh-TW" altLang="en-US" sz="1200" b="0" dirty="0">
                <a:cs typeface="Times New Roman" panose="02020603050405020304" pitchFamily="18" charset="0"/>
              </a:rPr>
              <a:t>公司地址：台北市</a:t>
            </a:r>
            <a:r>
              <a:rPr kumimoji="0" lang="en-US" altLang="zh-TW" sz="1200" b="0" dirty="0">
                <a:cs typeface="Times New Roman" panose="02020603050405020304" pitchFamily="18" charset="0"/>
              </a:rPr>
              <a:t>11568</a:t>
            </a:r>
            <a:r>
              <a:rPr kumimoji="0" lang="zh-TW" altLang="en-US" sz="1200" b="0" dirty="0">
                <a:cs typeface="Times New Roman" panose="02020603050405020304" pitchFamily="18" charset="0"/>
              </a:rPr>
              <a:t>南港區經貿二路</a:t>
            </a:r>
            <a:r>
              <a:rPr kumimoji="0" lang="en-US" altLang="zh-TW" sz="1200" b="0" dirty="0">
                <a:cs typeface="Times New Roman" panose="02020603050405020304" pitchFamily="18" charset="0"/>
              </a:rPr>
              <a:t>188</a:t>
            </a:r>
            <a:r>
              <a:rPr kumimoji="0" lang="zh-TW" altLang="en-US" sz="1200" b="0" dirty="0">
                <a:cs typeface="Times New Roman" panose="02020603050405020304" pitchFamily="18" charset="0"/>
              </a:rPr>
              <a:t>號</a:t>
            </a:r>
            <a:r>
              <a:rPr kumimoji="0" lang="en-US" altLang="zh-TW" sz="1200" b="0" dirty="0">
                <a:cs typeface="Times New Roman" panose="02020603050405020304" pitchFamily="18" charset="0"/>
              </a:rPr>
              <a:t>8</a:t>
            </a:r>
            <a:r>
              <a:rPr kumimoji="0" lang="zh-TW" altLang="en-US" sz="1200" b="0" dirty="0">
                <a:cs typeface="Times New Roman" panose="02020603050405020304" pitchFamily="18" charset="0"/>
              </a:rPr>
              <a:t>樓。免費申訴電話：</a:t>
            </a:r>
            <a:r>
              <a:rPr kumimoji="0" lang="en-US" altLang="zh-TW" sz="1200" b="0" dirty="0">
                <a:cs typeface="Times New Roman" panose="02020603050405020304" pitchFamily="18" charset="0"/>
              </a:rPr>
              <a:t>0800-213-269</a:t>
            </a:r>
            <a:r>
              <a:rPr kumimoji="0" lang="zh-TW" altLang="en-US" sz="1200" b="0" dirty="0">
                <a:cs typeface="Times New Roman" panose="02020603050405020304" pitchFamily="18" charset="0"/>
              </a:rPr>
              <a:t>。</a:t>
            </a:r>
            <a:endParaRPr kumimoji="0" lang="en-US" altLang="zh-TW" sz="1200" b="0" dirty="0">
              <a:cs typeface="Times New Roman" panose="02020603050405020304" pitchFamily="18" charset="0"/>
            </a:endParaRPr>
          </a:p>
        </p:txBody>
      </p:sp>
      <p:sp>
        <p:nvSpPr>
          <p:cNvPr id="9" name="Rectangle 6"/>
          <p:cNvSpPr>
            <a:spLocks noChangeArrowheads="1"/>
          </p:cNvSpPr>
          <p:nvPr userDrawn="1"/>
        </p:nvSpPr>
        <p:spPr bwMode="auto">
          <a:xfrm>
            <a:off x="9264651" y="6538918"/>
            <a:ext cx="28448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頁</a:t>
            </a:r>
          </a:p>
        </p:txBody>
      </p:sp>
    </p:spTree>
    <p:extLst>
      <p:ext uri="{BB962C8B-B14F-4D97-AF65-F5344CB8AC3E}">
        <p14:creationId xmlns:p14="http://schemas.microsoft.com/office/powerpoint/2010/main" val="336239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a:extLst>
                <a:ext uri="{28A0092B-C50C-407E-A947-70E740481C1C}">
                  <a14:useLocalDpi xmlns:a14="http://schemas.microsoft.com/office/drawing/2010/main" val="0"/>
                </a:ext>
              </a:extLst>
            </a:blip>
            <a:srcRect l="-110" t="14636" r="110" b="4931"/>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0136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17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a:extLst>
                <a:ext uri="{28A0092B-C50C-407E-A947-70E740481C1C}">
                  <a14:useLocalDpi xmlns:a14="http://schemas.microsoft.com/office/drawing/2010/main" val="0"/>
                </a:ext>
              </a:extLst>
            </a:blip>
            <a:srcRect l="-110" t="14636" r="110" b="4931"/>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標題 1"/>
          <p:cNvSpPr>
            <a:spLocks noGrp="1"/>
          </p:cNvSpPr>
          <p:nvPr>
            <p:ph type="title"/>
          </p:nvPr>
        </p:nvSpPr>
        <p:spPr>
          <a:xfrm>
            <a:off x="838200" y="264709"/>
            <a:ext cx="10515600" cy="947120"/>
          </a:xfrm>
          <a:prstGeom prst="rect">
            <a:avLst/>
          </a:prstGeom>
        </p:spPr>
        <p:txBody>
          <a:bodyPr/>
          <a:lstStyle>
            <a:lvl1pPr>
              <a:defRPr sz="4000" b="1">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Tree>
    <p:extLst>
      <p:ext uri="{BB962C8B-B14F-4D97-AF65-F5344CB8AC3E}">
        <p14:creationId xmlns:p14="http://schemas.microsoft.com/office/powerpoint/2010/main" val="3208349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內頁Banne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6507164"/>
            <a:ext cx="1219623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userDrawn="1"/>
        </p:nvSpPr>
        <p:spPr bwMode="auto">
          <a:xfrm>
            <a:off x="9264651" y="6538918"/>
            <a:ext cx="28448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頁</a:t>
            </a:r>
          </a:p>
        </p:txBody>
      </p:sp>
      <p:sp>
        <p:nvSpPr>
          <p:cNvPr id="5" name="Text Box 10"/>
          <p:cNvSpPr txBox="1">
            <a:spLocks noChangeArrowheads="1"/>
          </p:cNvSpPr>
          <p:nvPr userDrawn="1"/>
        </p:nvSpPr>
        <p:spPr bwMode="auto">
          <a:xfrm>
            <a:off x="143340" y="6525344"/>
            <a:ext cx="11122185" cy="3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eaLnBrk="1" hangingPunct="1">
              <a:defRPr/>
            </a:pPr>
            <a:r>
              <a:rPr kumimoji="1" lang="en-US" altLang="zh-TW"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本</a:t>
            </a:r>
            <a:r>
              <a:rPr kumimoji="1" lang="zh-TW" altLang="en-US" sz="1400" b="1" kern="1200" dirty="0">
                <a:ln w="3175">
                  <a:noFill/>
                </a:ln>
                <a:solidFill>
                  <a:srgbClr val="FF0000"/>
                </a:solidFill>
                <a:effectLst>
                  <a:glow rad="101600">
                    <a:schemeClr val="accent3">
                      <a:satMod val="175000"/>
                      <a:alpha val="40000"/>
                    </a:schemeClr>
                  </a:glow>
                </a:effectLst>
                <a:latin typeface="微軟正黑體" panose="020B0604030504040204" pitchFamily="34" charset="-120"/>
                <a:ea typeface="微軟正黑體" panose="020B0604030504040204" pitchFamily="34" charset="-120"/>
                <a:cs typeface="+mn-cs"/>
              </a:rPr>
              <a:t>簡報</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僅供內部教育訓練使用，不得自行擷取部分或全部資料作行銷之用，詳細商品內容仍應以保單條款為主。</a:t>
            </a:r>
          </a:p>
        </p:txBody>
      </p:sp>
    </p:spTree>
  </p:cSld>
  <p:clrMap bg1="lt1" tx1="dk1" bg2="lt2" tx2="dk2" accent1="accent1" accent2="accent2" accent3="accent3" accent4="accent4" accent5="accent5" accent6="accent6" hlink="hlink" folHlink="folHlink"/>
  <p:sldLayoutIdLst>
    <p:sldLayoutId id="2147484908" r:id="rId1"/>
    <p:sldLayoutId id="2147484898" r:id="rId2"/>
    <p:sldLayoutId id="2147484903" r:id="rId3"/>
    <p:sldLayoutId id="2147484909"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9376" y="1844824"/>
            <a:ext cx="10416480" cy="1800200"/>
          </a:xfrm>
        </p:spPr>
        <p:txBody>
          <a:bodyPr/>
          <a:lstStyle/>
          <a:p>
            <a:pPr algn="l" eaLnBrk="1" hangingPunct="1">
              <a:defRPr/>
            </a:pPr>
            <a:r>
              <a:rPr lang="zh-TW" altLang="en-US" b="1" dirty="0">
                <a:solidFill>
                  <a:schemeClr val="bg1"/>
                </a:solidFill>
                <a:latin typeface="微軟正黑體" panose="020B0604030504040204" pitchFamily="34" charset="-120"/>
                <a:ea typeface="微軟正黑體" panose="020B0604030504040204" pitchFamily="34" charset="-120"/>
              </a:rPr>
              <a:t>台灣人壽</a:t>
            </a:r>
            <a:br>
              <a:rPr lang="en-US" altLang="zh-TW" b="1" dirty="0">
                <a:solidFill>
                  <a:schemeClr val="bg1"/>
                </a:solidFill>
                <a:latin typeface="微軟正黑體" panose="020B0604030504040204" pitchFamily="34" charset="-120"/>
                <a:ea typeface="微軟正黑體" panose="020B0604030504040204" pitchFamily="34" charset="-120"/>
              </a:rPr>
            </a:br>
            <a:r>
              <a:rPr lang="zh-TW" altLang="en-US" b="1" dirty="0">
                <a:solidFill>
                  <a:schemeClr val="bg1"/>
                </a:solidFill>
                <a:latin typeface="微軟正黑體" panose="020B0604030504040204" pitchFamily="34" charset="-120"/>
                <a:ea typeface="微軟正黑體" panose="020B0604030504040204" pitchFamily="34" charset="-120"/>
              </a:rPr>
              <a:t>美鑫優退美元利率變動型還本終身保險</a:t>
            </a:r>
          </a:p>
        </p:txBody>
      </p:sp>
      <p:sp>
        <p:nvSpPr>
          <p:cNvPr id="3075" name="Rectangle 6"/>
          <p:cNvSpPr>
            <a:spLocks noChangeArrowheads="1"/>
          </p:cNvSpPr>
          <p:nvPr/>
        </p:nvSpPr>
        <p:spPr bwMode="black">
          <a:xfrm>
            <a:off x="6886997" y="4331894"/>
            <a:ext cx="367320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spcBef>
                <a:spcPct val="20000"/>
              </a:spcBef>
              <a:buChar char="•"/>
              <a:tabLst>
                <a:tab pos="1206500" algn="l"/>
              </a:tabLst>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tabLst>
                <a:tab pos="1206500" algn="l"/>
              </a:tabLst>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tabLst>
                <a:tab pos="1206500" algn="l"/>
              </a:tabLst>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tabLst>
                <a:tab pos="1206500" algn="l"/>
              </a:tabLst>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tabLst>
                <a:tab pos="1206500"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9pPr>
          </a:lstStyle>
          <a:p>
            <a:pPr algn="r" eaLnBrk="1" hangingPunct="1">
              <a:buFontTx/>
              <a:buNone/>
            </a:pPr>
            <a:r>
              <a:rPr lang="zh-TW" altLang="en-US" sz="2400" b="1" dirty="0">
                <a:solidFill>
                  <a:schemeClr val="bg1"/>
                </a:solidFill>
                <a:latin typeface="微軟正黑體" panose="020B0604030504040204" pitchFamily="34" charset="-120"/>
                <a:ea typeface="微軟正黑體" panose="020B0604030504040204" pitchFamily="34" charset="-120"/>
              </a:rPr>
              <a:t>營運規劃部</a:t>
            </a:r>
            <a:endParaRPr lang="zh-TW" altLang="en-US" sz="2400" b="1" dirty="0">
              <a:latin typeface="微軟正黑體" panose="020B0604030504040204" pitchFamily="34" charset="-120"/>
              <a:ea typeface="微軟正黑體" panose="020B0604030504040204" pitchFamily="34" charset="-120"/>
            </a:endParaRPr>
          </a:p>
        </p:txBody>
      </p:sp>
      <p:sp>
        <p:nvSpPr>
          <p:cNvPr id="3076" name="Text Box 7"/>
          <p:cNvSpPr txBox="1">
            <a:spLocks noChangeArrowheads="1"/>
          </p:cNvSpPr>
          <p:nvPr/>
        </p:nvSpPr>
        <p:spPr bwMode="auto">
          <a:xfrm>
            <a:off x="7197229" y="4869160"/>
            <a:ext cx="3385764"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FontTx/>
              <a:buNone/>
            </a:pPr>
            <a:r>
              <a:rPr lang="en-US" altLang="zh-TW" sz="14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Control No.</a:t>
            </a:r>
            <a:r>
              <a:rPr lang="zh-TW" altLang="en-US" sz="14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4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OP-2412-2612-1033</a:t>
            </a:r>
          </a:p>
        </p:txBody>
      </p:sp>
      <p:sp>
        <p:nvSpPr>
          <p:cNvPr id="7" name="Rectangle 5"/>
          <p:cNvSpPr>
            <a:spLocks noChangeArrowheads="1"/>
          </p:cNvSpPr>
          <p:nvPr/>
        </p:nvSpPr>
        <p:spPr bwMode="auto">
          <a:xfrm>
            <a:off x="119336" y="188640"/>
            <a:ext cx="9217024" cy="126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0000"/>
              </a:lnSpc>
              <a:buFontTx/>
              <a:buNone/>
              <a:defRPr/>
            </a:pP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商品文號：中華民國</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114</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年</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1</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月</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1</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日台壽字第</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1142320002</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號函備查</a:t>
            </a:r>
            <a:endPar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endParaRPr>
          </a:p>
          <a:p>
            <a:pPr eaLnBrk="1" hangingPunct="1">
              <a:lnSpc>
                <a:spcPct val="80000"/>
              </a:lnSpc>
              <a:buFontTx/>
              <a:buNone/>
              <a:defRPr/>
            </a:pP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主要給付項目：</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1.</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增值回饋分享金</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2.</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生存保險金</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3.</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身故保險金或喪葬費用保險金</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4.</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完全失能保險金</a:t>
            </a:r>
            <a:r>
              <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rPr>
              <a:t>5.</a:t>
            </a:r>
            <a:r>
              <a:rPr lang="zh-TW" altLang="en-US" sz="1200" dirty="0">
                <a:solidFill>
                  <a:schemeClr val="bg1"/>
                </a:solidFill>
                <a:latin typeface="微軟正黑體" panose="020B0604030504040204" pitchFamily="34" charset="-120"/>
                <a:ea typeface="微軟正黑體" panose="020B0604030504040204" pitchFamily="34" charset="-120"/>
                <a:cs typeface="Times New Roman" pitchFamily="18" charset="0"/>
              </a:rPr>
              <a:t>祝壽保險金</a:t>
            </a:r>
            <a:endParaRPr lang="en-US" altLang="zh-TW" sz="1200" dirty="0">
              <a:solidFill>
                <a:schemeClr val="bg1"/>
              </a:solidFill>
              <a:latin typeface="微軟正黑體" panose="020B0604030504040204" pitchFamily="34" charset="-120"/>
              <a:ea typeface="微軟正黑體" panose="020B0604030504040204" pitchFamily="34" charset="-120"/>
              <a:cs typeface="Times New Roman" pitchFamily="18" charset="0"/>
            </a:endParaRPr>
          </a:p>
          <a:p>
            <a:pPr eaLnBrk="1" hangingPunct="1">
              <a:lnSpc>
                <a:spcPct val="80000"/>
              </a:lnSpc>
              <a:buFontTx/>
              <a:buNone/>
              <a:defRPr/>
            </a:pPr>
            <a:r>
              <a:rPr lang="en-US" altLang="zh-TW"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本保險為不分紅保險單，不參加紅利分配，並無紅利給付項目。</a:t>
            </a:r>
            <a:r>
              <a:rPr lang="en-US" altLang="zh-TW"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fontAlgn="ctr">
              <a:spcBef>
                <a:spcPts val="0"/>
              </a:spcBef>
              <a:buFontTx/>
              <a:buNone/>
              <a:defRPr/>
            </a:pPr>
            <a:r>
              <a:rPr lang="en-US" altLang="zh-TW"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本保險為外幣保險單，台灣人壽所收付之款項均以美元計價。）</a:t>
            </a:r>
          </a:p>
          <a:p>
            <a:pPr fontAlgn="ctr">
              <a:spcBef>
                <a:spcPts val="0"/>
              </a:spcBef>
              <a:buFontTx/>
              <a:buNone/>
              <a:defRPr/>
            </a:pPr>
            <a:r>
              <a:rPr lang="en-US" altLang="zh-TW"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本保險與以新臺幣收付之人身保險契約間，不得辦理契約轉換。</a:t>
            </a:r>
            <a:r>
              <a:rPr lang="en-US" altLang="zh-TW" sz="1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64276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DF2E4-C06E-AA7F-46E2-CE4CCDBB624A}"/>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F0FBBB63-1EAF-E3F6-9A70-42ABC9236FC8}"/>
              </a:ext>
            </a:extLst>
          </p:cNvPr>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注意事項</a:t>
            </a:r>
            <a:endParaRPr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t="15350" b="16701"/>
          <a:stretch/>
        </p:blipFill>
        <p:spPr>
          <a:xfrm>
            <a:off x="3287688" y="1196751"/>
            <a:ext cx="5544616" cy="5328593"/>
          </a:xfrm>
          <a:prstGeom prst="rect">
            <a:avLst/>
          </a:prstGeom>
        </p:spPr>
      </p:pic>
    </p:spTree>
    <p:extLst>
      <p:ext uri="{BB962C8B-B14F-4D97-AF65-F5344CB8AC3E}">
        <p14:creationId xmlns:p14="http://schemas.microsoft.com/office/powerpoint/2010/main" val="349403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新聞議題</a:t>
            </a:r>
          </a:p>
        </p:txBody>
      </p:sp>
      <p:sp>
        <p:nvSpPr>
          <p:cNvPr id="4" name="矩形 5">
            <a:extLst>
              <a:ext uri="{FF2B5EF4-FFF2-40B4-BE49-F238E27FC236}">
                <a16:creationId xmlns:a16="http://schemas.microsoft.com/office/drawing/2014/main" id="{AC1CCD9E-D1F7-2630-2944-7DF569697F74}"/>
              </a:ext>
            </a:extLst>
          </p:cNvPr>
          <p:cNvSpPr>
            <a:spLocks noChangeArrowheads="1"/>
          </p:cNvSpPr>
          <p:nvPr/>
        </p:nvSpPr>
        <p:spPr bwMode="auto">
          <a:xfrm>
            <a:off x="8112224" y="6165304"/>
            <a:ext cx="4320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TW" altLang="en-US" sz="140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資料來源：中時新聞網 </a:t>
            </a:r>
            <a:r>
              <a:rPr lang="en-US" altLang="zh-TW" sz="140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2024/11/04</a:t>
            </a:r>
          </a:p>
          <a:p>
            <a:pPr eaLnBrk="1" hangingPunct="1"/>
            <a:endParaRPr lang="zh-TW" altLang="en-US" sz="140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9" name="矩形 8">
            <a:extLst>
              <a:ext uri="{FF2B5EF4-FFF2-40B4-BE49-F238E27FC236}">
                <a16:creationId xmlns:a16="http://schemas.microsoft.com/office/drawing/2014/main" id="{1FB1087D-8ABD-873D-054C-FABEB0295A2C}"/>
              </a:ext>
            </a:extLst>
          </p:cNvPr>
          <p:cNvSpPr/>
          <p:nvPr/>
        </p:nvSpPr>
        <p:spPr>
          <a:xfrm>
            <a:off x="0" y="1178909"/>
            <a:ext cx="12192000" cy="469055"/>
          </a:xfrm>
          <a:prstGeom prst="rect">
            <a:avLst/>
          </a:prstGeom>
          <a:solidFill>
            <a:srgbClr val="D1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sz="1600" b="1">
              <a:solidFill>
                <a:prstClr val="white"/>
              </a:solidFill>
              <a:latin typeface="Calibri" panose="020F0502020204030204"/>
            </a:endParaRPr>
          </a:p>
        </p:txBody>
      </p:sp>
      <p:sp>
        <p:nvSpPr>
          <p:cNvPr id="11" name="矩形 9">
            <a:extLst>
              <a:ext uri="{FF2B5EF4-FFF2-40B4-BE49-F238E27FC236}">
                <a16:creationId xmlns:a16="http://schemas.microsoft.com/office/drawing/2014/main" id="{C02C87C5-C35F-9DF6-5FDA-3D86F327DC94}"/>
              </a:ext>
            </a:extLst>
          </p:cNvPr>
          <p:cNvSpPr>
            <a:spLocks noChangeArrowheads="1"/>
          </p:cNvSpPr>
          <p:nvPr/>
        </p:nvSpPr>
        <p:spPr bwMode="auto">
          <a:xfrm>
            <a:off x="1271464" y="1124744"/>
            <a:ext cx="10248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TW" altLang="en-US"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大退休潮！ 去年底</a:t>
            </a:r>
            <a:r>
              <a:rPr lang="en-US" altLang="zh-TW"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65</a:t>
            </a:r>
            <a:r>
              <a:rPr lang="zh-TW" altLang="en-US"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歲退休人口達</a:t>
            </a:r>
            <a:r>
              <a:rPr lang="en-US" altLang="zh-TW"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32</a:t>
            </a:r>
            <a:r>
              <a:rPr lang="zh-TW" altLang="en-US"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萬人、勞動人口跌破</a:t>
            </a:r>
            <a:r>
              <a:rPr lang="en-US" altLang="zh-TW"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7</a:t>
            </a:r>
            <a:r>
              <a:rPr lang="zh-TW" altLang="en-US" sz="2800" b="1" dirty="0">
                <a:solidFill>
                  <a:srgbClr val="007C7D"/>
                </a:solidFill>
                <a:latin typeface="微軟正黑體" panose="020B0604030504040204" pitchFamily="34" charset="-120"/>
                <a:ea typeface="微軟正黑體" panose="020B0604030504040204" pitchFamily="34" charset="-120"/>
                <a:cs typeface="Times New Roman" panose="02020603050405020304" pitchFamily="18" charset="0"/>
              </a:rPr>
              <a:t>成</a:t>
            </a:r>
          </a:p>
        </p:txBody>
      </p:sp>
      <p:sp>
        <p:nvSpPr>
          <p:cNvPr id="14" name="矩形 13">
            <a:extLst>
              <a:ext uri="{FF2B5EF4-FFF2-40B4-BE49-F238E27FC236}">
                <a16:creationId xmlns:a16="http://schemas.microsoft.com/office/drawing/2014/main" id="{7B8410A7-B760-D915-969F-207C2C58026E}"/>
              </a:ext>
            </a:extLst>
          </p:cNvPr>
          <p:cNvSpPr/>
          <p:nvPr/>
        </p:nvSpPr>
        <p:spPr>
          <a:xfrm>
            <a:off x="263352" y="1845979"/>
            <a:ext cx="11665295" cy="4247317"/>
          </a:xfrm>
          <a:prstGeom prst="rect">
            <a:avLst/>
          </a:prstGeom>
        </p:spPr>
        <p:txBody>
          <a:bodyPr wrap="square">
            <a:spAutoFit/>
          </a:bodyPr>
          <a:lstStyle/>
          <a:p>
            <a:pPr algn="just">
              <a:defRPr/>
            </a:pP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大退休潮來襲！內政部發布最新統計，去年底</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歲退休年齡人口已達</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6,247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人，較</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年底增加</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8,177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人，創下近十年新高，</a:t>
            </a:r>
            <a:r>
              <a:rPr lang="zh-TW" altLang="en-US" sz="1800" b="1" dirty="0">
                <a:solidFill>
                  <a:srgbClr val="C00000"/>
                </a:solidFill>
                <a:latin typeface="微軟正黑體" panose="020B0604030504040204" pitchFamily="34" charset="-120"/>
                <a:ea typeface="微軟正黑體" panose="020B0604030504040204" pitchFamily="34" charset="-120"/>
              </a:rPr>
              <a:t>預估</a:t>
            </a:r>
            <a:r>
              <a:rPr lang="en-US" altLang="zh-TW" sz="1800" b="1" dirty="0">
                <a:solidFill>
                  <a:srgbClr val="C00000"/>
                </a:solidFill>
                <a:latin typeface="微軟正黑體" panose="020B0604030504040204" pitchFamily="34" charset="-120"/>
                <a:ea typeface="微軟正黑體" panose="020B0604030504040204" pitchFamily="34" charset="-120"/>
              </a:rPr>
              <a:t>5</a:t>
            </a:r>
            <a:r>
              <a:rPr lang="zh-TW" altLang="en-US" sz="1800" b="1" dirty="0">
                <a:solidFill>
                  <a:srgbClr val="C00000"/>
                </a:solidFill>
                <a:latin typeface="微軟正黑體" panose="020B0604030504040204" pitchFamily="34" charset="-120"/>
                <a:ea typeface="微軟正黑體" panose="020B0604030504040204" pitchFamily="34" charset="-120"/>
              </a:rPr>
              <a:t>年內將退休的</a:t>
            </a:r>
            <a:r>
              <a:rPr lang="en-US" altLang="zh-TW" sz="1800" b="1" dirty="0">
                <a:solidFill>
                  <a:srgbClr val="C00000"/>
                </a:solidFill>
                <a:latin typeface="微軟正黑體" panose="020B0604030504040204" pitchFamily="34" charset="-120"/>
                <a:ea typeface="微軟正黑體" panose="020B0604030504040204" pitchFamily="34" charset="-120"/>
              </a:rPr>
              <a:t>60</a:t>
            </a:r>
            <a:r>
              <a:rPr lang="zh-TW" altLang="en-US" sz="1800" b="1" dirty="0">
                <a:solidFill>
                  <a:srgbClr val="C00000"/>
                </a:solidFill>
                <a:latin typeface="微軟正黑體" panose="020B0604030504040204" pitchFamily="34" charset="-120"/>
                <a:ea typeface="微軟正黑體" panose="020B0604030504040204" pitchFamily="34" charset="-120"/>
              </a:rPr>
              <a:t>至</a:t>
            </a:r>
            <a:r>
              <a:rPr lang="en-US" altLang="zh-TW" sz="1800" b="1" dirty="0">
                <a:solidFill>
                  <a:srgbClr val="C00000"/>
                </a:solidFill>
                <a:latin typeface="微軟正黑體" panose="020B0604030504040204" pitchFamily="34" charset="-120"/>
                <a:ea typeface="微軟正黑體" panose="020B0604030504040204" pitchFamily="34" charset="-120"/>
              </a:rPr>
              <a:t>64</a:t>
            </a:r>
            <a:r>
              <a:rPr lang="zh-TW" altLang="en-US" sz="1800" b="1" dirty="0">
                <a:solidFill>
                  <a:srgbClr val="C00000"/>
                </a:solidFill>
                <a:latin typeface="微軟正黑體" panose="020B0604030504040204" pitchFamily="34" charset="-120"/>
                <a:ea typeface="微軟正黑體" panose="020B0604030504040204" pitchFamily="34" charset="-120"/>
              </a:rPr>
              <a:t>歲人口數，到</a:t>
            </a:r>
            <a:r>
              <a:rPr lang="en-US" altLang="zh-TW" sz="1800" b="1" dirty="0">
                <a:solidFill>
                  <a:srgbClr val="C00000"/>
                </a:solidFill>
                <a:latin typeface="微軟正黑體" panose="020B0604030504040204" pitchFamily="34" charset="-120"/>
                <a:ea typeface="微軟正黑體" panose="020B0604030504040204" pitchFamily="34" charset="-120"/>
              </a:rPr>
              <a:t>115</a:t>
            </a:r>
            <a:r>
              <a:rPr lang="zh-TW" altLang="en-US" sz="1800" b="1" dirty="0">
                <a:solidFill>
                  <a:srgbClr val="C00000"/>
                </a:solidFill>
                <a:latin typeface="微軟正黑體" panose="020B0604030504040204" pitchFamily="34" charset="-120"/>
                <a:ea typeface="微軟正黑體" panose="020B0604030504040204" pitchFamily="34" charset="-120"/>
              </a:rPr>
              <a:t>年將達到</a:t>
            </a:r>
            <a:r>
              <a:rPr lang="en-US" altLang="zh-TW" sz="1800" b="1" dirty="0">
                <a:solidFill>
                  <a:srgbClr val="C00000"/>
                </a:solidFill>
                <a:latin typeface="微軟正黑體" panose="020B0604030504040204" pitchFamily="34" charset="-120"/>
                <a:ea typeface="微軟正黑體" panose="020B0604030504040204" pitchFamily="34" charset="-120"/>
              </a:rPr>
              <a:t>176</a:t>
            </a:r>
            <a:r>
              <a:rPr lang="zh-TW" altLang="en-US" sz="1800" b="1" dirty="0">
                <a:solidFill>
                  <a:srgbClr val="C00000"/>
                </a:solidFill>
                <a:latin typeface="微軟正黑體" panose="020B0604030504040204" pitchFamily="34" charset="-120"/>
                <a:ea typeface="微軟正黑體" panose="020B0604030504040204" pitchFamily="34" charset="-120"/>
              </a:rPr>
              <a:t>萬</a:t>
            </a:r>
            <a:r>
              <a:rPr lang="en-US" altLang="zh-TW" sz="1800" b="1" dirty="0">
                <a:solidFill>
                  <a:srgbClr val="C00000"/>
                </a:solidFill>
                <a:latin typeface="微軟正黑體" panose="020B0604030504040204" pitchFamily="34" charset="-120"/>
                <a:ea typeface="微軟正黑體" panose="020B0604030504040204" pitchFamily="34" charset="-120"/>
              </a:rPr>
              <a:t>7,492</a:t>
            </a:r>
            <a:r>
              <a:rPr lang="zh-TW" altLang="en-US" sz="1800" b="1" dirty="0">
                <a:solidFill>
                  <a:srgbClr val="C00000"/>
                </a:solidFill>
                <a:latin typeface="微軟正黑體" panose="020B0604030504040204" pitchFamily="34" charset="-120"/>
                <a:ea typeface="微軟正黑體" panose="020B0604030504040204" pitchFamily="34" charset="-120"/>
              </a:rPr>
              <a:t>人的高峰</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，大退休潮至少將持續到</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年才會逐漸緩和。二戰後嬰兒潮世代近年陸續退休，形成史上最大規模退休潮，根據內政部發布的最新統計通報，近年我國人口老化、少子化現象持續，每年屆滿</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歲退休年齡者持續增加，</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年底已達</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6,247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至</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64</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歲工作年齡人口占比則是持續下降，在</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101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年達到高峰至</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74.22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％後，從</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102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年至</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年逐年減少，</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年僅</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69.73</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％，跌破</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成。</a:t>
            </a:r>
          </a:p>
          <a:p>
            <a:pPr algn="just">
              <a:defRPr/>
            </a:pP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年內將屆滿退休年齡的</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60</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至</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64</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歲人口，</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年共有</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175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4,721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人，內政部表示，由於國人平均壽命增長，該年齡層人口數逐年上升，去年底較</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年底增加</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9,141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人，顯示未來</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年退休人數都將逐年成長，推估</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年會達到高峰的</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176</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萬</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7,492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人，也顯示大退休潮將至少持續至</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115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年才會逐漸緩和。內政部指出，至今年</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月底，各「鄉鎮市區」</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65</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歲以上老年人口比率大於</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20</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％者，總計有</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191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個，占全國</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368</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個鄉鎮市區的</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51.90</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％，其中老年人口率最多的是新北市平溪區，達</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33.63</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％，其次是台南市龍崎區的</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33.49</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％，台南市左鎮區</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32.67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％居第三；比率最低的則是新竹縣竹北市的</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9.17</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％，台東縣蘭嶼鄉</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9.68</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％居次，台東縣海瑞鄉以</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10.42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％居第三。</a:t>
            </a:r>
          </a:p>
          <a:p>
            <a:pPr algn="just">
              <a:defRPr/>
            </a:pP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而老年人口率最高的「村里」，以嘉義縣阿里山鄉香林村居冠，老人比率</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49.59</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％，幾乎每</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人中就有</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1</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個老人；南投縣南投市光明里以</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45.96</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％排第二，南投縣南投市光華里以</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43.52</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％居第三；比率最低的則是台南市善化區的蓮潭里，老年人口比率只有</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2.50</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％，其次是新竹縣竹北市的北興里</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3.48</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％，新竹市東區關新里以</a:t>
            </a:r>
            <a:r>
              <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rPr>
              <a:t>3.70</a:t>
            </a:r>
            <a:r>
              <a:rPr lang="zh-TW" altLang="en-US" sz="1800" dirty="0">
                <a:solidFill>
                  <a:schemeClr val="tx1">
                    <a:lumMod val="85000"/>
                    <a:lumOff val="15000"/>
                  </a:schemeClr>
                </a:solidFill>
                <a:latin typeface="微軟正黑體" panose="020B0604030504040204" pitchFamily="34" charset="-120"/>
                <a:ea typeface="微軟正黑體" panose="020B0604030504040204" pitchFamily="34" charset="-120"/>
              </a:rPr>
              <a:t>％居第三。</a:t>
            </a:r>
            <a:endParaRPr lang="en-US" altLang="zh-TW" sz="1800"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889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美鑫優退 商品特色</a:t>
            </a:r>
          </a:p>
        </p:txBody>
      </p:sp>
      <p:graphicFrame>
        <p:nvGraphicFramePr>
          <p:cNvPr id="4" name="資料庫圖表 3"/>
          <p:cNvGraphicFramePr/>
          <p:nvPr>
            <p:extLst>
              <p:ext uri="{D42A27DB-BD31-4B8C-83A1-F6EECF244321}">
                <p14:modId xmlns:p14="http://schemas.microsoft.com/office/powerpoint/2010/main" val="2744459794"/>
              </p:ext>
            </p:extLst>
          </p:nvPr>
        </p:nvGraphicFramePr>
        <p:xfrm>
          <a:off x="4583832" y="1484784"/>
          <a:ext cx="6984776" cy="4807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圖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49" y="1124744"/>
            <a:ext cx="3767481" cy="5328592"/>
          </a:xfrm>
          <a:prstGeom prst="rect">
            <a:avLst/>
          </a:prstGeom>
        </p:spPr>
      </p:pic>
    </p:spTree>
    <p:extLst>
      <p:ext uri="{BB962C8B-B14F-4D97-AF65-F5344CB8AC3E}">
        <p14:creationId xmlns:p14="http://schemas.microsoft.com/office/powerpoint/2010/main" val="220901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美鑫優退 保障內容</a:t>
            </a:r>
            <a:r>
              <a:rPr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rPr>
              <a:t>(1/2)</a:t>
            </a:r>
            <a:endPar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8" name="文字方塊 7">
            <a:extLst>
              <a:ext uri="{FF2B5EF4-FFF2-40B4-BE49-F238E27FC236}">
                <a16:creationId xmlns:a16="http://schemas.microsoft.com/office/drawing/2014/main" id="{214C8398-8F8D-C2CE-FE40-D690092846D8}"/>
              </a:ext>
            </a:extLst>
          </p:cNvPr>
          <p:cNvSpPr txBox="1"/>
          <p:nvPr/>
        </p:nvSpPr>
        <p:spPr>
          <a:xfrm>
            <a:off x="8112224" y="934001"/>
            <a:ext cx="2324596" cy="276999"/>
          </a:xfrm>
          <a:prstGeom prst="rect">
            <a:avLst/>
          </a:prstGeom>
          <a:noFill/>
        </p:spPr>
        <p:txBody>
          <a:bodyPr wrap="square" rtlCol="0">
            <a:spAutoFit/>
          </a:bodyPr>
          <a:lstStyle/>
          <a:p>
            <a:r>
              <a:rPr lang="zh-TW" altLang="en-US" sz="1200" b="1" dirty="0">
                <a:solidFill>
                  <a:srgbClr val="FF0000"/>
                </a:solidFill>
                <a:latin typeface="微軟正黑體" panose="020B0604030504040204" pitchFamily="34" charset="-120"/>
                <a:ea typeface="微軟正黑體" panose="020B0604030504040204" pitchFamily="34" charset="-120"/>
              </a:rPr>
              <a:t>* 詳細給付內容請參閱保單條款</a:t>
            </a:r>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l="6874" t="15350" r="5387" b="43087"/>
          <a:stretch/>
        </p:blipFill>
        <p:spPr>
          <a:xfrm>
            <a:off x="2135560" y="1211000"/>
            <a:ext cx="7848872" cy="5265878"/>
          </a:xfrm>
          <a:prstGeom prst="rect">
            <a:avLst/>
          </a:prstGeom>
        </p:spPr>
      </p:pic>
    </p:spTree>
    <p:extLst>
      <p:ext uri="{BB962C8B-B14F-4D97-AF65-F5344CB8AC3E}">
        <p14:creationId xmlns:p14="http://schemas.microsoft.com/office/powerpoint/2010/main" val="266491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美鑫優退 保障內容</a:t>
            </a:r>
            <a:r>
              <a:rPr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rPr>
              <a:t>(2/2)</a:t>
            </a:r>
            <a:endPar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8" name="文字方塊 7">
            <a:extLst>
              <a:ext uri="{FF2B5EF4-FFF2-40B4-BE49-F238E27FC236}">
                <a16:creationId xmlns:a16="http://schemas.microsoft.com/office/drawing/2014/main" id="{214C8398-8F8D-C2CE-FE40-D690092846D8}"/>
              </a:ext>
            </a:extLst>
          </p:cNvPr>
          <p:cNvSpPr txBox="1"/>
          <p:nvPr/>
        </p:nvSpPr>
        <p:spPr>
          <a:xfrm>
            <a:off x="8112224" y="934001"/>
            <a:ext cx="2324596" cy="276999"/>
          </a:xfrm>
          <a:prstGeom prst="rect">
            <a:avLst/>
          </a:prstGeom>
          <a:noFill/>
        </p:spPr>
        <p:txBody>
          <a:bodyPr wrap="square" rtlCol="0">
            <a:spAutoFit/>
          </a:bodyPr>
          <a:lstStyle/>
          <a:p>
            <a:r>
              <a:rPr lang="zh-TW" altLang="en-US" sz="1200" b="1" dirty="0">
                <a:solidFill>
                  <a:srgbClr val="FF0000"/>
                </a:solidFill>
                <a:latin typeface="微軟正黑體" panose="020B0604030504040204" pitchFamily="34" charset="-120"/>
                <a:ea typeface="微軟正黑體" panose="020B0604030504040204" pitchFamily="34" charset="-120"/>
              </a:rPr>
              <a:t>* 詳細給付內容請參閱保單條款</a:t>
            </a:r>
          </a:p>
        </p:txBody>
      </p:sp>
      <p:pic>
        <p:nvPicPr>
          <p:cNvPr id="9" name="圖片 8"/>
          <p:cNvPicPr>
            <a:picLocks noChangeAspect="1"/>
          </p:cNvPicPr>
          <p:nvPr/>
        </p:nvPicPr>
        <p:blipFill rotWithShape="1">
          <a:blip r:embed="rId3">
            <a:extLst>
              <a:ext uri="{28A0092B-C50C-407E-A947-70E740481C1C}">
                <a14:useLocalDpi xmlns:a14="http://schemas.microsoft.com/office/drawing/2010/main" val="0"/>
              </a:ext>
            </a:extLst>
          </a:blip>
          <a:srcRect l="6874" t="56418" r="5387" b="3800"/>
          <a:stretch/>
        </p:blipFill>
        <p:spPr>
          <a:xfrm>
            <a:off x="1960436" y="1202544"/>
            <a:ext cx="8168012" cy="5245140"/>
          </a:xfrm>
          <a:prstGeom prst="rect">
            <a:avLst/>
          </a:prstGeom>
        </p:spPr>
      </p:pic>
    </p:spTree>
    <p:extLst>
      <p:ext uri="{BB962C8B-B14F-4D97-AF65-F5344CB8AC3E}">
        <p14:creationId xmlns:p14="http://schemas.microsoft.com/office/powerpoint/2010/main" val="53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rotWithShape="1">
          <a:blip r:embed="rId3">
            <a:extLst>
              <a:ext uri="{28A0092B-C50C-407E-A947-70E740481C1C}">
                <a14:useLocalDpi xmlns:a14="http://schemas.microsoft.com/office/drawing/2010/main" val="0"/>
              </a:ext>
            </a:extLst>
          </a:blip>
          <a:srcRect t="26810" b="21019"/>
          <a:stretch/>
        </p:blipFill>
        <p:spPr>
          <a:xfrm>
            <a:off x="340511" y="1855441"/>
            <a:ext cx="11284851" cy="3767773"/>
          </a:xfrm>
          <a:prstGeom prst="rect">
            <a:avLst/>
          </a:prstGeom>
        </p:spPr>
      </p:pic>
      <p:sp>
        <p:nvSpPr>
          <p:cNvPr id="6" name="標題 2"/>
          <p:cNvSpPr txBox="1">
            <a:spLocks/>
          </p:cNvSpPr>
          <p:nvPr/>
        </p:nvSpPr>
        <p:spPr>
          <a:xfrm>
            <a:off x="340511" y="1132148"/>
            <a:ext cx="11626023" cy="717504"/>
          </a:xfrm>
          <a:prstGeom prst="rect">
            <a:avLst/>
          </a:prstGeom>
        </p:spPr>
        <p:txBody>
          <a:bodyPr wrap="square">
            <a:spAutoFit/>
          </a:bodyPr>
          <a:lstStyle>
            <a:defPPr>
              <a:defRPr lang="zh-TW"/>
            </a:defPPr>
            <a:lvl1pPr>
              <a:defRPr sz="1100">
                <a:latin typeface="微軟正黑體" panose="020B0604030504040204" pitchFamily="34" charset="-120"/>
                <a:ea typeface="微軟正黑體" panose="020B0604030504040204" pitchFamily="34" charset="-120"/>
                <a:cs typeface="Times New Roman" panose="02020603050405020304" pitchFamily="18" charset="0"/>
              </a:defRPr>
            </a:lvl1pPr>
          </a:lstStyle>
          <a:p>
            <a:pPr>
              <a:lnSpc>
                <a:spcPct val="110000"/>
              </a:lnSpc>
            </a:pPr>
            <a:r>
              <a:rPr lang="en-US" altLang="zh-TW" sz="1200" b="1" dirty="0"/>
              <a:t>50</a:t>
            </a:r>
            <a:r>
              <a:rPr lang="zh-TW" altLang="en-US" sz="1200" b="1" dirty="0"/>
              <a:t>歲男性投保「台灣人壽美鑫優退美元利率變動型還本終身保險」基本保險金額</a:t>
            </a:r>
            <a:r>
              <a:rPr lang="en-US" altLang="zh-TW" sz="1200" b="1" dirty="0"/>
              <a:t>115,000</a:t>
            </a:r>
            <a:r>
              <a:rPr lang="zh-TW" altLang="en-US" sz="1200" b="1" dirty="0"/>
              <a:t>美元，繳費</a:t>
            </a:r>
            <a:r>
              <a:rPr lang="en-US" altLang="zh-TW" sz="1200" b="1" dirty="0"/>
              <a:t>6</a:t>
            </a:r>
            <a:r>
              <a:rPr lang="zh-TW" altLang="en-US" sz="1200" b="1" dirty="0"/>
              <a:t>年，表定年繳保費</a:t>
            </a:r>
            <a:r>
              <a:rPr lang="en-US" altLang="zh-TW" sz="1200" b="1" dirty="0"/>
              <a:t>25,875</a:t>
            </a:r>
            <a:r>
              <a:rPr lang="zh-TW" altLang="en-US" sz="1200" b="1" dirty="0"/>
              <a:t>美元，首期保險費採匯款及續期保險費採金融轉帳享</a:t>
            </a:r>
            <a:r>
              <a:rPr lang="en-US" altLang="zh-TW" sz="1200" b="1" dirty="0"/>
              <a:t>1%</a:t>
            </a:r>
            <a:r>
              <a:rPr lang="zh-TW" altLang="en-US" sz="1200" b="1" dirty="0"/>
              <a:t>保費折扣及高保費折扣</a:t>
            </a:r>
            <a:r>
              <a:rPr lang="en-US" altLang="zh-TW" sz="1200" b="1" dirty="0"/>
              <a:t>5%</a:t>
            </a:r>
            <a:r>
              <a:rPr lang="zh-TW" altLang="en-US" sz="1200" b="1" dirty="0"/>
              <a:t>，共計享有</a:t>
            </a:r>
            <a:r>
              <a:rPr lang="en-US" altLang="zh-TW" sz="1200" b="1" dirty="0"/>
              <a:t>6%</a:t>
            </a:r>
            <a:r>
              <a:rPr lang="zh-TW" altLang="en-US" sz="1200" b="1" dirty="0"/>
              <a:t>折扣，實繳年保費為</a:t>
            </a:r>
            <a:r>
              <a:rPr lang="en-US" altLang="zh-TW" sz="1200" b="1" dirty="0"/>
              <a:t>24,323</a:t>
            </a:r>
            <a:r>
              <a:rPr lang="zh-TW" altLang="en-US" sz="1200" b="1" dirty="0"/>
              <a:t>美元。</a:t>
            </a:r>
            <a:endParaRPr lang="en-US" altLang="zh-TW" sz="1200" b="1" dirty="0"/>
          </a:p>
          <a:p>
            <a:pPr>
              <a:lnSpc>
                <a:spcPct val="110000"/>
              </a:lnSpc>
            </a:pPr>
            <a:r>
              <a:rPr kumimoji="0" lang="zh-TW" altLang="en-US" sz="1400" b="1" spc="-100" dirty="0">
                <a:solidFill>
                  <a:srgbClr val="FF0000"/>
                </a:solidFill>
              </a:rPr>
              <a:t>情境：假設每年宣告利率</a:t>
            </a:r>
            <a:r>
              <a:rPr lang="en-US" altLang="zh-TW" sz="1400" b="1" spc="-100" dirty="0">
                <a:solidFill>
                  <a:srgbClr val="FF0000"/>
                </a:solidFill>
              </a:rPr>
              <a:t>4</a:t>
            </a:r>
            <a:r>
              <a:rPr kumimoji="0" lang="en-US" altLang="zh-TW" sz="1400" b="1" dirty="0">
                <a:solidFill>
                  <a:srgbClr val="FF0000"/>
                </a:solidFill>
              </a:rPr>
              <a:t>.00%</a:t>
            </a:r>
            <a:r>
              <a:rPr kumimoji="0" lang="zh-TW" altLang="en-US" sz="1400" b="1" spc="-100" dirty="0">
                <a:solidFill>
                  <a:srgbClr val="FF0000"/>
                </a:solidFill>
              </a:rPr>
              <a:t>不變情況下，</a:t>
            </a:r>
            <a:r>
              <a:rPr kumimoji="0" lang="en-US" altLang="zh-TW" sz="1400" b="1" spc="-100" dirty="0">
                <a:solidFill>
                  <a:srgbClr val="FF0000"/>
                </a:solidFill>
              </a:rPr>
              <a:t>65</a:t>
            </a:r>
            <a:r>
              <a:rPr kumimoji="0" lang="zh-TW" altLang="en-US" sz="1400" b="1" spc="-100" dirty="0">
                <a:solidFill>
                  <a:srgbClr val="FF0000"/>
                </a:solidFill>
              </a:rPr>
              <a:t>歲起增值回饋分享金</a:t>
            </a:r>
            <a:r>
              <a:rPr kumimoji="0" lang="en-US" altLang="zh-TW" sz="1400" b="1" spc="-100" dirty="0">
                <a:solidFill>
                  <a:srgbClr val="FF0000"/>
                </a:solidFill>
              </a:rPr>
              <a:t>(</a:t>
            </a:r>
            <a:r>
              <a:rPr kumimoji="0" lang="zh-TW" altLang="en-US" sz="1400" b="1" spc="-100" dirty="0">
                <a:solidFill>
                  <a:srgbClr val="FF0000"/>
                </a:solidFill>
              </a:rPr>
              <a:t>非保證給付</a:t>
            </a:r>
            <a:r>
              <a:rPr kumimoji="0" lang="en-US" altLang="zh-TW" sz="1400" b="1" spc="-100" dirty="0">
                <a:solidFill>
                  <a:srgbClr val="FF0000"/>
                </a:solidFill>
              </a:rPr>
              <a:t>)</a:t>
            </a:r>
            <a:r>
              <a:rPr kumimoji="0" lang="zh-TW" altLang="en-US" sz="1400" b="1" spc="-100" dirty="0">
                <a:solidFill>
                  <a:srgbClr val="FF0000"/>
                </a:solidFill>
              </a:rPr>
              <a:t>給付方式為「現金給付」。</a:t>
            </a:r>
            <a:endParaRPr lang="zh-TW" altLang="en-US" sz="1400" spc="-100" dirty="0">
              <a:solidFill>
                <a:srgbClr val="FF0000"/>
              </a:solidFill>
            </a:endParaRPr>
          </a:p>
        </p:txBody>
      </p:sp>
      <p:sp>
        <p:nvSpPr>
          <p:cNvPr id="5" name="矩形 4"/>
          <p:cNvSpPr/>
          <p:nvPr/>
        </p:nvSpPr>
        <p:spPr>
          <a:xfrm>
            <a:off x="2063552" y="300393"/>
            <a:ext cx="8230323" cy="646331"/>
          </a:xfrm>
          <a:prstGeom prst="rect">
            <a:avLst/>
          </a:prstGeom>
        </p:spPr>
        <p:txBody>
          <a:bodyPr wrap="square">
            <a:spAutoFit/>
          </a:bodyPr>
          <a:lstStyle/>
          <a:p>
            <a:pPr algn="ctr" eaLnBrk="1" hangingPunct="1"/>
            <a:r>
              <a:rPr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rPr>
              <a:t>50</a:t>
            </a: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歲男性 範例說明</a:t>
            </a:r>
          </a:p>
        </p:txBody>
      </p:sp>
      <p:sp>
        <p:nvSpPr>
          <p:cNvPr id="4" name="矩形 3">
            <a:extLst>
              <a:ext uri="{FF2B5EF4-FFF2-40B4-BE49-F238E27FC236}">
                <a16:creationId xmlns:a16="http://schemas.microsoft.com/office/drawing/2014/main" id="{199BA5D9-85C7-2DA4-F931-76F653A8DD68}"/>
              </a:ext>
            </a:extLst>
          </p:cNvPr>
          <p:cNvSpPr/>
          <p:nvPr/>
        </p:nvSpPr>
        <p:spPr>
          <a:xfrm>
            <a:off x="365429" y="5661248"/>
            <a:ext cx="11923259" cy="923330"/>
          </a:xfrm>
          <a:prstGeom prst="rect">
            <a:avLst/>
          </a:prstGeom>
          <a:noFill/>
        </p:spPr>
        <p:txBody>
          <a:bodyPr wrap="square">
            <a:spAutoFit/>
          </a:bodyPr>
          <a:lstStyle/>
          <a:p>
            <a:r>
              <a:rPr lang="zh-TW" altLang="zh-TW" sz="1100" dirty="0">
                <a:latin typeface="微軟正黑體" panose="020B0604030504040204" pitchFamily="34" charset="-120"/>
                <a:ea typeface="微軟正黑體" panose="020B0604030504040204" pitchFamily="34" charset="-120"/>
                <a:cs typeface="Times New Roman" panose="02020603050405020304" pitchFamily="18" charset="0"/>
              </a:rPr>
              <a:t>註</a:t>
            </a:r>
            <a:r>
              <a:rPr lang="en-US" altLang="zh-TW" sz="1100" dirty="0">
                <a:latin typeface="微軟正黑體" panose="020B0604030504040204" pitchFamily="34" charset="-120"/>
                <a:ea typeface="微軟正黑體" panose="020B0604030504040204" pitchFamily="34" charset="-120"/>
              </a:rPr>
              <a:t>1</a:t>
            </a:r>
            <a:r>
              <a:rPr lang="zh-TW" altLang="zh-TW" sz="1100" dirty="0">
                <a:latin typeface="微軟正黑體" panose="020B0604030504040204" pitchFamily="34" charset="-120"/>
                <a:ea typeface="微軟正黑體" panose="020B0604030504040204" pitchFamily="34" charset="-120"/>
                <a:cs typeface="Times New Roman" panose="02020603050405020304" pitchFamily="18" charset="0"/>
              </a:rPr>
              <a:t>：上表與「累計增加保險金額」之相關數值為假設每年宣告利率</a:t>
            </a:r>
            <a:r>
              <a:rPr lang="en-US" altLang="zh-TW" sz="1400" b="1" dirty="0">
                <a:solidFill>
                  <a:srgbClr val="FF0000"/>
                </a:solidFill>
                <a:latin typeface="微軟正黑體" panose="020B0604030504040204" pitchFamily="34" charset="-120"/>
                <a:ea typeface="微軟正黑體" panose="020B0604030504040204" pitchFamily="34" charset="-120"/>
              </a:rPr>
              <a:t>4.00%</a:t>
            </a:r>
            <a:r>
              <a:rPr lang="en-US" altLang="zh-TW" sz="14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4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非保證利率</a:t>
            </a:r>
            <a:r>
              <a:rPr lang="en-US" altLang="zh-TW" sz="14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100" dirty="0">
                <a:latin typeface="微軟正黑體" panose="020B0604030504040204" pitchFamily="34" charset="-120"/>
                <a:ea typeface="微軟正黑體" panose="020B0604030504040204" pitchFamily="34" charset="-120"/>
                <a:cs typeface="Times New Roman" panose="02020603050405020304" pitchFamily="18" charset="0"/>
              </a:rPr>
              <a:t>下計算，</a:t>
            </a:r>
            <a:r>
              <a:rPr lang="zh-TW" altLang="zh-TW" sz="1100" dirty="0">
                <a:latin typeface="微軟正黑體" panose="020B0604030504040204" pitchFamily="34" charset="-120"/>
                <a:ea typeface="微軟正黑體" panose="020B0604030504040204" pitchFamily="34" charset="-120"/>
                <a:cs typeface="Times New Roman" panose="02020603050405020304" pitchFamily="18" charset="0"/>
              </a:rPr>
              <a:t>且為人工試算容有四捨五入之誤差，實際金額以給付當時系統計算為主。</a:t>
            </a:r>
            <a:endParaRPr lang="zh-TW" altLang="zh-TW" sz="1100" dirty="0">
              <a:latin typeface="微軟正黑體" panose="020B0604030504040204" pitchFamily="34" charset="-120"/>
              <a:ea typeface="微軟正黑體" panose="020B0604030504040204" pitchFamily="34" charset="-120"/>
            </a:endParaRPr>
          </a:p>
          <a:p>
            <a:r>
              <a:rPr lang="zh-TW" altLang="zh-TW" sz="1100" dirty="0">
                <a:latin typeface="微軟正黑體" panose="020B0604030504040204" pitchFamily="34" charset="-120"/>
                <a:ea typeface="微軟正黑體" panose="020B0604030504040204" pitchFamily="34" charset="-120"/>
                <a:cs typeface="Times New Roman" panose="02020603050405020304" pitchFamily="18" charset="0"/>
              </a:rPr>
              <a:t>註</a:t>
            </a:r>
            <a:r>
              <a:rPr lang="en-US" altLang="zh-TW" sz="1100" dirty="0">
                <a:latin typeface="微軟正黑體" panose="020B0604030504040204" pitchFamily="34" charset="-120"/>
                <a:ea typeface="微軟正黑體" panose="020B0604030504040204" pitchFamily="34" charset="-120"/>
              </a:rPr>
              <a:t>2</a:t>
            </a:r>
            <a:r>
              <a:rPr lang="zh-TW" altLang="zh-TW" sz="1100" dirty="0">
                <a:latin typeface="微軟正黑體" panose="020B0604030504040204" pitchFamily="34" charset="-120"/>
                <a:ea typeface="微軟正黑體" panose="020B0604030504040204" pitchFamily="34" charset="-120"/>
                <a:cs typeface="Times New Roman" panose="02020603050405020304" pitchFamily="18" charset="0"/>
              </a:rPr>
              <a:t>：上表各項累計增加保險金額之年度末相關數值，係已包含次一保單週年日始生效之增額繳清保險金額，各項實際給付金額須以計算當時之實際累計增加保險金額為準。</a:t>
            </a:r>
            <a:endParaRPr lang="en-US" altLang="zh-TW" sz="1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1100" dirty="0">
                <a:latin typeface="微軟正黑體" panose="020B0604030504040204" pitchFamily="34" charset="-120"/>
                <a:ea typeface="微軟正黑體" panose="020B0604030504040204" pitchFamily="34" charset="-120"/>
                <a:cs typeface="Times New Roman" panose="02020603050405020304" pitchFamily="18" charset="0"/>
              </a:rPr>
              <a:t>註</a:t>
            </a:r>
            <a:r>
              <a:rPr lang="en-US" altLang="zh-TW" sz="1100" dirty="0">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1100" dirty="0">
                <a:latin typeface="微軟正黑體" panose="020B0604030504040204" pitchFamily="34" charset="-120"/>
                <a:ea typeface="微軟正黑體" panose="020B0604030504040204" pitchFamily="34" charset="-120"/>
                <a:cs typeface="Times New Roman" panose="02020603050405020304" pitchFamily="18" charset="0"/>
              </a:rPr>
              <a:t>：上表所列保單年度末之保單價值準備金與保單現金價值</a:t>
            </a:r>
            <a:r>
              <a:rPr lang="en-US" altLang="zh-TW" sz="1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100" dirty="0">
                <a:latin typeface="微軟正黑體" panose="020B0604030504040204" pitchFamily="34" charset="-120"/>
                <a:ea typeface="微軟正黑體" panose="020B0604030504040204" pitchFamily="34" charset="-120"/>
                <a:cs typeface="Times New Roman" panose="02020603050405020304" pitchFamily="18" charset="0"/>
              </a:rPr>
              <a:t>解約金</a:t>
            </a:r>
            <a:r>
              <a:rPr lang="en-US" altLang="zh-TW" sz="1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100" dirty="0">
                <a:latin typeface="微軟正黑體" panose="020B0604030504040204" pitchFamily="34" charset="-120"/>
                <a:ea typeface="微軟正黑體" panose="020B0604030504040204" pitchFamily="34" charset="-120"/>
                <a:cs typeface="Times New Roman" panose="02020603050405020304" pitchFamily="18" charset="0"/>
              </a:rPr>
              <a:t>，係為領取生存保險金及祝壽保險金後之數額。</a:t>
            </a:r>
            <a:endParaRPr lang="zh-TW" altLang="zh-TW" sz="1100" dirty="0">
              <a:latin typeface="微軟正黑體" panose="020B0604030504040204" pitchFamily="34" charset="-120"/>
              <a:ea typeface="微軟正黑體" panose="020B0604030504040204" pitchFamily="34" charset="-120"/>
            </a:endParaRPr>
          </a:p>
          <a:p>
            <a:r>
              <a:rPr lang="zh-TW" altLang="zh-TW" sz="1100" b="1" dirty="0">
                <a:latin typeface="微軟正黑體" panose="020B0604030504040204" pitchFamily="34" charset="-120"/>
                <a:ea typeface="微軟正黑體" panose="020B0604030504040204" pitchFamily="34" charset="-120"/>
                <a:cs typeface="新細明體" panose="02020500000000000000" pitchFamily="18" charset="-120"/>
              </a:rPr>
              <a:t>※</a:t>
            </a:r>
            <a:r>
              <a:rPr lang="zh-TW" altLang="zh-TW" sz="1100" b="1" dirty="0">
                <a:latin typeface="微軟正黑體" panose="020B0604030504040204" pitchFamily="34" charset="-120"/>
                <a:ea typeface="微軟正黑體" panose="020B0604030504040204" pitchFamily="34" charset="-120"/>
                <a:cs typeface="Times New Roman" panose="02020603050405020304" pitchFamily="18" charset="0"/>
              </a:rPr>
              <a:t>本範例數值</a:t>
            </a:r>
            <a:r>
              <a:rPr lang="zh-TW" altLang="zh-TW" sz="18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僅供參考</a:t>
            </a:r>
            <a:r>
              <a:rPr lang="zh-TW" altLang="zh-TW" sz="1100" b="1" dirty="0">
                <a:latin typeface="微軟正黑體" panose="020B0604030504040204" pitchFamily="34" charset="-120"/>
                <a:ea typeface="微軟正黑體" panose="020B0604030504040204" pitchFamily="34" charset="-120"/>
                <a:cs typeface="Times New Roman" panose="02020603050405020304" pitchFamily="18" charset="0"/>
              </a:rPr>
              <a:t>，可能存在小數點四捨五入進位之差異，實際數值詳閱保單頁面為準，各項給付條件之詳細內容請參閱保單條款。</a:t>
            </a:r>
            <a:r>
              <a:rPr lang="en-US" altLang="zh-TW" sz="1100" dirty="0">
                <a:latin typeface="微軟正黑體" panose="020B0604030504040204" pitchFamily="34" charset="-120"/>
                <a:ea typeface="微軟正黑體" panose="020B0604030504040204" pitchFamily="34" charset="-120"/>
              </a:rPr>
              <a:t> </a:t>
            </a:r>
            <a:endParaRPr lang="zh-TW" altLang="zh-TW" sz="1100" dirty="0">
              <a:effectLst/>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D14E7866-5455-53B5-694D-B460A0FEFDA3}"/>
              </a:ext>
            </a:extLst>
          </p:cNvPr>
          <p:cNvPicPr>
            <a:picLocks noChangeAspect="1"/>
          </p:cNvPicPr>
          <p:nvPr/>
        </p:nvPicPr>
        <p:blipFill>
          <a:blip r:embed="rId4"/>
          <a:stretch>
            <a:fillRect/>
          </a:stretch>
        </p:blipFill>
        <p:spPr>
          <a:xfrm>
            <a:off x="10196827" y="1490918"/>
            <a:ext cx="1654661" cy="258541"/>
          </a:xfrm>
          <a:prstGeom prst="rect">
            <a:avLst/>
          </a:prstGeom>
        </p:spPr>
      </p:pic>
      <p:sp>
        <p:nvSpPr>
          <p:cNvPr id="12" name="矩形 11">
            <a:extLst>
              <a:ext uri="{FF2B5EF4-FFF2-40B4-BE49-F238E27FC236}">
                <a16:creationId xmlns:a16="http://schemas.microsoft.com/office/drawing/2014/main" id="{5CF4AE2C-FCA7-CF41-0DA8-4CF15DF7CE88}"/>
              </a:ext>
            </a:extLst>
          </p:cNvPr>
          <p:cNvSpPr/>
          <p:nvPr/>
        </p:nvSpPr>
        <p:spPr>
          <a:xfrm>
            <a:off x="9408368" y="1855440"/>
            <a:ext cx="788459" cy="3511642"/>
          </a:xfrm>
          <a:prstGeom prst="rect">
            <a:avLst/>
          </a:prstGeom>
          <a:noFill/>
          <a:ln w="38100">
            <a:solidFill>
              <a:srgbClr val="FF0000"/>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sz="2400" b="1" dirty="0">
              <a:latin typeface="Book Antiqua" pitchFamily="18" charset="0"/>
              <a:ea typeface="標楷體" pitchFamily="65" charset="-120"/>
            </a:endParaRPr>
          </a:p>
        </p:txBody>
      </p:sp>
    </p:spTree>
    <p:extLst>
      <p:ext uri="{BB962C8B-B14F-4D97-AF65-F5344CB8AC3E}">
        <p14:creationId xmlns:p14="http://schemas.microsoft.com/office/powerpoint/2010/main" val="239445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投保規則</a:t>
            </a:r>
          </a:p>
        </p:txBody>
      </p:sp>
      <p:pic>
        <p:nvPicPr>
          <p:cNvPr id="2" name="圖片 1"/>
          <p:cNvPicPr>
            <a:picLocks noChangeAspect="1"/>
          </p:cNvPicPr>
          <p:nvPr/>
        </p:nvPicPr>
        <p:blipFill rotWithShape="1">
          <a:blip r:embed="rId3">
            <a:extLst>
              <a:ext uri="{28A0092B-C50C-407E-A947-70E740481C1C}">
                <a14:useLocalDpi xmlns:a14="http://schemas.microsoft.com/office/drawing/2010/main" val="0"/>
              </a:ext>
            </a:extLst>
          </a:blip>
          <a:srcRect t="14224" b="46849"/>
          <a:stretch/>
        </p:blipFill>
        <p:spPr>
          <a:xfrm>
            <a:off x="1487488" y="1247712"/>
            <a:ext cx="9505056" cy="5233160"/>
          </a:xfrm>
          <a:prstGeom prst="rect">
            <a:avLst/>
          </a:prstGeom>
        </p:spPr>
      </p:pic>
      <p:sp>
        <p:nvSpPr>
          <p:cNvPr id="3" name="矩形 2"/>
          <p:cNvSpPr/>
          <p:nvPr/>
        </p:nvSpPr>
        <p:spPr>
          <a:xfrm>
            <a:off x="1559496" y="1196752"/>
            <a:ext cx="2664296" cy="216024"/>
          </a:xfrm>
          <a:prstGeom prst="rect">
            <a:avLst/>
          </a:prstGeom>
          <a:solidFill>
            <a:schemeClr val="bg1"/>
          </a:solidFill>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sz="2400" b="1" dirty="0">
              <a:latin typeface="Book Antiqua" pitchFamily="18" charset="0"/>
              <a:ea typeface="標楷體" pitchFamily="65" charset="-120"/>
            </a:endParaRPr>
          </a:p>
        </p:txBody>
      </p:sp>
    </p:spTree>
    <p:extLst>
      <p:ext uri="{BB962C8B-B14F-4D97-AF65-F5344CB8AC3E}">
        <p14:creationId xmlns:p14="http://schemas.microsoft.com/office/powerpoint/2010/main" val="20836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匯款費用說明</a:t>
            </a:r>
          </a:p>
        </p:txBody>
      </p:sp>
      <p:pic>
        <p:nvPicPr>
          <p:cNvPr id="4" name="圖片 3">
            <a:extLst>
              <a:ext uri="{FF2B5EF4-FFF2-40B4-BE49-F238E27FC236}">
                <a16:creationId xmlns:a16="http://schemas.microsoft.com/office/drawing/2014/main" id="{CB780A99-0A62-2526-C6E8-F1C4FF71F0B2}"/>
              </a:ext>
            </a:extLst>
          </p:cNvPr>
          <p:cNvPicPr>
            <a:picLocks noChangeAspect="1"/>
          </p:cNvPicPr>
          <p:nvPr/>
        </p:nvPicPr>
        <p:blipFill>
          <a:blip r:embed="rId3"/>
          <a:stretch>
            <a:fillRect/>
          </a:stretch>
        </p:blipFill>
        <p:spPr>
          <a:xfrm>
            <a:off x="979071" y="1484784"/>
            <a:ext cx="10233857" cy="4567259"/>
          </a:xfrm>
          <a:prstGeom prst="rect">
            <a:avLst/>
          </a:prstGeom>
        </p:spPr>
      </p:pic>
      <p:sp>
        <p:nvSpPr>
          <p:cNvPr id="5" name="文字方塊 4">
            <a:extLst>
              <a:ext uri="{FF2B5EF4-FFF2-40B4-BE49-F238E27FC236}">
                <a16:creationId xmlns:a16="http://schemas.microsoft.com/office/drawing/2014/main" id="{6C80CA6D-6869-EBEB-7657-75425425AF8E}"/>
              </a:ext>
            </a:extLst>
          </p:cNvPr>
          <p:cNvSpPr txBox="1"/>
          <p:nvPr/>
        </p:nvSpPr>
        <p:spPr>
          <a:xfrm>
            <a:off x="5375920" y="5661248"/>
            <a:ext cx="3744416" cy="338554"/>
          </a:xfrm>
          <a:prstGeom prst="rect">
            <a:avLst/>
          </a:prstGeom>
          <a:solidFill>
            <a:schemeClr val="bg1"/>
          </a:solidFill>
        </p:spPr>
        <p:txBody>
          <a:bodyPr wrap="square" rtlCol="0">
            <a:spAutoFit/>
          </a:bodyPr>
          <a:lstStyle/>
          <a:p>
            <a:endParaRPr lang="zh-TW" altLang="en-US" dirty="0"/>
          </a:p>
        </p:txBody>
      </p:sp>
      <p:sp>
        <p:nvSpPr>
          <p:cNvPr id="3" name="文字方塊 2">
            <a:extLst>
              <a:ext uri="{FF2B5EF4-FFF2-40B4-BE49-F238E27FC236}">
                <a16:creationId xmlns:a16="http://schemas.microsoft.com/office/drawing/2014/main" id="{EB54606F-3BA2-1801-FCBB-FDA77257500A}"/>
              </a:ext>
            </a:extLst>
          </p:cNvPr>
          <p:cNvSpPr txBox="1"/>
          <p:nvPr/>
        </p:nvSpPr>
        <p:spPr>
          <a:xfrm>
            <a:off x="5254700" y="5628704"/>
            <a:ext cx="4536504" cy="292388"/>
          </a:xfrm>
          <a:prstGeom prst="rect">
            <a:avLst/>
          </a:prstGeom>
          <a:noFill/>
        </p:spPr>
        <p:txBody>
          <a:bodyPr wrap="square" rtlCol="0">
            <a:spAutoFit/>
          </a:bodyPr>
          <a:lstStyle/>
          <a:p>
            <a:r>
              <a:rPr lang="zh-TW" altLang="en-US" sz="1300" b="1"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rPr>
              <a:t>（網址：</a:t>
            </a:r>
            <a:r>
              <a:rPr lang="en-US" altLang="zh-TW" sz="1300" b="1"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rPr>
              <a:t>www.taiwanlife.com</a:t>
            </a:r>
            <a:r>
              <a:rPr lang="zh-TW" altLang="en-US" sz="1300" b="1"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rPr>
              <a:t>）查詢。</a:t>
            </a:r>
            <a:endParaRPr lang="zh-TW" altLang="en-US" sz="1300" dirty="0">
              <a:solidFill>
                <a:schemeClr val="tx1">
                  <a:lumMod val="95000"/>
                  <a:lumOff val="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1542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銷售對象說明</a:t>
            </a:r>
          </a:p>
        </p:txBody>
      </p:sp>
      <p:grpSp>
        <p:nvGrpSpPr>
          <p:cNvPr id="11" name="群組 10"/>
          <p:cNvGrpSpPr/>
          <p:nvPr/>
        </p:nvGrpSpPr>
        <p:grpSpPr>
          <a:xfrm>
            <a:off x="983431" y="1484784"/>
            <a:ext cx="10282699" cy="4320480"/>
            <a:chOff x="263352" y="1340768"/>
            <a:chExt cx="10682609" cy="4608512"/>
          </a:xfrm>
        </p:grpSpPr>
        <p:sp>
          <p:nvSpPr>
            <p:cNvPr id="2" name="按鈕形 1"/>
            <p:cNvSpPr/>
            <p:nvPr/>
          </p:nvSpPr>
          <p:spPr>
            <a:xfrm>
              <a:off x="263352" y="1340768"/>
              <a:ext cx="10682609" cy="4608512"/>
            </a:xfrm>
            <a:prstGeom prst="bevel">
              <a:avLst>
                <a:gd name="adj" fmla="val 2306"/>
              </a:avLst>
            </a:prstGeom>
            <a:solidFill>
              <a:srgbClr val="82563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sz="2400" b="1" dirty="0">
                <a:latin typeface="Book Antiqua" pitchFamily="18" charset="0"/>
                <a:ea typeface="標楷體" pitchFamily="65" charset="-120"/>
              </a:endParaRPr>
            </a:p>
          </p:txBody>
        </p:sp>
        <p:sp>
          <p:nvSpPr>
            <p:cNvPr id="9" name="矩形 8"/>
            <p:cNvSpPr/>
            <p:nvPr/>
          </p:nvSpPr>
          <p:spPr>
            <a:xfrm>
              <a:off x="407368" y="1484784"/>
              <a:ext cx="10369152" cy="4320480"/>
            </a:xfrm>
            <a:prstGeom prst="rect">
              <a:avLst/>
            </a:prstGeom>
            <a:solidFill>
              <a:srgbClr val="167F78"/>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sz="2400" b="1" dirty="0">
                <a:latin typeface="Book Antiqua" pitchFamily="18" charset="0"/>
                <a:ea typeface="標楷體" pitchFamily="65" charset="-120"/>
              </a:endParaRPr>
            </a:p>
          </p:txBody>
        </p:sp>
      </p:grpSp>
      <p:pic>
        <p:nvPicPr>
          <p:cNvPr id="13" name="圖片 12"/>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125393" y="4149080"/>
            <a:ext cx="1947271" cy="2225304"/>
          </a:xfrm>
          <a:prstGeom prst="rect">
            <a:avLst/>
          </a:prstGeom>
        </p:spPr>
      </p:pic>
      <p:sp>
        <p:nvSpPr>
          <p:cNvPr id="20" name="文字方塊 19"/>
          <p:cNvSpPr txBox="1"/>
          <p:nvPr/>
        </p:nvSpPr>
        <p:spPr>
          <a:xfrm>
            <a:off x="1435618" y="2693376"/>
            <a:ext cx="9023963" cy="2677656"/>
          </a:xfrm>
          <a:prstGeom prst="rect">
            <a:avLst/>
          </a:prstGeom>
          <a:noFill/>
        </p:spPr>
        <p:txBody>
          <a:bodyPr wrap="square" rtlCol="0">
            <a:spAutoFit/>
          </a:bodyPr>
          <a:lstStyle/>
          <a:p>
            <a:pPr marL="505800" indent="-342900">
              <a:buFont typeface="Wingdings" panose="05000000000000000000" pitchFamily="2" charset="2"/>
              <a:buChar char="ü"/>
            </a:pPr>
            <a:r>
              <a:rPr lang="zh-TW" altLang="en-US" sz="2400" b="1" kern="100" dirty="0">
                <a:solidFill>
                  <a:srgbClr val="FFFF00"/>
                </a:solidFill>
                <a:latin typeface="+mj-ea"/>
                <a:ea typeface="+mj-ea"/>
                <a:cs typeface="Times New Roman" panose="02020603050405020304" pitchFamily="18" charset="0"/>
              </a:rPr>
              <a:t>本商品可銷售予</a:t>
            </a:r>
            <a:r>
              <a:rPr lang="en-US" altLang="zh-TW" sz="2400" b="1" kern="100" dirty="0">
                <a:solidFill>
                  <a:srgbClr val="FFFF00"/>
                </a:solidFill>
                <a:latin typeface="+mj-ea"/>
                <a:ea typeface="+mj-ea"/>
                <a:cs typeface="Times New Roman" panose="02020603050405020304" pitchFamily="18" charset="0"/>
              </a:rPr>
              <a:t>65</a:t>
            </a:r>
            <a:r>
              <a:rPr lang="zh-TW" altLang="en-US" sz="2400" b="1" kern="100" dirty="0">
                <a:solidFill>
                  <a:srgbClr val="FFFF00"/>
                </a:solidFill>
                <a:latin typeface="+mj-ea"/>
                <a:ea typeface="+mj-ea"/>
                <a:cs typeface="Times New Roman" panose="02020603050405020304" pitchFamily="18" charset="0"/>
              </a:rPr>
              <a:t>歲以上客戶</a:t>
            </a:r>
            <a:r>
              <a:rPr lang="en-US" altLang="zh-TW" sz="2400" b="1" kern="100" dirty="0">
                <a:solidFill>
                  <a:srgbClr val="FFFF00"/>
                </a:solidFill>
                <a:latin typeface="+mj-ea"/>
                <a:cs typeface="Times New Roman" panose="02020603050405020304" pitchFamily="18" charset="0"/>
              </a:rPr>
              <a:t>(</a:t>
            </a:r>
            <a:r>
              <a:rPr lang="zh-TW" altLang="en-US" sz="2400" b="1" kern="100" dirty="0">
                <a:solidFill>
                  <a:srgbClr val="FFFF00"/>
                </a:solidFill>
                <a:latin typeface="+mj-ea"/>
                <a:ea typeface="+mj-ea"/>
                <a:cs typeface="Times New Roman" panose="02020603050405020304" pitchFamily="18" charset="0"/>
              </a:rPr>
              <a:t>包含要保人、被保險人及實際繳費人</a:t>
            </a:r>
            <a:r>
              <a:rPr lang="en-US" altLang="zh-TW" sz="2400" b="1" kern="100" dirty="0">
                <a:solidFill>
                  <a:srgbClr val="FFFF00"/>
                </a:solidFill>
                <a:latin typeface="+mj-ea"/>
                <a:ea typeface="+mj-ea"/>
                <a:cs typeface="Times New Roman" panose="02020603050405020304" pitchFamily="18" charset="0"/>
              </a:rPr>
              <a:t>)</a:t>
            </a:r>
            <a:r>
              <a:rPr lang="zh-TW" altLang="en-US" sz="2400" b="1" kern="100" dirty="0">
                <a:solidFill>
                  <a:srgbClr val="FFFF00"/>
                </a:solidFill>
                <a:latin typeface="+mj-ea"/>
                <a:ea typeface="+mj-ea"/>
                <a:cs typeface="Times New Roman" panose="02020603050405020304" pitchFamily="18" charset="0"/>
              </a:rPr>
              <a:t>，惟為充分了解客戶之特性，仍須填寫高齡投保評估量表，以強化完成核保、銷售控管等程序，並利於相關</a:t>
            </a:r>
            <a:r>
              <a:rPr lang="en-US" altLang="zh-TW" sz="2400" b="1" kern="100" dirty="0">
                <a:solidFill>
                  <a:srgbClr val="FFFF00"/>
                </a:solidFill>
                <a:latin typeface="+mj-ea"/>
                <a:ea typeface="+mj-ea"/>
                <a:cs typeface="Times New Roman" panose="02020603050405020304" pitchFamily="18" charset="0"/>
              </a:rPr>
              <a:t>KYC</a:t>
            </a:r>
            <a:r>
              <a:rPr lang="zh-TW" altLang="en-US" sz="2400" b="1" kern="100" dirty="0">
                <a:solidFill>
                  <a:srgbClr val="FFFF00"/>
                </a:solidFill>
                <a:latin typeface="+mj-ea"/>
                <a:ea typeface="+mj-ea"/>
                <a:cs typeface="Times New Roman" panose="02020603050405020304" pitchFamily="18" charset="0"/>
              </a:rPr>
              <a:t>程序完備。</a:t>
            </a:r>
            <a:endParaRPr lang="en-US" altLang="zh-TW" sz="2400" b="1" kern="100" dirty="0">
              <a:solidFill>
                <a:srgbClr val="FFFF00"/>
              </a:solidFill>
              <a:latin typeface="+mj-ea"/>
              <a:ea typeface="+mj-ea"/>
              <a:cs typeface="Times New Roman" panose="02020603050405020304" pitchFamily="18" charset="0"/>
            </a:endParaRPr>
          </a:p>
          <a:p>
            <a:pPr marL="505800" indent="-342900">
              <a:buFont typeface="Wingdings" panose="05000000000000000000" pitchFamily="2" charset="2"/>
              <a:buChar char="ü"/>
            </a:pPr>
            <a:r>
              <a:rPr lang="en-US" altLang="zh-TW" sz="2400" b="1" kern="100" dirty="0">
                <a:solidFill>
                  <a:srgbClr val="FFFF00"/>
                </a:solidFill>
                <a:latin typeface="+mj-ea"/>
                <a:ea typeface="+mj-ea"/>
                <a:cs typeface="Times New Roman" panose="02020603050405020304" pitchFamily="18" charset="0"/>
              </a:rPr>
              <a:t>65</a:t>
            </a:r>
            <a:r>
              <a:rPr lang="zh-TW" altLang="en-US" sz="2400" b="1" kern="100" dirty="0">
                <a:solidFill>
                  <a:srgbClr val="FFFF00"/>
                </a:solidFill>
                <a:latin typeface="+mj-ea"/>
                <a:ea typeface="+mj-ea"/>
                <a:cs typeface="Times New Roman" panose="02020603050405020304" pitchFamily="18" charset="0"/>
              </a:rPr>
              <a:t>歲以上客戶</a:t>
            </a:r>
            <a:r>
              <a:rPr lang="en-US" altLang="zh-TW" sz="2400" b="1" kern="100" dirty="0">
                <a:solidFill>
                  <a:srgbClr val="FFFF00"/>
                </a:solidFill>
                <a:latin typeface="+mj-ea"/>
                <a:ea typeface="+mj-ea"/>
                <a:cs typeface="Times New Roman" panose="02020603050405020304" pitchFamily="18" charset="0"/>
              </a:rPr>
              <a:t>(</a:t>
            </a:r>
            <a:r>
              <a:rPr lang="zh-TW" altLang="en-US" sz="2400" b="1" kern="100" dirty="0">
                <a:solidFill>
                  <a:srgbClr val="FFFF00"/>
                </a:solidFill>
                <a:latin typeface="+mj-ea"/>
                <a:ea typeface="+mj-ea"/>
                <a:cs typeface="Times New Roman" panose="02020603050405020304" pitchFamily="18" charset="0"/>
              </a:rPr>
              <a:t>包含要保人、被保險人及實際繳費人</a:t>
            </a:r>
            <a:r>
              <a:rPr lang="en-US" altLang="zh-TW" sz="2400" b="1" kern="100" dirty="0">
                <a:solidFill>
                  <a:srgbClr val="FFFF00"/>
                </a:solidFill>
                <a:latin typeface="+mj-ea"/>
                <a:ea typeface="+mj-ea"/>
                <a:cs typeface="Times New Roman" panose="02020603050405020304" pitchFamily="18" charset="0"/>
              </a:rPr>
              <a:t>)</a:t>
            </a:r>
            <a:r>
              <a:rPr lang="zh-TW" altLang="en-US" sz="2400" b="1" kern="100" dirty="0">
                <a:solidFill>
                  <a:srgbClr val="FFFF00"/>
                </a:solidFill>
                <a:latin typeface="+mj-ea"/>
                <a:ea typeface="+mj-ea"/>
                <a:cs typeface="Times New Roman" panose="02020603050405020304" pitchFamily="18" charset="0"/>
              </a:rPr>
              <a:t>經高齡投保評估量表評估為不具有辨識不利其投保權益情形之能力者，屬不適合銷售之對象及客戶特性。</a:t>
            </a:r>
          </a:p>
        </p:txBody>
      </p:sp>
      <p:sp>
        <p:nvSpPr>
          <p:cNvPr id="21" name="矩形 20"/>
          <p:cNvSpPr/>
          <p:nvPr/>
        </p:nvSpPr>
        <p:spPr>
          <a:xfrm>
            <a:off x="1435619" y="1844824"/>
            <a:ext cx="8689774" cy="830997"/>
          </a:xfrm>
          <a:prstGeom prst="rect">
            <a:avLst/>
          </a:prstGeom>
        </p:spPr>
        <p:txBody>
          <a:bodyPr wrap="square">
            <a:spAutoFit/>
          </a:bodyPr>
          <a:lstStyle/>
          <a:p>
            <a:pPr lvl="0" algn="just">
              <a:spcAft>
                <a:spcPts val="0"/>
              </a:spcAft>
            </a:pPr>
            <a:r>
              <a:rPr lang="zh-TW" altLang="zh-TW" sz="2400" b="1" kern="100" dirty="0">
                <a:solidFill>
                  <a:schemeClr val="bg1"/>
                </a:solidFill>
                <a:latin typeface="+mj-ea"/>
                <a:ea typeface="+mj-ea"/>
                <a:cs typeface="Times New Roman" panose="02020603050405020304" pitchFamily="18" charset="0"/>
              </a:rPr>
              <a:t>商品不適合銷售之對象及客戶特性、適合銷售予</a:t>
            </a:r>
            <a:r>
              <a:rPr lang="en-US" altLang="zh-TW" sz="2400" b="1" kern="100" dirty="0">
                <a:solidFill>
                  <a:schemeClr val="bg1"/>
                </a:solidFill>
                <a:latin typeface="+mj-ea"/>
                <a:ea typeface="+mj-ea"/>
                <a:cs typeface="Times New Roman" panose="02020603050405020304" pitchFamily="18" charset="0"/>
              </a:rPr>
              <a:t>65</a:t>
            </a:r>
            <a:r>
              <a:rPr lang="zh-TW" altLang="zh-TW" sz="2400" b="1" kern="100" dirty="0">
                <a:solidFill>
                  <a:schemeClr val="bg1"/>
                </a:solidFill>
                <a:latin typeface="+mj-ea"/>
                <a:ea typeface="+mj-ea"/>
                <a:cs typeface="Times New Roman" panose="02020603050405020304" pitchFamily="18" charset="0"/>
              </a:rPr>
              <a:t>歲以上客戶之特性</a:t>
            </a:r>
            <a:r>
              <a:rPr lang="en-US" altLang="zh-TW" sz="2400" b="1" kern="100" dirty="0">
                <a:solidFill>
                  <a:schemeClr val="bg1"/>
                </a:solidFill>
                <a:latin typeface="+mj-ea"/>
                <a:ea typeface="+mj-ea"/>
                <a:cs typeface="Times New Roman" panose="02020603050405020304" pitchFamily="18" charset="0"/>
              </a:rPr>
              <a:t>，</a:t>
            </a:r>
            <a:r>
              <a:rPr lang="zh-TW" altLang="en-US" sz="2400" b="1" kern="100" dirty="0">
                <a:solidFill>
                  <a:schemeClr val="bg1"/>
                </a:solidFill>
                <a:latin typeface="+mj-ea"/>
                <a:ea typeface="+mj-ea"/>
                <a:cs typeface="Times New Roman" panose="02020603050405020304" pitchFamily="18" charset="0"/>
              </a:rPr>
              <a:t>評估結果</a:t>
            </a:r>
            <a:r>
              <a:rPr lang="zh-TW" altLang="en-US" sz="2400" b="1" kern="100" dirty="0">
                <a:solidFill>
                  <a:schemeClr val="bg1"/>
                </a:solidFill>
                <a:latin typeface="PMingLiU" panose="02020500000000000000" pitchFamily="18" charset="-120"/>
                <a:ea typeface="PMingLiU" panose="02020500000000000000" pitchFamily="18" charset="-120"/>
                <a:cs typeface="Times New Roman" panose="02020603050405020304" pitchFamily="18" charset="0"/>
              </a:rPr>
              <a:t>：</a:t>
            </a:r>
            <a:endParaRPr lang="zh-TW" altLang="zh-TW" sz="2400" b="1" kern="100" dirty="0">
              <a:solidFill>
                <a:schemeClr val="bg1"/>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0673594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0">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b="1" dirty="0" smtClean="0">
            <a:latin typeface="Book Antiqua" pitchFamily="18" charset="0"/>
            <a:ea typeface="標楷體" pitchFamily="65" charset="-120"/>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28394</TotalTime>
  <Words>1454</Words>
  <Application>Microsoft Office PowerPoint</Application>
  <PresentationFormat>寬螢幕</PresentationFormat>
  <Paragraphs>56</Paragraphs>
  <Slides>10</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Microsoft JhengHei Light</vt:lpstr>
      <vt:lpstr>微軟正黑體</vt:lpstr>
      <vt:lpstr>PMingLiU</vt:lpstr>
      <vt:lpstr>Arial</vt:lpstr>
      <vt:lpstr>Book Antiqua</vt:lpstr>
      <vt:lpstr>Calibri</vt:lpstr>
      <vt:lpstr>Times New Roman</vt:lpstr>
      <vt:lpstr>Wingdings</vt:lpstr>
      <vt:lpstr>Office 佈景主題</vt:lpstr>
      <vt:lpstr>台灣人壽 美鑫優退美元利率變動型還本終身保險</vt:lpstr>
      <vt:lpstr>新聞議題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twlife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 標 題 處</dc:title>
  <dc:creator>twlife</dc:creator>
  <cp:lastModifiedBy>李鼎煬</cp:lastModifiedBy>
  <cp:revision>1929</cp:revision>
  <cp:lastPrinted>2024-12-24T01:19:10Z</cp:lastPrinted>
  <dcterms:created xsi:type="dcterms:W3CDTF">2010-08-02T06:22:30Z</dcterms:created>
  <dcterms:modified xsi:type="dcterms:W3CDTF">2025-01-07T05:44:06Z</dcterms:modified>
</cp:coreProperties>
</file>