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0" r:id="rId1"/>
    <p:sldMasterId id="2147483688" r:id="rId2"/>
  </p:sldMasterIdLst>
  <p:notesMasterIdLst>
    <p:notesMasterId r:id="rId5"/>
  </p:notesMasterIdLst>
  <p:sldIdLst>
    <p:sldId id="273" r:id="rId3"/>
    <p:sldId id="275" r:id="rId4"/>
  </p:sldIdLst>
  <p:sldSz cx="10691813" cy="7559675"/>
  <p:notesSz cx="6807200" cy="99393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林珊如" initials="林珊如" lastIdx="1" clrIdx="0">
    <p:extLst>
      <p:ext uri="{19B8F6BF-5375-455C-9EA6-DF929625EA0E}">
        <p15:presenceInfo xmlns:p15="http://schemas.microsoft.com/office/powerpoint/2012/main" userId="S-1-5-21-854245398-1390067357-839522115-7519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7950"/>
    <a:srgbClr val="3A72AC"/>
    <a:srgbClr val="4699D1"/>
    <a:srgbClr val="A1CAE4"/>
    <a:srgbClr val="885E49"/>
    <a:srgbClr val="E5E5E4"/>
    <a:srgbClr val="DEE8D0"/>
    <a:srgbClr val="8FAD61"/>
    <a:srgbClr val="D8E3C7"/>
    <a:srgbClr val="D0DDB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等深淺樣式 2 - 輔色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0A15C55-8517-42AA-B614-E9B94910E393}" styleName="中等深淺樣式 2 - 輔色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F5AB1C69-6EDB-4FF4-983F-18BD219EF322}" styleName="中等深淺樣式 2 - 輔色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中等深淺樣式 2 - 輔色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838" autoAdjust="0"/>
    <p:restoredTop sz="94660"/>
  </p:normalViewPr>
  <p:slideViewPr>
    <p:cSldViewPr snapToGrid="0">
      <p:cViewPr varScale="1">
        <p:scale>
          <a:sx n="80" d="100"/>
          <a:sy n="80" d="100"/>
        </p:scale>
        <p:origin x="824" y="44"/>
      </p:cViewPr>
      <p:guideLst/>
    </p:cSldViewPr>
  </p:slid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commentAuthors" Target="commentAuthors.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49787" cy="498693"/>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55838" y="0"/>
            <a:ext cx="2949787" cy="498693"/>
          </a:xfrm>
          <a:prstGeom prst="rect">
            <a:avLst/>
          </a:prstGeom>
        </p:spPr>
        <p:txBody>
          <a:bodyPr vert="horz" lIns="91440" tIns="45720" rIns="91440" bIns="45720" rtlCol="0"/>
          <a:lstStyle>
            <a:lvl1pPr algn="r">
              <a:defRPr sz="1200"/>
            </a:lvl1pPr>
          </a:lstStyle>
          <a:p>
            <a:fld id="{86613B34-E84C-4710-B077-1887F7712DE1}" type="datetimeFigureOut">
              <a:rPr lang="zh-TW" altLang="en-US" smtClean="0"/>
              <a:t>2025/1/24</a:t>
            </a:fld>
            <a:endParaRPr lang="zh-TW" altLang="en-US"/>
          </a:p>
        </p:txBody>
      </p:sp>
      <p:sp>
        <p:nvSpPr>
          <p:cNvPr id="4" name="投影片圖像版面配置區 3"/>
          <p:cNvSpPr>
            <a:spLocks noGrp="1" noRot="1" noChangeAspect="1"/>
          </p:cNvSpPr>
          <p:nvPr>
            <p:ph type="sldImg" idx="2"/>
          </p:nvPr>
        </p:nvSpPr>
        <p:spPr>
          <a:xfrm>
            <a:off x="1031875" y="1243013"/>
            <a:ext cx="4743450" cy="3354387"/>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0720" y="4783307"/>
            <a:ext cx="5445760" cy="3913614"/>
          </a:xfrm>
          <a:prstGeom prst="rect">
            <a:avLst/>
          </a:prstGeom>
        </p:spPr>
        <p:txBody>
          <a:bodyPr vert="horz" lIns="91440" tIns="45720" rIns="91440" bIns="45720" rtlCol="0"/>
          <a:lstStyle/>
          <a:p>
            <a:pPr lvl="0"/>
            <a:r>
              <a:rPr lang="zh-TW" altLang="en-US"/>
              <a:t>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9440647"/>
            <a:ext cx="2949787" cy="498692"/>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55838" y="9440647"/>
            <a:ext cx="2949787" cy="498692"/>
          </a:xfrm>
          <a:prstGeom prst="rect">
            <a:avLst/>
          </a:prstGeom>
        </p:spPr>
        <p:txBody>
          <a:bodyPr vert="horz" lIns="91440" tIns="45720" rIns="91440" bIns="45720" rtlCol="0" anchor="b"/>
          <a:lstStyle>
            <a:lvl1pPr algn="r">
              <a:defRPr sz="1200"/>
            </a:lvl1pPr>
          </a:lstStyle>
          <a:p>
            <a:fld id="{200196C7-CE7A-4F1D-8221-31A1E5802101}" type="slidenum">
              <a:rPr lang="zh-TW" altLang="en-US" smtClean="0"/>
              <a:t>‹#›</a:t>
            </a:fld>
            <a:endParaRPr lang="zh-TW" altLang="en-US"/>
          </a:p>
        </p:txBody>
      </p:sp>
    </p:spTree>
    <p:extLst>
      <p:ext uri="{BB962C8B-B14F-4D97-AF65-F5344CB8AC3E}">
        <p14:creationId xmlns:p14="http://schemas.microsoft.com/office/powerpoint/2010/main" val="1961450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矩形 1"/>
          <p:cNvSpPr/>
          <p:nvPr userDrawn="1"/>
        </p:nvSpPr>
        <p:spPr>
          <a:xfrm>
            <a:off x="7722824" y="0"/>
            <a:ext cx="2973545" cy="7559675"/>
          </a:xfrm>
          <a:prstGeom prst="rect">
            <a:avLst/>
          </a:prstGeom>
          <a:solidFill>
            <a:srgbClr val="A1CAE4">
              <a:alpha val="5019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矩形 2"/>
          <p:cNvSpPr/>
          <p:nvPr userDrawn="1"/>
        </p:nvSpPr>
        <p:spPr>
          <a:xfrm>
            <a:off x="308438" y="7032327"/>
            <a:ext cx="7018962" cy="323165"/>
          </a:xfrm>
          <a:prstGeom prst="rect">
            <a:avLst/>
          </a:prstGeom>
        </p:spPr>
        <p:txBody>
          <a:bodyPr wrap="square" lIns="0" tIns="0" rIns="0" bIns="0" anchor="ctr" anchorCtr="0">
            <a:sp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kumimoji="0" lang="zh-TW" altLang="zh-TW" sz="105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台灣人壽資訊公開說明文件已登載於網站（</a:t>
            </a:r>
            <a:r>
              <a:rPr kumimoji="0" lang="en-US" altLang="zh-TW" sz="105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www.taiwanlife.com</a:t>
            </a:r>
            <a:r>
              <a:rPr kumimoji="0" lang="zh-TW" altLang="zh-TW" sz="105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）並於台灣人壽提供電腦設備供公開查閱下載。</a:t>
            </a:r>
            <a:endParaRPr kumimoji="0" lang="en-US" altLang="zh-TW" sz="105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a:p>
            <a:pPr marL="0" marR="0" lvl="0" indent="0" algn="l" defTabSz="457200" rtl="0" eaLnBrk="1" fontAlgn="auto" latinLnBrk="0" hangingPunct="1">
              <a:lnSpc>
                <a:spcPct val="100000"/>
              </a:lnSpc>
              <a:spcBef>
                <a:spcPct val="0"/>
              </a:spcBef>
              <a:spcAft>
                <a:spcPts val="0"/>
              </a:spcAft>
              <a:buClrTx/>
              <a:buSzTx/>
              <a:buFontTx/>
              <a:buNone/>
              <a:tabLst/>
              <a:defRPr/>
            </a:pPr>
            <a:r>
              <a:rPr kumimoji="0" lang="zh-TW" altLang="zh-TW" sz="105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公司地址：台北市</a:t>
            </a:r>
            <a:r>
              <a:rPr kumimoji="0" lang="en-US" altLang="zh-TW" sz="105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11568</a:t>
            </a:r>
            <a:r>
              <a:rPr kumimoji="0" lang="zh-TW" altLang="zh-TW" sz="105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南港區經貿二路</a:t>
            </a:r>
            <a:r>
              <a:rPr kumimoji="0" lang="en-US" altLang="zh-TW" sz="105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188</a:t>
            </a:r>
            <a:r>
              <a:rPr kumimoji="0" lang="zh-TW" altLang="zh-TW" sz="105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號</a:t>
            </a:r>
            <a:r>
              <a:rPr kumimoji="0" lang="zh-TW" altLang="en-US" sz="105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８</a:t>
            </a:r>
            <a:r>
              <a:rPr kumimoji="0" lang="zh-TW" altLang="zh-TW" sz="105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樓。免費申訴電話：</a:t>
            </a:r>
            <a:r>
              <a:rPr kumimoji="0" lang="en-US" altLang="zh-TW" sz="105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0800-213-269</a:t>
            </a:r>
            <a:r>
              <a:rPr kumimoji="0" lang="zh-TW" altLang="zh-TW" sz="105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rPr>
              <a:t>。</a:t>
            </a:r>
            <a:endParaRPr kumimoji="0" lang="en-US" altLang="zh-TW" sz="105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anose="02020603050405020304" pitchFamily="18" charset="0"/>
            </a:endParaRPr>
          </a:p>
        </p:txBody>
      </p:sp>
    </p:spTree>
    <p:extLst>
      <p:ext uri="{BB962C8B-B14F-4D97-AF65-F5344CB8AC3E}">
        <p14:creationId xmlns:p14="http://schemas.microsoft.com/office/powerpoint/2010/main" val="2609138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29543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7350776"/>
      </p:ext>
    </p:extLst>
  </p:cSld>
  <p:clrMap bg1="lt1" tx1="dk1" bg2="lt2" tx2="dk2" accent1="accent1" accent2="accent2" accent3="accent3" accent4="accent4" accent5="accent5" accent6="accent6" hlink="hlink" folHlink="folHlink"/>
  <p:sldLayoutIdLst>
    <p:sldLayoutId id="2147483687" r:id="rId1"/>
  </p:sldLayoutIdLst>
  <p:hf hdr="0" ftr="0" dt="0"/>
  <p:txStyles>
    <p:title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0138382"/>
      </p:ext>
    </p:extLst>
  </p:cSld>
  <p:clrMap bg1="lt1" tx1="dk1" bg2="lt2" tx2="dk2" accent1="accent1" accent2="accent2" accent3="accent3" accent4="accent4" accent5="accent5" accent6="accent6" hlink="hlink" folHlink="folHlink"/>
  <p:sldLayoutIdLst>
    <p:sldLayoutId id="2147483689" r:id="rId1"/>
  </p:sldLayoutIdLst>
  <p:hf hdr="0" ftr="0" dt="0"/>
  <p:txStyles>
    <p:titleStyle>
      <a:lvl1pPr algn="l" defTabSz="1007943" rtl="0" eaLnBrk="1" latinLnBrk="0" hangingPunct="1">
        <a:lnSpc>
          <a:spcPct val="90000"/>
        </a:lnSpc>
        <a:spcBef>
          <a:spcPct val="0"/>
        </a:spcBef>
        <a:buNone/>
        <a:defRPr sz="4850" kern="1200">
          <a:solidFill>
            <a:schemeClr val="tx1"/>
          </a:solidFill>
          <a:latin typeface="+mj-lt"/>
          <a:ea typeface="+mj-ea"/>
          <a:cs typeface="+mj-cs"/>
        </a:defRPr>
      </a:lvl1pPr>
    </p:titleStyle>
    <p:bodyStyle>
      <a:lvl1pPr marL="251986" indent="-251986" algn="l" defTabSz="1007943" rtl="0" eaLnBrk="1" latinLnBrk="0" hangingPunct="1">
        <a:lnSpc>
          <a:spcPct val="90000"/>
        </a:lnSpc>
        <a:spcBef>
          <a:spcPts val="1102"/>
        </a:spcBef>
        <a:buFont typeface="Arial" panose="020B0604020202020204" pitchFamily="34" charset="0"/>
        <a:buChar char="•"/>
        <a:defRPr sz="3086" kern="1200">
          <a:solidFill>
            <a:schemeClr val="tx1"/>
          </a:solidFill>
          <a:latin typeface="+mn-lt"/>
          <a:ea typeface="+mn-ea"/>
          <a:cs typeface="+mn-cs"/>
        </a:defRPr>
      </a:lvl1pPr>
      <a:lvl2pPr marL="755957" indent="-251986" algn="l" defTabSz="1007943" rtl="0" eaLnBrk="1" latinLnBrk="0" hangingPunct="1">
        <a:lnSpc>
          <a:spcPct val="90000"/>
        </a:lnSpc>
        <a:spcBef>
          <a:spcPts val="551"/>
        </a:spcBef>
        <a:buFont typeface="Arial" panose="020B0604020202020204" pitchFamily="34" charset="0"/>
        <a:buChar char="•"/>
        <a:defRPr sz="2646" kern="1200">
          <a:solidFill>
            <a:schemeClr val="tx1"/>
          </a:solidFill>
          <a:latin typeface="+mn-lt"/>
          <a:ea typeface="+mn-ea"/>
          <a:cs typeface="+mn-cs"/>
        </a:defRPr>
      </a:lvl2pPr>
      <a:lvl3pPr marL="1259929" indent="-251986" algn="l" defTabSz="1007943" rtl="0" eaLnBrk="1" latinLnBrk="0" hangingPunct="1">
        <a:lnSpc>
          <a:spcPct val="90000"/>
        </a:lnSpc>
        <a:spcBef>
          <a:spcPts val="551"/>
        </a:spcBef>
        <a:buFont typeface="Arial" panose="020B0604020202020204" pitchFamily="34" charset="0"/>
        <a:buChar char="•"/>
        <a:defRPr sz="2205" kern="1200">
          <a:solidFill>
            <a:schemeClr val="tx1"/>
          </a:solidFill>
          <a:latin typeface="+mn-lt"/>
          <a:ea typeface="+mn-ea"/>
          <a:cs typeface="+mn-cs"/>
        </a:defRPr>
      </a:lvl3pPr>
      <a:lvl4pPr marL="1763900"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4pPr>
      <a:lvl5pPr marL="2267872"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5pPr>
      <a:lvl6pPr marL="2771844"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6pPr>
      <a:lvl7pPr marL="3275815"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7pPr>
      <a:lvl8pPr marL="3779787"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8pPr>
      <a:lvl9pPr marL="4283758" indent="-251986" algn="l" defTabSz="1007943" rtl="0" eaLnBrk="1" latinLnBrk="0" hangingPunct="1">
        <a:lnSpc>
          <a:spcPct val="90000"/>
        </a:lnSpc>
        <a:spcBef>
          <a:spcPts val="551"/>
        </a:spcBef>
        <a:buFont typeface="Arial" panose="020B0604020202020204" pitchFamily="34" charset="0"/>
        <a:buChar char="•"/>
        <a:defRPr sz="1984" kern="1200">
          <a:solidFill>
            <a:schemeClr val="tx1"/>
          </a:solidFill>
          <a:latin typeface="+mn-lt"/>
          <a:ea typeface="+mn-ea"/>
          <a:cs typeface="+mn-cs"/>
        </a:defRPr>
      </a:lvl9pPr>
    </p:bodyStyle>
    <p:otherStyle>
      <a:defPPr>
        <a:defRPr lang="en-US"/>
      </a:defPPr>
      <a:lvl1pPr marL="0" algn="l" defTabSz="1007943" rtl="0" eaLnBrk="1" latinLnBrk="0" hangingPunct="1">
        <a:defRPr sz="1984" kern="1200">
          <a:solidFill>
            <a:schemeClr val="tx1"/>
          </a:solidFill>
          <a:latin typeface="+mn-lt"/>
          <a:ea typeface="+mn-ea"/>
          <a:cs typeface="+mn-cs"/>
        </a:defRPr>
      </a:lvl1pPr>
      <a:lvl2pPr marL="503972" algn="l" defTabSz="1007943" rtl="0" eaLnBrk="1" latinLnBrk="0" hangingPunct="1">
        <a:defRPr sz="1984" kern="1200">
          <a:solidFill>
            <a:schemeClr val="tx1"/>
          </a:solidFill>
          <a:latin typeface="+mn-lt"/>
          <a:ea typeface="+mn-ea"/>
          <a:cs typeface="+mn-cs"/>
        </a:defRPr>
      </a:lvl2pPr>
      <a:lvl3pPr marL="1007943" algn="l" defTabSz="1007943" rtl="0" eaLnBrk="1" latinLnBrk="0" hangingPunct="1">
        <a:defRPr sz="1984" kern="1200">
          <a:solidFill>
            <a:schemeClr val="tx1"/>
          </a:solidFill>
          <a:latin typeface="+mn-lt"/>
          <a:ea typeface="+mn-ea"/>
          <a:cs typeface="+mn-cs"/>
        </a:defRPr>
      </a:lvl3pPr>
      <a:lvl4pPr marL="1511915" algn="l" defTabSz="1007943" rtl="0" eaLnBrk="1" latinLnBrk="0" hangingPunct="1">
        <a:defRPr sz="1984" kern="1200">
          <a:solidFill>
            <a:schemeClr val="tx1"/>
          </a:solidFill>
          <a:latin typeface="+mn-lt"/>
          <a:ea typeface="+mn-ea"/>
          <a:cs typeface="+mn-cs"/>
        </a:defRPr>
      </a:lvl4pPr>
      <a:lvl5pPr marL="2015886" algn="l" defTabSz="1007943" rtl="0" eaLnBrk="1" latinLnBrk="0" hangingPunct="1">
        <a:defRPr sz="1984" kern="1200">
          <a:solidFill>
            <a:schemeClr val="tx1"/>
          </a:solidFill>
          <a:latin typeface="+mn-lt"/>
          <a:ea typeface="+mn-ea"/>
          <a:cs typeface="+mn-cs"/>
        </a:defRPr>
      </a:lvl5pPr>
      <a:lvl6pPr marL="2519858" algn="l" defTabSz="1007943" rtl="0" eaLnBrk="1" latinLnBrk="0" hangingPunct="1">
        <a:defRPr sz="1984" kern="1200">
          <a:solidFill>
            <a:schemeClr val="tx1"/>
          </a:solidFill>
          <a:latin typeface="+mn-lt"/>
          <a:ea typeface="+mn-ea"/>
          <a:cs typeface="+mn-cs"/>
        </a:defRPr>
      </a:lvl6pPr>
      <a:lvl7pPr marL="3023829" algn="l" defTabSz="1007943" rtl="0" eaLnBrk="1" latinLnBrk="0" hangingPunct="1">
        <a:defRPr sz="1984" kern="1200">
          <a:solidFill>
            <a:schemeClr val="tx1"/>
          </a:solidFill>
          <a:latin typeface="+mn-lt"/>
          <a:ea typeface="+mn-ea"/>
          <a:cs typeface="+mn-cs"/>
        </a:defRPr>
      </a:lvl7pPr>
      <a:lvl8pPr marL="3527801" algn="l" defTabSz="1007943" rtl="0" eaLnBrk="1" latinLnBrk="0" hangingPunct="1">
        <a:defRPr sz="1984" kern="1200">
          <a:solidFill>
            <a:schemeClr val="tx1"/>
          </a:solidFill>
          <a:latin typeface="+mn-lt"/>
          <a:ea typeface="+mn-ea"/>
          <a:cs typeface="+mn-cs"/>
        </a:defRPr>
      </a:lvl8pPr>
      <a:lvl9pPr marL="4031772" algn="l" defTabSz="1007943" rtl="0" eaLnBrk="1" latinLnBrk="0" hangingPunct="1">
        <a:defRPr sz="198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圓角矩形 226"/>
          <p:cNvSpPr/>
          <p:nvPr/>
        </p:nvSpPr>
        <p:spPr>
          <a:xfrm>
            <a:off x="359459" y="5051118"/>
            <a:ext cx="7282576" cy="1915632"/>
          </a:xfrm>
          <a:prstGeom prst="roundRect">
            <a:avLst>
              <a:gd name="adj" fmla="val 0"/>
            </a:avLst>
          </a:prstGeom>
          <a:solidFill>
            <a:srgbClr val="A1C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Rectangle 2"/>
          <p:cNvSpPr txBox="1">
            <a:spLocks noChangeArrowheads="1"/>
          </p:cNvSpPr>
          <p:nvPr/>
        </p:nvSpPr>
        <p:spPr>
          <a:xfrm>
            <a:off x="308437" y="278776"/>
            <a:ext cx="7380000" cy="444760"/>
          </a:xfrm>
          <a:prstGeom prst="rect">
            <a:avLst/>
          </a:prstGeom>
          <a:noFill/>
          <a:ln>
            <a:noFill/>
          </a:ln>
        </p:spPr>
        <p:style>
          <a:lnRef idx="0">
            <a:scrgbClr r="0" g="0" b="0"/>
          </a:lnRef>
          <a:fillRef idx="0">
            <a:scrgbClr r="0" g="0" b="0"/>
          </a:fillRef>
          <a:effectRef idx="0">
            <a:scrgbClr r="0" g="0" b="0"/>
          </a:effectRef>
          <a:fontRef idx="minor">
            <a:schemeClr val="dk1"/>
          </a:fontRef>
        </p:style>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TW" altLang="en-US" sz="2600" b="1" i="0" u="none" strike="noStrike" kern="1200" cap="none" spc="0" normalizeH="0" baseline="0" noProof="0" dirty="0">
                <a:ln>
                  <a:noFill/>
                </a:ln>
                <a:solidFill>
                  <a:srgbClr val="3A72AC"/>
                </a:solidFill>
                <a:effectLst/>
                <a:uLnTx/>
                <a:uFillTx/>
                <a:latin typeface="微軟正黑體" panose="020B0604030504040204" pitchFamily="34" charset="-120"/>
                <a:ea typeface="微軟正黑體" panose="020B0604030504040204" pitchFamily="34" charset="-120"/>
                <a:cs typeface="+mj-cs"/>
              </a:rPr>
              <a:t>台灣人壽　　　　　 </a:t>
            </a:r>
            <a:r>
              <a:rPr lang="zh-TW" altLang="en-US" sz="2600" b="1" dirty="0">
                <a:solidFill>
                  <a:srgbClr val="3A72AC"/>
                </a:solidFill>
                <a:latin typeface="微軟正黑體" panose="020B0604030504040204" pitchFamily="34" charset="-120"/>
                <a:ea typeface="微軟正黑體" panose="020B0604030504040204" pitchFamily="34" charset="-120"/>
              </a:rPr>
              <a:t>美元利率變動型終身壽險</a:t>
            </a:r>
          </a:p>
        </p:txBody>
      </p:sp>
      <p:grpSp>
        <p:nvGrpSpPr>
          <p:cNvPr id="9" name="群組 8"/>
          <p:cNvGrpSpPr/>
          <p:nvPr/>
        </p:nvGrpSpPr>
        <p:grpSpPr>
          <a:xfrm>
            <a:off x="1717866" y="215418"/>
            <a:ext cx="531980" cy="531980"/>
            <a:chOff x="1576574" y="97588"/>
            <a:chExt cx="531980" cy="531980"/>
          </a:xfrm>
          <a:solidFill>
            <a:schemeClr val="accent6">
              <a:lumMod val="60000"/>
              <a:lumOff val="40000"/>
            </a:schemeClr>
          </a:solidFill>
        </p:grpSpPr>
        <p:sp>
          <p:nvSpPr>
            <p:cNvPr id="22" name="橢圓 21"/>
            <p:cNvSpPr/>
            <p:nvPr/>
          </p:nvSpPr>
          <p:spPr>
            <a:xfrm>
              <a:off x="1576574" y="97588"/>
              <a:ext cx="531980" cy="531980"/>
            </a:xfrm>
            <a:prstGeom prst="ellipse">
              <a:avLst/>
            </a:prstGeom>
            <a:solidFill>
              <a:srgbClr val="3A72AC"/>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34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8" name="文字方塊 17"/>
            <p:cNvSpPr txBox="1"/>
            <p:nvPr/>
          </p:nvSpPr>
          <p:spPr>
            <a:xfrm>
              <a:off x="1624556" y="101968"/>
              <a:ext cx="436017" cy="523220"/>
            </a:xfrm>
            <a:prstGeom prst="rect">
              <a:avLst/>
            </a:prstGeom>
            <a:noFill/>
          </p:spPr>
          <p:txBody>
            <a:bodyPr wrap="none" lIns="0" tIns="0" rIns="0" bIns="0" rtlCol="0" anchor="ctr" anchorCtr="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34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吉</a:t>
              </a:r>
              <a:endParaRPr kumimoji="0" lang="en-US" altLang="zh-TW" sz="34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grpSp>
      <p:sp>
        <p:nvSpPr>
          <p:cNvPr id="23" name="橢圓 22"/>
          <p:cNvSpPr/>
          <p:nvPr/>
        </p:nvSpPr>
        <p:spPr>
          <a:xfrm>
            <a:off x="2256227" y="215418"/>
            <a:ext cx="531980" cy="531980"/>
          </a:xfrm>
          <a:prstGeom prst="ellipse">
            <a:avLst/>
          </a:prstGeom>
          <a:solidFill>
            <a:srgbClr val="3A72AC"/>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34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19" name="文字方塊 18"/>
          <p:cNvSpPr txBox="1"/>
          <p:nvPr/>
        </p:nvSpPr>
        <p:spPr>
          <a:xfrm>
            <a:off x="2304209" y="219798"/>
            <a:ext cx="436017" cy="523220"/>
          </a:xfrm>
          <a:prstGeom prst="rect">
            <a:avLst/>
          </a:prstGeom>
          <a:noFill/>
          <a:ln>
            <a:noFill/>
          </a:ln>
        </p:spPr>
        <p:txBody>
          <a:bodyPr wrap="none" lIns="0" tIns="0" rIns="0" bIns="0" rtlCol="0" anchor="ctr" anchorCtr="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TW" altLang="en-US" sz="3400" b="1" dirty="0">
                <a:solidFill>
                  <a:prstClr val="white"/>
                </a:solidFill>
                <a:latin typeface="微軟正黑體" panose="020B0604030504040204" pitchFamily="34" charset="-120"/>
                <a:ea typeface="微軟正黑體" panose="020B0604030504040204" pitchFamily="34" charset="-120"/>
              </a:rPr>
              <a:t>美</a:t>
            </a:r>
            <a:endParaRPr kumimoji="0" lang="zh-TW" altLang="en-US" sz="34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sp>
        <p:nvSpPr>
          <p:cNvPr id="24" name="橢圓 23"/>
          <p:cNvSpPr/>
          <p:nvPr/>
        </p:nvSpPr>
        <p:spPr>
          <a:xfrm>
            <a:off x="2794588" y="215418"/>
            <a:ext cx="531980" cy="531980"/>
          </a:xfrm>
          <a:prstGeom prst="ellipse">
            <a:avLst/>
          </a:prstGeom>
          <a:solidFill>
            <a:srgbClr val="3A72AC"/>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34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20" name="文字方塊 19"/>
          <p:cNvSpPr txBox="1"/>
          <p:nvPr/>
        </p:nvSpPr>
        <p:spPr>
          <a:xfrm>
            <a:off x="2842570" y="219798"/>
            <a:ext cx="436017" cy="523220"/>
          </a:xfrm>
          <a:prstGeom prst="rect">
            <a:avLst/>
          </a:prstGeom>
          <a:noFill/>
        </p:spPr>
        <p:txBody>
          <a:bodyPr wrap="none" lIns="0" tIns="0" rIns="0" bIns="0" rtlCol="0" anchor="ctr" anchorCtr="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34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世</a:t>
            </a:r>
          </a:p>
        </p:txBody>
      </p:sp>
      <p:sp>
        <p:nvSpPr>
          <p:cNvPr id="26" name="Rectangle 5"/>
          <p:cNvSpPr>
            <a:spLocks noChangeArrowheads="1"/>
          </p:cNvSpPr>
          <p:nvPr/>
        </p:nvSpPr>
        <p:spPr bwMode="auto">
          <a:xfrm>
            <a:off x="321256" y="776697"/>
            <a:ext cx="7354362" cy="1037759"/>
          </a:xfrm>
          <a:prstGeom prst="rect">
            <a:avLst/>
          </a:prstGeom>
          <a:noFill/>
          <a:ln>
            <a:noFill/>
          </a:ln>
          <a:effectLst/>
        </p:spPr>
        <p:txBody>
          <a:bodyPr lIns="0" tIns="0" rIns="0" bIns="0" anchor="t" anchorCtr="0"/>
          <a:lstStyle>
            <a:lvl1pPr eaLnBrk="0" hangingPunct="0">
              <a:spcBef>
                <a:spcPct val="20000"/>
              </a:spcBef>
              <a:buChar char="•"/>
              <a:defRPr kumimoji="1" sz="3200">
                <a:solidFill>
                  <a:schemeClr val="tx1"/>
                </a:solidFill>
                <a:latin typeface="Arial" pitchFamily="34" charset="0"/>
                <a:ea typeface="新細明體" pitchFamily="18" charset="-120"/>
              </a:defRPr>
            </a:lvl1pPr>
            <a:lvl2pPr marL="742950" indent="-285750" eaLnBrk="0" hangingPunct="0">
              <a:spcBef>
                <a:spcPct val="20000"/>
              </a:spcBef>
              <a:buChar char="–"/>
              <a:defRPr kumimoji="1" sz="2800">
                <a:solidFill>
                  <a:schemeClr val="tx1"/>
                </a:solidFill>
                <a:latin typeface="Arial" pitchFamily="34" charset="0"/>
                <a:ea typeface="新細明體" pitchFamily="18" charset="-120"/>
              </a:defRPr>
            </a:lvl2pPr>
            <a:lvl3pPr marL="1143000" indent="-228600" eaLnBrk="0" hangingPunct="0">
              <a:spcBef>
                <a:spcPct val="20000"/>
              </a:spcBef>
              <a:buChar char="•"/>
              <a:defRPr kumimoji="1" sz="2400">
                <a:solidFill>
                  <a:schemeClr val="tx1"/>
                </a:solidFill>
                <a:latin typeface="Arial" pitchFamily="34" charset="0"/>
                <a:ea typeface="新細明體" pitchFamily="18" charset="-120"/>
              </a:defRPr>
            </a:lvl3pPr>
            <a:lvl4pPr marL="1600200" indent="-228600" eaLnBrk="0" hangingPunct="0">
              <a:spcBef>
                <a:spcPct val="20000"/>
              </a:spcBef>
              <a:buChar char="–"/>
              <a:defRPr kumimoji="1" sz="2000">
                <a:solidFill>
                  <a:schemeClr val="tx1"/>
                </a:solidFill>
                <a:latin typeface="Arial" pitchFamily="34" charset="0"/>
                <a:ea typeface="新細明體" pitchFamily="18" charset="-120"/>
              </a:defRPr>
            </a:lvl4pPr>
            <a:lvl5pPr marL="2057400" indent="-228600" eaLnBrk="0" hangingPunct="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defTabSz="801929" eaLnBrk="1" fontAlgn="base" hangingPunct="1">
              <a:lnSpc>
                <a:spcPts val="1300"/>
              </a:lnSpc>
              <a:spcBef>
                <a:spcPts val="0"/>
              </a:spcBef>
              <a:spcAft>
                <a:spcPct val="0"/>
              </a:spcAft>
              <a:buNone/>
              <a:defRPr/>
            </a:pPr>
            <a:r>
              <a:rPr lang="zh-TW" altLang="en-US" sz="1050" b="1" dirty="0">
                <a:solidFill>
                  <a:srgbClr val="3A72AC"/>
                </a:solidFill>
                <a:latin typeface="微軟正黑體" panose="020B0604030504040204" pitchFamily="34" charset="-120"/>
                <a:ea typeface="微軟正黑體" panose="020B0604030504040204" pitchFamily="34" charset="-120"/>
                <a:cs typeface="Times New Roman" pitchFamily="18" charset="0"/>
              </a:rPr>
              <a:t>商品文號：</a:t>
            </a:r>
            <a:r>
              <a:rPr lang="zh-TW" altLang="zh-TW" sz="1050" b="1" dirty="0">
                <a:solidFill>
                  <a:srgbClr val="3A72AC"/>
                </a:solidFill>
                <a:latin typeface="微軟正黑體" panose="020B0604030504040204" pitchFamily="34" charset="-120"/>
                <a:ea typeface="微軟正黑體" panose="020B0604030504040204" pitchFamily="34" charset="-120"/>
              </a:rPr>
              <a:t>中華民國</a:t>
            </a:r>
            <a:r>
              <a:rPr lang="en-US" altLang="zh-TW" sz="1050" b="1" dirty="0">
                <a:solidFill>
                  <a:srgbClr val="3A72AC"/>
                </a:solidFill>
                <a:latin typeface="微軟正黑體" panose="020B0604030504040204" pitchFamily="34" charset="-120"/>
                <a:ea typeface="微軟正黑體" panose="020B0604030504040204" pitchFamily="34" charset="-120"/>
              </a:rPr>
              <a:t>114</a:t>
            </a:r>
            <a:r>
              <a:rPr lang="zh-TW" altLang="zh-TW" sz="1050" b="1" dirty="0">
                <a:solidFill>
                  <a:srgbClr val="3A72AC"/>
                </a:solidFill>
                <a:latin typeface="微軟正黑體" panose="020B0604030504040204" pitchFamily="34" charset="-120"/>
                <a:ea typeface="微軟正黑體" panose="020B0604030504040204" pitchFamily="34" charset="-120"/>
              </a:rPr>
              <a:t>年</a:t>
            </a:r>
            <a:r>
              <a:rPr lang="en-US" altLang="zh-TW" sz="1050" b="1" dirty="0">
                <a:solidFill>
                  <a:srgbClr val="3A72AC"/>
                </a:solidFill>
                <a:latin typeface="微軟正黑體" panose="020B0604030504040204" pitchFamily="34" charset="-120"/>
                <a:ea typeface="微軟正黑體" panose="020B0604030504040204" pitchFamily="34" charset="-120"/>
              </a:rPr>
              <a:t>1</a:t>
            </a:r>
            <a:r>
              <a:rPr lang="zh-TW" altLang="zh-TW" sz="1050" b="1" dirty="0">
                <a:solidFill>
                  <a:srgbClr val="3A72AC"/>
                </a:solidFill>
                <a:latin typeface="微軟正黑體" panose="020B0604030504040204" pitchFamily="34" charset="-120"/>
                <a:ea typeface="微軟正黑體" panose="020B0604030504040204" pitchFamily="34" charset="-120"/>
              </a:rPr>
              <a:t>月</a:t>
            </a:r>
            <a:r>
              <a:rPr lang="en-US" altLang="zh-TW" sz="1050" b="1" dirty="0">
                <a:solidFill>
                  <a:srgbClr val="3A72AC"/>
                </a:solidFill>
                <a:latin typeface="微軟正黑體" panose="020B0604030504040204" pitchFamily="34" charset="-120"/>
                <a:ea typeface="微軟正黑體" panose="020B0604030504040204" pitchFamily="34" charset="-120"/>
              </a:rPr>
              <a:t>13</a:t>
            </a:r>
            <a:r>
              <a:rPr lang="zh-TW" altLang="zh-TW" sz="1050" b="1" dirty="0">
                <a:solidFill>
                  <a:srgbClr val="3A72AC"/>
                </a:solidFill>
                <a:latin typeface="微軟正黑體" panose="020B0604030504040204" pitchFamily="34" charset="-120"/>
                <a:ea typeface="微軟正黑體" panose="020B0604030504040204" pitchFamily="34" charset="-120"/>
              </a:rPr>
              <a:t>日台壽字第</a:t>
            </a:r>
            <a:r>
              <a:rPr lang="en-US" altLang="zh-TW" sz="1050" b="1" dirty="0">
                <a:solidFill>
                  <a:srgbClr val="3A72AC"/>
                </a:solidFill>
                <a:latin typeface="微軟正黑體" panose="020B0604030504040204" pitchFamily="34" charset="-120"/>
                <a:ea typeface="微軟正黑體" panose="020B0604030504040204" pitchFamily="34" charset="-120"/>
              </a:rPr>
              <a:t>1142320009</a:t>
            </a:r>
            <a:r>
              <a:rPr lang="zh-TW" altLang="zh-TW" sz="1050" b="1" dirty="0">
                <a:solidFill>
                  <a:srgbClr val="3A72AC"/>
                </a:solidFill>
                <a:latin typeface="微軟正黑體" panose="020B0604030504040204" pitchFamily="34" charset="-120"/>
                <a:ea typeface="微軟正黑體" panose="020B0604030504040204" pitchFamily="34" charset="-120"/>
              </a:rPr>
              <a:t>號函備查</a:t>
            </a:r>
            <a:endParaRPr lang="en-US" altLang="zh-TW" sz="1050" b="1" dirty="0">
              <a:solidFill>
                <a:srgbClr val="3A72AC"/>
              </a:solidFill>
              <a:latin typeface="微軟正黑體" panose="020B0604030504040204" pitchFamily="34" charset="-120"/>
              <a:ea typeface="微軟正黑體" panose="020B0604030504040204" pitchFamily="34" charset="-120"/>
              <a:cs typeface="Times New Roman" pitchFamily="18" charset="0"/>
            </a:endParaRPr>
          </a:p>
          <a:p>
            <a:pPr defTabSz="801929" eaLnBrk="1" fontAlgn="base" hangingPunct="1">
              <a:lnSpc>
                <a:spcPts val="1300"/>
              </a:lnSpc>
              <a:spcBef>
                <a:spcPts val="0"/>
              </a:spcBef>
              <a:spcAft>
                <a:spcPct val="0"/>
              </a:spcAft>
              <a:buNone/>
              <a:defRPr/>
            </a:pPr>
            <a:r>
              <a:rPr lang="zh-TW" altLang="en-US" sz="1050" b="1" dirty="0">
                <a:solidFill>
                  <a:srgbClr val="3A72AC"/>
                </a:solidFill>
                <a:latin typeface="微軟正黑體" panose="020B0604030504040204" pitchFamily="34" charset="-120"/>
                <a:ea typeface="微軟正黑體" panose="020B0604030504040204" pitchFamily="34" charset="-120"/>
                <a:cs typeface="Times New Roman" pitchFamily="18" charset="0"/>
              </a:rPr>
              <a:t>主要給付項目：</a:t>
            </a:r>
            <a:r>
              <a:rPr lang="en-US" altLang="zh-TW" sz="1050" b="1" dirty="0">
                <a:solidFill>
                  <a:srgbClr val="3A72AC"/>
                </a:solidFill>
                <a:latin typeface="微軟正黑體" panose="020B0604030504040204" pitchFamily="34" charset="-120"/>
                <a:ea typeface="微軟正黑體" panose="020B0604030504040204" pitchFamily="34" charset="-120"/>
                <a:cs typeface="Times New Roman" pitchFamily="18" charset="0"/>
              </a:rPr>
              <a:t>1.</a:t>
            </a:r>
            <a:r>
              <a:rPr lang="zh-TW" altLang="en-US" sz="1050" b="1" dirty="0">
                <a:solidFill>
                  <a:srgbClr val="3A72AC"/>
                </a:solidFill>
                <a:latin typeface="微軟正黑體" panose="020B0604030504040204" pitchFamily="34" charset="-120"/>
                <a:ea typeface="微軟正黑體" panose="020B0604030504040204" pitchFamily="34" charset="-120"/>
                <a:cs typeface="Times New Roman" pitchFamily="18" charset="0"/>
              </a:rPr>
              <a:t>身故保險金或喪葬費用保險金  </a:t>
            </a:r>
            <a:r>
              <a:rPr lang="en-US" altLang="zh-TW" sz="1050" b="1" dirty="0">
                <a:solidFill>
                  <a:srgbClr val="3A72AC"/>
                </a:solidFill>
                <a:latin typeface="微軟正黑體" panose="020B0604030504040204" pitchFamily="34" charset="-120"/>
                <a:ea typeface="微軟正黑體" panose="020B0604030504040204" pitchFamily="34" charset="-120"/>
                <a:cs typeface="Times New Roman" pitchFamily="18" charset="0"/>
              </a:rPr>
              <a:t>2.</a:t>
            </a:r>
            <a:r>
              <a:rPr lang="zh-TW" altLang="en-US" sz="1050" b="1" dirty="0">
                <a:solidFill>
                  <a:srgbClr val="3A72AC"/>
                </a:solidFill>
                <a:latin typeface="微軟正黑體" panose="020B0604030504040204" pitchFamily="34" charset="-120"/>
                <a:ea typeface="微軟正黑體" panose="020B0604030504040204" pitchFamily="34" charset="-120"/>
                <a:cs typeface="Times New Roman" pitchFamily="18" charset="0"/>
              </a:rPr>
              <a:t>完全失能保險金  </a:t>
            </a:r>
            <a:r>
              <a:rPr lang="en-US" altLang="zh-TW" sz="1050" b="1" dirty="0">
                <a:solidFill>
                  <a:srgbClr val="3A72AC"/>
                </a:solidFill>
                <a:latin typeface="微軟正黑體" panose="020B0604030504040204" pitchFamily="34" charset="-120"/>
                <a:ea typeface="微軟正黑體" panose="020B0604030504040204" pitchFamily="34" charset="-120"/>
                <a:cs typeface="Times New Roman" pitchFamily="18" charset="0"/>
              </a:rPr>
              <a:t>3.</a:t>
            </a:r>
            <a:r>
              <a:rPr lang="zh-TW" altLang="en-US" sz="1050" b="1" dirty="0">
                <a:solidFill>
                  <a:srgbClr val="3A72AC"/>
                </a:solidFill>
                <a:latin typeface="微軟正黑體" panose="020B0604030504040204" pitchFamily="34" charset="-120"/>
                <a:ea typeface="微軟正黑體" panose="020B0604030504040204" pitchFamily="34" charset="-120"/>
                <a:cs typeface="Times New Roman" pitchFamily="18" charset="0"/>
              </a:rPr>
              <a:t>祝壽保險金  </a:t>
            </a:r>
            <a:r>
              <a:rPr lang="en-US" altLang="zh-TW" sz="1050" b="1" dirty="0">
                <a:solidFill>
                  <a:srgbClr val="3A72AC"/>
                </a:solidFill>
                <a:latin typeface="微軟正黑體" panose="020B0604030504040204" pitchFamily="34" charset="-120"/>
                <a:ea typeface="微軟正黑體" panose="020B0604030504040204" pitchFamily="34" charset="-120"/>
                <a:cs typeface="Times New Roman" pitchFamily="18" charset="0"/>
              </a:rPr>
              <a:t>4.</a:t>
            </a:r>
            <a:r>
              <a:rPr lang="zh-TW" altLang="en-US" sz="1050" b="1" dirty="0">
                <a:solidFill>
                  <a:srgbClr val="3A72AC"/>
                </a:solidFill>
                <a:latin typeface="微軟正黑體" panose="020B0604030504040204" pitchFamily="34" charset="-120"/>
                <a:ea typeface="微軟正黑體" panose="020B0604030504040204" pitchFamily="34" charset="-120"/>
                <a:cs typeface="Times New Roman" pitchFamily="18" charset="0"/>
              </a:rPr>
              <a:t>增值回饋分享金 </a:t>
            </a:r>
            <a:endParaRPr lang="en-US" altLang="zh-TW" sz="1050" b="1" dirty="0">
              <a:solidFill>
                <a:srgbClr val="3A72AC"/>
              </a:solidFill>
              <a:latin typeface="微軟正黑體" panose="020B0604030504040204" pitchFamily="34" charset="-120"/>
              <a:ea typeface="微軟正黑體" panose="020B0604030504040204" pitchFamily="34" charset="-120"/>
              <a:cs typeface="Times New Roman" pitchFamily="18" charset="0"/>
            </a:endParaRPr>
          </a:p>
          <a:p>
            <a:pPr defTabSz="801929" eaLnBrk="1" fontAlgn="base" hangingPunct="1">
              <a:lnSpc>
                <a:spcPts val="1300"/>
              </a:lnSpc>
              <a:spcBef>
                <a:spcPts val="0"/>
              </a:spcBef>
              <a:spcAft>
                <a:spcPct val="0"/>
              </a:spcAft>
              <a:buNone/>
              <a:defRPr/>
            </a:pPr>
            <a:r>
              <a:rPr lang="zh-TW" altLang="en-US" sz="1100" b="1" dirty="0">
                <a:solidFill>
                  <a:srgbClr val="C00000"/>
                </a:solidFill>
                <a:latin typeface="微軟正黑體" panose="020B0604030504040204" pitchFamily="34" charset="-120"/>
                <a:ea typeface="微軟正黑體" panose="020B0604030504040204" pitchFamily="34" charset="-120"/>
              </a:rPr>
              <a:t>（本保險為不分紅保險單，不參加紅利分配，並無紅利給付項目。）</a:t>
            </a:r>
            <a:endParaRPr lang="en-US" altLang="zh-TW" sz="1100" b="1" dirty="0">
              <a:solidFill>
                <a:srgbClr val="C00000"/>
              </a:solidFill>
              <a:latin typeface="微軟正黑體" panose="020B0604030504040204" pitchFamily="34" charset="-120"/>
              <a:ea typeface="微軟正黑體" panose="020B0604030504040204" pitchFamily="34" charset="-120"/>
            </a:endParaRPr>
          </a:p>
          <a:p>
            <a:pPr defTabSz="801929" eaLnBrk="1" fontAlgn="base" hangingPunct="1">
              <a:lnSpc>
                <a:spcPts val="1300"/>
              </a:lnSpc>
              <a:spcBef>
                <a:spcPts val="0"/>
              </a:spcBef>
              <a:spcAft>
                <a:spcPct val="0"/>
              </a:spcAft>
              <a:buNone/>
              <a:defRPr/>
            </a:pPr>
            <a:r>
              <a:rPr lang="zh-TW" altLang="en-US" sz="1100" b="1" dirty="0">
                <a:solidFill>
                  <a:srgbClr val="C00000"/>
                </a:solidFill>
                <a:latin typeface="微軟正黑體" panose="020B0604030504040204" pitchFamily="34" charset="-120"/>
                <a:ea typeface="微軟正黑體" panose="020B0604030504040204" pitchFamily="34" charset="-120"/>
              </a:rPr>
              <a:t>（本保險為外幣保險單，台灣人壽所收付之款項均以美元計價。）</a:t>
            </a:r>
            <a:endParaRPr lang="en-US" altLang="zh-TW" sz="1100" b="1" dirty="0">
              <a:solidFill>
                <a:srgbClr val="C00000"/>
              </a:solidFill>
              <a:latin typeface="微軟正黑體" panose="020B0604030504040204" pitchFamily="34" charset="-120"/>
              <a:ea typeface="微軟正黑體" panose="020B0604030504040204" pitchFamily="34" charset="-120"/>
            </a:endParaRPr>
          </a:p>
          <a:p>
            <a:pPr defTabSz="801929" eaLnBrk="1" fontAlgn="base" hangingPunct="1">
              <a:lnSpc>
                <a:spcPts val="1300"/>
              </a:lnSpc>
              <a:spcBef>
                <a:spcPts val="0"/>
              </a:spcBef>
              <a:spcAft>
                <a:spcPct val="0"/>
              </a:spcAft>
              <a:buNone/>
              <a:defRPr/>
            </a:pPr>
            <a:r>
              <a:rPr lang="zh-TW" altLang="en-US" sz="1100" b="1" dirty="0">
                <a:solidFill>
                  <a:srgbClr val="C00000"/>
                </a:solidFill>
                <a:latin typeface="微軟正黑體" panose="020B0604030504040204" pitchFamily="34" charset="-120"/>
                <a:ea typeface="微軟正黑體" panose="020B0604030504040204" pitchFamily="34" charset="-120"/>
              </a:rPr>
              <a:t>（本保險與以新臺幣收付之人身保險契約間，不得辦理契約轉換。）</a:t>
            </a:r>
            <a:endParaRPr lang="en-US" altLang="zh-TW" sz="1100" b="1" dirty="0">
              <a:solidFill>
                <a:srgbClr val="C00000"/>
              </a:solidFill>
              <a:latin typeface="微軟正黑體" panose="020B0604030504040204" pitchFamily="34" charset="-120"/>
              <a:ea typeface="微軟正黑體" panose="020B0604030504040204" pitchFamily="34" charset="-120"/>
            </a:endParaRPr>
          </a:p>
        </p:txBody>
      </p:sp>
      <p:sp>
        <p:nvSpPr>
          <p:cNvPr id="85" name="矩形 2"/>
          <p:cNvSpPr>
            <a:spLocks noChangeArrowheads="1"/>
          </p:cNvSpPr>
          <p:nvPr/>
        </p:nvSpPr>
        <p:spPr bwMode="auto">
          <a:xfrm>
            <a:off x="7808398" y="81278"/>
            <a:ext cx="2838811" cy="7448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a:spAutoFit/>
          </a:bodyPr>
          <a:lstStyle>
            <a:lvl1pPr marL="228600" indent="-228600">
              <a:spcBef>
                <a:spcPct val="20000"/>
              </a:spcBef>
              <a:buChar char="•"/>
              <a:defRPr kumimoji="1" sz="3200">
                <a:solidFill>
                  <a:schemeClr val="tx1"/>
                </a:solidFill>
                <a:latin typeface="微軟正黑體" panose="020B0604030504040204" pitchFamily="34" charset="-120"/>
                <a:ea typeface="微軟正黑體" panose="020B0604030504040204" pitchFamily="34" charset="-120"/>
              </a:defRPr>
            </a:lvl1pPr>
            <a:lvl2pPr marL="742950" indent="-285750">
              <a:spcBef>
                <a:spcPct val="20000"/>
              </a:spcBef>
              <a:buChar char="–"/>
              <a:defRPr kumimoji="1" sz="2800">
                <a:solidFill>
                  <a:schemeClr val="tx1"/>
                </a:solidFill>
                <a:latin typeface="微軟正黑體" panose="020B0604030504040204" pitchFamily="34" charset="-120"/>
                <a:ea typeface="微軟正黑體" panose="020B0604030504040204" pitchFamily="34" charset="-120"/>
              </a:defRPr>
            </a:lvl2pPr>
            <a:lvl3pPr marL="1143000" indent="-228600">
              <a:spcBef>
                <a:spcPct val="20000"/>
              </a:spcBef>
              <a:buChar char="•"/>
              <a:defRPr kumimoji="1" sz="2400">
                <a:solidFill>
                  <a:schemeClr val="tx1"/>
                </a:solidFill>
                <a:latin typeface="微軟正黑體" panose="020B0604030504040204" pitchFamily="34" charset="-120"/>
                <a:ea typeface="微軟正黑體" panose="020B0604030504040204" pitchFamily="34" charset="-120"/>
              </a:defRPr>
            </a:lvl3pPr>
            <a:lvl4pPr marL="1600200" indent="-228600">
              <a:spcBef>
                <a:spcPct val="20000"/>
              </a:spcBef>
              <a:buChar char="–"/>
              <a:defRPr kumimoji="1" sz="2000">
                <a:solidFill>
                  <a:schemeClr val="tx1"/>
                </a:solidFill>
                <a:latin typeface="微軟正黑體" panose="020B0604030504040204" pitchFamily="34" charset="-120"/>
                <a:ea typeface="微軟正黑體" panose="020B0604030504040204" pitchFamily="34" charset="-120"/>
              </a:defRPr>
            </a:lvl4pPr>
            <a:lvl5pPr marL="2057400" indent="-228600">
              <a:spcBef>
                <a:spcPct val="20000"/>
              </a:spcBef>
              <a:buChar char="»"/>
              <a:defRPr kumimoji="1" sz="2000">
                <a:solidFill>
                  <a:schemeClr val="tx1"/>
                </a:solidFill>
                <a:latin typeface="微軟正黑體" panose="020B0604030504040204" pitchFamily="34" charset="-120"/>
                <a:ea typeface="微軟正黑體" panose="020B0604030504040204" pitchFamily="34" charset="-120"/>
              </a:defRPr>
            </a:lvl5pPr>
            <a:lvl6pPr marL="25146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6pPr>
            <a:lvl7pPr marL="29718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7pPr>
            <a:lvl8pPr marL="34290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8pPr>
            <a:lvl9pPr marL="3886200" indent="-228600" eaLnBrk="0" fontAlgn="base" hangingPunct="0">
              <a:spcBef>
                <a:spcPct val="20000"/>
              </a:spcBef>
              <a:spcAft>
                <a:spcPct val="0"/>
              </a:spcAft>
              <a:buChar char="»"/>
              <a:defRPr kumimoji="1" sz="2000">
                <a:solidFill>
                  <a:schemeClr val="tx1"/>
                </a:solidFill>
                <a:latin typeface="微軟正黑體" panose="020B0604030504040204" pitchFamily="34" charset="-120"/>
                <a:ea typeface="微軟正黑體" panose="020B0604030504040204" pitchFamily="34" charset="-120"/>
              </a:defRPr>
            </a:lvl9pPr>
          </a:lstStyle>
          <a:p>
            <a:pPr marL="0" indent="0" fontAlgn="base">
              <a:spcBef>
                <a:spcPct val="0"/>
              </a:spcBef>
              <a:buNone/>
              <a:defRPr/>
            </a:pPr>
            <a:r>
              <a:rPr lang="en-US" altLang="zh-TW" sz="850" b="1" dirty="0">
                <a:solidFill>
                  <a:srgbClr val="C00000"/>
                </a:solidFill>
                <a:cs typeface="Times New Roman" panose="02020603050405020304" pitchFamily="18" charset="0"/>
              </a:rPr>
              <a:t>1.</a:t>
            </a:r>
            <a:r>
              <a:rPr lang="zh-TW" altLang="en-US" sz="850" b="1" dirty="0">
                <a:solidFill>
                  <a:srgbClr val="C00000"/>
                </a:solidFill>
                <a:cs typeface="Times New Roman" panose="02020603050405020304" pitchFamily="18" charset="0"/>
              </a:rPr>
              <a:t>消費者投保前應審慎瞭解本商品之承保範圍、除外不保事項及商品風險。</a:t>
            </a:r>
            <a:endParaRPr lang="en-US" altLang="zh-TW" sz="850" b="1" dirty="0">
              <a:solidFill>
                <a:srgbClr val="C00000"/>
              </a:solidFill>
              <a:cs typeface="Times New Roman" panose="02020603050405020304" pitchFamily="18" charset="0"/>
            </a:endParaRPr>
          </a:p>
          <a:p>
            <a:pPr marL="0" indent="0" fontAlgn="base">
              <a:spcBef>
                <a:spcPct val="0"/>
              </a:spcBef>
              <a:buNone/>
              <a:defRPr/>
            </a:pPr>
            <a:r>
              <a:rPr lang="en-US" altLang="zh-TW" sz="850" b="1" dirty="0">
                <a:solidFill>
                  <a:srgbClr val="C00000"/>
                </a:solidFill>
                <a:cs typeface="Times New Roman" panose="02020603050405020304" pitchFamily="18" charset="0"/>
              </a:rPr>
              <a:t>2.</a:t>
            </a:r>
            <a:r>
              <a:rPr lang="zh-TW" altLang="zh-TW" sz="850" b="1" dirty="0">
                <a:solidFill>
                  <a:srgbClr val="C00000"/>
                </a:solidFill>
                <a:cs typeface="Times New Roman" panose="02020603050405020304" pitchFamily="18" charset="0"/>
              </a:rPr>
              <a:t>本商品為保險商品受『財團法人保險安定基金』之『人身保險安定基金專戶』保障，並非存款項目，故不受存款保險之保障。</a:t>
            </a:r>
            <a:endParaRPr lang="en-US" altLang="zh-TW" sz="850" b="1" dirty="0">
              <a:solidFill>
                <a:srgbClr val="C00000"/>
              </a:solidFill>
              <a:cs typeface="Times New Roman" panose="02020603050405020304" pitchFamily="18" charset="0"/>
            </a:endParaRPr>
          </a:p>
          <a:p>
            <a:pPr marL="0" indent="0" fontAlgn="base">
              <a:spcBef>
                <a:spcPct val="0"/>
              </a:spcBef>
              <a:buNone/>
              <a:defRPr/>
            </a:pPr>
            <a:r>
              <a:rPr lang="en-US" altLang="zh-TW" sz="850" b="1" dirty="0">
                <a:solidFill>
                  <a:srgbClr val="C00000"/>
                </a:solidFill>
                <a:cs typeface="Times New Roman" panose="02020603050405020304" pitchFamily="18" charset="0"/>
              </a:rPr>
              <a:t>3.</a:t>
            </a:r>
            <a:r>
              <a:rPr lang="zh-TW" altLang="zh-TW" sz="850" b="1" dirty="0">
                <a:solidFill>
                  <a:srgbClr val="C00000"/>
                </a:solidFill>
                <a:cs typeface="Times New Roman" panose="02020603050405020304" pitchFamily="18" charset="0"/>
              </a:rPr>
              <a:t>本商品經台灣人壽合格簽署人員檢視其內容業</a:t>
            </a:r>
            <a:r>
              <a:rPr lang="zh-TW" altLang="en-US" sz="850" b="1" dirty="0">
                <a:solidFill>
                  <a:srgbClr val="C00000"/>
                </a:solidFill>
                <a:cs typeface="Times New Roman" panose="02020603050405020304" pitchFamily="18" charset="0"/>
              </a:rPr>
              <a:t>已符</a:t>
            </a:r>
            <a:r>
              <a:rPr lang="zh-TW" altLang="zh-TW" sz="850" b="1" dirty="0">
                <a:solidFill>
                  <a:srgbClr val="C00000"/>
                </a:solidFill>
                <a:cs typeface="Times New Roman" panose="02020603050405020304" pitchFamily="18" charset="0"/>
              </a:rPr>
              <a:t>合一般精算原則及保險法令，惟為確保權益，基於保險公司與消費者衡平對等原則，消費者仍應詳加閱讀保險單條款與相關文件，審慎選擇保險商品。本商品如有虛偽不實或違法情事，應由台灣人壽及其負責人依法負責。</a:t>
            </a:r>
            <a:endParaRPr lang="en-US" altLang="zh-TW" sz="850" b="1" dirty="0">
              <a:solidFill>
                <a:srgbClr val="C00000"/>
              </a:solidFill>
              <a:cs typeface="Times New Roman" panose="02020603050405020304" pitchFamily="18" charset="0"/>
            </a:endParaRPr>
          </a:p>
          <a:p>
            <a:pPr marL="0" indent="0" fontAlgn="base">
              <a:spcBef>
                <a:spcPct val="0"/>
              </a:spcBef>
              <a:buNone/>
              <a:defRPr/>
            </a:pPr>
            <a:r>
              <a:rPr lang="en-US" altLang="zh-TW" sz="850" b="1" dirty="0">
                <a:solidFill>
                  <a:srgbClr val="C00000"/>
                </a:solidFill>
                <a:cs typeface="Times New Roman" panose="02020603050405020304" pitchFamily="18" charset="0"/>
              </a:rPr>
              <a:t>4.</a:t>
            </a:r>
            <a:r>
              <a:rPr lang="zh-TW" altLang="zh-TW" sz="850" b="1" dirty="0">
                <a:solidFill>
                  <a:srgbClr val="C00000"/>
                </a:solidFill>
                <a:cs typeface="Times New Roman" panose="02020603050405020304" pitchFamily="18" charset="0"/>
              </a:rPr>
              <a:t>消費者於購買本商品前，應詳閱各種銷售文件內容，本商品之預定附加費用率</a:t>
            </a:r>
            <a:r>
              <a:rPr lang="zh-TW" altLang="en-US" sz="850" b="1" dirty="0">
                <a:solidFill>
                  <a:srgbClr val="C00000"/>
                </a:solidFill>
                <a:cs typeface="Times New Roman" panose="02020603050405020304" pitchFamily="18" charset="0"/>
              </a:rPr>
              <a:t>最高</a:t>
            </a:r>
            <a:r>
              <a:rPr lang="en-US" altLang="zh-TW" sz="850" b="1" dirty="0">
                <a:solidFill>
                  <a:srgbClr val="C00000"/>
                </a:solidFill>
                <a:cs typeface="Times New Roman" panose="02020603050405020304" pitchFamily="18" charset="0"/>
              </a:rPr>
              <a:t>7.91%</a:t>
            </a:r>
            <a:r>
              <a:rPr lang="zh-TW" altLang="en-US" sz="850" b="1" dirty="0">
                <a:solidFill>
                  <a:srgbClr val="C00000"/>
                </a:solidFill>
                <a:cs typeface="Times New Roman" panose="02020603050405020304" pitchFamily="18" charset="0"/>
              </a:rPr>
              <a:t>、最低</a:t>
            </a:r>
            <a:r>
              <a:rPr lang="en-US" altLang="zh-TW" sz="850" b="1" dirty="0">
                <a:solidFill>
                  <a:srgbClr val="C00000"/>
                </a:solidFill>
                <a:cs typeface="Times New Roman" panose="02020603050405020304" pitchFamily="18" charset="0"/>
              </a:rPr>
              <a:t>6.21%</a:t>
            </a:r>
            <a:r>
              <a:rPr lang="zh-TW" altLang="zh-TW" sz="850" b="1" dirty="0">
                <a:solidFill>
                  <a:srgbClr val="C00000"/>
                </a:solidFill>
                <a:cs typeface="Times New Roman" panose="02020603050405020304" pitchFamily="18" charset="0"/>
              </a:rPr>
              <a:t>；如要詳細了解其他相關資訊，請洽台灣人壽客戶服務中心</a:t>
            </a:r>
            <a:r>
              <a:rPr lang="en-US" altLang="zh-TW" sz="850" b="1" dirty="0">
                <a:solidFill>
                  <a:srgbClr val="C00000"/>
                </a:solidFill>
                <a:cs typeface="Times New Roman" panose="02020603050405020304" pitchFamily="18" charset="0"/>
              </a:rPr>
              <a:t>(</a:t>
            </a:r>
            <a:r>
              <a:rPr lang="zh-TW" altLang="zh-TW" sz="850" b="1" dirty="0">
                <a:solidFill>
                  <a:srgbClr val="C00000"/>
                </a:solidFill>
                <a:cs typeface="Times New Roman" panose="02020603050405020304" pitchFamily="18" charset="0"/>
              </a:rPr>
              <a:t>客戶服務專線：</a:t>
            </a:r>
            <a:r>
              <a:rPr lang="en-US" altLang="zh-TW" sz="850" b="1" dirty="0">
                <a:solidFill>
                  <a:srgbClr val="C00000"/>
                </a:solidFill>
                <a:cs typeface="Times New Roman" panose="02020603050405020304" pitchFamily="18" charset="0"/>
              </a:rPr>
              <a:t>0800-099-850/</a:t>
            </a:r>
            <a:r>
              <a:rPr lang="zh-TW" altLang="zh-TW" sz="850" b="1" dirty="0">
                <a:solidFill>
                  <a:srgbClr val="C00000"/>
                </a:solidFill>
                <a:cs typeface="Times New Roman" panose="02020603050405020304" pitchFamily="18" charset="0"/>
              </a:rPr>
              <a:t>手機另撥</a:t>
            </a:r>
            <a:r>
              <a:rPr lang="en-US" altLang="zh-TW" sz="850" b="1" dirty="0">
                <a:solidFill>
                  <a:srgbClr val="C00000"/>
                </a:solidFill>
                <a:cs typeface="Times New Roman" panose="02020603050405020304" pitchFamily="18" charset="0"/>
              </a:rPr>
              <a:t>(02)8170-5156)</a:t>
            </a:r>
            <a:r>
              <a:rPr lang="zh-TW" altLang="zh-TW" sz="850" b="1" dirty="0">
                <a:solidFill>
                  <a:srgbClr val="C00000"/>
                </a:solidFill>
                <a:cs typeface="Times New Roman" panose="02020603050405020304" pitchFamily="18" charset="0"/>
              </a:rPr>
              <a:t>或網站</a:t>
            </a:r>
            <a:r>
              <a:rPr lang="en-US" altLang="zh-TW" sz="850" b="1" dirty="0">
                <a:solidFill>
                  <a:srgbClr val="C00000"/>
                </a:solidFill>
                <a:cs typeface="Times New Roman" panose="02020603050405020304" pitchFamily="18" charset="0"/>
              </a:rPr>
              <a:t>(www.taiwanlife.com)</a:t>
            </a:r>
            <a:r>
              <a:rPr lang="zh-TW" altLang="zh-TW" sz="850" b="1" dirty="0">
                <a:solidFill>
                  <a:srgbClr val="C00000"/>
                </a:solidFill>
                <a:cs typeface="Times New Roman" panose="02020603050405020304" pitchFamily="18" charset="0"/>
              </a:rPr>
              <a:t>，以保障您的權益。</a:t>
            </a:r>
            <a:endParaRPr lang="en-US" altLang="zh-TW" sz="850" b="1" dirty="0">
              <a:solidFill>
                <a:srgbClr val="C00000"/>
              </a:solidFill>
              <a:cs typeface="Times New Roman" panose="02020603050405020304" pitchFamily="18" charset="0"/>
            </a:endParaRPr>
          </a:p>
          <a:p>
            <a:pPr marL="0" indent="0" fontAlgn="base">
              <a:spcBef>
                <a:spcPct val="0"/>
              </a:spcBef>
              <a:buNone/>
              <a:defRPr/>
            </a:pPr>
            <a:r>
              <a:rPr lang="en-US" altLang="zh-TW" sz="850" b="1" dirty="0">
                <a:solidFill>
                  <a:srgbClr val="C00000"/>
                </a:solidFill>
                <a:cs typeface="Times New Roman" panose="02020603050405020304" pitchFamily="18" charset="0"/>
              </a:rPr>
              <a:t>5.</a:t>
            </a:r>
            <a:r>
              <a:rPr lang="zh-TW" altLang="en-US" sz="850" b="1" dirty="0">
                <a:solidFill>
                  <a:srgbClr val="C00000"/>
                </a:solidFill>
                <a:cs typeface="Times New Roman" panose="02020603050405020304" pitchFamily="18" charset="0"/>
              </a:rPr>
              <a:t>人壽保險之死亡給付及年金保險之確定年金給付於被保險人死亡後給付於指定受益人者，依保險法第一百十二條規定不得作為被保險人之遺產，惟如涉有規避遺產稅等稅捐情事者，稽徵機關仍得依據有關稅法規定或納稅者權利保護法第七條所定實質課稅原則辦理。相關實務案例請參考台灣人壽網站實質課稅原則專區。</a:t>
            </a:r>
            <a:endParaRPr lang="en-US" altLang="zh-TW" sz="850" b="1" dirty="0">
              <a:solidFill>
                <a:srgbClr val="C00000"/>
              </a:solidFill>
              <a:cs typeface="Times New Roman" panose="02020603050405020304" pitchFamily="18" charset="0"/>
            </a:endParaRPr>
          </a:p>
          <a:p>
            <a:pPr marL="0" indent="0" fontAlgn="base">
              <a:spcBef>
                <a:spcPct val="0"/>
              </a:spcBef>
              <a:buNone/>
              <a:defRPr/>
            </a:pPr>
            <a:r>
              <a:rPr lang="en-US" altLang="zh-TW" sz="850" b="1" dirty="0">
                <a:solidFill>
                  <a:srgbClr val="C00000"/>
                </a:solidFill>
                <a:cs typeface="Times New Roman" panose="02020603050405020304" pitchFamily="18" charset="0"/>
              </a:rPr>
              <a:t>6.</a:t>
            </a:r>
            <a:r>
              <a:rPr lang="zh-TW" altLang="en-US" sz="850" b="1" dirty="0">
                <a:solidFill>
                  <a:srgbClr val="C00000"/>
                </a:solidFill>
                <a:cs typeface="Times New Roman" panose="02020603050405020304" pitchFamily="18" charset="0"/>
              </a:rPr>
              <a:t>本商品為利率變動型保險商品，宣告利率將隨經濟環境波動，除契約另有約定外，台灣人壽不負最低宣告利率保證之責。</a:t>
            </a:r>
            <a:endParaRPr lang="en-US" altLang="zh-TW" sz="850" b="1" dirty="0">
              <a:solidFill>
                <a:srgbClr val="C00000"/>
              </a:solidFill>
              <a:cs typeface="Times New Roman" panose="02020603050405020304" pitchFamily="18" charset="0"/>
            </a:endParaRPr>
          </a:p>
          <a:p>
            <a:pPr marL="0" indent="0" fontAlgn="base">
              <a:spcBef>
                <a:spcPct val="0"/>
              </a:spcBef>
              <a:buNone/>
              <a:defRPr/>
            </a:pPr>
            <a:r>
              <a:rPr lang="en-US" altLang="zh-TW" sz="850" b="1" dirty="0">
                <a:solidFill>
                  <a:srgbClr val="C00000"/>
                </a:solidFill>
                <a:cs typeface="Times New Roman" panose="02020603050405020304" pitchFamily="18" charset="0"/>
              </a:rPr>
              <a:t>7.</a:t>
            </a:r>
            <a:r>
              <a:rPr lang="zh-TW" altLang="en-US" sz="850" b="1" dirty="0">
                <a:solidFill>
                  <a:srgbClr val="C00000"/>
                </a:solidFill>
                <a:cs typeface="Times New Roman" panose="02020603050405020304" pitchFamily="18" charset="0"/>
              </a:rPr>
              <a:t>宣告利率並非固定利率，會隨台灣人壽宣告而有所變動，宣告利率之下限亦可能因市場利率偏低，而導致無最低利率保證，惟與市場利率無絕對關係。</a:t>
            </a:r>
            <a:endParaRPr lang="en-US" altLang="zh-TW" sz="850" b="1" dirty="0">
              <a:solidFill>
                <a:srgbClr val="C00000"/>
              </a:solidFill>
              <a:cs typeface="Times New Roman" panose="02020603050405020304" pitchFamily="18" charset="0"/>
            </a:endParaRPr>
          </a:p>
          <a:p>
            <a:pPr marL="0" indent="0" fontAlgn="base">
              <a:spcBef>
                <a:spcPct val="0"/>
              </a:spcBef>
              <a:buNone/>
              <a:defRPr/>
            </a:pPr>
            <a:r>
              <a:rPr lang="en-US" altLang="zh-TW" sz="850" b="1" dirty="0">
                <a:solidFill>
                  <a:srgbClr val="C00000"/>
                </a:solidFill>
                <a:cs typeface="Times New Roman" panose="02020603050405020304" pitchFamily="18" charset="0"/>
              </a:rPr>
              <a:t>8.</a:t>
            </a:r>
            <a:r>
              <a:rPr lang="zh-TW" altLang="en-US" sz="850" b="1" dirty="0">
                <a:solidFill>
                  <a:srgbClr val="C00000"/>
                </a:solidFill>
                <a:cs typeface="Times New Roman" panose="02020603050405020304" pitchFamily="18" charset="0"/>
              </a:rPr>
              <a:t>匯款費用之負擔：本保險契約相關款項之收付，除另有約定外，若產生匯款相關費用時，由匯款人負擔匯款相關費用，但收款人須負擔收款銀行收取或扣除之匯款手續費。</a:t>
            </a:r>
            <a:endParaRPr lang="en-US" altLang="zh-TW" sz="850" b="1" dirty="0">
              <a:solidFill>
                <a:srgbClr val="C00000"/>
              </a:solidFill>
              <a:cs typeface="Times New Roman" panose="02020603050405020304" pitchFamily="18" charset="0"/>
            </a:endParaRPr>
          </a:p>
          <a:p>
            <a:pPr marL="0" indent="0" fontAlgn="base">
              <a:spcBef>
                <a:spcPct val="0"/>
              </a:spcBef>
              <a:buNone/>
              <a:defRPr/>
            </a:pPr>
            <a:r>
              <a:rPr lang="zh-TW" altLang="en-US" sz="850" b="1" dirty="0">
                <a:solidFill>
                  <a:srgbClr val="C00000"/>
                </a:solidFill>
                <a:cs typeface="Times New Roman" panose="02020603050405020304" pitchFamily="18" charset="0"/>
              </a:rPr>
              <a:t>   </a:t>
            </a:r>
            <a:r>
              <a:rPr lang="en-US" altLang="zh-TW" sz="850" b="1" dirty="0">
                <a:solidFill>
                  <a:srgbClr val="C00000"/>
                </a:solidFill>
                <a:cs typeface="Times New Roman" panose="02020603050405020304" pitchFamily="18" charset="0"/>
              </a:rPr>
              <a:t>(</a:t>
            </a:r>
            <a:r>
              <a:rPr lang="zh-TW" altLang="en-US" sz="850" b="1" dirty="0">
                <a:solidFill>
                  <a:srgbClr val="C00000"/>
                </a:solidFill>
                <a:cs typeface="Times New Roman" panose="02020603050405020304" pitchFamily="18" charset="0"/>
              </a:rPr>
              <a:t>詳情請參閱保單條款</a:t>
            </a:r>
            <a:r>
              <a:rPr lang="en-US" altLang="zh-TW" sz="850" b="1" dirty="0">
                <a:solidFill>
                  <a:srgbClr val="C00000"/>
                </a:solidFill>
                <a:cs typeface="Times New Roman" panose="02020603050405020304" pitchFamily="18" charset="0"/>
              </a:rPr>
              <a:t>)</a:t>
            </a:r>
          </a:p>
          <a:p>
            <a:pPr marL="0" lvl="1" indent="0" fontAlgn="base">
              <a:spcBef>
                <a:spcPct val="0"/>
              </a:spcBef>
              <a:spcAft>
                <a:spcPct val="0"/>
              </a:spcAft>
              <a:buNone/>
              <a:defRPr/>
            </a:pPr>
            <a:r>
              <a:rPr lang="en-US" altLang="zh-TW" sz="850" b="1" dirty="0">
                <a:solidFill>
                  <a:schemeClr val="tx1">
                    <a:lumMod val="75000"/>
                    <a:lumOff val="25000"/>
                  </a:schemeClr>
                </a:solidFill>
                <a:cs typeface="Times New Roman" panose="02020603050405020304" pitchFamily="18" charset="0"/>
              </a:rPr>
              <a:t>9.【</a:t>
            </a:r>
            <a:r>
              <a:rPr lang="zh-TW" altLang="en-US" sz="850" b="1" dirty="0">
                <a:solidFill>
                  <a:schemeClr val="tx1">
                    <a:lumMod val="75000"/>
                    <a:lumOff val="25000"/>
                  </a:schemeClr>
                </a:solidFill>
                <a:cs typeface="Times New Roman" panose="02020603050405020304" pitchFamily="18" charset="0"/>
              </a:rPr>
              <a:t>匯率風險說明</a:t>
            </a:r>
            <a:r>
              <a:rPr lang="en-US" altLang="zh-TW" sz="850" b="1" dirty="0">
                <a:solidFill>
                  <a:schemeClr val="tx1">
                    <a:lumMod val="75000"/>
                    <a:lumOff val="25000"/>
                  </a:schemeClr>
                </a:solidFill>
                <a:cs typeface="Times New Roman" panose="02020603050405020304" pitchFamily="18" charset="0"/>
              </a:rPr>
              <a:t>】</a:t>
            </a:r>
            <a:r>
              <a:rPr lang="zh-TW" altLang="en-US" sz="850" b="1" dirty="0">
                <a:solidFill>
                  <a:schemeClr val="tx1">
                    <a:lumMod val="75000"/>
                    <a:lumOff val="25000"/>
                  </a:schemeClr>
                </a:solidFill>
                <a:cs typeface="Times New Roman" panose="02020603050405020304" pitchFamily="18" charset="0"/>
              </a:rPr>
              <a:t>：</a:t>
            </a:r>
            <a:endParaRPr lang="en-US" altLang="zh-TW" sz="850" b="1" dirty="0">
              <a:solidFill>
                <a:schemeClr val="tx1">
                  <a:lumMod val="75000"/>
                  <a:lumOff val="25000"/>
                </a:schemeClr>
              </a:solidFill>
              <a:cs typeface="Times New Roman" panose="02020603050405020304" pitchFamily="18" charset="0"/>
            </a:endParaRPr>
          </a:p>
          <a:p>
            <a:pPr marL="0" lvl="1" indent="0" fontAlgn="base">
              <a:spcBef>
                <a:spcPct val="0"/>
              </a:spcBef>
              <a:spcAft>
                <a:spcPct val="0"/>
              </a:spcAft>
              <a:buNone/>
              <a:defRPr/>
            </a:pPr>
            <a:r>
              <a:rPr lang="zh-TW" altLang="en-US" sz="850" b="1" dirty="0">
                <a:solidFill>
                  <a:schemeClr val="tx1">
                    <a:lumMod val="75000"/>
                    <a:lumOff val="25000"/>
                  </a:schemeClr>
                </a:solidFill>
                <a:cs typeface="Times New Roman" panose="02020603050405020304" pitchFamily="18" charset="0"/>
              </a:rPr>
              <a:t>★匯兌風險：本保險契約之保險費、保險給付、保險單借款、費用及其他款項之收付，皆以本保險契約約定之貨幣單位進行，保戶如將前揭外幣款項兌換為新台幣時，須自行承擔因匯率變動可能產生之風險。</a:t>
            </a:r>
            <a:endParaRPr lang="en-US" altLang="zh-TW" sz="850" b="1" dirty="0">
              <a:solidFill>
                <a:schemeClr val="tx1">
                  <a:lumMod val="75000"/>
                  <a:lumOff val="25000"/>
                </a:schemeClr>
              </a:solidFill>
              <a:cs typeface="Times New Roman" panose="02020603050405020304" pitchFamily="18" charset="0"/>
            </a:endParaRPr>
          </a:p>
          <a:p>
            <a:pPr marL="0" lvl="1" indent="0" fontAlgn="base">
              <a:spcBef>
                <a:spcPct val="0"/>
              </a:spcBef>
              <a:spcAft>
                <a:spcPct val="0"/>
              </a:spcAft>
              <a:buNone/>
              <a:defRPr/>
            </a:pPr>
            <a:r>
              <a:rPr lang="zh-TW" altLang="en-US" sz="850" b="1" dirty="0">
                <a:solidFill>
                  <a:schemeClr val="tx1">
                    <a:lumMod val="75000"/>
                    <a:lumOff val="25000"/>
                  </a:schemeClr>
                </a:solidFill>
                <a:cs typeface="Times New Roman" panose="02020603050405020304" pitchFamily="18" charset="0"/>
              </a:rPr>
              <a:t>★政治風險：本保險契約約定之貨幣單位的匯率可能受其所屬國家之政治因素</a:t>
            </a:r>
            <a:r>
              <a:rPr lang="en-US" altLang="zh-TW" sz="850" b="1" dirty="0">
                <a:solidFill>
                  <a:schemeClr val="tx1">
                    <a:lumMod val="75000"/>
                    <a:lumOff val="25000"/>
                  </a:schemeClr>
                </a:solidFill>
                <a:cs typeface="Times New Roman" panose="02020603050405020304" pitchFamily="18" charset="0"/>
              </a:rPr>
              <a:t>(</a:t>
            </a:r>
            <a:r>
              <a:rPr lang="zh-TW" altLang="en-US" sz="850" b="1" dirty="0">
                <a:solidFill>
                  <a:schemeClr val="tx1">
                    <a:lumMod val="75000"/>
                    <a:lumOff val="25000"/>
                  </a:schemeClr>
                </a:solidFill>
                <a:cs typeface="Times New Roman" panose="02020603050405020304" pitchFamily="18" charset="0"/>
              </a:rPr>
              <a:t>大選、戰爭等</a:t>
            </a:r>
            <a:r>
              <a:rPr lang="en-US" altLang="zh-TW" sz="850" b="1" dirty="0">
                <a:solidFill>
                  <a:schemeClr val="tx1">
                    <a:lumMod val="75000"/>
                    <a:lumOff val="25000"/>
                  </a:schemeClr>
                </a:solidFill>
                <a:cs typeface="Times New Roman" panose="02020603050405020304" pitchFamily="18" charset="0"/>
              </a:rPr>
              <a:t>)</a:t>
            </a:r>
            <a:r>
              <a:rPr lang="zh-TW" altLang="en-US" sz="850" b="1" dirty="0">
                <a:solidFill>
                  <a:schemeClr val="tx1">
                    <a:lumMod val="75000"/>
                    <a:lumOff val="25000"/>
                  </a:schemeClr>
                </a:solidFill>
                <a:cs typeface="Times New Roman" panose="02020603050405020304" pitchFamily="18" charset="0"/>
              </a:rPr>
              <a:t>而受影響。</a:t>
            </a:r>
            <a:endParaRPr lang="en-US" altLang="zh-TW" sz="850" b="1" dirty="0">
              <a:solidFill>
                <a:schemeClr val="tx1">
                  <a:lumMod val="75000"/>
                  <a:lumOff val="25000"/>
                </a:schemeClr>
              </a:solidFill>
              <a:cs typeface="Times New Roman" panose="02020603050405020304" pitchFamily="18" charset="0"/>
            </a:endParaRPr>
          </a:p>
          <a:p>
            <a:pPr marL="0" lvl="1" indent="0" fontAlgn="base">
              <a:spcBef>
                <a:spcPct val="0"/>
              </a:spcBef>
              <a:spcAft>
                <a:spcPct val="0"/>
              </a:spcAft>
              <a:buNone/>
              <a:defRPr/>
            </a:pPr>
            <a:r>
              <a:rPr lang="zh-TW" altLang="en-US" sz="850" b="1" dirty="0">
                <a:solidFill>
                  <a:schemeClr val="tx1">
                    <a:lumMod val="75000"/>
                    <a:lumOff val="25000"/>
                  </a:schemeClr>
                </a:solidFill>
                <a:cs typeface="Times New Roman" panose="02020603050405020304" pitchFamily="18" charset="0"/>
              </a:rPr>
              <a:t>★經濟變動風險：本保險契約約定之貨幣單位的匯率可能受其所屬國家之經濟因素</a:t>
            </a:r>
            <a:r>
              <a:rPr lang="en-US" altLang="zh-TW" sz="850" b="1" dirty="0">
                <a:solidFill>
                  <a:schemeClr val="tx1">
                    <a:lumMod val="75000"/>
                    <a:lumOff val="25000"/>
                  </a:schemeClr>
                </a:solidFill>
                <a:cs typeface="Times New Roman" panose="02020603050405020304" pitchFamily="18" charset="0"/>
              </a:rPr>
              <a:t>(</a:t>
            </a:r>
            <a:r>
              <a:rPr lang="zh-TW" altLang="en-US" sz="850" b="1" dirty="0">
                <a:solidFill>
                  <a:schemeClr val="tx1">
                    <a:lumMod val="75000"/>
                    <a:lumOff val="25000"/>
                  </a:schemeClr>
                </a:solidFill>
                <a:cs typeface="Times New Roman" panose="02020603050405020304" pitchFamily="18" charset="0"/>
              </a:rPr>
              <a:t>經濟政策法規的調整、通貨膨脹、市場利率調整等</a:t>
            </a:r>
            <a:r>
              <a:rPr lang="en-US" altLang="zh-TW" sz="850" b="1" dirty="0">
                <a:solidFill>
                  <a:schemeClr val="tx1">
                    <a:lumMod val="75000"/>
                    <a:lumOff val="25000"/>
                  </a:schemeClr>
                </a:solidFill>
                <a:cs typeface="Times New Roman" panose="02020603050405020304" pitchFamily="18" charset="0"/>
              </a:rPr>
              <a:t>)</a:t>
            </a:r>
            <a:r>
              <a:rPr lang="zh-TW" altLang="en-US" sz="850" b="1" dirty="0">
                <a:solidFill>
                  <a:schemeClr val="tx1">
                    <a:lumMod val="75000"/>
                    <a:lumOff val="25000"/>
                  </a:schemeClr>
                </a:solidFill>
                <a:cs typeface="Times New Roman" panose="02020603050405020304" pitchFamily="18" charset="0"/>
              </a:rPr>
              <a:t>之影響。</a:t>
            </a:r>
            <a:endParaRPr lang="en-US" altLang="zh-TW" sz="850" b="1" dirty="0">
              <a:solidFill>
                <a:schemeClr val="tx1">
                  <a:lumMod val="75000"/>
                  <a:lumOff val="25000"/>
                </a:schemeClr>
              </a:solidFill>
              <a:cs typeface="Times New Roman" panose="02020603050405020304" pitchFamily="18" charset="0"/>
            </a:endParaRPr>
          </a:p>
          <a:p>
            <a:pPr marL="0" lvl="1" indent="0" fontAlgn="base">
              <a:spcBef>
                <a:spcPct val="0"/>
              </a:spcBef>
              <a:spcAft>
                <a:spcPct val="0"/>
              </a:spcAft>
              <a:buNone/>
              <a:defRPr/>
            </a:pPr>
            <a:r>
              <a:rPr lang="en-US" altLang="zh-TW" sz="850" b="1" dirty="0">
                <a:solidFill>
                  <a:schemeClr val="tx1">
                    <a:lumMod val="75000"/>
                    <a:lumOff val="25000"/>
                  </a:schemeClr>
                </a:solidFill>
                <a:cs typeface="Times New Roman" panose="02020603050405020304" pitchFamily="18" charset="0"/>
              </a:rPr>
              <a:t>10.</a:t>
            </a:r>
            <a:r>
              <a:rPr lang="zh-TW" altLang="en-US" sz="850" b="1" dirty="0">
                <a:solidFill>
                  <a:schemeClr val="tx1">
                    <a:lumMod val="75000"/>
                    <a:lumOff val="25000"/>
                  </a:schemeClr>
                </a:solidFill>
                <a:cs typeface="Times New Roman" panose="02020603050405020304" pitchFamily="18" charset="0"/>
              </a:rPr>
              <a:t>投保後解約或不繼續繳費可能不利消費者，請慎選符合需求之保險商品。</a:t>
            </a:r>
            <a:endParaRPr lang="en-US" altLang="zh-TW" sz="850" b="1" dirty="0">
              <a:solidFill>
                <a:schemeClr val="tx1">
                  <a:lumMod val="75000"/>
                  <a:lumOff val="25000"/>
                </a:schemeClr>
              </a:solidFill>
              <a:cs typeface="Times New Roman" panose="02020603050405020304" pitchFamily="18" charset="0"/>
            </a:endParaRPr>
          </a:p>
          <a:p>
            <a:pPr marL="0" lvl="1" indent="0" fontAlgn="base">
              <a:spcBef>
                <a:spcPct val="0"/>
              </a:spcBef>
              <a:spcAft>
                <a:spcPct val="0"/>
              </a:spcAft>
              <a:buNone/>
              <a:defRPr/>
            </a:pPr>
            <a:r>
              <a:rPr lang="en-US" altLang="zh-TW" sz="850" b="1" dirty="0">
                <a:solidFill>
                  <a:schemeClr val="tx1">
                    <a:lumMod val="75000"/>
                    <a:lumOff val="25000"/>
                  </a:schemeClr>
                </a:solidFill>
                <a:cs typeface="Times New Roman" panose="02020603050405020304" pitchFamily="18" charset="0"/>
              </a:rPr>
              <a:t>11.</a:t>
            </a:r>
            <a:r>
              <a:rPr lang="zh-TW" altLang="en-US" sz="850" b="1" dirty="0">
                <a:solidFill>
                  <a:schemeClr val="tx1">
                    <a:lumMod val="75000"/>
                    <a:lumOff val="25000"/>
                  </a:schemeClr>
                </a:solidFill>
                <a:cs typeface="Times New Roman" panose="02020603050405020304" pitchFamily="18" charset="0"/>
              </a:rPr>
              <a:t>保險契約各項權利義務皆詳列於保單條款，消費者務必詳加閱讀了解，並把握保單契約撤銷之時效</a:t>
            </a:r>
            <a:r>
              <a:rPr lang="en-US" altLang="zh-TW" sz="850" b="1" dirty="0">
                <a:solidFill>
                  <a:schemeClr val="tx1">
                    <a:lumMod val="75000"/>
                    <a:lumOff val="25000"/>
                  </a:schemeClr>
                </a:solidFill>
                <a:cs typeface="Times New Roman" panose="02020603050405020304" pitchFamily="18" charset="0"/>
              </a:rPr>
              <a:t>(</a:t>
            </a:r>
            <a:r>
              <a:rPr lang="zh-TW" altLang="en-US" sz="850" b="1" dirty="0">
                <a:solidFill>
                  <a:schemeClr val="tx1">
                    <a:lumMod val="75000"/>
                    <a:lumOff val="25000"/>
                  </a:schemeClr>
                </a:solidFill>
                <a:cs typeface="Times New Roman" panose="02020603050405020304" pitchFamily="18" charset="0"/>
              </a:rPr>
              <a:t>收到保單翌日起算十日內</a:t>
            </a:r>
            <a:r>
              <a:rPr lang="en-US" altLang="zh-TW" sz="850" b="1" dirty="0">
                <a:solidFill>
                  <a:schemeClr val="tx1">
                    <a:lumMod val="75000"/>
                    <a:lumOff val="25000"/>
                  </a:schemeClr>
                </a:solidFill>
                <a:cs typeface="Times New Roman" panose="02020603050405020304" pitchFamily="18" charset="0"/>
              </a:rPr>
              <a:t>)</a:t>
            </a:r>
            <a:r>
              <a:rPr lang="zh-TW" altLang="en-US" sz="850" b="1" dirty="0">
                <a:solidFill>
                  <a:schemeClr val="tx1">
                    <a:lumMod val="75000"/>
                    <a:lumOff val="25000"/>
                  </a:schemeClr>
                </a:solidFill>
                <a:cs typeface="Times New Roman" panose="02020603050405020304" pitchFamily="18" charset="0"/>
              </a:rPr>
              <a:t>。</a:t>
            </a:r>
            <a:endParaRPr lang="en-US" altLang="zh-TW" sz="850" b="1" dirty="0">
              <a:solidFill>
                <a:schemeClr val="tx1">
                  <a:lumMod val="75000"/>
                  <a:lumOff val="25000"/>
                </a:schemeClr>
              </a:solidFill>
              <a:cs typeface="Times New Roman" panose="02020603050405020304" pitchFamily="18" charset="0"/>
            </a:endParaRPr>
          </a:p>
          <a:p>
            <a:pPr marL="0" lvl="1" indent="0" fontAlgn="base">
              <a:spcBef>
                <a:spcPct val="0"/>
              </a:spcBef>
              <a:spcAft>
                <a:spcPct val="0"/>
              </a:spcAft>
              <a:buNone/>
              <a:defRPr/>
            </a:pPr>
            <a:r>
              <a:rPr lang="zh-TW" altLang="zh-TW" sz="850" b="1" dirty="0">
                <a:solidFill>
                  <a:schemeClr val="tx1">
                    <a:lumMod val="75000"/>
                    <a:lumOff val="25000"/>
                  </a:schemeClr>
                </a:solidFill>
                <a:cs typeface="Times New Roman" panose="02020603050405020304" pitchFamily="18" charset="0"/>
              </a:rPr>
              <a:t>※解約金非保險給付項目。</a:t>
            </a:r>
            <a:endParaRPr lang="en-US" altLang="zh-TW" sz="850" b="1" dirty="0">
              <a:solidFill>
                <a:schemeClr val="tx1">
                  <a:lumMod val="75000"/>
                  <a:lumOff val="25000"/>
                </a:schemeClr>
              </a:solidFill>
              <a:cs typeface="Times New Roman" panose="02020603050405020304" pitchFamily="18" charset="0"/>
            </a:endParaRPr>
          </a:p>
          <a:p>
            <a:pPr marL="0" lvl="1" indent="0" fontAlgn="base">
              <a:spcBef>
                <a:spcPct val="0"/>
              </a:spcBef>
              <a:spcAft>
                <a:spcPct val="0"/>
              </a:spcAft>
              <a:buNone/>
              <a:defRPr/>
            </a:pPr>
            <a:r>
              <a:rPr lang="en-US" altLang="zh-TW" sz="850" b="1" dirty="0">
                <a:solidFill>
                  <a:schemeClr val="tx1">
                    <a:lumMod val="75000"/>
                    <a:lumOff val="25000"/>
                  </a:schemeClr>
                </a:solidFill>
                <a:cs typeface="Times New Roman" panose="02020603050405020304" pitchFamily="18" charset="0"/>
              </a:rPr>
              <a:t>※</a:t>
            </a:r>
            <a:r>
              <a:rPr lang="zh-TW" altLang="en-US" sz="850" b="1" dirty="0">
                <a:solidFill>
                  <a:schemeClr val="tx1">
                    <a:lumMod val="75000"/>
                    <a:lumOff val="25000"/>
                  </a:schemeClr>
                </a:solidFill>
                <a:cs typeface="Times New Roman" panose="02020603050405020304" pitchFamily="18" charset="0"/>
              </a:rPr>
              <a:t>本保險契約須於訂立契約前提供要保人不低於三日之審閱期間。</a:t>
            </a:r>
            <a:endParaRPr lang="en-US" altLang="zh-TW" sz="850" b="1" dirty="0">
              <a:solidFill>
                <a:schemeClr val="tx1">
                  <a:lumMod val="75000"/>
                  <a:lumOff val="25000"/>
                </a:schemeClr>
              </a:solidFill>
              <a:cs typeface="Times New Roman" panose="02020603050405020304" pitchFamily="18" charset="0"/>
            </a:endParaRPr>
          </a:p>
          <a:p>
            <a:pPr marL="0" lvl="1" indent="0" fontAlgn="base">
              <a:spcBef>
                <a:spcPct val="0"/>
              </a:spcBef>
              <a:spcAft>
                <a:spcPct val="0"/>
              </a:spcAft>
              <a:buFontTx/>
              <a:buNone/>
              <a:defRPr/>
            </a:pPr>
            <a:r>
              <a:rPr lang="en-US" altLang="zh-TW" sz="850" b="1" dirty="0">
                <a:solidFill>
                  <a:schemeClr val="tx1">
                    <a:lumMod val="75000"/>
                    <a:lumOff val="25000"/>
                  </a:schemeClr>
                </a:solidFill>
                <a:cs typeface="Times New Roman" panose="02020603050405020304" pitchFamily="18" charset="0"/>
              </a:rPr>
              <a:t>※</a:t>
            </a:r>
            <a:r>
              <a:rPr lang="zh-TW" altLang="en-US" sz="850" b="1" dirty="0">
                <a:solidFill>
                  <a:schemeClr val="tx1">
                    <a:lumMod val="75000"/>
                    <a:lumOff val="25000"/>
                  </a:schemeClr>
                </a:solidFill>
                <a:cs typeface="Times New Roman" panose="02020603050405020304" pitchFamily="18" charset="0"/>
              </a:rPr>
              <a:t>本商品係由台灣人壽保險股份有限公司發行，透過本公司之保險業務員或合作之保險代理人或保險經紀人行銷。</a:t>
            </a:r>
            <a:endParaRPr lang="en-US" altLang="zh-TW" sz="850" b="1" dirty="0">
              <a:solidFill>
                <a:schemeClr val="tx1">
                  <a:lumMod val="75000"/>
                  <a:lumOff val="25000"/>
                </a:schemeClr>
              </a:solidFill>
              <a:cs typeface="Times New Roman" panose="02020603050405020304" pitchFamily="18" charset="0"/>
            </a:endParaRPr>
          </a:p>
          <a:p>
            <a:pPr marL="0" indent="0">
              <a:spcBef>
                <a:spcPts val="0"/>
              </a:spcBef>
              <a:buNone/>
            </a:pPr>
            <a:r>
              <a:rPr lang="zh-TW" altLang="zh-TW" sz="850" b="1" dirty="0">
                <a:solidFill>
                  <a:schemeClr val="tx1">
                    <a:lumMod val="75000"/>
                    <a:lumOff val="25000"/>
                  </a:schemeClr>
                </a:solidFill>
                <a:cs typeface="Times New Roman" panose="02020603050405020304" pitchFamily="18" charset="0"/>
              </a:rPr>
              <a:t>※</a:t>
            </a:r>
            <a:r>
              <a:rPr lang="zh-TW" altLang="en-US" sz="850" b="1" dirty="0">
                <a:solidFill>
                  <a:schemeClr val="tx1">
                    <a:lumMod val="75000"/>
                    <a:lumOff val="25000"/>
                  </a:schemeClr>
                </a:solidFill>
                <a:cs typeface="Times New Roman" panose="02020603050405020304" pitchFamily="18" charset="0"/>
              </a:rPr>
              <a:t>本商品文宣</a:t>
            </a:r>
            <a:r>
              <a:rPr lang="zh-TW" altLang="en-US" sz="850" b="1" dirty="0">
                <a:solidFill>
                  <a:srgbClr val="C00000"/>
                </a:solidFill>
                <a:cs typeface="Times New Roman" panose="02020603050405020304" pitchFamily="18" charset="0"/>
              </a:rPr>
              <a:t>僅供參考</a:t>
            </a:r>
            <a:r>
              <a:rPr lang="zh-TW" altLang="en-US" sz="850" b="1" dirty="0">
                <a:solidFill>
                  <a:schemeClr val="tx1">
                    <a:lumMod val="75000"/>
                    <a:lumOff val="25000"/>
                  </a:schemeClr>
                </a:solidFill>
                <a:cs typeface="Times New Roman" panose="02020603050405020304" pitchFamily="18" charset="0"/>
              </a:rPr>
              <a:t>，詳細商品內容請參閱保單條款約定為準。</a:t>
            </a:r>
            <a:endParaRPr lang="en-US" altLang="zh-TW" sz="850" b="1" dirty="0">
              <a:solidFill>
                <a:schemeClr val="tx1">
                  <a:lumMod val="75000"/>
                  <a:lumOff val="25000"/>
                </a:schemeClr>
              </a:solidFill>
              <a:cs typeface="Times New Roman" panose="02020603050405020304" pitchFamily="18" charset="0"/>
            </a:endParaRPr>
          </a:p>
          <a:p>
            <a:pPr marL="0" indent="0">
              <a:spcBef>
                <a:spcPts val="0"/>
              </a:spcBef>
              <a:buNone/>
            </a:pPr>
            <a:endParaRPr lang="en-US" altLang="zh-TW" sz="800" b="1" dirty="0">
              <a:solidFill>
                <a:srgbClr val="DD7950"/>
              </a:solidFill>
              <a:cs typeface="Times New Roman" panose="02020603050405020304" pitchFamily="18" charset="0"/>
            </a:endParaRPr>
          </a:p>
          <a:p>
            <a:pPr marL="0" indent="0">
              <a:lnSpc>
                <a:spcPts val="1100"/>
              </a:lnSpc>
              <a:spcBef>
                <a:spcPct val="0"/>
              </a:spcBef>
              <a:buNone/>
            </a:pPr>
            <a:r>
              <a:rPr lang="en-US" altLang="zh-TW" sz="800" b="1" dirty="0">
                <a:solidFill>
                  <a:schemeClr val="tx1">
                    <a:lumMod val="75000"/>
                    <a:lumOff val="25000"/>
                  </a:schemeClr>
                </a:solidFill>
                <a:cs typeface="Times New Roman" panose="02020603050405020304" pitchFamily="18" charset="0"/>
              </a:rPr>
              <a:t>Control No.</a:t>
            </a:r>
            <a:r>
              <a:rPr lang="zh-TW" altLang="en-US" sz="800" b="1" dirty="0">
                <a:solidFill>
                  <a:schemeClr val="tx1">
                    <a:lumMod val="75000"/>
                    <a:lumOff val="25000"/>
                  </a:schemeClr>
                </a:solidFill>
                <a:cs typeface="Times New Roman" panose="02020603050405020304" pitchFamily="18" charset="0"/>
              </a:rPr>
              <a:t>：</a:t>
            </a:r>
            <a:r>
              <a:rPr lang="en-US" altLang="zh-TW" sz="800" b="1" dirty="0">
                <a:solidFill>
                  <a:schemeClr val="tx1">
                    <a:lumMod val="75000"/>
                    <a:lumOff val="25000"/>
                  </a:schemeClr>
                </a:solidFill>
                <a:cs typeface="Times New Roman" panose="02020603050405020304" pitchFamily="18" charset="0"/>
              </a:rPr>
              <a:t>OP-2501-2701-0050</a:t>
            </a:r>
            <a:r>
              <a:rPr lang="zh-TW" altLang="en-US" sz="800" b="1" dirty="0">
                <a:solidFill>
                  <a:schemeClr val="tx1">
                    <a:lumMod val="75000"/>
                    <a:lumOff val="25000"/>
                  </a:schemeClr>
                </a:solidFill>
                <a:cs typeface="Times New Roman" panose="02020603050405020304" pitchFamily="18" charset="0"/>
              </a:rPr>
              <a:t>  </a:t>
            </a:r>
            <a:endParaRPr lang="en-US" altLang="zh-TW" sz="800" b="1" dirty="0">
              <a:solidFill>
                <a:schemeClr val="tx1">
                  <a:lumMod val="75000"/>
                  <a:lumOff val="25000"/>
                </a:schemeClr>
              </a:solidFill>
              <a:cs typeface="Times New Roman" panose="02020603050405020304" pitchFamily="18" charset="0"/>
            </a:endParaRPr>
          </a:p>
        </p:txBody>
      </p:sp>
      <p:sp>
        <p:nvSpPr>
          <p:cNvPr id="118" name="文字方塊 117"/>
          <p:cNvSpPr txBox="1"/>
          <p:nvPr/>
        </p:nvSpPr>
        <p:spPr>
          <a:xfrm>
            <a:off x="5907676" y="4821929"/>
            <a:ext cx="1780761" cy="253916"/>
          </a:xfrm>
          <a:prstGeom prst="rect">
            <a:avLst/>
          </a:prstGeom>
          <a:noFill/>
        </p:spPr>
        <p:txBody>
          <a:bodyPr wrap="square" rtlCol="0">
            <a:spAutoFit/>
          </a:bodyPr>
          <a:lstStyle/>
          <a:p>
            <a:pPr algn="r"/>
            <a:r>
              <a:rPr kumimoji="1" lang="zh-TW" altLang="en-US" sz="1050" b="1" dirty="0">
                <a:solidFill>
                  <a:schemeClr val="tx1">
                    <a:lumMod val="75000"/>
                    <a:lumOff val="25000"/>
                  </a:schemeClr>
                </a:solidFill>
                <a:latin typeface="微軟正黑體" panose="020B0604030504040204" pitchFamily="34" charset="-120"/>
                <a:ea typeface="微軟正黑體" panose="020B0604030504040204" pitchFamily="34" charset="-120"/>
                <a:cs typeface="Times New Roman" pitchFamily="18" charset="0"/>
              </a:rPr>
              <a:t>（幣別 </a:t>
            </a:r>
            <a:r>
              <a:rPr kumimoji="1" lang="en-US" altLang="zh-TW" sz="1050" b="1" dirty="0">
                <a:solidFill>
                  <a:schemeClr val="tx1">
                    <a:lumMod val="75000"/>
                    <a:lumOff val="25000"/>
                  </a:schemeClr>
                </a:solidFill>
                <a:latin typeface="微軟正黑體" panose="020B0604030504040204" pitchFamily="34" charset="-120"/>
                <a:ea typeface="微軟正黑體" panose="020B0604030504040204" pitchFamily="34" charset="-120"/>
                <a:cs typeface="Times New Roman" pitchFamily="18" charset="0"/>
              </a:rPr>
              <a:t>/</a:t>
            </a:r>
            <a:r>
              <a:rPr kumimoji="1" lang="zh-TW" altLang="en-US" sz="1050" b="1" dirty="0">
                <a:solidFill>
                  <a:schemeClr val="tx1">
                    <a:lumMod val="75000"/>
                    <a:lumOff val="25000"/>
                  </a:schemeClr>
                </a:solidFill>
                <a:latin typeface="微軟正黑體" panose="020B0604030504040204" pitchFamily="34" charset="-120"/>
                <a:ea typeface="微軟正黑體" panose="020B0604030504040204" pitchFamily="34" charset="-120"/>
                <a:cs typeface="Times New Roman" pitchFamily="18" charset="0"/>
              </a:rPr>
              <a:t> 單位：美元 </a:t>
            </a:r>
            <a:r>
              <a:rPr kumimoji="1" lang="en-US" altLang="zh-TW" sz="1050" b="1" dirty="0">
                <a:solidFill>
                  <a:schemeClr val="tx1">
                    <a:lumMod val="75000"/>
                    <a:lumOff val="25000"/>
                  </a:schemeClr>
                </a:solidFill>
                <a:latin typeface="微軟正黑體" panose="020B0604030504040204" pitchFamily="34" charset="-120"/>
                <a:ea typeface="微軟正黑體" panose="020B0604030504040204" pitchFamily="34" charset="-120"/>
                <a:cs typeface="Times New Roman" pitchFamily="18" charset="0"/>
              </a:rPr>
              <a:t>/</a:t>
            </a:r>
            <a:r>
              <a:rPr kumimoji="1" lang="zh-TW" altLang="en-US" sz="1050" b="1" dirty="0">
                <a:solidFill>
                  <a:schemeClr val="tx1">
                    <a:lumMod val="75000"/>
                    <a:lumOff val="25000"/>
                  </a:schemeClr>
                </a:solidFill>
                <a:latin typeface="微軟正黑體" panose="020B0604030504040204" pitchFamily="34" charset="-120"/>
                <a:ea typeface="微軟正黑體" panose="020B0604030504040204" pitchFamily="34" charset="-120"/>
                <a:cs typeface="Times New Roman" pitchFamily="18" charset="0"/>
              </a:rPr>
              <a:t> 元）</a:t>
            </a:r>
          </a:p>
        </p:txBody>
      </p:sp>
      <p:sp>
        <p:nvSpPr>
          <p:cNvPr id="130" name="文字方塊 129"/>
          <p:cNvSpPr txBox="1"/>
          <p:nvPr/>
        </p:nvSpPr>
        <p:spPr>
          <a:xfrm>
            <a:off x="625796" y="5178461"/>
            <a:ext cx="1368000" cy="276999"/>
          </a:xfrm>
          <a:prstGeom prst="rect">
            <a:avLst/>
          </a:prstGeom>
          <a:noFill/>
          <a:ln>
            <a:noFill/>
          </a:ln>
        </p:spPr>
        <p:txBody>
          <a:bodyPr wrap="square" lIns="0" tIns="0" rIns="0" bIns="0" rtlCol="0" anchor="ctr">
            <a:spAutoFit/>
          </a:bodyPr>
          <a:lstStyle/>
          <a:p>
            <a:pPr algn="ctr"/>
            <a:r>
              <a:rPr kumimoji="1" lang="en-US" altLang="zh-TW" b="1" dirty="0">
                <a:solidFill>
                  <a:srgbClr val="3A72AC"/>
                </a:solidFill>
                <a:latin typeface="微軟正黑體" panose="020B0604030504040204" pitchFamily="34" charset="-120"/>
                <a:ea typeface="微軟正黑體" panose="020B0604030504040204" pitchFamily="34" charset="-120"/>
                <a:cs typeface="Times New Roman" pitchFamily="18" charset="0"/>
              </a:rPr>
              <a:t>【</a:t>
            </a:r>
            <a:r>
              <a:rPr kumimoji="1" lang="zh-TW" altLang="en-US" b="1" dirty="0">
                <a:solidFill>
                  <a:srgbClr val="3A72AC"/>
                </a:solidFill>
                <a:latin typeface="微軟正黑體" panose="020B0604030504040204" pitchFamily="34" charset="-120"/>
                <a:ea typeface="微軟正黑體" panose="020B0604030504040204" pitchFamily="34" charset="-120"/>
                <a:cs typeface="Times New Roman" pitchFamily="18" charset="0"/>
              </a:rPr>
              <a:t>投保年齡</a:t>
            </a:r>
            <a:r>
              <a:rPr kumimoji="1" lang="en-US" altLang="zh-TW" b="1" dirty="0">
                <a:solidFill>
                  <a:srgbClr val="3A72AC"/>
                </a:solidFill>
                <a:latin typeface="微軟正黑體" panose="020B0604030504040204" pitchFamily="34" charset="-120"/>
                <a:ea typeface="微軟正黑體" panose="020B0604030504040204" pitchFamily="34" charset="-120"/>
                <a:cs typeface="Times New Roman" pitchFamily="18" charset="0"/>
              </a:rPr>
              <a:t>】</a:t>
            </a:r>
            <a:endParaRPr kumimoji="1" lang="zh-TW" altLang="en-US" b="1" dirty="0">
              <a:solidFill>
                <a:srgbClr val="3A72AC"/>
              </a:solidFill>
              <a:latin typeface="微軟正黑體" panose="020B0604030504040204" pitchFamily="34" charset="-120"/>
              <a:ea typeface="微軟正黑體" panose="020B0604030504040204" pitchFamily="34" charset="-120"/>
              <a:cs typeface="Times New Roman" pitchFamily="18" charset="0"/>
            </a:endParaRPr>
          </a:p>
        </p:txBody>
      </p:sp>
      <p:sp>
        <p:nvSpPr>
          <p:cNvPr id="131" name="文字方塊 130"/>
          <p:cNvSpPr txBox="1"/>
          <p:nvPr/>
        </p:nvSpPr>
        <p:spPr>
          <a:xfrm>
            <a:off x="2462240" y="5178461"/>
            <a:ext cx="1368000" cy="276999"/>
          </a:xfrm>
          <a:prstGeom prst="rect">
            <a:avLst/>
          </a:prstGeom>
          <a:noFill/>
          <a:ln>
            <a:noFill/>
          </a:ln>
        </p:spPr>
        <p:txBody>
          <a:bodyPr wrap="square" lIns="0" tIns="0" rIns="0" bIns="0" rtlCol="0" anchor="ctr">
            <a:spAutoFit/>
          </a:bodyPr>
          <a:lstStyle/>
          <a:p>
            <a:pPr algn="ctr"/>
            <a:r>
              <a:rPr kumimoji="1" lang="en-US" altLang="zh-TW" b="1" dirty="0">
                <a:solidFill>
                  <a:srgbClr val="3A72AC"/>
                </a:solidFill>
                <a:latin typeface="微軟正黑體" panose="020B0604030504040204" pitchFamily="34" charset="-120"/>
                <a:ea typeface="微軟正黑體" panose="020B0604030504040204" pitchFamily="34" charset="-120"/>
                <a:cs typeface="Times New Roman" pitchFamily="18" charset="0"/>
              </a:rPr>
              <a:t>【</a:t>
            </a:r>
            <a:r>
              <a:rPr kumimoji="1" lang="zh-TW" altLang="en-US" b="1" dirty="0">
                <a:solidFill>
                  <a:srgbClr val="3A72AC"/>
                </a:solidFill>
                <a:latin typeface="微軟正黑體" panose="020B0604030504040204" pitchFamily="34" charset="-120"/>
                <a:ea typeface="微軟正黑體" panose="020B0604030504040204" pitchFamily="34" charset="-120"/>
                <a:cs typeface="Times New Roman" pitchFamily="18" charset="0"/>
              </a:rPr>
              <a:t>投保金額</a:t>
            </a:r>
            <a:r>
              <a:rPr kumimoji="1" lang="en-US" altLang="zh-TW" b="1" dirty="0">
                <a:solidFill>
                  <a:srgbClr val="3A72AC"/>
                </a:solidFill>
                <a:latin typeface="微軟正黑體" panose="020B0604030504040204" pitchFamily="34" charset="-120"/>
                <a:ea typeface="微軟正黑體" panose="020B0604030504040204" pitchFamily="34" charset="-120"/>
                <a:cs typeface="Times New Roman" pitchFamily="18" charset="0"/>
              </a:rPr>
              <a:t>】</a:t>
            </a:r>
            <a:endParaRPr kumimoji="1" lang="zh-TW" altLang="en-US" b="1" dirty="0">
              <a:solidFill>
                <a:srgbClr val="3A72AC"/>
              </a:solidFill>
              <a:latin typeface="微軟正黑體" panose="020B0604030504040204" pitchFamily="34" charset="-120"/>
              <a:ea typeface="微軟正黑體" panose="020B0604030504040204" pitchFamily="34" charset="-120"/>
              <a:cs typeface="Times New Roman" pitchFamily="18" charset="0"/>
            </a:endParaRPr>
          </a:p>
        </p:txBody>
      </p:sp>
      <p:sp>
        <p:nvSpPr>
          <p:cNvPr id="133" name="文字方塊 132"/>
          <p:cNvSpPr txBox="1"/>
          <p:nvPr/>
        </p:nvSpPr>
        <p:spPr>
          <a:xfrm>
            <a:off x="5496216" y="5157145"/>
            <a:ext cx="1536431" cy="276999"/>
          </a:xfrm>
          <a:prstGeom prst="rect">
            <a:avLst/>
          </a:prstGeom>
          <a:noFill/>
          <a:ln>
            <a:noFill/>
          </a:ln>
        </p:spPr>
        <p:txBody>
          <a:bodyPr wrap="square" lIns="0" tIns="0" rIns="0" bIns="0" rtlCol="0" anchor="ctr">
            <a:spAutoFit/>
          </a:bodyPr>
          <a:lstStyle/>
          <a:p>
            <a:pPr algn="ctr">
              <a:spcAft>
                <a:spcPts val="263"/>
              </a:spcAft>
            </a:pPr>
            <a:r>
              <a:rPr kumimoji="1" lang="en-US" altLang="zh-TW" b="1" dirty="0">
                <a:solidFill>
                  <a:srgbClr val="3A72AC"/>
                </a:solidFill>
                <a:latin typeface="微軟正黑體" panose="020B0604030504040204" pitchFamily="34" charset="-120"/>
                <a:ea typeface="微軟正黑體" panose="020B0604030504040204" pitchFamily="34" charset="-120"/>
                <a:cs typeface="Times New Roman" pitchFamily="18" charset="0"/>
              </a:rPr>
              <a:t>【</a:t>
            </a:r>
            <a:r>
              <a:rPr kumimoji="1" lang="zh-TW" altLang="en-US" b="1" dirty="0">
                <a:solidFill>
                  <a:srgbClr val="3A72AC"/>
                </a:solidFill>
                <a:latin typeface="微軟正黑體" panose="020B0604030504040204" pitchFamily="34" charset="-120"/>
                <a:ea typeface="微軟正黑體" panose="020B0604030504040204" pitchFamily="34" charset="-120"/>
                <a:cs typeface="Times New Roman" pitchFamily="18" charset="0"/>
              </a:rPr>
              <a:t>高保費折扣</a:t>
            </a:r>
            <a:r>
              <a:rPr kumimoji="1" lang="en-US" altLang="zh-TW" b="1" dirty="0">
                <a:solidFill>
                  <a:srgbClr val="3A72AC"/>
                </a:solidFill>
                <a:latin typeface="微軟正黑體" panose="020B0604030504040204" pitchFamily="34" charset="-120"/>
                <a:ea typeface="微軟正黑體" panose="020B0604030504040204" pitchFamily="34" charset="-120"/>
                <a:cs typeface="Times New Roman" pitchFamily="18" charset="0"/>
              </a:rPr>
              <a:t>】</a:t>
            </a:r>
          </a:p>
        </p:txBody>
      </p:sp>
      <p:sp>
        <p:nvSpPr>
          <p:cNvPr id="135" name="矩形 134"/>
          <p:cNvSpPr/>
          <p:nvPr/>
        </p:nvSpPr>
        <p:spPr>
          <a:xfrm>
            <a:off x="2311625" y="5455460"/>
            <a:ext cx="2185121" cy="1430456"/>
          </a:xfrm>
          <a:prstGeom prst="rect">
            <a:avLst/>
          </a:prstGeom>
        </p:spPr>
        <p:txBody>
          <a:bodyPr wrap="square" lIns="0" tIns="0" rIns="0" bIns="0">
            <a:spAutoFit/>
          </a:bodyPr>
          <a:lstStyle/>
          <a:p>
            <a:pPr>
              <a:lnSpc>
                <a:spcPts val="1900"/>
              </a:lnSpc>
            </a:pP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 </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15</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足歲</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不含</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以下最高投保金額為</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35</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萬美元</a:t>
            </a:r>
            <a:endPar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endParaRPr>
          </a:p>
          <a:p>
            <a:pPr>
              <a:lnSpc>
                <a:spcPts val="1900"/>
              </a:lnSpc>
            </a:pP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 </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15</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足歲以上最高投保金額為</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600</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萬美元</a:t>
            </a:r>
            <a:endPar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endParaRPr>
          </a:p>
          <a:p>
            <a:pPr>
              <a:lnSpc>
                <a:spcPts val="1900"/>
              </a:lnSpc>
            </a:pP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◆最低投保金額為</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3,000</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美元</a:t>
            </a:r>
            <a:endPar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endParaRPr>
          </a:p>
          <a:p>
            <a:pPr>
              <a:lnSpc>
                <a:spcPts val="1900"/>
              </a:lnSpc>
            </a:pPr>
            <a:r>
              <a:rPr lang="zh-TW" altLang="en-US" sz="1000" dirty="0">
                <a:solidFill>
                  <a:schemeClr val="tx1">
                    <a:lumMod val="75000"/>
                    <a:lumOff val="25000"/>
                  </a:schemeClr>
                </a:solidFill>
                <a:latin typeface="微軟正黑體" panose="020B0604030504040204" pitchFamily="34" charset="-120"/>
                <a:ea typeface="微軟正黑體" panose="020B0604030504040204" pitchFamily="34" charset="-120"/>
              </a:rPr>
              <a:t>　</a:t>
            </a:r>
            <a:endParaRPr lang="en-US" altLang="zh-TW" sz="1000"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sp>
        <p:nvSpPr>
          <p:cNvPr id="136" name="矩形 135"/>
          <p:cNvSpPr/>
          <p:nvPr/>
        </p:nvSpPr>
        <p:spPr>
          <a:xfrm>
            <a:off x="437526" y="5538421"/>
            <a:ext cx="1513235" cy="470513"/>
          </a:xfrm>
          <a:prstGeom prst="rect">
            <a:avLst/>
          </a:prstGeom>
        </p:spPr>
        <p:txBody>
          <a:bodyPr wrap="none" lIns="0" tIns="0" rIns="0" bIns="0">
            <a:spAutoFit/>
          </a:bodyPr>
          <a:lstStyle/>
          <a:p>
            <a:pPr>
              <a:lnSpc>
                <a:spcPts val="1900"/>
              </a:lnSpc>
            </a:pPr>
            <a:r>
              <a:rPr lang="zh-TW" altLang="en-US" sz="1500" dirty="0">
                <a:solidFill>
                  <a:schemeClr val="tx1">
                    <a:lumMod val="75000"/>
                    <a:lumOff val="25000"/>
                  </a:schemeClr>
                </a:solidFill>
                <a:latin typeface="微軟正黑體" panose="020B0604030504040204" pitchFamily="34" charset="-120"/>
                <a:ea typeface="微軟正黑體" panose="020B0604030504040204" pitchFamily="34" charset="-120"/>
              </a:rPr>
              <a:t>◆ ０歲</a:t>
            </a:r>
            <a:r>
              <a:rPr lang="en-US" altLang="zh-TW" sz="1500" dirty="0">
                <a:solidFill>
                  <a:schemeClr val="tx1">
                    <a:lumMod val="75000"/>
                    <a:lumOff val="25000"/>
                  </a:schemeClr>
                </a:solidFill>
                <a:latin typeface="微軟正黑體" panose="020B0604030504040204" pitchFamily="34" charset="-120"/>
                <a:ea typeface="微軟正黑體" panose="020B0604030504040204" pitchFamily="34" charset="-120"/>
              </a:rPr>
              <a:t>~88</a:t>
            </a:r>
            <a:r>
              <a:rPr lang="zh-TW" altLang="en-US" sz="1500" dirty="0">
                <a:solidFill>
                  <a:schemeClr val="tx1">
                    <a:lumMod val="75000"/>
                    <a:lumOff val="25000"/>
                  </a:schemeClr>
                </a:solidFill>
                <a:latin typeface="微軟正黑體" panose="020B0604030504040204" pitchFamily="34" charset="-120"/>
                <a:ea typeface="微軟正黑體" panose="020B0604030504040204" pitchFamily="34" charset="-120"/>
              </a:rPr>
              <a:t>歲</a:t>
            </a:r>
            <a:r>
              <a:rPr lang="en-US" altLang="zh-TW" sz="1200" dirty="0">
                <a:solidFill>
                  <a:schemeClr val="tx1">
                    <a:lumMod val="75000"/>
                    <a:lumOff val="25000"/>
                  </a:schemeClr>
                </a:solidFill>
                <a:latin typeface="微軟正黑體" panose="020B0604030504040204" pitchFamily="34" charset="-120"/>
                <a:ea typeface="微軟正黑體" panose="020B0604030504040204" pitchFamily="34" charset="-120"/>
              </a:rPr>
              <a:t>(</a:t>
            </a:r>
            <a:r>
              <a:rPr lang="zh-TW" altLang="en-US" sz="1200" dirty="0">
                <a:solidFill>
                  <a:schemeClr val="tx1">
                    <a:lumMod val="75000"/>
                    <a:lumOff val="25000"/>
                  </a:schemeClr>
                </a:solidFill>
                <a:latin typeface="微軟正黑體" panose="020B0604030504040204" pitchFamily="34" charset="-120"/>
                <a:ea typeface="微軟正黑體" panose="020B0604030504040204" pitchFamily="34" charset="-120"/>
              </a:rPr>
              <a:t>躉繳</a:t>
            </a:r>
            <a:r>
              <a:rPr lang="en-US" altLang="zh-TW" sz="1200" dirty="0">
                <a:solidFill>
                  <a:schemeClr val="tx1">
                    <a:lumMod val="75000"/>
                    <a:lumOff val="25000"/>
                  </a:schemeClr>
                </a:solidFill>
                <a:latin typeface="微軟正黑體" panose="020B0604030504040204" pitchFamily="34" charset="-120"/>
                <a:ea typeface="微軟正黑體" panose="020B0604030504040204" pitchFamily="34" charset="-120"/>
              </a:rPr>
              <a:t>)</a:t>
            </a:r>
          </a:p>
          <a:p>
            <a:pPr>
              <a:lnSpc>
                <a:spcPts val="1900"/>
              </a:lnSpc>
            </a:pPr>
            <a:endParaRPr lang="en-US" altLang="zh-TW" sz="1200"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sp>
        <p:nvSpPr>
          <p:cNvPr id="138" name="矩形 137"/>
          <p:cNvSpPr/>
          <p:nvPr/>
        </p:nvSpPr>
        <p:spPr>
          <a:xfrm>
            <a:off x="5159311" y="5410382"/>
            <a:ext cx="2059771" cy="1442190"/>
          </a:xfrm>
          <a:prstGeom prst="rect">
            <a:avLst/>
          </a:prstGeom>
        </p:spPr>
        <p:txBody>
          <a:bodyPr wrap="square" lIns="0" tIns="0" rIns="0" bIns="0">
            <a:spAutoFit/>
          </a:bodyPr>
          <a:lstStyle/>
          <a:p>
            <a:pPr>
              <a:lnSpc>
                <a:spcPts val="1900"/>
              </a:lnSpc>
            </a:pP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 保費</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1</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萬美元</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~4</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萬美元</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不含</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即享折扣</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0.6%</a:t>
            </a:r>
            <a:endParaRPr lang="en-US" altLang="zh-TW" sz="1400" baseline="30000" dirty="0">
              <a:solidFill>
                <a:schemeClr val="tx1">
                  <a:lumMod val="75000"/>
                  <a:lumOff val="25000"/>
                </a:schemeClr>
              </a:solidFill>
              <a:latin typeface="微軟正黑體" panose="020B0604030504040204" pitchFamily="34" charset="-120"/>
              <a:ea typeface="微軟正黑體" panose="020B0604030504040204" pitchFamily="34" charset="-120"/>
            </a:endParaRPr>
          </a:p>
          <a:p>
            <a:pPr>
              <a:lnSpc>
                <a:spcPts val="1900"/>
              </a:lnSpc>
            </a:pP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◆保費</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4</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萬美元</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~10</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萬美元</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不含</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即享折扣 </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1%</a:t>
            </a:r>
            <a:endParaRPr lang="en-US" altLang="zh-TW" sz="1400" baseline="30000" dirty="0">
              <a:solidFill>
                <a:schemeClr val="tx1">
                  <a:lumMod val="75000"/>
                  <a:lumOff val="25000"/>
                </a:schemeClr>
              </a:solidFill>
              <a:latin typeface="微軟正黑體" panose="020B0604030504040204" pitchFamily="34" charset="-120"/>
              <a:ea typeface="微軟正黑體" panose="020B0604030504040204" pitchFamily="34" charset="-120"/>
            </a:endParaRPr>
          </a:p>
          <a:p>
            <a:pPr>
              <a:lnSpc>
                <a:spcPts val="1900"/>
              </a:lnSpc>
            </a:pP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◆保費</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10</a:t>
            </a:r>
            <a:r>
              <a:rPr lang="zh-TW" altLang="en-US" sz="1400" dirty="0">
                <a:solidFill>
                  <a:schemeClr val="tx1">
                    <a:lumMod val="75000"/>
                    <a:lumOff val="25000"/>
                  </a:schemeClr>
                </a:solidFill>
                <a:latin typeface="微軟正黑體" panose="020B0604030504040204" pitchFamily="34" charset="-120"/>
                <a:ea typeface="微軟正黑體" panose="020B0604030504040204" pitchFamily="34" charset="-120"/>
              </a:rPr>
              <a:t>萬美元以上即享折扣率 </a:t>
            </a:r>
            <a:r>
              <a:rPr lang="en-US" altLang="zh-TW" sz="1400" dirty="0">
                <a:solidFill>
                  <a:schemeClr val="tx1">
                    <a:lumMod val="75000"/>
                    <a:lumOff val="25000"/>
                  </a:schemeClr>
                </a:solidFill>
                <a:latin typeface="微軟正黑體" panose="020B0604030504040204" pitchFamily="34" charset="-120"/>
                <a:ea typeface="微軟正黑體" panose="020B0604030504040204" pitchFamily="34" charset="-120"/>
              </a:rPr>
              <a:t>1.5%</a:t>
            </a:r>
            <a:endParaRPr lang="en-US" altLang="zh-TW" sz="1400" baseline="30000" dirty="0">
              <a:solidFill>
                <a:schemeClr val="tx1">
                  <a:lumMod val="75000"/>
                  <a:lumOff val="25000"/>
                </a:schemeClr>
              </a:solidFill>
              <a:latin typeface="微軟正黑體" panose="020B0604030504040204" pitchFamily="34" charset="-120"/>
              <a:ea typeface="微軟正黑體" panose="020B0604030504040204" pitchFamily="34" charset="-120"/>
            </a:endParaRPr>
          </a:p>
        </p:txBody>
      </p:sp>
      <p:cxnSp>
        <p:nvCxnSpPr>
          <p:cNvPr id="231" name="直線接點 230"/>
          <p:cNvCxnSpPr/>
          <p:nvPr/>
        </p:nvCxnSpPr>
        <p:spPr>
          <a:xfrm>
            <a:off x="2093816" y="5075845"/>
            <a:ext cx="0" cy="1307660"/>
          </a:xfrm>
          <a:prstGeom prst="line">
            <a:avLst/>
          </a:prstGeom>
          <a:ln w="19050">
            <a:solidFill>
              <a:srgbClr val="4699D1"/>
            </a:solidFill>
          </a:ln>
        </p:spPr>
        <p:style>
          <a:lnRef idx="1">
            <a:schemeClr val="accent1"/>
          </a:lnRef>
          <a:fillRef idx="0">
            <a:schemeClr val="accent1"/>
          </a:fillRef>
          <a:effectRef idx="0">
            <a:schemeClr val="accent1"/>
          </a:effectRef>
          <a:fontRef idx="minor">
            <a:schemeClr val="tx1"/>
          </a:fontRef>
        </p:style>
      </p:cxnSp>
      <p:cxnSp>
        <p:nvCxnSpPr>
          <p:cNvPr id="141" name="直線接點 140"/>
          <p:cNvCxnSpPr/>
          <p:nvPr/>
        </p:nvCxnSpPr>
        <p:spPr>
          <a:xfrm>
            <a:off x="4701970" y="5075845"/>
            <a:ext cx="0" cy="1307660"/>
          </a:xfrm>
          <a:prstGeom prst="line">
            <a:avLst/>
          </a:prstGeom>
          <a:ln w="19050">
            <a:solidFill>
              <a:srgbClr val="4699D1"/>
            </a:solidFill>
          </a:ln>
        </p:spPr>
        <p:style>
          <a:lnRef idx="1">
            <a:schemeClr val="accent1"/>
          </a:lnRef>
          <a:fillRef idx="0">
            <a:schemeClr val="accent1"/>
          </a:fillRef>
          <a:effectRef idx="0">
            <a:schemeClr val="accent1"/>
          </a:effectRef>
          <a:fontRef idx="minor">
            <a:schemeClr val="tx1"/>
          </a:fontRef>
        </p:style>
      </p:cxnSp>
      <p:cxnSp>
        <p:nvCxnSpPr>
          <p:cNvPr id="226" name="直線接點 225"/>
          <p:cNvCxnSpPr/>
          <p:nvPr/>
        </p:nvCxnSpPr>
        <p:spPr>
          <a:xfrm>
            <a:off x="334075" y="5051118"/>
            <a:ext cx="7282576" cy="0"/>
          </a:xfrm>
          <a:prstGeom prst="line">
            <a:avLst/>
          </a:prstGeom>
          <a:ln w="57150">
            <a:solidFill>
              <a:srgbClr val="4699D1"/>
            </a:solidFill>
          </a:ln>
        </p:spPr>
        <p:style>
          <a:lnRef idx="1">
            <a:schemeClr val="accent1"/>
          </a:lnRef>
          <a:fillRef idx="0">
            <a:schemeClr val="accent1"/>
          </a:fillRef>
          <a:effectRef idx="0">
            <a:schemeClr val="accent1"/>
          </a:effectRef>
          <a:fontRef idx="minor">
            <a:schemeClr val="tx1"/>
          </a:fontRef>
        </p:style>
      </p:cxnSp>
      <p:sp>
        <p:nvSpPr>
          <p:cNvPr id="3" name="等腰三角形 2"/>
          <p:cNvSpPr/>
          <p:nvPr/>
        </p:nvSpPr>
        <p:spPr>
          <a:xfrm rot="16200000">
            <a:off x="10438609" y="7309820"/>
            <a:ext cx="279399" cy="227017"/>
          </a:xfrm>
          <a:prstGeom prst="triangle">
            <a:avLst/>
          </a:prstGeom>
          <a:solidFill>
            <a:srgbClr val="4699D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文字方塊 5"/>
          <p:cNvSpPr txBox="1"/>
          <p:nvPr/>
        </p:nvSpPr>
        <p:spPr>
          <a:xfrm>
            <a:off x="10438592" y="7314305"/>
            <a:ext cx="332142" cy="215444"/>
          </a:xfrm>
          <a:prstGeom prst="rect">
            <a:avLst/>
          </a:prstGeom>
          <a:noFill/>
        </p:spPr>
        <p:txBody>
          <a:bodyPr wrap="none" rtlCol="0">
            <a:spAutoFit/>
          </a:bodyPr>
          <a:lstStyle/>
          <a:p>
            <a:r>
              <a:rPr lang="en-US" altLang="zh-TW" sz="800" b="1" dirty="0">
                <a:solidFill>
                  <a:schemeClr val="bg1"/>
                </a:solidFill>
              </a:rPr>
              <a:t>1/2</a:t>
            </a:r>
            <a:endParaRPr lang="zh-TW" altLang="en-US" sz="800" b="1" dirty="0">
              <a:solidFill>
                <a:schemeClr val="bg1"/>
              </a:solidFill>
            </a:endParaRPr>
          </a:p>
        </p:txBody>
      </p:sp>
      <p:pic>
        <p:nvPicPr>
          <p:cNvPr id="7" name="圖片 6" descr="一張含有 卡通, 圖解, 美工圖案, 動畫卡通 的圖片&#10;&#10;自動產生的描述">
            <a:extLst>
              <a:ext uri="{FF2B5EF4-FFF2-40B4-BE49-F238E27FC236}">
                <a16:creationId xmlns:a16="http://schemas.microsoft.com/office/drawing/2014/main" id="{76DA741C-E74B-DAA0-72ED-5432643555D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94732" y="1799918"/>
            <a:ext cx="3566476" cy="2966104"/>
          </a:xfrm>
          <a:prstGeom prst="rect">
            <a:avLst/>
          </a:prstGeom>
        </p:spPr>
      </p:pic>
      <p:sp>
        <p:nvSpPr>
          <p:cNvPr id="16" name="矩形: 圓角 15">
            <a:extLst>
              <a:ext uri="{FF2B5EF4-FFF2-40B4-BE49-F238E27FC236}">
                <a16:creationId xmlns:a16="http://schemas.microsoft.com/office/drawing/2014/main" id="{C8311439-15E0-A81F-8767-3483128C9464}"/>
              </a:ext>
            </a:extLst>
          </p:cNvPr>
          <p:cNvSpPr/>
          <p:nvPr/>
        </p:nvSpPr>
        <p:spPr>
          <a:xfrm>
            <a:off x="953783" y="1671198"/>
            <a:ext cx="2592125" cy="1037759"/>
          </a:xfrm>
          <a:prstGeom prst="roundRect">
            <a:avLst/>
          </a:prstGeom>
          <a:noFill/>
          <a:ln w="38100">
            <a:solidFill>
              <a:srgbClr val="DD79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文字方塊 16">
            <a:extLst>
              <a:ext uri="{FF2B5EF4-FFF2-40B4-BE49-F238E27FC236}">
                <a16:creationId xmlns:a16="http://schemas.microsoft.com/office/drawing/2014/main" id="{6E4A97FB-807F-AD8A-340B-EC4E15AB9074}"/>
              </a:ext>
            </a:extLst>
          </p:cNvPr>
          <p:cNvSpPr txBox="1"/>
          <p:nvPr/>
        </p:nvSpPr>
        <p:spPr>
          <a:xfrm>
            <a:off x="1184370" y="1795804"/>
            <a:ext cx="2361538" cy="646331"/>
          </a:xfrm>
          <a:prstGeom prst="rect">
            <a:avLst/>
          </a:prstGeom>
          <a:noFill/>
        </p:spPr>
        <p:txBody>
          <a:bodyPr wrap="square" rtlCol="0">
            <a:spAutoFit/>
          </a:bodyPr>
          <a:lstStyle/>
          <a:p>
            <a:r>
              <a:rPr lang="zh-TW" altLang="en-US" dirty="0">
                <a:latin typeface="Microsoft JhengHei Light" panose="020B0304030504040204" pitchFamily="34" charset="-120"/>
                <a:ea typeface="Microsoft JhengHei Light" panose="020B0304030504040204" pitchFamily="34" charset="-120"/>
              </a:rPr>
              <a:t>繳費一次，即可擁有終身壽險保障</a:t>
            </a:r>
          </a:p>
        </p:txBody>
      </p:sp>
      <p:sp>
        <p:nvSpPr>
          <p:cNvPr id="21" name="矩形: 圓角 20">
            <a:extLst>
              <a:ext uri="{FF2B5EF4-FFF2-40B4-BE49-F238E27FC236}">
                <a16:creationId xmlns:a16="http://schemas.microsoft.com/office/drawing/2014/main" id="{FED946B9-EC90-9A15-F07E-80B1B7E9F539}"/>
              </a:ext>
            </a:extLst>
          </p:cNvPr>
          <p:cNvSpPr/>
          <p:nvPr/>
        </p:nvSpPr>
        <p:spPr>
          <a:xfrm>
            <a:off x="638481" y="2786371"/>
            <a:ext cx="2592125" cy="1037759"/>
          </a:xfrm>
          <a:prstGeom prst="roundRect">
            <a:avLst/>
          </a:prstGeom>
          <a:noFill/>
          <a:ln w="38100">
            <a:solidFill>
              <a:srgbClr val="DD79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5" name="文字方塊 24">
            <a:extLst>
              <a:ext uri="{FF2B5EF4-FFF2-40B4-BE49-F238E27FC236}">
                <a16:creationId xmlns:a16="http://schemas.microsoft.com/office/drawing/2014/main" id="{E1D54A9F-B8CB-9168-6D6A-2B8F69A46236}"/>
              </a:ext>
            </a:extLst>
          </p:cNvPr>
          <p:cNvSpPr txBox="1"/>
          <p:nvPr/>
        </p:nvSpPr>
        <p:spPr>
          <a:xfrm>
            <a:off x="689404" y="2881993"/>
            <a:ext cx="2361538" cy="923330"/>
          </a:xfrm>
          <a:prstGeom prst="rect">
            <a:avLst/>
          </a:prstGeom>
          <a:noFill/>
        </p:spPr>
        <p:txBody>
          <a:bodyPr wrap="square" rtlCol="0">
            <a:spAutoFit/>
          </a:bodyPr>
          <a:lstStyle/>
          <a:p>
            <a:r>
              <a:rPr lang="zh-TW" altLang="en-US" dirty="0">
                <a:latin typeface="Microsoft JhengHei Light" panose="020B0304030504040204" pitchFamily="34" charset="-120"/>
                <a:ea typeface="Microsoft JhengHei Light" panose="020B0304030504040204" pitchFamily="34" charset="-120"/>
              </a:rPr>
              <a:t>身故</a:t>
            </a:r>
            <a:r>
              <a:rPr lang="en-US" altLang="zh-TW" dirty="0">
                <a:latin typeface="Microsoft JhengHei Light" panose="020B0304030504040204" pitchFamily="34" charset="-120"/>
                <a:ea typeface="Microsoft JhengHei Light" panose="020B0304030504040204" pitchFamily="34" charset="-120"/>
              </a:rPr>
              <a:t>/</a:t>
            </a:r>
            <a:r>
              <a:rPr lang="zh-TW" altLang="en-US" dirty="0">
                <a:latin typeface="Microsoft JhengHei Light" panose="020B0304030504040204" pitchFamily="34" charset="-120"/>
                <a:ea typeface="Microsoft JhengHei Light" panose="020B0304030504040204" pitchFamily="34" charset="-120"/>
              </a:rPr>
              <a:t>完全失能保險金可自由選擇一次或分期給付</a:t>
            </a:r>
          </a:p>
        </p:txBody>
      </p:sp>
      <p:sp>
        <p:nvSpPr>
          <p:cNvPr id="27" name="矩形: 圓角 26">
            <a:extLst>
              <a:ext uri="{FF2B5EF4-FFF2-40B4-BE49-F238E27FC236}">
                <a16:creationId xmlns:a16="http://schemas.microsoft.com/office/drawing/2014/main" id="{69B1763C-0304-B972-CF09-F505D76D1F2B}"/>
              </a:ext>
            </a:extLst>
          </p:cNvPr>
          <p:cNvSpPr/>
          <p:nvPr/>
        </p:nvSpPr>
        <p:spPr>
          <a:xfrm>
            <a:off x="953497" y="3901544"/>
            <a:ext cx="2592125" cy="1037759"/>
          </a:xfrm>
          <a:prstGeom prst="roundRect">
            <a:avLst/>
          </a:prstGeom>
          <a:noFill/>
          <a:ln w="38100">
            <a:solidFill>
              <a:srgbClr val="DD79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8" name="文字方塊 27">
            <a:extLst>
              <a:ext uri="{FF2B5EF4-FFF2-40B4-BE49-F238E27FC236}">
                <a16:creationId xmlns:a16="http://schemas.microsoft.com/office/drawing/2014/main" id="{272A9AD6-0B85-BD15-CAA7-C3D85BCE2081}"/>
              </a:ext>
            </a:extLst>
          </p:cNvPr>
          <p:cNvSpPr txBox="1"/>
          <p:nvPr/>
        </p:nvSpPr>
        <p:spPr>
          <a:xfrm>
            <a:off x="1184084" y="4093986"/>
            <a:ext cx="2361538" cy="646331"/>
          </a:xfrm>
          <a:prstGeom prst="rect">
            <a:avLst/>
          </a:prstGeom>
          <a:noFill/>
        </p:spPr>
        <p:txBody>
          <a:bodyPr wrap="square" rtlCol="0">
            <a:spAutoFit/>
          </a:bodyPr>
          <a:lstStyle/>
          <a:p>
            <a:r>
              <a:rPr lang="zh-TW" altLang="en-US" dirty="0">
                <a:latin typeface="Microsoft JhengHei Light" panose="020B0304030504040204" pitchFamily="34" charset="-120"/>
                <a:ea typeface="Microsoft JhengHei Light" panose="020B0304030504040204" pitchFamily="34" charset="-120"/>
              </a:rPr>
              <a:t>年年有機會，享有增值回饋分享金</a:t>
            </a:r>
          </a:p>
        </p:txBody>
      </p:sp>
      <p:sp>
        <p:nvSpPr>
          <p:cNvPr id="2" name="矩形 1">
            <a:extLst>
              <a:ext uri="{FF2B5EF4-FFF2-40B4-BE49-F238E27FC236}">
                <a16:creationId xmlns:a16="http://schemas.microsoft.com/office/drawing/2014/main" id="{900F82AA-BED6-FF28-F334-BF416BF40407}"/>
              </a:ext>
            </a:extLst>
          </p:cNvPr>
          <p:cNvSpPr/>
          <p:nvPr/>
        </p:nvSpPr>
        <p:spPr>
          <a:xfrm>
            <a:off x="6763184" y="1547866"/>
            <a:ext cx="925253" cy="344710"/>
          </a:xfrm>
          <a:prstGeom prst="rect">
            <a:avLst/>
          </a:prstGeom>
        </p:spPr>
        <p:txBody>
          <a:bodyPr wrap="none">
            <a:spAutoFit/>
          </a:bodyPr>
          <a:lstStyle/>
          <a:p>
            <a:r>
              <a:rPr lang="en-US" altLang="zh-TW" sz="820" b="1" dirty="0">
                <a:solidFill>
                  <a:srgbClr val="DD7950"/>
                </a:solidFill>
                <a:latin typeface="微軟正黑體" panose="020B0604030504040204" pitchFamily="34" charset="-120"/>
                <a:ea typeface="微軟正黑體" panose="020B0604030504040204" pitchFamily="34" charset="-120"/>
                <a:cs typeface="Times New Roman" panose="02020603050405020304" pitchFamily="18" charset="0"/>
              </a:rPr>
              <a:t>※</a:t>
            </a:r>
            <a:r>
              <a:rPr lang="zh-TW" altLang="zh-TW" sz="820" b="1" dirty="0">
                <a:solidFill>
                  <a:srgbClr val="DD7950"/>
                </a:solidFill>
                <a:latin typeface="微軟正黑體" panose="020B0604030504040204" pitchFamily="34" charset="-120"/>
                <a:ea typeface="微軟正黑體" panose="020B0604030504040204" pitchFamily="34" charset="-120"/>
                <a:cs typeface="Times New Roman" panose="02020603050405020304" pitchFamily="18" charset="0"/>
              </a:rPr>
              <a:t>詳細給付內容</a:t>
            </a:r>
            <a:endParaRPr lang="en-US" altLang="zh-TW" sz="820" b="1" dirty="0">
              <a:solidFill>
                <a:srgbClr val="DD7950"/>
              </a:solidFill>
              <a:latin typeface="微軟正黑體" panose="020B0604030504040204" pitchFamily="34" charset="-120"/>
              <a:ea typeface="微軟正黑體" panose="020B0604030504040204" pitchFamily="34" charset="-120"/>
              <a:cs typeface="Times New Roman" panose="02020603050405020304" pitchFamily="18" charset="0"/>
            </a:endParaRPr>
          </a:p>
          <a:p>
            <a:r>
              <a:rPr lang="zh-TW" altLang="zh-TW" sz="820" b="1" dirty="0">
                <a:solidFill>
                  <a:srgbClr val="DD7950"/>
                </a:solidFill>
                <a:latin typeface="微軟正黑體" panose="020B0604030504040204" pitchFamily="34" charset="-120"/>
                <a:ea typeface="微軟正黑體" panose="020B0604030504040204" pitchFamily="34" charset="-120"/>
                <a:cs typeface="Times New Roman" panose="02020603050405020304" pitchFamily="18" charset="0"/>
              </a:rPr>
              <a:t>請參閱保單條款</a:t>
            </a:r>
            <a:endParaRPr lang="zh-TW" altLang="en-US" sz="820" b="1" dirty="0">
              <a:solidFill>
                <a:srgbClr val="DD7950"/>
              </a:solidFill>
              <a:latin typeface="微軟正黑體" panose="020B0604030504040204" pitchFamily="34" charset="-120"/>
              <a:ea typeface="微軟正黑體" panose="020B0604030504040204" pitchFamily="34" charset="-120"/>
            </a:endParaRPr>
          </a:p>
        </p:txBody>
      </p:sp>
      <p:pic>
        <p:nvPicPr>
          <p:cNvPr id="1026" name="Picture 2">
            <a:extLst>
              <a:ext uri="{FF2B5EF4-FFF2-40B4-BE49-F238E27FC236}">
                <a16:creationId xmlns:a16="http://schemas.microsoft.com/office/drawing/2014/main" id="{624A3E98-3CB4-2561-5327-D653B35834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3170" y="707103"/>
            <a:ext cx="842448" cy="8424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6469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78A51-B955-8859-498A-30F10710CD0C}"/>
            </a:ext>
          </a:extLst>
        </p:cNvPr>
        <p:cNvGrpSpPr/>
        <p:nvPr/>
      </p:nvGrpSpPr>
      <p:grpSpPr>
        <a:xfrm>
          <a:off x="0" y="0"/>
          <a:ext cx="0" cy="0"/>
          <a:chOff x="0" y="0"/>
          <a:chExt cx="0" cy="0"/>
        </a:xfrm>
      </p:grpSpPr>
      <p:sp>
        <p:nvSpPr>
          <p:cNvPr id="2" name="圓角矩形 1">
            <a:extLst>
              <a:ext uri="{FF2B5EF4-FFF2-40B4-BE49-F238E27FC236}">
                <a16:creationId xmlns:a16="http://schemas.microsoft.com/office/drawing/2014/main" id="{0C5BF452-393D-B5F5-7FC3-42F00CD79CA2}"/>
              </a:ext>
            </a:extLst>
          </p:cNvPr>
          <p:cNvSpPr/>
          <p:nvPr/>
        </p:nvSpPr>
        <p:spPr>
          <a:xfrm>
            <a:off x="8972073" y="1121827"/>
            <a:ext cx="1431155" cy="540635"/>
          </a:xfrm>
          <a:prstGeom prst="roundRect">
            <a:avLst>
              <a:gd name="adj" fmla="val 27274"/>
            </a:avLst>
          </a:prstGeom>
          <a:solidFill>
            <a:srgbClr val="3A72AC"/>
          </a:solidFill>
          <a:ln w="158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bg1"/>
              </a:solidFill>
            </a:endParaRPr>
          </a:p>
        </p:txBody>
      </p:sp>
      <p:sp>
        <p:nvSpPr>
          <p:cNvPr id="72" name="橢圓 71">
            <a:extLst>
              <a:ext uri="{FF2B5EF4-FFF2-40B4-BE49-F238E27FC236}">
                <a16:creationId xmlns:a16="http://schemas.microsoft.com/office/drawing/2014/main" id="{01516943-3EF2-CF6A-3B3A-C61BD39AB948}"/>
              </a:ext>
            </a:extLst>
          </p:cNvPr>
          <p:cNvSpPr/>
          <p:nvPr/>
        </p:nvSpPr>
        <p:spPr>
          <a:xfrm>
            <a:off x="419207" y="16322"/>
            <a:ext cx="1909971" cy="1909971"/>
          </a:xfrm>
          <a:prstGeom prst="ellipse">
            <a:avLst/>
          </a:prstGeom>
          <a:solidFill>
            <a:srgbClr val="A1C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18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94" name="Rectangle 5">
            <a:extLst>
              <a:ext uri="{FF2B5EF4-FFF2-40B4-BE49-F238E27FC236}">
                <a16:creationId xmlns:a16="http://schemas.microsoft.com/office/drawing/2014/main" id="{1ED9C4CC-BF61-B64B-345F-B7D5642A1F11}"/>
              </a:ext>
            </a:extLst>
          </p:cNvPr>
          <p:cNvSpPr>
            <a:spLocks noChangeArrowheads="1"/>
          </p:cNvSpPr>
          <p:nvPr/>
        </p:nvSpPr>
        <p:spPr bwMode="auto">
          <a:xfrm>
            <a:off x="7173797" y="1245044"/>
            <a:ext cx="1628622" cy="288000"/>
          </a:xfrm>
          <a:prstGeom prst="rect">
            <a:avLst/>
          </a:prstGeom>
          <a:noFill/>
          <a:ln>
            <a:noFill/>
          </a:ln>
          <a:effectLst/>
        </p:spPr>
        <p:txBody>
          <a:bodyPr lIns="0" tIns="0" rIns="0" bIns="0" anchor="ctr" anchorCtr="0"/>
          <a:lstStyle>
            <a:lvl1pPr eaLnBrk="0" hangingPunct="0">
              <a:spcBef>
                <a:spcPct val="20000"/>
              </a:spcBef>
              <a:buChar char="•"/>
              <a:defRPr kumimoji="1" sz="3200">
                <a:solidFill>
                  <a:schemeClr val="tx1"/>
                </a:solidFill>
                <a:latin typeface="Arial" pitchFamily="34" charset="0"/>
                <a:ea typeface="新細明體" pitchFamily="18" charset="-120"/>
              </a:defRPr>
            </a:lvl1pPr>
            <a:lvl2pPr marL="742950" indent="-285750" eaLnBrk="0" hangingPunct="0">
              <a:spcBef>
                <a:spcPct val="20000"/>
              </a:spcBef>
              <a:buChar char="–"/>
              <a:defRPr kumimoji="1" sz="2800">
                <a:solidFill>
                  <a:schemeClr val="tx1"/>
                </a:solidFill>
                <a:latin typeface="Arial" pitchFamily="34" charset="0"/>
                <a:ea typeface="新細明體" pitchFamily="18" charset="-120"/>
              </a:defRPr>
            </a:lvl2pPr>
            <a:lvl3pPr marL="1143000" indent="-228600" eaLnBrk="0" hangingPunct="0">
              <a:spcBef>
                <a:spcPct val="20000"/>
              </a:spcBef>
              <a:buChar char="•"/>
              <a:defRPr kumimoji="1" sz="2400">
                <a:solidFill>
                  <a:schemeClr val="tx1"/>
                </a:solidFill>
                <a:latin typeface="Arial" pitchFamily="34" charset="0"/>
                <a:ea typeface="新細明體" pitchFamily="18" charset="-120"/>
              </a:defRPr>
            </a:lvl3pPr>
            <a:lvl4pPr marL="1600200" indent="-228600" eaLnBrk="0" hangingPunct="0">
              <a:spcBef>
                <a:spcPct val="20000"/>
              </a:spcBef>
              <a:buChar char="–"/>
              <a:defRPr kumimoji="1" sz="2000">
                <a:solidFill>
                  <a:schemeClr val="tx1"/>
                </a:solidFill>
                <a:latin typeface="Arial" pitchFamily="34" charset="0"/>
                <a:ea typeface="新細明體" pitchFamily="18" charset="-120"/>
              </a:defRPr>
            </a:lvl4pPr>
            <a:lvl5pPr marL="2057400" indent="-228600" eaLnBrk="0" hangingPunct="0">
              <a:spcBef>
                <a:spcPct val="20000"/>
              </a:spcBef>
              <a:buChar char="»"/>
              <a:defRPr kumimoji="1" sz="2000">
                <a:solidFill>
                  <a:schemeClr val="tx1"/>
                </a:solidFill>
                <a:latin typeface="Arial" pitchFamily="34" charset="0"/>
                <a:ea typeface="新細明體" pitchFamily="18" charset="-120"/>
              </a:defRPr>
            </a:lvl5pPr>
            <a:lvl6pPr marL="25146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6pPr>
            <a:lvl7pPr marL="29718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7pPr>
            <a:lvl8pPr marL="34290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8pPr>
            <a:lvl9pPr marL="3886200" indent="-228600" eaLnBrk="0" fontAlgn="base" hangingPunct="0">
              <a:spcBef>
                <a:spcPct val="20000"/>
              </a:spcBef>
              <a:spcAft>
                <a:spcPct val="0"/>
              </a:spcAft>
              <a:buChar char="»"/>
              <a:defRPr kumimoji="1" sz="2000">
                <a:solidFill>
                  <a:schemeClr val="tx1"/>
                </a:solidFill>
                <a:latin typeface="Arial" pitchFamily="34" charset="0"/>
                <a:ea typeface="新細明體" pitchFamily="18" charset="-120"/>
              </a:defRPr>
            </a:lvl9pPr>
          </a:lstStyle>
          <a:p>
            <a:pPr marL="0" marR="0" lvl="0" indent="0" algn="l" defTabSz="801929" rtl="0" eaLnBrk="1" fontAlgn="base" latinLnBrk="0" hangingPunct="1">
              <a:lnSpc>
                <a:spcPct val="80000"/>
              </a:lnSpc>
              <a:spcBef>
                <a:spcPct val="0"/>
              </a:spcBef>
              <a:spcAft>
                <a:spcPct val="0"/>
              </a:spcAft>
              <a:buClrTx/>
              <a:buSzTx/>
              <a:buFontTx/>
              <a:buNone/>
              <a:tabLst/>
              <a:defRPr/>
            </a:pPr>
            <a:r>
              <a:rPr kumimoji="1" lang="zh-TW" altLang="en-US" sz="1000" b="1" i="0" u="none" strike="noStrike" kern="1200" cap="none" spc="0" normalizeH="0" baseline="0" noProof="0" dirty="0">
                <a:ln>
                  <a:noFill/>
                </a:ln>
                <a:solidFill>
                  <a:srgbClr val="7F766C"/>
                </a:solidFill>
                <a:effectLst/>
                <a:uLnTx/>
                <a:uFillTx/>
                <a:latin typeface="微軟正黑體" panose="020B0604030504040204" pitchFamily="34" charset="-120"/>
                <a:ea typeface="微軟正黑體" panose="020B0604030504040204" pitchFamily="34" charset="-120"/>
                <a:cs typeface="Times New Roman" pitchFamily="18" charset="0"/>
              </a:rPr>
              <a:t>（幣別 </a:t>
            </a:r>
            <a:r>
              <a:rPr kumimoji="1" lang="en-US" altLang="zh-TW" sz="1000" b="1" i="0" u="none" strike="noStrike" kern="1200" cap="none" spc="0" normalizeH="0" baseline="0" noProof="0" dirty="0">
                <a:ln>
                  <a:noFill/>
                </a:ln>
                <a:solidFill>
                  <a:srgbClr val="7F766C"/>
                </a:solidFill>
                <a:effectLst/>
                <a:uLnTx/>
                <a:uFillTx/>
                <a:latin typeface="微軟正黑體" panose="020B0604030504040204" pitchFamily="34" charset="-120"/>
                <a:ea typeface="微軟正黑體" panose="020B0604030504040204" pitchFamily="34" charset="-120"/>
                <a:cs typeface="Times New Roman" pitchFamily="18" charset="0"/>
              </a:rPr>
              <a:t>/ </a:t>
            </a:r>
            <a:r>
              <a:rPr kumimoji="1" lang="zh-TW" altLang="en-US" sz="1000" b="1" i="0" u="none" strike="noStrike" kern="1200" cap="none" spc="0" normalizeH="0" baseline="0" noProof="0" dirty="0">
                <a:ln>
                  <a:noFill/>
                </a:ln>
                <a:solidFill>
                  <a:srgbClr val="7F766C"/>
                </a:solidFill>
                <a:effectLst/>
                <a:uLnTx/>
                <a:uFillTx/>
                <a:latin typeface="微軟正黑體" panose="020B0604030504040204" pitchFamily="34" charset="-120"/>
                <a:ea typeface="微軟正黑體" panose="020B0604030504040204" pitchFamily="34" charset="-120"/>
                <a:cs typeface="Times New Roman" pitchFamily="18" charset="0"/>
              </a:rPr>
              <a:t>單位：</a:t>
            </a:r>
            <a:r>
              <a:rPr lang="zh-TW" altLang="en-US" sz="1000" b="1" noProof="0" dirty="0">
                <a:solidFill>
                  <a:srgbClr val="7F766C"/>
                </a:solidFill>
                <a:latin typeface="微軟正黑體" panose="020B0604030504040204" pitchFamily="34" charset="-120"/>
                <a:ea typeface="微軟正黑體" panose="020B0604030504040204" pitchFamily="34" charset="-120"/>
                <a:cs typeface="Times New Roman" pitchFamily="18" charset="0"/>
              </a:rPr>
              <a:t>美元</a:t>
            </a:r>
            <a:r>
              <a:rPr kumimoji="1" lang="zh-TW" altLang="en-US" sz="1000" b="1" i="0" u="none" strike="noStrike" kern="1200" cap="none" spc="0" normalizeH="0" baseline="0" noProof="0" dirty="0">
                <a:ln>
                  <a:noFill/>
                </a:ln>
                <a:solidFill>
                  <a:srgbClr val="7F766C"/>
                </a:solidFill>
                <a:effectLst/>
                <a:uLnTx/>
                <a:uFillTx/>
                <a:latin typeface="微軟正黑體" panose="020B0604030504040204" pitchFamily="34" charset="-120"/>
                <a:ea typeface="微軟正黑體" panose="020B0604030504040204" pitchFamily="34" charset="-120"/>
                <a:cs typeface="Times New Roman" pitchFamily="18" charset="0"/>
              </a:rPr>
              <a:t> </a:t>
            </a:r>
            <a:r>
              <a:rPr kumimoji="1" lang="en-US" altLang="zh-TW" sz="1000" b="1" i="0" u="none" strike="noStrike" kern="1200" cap="none" spc="0" normalizeH="0" baseline="0" noProof="0" dirty="0">
                <a:ln>
                  <a:noFill/>
                </a:ln>
                <a:solidFill>
                  <a:srgbClr val="7F766C"/>
                </a:solidFill>
                <a:effectLst/>
                <a:uLnTx/>
                <a:uFillTx/>
                <a:latin typeface="微軟正黑體" panose="020B0604030504040204" pitchFamily="34" charset="-120"/>
                <a:ea typeface="微軟正黑體" panose="020B0604030504040204" pitchFamily="34" charset="-120"/>
                <a:cs typeface="Times New Roman" pitchFamily="18" charset="0"/>
              </a:rPr>
              <a:t>/ </a:t>
            </a:r>
            <a:r>
              <a:rPr kumimoji="1" lang="zh-TW" altLang="en-US" sz="1000" b="1" i="0" u="none" strike="noStrike" kern="1200" cap="none" spc="0" normalizeH="0" baseline="0" noProof="0" dirty="0">
                <a:ln>
                  <a:noFill/>
                </a:ln>
                <a:solidFill>
                  <a:srgbClr val="7F766C"/>
                </a:solidFill>
                <a:effectLst/>
                <a:uLnTx/>
                <a:uFillTx/>
                <a:latin typeface="微軟正黑體" panose="020B0604030504040204" pitchFamily="34" charset="-120"/>
                <a:ea typeface="微軟正黑體" panose="020B0604030504040204" pitchFamily="34" charset="-120"/>
                <a:cs typeface="Times New Roman" pitchFamily="18" charset="0"/>
              </a:rPr>
              <a:t>元）</a:t>
            </a:r>
            <a:endParaRPr kumimoji="1" lang="en-US" altLang="zh-TW" sz="1000" b="1" i="0" u="none" strike="noStrike" kern="1200" cap="none" spc="0" normalizeH="0" baseline="0" noProof="0" dirty="0">
              <a:ln>
                <a:noFill/>
              </a:ln>
              <a:solidFill>
                <a:srgbClr val="7F766C"/>
              </a:solidFill>
              <a:effectLst/>
              <a:uLnTx/>
              <a:uFillTx/>
              <a:latin typeface="微軟正黑體" panose="020B0604030504040204" pitchFamily="34" charset="-120"/>
              <a:ea typeface="微軟正黑體" panose="020B0604030504040204" pitchFamily="34" charset="-120"/>
              <a:cs typeface="Times New Roman" pitchFamily="18" charset="0"/>
            </a:endParaRPr>
          </a:p>
        </p:txBody>
      </p:sp>
      <p:sp>
        <p:nvSpPr>
          <p:cNvPr id="93" name="矩形 92">
            <a:extLst>
              <a:ext uri="{FF2B5EF4-FFF2-40B4-BE49-F238E27FC236}">
                <a16:creationId xmlns:a16="http://schemas.microsoft.com/office/drawing/2014/main" id="{1C9210A7-3504-BE4B-698E-1843C5B82EE9}"/>
              </a:ext>
            </a:extLst>
          </p:cNvPr>
          <p:cNvSpPr/>
          <p:nvPr/>
        </p:nvSpPr>
        <p:spPr>
          <a:xfrm>
            <a:off x="-1" y="6742526"/>
            <a:ext cx="10691813" cy="707886"/>
          </a:xfrm>
          <a:prstGeom prst="rect">
            <a:avLst/>
          </a:prstGeom>
        </p:spPr>
        <p:txBody>
          <a:bodyPr wrap="square">
            <a:spAutoFit/>
          </a:bodyPr>
          <a:lstStyle/>
          <a:p>
            <a:pPr>
              <a:lnSpc>
                <a:spcPts val="1200"/>
              </a:lnSpc>
              <a:spcBef>
                <a:spcPct val="0"/>
              </a:spcBef>
              <a:defRPr/>
            </a:pPr>
            <a:r>
              <a:rPr lang="en-US" altLang="zh-TW" sz="1100" b="1" dirty="0">
                <a:solidFill>
                  <a:schemeClr val="tx1">
                    <a:lumMod val="75000"/>
                    <a:lumOff val="25000"/>
                  </a:schemeClr>
                </a:solidFill>
                <a:latin typeface="微軟正黑體" panose="020B0604030504040204" pitchFamily="34" charset="-120"/>
                <a:ea typeface="微軟正黑體" panose="020B0604030504040204" pitchFamily="34" charset="-120"/>
                <a:cs typeface="Times New Roman" pitchFamily="18" charset="0"/>
              </a:rPr>
              <a:t>※</a:t>
            </a:r>
            <a:r>
              <a:rPr lang="zh-TW" altLang="en-US" sz="1100" b="1" dirty="0">
                <a:solidFill>
                  <a:schemeClr val="tx1">
                    <a:lumMod val="75000"/>
                    <a:lumOff val="25000"/>
                  </a:schemeClr>
                </a:solidFill>
                <a:latin typeface="微軟正黑體" panose="020B0604030504040204" pitchFamily="34" charset="-120"/>
                <a:ea typeface="微軟正黑體" panose="020B0604030504040204" pitchFamily="34" charset="-120"/>
                <a:cs typeface="Times New Roman" pitchFamily="18" charset="0"/>
              </a:rPr>
              <a:t>本範例</a:t>
            </a:r>
            <a:r>
              <a:rPr lang="zh-TW" altLang="en-US" sz="1400" b="1" dirty="0">
                <a:solidFill>
                  <a:srgbClr val="C00000"/>
                </a:solidFill>
                <a:latin typeface="微軟正黑體" panose="020B0604030504040204" pitchFamily="34" charset="-120"/>
                <a:ea typeface="微軟正黑體" panose="020B0604030504040204" pitchFamily="34" charset="-120"/>
                <a:cs typeface="Times New Roman" pitchFamily="18" charset="0"/>
              </a:rPr>
              <a:t>僅供參考</a:t>
            </a:r>
            <a:r>
              <a:rPr lang="zh-TW" altLang="en-US" sz="1100" b="1" dirty="0">
                <a:solidFill>
                  <a:schemeClr val="tx1">
                    <a:lumMod val="75000"/>
                    <a:lumOff val="25000"/>
                  </a:schemeClr>
                </a:solidFill>
                <a:latin typeface="微軟正黑體" panose="020B0604030504040204" pitchFamily="34" charset="-120"/>
                <a:ea typeface="微軟正黑體" panose="020B0604030504040204" pitchFamily="34" charset="-120"/>
                <a:cs typeface="Times New Roman" pitchFamily="18" charset="0"/>
              </a:rPr>
              <a:t>，可能存在小數點四捨五入進位之差異，實際數值詳閱保險單面頁各項給付條件之詳細內容請參閱保單條款。</a:t>
            </a:r>
            <a:endParaRPr lang="en-US" altLang="zh-TW" sz="1100" b="1" dirty="0">
              <a:solidFill>
                <a:schemeClr val="tx1">
                  <a:lumMod val="75000"/>
                  <a:lumOff val="25000"/>
                </a:schemeClr>
              </a:solidFill>
              <a:latin typeface="微軟正黑體" panose="020B0604030504040204" pitchFamily="34" charset="-120"/>
              <a:ea typeface="微軟正黑體" panose="020B0604030504040204" pitchFamily="34" charset="-120"/>
              <a:cs typeface="Times New Roman" pitchFamily="18" charset="0"/>
            </a:endParaRPr>
          </a:p>
          <a:p>
            <a:pPr>
              <a:lnSpc>
                <a:spcPts val="1200"/>
              </a:lnSpc>
              <a:spcBef>
                <a:spcPct val="0"/>
              </a:spcBef>
              <a:defRPr/>
            </a:pPr>
            <a:r>
              <a:rPr lang="zh-TW" altLang="en-US" sz="1100" b="1" dirty="0">
                <a:solidFill>
                  <a:schemeClr val="tx1">
                    <a:lumMod val="75000"/>
                    <a:lumOff val="25000"/>
                  </a:schemeClr>
                </a:solidFill>
                <a:latin typeface="微軟正黑體" panose="020B0604030504040204" pitchFamily="34" charset="-120"/>
                <a:ea typeface="微軟正黑體" panose="020B0604030504040204" pitchFamily="34" charset="-120"/>
                <a:cs typeface="Times New Roman" pitchFamily="18" charset="0"/>
              </a:rPr>
              <a:t>註：上表與「累計增加保險金額」之相關數值為假設每年宣告利率</a:t>
            </a:r>
            <a:r>
              <a:rPr lang="en-US" altLang="zh-TW" sz="1100" b="1" dirty="0">
                <a:solidFill>
                  <a:schemeClr val="tx1">
                    <a:lumMod val="75000"/>
                    <a:lumOff val="25000"/>
                  </a:schemeClr>
                </a:solidFill>
                <a:latin typeface="微軟正黑體" panose="020B0604030504040204" pitchFamily="34" charset="-120"/>
                <a:ea typeface="微軟正黑體" panose="020B0604030504040204" pitchFamily="34" charset="-120"/>
                <a:cs typeface="Times New Roman" pitchFamily="18" charset="0"/>
              </a:rPr>
              <a:t>4.30%</a:t>
            </a:r>
            <a:r>
              <a:rPr lang="zh-TW" altLang="en-US" sz="1100" b="1" dirty="0">
                <a:solidFill>
                  <a:schemeClr val="tx1">
                    <a:lumMod val="75000"/>
                    <a:lumOff val="25000"/>
                  </a:schemeClr>
                </a:solidFill>
                <a:latin typeface="微軟正黑體" panose="020B0604030504040204" pitchFamily="34" charset="-120"/>
                <a:ea typeface="微軟正黑體" panose="020B0604030504040204" pitchFamily="34" charset="-120"/>
                <a:cs typeface="Times New Roman" pitchFamily="18" charset="0"/>
              </a:rPr>
              <a:t>下計算，且為人工試算容有四捨五入之誤差，實際金額以給付當時系統計算為主。</a:t>
            </a:r>
            <a:endParaRPr lang="en-US" altLang="zh-TW" sz="1100" b="1" dirty="0">
              <a:solidFill>
                <a:schemeClr val="tx1">
                  <a:lumMod val="75000"/>
                  <a:lumOff val="25000"/>
                </a:schemeClr>
              </a:solidFill>
              <a:latin typeface="微軟正黑體" panose="020B0604030504040204" pitchFamily="34" charset="-120"/>
              <a:ea typeface="微軟正黑體" panose="020B0604030504040204" pitchFamily="34" charset="-120"/>
              <a:cs typeface="Times New Roman" pitchFamily="18" charset="0"/>
            </a:endParaRPr>
          </a:p>
          <a:p>
            <a:pPr>
              <a:lnSpc>
                <a:spcPts val="1200"/>
              </a:lnSpc>
              <a:spcBef>
                <a:spcPct val="0"/>
              </a:spcBef>
              <a:defRPr/>
            </a:pPr>
            <a:r>
              <a:rPr lang="zh-TW" altLang="en-US" sz="1100" b="1" dirty="0">
                <a:solidFill>
                  <a:schemeClr val="tx1">
                    <a:lumMod val="75000"/>
                    <a:lumOff val="25000"/>
                  </a:schemeClr>
                </a:solidFill>
                <a:latin typeface="微軟正黑體" panose="020B0604030504040204" pitchFamily="34" charset="-120"/>
                <a:ea typeface="微軟正黑體" panose="020B0604030504040204" pitchFamily="34" charset="-120"/>
                <a:cs typeface="Times New Roman" pitchFamily="18" charset="0"/>
              </a:rPr>
              <a:t>註：上表各項累計增加保險金額之年度末相關數值，係已包含次一保單週年日始生效之增額繳清保險金額，各項實際給付金額須以計算當時之實際累計增加保險金額為準。註：「身故</a:t>
            </a:r>
            <a:r>
              <a:rPr lang="en-US" altLang="zh-TW" sz="1100" b="1" dirty="0">
                <a:solidFill>
                  <a:schemeClr val="tx1">
                    <a:lumMod val="75000"/>
                    <a:lumOff val="25000"/>
                  </a:schemeClr>
                </a:solidFill>
                <a:latin typeface="微軟正黑體" panose="020B0604030504040204" pitchFamily="34" charset="-120"/>
                <a:ea typeface="微軟正黑體" panose="020B0604030504040204" pitchFamily="34" charset="-120"/>
                <a:cs typeface="Times New Roman" pitchFamily="18" charset="0"/>
              </a:rPr>
              <a:t>/</a:t>
            </a:r>
            <a:r>
              <a:rPr lang="zh-TW" altLang="en-US" sz="1100" b="1" dirty="0">
                <a:solidFill>
                  <a:schemeClr val="tx1">
                    <a:lumMod val="75000"/>
                    <a:lumOff val="25000"/>
                  </a:schemeClr>
                </a:solidFill>
                <a:latin typeface="微軟正黑體" panose="020B0604030504040204" pitchFamily="34" charset="-120"/>
                <a:ea typeface="微軟正黑體" panose="020B0604030504040204" pitchFamily="34" charset="-120"/>
                <a:cs typeface="Times New Roman" pitchFamily="18" charset="0"/>
              </a:rPr>
              <a:t>完全失能保險金」的給付，可選擇分期定期給付，假設選擇分期定期保險金給付期間為</a:t>
            </a:r>
            <a:r>
              <a:rPr lang="en-US" altLang="zh-TW" sz="1100" b="1" dirty="0">
                <a:solidFill>
                  <a:schemeClr val="tx1">
                    <a:lumMod val="75000"/>
                    <a:lumOff val="25000"/>
                  </a:schemeClr>
                </a:solidFill>
                <a:latin typeface="微軟正黑體" panose="020B0604030504040204" pitchFamily="34" charset="-120"/>
                <a:ea typeface="微軟正黑體" panose="020B0604030504040204" pitchFamily="34" charset="-120"/>
                <a:cs typeface="Times New Roman" pitchFamily="18" charset="0"/>
              </a:rPr>
              <a:t>10</a:t>
            </a:r>
            <a:r>
              <a:rPr lang="zh-TW" altLang="en-US" sz="1100" b="1" dirty="0">
                <a:solidFill>
                  <a:schemeClr val="tx1">
                    <a:lumMod val="75000"/>
                    <a:lumOff val="25000"/>
                  </a:schemeClr>
                </a:solidFill>
                <a:latin typeface="微軟正黑體" panose="020B0604030504040204" pitchFamily="34" charset="-120"/>
                <a:ea typeface="微軟正黑體" panose="020B0604030504040204" pitchFamily="34" charset="-120"/>
                <a:cs typeface="Times New Roman" pitchFamily="18" charset="0"/>
              </a:rPr>
              <a:t>年，指定保險金</a:t>
            </a:r>
            <a:r>
              <a:rPr lang="en-US" altLang="zh-TW" sz="1100" b="1" dirty="0">
                <a:solidFill>
                  <a:schemeClr val="tx1">
                    <a:lumMod val="75000"/>
                    <a:lumOff val="25000"/>
                  </a:schemeClr>
                </a:solidFill>
                <a:latin typeface="微軟正黑體" panose="020B0604030504040204" pitchFamily="34" charset="-120"/>
                <a:ea typeface="微軟正黑體" panose="020B0604030504040204" pitchFamily="34" charset="-120"/>
                <a:cs typeface="Times New Roman" pitchFamily="18" charset="0"/>
              </a:rPr>
              <a:t>(</a:t>
            </a:r>
            <a:r>
              <a:rPr lang="zh-TW" altLang="en-US" sz="1100" b="1" dirty="0">
                <a:solidFill>
                  <a:schemeClr val="tx1">
                    <a:lumMod val="75000"/>
                    <a:lumOff val="25000"/>
                  </a:schemeClr>
                </a:solidFill>
                <a:latin typeface="微軟正黑體" panose="020B0604030504040204" pitchFamily="34" charset="-120"/>
                <a:ea typeface="微軟正黑體" panose="020B0604030504040204" pitchFamily="34" charset="-120"/>
                <a:cs typeface="Times New Roman" pitchFamily="18" charset="0"/>
              </a:rPr>
              <a:t>比例</a:t>
            </a:r>
            <a:r>
              <a:rPr lang="en-US" altLang="zh-TW" sz="1100" b="1" dirty="0">
                <a:solidFill>
                  <a:schemeClr val="tx1">
                    <a:lumMod val="75000"/>
                    <a:lumOff val="25000"/>
                  </a:schemeClr>
                </a:solidFill>
                <a:latin typeface="微軟正黑體" panose="020B0604030504040204" pitchFamily="34" charset="-120"/>
                <a:ea typeface="微軟正黑體" panose="020B0604030504040204" pitchFamily="34" charset="-120"/>
                <a:cs typeface="Times New Roman" pitchFamily="18" charset="0"/>
              </a:rPr>
              <a:t>)</a:t>
            </a:r>
            <a:r>
              <a:rPr lang="zh-TW" altLang="en-US" sz="1100" b="1" dirty="0">
                <a:solidFill>
                  <a:schemeClr val="tx1">
                    <a:lumMod val="75000"/>
                    <a:lumOff val="25000"/>
                  </a:schemeClr>
                </a:solidFill>
                <a:latin typeface="微軟正黑體" panose="020B0604030504040204" pitchFamily="34" charset="-120"/>
                <a:ea typeface="微軟正黑體" panose="020B0604030504040204" pitchFamily="34" charset="-120"/>
                <a:cs typeface="Times New Roman" pitchFamily="18" charset="0"/>
              </a:rPr>
              <a:t>為</a:t>
            </a:r>
            <a:r>
              <a:rPr lang="en-US" altLang="zh-TW" sz="1100" b="1" dirty="0">
                <a:solidFill>
                  <a:schemeClr val="tx1">
                    <a:lumMod val="75000"/>
                    <a:lumOff val="25000"/>
                  </a:schemeClr>
                </a:solidFill>
                <a:latin typeface="微軟正黑體" panose="020B0604030504040204" pitchFamily="34" charset="-120"/>
                <a:ea typeface="微軟正黑體" panose="020B0604030504040204" pitchFamily="34" charset="-120"/>
                <a:cs typeface="Times New Roman" pitchFamily="18" charset="0"/>
              </a:rPr>
              <a:t>100%</a:t>
            </a:r>
            <a:r>
              <a:rPr lang="zh-TW" altLang="en-US" sz="1100" b="1" dirty="0">
                <a:solidFill>
                  <a:schemeClr val="tx1">
                    <a:lumMod val="75000"/>
                    <a:lumOff val="25000"/>
                  </a:schemeClr>
                </a:solidFill>
                <a:latin typeface="微軟正黑體" panose="020B0604030504040204" pitchFamily="34" charset="-120"/>
                <a:ea typeface="微軟正黑體" panose="020B0604030504040204" pitchFamily="34" charset="-120"/>
                <a:cs typeface="Times New Roman" pitchFamily="18" charset="0"/>
              </a:rPr>
              <a:t>，分期定期保險金預定利率為</a:t>
            </a:r>
            <a:r>
              <a:rPr lang="en-US" altLang="zh-TW" sz="1100" b="1" dirty="0">
                <a:solidFill>
                  <a:schemeClr val="tx1">
                    <a:lumMod val="75000"/>
                    <a:lumOff val="25000"/>
                  </a:schemeClr>
                </a:solidFill>
                <a:latin typeface="微軟正黑體" panose="020B0604030504040204" pitchFamily="34" charset="-120"/>
                <a:ea typeface="微軟正黑體" panose="020B0604030504040204" pitchFamily="34" charset="-120"/>
                <a:cs typeface="Times New Roman" pitchFamily="18" charset="0"/>
              </a:rPr>
              <a:t>2.50%</a:t>
            </a:r>
            <a:r>
              <a:rPr lang="zh-TW" altLang="en-US" sz="1100" b="1" dirty="0">
                <a:solidFill>
                  <a:schemeClr val="tx1">
                    <a:lumMod val="75000"/>
                    <a:lumOff val="25000"/>
                  </a:schemeClr>
                </a:solidFill>
                <a:latin typeface="微軟正黑體" panose="020B0604030504040204" pitchFamily="34" charset="-120"/>
                <a:ea typeface="微軟正黑體" panose="020B0604030504040204" pitchFamily="34" charset="-120"/>
                <a:cs typeface="Times New Roman" pitchFamily="18" charset="0"/>
              </a:rPr>
              <a:t>。</a:t>
            </a:r>
            <a:endParaRPr lang="en-US" altLang="zh-TW" sz="1100" b="1" dirty="0">
              <a:solidFill>
                <a:schemeClr val="tx1">
                  <a:lumMod val="75000"/>
                  <a:lumOff val="25000"/>
                </a:schemeClr>
              </a:solidFill>
              <a:latin typeface="微軟正黑體" panose="020B0604030504040204" pitchFamily="34" charset="-120"/>
              <a:ea typeface="微軟正黑體" panose="020B0604030504040204" pitchFamily="34" charset="-120"/>
              <a:cs typeface="Times New Roman" pitchFamily="18" charset="0"/>
            </a:endParaRPr>
          </a:p>
        </p:txBody>
      </p:sp>
      <p:grpSp>
        <p:nvGrpSpPr>
          <p:cNvPr id="8" name="群組 7">
            <a:extLst>
              <a:ext uri="{FF2B5EF4-FFF2-40B4-BE49-F238E27FC236}">
                <a16:creationId xmlns:a16="http://schemas.microsoft.com/office/drawing/2014/main" id="{3C70FEE3-9BD5-CF96-A212-8F58C5DE16F6}"/>
              </a:ext>
            </a:extLst>
          </p:cNvPr>
          <p:cNvGrpSpPr/>
          <p:nvPr/>
        </p:nvGrpSpPr>
        <p:grpSpPr>
          <a:xfrm>
            <a:off x="9044334" y="1151087"/>
            <a:ext cx="1297971" cy="437280"/>
            <a:chOff x="9044334" y="1206915"/>
            <a:chExt cx="1297971" cy="437280"/>
          </a:xfrm>
        </p:grpSpPr>
        <p:sp>
          <p:nvSpPr>
            <p:cNvPr id="75" name="文字方塊 74">
              <a:extLst>
                <a:ext uri="{FF2B5EF4-FFF2-40B4-BE49-F238E27FC236}">
                  <a16:creationId xmlns:a16="http://schemas.microsoft.com/office/drawing/2014/main" id="{B2A6D7B6-4688-6C02-ACD4-B2C090FC94EC}"/>
                </a:ext>
              </a:extLst>
            </p:cNvPr>
            <p:cNvSpPr txBox="1"/>
            <p:nvPr/>
          </p:nvSpPr>
          <p:spPr>
            <a:xfrm>
              <a:off x="9044334" y="1206915"/>
              <a:ext cx="1297971" cy="307777"/>
            </a:xfrm>
            <a:prstGeom prst="rect">
              <a:avLst/>
            </a:prstGeom>
            <a:noFill/>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2000" b="1" i="0" u="none" strike="noStrike" kern="1200" cap="none" spc="0" normalizeH="0" baseline="0" noProof="0" dirty="0">
                  <a:ln>
                    <a:noFill/>
                  </a:ln>
                  <a:solidFill>
                    <a:schemeClr val="bg1"/>
                  </a:solidFill>
                  <a:effectLst/>
                  <a:uLnTx/>
                  <a:uFillTx/>
                  <a:latin typeface="微軟正黑體" panose="020B0604030504040204" pitchFamily="34" charset="-120"/>
                  <a:ea typeface="微軟正黑體" panose="020B0604030504040204" pitchFamily="34" charset="-120"/>
                  <a:cs typeface="+mn-cs"/>
                </a:rPr>
                <a:t>投保範例</a:t>
              </a:r>
              <a:endParaRPr kumimoji="0" lang="zh-TW" altLang="en-US" sz="2000" b="0" i="0" u="none" strike="noStrike" kern="1200" cap="none" spc="0" normalizeH="0" baseline="0" noProof="0" dirty="0">
                <a:ln>
                  <a:noFill/>
                </a:ln>
                <a:solidFill>
                  <a:schemeClr val="bg1"/>
                </a:solidFill>
                <a:effectLst/>
                <a:uLnTx/>
                <a:uFillTx/>
                <a:latin typeface="Calibri" panose="020F0502020204030204"/>
                <a:ea typeface="新細明體" panose="02020500000000000000" pitchFamily="18" charset="-120"/>
                <a:cs typeface="+mn-cs"/>
              </a:endParaRPr>
            </a:p>
          </p:txBody>
        </p:sp>
        <p:cxnSp>
          <p:nvCxnSpPr>
            <p:cNvPr id="5" name="直線接點 4">
              <a:extLst>
                <a:ext uri="{FF2B5EF4-FFF2-40B4-BE49-F238E27FC236}">
                  <a16:creationId xmlns:a16="http://schemas.microsoft.com/office/drawing/2014/main" id="{A819E8C9-26A1-013D-3D83-52D41AFC005B}"/>
                </a:ext>
              </a:extLst>
            </p:cNvPr>
            <p:cNvCxnSpPr/>
            <p:nvPr/>
          </p:nvCxnSpPr>
          <p:spPr>
            <a:xfrm>
              <a:off x="9086782" y="1644195"/>
              <a:ext cx="1213074" cy="0"/>
            </a:xfrm>
            <a:prstGeom prst="line">
              <a:avLst/>
            </a:prstGeom>
            <a:ln w="12700">
              <a:solidFill>
                <a:schemeClr val="accent6">
                  <a:lumMod val="20000"/>
                  <a:lumOff val="80000"/>
                </a:schemeClr>
              </a:solidFill>
            </a:ln>
          </p:spPr>
          <p:style>
            <a:lnRef idx="1">
              <a:schemeClr val="accent1"/>
            </a:lnRef>
            <a:fillRef idx="0">
              <a:schemeClr val="accent1"/>
            </a:fillRef>
            <a:effectRef idx="0">
              <a:schemeClr val="accent1"/>
            </a:effectRef>
            <a:fontRef idx="minor">
              <a:schemeClr val="tx1"/>
            </a:fontRef>
          </p:style>
        </p:cxnSp>
      </p:grpSp>
      <p:sp>
        <p:nvSpPr>
          <p:cNvPr id="39" name="Rectangle 2">
            <a:extLst>
              <a:ext uri="{FF2B5EF4-FFF2-40B4-BE49-F238E27FC236}">
                <a16:creationId xmlns:a16="http://schemas.microsoft.com/office/drawing/2014/main" id="{6E7DAFF7-C45D-67D0-FE21-AC1E31AFBB25}"/>
              </a:ext>
            </a:extLst>
          </p:cNvPr>
          <p:cNvSpPr txBox="1">
            <a:spLocks noChangeArrowheads="1"/>
          </p:cNvSpPr>
          <p:nvPr/>
        </p:nvSpPr>
        <p:spPr>
          <a:xfrm>
            <a:off x="2517285" y="161092"/>
            <a:ext cx="7380000" cy="444760"/>
          </a:xfrm>
          <a:prstGeom prst="rect">
            <a:avLst/>
          </a:prstGeom>
          <a:noFill/>
          <a:ln>
            <a:noFill/>
          </a:ln>
        </p:spPr>
        <p:style>
          <a:lnRef idx="0">
            <a:scrgbClr r="0" g="0" b="0"/>
          </a:lnRef>
          <a:fillRef idx="0">
            <a:scrgbClr r="0" g="0" b="0"/>
          </a:fillRef>
          <a:effectRef idx="0">
            <a:scrgbClr r="0" g="0" b="0"/>
          </a:effectRef>
          <a:fontRef idx="minor">
            <a:schemeClr val="dk1"/>
          </a:fontRef>
        </p:style>
        <p:txBody>
          <a:bodyPr lIns="0" tIns="0" rIns="0" bIns="0" anchor="ct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kumimoji="0" lang="zh-TW" altLang="en-US" sz="2600" b="1" i="0" u="none" strike="noStrike" kern="1200" cap="none" spc="0" normalizeH="0" baseline="0" noProof="0" dirty="0">
                <a:ln>
                  <a:noFill/>
                </a:ln>
                <a:solidFill>
                  <a:srgbClr val="3A72AC"/>
                </a:solidFill>
                <a:effectLst/>
                <a:uLnTx/>
                <a:uFillTx/>
                <a:latin typeface="微軟正黑體" panose="020B0604030504040204" pitchFamily="34" charset="-120"/>
                <a:ea typeface="微軟正黑體" panose="020B0604030504040204" pitchFamily="34" charset="-120"/>
                <a:cs typeface="+mj-cs"/>
              </a:rPr>
              <a:t>台灣人壽　　　　　 </a:t>
            </a:r>
            <a:r>
              <a:rPr lang="zh-TW" altLang="en-US" sz="2600" b="1" dirty="0">
                <a:solidFill>
                  <a:srgbClr val="3A72AC"/>
                </a:solidFill>
                <a:latin typeface="微軟正黑體" panose="020B0604030504040204" pitchFamily="34" charset="-120"/>
                <a:ea typeface="微軟正黑體" panose="020B0604030504040204" pitchFamily="34" charset="-120"/>
              </a:rPr>
              <a:t>美元利率變動型終身壽險</a:t>
            </a:r>
          </a:p>
        </p:txBody>
      </p:sp>
      <p:sp>
        <p:nvSpPr>
          <p:cNvPr id="48" name="橢圓 47">
            <a:extLst>
              <a:ext uri="{FF2B5EF4-FFF2-40B4-BE49-F238E27FC236}">
                <a16:creationId xmlns:a16="http://schemas.microsoft.com/office/drawing/2014/main" id="{61DAEE3E-6406-41FA-F8D3-A621072060D2}"/>
              </a:ext>
            </a:extLst>
          </p:cNvPr>
          <p:cNvSpPr/>
          <p:nvPr/>
        </p:nvSpPr>
        <p:spPr>
          <a:xfrm>
            <a:off x="3926714" y="97734"/>
            <a:ext cx="531980" cy="531980"/>
          </a:xfrm>
          <a:prstGeom prst="ellipse">
            <a:avLst/>
          </a:prstGeom>
          <a:solidFill>
            <a:srgbClr val="3A72AC"/>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34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64" name="文字方塊 63">
            <a:extLst>
              <a:ext uri="{FF2B5EF4-FFF2-40B4-BE49-F238E27FC236}">
                <a16:creationId xmlns:a16="http://schemas.microsoft.com/office/drawing/2014/main" id="{5271B09C-84A0-FE53-4EF6-E18C7CA678FD}"/>
              </a:ext>
            </a:extLst>
          </p:cNvPr>
          <p:cNvSpPr txBox="1"/>
          <p:nvPr/>
        </p:nvSpPr>
        <p:spPr>
          <a:xfrm>
            <a:off x="3974696" y="102114"/>
            <a:ext cx="436017" cy="523220"/>
          </a:xfrm>
          <a:prstGeom prst="rect">
            <a:avLst/>
          </a:prstGeom>
          <a:noFill/>
        </p:spPr>
        <p:txBody>
          <a:bodyPr wrap="none" lIns="0" tIns="0" rIns="0" bIns="0" rtlCol="0" anchor="ctr" anchorCtr="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34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吉</a:t>
            </a:r>
            <a:endParaRPr kumimoji="0" lang="en-US" altLang="zh-TW" sz="34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sp>
        <p:nvSpPr>
          <p:cNvPr id="46" name="橢圓 45">
            <a:extLst>
              <a:ext uri="{FF2B5EF4-FFF2-40B4-BE49-F238E27FC236}">
                <a16:creationId xmlns:a16="http://schemas.microsoft.com/office/drawing/2014/main" id="{07333787-0AB0-29C0-B108-B5E92C004B9C}"/>
              </a:ext>
            </a:extLst>
          </p:cNvPr>
          <p:cNvSpPr/>
          <p:nvPr/>
        </p:nvSpPr>
        <p:spPr>
          <a:xfrm>
            <a:off x="4465075" y="97734"/>
            <a:ext cx="531980" cy="531980"/>
          </a:xfrm>
          <a:prstGeom prst="ellipse">
            <a:avLst/>
          </a:prstGeom>
          <a:solidFill>
            <a:srgbClr val="3A72AC"/>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34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47" name="文字方塊 46">
            <a:extLst>
              <a:ext uri="{FF2B5EF4-FFF2-40B4-BE49-F238E27FC236}">
                <a16:creationId xmlns:a16="http://schemas.microsoft.com/office/drawing/2014/main" id="{4C4673B4-0B0A-29C5-7142-2FA9EF8B7F9D}"/>
              </a:ext>
            </a:extLst>
          </p:cNvPr>
          <p:cNvSpPr txBox="1"/>
          <p:nvPr/>
        </p:nvSpPr>
        <p:spPr>
          <a:xfrm>
            <a:off x="4506676" y="116057"/>
            <a:ext cx="436017" cy="523220"/>
          </a:xfrm>
          <a:prstGeom prst="rect">
            <a:avLst/>
          </a:prstGeom>
          <a:noFill/>
          <a:ln>
            <a:noFill/>
          </a:ln>
        </p:spPr>
        <p:txBody>
          <a:bodyPr wrap="none" lIns="0" tIns="0" rIns="0" bIns="0" rtlCol="0" anchor="ctr" anchorCtr="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zh-TW" altLang="en-US" sz="3400" b="1" dirty="0">
                <a:solidFill>
                  <a:prstClr val="white"/>
                </a:solidFill>
                <a:latin typeface="微軟正黑體" panose="020B0604030504040204" pitchFamily="34" charset="-120"/>
                <a:ea typeface="微軟正黑體" panose="020B0604030504040204" pitchFamily="34" charset="-120"/>
              </a:rPr>
              <a:t>美</a:t>
            </a:r>
            <a:endParaRPr kumimoji="0" lang="zh-TW" altLang="en-US" sz="34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endParaRPr>
          </a:p>
        </p:txBody>
      </p:sp>
      <p:sp>
        <p:nvSpPr>
          <p:cNvPr id="44" name="橢圓 43">
            <a:extLst>
              <a:ext uri="{FF2B5EF4-FFF2-40B4-BE49-F238E27FC236}">
                <a16:creationId xmlns:a16="http://schemas.microsoft.com/office/drawing/2014/main" id="{F77AB998-0DC8-D66E-265D-CE6E05F7D8A4}"/>
              </a:ext>
            </a:extLst>
          </p:cNvPr>
          <p:cNvSpPr/>
          <p:nvPr/>
        </p:nvSpPr>
        <p:spPr>
          <a:xfrm>
            <a:off x="5003436" y="97734"/>
            <a:ext cx="531980" cy="531980"/>
          </a:xfrm>
          <a:prstGeom prst="ellipse">
            <a:avLst/>
          </a:prstGeom>
          <a:solidFill>
            <a:srgbClr val="3A72AC"/>
          </a:solidFill>
          <a:ln w="3492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zh-TW" altLang="en-US" sz="3400" b="0" i="0" u="none" strike="noStrike" kern="1200" cap="none" spc="0" normalizeH="0" baseline="0" noProof="0">
              <a:ln>
                <a:noFill/>
              </a:ln>
              <a:solidFill>
                <a:prstClr val="white"/>
              </a:solidFill>
              <a:effectLst/>
              <a:uLnTx/>
              <a:uFillTx/>
              <a:latin typeface="Calibri" panose="020F0502020204030204"/>
              <a:ea typeface="新細明體" panose="02020500000000000000" pitchFamily="18" charset="-120"/>
              <a:cs typeface="+mn-cs"/>
            </a:endParaRPr>
          </a:p>
        </p:txBody>
      </p:sp>
      <p:sp>
        <p:nvSpPr>
          <p:cNvPr id="45" name="文字方塊 44">
            <a:extLst>
              <a:ext uri="{FF2B5EF4-FFF2-40B4-BE49-F238E27FC236}">
                <a16:creationId xmlns:a16="http://schemas.microsoft.com/office/drawing/2014/main" id="{67862A63-468F-49BE-DCDF-3682958E79CA}"/>
              </a:ext>
            </a:extLst>
          </p:cNvPr>
          <p:cNvSpPr txBox="1"/>
          <p:nvPr/>
        </p:nvSpPr>
        <p:spPr>
          <a:xfrm>
            <a:off x="5051418" y="102114"/>
            <a:ext cx="436017" cy="523220"/>
          </a:xfrm>
          <a:prstGeom prst="rect">
            <a:avLst/>
          </a:prstGeom>
          <a:noFill/>
        </p:spPr>
        <p:txBody>
          <a:bodyPr wrap="none" lIns="0" tIns="0" rIns="0" bIns="0" rtlCol="0" anchor="ctr" anchorCtr="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3400" b="1" i="0" u="none" strike="noStrike" kern="1200" cap="none" spc="0" normalizeH="0" baseline="0" noProof="0" dirty="0">
                <a:ln>
                  <a:noFill/>
                </a:ln>
                <a:solidFill>
                  <a:prstClr val="white"/>
                </a:solidFill>
                <a:effectLst/>
                <a:uLnTx/>
                <a:uFillTx/>
                <a:latin typeface="微軟正黑體" panose="020B0604030504040204" pitchFamily="34" charset="-120"/>
                <a:ea typeface="微軟正黑體" panose="020B0604030504040204" pitchFamily="34" charset="-120"/>
                <a:cs typeface="+mn-cs"/>
              </a:rPr>
              <a:t>世</a:t>
            </a:r>
          </a:p>
        </p:txBody>
      </p:sp>
      <p:grpSp>
        <p:nvGrpSpPr>
          <p:cNvPr id="86" name="群組 85">
            <a:extLst>
              <a:ext uri="{FF2B5EF4-FFF2-40B4-BE49-F238E27FC236}">
                <a16:creationId xmlns:a16="http://schemas.microsoft.com/office/drawing/2014/main" id="{A5502038-F614-39B4-0A94-FFB7232A6C05}"/>
              </a:ext>
            </a:extLst>
          </p:cNvPr>
          <p:cNvGrpSpPr/>
          <p:nvPr/>
        </p:nvGrpSpPr>
        <p:grpSpPr>
          <a:xfrm>
            <a:off x="2556547" y="666857"/>
            <a:ext cx="1544872" cy="528131"/>
            <a:chOff x="2699750" y="847051"/>
            <a:chExt cx="1305467" cy="528131"/>
          </a:xfrm>
        </p:grpSpPr>
        <p:cxnSp>
          <p:nvCxnSpPr>
            <p:cNvPr id="87" name="直線接點 86">
              <a:extLst>
                <a:ext uri="{FF2B5EF4-FFF2-40B4-BE49-F238E27FC236}">
                  <a16:creationId xmlns:a16="http://schemas.microsoft.com/office/drawing/2014/main" id="{82D9F54B-DB92-3063-D2EB-ADFB2077B620}"/>
                </a:ext>
              </a:extLst>
            </p:cNvPr>
            <p:cNvCxnSpPr/>
            <p:nvPr/>
          </p:nvCxnSpPr>
          <p:spPr>
            <a:xfrm>
              <a:off x="2699750" y="1111117"/>
              <a:ext cx="1305467" cy="0"/>
            </a:xfrm>
            <a:prstGeom prst="line">
              <a:avLst/>
            </a:prstGeom>
            <a:ln w="12700">
              <a:solidFill>
                <a:srgbClr val="8FAD61"/>
              </a:solidFill>
            </a:ln>
          </p:spPr>
          <p:style>
            <a:lnRef idx="1">
              <a:schemeClr val="accent1"/>
            </a:lnRef>
            <a:fillRef idx="0">
              <a:schemeClr val="accent1"/>
            </a:fillRef>
            <a:effectRef idx="0">
              <a:schemeClr val="accent1"/>
            </a:effectRef>
            <a:fontRef idx="minor">
              <a:schemeClr val="tx1"/>
            </a:fontRef>
          </p:style>
        </p:cxnSp>
        <p:cxnSp>
          <p:nvCxnSpPr>
            <p:cNvPr id="88" name="直線接點 87">
              <a:extLst>
                <a:ext uri="{FF2B5EF4-FFF2-40B4-BE49-F238E27FC236}">
                  <a16:creationId xmlns:a16="http://schemas.microsoft.com/office/drawing/2014/main" id="{928F4546-3F7C-550B-437D-09C197449FF9}"/>
                </a:ext>
              </a:extLst>
            </p:cNvPr>
            <p:cNvCxnSpPr/>
            <p:nvPr/>
          </p:nvCxnSpPr>
          <p:spPr>
            <a:xfrm>
              <a:off x="2699750" y="1375182"/>
              <a:ext cx="1305467" cy="0"/>
            </a:xfrm>
            <a:prstGeom prst="line">
              <a:avLst/>
            </a:prstGeom>
            <a:ln w="12700">
              <a:solidFill>
                <a:srgbClr val="8FAD61"/>
              </a:solidFill>
            </a:ln>
          </p:spPr>
          <p:style>
            <a:lnRef idx="1">
              <a:schemeClr val="accent1"/>
            </a:lnRef>
            <a:fillRef idx="0">
              <a:schemeClr val="accent1"/>
            </a:fillRef>
            <a:effectRef idx="0">
              <a:schemeClr val="accent1"/>
            </a:effectRef>
            <a:fontRef idx="minor">
              <a:schemeClr val="tx1"/>
            </a:fontRef>
          </p:style>
        </p:cxnSp>
        <p:cxnSp>
          <p:nvCxnSpPr>
            <p:cNvPr id="89" name="直線接點 88">
              <a:extLst>
                <a:ext uri="{FF2B5EF4-FFF2-40B4-BE49-F238E27FC236}">
                  <a16:creationId xmlns:a16="http://schemas.microsoft.com/office/drawing/2014/main" id="{D9E3CAF2-36DF-A8A0-EAE6-1FAC9056D342}"/>
                </a:ext>
              </a:extLst>
            </p:cNvPr>
            <p:cNvCxnSpPr/>
            <p:nvPr/>
          </p:nvCxnSpPr>
          <p:spPr>
            <a:xfrm>
              <a:off x="2699750" y="847051"/>
              <a:ext cx="1305467" cy="0"/>
            </a:xfrm>
            <a:prstGeom prst="line">
              <a:avLst/>
            </a:prstGeom>
            <a:ln w="12700">
              <a:solidFill>
                <a:srgbClr val="8FAD61"/>
              </a:solidFill>
            </a:ln>
          </p:spPr>
          <p:style>
            <a:lnRef idx="1">
              <a:schemeClr val="accent1"/>
            </a:lnRef>
            <a:fillRef idx="0">
              <a:schemeClr val="accent1"/>
            </a:fillRef>
            <a:effectRef idx="0">
              <a:schemeClr val="accent1"/>
            </a:effectRef>
            <a:fontRef idx="minor">
              <a:schemeClr val="tx1"/>
            </a:fontRef>
          </p:style>
        </p:cxnSp>
      </p:grpSp>
      <p:sp>
        <p:nvSpPr>
          <p:cNvPr id="65" name="文字方塊 64">
            <a:extLst>
              <a:ext uri="{FF2B5EF4-FFF2-40B4-BE49-F238E27FC236}">
                <a16:creationId xmlns:a16="http://schemas.microsoft.com/office/drawing/2014/main" id="{FD398667-C02E-F364-4DFE-13CB5D918AF8}"/>
              </a:ext>
            </a:extLst>
          </p:cNvPr>
          <p:cNvSpPr txBox="1"/>
          <p:nvPr/>
        </p:nvSpPr>
        <p:spPr>
          <a:xfrm>
            <a:off x="2562895" y="679397"/>
            <a:ext cx="1523345" cy="769441"/>
          </a:xfrm>
          <a:prstGeom prst="rect">
            <a:avLst/>
          </a:prstGeom>
          <a:noFill/>
        </p:spPr>
        <p:txBody>
          <a:bodyPr wrap="square" lIns="0" tIns="0" rIns="0" bIns="0" rtlCol="0" anchor="ctr">
            <a:spAutoFit/>
          </a:bodyPr>
          <a:lstStyle/>
          <a:p>
            <a:pPr marL="0" marR="0" lvl="0" indent="0" algn="l" defTabSz="457200" rtl="0" eaLnBrk="1" fontAlgn="auto" latinLnBrk="0" hangingPunct="1">
              <a:lnSpc>
                <a:spcPts val="2000"/>
              </a:lnSpc>
              <a:spcBef>
                <a:spcPts val="0"/>
              </a:spcBef>
              <a:spcAft>
                <a:spcPts val="0"/>
              </a:spcAft>
              <a:buClrTx/>
              <a:buSzTx/>
              <a:buFontTx/>
              <a:buNone/>
              <a:tabLst/>
              <a:defRPr/>
            </a:pPr>
            <a:r>
              <a:rPr kumimoji="1" lang="zh-TW" altLang="en-US" sz="1300" b="1" i="0" u="none" strike="noStrike" kern="1200" cap="none" spc="0" normalizeH="0" baseline="0" noProof="0" dirty="0">
                <a:ln>
                  <a:noFill/>
                </a:ln>
                <a:solidFill>
                  <a:srgbClr val="3A72AC"/>
                </a:solidFill>
                <a:effectLst/>
                <a:uLnTx/>
                <a:uFillTx/>
                <a:latin typeface="微軟正黑體" panose="020B0604030504040204" pitchFamily="34" charset="-120"/>
                <a:ea typeface="微軟正黑體" panose="020B0604030504040204" pitchFamily="34" charset="-120"/>
                <a:cs typeface="Times New Roman" pitchFamily="18" charset="0"/>
              </a:rPr>
              <a:t>★</a:t>
            </a:r>
            <a:r>
              <a:rPr kumimoji="1" lang="zh-TW" altLang="en-US" sz="130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itchFamily="18" charset="0"/>
              </a:rPr>
              <a:t> 性　　別：男</a:t>
            </a:r>
            <a:endParaRPr kumimoji="1" lang="en-US" altLang="zh-TW" sz="130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itchFamily="18" charset="0"/>
            </a:endParaRPr>
          </a:p>
          <a:p>
            <a:pPr marL="0" marR="0" lvl="0" indent="0" algn="l" defTabSz="457200" rtl="0" eaLnBrk="1" fontAlgn="ctr" latinLnBrk="0" hangingPunct="1">
              <a:lnSpc>
                <a:spcPts val="2000"/>
              </a:lnSpc>
              <a:spcBef>
                <a:spcPts val="0"/>
              </a:spcBef>
              <a:spcAft>
                <a:spcPts val="0"/>
              </a:spcAft>
              <a:buClrTx/>
              <a:buSzTx/>
              <a:buFontTx/>
              <a:buNone/>
              <a:tabLst/>
              <a:defRPr/>
            </a:pPr>
            <a:r>
              <a:rPr kumimoji="1" lang="zh-TW" altLang="en-US" sz="1300" b="1" i="0" u="none" strike="noStrike" kern="1200" cap="none" spc="0" normalizeH="0" baseline="0" noProof="0" dirty="0">
                <a:ln>
                  <a:noFill/>
                </a:ln>
                <a:solidFill>
                  <a:srgbClr val="3A72AC"/>
                </a:solidFill>
                <a:effectLst/>
                <a:uLnTx/>
                <a:uFillTx/>
                <a:latin typeface="微軟正黑體" panose="020B0604030504040204" pitchFamily="34" charset="-120"/>
                <a:ea typeface="微軟正黑體" panose="020B0604030504040204" pitchFamily="34" charset="-120"/>
                <a:cs typeface="Times New Roman" pitchFamily="18" charset="0"/>
              </a:rPr>
              <a:t>★</a:t>
            </a:r>
            <a:r>
              <a:rPr kumimoji="1" lang="zh-TW" altLang="en-US" sz="130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itchFamily="18" charset="0"/>
              </a:rPr>
              <a:t> </a:t>
            </a:r>
            <a:r>
              <a:rPr kumimoji="1" lang="zh-TW" altLang="zh-TW" sz="130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itchFamily="18" charset="0"/>
              </a:rPr>
              <a:t>保險年齡</a:t>
            </a:r>
            <a:r>
              <a:rPr kumimoji="1" lang="zh-TW" altLang="en-US" sz="130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itchFamily="18" charset="0"/>
              </a:rPr>
              <a:t>：</a:t>
            </a:r>
            <a:r>
              <a:rPr kumimoji="1" lang="en-US" altLang="zh-TW" sz="1300" b="1" noProof="0" dirty="0">
                <a:solidFill>
                  <a:schemeClr val="tx1">
                    <a:lumMod val="75000"/>
                    <a:lumOff val="25000"/>
                  </a:schemeClr>
                </a:solidFill>
                <a:latin typeface="微軟正黑體" panose="020B0604030504040204" pitchFamily="34" charset="-120"/>
                <a:ea typeface="微軟正黑體" panose="020B0604030504040204" pitchFamily="34" charset="-120"/>
                <a:cs typeface="Times New Roman" pitchFamily="18" charset="0"/>
              </a:rPr>
              <a:t>5</a:t>
            </a:r>
            <a:r>
              <a:rPr kumimoji="1" lang="zh-TW" altLang="en-US" sz="1300" b="1" dirty="0">
                <a:solidFill>
                  <a:schemeClr val="tx1">
                    <a:lumMod val="75000"/>
                    <a:lumOff val="25000"/>
                  </a:schemeClr>
                </a:solidFill>
                <a:latin typeface="微軟正黑體" panose="020B0604030504040204" pitchFamily="34" charset="-120"/>
                <a:ea typeface="微軟正黑體" panose="020B0604030504040204" pitchFamily="34" charset="-120"/>
                <a:cs typeface="Times New Roman" pitchFamily="18" charset="0"/>
              </a:rPr>
              <a:t>０</a:t>
            </a:r>
            <a:r>
              <a:rPr kumimoji="1" lang="zh-TW" altLang="en-US" sz="130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itchFamily="18" charset="0"/>
              </a:rPr>
              <a:t>歲</a:t>
            </a:r>
            <a:endParaRPr kumimoji="1" lang="zh-TW" altLang="zh-TW" sz="130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itchFamily="18" charset="0"/>
            </a:endParaRPr>
          </a:p>
          <a:p>
            <a:pPr lvl="0" fontAlgn="ctr">
              <a:lnSpc>
                <a:spcPts val="2000"/>
              </a:lnSpc>
              <a:defRPr/>
            </a:pPr>
            <a:r>
              <a:rPr kumimoji="1" lang="zh-TW" altLang="en-US" sz="1300" b="1" i="0" u="none" strike="noStrike" kern="1200" cap="none" spc="0" normalizeH="0" baseline="0" noProof="0" dirty="0">
                <a:ln>
                  <a:noFill/>
                </a:ln>
                <a:solidFill>
                  <a:srgbClr val="3A72AC"/>
                </a:solidFill>
                <a:effectLst/>
                <a:uLnTx/>
                <a:uFillTx/>
                <a:latin typeface="微軟正黑體" panose="020B0604030504040204" pitchFamily="34" charset="-120"/>
                <a:ea typeface="微軟正黑體" panose="020B0604030504040204" pitchFamily="34" charset="-120"/>
                <a:cs typeface="Times New Roman" pitchFamily="18" charset="0"/>
              </a:rPr>
              <a:t>★ </a:t>
            </a:r>
            <a:r>
              <a:rPr kumimoji="1" lang="zh-TW" altLang="zh-TW" sz="130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itchFamily="18" charset="0"/>
              </a:rPr>
              <a:t>繳</a:t>
            </a:r>
            <a:r>
              <a:rPr kumimoji="1" lang="zh-TW" altLang="en-US" sz="130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itchFamily="18" charset="0"/>
              </a:rPr>
              <a:t>  </a:t>
            </a:r>
            <a:r>
              <a:rPr kumimoji="1" lang="zh-TW" altLang="zh-TW" sz="130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itchFamily="18" charset="0"/>
              </a:rPr>
              <a:t>費</a:t>
            </a:r>
            <a:r>
              <a:rPr kumimoji="1" lang="zh-TW" altLang="en-US" sz="130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itchFamily="18" charset="0"/>
              </a:rPr>
              <a:t>  </a:t>
            </a:r>
            <a:r>
              <a:rPr kumimoji="1" lang="zh-TW" altLang="zh-TW" sz="130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itchFamily="18" charset="0"/>
              </a:rPr>
              <a:t>別</a:t>
            </a:r>
            <a:r>
              <a:rPr kumimoji="1" lang="zh-TW" altLang="en-US" sz="130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itchFamily="18" charset="0"/>
              </a:rPr>
              <a:t>：</a:t>
            </a:r>
            <a:r>
              <a:rPr kumimoji="1" lang="zh-TW" altLang="en-US" sz="1300" b="1" dirty="0">
                <a:solidFill>
                  <a:schemeClr val="tx1">
                    <a:lumMod val="75000"/>
                    <a:lumOff val="25000"/>
                  </a:schemeClr>
                </a:solidFill>
                <a:latin typeface="微軟正黑體" panose="020B0604030504040204" pitchFamily="34" charset="-120"/>
                <a:ea typeface="微軟正黑體" panose="020B0604030504040204" pitchFamily="34" charset="-120"/>
                <a:cs typeface="Times New Roman" pitchFamily="18" charset="0"/>
              </a:rPr>
              <a:t>躉繳</a:t>
            </a:r>
          </a:p>
        </p:txBody>
      </p:sp>
      <p:grpSp>
        <p:nvGrpSpPr>
          <p:cNvPr id="81" name="群組 80">
            <a:extLst>
              <a:ext uri="{FF2B5EF4-FFF2-40B4-BE49-F238E27FC236}">
                <a16:creationId xmlns:a16="http://schemas.microsoft.com/office/drawing/2014/main" id="{3F620D4E-3EA4-C517-BE03-C939B81B11FC}"/>
              </a:ext>
            </a:extLst>
          </p:cNvPr>
          <p:cNvGrpSpPr/>
          <p:nvPr/>
        </p:nvGrpSpPr>
        <p:grpSpPr>
          <a:xfrm>
            <a:off x="4311106" y="666857"/>
            <a:ext cx="2410830" cy="528131"/>
            <a:chOff x="2699750" y="847051"/>
            <a:chExt cx="1305467" cy="528131"/>
          </a:xfrm>
        </p:grpSpPr>
        <p:cxnSp>
          <p:nvCxnSpPr>
            <p:cNvPr id="82" name="直線接點 81">
              <a:extLst>
                <a:ext uri="{FF2B5EF4-FFF2-40B4-BE49-F238E27FC236}">
                  <a16:creationId xmlns:a16="http://schemas.microsoft.com/office/drawing/2014/main" id="{09F48E39-E64F-0225-E7D7-B105311D1724}"/>
                </a:ext>
              </a:extLst>
            </p:cNvPr>
            <p:cNvCxnSpPr/>
            <p:nvPr/>
          </p:nvCxnSpPr>
          <p:spPr>
            <a:xfrm>
              <a:off x="2699750" y="1111117"/>
              <a:ext cx="1305467" cy="0"/>
            </a:xfrm>
            <a:prstGeom prst="line">
              <a:avLst/>
            </a:prstGeom>
            <a:ln w="12700">
              <a:solidFill>
                <a:srgbClr val="8FAD61"/>
              </a:solidFill>
            </a:ln>
          </p:spPr>
          <p:style>
            <a:lnRef idx="1">
              <a:schemeClr val="accent1"/>
            </a:lnRef>
            <a:fillRef idx="0">
              <a:schemeClr val="accent1"/>
            </a:fillRef>
            <a:effectRef idx="0">
              <a:schemeClr val="accent1"/>
            </a:effectRef>
            <a:fontRef idx="minor">
              <a:schemeClr val="tx1"/>
            </a:fontRef>
          </p:style>
        </p:cxnSp>
        <p:cxnSp>
          <p:nvCxnSpPr>
            <p:cNvPr id="83" name="直線接點 82">
              <a:extLst>
                <a:ext uri="{FF2B5EF4-FFF2-40B4-BE49-F238E27FC236}">
                  <a16:creationId xmlns:a16="http://schemas.microsoft.com/office/drawing/2014/main" id="{2B3D6C64-7530-0211-44B2-616C4E41C440}"/>
                </a:ext>
              </a:extLst>
            </p:cNvPr>
            <p:cNvCxnSpPr/>
            <p:nvPr/>
          </p:nvCxnSpPr>
          <p:spPr>
            <a:xfrm>
              <a:off x="2699750" y="1375182"/>
              <a:ext cx="1305467" cy="0"/>
            </a:xfrm>
            <a:prstGeom prst="line">
              <a:avLst/>
            </a:prstGeom>
            <a:ln w="12700">
              <a:solidFill>
                <a:srgbClr val="8FAD61"/>
              </a:solidFill>
            </a:ln>
          </p:spPr>
          <p:style>
            <a:lnRef idx="1">
              <a:schemeClr val="accent1"/>
            </a:lnRef>
            <a:fillRef idx="0">
              <a:schemeClr val="accent1"/>
            </a:fillRef>
            <a:effectRef idx="0">
              <a:schemeClr val="accent1"/>
            </a:effectRef>
            <a:fontRef idx="minor">
              <a:schemeClr val="tx1"/>
            </a:fontRef>
          </p:style>
        </p:cxnSp>
        <p:cxnSp>
          <p:nvCxnSpPr>
            <p:cNvPr id="84" name="直線接點 83">
              <a:extLst>
                <a:ext uri="{FF2B5EF4-FFF2-40B4-BE49-F238E27FC236}">
                  <a16:creationId xmlns:a16="http://schemas.microsoft.com/office/drawing/2014/main" id="{88260A5B-2C32-E14C-B541-8BBF2EC4314C}"/>
                </a:ext>
              </a:extLst>
            </p:cNvPr>
            <p:cNvCxnSpPr/>
            <p:nvPr/>
          </p:nvCxnSpPr>
          <p:spPr>
            <a:xfrm>
              <a:off x="2699750" y="847051"/>
              <a:ext cx="1305467" cy="0"/>
            </a:xfrm>
            <a:prstGeom prst="line">
              <a:avLst/>
            </a:prstGeom>
            <a:ln w="12700">
              <a:solidFill>
                <a:srgbClr val="8FAD61"/>
              </a:solidFill>
            </a:ln>
          </p:spPr>
          <p:style>
            <a:lnRef idx="1">
              <a:schemeClr val="accent1"/>
            </a:lnRef>
            <a:fillRef idx="0">
              <a:schemeClr val="accent1"/>
            </a:fillRef>
            <a:effectRef idx="0">
              <a:schemeClr val="accent1"/>
            </a:effectRef>
            <a:fontRef idx="minor">
              <a:schemeClr val="tx1"/>
            </a:fontRef>
          </p:style>
        </p:cxnSp>
      </p:grpSp>
      <p:sp>
        <p:nvSpPr>
          <p:cNvPr id="71" name="文字方塊 70">
            <a:extLst>
              <a:ext uri="{FF2B5EF4-FFF2-40B4-BE49-F238E27FC236}">
                <a16:creationId xmlns:a16="http://schemas.microsoft.com/office/drawing/2014/main" id="{60B072A6-1344-5110-00EF-4BAD3B522399}"/>
              </a:ext>
            </a:extLst>
          </p:cNvPr>
          <p:cNvSpPr txBox="1"/>
          <p:nvPr/>
        </p:nvSpPr>
        <p:spPr>
          <a:xfrm>
            <a:off x="4355531" y="679397"/>
            <a:ext cx="2525632" cy="769441"/>
          </a:xfrm>
          <a:prstGeom prst="rect">
            <a:avLst/>
          </a:prstGeom>
          <a:noFill/>
        </p:spPr>
        <p:txBody>
          <a:bodyPr wrap="square" lIns="0" tIns="0" rIns="0" bIns="0" rtlCol="0" anchor="ctr">
            <a:spAutoFit/>
          </a:bodyPr>
          <a:lstStyle/>
          <a:p>
            <a:pPr lvl="0">
              <a:lnSpc>
                <a:spcPts val="2000"/>
              </a:lnSpc>
              <a:defRPr/>
            </a:pPr>
            <a:r>
              <a:rPr kumimoji="1" lang="zh-TW" altLang="en-US" sz="1300" b="1" i="0" u="none" strike="noStrike" kern="1200" cap="none" spc="0" normalizeH="0" baseline="0" noProof="0" dirty="0">
                <a:ln>
                  <a:noFill/>
                </a:ln>
                <a:solidFill>
                  <a:srgbClr val="3A72AC"/>
                </a:solidFill>
                <a:effectLst/>
                <a:uLnTx/>
                <a:uFillTx/>
                <a:latin typeface="微軟正黑體" panose="020B0604030504040204" pitchFamily="34" charset="-120"/>
                <a:ea typeface="微軟正黑體" panose="020B0604030504040204" pitchFamily="34" charset="-120"/>
                <a:cs typeface="Times New Roman" pitchFamily="18" charset="0"/>
              </a:rPr>
              <a:t>★</a:t>
            </a:r>
            <a:r>
              <a:rPr kumimoji="1" lang="zh-TW" altLang="en-US" sz="1300" b="1" i="0" u="none" strike="noStrike" kern="1200" cap="none" spc="0" normalizeH="0" baseline="0" noProof="0" dirty="0">
                <a:ln>
                  <a:noFill/>
                </a:ln>
                <a:solidFill>
                  <a:srgbClr val="885E49"/>
                </a:solidFill>
                <a:effectLst/>
                <a:uLnTx/>
                <a:uFillTx/>
                <a:latin typeface="微軟正黑體" panose="020B0604030504040204" pitchFamily="34" charset="-120"/>
                <a:ea typeface="微軟正黑體" panose="020B0604030504040204" pitchFamily="34" charset="-120"/>
                <a:cs typeface="Times New Roman" pitchFamily="18" charset="0"/>
              </a:rPr>
              <a:t> </a:t>
            </a:r>
            <a:r>
              <a:rPr kumimoji="1" lang="zh-TW" altLang="en-US" sz="130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itchFamily="18" charset="0"/>
              </a:rPr>
              <a:t>基本保險</a:t>
            </a:r>
            <a:r>
              <a:rPr kumimoji="1" lang="zh-TW" altLang="en-US" sz="1300" b="1" dirty="0">
                <a:solidFill>
                  <a:schemeClr val="tx1">
                    <a:lumMod val="75000"/>
                    <a:lumOff val="25000"/>
                  </a:schemeClr>
                </a:solidFill>
                <a:latin typeface="微軟正黑體" panose="020B0604030504040204" pitchFamily="34" charset="-120"/>
                <a:ea typeface="微軟正黑體" panose="020B0604030504040204" pitchFamily="34" charset="-120"/>
                <a:cs typeface="Times New Roman" pitchFamily="18" charset="0"/>
              </a:rPr>
              <a:t>金額：    </a:t>
            </a:r>
            <a:r>
              <a:rPr kumimoji="1" lang="en-US" altLang="zh-TW" sz="1400" b="1" dirty="0">
                <a:solidFill>
                  <a:srgbClr val="3A72AC"/>
                </a:solidFill>
                <a:latin typeface="微軟正黑體" panose="020B0604030504040204" pitchFamily="34" charset="-120"/>
                <a:ea typeface="微軟正黑體" panose="020B0604030504040204" pitchFamily="34" charset="-120"/>
                <a:cs typeface="Times New Roman" pitchFamily="18" charset="0"/>
              </a:rPr>
              <a:t>90</a:t>
            </a:r>
            <a:r>
              <a:rPr lang="en-US" altLang="zh-TW" sz="1400" b="1" dirty="0">
                <a:solidFill>
                  <a:srgbClr val="3A72AC"/>
                </a:solidFill>
                <a:latin typeface="微軟正黑體" panose="020B0604030504040204" pitchFamily="34" charset="-120"/>
                <a:ea typeface="微軟正黑體" panose="020B0604030504040204" pitchFamily="34" charset="-120"/>
              </a:rPr>
              <a:t>,840</a:t>
            </a:r>
            <a:r>
              <a:rPr lang="zh-TW" altLang="en-US" sz="1400" b="1" dirty="0">
                <a:solidFill>
                  <a:srgbClr val="DD7950"/>
                </a:solidFill>
                <a:latin typeface="微軟正黑體" panose="020B0604030504040204" pitchFamily="34" charset="-120"/>
                <a:ea typeface="微軟正黑體" panose="020B0604030504040204" pitchFamily="34" charset="-120"/>
              </a:rPr>
              <a:t> </a:t>
            </a:r>
            <a:r>
              <a:rPr kumimoji="1" lang="zh-TW" altLang="en-US" sz="130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itchFamily="18" charset="0"/>
              </a:rPr>
              <a:t>元</a:t>
            </a:r>
            <a:endParaRPr kumimoji="1" lang="en-US" altLang="zh-TW" sz="130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itchFamily="18" charset="0"/>
            </a:endParaRPr>
          </a:p>
          <a:p>
            <a:pPr lvl="0" fontAlgn="ctr">
              <a:lnSpc>
                <a:spcPts val="2000"/>
              </a:lnSpc>
              <a:defRPr/>
            </a:pPr>
            <a:r>
              <a:rPr kumimoji="1" lang="zh-TW" altLang="en-US" sz="1300" b="1" i="0" u="none" strike="noStrike" kern="1200" cap="none" spc="0" normalizeH="0" baseline="0" noProof="0" dirty="0">
                <a:ln>
                  <a:noFill/>
                </a:ln>
                <a:solidFill>
                  <a:srgbClr val="3A72AC"/>
                </a:solidFill>
                <a:effectLst/>
                <a:uLnTx/>
                <a:uFillTx/>
                <a:latin typeface="微軟正黑體" panose="020B0604030504040204" pitchFamily="34" charset="-120"/>
                <a:ea typeface="微軟正黑體" panose="020B0604030504040204" pitchFamily="34" charset="-120"/>
                <a:cs typeface="Times New Roman" pitchFamily="18" charset="0"/>
              </a:rPr>
              <a:t>★</a:t>
            </a:r>
            <a:r>
              <a:rPr kumimoji="1" lang="zh-TW" altLang="en-US" sz="1300" b="1" i="0" u="none" strike="noStrike" kern="1200" cap="none" spc="0" normalizeH="0" baseline="0" noProof="0" dirty="0">
                <a:ln>
                  <a:noFill/>
                </a:ln>
                <a:solidFill>
                  <a:srgbClr val="885E49"/>
                </a:solidFill>
                <a:effectLst/>
                <a:uLnTx/>
                <a:uFillTx/>
                <a:latin typeface="微軟正黑體" panose="020B0604030504040204" pitchFamily="34" charset="-120"/>
                <a:ea typeface="微軟正黑體" panose="020B0604030504040204" pitchFamily="34" charset="-120"/>
                <a:cs typeface="Times New Roman" pitchFamily="18" charset="0"/>
              </a:rPr>
              <a:t> </a:t>
            </a:r>
            <a:r>
              <a:rPr kumimoji="1" lang="zh-TW" altLang="en-US" sz="130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itchFamily="18" charset="0"/>
              </a:rPr>
              <a:t>折 扣 前 保 費：  </a:t>
            </a:r>
            <a:r>
              <a:rPr kumimoji="1" lang="en-US" altLang="zh-TW" sz="1400" b="1" i="0" u="none" strike="noStrike" kern="1200" cap="none" spc="0" normalizeH="0" baseline="0" noProof="0" dirty="0">
                <a:ln>
                  <a:noFill/>
                </a:ln>
                <a:solidFill>
                  <a:srgbClr val="3A72AC"/>
                </a:solidFill>
                <a:effectLst/>
                <a:uLnTx/>
                <a:uFillTx/>
                <a:latin typeface="微軟正黑體" panose="020B0604030504040204" pitchFamily="34" charset="-120"/>
                <a:ea typeface="微軟正黑體" panose="020B0604030504040204" pitchFamily="34" charset="-120"/>
                <a:cs typeface="Times New Roman" pitchFamily="18" charset="0"/>
              </a:rPr>
              <a:t>101</a:t>
            </a:r>
            <a:r>
              <a:rPr lang="en-US" altLang="zh-TW" sz="1400" b="1" dirty="0">
                <a:solidFill>
                  <a:srgbClr val="3A72AC"/>
                </a:solidFill>
                <a:latin typeface="微軟正黑體" panose="020B0604030504040204" pitchFamily="34" charset="-120"/>
                <a:ea typeface="微軟正黑體" panose="020B0604030504040204" pitchFamily="34" charset="-120"/>
              </a:rPr>
              <a:t>,523</a:t>
            </a:r>
            <a:r>
              <a:rPr lang="zh-TW" altLang="en-US" sz="1400" b="1" dirty="0">
                <a:solidFill>
                  <a:srgbClr val="DD7950"/>
                </a:solidFill>
                <a:latin typeface="微軟正黑體" panose="020B0604030504040204" pitchFamily="34" charset="-120"/>
                <a:ea typeface="微軟正黑體" panose="020B0604030504040204" pitchFamily="34" charset="-120"/>
              </a:rPr>
              <a:t> </a:t>
            </a:r>
            <a:r>
              <a:rPr kumimoji="1" lang="zh-TW" altLang="en-US" sz="130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itchFamily="18" charset="0"/>
              </a:rPr>
              <a:t>元</a:t>
            </a:r>
            <a:endParaRPr kumimoji="1" lang="en-US" altLang="zh-TW" sz="130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itchFamily="18" charset="0"/>
            </a:endParaRPr>
          </a:p>
          <a:p>
            <a:pPr lvl="0" fontAlgn="ctr">
              <a:lnSpc>
                <a:spcPts val="2000"/>
              </a:lnSpc>
              <a:defRPr/>
            </a:pPr>
            <a:r>
              <a:rPr kumimoji="1" lang="zh-TW" altLang="en-US" sz="1300" b="1" i="0" u="none" strike="noStrike" kern="1200" cap="none" spc="0" normalizeH="0" baseline="0" noProof="0" dirty="0">
                <a:ln>
                  <a:noFill/>
                </a:ln>
                <a:solidFill>
                  <a:srgbClr val="3A72AC"/>
                </a:solidFill>
                <a:effectLst/>
                <a:uLnTx/>
                <a:uFillTx/>
                <a:latin typeface="微軟正黑體" panose="020B0604030504040204" pitchFamily="34" charset="-120"/>
                <a:ea typeface="微軟正黑體" panose="020B0604030504040204" pitchFamily="34" charset="-120"/>
                <a:cs typeface="Times New Roman" pitchFamily="18" charset="0"/>
              </a:rPr>
              <a:t>★</a:t>
            </a:r>
            <a:r>
              <a:rPr kumimoji="1" lang="zh-TW" altLang="en-US" sz="1300" b="1" i="0" u="none" strike="noStrike" kern="1200" cap="none" spc="0" normalizeH="0" baseline="0" noProof="0" dirty="0">
                <a:ln>
                  <a:noFill/>
                </a:ln>
                <a:solidFill>
                  <a:srgbClr val="885E49"/>
                </a:solidFill>
                <a:effectLst/>
                <a:uLnTx/>
                <a:uFillTx/>
                <a:latin typeface="微軟正黑體" panose="020B0604030504040204" pitchFamily="34" charset="-120"/>
                <a:ea typeface="微軟正黑體" panose="020B0604030504040204" pitchFamily="34" charset="-120"/>
                <a:cs typeface="Times New Roman" pitchFamily="18" charset="0"/>
              </a:rPr>
              <a:t> </a:t>
            </a:r>
            <a:r>
              <a:rPr kumimoji="1" lang="zh-TW" altLang="en-US" sz="130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itchFamily="18" charset="0"/>
              </a:rPr>
              <a:t>折 扣 後 保 費：</a:t>
            </a:r>
            <a:r>
              <a:rPr kumimoji="1" lang="zh-TW" altLang="en-US" sz="1300" b="1" i="0" u="none" strike="noStrike" kern="1200" cap="none" spc="0" normalizeH="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itchFamily="18" charset="0"/>
              </a:rPr>
              <a:t> </a:t>
            </a:r>
            <a:r>
              <a:rPr kumimoji="1" lang="zh-TW" altLang="en-US" sz="130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itchFamily="18" charset="0"/>
              </a:rPr>
              <a:t> </a:t>
            </a:r>
            <a:r>
              <a:rPr kumimoji="1" lang="en-US" altLang="zh-TW" sz="1400" b="1" i="0" u="none" strike="noStrike" kern="1200" cap="none" spc="0" normalizeH="0" baseline="0" noProof="0" dirty="0">
                <a:ln>
                  <a:noFill/>
                </a:ln>
                <a:solidFill>
                  <a:srgbClr val="3A72AC"/>
                </a:solidFill>
                <a:effectLst/>
                <a:uLnTx/>
                <a:uFillTx/>
                <a:latin typeface="微軟正黑體" panose="020B0604030504040204" pitchFamily="34" charset="-120"/>
                <a:ea typeface="微軟正黑體" panose="020B0604030504040204" pitchFamily="34" charset="-120"/>
                <a:cs typeface="Times New Roman" pitchFamily="18" charset="0"/>
              </a:rPr>
              <a:t>1</a:t>
            </a:r>
            <a:r>
              <a:rPr lang="en-US" altLang="zh-TW" sz="1400" b="1" dirty="0">
                <a:solidFill>
                  <a:srgbClr val="3A72AC"/>
                </a:solidFill>
                <a:latin typeface="微軟正黑體" panose="020B0604030504040204" pitchFamily="34" charset="-120"/>
                <a:ea typeface="微軟正黑體" panose="020B0604030504040204" pitchFamily="34" charset="-120"/>
              </a:rPr>
              <a:t>00,000</a:t>
            </a:r>
            <a:r>
              <a:rPr lang="en-US" altLang="zh-TW" sz="1300" dirty="0">
                <a:solidFill>
                  <a:srgbClr val="885E49"/>
                </a:solidFill>
                <a:latin typeface="微軟正黑體" panose="020B0604030504040204" pitchFamily="34" charset="-120"/>
                <a:ea typeface="微軟正黑體" panose="020B0604030504040204" pitchFamily="34" charset="-120"/>
              </a:rPr>
              <a:t> </a:t>
            </a:r>
            <a:r>
              <a:rPr lang="zh-TW" altLang="en-US" sz="1300" b="1" dirty="0">
                <a:solidFill>
                  <a:schemeClr val="tx1">
                    <a:lumMod val="75000"/>
                    <a:lumOff val="25000"/>
                  </a:schemeClr>
                </a:solidFill>
                <a:latin typeface="微軟正黑體" panose="020B0604030504040204" pitchFamily="34" charset="-120"/>
                <a:ea typeface="微軟正黑體" panose="020B0604030504040204" pitchFamily="34" charset="-120"/>
              </a:rPr>
              <a:t>元</a:t>
            </a:r>
            <a:endParaRPr kumimoji="1" lang="en-US" altLang="zh-TW" sz="1300" b="1" i="0" u="none" strike="noStrike" kern="1200" cap="none" spc="0" normalizeH="0" baseline="0" noProof="0" dirty="0">
              <a:ln>
                <a:noFill/>
              </a:ln>
              <a:solidFill>
                <a:schemeClr val="tx1">
                  <a:lumMod val="75000"/>
                  <a:lumOff val="25000"/>
                </a:schemeClr>
              </a:solidFill>
              <a:effectLst/>
              <a:uLnTx/>
              <a:uFillTx/>
              <a:latin typeface="微軟正黑體" panose="020B0604030504040204" pitchFamily="34" charset="-120"/>
              <a:ea typeface="微軟正黑體" panose="020B0604030504040204" pitchFamily="34" charset="-120"/>
              <a:cs typeface="Times New Roman" pitchFamily="18" charset="0"/>
            </a:endParaRPr>
          </a:p>
        </p:txBody>
      </p:sp>
      <p:graphicFrame>
        <p:nvGraphicFramePr>
          <p:cNvPr id="76" name="表格 75">
            <a:extLst>
              <a:ext uri="{FF2B5EF4-FFF2-40B4-BE49-F238E27FC236}">
                <a16:creationId xmlns:a16="http://schemas.microsoft.com/office/drawing/2014/main" id="{0884E972-98DA-C92C-943E-BA993F84A456}"/>
              </a:ext>
            </a:extLst>
          </p:cNvPr>
          <p:cNvGraphicFramePr>
            <a:graphicFrameLocks noGrp="1"/>
          </p:cNvGraphicFramePr>
          <p:nvPr>
            <p:extLst>
              <p:ext uri="{D42A27DB-BD31-4B8C-83A1-F6EECF244321}">
                <p14:modId xmlns:p14="http://schemas.microsoft.com/office/powerpoint/2010/main" val="4259437354"/>
              </p:ext>
            </p:extLst>
          </p:nvPr>
        </p:nvGraphicFramePr>
        <p:xfrm>
          <a:off x="257348" y="1461171"/>
          <a:ext cx="10145880" cy="347177"/>
        </p:xfrm>
        <a:graphic>
          <a:graphicData uri="http://schemas.openxmlformats.org/drawingml/2006/table">
            <a:tbl>
              <a:tblPr firstRow="1" bandRow="1">
                <a:tableStyleId>{5C22544A-7EE6-4342-B048-85BDC9FD1C3A}</a:tableStyleId>
              </a:tblPr>
              <a:tblGrid>
                <a:gridCol w="10145880">
                  <a:extLst>
                    <a:ext uri="{9D8B030D-6E8A-4147-A177-3AD203B41FA5}">
                      <a16:colId xmlns:a16="http://schemas.microsoft.com/office/drawing/2014/main" val="334539952"/>
                    </a:ext>
                  </a:extLst>
                </a:gridCol>
              </a:tblGrid>
              <a:tr h="347177">
                <a:tc>
                  <a:txBody>
                    <a:bodyPr/>
                    <a:lstStyle/>
                    <a:p>
                      <a:pPr marL="0" marR="0" lvl="0" indent="0" algn="ctr" defTabSz="1007943" rtl="0" eaLnBrk="1" fontAlgn="auto" latinLnBrk="0" hangingPunct="1">
                        <a:lnSpc>
                          <a:spcPct val="100000"/>
                        </a:lnSpc>
                        <a:spcBef>
                          <a:spcPts val="0"/>
                        </a:spcBef>
                        <a:spcAft>
                          <a:spcPts val="0"/>
                        </a:spcAft>
                        <a:buClrTx/>
                        <a:buSzTx/>
                        <a:buFontTx/>
                        <a:buNone/>
                        <a:tabLst/>
                        <a:defRPr/>
                      </a:pPr>
                      <a:r>
                        <a:rPr lang="zh-TW" altLang="zh-TW" sz="1800" kern="100" dirty="0">
                          <a:solidFill>
                            <a:schemeClr val="accent4">
                              <a:lumMod val="40000"/>
                              <a:lumOff val="60000"/>
                            </a:schemeClr>
                          </a:solidFill>
                          <a:effectLst/>
                          <a:latin typeface="微軟正黑體" panose="020B0604030504040204" pitchFamily="34" charset="-120"/>
                          <a:ea typeface="微軟正黑體" panose="020B0604030504040204" pitchFamily="34" charset="-120"/>
                        </a:rPr>
                        <a:t>假設每年宣告利率為</a:t>
                      </a:r>
                      <a:r>
                        <a:rPr lang="en-US" altLang="zh-TW" sz="1800" kern="100" dirty="0">
                          <a:solidFill>
                            <a:schemeClr val="accent4">
                              <a:lumMod val="40000"/>
                              <a:lumOff val="60000"/>
                            </a:schemeClr>
                          </a:solidFill>
                          <a:effectLst/>
                          <a:latin typeface="微軟正黑體" panose="020B0604030504040204" pitchFamily="34" charset="-120"/>
                          <a:ea typeface="微軟正黑體" panose="020B0604030504040204" pitchFamily="34" charset="-120"/>
                        </a:rPr>
                        <a:t>4.30%</a:t>
                      </a:r>
                      <a:r>
                        <a:rPr lang="zh-TW" altLang="zh-TW" sz="1250" kern="100" dirty="0">
                          <a:effectLst/>
                          <a:latin typeface="微軟正黑體" panose="020B0604030504040204" pitchFamily="34" charset="-120"/>
                          <a:ea typeface="微軟正黑體" panose="020B0604030504040204" pitchFamily="34" charset="-120"/>
                        </a:rPr>
                        <a:t>不變情況下，且投保時選擇</a:t>
                      </a:r>
                      <a:r>
                        <a:rPr lang="zh-TW" altLang="en-US" sz="1250" kern="100" dirty="0">
                          <a:effectLst/>
                          <a:latin typeface="微軟正黑體" panose="020B0604030504040204" pitchFamily="34" charset="-120"/>
                          <a:ea typeface="微軟正黑體" panose="020B0604030504040204" pitchFamily="34" charset="-120"/>
                        </a:rPr>
                        <a:t>每年</a:t>
                      </a:r>
                      <a:r>
                        <a:rPr lang="zh-TW" altLang="zh-TW" sz="1250" kern="100" dirty="0">
                          <a:effectLst/>
                          <a:latin typeface="微軟正黑體" panose="020B0604030504040204" pitchFamily="34" charset="-120"/>
                          <a:ea typeface="微軟正黑體" panose="020B0604030504040204" pitchFamily="34" charset="-120"/>
                        </a:rPr>
                        <a:t>增值回饋分享金</a:t>
                      </a:r>
                      <a:r>
                        <a:rPr lang="zh-TW" altLang="en-US" sz="1250" b="1" kern="100" dirty="0">
                          <a:solidFill>
                            <a:schemeClr val="accent4">
                              <a:lumMod val="40000"/>
                              <a:lumOff val="60000"/>
                            </a:schemeClr>
                          </a:solidFill>
                          <a:effectLst/>
                          <a:latin typeface="微軟正黑體" panose="020B0604030504040204" pitchFamily="34" charset="-120"/>
                          <a:ea typeface="微軟正黑體" panose="020B0604030504040204" pitchFamily="34" charset="-120"/>
                          <a:cs typeface="+mn-cs"/>
                        </a:rPr>
                        <a:t>（</a:t>
                      </a:r>
                      <a:r>
                        <a:rPr lang="zh-TW" altLang="zh-TW" sz="1250" b="1" kern="100" dirty="0">
                          <a:solidFill>
                            <a:schemeClr val="accent4">
                              <a:lumMod val="40000"/>
                              <a:lumOff val="60000"/>
                            </a:schemeClr>
                          </a:solidFill>
                          <a:effectLst/>
                          <a:latin typeface="微軟正黑體" panose="020B0604030504040204" pitchFamily="34" charset="-120"/>
                          <a:ea typeface="微軟正黑體" panose="020B0604030504040204" pitchFamily="34" charset="-120"/>
                          <a:cs typeface="+mn-cs"/>
                        </a:rPr>
                        <a:t>非保證給付</a:t>
                      </a:r>
                      <a:r>
                        <a:rPr lang="zh-TW" altLang="en-US" sz="1250" b="1" kern="100" dirty="0">
                          <a:solidFill>
                            <a:schemeClr val="accent4">
                              <a:lumMod val="40000"/>
                              <a:lumOff val="60000"/>
                            </a:schemeClr>
                          </a:solidFill>
                          <a:effectLst/>
                          <a:latin typeface="微軟正黑體" panose="020B0604030504040204" pitchFamily="34" charset="-120"/>
                          <a:ea typeface="微軟正黑體" panose="020B0604030504040204" pitchFamily="34" charset="-120"/>
                          <a:cs typeface="+mn-cs"/>
                        </a:rPr>
                        <a:t>）</a:t>
                      </a:r>
                      <a:r>
                        <a:rPr lang="zh-TW" altLang="zh-TW" sz="1250" kern="100" dirty="0">
                          <a:effectLst/>
                          <a:latin typeface="微軟正黑體" panose="020B0604030504040204" pitchFamily="34" charset="-120"/>
                          <a:ea typeface="微軟正黑體" panose="020B0604030504040204" pitchFamily="34" charset="-120"/>
                        </a:rPr>
                        <a:t>給付方式</a:t>
                      </a:r>
                      <a:r>
                        <a:rPr lang="zh-TW" altLang="en-US" sz="1250" kern="100" dirty="0">
                          <a:effectLst/>
                          <a:latin typeface="微軟正黑體" panose="020B0604030504040204" pitchFamily="34" charset="-120"/>
                          <a:ea typeface="微軟正黑體" panose="020B0604030504040204" pitchFamily="34" charset="-120"/>
                        </a:rPr>
                        <a:t>皆</a:t>
                      </a:r>
                      <a:r>
                        <a:rPr lang="zh-TW" altLang="zh-TW" sz="1250" kern="100" dirty="0">
                          <a:effectLst/>
                          <a:latin typeface="微軟正黑體" panose="020B0604030504040204" pitchFamily="34" charset="-120"/>
                          <a:ea typeface="微軟正黑體" panose="020B0604030504040204" pitchFamily="34" charset="-120"/>
                        </a:rPr>
                        <a:t>為「</a:t>
                      </a:r>
                      <a:r>
                        <a:rPr lang="zh-TW" altLang="en-US" sz="1250" kern="100" dirty="0">
                          <a:effectLst/>
                          <a:latin typeface="微軟正黑體" panose="020B0604030504040204" pitchFamily="34" charset="-120"/>
                          <a:ea typeface="微軟正黑體" panose="020B0604030504040204" pitchFamily="34" charset="-120"/>
                        </a:rPr>
                        <a:t>購買增額繳清保險金額</a:t>
                      </a:r>
                      <a:r>
                        <a:rPr lang="zh-TW" altLang="zh-TW" sz="1250" kern="100" dirty="0">
                          <a:effectLst/>
                          <a:latin typeface="微軟正黑體" panose="020B0604030504040204" pitchFamily="34" charset="-120"/>
                          <a:ea typeface="微軟正黑體" panose="020B0604030504040204" pitchFamily="34" charset="-120"/>
                        </a:rPr>
                        <a:t>」</a:t>
                      </a:r>
                      <a:endParaRPr lang="zh-TW" altLang="zh-TW" sz="1250" kern="100" dirty="0">
                        <a:effectLst/>
                        <a:latin typeface="微軟正黑體" panose="020B0604030504040204" pitchFamily="34" charset="-120"/>
                        <a:ea typeface="微軟正黑體" panose="020B0604030504040204" pitchFamily="34" charset="-120"/>
                        <a:cs typeface="Times New Roman" panose="02020603050405020304" pitchFamily="18" charset="0"/>
                      </a:endParaRPr>
                    </a:p>
                  </a:txBody>
                  <a:tcPr marL="0" marR="0" marT="0" marB="0" anchor="ctr">
                    <a:lnL w="12700" cap="flat" cmpd="sng" algn="ctr">
                      <a:solidFill>
                        <a:srgbClr val="4699D1"/>
                      </a:solidFill>
                      <a:prstDash val="solid"/>
                      <a:round/>
                      <a:headEnd type="none" w="med" len="med"/>
                      <a:tailEnd type="none" w="med" len="med"/>
                    </a:lnL>
                    <a:lnR w="12700" cap="flat" cmpd="sng" algn="ctr">
                      <a:solidFill>
                        <a:srgbClr val="4699D1"/>
                      </a:solidFill>
                      <a:prstDash val="solid"/>
                      <a:round/>
                      <a:headEnd type="none" w="med" len="med"/>
                      <a:tailEnd type="none" w="med" len="med"/>
                    </a:lnR>
                    <a:lnT w="12700" cap="flat" cmpd="sng" algn="ctr">
                      <a:solidFill>
                        <a:srgbClr val="4699D1"/>
                      </a:solidFill>
                      <a:prstDash val="solid"/>
                      <a:round/>
                      <a:headEnd type="none" w="med" len="med"/>
                      <a:tailEnd type="none" w="med" len="med"/>
                    </a:lnT>
                    <a:lnB w="12700" cap="flat" cmpd="sng" algn="ctr">
                      <a:solidFill>
                        <a:srgbClr val="4699D1"/>
                      </a:solidFill>
                      <a:prstDash val="solid"/>
                      <a:round/>
                      <a:headEnd type="none" w="med" len="med"/>
                      <a:tailEnd type="none" w="med" len="med"/>
                    </a:lnB>
                    <a:solidFill>
                      <a:srgbClr val="3A72AC"/>
                    </a:solidFill>
                  </a:tcPr>
                </a:tc>
                <a:extLst>
                  <a:ext uri="{0D108BD9-81ED-4DB2-BD59-A6C34878D82A}">
                    <a16:rowId xmlns:a16="http://schemas.microsoft.com/office/drawing/2014/main" val="263971324"/>
                  </a:ext>
                </a:extLst>
              </a:tr>
            </a:tbl>
          </a:graphicData>
        </a:graphic>
      </p:graphicFrame>
      <p:sp>
        <p:nvSpPr>
          <p:cNvPr id="51" name="等腰三角形 50">
            <a:extLst>
              <a:ext uri="{FF2B5EF4-FFF2-40B4-BE49-F238E27FC236}">
                <a16:creationId xmlns:a16="http://schemas.microsoft.com/office/drawing/2014/main" id="{92B205EE-E550-C33F-6CC3-A96E736E1DAE}"/>
              </a:ext>
            </a:extLst>
          </p:cNvPr>
          <p:cNvSpPr/>
          <p:nvPr/>
        </p:nvSpPr>
        <p:spPr>
          <a:xfrm rot="16200000">
            <a:off x="10438609" y="7246212"/>
            <a:ext cx="279399" cy="227017"/>
          </a:xfrm>
          <a:prstGeom prst="triangle">
            <a:avLst/>
          </a:prstGeom>
          <a:solidFill>
            <a:srgbClr val="DD79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2" name="文字方塊 51">
            <a:extLst>
              <a:ext uri="{FF2B5EF4-FFF2-40B4-BE49-F238E27FC236}">
                <a16:creationId xmlns:a16="http://schemas.microsoft.com/office/drawing/2014/main" id="{E40864D4-6B7D-7C85-581E-C17A713F821B}"/>
              </a:ext>
            </a:extLst>
          </p:cNvPr>
          <p:cNvSpPr txBox="1"/>
          <p:nvPr/>
        </p:nvSpPr>
        <p:spPr>
          <a:xfrm>
            <a:off x="10438592" y="7250697"/>
            <a:ext cx="332142" cy="215444"/>
          </a:xfrm>
          <a:prstGeom prst="rect">
            <a:avLst/>
          </a:prstGeom>
          <a:noFill/>
        </p:spPr>
        <p:txBody>
          <a:bodyPr wrap="none" rtlCol="0">
            <a:spAutoFit/>
          </a:bodyPr>
          <a:lstStyle/>
          <a:p>
            <a:r>
              <a:rPr lang="en-US" altLang="zh-TW" sz="800" b="1" dirty="0">
                <a:solidFill>
                  <a:schemeClr val="bg1"/>
                </a:solidFill>
              </a:rPr>
              <a:t>2/2</a:t>
            </a:r>
            <a:endParaRPr lang="zh-TW" altLang="en-US" sz="800" b="1" dirty="0">
              <a:solidFill>
                <a:schemeClr val="bg1"/>
              </a:solidFill>
            </a:endParaRPr>
          </a:p>
        </p:txBody>
      </p:sp>
      <p:sp>
        <p:nvSpPr>
          <p:cNvPr id="54" name="文字方塊 53">
            <a:extLst>
              <a:ext uri="{FF2B5EF4-FFF2-40B4-BE49-F238E27FC236}">
                <a16:creationId xmlns:a16="http://schemas.microsoft.com/office/drawing/2014/main" id="{30BCC6D7-534A-D8F3-A117-9037511B8E6E}"/>
              </a:ext>
            </a:extLst>
          </p:cNvPr>
          <p:cNvSpPr txBox="1"/>
          <p:nvPr/>
        </p:nvSpPr>
        <p:spPr>
          <a:xfrm>
            <a:off x="8036485" y="7376035"/>
            <a:ext cx="2042547" cy="374461"/>
          </a:xfrm>
          <a:prstGeom prst="rect">
            <a:avLst/>
          </a:prstGeom>
          <a:noFill/>
        </p:spPr>
        <p:txBody>
          <a:bodyPr wrap="none" rtlCol="0">
            <a:spAutoFit/>
          </a:bodyPr>
          <a:lstStyle/>
          <a:p>
            <a:pPr>
              <a:lnSpc>
                <a:spcPts val="1100"/>
              </a:lnSpc>
              <a:spcBef>
                <a:spcPct val="0"/>
              </a:spcBef>
            </a:pPr>
            <a:r>
              <a:rPr lang="en-US" altLang="zh-TW" sz="1000" b="1" dirty="0">
                <a:solidFill>
                  <a:schemeClr val="tx1">
                    <a:lumMod val="75000"/>
                    <a:lumOff val="25000"/>
                  </a:schemeClr>
                </a:solidFill>
                <a:cs typeface="Times New Roman" panose="02020603050405020304" pitchFamily="18" charset="0"/>
              </a:rPr>
              <a:t>Control No.</a:t>
            </a:r>
            <a:r>
              <a:rPr lang="zh-TW" altLang="en-US" sz="1000" b="1" dirty="0">
                <a:solidFill>
                  <a:schemeClr val="tx1">
                    <a:lumMod val="75000"/>
                    <a:lumOff val="25000"/>
                  </a:schemeClr>
                </a:solidFill>
                <a:cs typeface="Times New Roman" panose="02020603050405020304" pitchFamily="18" charset="0"/>
              </a:rPr>
              <a:t>：</a:t>
            </a:r>
            <a:r>
              <a:rPr lang="en-US" altLang="zh-TW" sz="1000" b="1" dirty="0">
                <a:solidFill>
                  <a:schemeClr val="tx1">
                    <a:lumMod val="75000"/>
                    <a:lumOff val="25000"/>
                  </a:schemeClr>
                </a:solidFill>
                <a:cs typeface="Times New Roman" panose="02020603050405020304" pitchFamily="18" charset="0"/>
              </a:rPr>
              <a:t>OP-2501-2701-0050</a:t>
            </a:r>
            <a:r>
              <a:rPr lang="zh-TW" altLang="en-US" sz="1000" b="1" dirty="0">
                <a:solidFill>
                  <a:schemeClr val="tx1">
                    <a:lumMod val="75000"/>
                    <a:lumOff val="25000"/>
                  </a:schemeClr>
                </a:solidFill>
                <a:cs typeface="Times New Roman" panose="02020603050405020304" pitchFamily="18" charset="0"/>
              </a:rPr>
              <a:t>  </a:t>
            </a:r>
            <a:endParaRPr lang="en-US" altLang="zh-TW" sz="1000" b="1" dirty="0">
              <a:solidFill>
                <a:schemeClr val="tx1">
                  <a:lumMod val="75000"/>
                  <a:lumOff val="25000"/>
                </a:schemeClr>
              </a:solidFill>
              <a:cs typeface="Times New Roman" panose="02020603050405020304" pitchFamily="18" charset="0"/>
            </a:endParaRPr>
          </a:p>
          <a:p>
            <a:pPr>
              <a:lnSpc>
                <a:spcPts val="1100"/>
              </a:lnSpc>
              <a:spcBef>
                <a:spcPct val="0"/>
              </a:spcBef>
            </a:pPr>
            <a:r>
              <a:rPr lang="zh-TW" altLang="en-US" sz="1000" b="1" dirty="0">
                <a:latin typeface="微軟正黑體" panose="020B0604030504040204" pitchFamily="34" charset="-120"/>
                <a:ea typeface="微軟正黑體" panose="020B0604030504040204" pitchFamily="34" charset="-120"/>
              </a:rPr>
              <a:t> </a:t>
            </a:r>
            <a:endParaRPr lang="en-US" altLang="zh-TW" sz="1000" b="1" dirty="0">
              <a:cs typeface="Times New Roman" panose="02020603050405020304" pitchFamily="18" charset="0"/>
            </a:endParaRPr>
          </a:p>
        </p:txBody>
      </p:sp>
      <p:graphicFrame>
        <p:nvGraphicFramePr>
          <p:cNvPr id="4" name="表格 3">
            <a:extLst>
              <a:ext uri="{FF2B5EF4-FFF2-40B4-BE49-F238E27FC236}">
                <a16:creationId xmlns:a16="http://schemas.microsoft.com/office/drawing/2014/main" id="{6517A89F-7611-014F-4F80-51A39689582D}"/>
              </a:ext>
            </a:extLst>
          </p:cNvPr>
          <p:cNvGraphicFramePr>
            <a:graphicFrameLocks noGrp="1"/>
          </p:cNvGraphicFramePr>
          <p:nvPr>
            <p:extLst>
              <p:ext uri="{D42A27DB-BD31-4B8C-83A1-F6EECF244321}">
                <p14:modId xmlns:p14="http://schemas.microsoft.com/office/powerpoint/2010/main" val="2884065002"/>
              </p:ext>
            </p:extLst>
          </p:nvPr>
        </p:nvGraphicFramePr>
        <p:xfrm>
          <a:off x="257349" y="1808350"/>
          <a:ext cx="10145880" cy="4928183"/>
        </p:xfrm>
        <a:graphic>
          <a:graphicData uri="http://schemas.openxmlformats.org/drawingml/2006/table">
            <a:tbl>
              <a:tblPr/>
              <a:tblGrid>
                <a:gridCol w="319838">
                  <a:extLst>
                    <a:ext uri="{9D8B030D-6E8A-4147-A177-3AD203B41FA5}">
                      <a16:colId xmlns:a16="http://schemas.microsoft.com/office/drawing/2014/main" val="1046798617"/>
                    </a:ext>
                  </a:extLst>
                </a:gridCol>
                <a:gridCol w="567068">
                  <a:extLst>
                    <a:ext uri="{9D8B030D-6E8A-4147-A177-3AD203B41FA5}">
                      <a16:colId xmlns:a16="http://schemas.microsoft.com/office/drawing/2014/main" val="2277249634"/>
                    </a:ext>
                  </a:extLst>
                </a:gridCol>
                <a:gridCol w="756872">
                  <a:extLst>
                    <a:ext uri="{9D8B030D-6E8A-4147-A177-3AD203B41FA5}">
                      <a16:colId xmlns:a16="http://schemas.microsoft.com/office/drawing/2014/main" val="176162445"/>
                    </a:ext>
                  </a:extLst>
                </a:gridCol>
                <a:gridCol w="856678">
                  <a:extLst>
                    <a:ext uri="{9D8B030D-6E8A-4147-A177-3AD203B41FA5}">
                      <a16:colId xmlns:a16="http://schemas.microsoft.com/office/drawing/2014/main" val="2385048960"/>
                    </a:ext>
                  </a:extLst>
                </a:gridCol>
                <a:gridCol w="798459">
                  <a:extLst>
                    <a:ext uri="{9D8B030D-6E8A-4147-A177-3AD203B41FA5}">
                      <a16:colId xmlns:a16="http://schemas.microsoft.com/office/drawing/2014/main" val="3544169205"/>
                    </a:ext>
                  </a:extLst>
                </a:gridCol>
                <a:gridCol w="1014707">
                  <a:extLst>
                    <a:ext uri="{9D8B030D-6E8A-4147-A177-3AD203B41FA5}">
                      <a16:colId xmlns:a16="http://schemas.microsoft.com/office/drawing/2014/main" val="3198236059"/>
                    </a:ext>
                  </a:extLst>
                </a:gridCol>
                <a:gridCol w="1047975">
                  <a:extLst>
                    <a:ext uri="{9D8B030D-6E8A-4147-A177-3AD203B41FA5}">
                      <a16:colId xmlns:a16="http://schemas.microsoft.com/office/drawing/2014/main" val="3781498383"/>
                    </a:ext>
                  </a:extLst>
                </a:gridCol>
                <a:gridCol w="1047975">
                  <a:extLst>
                    <a:ext uri="{9D8B030D-6E8A-4147-A177-3AD203B41FA5}">
                      <a16:colId xmlns:a16="http://schemas.microsoft.com/office/drawing/2014/main" val="4143067243"/>
                    </a:ext>
                  </a:extLst>
                </a:gridCol>
                <a:gridCol w="907572">
                  <a:extLst>
                    <a:ext uri="{9D8B030D-6E8A-4147-A177-3AD203B41FA5}">
                      <a16:colId xmlns:a16="http://schemas.microsoft.com/office/drawing/2014/main" val="2180751499"/>
                    </a:ext>
                  </a:extLst>
                </a:gridCol>
                <a:gridCol w="942912">
                  <a:extLst>
                    <a:ext uri="{9D8B030D-6E8A-4147-A177-3AD203B41FA5}">
                      <a16:colId xmlns:a16="http://schemas.microsoft.com/office/drawing/2014/main" val="453256902"/>
                    </a:ext>
                  </a:extLst>
                </a:gridCol>
                <a:gridCol w="942912">
                  <a:extLst>
                    <a:ext uri="{9D8B030D-6E8A-4147-A177-3AD203B41FA5}">
                      <a16:colId xmlns:a16="http://schemas.microsoft.com/office/drawing/2014/main" val="3482533659"/>
                    </a:ext>
                  </a:extLst>
                </a:gridCol>
                <a:gridCol w="942912">
                  <a:extLst>
                    <a:ext uri="{9D8B030D-6E8A-4147-A177-3AD203B41FA5}">
                      <a16:colId xmlns:a16="http://schemas.microsoft.com/office/drawing/2014/main" val="2467064124"/>
                    </a:ext>
                  </a:extLst>
                </a:gridCol>
              </a:tblGrid>
              <a:tr h="217611">
                <a:tc rowSpan="2">
                  <a:txBody>
                    <a:bodyPr/>
                    <a:lstStyle/>
                    <a:p>
                      <a:pPr algn="ctr" fontAlgn="ctr"/>
                      <a:r>
                        <a:rPr lang="zh-TW" altLang="en-US" sz="1200" b="1" i="0" u="none" strike="noStrike" dirty="0">
                          <a:effectLst/>
                          <a:latin typeface="Microsoft JhengHei Light" panose="020B0304030504040204" pitchFamily="34" charset="-120"/>
                          <a:ea typeface="Microsoft JhengHei Light" panose="020B0304030504040204" pitchFamily="34" charset="-120"/>
                        </a:rPr>
                        <a:t>保單</a:t>
                      </a:r>
                      <a:br>
                        <a:rPr lang="zh-TW" altLang="en-US" sz="1200" b="1" i="0" u="none" strike="noStrike" dirty="0">
                          <a:effectLst/>
                          <a:latin typeface="Microsoft JhengHei Light" panose="020B0304030504040204" pitchFamily="34" charset="-120"/>
                          <a:ea typeface="Microsoft JhengHei Light" panose="020B0304030504040204" pitchFamily="34" charset="-120"/>
                        </a:rPr>
                      </a:br>
                      <a:r>
                        <a:rPr lang="zh-TW" altLang="en-US" sz="1200" b="1" i="0" u="none" strike="noStrike" dirty="0">
                          <a:effectLst/>
                          <a:latin typeface="Microsoft JhengHei Light" panose="020B0304030504040204" pitchFamily="34" charset="-120"/>
                          <a:ea typeface="Microsoft JhengHei Light" panose="020B0304030504040204" pitchFamily="34" charset="-120"/>
                        </a:rPr>
                        <a:t>年度末</a:t>
                      </a:r>
                    </a:p>
                  </a:txBody>
                  <a:tcPr marL="3585" marR="3585" marT="3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rowSpan="2">
                  <a:txBody>
                    <a:bodyPr/>
                    <a:lstStyle/>
                    <a:p>
                      <a:pPr algn="ctr" fontAlgn="ctr"/>
                      <a:r>
                        <a:rPr lang="zh-TW" altLang="en-US" sz="1200" b="1" i="0" u="none" strike="noStrike" dirty="0">
                          <a:effectLst/>
                          <a:latin typeface="Microsoft JhengHei Light" panose="020B0304030504040204" pitchFamily="34" charset="-120"/>
                          <a:ea typeface="Microsoft JhengHei Light" panose="020B0304030504040204" pitchFamily="34" charset="-120"/>
                        </a:rPr>
                        <a:t>保險</a:t>
                      </a:r>
                      <a:br>
                        <a:rPr lang="zh-TW" altLang="en-US" sz="1200" b="1" i="0" u="none" strike="noStrike" dirty="0">
                          <a:effectLst/>
                          <a:latin typeface="Microsoft JhengHei Light" panose="020B0304030504040204" pitchFamily="34" charset="-120"/>
                          <a:ea typeface="Microsoft JhengHei Light" panose="020B0304030504040204" pitchFamily="34" charset="-120"/>
                        </a:rPr>
                      </a:br>
                      <a:r>
                        <a:rPr lang="zh-TW" altLang="en-US" sz="1200" b="1" i="0" u="none" strike="noStrike" dirty="0">
                          <a:effectLst/>
                          <a:latin typeface="Microsoft JhengHei Light" panose="020B0304030504040204" pitchFamily="34" charset="-120"/>
                          <a:ea typeface="Microsoft JhengHei Light" panose="020B0304030504040204" pitchFamily="34" charset="-120"/>
                        </a:rPr>
                        <a:t>年齡</a:t>
                      </a:r>
                    </a:p>
                  </a:txBody>
                  <a:tcPr marL="3585" marR="3585" marT="3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rowSpan="2">
                  <a:txBody>
                    <a:bodyPr/>
                    <a:lstStyle/>
                    <a:p>
                      <a:pPr algn="ctr" fontAlgn="ctr"/>
                      <a:r>
                        <a:rPr lang="zh-TW" altLang="en-US" sz="1200" b="1" i="0" u="none" strike="noStrike" dirty="0">
                          <a:effectLst/>
                          <a:latin typeface="Microsoft JhengHei Light" panose="020B0304030504040204" pitchFamily="34" charset="-120"/>
                          <a:ea typeface="Microsoft JhengHei Light" panose="020B0304030504040204" pitchFamily="34" charset="-120"/>
                        </a:rPr>
                        <a:t>累計實際</a:t>
                      </a:r>
                      <a:br>
                        <a:rPr lang="zh-TW" altLang="en-US" sz="1200" b="1" i="0" u="none" strike="noStrike" dirty="0">
                          <a:effectLst/>
                          <a:latin typeface="Microsoft JhengHei Light" panose="020B0304030504040204" pitchFamily="34" charset="-120"/>
                          <a:ea typeface="Microsoft JhengHei Light" panose="020B0304030504040204" pitchFamily="34" charset="-120"/>
                        </a:rPr>
                      </a:br>
                      <a:r>
                        <a:rPr lang="zh-TW" altLang="en-US" sz="1200" b="1" i="0" u="none" strike="noStrike" dirty="0">
                          <a:effectLst/>
                          <a:latin typeface="Microsoft JhengHei Light" panose="020B0304030504040204" pitchFamily="34" charset="-120"/>
                          <a:ea typeface="Microsoft JhengHei Light" panose="020B0304030504040204" pitchFamily="34" charset="-120"/>
                        </a:rPr>
                        <a:t>總繳保費</a:t>
                      </a:r>
                    </a:p>
                  </a:txBody>
                  <a:tcPr marL="3585" marR="3585" marT="3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gridSpan="2">
                  <a:txBody>
                    <a:bodyPr/>
                    <a:lstStyle/>
                    <a:p>
                      <a:pPr algn="ctr" fontAlgn="ctr"/>
                      <a:r>
                        <a:rPr lang="zh-TW" altLang="en-US" sz="1200" b="1" i="0" u="none" strike="noStrike" dirty="0">
                          <a:effectLst/>
                          <a:latin typeface="Microsoft JhengHei Light" panose="020B0304030504040204" pitchFamily="34" charset="-120"/>
                          <a:ea typeface="Microsoft JhengHei Light" panose="020B0304030504040204" pitchFamily="34" charset="-120"/>
                        </a:rPr>
                        <a:t>基本保險金額</a:t>
                      </a:r>
                    </a:p>
                  </a:txBody>
                  <a:tcPr marL="3585" marR="3585" marT="3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hMerge="1">
                  <a:txBody>
                    <a:bodyPr/>
                    <a:lstStyle/>
                    <a:p>
                      <a:endParaRPr lang="zh-TW" altLang="en-US"/>
                    </a:p>
                  </a:txBody>
                  <a:tcPr/>
                </a:tc>
                <a:tc gridSpan="2">
                  <a:txBody>
                    <a:bodyPr/>
                    <a:lstStyle/>
                    <a:p>
                      <a:pPr algn="ctr" fontAlgn="ctr"/>
                      <a:r>
                        <a:rPr lang="zh-TW" altLang="en-US" sz="1200" b="1" i="0" u="none" strike="noStrike">
                          <a:effectLst/>
                          <a:latin typeface="Microsoft JhengHei Light" panose="020B0304030504040204" pitchFamily="34" charset="-120"/>
                          <a:ea typeface="Microsoft JhengHei Light" panose="020B0304030504040204" pitchFamily="34" charset="-120"/>
                        </a:rPr>
                        <a:t>增值回饋分享金</a:t>
                      </a:r>
                      <a:r>
                        <a:rPr lang="en-US" altLang="zh-TW" sz="1200" b="1" i="0" u="none" strike="noStrike">
                          <a:effectLst/>
                          <a:latin typeface="Microsoft JhengHei Light" panose="020B0304030504040204" pitchFamily="34" charset="-120"/>
                          <a:ea typeface="Microsoft JhengHei Light" panose="020B0304030504040204" pitchFamily="34" charset="-120"/>
                        </a:rPr>
                        <a:t>(</a:t>
                      </a:r>
                      <a:r>
                        <a:rPr lang="zh-TW" altLang="en-US" sz="1200" b="1" i="0" u="none" strike="noStrike">
                          <a:effectLst/>
                          <a:latin typeface="Microsoft JhengHei Light" panose="020B0304030504040204" pitchFamily="34" charset="-120"/>
                          <a:ea typeface="Microsoft JhengHei Light" panose="020B0304030504040204" pitchFamily="34" charset="-120"/>
                        </a:rPr>
                        <a:t>預估值</a:t>
                      </a:r>
                      <a:r>
                        <a:rPr lang="en-US" altLang="zh-TW" sz="1200" b="1" i="0" u="none" strike="noStrike">
                          <a:effectLst/>
                          <a:latin typeface="Microsoft JhengHei Light" panose="020B0304030504040204" pitchFamily="34" charset="-120"/>
                          <a:ea typeface="Microsoft JhengHei Light" panose="020B0304030504040204" pitchFamily="34" charset="-120"/>
                        </a:rPr>
                        <a:t>)</a:t>
                      </a:r>
                    </a:p>
                  </a:txBody>
                  <a:tcPr marL="3585" marR="3585" marT="3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hMerge="1">
                  <a:txBody>
                    <a:bodyPr/>
                    <a:lstStyle/>
                    <a:p>
                      <a:endParaRPr lang="zh-TW" altLang="en-US"/>
                    </a:p>
                  </a:txBody>
                  <a:tcPr/>
                </a:tc>
                <a:tc gridSpan="2">
                  <a:txBody>
                    <a:bodyPr/>
                    <a:lstStyle/>
                    <a:p>
                      <a:pPr algn="ctr" fontAlgn="ctr"/>
                      <a:r>
                        <a:rPr lang="zh-TW" altLang="en-US" sz="1200" b="1" i="0" u="none" strike="noStrike">
                          <a:effectLst/>
                          <a:latin typeface="Microsoft JhengHei Light" panose="020B0304030504040204" pitchFamily="34" charset="-120"/>
                          <a:ea typeface="Microsoft JhengHei Light" panose="020B0304030504040204" pitchFamily="34" charset="-120"/>
                        </a:rPr>
                        <a:t>合計</a:t>
                      </a:r>
                    </a:p>
                  </a:txBody>
                  <a:tcPr marL="3585" marR="3585" marT="3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hMerge="1">
                  <a:txBody>
                    <a:bodyPr/>
                    <a:lstStyle/>
                    <a:p>
                      <a:endParaRPr lang="zh-TW" altLang="en-US"/>
                    </a:p>
                  </a:txBody>
                  <a:tcPr/>
                </a:tc>
                <a:tc rowSpan="2">
                  <a:txBody>
                    <a:bodyPr/>
                    <a:lstStyle/>
                    <a:p>
                      <a:pPr algn="ctr" fontAlgn="ctr"/>
                      <a:r>
                        <a:rPr lang="zh-TW" altLang="en-US" sz="1200" b="1" i="0" u="none" strike="noStrike">
                          <a:effectLst/>
                          <a:latin typeface="Microsoft JhengHei Light" panose="020B0304030504040204" pitchFamily="34" charset="-120"/>
                          <a:ea typeface="Microsoft JhengHei Light" panose="020B0304030504040204" pitchFamily="34" charset="-120"/>
                        </a:rPr>
                        <a:t>當年度保險金額</a:t>
                      </a:r>
                      <a:r>
                        <a:rPr lang="en-US" altLang="zh-TW" sz="1200" b="1" i="0" u="none" strike="noStrike">
                          <a:effectLst/>
                          <a:latin typeface="Microsoft JhengHei Light" panose="020B0304030504040204" pitchFamily="34" charset="-120"/>
                          <a:ea typeface="Microsoft JhengHei Light" panose="020B0304030504040204" pitchFamily="34" charset="-120"/>
                        </a:rPr>
                        <a:t>【</a:t>
                      </a:r>
                      <a:r>
                        <a:rPr lang="zh-TW" altLang="en-US" sz="1200" b="1" i="0" u="none" strike="noStrike">
                          <a:effectLst/>
                          <a:latin typeface="Microsoft JhengHei Light" panose="020B0304030504040204" pitchFamily="34" charset="-120"/>
                          <a:ea typeface="Microsoft JhengHei Light" panose="020B0304030504040204" pitchFamily="34" charset="-120"/>
                        </a:rPr>
                        <a:t>含累計增加保險金額</a:t>
                      </a:r>
                      <a:r>
                        <a:rPr lang="en-US" altLang="zh-TW" sz="1200" b="1" i="0" u="none" strike="noStrike">
                          <a:effectLst/>
                          <a:latin typeface="Microsoft JhengHei Light" panose="020B0304030504040204" pitchFamily="34" charset="-120"/>
                          <a:ea typeface="Microsoft JhengHei Light" panose="020B0304030504040204" pitchFamily="34" charset="-120"/>
                        </a:rPr>
                        <a:t>】</a:t>
                      </a:r>
                    </a:p>
                  </a:txBody>
                  <a:tcPr marL="3585" marR="3585" marT="3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rowSpan="2">
                  <a:txBody>
                    <a:bodyPr/>
                    <a:lstStyle/>
                    <a:p>
                      <a:pPr algn="ctr" fontAlgn="ctr"/>
                      <a:r>
                        <a:rPr lang="zh-TW" altLang="en-US" sz="1200" b="1" i="0" u="none" strike="noStrike">
                          <a:effectLst/>
                          <a:latin typeface="Microsoft JhengHei Light" panose="020B0304030504040204" pitchFamily="34" charset="-120"/>
                          <a:ea typeface="Microsoft JhengHei Light" panose="020B0304030504040204" pitchFamily="34" charset="-120"/>
                        </a:rPr>
                        <a:t>身故</a:t>
                      </a:r>
                      <a:r>
                        <a:rPr lang="en-US" altLang="zh-TW" sz="1200" b="1" i="0" u="none" strike="noStrike">
                          <a:effectLst/>
                          <a:latin typeface="Microsoft JhengHei Light" panose="020B0304030504040204" pitchFamily="34" charset="-120"/>
                          <a:ea typeface="Microsoft JhengHei Light" panose="020B0304030504040204" pitchFamily="34" charset="-120"/>
                        </a:rPr>
                        <a:t>/</a:t>
                      </a:r>
                      <a:r>
                        <a:rPr lang="zh-TW" altLang="en-US" sz="1200" b="1" i="0" u="none" strike="noStrike">
                          <a:effectLst/>
                          <a:latin typeface="Microsoft JhengHei Light" panose="020B0304030504040204" pitchFamily="34" charset="-120"/>
                          <a:ea typeface="Microsoft JhengHei Light" panose="020B0304030504040204" pitchFamily="34" charset="-120"/>
                        </a:rPr>
                        <a:t>完全失能保險金</a:t>
                      </a:r>
                      <a:r>
                        <a:rPr lang="en-US" altLang="zh-TW" sz="1200" b="1" i="0" u="none" strike="noStrike">
                          <a:effectLst/>
                          <a:latin typeface="Microsoft JhengHei Light" panose="020B0304030504040204" pitchFamily="34" charset="-120"/>
                          <a:ea typeface="Microsoft JhengHei Light" panose="020B0304030504040204" pitchFamily="34" charset="-120"/>
                        </a:rPr>
                        <a:t>【</a:t>
                      </a:r>
                      <a:r>
                        <a:rPr lang="zh-TW" altLang="en-US" sz="1200" b="1" i="0" u="none" strike="noStrike">
                          <a:effectLst/>
                          <a:latin typeface="Microsoft JhengHei Light" panose="020B0304030504040204" pitchFamily="34" charset="-120"/>
                          <a:ea typeface="Microsoft JhengHei Light" panose="020B0304030504040204" pitchFamily="34" charset="-120"/>
                        </a:rPr>
                        <a:t>含累計增加保險金額</a:t>
                      </a:r>
                      <a:r>
                        <a:rPr lang="en-US" altLang="zh-TW" sz="1200" b="1" i="0" u="none" strike="noStrike">
                          <a:effectLst/>
                          <a:latin typeface="Microsoft JhengHei Light" panose="020B0304030504040204" pitchFamily="34" charset="-120"/>
                          <a:ea typeface="Microsoft JhengHei Light" panose="020B0304030504040204" pitchFamily="34" charset="-120"/>
                        </a:rPr>
                        <a:t>】</a:t>
                      </a:r>
                    </a:p>
                  </a:txBody>
                  <a:tcPr marL="3585" marR="3585" marT="3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rowSpan="2">
                  <a:txBody>
                    <a:bodyPr/>
                    <a:lstStyle/>
                    <a:p>
                      <a:pPr algn="ctr" fontAlgn="ctr"/>
                      <a:r>
                        <a:rPr lang="zh-TW" altLang="en-US" sz="1200" b="1" i="0" u="none" strike="noStrike">
                          <a:effectLst/>
                          <a:latin typeface="Microsoft JhengHei Light" panose="020B0304030504040204" pitchFamily="34" charset="-120"/>
                          <a:ea typeface="Microsoft JhengHei Light" panose="020B0304030504040204" pitchFamily="34" charset="-120"/>
                        </a:rPr>
                        <a:t>分期定期保險金</a:t>
                      </a:r>
                      <a:r>
                        <a:rPr lang="en-US" altLang="zh-TW" sz="1200" b="1" i="0" u="none" strike="noStrike">
                          <a:effectLst/>
                          <a:latin typeface="Microsoft JhengHei Light" panose="020B0304030504040204" pitchFamily="34" charset="-120"/>
                          <a:ea typeface="Microsoft JhengHei Light" panose="020B0304030504040204" pitchFamily="34" charset="-120"/>
                        </a:rPr>
                        <a:t>(</a:t>
                      </a:r>
                      <a:r>
                        <a:rPr lang="zh-TW" altLang="en-US" sz="1200" b="1" i="0" u="none" strike="noStrike">
                          <a:effectLst/>
                          <a:latin typeface="Microsoft JhengHei Light" panose="020B0304030504040204" pitchFamily="34" charset="-120"/>
                          <a:ea typeface="Microsoft JhengHei Light" panose="020B0304030504040204" pitchFamily="34" charset="-120"/>
                        </a:rPr>
                        <a:t>年</a:t>
                      </a:r>
                      <a:r>
                        <a:rPr lang="en-US" altLang="zh-TW" sz="1200" b="1" i="0" u="none" strike="noStrike">
                          <a:effectLst/>
                          <a:latin typeface="Microsoft JhengHei Light" panose="020B0304030504040204" pitchFamily="34" charset="-120"/>
                          <a:ea typeface="Microsoft JhengHei Light" panose="020B0304030504040204" pitchFamily="34" charset="-120"/>
                        </a:rPr>
                        <a:t>)(</a:t>
                      </a:r>
                      <a:r>
                        <a:rPr lang="zh-TW" altLang="en-US" sz="1200" b="1" i="0" u="none" strike="noStrike">
                          <a:effectLst/>
                          <a:latin typeface="Microsoft JhengHei Light" panose="020B0304030504040204" pitchFamily="34" charset="-120"/>
                          <a:ea typeface="Microsoft JhengHei Light" panose="020B0304030504040204" pitchFamily="34" charset="-120"/>
                        </a:rPr>
                        <a:t>給付</a:t>
                      </a:r>
                      <a:r>
                        <a:rPr lang="en-US" altLang="zh-TW" sz="1200" b="1" i="0" u="none" strike="noStrike">
                          <a:effectLst/>
                          <a:latin typeface="Microsoft JhengHei Light" panose="020B0304030504040204" pitchFamily="34" charset="-120"/>
                          <a:ea typeface="Microsoft JhengHei Light" panose="020B0304030504040204" pitchFamily="34" charset="-120"/>
                        </a:rPr>
                        <a:t>10</a:t>
                      </a:r>
                      <a:r>
                        <a:rPr lang="zh-TW" altLang="en-US" sz="1200" b="1" i="0" u="none" strike="noStrike">
                          <a:effectLst/>
                          <a:latin typeface="Microsoft JhengHei Light" panose="020B0304030504040204" pitchFamily="34" charset="-120"/>
                          <a:ea typeface="Microsoft JhengHei Light" panose="020B0304030504040204" pitchFamily="34" charset="-120"/>
                        </a:rPr>
                        <a:t>年</a:t>
                      </a:r>
                      <a:r>
                        <a:rPr lang="en-US" altLang="zh-TW" sz="1200" b="1" i="0" u="none" strike="noStrike">
                          <a:effectLst/>
                          <a:latin typeface="Microsoft JhengHei Light" panose="020B0304030504040204" pitchFamily="34" charset="-120"/>
                          <a:ea typeface="Microsoft JhengHei Light" panose="020B0304030504040204" pitchFamily="34" charset="-120"/>
                        </a:rPr>
                        <a:t>)</a:t>
                      </a:r>
                      <a:br>
                        <a:rPr lang="en-US" altLang="zh-TW" sz="1200" b="1" i="0" u="none" strike="noStrike">
                          <a:effectLst/>
                          <a:latin typeface="Microsoft JhengHei Light" panose="020B0304030504040204" pitchFamily="34" charset="-120"/>
                          <a:ea typeface="Microsoft JhengHei Light" panose="020B0304030504040204" pitchFamily="34" charset="-120"/>
                        </a:rPr>
                      </a:br>
                      <a:r>
                        <a:rPr lang="en-US" altLang="zh-TW" sz="1200" b="1" i="0" u="none" strike="noStrike">
                          <a:effectLst/>
                          <a:latin typeface="Microsoft JhengHei Light" panose="020B0304030504040204" pitchFamily="34" charset="-120"/>
                          <a:ea typeface="Microsoft JhengHei Light" panose="020B0304030504040204" pitchFamily="34" charset="-120"/>
                        </a:rPr>
                        <a:t>(</a:t>
                      </a:r>
                      <a:r>
                        <a:rPr lang="zh-TW" altLang="en-US" sz="1200" b="1" i="0" u="none" strike="noStrike">
                          <a:effectLst/>
                          <a:latin typeface="Microsoft JhengHei Light" panose="020B0304030504040204" pitchFamily="34" charset="-120"/>
                          <a:ea typeface="Microsoft JhengHei Light" panose="020B0304030504040204" pitchFamily="34" charset="-120"/>
                        </a:rPr>
                        <a:t>預估值</a:t>
                      </a:r>
                      <a:r>
                        <a:rPr lang="en-US" altLang="zh-TW" sz="1200" b="1" i="0" u="none" strike="noStrike">
                          <a:effectLst/>
                          <a:latin typeface="Microsoft JhengHei Light" panose="020B0304030504040204" pitchFamily="34" charset="-120"/>
                          <a:ea typeface="Microsoft JhengHei Light" panose="020B0304030504040204" pitchFamily="34" charset="-120"/>
                        </a:rPr>
                        <a:t>)</a:t>
                      </a:r>
                    </a:p>
                  </a:txBody>
                  <a:tcPr marL="3585" marR="3585" marT="3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extLst>
                  <a:ext uri="{0D108BD9-81ED-4DB2-BD59-A6C34878D82A}">
                    <a16:rowId xmlns:a16="http://schemas.microsoft.com/office/drawing/2014/main" val="2888909650"/>
                  </a:ext>
                </a:extLst>
              </a:tr>
              <a:tr h="725372">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tc>
                  <a:txBody>
                    <a:bodyPr/>
                    <a:lstStyle/>
                    <a:p>
                      <a:pPr algn="ctr" fontAlgn="ctr"/>
                      <a:r>
                        <a:rPr lang="zh-TW" altLang="en-US" sz="1200" b="1" i="0" u="none" strike="noStrike">
                          <a:effectLst/>
                          <a:latin typeface="Microsoft JhengHei Light" panose="020B0304030504040204" pitchFamily="34" charset="-120"/>
                          <a:ea typeface="Microsoft JhengHei Light" panose="020B0304030504040204" pitchFamily="34" charset="-120"/>
                        </a:rPr>
                        <a:t>保單價值準備金</a:t>
                      </a:r>
                      <a:r>
                        <a:rPr lang="en-US" altLang="zh-TW" sz="1200" b="1" i="0" u="none" strike="noStrike">
                          <a:effectLst/>
                          <a:latin typeface="Microsoft JhengHei Light" panose="020B0304030504040204" pitchFamily="34" charset="-120"/>
                          <a:ea typeface="Microsoft JhengHei Light" panose="020B0304030504040204" pitchFamily="34" charset="-120"/>
                        </a:rPr>
                        <a:t>(A)</a:t>
                      </a:r>
                    </a:p>
                  </a:txBody>
                  <a:tcPr marL="3585" marR="3585" marT="3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zh-TW" altLang="en-US" sz="1200" b="1" i="0" u="none" strike="noStrike" dirty="0">
                          <a:effectLst/>
                          <a:latin typeface="Microsoft JhengHei Light" panose="020B0304030504040204" pitchFamily="34" charset="-120"/>
                          <a:ea typeface="Microsoft JhengHei Light" panose="020B0304030504040204" pitchFamily="34" charset="-120"/>
                        </a:rPr>
                        <a:t>保單現金價值解約金</a:t>
                      </a:r>
                      <a:r>
                        <a:rPr lang="en-US" altLang="zh-TW" sz="1200" b="1" i="0" u="none" strike="noStrike" dirty="0">
                          <a:effectLst/>
                          <a:latin typeface="Microsoft JhengHei Light" panose="020B0304030504040204" pitchFamily="34" charset="-120"/>
                          <a:ea typeface="Microsoft JhengHei Light" panose="020B0304030504040204" pitchFamily="34" charset="-120"/>
                        </a:rPr>
                        <a:t>(B)</a:t>
                      </a:r>
                    </a:p>
                  </a:txBody>
                  <a:tcPr marL="3585" marR="3585" marT="3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zh-TW" altLang="en-US" sz="1200" b="1" i="0" u="none" strike="noStrike" dirty="0">
                          <a:effectLst/>
                          <a:latin typeface="Microsoft JhengHei Light" panose="020B0304030504040204" pitchFamily="34" charset="-120"/>
                          <a:ea typeface="Microsoft JhengHei Light" panose="020B0304030504040204" pitchFamily="34" charset="-120"/>
                        </a:rPr>
                        <a:t>累計增加保險金額</a:t>
                      </a:r>
                    </a:p>
                  </a:txBody>
                  <a:tcPr marL="3585" marR="3585" marT="3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zh-TW" altLang="en-US" sz="1200" b="1" i="0" u="none" strike="noStrike" dirty="0">
                          <a:effectLst/>
                          <a:latin typeface="Microsoft JhengHei Light" panose="020B0304030504040204" pitchFamily="34" charset="-120"/>
                          <a:ea typeface="Microsoft JhengHei Light" panose="020B0304030504040204" pitchFamily="34" charset="-120"/>
                        </a:rPr>
                        <a:t>累計增加保險金額對應之保單價值準備金</a:t>
                      </a:r>
                      <a:r>
                        <a:rPr lang="en-US" altLang="zh-TW" sz="1200" b="1" i="0" u="none" strike="noStrike" dirty="0">
                          <a:effectLst/>
                          <a:latin typeface="Microsoft JhengHei Light" panose="020B0304030504040204" pitchFamily="34" charset="-120"/>
                          <a:ea typeface="Microsoft JhengHei Light" panose="020B0304030504040204" pitchFamily="34" charset="-120"/>
                        </a:rPr>
                        <a:t>(C)</a:t>
                      </a:r>
                    </a:p>
                  </a:txBody>
                  <a:tcPr marL="3585" marR="3585" marT="3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zh-TW" altLang="en-US" sz="1200" b="1" i="0" u="none" strike="noStrike" dirty="0">
                          <a:effectLst/>
                          <a:latin typeface="Microsoft JhengHei Light" panose="020B0304030504040204" pitchFamily="34" charset="-120"/>
                          <a:ea typeface="Microsoft JhengHei Light" panose="020B0304030504040204" pitchFamily="34" charset="-120"/>
                        </a:rPr>
                        <a:t>保單價值準備金</a:t>
                      </a:r>
                      <a:r>
                        <a:rPr lang="en-US" altLang="zh-TW" sz="1200" b="1" i="0" u="none" strike="noStrike" dirty="0">
                          <a:effectLst/>
                          <a:latin typeface="Microsoft JhengHei Light" panose="020B0304030504040204" pitchFamily="34" charset="-120"/>
                          <a:ea typeface="Microsoft JhengHei Light" panose="020B0304030504040204" pitchFamily="34" charset="-120"/>
                        </a:rPr>
                        <a:t>(A)+(C)</a:t>
                      </a:r>
                    </a:p>
                  </a:txBody>
                  <a:tcPr marL="3585" marR="3585" marT="3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algn="ctr" fontAlgn="ctr"/>
                      <a:r>
                        <a:rPr lang="zh-TW" altLang="en-US" sz="1200" b="1" i="0" u="none" strike="noStrike" dirty="0">
                          <a:effectLst/>
                          <a:latin typeface="Microsoft JhengHei Light" panose="020B0304030504040204" pitchFamily="34" charset="-120"/>
                          <a:ea typeface="Microsoft JhengHei Light" panose="020B0304030504040204" pitchFamily="34" charset="-120"/>
                        </a:rPr>
                        <a:t>保單現金價值</a:t>
                      </a:r>
                      <a:r>
                        <a:rPr lang="en-US" altLang="zh-TW" sz="1200" b="1" i="0" u="none" strike="noStrike" dirty="0">
                          <a:effectLst/>
                          <a:latin typeface="Microsoft JhengHei Light" panose="020B0304030504040204" pitchFamily="34" charset="-120"/>
                          <a:ea typeface="Microsoft JhengHei Light" panose="020B0304030504040204" pitchFamily="34" charset="-120"/>
                        </a:rPr>
                        <a:t>(</a:t>
                      </a:r>
                      <a:r>
                        <a:rPr lang="zh-TW" altLang="en-US" sz="1200" b="1" i="0" u="none" strike="noStrike" dirty="0">
                          <a:effectLst/>
                          <a:latin typeface="Microsoft JhengHei Light" panose="020B0304030504040204" pitchFamily="34" charset="-120"/>
                          <a:ea typeface="Microsoft JhengHei Light" panose="020B0304030504040204" pitchFamily="34" charset="-120"/>
                        </a:rPr>
                        <a:t>解約金</a:t>
                      </a:r>
                      <a:r>
                        <a:rPr lang="en-US" altLang="zh-TW" sz="1200" b="1" i="0" u="none" strike="noStrike" dirty="0">
                          <a:effectLst/>
                          <a:latin typeface="Microsoft JhengHei Light" panose="020B0304030504040204" pitchFamily="34" charset="-120"/>
                          <a:ea typeface="Microsoft JhengHei Light" panose="020B0304030504040204" pitchFamily="34" charset="-120"/>
                        </a:rPr>
                        <a:t>)(B)+(C)</a:t>
                      </a:r>
                    </a:p>
                  </a:txBody>
                  <a:tcPr marL="3585" marR="3585" marT="3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60000"/>
                        <a:lumOff val="40000"/>
                      </a:schemeClr>
                    </a:solidFill>
                  </a:tcPr>
                </a:tc>
                <a:tc vMerge="1">
                  <a:txBody>
                    <a:bodyPr/>
                    <a:lstStyle/>
                    <a:p>
                      <a:endParaRPr lang="zh-TW" altLang="en-US"/>
                    </a:p>
                  </a:txBody>
                  <a:tcPr/>
                </a:tc>
                <a:tc vMerge="1">
                  <a:txBody>
                    <a:bodyPr/>
                    <a:lstStyle/>
                    <a:p>
                      <a:endParaRPr lang="zh-TW" altLang="en-US"/>
                    </a:p>
                  </a:txBody>
                  <a:tcPr/>
                </a:tc>
                <a:tc vMerge="1">
                  <a:txBody>
                    <a:bodyPr/>
                    <a:lstStyle/>
                    <a:p>
                      <a:endParaRPr lang="zh-TW" altLang="en-US"/>
                    </a:p>
                  </a:txBody>
                  <a:tcPr/>
                </a:tc>
                <a:extLst>
                  <a:ext uri="{0D108BD9-81ED-4DB2-BD59-A6C34878D82A}">
                    <a16:rowId xmlns:a16="http://schemas.microsoft.com/office/drawing/2014/main" val="2965279109"/>
                  </a:ext>
                </a:extLst>
              </a:tr>
              <a:tr h="234881">
                <a:tc>
                  <a:txBody>
                    <a:bodyPr/>
                    <a:lstStyle/>
                    <a:p>
                      <a:pPr algn="ctr" fontAlgn="b"/>
                      <a:r>
                        <a:rPr lang="en-US" altLang="zh-TW" sz="1000" b="0" i="0" u="none" strike="noStrike" dirty="0">
                          <a:effectLst/>
                          <a:latin typeface="微軟正黑體" panose="020B0604030504040204" pitchFamily="34" charset="-120"/>
                          <a:ea typeface="微軟正黑體" panose="020B0604030504040204" pitchFamily="34" charset="-120"/>
                        </a:rPr>
                        <a:t>1</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zh-TW" sz="1000" b="0" i="0" u="none" strike="noStrike" dirty="0">
                          <a:effectLst/>
                          <a:latin typeface="微軟正黑體" panose="020B0604030504040204" pitchFamily="34" charset="-120"/>
                          <a:ea typeface="微軟正黑體" panose="020B0604030504040204" pitchFamily="34" charset="-120"/>
                        </a:rPr>
                        <a:t>50</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16">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100,000.00 </a:t>
                      </a:r>
                    </a:p>
                  </a:txBody>
                  <a:tcPr marL="3585" marR="3585" marT="3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96,725.52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72,543.92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2,316.00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2,466.05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99,191.57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75,009.97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93,156.00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138,868.20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15,483.80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821740546"/>
                  </a:ext>
                </a:extLst>
              </a:tr>
              <a:tr h="234881">
                <a:tc>
                  <a:txBody>
                    <a:bodyPr/>
                    <a:lstStyle/>
                    <a:p>
                      <a:pPr algn="ctr" fontAlgn="b"/>
                      <a:r>
                        <a:rPr lang="en-US" altLang="zh-TW" sz="1000" b="0" i="0" u="none" strike="noStrike">
                          <a:effectLst/>
                          <a:latin typeface="微軟正黑體" panose="020B0604030504040204" pitchFamily="34" charset="-120"/>
                          <a:ea typeface="微軟正黑體" panose="020B0604030504040204" pitchFamily="34" charset="-120"/>
                        </a:rPr>
                        <a:t>2</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zh-TW" sz="1000" b="0" i="0" u="none" strike="noStrike">
                          <a:effectLst/>
                          <a:latin typeface="微軟正黑體" panose="020B0604030504040204" pitchFamily="34" charset="-120"/>
                          <a:ea typeface="微軟正黑體" panose="020B0604030504040204" pitchFamily="34" charset="-120"/>
                        </a:rPr>
                        <a:t>51</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pPr algn="r" fontAlgn="b"/>
                      <a:endParaRPr lang="en-US" altLang="zh-TW" sz="1000" b="0" i="0" u="none" strike="noStrike" dirty="0">
                        <a:effectLst/>
                        <a:latin typeface="微軟正黑體" panose="020B0604030504040204" pitchFamily="34" charset="-120"/>
                        <a:ea typeface="微軟正黑體" panose="020B0604030504040204" pitchFamily="34" charset="-120"/>
                      </a:endParaRP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98,345.20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73,759.35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4,691.00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5,078.57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103,423.77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78,837.92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95,531.00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124,108.53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13,838.10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291116643"/>
                  </a:ext>
                </a:extLst>
              </a:tr>
              <a:tr h="234881">
                <a:tc>
                  <a:txBody>
                    <a:bodyPr/>
                    <a:lstStyle/>
                    <a:p>
                      <a:pPr algn="ctr" fontAlgn="b"/>
                      <a:r>
                        <a:rPr lang="en-US" altLang="zh-TW" sz="1000" b="0" i="0" u="none" strike="noStrike" dirty="0">
                          <a:effectLst/>
                          <a:latin typeface="微軟正黑體" panose="020B0604030504040204" pitchFamily="34" charset="-120"/>
                          <a:ea typeface="微軟正黑體" panose="020B0604030504040204" pitchFamily="34" charset="-120"/>
                        </a:rPr>
                        <a:t>3</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ctr" fontAlgn="b"/>
                      <a:r>
                        <a:rPr lang="en-US" altLang="zh-TW" sz="1000" b="0" i="0" u="none" strike="noStrike" dirty="0">
                          <a:effectLst/>
                          <a:latin typeface="微軟正黑體" panose="020B0604030504040204" pitchFamily="34" charset="-120"/>
                          <a:ea typeface="微軟正黑體" panose="020B0604030504040204" pitchFamily="34" charset="-120"/>
                        </a:rPr>
                        <a:t>52</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vMerge="1">
                  <a:txBody>
                    <a:bodyPr/>
                    <a:lstStyle/>
                    <a:p>
                      <a:endParaRP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99,985.77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98,985.62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7,127.00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7,844.55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107,830.32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106,830.17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97,967.00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129,396.39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14,427.70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1270960281"/>
                  </a:ext>
                </a:extLst>
              </a:tr>
              <a:tr h="216372">
                <a:tc>
                  <a:txBody>
                    <a:bodyPr/>
                    <a:lstStyle/>
                    <a:p>
                      <a:pPr algn="ctr" fontAlgn="b"/>
                      <a:r>
                        <a:rPr lang="en-US" altLang="zh-TW" sz="1000" b="0" i="0" u="none" strike="noStrike">
                          <a:effectLst/>
                          <a:latin typeface="微軟正黑體" panose="020B0604030504040204" pitchFamily="34" charset="-120"/>
                          <a:ea typeface="微軟正黑體" panose="020B0604030504040204" pitchFamily="34" charset="-120"/>
                        </a:rPr>
                        <a:t>4</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zh-TW" sz="1000" b="0" i="0" u="none" strike="noStrike">
                          <a:effectLst/>
                          <a:latin typeface="微軟正黑體" panose="020B0604030504040204" pitchFamily="34" charset="-120"/>
                          <a:ea typeface="微軟正黑體" panose="020B0604030504040204" pitchFamily="34" charset="-120"/>
                        </a:rPr>
                        <a:t>53</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101,649.05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100,632.55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9,625.00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10,770.28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112,419.33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111,402.83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100,465.00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134,903.20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15,041.71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2696386950"/>
                  </a:ext>
                </a:extLst>
              </a:tr>
              <a:tr h="234881">
                <a:tc>
                  <a:txBody>
                    <a:bodyPr/>
                    <a:lstStyle/>
                    <a:p>
                      <a:pPr algn="ctr" fontAlgn="b"/>
                      <a:r>
                        <a:rPr lang="en-US" altLang="zh-TW" sz="1000" b="0" i="0" u="none" strike="noStrike">
                          <a:effectLst/>
                          <a:latin typeface="微軟正黑體" panose="020B0604030504040204" pitchFamily="34" charset="-120"/>
                          <a:ea typeface="微軟正黑體" panose="020B0604030504040204" pitchFamily="34" charset="-120"/>
                        </a:rPr>
                        <a:t>5</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zh-TW" sz="1000" b="0" i="0" u="none" strike="noStrike">
                          <a:effectLst/>
                          <a:latin typeface="微軟正黑體" panose="020B0604030504040204" pitchFamily="34" charset="-120"/>
                          <a:ea typeface="微軟正黑體" panose="020B0604030504040204" pitchFamily="34" charset="-120"/>
                        </a:rPr>
                        <a:t>54</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103,332.32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102,298.56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12,187.00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13,862.96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117,195.28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116,161.52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103,027.00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140,634.34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15,680.73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003114661"/>
                  </a:ext>
                </a:extLst>
              </a:tr>
              <a:tr h="235880">
                <a:tc>
                  <a:txBody>
                    <a:bodyPr/>
                    <a:lstStyle/>
                    <a:p>
                      <a:pPr algn="ctr" fontAlgn="b"/>
                      <a:r>
                        <a:rPr lang="en-US" altLang="zh-TW" sz="1000" b="0" i="0" u="none" strike="noStrike">
                          <a:effectLst/>
                          <a:latin typeface="微軟正黑體" panose="020B0604030504040204" pitchFamily="34" charset="-120"/>
                          <a:ea typeface="微軟正黑體" panose="020B0604030504040204" pitchFamily="34" charset="-120"/>
                        </a:rPr>
                        <a:t>6</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zh-TW" sz="1000" b="0" i="0" u="none" strike="noStrike">
                          <a:effectLst/>
                          <a:latin typeface="微軟正黑體" panose="020B0604030504040204" pitchFamily="34" charset="-120"/>
                          <a:ea typeface="微軟正黑體" panose="020B0604030504040204" pitchFamily="34" charset="-120"/>
                        </a:rPr>
                        <a:t>55</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105,033.75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103,983.64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14,814.00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17,128.69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122,162.44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121,112.33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105,654.00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146,594.93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16,345.33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122877129"/>
                  </a:ext>
                </a:extLst>
              </a:tr>
              <a:tr h="234881">
                <a:tc>
                  <a:txBody>
                    <a:bodyPr/>
                    <a:lstStyle/>
                    <a:p>
                      <a:pPr algn="ctr" fontAlgn="b"/>
                      <a:r>
                        <a:rPr lang="en-US" altLang="zh-TW" sz="1000" b="0" i="0" u="none" strike="noStrike">
                          <a:effectLst/>
                          <a:latin typeface="微軟正黑體" panose="020B0604030504040204" pitchFamily="34" charset="-120"/>
                          <a:ea typeface="微軟正黑體" panose="020B0604030504040204" pitchFamily="34" charset="-120"/>
                        </a:rPr>
                        <a:t>7</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zh-TW" sz="1000" b="0" i="0" u="none" strike="noStrike">
                          <a:effectLst/>
                          <a:latin typeface="微軟正黑體" panose="020B0604030504040204" pitchFamily="34" charset="-120"/>
                          <a:ea typeface="微軟正黑體" panose="020B0604030504040204" pitchFamily="34" charset="-120"/>
                        </a:rPr>
                        <a:t>56</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106,756.08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106,756.08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17,508.00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20,575.58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127,331.66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127,331.66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108,348.00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152,798.00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17,036.98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159403633"/>
                  </a:ext>
                </a:extLst>
              </a:tr>
              <a:tr h="234881">
                <a:tc>
                  <a:txBody>
                    <a:bodyPr/>
                    <a:lstStyle/>
                    <a:p>
                      <a:pPr algn="ctr" fontAlgn="b"/>
                      <a:r>
                        <a:rPr lang="en-US" altLang="zh-TW" sz="1000" b="0" i="0" u="none" strike="noStrike">
                          <a:effectLst/>
                          <a:latin typeface="微軟正黑體" panose="020B0604030504040204" pitchFamily="34" charset="-120"/>
                          <a:ea typeface="微軟正黑體" panose="020B0604030504040204" pitchFamily="34" charset="-120"/>
                        </a:rPr>
                        <a:t>8</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zh-TW" sz="1000" b="0" i="0" u="none" strike="noStrike">
                          <a:effectLst/>
                          <a:latin typeface="微軟正黑體" panose="020B0604030504040204" pitchFamily="34" charset="-120"/>
                          <a:ea typeface="微軟正黑體" panose="020B0604030504040204" pitchFamily="34" charset="-120"/>
                        </a:rPr>
                        <a:t>57</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108,498.39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108,498.39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20,271.00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24,211.48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132,709.87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132,709.87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111,111.00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159,251.85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17,756.58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681668275"/>
                  </a:ext>
                </a:extLst>
              </a:tr>
              <a:tr h="234881">
                <a:tc>
                  <a:txBody>
                    <a:bodyPr/>
                    <a:lstStyle/>
                    <a:p>
                      <a:pPr algn="ctr" fontAlgn="b"/>
                      <a:r>
                        <a:rPr lang="en-US" altLang="zh-TW" sz="1000" b="0" i="0" u="none" strike="noStrike">
                          <a:effectLst/>
                          <a:latin typeface="微軟正黑體" panose="020B0604030504040204" pitchFamily="34" charset="-120"/>
                          <a:ea typeface="微軟正黑體" panose="020B0604030504040204" pitchFamily="34" charset="-120"/>
                        </a:rPr>
                        <a:t>9</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zh-TW" sz="1000" b="0" i="0" u="none" strike="noStrike">
                          <a:effectLst/>
                          <a:latin typeface="微軟正黑體" panose="020B0604030504040204" pitchFamily="34" charset="-120"/>
                          <a:ea typeface="微軟正黑體" panose="020B0604030504040204" pitchFamily="34" charset="-120"/>
                        </a:rPr>
                        <a:t>58</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110,258.87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110,258.87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23,104.00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28,042.94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138,301.81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138,301.81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113,944.00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165,962.18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18,504.78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570472364"/>
                  </a:ext>
                </a:extLst>
              </a:tr>
              <a:tr h="234881">
                <a:tc>
                  <a:txBody>
                    <a:bodyPr/>
                    <a:lstStyle/>
                    <a:p>
                      <a:pPr algn="ctr" fontAlgn="b"/>
                      <a:r>
                        <a:rPr lang="en-US" altLang="zh-TW" sz="1000" b="0" i="0" u="none" strike="noStrike">
                          <a:effectLst/>
                          <a:latin typeface="微軟正黑體" panose="020B0604030504040204" pitchFamily="34" charset="-120"/>
                          <a:ea typeface="微軟正黑體" panose="020B0604030504040204" pitchFamily="34" charset="-120"/>
                        </a:rPr>
                        <a:t>10</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zh-TW" sz="1000" b="0" i="0" u="none" strike="noStrike">
                          <a:effectLst/>
                          <a:latin typeface="微軟正黑體" panose="020B0604030504040204" pitchFamily="34" charset="-120"/>
                          <a:ea typeface="微軟正黑體" panose="020B0604030504040204" pitchFamily="34" charset="-120"/>
                        </a:rPr>
                        <a:t>59</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112,038.42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112,038.42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26,010.00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32,079.69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144,118.11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144,118.11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116,850.00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172,941.74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19,283.00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1648302367"/>
                  </a:ext>
                </a:extLst>
              </a:tr>
              <a:tr h="234881">
                <a:tc>
                  <a:txBody>
                    <a:bodyPr/>
                    <a:lstStyle/>
                    <a:p>
                      <a:pPr algn="ctr" fontAlgn="b"/>
                      <a:r>
                        <a:rPr lang="en-US" altLang="zh-TW" sz="1000" b="0" i="0" u="none" strike="noStrike">
                          <a:effectLst/>
                          <a:latin typeface="微軟正黑體" panose="020B0604030504040204" pitchFamily="34" charset="-120"/>
                          <a:ea typeface="微軟正黑體" panose="020B0604030504040204" pitchFamily="34" charset="-120"/>
                        </a:rPr>
                        <a:t>20</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zh-TW" sz="1000" b="0" i="0" u="none" strike="noStrike">
                          <a:effectLst/>
                          <a:latin typeface="微軟正黑體" panose="020B0604030504040204" pitchFamily="34" charset="-120"/>
                          <a:ea typeface="微軟正黑體" panose="020B0604030504040204" pitchFamily="34" charset="-120"/>
                        </a:rPr>
                        <a:t>69</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131,686.21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131,686.21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59,471.00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86,212.14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217,898.35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217,898.35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150,311.00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239,688.19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26,725.23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390741197"/>
                  </a:ext>
                </a:extLst>
              </a:tr>
              <a:tr h="234881">
                <a:tc>
                  <a:txBody>
                    <a:bodyPr/>
                    <a:lstStyle/>
                    <a:p>
                      <a:pPr algn="ctr" fontAlgn="b"/>
                      <a:r>
                        <a:rPr lang="en-US" altLang="zh-TW" sz="1000" b="0" i="0" u="none" strike="noStrike">
                          <a:effectLst/>
                          <a:latin typeface="微軟正黑體" panose="020B0604030504040204" pitchFamily="34" charset="-120"/>
                          <a:ea typeface="微軟正黑體" panose="020B0604030504040204" pitchFamily="34" charset="-120"/>
                        </a:rPr>
                        <a:t>30</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zh-TW" sz="1000" b="0" i="0" u="none" strike="noStrike">
                          <a:effectLst/>
                          <a:latin typeface="微軟正黑體" panose="020B0604030504040204" pitchFamily="34" charset="-120"/>
                          <a:ea typeface="微軟正黑體" panose="020B0604030504040204" pitchFamily="34" charset="-120"/>
                        </a:rPr>
                        <a:t>79</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155,495.37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155,495.37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102,512.00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175,474.92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330,970.29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330,970.29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193,352.00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337,589.70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37,641.25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722722349"/>
                  </a:ext>
                </a:extLst>
              </a:tr>
              <a:tr h="234881">
                <a:tc>
                  <a:txBody>
                    <a:bodyPr/>
                    <a:lstStyle/>
                    <a:p>
                      <a:pPr algn="ctr" fontAlgn="b"/>
                      <a:r>
                        <a:rPr lang="en-US" altLang="zh-TW" sz="1000" b="0" i="0" u="none" strike="noStrike">
                          <a:effectLst/>
                          <a:latin typeface="微軟正黑體" panose="020B0604030504040204" pitchFamily="34" charset="-120"/>
                          <a:ea typeface="微軟正黑體" panose="020B0604030504040204" pitchFamily="34" charset="-120"/>
                        </a:rPr>
                        <a:t>40</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zh-TW" sz="1000" b="0" i="0" u="none" strike="noStrike">
                          <a:effectLst/>
                          <a:latin typeface="微軟正黑體" panose="020B0604030504040204" pitchFamily="34" charset="-120"/>
                          <a:ea typeface="微軟正黑體" panose="020B0604030504040204" pitchFamily="34" charset="-120"/>
                        </a:rPr>
                        <a:t>89</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182,304.98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182,304.98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157,877.00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316,840.19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499,145.17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499,145.17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248,717.00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509,128.08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56,767.78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927269610"/>
                  </a:ext>
                </a:extLst>
              </a:tr>
              <a:tr h="234881">
                <a:tc>
                  <a:txBody>
                    <a:bodyPr/>
                    <a:lstStyle/>
                    <a:p>
                      <a:pPr algn="ctr" fontAlgn="b"/>
                      <a:r>
                        <a:rPr lang="en-US" altLang="zh-TW" sz="1000" b="0" i="0" u="none" strike="noStrike">
                          <a:effectLst/>
                          <a:latin typeface="微軟正黑體" panose="020B0604030504040204" pitchFamily="34" charset="-120"/>
                          <a:ea typeface="微軟正黑體" panose="020B0604030504040204" pitchFamily="34" charset="-120"/>
                        </a:rPr>
                        <a:t>50</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zh-TW" sz="1000" b="0" i="0" u="none" strike="noStrike">
                          <a:effectLst/>
                          <a:latin typeface="微軟正黑體" panose="020B0604030504040204" pitchFamily="34" charset="-120"/>
                          <a:ea typeface="微軟正黑體" panose="020B0604030504040204" pitchFamily="34" charset="-120"/>
                        </a:rPr>
                        <a:t>99</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216,329.10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216,329.10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229,095.00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545,573.71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761,902.81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761,902.81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319,935.00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761,902.81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84,952.16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161113530"/>
                  </a:ext>
                </a:extLst>
              </a:tr>
              <a:tr h="234881">
                <a:tc>
                  <a:txBody>
                    <a:bodyPr/>
                    <a:lstStyle/>
                    <a:p>
                      <a:pPr algn="ctr" fontAlgn="b"/>
                      <a:r>
                        <a:rPr lang="en-US" altLang="zh-TW" sz="1000" b="0" i="0" u="none" strike="noStrike">
                          <a:effectLst/>
                          <a:latin typeface="微軟正黑體" panose="020B0604030504040204" pitchFamily="34" charset="-120"/>
                          <a:ea typeface="微軟正黑體" panose="020B0604030504040204" pitchFamily="34" charset="-120"/>
                        </a:rPr>
                        <a:t>60</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altLang="zh-TW" sz="1000" b="0" i="0" u="none" strike="noStrike">
                          <a:effectLst/>
                          <a:latin typeface="微軟正黑體" panose="020B0604030504040204" pitchFamily="34" charset="-120"/>
                          <a:ea typeface="微軟正黑體" panose="020B0604030504040204" pitchFamily="34" charset="-120"/>
                        </a:rPr>
                        <a:t>109</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257,263.42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257,263.42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320,705.00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908,252.60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1,165,516.02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a:effectLst/>
                          <a:latin typeface="微軟正黑體" panose="020B0604030504040204" pitchFamily="34" charset="-120"/>
                          <a:ea typeface="微軟正黑體" panose="020B0604030504040204" pitchFamily="34" charset="-120"/>
                        </a:rPr>
                        <a:t>1,165,516.02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411,545.00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1,165,516.02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129,955.04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4038093544"/>
                  </a:ext>
                </a:extLst>
              </a:tr>
              <a:tr h="234881">
                <a:tc rowSpan="2">
                  <a:txBody>
                    <a:bodyPr/>
                    <a:lstStyle/>
                    <a:p>
                      <a:pPr algn="ctr" fontAlgn="b"/>
                      <a:r>
                        <a:rPr lang="en-US" altLang="zh-TW" sz="1000" b="0" i="0" u="none" strike="noStrike" dirty="0">
                          <a:effectLst/>
                          <a:latin typeface="微軟正黑體" panose="020B0604030504040204" pitchFamily="34" charset="-120"/>
                          <a:ea typeface="微軟正黑體" panose="020B0604030504040204" pitchFamily="34" charset="-120"/>
                        </a:rPr>
                        <a:t>61</a:t>
                      </a:r>
                    </a:p>
                  </a:txBody>
                  <a:tcPr marL="3585" marR="3585" marT="3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a:txBody>
                    <a:bodyPr/>
                    <a:lstStyle/>
                    <a:p>
                      <a:pPr algn="ctr" fontAlgn="b"/>
                      <a:r>
                        <a:rPr lang="en-US" altLang="zh-TW" sz="1000" b="0" i="0" u="none" strike="noStrike" dirty="0">
                          <a:effectLst/>
                          <a:latin typeface="微軟正黑體" panose="020B0604030504040204" pitchFamily="34" charset="-120"/>
                          <a:ea typeface="微軟正黑體" panose="020B0604030504040204" pitchFamily="34" charset="-120"/>
                        </a:rPr>
                        <a:t>110</a:t>
                      </a:r>
                    </a:p>
                  </a:txBody>
                  <a:tcPr marL="3585" marR="3585" marT="358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dirty="0"/>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0.00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0.00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331,199.00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0.00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0.00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0.00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422,039.00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1,216,063.18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a:txBody>
                    <a:bodyPr/>
                    <a:lstStyle/>
                    <a:p>
                      <a:pPr algn="r" fontAlgn="b"/>
                      <a:r>
                        <a:rPr lang="en-US" altLang="zh-TW" sz="1000" b="0" i="0" u="none" strike="noStrike" dirty="0">
                          <a:effectLst/>
                          <a:latin typeface="微軟正黑體" panose="020B0604030504040204" pitchFamily="34" charset="-120"/>
                          <a:ea typeface="微軟正黑體" panose="020B0604030504040204" pitchFamily="34" charset="-120"/>
                        </a:rPr>
                        <a:t>135,591.04 </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773779607"/>
                  </a:ext>
                </a:extLst>
              </a:tr>
              <a:tr h="234881">
                <a:tc vMerge="1">
                  <a:txBody>
                    <a:bodyPr/>
                    <a:lstStyle/>
                    <a:p>
                      <a:pPr algn="ctr" fontAlgn="b"/>
                      <a:endParaRPr lang="en-US" altLang="zh-TW" sz="1000" b="0" i="0" u="none" strike="noStrike" dirty="0">
                        <a:effectLst/>
                        <a:latin typeface="微軟正黑體" panose="020B0604030504040204" pitchFamily="34" charset="-120"/>
                        <a:ea typeface="微軟正黑體" panose="020B0604030504040204" pitchFamily="34" charset="-120"/>
                      </a:endParaRP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pPr algn="ctr" fontAlgn="b"/>
                      <a:endParaRPr lang="en-US" altLang="zh-TW" sz="1000" b="0" i="0" u="none" strike="noStrike" dirty="0">
                        <a:effectLst/>
                        <a:latin typeface="微軟正黑體" panose="020B0604030504040204" pitchFamily="34" charset="-120"/>
                        <a:ea typeface="微軟正黑體" panose="020B0604030504040204" pitchFamily="34" charset="-120"/>
                      </a:endParaRP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gridSpan="10">
                  <a:txBody>
                    <a:bodyPr/>
                    <a:lstStyle/>
                    <a:p>
                      <a:pPr algn="ctr" fontAlgn="b"/>
                      <a:r>
                        <a:rPr lang="zh-TW" altLang="en-US" sz="1400" b="0" i="0" u="none" strike="noStrike" dirty="0">
                          <a:effectLst/>
                          <a:latin typeface="微軟正黑體" panose="020B0604030504040204" pitchFamily="34" charset="-120"/>
                          <a:ea typeface="微軟正黑體" panose="020B0604030504040204" pitchFamily="34" charset="-120"/>
                        </a:rPr>
                        <a:t>祝壽保險金</a:t>
                      </a:r>
                      <a:r>
                        <a:rPr lang="en-US" altLang="zh-TW" sz="1400" b="0" i="0" u="none" strike="noStrike" dirty="0">
                          <a:effectLst/>
                          <a:latin typeface="微軟正黑體" panose="020B0604030504040204" pitchFamily="34" charset="-120"/>
                          <a:ea typeface="微軟正黑體" panose="020B0604030504040204" pitchFamily="34" charset="-120"/>
                        </a:rPr>
                        <a:t>:</a:t>
                      </a:r>
                      <a:r>
                        <a:rPr lang="en-US" altLang="zh-TW" sz="1400" b="0" i="0" u="none" strike="noStrike" dirty="0">
                          <a:solidFill>
                            <a:srgbClr val="FF0000"/>
                          </a:solidFill>
                          <a:effectLst/>
                          <a:latin typeface="微軟正黑體" panose="020B0604030504040204" pitchFamily="34" charset="-120"/>
                          <a:ea typeface="微軟正黑體" panose="020B0604030504040204" pitchFamily="34" charset="-120"/>
                        </a:rPr>
                        <a:t>1,216,063.17 </a:t>
                      </a:r>
                      <a:r>
                        <a:rPr lang="zh-TW" altLang="en-US" sz="1400" b="0" i="0" u="none" strike="noStrike" dirty="0">
                          <a:solidFill>
                            <a:srgbClr val="FF0000"/>
                          </a:solidFill>
                          <a:effectLst/>
                          <a:latin typeface="微軟正黑體" panose="020B0604030504040204" pitchFamily="34" charset="-120"/>
                          <a:ea typeface="微軟正黑體" panose="020B0604030504040204" pitchFamily="34" charset="-120"/>
                        </a:rPr>
                        <a:t>美元 </a:t>
                      </a:r>
                      <a:r>
                        <a:rPr lang="en-US" altLang="zh-TW" sz="1400" b="0" i="0" u="none" strike="noStrike" dirty="0">
                          <a:solidFill>
                            <a:srgbClr val="FF0000"/>
                          </a:solidFill>
                          <a:effectLst/>
                          <a:latin typeface="微軟正黑體" panose="020B0604030504040204" pitchFamily="34" charset="-120"/>
                          <a:ea typeface="微軟正黑體" panose="020B0604030504040204" pitchFamily="34" charset="-120"/>
                        </a:rPr>
                        <a:t>(</a:t>
                      </a:r>
                      <a:r>
                        <a:rPr lang="zh-TW" altLang="en-US" sz="1400" b="0" i="0" u="none" strike="noStrike" dirty="0">
                          <a:solidFill>
                            <a:srgbClr val="FF0000"/>
                          </a:solidFill>
                          <a:effectLst/>
                          <a:latin typeface="微軟正黑體" panose="020B0604030504040204" pitchFamily="34" charset="-120"/>
                          <a:ea typeface="微軟正黑體" panose="020B0604030504040204" pitchFamily="34" charset="-120"/>
                        </a:rPr>
                        <a:t>預估值</a:t>
                      </a:r>
                      <a:r>
                        <a:rPr lang="en-US" altLang="zh-TW" sz="1400" b="0" i="0" u="none" strike="noStrike" dirty="0">
                          <a:solidFill>
                            <a:srgbClr val="FF0000"/>
                          </a:solidFill>
                          <a:effectLst/>
                          <a:latin typeface="微軟正黑體" panose="020B0604030504040204" pitchFamily="34" charset="-120"/>
                          <a:ea typeface="微軟正黑體" panose="020B0604030504040204" pitchFamily="34" charset="-120"/>
                        </a:rPr>
                        <a:t>)</a:t>
                      </a: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r" fontAlgn="b"/>
                      <a:endParaRPr lang="en-US" altLang="zh-TW" sz="1000" b="0" i="0" u="none" strike="noStrike" dirty="0">
                        <a:effectLst/>
                        <a:latin typeface="微軟正黑體" panose="020B0604030504040204" pitchFamily="34" charset="-120"/>
                        <a:ea typeface="微軟正黑體" panose="020B0604030504040204" pitchFamily="34" charset="-120"/>
                      </a:endParaRP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r" fontAlgn="b"/>
                      <a:endParaRPr lang="en-US" altLang="zh-TW" sz="1000" b="0" i="0" u="none" strike="noStrike" dirty="0">
                        <a:effectLst/>
                        <a:latin typeface="微軟正黑體" panose="020B0604030504040204" pitchFamily="34" charset="-120"/>
                        <a:ea typeface="微軟正黑體" panose="020B0604030504040204" pitchFamily="34" charset="-120"/>
                      </a:endParaRP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r" fontAlgn="b"/>
                      <a:endParaRPr lang="en-US" altLang="zh-TW" sz="1000" b="0" i="0" u="none" strike="noStrike" dirty="0">
                        <a:effectLst/>
                        <a:latin typeface="微軟正黑體" panose="020B0604030504040204" pitchFamily="34" charset="-120"/>
                        <a:ea typeface="微軟正黑體" panose="020B0604030504040204" pitchFamily="34" charset="-120"/>
                      </a:endParaRP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r" fontAlgn="b"/>
                      <a:endParaRPr lang="en-US" altLang="zh-TW" sz="1000" b="0" i="0" u="none" strike="noStrike" dirty="0">
                        <a:effectLst/>
                        <a:latin typeface="微軟正黑體" panose="020B0604030504040204" pitchFamily="34" charset="-120"/>
                        <a:ea typeface="微軟正黑體" panose="020B0604030504040204" pitchFamily="34" charset="-120"/>
                      </a:endParaRP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r" fontAlgn="b"/>
                      <a:endParaRPr lang="en-US" altLang="zh-TW" sz="1000" b="0" i="0" u="none" strike="noStrike" dirty="0">
                        <a:effectLst/>
                        <a:latin typeface="微軟正黑體" panose="020B0604030504040204" pitchFamily="34" charset="-120"/>
                        <a:ea typeface="微軟正黑體" panose="020B0604030504040204" pitchFamily="34" charset="-120"/>
                      </a:endParaRP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r" fontAlgn="b"/>
                      <a:endParaRPr lang="en-US" altLang="zh-TW" sz="1000" b="0" i="0" u="none" strike="noStrike" dirty="0">
                        <a:effectLst/>
                        <a:latin typeface="微軟正黑體" panose="020B0604030504040204" pitchFamily="34" charset="-120"/>
                        <a:ea typeface="微軟正黑體" panose="020B0604030504040204" pitchFamily="34" charset="-120"/>
                      </a:endParaRP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r" fontAlgn="b"/>
                      <a:endParaRPr lang="en-US" altLang="zh-TW" sz="1000" b="0" i="0" u="none" strike="noStrike" dirty="0">
                        <a:effectLst/>
                        <a:latin typeface="微軟正黑體" panose="020B0604030504040204" pitchFamily="34" charset="-120"/>
                        <a:ea typeface="微軟正黑體" panose="020B0604030504040204" pitchFamily="34" charset="-120"/>
                      </a:endParaRP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r" fontAlgn="b"/>
                      <a:endParaRPr lang="en-US" altLang="zh-TW" sz="1000" b="0" i="0" u="none" strike="noStrike" dirty="0">
                        <a:effectLst/>
                        <a:latin typeface="微軟正黑體" panose="020B0604030504040204" pitchFamily="34" charset="-120"/>
                        <a:ea typeface="微軟正黑體" panose="020B0604030504040204" pitchFamily="34" charset="-120"/>
                      </a:endParaRP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tc hMerge="1">
                  <a:txBody>
                    <a:bodyPr/>
                    <a:lstStyle/>
                    <a:p>
                      <a:pPr algn="r" fontAlgn="b"/>
                      <a:endParaRPr lang="en-US" altLang="zh-TW" sz="1000" b="0" i="0" u="none" strike="noStrike" dirty="0">
                        <a:effectLst/>
                        <a:latin typeface="微軟正黑體" panose="020B0604030504040204" pitchFamily="34" charset="-120"/>
                        <a:ea typeface="微軟正黑體" panose="020B0604030504040204" pitchFamily="34" charset="-120"/>
                      </a:endParaRPr>
                    </a:p>
                  </a:txBody>
                  <a:tcPr marL="3585" marR="3585" marT="3585"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bg1"/>
                    </a:solidFill>
                  </a:tcPr>
                </a:tc>
                <a:extLst>
                  <a:ext uri="{0D108BD9-81ED-4DB2-BD59-A6C34878D82A}">
                    <a16:rowId xmlns:a16="http://schemas.microsoft.com/office/drawing/2014/main" val="3249023210"/>
                  </a:ext>
                </a:extLst>
              </a:tr>
            </a:tbl>
          </a:graphicData>
        </a:graphic>
      </p:graphicFrame>
      <p:grpSp>
        <p:nvGrpSpPr>
          <p:cNvPr id="6" name="群組 5">
            <a:extLst>
              <a:ext uri="{FF2B5EF4-FFF2-40B4-BE49-F238E27FC236}">
                <a16:creationId xmlns:a16="http://schemas.microsoft.com/office/drawing/2014/main" id="{1ED73C4B-D137-0742-8948-746207D5DA91}"/>
              </a:ext>
            </a:extLst>
          </p:cNvPr>
          <p:cNvGrpSpPr/>
          <p:nvPr/>
        </p:nvGrpSpPr>
        <p:grpSpPr>
          <a:xfrm>
            <a:off x="5431651" y="3480714"/>
            <a:ext cx="1193469" cy="835940"/>
            <a:chOff x="6165407" y="3478300"/>
            <a:chExt cx="1366139" cy="880203"/>
          </a:xfrm>
          <a:solidFill>
            <a:schemeClr val="bg1"/>
          </a:solidFill>
        </p:grpSpPr>
        <p:sp>
          <p:nvSpPr>
            <p:cNvPr id="7" name="矩形圖說文字 49">
              <a:extLst>
                <a:ext uri="{FF2B5EF4-FFF2-40B4-BE49-F238E27FC236}">
                  <a16:creationId xmlns:a16="http://schemas.microsoft.com/office/drawing/2014/main" id="{3909FBED-D9EB-FC9F-AADC-A6478A49DE6E}"/>
                </a:ext>
              </a:extLst>
            </p:cNvPr>
            <p:cNvSpPr/>
            <p:nvPr/>
          </p:nvSpPr>
          <p:spPr>
            <a:xfrm>
              <a:off x="6168001" y="3478300"/>
              <a:ext cx="1363542" cy="880203"/>
            </a:xfrm>
            <a:prstGeom prst="wedgeRectCallout">
              <a:avLst>
                <a:gd name="adj1" fmla="val 65883"/>
                <a:gd name="adj2" fmla="val -51127"/>
              </a:avLst>
            </a:prstGeom>
            <a:grpFill/>
            <a:ln w="28575">
              <a:solidFill>
                <a:srgbClr val="3A72A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矩形 8">
              <a:extLst>
                <a:ext uri="{FF2B5EF4-FFF2-40B4-BE49-F238E27FC236}">
                  <a16:creationId xmlns:a16="http://schemas.microsoft.com/office/drawing/2014/main" id="{0F2FA4A8-9F2E-5BC1-6F5A-9A4850552450}"/>
                </a:ext>
              </a:extLst>
            </p:cNvPr>
            <p:cNvSpPr/>
            <p:nvPr/>
          </p:nvSpPr>
          <p:spPr>
            <a:xfrm>
              <a:off x="6165407" y="3718459"/>
              <a:ext cx="1366139" cy="573771"/>
            </a:xfrm>
            <a:prstGeom prst="rect">
              <a:avLst/>
            </a:prstGeom>
            <a:noFill/>
            <a:ln w="12700">
              <a:noFill/>
            </a:ln>
            <a:effectLst/>
          </p:spPr>
          <p:style>
            <a:lnRef idx="3">
              <a:schemeClr val="lt1"/>
            </a:lnRef>
            <a:fillRef idx="1">
              <a:schemeClr val="accent5"/>
            </a:fillRef>
            <a:effectRef idx="1">
              <a:schemeClr val="accent5"/>
            </a:effectRef>
            <a:fontRef idx="minor">
              <a:schemeClr val="lt1"/>
            </a:fontRef>
          </p:style>
          <p:txBody>
            <a:bodyPr lIns="0" tIns="0" rIns="0" bIns="0" rtlCol="0" anchor="ctr"/>
            <a:lstStyle/>
            <a:p>
              <a:pPr algn="ctr"/>
              <a:r>
                <a:rPr lang="zh-TW" altLang="en-US" sz="1400" b="1" dirty="0">
                  <a:solidFill>
                    <a:srgbClr val="3A72AC"/>
                  </a:solidFill>
                  <a:latin typeface="微軟正黑體" panose="020B0604030504040204" pitchFamily="34" charset="-120"/>
                  <a:ea typeface="微軟正黑體" panose="020B0604030504040204" pitchFamily="34" charset="-120"/>
                </a:rPr>
                <a:t>第</a:t>
              </a:r>
              <a:r>
                <a:rPr lang="en-US" altLang="zh-TW" sz="1400" b="1" dirty="0">
                  <a:solidFill>
                    <a:srgbClr val="3A72AC"/>
                  </a:solidFill>
                  <a:latin typeface="微軟正黑體" panose="020B0604030504040204" pitchFamily="34" charset="-120"/>
                  <a:ea typeface="微軟正黑體" panose="020B0604030504040204" pitchFamily="34" charset="-120"/>
                </a:rPr>
                <a:t>3</a:t>
              </a:r>
              <a:r>
                <a:rPr lang="zh-TW" altLang="en-US" sz="1400" b="1" dirty="0">
                  <a:solidFill>
                    <a:srgbClr val="3A72AC"/>
                  </a:solidFill>
                  <a:latin typeface="微軟正黑體" panose="020B0604030504040204" pitchFamily="34" charset="-120"/>
                  <a:ea typeface="微軟正黑體" panose="020B0604030504040204" pitchFamily="34" charset="-120"/>
                </a:rPr>
                <a:t>年末</a:t>
              </a:r>
              <a:endParaRPr lang="en-US" altLang="zh-TW" sz="1400" b="1" dirty="0">
                <a:solidFill>
                  <a:srgbClr val="3A72AC"/>
                </a:solidFill>
                <a:latin typeface="微軟正黑體" panose="020B0604030504040204" pitchFamily="34" charset="-120"/>
                <a:ea typeface="微軟正黑體" panose="020B0604030504040204" pitchFamily="34" charset="-120"/>
              </a:endParaRPr>
            </a:p>
            <a:p>
              <a:pPr algn="ctr"/>
              <a:r>
                <a:rPr lang="zh-TW" altLang="en-US" sz="1400" b="1" dirty="0">
                  <a:solidFill>
                    <a:srgbClr val="3A72AC"/>
                  </a:solidFill>
                  <a:latin typeface="微軟正黑體" panose="020B0604030504040204" pitchFamily="34" charset="-120"/>
                  <a:ea typeface="微軟正黑體" panose="020B0604030504040204" pitchFamily="34" charset="-120"/>
                </a:rPr>
                <a:t>保單現金價值大於總繳保費</a:t>
              </a:r>
              <a:endParaRPr lang="en-US" altLang="zh-TW" sz="1400" b="1" dirty="0">
                <a:solidFill>
                  <a:srgbClr val="3A72AC"/>
                </a:solidFill>
                <a:latin typeface="微軟正黑體" panose="020B0604030504040204" pitchFamily="34" charset="-120"/>
                <a:ea typeface="微軟正黑體" panose="020B0604030504040204" pitchFamily="34" charset="-120"/>
              </a:endParaRPr>
            </a:p>
            <a:p>
              <a:pPr algn="ctr"/>
              <a:endParaRPr lang="zh-TW" altLang="en-US" sz="1600" b="1" u="sng" dirty="0">
                <a:solidFill>
                  <a:srgbClr val="3A72AC"/>
                </a:solidFill>
                <a:latin typeface="微軟正黑體" panose="020B0604030504040204" pitchFamily="34" charset="-120"/>
                <a:ea typeface="微軟正黑體" panose="020B0604030504040204" pitchFamily="34" charset="-120"/>
              </a:endParaRPr>
            </a:p>
          </p:txBody>
        </p:sp>
      </p:grpSp>
      <p:pic>
        <p:nvPicPr>
          <p:cNvPr id="11" name="圖片 10" descr="一張含有 卡通, 美工圖案, 圖解, 微笑 的圖片&#10;&#10;自動產生的描述">
            <a:extLst>
              <a:ext uri="{FF2B5EF4-FFF2-40B4-BE49-F238E27FC236}">
                <a16:creationId xmlns:a16="http://schemas.microsoft.com/office/drawing/2014/main" id="{F63A2EA9-9E09-B65E-A136-B271EA358AB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24364" y="44523"/>
            <a:ext cx="1480679" cy="1400568"/>
          </a:xfrm>
          <a:prstGeom prst="rect">
            <a:avLst/>
          </a:prstGeom>
        </p:spPr>
      </p:pic>
      <p:grpSp>
        <p:nvGrpSpPr>
          <p:cNvPr id="10" name="群組 9">
            <a:extLst>
              <a:ext uri="{FF2B5EF4-FFF2-40B4-BE49-F238E27FC236}">
                <a16:creationId xmlns:a16="http://schemas.microsoft.com/office/drawing/2014/main" id="{8F5E52BF-3D4C-D830-FE7F-503B949C6BE2}"/>
              </a:ext>
            </a:extLst>
          </p:cNvPr>
          <p:cNvGrpSpPr/>
          <p:nvPr/>
        </p:nvGrpSpPr>
        <p:grpSpPr>
          <a:xfrm>
            <a:off x="1312685" y="711629"/>
            <a:ext cx="1023073" cy="623750"/>
            <a:chOff x="1312685" y="904661"/>
            <a:chExt cx="1023073" cy="623750"/>
          </a:xfrm>
        </p:grpSpPr>
        <p:sp>
          <p:nvSpPr>
            <p:cNvPr id="90" name="文字方塊 89">
              <a:extLst>
                <a:ext uri="{FF2B5EF4-FFF2-40B4-BE49-F238E27FC236}">
                  <a16:creationId xmlns:a16="http://schemas.microsoft.com/office/drawing/2014/main" id="{197A1D02-E17B-6320-8606-55EF200DE00D}"/>
                </a:ext>
              </a:extLst>
            </p:cNvPr>
            <p:cNvSpPr txBox="1"/>
            <p:nvPr/>
          </p:nvSpPr>
          <p:spPr>
            <a:xfrm>
              <a:off x="1312685" y="1312967"/>
              <a:ext cx="1023073" cy="215444"/>
            </a:xfrm>
            <a:prstGeom prst="rect">
              <a:avLst/>
            </a:prstGeom>
            <a:noFill/>
          </p:spPr>
          <p:txBody>
            <a:bodyPr wrap="square" lIns="0" tIns="0" rIns="0" bIns="0"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zh-TW" altLang="en-US" sz="1400" b="1" i="0" u="none" strike="noStrike" kern="1200" cap="none" spc="0" normalizeH="0" baseline="0" noProof="0" dirty="0">
                  <a:ln>
                    <a:noFill/>
                  </a:ln>
                  <a:solidFill>
                    <a:srgbClr val="3A72AC"/>
                  </a:solidFill>
                  <a:effectLst/>
                  <a:uLnTx/>
                  <a:uFillTx/>
                  <a:latin typeface="微軟正黑體" panose="020B0604030504040204" pitchFamily="34" charset="-120"/>
                  <a:ea typeface="微軟正黑體" panose="020B0604030504040204" pitchFamily="34" charset="-120"/>
                  <a:cs typeface="+mn-cs"/>
                </a:rPr>
                <a:t>投保範例</a:t>
              </a:r>
              <a:endParaRPr kumimoji="0" lang="zh-TW" altLang="en-US" sz="1400" b="1" i="0" u="none" strike="noStrike" kern="1200" cap="none" spc="0" normalizeH="0" baseline="0" noProof="0" dirty="0">
                <a:ln>
                  <a:noFill/>
                </a:ln>
                <a:solidFill>
                  <a:srgbClr val="3A72AC"/>
                </a:solidFill>
                <a:effectLst/>
                <a:uLnTx/>
                <a:uFillTx/>
                <a:latin typeface="Calibri" panose="020F0502020204030204"/>
                <a:ea typeface="新細明體" panose="02020500000000000000" pitchFamily="18" charset="-120"/>
                <a:cs typeface="+mn-cs"/>
              </a:endParaRPr>
            </a:p>
          </p:txBody>
        </p:sp>
        <p:sp>
          <p:nvSpPr>
            <p:cNvPr id="95" name="文字方塊 94">
              <a:extLst>
                <a:ext uri="{FF2B5EF4-FFF2-40B4-BE49-F238E27FC236}">
                  <a16:creationId xmlns:a16="http://schemas.microsoft.com/office/drawing/2014/main" id="{68B0B441-1DB8-4913-AE4C-50022A96028E}"/>
                </a:ext>
              </a:extLst>
            </p:cNvPr>
            <p:cNvSpPr txBox="1"/>
            <p:nvPr/>
          </p:nvSpPr>
          <p:spPr>
            <a:xfrm>
              <a:off x="1421870" y="904661"/>
              <a:ext cx="804702" cy="384721"/>
            </a:xfrm>
            <a:prstGeom prst="rect">
              <a:avLst/>
            </a:prstGeom>
            <a:noFill/>
          </p:spPr>
          <p:txBody>
            <a:bodyPr wrap="square" lIns="0" tIns="0" rIns="0" bIns="0" rtlCol="0">
              <a:spAutoFit/>
            </a:bodyPr>
            <a:lstStyle/>
            <a:p>
              <a:pPr marL="0" marR="0" lvl="0" indent="0" algn="ctr" defTabSz="457200" rtl="0" eaLnBrk="1" fontAlgn="auto" latinLnBrk="0" hangingPunct="1">
                <a:lnSpc>
                  <a:spcPts val="3000"/>
                </a:lnSpc>
                <a:spcBef>
                  <a:spcPts val="0"/>
                </a:spcBef>
                <a:spcAft>
                  <a:spcPts val="0"/>
                </a:spcAft>
                <a:buClrTx/>
                <a:buSzTx/>
                <a:buFontTx/>
                <a:buNone/>
                <a:tabLst/>
                <a:defRPr/>
              </a:pPr>
              <a:r>
                <a:rPr lang="zh-TW" altLang="en-US" sz="2800" b="1" dirty="0">
                  <a:solidFill>
                    <a:srgbClr val="3A72AC"/>
                  </a:solidFill>
                  <a:latin typeface="微軟正黑體" panose="020B0604030504040204" pitchFamily="34" charset="-120"/>
                  <a:ea typeface="微軟正黑體" panose="020B0604030504040204" pitchFamily="34" charset="-120"/>
                </a:rPr>
                <a:t>躉繳</a:t>
              </a:r>
              <a:endParaRPr kumimoji="0" lang="zh-TW" altLang="en-US" sz="2800" b="0" i="0" u="none" strike="noStrike" kern="1200" cap="none" spc="0" normalizeH="0" baseline="0" noProof="0" dirty="0">
                <a:ln>
                  <a:noFill/>
                </a:ln>
                <a:solidFill>
                  <a:srgbClr val="3A72AC"/>
                </a:solidFill>
                <a:effectLst/>
                <a:uLnTx/>
                <a:uFillTx/>
                <a:latin typeface="Calibri" panose="020F0502020204030204"/>
                <a:ea typeface="新細明體" panose="02020500000000000000" pitchFamily="18" charset="-120"/>
              </a:endParaRPr>
            </a:p>
          </p:txBody>
        </p:sp>
      </p:grpSp>
    </p:spTree>
    <p:extLst>
      <p:ext uri="{BB962C8B-B14F-4D97-AF65-F5344CB8AC3E}">
        <p14:creationId xmlns:p14="http://schemas.microsoft.com/office/powerpoint/2010/main" val="2734583802"/>
      </p:ext>
    </p:extLst>
  </p:cSld>
  <p:clrMapOvr>
    <a:masterClrMapping/>
  </p:clrMapOvr>
</p:sld>
</file>

<file path=ppt/theme/theme1.xml><?xml version="1.0" encoding="utf-8"?>
<a:theme xmlns:a="http://schemas.openxmlformats.org/drawingml/2006/main" name="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佈景主題">
  <a:themeElements>
    <a:clrScheme name="Office 佈景主題">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佈景主題">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佈景主題">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11386</TotalTime>
  <Words>1557</Words>
  <Application>Microsoft Office PowerPoint</Application>
  <PresentationFormat>自訂</PresentationFormat>
  <Paragraphs>264</Paragraphs>
  <Slides>2</Slides>
  <Notes>0</Notes>
  <HiddenSlides>0</HiddenSlides>
  <MMClips>0</MMClips>
  <ScaleCrop>false</ScaleCrop>
  <HeadingPairs>
    <vt:vector size="6" baseType="variant">
      <vt:variant>
        <vt:lpstr>使用字型</vt:lpstr>
      </vt:variant>
      <vt:variant>
        <vt:i4>5</vt:i4>
      </vt:variant>
      <vt:variant>
        <vt:lpstr>佈景主題</vt:lpstr>
      </vt:variant>
      <vt:variant>
        <vt:i4>2</vt:i4>
      </vt:variant>
      <vt:variant>
        <vt:lpstr>投影片標題</vt:lpstr>
      </vt:variant>
      <vt:variant>
        <vt:i4>2</vt:i4>
      </vt:variant>
    </vt:vector>
  </HeadingPairs>
  <TitlesOfParts>
    <vt:vector size="9" baseType="lpstr">
      <vt:lpstr>Microsoft JhengHei Light</vt:lpstr>
      <vt:lpstr>微軟正黑體</vt:lpstr>
      <vt:lpstr>Arial</vt:lpstr>
      <vt:lpstr>Calibri</vt:lpstr>
      <vt:lpstr>Times New Roman</vt:lpstr>
      <vt:lpstr>Office 佈景主題</vt:lpstr>
      <vt:lpstr>1_Office 佈景主題</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miacadmin</dc:creator>
  <cp:lastModifiedBy>林元華</cp:lastModifiedBy>
  <cp:revision>405</cp:revision>
  <cp:lastPrinted>2025-01-23T05:37:51Z</cp:lastPrinted>
  <dcterms:created xsi:type="dcterms:W3CDTF">2022-07-28T02:40:24Z</dcterms:created>
  <dcterms:modified xsi:type="dcterms:W3CDTF">2025-01-24T03:07:03Z</dcterms:modified>
</cp:coreProperties>
</file>