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"/>
  </p:notesMasterIdLst>
  <p:handoutMasterIdLst>
    <p:handoutMasterId r:id="rId6"/>
  </p:handoutMasterIdLst>
  <p:sldIdLst>
    <p:sldId id="270" r:id="rId2"/>
    <p:sldId id="273" r:id="rId3"/>
    <p:sldId id="274" r:id="rId4"/>
  </p:sldIdLst>
  <p:sldSz cx="10691813" cy="7559675"/>
  <p:notesSz cx="6807200" cy="9939338"/>
  <p:defaultTextStyle>
    <a:defPPr>
      <a:defRPr lang="en-US"/>
    </a:defPPr>
    <a:lvl1pPr marL="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457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珊如" initials="林珊如" lastIdx="1" clrIdx="0">
    <p:extLst>
      <p:ext uri="{19B8F6BF-5375-455C-9EA6-DF929625EA0E}">
        <p15:presenceInfo xmlns:p15="http://schemas.microsoft.com/office/powerpoint/2012/main" userId="S-1-5-21-854245398-1390067357-839522115-751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373252"/>
    <a:srgbClr val="FFFFFF"/>
    <a:srgbClr val="262626"/>
    <a:srgbClr val="537A86"/>
    <a:srgbClr val="B03B45"/>
    <a:srgbClr val="CA4144"/>
    <a:srgbClr val="527A83"/>
    <a:srgbClr val="4B5065"/>
    <a:srgbClr val="61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C31F5FF-A88E-BA2E-54CA-B5433C320F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B5B372-81CD-DDFC-8A12-B3D9D8BAC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CE3D380-86A9-D702-3F98-C4FD13D10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9A22-19E1-4035-935B-0053C8613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37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6613B34-E84C-4710-B077-1887F7712DE1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3013"/>
            <a:ext cx="47434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00196C7-CE7A-4F1D-8221-31A1E58021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45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1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1348E-CFC3-7C8F-811E-EFCB1EAA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B3FE1126-9565-D9C5-74B8-4627F32EF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31875" y="1243013"/>
            <a:ext cx="4743450" cy="33543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0B247E9-2019-59AB-978C-1FF9E622C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870157-E24C-0E96-B7EA-13E31B10F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196C7-CE7A-4F1D-8221-31A1E580210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0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DC749-1950-3D42-8A30-844669905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B02A695-3F83-E854-D4DF-14EC9FD1D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31875" y="1243013"/>
            <a:ext cx="4743450" cy="33543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86B247F-0F50-242D-EB36-0D506059A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9F92BB-D89D-C02B-AD62-B6BE476B28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196C7-CE7A-4F1D-8221-31A1E580210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6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011886" y="0"/>
            <a:ext cx="2684483" cy="7559675"/>
          </a:xfrm>
          <a:prstGeom prst="rect">
            <a:avLst/>
          </a:prstGeom>
          <a:solidFill>
            <a:srgbClr val="DAE3F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/>
          </a:p>
        </p:txBody>
      </p:sp>
      <p:sp>
        <p:nvSpPr>
          <p:cNvPr id="3" name="矩形 2"/>
          <p:cNvSpPr/>
          <p:nvPr userDrawn="1"/>
        </p:nvSpPr>
        <p:spPr>
          <a:xfrm>
            <a:off x="318378" y="7065639"/>
            <a:ext cx="7018962" cy="3231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l" defTabSz="4572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台灣人壽資訊公開說明文件已登載於網站（</a:t>
            </a: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www.taiwanlife.com</a:t>
            </a: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）並於台灣人壽提供電腦設備供公開查閱下載。</a:t>
            </a:r>
            <a:endParaRPr kumimoji="0" lang="en-US" altLang="zh-TW" sz="1050" b="1" i="0" u="none" strike="noStrike" kern="1200" cap="none" spc="0" normalizeH="0" baseline="0" noProof="0" dirty="0">
              <a:ln>
                <a:noFill/>
              </a:ln>
              <a:solidFill>
                <a:srgbClr val="373252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公司地址：台北市</a:t>
            </a: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11568</a:t>
            </a: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南港區經貿二路</a:t>
            </a: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188</a:t>
            </a: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號</a:t>
            </a:r>
            <a:r>
              <a:rPr kumimoji="0" lang="zh-TW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８</a:t>
            </a: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樓。免費申訴電話：</a:t>
            </a:r>
            <a:r>
              <a:rPr kumimoji="0" lang="en-US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0800-213-269</a:t>
            </a:r>
            <a:r>
              <a:rPr kumimoji="0" lang="zh-TW" altLang="zh-TW" sz="1050" b="1" i="0" u="none" strike="noStrike" kern="1200" cap="none" spc="0" normalizeH="0" baseline="0" noProof="0" dirty="0">
                <a:ln>
                  <a:noFill/>
                </a:ln>
                <a:solidFill>
                  <a:srgbClr val="37325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kumimoji="0" lang="en-US" altLang="zh-TW" sz="1050" b="1" i="0" u="none" strike="noStrike" kern="1200" cap="none" spc="0" normalizeH="0" baseline="0" noProof="0" dirty="0">
              <a:ln>
                <a:noFill/>
              </a:ln>
              <a:solidFill>
                <a:srgbClr val="373252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74A01E-2118-EC5E-93B4-98D0205D04AE}"/>
              </a:ext>
            </a:extLst>
          </p:cNvPr>
          <p:cNvSpPr/>
          <p:nvPr userDrawn="1"/>
        </p:nvSpPr>
        <p:spPr>
          <a:xfrm>
            <a:off x="8011886" y="0"/>
            <a:ext cx="2684483" cy="7559675"/>
          </a:xfrm>
          <a:prstGeom prst="rect">
            <a:avLst/>
          </a:prstGeom>
          <a:solidFill>
            <a:srgbClr val="FFFF99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</p:spTree>
    <p:extLst>
      <p:ext uri="{BB962C8B-B14F-4D97-AF65-F5344CB8AC3E}">
        <p14:creationId xmlns:p14="http://schemas.microsoft.com/office/powerpoint/2010/main" val="26091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6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3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1007950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8" indent="-251988" algn="l" defTabSz="100795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62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38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11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86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62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36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812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86" indent="-251988" algn="l" defTabSz="100795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5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50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25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99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74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49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24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99" algn="l" defTabSz="100795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2"/>
          <p:cNvSpPr>
            <a:spLocks noChangeArrowheads="1"/>
          </p:cNvSpPr>
          <p:nvPr/>
        </p:nvSpPr>
        <p:spPr bwMode="auto">
          <a:xfrm>
            <a:off x="8148868" y="103208"/>
            <a:ext cx="2472460" cy="760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1.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消費者投保前應審慎瞭解本商品之承保範圍、除外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不保事項及商品風險。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2.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本商品為保險商品受『財團法人保險安定基金』之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『人身保險安定基金專戶』保障，並非存款項目，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故不受存款保險之保障。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3.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本商品經台灣人壽合格簽署人員檢視其內容業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已符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合一般精算原則及保險法令，惟為確保權益，基於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保險公司與消費者衡平對等原則，消費者仍應詳加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閱讀保險單條款與相關文件，審慎選擇保險商品。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本商品如有虛偽不實或違法情事，應由台灣人壽及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其負責人依法負責。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4.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消費者於購買本商品前，應詳閱各種銷售文件內容，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本商品之預定附加費用率最高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14.41%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、最低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12.47%</a:t>
            </a:r>
            <a:b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；如要詳細了解其他相關資訊，請洽台灣人壽客戶服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/>
            </a:r>
            <a:b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務中心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客戶服務專線：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0800-099-850/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手機另撥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/>
            </a:r>
            <a:b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(02)8170-5156)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或網站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(www.taiwanlife.com)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，以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/>
            </a:r>
            <a:b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</a:t>
            </a:r>
            <a:r>
              <a:rPr lang="zh-TW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保障您的權益。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5.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人壽保險之死亡給付及年金保險之確定年金給付於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被保險人死亡後給付於指定受益人者，依保險法第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一百十二條規定不得作為被保險人之遺產，惟如涉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有規避遺產稅等稅捐情事者，稽徵機關仍得依據有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關稅法規定或納稅者權利保護法第七條所定實質課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稅原則辦理。相關實務案例請參考台灣人壽網站實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質課稅原則專區。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6.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本商品為利率變動型保險商品，宣告利率將隨經濟　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環境波動，除契約另有約定外，台灣人壽不負最低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宣告利率保證之責。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7.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宣告利率並非固定利率，會隨台灣人壽宣告而有所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變動，宣告利率之下限亦可能因市場利率偏低，而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　導致無最低利率保證，惟與市場利率無絕對關係。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8.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匯款費用之負擔：本保險契約相關款項之收付，除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另有約定外，若產生匯款相關費用時，由匯款人負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擔匯款相關費用，但收款人須負擔收款銀行收取或</a:t>
            </a:r>
            <a:endParaRPr lang="en-US" altLang="zh-TW" sz="8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buNone/>
              <a:defRPr/>
            </a:pP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   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扣除之匯款手續費。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詳情請參閱保單條款</a:t>
            </a:r>
            <a:r>
              <a:rPr lang="en-US" altLang="zh-TW" sz="800" b="1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9.【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匯率風險說明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】</a:t>
            </a: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★匯兌風險：本保險契約之保險費、保險給付、保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險單借款、費用及其他款項之收付，皆以本保險契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約約定之貨幣單位進行，保戶如將前揭外幣款項兌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換為新台幣時，須自行承擔因匯率變動可能產生之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風險。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★政治風險：本保險契約約定之貨幣單位的匯率可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能受其所屬國家之政治因素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大選、戰爭等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)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而受影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響。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★經濟變動風險：本保險契約約定之貨幣單位的匯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率可能受其所屬國家之經濟因素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經濟政策法規的調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整、通貨膨脹、市場利率調整等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)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之影響。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10.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投保後解約或不繼續繳費可能不利消費者，請慎選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符合需求之保險商品。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11.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保險契約各項權利義務皆詳列於保單條款，消費者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務必詳加閱讀了解，並把握保單契約撤銷之時效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(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收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　到保單翌日起算十日內</a:t>
            </a: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)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TW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※解約金非保險給付項目。</a:t>
            </a: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※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本商品係由台灣人壽保險股份有限公司發行，透過本公司之保險業務員或合作之保險代理人或保險經紀人行銷。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lvl="1" indent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※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本保險契約須於訂立契約前提供要保人不低於三日之審閱期間。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※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本商品文宣</a:t>
            </a:r>
            <a:r>
              <a:rPr lang="zh-TW" altLang="en-US" sz="1100" b="1" dirty="0">
                <a:solidFill>
                  <a:srgbClr val="C00000"/>
                </a:solidFill>
                <a:cs typeface="Times New Roman" panose="02020603050405020304" pitchFamily="18" charset="0"/>
              </a:rPr>
              <a:t>僅供參考</a:t>
            </a:r>
            <a:r>
              <a:rPr lang="zh-TW" altLang="en-US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，詳細商品內容請參閱保單條款約定為準。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ts val="1100"/>
              </a:lnSpc>
              <a:spcBef>
                <a:spcPct val="0"/>
              </a:spcBef>
              <a:buNone/>
            </a:pPr>
            <a:r>
              <a:rPr lang="en-US" altLang="zh-TW" sz="800" b="1" dirty="0">
                <a:solidFill>
                  <a:srgbClr val="585656"/>
                </a:solidFill>
                <a:cs typeface="Times New Roman" panose="02020603050405020304" pitchFamily="18" charset="0"/>
              </a:rPr>
              <a:t>Control No.</a:t>
            </a:r>
            <a:r>
              <a:rPr lang="zh-TW" altLang="en-US" sz="800" b="1" dirty="0" smtClean="0">
                <a:solidFill>
                  <a:srgbClr val="585656"/>
                </a:solidFill>
                <a:cs typeface="Times New Roman" panose="02020603050405020304" pitchFamily="18" charset="0"/>
              </a:rPr>
              <a:t>：</a:t>
            </a:r>
            <a:r>
              <a:rPr lang="en-US" altLang="zh-TW" sz="800" b="1" dirty="0" smtClean="0">
                <a:solidFill>
                  <a:srgbClr val="585656"/>
                </a:solidFill>
                <a:cs typeface="Times New Roman" panose="02020603050405020304" pitchFamily="18" charset="0"/>
              </a:rPr>
              <a:t>OP-2412-2612-1008</a:t>
            </a:r>
            <a:endParaRPr lang="en-US" altLang="zh-TW" sz="800" b="1" dirty="0">
              <a:solidFill>
                <a:srgbClr val="585656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125780" y="723083"/>
            <a:ext cx="7656812" cy="9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商品文號：中華民國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114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年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月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日台壽字第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1142320002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號函備查</a:t>
            </a:r>
            <a:endParaRPr lang="en-US" altLang="zh-TW" sz="1100" b="1" dirty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主要給付項目：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1.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增值回饋分享金 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2.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生存保險金 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3.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身故保險金或喪葬費用保險金 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4.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完全失能保險金 </a:t>
            </a:r>
            <a:r>
              <a:rPr lang="en-US" altLang="zh-TW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5.</a:t>
            </a:r>
            <a:r>
              <a:rPr lang="zh-TW" altLang="en-US" sz="11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祝壽保險金</a:t>
            </a:r>
            <a:endParaRPr lang="en-US" altLang="zh-TW" sz="1100" b="1" dirty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 fontAlgn="ctr">
              <a:spcBef>
                <a:spcPts val="0"/>
              </a:spcBef>
              <a:buNone/>
              <a:defRPr/>
            </a:pPr>
            <a:r>
              <a:rPr lang="zh-TW" altLang="en-US" sz="1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（本保險為不分紅保險單，不參加紅利分配，並無紅利給付項目。</a:t>
            </a:r>
            <a:r>
              <a:rPr lang="en-US" altLang="zh-TW" sz="1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fontAlgn="ctr">
              <a:spcBef>
                <a:spcPts val="0"/>
              </a:spcBef>
              <a:buNone/>
              <a:defRPr/>
            </a:pPr>
            <a:r>
              <a:rPr lang="zh-TW" altLang="en-US" sz="1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（本保險為外幣保險單，台灣人壽所收付之款項均以美元計價。）</a:t>
            </a:r>
          </a:p>
          <a:p>
            <a:pPr fontAlgn="ctr">
              <a:spcBef>
                <a:spcPts val="0"/>
              </a:spcBef>
              <a:buNone/>
              <a:defRPr/>
            </a:pPr>
            <a:r>
              <a:rPr lang="zh-TW" altLang="en-US" sz="1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（本保險與以新臺幣收付之人身保險契約間，不得辦理契約轉換。</a:t>
            </a:r>
            <a:r>
              <a:rPr lang="en-US" altLang="zh-TW" sz="1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3113" y="220439"/>
            <a:ext cx="7857887" cy="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6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台灣人壽　　　　　       美元利率變動型還本終身保險</a:t>
            </a:r>
          </a:p>
        </p:txBody>
      </p:sp>
      <p:sp>
        <p:nvSpPr>
          <p:cNvPr id="22" name="橢圓 21"/>
          <p:cNvSpPr/>
          <p:nvPr/>
        </p:nvSpPr>
        <p:spPr>
          <a:xfrm>
            <a:off x="1552543" y="138031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00526" y="142476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2600557" y="138031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48540" y="142476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</a:p>
        </p:txBody>
      </p:sp>
      <p:sp>
        <p:nvSpPr>
          <p:cNvPr id="60" name="橢圓 59"/>
          <p:cNvSpPr/>
          <p:nvPr/>
        </p:nvSpPr>
        <p:spPr>
          <a:xfrm>
            <a:off x="2076550" y="138031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124532" y="142476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鑫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等腰三角形 49"/>
          <p:cNvSpPr/>
          <p:nvPr/>
        </p:nvSpPr>
        <p:spPr>
          <a:xfrm rot="16200000">
            <a:off x="10438617" y="7309821"/>
            <a:ext cx="279399" cy="227017"/>
          </a:xfrm>
          <a:prstGeom prst="triangle">
            <a:avLst/>
          </a:prstGeom>
          <a:solidFill>
            <a:srgbClr val="37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  <p:pic>
        <p:nvPicPr>
          <p:cNvPr id="104" name="圖片 10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7" y="5922773"/>
            <a:ext cx="456246" cy="965467"/>
          </a:xfrm>
          <a:prstGeom prst="rect">
            <a:avLst/>
          </a:prstGeom>
        </p:spPr>
      </p:pic>
      <p:sp>
        <p:nvSpPr>
          <p:cNvPr id="105" name="文字方塊 104"/>
          <p:cNvSpPr txBox="1"/>
          <p:nvPr/>
        </p:nvSpPr>
        <p:spPr>
          <a:xfrm>
            <a:off x="1164088" y="6056007"/>
            <a:ext cx="1350148" cy="271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1400" b="1" dirty="0">
                <a:solidFill>
                  <a:srgbClr val="4B50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保價金持續累積</a:t>
            </a:r>
            <a:endParaRPr lang="zh-TW" altLang="en-US" sz="1400" b="1" dirty="0">
              <a:solidFill>
                <a:srgbClr val="738E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接點 105"/>
          <p:cNvCxnSpPr/>
          <p:nvPr/>
        </p:nvCxnSpPr>
        <p:spPr>
          <a:xfrm>
            <a:off x="1007786" y="6351093"/>
            <a:ext cx="1692000" cy="0"/>
          </a:xfrm>
          <a:prstGeom prst="line">
            <a:avLst/>
          </a:prstGeom>
          <a:ln w="12700">
            <a:solidFill>
              <a:srgbClr val="B03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圖片 10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35" y="5929050"/>
            <a:ext cx="440448" cy="923490"/>
          </a:xfrm>
          <a:prstGeom prst="rect">
            <a:avLst/>
          </a:prstGeom>
        </p:spPr>
      </p:pic>
      <p:cxnSp>
        <p:nvCxnSpPr>
          <p:cNvPr id="103" name="直線接點 102"/>
          <p:cNvCxnSpPr>
            <a:cxnSpLocks/>
          </p:cNvCxnSpPr>
          <p:nvPr/>
        </p:nvCxnSpPr>
        <p:spPr>
          <a:xfrm>
            <a:off x="5761460" y="6327912"/>
            <a:ext cx="1839723" cy="0"/>
          </a:xfrm>
          <a:prstGeom prst="line">
            <a:avLst/>
          </a:prstGeom>
          <a:ln w="12700">
            <a:solidFill>
              <a:srgbClr val="B03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圖片 9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93" y="5943740"/>
            <a:ext cx="440448" cy="923490"/>
          </a:xfrm>
          <a:prstGeom prst="rect">
            <a:avLst/>
          </a:prstGeom>
        </p:spPr>
      </p:pic>
      <p:cxnSp>
        <p:nvCxnSpPr>
          <p:cNvPr id="100" name="直線接點 99"/>
          <p:cNvCxnSpPr/>
          <p:nvPr/>
        </p:nvCxnSpPr>
        <p:spPr>
          <a:xfrm>
            <a:off x="3277231" y="6354141"/>
            <a:ext cx="1980000" cy="0"/>
          </a:xfrm>
          <a:prstGeom prst="line">
            <a:avLst/>
          </a:prstGeom>
          <a:ln w="12700">
            <a:solidFill>
              <a:srgbClr val="B03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117405" y="5359364"/>
            <a:ext cx="3260128" cy="645885"/>
            <a:chOff x="6348195" y="5408405"/>
            <a:chExt cx="3260128" cy="645885"/>
          </a:xfrm>
        </p:grpSpPr>
        <p:sp>
          <p:nvSpPr>
            <p:cNvPr id="72" name="文字方塊 71"/>
            <p:cNvSpPr txBox="1"/>
            <p:nvPr/>
          </p:nvSpPr>
          <p:spPr>
            <a:xfrm>
              <a:off x="6348195" y="5408405"/>
              <a:ext cx="1780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000" b="1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（幣別 </a:t>
              </a:r>
              <a:r>
                <a:rPr kumimoji="1" lang="en-US" altLang="zh-TW" sz="1000" b="1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/</a:t>
              </a:r>
              <a:r>
                <a:rPr kumimoji="1" lang="zh-TW" altLang="en-US" sz="1000" b="1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單位：美元 </a:t>
              </a:r>
              <a:r>
                <a:rPr kumimoji="1" lang="en-US" altLang="zh-TW" sz="1000" b="1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/</a:t>
              </a:r>
              <a:r>
                <a:rPr kumimoji="1" lang="zh-TW" altLang="en-US" sz="1000" b="1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元）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6375315" y="5666170"/>
              <a:ext cx="3233008" cy="388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r>
                <a:rPr kumimoji="1" lang="en-US" altLang="zh-TW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</a:t>
              </a:r>
              <a:r>
                <a:rPr kumimoji="1" lang="zh-TW" altLang="en-US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：投保年齡</a:t>
              </a:r>
              <a:r>
                <a:rPr kumimoji="1" lang="en-US" altLang="zh-TW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15</a:t>
              </a:r>
              <a:r>
                <a:rPr kumimoji="1" lang="zh-TW" altLang="en-US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足歲</a:t>
              </a:r>
              <a:r>
                <a:rPr kumimoji="1" lang="en-US" altLang="zh-TW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含</a:t>
              </a:r>
              <a:r>
                <a:rPr kumimoji="1" lang="en-US" altLang="zh-TW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  <a:r>
                <a:rPr kumimoji="1" lang="zh-TW" altLang="en-US" sz="899" dirty="0">
                  <a:solidFill>
                    <a:srgbClr val="605F5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以上。　　</a:t>
              </a:r>
              <a:endParaRPr kumimoji="1" lang="en-US" altLang="zh-TW" sz="899" dirty="0">
                <a:solidFill>
                  <a:srgbClr val="60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TW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r>
                <a:rPr kumimoji="1" lang="en-US" altLang="zh-TW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2</a:t>
              </a:r>
              <a:r>
                <a:rPr kumimoji="1" lang="zh-TW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：高保費折扣已包含符合繳費方式條件的保費折扣率１</a:t>
              </a:r>
              <a:r>
                <a:rPr kumimoji="1" lang="en-US" altLang="zh-TW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%</a:t>
              </a:r>
              <a:r>
                <a:rPr kumimoji="1" lang="zh-TW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。　</a:t>
              </a:r>
              <a:endParaRPr kumimoji="1" lang="en-US" altLang="zh-TW" sz="899" dirty="0">
                <a:solidFill>
                  <a:srgbClr val="60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6287240" y="2981476"/>
            <a:ext cx="1035886" cy="279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TW" altLang="en-US" sz="1653" b="1" dirty="0">
                <a:solidFill>
                  <a:srgbClr val="3C42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投保年齡</a:t>
            </a:r>
            <a:endParaRPr kumimoji="1" lang="en-US" altLang="zh-TW" sz="1653" b="1" dirty="0">
              <a:solidFill>
                <a:srgbClr val="3C425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138688" y="3225263"/>
            <a:ext cx="1562552" cy="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6310579" y="3400579"/>
            <a:ext cx="1787468" cy="14421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9BF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生存保險金給付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保險年齡：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歲：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~49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歲：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~54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歲：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~59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ts val="1900"/>
              </a:lnSpc>
              <a:buFont typeface="Wingdings" panose="05000000000000000000" pitchFamily="2" charset="2"/>
              <a:buChar char="Ø"/>
            </a:pP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歲：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~64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1155923" y="1803458"/>
            <a:ext cx="1355799" cy="279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TW" altLang="en-US" sz="1653" b="1" dirty="0">
                <a:solidFill>
                  <a:srgbClr val="3C42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讓愛傳承</a:t>
            </a:r>
          </a:p>
        </p:txBody>
      </p:sp>
      <p:cxnSp>
        <p:nvCxnSpPr>
          <p:cNvPr id="110" name="直線接點 109"/>
          <p:cNvCxnSpPr/>
          <p:nvPr/>
        </p:nvCxnSpPr>
        <p:spPr>
          <a:xfrm>
            <a:off x="1159638" y="2119408"/>
            <a:ext cx="1435846" cy="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1155923" y="2241630"/>
            <a:ext cx="1999262" cy="467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9BF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身故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完全失能保險金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可選擇分期給付</a:t>
            </a:r>
          </a:p>
        </p:txBody>
      </p:sp>
      <p:sp>
        <p:nvSpPr>
          <p:cNvPr id="113" name="文字方塊 112"/>
          <p:cNvSpPr txBox="1"/>
          <p:nvPr/>
        </p:nvSpPr>
        <p:spPr>
          <a:xfrm>
            <a:off x="5154681" y="1588566"/>
            <a:ext cx="1491925" cy="279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TW" altLang="en-US" sz="1653" b="1" dirty="0">
                <a:solidFill>
                  <a:srgbClr val="3C42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高保費折扣</a:t>
            </a:r>
            <a:r>
              <a:rPr lang="en-US" altLang="zh-TW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2)</a:t>
            </a:r>
          </a:p>
        </p:txBody>
      </p:sp>
      <p:cxnSp>
        <p:nvCxnSpPr>
          <p:cNvPr id="114" name="直線接點 113"/>
          <p:cNvCxnSpPr/>
          <p:nvPr/>
        </p:nvCxnSpPr>
        <p:spPr>
          <a:xfrm flipH="1">
            <a:off x="4929173" y="1894357"/>
            <a:ext cx="2208203" cy="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5146213" y="2045459"/>
            <a:ext cx="2641645" cy="467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9BF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年繳</a:t>
            </a:r>
            <a:r>
              <a:rPr kumimoji="1" lang="en-US" altLang="zh-TW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2</a:t>
            </a:r>
            <a:r>
              <a:rPr kumimoji="1" lang="zh-TW" altLang="en-US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千美元即享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4%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保費折扣</a:t>
            </a:r>
            <a:endParaRPr lang="en-US" altLang="zh-TW" sz="1400" b="1" baseline="30000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最高合併</a:t>
            </a:r>
            <a:r>
              <a:rPr lang="zh-TW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折扣上限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6.5%</a:t>
            </a:r>
            <a:endParaRPr lang="en-US" altLang="zh-TW" sz="1400" b="1" baseline="30000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8" name="直線接點 117"/>
          <p:cNvCxnSpPr/>
          <p:nvPr/>
        </p:nvCxnSpPr>
        <p:spPr>
          <a:xfrm flipH="1" flipV="1">
            <a:off x="6037251" y="3279162"/>
            <a:ext cx="1552181" cy="5223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89DA0D71-5119-1CC6-BC82-58964EE9D3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29" y="2149070"/>
            <a:ext cx="4173049" cy="3572449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7749B4A-2B86-46A2-4661-BE1434349F0A}"/>
              </a:ext>
            </a:extLst>
          </p:cNvPr>
          <p:cNvSpPr/>
          <p:nvPr/>
        </p:nvSpPr>
        <p:spPr>
          <a:xfrm>
            <a:off x="3134453" y="147422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96675F-2072-70F8-D9C0-09C37328C0E1}"/>
              </a:ext>
            </a:extLst>
          </p:cNvPr>
          <p:cNvSpPr txBox="1"/>
          <p:nvPr/>
        </p:nvSpPr>
        <p:spPr>
          <a:xfrm>
            <a:off x="3182436" y="151867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8689" y="2912763"/>
            <a:ext cx="1279831" cy="2795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400"/>
              </a:lnSpc>
            </a:pPr>
            <a:r>
              <a:rPr kumimoji="1" lang="zh-TW" altLang="en-US" sz="1653" b="1" dirty="0">
                <a:solidFill>
                  <a:srgbClr val="3C42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投保金額</a:t>
            </a:r>
            <a:endParaRPr kumimoji="1" lang="en-US" altLang="zh-TW" sz="1653" b="1" dirty="0">
              <a:solidFill>
                <a:srgbClr val="3C4255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4470" y="3312273"/>
            <a:ext cx="2385941" cy="467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9BF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美元計價</a:t>
            </a:r>
            <a:endParaRPr lang="en-US" altLang="zh-TW" sz="1400" b="1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900"/>
              </a:lnSpc>
            </a:pPr>
            <a:r>
              <a:rPr lang="zh-TW" altLang="en-US" sz="1400" b="1" dirty="0">
                <a:solidFill>
                  <a:srgbClr val="F9BF4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● 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3,000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美元～</a:t>
            </a:r>
            <a:r>
              <a:rPr lang="en-US" altLang="zh-TW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萬美元</a:t>
            </a:r>
            <a:r>
              <a:rPr lang="en-US" altLang="zh-TW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400" b="1" baseline="30000" dirty="0">
                <a:solidFill>
                  <a:srgbClr val="615F5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endParaRPr lang="zh-TW" altLang="en-US" sz="1400" b="1" baseline="30000" dirty="0">
              <a:solidFill>
                <a:srgbClr val="615F5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DF3A8B-5093-8C45-1F33-A0CCD77F0974}"/>
              </a:ext>
            </a:extLst>
          </p:cNvPr>
          <p:cNvSpPr txBox="1"/>
          <p:nvPr/>
        </p:nvSpPr>
        <p:spPr>
          <a:xfrm>
            <a:off x="1120590" y="6390795"/>
            <a:ext cx="143714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透過增值回饋金購買增額繳清保險，提升保價金累積速度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F75B5C-58CF-67AB-3EB4-3E27DD670DB0}"/>
              </a:ext>
            </a:extLst>
          </p:cNvPr>
          <p:cNvSpPr txBox="1"/>
          <p:nvPr/>
        </p:nvSpPr>
        <p:spPr>
          <a:xfrm>
            <a:off x="3289831" y="6056007"/>
            <a:ext cx="2059891" cy="271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1400" b="1" dirty="0">
                <a:solidFill>
                  <a:srgbClr val="4B50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生存金給付年齡靈活選</a:t>
            </a:r>
            <a:endParaRPr lang="zh-TW" altLang="en-US" sz="1400" b="1" dirty="0">
              <a:solidFill>
                <a:srgbClr val="738E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6EBCE1-877B-D6FE-BF1A-D59400E23A6C}"/>
              </a:ext>
            </a:extLst>
          </p:cNvPr>
          <p:cNvSpPr txBox="1"/>
          <p:nvPr/>
        </p:nvSpPr>
        <p:spPr>
          <a:xfrm>
            <a:off x="3443273" y="6395321"/>
            <a:ext cx="16564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四種給付年齡自由選</a:t>
            </a:r>
            <a:endParaRPr lang="en-US" altLang="zh-TW" sz="1200" b="1" dirty="0">
              <a:solidFill>
                <a:srgbClr val="537A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/60</a:t>
            </a:r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/65</a:t>
            </a:r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r>
              <a:rPr lang="en-US" altLang="zh-TW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/70</a:t>
            </a:r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en-US" altLang="zh-TW" sz="1200" b="1" dirty="0">
              <a:solidFill>
                <a:srgbClr val="537A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滿足客戶多元退休規劃</a:t>
            </a:r>
            <a:endParaRPr lang="en-US" altLang="zh-TW" sz="1200" b="1" dirty="0">
              <a:solidFill>
                <a:srgbClr val="537A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0818E6-7644-550A-9E96-C2EB68EF07A9}"/>
              </a:ext>
            </a:extLst>
          </p:cNvPr>
          <p:cNvSpPr txBox="1"/>
          <p:nvPr/>
        </p:nvSpPr>
        <p:spPr>
          <a:xfrm>
            <a:off x="5735363" y="6036957"/>
            <a:ext cx="2059891" cy="271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TW" altLang="en-US" sz="1400" b="1" dirty="0">
                <a:solidFill>
                  <a:srgbClr val="4B50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打造退休穩定金流</a:t>
            </a:r>
            <a:endParaRPr lang="zh-TW" altLang="en-US" sz="1400" b="1" dirty="0">
              <a:solidFill>
                <a:srgbClr val="738EA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AF7575-08A0-9019-22C9-082262061015}"/>
              </a:ext>
            </a:extLst>
          </p:cNvPr>
          <p:cNvSpPr txBox="1"/>
          <p:nvPr/>
        </p:nvSpPr>
        <p:spPr>
          <a:xfrm>
            <a:off x="5964125" y="6368651"/>
            <a:ext cx="16564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於生存保險金開始給付年齡後．可年年享生存金給付，保障退休生活</a:t>
            </a:r>
            <a:endParaRPr lang="en-US" altLang="zh-TW" sz="1200" b="1" dirty="0">
              <a:solidFill>
                <a:srgbClr val="537A8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44830F5-0E00-EF7C-6D30-C5CFA9484208}"/>
              </a:ext>
            </a:extLst>
          </p:cNvPr>
          <p:cNvSpPr txBox="1"/>
          <p:nvPr/>
        </p:nvSpPr>
        <p:spPr>
          <a:xfrm>
            <a:off x="3371541" y="5133899"/>
            <a:ext cx="2277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商品特色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438600" y="731430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</a:rPr>
              <a:t>1/3</a:t>
            </a:r>
            <a:endParaRPr lang="zh-TW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7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77AA5-FA40-F05F-0C55-81431115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套索 6">
            <a:extLst>
              <a:ext uri="{FF2B5EF4-FFF2-40B4-BE49-F238E27FC236}">
                <a16:creationId xmlns:a16="http://schemas.microsoft.com/office/drawing/2014/main" id="{49128FFE-447B-74DA-A4A1-6504C2FCD2A7}"/>
              </a:ext>
            </a:extLst>
          </p:cNvPr>
          <p:cNvSpPr/>
          <p:nvPr/>
        </p:nvSpPr>
        <p:spPr>
          <a:xfrm rot="6758765">
            <a:off x="128365" y="152712"/>
            <a:ext cx="2391675" cy="2391675"/>
          </a:xfrm>
          <a:prstGeom prst="chord">
            <a:avLst/>
          </a:prstGeom>
          <a:solidFill>
            <a:srgbClr val="B0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80C46355-11A0-9952-10FA-2BE744415E02}"/>
              </a:ext>
            </a:extLst>
          </p:cNvPr>
          <p:cNvSpPr txBox="1"/>
          <p:nvPr/>
        </p:nvSpPr>
        <p:spPr>
          <a:xfrm>
            <a:off x="615845" y="342748"/>
            <a:ext cx="16083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457203"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投保情境說明</a:t>
            </a:r>
            <a:endParaRPr lang="zh-TW" altLang="en-US" dirty="0">
              <a:solidFill>
                <a:schemeClr val="bg1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2D4860C0-424A-36FB-BF3D-F8E0A6EAB949}"/>
              </a:ext>
            </a:extLst>
          </p:cNvPr>
          <p:cNvSpPr/>
          <p:nvPr/>
        </p:nvSpPr>
        <p:spPr>
          <a:xfrm rot="16200000">
            <a:off x="10438617" y="7309821"/>
            <a:ext cx="279399" cy="227017"/>
          </a:xfrm>
          <a:prstGeom prst="triangle">
            <a:avLst/>
          </a:prstGeom>
          <a:solidFill>
            <a:srgbClr val="37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203647F-C1F4-1041-F3EE-6EA4271B75FF}"/>
              </a:ext>
            </a:extLst>
          </p:cNvPr>
          <p:cNvGrpSpPr/>
          <p:nvPr/>
        </p:nvGrpSpPr>
        <p:grpSpPr>
          <a:xfrm>
            <a:off x="3143272" y="839504"/>
            <a:ext cx="7134745" cy="858514"/>
            <a:chOff x="3146189" y="875386"/>
            <a:chExt cx="4515385" cy="858514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33105FE-D9C2-0BD2-0DCE-A3B106FFEE10}"/>
                </a:ext>
              </a:extLst>
            </p:cNvPr>
            <p:cNvSpPr txBox="1"/>
            <p:nvPr/>
          </p:nvSpPr>
          <p:spPr>
            <a:xfrm>
              <a:off x="3216917" y="875386"/>
              <a:ext cx="1684231" cy="8463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457203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性　　別：男</a:t>
              </a:r>
              <a:endParaRPr kumimoji="1" lang="en-US" altLang="zh-TW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保險年齡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40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歲</a:t>
              </a:r>
              <a:endParaRPr kumimoji="1" lang="zh-TW" altLang="zh-TW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繳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費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別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6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年期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CF87F8DE-0A9C-F9DA-D445-C21A450BC189}"/>
                </a:ext>
              </a:extLst>
            </p:cNvPr>
            <p:cNvSpPr txBox="1"/>
            <p:nvPr/>
          </p:nvSpPr>
          <p:spPr>
            <a:xfrm>
              <a:off x="4572004" y="887514"/>
              <a:ext cx="3089570" cy="8463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折 扣 前 年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10,907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35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折 扣 後 年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10,307 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33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  <a:r>
                <a:rPr kumimoji="1" lang="zh-TW" altLang="en-US" sz="1400" b="1" baseline="30000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endParaRPr kumimoji="1" lang="en-US" altLang="zh-TW" sz="1400" b="1" baseline="30000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 </a:t>
              </a:r>
              <a:r>
                <a:rPr kumimoji="1" lang="zh-TW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六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年 累 計 實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61,842 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198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  <a:r>
                <a:rPr kumimoji="1" lang="zh-TW" altLang="en-US" sz="1400" b="1" baseline="30000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endParaRPr kumimoji="1" lang="en-US" altLang="zh-TW" sz="1400" b="1" baseline="30000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25890F7-BEA2-D01E-0BA3-647F303347F3}"/>
                </a:ext>
              </a:extLst>
            </p:cNvPr>
            <p:cNvGrpSpPr/>
            <p:nvPr/>
          </p:nvGrpSpPr>
          <p:grpSpPr>
            <a:xfrm>
              <a:off x="3146189" y="1143816"/>
              <a:ext cx="4283287" cy="313399"/>
              <a:chOff x="3154898" y="1152530"/>
              <a:chExt cx="4283287" cy="287354"/>
            </a:xfrm>
          </p:grpSpPr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A90C8646-0C8F-51C1-47DE-E8BDA63CC79B}"/>
                  </a:ext>
                </a:extLst>
              </p:cNvPr>
              <p:cNvCxnSpPr/>
              <p:nvPr/>
            </p:nvCxnSpPr>
            <p:spPr>
              <a:xfrm>
                <a:off x="3154898" y="1152530"/>
                <a:ext cx="4283283" cy="0"/>
              </a:xfrm>
              <a:prstGeom prst="line">
                <a:avLst/>
              </a:prstGeom>
              <a:ln w="19050">
                <a:solidFill>
                  <a:srgbClr val="B03B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70C8CA6-8BE0-F840-9FDC-5C88D88D20DD}"/>
                  </a:ext>
                </a:extLst>
              </p:cNvPr>
              <p:cNvCxnSpPr/>
              <p:nvPr/>
            </p:nvCxnSpPr>
            <p:spPr>
              <a:xfrm>
                <a:off x="3154903" y="1439884"/>
                <a:ext cx="4283282" cy="0"/>
              </a:xfrm>
              <a:prstGeom prst="line">
                <a:avLst/>
              </a:prstGeom>
              <a:ln w="19050">
                <a:solidFill>
                  <a:srgbClr val="B03B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0BCECE9-55F4-4977-A58F-8BCF84416C1B}"/>
              </a:ext>
            </a:extLst>
          </p:cNvPr>
          <p:cNvSpPr/>
          <p:nvPr/>
        </p:nvSpPr>
        <p:spPr>
          <a:xfrm>
            <a:off x="8620820" y="7304455"/>
            <a:ext cx="1875835" cy="362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Bef>
                <a:spcPct val="0"/>
              </a:spcBef>
            </a:pPr>
            <a:r>
              <a:rPr lang="en-US" altLang="zh-TW" sz="8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Control No.</a:t>
            </a:r>
            <a:r>
              <a:rPr lang="zh-TW" altLang="en-US" sz="800" b="1" dirty="0" smtClean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800" b="1" dirty="0" smtClean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OP-2412-2612-1008</a:t>
            </a:r>
            <a:endParaRPr lang="en-US" altLang="zh-TW" sz="800" b="1" dirty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ct val="0"/>
              </a:spcBef>
            </a:pPr>
            <a:endParaRPr lang="en-US" altLang="zh-TW" sz="800" b="1" dirty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5441D9-028A-A08B-2325-8ED8FAB07120}"/>
              </a:ext>
            </a:extLst>
          </p:cNvPr>
          <p:cNvSpPr/>
          <p:nvPr/>
        </p:nvSpPr>
        <p:spPr>
          <a:xfrm>
            <a:off x="209276" y="6911880"/>
            <a:ext cx="10083886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※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 上表範例</a:t>
            </a:r>
            <a:r>
              <a:rPr lang="zh-TW" altLang="en-US" sz="1600" b="1" dirty="0">
                <a:solidFill>
                  <a:srgbClr val="B0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僅供參考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，可能存在匯率換算及小數點四捨五入進位之差異，實際數值詳閱保險單面頁各項給付條件之詳細內容請參閱保單條款。</a:t>
            </a:r>
            <a:endParaRPr lang="en-US" altLang="zh-TW" sz="105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※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 上表假設係以美元兌台幣匯率</a:t>
            </a: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32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元估算之新臺幣換算金額。</a:t>
            </a:r>
            <a:endParaRPr lang="en-US" altLang="zh-TW" sz="105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註：此折扣後保費包含高保費折扣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4.5%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及金融機構自動轉帳保費折扣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1.0%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，合計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5.5%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折扣。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8" y="603224"/>
            <a:ext cx="1406405" cy="120398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24DC37A-9D12-7AF1-9D36-815584EE9EB6}"/>
              </a:ext>
            </a:extLst>
          </p:cNvPr>
          <p:cNvSpPr txBox="1">
            <a:spLocks noChangeArrowheads="1"/>
          </p:cNvSpPr>
          <p:nvPr/>
        </p:nvSpPr>
        <p:spPr>
          <a:xfrm>
            <a:off x="2606921" y="169463"/>
            <a:ext cx="7857887" cy="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6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台灣人壽　　　　　       美元利率變動型還本終身保險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39831E-6C3F-F532-BBB1-94EBBED5E1A0}"/>
              </a:ext>
            </a:extLst>
          </p:cNvPr>
          <p:cNvSpPr/>
          <p:nvPr/>
        </p:nvSpPr>
        <p:spPr>
          <a:xfrm>
            <a:off x="4016351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42FE8-788F-17C2-CEF6-CE68DF743BCA}"/>
              </a:ext>
            </a:extLst>
          </p:cNvPr>
          <p:cNvSpPr txBox="1"/>
          <p:nvPr/>
        </p:nvSpPr>
        <p:spPr>
          <a:xfrm>
            <a:off x="4064334" y="91500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8765E9B-1234-EFA8-E3F7-AB5DB5940BA0}"/>
              </a:ext>
            </a:extLst>
          </p:cNvPr>
          <p:cNvSpPr/>
          <p:nvPr/>
        </p:nvSpPr>
        <p:spPr>
          <a:xfrm>
            <a:off x="5064365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4A6759-0243-0A59-9E91-6BBDADA7E032}"/>
              </a:ext>
            </a:extLst>
          </p:cNvPr>
          <p:cNvSpPr txBox="1"/>
          <p:nvPr/>
        </p:nvSpPr>
        <p:spPr>
          <a:xfrm>
            <a:off x="5112348" y="91500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C603496-FFA7-195A-535C-95587232E6B8}"/>
              </a:ext>
            </a:extLst>
          </p:cNvPr>
          <p:cNvSpPr/>
          <p:nvPr/>
        </p:nvSpPr>
        <p:spPr>
          <a:xfrm>
            <a:off x="4540358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00FAD4-414F-CEBB-8917-FC4AF3064BE7}"/>
              </a:ext>
            </a:extLst>
          </p:cNvPr>
          <p:cNvSpPr txBox="1"/>
          <p:nvPr/>
        </p:nvSpPr>
        <p:spPr>
          <a:xfrm>
            <a:off x="4588340" y="91500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鑫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039E83-7CD1-6544-9B80-444DB7A2FD2B}"/>
              </a:ext>
            </a:extLst>
          </p:cNvPr>
          <p:cNvSpPr/>
          <p:nvPr/>
        </p:nvSpPr>
        <p:spPr>
          <a:xfrm>
            <a:off x="5598261" y="96446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7464CB-1A1D-94F7-1842-AFC198A758A5}"/>
              </a:ext>
            </a:extLst>
          </p:cNvPr>
          <p:cNvSpPr txBox="1"/>
          <p:nvPr/>
        </p:nvSpPr>
        <p:spPr>
          <a:xfrm>
            <a:off x="5646244" y="100891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7C6FBB-9249-BCAD-8092-1B4B1E899CCB}"/>
              </a:ext>
            </a:extLst>
          </p:cNvPr>
          <p:cNvSpPr txBox="1"/>
          <p:nvPr/>
        </p:nvSpPr>
        <p:spPr>
          <a:xfrm>
            <a:off x="736156" y="1512274"/>
            <a:ext cx="123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歲男性</a:t>
            </a:r>
            <a:endParaRPr lang="zh-TW" altLang="en-US" dirty="0"/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6428FD39-198D-6FB4-9D04-CB12A0605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95841"/>
              </p:ext>
            </p:extLst>
          </p:nvPr>
        </p:nvGraphicFramePr>
        <p:xfrm>
          <a:off x="219108" y="1928039"/>
          <a:ext cx="10092555" cy="3614586"/>
        </p:xfrm>
        <a:graphic>
          <a:graphicData uri="http://schemas.openxmlformats.org/drawingml/2006/table">
            <a:tbl>
              <a:tblPr firstRow="1" bandRow="1"/>
              <a:tblGrid>
                <a:gridCol w="1452555">
                  <a:extLst>
                    <a:ext uri="{9D8B030D-6E8A-4147-A177-3AD203B41FA5}">
                      <a16:colId xmlns:a16="http://schemas.microsoft.com/office/drawing/2014/main" val="29132926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5004343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3375659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20427598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238245868"/>
                    </a:ext>
                  </a:extLst>
                </a:gridCol>
              </a:tblGrid>
              <a:tr h="960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生存保險金給付之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/>
                      </a:r>
                      <a:b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保險年齡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55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65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898"/>
                  </a:ext>
                </a:extLst>
              </a:tr>
              <a:tr h="869582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退休、傳承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多元規劃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靈活運用</a:t>
                      </a:r>
                      <a:endParaRPr lang="en-US" altLang="zh-TW" sz="16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2000" marR="72000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11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13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16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20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427517"/>
                  </a:ext>
                </a:extLst>
              </a:tr>
              <a:tr h="869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4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4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283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4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4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343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416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503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38583"/>
                  </a:ext>
                </a:extLst>
              </a:tr>
              <a:tr h="869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348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421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468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566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123289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E1E3E3-BF76-C4E9-0976-3EA1C1F1D504}"/>
              </a:ext>
            </a:extLst>
          </p:cNvPr>
          <p:cNvSpPr txBox="1"/>
          <p:nvPr/>
        </p:nvSpPr>
        <p:spPr>
          <a:xfrm>
            <a:off x="11870335" y="170555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golian Baiti" panose="03000500000000000000" pitchFamily="66" charset="0"/>
              </a:rPr>
              <a:t>樂退生活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1AD5E99-DCEF-D82F-AFE1-7C1884A29B45}"/>
              </a:ext>
            </a:extLst>
          </p:cNvPr>
          <p:cNvSpPr txBox="1"/>
          <p:nvPr/>
        </p:nvSpPr>
        <p:spPr>
          <a:xfrm>
            <a:off x="11865695" y="213168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golian Baiti" panose="03000500000000000000" pitchFamily="66" charset="0"/>
              </a:rPr>
              <a:t>傳愛守護</a:t>
            </a: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DB2FD5F2-0BCD-49A1-B9EA-C4E483D93096}"/>
              </a:ext>
            </a:extLst>
          </p:cNvPr>
          <p:cNvSpPr/>
          <p:nvPr/>
        </p:nvSpPr>
        <p:spPr>
          <a:xfrm>
            <a:off x="11469404" y="1695399"/>
            <a:ext cx="396291" cy="386689"/>
          </a:xfrm>
          <a:prstGeom prst="ellipse">
            <a:avLst/>
          </a:prstGeom>
          <a:solidFill>
            <a:srgbClr val="948A54"/>
          </a:solidFill>
          <a:ln w="28575">
            <a:noFill/>
          </a:ln>
        </p:spPr>
        <p:txBody>
          <a:bodyPr wrap="square">
            <a:noAutofit/>
          </a:bodyPr>
          <a:lstStyle/>
          <a:p>
            <a:pPr algn="ctr" defTabSz="914400" latinLnBrk="1">
              <a:spcBef>
                <a:spcPts val="600"/>
              </a:spcBef>
              <a:defRPr/>
            </a:pPr>
            <a:endParaRPr lang="zh-TW" altLang="en-US" sz="1400" b="1" kern="0" dirty="0">
              <a:solidFill>
                <a:srgbClr val="007167">
                  <a:lumMod val="5000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874171-1890-3FA9-5761-C142019089FA}"/>
              </a:ext>
            </a:extLst>
          </p:cNvPr>
          <p:cNvSpPr/>
          <p:nvPr/>
        </p:nvSpPr>
        <p:spPr>
          <a:xfrm>
            <a:off x="11510295" y="1729253"/>
            <a:ext cx="31451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 latinLnBrk="1">
              <a:spcBef>
                <a:spcPts val="600"/>
              </a:spcBef>
              <a:defRPr/>
            </a:pPr>
            <a:r>
              <a:rPr lang="en-US" altLang="zh-TW" sz="1400" b="1" kern="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B6808A3A-0A25-170F-3125-A91FF7DD2BC6}"/>
              </a:ext>
            </a:extLst>
          </p:cNvPr>
          <p:cNvSpPr/>
          <p:nvPr/>
        </p:nvSpPr>
        <p:spPr>
          <a:xfrm>
            <a:off x="11475498" y="2536965"/>
            <a:ext cx="396291" cy="400246"/>
          </a:xfrm>
          <a:prstGeom prst="ellipse">
            <a:avLst/>
          </a:prstGeom>
          <a:solidFill>
            <a:srgbClr val="FF6699">
              <a:lumMod val="60000"/>
              <a:lumOff val="40000"/>
            </a:srgbClr>
          </a:solidFill>
          <a:ln w="28575">
            <a:noFill/>
          </a:ln>
        </p:spPr>
        <p:txBody>
          <a:bodyPr wrap="square">
            <a:noAutofit/>
          </a:bodyPr>
          <a:lstStyle/>
          <a:p>
            <a:pPr algn="ctr" defTabSz="914400" latinLnBrk="1">
              <a:spcBef>
                <a:spcPts val="600"/>
              </a:spcBef>
              <a:defRPr/>
            </a:pPr>
            <a:endParaRPr lang="zh-TW" altLang="en-US" sz="1400" b="1" kern="0" dirty="0">
              <a:solidFill>
                <a:srgbClr val="007167">
                  <a:lumMod val="5000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DEED108A-727C-D7EA-3536-B953CEDEA6D5}"/>
              </a:ext>
            </a:extLst>
          </p:cNvPr>
          <p:cNvSpPr/>
          <p:nvPr/>
        </p:nvSpPr>
        <p:spPr>
          <a:xfrm>
            <a:off x="11469404" y="2104917"/>
            <a:ext cx="396291" cy="400246"/>
          </a:xfrm>
          <a:prstGeom prst="ellipse">
            <a:avLst/>
          </a:prstGeom>
          <a:solidFill>
            <a:srgbClr val="2683C6">
              <a:lumMod val="60000"/>
              <a:lumOff val="40000"/>
            </a:srgbClr>
          </a:solidFill>
          <a:ln w="28575">
            <a:noFill/>
          </a:ln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 dirty="0">
              <a:ln>
                <a:noFill/>
              </a:ln>
              <a:solidFill>
                <a:srgbClr val="00716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7DC7A8-D0DA-4A30-E59C-EEA23B062683}"/>
              </a:ext>
            </a:extLst>
          </p:cNvPr>
          <p:cNvSpPr/>
          <p:nvPr/>
        </p:nvSpPr>
        <p:spPr>
          <a:xfrm>
            <a:off x="11510296" y="2141367"/>
            <a:ext cx="3145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 latinLnBrk="1">
              <a:spcBef>
                <a:spcPts val="600"/>
              </a:spcBef>
              <a:defRPr/>
            </a:pPr>
            <a:r>
              <a:rPr lang="en-US" altLang="zh-TW" sz="1400" b="1" kern="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5BBACD8-F9C2-AFD1-8EEB-555DF338A7AC}"/>
              </a:ext>
            </a:extLst>
          </p:cNvPr>
          <p:cNvSpPr/>
          <p:nvPr/>
        </p:nvSpPr>
        <p:spPr>
          <a:xfrm>
            <a:off x="11516388" y="2591367"/>
            <a:ext cx="3145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 latinLnBrk="1">
              <a:spcBef>
                <a:spcPts val="600"/>
              </a:spcBef>
              <a:defRPr/>
            </a:pPr>
            <a:r>
              <a:rPr lang="en-US" altLang="zh-TW" sz="1400" b="1" kern="0" dirty="0">
                <a:solidFill>
                  <a:prstClr val="white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838D001-9D77-B954-D4D4-32D7950C582C}"/>
              </a:ext>
            </a:extLst>
          </p:cNvPr>
          <p:cNvSpPr txBox="1"/>
          <p:nvPr/>
        </p:nvSpPr>
        <p:spPr>
          <a:xfrm>
            <a:off x="11870059" y="2560807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golian Baiti" panose="03000500000000000000" pitchFamily="66" charset="0"/>
              </a:rPr>
              <a:t>靈活運用</a:t>
            </a:r>
          </a:p>
        </p:txBody>
      </p:sp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44FD1A3C-8042-85C7-394F-C6857296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453387"/>
              </p:ext>
            </p:extLst>
          </p:nvPr>
        </p:nvGraphicFramePr>
        <p:xfrm>
          <a:off x="219108" y="5721983"/>
          <a:ext cx="10092376" cy="1077570"/>
        </p:xfrm>
        <a:graphic>
          <a:graphicData uri="http://schemas.openxmlformats.org/drawingml/2006/table">
            <a:tbl>
              <a:tblPr firstRow="1" bandRow="1"/>
              <a:tblGrid>
                <a:gridCol w="1452376">
                  <a:extLst>
                    <a:ext uri="{9D8B030D-6E8A-4147-A177-3AD203B41FA5}">
                      <a16:colId xmlns:a16="http://schemas.microsoft.com/office/drawing/2014/main" val="34812463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424878532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5471227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9238122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775510678"/>
                    </a:ext>
                  </a:extLst>
                </a:gridCol>
              </a:tblGrid>
              <a:tr h="413397">
                <a:tc gridSpan="5"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保險年齡到達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歲之保單週年日仍生存時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4339"/>
                  </a:ext>
                </a:extLst>
              </a:tr>
              <a:tr h="66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祝壽保險金</a:t>
                      </a:r>
                      <a:endParaRPr lang="en-US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297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360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436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527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97949"/>
                  </a:ext>
                </a:extLst>
              </a:tr>
            </a:tbl>
          </a:graphicData>
        </a:graphic>
      </p:graphicFrame>
      <p:sp>
        <p:nvSpPr>
          <p:cNvPr id="59" name="文字方塊 58">
            <a:extLst>
              <a:ext uri="{FF2B5EF4-FFF2-40B4-BE49-F238E27FC236}">
                <a16:creationId xmlns:a16="http://schemas.microsoft.com/office/drawing/2014/main" id="{F7E37E84-59C2-4429-9096-60F891F6E270}"/>
              </a:ext>
            </a:extLst>
          </p:cNvPr>
          <p:cNvSpPr txBox="1"/>
          <p:nvPr/>
        </p:nvSpPr>
        <p:spPr>
          <a:xfrm>
            <a:off x="10438600" y="731430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</a:rPr>
              <a:t>2/3</a:t>
            </a:r>
            <a:endParaRPr lang="zh-TW" altLang="en-US" sz="800" b="1" dirty="0">
              <a:solidFill>
                <a:schemeClr val="bg1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14A3759-2B4D-84BA-B80B-7CF19C30EA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5" y="4787479"/>
            <a:ext cx="553804" cy="4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6A9C-4F0A-6D80-98CA-C5BE57A0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套索 6">
            <a:extLst>
              <a:ext uri="{FF2B5EF4-FFF2-40B4-BE49-F238E27FC236}">
                <a16:creationId xmlns:a16="http://schemas.microsoft.com/office/drawing/2014/main" id="{0F1BBC1E-071A-4264-3AA3-9D7A66C6B8C4}"/>
              </a:ext>
            </a:extLst>
          </p:cNvPr>
          <p:cNvSpPr/>
          <p:nvPr/>
        </p:nvSpPr>
        <p:spPr>
          <a:xfrm rot="6758765">
            <a:off x="128365" y="152712"/>
            <a:ext cx="2391675" cy="2391675"/>
          </a:xfrm>
          <a:prstGeom prst="chord">
            <a:avLst/>
          </a:prstGeom>
          <a:solidFill>
            <a:srgbClr val="B03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E7B80F5-958F-7CD5-A382-128B01E20009}"/>
              </a:ext>
            </a:extLst>
          </p:cNvPr>
          <p:cNvSpPr txBox="1"/>
          <p:nvPr/>
        </p:nvSpPr>
        <p:spPr>
          <a:xfrm>
            <a:off x="615845" y="342748"/>
            <a:ext cx="160834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defTabSz="457203">
              <a:defRPr/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投保情境說明</a:t>
            </a:r>
            <a:endParaRPr lang="zh-TW" altLang="en-US" dirty="0">
              <a:solidFill>
                <a:schemeClr val="bg1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07498895-673F-1C56-7E92-75F52A4B7A67}"/>
              </a:ext>
            </a:extLst>
          </p:cNvPr>
          <p:cNvSpPr/>
          <p:nvPr/>
        </p:nvSpPr>
        <p:spPr>
          <a:xfrm rot="16200000">
            <a:off x="10438617" y="7309821"/>
            <a:ext cx="279399" cy="227017"/>
          </a:xfrm>
          <a:prstGeom prst="triangle">
            <a:avLst/>
          </a:prstGeom>
          <a:solidFill>
            <a:srgbClr val="37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53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7C590C-8BB4-DCCA-4F9D-A40F211B0134}"/>
              </a:ext>
            </a:extLst>
          </p:cNvPr>
          <p:cNvGrpSpPr/>
          <p:nvPr/>
        </p:nvGrpSpPr>
        <p:grpSpPr>
          <a:xfrm>
            <a:off x="3143272" y="839504"/>
            <a:ext cx="7134745" cy="858514"/>
            <a:chOff x="3146189" y="875386"/>
            <a:chExt cx="4515385" cy="858514"/>
          </a:xfrm>
        </p:grpSpPr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F441C30-3696-A9F7-E159-AE37882C29F4}"/>
                </a:ext>
              </a:extLst>
            </p:cNvPr>
            <p:cNvSpPr txBox="1"/>
            <p:nvPr/>
          </p:nvSpPr>
          <p:spPr>
            <a:xfrm>
              <a:off x="3216917" y="875386"/>
              <a:ext cx="1684231" cy="8463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457203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性　　別：男</a:t>
              </a:r>
              <a:endParaRPr kumimoji="1" lang="en-US" altLang="zh-TW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保險年齡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50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歲</a:t>
              </a:r>
              <a:endParaRPr kumimoji="1" lang="zh-TW" altLang="zh-TW" sz="1400" b="1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繳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費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 </a:t>
              </a:r>
              <a:r>
                <a:rPr kumimoji="1" lang="zh-TW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別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6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年期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018D1391-E210-91FF-0D4D-73362CFA1CF5}"/>
                </a:ext>
              </a:extLst>
            </p:cNvPr>
            <p:cNvSpPr txBox="1"/>
            <p:nvPr/>
          </p:nvSpPr>
          <p:spPr>
            <a:xfrm>
              <a:off x="4572004" y="887514"/>
              <a:ext cx="3089570" cy="84638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折 扣 前 年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25,875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83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折 扣 後 年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24,323 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78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  <a:r>
                <a:rPr kumimoji="1" lang="zh-TW" altLang="en-US" sz="1400" b="1" baseline="30000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endParaRPr kumimoji="1" lang="en-US" altLang="zh-TW" sz="1400" b="1" baseline="30000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  <a:p>
              <a:pPr fontAlgn="ctr">
                <a:lnSpc>
                  <a:spcPts val="2200"/>
                </a:lnSpc>
                <a:defRPr/>
              </a:pPr>
              <a:r>
                <a:rPr kumimoji="1" lang="zh-TW" altLang="en-US" sz="14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★ </a:t>
              </a:r>
              <a:r>
                <a:rPr kumimoji="1" lang="zh-TW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六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 年 累 計 實 繳 保 費：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145,938 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美元 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(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約新臺幣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467</a:t>
              </a:r>
              <a:r>
                <a:rPr kumimoji="1" lang="zh-TW" altLang="en-US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萬元</a:t>
              </a:r>
              <a:r>
                <a:rPr kumimoji="1" lang="en-US" altLang="zh-TW" sz="1400" b="1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)</a:t>
              </a:r>
              <a:r>
                <a:rPr kumimoji="1" lang="zh-TW" altLang="en-US" sz="1400" b="1" baseline="30000" dirty="0">
                  <a:solidFill>
                    <a:srgbClr val="58565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itchFamily="18" charset="0"/>
                </a:rPr>
                <a:t>註</a:t>
              </a:r>
              <a:endParaRPr kumimoji="1" lang="en-US" altLang="zh-TW" sz="1400" b="1" baseline="30000" dirty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08EE931F-5B5D-1CD3-9AA5-067A5697488A}"/>
                </a:ext>
              </a:extLst>
            </p:cNvPr>
            <p:cNvGrpSpPr/>
            <p:nvPr/>
          </p:nvGrpSpPr>
          <p:grpSpPr>
            <a:xfrm>
              <a:off x="3146189" y="1143816"/>
              <a:ext cx="4283287" cy="313399"/>
              <a:chOff x="3154898" y="1152530"/>
              <a:chExt cx="4283287" cy="287354"/>
            </a:xfrm>
          </p:grpSpPr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EF1A98AB-8487-B105-C7DC-AE8F96BA13DD}"/>
                  </a:ext>
                </a:extLst>
              </p:cNvPr>
              <p:cNvCxnSpPr/>
              <p:nvPr/>
            </p:nvCxnSpPr>
            <p:spPr>
              <a:xfrm>
                <a:off x="3154898" y="1152530"/>
                <a:ext cx="4283283" cy="0"/>
              </a:xfrm>
              <a:prstGeom prst="line">
                <a:avLst/>
              </a:prstGeom>
              <a:ln w="19050">
                <a:solidFill>
                  <a:srgbClr val="B03B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792645C3-0DDF-1315-630B-7D580DCF90C9}"/>
                  </a:ext>
                </a:extLst>
              </p:cNvPr>
              <p:cNvCxnSpPr/>
              <p:nvPr/>
            </p:nvCxnSpPr>
            <p:spPr>
              <a:xfrm>
                <a:off x="3154903" y="1439884"/>
                <a:ext cx="4283282" cy="0"/>
              </a:xfrm>
              <a:prstGeom prst="line">
                <a:avLst/>
              </a:prstGeom>
              <a:ln w="19050">
                <a:solidFill>
                  <a:srgbClr val="B03B4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67FD230-625C-9702-4854-EEF7465D6841}"/>
              </a:ext>
            </a:extLst>
          </p:cNvPr>
          <p:cNvSpPr/>
          <p:nvPr/>
        </p:nvSpPr>
        <p:spPr>
          <a:xfrm>
            <a:off x="8620820" y="7304455"/>
            <a:ext cx="1875835" cy="362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100"/>
              </a:lnSpc>
              <a:spcBef>
                <a:spcPct val="0"/>
              </a:spcBef>
            </a:pPr>
            <a:r>
              <a:rPr lang="en-US" altLang="zh-TW" sz="800" b="1" dirty="0" smtClean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Control No.</a:t>
            </a:r>
            <a:r>
              <a:rPr lang="zh-TW" altLang="en-US" sz="800" b="1" dirty="0" smtClean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800" b="1" dirty="0" smtClean="0">
                <a:solidFill>
                  <a:srgbClr val="58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OP-2412-2612-1008</a:t>
            </a:r>
            <a:endParaRPr lang="en-US" altLang="zh-TW" sz="800" b="1" dirty="0" smtClean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1100"/>
              </a:lnSpc>
              <a:spcBef>
                <a:spcPct val="0"/>
              </a:spcBef>
            </a:pPr>
            <a:endParaRPr lang="en-US" altLang="zh-TW" sz="800" b="1" dirty="0">
              <a:solidFill>
                <a:srgbClr val="58565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FF72E2B-9C43-FFF0-4453-09A8E0F42867}"/>
              </a:ext>
            </a:extLst>
          </p:cNvPr>
          <p:cNvSpPr/>
          <p:nvPr/>
        </p:nvSpPr>
        <p:spPr>
          <a:xfrm>
            <a:off x="209276" y="6911880"/>
            <a:ext cx="1008388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※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 上表範例</a:t>
            </a:r>
            <a:r>
              <a:rPr lang="zh-TW" altLang="en-US" sz="1600" b="1" dirty="0">
                <a:solidFill>
                  <a:srgbClr val="B03B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僅供參考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，可能存在匯率換算及小數點四捨五入進位之差異，實際數值詳閱保險單面頁各項給付條件之詳細內容請參閱保單條款。</a:t>
            </a:r>
            <a:endParaRPr lang="en-US" altLang="zh-TW" sz="105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※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 上表假設係以美元兌台幣匯率</a:t>
            </a:r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32</a:t>
            </a:r>
            <a:r>
              <a:rPr lang="zh-TW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元估算之新臺幣換算金額。</a:t>
            </a:r>
            <a:endParaRPr lang="en-US" altLang="zh-TW" sz="105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itchFamily="18" charset="0"/>
            </a:endParaRPr>
          </a:p>
          <a:p>
            <a:pPr>
              <a:lnSpc>
                <a:spcPts val="1300"/>
              </a:lnSpc>
              <a:spcBef>
                <a:spcPct val="0"/>
              </a:spcBef>
              <a:defRPr/>
            </a:pP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註：此折扣後保費包含高保費折扣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5.0%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及金融機構自動轉帳保費折扣</a:t>
            </a:r>
            <a:r>
              <a:rPr lang="en-US" altLang="zh-TW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1.0%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，合計</a:t>
            </a:r>
            <a:r>
              <a:rPr lang="en-US" altLang="zh-TW" sz="105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6.0%</a:t>
            </a:r>
            <a:r>
              <a:rPr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itchFamily="18" charset="0"/>
              </a:rPr>
              <a:t>折扣。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2FFE0-C367-FB62-4625-29E252CF3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78" y="603224"/>
            <a:ext cx="1406405" cy="1203989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B7D4C6B-D51C-29B7-98CF-6AEAD6BC4641}"/>
              </a:ext>
            </a:extLst>
          </p:cNvPr>
          <p:cNvSpPr txBox="1">
            <a:spLocks noChangeArrowheads="1"/>
          </p:cNvSpPr>
          <p:nvPr/>
        </p:nvSpPr>
        <p:spPr>
          <a:xfrm>
            <a:off x="2606921" y="169463"/>
            <a:ext cx="7857887" cy="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TW" altLang="en-US" sz="2600" b="1" dirty="0">
                <a:solidFill>
                  <a:srgbClr val="537A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台灣人壽　　　　　       美元利率變動型還本終身保險</a:t>
            </a: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D40E8F5-8B13-A81F-4141-E13799B058A9}"/>
              </a:ext>
            </a:extLst>
          </p:cNvPr>
          <p:cNvSpPr/>
          <p:nvPr/>
        </p:nvSpPr>
        <p:spPr>
          <a:xfrm>
            <a:off x="4016351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19B97C-14DE-71E0-8A69-F1DA9C97F039}"/>
              </a:ext>
            </a:extLst>
          </p:cNvPr>
          <p:cNvSpPr txBox="1"/>
          <p:nvPr/>
        </p:nvSpPr>
        <p:spPr>
          <a:xfrm>
            <a:off x="4064334" y="91500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BB9063A-0354-297D-675E-E6AEE35967C4}"/>
              </a:ext>
            </a:extLst>
          </p:cNvPr>
          <p:cNvSpPr/>
          <p:nvPr/>
        </p:nvSpPr>
        <p:spPr>
          <a:xfrm>
            <a:off x="5064365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4F84CC-B8F5-9BE6-3C0F-988C850DD6B4}"/>
              </a:ext>
            </a:extLst>
          </p:cNvPr>
          <p:cNvSpPr txBox="1"/>
          <p:nvPr/>
        </p:nvSpPr>
        <p:spPr>
          <a:xfrm>
            <a:off x="5112348" y="91500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E93F0BA-4DA9-DDA1-8A4C-136C3B3355FD}"/>
              </a:ext>
            </a:extLst>
          </p:cNvPr>
          <p:cNvSpPr/>
          <p:nvPr/>
        </p:nvSpPr>
        <p:spPr>
          <a:xfrm>
            <a:off x="4540358" y="87055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007F5B-EEA5-8FE3-09E4-1E731839E6B1}"/>
              </a:ext>
            </a:extLst>
          </p:cNvPr>
          <p:cNvSpPr txBox="1"/>
          <p:nvPr/>
        </p:nvSpPr>
        <p:spPr>
          <a:xfrm>
            <a:off x="4588340" y="91500"/>
            <a:ext cx="436017" cy="52309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鑫</a:t>
            </a:r>
            <a:endParaRPr lang="en-US" altLang="zh-TW" sz="3399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66051EC-7C04-A44E-BB11-2A808E2B9A4E}"/>
              </a:ext>
            </a:extLst>
          </p:cNvPr>
          <p:cNvSpPr/>
          <p:nvPr/>
        </p:nvSpPr>
        <p:spPr>
          <a:xfrm>
            <a:off x="5598261" y="96446"/>
            <a:ext cx="531980" cy="531980"/>
          </a:xfrm>
          <a:prstGeom prst="ellipse">
            <a:avLst/>
          </a:prstGeom>
          <a:solidFill>
            <a:srgbClr val="537A86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3">
              <a:defRPr/>
            </a:pPr>
            <a:endParaRPr lang="zh-TW" altLang="en-US" sz="3399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9EAA0E-35EB-AC77-F7C7-A3ADFB3129F9}"/>
              </a:ext>
            </a:extLst>
          </p:cNvPr>
          <p:cNvSpPr txBox="1"/>
          <p:nvPr/>
        </p:nvSpPr>
        <p:spPr>
          <a:xfrm>
            <a:off x="5646244" y="100891"/>
            <a:ext cx="436017" cy="5230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defTabSz="457203">
              <a:defRPr/>
            </a:pPr>
            <a:r>
              <a:rPr lang="zh-TW" altLang="en-US" sz="3399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DCCEB8-1C3A-B9A8-DC0F-DD5ED41B2D99}"/>
              </a:ext>
            </a:extLst>
          </p:cNvPr>
          <p:cNvSpPr txBox="1"/>
          <p:nvPr/>
        </p:nvSpPr>
        <p:spPr>
          <a:xfrm>
            <a:off x="736156" y="1512274"/>
            <a:ext cx="123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歲男性</a:t>
            </a:r>
            <a:endParaRPr lang="zh-TW" altLang="en-US" dirty="0"/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860343C-8043-C6AD-01BD-E7314BF5F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03593"/>
              </p:ext>
            </p:extLst>
          </p:nvPr>
        </p:nvGraphicFramePr>
        <p:xfrm>
          <a:off x="209276" y="1928039"/>
          <a:ext cx="10159955" cy="3614586"/>
        </p:xfrm>
        <a:graphic>
          <a:graphicData uri="http://schemas.openxmlformats.org/drawingml/2006/table">
            <a:tbl>
              <a:tblPr firstRow="1" bandRow="1"/>
              <a:tblGrid>
                <a:gridCol w="1462208">
                  <a:extLst>
                    <a:ext uri="{9D8B030D-6E8A-4147-A177-3AD203B41FA5}">
                      <a16:colId xmlns:a16="http://schemas.microsoft.com/office/drawing/2014/main" val="2913292652"/>
                    </a:ext>
                  </a:extLst>
                </a:gridCol>
                <a:gridCol w="2899249">
                  <a:extLst>
                    <a:ext uri="{9D8B030D-6E8A-4147-A177-3AD203B41FA5}">
                      <a16:colId xmlns:a16="http://schemas.microsoft.com/office/drawing/2014/main" val="3337565952"/>
                    </a:ext>
                  </a:extLst>
                </a:gridCol>
                <a:gridCol w="2899249">
                  <a:extLst>
                    <a:ext uri="{9D8B030D-6E8A-4147-A177-3AD203B41FA5}">
                      <a16:colId xmlns:a16="http://schemas.microsoft.com/office/drawing/2014/main" val="2204275982"/>
                    </a:ext>
                  </a:extLst>
                </a:gridCol>
                <a:gridCol w="2899249">
                  <a:extLst>
                    <a:ext uri="{9D8B030D-6E8A-4147-A177-3AD203B41FA5}">
                      <a16:colId xmlns:a16="http://schemas.microsoft.com/office/drawing/2014/main" val="1238245868"/>
                    </a:ext>
                  </a:extLst>
                </a:gridCol>
              </a:tblGrid>
              <a:tr h="9603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生存保險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金給付之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/>
                      </a:r>
                      <a:b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保險年齡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65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70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898"/>
                  </a:ext>
                </a:extLst>
              </a:tr>
              <a:tr h="869582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algn="ctr"/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退休、傳承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多元規劃</a:t>
                      </a:r>
                      <a:endParaRPr lang="en-US" altLang="zh-TW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靈活運用</a:t>
                      </a:r>
                      <a:endParaRPr lang="en-US" altLang="zh-TW" sz="16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2000" marR="72000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21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26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當年度領回金額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現金給付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生存保險金</a:t>
                      </a:r>
                      <a: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)</a:t>
                      </a:r>
                      <a:br>
                        <a:rPr lang="en-US" altLang="zh-TW" sz="11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31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427517"/>
                  </a:ext>
                </a:extLst>
              </a:tr>
              <a:tr h="869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6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550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666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當年度保價金</a:t>
                      </a:r>
                      <a:r>
                        <a:rPr lang="en-US" altLang="zh-TW" sz="16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/>
                      </a:r>
                      <a:br>
                        <a:rPr lang="en-US" altLang="zh-TW" sz="1600" b="1" kern="1200" dirty="0">
                          <a:solidFill>
                            <a:srgbClr val="009999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</a:b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809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38583"/>
                  </a:ext>
                </a:extLst>
              </a:tr>
              <a:tr h="86958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675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750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當年度身故保險金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911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</a:t>
                      </a:r>
                      <a:r>
                        <a:rPr lang="zh-TW" altLang="en-US" sz="16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123289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7289EF12-B8FC-DDF1-728A-79A8B086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0192"/>
              </p:ext>
            </p:extLst>
          </p:nvPr>
        </p:nvGraphicFramePr>
        <p:xfrm>
          <a:off x="209276" y="5721983"/>
          <a:ext cx="10188843" cy="1077570"/>
        </p:xfrm>
        <a:graphic>
          <a:graphicData uri="http://schemas.openxmlformats.org/drawingml/2006/table">
            <a:tbl>
              <a:tblPr firstRow="1" bandRow="1"/>
              <a:tblGrid>
                <a:gridCol w="1461600">
                  <a:extLst>
                    <a:ext uri="{9D8B030D-6E8A-4147-A177-3AD203B41FA5}">
                      <a16:colId xmlns:a16="http://schemas.microsoft.com/office/drawing/2014/main" val="348124637"/>
                    </a:ext>
                  </a:extLst>
                </a:gridCol>
                <a:gridCol w="2909081">
                  <a:extLst>
                    <a:ext uri="{9D8B030D-6E8A-4147-A177-3AD203B41FA5}">
                      <a16:colId xmlns:a16="http://schemas.microsoft.com/office/drawing/2014/main" val="2654712272"/>
                    </a:ext>
                  </a:extLst>
                </a:gridCol>
                <a:gridCol w="2909081">
                  <a:extLst>
                    <a:ext uri="{9D8B030D-6E8A-4147-A177-3AD203B41FA5}">
                      <a16:colId xmlns:a16="http://schemas.microsoft.com/office/drawing/2014/main" val="1923812200"/>
                    </a:ext>
                  </a:extLst>
                </a:gridCol>
                <a:gridCol w="2909081">
                  <a:extLst>
                    <a:ext uri="{9D8B030D-6E8A-4147-A177-3AD203B41FA5}">
                      <a16:colId xmlns:a16="http://schemas.microsoft.com/office/drawing/2014/main" val="2775510678"/>
                    </a:ext>
                  </a:extLst>
                </a:gridCol>
              </a:tblGrid>
              <a:tr h="413397">
                <a:tc gridSpan="4">
                  <a:txBody>
                    <a:bodyPr/>
                    <a:lstStyle>
                      <a:lvl1pPr marL="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1pPr>
                      <a:lvl2pPr marL="50397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2pPr>
                      <a:lvl3pPr marL="1007950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3pPr>
                      <a:lvl4pPr marL="1511925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4pPr>
                      <a:lvl5pPr marL="20158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5pPr>
                      <a:lvl6pPr marL="251987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6pPr>
                      <a:lvl7pPr marL="302384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7pPr>
                      <a:lvl8pPr marL="3527824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8pPr>
                      <a:lvl9pPr marL="4031799" algn="l" defTabSz="1007950" rtl="0" eaLnBrk="1" latinLnBrk="0" hangingPunct="1">
                        <a:defRPr sz="1984" kern="1200">
                          <a:solidFill>
                            <a:schemeClr val="tx1"/>
                          </a:solidFill>
                          <a:latin typeface="微軟正黑體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保險年齡到達</a:t>
                      </a:r>
                      <a:r>
                        <a:rPr lang="en-US" altLang="zh-TW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100</a:t>
                      </a: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歲之保單週年日仍生存時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7A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894339"/>
                  </a:ext>
                </a:extLst>
              </a:tr>
              <a:tr h="66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當年度</a:t>
                      </a:r>
                      <a:endParaRPr lang="en-US" altLang="zh-TW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祝壽保險金</a:t>
                      </a:r>
                      <a:endParaRPr lang="en-US" sz="16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577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698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約新臺幣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03B45"/>
                          </a:solidFill>
                          <a:effectLst/>
                          <a:uLnTx/>
                          <a:uFillTx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848</a:t>
                      </a:r>
                      <a:r>
                        <a:rPr lang="zh-TW" altLang="en-US" sz="1800" b="1" kern="1200" dirty="0">
                          <a:solidFill>
                            <a:srgbClr val="B03B45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+mn-cs"/>
                        </a:rPr>
                        <a:t>萬元</a:t>
                      </a:r>
                      <a:endParaRPr lang="en-US" altLang="zh-TW" sz="1800" b="1" kern="1200" dirty="0">
                        <a:solidFill>
                          <a:srgbClr val="B03B45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73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97949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4D1225-E257-421D-05E7-13A60D2CA3A9}"/>
              </a:ext>
            </a:extLst>
          </p:cNvPr>
          <p:cNvSpPr txBox="1"/>
          <p:nvPr/>
        </p:nvSpPr>
        <p:spPr>
          <a:xfrm>
            <a:off x="10438600" y="731430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chemeClr val="bg1"/>
                </a:solidFill>
              </a:rPr>
              <a:t>3/3</a:t>
            </a:r>
            <a:endParaRPr lang="zh-TW" altLang="en-US" sz="8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88C936-3E38-10CC-35B5-253515FDE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5" y="4787479"/>
            <a:ext cx="553804" cy="4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8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13907</TotalTime>
  <Words>1905</Words>
  <Application>Microsoft Office PowerPoint</Application>
  <PresentationFormat>自訂</PresentationFormat>
  <Paragraphs>201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Aptos</vt:lpstr>
      <vt:lpstr>微軟正黑體</vt:lpstr>
      <vt:lpstr>微軟正黑體</vt:lpstr>
      <vt:lpstr>新細明體</vt:lpstr>
      <vt:lpstr>Arial</vt:lpstr>
      <vt:lpstr>Calibri</vt:lpstr>
      <vt:lpstr>Mongolian Baiti</vt:lpstr>
      <vt:lpstr>Times New Roman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miacadmin</dc:creator>
  <cp:lastModifiedBy>陳柏婷</cp:lastModifiedBy>
  <cp:revision>480</cp:revision>
  <cp:lastPrinted>2024-12-13T11:42:17Z</cp:lastPrinted>
  <dcterms:created xsi:type="dcterms:W3CDTF">2022-07-28T02:40:24Z</dcterms:created>
  <dcterms:modified xsi:type="dcterms:W3CDTF">2024-12-26T02:56:46Z</dcterms:modified>
</cp:coreProperties>
</file>