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3" r:id="rId6"/>
    <p:sldId id="262" r:id="rId7"/>
    <p:sldId id="261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5"/>
  </p:normalViewPr>
  <p:slideViewPr>
    <p:cSldViewPr snapToGrid="0" snapToObjects="1">
      <p:cViewPr>
        <p:scale>
          <a:sx n="95" d="100"/>
          <a:sy n="95" d="100"/>
        </p:scale>
        <p:origin x="68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C29BE-7831-6B44-A133-1B10F9D58B59}" type="datetimeFigureOut">
              <a:rPr lang="en-US" smtClean="0"/>
              <a:t>7/19/17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E2515-F8FD-E544-9DDF-3411C5BC0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62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E2515-F8FD-E544-9DDF-3411C5BC01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73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6097-981C-E64D-9F31-8D40AF8D4830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FCAC-96BF-3D43-82CA-59CA84CA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13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6097-981C-E64D-9F31-8D40AF8D4830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FCAC-96BF-3D43-82CA-59CA84CA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5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6097-981C-E64D-9F31-8D40AF8D4830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FCAC-96BF-3D43-82CA-59CA84CA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8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6097-981C-E64D-9F31-8D40AF8D4830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FCAC-96BF-3D43-82CA-59CA84CA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1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6097-981C-E64D-9F31-8D40AF8D4830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FCAC-96BF-3D43-82CA-59CA84CA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5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6097-981C-E64D-9F31-8D40AF8D4830}" type="datetimeFigureOut">
              <a:rPr lang="en-US" smtClean="0"/>
              <a:t>7/19/17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FCAC-96BF-3D43-82CA-59CA84CA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6097-981C-E64D-9F31-8D40AF8D4830}" type="datetimeFigureOut">
              <a:rPr lang="en-US" smtClean="0"/>
              <a:t>7/19/17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FCAC-96BF-3D43-82CA-59CA84CA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6097-981C-E64D-9F31-8D40AF8D4830}" type="datetimeFigureOut">
              <a:rPr lang="en-US" smtClean="0"/>
              <a:t>7/19/17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FCAC-96BF-3D43-82CA-59CA84CA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8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6097-981C-E64D-9F31-8D40AF8D4830}" type="datetimeFigureOut">
              <a:rPr lang="en-US" smtClean="0"/>
              <a:t>7/19/17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FCAC-96BF-3D43-82CA-59CA84CA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1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6097-981C-E64D-9F31-8D40AF8D4830}" type="datetimeFigureOut">
              <a:rPr lang="en-US" smtClean="0"/>
              <a:t>7/19/17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FCAC-96BF-3D43-82CA-59CA84CA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6097-981C-E64D-9F31-8D40AF8D4830}" type="datetimeFigureOut">
              <a:rPr lang="en-US" smtClean="0"/>
              <a:t>7/19/17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FCAC-96BF-3D43-82CA-59CA84CA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A6097-981C-E64D-9F31-8D40AF8D4830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0FCAC-96BF-3D43-82CA-59CA84CA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85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7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7800" y="1137335"/>
            <a:ext cx="23241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 main() {  </a:t>
            </a:r>
          </a:p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    </a:t>
            </a:r>
            <a:r>
              <a:rPr lang="en-US" sz="1400" dirty="0" err="1" smtClean="0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 x = 2;   </a:t>
            </a:r>
          </a:p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    </a:t>
            </a:r>
            <a:r>
              <a:rPr lang="en-US" sz="1400" dirty="0" err="1" smtClean="0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 y = 0;  </a:t>
            </a:r>
          </a:p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    if (x == y+2)    return 1;  </a:t>
            </a:r>
          </a:p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    else                 return 0;</a:t>
            </a:r>
          </a:p>
          <a:p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}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832" y="1028700"/>
            <a:ext cx="2103922" cy="15494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451100" y="994831"/>
            <a:ext cx="0" cy="164603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20700" y="3423335"/>
            <a:ext cx="22733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void foo(</a:t>
            </a:r>
            <a:r>
              <a:rPr lang="en-US" sz="1400" dirty="0" err="1" smtClean="0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* p) {</a:t>
            </a:r>
          </a:p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   *p = 3;</a:t>
            </a:r>
          </a:p>
          <a:p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}</a:t>
            </a:r>
          </a:p>
          <a:p>
            <a:r>
              <a:rPr lang="en-US" sz="1400" dirty="0" err="1" smtClean="0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 main() {</a:t>
            </a:r>
          </a:p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   </a:t>
            </a:r>
            <a:r>
              <a:rPr lang="en-US" sz="1400" dirty="0" err="1" smtClean="0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 x = 2;  </a:t>
            </a:r>
          </a:p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   thread t1(foo, &amp;x);  </a:t>
            </a:r>
          </a:p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   t1.join();  </a:t>
            </a:r>
          </a:p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   return 0; </a:t>
            </a:r>
          </a:p>
          <a:p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}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032" y="3391865"/>
            <a:ext cx="2103922" cy="2000208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362200" y="3321735"/>
            <a:ext cx="0" cy="2094825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499099" y="944031"/>
            <a:ext cx="195579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 main() {  </a:t>
            </a:r>
          </a:p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   </a:t>
            </a:r>
            <a:r>
              <a:rPr lang="en-US" sz="1400" dirty="0" err="1" smtClean="0">
                <a:latin typeface="Arial" charset="0"/>
                <a:ea typeface="Arial" charset="0"/>
                <a:cs typeface="Arial" charset="0"/>
              </a:rPr>
              <a:t>atomic_int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 x = 2;   </a:t>
            </a:r>
          </a:p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   </a:t>
            </a:r>
            <a:r>
              <a:rPr lang="en-US" sz="1400" dirty="0" err="1" smtClean="0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 y = 0;  </a:t>
            </a:r>
          </a:p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   {{{   </a:t>
            </a:r>
            <a:r>
              <a:rPr lang="en-US" sz="1400" dirty="0" err="1" smtClean="0">
                <a:latin typeface="Arial" charset="0"/>
                <a:ea typeface="Arial" charset="0"/>
                <a:cs typeface="Arial" charset="0"/>
              </a:rPr>
              <a:t>x.store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(3);  </a:t>
            </a:r>
          </a:p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   |||    y = ((</a:t>
            </a:r>
            <a:r>
              <a:rPr lang="en-US" sz="1400" dirty="0" err="1" smtClean="0">
                <a:latin typeface="Arial" charset="0"/>
                <a:ea typeface="Arial" charset="0"/>
                <a:cs typeface="Arial" charset="0"/>
              </a:rPr>
              <a:t>x.load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()));   </a:t>
            </a:r>
          </a:p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   }}};  return 0; </a:t>
            </a:r>
          </a:p>
          <a:p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}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353300" y="977898"/>
            <a:ext cx="0" cy="1536702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885" y="1225543"/>
            <a:ext cx="4165854" cy="99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6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6540" y="1793578"/>
            <a:ext cx="67335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/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                                                                     Initially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, x=y=0; </a:t>
            </a:r>
            <a:endParaRPr lang="en-US" sz="1200" dirty="0" smtClean="0">
              <a:latin typeface="Arial" charset="0"/>
              <a:ea typeface="Arial" charset="0"/>
              <a:cs typeface="Arial" charset="0"/>
            </a:endParaRPr>
          </a:p>
          <a:p>
            <a:pPr marL="228600" lvl="0" indent="-228600"/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                              T1                                                                               T2 </a:t>
            </a:r>
          </a:p>
          <a:p>
            <a:pPr marL="228600" lvl="0" indent="-228600">
              <a:buAutoNum type="arabicPeriod"/>
            </a:pP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r1 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= </a:t>
            </a:r>
            <a:r>
              <a:rPr lang="en-US" sz="1200" dirty="0" err="1">
                <a:latin typeface="Arial" charset="0"/>
                <a:ea typeface="Arial" charset="0"/>
                <a:cs typeface="Arial" charset="0"/>
              </a:rPr>
              <a:t>x.load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1200" dirty="0" err="1">
                <a:latin typeface="Arial" charset="0"/>
                <a:ea typeface="Arial" charset="0"/>
                <a:cs typeface="Arial" charset="0"/>
              </a:rPr>
              <a:t>memory_order_relaxed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); 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                        3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. r2 = </a:t>
            </a:r>
            <a:r>
              <a:rPr lang="en-US" sz="1200" dirty="0" err="1">
                <a:latin typeface="Arial" charset="0"/>
                <a:ea typeface="Arial" charset="0"/>
                <a:cs typeface="Arial" charset="0"/>
              </a:rPr>
              <a:t>y.load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1200" dirty="0" err="1">
                <a:latin typeface="Arial" charset="0"/>
                <a:ea typeface="Arial" charset="0"/>
                <a:cs typeface="Arial" charset="0"/>
              </a:rPr>
              <a:t>memory_order_relaxed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);</a:t>
            </a:r>
          </a:p>
          <a:p>
            <a:pPr marL="228600" lvl="0" indent="-228600">
              <a:buAutoNum type="arabicPeriod"/>
            </a:pPr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y.store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(1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1200" dirty="0" err="1">
                <a:latin typeface="Arial" charset="0"/>
                <a:ea typeface="Arial" charset="0"/>
                <a:cs typeface="Arial" charset="0"/>
              </a:rPr>
              <a:t>memory_order_relaxed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); 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                          4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n-US" sz="1200" dirty="0" err="1">
                <a:latin typeface="Arial" charset="0"/>
                <a:ea typeface="Arial" charset="0"/>
                <a:cs typeface="Arial" charset="0"/>
              </a:rPr>
              <a:t>x.store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(1, </a:t>
            </a:r>
            <a:r>
              <a:rPr lang="en-US" sz="1200" dirty="0" err="1">
                <a:latin typeface="Arial" charset="0"/>
                <a:ea typeface="Arial" charset="0"/>
                <a:cs typeface="Arial" charset="0"/>
              </a:rPr>
              <a:t>memory_order_relaxed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6540" y="2980175"/>
            <a:ext cx="67335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/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                                                                     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nitially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, x=y=0; </a:t>
            </a:r>
            <a:endParaRPr lang="en-US" sz="1200" dirty="0" smtClean="0">
              <a:latin typeface="Arial" charset="0"/>
              <a:ea typeface="Arial" charset="0"/>
              <a:cs typeface="Arial" charset="0"/>
            </a:endParaRPr>
          </a:p>
          <a:p>
            <a:pPr marL="228600" lvl="0" indent="-228600"/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                              T1                                                                                T2 </a:t>
            </a:r>
          </a:p>
          <a:p>
            <a:pPr marL="228600" indent="-228600">
              <a:buFontTx/>
              <a:buAutoNum type="arabicPeriod"/>
            </a:pP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while ((r1 = </a:t>
            </a:r>
            <a:r>
              <a:rPr lang="en-US" sz="1200" dirty="0" err="1">
                <a:latin typeface="Arial" charset="0"/>
                <a:ea typeface="Arial" charset="0"/>
                <a:cs typeface="Arial" charset="0"/>
              </a:rPr>
              <a:t>x.load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1200" dirty="0" err="1">
                <a:latin typeface="Arial" charset="0"/>
                <a:ea typeface="Arial" charset="0"/>
                <a:cs typeface="Arial" charset="0"/>
              </a:rPr>
              <a:t>memory_order_relaxed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)) != 1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) {};  3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. r2 = </a:t>
            </a:r>
            <a:r>
              <a:rPr lang="en-US" sz="1200" dirty="0" err="1">
                <a:latin typeface="Arial" charset="0"/>
                <a:ea typeface="Arial" charset="0"/>
                <a:cs typeface="Arial" charset="0"/>
              </a:rPr>
              <a:t>y.load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1200" dirty="0" err="1">
                <a:latin typeface="Arial" charset="0"/>
                <a:ea typeface="Arial" charset="0"/>
                <a:cs typeface="Arial" charset="0"/>
              </a:rPr>
              <a:t>memory_order_relaxed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);</a:t>
            </a:r>
          </a:p>
          <a:p>
            <a:pPr marL="228600" lvl="0" indent="-228600">
              <a:buAutoNum type="arabicPeriod"/>
            </a:pPr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y.store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(2, </a:t>
            </a:r>
            <a:r>
              <a:rPr lang="en-US" sz="1200" dirty="0" err="1">
                <a:latin typeface="Arial" charset="0"/>
                <a:ea typeface="Arial" charset="0"/>
                <a:cs typeface="Arial" charset="0"/>
              </a:rPr>
              <a:t>memory_order_relaxed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); 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                           4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n-US" sz="1200" dirty="0" err="1">
                <a:latin typeface="Arial" charset="0"/>
                <a:ea typeface="Arial" charset="0"/>
                <a:cs typeface="Arial" charset="0"/>
              </a:rPr>
              <a:t>x.store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(1, </a:t>
            </a:r>
            <a:r>
              <a:rPr lang="en-US" sz="1200" dirty="0" err="1">
                <a:latin typeface="Arial" charset="0"/>
                <a:ea typeface="Arial" charset="0"/>
                <a:cs typeface="Arial" charset="0"/>
              </a:rPr>
              <a:t>memory_order_relaxed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5680" y="2616955"/>
            <a:ext cx="538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(a)</a:t>
            </a:r>
            <a:endParaRPr 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805680" y="3800873"/>
            <a:ext cx="538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(b)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92461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/>
              <p:cNvSpPr/>
              <p:nvPr/>
            </p:nvSpPr>
            <p:spPr>
              <a:xfrm>
                <a:off x="2514600" y="327205"/>
                <a:ext cx="1761565" cy="47064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∅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sym typeface="Wingdings"/>
                  </a:rPr>
                  <a:t> 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{0,0}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327205"/>
                <a:ext cx="1761565" cy="470647"/>
              </a:xfrm>
              <a:prstGeom prst="roundRect">
                <a:avLst/>
              </a:prstGeom>
              <a:blipFill rotWithShape="0">
                <a:blip r:embed="rId2"/>
                <a:stretch>
                  <a:fillRect b="-75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1371597" y="1165406"/>
            <a:ext cx="1882589" cy="4706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: {r1(1)} </a:t>
            </a:r>
            <a:r>
              <a:rPr lang="en-US" dirty="0" smtClean="0">
                <a:solidFill>
                  <a:schemeClr val="tx1"/>
                </a:solidFill>
                <a:sym typeface="Wingdings"/>
              </a:rPr>
              <a:t></a:t>
            </a:r>
            <a:r>
              <a:rPr lang="en-US" dirty="0" smtClean="0">
                <a:solidFill>
                  <a:schemeClr val="tx1"/>
                </a:solidFill>
              </a:rPr>
              <a:t> {1,0}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00718" y="1165405"/>
            <a:ext cx="1882589" cy="4706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: {r2(1)} </a:t>
            </a:r>
            <a:r>
              <a:rPr lang="en-US" dirty="0" smtClean="0">
                <a:solidFill>
                  <a:schemeClr val="tx1"/>
                </a:solidFill>
                <a:sym typeface="Wingdings"/>
              </a:rPr>
              <a:t></a:t>
            </a:r>
            <a:r>
              <a:rPr lang="en-US" dirty="0" smtClean="0">
                <a:solidFill>
                  <a:schemeClr val="tx1"/>
                </a:solidFill>
              </a:rPr>
              <a:t> {0,1}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87504" y="2017053"/>
            <a:ext cx="2447365" cy="4706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: {r1(1),</a:t>
            </a:r>
            <a:r>
              <a:rPr lang="en-US" smtClean="0">
                <a:solidFill>
                  <a:schemeClr val="tx1"/>
                </a:solidFill>
              </a:rPr>
              <a:t>r2(1)} </a:t>
            </a:r>
            <a:r>
              <a:rPr lang="en-US" smtClean="0">
                <a:solidFill>
                  <a:schemeClr val="tx1"/>
                </a:solidFill>
                <a:sym typeface="Wingdings"/>
              </a:rPr>
              <a:t>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{1,1}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462617" y="2017053"/>
            <a:ext cx="2400302" cy="4706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r>
              <a:rPr lang="en-US" baseline="-25000" dirty="0" smtClean="0">
                <a:solidFill>
                  <a:schemeClr val="tx1"/>
                </a:solidFill>
              </a:rPr>
              <a:t>4</a:t>
            </a:r>
            <a:r>
              <a:rPr lang="en-US" dirty="0" smtClean="0">
                <a:solidFill>
                  <a:schemeClr val="tx1"/>
                </a:solidFill>
              </a:rPr>
              <a:t>: {r1(1),</a:t>
            </a:r>
            <a:r>
              <a:rPr lang="en-US" smtClean="0">
                <a:solidFill>
                  <a:schemeClr val="tx1"/>
                </a:solidFill>
              </a:rPr>
              <a:t>r2(1)} </a:t>
            </a:r>
            <a:r>
              <a:rPr lang="en-US" smtClean="0">
                <a:solidFill>
                  <a:schemeClr val="tx1"/>
                </a:solidFill>
                <a:sym typeface="Wingdings"/>
              </a:rPr>
              <a:t>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{1,1}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2312892" y="797852"/>
            <a:ext cx="1082491" cy="367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3395383" y="797852"/>
            <a:ext cx="1046630" cy="367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8" idx="0"/>
          </p:cNvCxnSpPr>
          <p:nvPr/>
        </p:nvCxnSpPr>
        <p:spPr>
          <a:xfrm flipH="1">
            <a:off x="2111187" y="1636053"/>
            <a:ext cx="201705" cy="381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9" idx="0"/>
          </p:cNvCxnSpPr>
          <p:nvPr/>
        </p:nvCxnSpPr>
        <p:spPr>
          <a:xfrm>
            <a:off x="4442013" y="1636052"/>
            <a:ext cx="220755" cy="381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7510192" y="390847"/>
                <a:ext cx="1969985" cy="47064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{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∅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sym typeface="Wingdings"/>
                  </a:rPr>
                  <a:t>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∅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sym typeface="Wingdings"/>
                  </a:rPr>
                  <a:t>} 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{0,0}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192" y="390847"/>
                <a:ext cx="1969985" cy="470647"/>
              </a:xfrm>
              <a:prstGeom prst="roundRect">
                <a:avLst/>
              </a:prstGeom>
              <a:blipFill rotWithShape="0">
                <a:blip r:embed="rId3"/>
                <a:stretch>
                  <a:fillRect b="-88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ounded Rectangle 19"/>
          <p:cNvSpPr/>
          <p:nvPr/>
        </p:nvSpPr>
        <p:spPr>
          <a:xfrm>
            <a:off x="5913347" y="1242496"/>
            <a:ext cx="2524686" cy="4706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I</a:t>
            </a:r>
            <a:r>
              <a:rPr lang="en-US" baseline="-25000" smtClean="0">
                <a:solidFill>
                  <a:schemeClr val="tx1"/>
                </a:solidFill>
              </a:rPr>
              <a:t>1</a:t>
            </a:r>
            <a:r>
              <a:rPr lang="en-US" smtClean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{</a:t>
            </a:r>
            <a:r>
              <a:rPr lang="en-US" smtClean="0">
                <a:solidFill>
                  <a:schemeClr val="tx1"/>
                </a:solidFill>
              </a:rPr>
              <a:t>r1(1)},{r2(0)} </a:t>
            </a:r>
            <a:r>
              <a:rPr lang="en-US" smtClean="0">
                <a:solidFill>
                  <a:schemeClr val="tx1"/>
                </a:solidFill>
                <a:sym typeface="Wingdings"/>
              </a:rPr>
              <a:t></a:t>
            </a:r>
            <a:r>
              <a:rPr lang="en-US" smtClean="0">
                <a:solidFill>
                  <a:schemeClr val="tx1"/>
                </a:solidFill>
              </a:rPr>
              <a:t> {1,0}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21080" y="2042595"/>
            <a:ext cx="2553264" cy="4706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: {r1(0)},{r2(1)} </a:t>
            </a:r>
            <a:r>
              <a:rPr lang="en-US" dirty="0" smtClean="0">
                <a:solidFill>
                  <a:schemeClr val="tx1"/>
                </a:solidFill>
                <a:sym typeface="Wingdings"/>
              </a:rPr>
              <a:t></a:t>
            </a:r>
            <a:r>
              <a:rPr lang="en-US" dirty="0" smtClean="0">
                <a:solidFill>
                  <a:schemeClr val="tx1"/>
                </a:solidFill>
              </a:rPr>
              <a:t> {0,1}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545624" y="1242494"/>
            <a:ext cx="2565016" cy="4706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: {r1(1)},{r2(1)} </a:t>
            </a:r>
            <a:r>
              <a:rPr lang="en-US" dirty="0" smtClean="0">
                <a:solidFill>
                  <a:schemeClr val="tx1"/>
                </a:solidFill>
                <a:sym typeface="Wingdings"/>
              </a:rPr>
              <a:t></a:t>
            </a:r>
            <a:r>
              <a:rPr lang="en-US" dirty="0" smtClean="0">
                <a:solidFill>
                  <a:schemeClr val="tx1"/>
                </a:solidFill>
              </a:rPr>
              <a:t> {1,1}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19" idx="2"/>
            <a:endCxn id="20" idx="0"/>
          </p:cNvCxnSpPr>
          <p:nvPr/>
        </p:nvCxnSpPr>
        <p:spPr>
          <a:xfrm flipH="1">
            <a:off x="7175690" y="861494"/>
            <a:ext cx="1319495" cy="381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2"/>
            <a:endCxn id="21" idx="0"/>
          </p:cNvCxnSpPr>
          <p:nvPr/>
        </p:nvCxnSpPr>
        <p:spPr>
          <a:xfrm>
            <a:off x="8495185" y="861494"/>
            <a:ext cx="2527" cy="1181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2"/>
            <a:endCxn id="22" idx="0"/>
          </p:cNvCxnSpPr>
          <p:nvPr/>
        </p:nvCxnSpPr>
        <p:spPr>
          <a:xfrm>
            <a:off x="8495185" y="861494"/>
            <a:ext cx="1332947" cy="381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13845" y="2595282"/>
            <a:ext cx="61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310289" y="2613206"/>
            <a:ext cx="61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51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/>
              <p:cNvSpPr/>
              <p:nvPr/>
            </p:nvSpPr>
            <p:spPr>
              <a:xfrm>
                <a:off x="2501153" y="354099"/>
                <a:ext cx="2148168" cy="47064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I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∅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sym typeface="Wingdings"/>
                  </a:rPr>
                  <a:t> 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𝜏</m:t>
                    </m:r>
                    <m:r>
                      <a:rPr lang="en-US" b="0" i="1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: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{r1:0,r2:0}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153" y="354099"/>
                <a:ext cx="2148168" cy="470647"/>
              </a:xfrm>
              <a:prstGeom prst="roundRect">
                <a:avLst/>
              </a:prstGeom>
              <a:blipFill rotWithShape="0">
                <a:blip r:embed="rId2"/>
                <a:stretch>
                  <a:fillRect t="-36364" b="-1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/>
              <p:cNvSpPr/>
              <p:nvPr/>
            </p:nvSpPr>
            <p:spPr>
              <a:xfrm>
                <a:off x="1339099" y="1192300"/>
                <a:ext cx="2345391" cy="47064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{r1:1} </a:t>
                </a:r>
                <a:r>
                  <a:rPr lang="en-US" dirty="0" smtClean="0">
                    <a:solidFill>
                      <a:schemeClr val="tx1"/>
                    </a:solidFill>
                    <a:sym typeface="Wingdings"/>
                  </a:rPr>
                  <a:t>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𝜏</m:t>
                    </m:r>
                    <m:r>
                      <a:rPr lang="en-US" b="0" i="1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: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{r1:1,r2:0}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099" y="1192300"/>
                <a:ext cx="2345391" cy="470647"/>
              </a:xfrm>
              <a:prstGeom prst="roundRect">
                <a:avLst/>
              </a:prstGeom>
              <a:blipFill rotWithShape="0">
                <a:blip r:embed="rId3"/>
                <a:stretch>
                  <a:fillRect t="-36364" b="-1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ounded Rectangle 6"/>
              <p:cNvSpPr/>
              <p:nvPr/>
            </p:nvSpPr>
            <p:spPr>
              <a:xfrm>
                <a:off x="3473824" y="1192299"/>
                <a:ext cx="2335867" cy="47064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{r2:1} </a:t>
                </a:r>
                <a:r>
                  <a:rPr lang="en-US" dirty="0" smtClean="0">
                    <a:solidFill>
                      <a:schemeClr val="tx1"/>
                    </a:solidFill>
                    <a:sym typeface="Wingdings"/>
                  </a:rPr>
                  <a:t>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𝜏</m:t>
                    </m:r>
                    <m:r>
                      <a:rPr lang="en-US" b="0" i="1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2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: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{r1:0,r2:1}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824" y="1192299"/>
                <a:ext cx="2335867" cy="470647"/>
              </a:xfrm>
              <a:prstGeom prst="roundRect">
                <a:avLst/>
              </a:prstGeom>
              <a:blipFill rotWithShape="0">
                <a:blip r:embed="rId4"/>
                <a:stretch>
                  <a:fillRect t="-36364" b="-1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ounded Rectangle 7"/>
              <p:cNvSpPr/>
              <p:nvPr/>
            </p:nvSpPr>
            <p:spPr>
              <a:xfrm>
                <a:off x="935689" y="2043947"/>
                <a:ext cx="2547097" cy="47064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3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{r1:1,r2:1} </a:t>
                </a:r>
                <a:r>
                  <a:rPr lang="en-US" dirty="0" smtClean="0">
                    <a:solidFill>
                      <a:schemeClr val="tx1"/>
                    </a:solidFill>
                    <a:sym typeface="Wingdings"/>
                  </a:rPr>
                  <a:t>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𝜏</m:t>
                    </m:r>
                    <m:r>
                      <a:rPr lang="en-US" b="0" i="1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3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: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{r1:1,1}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89" y="2043947"/>
                <a:ext cx="2547097" cy="470647"/>
              </a:xfrm>
              <a:prstGeom prst="roundRect">
                <a:avLst/>
              </a:prstGeom>
              <a:blipFill rotWithShape="0">
                <a:blip r:embed="rId5"/>
                <a:stretch>
                  <a:fillRect t="-35065" b="-1155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8"/>
              <p:cNvSpPr/>
              <p:nvPr/>
            </p:nvSpPr>
            <p:spPr>
              <a:xfrm>
                <a:off x="3543299" y="2043947"/>
                <a:ext cx="2775998" cy="47064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4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{r1:1,r2:1} </a:t>
                </a:r>
                <a:r>
                  <a:rPr lang="en-US" dirty="0" smtClean="0">
                    <a:solidFill>
                      <a:schemeClr val="tx1"/>
                    </a:solidFill>
                    <a:sym typeface="Wingdings"/>
                  </a:rPr>
                  <a:t>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𝜏</m:t>
                    </m:r>
                    <m:r>
                      <a:rPr lang="en-US" b="0" i="1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: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{r1:1,r2:1}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299" y="2043947"/>
                <a:ext cx="2775998" cy="470647"/>
              </a:xfrm>
              <a:prstGeom prst="roundRect">
                <a:avLst/>
              </a:prstGeom>
              <a:blipFill rotWithShape="0">
                <a:blip r:embed="rId6"/>
                <a:stretch>
                  <a:fillRect t="-35065" b="-1155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2511795" y="824746"/>
            <a:ext cx="1063442" cy="367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3575237" y="824746"/>
            <a:ext cx="1066521" cy="367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8" idx="0"/>
          </p:cNvCxnSpPr>
          <p:nvPr/>
        </p:nvCxnSpPr>
        <p:spPr>
          <a:xfrm flipH="1">
            <a:off x="2209238" y="1662947"/>
            <a:ext cx="302557" cy="381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9" idx="0"/>
          </p:cNvCxnSpPr>
          <p:nvPr/>
        </p:nvCxnSpPr>
        <p:spPr>
          <a:xfrm>
            <a:off x="4641758" y="1662946"/>
            <a:ext cx="289540" cy="381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6716819" y="323612"/>
                <a:ext cx="2264152" cy="47064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{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∅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sym typeface="Wingdings"/>
                  </a:rPr>
                  <a:t>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∅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sym typeface="Wingdings"/>
                  </a:rPr>
                  <a:t>} 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𝜏</m:t>
                    </m:r>
                    <m:r>
                      <a:rPr lang="en-US" b="0" i="1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: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{r1:0,r2:0}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819" y="323612"/>
                <a:ext cx="2264152" cy="470647"/>
              </a:xfrm>
              <a:prstGeom prst="roundRect">
                <a:avLst/>
              </a:prstGeom>
              <a:blipFill rotWithShape="0">
                <a:blip r:embed="rId7"/>
                <a:stretch>
                  <a:fillRect t="-36364" b="-1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5351930" y="1175261"/>
                <a:ext cx="2884397" cy="47064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{r1:1},{r2:0} </a:t>
                </a:r>
                <a:r>
                  <a:rPr lang="en-US" dirty="0" smtClean="0">
                    <a:solidFill>
                      <a:schemeClr val="tx1"/>
                    </a:solidFill>
                    <a:sym typeface="Wingdings"/>
                  </a:rPr>
                  <a:t>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𝜏</m:t>
                    </m:r>
                    <m:r>
                      <a:rPr lang="en-US" i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: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{r1:1,r2:0}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930" y="1175261"/>
                <a:ext cx="2884397" cy="470647"/>
              </a:xfrm>
              <a:prstGeom prst="roundRect">
                <a:avLst/>
              </a:prstGeom>
              <a:blipFill rotWithShape="0">
                <a:blip r:embed="rId8"/>
                <a:stretch>
                  <a:fillRect t="-36364" b="-1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ounded Rectangle 20"/>
              <p:cNvSpPr/>
              <p:nvPr/>
            </p:nvSpPr>
            <p:spPr>
              <a:xfrm>
                <a:off x="6387366" y="1975360"/>
                <a:ext cx="2958344" cy="47064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{r1:0},{r2:1} </a:t>
                </a:r>
                <a:r>
                  <a:rPr lang="en-US" dirty="0" smtClean="0">
                    <a:solidFill>
                      <a:schemeClr val="tx1"/>
                    </a:solidFill>
                    <a:sym typeface="Wingdings"/>
                  </a:rPr>
                  <a:t>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𝜏</m:t>
                    </m:r>
                    <m:r>
                      <a:rPr lang="en-US" b="0" i="1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2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: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{r1:0,r2:1}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Rounded 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366" y="1975360"/>
                <a:ext cx="2958344" cy="470647"/>
              </a:xfrm>
              <a:prstGeom prst="roundRect">
                <a:avLst/>
              </a:prstGeom>
              <a:blipFill rotWithShape="0">
                <a:blip r:embed="rId9"/>
                <a:stretch>
                  <a:fillRect t="-36364" b="-1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7510204" y="1175259"/>
                <a:ext cx="2870930" cy="47064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3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{r1:1},{r2:1} </a:t>
                </a:r>
                <a:r>
                  <a:rPr lang="en-US" dirty="0" smtClean="0">
                    <a:solidFill>
                      <a:schemeClr val="tx1"/>
                    </a:solidFill>
                    <a:sym typeface="Wingdings"/>
                  </a:rPr>
                  <a:t>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𝜏</m:t>
                    </m:r>
                    <m:r>
                      <a:rPr lang="en-US" b="0" i="1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3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: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{r1:1,r2:1}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204" y="1175259"/>
                <a:ext cx="2870930" cy="470647"/>
              </a:xfrm>
              <a:prstGeom prst="roundRect">
                <a:avLst/>
              </a:prstGeom>
              <a:blipFill rotWithShape="0">
                <a:blip r:embed="rId10"/>
                <a:stretch>
                  <a:fillRect t="-36364" b="-1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9" idx="2"/>
            <a:endCxn id="20" idx="0"/>
          </p:cNvCxnSpPr>
          <p:nvPr/>
        </p:nvCxnSpPr>
        <p:spPr>
          <a:xfrm flipH="1">
            <a:off x="6794129" y="794259"/>
            <a:ext cx="1054766" cy="381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2"/>
            <a:endCxn id="21" idx="0"/>
          </p:cNvCxnSpPr>
          <p:nvPr/>
        </p:nvCxnSpPr>
        <p:spPr>
          <a:xfrm>
            <a:off x="7848895" y="794259"/>
            <a:ext cx="17643" cy="1181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2"/>
            <a:endCxn id="22" idx="0"/>
          </p:cNvCxnSpPr>
          <p:nvPr/>
        </p:nvCxnSpPr>
        <p:spPr>
          <a:xfrm>
            <a:off x="7848895" y="794259"/>
            <a:ext cx="1096774" cy="381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61762" y="2622176"/>
            <a:ext cx="61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705174" y="2545971"/>
            <a:ext cx="61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46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597" y="723899"/>
            <a:ext cx="4165255" cy="32893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07703" y="1511975"/>
            <a:ext cx="39692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main() {  </a:t>
            </a:r>
          </a:p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  </a:t>
            </a:r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atomic_int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x=0;   </a:t>
            </a:r>
          </a:p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  {{{ { </a:t>
            </a:r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x.store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(1,memory_order_release);</a:t>
            </a:r>
          </a:p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         </a:t>
            </a:r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x.store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(2,memory_order_relaxed);</a:t>
            </a:r>
          </a:p>
          <a:p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          </a:t>
            </a:r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x.store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(3,memory_order_relaxed); </a:t>
            </a:r>
          </a:p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         </a:t>
            </a:r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x.store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(4,memory_order_relaxed); }   </a:t>
            </a:r>
          </a:p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  ||| {  r2=</a:t>
            </a:r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x.load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memory_order_acquire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).</a:t>
            </a:r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readsvalue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(3); </a:t>
            </a:r>
          </a:p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         </a:t>
            </a:r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x.store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(5,memory_order_relaxed);        </a:t>
            </a:r>
          </a:p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  }  }}}  return 0;}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905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877" y="1434236"/>
            <a:ext cx="5181050" cy="224942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16250" y="1904136"/>
            <a:ext cx="37719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main() {  </a:t>
            </a:r>
          </a:p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  </a:t>
            </a:r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atomic_int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x = 0;  </a:t>
            </a:r>
          </a:p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  </a:t>
            </a:r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atomic_int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y = 0;  </a:t>
            </a:r>
          </a:p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  {{{   </a:t>
            </a:r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x.store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(1,mo_release);  </a:t>
            </a:r>
          </a:p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  ||| { r1=</a:t>
            </a:r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x.load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mo_acquire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).</a:t>
            </a:r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readsvalue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(1);</a:t>
            </a:r>
          </a:p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        </a:t>
            </a:r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y.store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(1,mo_release); }  </a:t>
            </a:r>
          </a:p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  ||| { r2=</a:t>
            </a:r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y.load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mo_acquire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).</a:t>
            </a:r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readsvalue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(1);</a:t>
            </a:r>
          </a:p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        r3=</a:t>
            </a:r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x.load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mo_relaxed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); }  </a:t>
            </a:r>
          </a:p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  }}}  return 0;}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566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8300" y="569436"/>
            <a:ext cx="41021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main() {  </a:t>
            </a:r>
            <a:r>
              <a:rPr lang="en-US" dirty="0" err="1" smtClean="0"/>
              <a:t>atomic_int</a:t>
            </a:r>
            <a:r>
              <a:rPr lang="en-US" dirty="0" smtClean="0"/>
              <a:t> x = 0;  </a:t>
            </a:r>
            <a:r>
              <a:rPr lang="en-US" dirty="0" err="1" smtClean="0"/>
              <a:t>atomic_int</a:t>
            </a:r>
            <a:r>
              <a:rPr lang="en-US" dirty="0" smtClean="0"/>
              <a:t> y = 0;  {{{ {       r1 = </a:t>
            </a:r>
            <a:r>
              <a:rPr lang="en-US" dirty="0" err="1" smtClean="0"/>
              <a:t>x.load</a:t>
            </a:r>
            <a:r>
              <a:rPr lang="en-US" dirty="0" smtClean="0"/>
              <a:t>(</a:t>
            </a:r>
            <a:r>
              <a:rPr lang="en-US" dirty="0" err="1" smtClean="0"/>
              <a:t>memory_order_relaxed</a:t>
            </a:r>
            <a:r>
              <a:rPr lang="en-US" dirty="0" smtClean="0"/>
              <a:t>);       </a:t>
            </a:r>
            <a:r>
              <a:rPr lang="en-US" dirty="0" err="1" smtClean="0"/>
              <a:t>y.store</a:t>
            </a:r>
            <a:r>
              <a:rPr lang="en-US" dirty="0" smtClean="0"/>
              <a:t>(1, </a:t>
            </a:r>
            <a:r>
              <a:rPr lang="en-US" dirty="0" err="1" smtClean="0"/>
              <a:t>memory_order_relaxed</a:t>
            </a:r>
            <a:r>
              <a:rPr lang="en-US" dirty="0" smtClean="0"/>
              <a:t>);       }  |||  {       r2 = </a:t>
            </a:r>
            <a:r>
              <a:rPr lang="en-US" dirty="0" err="1" smtClean="0"/>
              <a:t>y.load</a:t>
            </a:r>
            <a:r>
              <a:rPr lang="en-US" dirty="0" smtClean="0"/>
              <a:t>(</a:t>
            </a:r>
            <a:r>
              <a:rPr lang="en-US" dirty="0" err="1" smtClean="0"/>
              <a:t>memory_order_relaxed</a:t>
            </a:r>
            <a:r>
              <a:rPr lang="en-US" dirty="0" smtClean="0"/>
              <a:t>);       </a:t>
            </a:r>
            <a:r>
              <a:rPr lang="en-US" dirty="0" err="1" smtClean="0"/>
              <a:t>x.store</a:t>
            </a:r>
            <a:r>
              <a:rPr lang="en-US" dirty="0" smtClean="0"/>
              <a:t>(1, </a:t>
            </a:r>
            <a:r>
              <a:rPr lang="en-US" dirty="0" err="1" smtClean="0"/>
              <a:t>memory_order_relaxed</a:t>
            </a:r>
            <a:r>
              <a:rPr lang="en-US" dirty="0" smtClean="0"/>
              <a:t>);        }  }}}  return 0;}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99" y="392251"/>
            <a:ext cx="4343401" cy="26626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98" y="3549794"/>
            <a:ext cx="4343401" cy="2662694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2700" y="3479800"/>
            <a:ext cx="8969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smtClean="0"/>
              <a:t>VC: (1,0,0)</a:t>
            </a:r>
            <a:endParaRPr lang="en-US" sz="13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103" y="4310728"/>
            <a:ext cx="8969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300" b="1"/>
            </a:lvl1pPr>
          </a:lstStyle>
          <a:p>
            <a:r>
              <a:rPr lang="en-US" smtClean="0"/>
              <a:t>VC: (2,0,0</a:t>
            </a:r>
            <a:r>
              <a:rPr lang="en-US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16100" y="5156200"/>
            <a:ext cx="8969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300" b="1"/>
            </a:lvl1pPr>
          </a:lstStyle>
          <a:p>
            <a:r>
              <a:rPr lang="en-US" smtClean="0"/>
              <a:t>VC: (2,1,0</a:t>
            </a:r>
            <a:r>
              <a:rPr lang="en-US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03400" y="5969000"/>
            <a:ext cx="8969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300" b="1"/>
            </a:lvl1pPr>
          </a:lstStyle>
          <a:p>
            <a:r>
              <a:rPr lang="en-US" smtClean="0"/>
              <a:t>VC: (2,2,0</a:t>
            </a:r>
            <a:r>
              <a:rPr lang="en-US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27645" y="5118100"/>
            <a:ext cx="8969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300" b="1"/>
            </a:lvl1pPr>
          </a:lstStyle>
          <a:p>
            <a:r>
              <a:rPr lang="en-US" dirty="0" smtClean="0"/>
              <a:t>VC: (2,0,1</a:t>
            </a:r>
            <a:r>
              <a:rPr lang="en-US" dirty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27645" y="5956300"/>
            <a:ext cx="8969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300" b="1"/>
            </a:lvl1pPr>
          </a:lstStyle>
          <a:p>
            <a:r>
              <a:rPr lang="en-US" dirty="0" smtClean="0"/>
              <a:t>VC: (2,0,2</a:t>
            </a:r>
            <a:r>
              <a:rPr lang="en-US" dirty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05500" y="3530600"/>
            <a:ext cx="42264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O</a:t>
            </a:r>
            <a:r>
              <a:rPr lang="en-US" sz="1400" baseline="-25000" dirty="0" err="1" smtClean="0"/>
              <a:t>ab</a:t>
            </a:r>
            <a:r>
              <a:rPr lang="en-US" sz="1400" dirty="0" smtClean="0"/>
              <a:t>=1, </a:t>
            </a:r>
            <a:r>
              <a:rPr lang="en-US" sz="1400" dirty="0" err="1" smtClean="0"/>
              <a:t>O</a:t>
            </a:r>
            <a:r>
              <a:rPr lang="en-US" sz="1400" baseline="-25000" dirty="0" err="1" smtClean="0"/>
              <a:t>bc</a:t>
            </a:r>
            <a:r>
              <a:rPr lang="en-US" sz="1400" dirty="0" smtClean="0"/>
              <a:t>=1, </a:t>
            </a:r>
            <a:r>
              <a:rPr lang="en-US" sz="1400" dirty="0" err="1" smtClean="0"/>
              <a:t>O</a:t>
            </a:r>
            <a:r>
              <a:rPr lang="en-US" sz="1400" baseline="-25000" dirty="0" err="1" smtClean="0"/>
              <a:t>cd</a:t>
            </a:r>
            <a:r>
              <a:rPr lang="en-US" sz="1400" dirty="0" smtClean="0"/>
              <a:t>=1, </a:t>
            </a:r>
            <a:r>
              <a:rPr lang="en-US" sz="1400" dirty="0" err="1" smtClean="0"/>
              <a:t>O</a:t>
            </a:r>
            <a:r>
              <a:rPr lang="en-US" sz="1400" baseline="-25000" dirty="0" err="1" smtClean="0"/>
              <a:t>be</a:t>
            </a:r>
            <a:r>
              <a:rPr lang="en-US" sz="1400" dirty="0" smtClean="0"/>
              <a:t>=1, </a:t>
            </a:r>
            <a:r>
              <a:rPr lang="en-US" sz="1400" dirty="0" err="1" smtClean="0"/>
              <a:t>O</a:t>
            </a:r>
            <a:r>
              <a:rPr lang="en-US" sz="1400" baseline="-25000" dirty="0" err="1" smtClean="0"/>
              <a:t>ef</a:t>
            </a:r>
            <a:r>
              <a:rPr lang="en-US" sz="1400" dirty="0" smtClean="0"/>
              <a:t>=1, </a:t>
            </a:r>
            <a:r>
              <a:rPr lang="en-US" sz="1400" dirty="0" err="1" smtClean="0"/>
              <a:t>Oac</a:t>
            </a:r>
            <a:r>
              <a:rPr lang="en-US" sz="1400" dirty="0" smtClean="0"/>
              <a:t>=1, </a:t>
            </a:r>
            <a:r>
              <a:rPr lang="en-US" sz="1400" dirty="0" err="1" smtClean="0"/>
              <a:t>O</a:t>
            </a:r>
            <a:r>
              <a:rPr lang="en-US" sz="1400" baseline="-25000" dirty="0" err="1" smtClean="0"/>
              <a:t>ad</a:t>
            </a:r>
            <a:r>
              <a:rPr lang="en-US" sz="1400" dirty="0" smtClean="0"/>
              <a:t>=1, </a:t>
            </a:r>
            <a:r>
              <a:rPr lang="en-US" sz="1400" dirty="0" err="1" smtClean="0"/>
              <a:t>O</a:t>
            </a:r>
            <a:r>
              <a:rPr lang="en-US" sz="1400" baseline="-25000" dirty="0" err="1" smtClean="0"/>
              <a:t>ae</a:t>
            </a:r>
            <a:r>
              <a:rPr lang="en-US" sz="1400" dirty="0" smtClean="0"/>
              <a:t>=1, </a:t>
            </a:r>
          </a:p>
          <a:p>
            <a:r>
              <a:rPr lang="en-US" sz="1400" dirty="0" smtClean="0"/>
              <a:t>O</a:t>
            </a:r>
            <a:r>
              <a:rPr lang="en-US" sz="1400" baseline="-25000" dirty="0" smtClean="0"/>
              <a:t>af</a:t>
            </a:r>
            <a:r>
              <a:rPr lang="en-US" sz="1400" dirty="0" smtClean="0"/>
              <a:t>=1, </a:t>
            </a:r>
            <a:r>
              <a:rPr lang="en-US" sz="1400" dirty="0" err="1" smtClean="0"/>
              <a:t>O</a:t>
            </a:r>
            <a:r>
              <a:rPr lang="en-US" sz="1400" baseline="-25000" dirty="0" err="1" smtClean="0"/>
              <a:t>bd</a:t>
            </a:r>
            <a:r>
              <a:rPr lang="en-US" sz="1400" dirty="0" smtClean="0"/>
              <a:t>=1, </a:t>
            </a:r>
            <a:r>
              <a:rPr lang="en-US" sz="1400" dirty="0" err="1" smtClean="0"/>
              <a:t>O</a:t>
            </a:r>
            <a:r>
              <a:rPr lang="en-US" sz="1400" baseline="-25000" dirty="0" err="1" smtClean="0"/>
              <a:t>bf</a:t>
            </a:r>
            <a:r>
              <a:rPr lang="en-US" sz="1400" dirty="0" smtClean="0"/>
              <a:t>=1, </a:t>
            </a:r>
            <a:r>
              <a:rPr lang="en-US" sz="1400" dirty="0" err="1" smtClean="0"/>
              <a:t>O</a:t>
            </a:r>
            <a:r>
              <a:rPr lang="en-US" sz="1400" baseline="-25000" dirty="0" err="1" smtClean="0"/>
              <a:t>ce</a:t>
            </a:r>
            <a:r>
              <a:rPr lang="en-US" sz="1400" dirty="0" smtClean="0"/>
              <a:t>=⊥, </a:t>
            </a:r>
            <a:r>
              <a:rPr lang="en-US" sz="1400" dirty="0" err="1" smtClean="0"/>
              <a:t>O</a:t>
            </a:r>
            <a:r>
              <a:rPr lang="en-US" sz="1400" baseline="-25000" dirty="0" err="1" smtClean="0"/>
              <a:t>cf</a:t>
            </a:r>
            <a:r>
              <a:rPr lang="en-US" sz="1400" dirty="0" smtClean="0"/>
              <a:t>=⊥, O</a:t>
            </a:r>
            <a:r>
              <a:rPr lang="en-US" sz="1400" baseline="-25000" dirty="0" smtClean="0"/>
              <a:t>de</a:t>
            </a:r>
            <a:r>
              <a:rPr lang="en-US" sz="1400" dirty="0" smtClean="0"/>
              <a:t>=⊥, </a:t>
            </a:r>
            <a:r>
              <a:rPr lang="en-US" sz="1400" dirty="0" err="1" smtClean="0"/>
              <a:t>O</a:t>
            </a:r>
            <a:r>
              <a:rPr lang="en-US" sz="1400" baseline="-25000" dirty="0" err="1" smtClean="0"/>
              <a:t>df</a:t>
            </a:r>
            <a:r>
              <a:rPr lang="en-US" sz="1400" dirty="0" smtClean="0"/>
              <a:t>=⊥</a:t>
            </a:r>
          </a:p>
          <a:p>
            <a:r>
              <a:rPr lang="en-US" sz="1400" dirty="0" err="1" smtClean="0"/>
              <a:t>F</a:t>
            </a:r>
            <a:r>
              <a:rPr lang="en-US" sz="1400" baseline="-25000" dirty="0" err="1" smtClean="0"/>
              <a:t>fc</a:t>
            </a:r>
            <a:r>
              <a:rPr lang="en-US" sz="1400" dirty="0" smtClean="0"/>
              <a:t>=1, </a:t>
            </a:r>
            <a:r>
              <a:rPr lang="en-US" sz="1400" dirty="0" err="1" smtClean="0"/>
              <a:t>F</a:t>
            </a:r>
            <a:r>
              <a:rPr lang="en-US" sz="1400" baseline="-25000" dirty="0" err="1" smtClean="0"/>
              <a:t>de</a:t>
            </a:r>
            <a:r>
              <a:rPr lang="en-US" sz="1400" dirty="0" smtClean="0"/>
              <a:t>=1, M</a:t>
            </a:r>
            <a:r>
              <a:rPr lang="en-US" sz="1400" baseline="-25000" dirty="0" smtClean="0"/>
              <a:t>a</a:t>
            </a:r>
            <a:r>
              <a:rPr lang="en-US" sz="1400" dirty="0" smtClean="0"/>
              <a:t>=1,M</a:t>
            </a:r>
            <a:r>
              <a:rPr lang="en-US" sz="1400" baseline="-25000" dirty="0" smtClean="0"/>
              <a:t>f</a:t>
            </a:r>
            <a:r>
              <a:rPr lang="en-US" sz="1400" dirty="0" smtClean="0"/>
              <a:t>=2,M</a:t>
            </a:r>
            <a:r>
              <a:rPr lang="en-US" sz="1400" baseline="-25000" dirty="0" smtClean="0"/>
              <a:t>b</a:t>
            </a:r>
            <a:r>
              <a:rPr lang="en-US" sz="1400" dirty="0" smtClean="0"/>
              <a:t>=1,M</a:t>
            </a:r>
            <a:r>
              <a:rPr lang="en-US" sz="1400" baseline="-25000" dirty="0" smtClean="0"/>
              <a:t>d</a:t>
            </a:r>
            <a:r>
              <a:rPr lang="en-US" sz="1400" dirty="0" smtClean="0"/>
              <a:t>=2,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0627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299" y="620851"/>
            <a:ext cx="4343401" cy="26626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60460" y="3386723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(a)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734" y="620851"/>
            <a:ext cx="4352290" cy="26870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56755" y="3386722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345432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299" y="620851"/>
            <a:ext cx="4343401" cy="26626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2760" y="3564523"/>
            <a:ext cx="61455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(a) A consistent execution. </a:t>
            </a:r>
            <a:r>
              <a:rPr lang="en-US" sz="1400" dirty="0" err="1" smtClean="0"/>
              <a:t>O</a:t>
            </a:r>
            <a:r>
              <a:rPr lang="en-US" sz="1400" baseline="-25000" dirty="0" err="1" smtClean="0"/>
              <a:t>ab</a:t>
            </a:r>
            <a:r>
              <a:rPr lang="en-US" sz="1400" dirty="0" smtClean="0"/>
              <a:t>=1, </a:t>
            </a:r>
            <a:r>
              <a:rPr lang="en-US" sz="1400" dirty="0" err="1" smtClean="0"/>
              <a:t>O</a:t>
            </a:r>
            <a:r>
              <a:rPr lang="en-US" sz="1400" baseline="-25000" dirty="0" err="1" smtClean="0"/>
              <a:t>bc</a:t>
            </a:r>
            <a:r>
              <a:rPr lang="en-US" sz="1400" dirty="0" smtClean="0"/>
              <a:t>=1, </a:t>
            </a:r>
            <a:r>
              <a:rPr lang="en-US" sz="1400" dirty="0" err="1" smtClean="0"/>
              <a:t>O</a:t>
            </a:r>
            <a:r>
              <a:rPr lang="en-US" sz="1400" baseline="-25000" dirty="0" err="1" smtClean="0"/>
              <a:t>cd</a:t>
            </a:r>
            <a:r>
              <a:rPr lang="en-US" sz="1400" dirty="0" smtClean="0"/>
              <a:t>=1, </a:t>
            </a:r>
            <a:r>
              <a:rPr lang="en-US" sz="1400" dirty="0" err="1" smtClean="0"/>
              <a:t>O</a:t>
            </a:r>
            <a:r>
              <a:rPr lang="en-US" sz="1400" baseline="-25000" dirty="0" err="1" smtClean="0"/>
              <a:t>be</a:t>
            </a:r>
            <a:r>
              <a:rPr lang="en-US" sz="1400" dirty="0" smtClean="0"/>
              <a:t>=1, </a:t>
            </a:r>
            <a:r>
              <a:rPr lang="en-US" sz="1400" dirty="0" err="1" smtClean="0"/>
              <a:t>O</a:t>
            </a:r>
            <a:r>
              <a:rPr lang="en-US" sz="1400" baseline="-25000" dirty="0" err="1" smtClean="0"/>
              <a:t>ef</a:t>
            </a:r>
            <a:r>
              <a:rPr lang="en-US" sz="1400" dirty="0" smtClean="0"/>
              <a:t>=1, </a:t>
            </a:r>
            <a:r>
              <a:rPr lang="en-US" sz="1400" dirty="0" err="1" smtClean="0"/>
              <a:t>Oac</a:t>
            </a:r>
            <a:r>
              <a:rPr lang="en-US" sz="1400" dirty="0" smtClean="0"/>
              <a:t>=1, </a:t>
            </a:r>
            <a:r>
              <a:rPr lang="en-US" sz="1400" dirty="0" err="1" smtClean="0"/>
              <a:t>O</a:t>
            </a:r>
            <a:r>
              <a:rPr lang="en-US" sz="1400" baseline="-25000" dirty="0" err="1" smtClean="0"/>
              <a:t>ad</a:t>
            </a:r>
            <a:r>
              <a:rPr lang="en-US" sz="1400" dirty="0" smtClean="0"/>
              <a:t>=1, </a:t>
            </a:r>
            <a:r>
              <a:rPr lang="en-US" sz="1400" dirty="0" err="1" smtClean="0"/>
              <a:t>O</a:t>
            </a:r>
            <a:r>
              <a:rPr lang="en-US" sz="1400" baseline="-25000" dirty="0" err="1" smtClean="0"/>
              <a:t>ae</a:t>
            </a:r>
            <a:r>
              <a:rPr lang="en-US" sz="1400" dirty="0" smtClean="0"/>
              <a:t>=1, </a:t>
            </a:r>
          </a:p>
          <a:p>
            <a:r>
              <a:rPr lang="en-US" sz="1400" dirty="0" smtClean="0"/>
              <a:t>O</a:t>
            </a:r>
            <a:r>
              <a:rPr lang="en-US" sz="1400" baseline="-25000" dirty="0" smtClean="0"/>
              <a:t>af</a:t>
            </a:r>
            <a:r>
              <a:rPr lang="en-US" sz="1400" dirty="0" smtClean="0"/>
              <a:t>=1, </a:t>
            </a:r>
            <a:r>
              <a:rPr lang="en-US" sz="1400" dirty="0" err="1" smtClean="0"/>
              <a:t>O</a:t>
            </a:r>
            <a:r>
              <a:rPr lang="en-US" sz="1400" baseline="-25000" dirty="0" err="1" smtClean="0"/>
              <a:t>bd</a:t>
            </a:r>
            <a:r>
              <a:rPr lang="en-US" sz="1400" dirty="0" smtClean="0"/>
              <a:t>=1, </a:t>
            </a:r>
            <a:r>
              <a:rPr lang="en-US" sz="1400" dirty="0" err="1" smtClean="0"/>
              <a:t>O</a:t>
            </a:r>
            <a:r>
              <a:rPr lang="en-US" sz="1400" baseline="-25000" dirty="0" err="1" smtClean="0"/>
              <a:t>bf</a:t>
            </a:r>
            <a:r>
              <a:rPr lang="en-US" sz="1400" dirty="0" smtClean="0"/>
              <a:t>=1, </a:t>
            </a:r>
            <a:r>
              <a:rPr lang="en-US" sz="1400" dirty="0" err="1" smtClean="0"/>
              <a:t>O</a:t>
            </a:r>
            <a:r>
              <a:rPr lang="en-US" sz="1400" baseline="-25000" dirty="0" err="1" smtClean="0"/>
              <a:t>ce</a:t>
            </a:r>
            <a:r>
              <a:rPr lang="en-US" sz="1400" dirty="0" smtClean="0"/>
              <a:t>=⊥, </a:t>
            </a:r>
            <a:r>
              <a:rPr lang="en-US" sz="1400" dirty="0" err="1" smtClean="0"/>
              <a:t>O</a:t>
            </a:r>
            <a:r>
              <a:rPr lang="en-US" sz="1400" baseline="-25000" dirty="0" err="1" smtClean="0"/>
              <a:t>cf</a:t>
            </a:r>
            <a:r>
              <a:rPr lang="en-US" sz="1400" dirty="0" smtClean="0"/>
              <a:t>=⊥, O</a:t>
            </a:r>
            <a:r>
              <a:rPr lang="en-US" sz="1400" baseline="-25000" dirty="0" smtClean="0"/>
              <a:t>de</a:t>
            </a:r>
            <a:r>
              <a:rPr lang="en-US" sz="1400" dirty="0" smtClean="0"/>
              <a:t>=⊥, </a:t>
            </a:r>
            <a:r>
              <a:rPr lang="en-US" sz="1400" dirty="0" err="1" smtClean="0"/>
              <a:t>O</a:t>
            </a:r>
            <a:r>
              <a:rPr lang="en-US" sz="1400" baseline="-25000" dirty="0" err="1" smtClean="0"/>
              <a:t>df</a:t>
            </a:r>
            <a:r>
              <a:rPr lang="en-US" sz="1400" dirty="0" smtClean="0"/>
              <a:t>=⊥</a:t>
            </a:r>
          </a:p>
          <a:p>
            <a:r>
              <a:rPr lang="en-US" sz="1400" dirty="0" err="1" smtClean="0"/>
              <a:t>F</a:t>
            </a:r>
            <a:r>
              <a:rPr lang="en-US" sz="1400" baseline="-25000" dirty="0" err="1" smtClean="0"/>
              <a:t>fc</a:t>
            </a:r>
            <a:r>
              <a:rPr lang="en-US" sz="1400" dirty="0" smtClean="0"/>
              <a:t>=1, </a:t>
            </a:r>
            <a:r>
              <a:rPr lang="en-US" sz="1400" dirty="0" err="1" smtClean="0"/>
              <a:t>F</a:t>
            </a:r>
            <a:r>
              <a:rPr lang="en-US" sz="1400" baseline="-25000" dirty="0" err="1" smtClean="0"/>
              <a:t>de</a:t>
            </a:r>
            <a:r>
              <a:rPr lang="en-US" sz="1400" dirty="0" smtClean="0"/>
              <a:t>=1, M</a:t>
            </a:r>
            <a:r>
              <a:rPr lang="en-US" sz="1400" baseline="-25000" dirty="0" smtClean="0"/>
              <a:t>a</a:t>
            </a:r>
            <a:r>
              <a:rPr lang="en-US" sz="1400" dirty="0" smtClean="0"/>
              <a:t>=1, M</a:t>
            </a:r>
            <a:r>
              <a:rPr lang="en-US" sz="1400" baseline="-25000" dirty="0" smtClean="0"/>
              <a:t>f</a:t>
            </a:r>
            <a:r>
              <a:rPr lang="en-US" sz="1400" dirty="0" smtClean="0"/>
              <a:t>=2, M</a:t>
            </a:r>
            <a:r>
              <a:rPr lang="en-US" sz="1400" baseline="-25000" dirty="0" smtClean="0"/>
              <a:t>b</a:t>
            </a:r>
            <a:r>
              <a:rPr lang="en-US" sz="1400" dirty="0" smtClean="0"/>
              <a:t>=1, </a:t>
            </a:r>
            <a:r>
              <a:rPr lang="en-US" sz="1400" dirty="0" err="1" smtClean="0"/>
              <a:t>M</a:t>
            </a:r>
            <a:r>
              <a:rPr lang="en-US" sz="1400" baseline="-25000" dirty="0" err="1" smtClean="0"/>
              <a:t>d</a:t>
            </a:r>
            <a:r>
              <a:rPr lang="en-US" sz="1400" dirty="0" smtClean="0"/>
              <a:t>=2.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34" y="620851"/>
            <a:ext cx="4352290" cy="26870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40600" y="3564523"/>
            <a:ext cx="1540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(b) A inconsistent. </a:t>
            </a:r>
          </a:p>
        </p:txBody>
      </p:sp>
    </p:spTree>
    <p:extLst>
      <p:ext uri="{BB962C8B-B14F-4D97-AF65-F5344CB8AC3E}">
        <p14:creationId xmlns:p14="http://schemas.microsoft.com/office/powerpoint/2010/main" val="1471074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1104900"/>
            <a:ext cx="1981200" cy="83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400" y="1130300"/>
            <a:ext cx="1968500" cy="749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0" y="1104900"/>
            <a:ext cx="1968500" cy="76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550" y="1104900"/>
            <a:ext cx="622300" cy="762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92668" y="2006599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(a) </a:t>
            </a:r>
            <a:r>
              <a:rPr lang="en-US" sz="1200" dirty="0" err="1" smtClean="0"/>
              <a:t>CoRR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305172" y="2006598"/>
            <a:ext cx="774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(b) </a:t>
            </a:r>
            <a:r>
              <a:rPr lang="en-US" sz="1200" dirty="0" err="1" smtClean="0"/>
              <a:t>CoRW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597776" y="200659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(c) </a:t>
            </a:r>
            <a:r>
              <a:rPr lang="en-US" sz="1200" dirty="0" err="1" smtClean="0"/>
              <a:t>CoWR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8234163" y="2006598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(d) </a:t>
            </a:r>
            <a:r>
              <a:rPr lang="en-US" sz="1200" dirty="0" err="1" smtClean="0"/>
              <a:t>CoWW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13335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0" y="1524000"/>
            <a:ext cx="1993900" cy="1422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900" y="1524000"/>
            <a:ext cx="2019300" cy="1422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700" y="1524000"/>
            <a:ext cx="1943100" cy="787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75334" y="3060700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(a)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099434" y="3060700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(b)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398134" y="306069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(c)</a:t>
            </a:r>
            <a:endParaRPr lang="en-US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0" y="4102100"/>
            <a:ext cx="2070100" cy="1485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450" y="4102100"/>
            <a:ext cx="2108200" cy="1498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500" y="4117775"/>
            <a:ext cx="1981200" cy="7747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813434" y="5638799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(a)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003286" y="5638798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(b)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7346594" y="560070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(c)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7615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8300" y="1244938"/>
            <a:ext cx="56362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                                           initially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, x=0, 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y=1, z=0;                        </a:t>
            </a:r>
          </a:p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                               T1                                                   T2</a:t>
            </a:r>
          </a:p>
          <a:p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1. a 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= </a:t>
            </a:r>
            <a:r>
              <a:rPr lang="en-US" sz="1200" dirty="0" err="1">
                <a:latin typeface="Arial" charset="0"/>
                <a:ea typeface="Arial" charset="0"/>
                <a:cs typeface="Arial" charset="0"/>
              </a:rPr>
              <a:t>x.load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1200" dirty="0" err="1">
                <a:latin typeface="Arial" charset="0"/>
                <a:ea typeface="Arial" charset="0"/>
                <a:cs typeface="Arial" charset="0"/>
              </a:rPr>
              <a:t>memory_order_relaxed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);     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6. d 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= </a:t>
            </a:r>
            <a:r>
              <a:rPr lang="en-US" sz="1200" dirty="0" err="1">
                <a:latin typeface="Arial" charset="0"/>
                <a:ea typeface="Arial" charset="0"/>
                <a:cs typeface="Arial" charset="0"/>
              </a:rPr>
              <a:t>y.load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1200" dirty="0" err="1">
                <a:latin typeface="Arial" charset="0"/>
                <a:ea typeface="Arial" charset="0"/>
                <a:cs typeface="Arial" charset="0"/>
              </a:rPr>
              <a:t>memory_order_relaxed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);</a:t>
            </a:r>
          </a:p>
          <a:p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. b = </a:t>
            </a:r>
            <a:r>
              <a:rPr lang="en-US" sz="1200" dirty="0" err="1">
                <a:latin typeface="Arial" charset="0"/>
                <a:ea typeface="Arial" charset="0"/>
                <a:cs typeface="Arial" charset="0"/>
              </a:rPr>
              <a:t>x.load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1200" dirty="0" err="1">
                <a:latin typeface="Arial" charset="0"/>
                <a:ea typeface="Arial" charset="0"/>
                <a:cs typeface="Arial" charset="0"/>
              </a:rPr>
              <a:t>memory_order_relaxed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); 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   7. </a:t>
            </a:r>
            <a:r>
              <a:rPr lang="en-US" sz="1200" dirty="0" err="1">
                <a:latin typeface="Arial" charset="0"/>
                <a:ea typeface="Arial" charset="0"/>
                <a:cs typeface="Arial" charset="0"/>
              </a:rPr>
              <a:t>x.store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(c, </a:t>
            </a:r>
            <a:r>
              <a:rPr lang="en-US" sz="1200" dirty="0" err="1">
                <a:latin typeface="Arial" charset="0"/>
                <a:ea typeface="Arial" charset="0"/>
                <a:cs typeface="Arial" charset="0"/>
              </a:rPr>
              <a:t>memory_order_relaxed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);</a:t>
            </a:r>
          </a:p>
          <a:p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3. c 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= </a:t>
            </a:r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z.load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memory_order_relaxed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);     8. </a:t>
            </a:r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z.store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(1, </a:t>
            </a:r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memory_order_relaxed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);</a:t>
            </a:r>
          </a:p>
          <a:p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4. 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if (a == b) </a:t>
            </a:r>
            <a:endParaRPr lang="en-US" sz="1200" dirty="0" smtClean="0">
              <a:latin typeface="Arial" charset="0"/>
              <a:ea typeface="Arial" charset="0"/>
              <a:cs typeface="Arial" charset="0"/>
            </a:endParaRPr>
          </a:p>
          <a:p>
            <a:pPr marL="228600" indent="-228600">
              <a:buAutoNum type="arabicPeriod" startAt="5"/>
            </a:pPr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y.store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(2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1200" dirty="0" err="1">
                <a:latin typeface="Arial" charset="0"/>
                <a:ea typeface="Arial" charset="0"/>
                <a:cs typeface="Arial" charset="0"/>
              </a:rPr>
              <a:t>memory_order_relaxed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);</a:t>
            </a:r>
          </a:p>
        </p:txBody>
      </p:sp>
      <p:sp>
        <p:nvSpPr>
          <p:cNvPr id="5" name="Rectangle 4"/>
          <p:cNvSpPr/>
          <p:nvPr/>
        </p:nvSpPr>
        <p:spPr>
          <a:xfrm>
            <a:off x="2938780" y="2608918"/>
            <a:ext cx="27813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printf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(” %d, %d, %d, %d\n”, a, b, c, d);</a:t>
            </a:r>
          </a:p>
        </p:txBody>
      </p:sp>
      <p:sp>
        <p:nvSpPr>
          <p:cNvPr id="7" name="Rectangle 6"/>
          <p:cNvSpPr/>
          <p:nvPr/>
        </p:nvSpPr>
        <p:spPr>
          <a:xfrm>
            <a:off x="1790700" y="2936022"/>
            <a:ext cx="5626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E</a:t>
            </a:r>
            <a:r>
              <a:rPr lang="en-US" sz="1200" baseline="-25000" dirty="0" smtClean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-- Output: 1 1 0 1   (Consistent)           E</a:t>
            </a:r>
            <a:r>
              <a:rPr lang="en-US" sz="1200" baseline="-25000" dirty="0" smtClean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-- Output: 0 0 0 2   (Consistent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E</a:t>
            </a:r>
            <a:r>
              <a:rPr lang="en-US" sz="1200" baseline="-25000" dirty="0" smtClean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-- Output: 1 1 0 2   (Inconsistent)         E</a:t>
            </a:r>
            <a:r>
              <a:rPr lang="en-US" sz="1200" baseline="-25000" dirty="0" smtClean="0">
                <a:latin typeface="Arial" charset="0"/>
                <a:ea typeface="Arial" charset="0"/>
                <a:cs typeface="Arial" charset="0"/>
              </a:rPr>
              <a:t>3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-- Output: 0 0 1 2   (Consistent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668780" y="1255098"/>
            <a:ext cx="5483860" cy="1640979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17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13863</TotalTime>
  <Words>816</Words>
  <Application>Microsoft Macintosh PowerPoint</Application>
  <PresentationFormat>Widescreen</PresentationFormat>
  <Paragraphs>109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Cambria Math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易秋萍</dc:creator>
  <cp:lastModifiedBy>易秋萍</cp:lastModifiedBy>
  <cp:revision>36</cp:revision>
  <cp:lastPrinted>2017-07-19T15:40:17Z</cp:lastPrinted>
  <dcterms:created xsi:type="dcterms:W3CDTF">2017-05-16T04:11:52Z</dcterms:created>
  <dcterms:modified xsi:type="dcterms:W3CDTF">2017-07-19T19:58:16Z</dcterms:modified>
</cp:coreProperties>
</file>