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l-PL" sz="1800" spc="-1" strike="noStrike">
                <a:solidFill>
                  <a:srgbClr val="000000"/>
                </a:solidFill>
                <a:latin typeface="Segoe UI"/>
              </a:rPr>
              <a:t>Для перемещения страницы щёлкните мышью</a:t>
            </a:r>
            <a:endParaRPr b="0" lang="pl-PL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C38B29B-AA7B-4D79-BCE8-6516B0B43023}" type="slidenum">
              <a:rPr b="0" lang="ru-RU" sz="1400" spc="-1" strike="noStrike">
                <a:latin typeface="Times New Roman"/>
              </a:rPr>
              <a:t>1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latin typeface="Aria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7BD9439-8A1C-4814-BD30-16BA83EE43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974BF93-CAF2-420A-9F21-530764A5F81A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D2A6B45-28D4-4DD0-B0E5-8CF03DD8452F}" type="slidenum">
              <a:rPr b="0" lang="ru-RU" sz="1200" spc="-1" strike="noStrike">
                <a:latin typeface="Times New Roman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D1AD1ED-F19F-4278-AAB0-AEF4D48C0AF7}" type="slidenum">
              <a:rPr b="0" lang="ru-RU" sz="1200" spc="-1" strike="noStrike">
                <a:latin typeface="Times New Roman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8B975AC-F7E6-4BE5-A2F1-ED3725E6F5F0}" type="slidenum">
              <a:rPr b="0" lang="ru-RU" sz="1200" spc="-1" strike="noStrike">
                <a:latin typeface="Times New Roman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850D30C-59CF-4AAA-995F-6F59B15A8810}" type="slidenum">
              <a:rPr b="0" lang="ru-RU" sz="1200" spc="-1" strike="noStrike">
                <a:latin typeface="Times New Roman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136B462-0E01-4BA1-8707-13B698B94EA3}" type="slidenum">
              <a:rPr b="0" lang="ru-RU" sz="1200" spc="-1" strike="noStrike">
                <a:latin typeface="Times New Roman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62680CA-BF4A-4CF7-8E7B-AE0C81999977}" type="slidenum">
              <a:rPr b="0" lang="ru-RU" sz="1200" spc="-1" strike="noStrike">
                <a:latin typeface="Times New Roman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55968D8-0E0D-4893-8F93-B4FC4B7E77F0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032920" y="143568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525840" y="143568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9640" y="351324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032920" y="351324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525840" y="351324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21280" y="448200"/>
            <a:ext cx="6876720" cy="29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2032920" y="143568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525840" y="143568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39640" y="351324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2032920" y="351324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3525840" y="351324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21280" y="448200"/>
            <a:ext cx="6876720" cy="29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56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54880" y="262800"/>
            <a:ext cx="11681640" cy="633204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376720" y="2788920"/>
            <a:ext cx="6876000" cy="639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pl-PL" sz="2800" spc="-1" strike="noStrike">
                <a:solidFill>
                  <a:srgbClr val="000000"/>
                </a:solidFill>
                <a:latin typeface="Segoe UI Light"/>
              </a:rPr>
              <a:t>Kliknij, aby edytować styl wzorca tytułu</a:t>
            </a:r>
            <a:endParaRPr b="0" lang="pl-PL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Для правки структуры щёлкните мышью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Второй уровень структуры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Третий уровень структуры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Четвёртый уровень структуры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56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4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56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pl-PL" sz="2800" spc="-1" strike="noStrike">
                <a:solidFill>
                  <a:srgbClr val="3b3838"/>
                </a:solidFill>
                <a:latin typeface="Segoe UI Light"/>
              </a:rPr>
              <a:t>Kliknij, aby edytować styl wzorca tytułu</a:t>
            </a:r>
            <a:endParaRPr b="0" lang="pl-PL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Kliknij, aby edytować style wzorca tekstu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Drugi poziom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Trzeci poziom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Czwarty poziom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Piąty poziom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dt"/>
          </p:nvPr>
        </p:nvSpPr>
        <p:spPr>
          <a:xfrm>
            <a:off x="539640" y="6203880"/>
            <a:ext cx="3276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C360A3C-F031-4DAA-9B26-B6764FA836E8}" type="datetime1">
              <a:rPr b="0" lang="ru-RU" sz="1200" spc="-1" strike="noStrike">
                <a:solidFill>
                  <a:srgbClr val="939393"/>
                </a:solidFill>
                <a:latin typeface="Segoe UI"/>
              </a:rPr>
              <a:t>20.03.2021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ftr"/>
          </p:nvPr>
        </p:nvSpPr>
        <p:spPr>
          <a:xfrm>
            <a:off x="4648320" y="6203880"/>
            <a:ext cx="289512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9" name="PlaceHolder 9"/>
          <p:cNvSpPr>
            <a:spLocks noGrp="1"/>
          </p:cNvSpPr>
          <p:nvPr>
            <p:ph type="sldNum"/>
          </p:nvPr>
        </p:nvSpPr>
        <p:spPr>
          <a:xfrm>
            <a:off x="8371800" y="6203880"/>
            <a:ext cx="3276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B6191F1-2528-4836-814B-879B6EA26AE5}" type="slidenum">
              <a:rPr b="0" lang="ru-RU" sz="1200" spc="-1" strike="noStrike">
                <a:solidFill>
                  <a:srgbClr val="939393"/>
                </a:solidFill>
                <a:latin typeface="Segoe UI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1164240"/>
            <a:ext cx="10515240" cy="238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pl-PL" sz="6000" spc="-1" strike="noStrike">
                <a:solidFill>
                  <a:srgbClr val="ffffff"/>
                </a:solidFill>
                <a:latin typeface="Segoe UI Light"/>
              </a:rPr>
              <a:t>Дипломный проект</a:t>
            </a:r>
            <a:br/>
            <a:r>
              <a:rPr b="0" lang="pl-PL" sz="3200" spc="-1" strike="noStrike">
                <a:solidFill>
                  <a:srgbClr val="ffffff"/>
                </a:solidFill>
                <a:latin typeface="Segoe UI Light"/>
              </a:rPr>
              <a:t>Веб-сайт по продаже чехлов для смартфонов</a:t>
            </a:r>
            <a:br/>
            <a:r>
              <a:rPr b="0" lang="pl-PL" sz="3200" spc="-1" strike="noStrike" u="sng">
                <a:solidFill>
                  <a:srgbClr val="ffffff"/>
                </a:solidFill>
                <a:uFillTx/>
                <a:latin typeface="Segoe UI Light"/>
              </a:rPr>
              <a:t>krasava-cases.com.ua</a:t>
            </a:r>
            <a:endParaRPr b="0" lang="pl-PL" sz="3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3737520"/>
            <a:ext cx="9582480" cy="2574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Segoe UI Light"/>
              </a:rPr>
              <a:t>Ф.И.О. Студента: Гайда Алексей Ярославович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Segoe UI Light"/>
              </a:rPr>
              <a:t>Группа: СПУ-821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Segoe UI Light"/>
              </a:rPr>
              <a:t>Руководитель дипломного проекта: Чумак Дмитрий Евгеньевич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39360" y="2953800"/>
            <a:ext cx="1108764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404040"/>
                </a:solidFill>
                <a:latin typeface="Segoe UI"/>
              </a:rPr>
              <a:t>Спасибо за внимание!</a:t>
            </a: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4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21280" y="474840"/>
            <a:ext cx="110725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l-PL" sz="2800" spc="-1" strike="noStrike">
                <a:solidFill>
                  <a:srgbClr val="3b3838"/>
                </a:solidFill>
                <a:latin typeface="Segoe UI Light"/>
              </a:rPr>
              <a:t>Содержание</a:t>
            </a:r>
            <a:endParaRPr b="0" lang="pl-PL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21280" y="1349280"/>
            <a:ext cx="11134800" cy="49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lvl="5" marL="2514600" indent="-228240">
              <a:lnSpc>
                <a:spcPct val="90000"/>
              </a:lnSpc>
              <a:spcBef>
                <a:spcPts val="660"/>
              </a:spcBef>
              <a:spcAft>
                <a:spcPts val="601"/>
              </a:spcAft>
              <a:buClr>
                <a:srgbClr val="000000"/>
              </a:buClr>
              <a:buFont typeface="Segoe UI Light"/>
              <a:buAutoNum type="arabicPeriod"/>
            </a:pPr>
            <a:r>
              <a:rPr b="0" lang="ru-RU" sz="2200" spc="-1" strike="noStrike">
                <a:solidFill>
                  <a:srgbClr val="000000"/>
                </a:solidFill>
                <a:latin typeface="Segoe UI"/>
              </a:rPr>
              <a:t>Цель данной дипломной работы</a:t>
            </a:r>
            <a:endParaRPr b="0" lang="ru-RU" sz="2200" spc="-1" strike="noStrike">
              <a:latin typeface="Arial"/>
            </a:endParaRPr>
          </a:p>
          <a:p>
            <a:pPr lvl="5" marL="2514600" indent="-228240">
              <a:lnSpc>
                <a:spcPct val="90000"/>
              </a:lnSpc>
              <a:spcBef>
                <a:spcPts val="660"/>
              </a:spcBef>
              <a:spcAft>
                <a:spcPts val="601"/>
              </a:spcAft>
              <a:buClr>
                <a:srgbClr val="000000"/>
              </a:buClr>
              <a:buFont typeface="Segoe UI Light"/>
              <a:buAutoNum type="arabicPeriod"/>
            </a:pPr>
            <a:r>
              <a:rPr b="0" lang="ru-RU" sz="2200" spc="-1" strike="noStrike">
                <a:solidFill>
                  <a:srgbClr val="000000"/>
                </a:solidFill>
                <a:latin typeface="Segoe UI"/>
              </a:rPr>
              <a:t>Основная идея проэкта</a:t>
            </a:r>
            <a:endParaRPr b="0" lang="ru-RU" sz="2200" spc="-1" strike="noStrike">
              <a:latin typeface="Arial"/>
            </a:endParaRPr>
          </a:p>
          <a:p>
            <a:pPr lvl="5" marL="2514600" indent="-228240">
              <a:lnSpc>
                <a:spcPct val="90000"/>
              </a:lnSpc>
              <a:spcBef>
                <a:spcPts val="660"/>
              </a:spcBef>
              <a:spcAft>
                <a:spcPts val="601"/>
              </a:spcAft>
              <a:buClr>
                <a:srgbClr val="000000"/>
              </a:buClr>
              <a:buFont typeface="Segoe UI Light"/>
              <a:buAutoNum type="arabicPeriod"/>
            </a:pPr>
            <a:r>
              <a:rPr b="0" lang="ru-RU" sz="2200" spc="-1" strike="noStrike">
                <a:solidFill>
                  <a:srgbClr val="000000"/>
                </a:solidFill>
                <a:latin typeface="Segoe UI"/>
              </a:rPr>
              <a:t>Методы и средства разработки, используемые для достижения поставленной цели</a:t>
            </a:r>
            <a:endParaRPr b="0" lang="ru-RU" sz="2200" spc="-1" strike="noStrike">
              <a:latin typeface="Arial"/>
            </a:endParaRPr>
          </a:p>
          <a:p>
            <a:pPr lvl="5" marL="2514600" indent="-228240">
              <a:lnSpc>
                <a:spcPct val="90000"/>
              </a:lnSpc>
              <a:spcBef>
                <a:spcPts val="660"/>
              </a:spcBef>
              <a:spcAft>
                <a:spcPts val="601"/>
              </a:spcAft>
              <a:buClr>
                <a:srgbClr val="000000"/>
              </a:buClr>
              <a:buFont typeface="Segoe UI Light"/>
              <a:buAutoNum type="arabicPeriod"/>
            </a:pPr>
            <a:r>
              <a:rPr b="0" lang="ru-RU" sz="2200" spc="-1" strike="noStrike">
                <a:solidFill>
                  <a:srgbClr val="000000"/>
                </a:solidFill>
                <a:latin typeface="Segoe UI"/>
              </a:rPr>
              <a:t>Визуальная часть сайта</a:t>
            </a:r>
            <a:endParaRPr b="0" lang="ru-RU" sz="2200" spc="-1" strike="noStrike">
              <a:latin typeface="Arial"/>
            </a:endParaRPr>
          </a:p>
          <a:p>
            <a:pPr lvl="5" marL="2514600" indent="-228240">
              <a:lnSpc>
                <a:spcPct val="90000"/>
              </a:lnSpc>
              <a:spcBef>
                <a:spcPts val="660"/>
              </a:spcBef>
              <a:spcAft>
                <a:spcPts val="601"/>
              </a:spcAft>
              <a:buClr>
                <a:srgbClr val="000000"/>
              </a:buClr>
              <a:buFont typeface="Segoe UI Light"/>
              <a:buAutoNum type="arabicPeriod"/>
            </a:pPr>
            <a:r>
              <a:rPr b="0" lang="ru-RU" sz="2200" spc="-1" strike="noStrike">
                <a:solidFill>
                  <a:srgbClr val="000000"/>
                </a:solidFill>
                <a:latin typeface="Segoe UI"/>
              </a:rPr>
              <a:t>Тестирование веб-сайта</a:t>
            </a:r>
            <a:endParaRPr b="0" lang="ru-RU" sz="2200" spc="-1" strike="noStrike">
              <a:latin typeface="Arial"/>
            </a:endParaRPr>
          </a:p>
          <a:p>
            <a:pPr lvl="5" marL="2514600" indent="-228240">
              <a:lnSpc>
                <a:spcPct val="90000"/>
              </a:lnSpc>
              <a:spcBef>
                <a:spcPts val="660"/>
              </a:spcBef>
              <a:spcAft>
                <a:spcPts val="601"/>
              </a:spcAft>
              <a:buClr>
                <a:srgbClr val="000000"/>
              </a:buClr>
              <a:buFont typeface="Segoe UI Light"/>
              <a:buAutoNum type="arabicPeriod"/>
            </a:pPr>
            <a:r>
              <a:rPr b="0" lang="ru-RU" sz="2200" spc="-1" strike="noStrike">
                <a:solidFill>
                  <a:srgbClr val="000000"/>
                </a:solidFill>
                <a:latin typeface="Segoe UI"/>
              </a:rPr>
              <a:t>Регистрация домена и хостинга</a:t>
            </a:r>
            <a:endParaRPr b="0" lang="ru-RU" sz="2200" spc="-1" strike="noStrike">
              <a:latin typeface="Arial"/>
            </a:endParaRPr>
          </a:p>
          <a:p>
            <a:pPr lvl="5" marL="2514600" indent="-228240">
              <a:lnSpc>
                <a:spcPct val="90000"/>
              </a:lnSpc>
              <a:spcBef>
                <a:spcPts val="660"/>
              </a:spcBef>
              <a:spcAft>
                <a:spcPts val="601"/>
              </a:spcAft>
              <a:buClr>
                <a:srgbClr val="000000"/>
              </a:buClr>
              <a:buFont typeface="Segoe UI Light"/>
              <a:buAutoNum type="arabicPeriod"/>
            </a:pPr>
            <a:r>
              <a:rPr b="0" lang="ru-RU" sz="2200" spc="-1" strike="noStrike">
                <a:solidFill>
                  <a:srgbClr val="000000"/>
                </a:solidFill>
                <a:latin typeface="Segoe UI"/>
              </a:rPr>
              <a:t>Ближайшие планы на этот проект</a:t>
            </a:r>
            <a:endParaRPr b="0" lang="ru-RU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pl-PL" sz="2800" spc="-1" strike="noStrike">
                <a:solidFill>
                  <a:srgbClr val="000000"/>
                </a:solidFill>
                <a:latin typeface="Segoe UI"/>
              </a:rPr>
              <a:t>Цель данной дипломной работы</a:t>
            </a:r>
            <a:endParaRPr b="0" lang="pl-PL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41440" y="1455480"/>
            <a:ext cx="11087640" cy="48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ts val="1800"/>
              </a:lnSpc>
              <a:spcBef>
                <a:spcPts val="1001"/>
              </a:spcBef>
              <a:spcAft>
                <a:spcPts val="2001"/>
              </a:spcAft>
            </a:pPr>
            <a:endParaRPr b="0" lang="ru-RU" sz="1200" spc="-1" strike="noStrike">
              <a:latin typeface="Arial"/>
            </a:endParaRPr>
          </a:p>
          <a:p>
            <a:pPr>
              <a:lnSpc>
                <a:spcPts val="1800"/>
              </a:lnSpc>
              <a:spcBef>
                <a:spcPts val="1001"/>
              </a:spcBef>
              <a:spcAft>
                <a:spcPts val="2001"/>
              </a:spcAft>
            </a:pPr>
            <a:r>
              <a:rPr b="0" lang="ru-RU" sz="1200" spc="-1" strike="noStrike">
                <a:solidFill>
                  <a:srgbClr val="404040"/>
                </a:solidFill>
                <a:latin typeface="Segoe UI"/>
              </a:rPr>
              <a:t>Разработать полноценное веб-приложение для приобретения товаров, контактируя с клиентом только через сайт, без звонков, встреч и т.п.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2001"/>
              </a:spcAf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2001"/>
              </a:spcAft>
            </a:pPr>
            <a:r>
              <a:rPr b="0" lang="ru-RU" sz="1200" spc="-1" strike="noStrike">
                <a:solidFill>
                  <a:srgbClr val="404040"/>
                </a:solidFill>
                <a:latin typeface="Segoe UI"/>
              </a:rPr>
              <a:t>Для этого потребовалось найти компанию, которая будет предоставлять товары и оформление заказов по api и отправлять товары самостоятельно клиенту, по системе дропшиппинга.</a:t>
            </a:r>
            <a:endParaRPr b="0" lang="ru-RU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76000" y="432000"/>
            <a:ext cx="9000000" cy="63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l-PL" sz="2200" spc="-1" strike="noStrike">
                <a:solidFill>
                  <a:srgbClr val="000000"/>
                </a:solidFill>
                <a:latin typeface="Segoe UI"/>
              </a:rPr>
              <a:t>Основная идея проэкта</a:t>
            </a:r>
            <a:endParaRPr b="1" lang="pl-PL" sz="2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39640" y="1435680"/>
            <a:ext cx="11124360" cy="4900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 u="sng">
                <a:solidFill>
                  <a:srgbClr val="000000"/>
                </a:solidFill>
                <a:uFillTx/>
                <a:latin typeface="Segoe UI"/>
              </a:rPr>
              <a:t>Минимизировать работу менеджера в компании.</a:t>
            </a:r>
            <a:endParaRPr b="0" lang="en-US" sz="1600" spc="-1" strike="noStrike" u="sng">
              <a:solidFill>
                <a:srgbClr val="000000"/>
              </a:solidFill>
              <a:uFillTx/>
              <a:latin typeface="Segoe U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 u="sng">
              <a:solidFill>
                <a:srgbClr val="000000"/>
              </a:solidFill>
              <a:uFillTx/>
              <a:latin typeface="Segoe UI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720000" y="2178720"/>
            <a:ext cx="7128000" cy="401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21280" y="448200"/>
            <a:ext cx="11114280" cy="776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pl-PL" sz="2800" spc="-1" strike="noStrike">
                <a:solidFill>
                  <a:srgbClr val="000000"/>
                </a:solidFill>
                <a:latin typeface="Segoe UI"/>
              </a:rPr>
              <a:t>Методы и средства разработки, используемые для достижения поставленной цели</a:t>
            </a:r>
            <a:endParaRPr b="0" lang="pl-PL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81400" y="1457640"/>
            <a:ext cx="6770520" cy="4862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HTML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marL="171360" indent="-171000"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CSS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marL="171360" indent="-171000"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JavaScript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marL="171360" indent="-171000"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Bootstrap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marL="171360" indent="-171000"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Jquery, AJAX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marL="171360" indent="-171000"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MySQL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marL="171360" indent="-171000"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Python Django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103" name="Obraz 8" descr=""/>
          <p:cNvPicPr/>
          <p:nvPr/>
        </p:nvPicPr>
        <p:blipFill>
          <a:blip r:embed="rId1"/>
          <a:stretch/>
        </p:blipFill>
        <p:spPr>
          <a:xfrm>
            <a:off x="3875760" y="1457640"/>
            <a:ext cx="7593840" cy="473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pl-PL" sz="2800" spc="-1" strike="noStrike">
                <a:solidFill>
                  <a:srgbClr val="000000"/>
                </a:solidFill>
                <a:latin typeface="Segoe UI"/>
              </a:rPr>
              <a:t>Визуальная часть сайта</a:t>
            </a:r>
            <a:endParaRPr b="0" lang="pl-PL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41440" y="1455480"/>
            <a:ext cx="11087640" cy="48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2001"/>
              </a:spcAft>
            </a:pP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Визуальная часть делалась в 3 этапа:</a:t>
            </a:r>
            <a:endParaRPr b="0" lang="ru-RU" sz="16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spcAft>
                <a:spcPts val="2001"/>
              </a:spcAft>
              <a:buClr>
                <a:srgbClr val="404040"/>
              </a:buClr>
              <a:buFont typeface="Segoe UI Light"/>
              <a:buAutoNum type="arabicPeriod"/>
            </a:pP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Макет на figma: https://www.figma.com/file/eF8TwFyw8mu9uMd4xl0lZc/phone-chehol?node-id=0%3A1</a:t>
            </a:r>
            <a:endParaRPr b="0" lang="ru-RU" sz="16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spcAft>
                <a:spcPts val="2001"/>
              </a:spcAft>
              <a:buClr>
                <a:srgbClr val="404040"/>
              </a:buClr>
              <a:buFont typeface="Segoe UI Light"/>
              <a:buAutoNum type="arabicPeriod"/>
            </a:pP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Верстка html</a:t>
            </a:r>
            <a:endParaRPr b="0" lang="ru-RU" sz="16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spcAft>
                <a:spcPts val="2001"/>
              </a:spcAft>
              <a:buClr>
                <a:srgbClr val="404040"/>
              </a:buClr>
              <a:buFont typeface="Segoe UI Light"/>
              <a:buAutoNum type="arabicPeriod"/>
            </a:pP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Соединение верстки с фреймворком Django и БД, а также запросы AJAX.</a:t>
            </a:r>
            <a:endParaRPr b="0" lang="ru-RU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pl-PL" sz="2800" spc="-1" strike="noStrike">
                <a:solidFill>
                  <a:srgbClr val="000000"/>
                </a:solidFill>
                <a:latin typeface="Segoe UI"/>
              </a:rPr>
              <a:t>Тестирование веб-сайта</a:t>
            </a:r>
            <a:endParaRPr b="0" lang="pl-PL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41440" y="1455480"/>
            <a:ext cx="11087640" cy="48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2001"/>
              </a:spcAft>
            </a:pP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Проверка всех кнопок ссылок, каруселей и т.д. на работоспособность.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2001"/>
              </a:spcAft>
            </a:pP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Просмотр веб-сайта на разных устройств и проверка адаптивности под разные устройства и браузеры.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08" name="Obraz 1" descr=""/>
          <p:cNvPicPr/>
          <p:nvPr/>
        </p:nvPicPr>
        <p:blipFill>
          <a:blip r:embed="rId1"/>
          <a:stretch/>
        </p:blipFill>
        <p:spPr>
          <a:xfrm>
            <a:off x="778680" y="2574360"/>
            <a:ext cx="10634400" cy="369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pl-PL" sz="2800" spc="-1" strike="noStrike">
                <a:solidFill>
                  <a:srgbClr val="000000"/>
                </a:solidFill>
                <a:latin typeface="Segoe UI"/>
              </a:rPr>
              <a:t>Регистрация домена и хостинга</a:t>
            </a:r>
            <a:endParaRPr b="0" lang="pl-PL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41440" y="1455480"/>
            <a:ext cx="11087640" cy="48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Хостинг: pythonanywhere.com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Домен: krasava-cases.com.ua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Редиректы с http на https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  <p:pic>
        <p:nvPicPr>
          <p:cNvPr id="111" name="Obraz 2" descr=""/>
          <p:cNvPicPr/>
          <p:nvPr/>
        </p:nvPicPr>
        <p:blipFill>
          <a:blip r:embed="rId1"/>
          <a:stretch/>
        </p:blipFill>
        <p:spPr>
          <a:xfrm>
            <a:off x="4759560" y="1729080"/>
            <a:ext cx="6807600" cy="453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pl-PL" sz="2800" spc="-1" strike="noStrike">
                <a:solidFill>
                  <a:srgbClr val="000000"/>
                </a:solidFill>
                <a:latin typeface="Segoe UI"/>
              </a:rPr>
              <a:t>Ближайшие планы на этот проект</a:t>
            </a:r>
            <a:endParaRPr b="0" lang="pl-PL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41440" y="1455480"/>
            <a:ext cx="11087640" cy="48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⦁</a:t>
            </a: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	</a:t>
            </a: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Добавить отслеживание посылки в реальном времени через api novaposhta.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⦁</a:t>
            </a: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	</a:t>
            </a: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Добавить оплату liqpay.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⦁</a:t>
            </a: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	</a:t>
            </a: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Добавить заказ уникального дизайна через api endorphone.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⦁</a:t>
            </a: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	</a:t>
            </a: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Добавить восстановление пароля.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⦁</a:t>
            </a: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	</a:t>
            </a: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Добавить л/к для клиента.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⦁</a:t>
            </a: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	</a:t>
            </a: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Отправка статистики по продажам раз в неделю на почту.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⦁</a:t>
            </a: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	</a:t>
            </a: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Возможность просмотреть заказы клиенту, которые делал уже.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⦁</a:t>
            </a: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	</a:t>
            </a: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СЕО продвижение (закупка ссылок, размещение ссылок на форумах и отзовиках, написание сео-текстов, создать файлы robots.txt, sitemap.xml).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⦁</a:t>
            </a: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	</a:t>
            </a:r>
            <a:r>
              <a:rPr b="0" lang="ru-RU" sz="1600" spc="-1" strike="noStrike">
                <a:solidFill>
                  <a:srgbClr val="404040"/>
                </a:solidFill>
                <a:latin typeface="Segoe UI"/>
              </a:rPr>
              <a:t>Заказать лого компании.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{5B74D8F4-8943-438E-BA80-5DE369470663}tf10001108_win32</Template>
  <TotalTime>305</TotalTime>
  <Application>LibreOffice/6.0.5.2$Windows_x86 LibreOffice_project/54c8cbb85f300ac59db32fe8a675ff7683cd5a16</Application>
  <Words>377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2021-03-13T22:55:40Z</dcterms:created>
  <dc:creator>Oleksii Haida</dc:creator>
  <dc:description/>
  <dc:language>ru-RU</dc:language>
  <cp:lastModifiedBy/>
  <dcterms:modified xsi:type="dcterms:W3CDTF">2021-03-20T23:05:16Z</dcterms:modified>
  <cp:revision>20</cp:revision>
  <dc:subject/>
  <dc:title>PowerPoint — Zapraszamy!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Panoramiczny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