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079976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5500"/>
    <a:srgbClr val="3ECE50"/>
    <a:srgbClr val="CD0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7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472842"/>
            <a:ext cx="9179799" cy="313317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4726842"/>
            <a:ext cx="8099822" cy="217280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76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3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479142"/>
            <a:ext cx="2328699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479142"/>
            <a:ext cx="6851100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3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94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243638"/>
            <a:ext cx="9314796" cy="3743557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6022610"/>
            <a:ext cx="9314796" cy="1968648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04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395710"/>
            <a:ext cx="4589899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395710"/>
            <a:ext cx="4589899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43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144"/>
            <a:ext cx="9314796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206137"/>
            <a:ext cx="4568805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287331"/>
            <a:ext cx="456880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206137"/>
            <a:ext cx="4591306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287331"/>
            <a:ext cx="4591306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47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75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57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99969"/>
            <a:ext cx="3483205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295769"/>
            <a:ext cx="5467380" cy="639550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699862"/>
            <a:ext cx="3483205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34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99969"/>
            <a:ext cx="3483205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295769"/>
            <a:ext cx="5467380" cy="639550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699862"/>
            <a:ext cx="3483205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42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479144"/>
            <a:ext cx="9314796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395710"/>
            <a:ext cx="9314796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8341240"/>
            <a:ext cx="242994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396F-59F5-478F-BD4D-42B8712F80A2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8341240"/>
            <a:ext cx="364492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8341240"/>
            <a:ext cx="242994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70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7ABF4B-3686-4D07-AE1F-7D9E059F4843}"/>
              </a:ext>
            </a:extLst>
          </p:cNvPr>
          <p:cNvSpPr/>
          <p:nvPr/>
        </p:nvSpPr>
        <p:spPr>
          <a:xfrm>
            <a:off x="71883" y="6495055"/>
            <a:ext cx="4035840" cy="17941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err="1">
                <a:solidFill>
                  <a:srgbClr val="CD00B4"/>
                </a:solidFill>
                <a:latin typeface="Consolas" panose="020B0609020204030204" pitchFamily="49" charset="0"/>
              </a:rPr>
              <a:t>model_performance</a:t>
            </a:r>
            <a:r>
              <a:rPr lang="fr-FR" sz="2800" b="1" dirty="0">
                <a:solidFill>
                  <a:srgbClr val="CD00B4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AIC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BIC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ICC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R2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RMSE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…</a:t>
            </a:r>
            <a:endParaRPr lang="fr-FR" sz="1600" i="1" dirty="0">
              <a:latin typeface="Century Gothic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13B61B-7CA9-43C6-A8F0-6C12BF6870C6}"/>
              </a:ext>
            </a:extLst>
          </p:cNvPr>
          <p:cNvSpPr/>
          <p:nvPr/>
        </p:nvSpPr>
        <p:spPr>
          <a:xfrm>
            <a:off x="0" y="1257028"/>
            <a:ext cx="3755499" cy="1121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Century Gothic" panose="020B0502020202020204" pitchFamily="34" charset="0"/>
              </a:rPr>
              <a:t>Model 1</a:t>
            </a:r>
          </a:p>
          <a:p>
            <a:pPr algn="ctr"/>
            <a:r>
              <a:rPr lang="fr-FR" sz="2400" b="1" dirty="0" err="1">
                <a:solidFill>
                  <a:srgbClr val="3ECE50"/>
                </a:solidFill>
                <a:latin typeface="Consolas" panose="020B0609020204030204" pitchFamily="49" charset="0"/>
              </a:rPr>
              <a:t>glm</a:t>
            </a:r>
            <a:r>
              <a:rPr lang="fr-FR" sz="2400" b="1" dirty="0">
                <a:solidFill>
                  <a:srgbClr val="3ECE50"/>
                </a:solidFill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3ECE50"/>
                </a:solidFill>
                <a:latin typeface="Consolas" panose="020B0609020204030204" pitchFamily="49" charset="0"/>
              </a:rPr>
              <a:t>response</a:t>
            </a:r>
            <a:r>
              <a:rPr lang="fr-FR" sz="2400" b="1" dirty="0">
                <a:solidFill>
                  <a:srgbClr val="3ECE50"/>
                </a:solidFill>
                <a:latin typeface="Consolas" panose="020B0609020204030204" pitchFamily="49" charset="0"/>
              </a:rPr>
              <a:t> ~ V1*V2)</a:t>
            </a:r>
            <a:endParaRPr lang="en-GB" sz="2400" b="1" dirty="0">
              <a:solidFill>
                <a:srgbClr val="3ECE5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8DBC4A-4A9B-4742-9029-FCAF3E7D4E9B}"/>
              </a:ext>
            </a:extLst>
          </p:cNvPr>
          <p:cNvSpPr/>
          <p:nvPr/>
        </p:nvSpPr>
        <p:spPr>
          <a:xfrm>
            <a:off x="334818" y="3452013"/>
            <a:ext cx="3074467" cy="2071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err="1">
                <a:solidFill>
                  <a:srgbClr val="CD00B4"/>
                </a:solidFill>
                <a:latin typeface="Consolas" panose="020B0609020204030204" pitchFamily="49" charset="0"/>
              </a:rPr>
              <a:t>check_model</a:t>
            </a:r>
            <a:r>
              <a:rPr lang="fr-FR" sz="2800" b="1" dirty="0">
                <a:solidFill>
                  <a:srgbClr val="CD00B4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 err="1">
                <a:latin typeface="Century Gothic" panose="020B0502020202020204" pitchFamily="34" charset="0"/>
              </a:rPr>
              <a:t>Linearity</a:t>
            </a:r>
            <a:endParaRPr lang="fr-FR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 err="1">
                <a:latin typeface="Century Gothic" panose="020B0502020202020204" pitchFamily="34" charset="0"/>
              </a:rPr>
              <a:t>Homogenity</a:t>
            </a:r>
            <a:endParaRPr lang="fr-FR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 err="1">
                <a:latin typeface="Century Gothic" panose="020B0502020202020204" pitchFamily="34" charset="0"/>
              </a:rPr>
              <a:t>Heteroscedasticity</a:t>
            </a:r>
            <a:endParaRPr lang="fr-FR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 err="1">
                <a:latin typeface="Century Gothic" panose="020B0502020202020204" pitchFamily="34" charset="0"/>
              </a:rPr>
              <a:t>Collinearity</a:t>
            </a:r>
            <a:endParaRPr lang="fr-FR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 err="1">
                <a:latin typeface="Century Gothic" panose="020B0502020202020204" pitchFamily="34" charset="0"/>
              </a:rPr>
              <a:t>Outliers</a:t>
            </a:r>
            <a:endParaRPr lang="fr-FR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…</a:t>
            </a:r>
            <a:endParaRPr lang="en-GB" i="1" dirty="0">
              <a:latin typeface="Century Gothic" panose="020B0502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1B0969-7583-4359-9936-1FCE0D1A12F0}"/>
              </a:ext>
            </a:extLst>
          </p:cNvPr>
          <p:cNvSpPr/>
          <p:nvPr/>
        </p:nvSpPr>
        <p:spPr>
          <a:xfrm>
            <a:off x="3475170" y="7240209"/>
            <a:ext cx="3849419" cy="6434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CD00B4"/>
                </a:solidFill>
                <a:latin typeface="Consolas" panose="020B0609020204030204" pitchFamily="49" charset="0"/>
              </a:rPr>
              <a:t>compare_performance</a:t>
            </a:r>
            <a:r>
              <a:rPr lang="fr-FR" sz="2400" b="1" dirty="0">
                <a:solidFill>
                  <a:srgbClr val="CD00B4"/>
                </a:solidFill>
                <a:latin typeface="Consolas" panose="020B0609020204030204" pitchFamily="49" charset="0"/>
              </a:rPr>
              <a:t>()</a:t>
            </a:r>
            <a:endParaRPr lang="en-GB" sz="2400" b="1" dirty="0">
              <a:solidFill>
                <a:srgbClr val="CD00B4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47A805-C624-41C3-8F5E-367B840AAFC0}"/>
              </a:ext>
            </a:extLst>
          </p:cNvPr>
          <p:cNvSpPr/>
          <p:nvPr/>
        </p:nvSpPr>
        <p:spPr>
          <a:xfrm>
            <a:off x="3409285" y="2980860"/>
            <a:ext cx="3849419" cy="6434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CD00B4"/>
                </a:solidFill>
                <a:latin typeface="Consolas" panose="020B0609020204030204" pitchFamily="49" charset="0"/>
              </a:rPr>
              <a:t>test_performance</a:t>
            </a:r>
            <a:r>
              <a:rPr lang="fr-FR" sz="2400" b="1" dirty="0">
                <a:solidFill>
                  <a:srgbClr val="CD00B4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fr-FR" i="1" dirty="0">
                <a:latin typeface="Century Gothic" panose="020B0502020202020204" pitchFamily="34" charset="0"/>
              </a:rPr>
              <a:t>Model 1 &gt; Model 2 (p &lt; .042)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0735C7-5A95-4422-9AC3-8D0F7C406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06" y="16934"/>
            <a:ext cx="1346733" cy="155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9BF4EBE-9474-47FD-8AC7-94B1269D895F}"/>
              </a:ext>
            </a:extLst>
          </p:cNvPr>
          <p:cNvSpPr txBox="1"/>
          <p:nvPr/>
        </p:nvSpPr>
        <p:spPr>
          <a:xfrm>
            <a:off x="1719923" y="514"/>
            <a:ext cx="7359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 err="1">
                <a:latin typeface="Century Gothic" panose="020B0502020202020204" pitchFamily="34" charset="0"/>
              </a:rPr>
              <a:t>Using</a:t>
            </a:r>
            <a:r>
              <a:rPr lang="fr-FR" sz="3200" b="1" dirty="0">
                <a:latin typeface="Century Gothic" panose="020B0502020202020204" pitchFamily="34" charset="0"/>
              </a:rPr>
              <a:t> the </a:t>
            </a:r>
            <a:r>
              <a:rPr lang="fr-FR" sz="3200" b="1" i="1" dirty="0">
                <a:latin typeface="Consolas" panose="020B0609020204030204" pitchFamily="49" charset="0"/>
              </a:rPr>
              <a:t>performance</a:t>
            </a:r>
            <a:r>
              <a:rPr lang="fr-FR" sz="3200" b="1" dirty="0">
                <a:latin typeface="Century Gothic" panose="020B0502020202020204" pitchFamily="34" charset="0"/>
              </a:rPr>
              <a:t> R package</a:t>
            </a:r>
          </a:p>
        </p:txBody>
      </p:sp>
      <p:graphicFrame>
        <p:nvGraphicFramePr>
          <p:cNvPr id="57" name="Table 58">
            <a:extLst>
              <a:ext uri="{FF2B5EF4-FFF2-40B4-BE49-F238E27FC236}">
                <a16:creationId xmlns:a16="http://schemas.microsoft.com/office/drawing/2014/main" id="{2E71D294-9EC5-43D9-9347-A26BBE583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483953"/>
              </p:ext>
            </p:extLst>
          </p:nvPr>
        </p:nvGraphicFramePr>
        <p:xfrm>
          <a:off x="3796239" y="7867101"/>
          <a:ext cx="3207280" cy="98007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01820">
                  <a:extLst>
                    <a:ext uri="{9D8B030D-6E8A-4147-A177-3AD203B41FA5}">
                      <a16:colId xmlns:a16="http://schemas.microsoft.com/office/drawing/2014/main" val="2446890595"/>
                    </a:ext>
                  </a:extLst>
                </a:gridCol>
                <a:gridCol w="801820">
                  <a:extLst>
                    <a:ext uri="{9D8B030D-6E8A-4147-A177-3AD203B41FA5}">
                      <a16:colId xmlns:a16="http://schemas.microsoft.com/office/drawing/2014/main" val="1063152232"/>
                    </a:ext>
                  </a:extLst>
                </a:gridCol>
                <a:gridCol w="801820">
                  <a:extLst>
                    <a:ext uri="{9D8B030D-6E8A-4147-A177-3AD203B41FA5}">
                      <a16:colId xmlns:a16="http://schemas.microsoft.com/office/drawing/2014/main" val="1799320389"/>
                    </a:ext>
                  </a:extLst>
                </a:gridCol>
                <a:gridCol w="801820">
                  <a:extLst>
                    <a:ext uri="{9D8B030D-6E8A-4147-A177-3AD203B41FA5}">
                      <a16:colId xmlns:a16="http://schemas.microsoft.com/office/drawing/2014/main" val="3961177945"/>
                    </a:ext>
                  </a:extLst>
                </a:gridCol>
              </a:tblGrid>
              <a:tr h="326691">
                <a:tc>
                  <a:txBody>
                    <a:bodyPr/>
                    <a:lstStyle/>
                    <a:p>
                      <a:r>
                        <a:rPr lang="fr-FR" sz="1400" dirty="0"/>
                        <a:t>Model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AIC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BIC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R2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373995"/>
                  </a:ext>
                </a:extLst>
              </a:tr>
              <a:tr h="326691">
                <a:tc>
                  <a:txBody>
                    <a:bodyPr/>
                    <a:lstStyle/>
                    <a:p>
                      <a:r>
                        <a:rPr lang="fr-FR" sz="1400" b="1" dirty="0"/>
                        <a:t>Model 1</a:t>
                      </a:r>
                      <a:endParaRPr lang="en-GB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301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318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0.14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23801804"/>
                  </a:ext>
                </a:extLst>
              </a:tr>
              <a:tr h="326691">
                <a:tc>
                  <a:txBody>
                    <a:bodyPr/>
                    <a:lstStyle/>
                    <a:p>
                      <a:r>
                        <a:rPr lang="fr-FR" sz="1400" b="1" dirty="0"/>
                        <a:t>Model 2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284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297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0.12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40306"/>
                  </a:ext>
                </a:extLst>
              </a:tr>
            </a:tbl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0B89CC8B-C404-4714-80EB-95F65F214823}"/>
              </a:ext>
            </a:extLst>
          </p:cNvPr>
          <p:cNvSpPr/>
          <p:nvPr/>
        </p:nvSpPr>
        <p:spPr>
          <a:xfrm>
            <a:off x="6947003" y="6495055"/>
            <a:ext cx="4035840" cy="17941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err="1">
                <a:solidFill>
                  <a:srgbClr val="CD00B4"/>
                </a:solidFill>
                <a:latin typeface="Consolas" panose="020B0609020204030204" pitchFamily="49" charset="0"/>
              </a:rPr>
              <a:t>model_performance</a:t>
            </a:r>
            <a:r>
              <a:rPr lang="fr-FR" sz="2800" b="1" dirty="0">
                <a:solidFill>
                  <a:srgbClr val="CD00B4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AIC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BIC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ICC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R2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RMSE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…</a:t>
            </a:r>
            <a:endParaRPr lang="fr-FR" sz="1600" i="1" dirty="0">
              <a:latin typeface="Century Gothic" panose="020B0502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982970B-4021-47DD-BDC9-961A5F5065A7}"/>
              </a:ext>
            </a:extLst>
          </p:cNvPr>
          <p:cNvSpPr/>
          <p:nvPr/>
        </p:nvSpPr>
        <p:spPr>
          <a:xfrm>
            <a:off x="6918920" y="1254382"/>
            <a:ext cx="3787711" cy="1121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Century Gothic" panose="020B0502020202020204" pitchFamily="34" charset="0"/>
              </a:rPr>
              <a:t>Model 2</a:t>
            </a:r>
          </a:p>
          <a:p>
            <a:pPr algn="ctr"/>
            <a:r>
              <a:rPr lang="fr-FR" sz="2400" b="1" dirty="0" err="1">
                <a:solidFill>
                  <a:srgbClr val="915500"/>
                </a:solidFill>
                <a:latin typeface="Consolas" panose="020B0609020204030204" pitchFamily="49" charset="0"/>
              </a:rPr>
              <a:t>glm</a:t>
            </a:r>
            <a:r>
              <a:rPr lang="fr-FR" sz="2400" b="1" dirty="0">
                <a:solidFill>
                  <a:srgbClr val="915500"/>
                </a:solidFill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915500"/>
                </a:solidFill>
                <a:latin typeface="Consolas" panose="020B0609020204030204" pitchFamily="49" charset="0"/>
              </a:rPr>
              <a:t>response</a:t>
            </a:r>
            <a:r>
              <a:rPr lang="fr-FR" sz="2400" b="1" dirty="0">
                <a:solidFill>
                  <a:srgbClr val="915500"/>
                </a:solidFill>
                <a:latin typeface="Consolas" panose="020B0609020204030204" pitchFamily="49" charset="0"/>
              </a:rPr>
              <a:t> ~ V1)</a:t>
            </a:r>
            <a:endParaRPr lang="en-GB" sz="2400" b="1" dirty="0">
              <a:solidFill>
                <a:srgbClr val="915500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C8774A5-A051-4C09-9B52-FB25BD6CD456}"/>
              </a:ext>
            </a:extLst>
          </p:cNvPr>
          <p:cNvSpPr/>
          <p:nvPr/>
        </p:nvSpPr>
        <p:spPr>
          <a:xfrm>
            <a:off x="7275541" y="3459181"/>
            <a:ext cx="3074467" cy="2071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err="1">
                <a:solidFill>
                  <a:srgbClr val="CD00B4"/>
                </a:solidFill>
                <a:latin typeface="Consolas" panose="020B0609020204030204" pitchFamily="49" charset="0"/>
              </a:rPr>
              <a:t>check_model</a:t>
            </a:r>
            <a:r>
              <a:rPr lang="fr-FR" sz="2800" b="1" dirty="0">
                <a:solidFill>
                  <a:srgbClr val="CD00B4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 err="1">
                <a:latin typeface="Century Gothic" panose="020B0502020202020204" pitchFamily="34" charset="0"/>
              </a:rPr>
              <a:t>Linearity</a:t>
            </a:r>
            <a:endParaRPr lang="fr-FR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 err="1">
                <a:latin typeface="Century Gothic" panose="020B0502020202020204" pitchFamily="34" charset="0"/>
              </a:rPr>
              <a:t>Homogenity</a:t>
            </a:r>
            <a:endParaRPr lang="fr-FR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 err="1">
                <a:latin typeface="Century Gothic" panose="020B0502020202020204" pitchFamily="34" charset="0"/>
              </a:rPr>
              <a:t>Heteroscedasticity</a:t>
            </a:r>
            <a:endParaRPr lang="fr-FR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 err="1">
                <a:latin typeface="Century Gothic" panose="020B0502020202020204" pitchFamily="34" charset="0"/>
              </a:rPr>
              <a:t>Collinearity</a:t>
            </a:r>
            <a:endParaRPr lang="fr-FR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 err="1">
                <a:latin typeface="Century Gothic" panose="020B0502020202020204" pitchFamily="34" charset="0"/>
              </a:rPr>
              <a:t>Outliers</a:t>
            </a:r>
            <a:endParaRPr lang="fr-FR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…</a:t>
            </a:r>
            <a:endParaRPr lang="en-GB" i="1" dirty="0">
              <a:latin typeface="Century Gothic" panose="020B0502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CFED15-C7BA-4916-91F0-32A6521CE73E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1872052" y="2378597"/>
            <a:ext cx="0" cy="10734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A5861A-5A10-4AF8-A2D6-35620DC4C415}"/>
              </a:ext>
            </a:extLst>
          </p:cNvPr>
          <p:cNvCxnSpPr>
            <a:cxnSpLocks/>
          </p:cNvCxnSpPr>
          <p:nvPr/>
        </p:nvCxnSpPr>
        <p:spPr>
          <a:xfrm flipH="1">
            <a:off x="1868554" y="5253066"/>
            <a:ext cx="195" cy="97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5B822E86-9E13-4E20-91F0-312658B3B07C}"/>
              </a:ext>
            </a:extLst>
          </p:cNvPr>
          <p:cNvSpPr/>
          <p:nvPr/>
        </p:nvSpPr>
        <p:spPr>
          <a:xfrm>
            <a:off x="2089803" y="2074333"/>
            <a:ext cx="3240000" cy="1794164"/>
          </a:xfrm>
          <a:prstGeom prst="arc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1BCB8A0-3EF6-4A83-937A-08916892E55E}"/>
              </a:ext>
            </a:extLst>
          </p:cNvPr>
          <p:cNvSpPr/>
          <p:nvPr/>
        </p:nvSpPr>
        <p:spPr>
          <a:xfrm>
            <a:off x="2089803" y="6597418"/>
            <a:ext cx="3240000" cy="1692082"/>
          </a:xfrm>
          <a:prstGeom prst="arc">
            <a:avLst>
              <a:gd name="adj1" fmla="val 17318132"/>
              <a:gd name="adj2" fmla="val 0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DC8A176-68D9-4529-8003-B1A27784EF2F}"/>
              </a:ext>
            </a:extLst>
          </p:cNvPr>
          <p:cNvCxnSpPr>
            <a:cxnSpLocks/>
            <a:stCxn id="68" idx="2"/>
            <a:endCxn id="70" idx="0"/>
          </p:cNvCxnSpPr>
          <p:nvPr/>
        </p:nvCxnSpPr>
        <p:spPr>
          <a:xfrm flipH="1">
            <a:off x="8812775" y="2375951"/>
            <a:ext cx="1" cy="10832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C30311C-01E4-47E6-967F-8E0BD16F5AE2}"/>
              </a:ext>
            </a:extLst>
          </p:cNvPr>
          <p:cNvCxnSpPr>
            <a:cxnSpLocks/>
          </p:cNvCxnSpPr>
          <p:nvPr/>
        </p:nvCxnSpPr>
        <p:spPr>
          <a:xfrm>
            <a:off x="8812775" y="5253066"/>
            <a:ext cx="0" cy="97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Arc 77">
            <a:extLst>
              <a:ext uri="{FF2B5EF4-FFF2-40B4-BE49-F238E27FC236}">
                <a16:creationId xmlns:a16="http://schemas.microsoft.com/office/drawing/2014/main" id="{AC69A7A5-F960-4C88-B642-789D3E280E54}"/>
              </a:ext>
            </a:extLst>
          </p:cNvPr>
          <p:cNvSpPr/>
          <p:nvPr/>
        </p:nvSpPr>
        <p:spPr>
          <a:xfrm flipH="1">
            <a:off x="5329803" y="2074333"/>
            <a:ext cx="3240000" cy="1794164"/>
          </a:xfrm>
          <a:prstGeom prst="arc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C2548142-0471-4861-8BF2-5DFD02A49515}"/>
              </a:ext>
            </a:extLst>
          </p:cNvPr>
          <p:cNvSpPr/>
          <p:nvPr/>
        </p:nvSpPr>
        <p:spPr>
          <a:xfrm flipH="1">
            <a:off x="5329803" y="6597418"/>
            <a:ext cx="3240000" cy="1692082"/>
          </a:xfrm>
          <a:prstGeom prst="arc">
            <a:avLst>
              <a:gd name="adj1" fmla="val 16678524"/>
              <a:gd name="adj2" fmla="val 0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91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7ABF4B-3686-4D07-AE1F-7D9E059F4843}"/>
              </a:ext>
            </a:extLst>
          </p:cNvPr>
          <p:cNvSpPr/>
          <p:nvPr/>
        </p:nvSpPr>
        <p:spPr>
          <a:xfrm>
            <a:off x="-26973" y="6495055"/>
            <a:ext cx="4035840" cy="17941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err="1">
                <a:solidFill>
                  <a:srgbClr val="CD00B4"/>
                </a:solidFill>
                <a:latin typeface="Consolas" panose="020B0609020204030204" pitchFamily="49" charset="0"/>
              </a:rPr>
              <a:t>model_performance</a:t>
            </a:r>
            <a:r>
              <a:rPr lang="fr-FR" sz="2800" b="1" dirty="0">
                <a:solidFill>
                  <a:srgbClr val="CD00B4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AIC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BIC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ICC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R2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RMSE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…</a:t>
            </a:r>
            <a:endParaRPr lang="fr-FR" sz="1600" i="1" dirty="0">
              <a:latin typeface="Century Gothic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13B61B-7CA9-43C6-A8F0-6C12BF6870C6}"/>
              </a:ext>
            </a:extLst>
          </p:cNvPr>
          <p:cNvSpPr/>
          <p:nvPr/>
        </p:nvSpPr>
        <p:spPr>
          <a:xfrm>
            <a:off x="0" y="1257028"/>
            <a:ext cx="3755499" cy="1121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Century Gothic" panose="020B0502020202020204" pitchFamily="34" charset="0"/>
              </a:rPr>
              <a:t>Model 1</a:t>
            </a:r>
          </a:p>
          <a:p>
            <a:pPr algn="ctr"/>
            <a:r>
              <a:rPr lang="fr-FR" sz="2400" b="1" dirty="0" err="1">
                <a:solidFill>
                  <a:srgbClr val="3ECE50"/>
                </a:solidFill>
                <a:latin typeface="Consolas" panose="020B0609020204030204" pitchFamily="49" charset="0"/>
              </a:rPr>
              <a:t>glm</a:t>
            </a:r>
            <a:r>
              <a:rPr lang="fr-FR" sz="2400" b="1" dirty="0">
                <a:solidFill>
                  <a:srgbClr val="3ECE50"/>
                </a:solidFill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3ECE50"/>
                </a:solidFill>
                <a:latin typeface="Consolas" panose="020B0609020204030204" pitchFamily="49" charset="0"/>
              </a:rPr>
              <a:t>response</a:t>
            </a:r>
            <a:r>
              <a:rPr lang="fr-FR" sz="2400" b="1" dirty="0">
                <a:solidFill>
                  <a:srgbClr val="3ECE50"/>
                </a:solidFill>
                <a:latin typeface="Consolas" panose="020B0609020204030204" pitchFamily="49" charset="0"/>
              </a:rPr>
              <a:t> ~ V1*V2)</a:t>
            </a:r>
            <a:endParaRPr lang="en-GB" sz="2400" b="1" dirty="0">
              <a:solidFill>
                <a:srgbClr val="3ECE5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8DBC4A-4A9B-4742-9029-FCAF3E7D4E9B}"/>
              </a:ext>
            </a:extLst>
          </p:cNvPr>
          <p:cNvSpPr/>
          <p:nvPr/>
        </p:nvSpPr>
        <p:spPr>
          <a:xfrm>
            <a:off x="334818" y="3452013"/>
            <a:ext cx="3074467" cy="2071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err="1">
                <a:solidFill>
                  <a:srgbClr val="CD00B4"/>
                </a:solidFill>
                <a:latin typeface="Consolas" panose="020B0609020204030204" pitchFamily="49" charset="0"/>
              </a:rPr>
              <a:t>check_model</a:t>
            </a:r>
            <a:r>
              <a:rPr lang="fr-FR" sz="2800" b="1" dirty="0">
                <a:solidFill>
                  <a:srgbClr val="CD00B4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 err="1">
                <a:latin typeface="Century Gothic" panose="020B0502020202020204" pitchFamily="34" charset="0"/>
              </a:rPr>
              <a:t>Linearity</a:t>
            </a:r>
            <a:endParaRPr lang="fr-FR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 err="1">
                <a:latin typeface="Century Gothic" panose="020B0502020202020204" pitchFamily="34" charset="0"/>
              </a:rPr>
              <a:t>Homogenity</a:t>
            </a:r>
            <a:endParaRPr lang="fr-FR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 err="1">
                <a:latin typeface="Century Gothic" panose="020B0502020202020204" pitchFamily="34" charset="0"/>
              </a:rPr>
              <a:t>Heteroscedasticity</a:t>
            </a:r>
            <a:endParaRPr lang="fr-FR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 err="1">
                <a:latin typeface="Century Gothic" panose="020B0502020202020204" pitchFamily="34" charset="0"/>
              </a:rPr>
              <a:t>Collinearity</a:t>
            </a:r>
            <a:endParaRPr lang="fr-FR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 err="1">
                <a:latin typeface="Century Gothic" panose="020B0502020202020204" pitchFamily="34" charset="0"/>
              </a:rPr>
              <a:t>Outliers</a:t>
            </a:r>
            <a:endParaRPr lang="fr-FR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…</a:t>
            </a:r>
            <a:endParaRPr lang="en-GB" i="1" dirty="0">
              <a:latin typeface="Century Gothic" panose="020B0502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1B0969-7583-4359-9936-1FCE0D1A12F0}"/>
              </a:ext>
            </a:extLst>
          </p:cNvPr>
          <p:cNvSpPr/>
          <p:nvPr/>
        </p:nvSpPr>
        <p:spPr>
          <a:xfrm>
            <a:off x="3475170" y="2618766"/>
            <a:ext cx="3849419" cy="6434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CD00B4"/>
                </a:solidFill>
                <a:latin typeface="Consolas" panose="020B0609020204030204" pitchFamily="49" charset="0"/>
              </a:rPr>
              <a:t>compare_performance</a:t>
            </a:r>
            <a:r>
              <a:rPr lang="fr-FR" sz="2400" b="1" dirty="0">
                <a:solidFill>
                  <a:srgbClr val="CD00B4"/>
                </a:solidFill>
                <a:latin typeface="Consolas" panose="020B0609020204030204" pitchFamily="49" charset="0"/>
              </a:rPr>
              <a:t>()</a:t>
            </a:r>
            <a:endParaRPr lang="en-GB" sz="2400" b="1" dirty="0">
              <a:solidFill>
                <a:srgbClr val="CD00B4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47A805-C624-41C3-8F5E-367B840AAFC0}"/>
              </a:ext>
            </a:extLst>
          </p:cNvPr>
          <p:cNvSpPr/>
          <p:nvPr/>
        </p:nvSpPr>
        <p:spPr>
          <a:xfrm>
            <a:off x="3475169" y="7785253"/>
            <a:ext cx="3849419" cy="6434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CD00B4"/>
                </a:solidFill>
                <a:latin typeface="Consolas" panose="020B0609020204030204" pitchFamily="49" charset="0"/>
              </a:rPr>
              <a:t>test_performance</a:t>
            </a:r>
            <a:r>
              <a:rPr lang="fr-FR" sz="2400" b="1" dirty="0">
                <a:solidFill>
                  <a:srgbClr val="CD00B4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fr-FR" i="1" dirty="0">
                <a:latin typeface="Century Gothic" panose="020B0502020202020204" pitchFamily="34" charset="0"/>
              </a:rPr>
              <a:t>Model 1 &gt; Model 2 (p &lt; .042)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0735C7-5A95-4422-9AC3-8D0F7C406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06" y="16934"/>
            <a:ext cx="1346733" cy="155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9BF4EBE-9474-47FD-8AC7-94B1269D895F}"/>
              </a:ext>
            </a:extLst>
          </p:cNvPr>
          <p:cNvSpPr txBox="1"/>
          <p:nvPr/>
        </p:nvSpPr>
        <p:spPr>
          <a:xfrm>
            <a:off x="1719923" y="514"/>
            <a:ext cx="7359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 err="1">
                <a:latin typeface="Century Gothic" panose="020B0502020202020204" pitchFamily="34" charset="0"/>
              </a:rPr>
              <a:t>Using</a:t>
            </a:r>
            <a:r>
              <a:rPr lang="fr-FR" sz="3200" b="1" dirty="0">
                <a:latin typeface="Century Gothic" panose="020B0502020202020204" pitchFamily="34" charset="0"/>
              </a:rPr>
              <a:t> the </a:t>
            </a:r>
            <a:r>
              <a:rPr lang="fr-FR" sz="3200" b="1" i="1" dirty="0">
                <a:latin typeface="Consolas" panose="020B0609020204030204" pitchFamily="49" charset="0"/>
              </a:rPr>
              <a:t>performance</a:t>
            </a:r>
            <a:r>
              <a:rPr lang="fr-FR" sz="3200" b="1" dirty="0">
                <a:latin typeface="Century Gothic" panose="020B0502020202020204" pitchFamily="34" charset="0"/>
              </a:rPr>
              <a:t> R package</a:t>
            </a:r>
          </a:p>
        </p:txBody>
      </p:sp>
      <p:graphicFrame>
        <p:nvGraphicFramePr>
          <p:cNvPr id="57" name="Table 58">
            <a:extLst>
              <a:ext uri="{FF2B5EF4-FFF2-40B4-BE49-F238E27FC236}">
                <a16:creationId xmlns:a16="http://schemas.microsoft.com/office/drawing/2014/main" id="{2E71D294-9EC5-43D9-9347-A26BBE583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720186"/>
              </p:ext>
            </p:extLst>
          </p:nvPr>
        </p:nvGraphicFramePr>
        <p:xfrm>
          <a:off x="3796239" y="3245658"/>
          <a:ext cx="3207280" cy="98007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01820">
                  <a:extLst>
                    <a:ext uri="{9D8B030D-6E8A-4147-A177-3AD203B41FA5}">
                      <a16:colId xmlns:a16="http://schemas.microsoft.com/office/drawing/2014/main" val="2446890595"/>
                    </a:ext>
                  </a:extLst>
                </a:gridCol>
                <a:gridCol w="801820">
                  <a:extLst>
                    <a:ext uri="{9D8B030D-6E8A-4147-A177-3AD203B41FA5}">
                      <a16:colId xmlns:a16="http://schemas.microsoft.com/office/drawing/2014/main" val="1063152232"/>
                    </a:ext>
                  </a:extLst>
                </a:gridCol>
                <a:gridCol w="801820">
                  <a:extLst>
                    <a:ext uri="{9D8B030D-6E8A-4147-A177-3AD203B41FA5}">
                      <a16:colId xmlns:a16="http://schemas.microsoft.com/office/drawing/2014/main" val="1799320389"/>
                    </a:ext>
                  </a:extLst>
                </a:gridCol>
                <a:gridCol w="801820">
                  <a:extLst>
                    <a:ext uri="{9D8B030D-6E8A-4147-A177-3AD203B41FA5}">
                      <a16:colId xmlns:a16="http://schemas.microsoft.com/office/drawing/2014/main" val="3961177945"/>
                    </a:ext>
                  </a:extLst>
                </a:gridCol>
              </a:tblGrid>
              <a:tr h="326691">
                <a:tc>
                  <a:txBody>
                    <a:bodyPr/>
                    <a:lstStyle/>
                    <a:p>
                      <a:r>
                        <a:rPr lang="fr-FR" sz="1400" dirty="0"/>
                        <a:t>Model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AIC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BIC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R2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373995"/>
                  </a:ext>
                </a:extLst>
              </a:tr>
              <a:tr h="326691">
                <a:tc>
                  <a:txBody>
                    <a:bodyPr/>
                    <a:lstStyle/>
                    <a:p>
                      <a:r>
                        <a:rPr lang="fr-FR" sz="1400" b="1" dirty="0"/>
                        <a:t>Model 1</a:t>
                      </a:r>
                      <a:endParaRPr lang="en-GB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301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318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0.14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23801804"/>
                  </a:ext>
                </a:extLst>
              </a:tr>
              <a:tr h="326691">
                <a:tc>
                  <a:txBody>
                    <a:bodyPr/>
                    <a:lstStyle/>
                    <a:p>
                      <a:r>
                        <a:rPr lang="fr-FR" sz="1400" b="1" dirty="0"/>
                        <a:t>Model 2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284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297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0.12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40306"/>
                  </a:ext>
                </a:extLst>
              </a:tr>
            </a:tbl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0B89CC8B-C404-4714-80EB-95F65F214823}"/>
              </a:ext>
            </a:extLst>
          </p:cNvPr>
          <p:cNvSpPr/>
          <p:nvPr/>
        </p:nvSpPr>
        <p:spPr>
          <a:xfrm>
            <a:off x="6947003" y="6495055"/>
            <a:ext cx="4035840" cy="17941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err="1">
                <a:solidFill>
                  <a:srgbClr val="CD00B4"/>
                </a:solidFill>
                <a:latin typeface="Consolas" panose="020B0609020204030204" pitchFamily="49" charset="0"/>
              </a:rPr>
              <a:t>model_performance</a:t>
            </a:r>
            <a:r>
              <a:rPr lang="fr-FR" sz="2800" b="1" dirty="0">
                <a:solidFill>
                  <a:srgbClr val="CD00B4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AIC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BIC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ICC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R2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RMSE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…</a:t>
            </a:r>
            <a:endParaRPr lang="fr-FR" sz="1600" i="1" dirty="0">
              <a:latin typeface="Century Gothic" panose="020B0502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982970B-4021-47DD-BDC9-961A5F5065A7}"/>
              </a:ext>
            </a:extLst>
          </p:cNvPr>
          <p:cNvSpPr/>
          <p:nvPr/>
        </p:nvSpPr>
        <p:spPr>
          <a:xfrm>
            <a:off x="7104275" y="1254382"/>
            <a:ext cx="3787711" cy="1121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Century Gothic" panose="020B0502020202020204" pitchFamily="34" charset="0"/>
              </a:rPr>
              <a:t>Model 2</a:t>
            </a:r>
          </a:p>
          <a:p>
            <a:pPr algn="ctr"/>
            <a:r>
              <a:rPr lang="fr-FR" sz="2400" b="1" dirty="0" err="1">
                <a:solidFill>
                  <a:srgbClr val="915500"/>
                </a:solidFill>
                <a:latin typeface="Consolas" panose="020B0609020204030204" pitchFamily="49" charset="0"/>
              </a:rPr>
              <a:t>glm</a:t>
            </a:r>
            <a:r>
              <a:rPr lang="fr-FR" sz="2400" b="1" dirty="0">
                <a:solidFill>
                  <a:srgbClr val="915500"/>
                </a:solidFill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915500"/>
                </a:solidFill>
                <a:latin typeface="Consolas" panose="020B0609020204030204" pitchFamily="49" charset="0"/>
              </a:rPr>
              <a:t>response</a:t>
            </a:r>
            <a:r>
              <a:rPr lang="fr-FR" sz="2400" b="1" dirty="0">
                <a:solidFill>
                  <a:srgbClr val="915500"/>
                </a:solidFill>
                <a:latin typeface="Consolas" panose="020B0609020204030204" pitchFamily="49" charset="0"/>
              </a:rPr>
              <a:t> ~ V1)</a:t>
            </a:r>
            <a:endParaRPr lang="en-GB" sz="2400" b="1" dirty="0">
              <a:solidFill>
                <a:srgbClr val="915500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C8774A5-A051-4C09-9B52-FB25BD6CD456}"/>
              </a:ext>
            </a:extLst>
          </p:cNvPr>
          <p:cNvSpPr/>
          <p:nvPr/>
        </p:nvSpPr>
        <p:spPr>
          <a:xfrm>
            <a:off x="7460896" y="3459181"/>
            <a:ext cx="3074467" cy="2071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err="1">
                <a:solidFill>
                  <a:srgbClr val="CD00B4"/>
                </a:solidFill>
                <a:latin typeface="Consolas" panose="020B0609020204030204" pitchFamily="49" charset="0"/>
              </a:rPr>
              <a:t>check_model</a:t>
            </a:r>
            <a:r>
              <a:rPr lang="fr-FR" sz="2800" b="1" dirty="0">
                <a:solidFill>
                  <a:srgbClr val="CD00B4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 err="1">
                <a:latin typeface="Century Gothic" panose="020B0502020202020204" pitchFamily="34" charset="0"/>
              </a:rPr>
              <a:t>Linearity</a:t>
            </a:r>
            <a:endParaRPr lang="fr-FR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 err="1">
                <a:latin typeface="Century Gothic" panose="020B0502020202020204" pitchFamily="34" charset="0"/>
              </a:rPr>
              <a:t>Homogenity</a:t>
            </a:r>
            <a:endParaRPr lang="fr-FR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 err="1">
                <a:latin typeface="Century Gothic" panose="020B0502020202020204" pitchFamily="34" charset="0"/>
              </a:rPr>
              <a:t>Heteroscedasticity</a:t>
            </a:r>
            <a:endParaRPr lang="fr-FR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 err="1">
                <a:latin typeface="Century Gothic" panose="020B0502020202020204" pitchFamily="34" charset="0"/>
              </a:rPr>
              <a:t>Collinearity</a:t>
            </a:r>
            <a:endParaRPr lang="fr-FR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 err="1">
                <a:latin typeface="Century Gothic" panose="020B0502020202020204" pitchFamily="34" charset="0"/>
              </a:rPr>
              <a:t>Outliers</a:t>
            </a:r>
            <a:endParaRPr lang="fr-FR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…</a:t>
            </a:r>
            <a:endParaRPr lang="en-GB" i="1" dirty="0">
              <a:latin typeface="Century Gothic" panose="020B0502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CFED15-C7BA-4916-91F0-32A6521CE73E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1872052" y="2378597"/>
            <a:ext cx="0" cy="10734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A5861A-5A10-4AF8-A2D6-35620DC4C415}"/>
              </a:ext>
            </a:extLst>
          </p:cNvPr>
          <p:cNvCxnSpPr>
            <a:cxnSpLocks/>
          </p:cNvCxnSpPr>
          <p:nvPr/>
        </p:nvCxnSpPr>
        <p:spPr>
          <a:xfrm flipH="1">
            <a:off x="1868554" y="5253066"/>
            <a:ext cx="195" cy="972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DC8A176-68D9-4529-8003-B1A27784EF2F}"/>
              </a:ext>
            </a:extLst>
          </p:cNvPr>
          <p:cNvCxnSpPr>
            <a:cxnSpLocks/>
            <a:stCxn id="68" idx="2"/>
            <a:endCxn id="70" idx="0"/>
          </p:cNvCxnSpPr>
          <p:nvPr/>
        </p:nvCxnSpPr>
        <p:spPr>
          <a:xfrm flipH="1">
            <a:off x="8998130" y="2375951"/>
            <a:ext cx="1" cy="10832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C30311C-01E4-47E6-967F-8E0BD16F5AE2}"/>
              </a:ext>
            </a:extLst>
          </p:cNvPr>
          <p:cNvCxnSpPr>
            <a:cxnSpLocks/>
          </p:cNvCxnSpPr>
          <p:nvPr/>
        </p:nvCxnSpPr>
        <p:spPr>
          <a:xfrm>
            <a:off x="8998130" y="5253066"/>
            <a:ext cx="0" cy="972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Arc 78">
            <a:extLst>
              <a:ext uri="{FF2B5EF4-FFF2-40B4-BE49-F238E27FC236}">
                <a16:creationId xmlns:a16="http://schemas.microsoft.com/office/drawing/2014/main" id="{C2548142-0471-4861-8BF2-5DFD02A49515}"/>
              </a:ext>
            </a:extLst>
          </p:cNvPr>
          <p:cNvSpPr/>
          <p:nvPr/>
        </p:nvSpPr>
        <p:spPr>
          <a:xfrm rot="16200000" flipH="1">
            <a:off x="4455031" y="3212903"/>
            <a:ext cx="4639390" cy="2118325"/>
          </a:xfrm>
          <a:prstGeom prst="arc">
            <a:avLst>
              <a:gd name="adj1" fmla="val 16678524"/>
              <a:gd name="adj2" fmla="val 0"/>
            </a:avLst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9B5B556-74BB-4A54-8DA3-C20EE18406A9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5399878" y="4488007"/>
            <a:ext cx="1" cy="32972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CA246F51-7592-495A-8B66-A2D6CBE26335}"/>
              </a:ext>
            </a:extLst>
          </p:cNvPr>
          <p:cNvSpPr/>
          <p:nvPr/>
        </p:nvSpPr>
        <p:spPr>
          <a:xfrm rot="5400000">
            <a:off x="1705336" y="3212903"/>
            <a:ext cx="4639390" cy="2118325"/>
          </a:xfrm>
          <a:prstGeom prst="arc">
            <a:avLst>
              <a:gd name="adj1" fmla="val 16678524"/>
              <a:gd name="adj2" fmla="val 0"/>
            </a:avLst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24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192</Words>
  <Application>Microsoft Office PowerPoint</Application>
  <PresentationFormat>Custom</PresentationFormat>
  <Paragraphs>96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Consolas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 (Dr)</dc:creator>
  <cp:lastModifiedBy>Dominique Makowski (Dr)</cp:lastModifiedBy>
  <cp:revision>12</cp:revision>
  <dcterms:created xsi:type="dcterms:W3CDTF">2021-03-26T09:41:27Z</dcterms:created>
  <dcterms:modified xsi:type="dcterms:W3CDTF">2021-04-01T05:06:50Z</dcterms:modified>
</cp:coreProperties>
</file>