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60" r:id="rId2"/>
  </p:sldMasterIdLst>
  <p:notesMasterIdLst>
    <p:notesMasterId r:id="rId66"/>
  </p:notesMasterIdLst>
  <p:sldIdLst>
    <p:sldId id="369" r:id="rId3"/>
    <p:sldId id="779" r:id="rId4"/>
    <p:sldId id="780" r:id="rId5"/>
    <p:sldId id="863" r:id="rId6"/>
    <p:sldId id="867" r:id="rId7"/>
    <p:sldId id="864" r:id="rId8"/>
    <p:sldId id="869" r:id="rId9"/>
    <p:sldId id="870" r:id="rId10"/>
    <p:sldId id="868" r:id="rId11"/>
    <p:sldId id="872" r:id="rId12"/>
    <p:sldId id="873" r:id="rId13"/>
    <p:sldId id="874" r:id="rId14"/>
    <p:sldId id="871" r:id="rId15"/>
    <p:sldId id="875" r:id="rId16"/>
    <p:sldId id="878" r:id="rId17"/>
    <p:sldId id="884" r:id="rId18"/>
    <p:sldId id="877" r:id="rId19"/>
    <p:sldId id="879" r:id="rId20"/>
    <p:sldId id="876" r:id="rId21"/>
    <p:sldId id="883" r:id="rId22"/>
    <p:sldId id="885" r:id="rId23"/>
    <p:sldId id="880" r:id="rId24"/>
    <p:sldId id="882" r:id="rId25"/>
    <p:sldId id="881" r:id="rId26"/>
    <p:sldId id="892" r:id="rId27"/>
    <p:sldId id="888" r:id="rId28"/>
    <p:sldId id="891" r:id="rId29"/>
    <p:sldId id="893" r:id="rId30"/>
    <p:sldId id="889" r:id="rId31"/>
    <p:sldId id="894" r:id="rId32"/>
    <p:sldId id="895" r:id="rId33"/>
    <p:sldId id="896" r:id="rId34"/>
    <p:sldId id="897" r:id="rId35"/>
    <p:sldId id="886" r:id="rId36"/>
    <p:sldId id="899" r:id="rId37"/>
    <p:sldId id="900" r:id="rId38"/>
    <p:sldId id="901" r:id="rId39"/>
    <p:sldId id="898" r:id="rId40"/>
    <p:sldId id="903" r:id="rId41"/>
    <p:sldId id="904" r:id="rId42"/>
    <p:sldId id="905" r:id="rId43"/>
    <p:sldId id="902" r:id="rId44"/>
    <p:sldId id="907" r:id="rId45"/>
    <p:sldId id="906" r:id="rId46"/>
    <p:sldId id="909" r:id="rId47"/>
    <p:sldId id="910" r:id="rId48"/>
    <p:sldId id="911" r:id="rId49"/>
    <p:sldId id="912" r:id="rId50"/>
    <p:sldId id="913" r:id="rId51"/>
    <p:sldId id="914" r:id="rId52"/>
    <p:sldId id="915" r:id="rId53"/>
    <p:sldId id="916" r:id="rId54"/>
    <p:sldId id="918" r:id="rId55"/>
    <p:sldId id="919" r:id="rId56"/>
    <p:sldId id="920" r:id="rId57"/>
    <p:sldId id="917" r:id="rId58"/>
    <p:sldId id="921" r:id="rId59"/>
    <p:sldId id="922" r:id="rId60"/>
    <p:sldId id="908" r:id="rId61"/>
    <p:sldId id="924" r:id="rId62"/>
    <p:sldId id="928" r:id="rId63"/>
    <p:sldId id="927" r:id="rId64"/>
    <p:sldId id="926" r:id="rId6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00FF"/>
    <a:srgbClr val="C000C0"/>
    <a:srgbClr val="C00080"/>
    <a:srgbClr val="800080"/>
    <a:srgbClr val="00FF00"/>
    <a:srgbClr val="00C000"/>
    <a:srgbClr val="008000"/>
    <a:srgbClr val="00C0C0"/>
    <a:srgbClr val="0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6" autoAdjust="0"/>
  </p:normalViewPr>
  <p:slideViewPr>
    <p:cSldViewPr showGuides="1">
      <p:cViewPr varScale="1">
        <p:scale>
          <a:sx n="64" d="100"/>
          <a:sy n="64" d="100"/>
        </p:scale>
        <p:origin x="-636" y="-96"/>
      </p:cViewPr>
      <p:guideLst>
        <p:guide orient="horz" pos="28"/>
        <p:guide pos="4195"/>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20" d="100"/>
          <a:sy n="120" d="100"/>
        </p:scale>
        <p:origin x="-1404" y="3456"/>
      </p:cViewPr>
      <p:guideLst>
        <p:guide orient="horz"/>
        <p:guide pos="5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emf"/><Relationship Id="rId7" Type="http://schemas.openxmlformats.org/officeDocument/2006/relationships/image" Target="../media/image99.w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5.emf"/><Relationship Id="rId7" Type="http://schemas.openxmlformats.org/officeDocument/2006/relationships/image" Target="../media/image101.w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emf"/><Relationship Id="rId4" Type="http://schemas.openxmlformats.org/officeDocument/2006/relationships/image" Target="../media/image10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6.emf"/><Relationship Id="rId7" Type="http://schemas.openxmlformats.org/officeDocument/2006/relationships/image" Target="../media/image120.emf"/><Relationship Id="rId2" Type="http://schemas.openxmlformats.org/officeDocument/2006/relationships/image" Target="../media/image115.emf"/><Relationship Id="rId1" Type="http://schemas.openxmlformats.org/officeDocument/2006/relationships/image" Target="../media/image114.emf"/><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image" Target="../media/image117.emf"/><Relationship Id="rId9" Type="http://schemas.openxmlformats.org/officeDocument/2006/relationships/image" Target="../media/image12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image" Target="../media/image140.emf"/><Relationship Id="rId18" Type="http://schemas.openxmlformats.org/officeDocument/2006/relationships/image" Target="../media/image145.emf"/><Relationship Id="rId3" Type="http://schemas.openxmlformats.org/officeDocument/2006/relationships/image" Target="../media/image130.emf"/><Relationship Id="rId7" Type="http://schemas.openxmlformats.org/officeDocument/2006/relationships/image" Target="../media/image134.emf"/><Relationship Id="rId12" Type="http://schemas.openxmlformats.org/officeDocument/2006/relationships/image" Target="../media/image139.emf"/><Relationship Id="rId17" Type="http://schemas.openxmlformats.org/officeDocument/2006/relationships/image" Target="../media/image144.emf"/><Relationship Id="rId2" Type="http://schemas.openxmlformats.org/officeDocument/2006/relationships/image" Target="../media/image129.emf"/><Relationship Id="rId16" Type="http://schemas.openxmlformats.org/officeDocument/2006/relationships/image" Target="../media/image143.emf"/><Relationship Id="rId1" Type="http://schemas.openxmlformats.org/officeDocument/2006/relationships/image" Target="../media/image128.emf"/><Relationship Id="rId6" Type="http://schemas.openxmlformats.org/officeDocument/2006/relationships/image" Target="../media/image133.emf"/><Relationship Id="rId11" Type="http://schemas.openxmlformats.org/officeDocument/2006/relationships/image" Target="../media/image138.emf"/><Relationship Id="rId5" Type="http://schemas.openxmlformats.org/officeDocument/2006/relationships/image" Target="../media/image132.emf"/><Relationship Id="rId15" Type="http://schemas.openxmlformats.org/officeDocument/2006/relationships/image" Target="../media/image142.emf"/><Relationship Id="rId10" Type="http://schemas.openxmlformats.org/officeDocument/2006/relationships/image" Target="../media/image137.emf"/><Relationship Id="rId4" Type="http://schemas.openxmlformats.org/officeDocument/2006/relationships/image" Target="../media/image131.emf"/><Relationship Id="rId9" Type="http://schemas.openxmlformats.org/officeDocument/2006/relationships/image" Target="../media/image136.emf"/><Relationship Id="rId14" Type="http://schemas.openxmlformats.org/officeDocument/2006/relationships/image" Target="../media/image14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0.emf"/><Relationship Id="rId13" Type="http://schemas.openxmlformats.org/officeDocument/2006/relationships/image" Target="../media/image145.emf"/><Relationship Id="rId3" Type="http://schemas.openxmlformats.org/officeDocument/2006/relationships/image" Target="../media/image128.emf"/><Relationship Id="rId7" Type="http://schemas.openxmlformats.org/officeDocument/2006/relationships/image" Target="../media/image139.emf"/><Relationship Id="rId12" Type="http://schemas.openxmlformats.org/officeDocument/2006/relationships/image" Target="../media/image144.emf"/><Relationship Id="rId2" Type="http://schemas.openxmlformats.org/officeDocument/2006/relationships/image" Target="../media/image152.emf"/><Relationship Id="rId1" Type="http://schemas.openxmlformats.org/officeDocument/2006/relationships/image" Target="../media/image151.emf"/><Relationship Id="rId6" Type="http://schemas.openxmlformats.org/officeDocument/2006/relationships/image" Target="../media/image131.emf"/><Relationship Id="rId11" Type="http://schemas.openxmlformats.org/officeDocument/2006/relationships/image" Target="../media/image143.emf"/><Relationship Id="rId5" Type="http://schemas.openxmlformats.org/officeDocument/2006/relationships/image" Target="../media/image130.emf"/><Relationship Id="rId10" Type="http://schemas.openxmlformats.org/officeDocument/2006/relationships/image" Target="../media/image142.emf"/><Relationship Id="rId4" Type="http://schemas.openxmlformats.org/officeDocument/2006/relationships/image" Target="../media/image129.emf"/><Relationship Id="rId9" Type="http://schemas.openxmlformats.org/officeDocument/2006/relationships/image" Target="../media/image141.emf"/><Relationship Id="rId14" Type="http://schemas.openxmlformats.org/officeDocument/2006/relationships/image" Target="../media/image15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14.emf"/><Relationship Id="rId7" Type="http://schemas.openxmlformats.org/officeDocument/2006/relationships/image" Target="../media/image18.emf"/><Relationship Id="rId12" Type="http://schemas.openxmlformats.org/officeDocument/2006/relationships/image" Target="../media/image23.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0" Type="http://schemas.openxmlformats.org/officeDocument/2006/relationships/image" Target="../media/image21.wmf"/><Relationship Id="rId4" Type="http://schemas.openxmlformats.org/officeDocument/2006/relationships/image" Target="../media/image15.emf"/><Relationship Id="rId9" Type="http://schemas.openxmlformats.org/officeDocument/2006/relationships/image" Target="../media/image20.emf"/><Relationship Id="rId14" Type="http://schemas.openxmlformats.org/officeDocument/2006/relationships/image" Target="../media/image2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63.emf"/><Relationship Id="rId13" Type="http://schemas.openxmlformats.org/officeDocument/2006/relationships/image" Target="../media/image168.emf"/><Relationship Id="rId18" Type="http://schemas.openxmlformats.org/officeDocument/2006/relationships/image" Target="../media/image173.emf"/><Relationship Id="rId3" Type="http://schemas.openxmlformats.org/officeDocument/2006/relationships/image" Target="../media/image158.emf"/><Relationship Id="rId21" Type="http://schemas.openxmlformats.org/officeDocument/2006/relationships/image" Target="../media/image176.wmf"/><Relationship Id="rId7" Type="http://schemas.openxmlformats.org/officeDocument/2006/relationships/image" Target="../media/image162.wmf"/><Relationship Id="rId12" Type="http://schemas.openxmlformats.org/officeDocument/2006/relationships/image" Target="../media/image167.emf"/><Relationship Id="rId17" Type="http://schemas.openxmlformats.org/officeDocument/2006/relationships/image" Target="../media/image172.emf"/><Relationship Id="rId2" Type="http://schemas.openxmlformats.org/officeDocument/2006/relationships/image" Target="../media/image157.emf"/><Relationship Id="rId16" Type="http://schemas.openxmlformats.org/officeDocument/2006/relationships/image" Target="../media/image171.emf"/><Relationship Id="rId20" Type="http://schemas.openxmlformats.org/officeDocument/2006/relationships/image" Target="../media/image175.emf"/><Relationship Id="rId1" Type="http://schemas.openxmlformats.org/officeDocument/2006/relationships/image" Target="../media/image156.emf"/><Relationship Id="rId6" Type="http://schemas.openxmlformats.org/officeDocument/2006/relationships/image" Target="../media/image161.wmf"/><Relationship Id="rId11" Type="http://schemas.openxmlformats.org/officeDocument/2006/relationships/image" Target="../media/image166.emf"/><Relationship Id="rId5" Type="http://schemas.openxmlformats.org/officeDocument/2006/relationships/image" Target="../media/image160.wmf"/><Relationship Id="rId15" Type="http://schemas.openxmlformats.org/officeDocument/2006/relationships/image" Target="../media/image170.emf"/><Relationship Id="rId10" Type="http://schemas.openxmlformats.org/officeDocument/2006/relationships/image" Target="../media/image165.emf"/><Relationship Id="rId19" Type="http://schemas.openxmlformats.org/officeDocument/2006/relationships/image" Target="../media/image174.emf"/><Relationship Id="rId4" Type="http://schemas.openxmlformats.org/officeDocument/2006/relationships/image" Target="../media/image159.emf"/><Relationship Id="rId9" Type="http://schemas.openxmlformats.org/officeDocument/2006/relationships/image" Target="../media/image164.emf"/><Relationship Id="rId14" Type="http://schemas.openxmlformats.org/officeDocument/2006/relationships/image" Target="../media/image16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88.emf"/><Relationship Id="rId13" Type="http://schemas.openxmlformats.org/officeDocument/2006/relationships/image" Target="../media/image193.emf"/><Relationship Id="rId18" Type="http://schemas.openxmlformats.org/officeDocument/2006/relationships/image" Target="../media/image198.wmf"/><Relationship Id="rId3" Type="http://schemas.openxmlformats.org/officeDocument/2006/relationships/image" Target="../media/image183.wmf"/><Relationship Id="rId7" Type="http://schemas.openxmlformats.org/officeDocument/2006/relationships/image" Target="../media/image187.wmf"/><Relationship Id="rId12" Type="http://schemas.openxmlformats.org/officeDocument/2006/relationships/image" Target="../media/image192.emf"/><Relationship Id="rId17" Type="http://schemas.openxmlformats.org/officeDocument/2006/relationships/image" Target="../media/image197.wmf"/><Relationship Id="rId2" Type="http://schemas.openxmlformats.org/officeDocument/2006/relationships/image" Target="../media/image182.wmf"/><Relationship Id="rId16" Type="http://schemas.openxmlformats.org/officeDocument/2006/relationships/image" Target="../media/image196.wmf"/><Relationship Id="rId1" Type="http://schemas.openxmlformats.org/officeDocument/2006/relationships/image" Target="../media/image181.wmf"/><Relationship Id="rId6" Type="http://schemas.openxmlformats.org/officeDocument/2006/relationships/image" Target="../media/image186.emf"/><Relationship Id="rId11" Type="http://schemas.openxmlformats.org/officeDocument/2006/relationships/image" Target="../media/image191.emf"/><Relationship Id="rId5" Type="http://schemas.openxmlformats.org/officeDocument/2006/relationships/image" Target="../media/image185.emf"/><Relationship Id="rId15" Type="http://schemas.openxmlformats.org/officeDocument/2006/relationships/image" Target="../media/image195.emf"/><Relationship Id="rId10" Type="http://schemas.openxmlformats.org/officeDocument/2006/relationships/image" Target="../media/image190.emf"/><Relationship Id="rId19" Type="http://schemas.openxmlformats.org/officeDocument/2006/relationships/image" Target="../media/image199.emf"/><Relationship Id="rId4" Type="http://schemas.openxmlformats.org/officeDocument/2006/relationships/image" Target="../media/image184.emf"/><Relationship Id="rId9" Type="http://schemas.openxmlformats.org/officeDocument/2006/relationships/image" Target="../media/image189.wmf"/><Relationship Id="rId14" Type="http://schemas.openxmlformats.org/officeDocument/2006/relationships/image" Target="../media/image19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png"/><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image" Target="../media/image207.emf"/><Relationship Id="rId4" Type="http://schemas.openxmlformats.org/officeDocument/2006/relationships/image" Target="../media/image210.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2.emf"/><Relationship Id="rId1" Type="http://schemas.openxmlformats.org/officeDocument/2006/relationships/image" Target="../media/image2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13.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image" Target="../media/image226.emf"/><Relationship Id="rId3" Type="http://schemas.openxmlformats.org/officeDocument/2006/relationships/image" Target="../media/image216.emf"/><Relationship Id="rId7" Type="http://schemas.openxmlformats.org/officeDocument/2006/relationships/image" Target="../media/image220.wmf"/><Relationship Id="rId12" Type="http://schemas.openxmlformats.org/officeDocument/2006/relationships/image" Target="../media/image225.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11" Type="http://schemas.openxmlformats.org/officeDocument/2006/relationships/image" Target="../media/image224.emf"/><Relationship Id="rId5" Type="http://schemas.openxmlformats.org/officeDocument/2006/relationships/image" Target="../media/image218.emf"/><Relationship Id="rId10" Type="http://schemas.openxmlformats.org/officeDocument/2006/relationships/image" Target="../media/image223.wmf"/><Relationship Id="rId4" Type="http://schemas.openxmlformats.org/officeDocument/2006/relationships/image" Target="../media/image217.emf"/><Relationship Id="rId9" Type="http://schemas.openxmlformats.org/officeDocument/2006/relationships/image" Target="../media/image2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34.emf"/><Relationship Id="rId3" Type="http://schemas.openxmlformats.org/officeDocument/2006/relationships/image" Target="../media/image229.wmf"/><Relationship Id="rId7" Type="http://schemas.openxmlformats.org/officeDocument/2006/relationships/image" Target="../media/image233.emf"/><Relationship Id="rId2" Type="http://schemas.openxmlformats.org/officeDocument/2006/relationships/image" Target="../media/image228.wmf"/><Relationship Id="rId1" Type="http://schemas.openxmlformats.org/officeDocument/2006/relationships/image" Target="../media/image227.e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image" Target="../media/image247.emf"/><Relationship Id="rId3" Type="http://schemas.openxmlformats.org/officeDocument/2006/relationships/image" Target="../media/image237.emf"/><Relationship Id="rId7" Type="http://schemas.openxmlformats.org/officeDocument/2006/relationships/image" Target="../media/image241.wmf"/><Relationship Id="rId12" Type="http://schemas.openxmlformats.org/officeDocument/2006/relationships/image" Target="../media/image246.emf"/><Relationship Id="rId2" Type="http://schemas.openxmlformats.org/officeDocument/2006/relationships/image" Target="../media/image236.wmf"/><Relationship Id="rId1" Type="http://schemas.openxmlformats.org/officeDocument/2006/relationships/image" Target="../media/image235.emf"/><Relationship Id="rId6" Type="http://schemas.openxmlformats.org/officeDocument/2006/relationships/image" Target="../media/image240.wmf"/><Relationship Id="rId11" Type="http://schemas.openxmlformats.org/officeDocument/2006/relationships/image" Target="../media/image245.wmf"/><Relationship Id="rId5" Type="http://schemas.openxmlformats.org/officeDocument/2006/relationships/image" Target="../media/image239.emf"/><Relationship Id="rId10" Type="http://schemas.openxmlformats.org/officeDocument/2006/relationships/image" Target="../media/image244.emf"/><Relationship Id="rId4" Type="http://schemas.openxmlformats.org/officeDocument/2006/relationships/image" Target="../media/image238.wmf"/><Relationship Id="rId9" Type="http://schemas.openxmlformats.org/officeDocument/2006/relationships/image" Target="../media/image24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image" Target="../media/image249.emf"/><Relationship Id="rId1" Type="http://schemas.openxmlformats.org/officeDocument/2006/relationships/image" Target="../media/image248.emf"/><Relationship Id="rId5" Type="http://schemas.openxmlformats.org/officeDocument/2006/relationships/image" Target="../media/image246.emf"/><Relationship Id="rId4" Type="http://schemas.openxmlformats.org/officeDocument/2006/relationships/image" Target="../media/image251.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59.emf"/><Relationship Id="rId3" Type="http://schemas.openxmlformats.org/officeDocument/2006/relationships/image" Target="../media/image254.emf"/><Relationship Id="rId7" Type="http://schemas.openxmlformats.org/officeDocument/2006/relationships/image" Target="../media/image258.emf"/><Relationship Id="rId12" Type="http://schemas.openxmlformats.org/officeDocument/2006/relationships/image" Target="../media/image263.emf"/><Relationship Id="rId2" Type="http://schemas.openxmlformats.org/officeDocument/2006/relationships/image" Target="../media/image253.emf"/><Relationship Id="rId1" Type="http://schemas.openxmlformats.org/officeDocument/2006/relationships/image" Target="../media/image252.emf"/><Relationship Id="rId6" Type="http://schemas.openxmlformats.org/officeDocument/2006/relationships/image" Target="../media/image257.wmf"/><Relationship Id="rId11" Type="http://schemas.openxmlformats.org/officeDocument/2006/relationships/image" Target="../media/image262.wmf"/><Relationship Id="rId5" Type="http://schemas.openxmlformats.org/officeDocument/2006/relationships/image" Target="../media/image256.wmf"/><Relationship Id="rId10" Type="http://schemas.openxmlformats.org/officeDocument/2006/relationships/image" Target="../media/image261.emf"/><Relationship Id="rId4" Type="http://schemas.openxmlformats.org/officeDocument/2006/relationships/image" Target="../media/image255.emf"/><Relationship Id="rId9" Type="http://schemas.openxmlformats.org/officeDocument/2006/relationships/image" Target="../media/image26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66.emf"/><Relationship Id="rId2" Type="http://schemas.openxmlformats.org/officeDocument/2006/relationships/image" Target="../media/image265.emf"/><Relationship Id="rId1" Type="http://schemas.openxmlformats.org/officeDocument/2006/relationships/image" Target="../media/image26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69.emf"/><Relationship Id="rId2" Type="http://schemas.openxmlformats.org/officeDocument/2006/relationships/image" Target="../media/image268.emf"/><Relationship Id="rId1" Type="http://schemas.openxmlformats.org/officeDocument/2006/relationships/image" Target="../media/image267.emf"/><Relationship Id="rId5" Type="http://schemas.openxmlformats.org/officeDocument/2006/relationships/image" Target="../media/image271.emf"/><Relationship Id="rId4" Type="http://schemas.openxmlformats.org/officeDocument/2006/relationships/image" Target="../media/image270.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79.emf"/><Relationship Id="rId3" Type="http://schemas.openxmlformats.org/officeDocument/2006/relationships/image" Target="../media/image274.emf"/><Relationship Id="rId7" Type="http://schemas.openxmlformats.org/officeDocument/2006/relationships/image" Target="../media/image278.emf"/><Relationship Id="rId2" Type="http://schemas.openxmlformats.org/officeDocument/2006/relationships/image" Target="../media/image273.emf"/><Relationship Id="rId1" Type="http://schemas.openxmlformats.org/officeDocument/2006/relationships/image" Target="../media/image272.emf"/><Relationship Id="rId6" Type="http://schemas.openxmlformats.org/officeDocument/2006/relationships/image" Target="../media/image277.emf"/><Relationship Id="rId5" Type="http://schemas.openxmlformats.org/officeDocument/2006/relationships/image" Target="../media/image276.emf"/><Relationship Id="rId10" Type="http://schemas.openxmlformats.org/officeDocument/2006/relationships/image" Target="../media/image281.emf"/><Relationship Id="rId4" Type="http://schemas.openxmlformats.org/officeDocument/2006/relationships/image" Target="../media/image275.wmf"/><Relationship Id="rId9" Type="http://schemas.openxmlformats.org/officeDocument/2006/relationships/image" Target="../media/image280.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84.emf"/><Relationship Id="rId7" Type="http://schemas.openxmlformats.org/officeDocument/2006/relationships/image" Target="../media/image288.wmf"/><Relationship Id="rId2" Type="http://schemas.openxmlformats.org/officeDocument/2006/relationships/image" Target="../media/image283.emf"/><Relationship Id="rId1" Type="http://schemas.openxmlformats.org/officeDocument/2006/relationships/image" Target="../media/image282.emf"/><Relationship Id="rId6" Type="http://schemas.openxmlformats.org/officeDocument/2006/relationships/image" Target="../media/image287.emf"/><Relationship Id="rId5" Type="http://schemas.openxmlformats.org/officeDocument/2006/relationships/image" Target="../media/image286.emf"/><Relationship Id="rId4" Type="http://schemas.openxmlformats.org/officeDocument/2006/relationships/image" Target="../media/image28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91.emf"/><Relationship Id="rId7" Type="http://schemas.openxmlformats.org/officeDocument/2006/relationships/image" Target="../media/image295.emf"/><Relationship Id="rId2" Type="http://schemas.openxmlformats.org/officeDocument/2006/relationships/image" Target="../media/image290.emf"/><Relationship Id="rId1" Type="http://schemas.openxmlformats.org/officeDocument/2006/relationships/image" Target="../media/image289.emf"/><Relationship Id="rId6" Type="http://schemas.openxmlformats.org/officeDocument/2006/relationships/image" Target="../media/image294.emf"/><Relationship Id="rId5" Type="http://schemas.openxmlformats.org/officeDocument/2006/relationships/image" Target="../media/image293.emf"/><Relationship Id="rId4" Type="http://schemas.openxmlformats.org/officeDocument/2006/relationships/image" Target="../media/image292.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98.emf"/><Relationship Id="rId2" Type="http://schemas.openxmlformats.org/officeDocument/2006/relationships/image" Target="../media/image297.emf"/><Relationship Id="rId1" Type="http://schemas.openxmlformats.org/officeDocument/2006/relationships/image" Target="../media/image29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image" Target="../media/image301.wmf"/><Relationship Id="rId7" Type="http://schemas.openxmlformats.org/officeDocument/2006/relationships/image" Target="../media/image305.wmf"/><Relationship Id="rId2" Type="http://schemas.openxmlformats.org/officeDocument/2006/relationships/image" Target="../media/image300.wmf"/><Relationship Id="rId1" Type="http://schemas.openxmlformats.org/officeDocument/2006/relationships/image" Target="../media/image299.wmf"/><Relationship Id="rId6" Type="http://schemas.openxmlformats.org/officeDocument/2006/relationships/image" Target="../media/image304.emf"/><Relationship Id="rId11" Type="http://schemas.openxmlformats.org/officeDocument/2006/relationships/image" Target="../media/image309.emf"/><Relationship Id="rId5" Type="http://schemas.openxmlformats.org/officeDocument/2006/relationships/image" Target="../media/image303.emf"/><Relationship Id="rId10" Type="http://schemas.openxmlformats.org/officeDocument/2006/relationships/image" Target="../media/image308.emf"/><Relationship Id="rId4" Type="http://schemas.openxmlformats.org/officeDocument/2006/relationships/image" Target="../media/image302.emf"/><Relationship Id="rId9" Type="http://schemas.openxmlformats.org/officeDocument/2006/relationships/image" Target="../media/image30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17.emf"/><Relationship Id="rId3" Type="http://schemas.openxmlformats.org/officeDocument/2006/relationships/image" Target="../media/image312.emf"/><Relationship Id="rId7" Type="http://schemas.openxmlformats.org/officeDocument/2006/relationships/image" Target="../media/image316.emf"/><Relationship Id="rId2" Type="http://schemas.openxmlformats.org/officeDocument/2006/relationships/image" Target="../media/image311.emf"/><Relationship Id="rId1" Type="http://schemas.openxmlformats.org/officeDocument/2006/relationships/image" Target="../media/image310.emf"/><Relationship Id="rId6" Type="http://schemas.openxmlformats.org/officeDocument/2006/relationships/image" Target="../media/image315.emf"/><Relationship Id="rId5" Type="http://schemas.openxmlformats.org/officeDocument/2006/relationships/image" Target="../media/image314.wmf"/><Relationship Id="rId4" Type="http://schemas.openxmlformats.org/officeDocument/2006/relationships/image" Target="../media/image313.emf"/><Relationship Id="rId9" Type="http://schemas.openxmlformats.org/officeDocument/2006/relationships/image" Target="../media/image31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321.emf"/><Relationship Id="rId2" Type="http://schemas.openxmlformats.org/officeDocument/2006/relationships/image" Target="../media/image320.wmf"/><Relationship Id="rId1" Type="http://schemas.openxmlformats.org/officeDocument/2006/relationships/image" Target="../media/image31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324.emf"/><Relationship Id="rId2" Type="http://schemas.openxmlformats.org/officeDocument/2006/relationships/image" Target="../media/image323.wmf"/><Relationship Id="rId1" Type="http://schemas.openxmlformats.org/officeDocument/2006/relationships/image" Target="../media/image322.emf"/><Relationship Id="rId5" Type="http://schemas.openxmlformats.org/officeDocument/2006/relationships/image" Target="../media/image326.wmf"/><Relationship Id="rId4" Type="http://schemas.openxmlformats.org/officeDocument/2006/relationships/image" Target="../media/image325.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29.emf"/><Relationship Id="rId2" Type="http://schemas.openxmlformats.org/officeDocument/2006/relationships/image" Target="../media/image328.emf"/><Relationship Id="rId1" Type="http://schemas.openxmlformats.org/officeDocument/2006/relationships/image" Target="../media/image327.emf"/><Relationship Id="rId4" Type="http://schemas.openxmlformats.org/officeDocument/2006/relationships/image" Target="../media/image330.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33.emf"/><Relationship Id="rId2" Type="http://schemas.openxmlformats.org/officeDocument/2006/relationships/image" Target="../media/image332.emf"/><Relationship Id="rId1" Type="http://schemas.openxmlformats.org/officeDocument/2006/relationships/image" Target="../media/image331.e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39.emf"/><Relationship Id="rId7" Type="http://schemas.openxmlformats.org/officeDocument/2006/relationships/image" Target="../media/image343.wmf"/><Relationship Id="rId2" Type="http://schemas.openxmlformats.org/officeDocument/2006/relationships/image" Target="../media/image338.emf"/><Relationship Id="rId1" Type="http://schemas.openxmlformats.org/officeDocument/2006/relationships/image" Target="../media/image337.emf"/><Relationship Id="rId6" Type="http://schemas.openxmlformats.org/officeDocument/2006/relationships/image" Target="../media/image342.emf"/><Relationship Id="rId5" Type="http://schemas.openxmlformats.org/officeDocument/2006/relationships/image" Target="../media/image341.wmf"/><Relationship Id="rId4" Type="http://schemas.openxmlformats.org/officeDocument/2006/relationships/image" Target="../media/image34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emf"/><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image" Target="../media/image53.emf"/><Relationship Id="rId18" Type="http://schemas.openxmlformats.org/officeDocument/2006/relationships/image" Target="../media/image58.e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17" Type="http://schemas.openxmlformats.org/officeDocument/2006/relationships/image" Target="../media/image57.emf"/><Relationship Id="rId2" Type="http://schemas.openxmlformats.org/officeDocument/2006/relationships/image" Target="../media/image42.emf"/><Relationship Id="rId16" Type="http://schemas.openxmlformats.org/officeDocument/2006/relationships/image" Target="../media/image56.emf"/><Relationship Id="rId20" Type="http://schemas.openxmlformats.org/officeDocument/2006/relationships/image" Target="../media/image60.emf"/><Relationship Id="rId1" Type="http://schemas.openxmlformats.org/officeDocument/2006/relationships/image" Target="../media/image41.emf"/><Relationship Id="rId6" Type="http://schemas.openxmlformats.org/officeDocument/2006/relationships/image" Target="../media/image46.wmf"/><Relationship Id="rId11" Type="http://schemas.openxmlformats.org/officeDocument/2006/relationships/image" Target="../media/image51.emf"/><Relationship Id="rId5" Type="http://schemas.openxmlformats.org/officeDocument/2006/relationships/image" Target="../media/image45.emf"/><Relationship Id="rId15" Type="http://schemas.openxmlformats.org/officeDocument/2006/relationships/image" Target="../media/image55.emf"/><Relationship Id="rId10" Type="http://schemas.openxmlformats.org/officeDocument/2006/relationships/image" Target="../media/image50.emf"/><Relationship Id="rId19" Type="http://schemas.openxmlformats.org/officeDocument/2006/relationships/image" Target="../media/image59.emf"/><Relationship Id="rId4" Type="http://schemas.openxmlformats.org/officeDocument/2006/relationships/image" Target="../media/image44.emf"/><Relationship Id="rId9" Type="http://schemas.openxmlformats.org/officeDocument/2006/relationships/image" Target="../media/image49.emf"/><Relationship Id="rId14" Type="http://schemas.openxmlformats.org/officeDocument/2006/relationships/image" Target="../media/image5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18" Type="http://schemas.openxmlformats.org/officeDocument/2006/relationships/image" Target="../media/image76.wmf"/><Relationship Id="rId3" Type="http://schemas.openxmlformats.org/officeDocument/2006/relationships/image" Target="../media/image63.emf"/><Relationship Id="rId7" Type="http://schemas.openxmlformats.org/officeDocument/2006/relationships/image" Target="../media/image67.emf"/><Relationship Id="rId12" Type="http://schemas.openxmlformats.org/officeDocument/2006/relationships/image" Target="../media/image72.emf"/><Relationship Id="rId17" Type="http://schemas.openxmlformats.org/officeDocument/2006/relationships/image" Target="../media/image75.wmf"/><Relationship Id="rId2" Type="http://schemas.openxmlformats.org/officeDocument/2006/relationships/image" Target="../media/image62.wmf"/><Relationship Id="rId16" Type="http://schemas.openxmlformats.org/officeDocument/2006/relationships/image" Target="../media/image74.wmf"/><Relationship Id="rId20" Type="http://schemas.openxmlformats.org/officeDocument/2006/relationships/image" Target="../media/image78.wmf"/><Relationship Id="rId1" Type="http://schemas.openxmlformats.org/officeDocument/2006/relationships/image" Target="../media/image61.wmf"/><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emf"/><Relationship Id="rId15" Type="http://schemas.openxmlformats.org/officeDocument/2006/relationships/image" Target="../media/image60.emf"/><Relationship Id="rId10" Type="http://schemas.openxmlformats.org/officeDocument/2006/relationships/image" Target="../media/image70.emf"/><Relationship Id="rId19" Type="http://schemas.openxmlformats.org/officeDocument/2006/relationships/image" Target="../media/image77.w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3B12A52-23C9-47E1-AD79-E1088F76B297}" type="datetimeFigureOut">
              <a:rPr lang="zh-CN" altLang="en-US" smtClean="0"/>
              <a:t>2021/6/13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F8F47B9-DB74-4506-A6B8-A58764AB29BE}" type="slidenum">
              <a:rPr lang="zh-CN" altLang="en-US" smtClean="0"/>
              <a:t>‹#›</a:t>
            </a:fld>
            <a:endParaRPr lang="zh-CN" altLang="en-US"/>
          </a:p>
        </p:txBody>
      </p:sp>
    </p:spTree>
    <p:extLst>
      <p:ext uri="{BB962C8B-B14F-4D97-AF65-F5344CB8AC3E}">
        <p14:creationId xmlns:p14="http://schemas.microsoft.com/office/powerpoint/2010/main" val="8650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为什么要研究参考系变换？运动本身是绝对的、永恒的，但对于运动的描述却是相对的。同一运动在不同参考系中的描述结果是不相同的。伽利略变换是两个惯性系对同一运动不同描述结果之间的变换关系。</a:t>
            </a:r>
            <a:endParaRPr lang="en-US" altLang="zh-CN" dirty="0" smtClean="0"/>
          </a:p>
          <a:p>
            <a:endParaRPr lang="en-US" altLang="zh-CN" dirty="0"/>
          </a:p>
          <a:p>
            <a:r>
              <a:rPr lang="zh-CN" altLang="en-US" dirty="0" smtClean="0"/>
              <a:t>相对论诞生的历史背景：光速不变、尺缩钟慢、洛伦兹变换</a:t>
            </a:r>
            <a:endParaRPr lang="zh-CN" altLang="en-US" dirty="0"/>
          </a:p>
        </p:txBody>
      </p:sp>
      <p:sp>
        <p:nvSpPr>
          <p:cNvPr id="4" name="灯片编号占位符 3"/>
          <p:cNvSpPr>
            <a:spLocks noGrp="1"/>
          </p:cNvSpPr>
          <p:nvPr>
            <p:ph type="sldNum" sz="quarter" idx="10"/>
          </p:nvPr>
        </p:nvSpPr>
        <p:spPr/>
        <p:txBody>
          <a:bodyPr/>
          <a:lstStyle/>
          <a:p>
            <a:fld id="{AF8F47B9-DB74-4506-A6B8-A58764AB29BE}" type="slidenum">
              <a:rPr lang="zh-CN" altLang="en-US" smtClean="0"/>
              <a:t>0</a:t>
            </a:fld>
            <a:endParaRPr lang="zh-CN" altLang="en-US"/>
          </a:p>
        </p:txBody>
      </p:sp>
    </p:spTree>
    <p:extLst>
      <p:ext uri="{BB962C8B-B14F-4D97-AF65-F5344CB8AC3E}">
        <p14:creationId xmlns:p14="http://schemas.microsoft.com/office/powerpoint/2010/main" val="2961883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27</a:t>
            </a:fld>
            <a:endParaRPr lang="zh-CN" altLang="en-US"/>
          </a:p>
        </p:txBody>
      </p:sp>
    </p:spTree>
    <p:extLst>
      <p:ext uri="{BB962C8B-B14F-4D97-AF65-F5344CB8AC3E}">
        <p14:creationId xmlns:p14="http://schemas.microsoft.com/office/powerpoint/2010/main" val="295627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1</a:t>
            </a:fld>
            <a:endParaRPr lang="zh-CN" altLang="en-US"/>
          </a:p>
        </p:txBody>
      </p:sp>
    </p:spTree>
    <p:extLst>
      <p:ext uri="{BB962C8B-B14F-4D97-AF65-F5344CB8AC3E}">
        <p14:creationId xmlns:p14="http://schemas.microsoft.com/office/powerpoint/2010/main" val="128150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2</a:t>
            </a:fld>
            <a:endParaRPr lang="zh-CN" altLang="en-US"/>
          </a:p>
        </p:txBody>
      </p:sp>
    </p:spTree>
    <p:extLst>
      <p:ext uri="{BB962C8B-B14F-4D97-AF65-F5344CB8AC3E}">
        <p14:creationId xmlns:p14="http://schemas.microsoft.com/office/powerpoint/2010/main" val="418459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3</a:t>
            </a:fld>
            <a:endParaRPr lang="zh-CN" altLang="en-US"/>
          </a:p>
        </p:txBody>
      </p:sp>
    </p:spTree>
    <p:extLst>
      <p:ext uri="{BB962C8B-B14F-4D97-AF65-F5344CB8AC3E}">
        <p14:creationId xmlns:p14="http://schemas.microsoft.com/office/powerpoint/2010/main" val="50162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4</a:t>
            </a:fld>
            <a:endParaRPr lang="zh-CN" altLang="en-US"/>
          </a:p>
        </p:txBody>
      </p:sp>
    </p:spTree>
    <p:extLst>
      <p:ext uri="{BB962C8B-B14F-4D97-AF65-F5344CB8AC3E}">
        <p14:creationId xmlns:p14="http://schemas.microsoft.com/office/powerpoint/2010/main" val="114408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8F47B9-DB74-4506-A6B8-A58764AB29BE}" type="slidenum">
              <a:rPr lang="zh-CN" altLang="en-US" smtClean="0"/>
              <a:t>5</a:t>
            </a:fld>
            <a:endParaRPr lang="zh-CN" altLang="en-US"/>
          </a:p>
        </p:txBody>
      </p:sp>
    </p:spTree>
    <p:extLst>
      <p:ext uri="{BB962C8B-B14F-4D97-AF65-F5344CB8AC3E}">
        <p14:creationId xmlns:p14="http://schemas.microsoft.com/office/powerpoint/2010/main" val="41235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itchFamily="18" charset="0"/>
                <a:cs typeface="Times New Roman" pitchFamily="18" charset="0"/>
              </a:rPr>
              <a:t>牛顿</a:t>
            </a:r>
            <a:r>
              <a:rPr lang="zh-CN" altLang="en-US" dirty="0">
                <a:latin typeface="Times New Roman" pitchFamily="18" charset="0"/>
                <a:cs typeface="Times New Roman" pitchFamily="18" charset="0"/>
              </a:rPr>
              <a:t>定律在不同的惯性系中具有相同的数学表达形式。</a:t>
            </a:r>
            <a:endParaRPr lang="en-US" altLang="zh-CN"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若</a:t>
            </a:r>
            <a:r>
              <a:rPr lang="en-US" altLang="zh-CN" i="1"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系是惯性系，即</a:t>
            </a:r>
            <a:r>
              <a:rPr lang="en-US" altLang="zh-CN" i="1"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ma</a:t>
            </a:r>
            <a:r>
              <a:rPr lang="zh-CN" altLang="en-US" dirty="0" smtClean="0">
                <a:latin typeface="Times New Roman" pitchFamily="18" charset="0"/>
                <a:cs typeface="Times New Roman" pitchFamily="18" charset="0"/>
              </a:rPr>
              <a:t>，则</a:t>
            </a:r>
            <a:r>
              <a:rPr lang="en-US" altLang="zh-CN" i="1"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m'a</a:t>
            </a:r>
            <a:r>
              <a:rPr lang="en-US" altLang="zh-CN" i="1"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，即</a:t>
            </a:r>
            <a:r>
              <a:rPr lang="en-US" altLang="zh-CN" i="1" dirty="0" smtClean="0">
                <a:latin typeface="Times New Roman" pitchFamily="18" charset="0"/>
                <a:cs typeface="Times New Roman" pitchFamily="18" charset="0"/>
              </a:rPr>
              <a:t>S</a:t>
            </a:r>
            <a:r>
              <a:rPr lang="en-US" altLang="zh-CN" i="1"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系也是</a:t>
            </a:r>
            <a:r>
              <a:rPr lang="zh-CN" altLang="en-US" dirty="0">
                <a:latin typeface="Times New Roman" pitchFamily="18" charset="0"/>
                <a:cs typeface="Times New Roman" pitchFamily="18" charset="0"/>
              </a:rPr>
              <a:t>惯性系</a:t>
            </a:r>
            <a:r>
              <a:rPr lang="zh-CN" altLang="en-US" dirty="0" smtClean="0">
                <a:latin typeface="Times New Roman" pitchFamily="18" charset="0"/>
                <a:cs typeface="Times New Roman" pitchFamily="18" charset="0"/>
              </a:rPr>
              <a:t>。因此，相对</a:t>
            </a:r>
            <a:r>
              <a:rPr lang="zh-CN" altLang="en-US" dirty="0">
                <a:latin typeface="Times New Roman" pitchFamily="18" charset="0"/>
                <a:cs typeface="Times New Roman" pitchFamily="18" charset="0"/>
              </a:rPr>
              <a:t>已知惯性系作匀速直线运动的参考系也都是惯性系。</a:t>
            </a:r>
          </a:p>
          <a:p>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fld id="{AF8F47B9-DB74-4506-A6B8-A58764AB29BE}" type="slidenum">
              <a:rPr lang="zh-CN" altLang="en-US" smtClean="0"/>
              <a:t>6</a:t>
            </a:fld>
            <a:endParaRPr lang="zh-CN" altLang="en-US"/>
          </a:p>
        </p:txBody>
      </p:sp>
    </p:spTree>
    <p:extLst>
      <p:ext uri="{BB962C8B-B14F-4D97-AF65-F5344CB8AC3E}">
        <p14:creationId xmlns:p14="http://schemas.microsoft.com/office/powerpoint/2010/main" val="369776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在所有惯性系中，时间间隔是相同的。</a:t>
            </a:r>
            <a:endParaRPr lang="zh-CN" altLang="en-US" dirty="0"/>
          </a:p>
        </p:txBody>
      </p:sp>
      <p:sp>
        <p:nvSpPr>
          <p:cNvPr id="4" name="灯片编号占位符 3"/>
          <p:cNvSpPr>
            <a:spLocks noGrp="1"/>
          </p:cNvSpPr>
          <p:nvPr>
            <p:ph type="sldNum" sz="quarter" idx="10"/>
          </p:nvPr>
        </p:nvSpPr>
        <p:spPr/>
        <p:txBody>
          <a:bodyPr/>
          <a:lstStyle/>
          <a:p>
            <a:fld id="{AF8F47B9-DB74-4506-A6B8-A58764AB29BE}" type="slidenum">
              <a:rPr lang="zh-CN" altLang="en-US" smtClean="0"/>
              <a:t>7</a:t>
            </a:fld>
            <a:endParaRPr lang="zh-CN" altLang="en-US"/>
          </a:p>
        </p:txBody>
      </p:sp>
    </p:spTree>
    <p:extLst>
      <p:ext uri="{BB962C8B-B14F-4D97-AF65-F5344CB8AC3E}">
        <p14:creationId xmlns:p14="http://schemas.microsoft.com/office/powerpoint/2010/main" val="115729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如何建立</a:t>
            </a:r>
            <a:r>
              <a:rPr lang="zh-CN" altLang="en-US" dirty="0"/>
              <a:t>坐标系</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F8F47B9-DB74-4506-A6B8-A58764AB29BE}" type="slidenum">
              <a:rPr lang="zh-CN" altLang="en-US" smtClean="0"/>
              <a:t>14</a:t>
            </a:fld>
            <a:endParaRPr lang="zh-CN" altLang="en-US"/>
          </a:p>
        </p:txBody>
      </p:sp>
    </p:spTree>
    <p:extLst>
      <p:ext uri="{BB962C8B-B14F-4D97-AF65-F5344CB8AC3E}">
        <p14:creationId xmlns:p14="http://schemas.microsoft.com/office/powerpoint/2010/main" val="249093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7C8D09-FF1E-401F-97FE-3B18B17218A5}" type="datetime1">
              <a:rPr lang="zh-CN" altLang="en-US" smtClean="0"/>
              <a:t>2021/6/13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254789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0A5BC-2C81-47ED-97A3-A24870B4AD70}" type="datetime1">
              <a:rPr lang="zh-CN" altLang="en-US" smtClean="0"/>
              <a:t>2021/6/13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336066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9B752E-2743-4BCA-A696-9BBDB5568388}" type="datetime1">
              <a:rPr lang="zh-CN" altLang="en-US" smtClean="0"/>
              <a:t>2021/6/13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23192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8449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2184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1723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549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710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69589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031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178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CC2EBE-456A-4886-A23F-656DBD0AFA6E}" type="datetime1">
              <a:rPr lang="zh-CN" altLang="en-US" smtClean="0"/>
              <a:t>2021/6/13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425287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7919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632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7175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4002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1119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5755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485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7B1821-471D-4071-99E4-285F1DC88608}" type="datetime1">
              <a:rPr lang="zh-CN" altLang="en-US" smtClean="0"/>
              <a:t>2021/6/13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357160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417D97-F2A5-4C6D-AA33-615BD7A33451}" type="datetime1">
              <a:rPr lang="zh-CN" altLang="en-US" smtClean="0"/>
              <a:t>2021/6/13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356533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3AB9D8-46B5-41DB-9DA7-CD3812CAD834}" type="datetime1">
              <a:rPr lang="zh-CN" altLang="en-US" smtClean="0"/>
              <a:t>2021/6/13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79515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EED985-0B0B-41F0-A024-C86A14DFFE5A}" type="datetime1">
              <a:rPr lang="zh-CN" altLang="en-US" smtClean="0"/>
              <a:t>2021/6/13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393734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5AE4D6-9985-4F36-8634-72BFDB9C9AFD}" type="datetime1">
              <a:rPr lang="zh-CN" altLang="en-US" smtClean="0"/>
              <a:t>2021/6/13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73843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26D6B0-856F-4D06-BC62-7F316CF483B3}" type="datetime1">
              <a:rPr lang="zh-CN" altLang="en-US" smtClean="0"/>
              <a:t>2021/6/13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12401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166718-AA76-4BEA-90B6-5DD70460B7BC}" type="datetime1">
              <a:rPr lang="zh-CN" altLang="en-US" smtClean="0"/>
              <a:t>2021/6/13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106656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B3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54461-C2D3-4DA1-B4CB-D69BF0EA6CF4}" type="datetime1">
              <a:rPr lang="zh-CN" altLang="en-US" smtClean="0"/>
              <a:t>2021/6/13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6BFF3-3B72-4D96-9AAD-1FA045D44F06}" type="slidenum">
              <a:rPr lang="zh-CN" altLang="en-US" smtClean="0"/>
              <a:t>‹#›</a:t>
            </a:fld>
            <a:endParaRPr lang="zh-CN" altLang="en-US"/>
          </a:p>
        </p:txBody>
      </p:sp>
    </p:spTree>
    <p:extLst>
      <p:ext uri="{BB962C8B-B14F-4D97-AF65-F5344CB8AC3E}">
        <p14:creationId xmlns:p14="http://schemas.microsoft.com/office/powerpoint/2010/main" val="83376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1B3B"/>
            </a:gs>
            <a:gs pos="100000">
              <a:srgbClr val="001B3B">
                <a:gamma/>
                <a:shade val="46275"/>
                <a:invGamma/>
              </a:srgbClr>
            </a:gs>
          </a:gsLst>
          <a:lin ang="5400000" scaled="1"/>
        </a:gra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50825" y="265113"/>
            <a:ext cx="8626475" cy="6272212"/>
          </a:xfrm>
          <a:prstGeom prst="rect">
            <a:avLst/>
          </a:prstGeom>
          <a:noFill/>
          <a:ln w="19050">
            <a:solidFill>
              <a:srgbClr val="006699">
                <a:alpha val="35001"/>
              </a:srgbClr>
            </a:solidFill>
            <a:miter lim="800000"/>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mtClean="0">
              <a:solidFill>
                <a:srgbClr val="000000"/>
              </a:solidFill>
              <a:latin typeface="Arial" pitchFamily="34" charset="0"/>
            </a:endParaRPr>
          </a:p>
        </p:txBody>
      </p:sp>
      <p:sp>
        <p:nvSpPr>
          <p:cNvPr id="4099" name="AutoShape 3">
            <a:hlinkClick r:id="" action="ppaction://hlinkshowjump?jump=previousslide" highlightClick="1"/>
          </p:cNvPr>
          <p:cNvSpPr>
            <a:spLocks noChangeArrowheads="1"/>
          </p:cNvSpPr>
          <p:nvPr/>
        </p:nvSpPr>
        <p:spPr bwMode="auto">
          <a:xfrm>
            <a:off x="7346950" y="6608763"/>
            <a:ext cx="571500" cy="182562"/>
          </a:xfrm>
          <a:prstGeom prst="actionButtonBackPrevious">
            <a:avLst/>
          </a:prstGeom>
          <a:solidFill>
            <a:srgbClr val="0D4153"/>
          </a:solidFill>
          <a:ln w="3175">
            <a:solidFill>
              <a:srgbClr val="001E1D">
                <a:alpha val="60001"/>
              </a:srgbClr>
            </a:solidFill>
            <a:miter lim="800000"/>
            <a:headEnd/>
            <a:tailEnd/>
          </a:ln>
          <a:effectLst/>
          <a:extLst>
            <a:ext uri="{AF507438-7753-43E0-B8FC-AC1667EBCBE1}">
              <a14:hiddenEffects xmlns:a14="http://schemas.microsoft.com/office/drawing/2010/main">
                <a:effectLst>
                  <a:outerShdw dist="17961" dir="2700000" algn="ctr" rotWithShape="0">
                    <a:srgbClr val="001E1D">
                      <a:gamma/>
                      <a:shade val="60000"/>
                      <a:invGamma/>
                    </a:srgbClr>
                  </a:outerShdw>
                </a:effectLst>
              </a14:hiddenEffects>
            </a:ext>
          </a:extLst>
        </p:spPr>
        <p:txBody>
          <a:bodyPr wrap="none" anchor="ctr"/>
          <a:lstStyle/>
          <a:p>
            <a:pPr algn="ctr" fontAlgn="base">
              <a:spcBef>
                <a:spcPct val="0"/>
              </a:spcBef>
              <a:spcAft>
                <a:spcPct val="0"/>
              </a:spcAft>
            </a:pPr>
            <a:endParaRPr lang="zh-CN" altLang="en-US" smtClean="0">
              <a:solidFill>
                <a:srgbClr val="000000"/>
              </a:solidFill>
              <a:latin typeface="Arial" pitchFamily="34" charset="0"/>
            </a:endParaRPr>
          </a:p>
        </p:txBody>
      </p:sp>
      <p:sp>
        <p:nvSpPr>
          <p:cNvPr id="4100" name="AutoShape 4">
            <a:hlinkClick r:id="" action="ppaction://hlinkshowjump?jump=nextslide" highlightClick="1"/>
          </p:cNvPr>
          <p:cNvSpPr>
            <a:spLocks noChangeArrowheads="1"/>
          </p:cNvSpPr>
          <p:nvPr/>
        </p:nvSpPr>
        <p:spPr bwMode="auto">
          <a:xfrm>
            <a:off x="7972425" y="6602413"/>
            <a:ext cx="571500" cy="182562"/>
          </a:xfrm>
          <a:prstGeom prst="actionButtonForwardNext">
            <a:avLst/>
          </a:prstGeom>
          <a:solidFill>
            <a:srgbClr val="0D4153"/>
          </a:solidFill>
          <a:ln w="9525">
            <a:solidFill>
              <a:srgbClr val="00284C"/>
            </a:solidFill>
            <a:miter lim="800000"/>
            <a:headEnd/>
            <a:tailEnd/>
          </a:ln>
          <a:effectLst/>
          <a:extLst>
            <a:ext uri="{AF507438-7753-43E0-B8FC-AC1667EBCBE1}">
              <a14:hiddenEffects xmlns:a14="http://schemas.microsoft.com/office/drawing/2010/main">
                <a:effectLst>
                  <a:outerShdw dist="17961" dir="2700000" algn="ctr" rotWithShape="0">
                    <a:srgbClr val="00284C">
                      <a:gamma/>
                      <a:shade val="60000"/>
                      <a:invGamma/>
                    </a:srgbClr>
                  </a:outerShdw>
                </a:effectLst>
              </a14:hiddenEffects>
            </a:ext>
          </a:extLst>
        </p:spPr>
        <p:txBody>
          <a:bodyPr wrap="none" anchor="ctr"/>
          <a:lstStyle/>
          <a:p>
            <a:pPr algn="ctr" fontAlgn="base">
              <a:spcBef>
                <a:spcPct val="0"/>
              </a:spcBef>
              <a:spcAft>
                <a:spcPct val="0"/>
              </a:spcAft>
            </a:pPr>
            <a:endParaRPr lang="zh-CN" altLang="en-US" smtClean="0">
              <a:solidFill>
                <a:srgbClr val="000000"/>
              </a:solidFill>
              <a:latin typeface="Arial" pitchFamily="34" charset="0"/>
            </a:endParaRPr>
          </a:p>
        </p:txBody>
      </p:sp>
    </p:spTree>
    <p:extLst>
      <p:ext uri="{BB962C8B-B14F-4D97-AF65-F5344CB8AC3E}">
        <p14:creationId xmlns:p14="http://schemas.microsoft.com/office/powerpoint/2010/main" val="3698587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emf"/><Relationship Id="rId2" Type="http://schemas.openxmlformats.org/officeDocument/2006/relationships/slideLayout" Target="../slideLayouts/slideLayout7.xml"/><Relationship Id="rId16" Type="http://schemas.openxmlformats.org/officeDocument/2006/relationships/image" Target="../media/image34.emf"/><Relationship Id="rId1" Type="http://schemas.openxmlformats.org/officeDocument/2006/relationships/vmlDrawing" Target="../drawings/vmlDrawing4.vml"/><Relationship Id="rId6" Type="http://schemas.openxmlformats.org/officeDocument/2006/relationships/image" Target="../media/image29.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30.bin"/><Relationship Id="rId14"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5.bin"/><Relationship Id="rId5" Type="http://schemas.openxmlformats.org/officeDocument/2006/relationships/image" Target="../media/image35.emf"/><Relationship Id="rId4"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emf"/><Relationship Id="rId5" Type="http://schemas.openxmlformats.org/officeDocument/2006/relationships/oleObject" Target="../embeddings/oleObject37.bin"/><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5.emf"/><Relationship Id="rId18" Type="http://schemas.openxmlformats.org/officeDocument/2006/relationships/oleObject" Target="../embeddings/oleObject46.bin"/><Relationship Id="rId26" Type="http://schemas.openxmlformats.org/officeDocument/2006/relationships/oleObject" Target="../embeddings/oleObject50.bin"/><Relationship Id="rId39" Type="http://schemas.openxmlformats.org/officeDocument/2006/relationships/image" Target="../media/image58.emf"/><Relationship Id="rId3" Type="http://schemas.openxmlformats.org/officeDocument/2006/relationships/notesSlide" Target="../notesSlides/notesSlide9.xml"/><Relationship Id="rId21" Type="http://schemas.openxmlformats.org/officeDocument/2006/relationships/image" Target="../media/image49.emf"/><Relationship Id="rId34" Type="http://schemas.openxmlformats.org/officeDocument/2006/relationships/oleObject" Target="../embeddings/oleObject54.bin"/><Relationship Id="rId42" Type="http://schemas.openxmlformats.org/officeDocument/2006/relationships/oleObject" Target="../embeddings/oleObject58.bin"/><Relationship Id="rId7" Type="http://schemas.openxmlformats.org/officeDocument/2006/relationships/image" Target="../media/image42.emf"/><Relationship Id="rId12" Type="http://schemas.openxmlformats.org/officeDocument/2006/relationships/oleObject" Target="../embeddings/oleObject43.bin"/><Relationship Id="rId17" Type="http://schemas.openxmlformats.org/officeDocument/2006/relationships/image" Target="../media/image47.emf"/><Relationship Id="rId25" Type="http://schemas.openxmlformats.org/officeDocument/2006/relationships/image" Target="../media/image51.emf"/><Relationship Id="rId33" Type="http://schemas.openxmlformats.org/officeDocument/2006/relationships/image" Target="../media/image55.emf"/><Relationship Id="rId38"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oleObject" Target="../embeddings/oleObject45.bin"/><Relationship Id="rId20" Type="http://schemas.openxmlformats.org/officeDocument/2006/relationships/oleObject" Target="../embeddings/oleObject47.bin"/><Relationship Id="rId29" Type="http://schemas.openxmlformats.org/officeDocument/2006/relationships/image" Target="../media/image53.emf"/><Relationship Id="rId41"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image" Target="../media/image44.emf"/><Relationship Id="rId24" Type="http://schemas.openxmlformats.org/officeDocument/2006/relationships/oleObject" Target="../embeddings/oleObject49.bin"/><Relationship Id="rId32" Type="http://schemas.openxmlformats.org/officeDocument/2006/relationships/oleObject" Target="../embeddings/oleObject53.bin"/><Relationship Id="rId37" Type="http://schemas.openxmlformats.org/officeDocument/2006/relationships/image" Target="../media/image57.emf"/><Relationship Id="rId40" Type="http://schemas.openxmlformats.org/officeDocument/2006/relationships/oleObject" Target="../embeddings/oleObject57.bin"/><Relationship Id="rId5" Type="http://schemas.openxmlformats.org/officeDocument/2006/relationships/image" Target="../media/image41.emf"/><Relationship Id="rId15" Type="http://schemas.openxmlformats.org/officeDocument/2006/relationships/image" Target="../media/image46.wmf"/><Relationship Id="rId23" Type="http://schemas.openxmlformats.org/officeDocument/2006/relationships/image" Target="../media/image50.emf"/><Relationship Id="rId28" Type="http://schemas.openxmlformats.org/officeDocument/2006/relationships/oleObject" Target="../embeddings/oleObject51.bin"/><Relationship Id="rId36" Type="http://schemas.openxmlformats.org/officeDocument/2006/relationships/oleObject" Target="../embeddings/oleObject55.bin"/><Relationship Id="rId10" Type="http://schemas.openxmlformats.org/officeDocument/2006/relationships/oleObject" Target="../embeddings/oleObject42.bin"/><Relationship Id="rId19" Type="http://schemas.openxmlformats.org/officeDocument/2006/relationships/image" Target="../media/image48.emf"/><Relationship Id="rId31" Type="http://schemas.openxmlformats.org/officeDocument/2006/relationships/image" Target="../media/image54.emf"/><Relationship Id="rId4" Type="http://schemas.openxmlformats.org/officeDocument/2006/relationships/oleObject" Target="../embeddings/oleObject39.bin"/><Relationship Id="rId9" Type="http://schemas.openxmlformats.org/officeDocument/2006/relationships/image" Target="../media/image43.emf"/><Relationship Id="rId14" Type="http://schemas.openxmlformats.org/officeDocument/2006/relationships/oleObject" Target="../embeddings/oleObject44.bin"/><Relationship Id="rId22" Type="http://schemas.openxmlformats.org/officeDocument/2006/relationships/oleObject" Target="../embeddings/oleObject48.bin"/><Relationship Id="rId27" Type="http://schemas.openxmlformats.org/officeDocument/2006/relationships/image" Target="../media/image52.emf"/><Relationship Id="rId30" Type="http://schemas.openxmlformats.org/officeDocument/2006/relationships/oleObject" Target="../embeddings/oleObject52.bin"/><Relationship Id="rId35" Type="http://schemas.openxmlformats.org/officeDocument/2006/relationships/image" Target="../media/image56.emf"/><Relationship Id="rId43" Type="http://schemas.openxmlformats.org/officeDocument/2006/relationships/image" Target="../media/image60.emf"/></Relationships>
</file>

<file path=ppt/slides/_rels/slide16.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4.bin"/><Relationship Id="rId18" Type="http://schemas.openxmlformats.org/officeDocument/2006/relationships/image" Target="../media/image68.emf"/><Relationship Id="rId26" Type="http://schemas.openxmlformats.org/officeDocument/2006/relationships/image" Target="../media/image72.emf"/><Relationship Id="rId39" Type="http://schemas.openxmlformats.org/officeDocument/2006/relationships/oleObject" Target="../embeddings/oleObject77.bin"/><Relationship Id="rId3" Type="http://schemas.openxmlformats.org/officeDocument/2006/relationships/oleObject" Target="../embeddings/oleObject59.bin"/><Relationship Id="rId21" Type="http://schemas.openxmlformats.org/officeDocument/2006/relationships/oleObject" Target="../embeddings/oleObject68.bin"/><Relationship Id="rId34" Type="http://schemas.openxmlformats.org/officeDocument/2006/relationships/image" Target="../media/image74.wmf"/><Relationship Id="rId42" Type="http://schemas.openxmlformats.org/officeDocument/2006/relationships/image" Target="../media/image78.wmf"/><Relationship Id="rId7" Type="http://schemas.openxmlformats.org/officeDocument/2006/relationships/oleObject" Target="../embeddings/oleObject61.bin"/><Relationship Id="rId12" Type="http://schemas.openxmlformats.org/officeDocument/2006/relationships/image" Target="../media/image65.emf"/><Relationship Id="rId17" Type="http://schemas.openxmlformats.org/officeDocument/2006/relationships/oleObject" Target="../embeddings/oleObject66.bin"/><Relationship Id="rId25" Type="http://schemas.openxmlformats.org/officeDocument/2006/relationships/oleObject" Target="../embeddings/oleObject70.bin"/><Relationship Id="rId33" Type="http://schemas.openxmlformats.org/officeDocument/2006/relationships/oleObject" Target="../embeddings/oleObject74.bin"/><Relationship Id="rId38" Type="http://schemas.openxmlformats.org/officeDocument/2006/relationships/image" Target="../media/image76.wmf"/><Relationship Id="rId2" Type="http://schemas.openxmlformats.org/officeDocument/2006/relationships/slideLayout" Target="../slideLayouts/slideLayout7.xml"/><Relationship Id="rId16" Type="http://schemas.openxmlformats.org/officeDocument/2006/relationships/image" Target="../media/image67.emf"/><Relationship Id="rId20" Type="http://schemas.openxmlformats.org/officeDocument/2006/relationships/image" Target="../media/image69.emf"/><Relationship Id="rId29" Type="http://schemas.openxmlformats.org/officeDocument/2006/relationships/oleObject" Target="../embeddings/oleObject72.bin"/><Relationship Id="rId41" Type="http://schemas.openxmlformats.org/officeDocument/2006/relationships/oleObject" Target="../embeddings/oleObject78.bin"/><Relationship Id="rId1" Type="http://schemas.openxmlformats.org/officeDocument/2006/relationships/vmlDrawing" Target="../drawings/vmlDrawing8.vml"/><Relationship Id="rId6" Type="http://schemas.openxmlformats.org/officeDocument/2006/relationships/image" Target="../media/image62.wmf"/><Relationship Id="rId11" Type="http://schemas.openxmlformats.org/officeDocument/2006/relationships/oleObject" Target="../embeddings/oleObject63.bin"/><Relationship Id="rId24" Type="http://schemas.openxmlformats.org/officeDocument/2006/relationships/image" Target="../media/image71.emf"/><Relationship Id="rId32" Type="http://schemas.openxmlformats.org/officeDocument/2006/relationships/image" Target="../media/image60.emf"/><Relationship Id="rId37" Type="http://schemas.openxmlformats.org/officeDocument/2006/relationships/oleObject" Target="../embeddings/oleObject76.bin"/><Relationship Id="rId40" Type="http://schemas.openxmlformats.org/officeDocument/2006/relationships/image" Target="../media/image77.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28" Type="http://schemas.openxmlformats.org/officeDocument/2006/relationships/image" Target="../media/image73.emf"/><Relationship Id="rId36" Type="http://schemas.openxmlformats.org/officeDocument/2006/relationships/image" Target="../media/image75.wmf"/><Relationship Id="rId10" Type="http://schemas.openxmlformats.org/officeDocument/2006/relationships/image" Target="../media/image64.emf"/><Relationship Id="rId19" Type="http://schemas.openxmlformats.org/officeDocument/2006/relationships/oleObject" Target="../embeddings/oleObject67.bin"/><Relationship Id="rId31" Type="http://schemas.openxmlformats.org/officeDocument/2006/relationships/oleObject" Target="../embeddings/oleObject73.bin"/><Relationship Id="rId4" Type="http://schemas.openxmlformats.org/officeDocument/2006/relationships/image" Target="../media/image61.wmf"/><Relationship Id="rId9" Type="http://schemas.openxmlformats.org/officeDocument/2006/relationships/oleObject" Target="../embeddings/oleObject62.bin"/><Relationship Id="rId14" Type="http://schemas.openxmlformats.org/officeDocument/2006/relationships/image" Target="../media/image66.emf"/><Relationship Id="rId22" Type="http://schemas.openxmlformats.org/officeDocument/2006/relationships/image" Target="../media/image70.emf"/><Relationship Id="rId27" Type="http://schemas.openxmlformats.org/officeDocument/2006/relationships/oleObject" Target="../embeddings/oleObject71.bin"/><Relationship Id="rId30" Type="http://schemas.openxmlformats.org/officeDocument/2006/relationships/image" Target="../media/image59.emf"/><Relationship Id="rId35" Type="http://schemas.openxmlformats.org/officeDocument/2006/relationships/oleObject" Target="../embeddings/oleObject75.bin"/></Relationships>
</file>

<file path=ppt/slides/_rels/slide17.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0.e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2.emf"/><Relationship Id="rId4" Type="http://schemas.openxmlformats.org/officeDocument/2006/relationships/image" Target="../media/image79.wmf"/><Relationship Id="rId9" Type="http://schemas.openxmlformats.org/officeDocument/2006/relationships/oleObject" Target="../embeddings/oleObject82.bin"/><Relationship Id="rId14" Type="http://schemas.openxmlformats.org/officeDocument/2006/relationships/image" Target="../media/image84.wmf"/></Relationships>
</file>

<file path=ppt/slides/_rels/slide18.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90.bin"/><Relationship Id="rId18" Type="http://schemas.openxmlformats.org/officeDocument/2006/relationships/image" Target="../media/image92.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9.e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1.emf"/><Relationship Id="rId1" Type="http://schemas.openxmlformats.org/officeDocument/2006/relationships/vmlDrawing" Target="../drawings/vmlDrawing10.vml"/><Relationship Id="rId6" Type="http://schemas.openxmlformats.org/officeDocument/2006/relationships/image" Target="../media/image86.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8.bin"/><Relationship Id="rId14" Type="http://schemas.openxmlformats.org/officeDocument/2006/relationships/image" Target="../media/image9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98.bin"/><Relationship Id="rId18" Type="http://schemas.openxmlformats.org/officeDocument/2006/relationships/image" Target="../media/image100.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97.emf"/><Relationship Id="rId17" Type="http://schemas.openxmlformats.org/officeDocument/2006/relationships/oleObject" Target="../embeddings/oleObject100.bin"/><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1.vml"/><Relationship Id="rId6" Type="http://schemas.openxmlformats.org/officeDocument/2006/relationships/image" Target="../media/image94.e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96.bin"/><Relationship Id="rId14" Type="http://schemas.openxmlformats.org/officeDocument/2006/relationships/image" Target="../media/image98.emf"/></Relationships>
</file>

<file path=ppt/slides/_rels/slide21.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106.bin"/><Relationship Id="rId18" Type="http://schemas.openxmlformats.org/officeDocument/2006/relationships/image" Target="../media/image102.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7.e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01.wmf"/><Relationship Id="rId1" Type="http://schemas.openxmlformats.org/officeDocument/2006/relationships/vmlDrawing" Target="../drawings/vmlDrawing12.vml"/><Relationship Id="rId6" Type="http://schemas.openxmlformats.org/officeDocument/2006/relationships/image" Target="../media/image94.e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104.bin"/><Relationship Id="rId14" Type="http://schemas.openxmlformats.org/officeDocument/2006/relationships/image" Target="../media/image9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7.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04.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2.bin"/></Relationships>
</file>

<file path=ppt/slides/_rels/slide25.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09.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7.bin"/><Relationship Id="rId14" Type="http://schemas.openxmlformats.org/officeDocument/2006/relationships/image" Target="../media/image113.wmf"/></Relationships>
</file>

<file path=ppt/slides/_rels/slide26.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125.bin"/><Relationship Id="rId18" Type="http://schemas.openxmlformats.org/officeDocument/2006/relationships/image" Target="../media/image121.e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18.emf"/><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image" Target="../media/image120.emf"/><Relationship Id="rId20" Type="http://schemas.openxmlformats.org/officeDocument/2006/relationships/image" Target="../media/image122.emf"/><Relationship Id="rId1" Type="http://schemas.openxmlformats.org/officeDocument/2006/relationships/vmlDrawing" Target="../drawings/vmlDrawing15.vml"/><Relationship Id="rId6" Type="http://schemas.openxmlformats.org/officeDocument/2006/relationships/image" Target="../media/image115.e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17.emf"/><Relationship Id="rId19" Type="http://schemas.openxmlformats.org/officeDocument/2006/relationships/oleObject" Target="../embeddings/oleObject128.bin"/><Relationship Id="rId4" Type="http://schemas.openxmlformats.org/officeDocument/2006/relationships/image" Target="../media/image114.emf"/><Relationship Id="rId9" Type="http://schemas.openxmlformats.org/officeDocument/2006/relationships/oleObject" Target="../embeddings/oleObject123.bin"/><Relationship Id="rId14" Type="http://schemas.openxmlformats.org/officeDocument/2006/relationships/image" Target="../media/image119.emf"/></Relationships>
</file>

<file path=ppt/slides/_rels/slide27.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4.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3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32.emf"/><Relationship Id="rId18" Type="http://schemas.openxmlformats.org/officeDocument/2006/relationships/oleObject" Target="../embeddings/oleObject141.bin"/><Relationship Id="rId26" Type="http://schemas.openxmlformats.org/officeDocument/2006/relationships/oleObject" Target="../embeddings/oleObject145.bin"/><Relationship Id="rId39" Type="http://schemas.openxmlformats.org/officeDocument/2006/relationships/image" Target="../media/image145.emf"/><Relationship Id="rId3" Type="http://schemas.openxmlformats.org/officeDocument/2006/relationships/notesSlide" Target="../notesSlides/notesSlide10.xml"/><Relationship Id="rId21" Type="http://schemas.openxmlformats.org/officeDocument/2006/relationships/image" Target="../media/image136.emf"/><Relationship Id="rId34" Type="http://schemas.openxmlformats.org/officeDocument/2006/relationships/oleObject" Target="../embeddings/oleObject149.bin"/><Relationship Id="rId7" Type="http://schemas.openxmlformats.org/officeDocument/2006/relationships/image" Target="../media/image129.emf"/><Relationship Id="rId12" Type="http://schemas.openxmlformats.org/officeDocument/2006/relationships/oleObject" Target="../embeddings/oleObject138.bin"/><Relationship Id="rId17" Type="http://schemas.openxmlformats.org/officeDocument/2006/relationships/image" Target="../media/image134.emf"/><Relationship Id="rId25" Type="http://schemas.openxmlformats.org/officeDocument/2006/relationships/image" Target="../media/image138.emf"/><Relationship Id="rId33" Type="http://schemas.openxmlformats.org/officeDocument/2006/relationships/image" Target="../media/image142.emf"/><Relationship Id="rId38" Type="http://schemas.openxmlformats.org/officeDocument/2006/relationships/oleObject" Target="../embeddings/oleObject151.bin"/><Relationship Id="rId2" Type="http://schemas.openxmlformats.org/officeDocument/2006/relationships/slideLayout" Target="../slideLayouts/slideLayout7.xml"/><Relationship Id="rId16" Type="http://schemas.openxmlformats.org/officeDocument/2006/relationships/oleObject" Target="../embeddings/oleObject140.bin"/><Relationship Id="rId20" Type="http://schemas.openxmlformats.org/officeDocument/2006/relationships/oleObject" Target="../embeddings/oleObject142.bin"/><Relationship Id="rId29" Type="http://schemas.openxmlformats.org/officeDocument/2006/relationships/image" Target="../media/image140.emf"/><Relationship Id="rId1" Type="http://schemas.openxmlformats.org/officeDocument/2006/relationships/vmlDrawing" Target="../drawings/vmlDrawing17.vml"/><Relationship Id="rId6" Type="http://schemas.openxmlformats.org/officeDocument/2006/relationships/oleObject" Target="../embeddings/oleObject135.bin"/><Relationship Id="rId11" Type="http://schemas.openxmlformats.org/officeDocument/2006/relationships/image" Target="../media/image131.emf"/><Relationship Id="rId24" Type="http://schemas.openxmlformats.org/officeDocument/2006/relationships/oleObject" Target="../embeddings/oleObject144.bin"/><Relationship Id="rId32" Type="http://schemas.openxmlformats.org/officeDocument/2006/relationships/oleObject" Target="../embeddings/oleObject148.bin"/><Relationship Id="rId37" Type="http://schemas.openxmlformats.org/officeDocument/2006/relationships/image" Target="../media/image144.emf"/><Relationship Id="rId5" Type="http://schemas.openxmlformats.org/officeDocument/2006/relationships/image" Target="../media/image128.emf"/><Relationship Id="rId15" Type="http://schemas.openxmlformats.org/officeDocument/2006/relationships/image" Target="../media/image133.emf"/><Relationship Id="rId23" Type="http://schemas.openxmlformats.org/officeDocument/2006/relationships/image" Target="../media/image137.emf"/><Relationship Id="rId28" Type="http://schemas.openxmlformats.org/officeDocument/2006/relationships/oleObject" Target="../embeddings/oleObject146.bin"/><Relationship Id="rId36" Type="http://schemas.openxmlformats.org/officeDocument/2006/relationships/oleObject" Target="../embeddings/oleObject150.bin"/><Relationship Id="rId10" Type="http://schemas.openxmlformats.org/officeDocument/2006/relationships/oleObject" Target="../embeddings/oleObject137.bin"/><Relationship Id="rId19" Type="http://schemas.openxmlformats.org/officeDocument/2006/relationships/image" Target="../media/image135.wmf"/><Relationship Id="rId31" Type="http://schemas.openxmlformats.org/officeDocument/2006/relationships/image" Target="../media/image141.emf"/><Relationship Id="rId4" Type="http://schemas.openxmlformats.org/officeDocument/2006/relationships/oleObject" Target="../embeddings/oleObject134.bin"/><Relationship Id="rId9" Type="http://schemas.openxmlformats.org/officeDocument/2006/relationships/image" Target="../media/image130.emf"/><Relationship Id="rId14" Type="http://schemas.openxmlformats.org/officeDocument/2006/relationships/oleObject" Target="../embeddings/oleObject139.bin"/><Relationship Id="rId22" Type="http://schemas.openxmlformats.org/officeDocument/2006/relationships/oleObject" Target="../embeddings/oleObject143.bin"/><Relationship Id="rId27" Type="http://schemas.openxmlformats.org/officeDocument/2006/relationships/image" Target="../media/image139.emf"/><Relationship Id="rId30" Type="http://schemas.openxmlformats.org/officeDocument/2006/relationships/oleObject" Target="../embeddings/oleObject147.bin"/><Relationship Id="rId35" Type="http://schemas.openxmlformats.org/officeDocument/2006/relationships/image" Target="../media/image14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47.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49.emf"/><Relationship Id="rId4" Type="http://schemas.openxmlformats.org/officeDocument/2006/relationships/image" Target="../media/image146.wmf"/><Relationship Id="rId9" Type="http://schemas.openxmlformats.org/officeDocument/2006/relationships/oleObject" Target="../embeddings/oleObject155.bin"/></Relationships>
</file>

<file path=ppt/slides/_rels/slide31.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62.bin"/><Relationship Id="rId18" Type="http://schemas.openxmlformats.org/officeDocument/2006/relationships/image" Target="../media/image140.emf"/><Relationship Id="rId26" Type="http://schemas.openxmlformats.org/officeDocument/2006/relationships/image" Target="../media/image144.e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30.emf"/><Relationship Id="rId17" Type="http://schemas.openxmlformats.org/officeDocument/2006/relationships/oleObject" Target="../embeddings/oleObject164.bin"/><Relationship Id="rId25"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139.emf"/><Relationship Id="rId20" Type="http://schemas.openxmlformats.org/officeDocument/2006/relationships/image" Target="../media/image141.emf"/><Relationship Id="rId29" Type="http://schemas.openxmlformats.org/officeDocument/2006/relationships/oleObject" Target="../embeddings/oleObject170.bin"/><Relationship Id="rId1" Type="http://schemas.openxmlformats.org/officeDocument/2006/relationships/vmlDrawing" Target="../drawings/vmlDrawing19.vml"/><Relationship Id="rId6" Type="http://schemas.openxmlformats.org/officeDocument/2006/relationships/image" Target="../media/image152.emf"/><Relationship Id="rId11" Type="http://schemas.openxmlformats.org/officeDocument/2006/relationships/oleObject" Target="../embeddings/oleObject161.bin"/><Relationship Id="rId24" Type="http://schemas.openxmlformats.org/officeDocument/2006/relationships/image" Target="../media/image143.e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28" Type="http://schemas.openxmlformats.org/officeDocument/2006/relationships/image" Target="../media/image145.emf"/><Relationship Id="rId10" Type="http://schemas.openxmlformats.org/officeDocument/2006/relationships/image" Target="../media/image129.emf"/><Relationship Id="rId19" Type="http://schemas.openxmlformats.org/officeDocument/2006/relationships/oleObject" Target="../embeddings/oleObject165.bin"/><Relationship Id="rId4" Type="http://schemas.openxmlformats.org/officeDocument/2006/relationships/image" Target="../media/image151.emf"/><Relationship Id="rId9" Type="http://schemas.openxmlformats.org/officeDocument/2006/relationships/oleObject" Target="../embeddings/oleObject160.bin"/><Relationship Id="rId14" Type="http://schemas.openxmlformats.org/officeDocument/2006/relationships/image" Target="../media/image131.emf"/><Relationship Id="rId22" Type="http://schemas.openxmlformats.org/officeDocument/2006/relationships/image" Target="../media/image142.emf"/><Relationship Id="rId27" Type="http://schemas.openxmlformats.org/officeDocument/2006/relationships/oleObject" Target="../embeddings/oleObject169.bin"/><Relationship Id="rId30" Type="http://schemas.openxmlformats.org/officeDocument/2006/relationships/image" Target="../media/image15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55.wmf"/><Relationship Id="rId5" Type="http://schemas.openxmlformats.org/officeDocument/2006/relationships/oleObject" Target="../embeddings/oleObject172.bin"/><Relationship Id="rId4" Type="http://schemas.openxmlformats.org/officeDocument/2006/relationships/image" Target="../media/image154.wmf"/></Relationships>
</file>

<file path=ppt/slides/_rels/slide33.x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oleObject" Target="../embeddings/oleObject178.bin"/><Relationship Id="rId18" Type="http://schemas.openxmlformats.org/officeDocument/2006/relationships/image" Target="../media/image163.emf"/><Relationship Id="rId26" Type="http://schemas.openxmlformats.org/officeDocument/2006/relationships/image" Target="../media/image167.emf"/><Relationship Id="rId39" Type="http://schemas.openxmlformats.org/officeDocument/2006/relationships/oleObject" Target="../embeddings/oleObject191.bin"/><Relationship Id="rId3" Type="http://schemas.openxmlformats.org/officeDocument/2006/relationships/oleObject" Target="../embeddings/oleObject173.bin"/><Relationship Id="rId21" Type="http://schemas.openxmlformats.org/officeDocument/2006/relationships/oleObject" Target="../embeddings/oleObject182.bin"/><Relationship Id="rId34" Type="http://schemas.openxmlformats.org/officeDocument/2006/relationships/image" Target="../media/image171.emf"/><Relationship Id="rId42" Type="http://schemas.openxmlformats.org/officeDocument/2006/relationships/image" Target="../media/image175.emf"/><Relationship Id="rId7" Type="http://schemas.openxmlformats.org/officeDocument/2006/relationships/oleObject" Target="../embeddings/oleObject175.bin"/><Relationship Id="rId12" Type="http://schemas.openxmlformats.org/officeDocument/2006/relationships/image" Target="../media/image160.wmf"/><Relationship Id="rId17" Type="http://schemas.openxmlformats.org/officeDocument/2006/relationships/oleObject" Target="../embeddings/oleObject180.bin"/><Relationship Id="rId25" Type="http://schemas.openxmlformats.org/officeDocument/2006/relationships/oleObject" Target="../embeddings/oleObject184.bin"/><Relationship Id="rId33" Type="http://schemas.openxmlformats.org/officeDocument/2006/relationships/oleObject" Target="../embeddings/oleObject188.bin"/><Relationship Id="rId38" Type="http://schemas.openxmlformats.org/officeDocument/2006/relationships/image" Target="../media/image173.emf"/><Relationship Id="rId2" Type="http://schemas.openxmlformats.org/officeDocument/2006/relationships/slideLayout" Target="../slideLayouts/slideLayout7.xml"/><Relationship Id="rId16" Type="http://schemas.openxmlformats.org/officeDocument/2006/relationships/image" Target="../media/image162.wmf"/><Relationship Id="rId20" Type="http://schemas.openxmlformats.org/officeDocument/2006/relationships/image" Target="../media/image164.emf"/><Relationship Id="rId29" Type="http://schemas.openxmlformats.org/officeDocument/2006/relationships/oleObject" Target="../embeddings/oleObject186.bin"/><Relationship Id="rId41" Type="http://schemas.openxmlformats.org/officeDocument/2006/relationships/oleObject" Target="../embeddings/oleObject192.bin"/><Relationship Id="rId1" Type="http://schemas.openxmlformats.org/officeDocument/2006/relationships/vmlDrawing" Target="../drawings/vmlDrawing21.vml"/><Relationship Id="rId6" Type="http://schemas.openxmlformats.org/officeDocument/2006/relationships/image" Target="../media/image157.emf"/><Relationship Id="rId11" Type="http://schemas.openxmlformats.org/officeDocument/2006/relationships/oleObject" Target="../embeddings/oleObject177.bin"/><Relationship Id="rId24" Type="http://schemas.openxmlformats.org/officeDocument/2006/relationships/image" Target="../media/image166.emf"/><Relationship Id="rId32" Type="http://schemas.openxmlformats.org/officeDocument/2006/relationships/image" Target="../media/image170.emf"/><Relationship Id="rId37" Type="http://schemas.openxmlformats.org/officeDocument/2006/relationships/oleObject" Target="../embeddings/oleObject190.bin"/><Relationship Id="rId40" Type="http://schemas.openxmlformats.org/officeDocument/2006/relationships/image" Target="../media/image174.emf"/><Relationship Id="rId5" Type="http://schemas.openxmlformats.org/officeDocument/2006/relationships/oleObject" Target="../embeddings/oleObject174.bin"/><Relationship Id="rId15" Type="http://schemas.openxmlformats.org/officeDocument/2006/relationships/oleObject" Target="../embeddings/oleObject179.bin"/><Relationship Id="rId23" Type="http://schemas.openxmlformats.org/officeDocument/2006/relationships/oleObject" Target="../embeddings/oleObject183.bin"/><Relationship Id="rId28" Type="http://schemas.openxmlformats.org/officeDocument/2006/relationships/image" Target="../media/image168.emf"/><Relationship Id="rId36" Type="http://schemas.openxmlformats.org/officeDocument/2006/relationships/image" Target="../media/image172.emf"/><Relationship Id="rId10" Type="http://schemas.openxmlformats.org/officeDocument/2006/relationships/image" Target="../media/image159.emf"/><Relationship Id="rId19" Type="http://schemas.openxmlformats.org/officeDocument/2006/relationships/oleObject" Target="../embeddings/oleObject181.bin"/><Relationship Id="rId31" Type="http://schemas.openxmlformats.org/officeDocument/2006/relationships/oleObject" Target="../embeddings/oleObject187.bin"/><Relationship Id="rId44" Type="http://schemas.openxmlformats.org/officeDocument/2006/relationships/image" Target="../media/image176.wmf"/><Relationship Id="rId4" Type="http://schemas.openxmlformats.org/officeDocument/2006/relationships/image" Target="../media/image156.emf"/><Relationship Id="rId9" Type="http://schemas.openxmlformats.org/officeDocument/2006/relationships/oleObject" Target="../embeddings/oleObject176.bin"/><Relationship Id="rId14" Type="http://schemas.openxmlformats.org/officeDocument/2006/relationships/image" Target="../media/image161.wmf"/><Relationship Id="rId22" Type="http://schemas.openxmlformats.org/officeDocument/2006/relationships/image" Target="../media/image165.emf"/><Relationship Id="rId27" Type="http://schemas.openxmlformats.org/officeDocument/2006/relationships/oleObject" Target="../embeddings/oleObject185.bin"/><Relationship Id="rId30" Type="http://schemas.openxmlformats.org/officeDocument/2006/relationships/image" Target="../media/image169.emf"/><Relationship Id="rId35" Type="http://schemas.openxmlformats.org/officeDocument/2006/relationships/oleObject" Target="../embeddings/oleObject189.bin"/><Relationship Id="rId43" Type="http://schemas.openxmlformats.org/officeDocument/2006/relationships/oleObject" Target="../embeddings/oleObject193.bin"/></Relationships>
</file>

<file path=ppt/slides/_rels/slide34.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78.wmf"/><Relationship Id="rId5" Type="http://schemas.openxmlformats.org/officeDocument/2006/relationships/oleObject" Target="../embeddings/oleObject195.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97.bin"/></Relationships>
</file>

<file path=ppt/slides/_rels/slide35.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03.bin"/><Relationship Id="rId18" Type="http://schemas.openxmlformats.org/officeDocument/2006/relationships/image" Target="../media/image188.emf"/><Relationship Id="rId26" Type="http://schemas.openxmlformats.org/officeDocument/2006/relationships/image" Target="../media/image192.emf"/><Relationship Id="rId39" Type="http://schemas.openxmlformats.org/officeDocument/2006/relationships/oleObject" Target="../embeddings/oleObject216.bin"/><Relationship Id="rId3" Type="http://schemas.openxmlformats.org/officeDocument/2006/relationships/oleObject" Target="../embeddings/oleObject198.bin"/><Relationship Id="rId21" Type="http://schemas.openxmlformats.org/officeDocument/2006/relationships/oleObject" Target="../embeddings/oleObject207.bin"/><Relationship Id="rId34" Type="http://schemas.openxmlformats.org/officeDocument/2006/relationships/image" Target="../media/image196.wmf"/><Relationship Id="rId7" Type="http://schemas.openxmlformats.org/officeDocument/2006/relationships/oleObject" Target="../embeddings/oleObject200.bin"/><Relationship Id="rId12" Type="http://schemas.openxmlformats.org/officeDocument/2006/relationships/image" Target="../media/image185.emf"/><Relationship Id="rId17" Type="http://schemas.openxmlformats.org/officeDocument/2006/relationships/oleObject" Target="../embeddings/oleObject205.bin"/><Relationship Id="rId25" Type="http://schemas.openxmlformats.org/officeDocument/2006/relationships/oleObject" Target="../embeddings/oleObject209.bin"/><Relationship Id="rId33" Type="http://schemas.openxmlformats.org/officeDocument/2006/relationships/oleObject" Target="../embeddings/oleObject213.bin"/><Relationship Id="rId38" Type="http://schemas.openxmlformats.org/officeDocument/2006/relationships/image" Target="../media/image198.wmf"/><Relationship Id="rId2" Type="http://schemas.openxmlformats.org/officeDocument/2006/relationships/slideLayout" Target="../slideLayouts/slideLayout7.xml"/><Relationship Id="rId16" Type="http://schemas.openxmlformats.org/officeDocument/2006/relationships/image" Target="../media/image187.wmf"/><Relationship Id="rId20" Type="http://schemas.openxmlformats.org/officeDocument/2006/relationships/image" Target="../media/image189.wmf"/><Relationship Id="rId29" Type="http://schemas.openxmlformats.org/officeDocument/2006/relationships/oleObject" Target="../embeddings/oleObject211.bin"/><Relationship Id="rId1" Type="http://schemas.openxmlformats.org/officeDocument/2006/relationships/vmlDrawing" Target="../drawings/vmlDrawing23.vml"/><Relationship Id="rId6" Type="http://schemas.openxmlformats.org/officeDocument/2006/relationships/image" Target="../media/image182.wmf"/><Relationship Id="rId11" Type="http://schemas.openxmlformats.org/officeDocument/2006/relationships/oleObject" Target="../embeddings/oleObject202.bin"/><Relationship Id="rId24" Type="http://schemas.openxmlformats.org/officeDocument/2006/relationships/image" Target="../media/image191.emf"/><Relationship Id="rId32" Type="http://schemas.openxmlformats.org/officeDocument/2006/relationships/image" Target="../media/image195.emf"/><Relationship Id="rId37" Type="http://schemas.openxmlformats.org/officeDocument/2006/relationships/oleObject" Target="../embeddings/oleObject215.bin"/><Relationship Id="rId40" Type="http://schemas.openxmlformats.org/officeDocument/2006/relationships/image" Target="../media/image199.e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28" Type="http://schemas.openxmlformats.org/officeDocument/2006/relationships/image" Target="../media/image193.emf"/><Relationship Id="rId36" Type="http://schemas.openxmlformats.org/officeDocument/2006/relationships/image" Target="../media/image197.wmf"/><Relationship Id="rId10" Type="http://schemas.openxmlformats.org/officeDocument/2006/relationships/image" Target="../media/image184.emf"/><Relationship Id="rId19" Type="http://schemas.openxmlformats.org/officeDocument/2006/relationships/oleObject" Target="../embeddings/oleObject206.bin"/><Relationship Id="rId31" Type="http://schemas.openxmlformats.org/officeDocument/2006/relationships/oleObject" Target="../embeddings/oleObject212.bin"/><Relationship Id="rId4" Type="http://schemas.openxmlformats.org/officeDocument/2006/relationships/image" Target="../media/image181.wmf"/><Relationship Id="rId9" Type="http://schemas.openxmlformats.org/officeDocument/2006/relationships/oleObject" Target="../embeddings/oleObject201.bin"/><Relationship Id="rId14" Type="http://schemas.openxmlformats.org/officeDocument/2006/relationships/image" Target="../media/image186.emf"/><Relationship Id="rId22" Type="http://schemas.openxmlformats.org/officeDocument/2006/relationships/image" Target="../media/image190.emf"/><Relationship Id="rId27" Type="http://schemas.openxmlformats.org/officeDocument/2006/relationships/oleObject" Target="../embeddings/oleObject210.bin"/><Relationship Id="rId30" Type="http://schemas.openxmlformats.org/officeDocument/2006/relationships/image" Target="../media/image194.emf"/><Relationship Id="rId35" Type="http://schemas.openxmlformats.org/officeDocument/2006/relationships/oleObject" Target="../embeddings/oleObject214.bin"/></Relationships>
</file>

<file path=ppt/slides/_rels/slide36.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0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201.wmf"/><Relationship Id="rId11" Type="http://schemas.openxmlformats.org/officeDocument/2006/relationships/oleObject" Target="../embeddings/oleObject221.bin"/><Relationship Id="rId5" Type="http://schemas.openxmlformats.org/officeDocument/2006/relationships/oleObject" Target="../embeddings/oleObject218.bin"/><Relationship Id="rId10" Type="http://schemas.openxmlformats.org/officeDocument/2006/relationships/image" Target="../media/image203.wmf"/><Relationship Id="rId4" Type="http://schemas.openxmlformats.org/officeDocument/2006/relationships/image" Target="../media/image200.png"/><Relationship Id="rId9" Type="http://schemas.openxmlformats.org/officeDocument/2006/relationships/oleObject" Target="../embeddings/oleObject220.bin"/><Relationship Id="rId14" Type="http://schemas.openxmlformats.org/officeDocument/2006/relationships/image" Target="../media/image20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20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09.e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08.emf"/><Relationship Id="rId5" Type="http://schemas.openxmlformats.org/officeDocument/2006/relationships/oleObject" Target="../embeddings/oleObject225.bin"/><Relationship Id="rId10" Type="http://schemas.openxmlformats.org/officeDocument/2006/relationships/image" Target="../media/image210.emf"/><Relationship Id="rId4" Type="http://schemas.openxmlformats.org/officeDocument/2006/relationships/image" Target="../media/image207.emf"/><Relationship Id="rId9" Type="http://schemas.openxmlformats.org/officeDocument/2006/relationships/oleObject" Target="../embeddings/oleObject22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212.emf"/><Relationship Id="rId5" Type="http://schemas.openxmlformats.org/officeDocument/2006/relationships/oleObject" Target="../embeddings/oleObject229.bin"/><Relationship Id="rId4" Type="http://schemas.openxmlformats.org/officeDocument/2006/relationships/image" Target="../media/image21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213.emf"/></Relationships>
</file>

<file path=ppt/slides/_rels/slide46.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36.bin"/><Relationship Id="rId18" Type="http://schemas.openxmlformats.org/officeDocument/2006/relationships/image" Target="../media/image221.wmf"/><Relationship Id="rId26" Type="http://schemas.openxmlformats.org/officeDocument/2006/relationships/image" Target="../media/image225.emf"/><Relationship Id="rId3" Type="http://schemas.openxmlformats.org/officeDocument/2006/relationships/oleObject" Target="../embeddings/oleObject231.bin"/><Relationship Id="rId21" Type="http://schemas.openxmlformats.org/officeDocument/2006/relationships/oleObject" Target="../embeddings/oleObject240.bin"/><Relationship Id="rId7" Type="http://schemas.openxmlformats.org/officeDocument/2006/relationships/oleObject" Target="../embeddings/oleObject233.bin"/><Relationship Id="rId12" Type="http://schemas.openxmlformats.org/officeDocument/2006/relationships/image" Target="../media/image218.emf"/><Relationship Id="rId17" Type="http://schemas.openxmlformats.org/officeDocument/2006/relationships/oleObject" Target="../embeddings/oleObject238.bin"/><Relationship Id="rId25"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20.wmf"/><Relationship Id="rId20" Type="http://schemas.openxmlformats.org/officeDocument/2006/relationships/image" Target="../media/image222.wmf"/><Relationship Id="rId1" Type="http://schemas.openxmlformats.org/officeDocument/2006/relationships/vmlDrawing" Target="../drawings/vmlDrawing29.vml"/><Relationship Id="rId6" Type="http://schemas.openxmlformats.org/officeDocument/2006/relationships/image" Target="../media/image215.emf"/><Relationship Id="rId11" Type="http://schemas.openxmlformats.org/officeDocument/2006/relationships/oleObject" Target="../embeddings/oleObject235.bin"/><Relationship Id="rId24" Type="http://schemas.openxmlformats.org/officeDocument/2006/relationships/image" Target="../media/image224.emf"/><Relationship Id="rId5" Type="http://schemas.openxmlformats.org/officeDocument/2006/relationships/oleObject" Target="../embeddings/oleObject232.bin"/><Relationship Id="rId15" Type="http://schemas.openxmlformats.org/officeDocument/2006/relationships/oleObject" Target="../embeddings/oleObject237.bin"/><Relationship Id="rId23" Type="http://schemas.openxmlformats.org/officeDocument/2006/relationships/oleObject" Target="../embeddings/oleObject241.bin"/><Relationship Id="rId28" Type="http://schemas.openxmlformats.org/officeDocument/2006/relationships/image" Target="../media/image226.emf"/><Relationship Id="rId10" Type="http://schemas.openxmlformats.org/officeDocument/2006/relationships/image" Target="../media/image217.emf"/><Relationship Id="rId19" Type="http://schemas.openxmlformats.org/officeDocument/2006/relationships/oleObject" Target="../embeddings/oleObject239.bin"/><Relationship Id="rId4" Type="http://schemas.openxmlformats.org/officeDocument/2006/relationships/image" Target="../media/image214.emf"/><Relationship Id="rId9" Type="http://schemas.openxmlformats.org/officeDocument/2006/relationships/oleObject" Target="../embeddings/oleObject234.bin"/><Relationship Id="rId14" Type="http://schemas.openxmlformats.org/officeDocument/2006/relationships/image" Target="../media/image219.emf"/><Relationship Id="rId22" Type="http://schemas.openxmlformats.org/officeDocument/2006/relationships/image" Target="../media/image223.wmf"/><Relationship Id="rId27" Type="http://schemas.openxmlformats.org/officeDocument/2006/relationships/oleObject" Target="../embeddings/oleObject243.bin"/></Relationships>
</file>

<file path=ppt/slides/_rels/slide47.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49.bin"/><Relationship Id="rId18" Type="http://schemas.openxmlformats.org/officeDocument/2006/relationships/image" Target="../media/image234.e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31.e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33.emf"/><Relationship Id="rId1" Type="http://schemas.openxmlformats.org/officeDocument/2006/relationships/vmlDrawing" Target="../drawings/vmlDrawing30.vml"/><Relationship Id="rId6" Type="http://schemas.openxmlformats.org/officeDocument/2006/relationships/image" Target="../media/image228.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30.wmf"/><Relationship Id="rId4" Type="http://schemas.openxmlformats.org/officeDocument/2006/relationships/image" Target="../media/image227.emf"/><Relationship Id="rId9" Type="http://schemas.openxmlformats.org/officeDocument/2006/relationships/oleObject" Target="../embeddings/oleObject247.bin"/><Relationship Id="rId14" Type="http://schemas.openxmlformats.org/officeDocument/2006/relationships/image" Target="../media/image232.emf"/></Relationships>
</file>

<file path=ppt/slides/_rels/slide48.xml.rels><?xml version="1.0" encoding="UTF-8" standalone="yes"?>
<Relationships xmlns="http://schemas.openxmlformats.org/package/2006/relationships"><Relationship Id="rId8" Type="http://schemas.openxmlformats.org/officeDocument/2006/relationships/image" Target="../media/image237.emf"/><Relationship Id="rId13" Type="http://schemas.openxmlformats.org/officeDocument/2006/relationships/oleObject" Target="../embeddings/oleObject257.bin"/><Relationship Id="rId18" Type="http://schemas.openxmlformats.org/officeDocument/2006/relationships/image" Target="../media/image242.emf"/><Relationship Id="rId26" Type="http://schemas.openxmlformats.org/officeDocument/2006/relationships/image" Target="../media/image246.emf"/><Relationship Id="rId3" Type="http://schemas.openxmlformats.org/officeDocument/2006/relationships/oleObject" Target="../embeddings/oleObject252.bin"/><Relationship Id="rId21" Type="http://schemas.openxmlformats.org/officeDocument/2006/relationships/oleObject" Target="../embeddings/oleObject261.bin"/><Relationship Id="rId7" Type="http://schemas.openxmlformats.org/officeDocument/2006/relationships/oleObject" Target="../embeddings/oleObject254.bin"/><Relationship Id="rId12" Type="http://schemas.openxmlformats.org/officeDocument/2006/relationships/image" Target="../media/image239.emf"/><Relationship Id="rId17" Type="http://schemas.openxmlformats.org/officeDocument/2006/relationships/oleObject" Target="../embeddings/oleObject259.bin"/><Relationship Id="rId25" Type="http://schemas.openxmlformats.org/officeDocument/2006/relationships/oleObject" Target="../embeddings/oleObject263.bin"/><Relationship Id="rId2" Type="http://schemas.openxmlformats.org/officeDocument/2006/relationships/slideLayout" Target="../slideLayouts/slideLayout7.xml"/><Relationship Id="rId16" Type="http://schemas.openxmlformats.org/officeDocument/2006/relationships/image" Target="../media/image241.wmf"/><Relationship Id="rId20" Type="http://schemas.openxmlformats.org/officeDocument/2006/relationships/image" Target="../media/image243.emf"/><Relationship Id="rId1" Type="http://schemas.openxmlformats.org/officeDocument/2006/relationships/vmlDrawing" Target="../drawings/vmlDrawing31.vml"/><Relationship Id="rId6" Type="http://schemas.openxmlformats.org/officeDocument/2006/relationships/image" Target="../media/image236.wmf"/><Relationship Id="rId11" Type="http://schemas.openxmlformats.org/officeDocument/2006/relationships/oleObject" Target="../embeddings/oleObject256.bin"/><Relationship Id="rId24" Type="http://schemas.openxmlformats.org/officeDocument/2006/relationships/image" Target="../media/image245.w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28" Type="http://schemas.openxmlformats.org/officeDocument/2006/relationships/image" Target="../media/image247.emf"/><Relationship Id="rId10" Type="http://schemas.openxmlformats.org/officeDocument/2006/relationships/image" Target="../media/image238.wmf"/><Relationship Id="rId19" Type="http://schemas.openxmlformats.org/officeDocument/2006/relationships/oleObject" Target="../embeddings/oleObject260.bin"/><Relationship Id="rId4" Type="http://schemas.openxmlformats.org/officeDocument/2006/relationships/image" Target="../media/image235.emf"/><Relationship Id="rId9" Type="http://schemas.openxmlformats.org/officeDocument/2006/relationships/oleObject" Target="../embeddings/oleObject255.bin"/><Relationship Id="rId14" Type="http://schemas.openxmlformats.org/officeDocument/2006/relationships/image" Target="../media/image240.wmf"/><Relationship Id="rId22" Type="http://schemas.openxmlformats.org/officeDocument/2006/relationships/image" Target="../media/image244.emf"/><Relationship Id="rId27" Type="http://schemas.openxmlformats.org/officeDocument/2006/relationships/oleObject" Target="../embeddings/oleObject264.bin"/></Relationships>
</file>

<file path=ppt/slides/_rels/slide49.xml.rels><?xml version="1.0" encoding="UTF-8" standalone="yes"?>
<Relationships xmlns="http://schemas.openxmlformats.org/package/2006/relationships"><Relationship Id="rId8" Type="http://schemas.openxmlformats.org/officeDocument/2006/relationships/image" Target="../media/image250.emf"/><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46.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49.e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51.emf"/><Relationship Id="rId4" Type="http://schemas.openxmlformats.org/officeDocument/2006/relationships/image" Target="../media/image248.emf"/><Relationship Id="rId9" Type="http://schemas.openxmlformats.org/officeDocument/2006/relationships/oleObject" Target="../embeddings/oleObject26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54.emf"/><Relationship Id="rId13" Type="http://schemas.openxmlformats.org/officeDocument/2006/relationships/oleObject" Target="../embeddings/oleObject275.bin"/><Relationship Id="rId18" Type="http://schemas.openxmlformats.org/officeDocument/2006/relationships/image" Target="../media/image259.emf"/><Relationship Id="rId26" Type="http://schemas.openxmlformats.org/officeDocument/2006/relationships/image" Target="../media/image263.emf"/><Relationship Id="rId3" Type="http://schemas.openxmlformats.org/officeDocument/2006/relationships/oleObject" Target="../embeddings/oleObject270.bin"/><Relationship Id="rId21" Type="http://schemas.openxmlformats.org/officeDocument/2006/relationships/oleObject" Target="../embeddings/oleObject279.bin"/><Relationship Id="rId7" Type="http://schemas.openxmlformats.org/officeDocument/2006/relationships/oleObject" Target="../embeddings/oleObject272.bin"/><Relationship Id="rId12" Type="http://schemas.openxmlformats.org/officeDocument/2006/relationships/image" Target="../media/image256.wmf"/><Relationship Id="rId17" Type="http://schemas.openxmlformats.org/officeDocument/2006/relationships/oleObject" Target="../embeddings/oleObject277.bin"/><Relationship Id="rId25" Type="http://schemas.openxmlformats.org/officeDocument/2006/relationships/oleObject" Target="../embeddings/oleObject281.bin"/><Relationship Id="rId2" Type="http://schemas.openxmlformats.org/officeDocument/2006/relationships/slideLayout" Target="../slideLayouts/slideLayout7.xml"/><Relationship Id="rId16" Type="http://schemas.openxmlformats.org/officeDocument/2006/relationships/image" Target="../media/image258.emf"/><Relationship Id="rId20" Type="http://schemas.openxmlformats.org/officeDocument/2006/relationships/image" Target="../media/image260.emf"/><Relationship Id="rId1" Type="http://schemas.openxmlformats.org/officeDocument/2006/relationships/vmlDrawing" Target="../drawings/vmlDrawing33.vml"/><Relationship Id="rId6" Type="http://schemas.openxmlformats.org/officeDocument/2006/relationships/image" Target="../media/image253.emf"/><Relationship Id="rId11" Type="http://schemas.openxmlformats.org/officeDocument/2006/relationships/oleObject" Target="../embeddings/oleObject274.bin"/><Relationship Id="rId24" Type="http://schemas.openxmlformats.org/officeDocument/2006/relationships/image" Target="../media/image262.wmf"/><Relationship Id="rId5" Type="http://schemas.openxmlformats.org/officeDocument/2006/relationships/oleObject" Target="../embeddings/oleObject271.bin"/><Relationship Id="rId15" Type="http://schemas.openxmlformats.org/officeDocument/2006/relationships/oleObject" Target="../embeddings/oleObject276.bin"/><Relationship Id="rId23" Type="http://schemas.openxmlformats.org/officeDocument/2006/relationships/oleObject" Target="../embeddings/oleObject280.bin"/><Relationship Id="rId10" Type="http://schemas.openxmlformats.org/officeDocument/2006/relationships/image" Target="../media/image255.emf"/><Relationship Id="rId19" Type="http://schemas.openxmlformats.org/officeDocument/2006/relationships/oleObject" Target="../embeddings/oleObject278.bin"/><Relationship Id="rId4" Type="http://schemas.openxmlformats.org/officeDocument/2006/relationships/image" Target="../media/image252.emf"/><Relationship Id="rId9" Type="http://schemas.openxmlformats.org/officeDocument/2006/relationships/oleObject" Target="../embeddings/oleObject273.bin"/><Relationship Id="rId14" Type="http://schemas.openxmlformats.org/officeDocument/2006/relationships/image" Target="../media/image257.wmf"/><Relationship Id="rId22" Type="http://schemas.openxmlformats.org/officeDocument/2006/relationships/image" Target="../media/image261.emf"/></Relationships>
</file>

<file path=ppt/slides/_rels/slide51.xml.rels><?xml version="1.0" encoding="UTF-8" standalone="yes"?>
<Relationships xmlns="http://schemas.openxmlformats.org/package/2006/relationships"><Relationship Id="rId8" Type="http://schemas.openxmlformats.org/officeDocument/2006/relationships/image" Target="../media/image266.emf"/><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65.emf"/><Relationship Id="rId5" Type="http://schemas.openxmlformats.org/officeDocument/2006/relationships/oleObject" Target="../embeddings/oleObject283.bin"/><Relationship Id="rId4" Type="http://schemas.openxmlformats.org/officeDocument/2006/relationships/image" Target="../media/image264.emf"/></Relationships>
</file>

<file path=ppt/slides/_rels/slide52.xml.rels><?xml version="1.0" encoding="UTF-8" standalone="yes"?>
<Relationships xmlns="http://schemas.openxmlformats.org/package/2006/relationships"><Relationship Id="rId8" Type="http://schemas.openxmlformats.org/officeDocument/2006/relationships/image" Target="../media/image269.emf"/><Relationship Id="rId3" Type="http://schemas.openxmlformats.org/officeDocument/2006/relationships/oleObject" Target="../embeddings/oleObject285.bin"/><Relationship Id="rId7" Type="http://schemas.openxmlformats.org/officeDocument/2006/relationships/oleObject" Target="../embeddings/oleObject287.bin"/><Relationship Id="rId12" Type="http://schemas.openxmlformats.org/officeDocument/2006/relationships/image" Target="../media/image271.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68.emf"/><Relationship Id="rId11" Type="http://schemas.openxmlformats.org/officeDocument/2006/relationships/oleObject" Target="../embeddings/oleObject289.bin"/><Relationship Id="rId5" Type="http://schemas.openxmlformats.org/officeDocument/2006/relationships/oleObject" Target="../embeddings/oleObject286.bin"/><Relationship Id="rId10" Type="http://schemas.openxmlformats.org/officeDocument/2006/relationships/image" Target="../media/image270.emf"/><Relationship Id="rId4" Type="http://schemas.openxmlformats.org/officeDocument/2006/relationships/image" Target="../media/image267.emf"/><Relationship Id="rId9" Type="http://schemas.openxmlformats.org/officeDocument/2006/relationships/oleObject" Target="../embeddings/oleObject288.bin"/></Relationships>
</file>

<file path=ppt/slides/_rels/slide53.xml.rels><?xml version="1.0" encoding="UTF-8" standalone="yes"?>
<Relationships xmlns="http://schemas.openxmlformats.org/package/2006/relationships"><Relationship Id="rId8" Type="http://schemas.openxmlformats.org/officeDocument/2006/relationships/image" Target="../media/image274.emf"/><Relationship Id="rId13" Type="http://schemas.openxmlformats.org/officeDocument/2006/relationships/oleObject" Target="../embeddings/oleObject295.bin"/><Relationship Id="rId18" Type="http://schemas.openxmlformats.org/officeDocument/2006/relationships/image" Target="../media/image279.emf"/><Relationship Id="rId3" Type="http://schemas.openxmlformats.org/officeDocument/2006/relationships/oleObject" Target="../embeddings/oleObject290.bin"/><Relationship Id="rId21" Type="http://schemas.openxmlformats.org/officeDocument/2006/relationships/oleObject" Target="../embeddings/oleObject299.bin"/><Relationship Id="rId7" Type="http://schemas.openxmlformats.org/officeDocument/2006/relationships/oleObject" Target="../embeddings/oleObject292.bin"/><Relationship Id="rId12" Type="http://schemas.openxmlformats.org/officeDocument/2006/relationships/image" Target="../media/image276.emf"/><Relationship Id="rId17" Type="http://schemas.openxmlformats.org/officeDocument/2006/relationships/oleObject" Target="../embeddings/oleObject297.bin"/><Relationship Id="rId2" Type="http://schemas.openxmlformats.org/officeDocument/2006/relationships/slideLayout" Target="../slideLayouts/slideLayout7.xml"/><Relationship Id="rId16" Type="http://schemas.openxmlformats.org/officeDocument/2006/relationships/image" Target="../media/image278.emf"/><Relationship Id="rId20" Type="http://schemas.openxmlformats.org/officeDocument/2006/relationships/image" Target="../media/image280.emf"/><Relationship Id="rId1" Type="http://schemas.openxmlformats.org/officeDocument/2006/relationships/vmlDrawing" Target="../drawings/vmlDrawing36.vml"/><Relationship Id="rId6" Type="http://schemas.openxmlformats.org/officeDocument/2006/relationships/image" Target="../media/image273.emf"/><Relationship Id="rId11" Type="http://schemas.openxmlformats.org/officeDocument/2006/relationships/oleObject" Target="../embeddings/oleObject294.bin"/><Relationship Id="rId5" Type="http://schemas.openxmlformats.org/officeDocument/2006/relationships/oleObject" Target="../embeddings/oleObject291.bin"/><Relationship Id="rId15" Type="http://schemas.openxmlformats.org/officeDocument/2006/relationships/oleObject" Target="../embeddings/oleObject296.bin"/><Relationship Id="rId10" Type="http://schemas.openxmlformats.org/officeDocument/2006/relationships/image" Target="../media/image275.wmf"/><Relationship Id="rId19" Type="http://schemas.openxmlformats.org/officeDocument/2006/relationships/oleObject" Target="../embeddings/oleObject298.bin"/><Relationship Id="rId4" Type="http://schemas.openxmlformats.org/officeDocument/2006/relationships/image" Target="../media/image272.emf"/><Relationship Id="rId9" Type="http://schemas.openxmlformats.org/officeDocument/2006/relationships/oleObject" Target="../embeddings/oleObject293.bin"/><Relationship Id="rId14" Type="http://schemas.openxmlformats.org/officeDocument/2006/relationships/image" Target="../media/image277.emf"/><Relationship Id="rId22" Type="http://schemas.openxmlformats.org/officeDocument/2006/relationships/image" Target="../media/image281.emf"/></Relationships>
</file>

<file path=ppt/slides/_rels/slide54.xml.rels><?xml version="1.0" encoding="UTF-8" standalone="yes"?>
<Relationships xmlns="http://schemas.openxmlformats.org/package/2006/relationships"><Relationship Id="rId8" Type="http://schemas.openxmlformats.org/officeDocument/2006/relationships/image" Target="../media/image284.emf"/><Relationship Id="rId13" Type="http://schemas.openxmlformats.org/officeDocument/2006/relationships/oleObject" Target="../embeddings/oleObject305.bin"/><Relationship Id="rId3" Type="http://schemas.openxmlformats.org/officeDocument/2006/relationships/oleObject" Target="../embeddings/oleObject300.bin"/><Relationship Id="rId7" Type="http://schemas.openxmlformats.org/officeDocument/2006/relationships/oleObject" Target="../embeddings/oleObject302.bin"/><Relationship Id="rId12" Type="http://schemas.openxmlformats.org/officeDocument/2006/relationships/image" Target="../media/image286.emf"/><Relationship Id="rId2" Type="http://schemas.openxmlformats.org/officeDocument/2006/relationships/slideLayout" Target="../slideLayouts/slideLayout7.xml"/><Relationship Id="rId16" Type="http://schemas.openxmlformats.org/officeDocument/2006/relationships/image" Target="../media/image288.wmf"/><Relationship Id="rId1" Type="http://schemas.openxmlformats.org/officeDocument/2006/relationships/vmlDrawing" Target="../drawings/vmlDrawing37.vml"/><Relationship Id="rId6" Type="http://schemas.openxmlformats.org/officeDocument/2006/relationships/image" Target="../media/image283.emf"/><Relationship Id="rId11" Type="http://schemas.openxmlformats.org/officeDocument/2006/relationships/oleObject" Target="../embeddings/oleObject304.bin"/><Relationship Id="rId5" Type="http://schemas.openxmlformats.org/officeDocument/2006/relationships/oleObject" Target="../embeddings/oleObject301.bin"/><Relationship Id="rId15" Type="http://schemas.openxmlformats.org/officeDocument/2006/relationships/oleObject" Target="../embeddings/oleObject306.bin"/><Relationship Id="rId10" Type="http://schemas.openxmlformats.org/officeDocument/2006/relationships/image" Target="../media/image285.emf"/><Relationship Id="rId4" Type="http://schemas.openxmlformats.org/officeDocument/2006/relationships/image" Target="../media/image282.emf"/><Relationship Id="rId9" Type="http://schemas.openxmlformats.org/officeDocument/2006/relationships/oleObject" Target="../embeddings/oleObject303.bin"/><Relationship Id="rId14" Type="http://schemas.openxmlformats.org/officeDocument/2006/relationships/image" Target="../media/image287.emf"/></Relationships>
</file>

<file path=ppt/slides/_rels/slide55.xml.rels><?xml version="1.0" encoding="UTF-8" standalone="yes"?>
<Relationships xmlns="http://schemas.openxmlformats.org/package/2006/relationships"><Relationship Id="rId8" Type="http://schemas.openxmlformats.org/officeDocument/2006/relationships/image" Target="../media/image291.emf"/><Relationship Id="rId13" Type="http://schemas.openxmlformats.org/officeDocument/2006/relationships/oleObject" Target="../embeddings/oleObject312.bin"/><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293.emf"/><Relationship Id="rId2" Type="http://schemas.openxmlformats.org/officeDocument/2006/relationships/slideLayout" Target="../slideLayouts/slideLayout7.xml"/><Relationship Id="rId16" Type="http://schemas.openxmlformats.org/officeDocument/2006/relationships/image" Target="../media/image295.emf"/><Relationship Id="rId1" Type="http://schemas.openxmlformats.org/officeDocument/2006/relationships/vmlDrawing" Target="../drawings/vmlDrawing38.vml"/><Relationship Id="rId6" Type="http://schemas.openxmlformats.org/officeDocument/2006/relationships/image" Target="../media/image290.e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292.emf"/><Relationship Id="rId4" Type="http://schemas.openxmlformats.org/officeDocument/2006/relationships/image" Target="../media/image289.emf"/><Relationship Id="rId9" Type="http://schemas.openxmlformats.org/officeDocument/2006/relationships/oleObject" Target="../embeddings/oleObject310.bin"/><Relationship Id="rId14" Type="http://schemas.openxmlformats.org/officeDocument/2006/relationships/image" Target="../media/image294.emf"/></Relationships>
</file>

<file path=ppt/slides/_rels/slide56.xml.rels><?xml version="1.0" encoding="UTF-8" standalone="yes"?>
<Relationships xmlns="http://schemas.openxmlformats.org/package/2006/relationships"><Relationship Id="rId8" Type="http://schemas.openxmlformats.org/officeDocument/2006/relationships/image" Target="../media/image298.emf"/><Relationship Id="rId3" Type="http://schemas.openxmlformats.org/officeDocument/2006/relationships/oleObject" Target="../embeddings/oleObject314.bin"/><Relationship Id="rId7" Type="http://schemas.openxmlformats.org/officeDocument/2006/relationships/oleObject" Target="../embeddings/oleObject316.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97.emf"/><Relationship Id="rId5" Type="http://schemas.openxmlformats.org/officeDocument/2006/relationships/oleObject" Target="../embeddings/oleObject315.bin"/><Relationship Id="rId4" Type="http://schemas.openxmlformats.org/officeDocument/2006/relationships/image" Target="../media/image296.emf"/></Relationships>
</file>

<file path=ppt/slides/_rels/slide57.xml.rels><?xml version="1.0" encoding="UTF-8" standalone="yes"?>
<Relationships xmlns="http://schemas.openxmlformats.org/package/2006/relationships"><Relationship Id="rId8" Type="http://schemas.openxmlformats.org/officeDocument/2006/relationships/image" Target="../media/image301.wmf"/><Relationship Id="rId13" Type="http://schemas.openxmlformats.org/officeDocument/2006/relationships/oleObject" Target="../embeddings/oleObject322.bin"/><Relationship Id="rId18" Type="http://schemas.openxmlformats.org/officeDocument/2006/relationships/image" Target="../media/image306.wmf"/><Relationship Id="rId3" Type="http://schemas.openxmlformats.org/officeDocument/2006/relationships/oleObject" Target="../embeddings/oleObject317.bin"/><Relationship Id="rId21" Type="http://schemas.openxmlformats.org/officeDocument/2006/relationships/oleObject" Target="../embeddings/oleObject326.bin"/><Relationship Id="rId7" Type="http://schemas.openxmlformats.org/officeDocument/2006/relationships/oleObject" Target="../embeddings/oleObject319.bin"/><Relationship Id="rId12" Type="http://schemas.openxmlformats.org/officeDocument/2006/relationships/image" Target="../media/image303.emf"/><Relationship Id="rId17" Type="http://schemas.openxmlformats.org/officeDocument/2006/relationships/oleObject" Target="../embeddings/oleObject324.bin"/><Relationship Id="rId2" Type="http://schemas.openxmlformats.org/officeDocument/2006/relationships/slideLayout" Target="../slideLayouts/slideLayout7.xml"/><Relationship Id="rId16" Type="http://schemas.openxmlformats.org/officeDocument/2006/relationships/image" Target="../media/image305.wmf"/><Relationship Id="rId20" Type="http://schemas.openxmlformats.org/officeDocument/2006/relationships/image" Target="../media/image307.wmf"/><Relationship Id="rId1" Type="http://schemas.openxmlformats.org/officeDocument/2006/relationships/vmlDrawing" Target="../drawings/vmlDrawing40.vml"/><Relationship Id="rId6" Type="http://schemas.openxmlformats.org/officeDocument/2006/relationships/image" Target="../media/image300.wmf"/><Relationship Id="rId11" Type="http://schemas.openxmlformats.org/officeDocument/2006/relationships/oleObject" Target="../embeddings/oleObject321.bin"/><Relationship Id="rId24" Type="http://schemas.openxmlformats.org/officeDocument/2006/relationships/image" Target="../media/image309.emf"/><Relationship Id="rId5" Type="http://schemas.openxmlformats.org/officeDocument/2006/relationships/oleObject" Target="../embeddings/oleObject318.bin"/><Relationship Id="rId15" Type="http://schemas.openxmlformats.org/officeDocument/2006/relationships/oleObject" Target="../embeddings/oleObject323.bin"/><Relationship Id="rId23" Type="http://schemas.openxmlformats.org/officeDocument/2006/relationships/oleObject" Target="../embeddings/oleObject327.bin"/><Relationship Id="rId10" Type="http://schemas.openxmlformats.org/officeDocument/2006/relationships/image" Target="../media/image302.emf"/><Relationship Id="rId19" Type="http://schemas.openxmlformats.org/officeDocument/2006/relationships/oleObject" Target="../embeddings/oleObject325.bin"/><Relationship Id="rId4" Type="http://schemas.openxmlformats.org/officeDocument/2006/relationships/image" Target="../media/image299.wmf"/><Relationship Id="rId9" Type="http://schemas.openxmlformats.org/officeDocument/2006/relationships/oleObject" Target="../embeddings/oleObject320.bin"/><Relationship Id="rId14" Type="http://schemas.openxmlformats.org/officeDocument/2006/relationships/image" Target="../media/image304.emf"/><Relationship Id="rId22" Type="http://schemas.openxmlformats.org/officeDocument/2006/relationships/image" Target="../media/image308.emf"/></Relationships>
</file>

<file path=ppt/slides/_rels/slide58.xml.rels><?xml version="1.0" encoding="UTF-8" standalone="yes"?>
<Relationships xmlns="http://schemas.openxmlformats.org/package/2006/relationships"><Relationship Id="rId8" Type="http://schemas.openxmlformats.org/officeDocument/2006/relationships/image" Target="../media/image312.emf"/><Relationship Id="rId13" Type="http://schemas.openxmlformats.org/officeDocument/2006/relationships/oleObject" Target="../embeddings/oleObject333.bin"/><Relationship Id="rId18" Type="http://schemas.openxmlformats.org/officeDocument/2006/relationships/image" Target="../media/image317.emf"/><Relationship Id="rId3" Type="http://schemas.openxmlformats.org/officeDocument/2006/relationships/oleObject" Target="../embeddings/oleObject328.bin"/><Relationship Id="rId7" Type="http://schemas.openxmlformats.org/officeDocument/2006/relationships/oleObject" Target="../embeddings/oleObject330.bin"/><Relationship Id="rId12" Type="http://schemas.openxmlformats.org/officeDocument/2006/relationships/image" Target="../media/image314.wmf"/><Relationship Id="rId17" Type="http://schemas.openxmlformats.org/officeDocument/2006/relationships/oleObject" Target="../embeddings/oleObject335.bin"/><Relationship Id="rId2" Type="http://schemas.openxmlformats.org/officeDocument/2006/relationships/slideLayout" Target="../slideLayouts/slideLayout7.xml"/><Relationship Id="rId16" Type="http://schemas.openxmlformats.org/officeDocument/2006/relationships/image" Target="../media/image316.emf"/><Relationship Id="rId20" Type="http://schemas.openxmlformats.org/officeDocument/2006/relationships/image" Target="../media/image318.wmf"/><Relationship Id="rId1" Type="http://schemas.openxmlformats.org/officeDocument/2006/relationships/vmlDrawing" Target="../drawings/vmlDrawing41.vml"/><Relationship Id="rId6" Type="http://schemas.openxmlformats.org/officeDocument/2006/relationships/image" Target="../media/image311.emf"/><Relationship Id="rId11" Type="http://schemas.openxmlformats.org/officeDocument/2006/relationships/oleObject" Target="../embeddings/oleObject332.bin"/><Relationship Id="rId5" Type="http://schemas.openxmlformats.org/officeDocument/2006/relationships/oleObject" Target="../embeddings/oleObject329.bin"/><Relationship Id="rId15" Type="http://schemas.openxmlformats.org/officeDocument/2006/relationships/oleObject" Target="../embeddings/oleObject334.bin"/><Relationship Id="rId10" Type="http://schemas.openxmlformats.org/officeDocument/2006/relationships/image" Target="../media/image313.emf"/><Relationship Id="rId19" Type="http://schemas.openxmlformats.org/officeDocument/2006/relationships/oleObject" Target="../embeddings/oleObject336.bin"/><Relationship Id="rId4" Type="http://schemas.openxmlformats.org/officeDocument/2006/relationships/image" Target="../media/image310.emf"/><Relationship Id="rId9" Type="http://schemas.openxmlformats.org/officeDocument/2006/relationships/oleObject" Target="../embeddings/oleObject331.bin"/><Relationship Id="rId14" Type="http://schemas.openxmlformats.org/officeDocument/2006/relationships/image" Target="../media/image315.emf"/></Relationships>
</file>

<file path=ppt/slides/_rels/slide59.xml.rels><?xml version="1.0" encoding="UTF-8" standalone="yes"?>
<Relationships xmlns="http://schemas.openxmlformats.org/package/2006/relationships"><Relationship Id="rId8" Type="http://schemas.openxmlformats.org/officeDocument/2006/relationships/image" Target="../media/image321.emf"/><Relationship Id="rId3" Type="http://schemas.openxmlformats.org/officeDocument/2006/relationships/oleObject" Target="../embeddings/oleObject337.bin"/><Relationship Id="rId7" Type="http://schemas.openxmlformats.org/officeDocument/2006/relationships/oleObject" Target="../embeddings/oleObject33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320.wmf"/><Relationship Id="rId5" Type="http://schemas.openxmlformats.org/officeDocument/2006/relationships/oleObject" Target="../embeddings/oleObject338.bin"/><Relationship Id="rId4" Type="http://schemas.openxmlformats.org/officeDocument/2006/relationships/image" Target="../media/image319.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18" Type="http://schemas.openxmlformats.org/officeDocument/2006/relationships/oleObject" Target="../embeddings/oleObject8.bin"/><Relationship Id="rId3" Type="http://schemas.openxmlformats.org/officeDocument/2006/relationships/notesSlide" Target="../notesSlides/notesSlide6.xml"/><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8.e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23" Type="http://schemas.openxmlformats.org/officeDocument/2006/relationships/image" Target="../media/image11.emf"/><Relationship Id="rId10" Type="http://schemas.openxmlformats.org/officeDocument/2006/relationships/oleObject" Target="../embeddings/oleObject4.bin"/><Relationship Id="rId19" Type="http://schemas.openxmlformats.org/officeDocument/2006/relationships/image" Target="../media/image9.emf"/><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image" Target="../media/image324.emf"/><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32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323.wmf"/><Relationship Id="rId11" Type="http://schemas.openxmlformats.org/officeDocument/2006/relationships/oleObject" Target="../embeddings/oleObject344.bin"/><Relationship Id="rId5" Type="http://schemas.openxmlformats.org/officeDocument/2006/relationships/oleObject" Target="../embeddings/oleObject341.bin"/><Relationship Id="rId10" Type="http://schemas.openxmlformats.org/officeDocument/2006/relationships/image" Target="../media/image325.emf"/><Relationship Id="rId4" Type="http://schemas.openxmlformats.org/officeDocument/2006/relationships/image" Target="../media/image322.emf"/><Relationship Id="rId9" Type="http://schemas.openxmlformats.org/officeDocument/2006/relationships/oleObject" Target="../embeddings/oleObject343.bin"/></Relationships>
</file>

<file path=ppt/slides/_rels/slide61.xml.rels><?xml version="1.0" encoding="UTF-8" standalone="yes"?>
<Relationships xmlns="http://schemas.openxmlformats.org/package/2006/relationships"><Relationship Id="rId8" Type="http://schemas.openxmlformats.org/officeDocument/2006/relationships/image" Target="../media/image329.emf"/><Relationship Id="rId3" Type="http://schemas.openxmlformats.org/officeDocument/2006/relationships/oleObject" Target="../embeddings/oleObject345.bin"/><Relationship Id="rId7" Type="http://schemas.openxmlformats.org/officeDocument/2006/relationships/oleObject" Target="../embeddings/oleObject347.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328.emf"/><Relationship Id="rId5" Type="http://schemas.openxmlformats.org/officeDocument/2006/relationships/oleObject" Target="../embeddings/oleObject346.bin"/><Relationship Id="rId10" Type="http://schemas.openxmlformats.org/officeDocument/2006/relationships/image" Target="../media/image330.emf"/><Relationship Id="rId4" Type="http://schemas.openxmlformats.org/officeDocument/2006/relationships/image" Target="../media/image327.emf"/><Relationship Id="rId9" Type="http://schemas.openxmlformats.org/officeDocument/2006/relationships/oleObject" Target="../embeddings/oleObject348.bin"/></Relationships>
</file>

<file path=ppt/slides/_rels/slide62.xml.rels><?xml version="1.0" encoding="UTF-8" standalone="yes"?>
<Relationships xmlns="http://schemas.openxmlformats.org/package/2006/relationships"><Relationship Id="rId8" Type="http://schemas.openxmlformats.org/officeDocument/2006/relationships/image" Target="../media/image333.emf"/><Relationship Id="rId13"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35.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332.emf"/><Relationship Id="rId11" Type="http://schemas.openxmlformats.org/officeDocument/2006/relationships/oleObject" Target="../embeddings/oleObject353.bin"/><Relationship Id="rId5" Type="http://schemas.openxmlformats.org/officeDocument/2006/relationships/oleObject" Target="../embeddings/oleObject350.bin"/><Relationship Id="rId10" Type="http://schemas.openxmlformats.org/officeDocument/2006/relationships/image" Target="../media/image334.emf"/><Relationship Id="rId4" Type="http://schemas.openxmlformats.org/officeDocument/2006/relationships/image" Target="../media/image331.emf"/><Relationship Id="rId9" Type="http://schemas.openxmlformats.org/officeDocument/2006/relationships/oleObject" Target="../embeddings/oleObject352.bin"/><Relationship Id="rId14" Type="http://schemas.openxmlformats.org/officeDocument/2006/relationships/image" Target="../media/image336.wmf"/></Relationships>
</file>

<file path=ppt/slides/_rels/slide63.xml.rels><?xml version="1.0" encoding="UTF-8" standalone="yes"?>
<Relationships xmlns="http://schemas.openxmlformats.org/package/2006/relationships"><Relationship Id="rId8" Type="http://schemas.openxmlformats.org/officeDocument/2006/relationships/image" Target="../media/image339.emf"/><Relationship Id="rId13" Type="http://schemas.openxmlformats.org/officeDocument/2006/relationships/oleObject" Target="../embeddings/oleObject360.bin"/><Relationship Id="rId3" Type="http://schemas.openxmlformats.org/officeDocument/2006/relationships/oleObject" Target="../embeddings/oleObject355.bin"/><Relationship Id="rId7" Type="http://schemas.openxmlformats.org/officeDocument/2006/relationships/oleObject" Target="../embeddings/oleObject357.bin"/><Relationship Id="rId12" Type="http://schemas.openxmlformats.org/officeDocument/2006/relationships/image" Target="../media/image341.wmf"/><Relationship Id="rId2" Type="http://schemas.openxmlformats.org/officeDocument/2006/relationships/slideLayout" Target="../slideLayouts/slideLayout7.xml"/><Relationship Id="rId16" Type="http://schemas.openxmlformats.org/officeDocument/2006/relationships/image" Target="../media/image343.wmf"/><Relationship Id="rId1" Type="http://schemas.openxmlformats.org/officeDocument/2006/relationships/vmlDrawing" Target="../drawings/vmlDrawing46.vml"/><Relationship Id="rId6" Type="http://schemas.openxmlformats.org/officeDocument/2006/relationships/image" Target="../media/image338.emf"/><Relationship Id="rId11" Type="http://schemas.openxmlformats.org/officeDocument/2006/relationships/oleObject" Target="../embeddings/oleObject359.bin"/><Relationship Id="rId5" Type="http://schemas.openxmlformats.org/officeDocument/2006/relationships/oleObject" Target="../embeddings/oleObject356.bin"/><Relationship Id="rId15" Type="http://schemas.openxmlformats.org/officeDocument/2006/relationships/oleObject" Target="../embeddings/oleObject361.bin"/><Relationship Id="rId10" Type="http://schemas.openxmlformats.org/officeDocument/2006/relationships/image" Target="../media/image340.emf"/><Relationship Id="rId4" Type="http://schemas.openxmlformats.org/officeDocument/2006/relationships/image" Target="../media/image337.emf"/><Relationship Id="rId9" Type="http://schemas.openxmlformats.org/officeDocument/2006/relationships/oleObject" Target="../embeddings/oleObject358.bin"/><Relationship Id="rId14" Type="http://schemas.openxmlformats.org/officeDocument/2006/relationships/image" Target="../media/image342.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emf"/><Relationship Id="rId18" Type="http://schemas.openxmlformats.org/officeDocument/2006/relationships/oleObject" Target="../embeddings/oleObject18.bin"/><Relationship Id="rId26" Type="http://schemas.openxmlformats.org/officeDocument/2006/relationships/oleObject" Target="../embeddings/oleObject22.bin"/><Relationship Id="rId3" Type="http://schemas.openxmlformats.org/officeDocument/2006/relationships/notesSlide" Target="../notesSlides/notesSlide7.xml"/><Relationship Id="rId21" Type="http://schemas.openxmlformats.org/officeDocument/2006/relationships/image" Target="../media/image20.emf"/><Relationship Id="rId7" Type="http://schemas.openxmlformats.org/officeDocument/2006/relationships/image" Target="../media/image13.emf"/><Relationship Id="rId12" Type="http://schemas.openxmlformats.org/officeDocument/2006/relationships/oleObject" Target="../embeddings/oleObject15.bin"/><Relationship Id="rId17" Type="http://schemas.openxmlformats.org/officeDocument/2006/relationships/image" Target="../media/image18.emf"/><Relationship Id="rId25" Type="http://schemas.openxmlformats.org/officeDocument/2006/relationships/image" Target="../media/image22.emf"/><Relationship Id="rId2" Type="http://schemas.openxmlformats.org/officeDocument/2006/relationships/slideLayout" Target="../slideLayouts/slideLayout7.xml"/><Relationship Id="rId16" Type="http://schemas.openxmlformats.org/officeDocument/2006/relationships/oleObject" Target="../embeddings/oleObject17.bin"/><Relationship Id="rId20" Type="http://schemas.openxmlformats.org/officeDocument/2006/relationships/oleObject" Target="../embeddings/oleObject19.bin"/><Relationship Id="rId29" Type="http://schemas.openxmlformats.org/officeDocument/2006/relationships/image" Target="../media/image24.emf"/><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5.emf"/><Relationship Id="rId24" Type="http://schemas.openxmlformats.org/officeDocument/2006/relationships/oleObject" Target="../embeddings/oleObject21.bin"/><Relationship Id="rId5" Type="http://schemas.openxmlformats.org/officeDocument/2006/relationships/image" Target="../media/image12.emf"/><Relationship Id="rId15" Type="http://schemas.openxmlformats.org/officeDocument/2006/relationships/image" Target="../media/image17.emf"/><Relationship Id="rId23" Type="http://schemas.openxmlformats.org/officeDocument/2006/relationships/image" Target="../media/image21.wmf"/><Relationship Id="rId28" Type="http://schemas.openxmlformats.org/officeDocument/2006/relationships/oleObject" Target="../embeddings/oleObject23.bin"/><Relationship Id="rId10" Type="http://schemas.openxmlformats.org/officeDocument/2006/relationships/oleObject" Target="../embeddings/oleObject14.bin"/><Relationship Id="rId19" Type="http://schemas.openxmlformats.org/officeDocument/2006/relationships/image" Target="../media/image19.emf"/><Relationship Id="rId31" Type="http://schemas.openxmlformats.org/officeDocument/2006/relationships/image" Target="../media/image25.emf"/><Relationship Id="rId4" Type="http://schemas.openxmlformats.org/officeDocument/2006/relationships/oleObject" Target="../embeddings/oleObject11.bin"/><Relationship Id="rId9" Type="http://schemas.openxmlformats.org/officeDocument/2006/relationships/image" Target="../media/image14.emf"/><Relationship Id="rId14" Type="http://schemas.openxmlformats.org/officeDocument/2006/relationships/oleObject" Target="../embeddings/oleObject16.bin"/><Relationship Id="rId22" Type="http://schemas.openxmlformats.org/officeDocument/2006/relationships/oleObject" Target="../embeddings/oleObject20.bin"/><Relationship Id="rId27" Type="http://schemas.openxmlformats.org/officeDocument/2006/relationships/image" Target="../media/image23.emf"/><Relationship Id="rId30"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emf"/><Relationship Id="rId5" Type="http://schemas.openxmlformats.org/officeDocument/2006/relationships/oleObject" Target="../embeddings/oleObject26.bin"/><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0</a:t>
            </a:fld>
            <a:endParaRPr lang="zh-CN" altLang="en-US"/>
          </a:p>
        </p:txBody>
      </p:sp>
      <p:sp>
        <p:nvSpPr>
          <p:cNvPr id="15" name="Text Box 2"/>
          <p:cNvSpPr txBox="1">
            <a:spLocks noChangeArrowheads="1"/>
          </p:cNvSpPr>
          <p:nvPr/>
        </p:nvSpPr>
        <p:spPr bwMode="auto">
          <a:xfrm>
            <a:off x="539750" y="5159375"/>
            <a:ext cx="8208963" cy="1006475"/>
          </a:xfrm>
          <a:prstGeom prst="rect">
            <a:avLst/>
          </a:prstGeom>
          <a:solidFill>
            <a:srgbClr val="6600FF">
              <a:alpha val="9000"/>
            </a:srgbClr>
          </a:solidFill>
          <a:ln w="9525">
            <a:solidFill>
              <a:srgbClr val="B2B2B2">
                <a:alpha val="3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en-US" altLang="zh-CN" b="1" dirty="0" smtClean="0">
                <a:solidFill>
                  <a:srgbClr val="DDDDDD"/>
                </a:solidFill>
                <a:latin typeface="Times New Roman" pitchFamily="18" charset="0"/>
                <a:ea typeface="楷体_GB2312" pitchFamily="49" charset="-122"/>
                <a:cs typeface="Times New Roman" pitchFamily="18" charset="0"/>
              </a:rPr>
              <a:t>        </a:t>
            </a:r>
            <a:r>
              <a:rPr lang="zh-CN" altLang="en-US" b="1" dirty="0" smtClean="0">
                <a:solidFill>
                  <a:srgbClr val="DDDDDD"/>
                </a:solidFill>
                <a:latin typeface="Times New Roman" pitchFamily="18" charset="0"/>
                <a:ea typeface="楷体_GB2312" pitchFamily="49" charset="-122"/>
                <a:cs typeface="Times New Roman" pitchFamily="18" charset="0"/>
              </a:rPr>
              <a:t>爱因斯坦（</a:t>
            </a:r>
            <a:r>
              <a:rPr lang="en-US" altLang="zh-CN" b="1" dirty="0" smtClean="0">
                <a:solidFill>
                  <a:srgbClr val="DDDDDD"/>
                </a:solidFill>
                <a:latin typeface="Times New Roman" pitchFamily="18" charset="0"/>
                <a:ea typeface="楷体_GB2312" pitchFamily="49" charset="-122"/>
                <a:cs typeface="Times New Roman" pitchFamily="18" charset="0"/>
              </a:rPr>
              <a:t>A. Einstein, 1879-1955</a:t>
            </a:r>
            <a:r>
              <a:rPr lang="zh-CN" altLang="en-US" b="1" dirty="0" smtClean="0">
                <a:solidFill>
                  <a:srgbClr val="DDDDDD"/>
                </a:solidFill>
                <a:latin typeface="Times New Roman" pitchFamily="18" charset="0"/>
                <a:ea typeface="楷体_GB2312" pitchFamily="49" charset="-122"/>
                <a:cs typeface="Times New Roman" pitchFamily="18" charset="0"/>
              </a:rPr>
              <a:t>）是</a:t>
            </a:r>
            <a:r>
              <a:rPr lang="en-US" altLang="zh-CN" b="1" dirty="0" smtClean="0">
                <a:solidFill>
                  <a:srgbClr val="DDDDDD"/>
                </a:solidFill>
                <a:latin typeface="Times New Roman" pitchFamily="18" charset="0"/>
                <a:ea typeface="楷体_GB2312" pitchFamily="49" charset="-122"/>
                <a:cs typeface="Times New Roman" pitchFamily="18" charset="0"/>
              </a:rPr>
              <a:t>20</a:t>
            </a:r>
            <a:r>
              <a:rPr lang="zh-CN" altLang="en-US" b="1" dirty="0" smtClean="0">
                <a:solidFill>
                  <a:srgbClr val="DDDDDD"/>
                </a:solidFill>
                <a:latin typeface="Times New Roman" pitchFamily="18" charset="0"/>
                <a:ea typeface="楷体_GB2312" pitchFamily="49" charset="-122"/>
                <a:cs typeface="Times New Roman" pitchFamily="18" charset="0"/>
              </a:rPr>
              <a:t>世纪最伟大的物理学家之一，生于德国，</a:t>
            </a:r>
            <a:r>
              <a:rPr lang="en-US" altLang="zh-CN" b="1" dirty="0" smtClean="0">
                <a:solidFill>
                  <a:srgbClr val="DDDDDD"/>
                </a:solidFill>
                <a:latin typeface="Times New Roman" pitchFamily="18" charset="0"/>
                <a:ea typeface="楷体_GB2312" pitchFamily="49" charset="-122"/>
                <a:cs typeface="Times New Roman" pitchFamily="18" charset="0"/>
              </a:rPr>
              <a:t>1900</a:t>
            </a:r>
            <a:r>
              <a:rPr lang="zh-CN" altLang="en-US" b="1" dirty="0" smtClean="0">
                <a:solidFill>
                  <a:srgbClr val="DDDDDD"/>
                </a:solidFill>
                <a:latin typeface="Times New Roman" pitchFamily="18" charset="0"/>
                <a:ea typeface="楷体_GB2312" pitchFamily="49" charset="-122"/>
                <a:cs typeface="Times New Roman" pitchFamily="18" charset="0"/>
              </a:rPr>
              <a:t>年毕业于瑞士苏黎世联邦工业大学。爱因斯坦</a:t>
            </a:r>
            <a:r>
              <a:rPr lang="en-US" altLang="zh-CN" b="1" dirty="0" smtClean="0">
                <a:solidFill>
                  <a:srgbClr val="DDDDDD"/>
                </a:solidFill>
                <a:latin typeface="Times New Roman" pitchFamily="18" charset="0"/>
                <a:ea typeface="楷体_GB2312" pitchFamily="49" charset="-122"/>
                <a:cs typeface="Times New Roman" pitchFamily="18" charset="0"/>
              </a:rPr>
              <a:t>1905</a:t>
            </a:r>
            <a:r>
              <a:rPr lang="zh-CN" altLang="en-US" b="1" dirty="0" smtClean="0">
                <a:solidFill>
                  <a:srgbClr val="DDDDDD"/>
                </a:solidFill>
                <a:latin typeface="Times New Roman" pitchFamily="18" charset="0"/>
                <a:ea typeface="楷体_GB2312" pitchFamily="49" charset="-122"/>
                <a:cs typeface="Times New Roman" pitchFamily="18" charset="0"/>
              </a:rPr>
              <a:t>年在物理学三个不同领域：光量子理论，狭义相对论，分子运动论取得了历史性的成就。</a:t>
            </a:r>
          </a:p>
        </p:txBody>
      </p:sp>
      <p:sp>
        <p:nvSpPr>
          <p:cNvPr id="16" name="Text Box 11"/>
          <p:cNvSpPr txBox="1">
            <a:spLocks noChangeArrowheads="1"/>
          </p:cNvSpPr>
          <p:nvPr/>
        </p:nvSpPr>
        <p:spPr bwMode="auto">
          <a:xfrm>
            <a:off x="1289050" y="620713"/>
            <a:ext cx="6551613" cy="762000"/>
          </a:xfrm>
          <a:prstGeom prst="rect">
            <a:avLst/>
          </a:prstGeom>
          <a:noFill/>
          <a:ln>
            <a:noFill/>
          </a:ln>
          <a:effectLst>
            <a:outerShdw dist="45791" dir="3378596" algn="ctr" rotWithShape="0">
              <a:srgbClr val="000000"/>
            </a:outerShdw>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4400" b="1" i="0" u="none" strike="noStrike" kern="0" cap="none" spc="0" normalizeH="0" baseline="0" noProof="0" dirty="0" smtClean="0">
                <a:ln>
                  <a:noFill/>
                </a:ln>
                <a:solidFill>
                  <a:srgbClr val="FF0000"/>
                </a:solidFill>
                <a:effectLst/>
                <a:uLnTx/>
                <a:uFillTx/>
                <a:latin typeface="Times New Roman" pitchFamily="18" charset="0"/>
                <a:ea typeface="隶书" pitchFamily="49" charset="-122"/>
                <a:cs typeface="Times New Roman" pitchFamily="18" charset="0"/>
              </a:rPr>
              <a:t>第</a:t>
            </a:r>
            <a:r>
              <a:rPr kumimoji="1" lang="en-US" altLang="zh-CN" sz="4400" b="1" i="0" u="none" strike="noStrike" kern="0" cap="none" spc="0" normalizeH="0" baseline="0" noProof="0" dirty="0" smtClean="0">
                <a:ln>
                  <a:noFill/>
                </a:ln>
                <a:solidFill>
                  <a:srgbClr val="FF0000"/>
                </a:solidFill>
                <a:effectLst/>
                <a:uLnTx/>
                <a:uFillTx/>
                <a:latin typeface="Times New Roman" pitchFamily="18" charset="0"/>
                <a:ea typeface="隶书" pitchFamily="49" charset="-122"/>
                <a:cs typeface="Times New Roman" pitchFamily="18" charset="0"/>
              </a:rPr>
              <a:t>4</a:t>
            </a:r>
            <a:r>
              <a:rPr kumimoji="1" lang="zh-CN" altLang="en-US" sz="4400" b="1" i="0" u="none" strike="noStrike" kern="0" cap="none" spc="0" normalizeH="0" baseline="0" noProof="0" dirty="0" smtClean="0">
                <a:ln>
                  <a:noFill/>
                </a:ln>
                <a:solidFill>
                  <a:srgbClr val="FF0000"/>
                </a:solidFill>
                <a:effectLst/>
                <a:uLnTx/>
                <a:uFillTx/>
                <a:latin typeface="Times New Roman" pitchFamily="18" charset="0"/>
                <a:ea typeface="隶书" pitchFamily="49" charset="-122"/>
                <a:cs typeface="Times New Roman" pitchFamily="18" charset="0"/>
              </a:rPr>
              <a:t>章 狭义相对论基础</a:t>
            </a:r>
          </a:p>
        </p:txBody>
      </p:sp>
      <p:pic>
        <p:nvPicPr>
          <p:cNvPr id="17" name="Picture 15" descr="章首"/>
          <p:cNvPicPr>
            <a:picLocks noChangeAspect="1" noChangeArrowheads="1"/>
          </p:cNvPicPr>
          <p:nvPr/>
        </p:nvPicPr>
        <p:blipFill>
          <a:blip r:embed="rId3">
            <a:extLst>
              <a:ext uri="{28A0092B-C50C-407E-A947-70E740481C1C}">
                <a14:useLocalDpi xmlns:a14="http://schemas.microsoft.com/office/drawing/2010/main" val="0"/>
              </a:ext>
            </a:extLst>
          </a:blip>
          <a:srcRect t="3731" b="24971"/>
          <a:stretch>
            <a:fillRect/>
          </a:stretch>
        </p:blipFill>
        <p:spPr bwMode="auto">
          <a:xfrm>
            <a:off x="2225675" y="1628775"/>
            <a:ext cx="46799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729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9</a:t>
            </a:fld>
            <a:endParaRPr lang="zh-CN" altLang="en-US"/>
          </a:p>
        </p:txBody>
      </p:sp>
      <p:graphicFrame>
        <p:nvGraphicFramePr>
          <p:cNvPr id="3" name="Object 8"/>
          <p:cNvGraphicFramePr>
            <a:graphicFrameLocks noChangeAspect="1"/>
          </p:cNvGraphicFramePr>
          <p:nvPr>
            <p:extLst>
              <p:ext uri="{D42A27DB-BD31-4B8C-83A1-F6EECF244321}">
                <p14:modId xmlns:p14="http://schemas.microsoft.com/office/powerpoint/2010/main" val="4291296201"/>
              </p:ext>
            </p:extLst>
          </p:nvPr>
        </p:nvGraphicFramePr>
        <p:xfrm>
          <a:off x="2690813" y="4298950"/>
          <a:ext cx="1218960" cy="406080"/>
        </p:xfrm>
        <a:graphic>
          <a:graphicData uri="http://schemas.openxmlformats.org/presentationml/2006/ole">
            <mc:AlternateContent xmlns:mc="http://schemas.openxmlformats.org/markup-compatibility/2006">
              <mc:Choice xmlns:v="urn:schemas-microsoft-com:vml" Requires="v">
                <p:oleObj spid="_x0000_s1478465" name="Equation" r:id="rId3" imgW="1218960" imgH="406080" progId="Equation.DSMT4">
                  <p:embed/>
                </p:oleObj>
              </mc:Choice>
              <mc:Fallback>
                <p:oleObj name="Equation" r:id="rId3" imgW="121896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4298950"/>
                        <a:ext cx="1218960" cy="406080"/>
                      </a:xfrm>
                      <a:prstGeom prst="rect">
                        <a:avLst/>
                      </a:prstGeom>
                      <a:noFill/>
                      <a:ln w="12700" algn="ctr">
                        <a:noFill/>
                        <a:miter lim="800000"/>
                        <a:headEnd/>
                        <a:tailEnd/>
                      </a:ln>
                      <a:effectLst/>
                      <a:extLst/>
                    </p:spPr>
                  </p:pic>
                </p:oleObj>
              </mc:Fallback>
            </mc:AlternateContent>
          </a:graphicData>
        </a:graphic>
      </p:graphicFrame>
      <p:sp>
        <p:nvSpPr>
          <p:cNvPr id="4" name="Text Box 11"/>
          <p:cNvSpPr txBox="1">
            <a:spLocks noChangeArrowheads="1"/>
          </p:cNvSpPr>
          <p:nvPr/>
        </p:nvSpPr>
        <p:spPr bwMode="auto">
          <a:xfrm>
            <a:off x="3923928" y="4300538"/>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000" b="1" smtClean="0">
                <a:solidFill>
                  <a:srgbClr val="FF9900"/>
                </a:solidFill>
                <a:latin typeface="Times New Roman" pitchFamily="18" charset="0"/>
                <a:ea typeface="楷体_GB2312" pitchFamily="49" charset="-122"/>
                <a:cs typeface="Times New Roman" pitchFamily="18" charset="0"/>
              </a:rPr>
              <a:t>（空间间隔与惯性系的选择无关） </a:t>
            </a:r>
          </a:p>
        </p:txBody>
      </p:sp>
      <p:sp>
        <p:nvSpPr>
          <p:cNvPr id="5" name="Text Box 13"/>
          <p:cNvSpPr txBox="1">
            <a:spLocks noChangeArrowheads="1"/>
          </p:cNvSpPr>
          <p:nvPr/>
        </p:nvSpPr>
        <p:spPr bwMode="auto">
          <a:xfrm>
            <a:off x="1547813" y="523875"/>
            <a:ext cx="974947" cy="46166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lang="en-US" altLang="zh-CN" sz="2400" b="1" dirty="0" smtClean="0">
                <a:solidFill>
                  <a:srgbClr val="00FFFF"/>
                </a:solidFill>
                <a:latin typeface="Times New Roman" pitchFamily="18" charset="0"/>
                <a:cs typeface="Times New Roman" pitchFamily="18" charset="0"/>
              </a:rPr>
              <a:t>S</a:t>
            </a:r>
            <a:r>
              <a:rPr lang="zh-CN" altLang="en-US" sz="2400" b="1" dirty="0" smtClean="0">
                <a:solidFill>
                  <a:srgbClr val="00FFFF"/>
                </a:solidFill>
                <a:latin typeface="Times New Roman" pitchFamily="18" charset="0"/>
                <a:cs typeface="Times New Roman" pitchFamily="18" charset="0"/>
              </a:rPr>
              <a:t>系：</a:t>
            </a:r>
          </a:p>
        </p:txBody>
      </p:sp>
      <p:graphicFrame>
        <p:nvGraphicFramePr>
          <p:cNvPr id="6" name="Object 14"/>
          <p:cNvGraphicFramePr>
            <a:graphicFrameLocks noChangeAspect="1"/>
          </p:cNvGraphicFramePr>
          <p:nvPr>
            <p:extLst>
              <p:ext uri="{D42A27DB-BD31-4B8C-83A1-F6EECF244321}">
                <p14:modId xmlns:p14="http://schemas.microsoft.com/office/powerpoint/2010/main" val="804147523"/>
              </p:ext>
            </p:extLst>
          </p:nvPr>
        </p:nvGraphicFramePr>
        <p:xfrm>
          <a:off x="2557463" y="515938"/>
          <a:ext cx="4991040" cy="457200"/>
        </p:xfrm>
        <a:graphic>
          <a:graphicData uri="http://schemas.openxmlformats.org/presentationml/2006/ole">
            <mc:AlternateContent xmlns:mc="http://schemas.openxmlformats.org/markup-compatibility/2006">
              <mc:Choice xmlns:v="urn:schemas-microsoft-com:vml" Requires="v">
                <p:oleObj spid="_x0000_s1478466" name="公式" r:id="rId5" imgW="4991040" imgH="457200" progId="Equation.3">
                  <p:embed/>
                </p:oleObj>
              </mc:Choice>
              <mc:Fallback>
                <p:oleObj name="公式" r:id="rId5" imgW="49910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515938"/>
                        <a:ext cx="499104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5"/>
          <p:cNvSpPr txBox="1">
            <a:spLocks noChangeArrowheads="1"/>
          </p:cNvSpPr>
          <p:nvPr/>
        </p:nvSpPr>
        <p:spPr bwMode="auto">
          <a:xfrm>
            <a:off x="1497013" y="1316038"/>
            <a:ext cx="1065212"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lang="en-US" altLang="zh-CN" sz="2400" b="1" smtClean="0">
                <a:solidFill>
                  <a:srgbClr val="00FFFF"/>
                </a:solidFill>
                <a:latin typeface="Times New Roman" pitchFamily="18" charset="0"/>
                <a:cs typeface="Times New Roman" pitchFamily="18" charset="0"/>
              </a:rPr>
              <a:t>S</a:t>
            </a:r>
            <a:r>
              <a:rPr lang="en-US" altLang="zh-CN" sz="2400" b="1" smtClean="0">
                <a:solidFill>
                  <a:srgbClr val="00FFFF"/>
                </a:solidFill>
                <a:latin typeface="Times New Roman" pitchFamily="18" charset="0"/>
                <a:cs typeface="Times New Roman" pitchFamily="18" charset="0"/>
                <a:sym typeface="Symbol" pitchFamily="18" charset="2"/>
              </a:rPr>
              <a:t></a:t>
            </a:r>
            <a:r>
              <a:rPr lang="zh-CN" altLang="en-US" sz="2400" b="1" smtClean="0">
                <a:solidFill>
                  <a:srgbClr val="00FFFF"/>
                </a:solidFill>
                <a:latin typeface="Times New Roman" pitchFamily="18" charset="0"/>
                <a:cs typeface="Times New Roman" pitchFamily="18" charset="0"/>
              </a:rPr>
              <a:t>系：</a:t>
            </a:r>
          </a:p>
        </p:txBody>
      </p:sp>
      <p:graphicFrame>
        <p:nvGraphicFramePr>
          <p:cNvPr id="8" name="Object 16"/>
          <p:cNvGraphicFramePr>
            <a:graphicFrameLocks noChangeAspect="1"/>
          </p:cNvGraphicFramePr>
          <p:nvPr>
            <p:extLst>
              <p:ext uri="{D42A27DB-BD31-4B8C-83A1-F6EECF244321}">
                <p14:modId xmlns:p14="http://schemas.microsoft.com/office/powerpoint/2010/main" val="2313656986"/>
              </p:ext>
            </p:extLst>
          </p:nvPr>
        </p:nvGraphicFramePr>
        <p:xfrm>
          <a:off x="2541587" y="1308100"/>
          <a:ext cx="5155920" cy="457200"/>
        </p:xfrm>
        <a:graphic>
          <a:graphicData uri="http://schemas.openxmlformats.org/presentationml/2006/ole">
            <mc:AlternateContent xmlns:mc="http://schemas.openxmlformats.org/markup-compatibility/2006">
              <mc:Choice xmlns:v="urn:schemas-microsoft-com:vml" Requires="v">
                <p:oleObj spid="_x0000_s1478467" name="公式" r:id="rId7" imgW="5155920" imgH="457200" progId="Equation.3">
                  <p:embed/>
                </p:oleObj>
              </mc:Choice>
              <mc:Fallback>
                <p:oleObj name="公式" r:id="rId7" imgW="515592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1587" y="1308100"/>
                        <a:ext cx="515592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1774408416"/>
              </p:ext>
            </p:extLst>
          </p:nvPr>
        </p:nvGraphicFramePr>
        <p:xfrm>
          <a:off x="2411760" y="2630488"/>
          <a:ext cx="3340080" cy="368280"/>
        </p:xfrm>
        <a:graphic>
          <a:graphicData uri="http://schemas.openxmlformats.org/presentationml/2006/ole">
            <mc:AlternateContent xmlns:mc="http://schemas.openxmlformats.org/markup-compatibility/2006">
              <mc:Choice xmlns:v="urn:schemas-microsoft-com:vml" Requires="v">
                <p:oleObj spid="_x0000_s1478468" name="公式" r:id="rId9" imgW="3340080" imgH="368280" progId="Equation.3">
                  <p:embed/>
                </p:oleObj>
              </mc:Choice>
              <mc:Fallback>
                <p:oleObj name="公式" r:id="rId9" imgW="334008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760" y="2630488"/>
                        <a:ext cx="3340080" cy="36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1"/>
          <p:cNvGraphicFramePr>
            <a:graphicFrameLocks noChangeAspect="1"/>
          </p:cNvGraphicFramePr>
          <p:nvPr>
            <p:extLst>
              <p:ext uri="{D42A27DB-BD31-4B8C-83A1-F6EECF244321}">
                <p14:modId xmlns:p14="http://schemas.microsoft.com/office/powerpoint/2010/main" val="1530259608"/>
              </p:ext>
            </p:extLst>
          </p:nvPr>
        </p:nvGraphicFramePr>
        <p:xfrm>
          <a:off x="5812141" y="2630488"/>
          <a:ext cx="1028520" cy="368280"/>
        </p:xfrm>
        <a:graphic>
          <a:graphicData uri="http://schemas.openxmlformats.org/presentationml/2006/ole">
            <mc:AlternateContent xmlns:mc="http://schemas.openxmlformats.org/markup-compatibility/2006">
              <mc:Choice xmlns:v="urn:schemas-microsoft-com:vml" Requires="v">
                <p:oleObj spid="_x0000_s1478469" name="Equation" r:id="rId11" imgW="1028520" imgH="368280" progId="Equation.DSMT4">
                  <p:embed/>
                </p:oleObj>
              </mc:Choice>
              <mc:Fallback>
                <p:oleObj name="Equation" r:id="rId11" imgW="1028520" imgH="3682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2141" y="2630488"/>
                        <a:ext cx="1028520" cy="36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24"/>
          <p:cNvSpPr txBox="1">
            <a:spLocks noChangeArrowheads="1"/>
          </p:cNvSpPr>
          <p:nvPr/>
        </p:nvSpPr>
        <p:spPr bwMode="auto">
          <a:xfrm>
            <a:off x="828675" y="1988840"/>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利用伽利略坐标变换</a:t>
            </a:r>
            <a:endParaRPr lang="zh-CN" altLang="en-US" sz="2400" b="1" dirty="0" smtClean="0">
              <a:solidFill>
                <a:srgbClr val="000000"/>
              </a:solidFill>
              <a:latin typeface="Times New Roman" pitchFamily="18" charset="0"/>
              <a:cs typeface="Times New Roman" pitchFamily="18" charset="0"/>
            </a:endParaRPr>
          </a:p>
        </p:txBody>
      </p:sp>
      <p:graphicFrame>
        <p:nvGraphicFramePr>
          <p:cNvPr id="12" name="Object 25"/>
          <p:cNvGraphicFramePr>
            <a:graphicFrameLocks noChangeAspect="1"/>
          </p:cNvGraphicFramePr>
          <p:nvPr>
            <p:extLst>
              <p:ext uri="{D42A27DB-BD31-4B8C-83A1-F6EECF244321}">
                <p14:modId xmlns:p14="http://schemas.microsoft.com/office/powerpoint/2010/main" val="3395640002"/>
              </p:ext>
            </p:extLst>
          </p:nvPr>
        </p:nvGraphicFramePr>
        <p:xfrm>
          <a:off x="2410666" y="3141663"/>
          <a:ext cx="1930320" cy="368280"/>
        </p:xfrm>
        <a:graphic>
          <a:graphicData uri="http://schemas.openxmlformats.org/presentationml/2006/ole">
            <mc:AlternateContent xmlns:mc="http://schemas.openxmlformats.org/markup-compatibility/2006">
              <mc:Choice xmlns:v="urn:schemas-microsoft-com:vml" Requires="v">
                <p:oleObj spid="_x0000_s1478470" name="公式" r:id="rId13" imgW="1930320" imgH="368280" progId="Equation.3">
                  <p:embed/>
                </p:oleObj>
              </mc:Choice>
              <mc:Fallback>
                <p:oleObj name="公式" r:id="rId13" imgW="1930320" imgH="368280" progId="Equation.3">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0666" y="3141663"/>
                        <a:ext cx="1930320" cy="36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7"/>
          <p:cNvGraphicFramePr>
            <a:graphicFrameLocks noChangeAspect="1"/>
          </p:cNvGraphicFramePr>
          <p:nvPr>
            <p:extLst>
              <p:ext uri="{D42A27DB-BD31-4B8C-83A1-F6EECF244321}">
                <p14:modId xmlns:p14="http://schemas.microsoft.com/office/powerpoint/2010/main" val="622256367"/>
              </p:ext>
            </p:extLst>
          </p:nvPr>
        </p:nvGraphicFramePr>
        <p:xfrm>
          <a:off x="2417763" y="3722688"/>
          <a:ext cx="1815840" cy="368280"/>
        </p:xfrm>
        <a:graphic>
          <a:graphicData uri="http://schemas.openxmlformats.org/presentationml/2006/ole">
            <mc:AlternateContent xmlns:mc="http://schemas.openxmlformats.org/markup-compatibility/2006">
              <mc:Choice xmlns:v="urn:schemas-microsoft-com:vml" Requires="v">
                <p:oleObj spid="_x0000_s1478471" name="公式" r:id="rId15" imgW="1815840" imgH="368280" progId="Equation.3">
                  <p:embed/>
                </p:oleObj>
              </mc:Choice>
              <mc:Fallback>
                <p:oleObj name="公式" r:id="rId15" imgW="1815840" imgH="3682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7763" y="3722688"/>
                        <a:ext cx="1815840" cy="36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28"/>
          <p:cNvSpPr txBox="1">
            <a:spLocks noChangeArrowheads="1"/>
          </p:cNvSpPr>
          <p:nvPr/>
        </p:nvSpPr>
        <p:spPr bwMode="auto">
          <a:xfrm>
            <a:off x="611188" y="4869160"/>
            <a:ext cx="2967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3. </a:t>
            </a:r>
            <a:r>
              <a:rPr kumimoji="1" lang="zh-CN" altLang="en-US"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经典力学的时空观</a:t>
            </a:r>
          </a:p>
        </p:txBody>
      </p:sp>
      <p:sp>
        <p:nvSpPr>
          <p:cNvPr id="15" name="Text Box 29"/>
          <p:cNvSpPr txBox="1">
            <a:spLocks noChangeArrowheads="1"/>
          </p:cNvSpPr>
          <p:nvPr/>
        </p:nvSpPr>
        <p:spPr bwMode="auto">
          <a:xfrm>
            <a:off x="901700" y="5445125"/>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时间、长度、质量是绝对的，同时性是绝对的；</a:t>
            </a:r>
          </a:p>
        </p:txBody>
      </p:sp>
      <p:sp>
        <p:nvSpPr>
          <p:cNvPr id="16" name="Text Box 30"/>
          <p:cNvSpPr txBox="1">
            <a:spLocks noChangeArrowheads="1"/>
          </p:cNvSpPr>
          <p:nvPr/>
        </p:nvSpPr>
        <p:spPr bwMode="auto">
          <a:xfrm>
            <a:off x="900113" y="6019800"/>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坐标、速度等是相对的。</a:t>
            </a:r>
          </a:p>
        </p:txBody>
      </p:sp>
    </p:spTree>
    <p:extLst>
      <p:ext uri="{BB962C8B-B14F-4D97-AF65-F5344CB8AC3E}">
        <p14:creationId xmlns:p14="http://schemas.microsoft.com/office/powerpoint/2010/main" val="426744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4">
                                            <p:txEl>
                                              <p:pRg st="0" end="0"/>
                                            </p:txEl>
                                          </p:spTgt>
                                        </p:tgtEl>
                                        <p:attrNameLst>
                                          <p:attrName>style.visibility</p:attrName>
                                        </p:attrNameLst>
                                      </p:cBhvr>
                                      <p:to>
                                        <p:strVal val="visible"/>
                                      </p:to>
                                    </p:set>
                                    <p:animEffect transition="in" filter="wipe(left)">
                                      <p:cBhvr>
                                        <p:cTn id="54" dur="500"/>
                                        <p:tgtEl>
                                          <p:spTgt spid="14">
                                            <p:txEl>
                                              <p:pRg st="0" end="0"/>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1"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10</a:t>
            </a:fld>
            <a:endParaRPr lang="zh-CN" altLang="en-US"/>
          </a:p>
        </p:txBody>
      </p:sp>
      <p:sp>
        <p:nvSpPr>
          <p:cNvPr id="3" name="Text Box 5"/>
          <p:cNvSpPr txBox="1">
            <a:spLocks noChangeArrowheads="1"/>
          </p:cNvSpPr>
          <p:nvPr/>
        </p:nvSpPr>
        <p:spPr bwMode="auto">
          <a:xfrm>
            <a:off x="323850" y="404813"/>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4.1.4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经典力学的局限性</a:t>
            </a:r>
          </a:p>
        </p:txBody>
      </p:sp>
      <p:pic>
        <p:nvPicPr>
          <p:cNvPr id="4" name="Picture 64"/>
          <p:cNvPicPr>
            <a:picLocks noChangeAspect="1" noChangeArrowheads="1"/>
          </p:cNvPicPr>
          <p:nvPr/>
        </p:nvPicPr>
        <p:blipFill>
          <a:blip r:embed="rId3">
            <a:clrChange>
              <a:clrFrom>
                <a:srgbClr val="004958"/>
              </a:clrFrom>
              <a:clrTo>
                <a:srgbClr val="004958">
                  <a:alpha val="0"/>
                </a:srgbClr>
              </a:clrTo>
            </a:clrChange>
            <a:extLst>
              <a:ext uri="{28A0092B-C50C-407E-A947-70E740481C1C}">
                <a14:useLocalDpi xmlns:a14="http://schemas.microsoft.com/office/drawing/2010/main" val="0"/>
              </a:ext>
            </a:extLst>
          </a:blip>
          <a:srcRect/>
          <a:stretch>
            <a:fillRect/>
          </a:stretch>
        </p:blipFill>
        <p:spPr bwMode="auto">
          <a:xfrm>
            <a:off x="1692275" y="2133600"/>
            <a:ext cx="6048375" cy="2439988"/>
          </a:xfrm>
          <a:prstGeom prst="rect">
            <a:avLst/>
          </a:prstGeom>
          <a:solidFill>
            <a:srgbClr val="006699">
              <a:alpha val="50000"/>
            </a:srgbClr>
          </a:solidFill>
          <a:ln w="28575"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65"/>
          <p:cNvGraphicFramePr>
            <a:graphicFrameLocks noChangeAspect="1"/>
          </p:cNvGraphicFramePr>
          <p:nvPr>
            <p:extLst>
              <p:ext uri="{D42A27DB-BD31-4B8C-83A1-F6EECF244321}">
                <p14:modId xmlns:p14="http://schemas.microsoft.com/office/powerpoint/2010/main" val="3134800279"/>
              </p:ext>
            </p:extLst>
          </p:nvPr>
        </p:nvGraphicFramePr>
        <p:xfrm>
          <a:off x="5924550" y="4797425"/>
          <a:ext cx="1168400" cy="723900"/>
        </p:xfrm>
        <a:graphic>
          <a:graphicData uri="http://schemas.openxmlformats.org/presentationml/2006/ole">
            <mc:AlternateContent xmlns:mc="http://schemas.openxmlformats.org/markup-compatibility/2006">
              <mc:Choice xmlns:v="urn:schemas-microsoft-com:vml" Requires="v">
                <p:oleObj spid="_x0000_s1409548" name="公式" r:id="rId4" imgW="1168200" imgH="723600" progId="Equation.3">
                  <p:embed/>
                </p:oleObj>
              </mc:Choice>
              <mc:Fallback>
                <p:oleObj name="公式" r:id="rId4" imgW="1168200" imgH="723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550" y="4797425"/>
                        <a:ext cx="1168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6"/>
          <p:cNvGraphicFramePr>
            <a:graphicFrameLocks noChangeAspect="1"/>
          </p:cNvGraphicFramePr>
          <p:nvPr>
            <p:extLst>
              <p:ext uri="{D42A27DB-BD31-4B8C-83A1-F6EECF244321}">
                <p14:modId xmlns:p14="http://schemas.microsoft.com/office/powerpoint/2010/main" val="3626424326"/>
              </p:ext>
            </p:extLst>
          </p:nvPr>
        </p:nvGraphicFramePr>
        <p:xfrm>
          <a:off x="5946775" y="5732463"/>
          <a:ext cx="749300" cy="723900"/>
        </p:xfrm>
        <a:graphic>
          <a:graphicData uri="http://schemas.openxmlformats.org/presentationml/2006/ole">
            <mc:AlternateContent xmlns:mc="http://schemas.openxmlformats.org/markup-compatibility/2006">
              <mc:Choice xmlns:v="urn:schemas-microsoft-com:vml" Requires="v">
                <p:oleObj spid="_x0000_s1409549" name="公式" r:id="rId6" imgW="749160" imgH="723600" progId="Equation.3">
                  <p:embed/>
                </p:oleObj>
              </mc:Choice>
              <mc:Fallback>
                <p:oleObj name="公式" r:id="rId6" imgW="749160" imgH="723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6775" y="5732463"/>
                        <a:ext cx="7493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7"/>
          <p:cNvSpPr>
            <a:spLocks noChangeArrowheads="1"/>
          </p:cNvSpPr>
          <p:nvPr/>
        </p:nvSpPr>
        <p:spPr bwMode="auto">
          <a:xfrm>
            <a:off x="1116013" y="4930775"/>
            <a:ext cx="473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由</a:t>
            </a:r>
            <a:r>
              <a:rPr kumimoji="0" lang="en-US" altLang="zh-CN" sz="2400" b="1" i="1" u="none" strike="noStrike" kern="0" cap="none" spc="0" normalizeH="0" baseline="0" noProof="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点发出的光到达地球的时间是</a:t>
            </a:r>
            <a:r>
              <a:rPr kumimoji="0" lang="zh-CN" altLang="en-US" sz="1800" b="1" i="0" u="none" strike="noStrike" kern="0" cap="none" spc="0" normalizeH="0" baseline="0" noProof="0" smtClean="0">
                <a:ln>
                  <a:noFill/>
                </a:ln>
                <a:solidFill>
                  <a:srgbClr val="000000"/>
                </a:solidFill>
                <a:effectLst/>
                <a:uLnTx/>
                <a:uFillTx/>
                <a:latin typeface="Times New Roman" pitchFamily="18" charset="0"/>
                <a:cs typeface="Times New Roman" pitchFamily="18" charset="0"/>
              </a:rPr>
              <a:t> </a:t>
            </a:r>
          </a:p>
        </p:txBody>
      </p:sp>
      <p:sp>
        <p:nvSpPr>
          <p:cNvPr id="8" name="Text Box 68"/>
          <p:cNvSpPr txBox="1">
            <a:spLocks noChangeArrowheads="1"/>
          </p:cNvSpPr>
          <p:nvPr/>
        </p:nvSpPr>
        <p:spPr bwMode="auto">
          <a:xfrm>
            <a:off x="1127125" y="5875338"/>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而点</a:t>
            </a:r>
            <a:r>
              <a:rPr kumimoji="0" lang="en-US" altLang="zh-CN" sz="2400" b="1" i="1" u="none" strike="noStrike" kern="0" cap="none" spc="0" normalizeH="0" baseline="0" noProof="0" smtClean="0">
                <a:ln>
                  <a:noFill/>
                </a:ln>
                <a:solidFill>
                  <a:srgbClr val="FFCC66"/>
                </a:solidFill>
                <a:effectLst/>
                <a:uLnTx/>
                <a:uFillTx/>
                <a:latin typeface="Times New Roman" pitchFamily="18" charset="0"/>
                <a:cs typeface="Times New Roman" pitchFamily="18" charset="0"/>
              </a:rPr>
              <a:t>B</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发出的光到达地球的时间是 </a:t>
            </a:r>
          </a:p>
        </p:txBody>
      </p:sp>
      <p:sp>
        <p:nvSpPr>
          <p:cNvPr id="9" name="Text Box 69"/>
          <p:cNvSpPr txBox="1">
            <a:spLocks noChangeArrowheads="1"/>
          </p:cNvSpPr>
          <p:nvPr/>
        </p:nvSpPr>
        <p:spPr bwMode="auto">
          <a:xfrm>
            <a:off x="755650" y="947738"/>
            <a:ext cx="82804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82888" indent="-2782888" algn="l">
              <a:spcBef>
                <a:spcPct val="0"/>
              </a:spcBef>
              <a:defRPr>
                <a:solidFill>
                  <a:schemeClr val="tx1"/>
                </a:solidFill>
                <a:latin typeface="Arial" pitchFamily="34" charset="0"/>
                <a:ea typeface="宋体" pitchFamily="2" charset="-122"/>
              </a:defRPr>
            </a:lvl1pPr>
            <a:lvl2pPr marL="3314700" algn="l">
              <a:spcBef>
                <a:spcPct val="0"/>
              </a:spcBef>
              <a:defRPr>
                <a:solidFill>
                  <a:schemeClr val="tx1"/>
                </a:solidFill>
                <a:latin typeface="Arial" pitchFamily="34" charset="0"/>
                <a:ea typeface="宋体" pitchFamily="2" charset="-122"/>
              </a:defRPr>
            </a:lvl2pPr>
            <a:lvl3pPr marL="3494088" algn="l">
              <a:spcBef>
                <a:spcPct val="0"/>
              </a:spcBef>
              <a:defRPr>
                <a:solidFill>
                  <a:schemeClr val="tx1"/>
                </a:solidFill>
                <a:latin typeface="Arial" pitchFamily="34" charset="0"/>
                <a:ea typeface="宋体" pitchFamily="2" charset="-122"/>
              </a:defRPr>
            </a:lvl3pPr>
            <a:lvl4pPr marL="3673475" algn="l">
              <a:spcBef>
                <a:spcPct val="0"/>
              </a:spcBef>
              <a:defRPr>
                <a:solidFill>
                  <a:schemeClr val="tx1"/>
                </a:solidFill>
                <a:latin typeface="Arial" pitchFamily="34" charset="0"/>
                <a:ea typeface="宋体" pitchFamily="2" charset="-122"/>
              </a:defRPr>
            </a:lvl4pPr>
            <a:lvl5pPr marL="3852863" algn="l">
              <a:spcBef>
                <a:spcPct val="0"/>
              </a:spcBef>
              <a:defRPr>
                <a:solidFill>
                  <a:schemeClr val="tx1"/>
                </a:solidFill>
                <a:latin typeface="Arial" pitchFamily="34" charset="0"/>
                <a:ea typeface="宋体" pitchFamily="2" charset="-122"/>
              </a:defRPr>
            </a:lvl5pPr>
            <a:lvl6pPr marL="4310063" fontAlgn="base">
              <a:spcBef>
                <a:spcPct val="0"/>
              </a:spcBef>
              <a:spcAft>
                <a:spcPct val="0"/>
              </a:spcAft>
              <a:defRPr>
                <a:solidFill>
                  <a:schemeClr val="tx1"/>
                </a:solidFill>
                <a:latin typeface="Arial" pitchFamily="34" charset="0"/>
                <a:ea typeface="宋体" pitchFamily="2" charset="-122"/>
              </a:defRPr>
            </a:lvl6pPr>
            <a:lvl7pPr marL="4767263" fontAlgn="base">
              <a:spcBef>
                <a:spcPct val="0"/>
              </a:spcBef>
              <a:spcAft>
                <a:spcPct val="0"/>
              </a:spcAft>
              <a:defRPr>
                <a:solidFill>
                  <a:schemeClr val="tx1"/>
                </a:solidFill>
                <a:latin typeface="Arial" pitchFamily="34" charset="0"/>
                <a:ea typeface="宋体" pitchFamily="2" charset="-122"/>
              </a:defRPr>
            </a:lvl7pPr>
            <a:lvl8pPr marL="5224463" fontAlgn="base">
              <a:spcBef>
                <a:spcPct val="0"/>
              </a:spcBef>
              <a:spcAft>
                <a:spcPct val="0"/>
              </a:spcAft>
              <a:defRPr>
                <a:solidFill>
                  <a:schemeClr val="tx1"/>
                </a:solidFill>
                <a:latin typeface="Arial" pitchFamily="34" charset="0"/>
                <a:ea typeface="宋体" pitchFamily="2" charset="-122"/>
              </a:defRPr>
            </a:lvl8pPr>
            <a:lvl9pPr marL="5681663"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Bef>
                <a:spcPct val="50000"/>
              </a:spcBef>
              <a:spcAft>
                <a:spcPct val="0"/>
              </a:spcAft>
            </a:pPr>
            <a:r>
              <a:rPr kumimoji="1" lang="en-US" altLang="zh-CN" sz="2400" b="1" smtClean="0">
                <a:solidFill>
                  <a:srgbClr val="66FFFF"/>
                </a:solidFill>
                <a:latin typeface="Times New Roman" pitchFamily="18" charset="0"/>
                <a:cs typeface="Times New Roman" pitchFamily="18" charset="0"/>
              </a:rPr>
              <a:t>1. </a:t>
            </a:r>
            <a:r>
              <a:rPr kumimoji="1" lang="zh-CN" altLang="en-US" sz="2400" b="1" smtClean="0">
                <a:solidFill>
                  <a:srgbClr val="66FFFF"/>
                </a:solidFill>
                <a:latin typeface="Times New Roman" pitchFamily="18" charset="0"/>
                <a:cs typeface="Times New Roman" pitchFamily="18" charset="0"/>
              </a:rPr>
              <a:t>超新星爆发疑问：</a:t>
            </a:r>
            <a:r>
              <a:rPr lang="zh-CN" altLang="en-US" sz="2400" b="1" smtClean="0">
                <a:solidFill>
                  <a:srgbClr val="FFFFFF"/>
                </a:solidFill>
                <a:latin typeface="Times New Roman" pitchFamily="18" charset="0"/>
                <a:ea typeface="仿宋_GB2312" pitchFamily="49" charset="-122"/>
                <a:cs typeface="Times New Roman" pitchFamily="18" charset="0"/>
              </a:rPr>
              <a:t>据史书称，公元</a:t>
            </a:r>
            <a:r>
              <a:rPr lang="en-US" altLang="zh-CN" sz="2400" b="1" smtClean="0">
                <a:solidFill>
                  <a:srgbClr val="FFFFFF"/>
                </a:solidFill>
                <a:latin typeface="Times New Roman" pitchFamily="18" charset="0"/>
                <a:ea typeface="仿宋_GB2312" pitchFamily="49" charset="-122"/>
                <a:cs typeface="Times New Roman" pitchFamily="18" charset="0"/>
              </a:rPr>
              <a:t>1054</a:t>
            </a:r>
            <a:r>
              <a:rPr lang="zh-CN" altLang="en-US" sz="2400" b="1" smtClean="0">
                <a:solidFill>
                  <a:srgbClr val="FFFFFF"/>
                </a:solidFill>
                <a:latin typeface="Times New Roman" pitchFamily="18" charset="0"/>
                <a:ea typeface="仿宋_GB2312" pitchFamily="49" charset="-122"/>
                <a:cs typeface="Times New Roman" pitchFamily="18" charset="0"/>
              </a:rPr>
              <a:t>年</a:t>
            </a:r>
            <a:r>
              <a:rPr lang="en-US" altLang="zh-CN" sz="2400" b="1" smtClean="0">
                <a:solidFill>
                  <a:srgbClr val="FFFFFF"/>
                </a:solidFill>
                <a:latin typeface="Times New Roman" pitchFamily="18" charset="0"/>
                <a:ea typeface="仿宋_GB2312" pitchFamily="49" charset="-122"/>
                <a:cs typeface="Times New Roman" pitchFamily="18" charset="0"/>
              </a:rPr>
              <a:t>5</a:t>
            </a:r>
            <a:r>
              <a:rPr lang="zh-CN" altLang="en-US" sz="2400" b="1" smtClean="0">
                <a:solidFill>
                  <a:srgbClr val="FFFFFF"/>
                </a:solidFill>
                <a:latin typeface="Times New Roman" pitchFamily="18" charset="0"/>
                <a:ea typeface="仿宋_GB2312" pitchFamily="49" charset="-122"/>
                <a:cs typeface="Times New Roman" pitchFamily="18" charset="0"/>
              </a:rPr>
              <a:t>月，出现超新星爆发，前后历时</a:t>
            </a:r>
            <a:r>
              <a:rPr lang="en-US" altLang="zh-CN" sz="2400" b="1" smtClean="0">
                <a:solidFill>
                  <a:srgbClr val="FFFFFF"/>
                </a:solidFill>
                <a:latin typeface="Times New Roman" pitchFamily="18" charset="0"/>
                <a:ea typeface="仿宋_GB2312" pitchFamily="49" charset="-122"/>
                <a:cs typeface="Times New Roman" pitchFamily="18" charset="0"/>
              </a:rPr>
              <a:t>22</a:t>
            </a:r>
            <a:r>
              <a:rPr lang="zh-CN" altLang="en-US" sz="2400" b="1" smtClean="0">
                <a:solidFill>
                  <a:srgbClr val="FFFFFF"/>
                </a:solidFill>
                <a:latin typeface="Times New Roman" pitchFamily="18" charset="0"/>
                <a:ea typeface="仿宋_GB2312" pitchFamily="49" charset="-122"/>
                <a:cs typeface="Times New Roman" pitchFamily="18" charset="0"/>
              </a:rPr>
              <a:t>个月 。</a:t>
            </a:r>
          </a:p>
        </p:txBody>
      </p:sp>
    </p:spTree>
    <p:extLst>
      <p:ext uri="{BB962C8B-B14F-4D97-AF65-F5344CB8AC3E}">
        <p14:creationId xmlns:p14="http://schemas.microsoft.com/office/powerpoint/2010/main" val="30444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11</a:t>
            </a:fld>
            <a:endParaRPr lang="zh-CN" altLang="en-US"/>
          </a:p>
        </p:txBody>
      </p:sp>
      <p:sp>
        <p:nvSpPr>
          <p:cNvPr id="4" name="Text Box 2"/>
          <p:cNvSpPr txBox="1">
            <a:spLocks noChangeArrowheads="1"/>
          </p:cNvSpPr>
          <p:nvPr/>
        </p:nvSpPr>
        <p:spPr bwMode="auto">
          <a:xfrm>
            <a:off x="900113" y="595065"/>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蟹状星云与地球距离</a:t>
            </a:r>
          </a:p>
        </p:txBody>
      </p:sp>
      <p:graphicFrame>
        <p:nvGraphicFramePr>
          <p:cNvPr id="5" name="Object 3"/>
          <p:cNvGraphicFramePr>
            <a:graphicFrameLocks noChangeAspect="1"/>
          </p:cNvGraphicFramePr>
          <p:nvPr>
            <p:extLst>
              <p:ext uri="{D42A27DB-BD31-4B8C-83A1-F6EECF244321}">
                <p14:modId xmlns:p14="http://schemas.microsoft.com/office/powerpoint/2010/main" val="1721148989"/>
              </p:ext>
            </p:extLst>
          </p:nvPr>
        </p:nvGraphicFramePr>
        <p:xfrm>
          <a:off x="2728913" y="2026990"/>
          <a:ext cx="1384300" cy="368300"/>
        </p:xfrm>
        <a:graphic>
          <a:graphicData uri="http://schemas.openxmlformats.org/presentationml/2006/ole">
            <mc:AlternateContent xmlns:mc="http://schemas.openxmlformats.org/markup-compatibility/2006">
              <mc:Choice xmlns:v="urn:schemas-microsoft-com:vml" Requires="v">
                <p:oleObj spid="_x0000_s1410840" name="公式" r:id="rId3" imgW="1384200" imgH="368280" progId="Equation.3">
                  <p:embed/>
                </p:oleObj>
              </mc:Choice>
              <mc:Fallback>
                <p:oleObj name="公式" r:id="rId3" imgW="138420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13" y="2026990"/>
                        <a:ext cx="1384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829556993"/>
              </p:ext>
            </p:extLst>
          </p:nvPr>
        </p:nvGraphicFramePr>
        <p:xfrm>
          <a:off x="3932668" y="722676"/>
          <a:ext cx="1041400" cy="279400"/>
        </p:xfrm>
        <a:graphic>
          <a:graphicData uri="http://schemas.openxmlformats.org/presentationml/2006/ole">
            <mc:AlternateContent xmlns:mc="http://schemas.openxmlformats.org/markup-compatibility/2006">
              <mc:Choice xmlns:v="urn:schemas-microsoft-com:vml" Requires="v">
                <p:oleObj spid="_x0000_s1410841" name="公式" r:id="rId5" imgW="1041120" imgH="279360" progId="Equation.3">
                  <p:embed/>
                </p:oleObj>
              </mc:Choice>
              <mc:Fallback>
                <p:oleObj name="公式" r:id="rId5" imgW="104112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2668" y="722676"/>
                        <a:ext cx="10414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520120064"/>
              </p:ext>
            </p:extLst>
          </p:nvPr>
        </p:nvGraphicFramePr>
        <p:xfrm>
          <a:off x="3923928" y="1381726"/>
          <a:ext cx="1802880" cy="406080"/>
        </p:xfrm>
        <a:graphic>
          <a:graphicData uri="http://schemas.openxmlformats.org/presentationml/2006/ole">
            <mc:AlternateContent xmlns:mc="http://schemas.openxmlformats.org/markup-compatibility/2006">
              <mc:Choice xmlns:v="urn:schemas-microsoft-com:vml" Requires="v">
                <p:oleObj spid="_x0000_s1410842" name="Equation" r:id="rId7" imgW="901440" imgH="203040" progId="Equation.DSMT4">
                  <p:embed/>
                </p:oleObj>
              </mc:Choice>
              <mc:Fallback>
                <p:oleObj name="Equation" r:id="rId7" imgW="901440" imgH="203040" progId="Equation.DSMT4">
                  <p:embed/>
                  <p:pic>
                    <p:nvPicPr>
                      <p:cNvPr id="0" name=""/>
                      <p:cNvPicPr>
                        <a:picLocks noChangeAspect="1" noChangeArrowheads="1"/>
                      </p:cNvPicPr>
                      <p:nvPr/>
                    </p:nvPicPr>
                    <p:blipFill>
                      <a:blip r:embed="rId8"/>
                      <a:srcRect/>
                      <a:stretch>
                        <a:fillRect/>
                      </a:stretch>
                    </p:blipFill>
                    <p:spPr bwMode="auto">
                      <a:xfrm>
                        <a:off x="3923928" y="1381726"/>
                        <a:ext cx="1802880" cy="4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1"/>
          <p:cNvSpPr txBox="1">
            <a:spLocks noChangeArrowheads="1"/>
          </p:cNvSpPr>
          <p:nvPr/>
        </p:nvSpPr>
        <p:spPr bwMode="auto">
          <a:xfrm>
            <a:off x="900113" y="2611760"/>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66"/>
                </a:solidFill>
                <a:latin typeface="Times New Roman" pitchFamily="18" charset="0"/>
                <a:cs typeface="Times New Roman" pitchFamily="18" charset="0"/>
              </a:rPr>
              <a:t>光速不服从经典力学的速度变换</a:t>
            </a:r>
            <a:r>
              <a:rPr lang="zh-CN" altLang="en-US" sz="2400" b="1" dirty="0">
                <a:solidFill>
                  <a:srgbClr val="FFFF66"/>
                </a:solidFill>
                <a:latin typeface="Times New Roman" pitchFamily="18" charset="0"/>
                <a:cs typeface="Times New Roman" pitchFamily="18" charset="0"/>
              </a:rPr>
              <a:t>法则</a:t>
            </a:r>
            <a:endParaRPr lang="zh-CN" altLang="en-US" sz="2400" b="1" dirty="0" smtClean="0">
              <a:solidFill>
                <a:srgbClr val="FFFF66"/>
              </a:solidFill>
              <a:latin typeface="Times New Roman" pitchFamily="18" charset="0"/>
              <a:cs typeface="Times New Roman" pitchFamily="18" charset="0"/>
            </a:endParaRPr>
          </a:p>
        </p:txBody>
      </p:sp>
      <p:sp>
        <p:nvSpPr>
          <p:cNvPr id="9" name="Text Box 12"/>
          <p:cNvSpPr txBox="1">
            <a:spLocks noChangeArrowheads="1"/>
          </p:cNvSpPr>
          <p:nvPr/>
        </p:nvSpPr>
        <p:spPr bwMode="auto">
          <a:xfrm>
            <a:off x="900113" y="1315790"/>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smtClean="0">
                <a:solidFill>
                  <a:srgbClr val="FFFFFF"/>
                </a:solidFill>
                <a:latin typeface="Times New Roman" pitchFamily="18" charset="0"/>
                <a:cs typeface="Times New Roman" pitchFamily="18" charset="0"/>
              </a:rPr>
              <a:t>爆发中抛射物的速度 </a:t>
            </a:r>
          </a:p>
        </p:txBody>
      </p:sp>
      <p:sp>
        <p:nvSpPr>
          <p:cNvPr id="10" name="Rectangle 13"/>
          <p:cNvSpPr>
            <a:spLocks noChangeArrowheads="1"/>
          </p:cNvSpPr>
          <p:nvPr/>
        </p:nvSpPr>
        <p:spPr bwMode="auto">
          <a:xfrm>
            <a:off x="4139952" y="1963490"/>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年</a:t>
            </a:r>
          </a:p>
        </p:txBody>
      </p:sp>
      <p:sp>
        <p:nvSpPr>
          <p:cNvPr id="51" name="Text Box 51"/>
          <p:cNvSpPr txBox="1">
            <a:spLocks noChangeArrowheads="1"/>
          </p:cNvSpPr>
          <p:nvPr/>
        </p:nvSpPr>
        <p:spPr bwMode="auto">
          <a:xfrm>
            <a:off x="611188" y="3297758"/>
            <a:ext cx="3275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400" b="1" dirty="0" smtClean="0">
                <a:solidFill>
                  <a:srgbClr val="66FFFF"/>
                </a:solidFill>
                <a:latin typeface="Times New Roman" pitchFamily="18" charset="0"/>
                <a:cs typeface="Times New Roman" pitchFamily="18" charset="0"/>
              </a:rPr>
              <a:t>2. </a:t>
            </a:r>
            <a:r>
              <a:rPr kumimoji="1" lang="zh-CN" altLang="en-US" sz="2400" b="1" dirty="0" smtClean="0">
                <a:solidFill>
                  <a:srgbClr val="66FFFF"/>
                </a:solidFill>
                <a:latin typeface="Times New Roman" pitchFamily="18" charset="0"/>
                <a:cs typeface="Times New Roman" pitchFamily="18" charset="0"/>
              </a:rPr>
              <a:t>迈克耳逊</a:t>
            </a:r>
            <a:r>
              <a:rPr kumimoji="1" lang="en-US" altLang="zh-CN" sz="2400" b="1" dirty="0">
                <a:solidFill>
                  <a:srgbClr val="66FFFF"/>
                </a:solidFill>
                <a:latin typeface="Times New Roman" pitchFamily="18" charset="0"/>
                <a:cs typeface="Times New Roman" pitchFamily="18" charset="0"/>
              </a:rPr>
              <a:t>—</a:t>
            </a:r>
            <a:r>
              <a:rPr kumimoji="1" lang="zh-CN" altLang="en-US" sz="2400" b="1" dirty="0">
                <a:solidFill>
                  <a:srgbClr val="66FFFF"/>
                </a:solidFill>
                <a:latin typeface="Times New Roman" pitchFamily="18" charset="0"/>
                <a:cs typeface="Times New Roman" pitchFamily="18" charset="0"/>
              </a:rPr>
              <a:t>莫雷实验</a:t>
            </a:r>
            <a:endParaRPr kumimoji="1" lang="zh-CN" altLang="en-US" sz="2400" b="1" dirty="0" smtClean="0">
              <a:solidFill>
                <a:srgbClr val="66FFFF"/>
              </a:solidFill>
              <a:latin typeface="Times New Roman" pitchFamily="18" charset="0"/>
              <a:cs typeface="Times New Roman" pitchFamily="18" charset="0"/>
            </a:endParaRPr>
          </a:p>
        </p:txBody>
      </p:sp>
      <p:sp>
        <p:nvSpPr>
          <p:cNvPr id="54" name="Text Box 54"/>
          <p:cNvSpPr txBox="1">
            <a:spLocks noChangeArrowheads="1"/>
          </p:cNvSpPr>
          <p:nvPr/>
        </p:nvSpPr>
        <p:spPr bwMode="auto">
          <a:xfrm>
            <a:off x="5454072" y="3975447"/>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66"/>
                </a:solidFill>
                <a:latin typeface="Arial" pitchFamily="34" charset="0"/>
              </a:rPr>
              <a:t>光速不变</a:t>
            </a:r>
          </a:p>
        </p:txBody>
      </p:sp>
      <p:sp>
        <p:nvSpPr>
          <p:cNvPr id="55" name="Rectangle 13"/>
          <p:cNvSpPr>
            <a:spLocks noChangeArrowheads="1"/>
          </p:cNvSpPr>
          <p:nvPr/>
        </p:nvSpPr>
        <p:spPr bwMode="auto">
          <a:xfrm>
            <a:off x="4992711" y="62068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光年</a:t>
            </a:r>
          </a:p>
        </p:txBody>
      </p:sp>
      <p:sp>
        <p:nvSpPr>
          <p:cNvPr id="13" name="Text Box 2"/>
          <p:cNvSpPr txBox="1">
            <a:spLocks noChangeArrowheads="1"/>
          </p:cNvSpPr>
          <p:nvPr/>
        </p:nvSpPr>
        <p:spPr bwMode="auto">
          <a:xfrm>
            <a:off x="899592" y="3975447"/>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干涉条纹移动的条数为零</a:t>
            </a:r>
          </a:p>
        </p:txBody>
      </p:sp>
      <p:sp>
        <p:nvSpPr>
          <p:cNvPr id="14" name="AutoShape 111"/>
          <p:cNvSpPr>
            <a:spLocks noChangeArrowheads="1"/>
          </p:cNvSpPr>
          <p:nvPr/>
        </p:nvSpPr>
        <p:spPr bwMode="auto">
          <a:xfrm>
            <a:off x="4644008" y="4091301"/>
            <a:ext cx="720000" cy="231775"/>
          </a:xfrm>
          <a:prstGeom prst="rightArrow">
            <a:avLst>
              <a:gd name="adj1" fmla="val 43138"/>
              <a:gd name="adj2" fmla="val 100622"/>
            </a:avLst>
          </a:prstGeom>
          <a:solidFill>
            <a:srgbClr val="00FF00">
              <a:alpha val="70000"/>
            </a:srgbClr>
          </a:solidFill>
          <a:ln w="12699">
            <a:noFill/>
            <a:miter lim="800000"/>
            <a:headEnd type="none" w="sm" len="sm"/>
            <a:tailEnd type="none" w="sm" len="sm"/>
          </a:ln>
          <a:effectLst/>
        </p:spPr>
        <p:txBody>
          <a:bodyPr wrap="none" anchor="ct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327821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left)">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51" grpId="0"/>
      <p:bldP spid="54" grpId="0"/>
      <p:bldP spid="55" grpId="0"/>
      <p:bldP spid="13"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12</a:t>
            </a:fld>
            <a:endParaRPr lang="zh-CN" altLang="en-US"/>
          </a:p>
        </p:txBody>
      </p:sp>
      <p:sp>
        <p:nvSpPr>
          <p:cNvPr id="3" name="Text Box 4"/>
          <p:cNvSpPr txBox="1">
            <a:spLocks noChangeArrowheads="1"/>
          </p:cNvSpPr>
          <p:nvPr/>
        </p:nvSpPr>
        <p:spPr bwMode="auto">
          <a:xfrm>
            <a:off x="539552" y="1481138"/>
            <a:ext cx="8114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smtClean="0">
                <a:ln>
                  <a:noFill/>
                </a:ln>
                <a:solidFill>
                  <a:srgbClr val="66FF33"/>
                </a:solidFill>
                <a:effectLst/>
                <a:uLnTx/>
                <a:uFillTx/>
                <a:latin typeface="Times New Roman" pitchFamily="18" charset="0"/>
                <a:cs typeface="Times New Roman" pitchFamily="18" charset="0"/>
              </a:rPr>
              <a:t>§4.2  </a:t>
            </a:r>
            <a:r>
              <a:rPr kumimoji="1" lang="zh-CN" altLang="en-US" sz="3200" b="1" i="0" u="none" strike="noStrike" kern="0" cap="none" spc="0" normalizeH="0" baseline="0" noProof="0" dirty="0" smtClean="0">
                <a:ln>
                  <a:noFill/>
                </a:ln>
                <a:solidFill>
                  <a:srgbClr val="66FF33"/>
                </a:solidFill>
                <a:effectLst/>
                <a:uLnTx/>
                <a:uFillTx/>
                <a:latin typeface="Times New Roman" pitchFamily="18" charset="0"/>
                <a:ea typeface="黑体" pitchFamily="49" charset="-122"/>
                <a:cs typeface="Times New Roman" pitchFamily="18" charset="0"/>
              </a:rPr>
              <a:t>狭义相对论的基本假设与洛伦兹变换</a:t>
            </a:r>
            <a:endParaRPr kumimoji="1" lang="zh-CN" altLang="en-US" sz="3200" b="1" i="0" u="none" strike="noStrike" kern="0" cap="none" spc="0" normalizeH="0" baseline="0" noProof="0" dirty="0" smtClean="0">
              <a:ln>
                <a:noFill/>
              </a:ln>
              <a:solidFill>
                <a:srgbClr val="FFFF66"/>
              </a:solidFill>
              <a:effectLst/>
              <a:uLnTx/>
              <a:uFillTx/>
              <a:latin typeface="Times New Roman" pitchFamily="18" charset="0"/>
              <a:cs typeface="Times New Roman" pitchFamily="18" charset="0"/>
            </a:endParaRPr>
          </a:p>
        </p:txBody>
      </p:sp>
      <p:sp>
        <p:nvSpPr>
          <p:cNvPr id="4" name="Line 9"/>
          <p:cNvSpPr>
            <a:spLocks noChangeShapeType="1"/>
          </p:cNvSpPr>
          <p:nvPr/>
        </p:nvSpPr>
        <p:spPr bwMode="auto">
          <a:xfrm>
            <a:off x="611188" y="2308225"/>
            <a:ext cx="8064500" cy="0"/>
          </a:xfrm>
          <a:prstGeom prst="line">
            <a:avLst/>
          </a:prstGeom>
          <a:noFill/>
          <a:ln w="57150" cmpd="thickThin">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5" name="Text Box 14"/>
          <p:cNvSpPr txBox="1">
            <a:spLocks noChangeArrowheads="1"/>
          </p:cNvSpPr>
          <p:nvPr/>
        </p:nvSpPr>
        <p:spPr bwMode="auto">
          <a:xfrm>
            <a:off x="827088" y="2565400"/>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smtClean="0">
                <a:solidFill>
                  <a:srgbClr val="FFFFFF"/>
                </a:solidFill>
                <a:latin typeface="Times New Roman" pitchFamily="18" charset="0"/>
                <a:cs typeface="Times New Roman" pitchFamily="18" charset="0"/>
              </a:rPr>
              <a:t>主要内容：</a:t>
            </a:r>
          </a:p>
        </p:txBody>
      </p:sp>
      <p:sp>
        <p:nvSpPr>
          <p:cNvPr id="6" name="Text Box 15"/>
          <p:cNvSpPr txBox="1">
            <a:spLocks noChangeArrowheads="1"/>
          </p:cNvSpPr>
          <p:nvPr/>
        </p:nvSpPr>
        <p:spPr bwMode="auto">
          <a:xfrm>
            <a:off x="1258888" y="3357563"/>
            <a:ext cx="416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狭义相对论的两个基本假设</a:t>
            </a:r>
          </a:p>
        </p:txBody>
      </p:sp>
      <p:sp>
        <p:nvSpPr>
          <p:cNvPr id="7" name="Text Box 16"/>
          <p:cNvSpPr txBox="1">
            <a:spLocks noChangeArrowheads="1"/>
          </p:cNvSpPr>
          <p:nvPr/>
        </p:nvSpPr>
        <p:spPr bwMode="auto">
          <a:xfrm>
            <a:off x="1258888" y="4005263"/>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2.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洛伦兹变换</a:t>
            </a:r>
          </a:p>
        </p:txBody>
      </p:sp>
    </p:spTree>
    <p:extLst>
      <p:ext uri="{BB962C8B-B14F-4D97-AF65-F5344CB8AC3E}">
        <p14:creationId xmlns:p14="http://schemas.microsoft.com/office/powerpoint/2010/main" val="127738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13</a:t>
            </a:fld>
            <a:endParaRPr lang="zh-CN" altLang="en-US"/>
          </a:p>
        </p:txBody>
      </p:sp>
      <p:sp>
        <p:nvSpPr>
          <p:cNvPr id="3" name="Text Box 2"/>
          <p:cNvSpPr txBox="1">
            <a:spLocks noChangeArrowheads="1"/>
          </p:cNvSpPr>
          <p:nvPr/>
        </p:nvSpPr>
        <p:spPr bwMode="auto">
          <a:xfrm>
            <a:off x="323850" y="620713"/>
            <a:ext cx="467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4.2.1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狭义相对论的两个基本假设</a:t>
            </a:r>
          </a:p>
        </p:txBody>
      </p:sp>
      <p:sp>
        <p:nvSpPr>
          <p:cNvPr id="4" name="Text Box 7"/>
          <p:cNvSpPr txBox="1">
            <a:spLocks noChangeArrowheads="1"/>
          </p:cNvSpPr>
          <p:nvPr/>
        </p:nvSpPr>
        <p:spPr bwMode="auto">
          <a:xfrm>
            <a:off x="587375" y="1412875"/>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 </a:t>
            </a:r>
            <a:r>
              <a:rPr kumimoji="1" lang="en-US" altLang="zh-CN"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相对性原理</a:t>
            </a:r>
            <a:endParaRPr kumimoji="1" lang="zh-CN" altLang="en-US" sz="2400" b="1" i="1" u="none" strike="noStrike" kern="0" cap="none" spc="0" normalizeH="0" baseline="0" noProof="0" smtClean="0">
              <a:ln>
                <a:noFill/>
              </a:ln>
              <a:solidFill>
                <a:srgbClr val="FFCC00"/>
              </a:solidFill>
              <a:effectLst/>
              <a:uLnTx/>
              <a:uFillTx/>
              <a:latin typeface="Times New Roman" pitchFamily="18" charset="0"/>
              <a:cs typeface="Times New Roman" pitchFamily="18" charset="0"/>
            </a:endParaRPr>
          </a:p>
        </p:txBody>
      </p:sp>
      <p:sp>
        <p:nvSpPr>
          <p:cNvPr id="5" name="Text Box 8"/>
          <p:cNvSpPr txBox="1">
            <a:spLocks noChangeArrowheads="1"/>
          </p:cNvSpPr>
          <p:nvPr/>
        </p:nvSpPr>
        <p:spPr bwMode="auto">
          <a:xfrm>
            <a:off x="544513" y="2708275"/>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 2. </a:t>
            </a:r>
            <a:r>
              <a:rPr kumimoji="1" lang="zh-CN" altLang="en-US"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光速不变原理</a:t>
            </a:r>
            <a:endParaRPr kumimoji="1" lang="zh-CN" altLang="en-US" sz="2400" b="1" i="1" u="none" strike="noStrike" kern="0" cap="none" spc="0" normalizeH="0" baseline="0" noProof="0" smtClean="0">
              <a:ln>
                <a:noFill/>
              </a:ln>
              <a:solidFill>
                <a:srgbClr val="FFCC00"/>
              </a:solidFill>
              <a:effectLst/>
              <a:uLnTx/>
              <a:uFillTx/>
              <a:latin typeface="Times New Roman" pitchFamily="18" charset="0"/>
              <a:cs typeface="Times New Roman" pitchFamily="18" charset="0"/>
            </a:endParaRPr>
          </a:p>
        </p:txBody>
      </p:sp>
      <p:sp>
        <p:nvSpPr>
          <p:cNvPr id="6" name="Text Box 141"/>
          <p:cNvSpPr txBox="1">
            <a:spLocks noChangeArrowheads="1"/>
          </p:cNvSpPr>
          <p:nvPr/>
        </p:nvSpPr>
        <p:spPr bwMode="auto">
          <a:xfrm>
            <a:off x="971550" y="1963738"/>
            <a:ext cx="79191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a:solidFill>
                  <a:srgbClr val="FFFFFF"/>
                </a:solidFill>
                <a:latin typeface="Times New Roman" pitchFamily="18" charset="0"/>
                <a:cs typeface="Times New Roman" pitchFamily="18" charset="0"/>
              </a:rPr>
              <a:t>在所有惯性系中，物理定律都</a:t>
            </a:r>
            <a:r>
              <a:rPr lang="zh-CN" altLang="en-US" sz="2400" b="1" dirty="0" smtClean="0">
                <a:solidFill>
                  <a:srgbClr val="FFFFFF"/>
                </a:solidFill>
                <a:latin typeface="Times New Roman" pitchFamily="18" charset="0"/>
                <a:cs typeface="Times New Roman" pitchFamily="18" charset="0"/>
              </a:rPr>
              <a:t>具有相同的数学表达形式。</a:t>
            </a:r>
          </a:p>
        </p:txBody>
      </p:sp>
      <p:sp>
        <p:nvSpPr>
          <p:cNvPr id="7" name="Text Box 142"/>
          <p:cNvSpPr txBox="1">
            <a:spLocks noChangeArrowheads="1"/>
          </p:cNvSpPr>
          <p:nvPr/>
        </p:nvSpPr>
        <p:spPr bwMode="auto">
          <a:xfrm>
            <a:off x="958850" y="3216576"/>
            <a:ext cx="8005763"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30000"/>
              </a:lnSpc>
              <a:spcBef>
                <a:spcPct val="5000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在所有惯性系中，光在真空中的传播速率具有相同的值</a:t>
            </a:r>
            <a:r>
              <a:rPr kumimoji="0" lang="en-US" altLang="zh-CN" sz="2400" b="1" i="1" u="none" strike="noStrike" kern="0" cap="none" spc="0" normalizeH="0" baseline="0" noProof="0" smtClean="0">
                <a:ln>
                  <a:noFill/>
                </a:ln>
                <a:solidFill>
                  <a:srgbClr val="FF9900"/>
                </a:solidFill>
                <a:effectLst/>
                <a:uLnTx/>
                <a:uFillTx/>
                <a:latin typeface="Times New Roman" pitchFamily="18" charset="0"/>
                <a:cs typeface="Times New Roman" pitchFamily="18" charset="0"/>
              </a:rPr>
              <a:t>c</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sp>
        <p:nvSpPr>
          <p:cNvPr id="8" name="Text Box 143"/>
          <p:cNvSpPr txBox="1">
            <a:spLocks noChangeArrowheads="1"/>
          </p:cNvSpPr>
          <p:nvPr/>
        </p:nvSpPr>
        <p:spPr bwMode="auto">
          <a:xfrm>
            <a:off x="207963" y="414972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
                <a:srgbClr val="00FFFF"/>
              </a:buClr>
              <a:buSzTx/>
              <a:buFont typeface="Wingdings" pitchFamily="2" charset="2"/>
              <a:buChar char="Ø"/>
              <a:tabLst/>
              <a:defRPr/>
            </a:pPr>
            <a:r>
              <a:rPr kumimoji="0"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说明</a:t>
            </a:r>
          </a:p>
        </p:txBody>
      </p:sp>
      <p:sp>
        <p:nvSpPr>
          <p:cNvPr id="9" name="Text Box 144"/>
          <p:cNvSpPr txBox="1">
            <a:spLocks noChangeArrowheads="1"/>
          </p:cNvSpPr>
          <p:nvPr/>
        </p:nvSpPr>
        <p:spPr bwMode="auto">
          <a:xfrm>
            <a:off x="973138" y="4724400"/>
            <a:ext cx="79200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FFFF"/>
              </a:buClr>
              <a:buSzPct val="80000"/>
              <a:buFont typeface="Wingdings" pitchFamily="2" charset="2"/>
              <a:buChar char="u"/>
            </a:pPr>
            <a:r>
              <a:rPr lang="zh-CN" altLang="en-US" sz="2400" b="1" dirty="0" smtClean="0">
                <a:solidFill>
                  <a:srgbClr val="FFFFFF"/>
                </a:solidFill>
                <a:latin typeface="Times New Roman" pitchFamily="18" charset="0"/>
                <a:cs typeface="Times New Roman" pitchFamily="18" charset="0"/>
              </a:rPr>
              <a:t>相对性原理从力学规律推广到一切物理规律。</a:t>
            </a:r>
          </a:p>
          <a:p>
            <a:pPr fontAlgn="base">
              <a:spcBef>
                <a:spcPct val="50000"/>
              </a:spcBef>
              <a:spcAft>
                <a:spcPct val="0"/>
              </a:spcAft>
              <a:buClr>
                <a:srgbClr val="00FFFF"/>
              </a:buClr>
              <a:buSzPct val="80000"/>
              <a:buFont typeface="Wingdings" pitchFamily="2" charset="2"/>
              <a:buChar char="u"/>
            </a:pPr>
            <a:r>
              <a:rPr lang="zh-CN" altLang="en-US" sz="2400" b="1" dirty="0" smtClean="0">
                <a:solidFill>
                  <a:srgbClr val="FFFFFF"/>
                </a:solidFill>
                <a:latin typeface="Times New Roman" pitchFamily="18" charset="0"/>
                <a:cs typeface="Times New Roman" pitchFamily="18" charset="0"/>
              </a:rPr>
              <a:t>光速不变原理否定了经典力学的速度变换法则。</a:t>
            </a:r>
          </a:p>
          <a:p>
            <a:pPr fontAlgn="base">
              <a:spcBef>
                <a:spcPct val="50000"/>
              </a:spcBef>
              <a:spcAft>
                <a:spcPct val="0"/>
              </a:spcAft>
              <a:buClr>
                <a:srgbClr val="00FFFF"/>
              </a:buClr>
              <a:buSzPct val="80000"/>
              <a:buFont typeface="Wingdings" pitchFamily="2" charset="2"/>
              <a:buChar char="u"/>
            </a:pPr>
            <a:r>
              <a:rPr lang="zh-CN" altLang="en-US" sz="2400" b="1" dirty="0" smtClean="0">
                <a:solidFill>
                  <a:srgbClr val="FFFFFF"/>
                </a:solidFill>
                <a:latin typeface="Times New Roman" pitchFamily="18" charset="0"/>
                <a:cs typeface="Times New Roman" pitchFamily="18" charset="0"/>
              </a:rPr>
              <a:t>两条基本假设是整个狭义相对论的基础。</a:t>
            </a:r>
          </a:p>
        </p:txBody>
      </p:sp>
    </p:spTree>
    <p:extLst>
      <p:ext uri="{BB962C8B-B14F-4D97-AF65-F5344CB8AC3E}">
        <p14:creationId xmlns:p14="http://schemas.microsoft.com/office/powerpoint/2010/main" val="38518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wipe(left)">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wipe(left)">
                                      <p:cBhvr>
                                        <p:cTn id="38" dur="500"/>
                                        <p:tgtEl>
                                          <p:spTgt spid="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wipe(left)">
                                      <p:cBhvr>
                                        <p:cTn id="4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14</a:t>
            </a:fld>
            <a:endParaRPr lang="zh-CN" altLang="en-US"/>
          </a:p>
        </p:txBody>
      </p:sp>
      <p:sp>
        <p:nvSpPr>
          <p:cNvPr id="3" name="Text Box 4"/>
          <p:cNvSpPr txBox="1">
            <a:spLocks noChangeArrowheads="1"/>
          </p:cNvSpPr>
          <p:nvPr/>
        </p:nvSpPr>
        <p:spPr bwMode="auto">
          <a:xfrm>
            <a:off x="250825" y="1628626"/>
            <a:ext cx="2735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 </a:t>
            </a: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洛伦兹变换推导</a:t>
            </a:r>
          </a:p>
        </p:txBody>
      </p:sp>
      <p:sp>
        <p:nvSpPr>
          <p:cNvPr id="4" name="Text Box 5"/>
          <p:cNvSpPr txBox="1">
            <a:spLocks noChangeArrowheads="1"/>
          </p:cNvSpPr>
          <p:nvPr/>
        </p:nvSpPr>
        <p:spPr bwMode="auto">
          <a:xfrm>
            <a:off x="682625" y="2074405"/>
            <a:ext cx="37453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25000"/>
              </a:lnSpc>
              <a:spcBef>
                <a:spcPct val="50000"/>
              </a:spcBef>
              <a:spcAft>
                <a:spcPct val="0"/>
              </a:spcAft>
              <a:defRPr/>
            </a:pP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设</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和</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系重合</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时开始计时</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C66"/>
                </a:solidFill>
                <a:effectLst>
                  <a:outerShdw blurRad="38100" dist="38100" dir="2700000" algn="tl">
                    <a:srgbClr val="000000"/>
                  </a:outerShdw>
                </a:effectLst>
                <a:latin typeface="Times New Roman" pitchFamily="18" charset="0"/>
                <a:cs typeface="Times New Roman" pitchFamily="18" charset="0"/>
              </a:rPr>
              <a:t>t </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=0</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C66"/>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t </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=0</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，并在原点，即</a:t>
            </a:r>
            <a:r>
              <a:rPr kumimoji="1" lang="en-US" altLang="zh-CN" sz="24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O</a:t>
            </a:r>
            <a:r>
              <a:rPr kumimoji="1" lang="en-US" altLang="zh-CN"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C66"/>
                </a:solidFill>
                <a:effectLst>
                  <a:outerShdw blurRad="38100" dist="38100" dir="2700000" algn="tl">
                    <a:srgbClr val="000000"/>
                  </a:outerShdw>
                </a:effectLst>
                <a:latin typeface="Times New Roman" pitchFamily="18" charset="0"/>
                <a:cs typeface="Times New Roman" pitchFamily="18" charset="0"/>
              </a:rPr>
              <a:t>O</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zh-CN" altLang="zh-CN"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点</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a:t>
            </a:r>
            <a:r>
              <a:rPr kumimoji="1" lang="zh-CN" altLang="zh-CN"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发</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出</a:t>
            </a:r>
            <a:r>
              <a:rPr kumimoji="1" lang="zh-CN" altLang="zh-CN"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一闪光</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a:t>
            </a:r>
            <a:endParaRPr kumimoji="1" lang="zh-CN" alt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9" name="Text Box 77"/>
          <p:cNvSpPr txBox="1">
            <a:spLocks noChangeArrowheads="1"/>
          </p:cNvSpPr>
          <p:nvPr/>
        </p:nvSpPr>
        <p:spPr bwMode="auto">
          <a:xfrm>
            <a:off x="323850" y="332656"/>
            <a:ext cx="2424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4.2.2 </a:t>
            </a:r>
            <a:r>
              <a:rPr kumimoji="1"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洛伦兹变换</a:t>
            </a:r>
          </a:p>
        </p:txBody>
      </p:sp>
      <p:sp>
        <p:nvSpPr>
          <p:cNvPr id="12" name="Line 31"/>
          <p:cNvSpPr>
            <a:spLocks noChangeShapeType="1"/>
          </p:cNvSpPr>
          <p:nvPr/>
        </p:nvSpPr>
        <p:spPr bwMode="auto">
          <a:xfrm>
            <a:off x="5818189" y="4997458"/>
            <a:ext cx="2789238"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 name="Line 32"/>
          <p:cNvSpPr>
            <a:spLocks noChangeShapeType="1"/>
          </p:cNvSpPr>
          <p:nvPr/>
        </p:nvSpPr>
        <p:spPr bwMode="auto">
          <a:xfrm flipV="1">
            <a:off x="5821364" y="3540131"/>
            <a:ext cx="0" cy="1457326"/>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 name="Line 33"/>
          <p:cNvSpPr>
            <a:spLocks noChangeShapeType="1"/>
          </p:cNvSpPr>
          <p:nvPr/>
        </p:nvSpPr>
        <p:spPr bwMode="auto">
          <a:xfrm flipH="1">
            <a:off x="4849814" y="4978408"/>
            <a:ext cx="984250" cy="569913"/>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15" name="Object 35"/>
          <p:cNvGraphicFramePr>
            <a:graphicFrameLocks noChangeAspect="1"/>
          </p:cNvGraphicFramePr>
          <p:nvPr>
            <p:extLst>
              <p:ext uri="{D42A27DB-BD31-4B8C-83A1-F6EECF244321}">
                <p14:modId xmlns:p14="http://schemas.microsoft.com/office/powerpoint/2010/main" val="2438363520"/>
              </p:ext>
            </p:extLst>
          </p:nvPr>
        </p:nvGraphicFramePr>
        <p:xfrm>
          <a:off x="5540377" y="3559181"/>
          <a:ext cx="215900" cy="254000"/>
        </p:xfrm>
        <a:graphic>
          <a:graphicData uri="http://schemas.openxmlformats.org/presentationml/2006/ole">
            <mc:AlternateContent xmlns:mc="http://schemas.openxmlformats.org/markup-compatibility/2006">
              <mc:Choice xmlns:v="urn:schemas-microsoft-com:vml" Requires="v">
                <p:oleObj spid="_x0000_s1544266" name="公式" r:id="rId4" imgW="266400" imgH="317160" progId="Equation.3">
                  <p:embed/>
                </p:oleObj>
              </mc:Choice>
              <mc:Fallback>
                <p:oleObj name="公式" r:id="rId4" imgW="26640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77" y="3559181"/>
                        <a:ext cx="215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4"/>
          <p:cNvGraphicFramePr>
            <a:graphicFrameLocks noChangeAspect="1"/>
          </p:cNvGraphicFramePr>
          <p:nvPr>
            <p:extLst>
              <p:ext uri="{D42A27DB-BD31-4B8C-83A1-F6EECF244321}">
                <p14:modId xmlns:p14="http://schemas.microsoft.com/office/powerpoint/2010/main" val="997093272"/>
              </p:ext>
            </p:extLst>
          </p:nvPr>
        </p:nvGraphicFramePr>
        <p:xfrm>
          <a:off x="8388352" y="5157795"/>
          <a:ext cx="190500" cy="193675"/>
        </p:xfrm>
        <a:graphic>
          <a:graphicData uri="http://schemas.openxmlformats.org/presentationml/2006/ole">
            <mc:AlternateContent xmlns:mc="http://schemas.openxmlformats.org/markup-compatibility/2006">
              <mc:Choice xmlns:v="urn:schemas-microsoft-com:vml" Requires="v">
                <p:oleObj spid="_x0000_s1544267" name="公式" r:id="rId6" imgW="241200" imgH="241200" progId="Equation.3">
                  <p:embed/>
                </p:oleObj>
              </mc:Choice>
              <mc:Fallback>
                <p:oleObj name="公式" r:id="rId6" imgW="2412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8352" y="5157795"/>
                        <a:ext cx="190500"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6"/>
          <p:cNvGraphicFramePr>
            <a:graphicFrameLocks noChangeAspect="1"/>
          </p:cNvGraphicFramePr>
          <p:nvPr>
            <p:extLst>
              <p:ext uri="{D42A27DB-BD31-4B8C-83A1-F6EECF244321}">
                <p14:modId xmlns:p14="http://schemas.microsoft.com/office/powerpoint/2010/main" val="3524491766"/>
              </p:ext>
            </p:extLst>
          </p:nvPr>
        </p:nvGraphicFramePr>
        <p:xfrm>
          <a:off x="4833939" y="5186370"/>
          <a:ext cx="173038" cy="184150"/>
        </p:xfrm>
        <a:graphic>
          <a:graphicData uri="http://schemas.openxmlformats.org/presentationml/2006/ole">
            <mc:AlternateContent xmlns:mc="http://schemas.openxmlformats.org/markup-compatibility/2006">
              <mc:Choice xmlns:v="urn:schemas-microsoft-com:vml" Requires="v">
                <p:oleObj spid="_x0000_s1544268" name="公式" r:id="rId8" imgW="215640" imgH="228600" progId="Equation.3">
                  <p:embed/>
                </p:oleObj>
              </mc:Choice>
              <mc:Fallback>
                <p:oleObj name="公式" r:id="rId8" imgW="2156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3939" y="5186370"/>
                        <a:ext cx="173038"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7"/>
          <p:cNvGraphicFramePr>
            <a:graphicFrameLocks noChangeAspect="1"/>
          </p:cNvGraphicFramePr>
          <p:nvPr>
            <p:extLst>
              <p:ext uri="{D42A27DB-BD31-4B8C-83A1-F6EECF244321}">
                <p14:modId xmlns:p14="http://schemas.microsoft.com/office/powerpoint/2010/main" val="1922231520"/>
              </p:ext>
            </p:extLst>
          </p:nvPr>
        </p:nvGraphicFramePr>
        <p:xfrm>
          <a:off x="5626102" y="4826007"/>
          <a:ext cx="173038" cy="193675"/>
        </p:xfrm>
        <a:graphic>
          <a:graphicData uri="http://schemas.openxmlformats.org/presentationml/2006/ole">
            <mc:AlternateContent xmlns:mc="http://schemas.openxmlformats.org/markup-compatibility/2006">
              <mc:Choice xmlns:v="urn:schemas-microsoft-com:vml" Requires="v">
                <p:oleObj spid="_x0000_s1544269" name="公式" r:id="rId10" imgW="215640" imgH="241200" progId="Equation.3">
                  <p:embed/>
                </p:oleObj>
              </mc:Choice>
              <mc:Fallback>
                <p:oleObj name="公式" r:id="rId10" imgW="2156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6102" y="4826007"/>
                        <a:ext cx="173038"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41"/>
          <p:cNvSpPr>
            <a:spLocks noChangeShapeType="1"/>
          </p:cNvSpPr>
          <p:nvPr/>
        </p:nvSpPr>
        <p:spPr bwMode="auto">
          <a:xfrm>
            <a:off x="6788152" y="4997458"/>
            <a:ext cx="1425575"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Line 42"/>
          <p:cNvSpPr>
            <a:spLocks noChangeShapeType="1"/>
          </p:cNvSpPr>
          <p:nvPr/>
        </p:nvSpPr>
        <p:spPr bwMode="auto">
          <a:xfrm flipV="1">
            <a:off x="6807202" y="3540131"/>
            <a:ext cx="0" cy="1457326"/>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1" name="Line 43"/>
          <p:cNvSpPr>
            <a:spLocks noChangeShapeType="1"/>
          </p:cNvSpPr>
          <p:nvPr/>
        </p:nvSpPr>
        <p:spPr bwMode="auto">
          <a:xfrm flipH="1">
            <a:off x="5842002" y="4992695"/>
            <a:ext cx="946150" cy="546101"/>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22" name="Object 44"/>
          <p:cNvGraphicFramePr>
            <a:graphicFrameLocks noChangeAspect="1"/>
          </p:cNvGraphicFramePr>
          <p:nvPr>
            <p:extLst>
              <p:ext uri="{D42A27DB-BD31-4B8C-83A1-F6EECF244321}">
                <p14:modId xmlns:p14="http://schemas.microsoft.com/office/powerpoint/2010/main" val="626161754"/>
              </p:ext>
            </p:extLst>
          </p:nvPr>
        </p:nvGraphicFramePr>
        <p:xfrm>
          <a:off x="7956552" y="5084770"/>
          <a:ext cx="241300" cy="261938"/>
        </p:xfrm>
        <a:graphic>
          <a:graphicData uri="http://schemas.openxmlformats.org/presentationml/2006/ole">
            <mc:AlternateContent xmlns:mc="http://schemas.openxmlformats.org/markup-compatibility/2006">
              <mc:Choice xmlns:v="urn:schemas-microsoft-com:vml" Requires="v">
                <p:oleObj spid="_x0000_s1544270" name="公式" r:id="rId12" imgW="304560" imgH="330120" progId="Equation.3">
                  <p:embed/>
                </p:oleObj>
              </mc:Choice>
              <mc:Fallback>
                <p:oleObj name="公式" r:id="rId12" imgW="304560" imgH="3301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56552" y="5084770"/>
                        <a:ext cx="2413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45"/>
          <p:cNvGraphicFramePr>
            <a:graphicFrameLocks noChangeAspect="1"/>
          </p:cNvGraphicFramePr>
          <p:nvPr>
            <p:extLst>
              <p:ext uri="{D42A27DB-BD31-4B8C-83A1-F6EECF244321}">
                <p14:modId xmlns:p14="http://schemas.microsoft.com/office/powerpoint/2010/main" val="1351924880"/>
              </p:ext>
            </p:extLst>
          </p:nvPr>
        </p:nvGraphicFramePr>
        <p:xfrm>
          <a:off x="6449288" y="3429000"/>
          <a:ext cx="354960" cy="406080"/>
        </p:xfrm>
        <a:graphic>
          <a:graphicData uri="http://schemas.openxmlformats.org/presentationml/2006/ole">
            <mc:AlternateContent xmlns:mc="http://schemas.openxmlformats.org/markup-compatibility/2006">
              <mc:Choice xmlns:v="urn:schemas-microsoft-com:vml" Requires="v">
                <p:oleObj spid="_x0000_s1544271" name="Equation" r:id="rId14" imgW="177480" imgH="203040" progId="Equation.DSMT4">
                  <p:embed/>
                </p:oleObj>
              </mc:Choice>
              <mc:Fallback>
                <p:oleObj name="Equation" r:id="rId14" imgW="177480" imgH="203040" progId="Equation.DSMT4">
                  <p:embed/>
                  <p:pic>
                    <p:nvPicPr>
                      <p:cNvPr id="0" name=""/>
                      <p:cNvPicPr>
                        <a:picLocks noChangeAspect="1" noChangeArrowheads="1"/>
                      </p:cNvPicPr>
                      <p:nvPr/>
                    </p:nvPicPr>
                    <p:blipFill>
                      <a:blip r:embed="rId15"/>
                      <a:srcRect/>
                      <a:stretch>
                        <a:fillRect/>
                      </a:stretch>
                    </p:blipFill>
                    <p:spPr bwMode="auto">
                      <a:xfrm>
                        <a:off x="6449288" y="3429000"/>
                        <a:ext cx="354960" cy="406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46"/>
          <p:cNvGraphicFramePr>
            <a:graphicFrameLocks noChangeAspect="1"/>
          </p:cNvGraphicFramePr>
          <p:nvPr>
            <p:extLst>
              <p:ext uri="{D42A27DB-BD31-4B8C-83A1-F6EECF244321}">
                <p14:modId xmlns:p14="http://schemas.microsoft.com/office/powerpoint/2010/main" val="2404515766"/>
              </p:ext>
            </p:extLst>
          </p:nvPr>
        </p:nvGraphicFramePr>
        <p:xfrm>
          <a:off x="5770564" y="5146683"/>
          <a:ext cx="227013" cy="255588"/>
        </p:xfrm>
        <a:graphic>
          <a:graphicData uri="http://schemas.openxmlformats.org/presentationml/2006/ole">
            <mc:AlternateContent xmlns:mc="http://schemas.openxmlformats.org/markup-compatibility/2006">
              <mc:Choice xmlns:v="urn:schemas-microsoft-com:vml" Requires="v">
                <p:oleObj spid="_x0000_s1544272" name="公式" r:id="rId16" imgW="279360" imgH="317160" progId="Equation.3">
                  <p:embed/>
                </p:oleObj>
              </mc:Choice>
              <mc:Fallback>
                <p:oleObj name="公式" r:id="rId16" imgW="279360" imgH="3171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70564" y="5146683"/>
                        <a:ext cx="227013"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47"/>
          <p:cNvGraphicFramePr>
            <a:graphicFrameLocks noChangeAspect="1"/>
          </p:cNvGraphicFramePr>
          <p:nvPr>
            <p:extLst>
              <p:ext uri="{D42A27DB-BD31-4B8C-83A1-F6EECF244321}">
                <p14:modId xmlns:p14="http://schemas.microsoft.com/office/powerpoint/2010/main" val="1864138307"/>
              </p:ext>
            </p:extLst>
          </p:nvPr>
        </p:nvGraphicFramePr>
        <p:xfrm>
          <a:off x="6707189" y="5038733"/>
          <a:ext cx="233363" cy="261938"/>
        </p:xfrm>
        <a:graphic>
          <a:graphicData uri="http://schemas.openxmlformats.org/presentationml/2006/ole">
            <mc:AlternateContent xmlns:mc="http://schemas.openxmlformats.org/markup-compatibility/2006">
              <mc:Choice xmlns:v="urn:schemas-microsoft-com:vml" Requires="v">
                <p:oleObj spid="_x0000_s1544273" name="公式" r:id="rId18" imgW="291960" imgH="330120" progId="Equation.3">
                  <p:embed/>
                </p:oleObj>
              </mc:Choice>
              <mc:Fallback>
                <p:oleObj name="公式" r:id="rId18" imgW="291960" imgH="3301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07189" y="5038733"/>
                        <a:ext cx="23336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49"/>
          <p:cNvGraphicFramePr>
            <a:graphicFrameLocks noChangeAspect="1"/>
          </p:cNvGraphicFramePr>
          <p:nvPr>
            <p:extLst>
              <p:ext uri="{D42A27DB-BD31-4B8C-83A1-F6EECF244321}">
                <p14:modId xmlns:p14="http://schemas.microsoft.com/office/powerpoint/2010/main" val="1247936285"/>
              </p:ext>
            </p:extLst>
          </p:nvPr>
        </p:nvGraphicFramePr>
        <p:xfrm>
          <a:off x="7131052" y="3651256"/>
          <a:ext cx="184150" cy="196850"/>
        </p:xfrm>
        <a:graphic>
          <a:graphicData uri="http://schemas.openxmlformats.org/presentationml/2006/ole">
            <mc:AlternateContent xmlns:mc="http://schemas.openxmlformats.org/markup-compatibility/2006">
              <mc:Choice xmlns:v="urn:schemas-microsoft-com:vml" Requires="v">
                <p:oleObj spid="_x0000_s1544274" name="公式" r:id="rId20" imgW="228600" imgH="241200" progId="Equation.3">
                  <p:embed/>
                </p:oleObj>
              </mc:Choice>
              <mc:Fallback>
                <p:oleObj name="公式" r:id="rId20" imgW="22860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31052" y="3651256"/>
                        <a:ext cx="18415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AutoShape 50"/>
          <p:cNvSpPr>
            <a:spLocks noChangeArrowheads="1"/>
          </p:cNvSpPr>
          <p:nvPr/>
        </p:nvSpPr>
        <p:spPr bwMode="auto">
          <a:xfrm>
            <a:off x="6946902" y="3860806"/>
            <a:ext cx="720725" cy="179388"/>
          </a:xfrm>
          <a:prstGeom prst="rightArrow">
            <a:avLst>
              <a:gd name="adj1" fmla="val 50000"/>
              <a:gd name="adj2" fmla="val 110000"/>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28" name="Group 79"/>
          <p:cNvGrpSpPr>
            <a:grpSpLocks/>
          </p:cNvGrpSpPr>
          <p:nvPr/>
        </p:nvGrpSpPr>
        <p:grpSpPr bwMode="auto">
          <a:xfrm flipV="1">
            <a:off x="6188077" y="5654683"/>
            <a:ext cx="485775" cy="415925"/>
            <a:chOff x="3765" y="2610"/>
            <a:chExt cx="306" cy="262"/>
          </a:xfrm>
        </p:grpSpPr>
        <p:sp>
          <p:nvSpPr>
            <p:cNvPr id="32" name="AutoShape 54"/>
            <p:cNvSpPr>
              <a:spLocks noChangeArrowheads="1"/>
            </p:cNvSpPr>
            <p:nvPr/>
          </p:nvSpPr>
          <p:spPr bwMode="auto">
            <a:xfrm rot="2199915">
              <a:off x="3765" y="2610"/>
              <a:ext cx="110" cy="259"/>
            </a:xfrm>
            <a:prstGeom prst="downArrow">
              <a:avLst>
                <a:gd name="adj1" fmla="val 50000"/>
                <a:gd name="adj2" fmla="val 58864"/>
              </a:avLst>
            </a:prstGeom>
            <a:solidFill>
              <a:srgbClr val="FF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3" name="AutoShape 55"/>
            <p:cNvSpPr>
              <a:spLocks noChangeArrowheads="1"/>
            </p:cNvSpPr>
            <p:nvPr/>
          </p:nvSpPr>
          <p:spPr bwMode="auto">
            <a:xfrm rot="20103747">
              <a:off x="3960" y="2613"/>
              <a:ext cx="111" cy="259"/>
            </a:xfrm>
            <a:prstGeom prst="downArrow">
              <a:avLst>
                <a:gd name="adj1" fmla="val 50000"/>
                <a:gd name="adj2" fmla="val 75000"/>
              </a:avLst>
            </a:prstGeom>
            <a:solidFill>
              <a:srgbClr val="66FF33"/>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29" name="Oval 56"/>
          <p:cNvSpPr>
            <a:spLocks noChangeArrowheads="1"/>
          </p:cNvSpPr>
          <p:nvPr/>
        </p:nvSpPr>
        <p:spPr bwMode="auto">
          <a:xfrm>
            <a:off x="5127627" y="4157669"/>
            <a:ext cx="1543050" cy="1543052"/>
          </a:xfrm>
          <a:prstGeom prst="ellipse">
            <a:avLst/>
          </a:prstGeom>
          <a:noFill/>
          <a:ln w="28575">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0" name="Oval 57"/>
          <p:cNvSpPr>
            <a:spLocks noChangeArrowheads="1"/>
          </p:cNvSpPr>
          <p:nvPr/>
        </p:nvSpPr>
        <p:spPr bwMode="auto">
          <a:xfrm>
            <a:off x="6099177" y="4119569"/>
            <a:ext cx="1543050" cy="1543052"/>
          </a:xfrm>
          <a:prstGeom prst="ellipse">
            <a:avLst/>
          </a:prstGeom>
          <a:noFill/>
          <a:ln w="28575">
            <a:solidFill>
              <a:srgbClr val="66FF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1" name="Text Box 53"/>
          <p:cNvSpPr txBox="1">
            <a:spLocks noChangeArrowheads="1"/>
          </p:cNvSpPr>
          <p:nvPr/>
        </p:nvSpPr>
        <p:spPr bwMode="auto">
          <a:xfrm>
            <a:off x="5915027" y="6010284"/>
            <a:ext cx="1152525"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球面波</a:t>
            </a:r>
            <a:endParaRPr kumimoji="1" lang="zh-CN" altLang="en-US" sz="2400" b="0"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grpSp>
        <p:nvGrpSpPr>
          <p:cNvPr id="35" name="Group 86"/>
          <p:cNvGrpSpPr>
            <a:grpSpLocks/>
          </p:cNvGrpSpPr>
          <p:nvPr/>
        </p:nvGrpSpPr>
        <p:grpSpPr bwMode="auto">
          <a:xfrm>
            <a:off x="4859339" y="477838"/>
            <a:ext cx="3748088" cy="2663827"/>
            <a:chOff x="3027" y="301"/>
            <a:chExt cx="2361" cy="1678"/>
          </a:xfrm>
        </p:grpSpPr>
        <p:grpSp>
          <p:nvGrpSpPr>
            <p:cNvPr id="36" name="Group 7"/>
            <p:cNvGrpSpPr>
              <a:grpSpLocks/>
            </p:cNvGrpSpPr>
            <p:nvPr/>
          </p:nvGrpSpPr>
          <p:grpSpPr bwMode="auto">
            <a:xfrm>
              <a:off x="3027" y="303"/>
              <a:ext cx="2361" cy="1541"/>
              <a:chOff x="2842" y="276"/>
              <a:chExt cx="2726" cy="1643"/>
            </a:xfrm>
          </p:grpSpPr>
          <p:grpSp>
            <p:nvGrpSpPr>
              <p:cNvPr id="41" name="Group 8"/>
              <p:cNvGrpSpPr>
                <a:grpSpLocks/>
              </p:cNvGrpSpPr>
              <p:nvPr/>
            </p:nvGrpSpPr>
            <p:grpSpPr bwMode="auto">
              <a:xfrm>
                <a:off x="3420" y="276"/>
                <a:ext cx="2148" cy="1308"/>
                <a:chOff x="3420" y="276"/>
                <a:chExt cx="2148" cy="1308"/>
              </a:xfrm>
            </p:grpSpPr>
            <p:sp>
              <p:nvSpPr>
                <p:cNvPr id="43" name="Line 9"/>
                <p:cNvSpPr>
                  <a:spLocks noChangeShapeType="1"/>
                </p:cNvSpPr>
                <p:nvPr/>
              </p:nvSpPr>
              <p:spPr bwMode="auto">
                <a:xfrm>
                  <a:off x="3420" y="1584"/>
                  <a:ext cx="2148"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4" name="Line 10"/>
                <p:cNvSpPr>
                  <a:spLocks noChangeShapeType="1"/>
                </p:cNvSpPr>
                <p:nvPr/>
              </p:nvSpPr>
              <p:spPr bwMode="auto">
                <a:xfrm flipV="1">
                  <a:off x="3432" y="276"/>
                  <a:ext cx="0" cy="1308"/>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42" name="Line 11"/>
              <p:cNvSpPr>
                <a:spLocks noChangeShapeType="1"/>
              </p:cNvSpPr>
              <p:nvPr/>
            </p:nvSpPr>
            <p:spPr bwMode="auto">
              <a:xfrm flipH="1">
                <a:off x="2842" y="1582"/>
                <a:ext cx="583" cy="337"/>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37" name="Object 13"/>
            <p:cNvGraphicFramePr>
              <a:graphicFrameLocks noChangeAspect="1"/>
            </p:cNvGraphicFramePr>
            <p:nvPr>
              <p:extLst>
                <p:ext uri="{D42A27DB-BD31-4B8C-83A1-F6EECF244321}">
                  <p14:modId xmlns:p14="http://schemas.microsoft.com/office/powerpoint/2010/main" val="145110326"/>
                </p:ext>
              </p:extLst>
            </p:nvPr>
          </p:nvGraphicFramePr>
          <p:xfrm>
            <a:off x="3361" y="301"/>
            <a:ext cx="127" cy="162"/>
          </p:xfrm>
          <a:graphic>
            <a:graphicData uri="http://schemas.openxmlformats.org/presentationml/2006/ole">
              <mc:AlternateContent xmlns:mc="http://schemas.openxmlformats.org/markup-compatibility/2006">
                <mc:Choice xmlns:v="urn:schemas-microsoft-com:vml" Requires="v">
                  <p:oleObj spid="_x0000_s1544275" name="公式" r:id="rId22" imgW="266400" imgH="317160" progId="Equation.3">
                    <p:embed/>
                  </p:oleObj>
                </mc:Choice>
                <mc:Fallback>
                  <p:oleObj name="公式" r:id="rId22" imgW="266400" imgH="31716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1" y="301"/>
                          <a:ext cx="127"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83"/>
            <p:cNvGraphicFramePr>
              <a:graphicFrameLocks noChangeAspect="1"/>
            </p:cNvGraphicFramePr>
            <p:nvPr>
              <p:extLst>
                <p:ext uri="{D42A27DB-BD31-4B8C-83A1-F6EECF244321}">
                  <p14:modId xmlns:p14="http://schemas.microsoft.com/office/powerpoint/2010/main" val="253588471"/>
                </p:ext>
              </p:extLst>
            </p:nvPr>
          </p:nvGraphicFramePr>
          <p:xfrm>
            <a:off x="5226" y="1616"/>
            <a:ext cx="115" cy="123"/>
          </p:xfrm>
          <a:graphic>
            <a:graphicData uri="http://schemas.openxmlformats.org/presentationml/2006/ole">
              <mc:AlternateContent xmlns:mc="http://schemas.openxmlformats.org/markup-compatibility/2006">
                <mc:Choice xmlns:v="urn:schemas-microsoft-com:vml" Requires="v">
                  <p:oleObj spid="_x0000_s1544276" name="公式" r:id="rId24" imgW="241200" imgH="241200" progId="Equation.3">
                    <p:embed/>
                  </p:oleObj>
                </mc:Choice>
                <mc:Fallback>
                  <p:oleObj name="公式" r:id="rId24" imgW="241200" imgH="241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26" y="1616"/>
                          <a:ext cx="115"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84"/>
            <p:cNvGraphicFramePr>
              <a:graphicFrameLocks noChangeAspect="1"/>
            </p:cNvGraphicFramePr>
            <p:nvPr>
              <p:extLst>
                <p:ext uri="{D42A27DB-BD31-4B8C-83A1-F6EECF244321}">
                  <p14:modId xmlns:p14="http://schemas.microsoft.com/office/powerpoint/2010/main" val="1373063638"/>
                </p:ext>
              </p:extLst>
            </p:nvPr>
          </p:nvGraphicFramePr>
          <p:xfrm>
            <a:off x="3118" y="1862"/>
            <a:ext cx="102" cy="117"/>
          </p:xfrm>
          <a:graphic>
            <a:graphicData uri="http://schemas.openxmlformats.org/presentationml/2006/ole">
              <mc:AlternateContent xmlns:mc="http://schemas.openxmlformats.org/markup-compatibility/2006">
                <mc:Choice xmlns:v="urn:schemas-microsoft-com:vml" Requires="v">
                  <p:oleObj spid="_x0000_s1544277" name="公式" r:id="rId26" imgW="215640" imgH="228600" progId="Equation.3">
                    <p:embed/>
                  </p:oleObj>
                </mc:Choice>
                <mc:Fallback>
                  <p:oleObj name="公式" r:id="rId26" imgW="21564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18" y="1862"/>
                          <a:ext cx="102"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85"/>
            <p:cNvGraphicFramePr>
              <a:graphicFrameLocks noChangeAspect="1"/>
            </p:cNvGraphicFramePr>
            <p:nvPr>
              <p:extLst>
                <p:ext uri="{D42A27DB-BD31-4B8C-83A1-F6EECF244321}">
                  <p14:modId xmlns:p14="http://schemas.microsoft.com/office/powerpoint/2010/main" val="4030083565"/>
                </p:ext>
              </p:extLst>
            </p:nvPr>
          </p:nvGraphicFramePr>
          <p:xfrm>
            <a:off x="3372" y="1425"/>
            <a:ext cx="103" cy="123"/>
          </p:xfrm>
          <a:graphic>
            <a:graphicData uri="http://schemas.openxmlformats.org/presentationml/2006/ole">
              <mc:AlternateContent xmlns:mc="http://schemas.openxmlformats.org/markup-compatibility/2006">
                <mc:Choice xmlns:v="urn:schemas-microsoft-com:vml" Requires="v">
                  <p:oleObj spid="_x0000_s1544278" name="Equation" r:id="rId28" imgW="215640" imgH="241200" progId="Equation.DSMT4">
                    <p:embed/>
                  </p:oleObj>
                </mc:Choice>
                <mc:Fallback>
                  <p:oleObj name="Equation" r:id="rId28" imgW="215640" imgH="2412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72" y="1425"/>
                          <a:ext cx="103"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88"/>
          <p:cNvGrpSpPr>
            <a:grpSpLocks/>
          </p:cNvGrpSpPr>
          <p:nvPr/>
        </p:nvGrpSpPr>
        <p:grpSpPr bwMode="auto">
          <a:xfrm>
            <a:off x="5076825" y="869950"/>
            <a:ext cx="3136901" cy="1968503"/>
            <a:chOff x="3198" y="548"/>
            <a:chExt cx="1976" cy="1240"/>
          </a:xfrm>
        </p:grpSpPr>
        <p:grpSp>
          <p:nvGrpSpPr>
            <p:cNvPr id="46" name="Group 65"/>
            <p:cNvGrpSpPr>
              <a:grpSpLocks/>
            </p:cNvGrpSpPr>
            <p:nvPr/>
          </p:nvGrpSpPr>
          <p:grpSpPr bwMode="auto">
            <a:xfrm>
              <a:off x="3249" y="548"/>
              <a:ext cx="1925" cy="1179"/>
              <a:chOff x="3021" y="546"/>
              <a:chExt cx="2224" cy="1256"/>
            </a:xfrm>
          </p:grpSpPr>
          <p:grpSp>
            <p:nvGrpSpPr>
              <p:cNvPr id="54" name="Group 66"/>
              <p:cNvGrpSpPr>
                <a:grpSpLocks/>
              </p:cNvGrpSpPr>
              <p:nvPr/>
            </p:nvGrpSpPr>
            <p:grpSpPr bwMode="auto">
              <a:xfrm>
                <a:off x="3395" y="546"/>
                <a:ext cx="1850" cy="1048"/>
                <a:chOff x="3395" y="546"/>
                <a:chExt cx="1850" cy="1048"/>
              </a:xfrm>
            </p:grpSpPr>
            <p:sp>
              <p:nvSpPr>
                <p:cNvPr id="56" name="Line 67"/>
                <p:cNvSpPr>
                  <a:spLocks noChangeShapeType="1"/>
                </p:cNvSpPr>
                <p:nvPr/>
              </p:nvSpPr>
              <p:spPr bwMode="auto">
                <a:xfrm>
                  <a:off x="3398" y="1594"/>
                  <a:ext cx="1847"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7" name="Line 68"/>
                <p:cNvSpPr>
                  <a:spLocks noChangeShapeType="1"/>
                </p:cNvSpPr>
                <p:nvPr/>
              </p:nvSpPr>
              <p:spPr bwMode="auto">
                <a:xfrm flipV="1">
                  <a:off x="3395" y="546"/>
                  <a:ext cx="0" cy="1043"/>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55" name="Line 69"/>
              <p:cNvSpPr>
                <a:spLocks noChangeShapeType="1"/>
              </p:cNvSpPr>
              <p:nvPr/>
            </p:nvSpPr>
            <p:spPr bwMode="auto">
              <a:xfrm flipH="1">
                <a:off x="3021" y="1587"/>
                <a:ext cx="372" cy="215"/>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47" name="Object 70"/>
            <p:cNvGraphicFramePr>
              <a:graphicFrameLocks noChangeAspect="1"/>
            </p:cNvGraphicFramePr>
            <p:nvPr>
              <p:extLst>
                <p:ext uri="{D42A27DB-BD31-4B8C-83A1-F6EECF244321}">
                  <p14:modId xmlns:p14="http://schemas.microsoft.com/office/powerpoint/2010/main" val="1929578676"/>
                </p:ext>
              </p:extLst>
            </p:nvPr>
          </p:nvGraphicFramePr>
          <p:xfrm>
            <a:off x="5012" y="1568"/>
            <a:ext cx="141" cy="165"/>
          </p:xfrm>
          <a:graphic>
            <a:graphicData uri="http://schemas.openxmlformats.org/presentationml/2006/ole">
              <mc:AlternateContent xmlns:mc="http://schemas.openxmlformats.org/markup-compatibility/2006">
                <mc:Choice xmlns:v="urn:schemas-microsoft-com:vml" Requires="v">
                  <p:oleObj spid="_x0000_s1544279" name="公式" r:id="rId30" imgW="304560" imgH="330120" progId="Equation.3">
                    <p:embed/>
                  </p:oleObj>
                </mc:Choice>
                <mc:Fallback>
                  <p:oleObj name="公式" r:id="rId30" imgW="304560" imgH="33012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12" y="1568"/>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71"/>
            <p:cNvGraphicFramePr>
              <a:graphicFrameLocks noChangeAspect="1"/>
            </p:cNvGraphicFramePr>
            <p:nvPr>
              <p:extLst>
                <p:ext uri="{D42A27DB-BD31-4B8C-83A1-F6EECF244321}">
                  <p14:modId xmlns:p14="http://schemas.microsoft.com/office/powerpoint/2010/main" val="285558287"/>
                </p:ext>
              </p:extLst>
            </p:nvPr>
          </p:nvGraphicFramePr>
          <p:xfrm>
            <a:off x="3633" y="549"/>
            <a:ext cx="154" cy="205"/>
          </p:xfrm>
          <a:graphic>
            <a:graphicData uri="http://schemas.openxmlformats.org/presentationml/2006/ole">
              <mc:AlternateContent xmlns:mc="http://schemas.openxmlformats.org/markup-compatibility/2006">
                <mc:Choice xmlns:v="urn:schemas-microsoft-com:vml" Requires="v">
                  <p:oleObj spid="_x0000_s1544280" name="公式" r:id="rId32" imgW="330120" imgH="406080" progId="Equation.3">
                    <p:embed/>
                  </p:oleObj>
                </mc:Choice>
                <mc:Fallback>
                  <p:oleObj name="公式" r:id="rId32" imgW="330120" imgH="4060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33" y="549"/>
                          <a:ext cx="154"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72"/>
            <p:cNvGraphicFramePr>
              <a:graphicFrameLocks noChangeAspect="1"/>
            </p:cNvGraphicFramePr>
            <p:nvPr>
              <p:extLst>
                <p:ext uri="{D42A27DB-BD31-4B8C-83A1-F6EECF244321}">
                  <p14:modId xmlns:p14="http://schemas.microsoft.com/office/powerpoint/2010/main" val="2246771625"/>
                </p:ext>
              </p:extLst>
            </p:nvPr>
          </p:nvGraphicFramePr>
          <p:xfrm>
            <a:off x="3198" y="1501"/>
            <a:ext cx="131" cy="160"/>
          </p:xfrm>
          <a:graphic>
            <a:graphicData uri="http://schemas.openxmlformats.org/presentationml/2006/ole">
              <mc:AlternateContent xmlns:mc="http://schemas.openxmlformats.org/markup-compatibility/2006">
                <mc:Choice xmlns:v="urn:schemas-microsoft-com:vml" Requires="v">
                  <p:oleObj spid="_x0000_s1544281" name="公式" r:id="rId34" imgW="279360" imgH="317160" progId="Equation.3">
                    <p:embed/>
                  </p:oleObj>
                </mc:Choice>
                <mc:Fallback>
                  <p:oleObj name="公式" r:id="rId34" imgW="279360" imgH="31716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98" y="1501"/>
                          <a:ext cx="13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 name="Group 87"/>
            <p:cNvGrpSpPr>
              <a:grpSpLocks/>
            </p:cNvGrpSpPr>
            <p:nvPr/>
          </p:nvGrpSpPr>
          <p:grpSpPr bwMode="auto">
            <a:xfrm>
              <a:off x="3644" y="842"/>
              <a:ext cx="454" cy="251"/>
              <a:chOff x="3851" y="842"/>
              <a:chExt cx="454" cy="251"/>
            </a:xfrm>
          </p:grpSpPr>
          <p:graphicFrame>
            <p:nvGraphicFramePr>
              <p:cNvPr id="52" name="Object 75"/>
              <p:cNvGraphicFramePr>
                <a:graphicFrameLocks noChangeAspect="1"/>
              </p:cNvGraphicFramePr>
              <p:nvPr>
                <p:extLst>
                  <p:ext uri="{D42A27DB-BD31-4B8C-83A1-F6EECF244321}">
                    <p14:modId xmlns:p14="http://schemas.microsoft.com/office/powerpoint/2010/main" val="3576977662"/>
                  </p:ext>
                </p:extLst>
              </p:nvPr>
            </p:nvGraphicFramePr>
            <p:xfrm>
              <a:off x="3970" y="842"/>
              <a:ext cx="107" cy="124"/>
            </p:xfrm>
            <a:graphic>
              <a:graphicData uri="http://schemas.openxmlformats.org/presentationml/2006/ole">
                <mc:AlternateContent xmlns:mc="http://schemas.openxmlformats.org/markup-compatibility/2006">
                  <mc:Choice xmlns:v="urn:schemas-microsoft-com:vml" Requires="v">
                    <p:oleObj spid="_x0000_s1544282" name="公式" r:id="rId36" imgW="228600" imgH="241200" progId="Equation.3">
                      <p:embed/>
                    </p:oleObj>
                  </mc:Choice>
                  <mc:Fallback>
                    <p:oleObj name="公式" r:id="rId36" imgW="228600" imgH="2412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70" y="842"/>
                            <a:ext cx="107"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AutoShape 76"/>
              <p:cNvSpPr>
                <a:spLocks noChangeArrowheads="1"/>
              </p:cNvSpPr>
              <p:nvPr/>
            </p:nvSpPr>
            <p:spPr bwMode="auto">
              <a:xfrm>
                <a:off x="3851" y="980"/>
                <a:ext cx="454" cy="113"/>
              </a:xfrm>
              <a:prstGeom prst="rightArrow">
                <a:avLst>
                  <a:gd name="adj1" fmla="val 50000"/>
                  <a:gd name="adj2" fmla="val 101106"/>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50" name="Object 73"/>
            <p:cNvGraphicFramePr>
              <a:graphicFrameLocks noChangeAspect="1"/>
            </p:cNvGraphicFramePr>
            <p:nvPr>
              <p:extLst>
                <p:ext uri="{D42A27DB-BD31-4B8C-83A1-F6EECF244321}">
                  <p14:modId xmlns:p14="http://schemas.microsoft.com/office/powerpoint/2010/main" val="228897"/>
                </p:ext>
              </p:extLst>
            </p:nvPr>
          </p:nvGraphicFramePr>
          <p:xfrm>
            <a:off x="3479" y="1623"/>
            <a:ext cx="136" cy="165"/>
          </p:xfrm>
          <a:graphic>
            <a:graphicData uri="http://schemas.openxmlformats.org/presentationml/2006/ole">
              <mc:AlternateContent xmlns:mc="http://schemas.openxmlformats.org/markup-compatibility/2006">
                <mc:Choice xmlns:v="urn:schemas-microsoft-com:vml" Requires="v">
                  <p:oleObj spid="_x0000_s1544283" name="Equation" r:id="rId38" imgW="291960" imgH="330120" progId="Equation.DSMT4">
                    <p:embed/>
                  </p:oleObj>
                </mc:Choice>
                <mc:Fallback>
                  <p:oleObj name="Equation" r:id="rId38" imgW="291960" imgH="330120"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479" y="1623"/>
                          <a:ext cx="13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 name="Group 16"/>
          <p:cNvGrpSpPr>
            <a:grpSpLocks/>
          </p:cNvGrpSpPr>
          <p:nvPr/>
        </p:nvGrpSpPr>
        <p:grpSpPr bwMode="auto">
          <a:xfrm>
            <a:off x="5403318" y="2138363"/>
            <a:ext cx="560388" cy="536575"/>
            <a:chOff x="1404" y="3096"/>
            <a:chExt cx="408" cy="360"/>
          </a:xfrm>
        </p:grpSpPr>
        <p:sp>
          <p:nvSpPr>
            <p:cNvPr id="59" name="Oval 17"/>
            <p:cNvSpPr>
              <a:spLocks noChangeArrowheads="1"/>
            </p:cNvSpPr>
            <p:nvPr/>
          </p:nvSpPr>
          <p:spPr bwMode="auto">
            <a:xfrm>
              <a:off x="1536" y="3216"/>
              <a:ext cx="132" cy="120"/>
            </a:xfrm>
            <a:prstGeom prst="ellipse">
              <a:avLst/>
            </a:prstGeom>
            <a:solidFill>
              <a:srgbClr val="FF3300"/>
            </a:solidFill>
            <a:ln w="12700">
              <a:no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60" name="Group 18"/>
            <p:cNvGrpSpPr>
              <a:grpSpLocks/>
            </p:cNvGrpSpPr>
            <p:nvPr/>
          </p:nvGrpSpPr>
          <p:grpSpPr bwMode="auto">
            <a:xfrm>
              <a:off x="1404" y="3096"/>
              <a:ext cx="408" cy="360"/>
              <a:chOff x="1404" y="3096"/>
              <a:chExt cx="408" cy="360"/>
            </a:xfrm>
          </p:grpSpPr>
          <p:sp>
            <p:nvSpPr>
              <p:cNvPr id="61" name="Line 19"/>
              <p:cNvSpPr>
                <a:spLocks noChangeShapeType="1"/>
              </p:cNvSpPr>
              <p:nvPr/>
            </p:nvSpPr>
            <p:spPr bwMode="auto">
              <a:xfrm flipV="1">
                <a:off x="1608" y="3096"/>
                <a:ext cx="0" cy="96"/>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2" name="Line 20"/>
              <p:cNvSpPr>
                <a:spLocks noChangeShapeType="1"/>
              </p:cNvSpPr>
              <p:nvPr/>
            </p:nvSpPr>
            <p:spPr bwMode="auto">
              <a:xfrm flipV="1">
                <a:off x="1668" y="3156"/>
                <a:ext cx="72" cy="6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3" name="Line 21"/>
              <p:cNvSpPr>
                <a:spLocks noChangeShapeType="1"/>
              </p:cNvSpPr>
              <p:nvPr/>
            </p:nvSpPr>
            <p:spPr bwMode="auto">
              <a:xfrm>
                <a:off x="1704" y="3312"/>
                <a:ext cx="108" cy="6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4" name="Line 22"/>
              <p:cNvSpPr>
                <a:spLocks noChangeShapeType="1"/>
              </p:cNvSpPr>
              <p:nvPr/>
            </p:nvSpPr>
            <p:spPr bwMode="auto">
              <a:xfrm>
                <a:off x="1632" y="3348"/>
                <a:ext cx="48" cy="108"/>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5" name="Line 23"/>
              <p:cNvSpPr>
                <a:spLocks noChangeShapeType="1"/>
              </p:cNvSpPr>
              <p:nvPr/>
            </p:nvSpPr>
            <p:spPr bwMode="auto">
              <a:xfrm flipH="1">
                <a:off x="1524" y="3360"/>
                <a:ext cx="24" cy="6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6" name="Line 24"/>
              <p:cNvSpPr>
                <a:spLocks noChangeShapeType="1"/>
              </p:cNvSpPr>
              <p:nvPr/>
            </p:nvSpPr>
            <p:spPr bwMode="auto">
              <a:xfrm flipH="1">
                <a:off x="1404" y="3288"/>
                <a:ext cx="132" cy="36"/>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7" name="Line 25"/>
              <p:cNvSpPr>
                <a:spLocks noChangeShapeType="1"/>
              </p:cNvSpPr>
              <p:nvPr/>
            </p:nvSpPr>
            <p:spPr bwMode="auto">
              <a:xfrm flipH="1" flipV="1">
                <a:off x="1464" y="3132"/>
                <a:ext cx="72" cy="72"/>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sp>
        <p:nvSpPr>
          <p:cNvPr id="68" name="Rectangle 90"/>
          <p:cNvSpPr>
            <a:spLocks noChangeArrowheads="1"/>
          </p:cNvSpPr>
          <p:nvPr/>
        </p:nvSpPr>
        <p:spPr bwMode="auto">
          <a:xfrm>
            <a:off x="5053537" y="34764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S</a:t>
            </a:r>
          </a:p>
        </p:txBody>
      </p:sp>
      <p:sp>
        <p:nvSpPr>
          <p:cNvPr id="69" name="Rectangle 91"/>
          <p:cNvSpPr>
            <a:spLocks noChangeArrowheads="1"/>
          </p:cNvSpPr>
          <p:nvPr/>
        </p:nvSpPr>
        <p:spPr bwMode="auto">
          <a:xfrm>
            <a:off x="6033518" y="764704"/>
            <a:ext cx="442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FF00"/>
                </a:solidFill>
                <a:effectLst>
                  <a:outerShdw blurRad="38100" dist="38100" dir="2700000" algn="tl">
                    <a:srgbClr val="000000"/>
                  </a:outerShdw>
                </a:effectLst>
                <a:uLnTx/>
                <a:uFillTx/>
                <a:latin typeface="Times New Roman" pitchFamily="18" charset="0"/>
                <a:cs typeface="Times New Roman" pitchFamily="18" charset="0"/>
              </a:rPr>
              <a:t>S′</a:t>
            </a:r>
          </a:p>
        </p:txBody>
      </p:sp>
      <p:sp>
        <p:nvSpPr>
          <p:cNvPr id="70" name="Rectangle 92"/>
          <p:cNvSpPr>
            <a:spLocks noChangeArrowheads="1"/>
          </p:cNvSpPr>
          <p:nvPr/>
        </p:nvSpPr>
        <p:spPr bwMode="auto">
          <a:xfrm>
            <a:off x="5148064" y="3414010"/>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S</a:t>
            </a:r>
          </a:p>
        </p:txBody>
      </p:sp>
      <p:sp>
        <p:nvSpPr>
          <p:cNvPr id="71" name="Rectangle 93"/>
          <p:cNvSpPr>
            <a:spLocks noChangeArrowheads="1"/>
          </p:cNvSpPr>
          <p:nvPr/>
        </p:nvSpPr>
        <p:spPr bwMode="auto">
          <a:xfrm>
            <a:off x="6083998" y="3384393"/>
            <a:ext cx="442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FF00"/>
                </a:solidFill>
                <a:effectLst>
                  <a:outerShdw blurRad="38100" dist="38100" dir="2700000" algn="tl">
                    <a:srgbClr val="000000"/>
                  </a:outerShdw>
                </a:effectLst>
                <a:uLnTx/>
                <a:uFillTx/>
                <a:latin typeface="Times New Roman" pitchFamily="18" charset="0"/>
                <a:cs typeface="Times New Roman" pitchFamily="18" charset="0"/>
              </a:rPr>
              <a:t>S′</a:t>
            </a:r>
          </a:p>
        </p:txBody>
      </p:sp>
      <p:sp>
        <p:nvSpPr>
          <p:cNvPr id="72" name="Text Box 94"/>
          <p:cNvSpPr txBox="1">
            <a:spLocks noChangeArrowheads="1"/>
          </p:cNvSpPr>
          <p:nvPr/>
        </p:nvSpPr>
        <p:spPr bwMode="auto">
          <a:xfrm>
            <a:off x="684213" y="765026"/>
            <a:ext cx="342593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30000"/>
              </a:lnSpc>
              <a:spcBef>
                <a:spcPct val="0"/>
              </a:spcBef>
              <a:spcAft>
                <a:spcPct val="0"/>
              </a:spcAft>
            </a:pPr>
            <a:r>
              <a:rPr kumimoji="1" lang="zh-CN" altLang="en-US" sz="2000" b="1" dirty="0" smtClean="0">
                <a:solidFill>
                  <a:srgbClr val="FFFFFF"/>
                </a:solidFill>
                <a:latin typeface="Times New Roman" pitchFamily="18" charset="0"/>
                <a:cs typeface="Times New Roman" pitchFamily="18" charset="0"/>
              </a:rPr>
              <a:t>伽利略变换 </a:t>
            </a:r>
            <a:r>
              <a:rPr kumimoji="1" lang="zh-CN" altLang="en-US" sz="2000" b="1" dirty="0" smtClean="0">
                <a:solidFill>
                  <a:srgbClr val="00FFFF"/>
                </a:solidFill>
                <a:latin typeface="Times New Roman" pitchFamily="18" charset="0"/>
                <a:cs typeface="Times New Roman" pitchFamily="18" charset="0"/>
                <a:sym typeface="Wingdings" pitchFamily="2" charset="2"/>
              </a:rPr>
              <a:t> </a:t>
            </a:r>
            <a:r>
              <a:rPr kumimoji="1" lang="zh-CN" altLang="en-US" sz="2000" b="1" dirty="0" smtClean="0">
                <a:solidFill>
                  <a:srgbClr val="FFFFFF"/>
                </a:solidFill>
                <a:latin typeface="Times New Roman" pitchFamily="18" charset="0"/>
                <a:cs typeface="Times New Roman" pitchFamily="18" charset="0"/>
              </a:rPr>
              <a:t>绝对时空观</a:t>
            </a:r>
          </a:p>
          <a:p>
            <a:pPr fontAlgn="base">
              <a:lnSpc>
                <a:spcPct val="130000"/>
              </a:lnSpc>
              <a:spcBef>
                <a:spcPct val="0"/>
              </a:spcBef>
              <a:spcAft>
                <a:spcPct val="0"/>
              </a:spcAft>
            </a:pPr>
            <a:r>
              <a:rPr kumimoji="1" lang="zh-CN" altLang="en-US" sz="2000" b="1" dirty="0" smtClean="0">
                <a:solidFill>
                  <a:srgbClr val="FFFFFF"/>
                </a:solidFill>
                <a:latin typeface="Times New Roman" pitchFamily="18" charset="0"/>
                <a:cs typeface="Times New Roman" pitchFamily="18" charset="0"/>
              </a:rPr>
              <a:t>洛伦兹变换 </a:t>
            </a:r>
            <a:r>
              <a:rPr kumimoji="1" lang="zh-CN" altLang="en-US" sz="2000" b="1" dirty="0" smtClean="0">
                <a:solidFill>
                  <a:srgbClr val="00FFFF"/>
                </a:solidFill>
                <a:latin typeface="Times New Roman" pitchFamily="18" charset="0"/>
                <a:cs typeface="Times New Roman" pitchFamily="18" charset="0"/>
                <a:sym typeface="Wingdings" pitchFamily="2" charset="2"/>
              </a:rPr>
              <a:t> </a:t>
            </a:r>
            <a:r>
              <a:rPr kumimoji="1" lang="zh-CN" altLang="en-US" sz="2000" b="1" dirty="0" smtClean="0">
                <a:solidFill>
                  <a:srgbClr val="FFFFFF"/>
                </a:solidFill>
                <a:latin typeface="Times New Roman" pitchFamily="18" charset="0"/>
                <a:cs typeface="Times New Roman" pitchFamily="18" charset="0"/>
              </a:rPr>
              <a:t>相对论时空观</a:t>
            </a:r>
          </a:p>
        </p:txBody>
      </p:sp>
      <p:sp>
        <p:nvSpPr>
          <p:cNvPr id="79" name="Text Box 5"/>
          <p:cNvSpPr txBox="1">
            <a:spLocks noChangeArrowheads="1"/>
          </p:cNvSpPr>
          <p:nvPr/>
        </p:nvSpPr>
        <p:spPr bwMode="auto">
          <a:xfrm>
            <a:off x="683568" y="3525827"/>
            <a:ext cx="374535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fontAlgn="base" hangingPunct="0">
              <a:lnSpc>
                <a:spcPct val="125000"/>
              </a:lnSpc>
              <a:spcBef>
                <a:spcPct val="50000"/>
              </a:spcBef>
              <a:spcAft>
                <a:spcPct val="0"/>
              </a:spcAft>
              <a:defRPr/>
            </a:pPr>
            <a:r>
              <a:rPr kumimoji="1" lang="zh-CN" altLang="en-US"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设在</a:t>
            </a:r>
            <a:r>
              <a:rPr kumimoji="1" lang="en-US" altLang="zh-CN" sz="20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zh-CN"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中，</a:t>
            </a:r>
            <a:r>
              <a:rPr kumimoji="1" lang="zh-CN" altLang="zh-CN" sz="2000" b="1" kern="0" dirty="0">
                <a:solidFill>
                  <a:srgbClr val="FFFFFF"/>
                </a:solidFill>
                <a:effectLst>
                  <a:outerShdw blurRad="38100" dist="38100" dir="2700000" algn="tl">
                    <a:srgbClr val="000000"/>
                  </a:outerShdw>
                </a:effectLst>
                <a:latin typeface="Times New Roman" pitchFamily="18" charset="0"/>
                <a:cs typeface="Times New Roman" pitchFamily="18" charset="0"/>
              </a:rPr>
              <a:t>闪光</a:t>
            </a:r>
            <a:r>
              <a:rPr kumimoji="1" lang="zh-CN" altLang="en-US" sz="2000" b="1" kern="0" dirty="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0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t</a:t>
            </a:r>
            <a:r>
              <a:rPr kumimoji="1" lang="zh-CN" altLang="en-US" sz="2000" b="1" kern="0" dirty="0" smtClean="0">
                <a:solidFill>
                  <a:schemeClr val="bg1"/>
                </a:solidFill>
                <a:effectLst>
                  <a:outerShdw blurRad="38100" dist="38100" dir="2700000" algn="tl">
                    <a:srgbClr val="000000"/>
                  </a:outerShdw>
                </a:effectLst>
                <a:latin typeface="Times New Roman" pitchFamily="18" charset="0"/>
                <a:cs typeface="Times New Roman" pitchFamily="18" charset="0"/>
              </a:rPr>
              <a:t>时刻</a:t>
            </a:r>
            <a:r>
              <a:rPr kumimoji="1" lang="zh-CN" altLang="en-US" sz="2000" b="1" kern="0" dirty="0">
                <a:solidFill>
                  <a:schemeClr val="bg1"/>
                </a:solidFill>
                <a:effectLst>
                  <a:outerShdw blurRad="38100" dist="38100" dir="2700000" algn="tl">
                    <a:srgbClr val="000000"/>
                  </a:outerShdw>
                </a:effectLst>
                <a:latin typeface="Times New Roman" pitchFamily="18" charset="0"/>
                <a:cs typeface="Times New Roman" pitchFamily="18" charset="0"/>
              </a:rPr>
              <a:t>到达</a:t>
            </a:r>
            <a:r>
              <a:rPr kumimoji="1" lang="en-US" altLang="zh-CN" sz="2000" b="1" i="1" kern="0" dirty="0">
                <a:solidFill>
                  <a:schemeClr val="bg1"/>
                </a:solidFill>
                <a:effectLst>
                  <a:outerShdw blurRad="38100" dist="38100" dir="2700000" algn="tl">
                    <a:srgbClr val="000000"/>
                  </a:outerShdw>
                </a:effectLst>
                <a:latin typeface="Times New Roman" pitchFamily="18" charset="0"/>
                <a:cs typeface="Times New Roman" pitchFamily="18" charset="0"/>
              </a:rPr>
              <a:t>P</a:t>
            </a:r>
            <a:r>
              <a:rPr kumimoji="1" lang="zh-CN" altLang="en-US" sz="2000" b="1" kern="0" dirty="0">
                <a:solidFill>
                  <a:schemeClr val="bg1"/>
                </a:solidFill>
                <a:effectLst>
                  <a:outerShdw blurRad="38100" dist="38100" dir="2700000" algn="tl">
                    <a:srgbClr val="000000"/>
                  </a:outerShdw>
                </a:effectLst>
                <a:latin typeface="Times New Roman" pitchFamily="18" charset="0"/>
                <a:cs typeface="Times New Roman" pitchFamily="18" charset="0"/>
              </a:rPr>
              <a:t>点</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000" b="1" i="1" kern="0" dirty="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000" b="1" kern="0" dirty="0" smtClean="0">
                <a:solidFill>
                  <a:schemeClr val="bg1"/>
                </a:solidFill>
                <a:effectLst>
                  <a:outerShdw blurRad="38100" dist="38100" dir="2700000" algn="tl">
                    <a:srgbClr val="000000"/>
                  </a:outerShdw>
                </a:effectLst>
                <a:latin typeface="Times New Roman" pitchFamily="18" charset="0"/>
                <a:cs typeface="Times New Roman" pitchFamily="18" charset="0"/>
              </a:rPr>
              <a:t>，即事件的时空坐标为</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000" b="1" i="1" kern="0" dirty="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a:t>
            </a:r>
            <a:r>
              <a:rPr kumimoji="1" lang="zh-CN" altLang="en-US" sz="2000" b="1" kern="0" dirty="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0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0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zh-CN" sz="2000" b="1" kern="0" dirty="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中该事件的时空坐标为</a:t>
            </a:r>
            <a:r>
              <a:rPr kumimoji="1" lang="en-US" altLang="zh-CN" sz="20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0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0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0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0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0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0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altLang="zh-CN" sz="20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0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a:t>
            </a:r>
            <a:endParaRPr kumimoji="1" lang="zh-CN" altLang="en-US" sz="2000" b="0"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80" name="Text Box 26"/>
          <p:cNvSpPr txBox="1">
            <a:spLocks noChangeArrowheads="1"/>
          </p:cNvSpPr>
          <p:nvPr/>
        </p:nvSpPr>
        <p:spPr bwMode="auto">
          <a:xfrm>
            <a:off x="611188" y="5158790"/>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根据</a:t>
            </a:r>
            <a:r>
              <a:rPr kumimoji="1" lang="zh-CN" altLang="zh-CN"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Times New Roman" pitchFamily="18" charset="0"/>
                <a:cs typeface="Times New Roman" pitchFamily="18" charset="0"/>
              </a:rPr>
              <a:t>光</a:t>
            </a:r>
            <a:r>
              <a:rPr kumimoji="1" lang="zh-CN" altLang="en-US"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Times New Roman" pitchFamily="18" charset="0"/>
                <a:cs typeface="Times New Roman" pitchFamily="18" charset="0"/>
              </a:rPr>
              <a:t>速不变原理</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graphicFrame>
        <p:nvGraphicFramePr>
          <p:cNvPr id="81" name="Object 58"/>
          <p:cNvGraphicFramePr>
            <a:graphicFrameLocks noChangeAspect="1"/>
          </p:cNvGraphicFramePr>
          <p:nvPr>
            <p:extLst>
              <p:ext uri="{D42A27DB-BD31-4B8C-83A1-F6EECF244321}">
                <p14:modId xmlns:p14="http://schemas.microsoft.com/office/powerpoint/2010/main" val="2305049307"/>
              </p:ext>
            </p:extLst>
          </p:nvPr>
        </p:nvGraphicFramePr>
        <p:xfrm>
          <a:off x="898525" y="5688395"/>
          <a:ext cx="2220913" cy="406400"/>
        </p:xfrm>
        <a:graphic>
          <a:graphicData uri="http://schemas.openxmlformats.org/presentationml/2006/ole">
            <mc:AlternateContent xmlns:mc="http://schemas.openxmlformats.org/markup-compatibility/2006">
              <mc:Choice xmlns:v="urn:schemas-microsoft-com:vml" Requires="v">
                <p:oleObj spid="_x0000_s1544284" name="公式" r:id="rId40" imgW="2222280" imgH="406080" progId="Equation.3">
                  <p:embed/>
                </p:oleObj>
              </mc:Choice>
              <mc:Fallback>
                <p:oleObj name="公式" r:id="rId40" imgW="2222280" imgH="4060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98525" y="5688395"/>
                        <a:ext cx="2220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 name="Object 59"/>
          <p:cNvGraphicFramePr>
            <a:graphicFrameLocks noChangeAspect="1"/>
          </p:cNvGraphicFramePr>
          <p:nvPr>
            <p:extLst>
              <p:ext uri="{D42A27DB-BD31-4B8C-83A1-F6EECF244321}">
                <p14:modId xmlns:p14="http://schemas.microsoft.com/office/powerpoint/2010/main" val="2336213074"/>
              </p:ext>
            </p:extLst>
          </p:nvPr>
        </p:nvGraphicFramePr>
        <p:xfrm>
          <a:off x="900113" y="6174939"/>
          <a:ext cx="2233612" cy="406400"/>
        </p:xfrm>
        <a:graphic>
          <a:graphicData uri="http://schemas.openxmlformats.org/presentationml/2006/ole">
            <mc:AlternateContent xmlns:mc="http://schemas.openxmlformats.org/markup-compatibility/2006">
              <mc:Choice xmlns:v="urn:schemas-microsoft-com:vml" Requires="v">
                <p:oleObj spid="_x0000_s1544285" name="公式" r:id="rId42" imgW="2234880" imgH="406080" progId="Equation.3">
                  <p:embed/>
                </p:oleObj>
              </mc:Choice>
              <mc:Fallback>
                <p:oleObj name="公式" r:id="rId42" imgW="2234880" imgH="40608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900113" y="6174939"/>
                        <a:ext cx="22336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AutoShape 96"/>
          <p:cNvSpPr>
            <a:spLocks/>
          </p:cNvSpPr>
          <p:nvPr/>
        </p:nvSpPr>
        <p:spPr bwMode="auto">
          <a:xfrm rot="10800000">
            <a:off x="755577" y="5874931"/>
            <a:ext cx="108000" cy="576000"/>
          </a:xfrm>
          <a:prstGeom prst="rightBrace">
            <a:avLst>
              <a:gd name="adj1" fmla="val 85261"/>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zh-CN" sz="4000" b="1" smtClean="0">
              <a:solidFill>
                <a:srgbClr val="FFFFFF"/>
              </a:solidFill>
              <a:latin typeface="Times New Roman" pitchFamily="18" charset="0"/>
              <a:cs typeface="Times New Roman" pitchFamily="18" charset="0"/>
            </a:endParaRPr>
          </a:p>
        </p:txBody>
      </p:sp>
      <p:sp>
        <p:nvSpPr>
          <p:cNvPr id="85" name="椭圆 84"/>
          <p:cNvSpPr/>
          <p:nvPr/>
        </p:nvSpPr>
        <p:spPr>
          <a:xfrm>
            <a:off x="6312895" y="4256094"/>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92"/>
          <p:cNvSpPr>
            <a:spLocks noChangeArrowheads="1"/>
          </p:cNvSpPr>
          <p:nvPr/>
        </p:nvSpPr>
        <p:spPr bwMode="auto">
          <a:xfrm>
            <a:off x="6216006" y="3861048"/>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P</a:t>
            </a:r>
          </a:p>
        </p:txBody>
      </p:sp>
      <p:sp>
        <p:nvSpPr>
          <p:cNvPr id="74" name="Text Box 26"/>
          <p:cNvSpPr txBox="1">
            <a:spLocks noChangeArrowheads="1"/>
          </p:cNvSpPr>
          <p:nvPr/>
        </p:nvSpPr>
        <p:spPr bwMode="auto">
          <a:xfrm>
            <a:off x="3236173" y="5835244"/>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(1)</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6572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dissolve">
                                      <p:cBhvr>
                                        <p:cTn id="29" dur="500"/>
                                        <p:tgtEl>
                                          <p:spTgt spid="45"/>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dissolv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fade">
                                      <p:cBhvr>
                                        <p:cTn id="99" dur="500"/>
                                        <p:tgtEl>
                                          <p:spTgt spid="8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6"/>
                                        </p:tgtEl>
                                        <p:attrNameLst>
                                          <p:attrName>style.visibility</p:attrName>
                                        </p:attrNameLst>
                                      </p:cBhvr>
                                      <p:to>
                                        <p:strVal val="visible"/>
                                      </p:to>
                                    </p:set>
                                    <p:animEffect transition="in" filter="fade">
                                      <p:cBhvr>
                                        <p:cTn id="102" dur="500"/>
                                        <p:tgtEl>
                                          <p:spTgt spid="8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fade">
                                      <p:cBhvr>
                                        <p:cTn id="108" dur="500"/>
                                        <p:tgtEl>
                                          <p:spTgt spid="7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wipe(left)">
                                      <p:cBhvr>
                                        <p:cTn id="113" dur="500"/>
                                        <p:tgtEl>
                                          <p:spTgt spid="80"/>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84"/>
                                        </p:tgtEl>
                                        <p:attrNameLst>
                                          <p:attrName>style.visibility</p:attrName>
                                        </p:attrNameLst>
                                      </p:cBhvr>
                                      <p:to>
                                        <p:strVal val="visible"/>
                                      </p:to>
                                    </p:set>
                                    <p:animEffect transition="in" filter="wipe(left)">
                                      <p:cBhvr>
                                        <p:cTn id="117" dur="500"/>
                                        <p:tgtEl>
                                          <p:spTgt spid="84"/>
                                        </p:tgtEl>
                                      </p:cBhvr>
                                    </p:animEffect>
                                  </p:childTnLst>
                                </p:cTn>
                              </p:par>
                            </p:childTnLst>
                          </p:cTn>
                        </p:par>
                        <p:par>
                          <p:cTn id="118" fill="hold">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left)">
                                      <p:cBhvr>
                                        <p:cTn id="121" dur="500"/>
                                        <p:tgtEl>
                                          <p:spTgt spid="81"/>
                                        </p:tgtEl>
                                      </p:cBhvr>
                                    </p:animEffect>
                                  </p:childTnLst>
                                </p:cTn>
                              </p:par>
                            </p:childTnLst>
                          </p:cTn>
                        </p:par>
                        <p:par>
                          <p:cTn id="122" fill="hold">
                            <p:stCondLst>
                              <p:cond delay="1500"/>
                            </p:stCondLst>
                            <p:childTnLst>
                              <p:par>
                                <p:cTn id="123" presetID="22" presetClass="entr" presetSubtype="8" fill="hold" nodeType="after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wipe(left)">
                                      <p:cBhvr>
                                        <p:cTn id="125" dur="500"/>
                                        <p:tgtEl>
                                          <p:spTgt spid="82"/>
                                        </p:tgtEl>
                                      </p:cBhvr>
                                    </p:animEffect>
                                  </p:childTnLst>
                                </p:cTn>
                              </p:par>
                            </p:childTnLst>
                          </p:cTn>
                        </p:par>
                        <p:par>
                          <p:cTn id="126" fill="hold">
                            <p:stCondLst>
                              <p:cond delay="2000"/>
                            </p:stCondLst>
                            <p:childTnLst>
                              <p:par>
                                <p:cTn id="127" presetID="22" presetClass="entr" presetSubtype="8" fill="hold" grpId="0" nodeType="after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wipe(left)">
                                      <p:cBhvr>
                                        <p:cTn id="129" dur="500"/>
                                        <p:tgtEl>
                                          <p:spTgt spid="74"/>
                                        </p:tgtEl>
                                      </p:cBhvr>
                                    </p:animEffect>
                                  </p:childTnLst>
                                </p:cTn>
                              </p:par>
                            </p:childTnLst>
                          </p:cTn>
                        </p:par>
                        <p:par>
                          <p:cTn id="130" fill="hold">
                            <p:stCondLst>
                              <p:cond delay="2500"/>
                            </p:stCondLst>
                            <p:childTnLst>
                              <p:par>
                                <p:cTn id="131" presetID="10" presetClass="entr" presetSubtype="0" fill="hold" grpId="0" nodeType="after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fade">
                                      <p:cBhvr>
                                        <p:cTn id="136" dur="500"/>
                                        <p:tgtEl>
                                          <p:spTgt spid="30"/>
                                        </p:tgtEl>
                                      </p:cBhvr>
                                    </p:animEffect>
                                  </p:childTnLst>
                                </p:cTn>
                              </p:par>
                              <p:par>
                                <p:cTn id="137" presetID="10" presetClass="entr" presetSubtype="0" fill="hold" nodeType="with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9" grpId="0" autoUpdateAnimBg="0"/>
      <p:bldP spid="12" grpId="0" animBg="1"/>
      <p:bldP spid="13" grpId="0" animBg="1"/>
      <p:bldP spid="14" grpId="0" animBg="1"/>
      <p:bldP spid="19" grpId="0" animBg="1"/>
      <p:bldP spid="20" grpId="0" animBg="1"/>
      <p:bldP spid="21" grpId="0" animBg="1"/>
      <p:bldP spid="27" grpId="0" animBg="1"/>
      <p:bldP spid="29" grpId="0" animBg="1"/>
      <p:bldP spid="30" grpId="0" animBg="1"/>
      <p:bldP spid="31" grpId="0"/>
      <p:bldP spid="68" grpId="0"/>
      <p:bldP spid="69" grpId="0"/>
      <p:bldP spid="70" grpId="0"/>
      <p:bldP spid="71" grpId="0"/>
      <p:bldP spid="72" grpId="0" autoUpdateAnimBg="0"/>
      <p:bldP spid="79" grpId="0" autoUpdateAnimBg="0"/>
      <p:bldP spid="80" grpId="0" autoUpdateAnimBg="0"/>
      <p:bldP spid="84" grpId="0" animBg="1"/>
      <p:bldP spid="85" grpId="0" animBg="1"/>
      <p:bldP spid="86" grpId="0"/>
      <p:bldP spid="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15</a:t>
            </a:fld>
            <a:endParaRPr lang="zh-CN" altLang="en-US"/>
          </a:p>
        </p:txBody>
      </p:sp>
      <p:graphicFrame>
        <p:nvGraphicFramePr>
          <p:cNvPr id="6" name="Object 61"/>
          <p:cNvGraphicFramePr>
            <a:graphicFrameLocks noChangeAspect="1"/>
          </p:cNvGraphicFramePr>
          <p:nvPr>
            <p:extLst>
              <p:ext uri="{D42A27DB-BD31-4B8C-83A1-F6EECF244321}">
                <p14:modId xmlns:p14="http://schemas.microsoft.com/office/powerpoint/2010/main" val="3640207316"/>
              </p:ext>
            </p:extLst>
          </p:nvPr>
        </p:nvGraphicFramePr>
        <p:xfrm>
          <a:off x="1337990" y="1823938"/>
          <a:ext cx="786960" cy="329760"/>
        </p:xfrm>
        <a:graphic>
          <a:graphicData uri="http://schemas.openxmlformats.org/presentationml/2006/ole">
            <mc:AlternateContent xmlns:mc="http://schemas.openxmlformats.org/markup-compatibility/2006">
              <mc:Choice xmlns:v="urn:schemas-microsoft-com:vml" Requires="v">
                <p:oleObj spid="_x0000_s1522210" name="Equation" r:id="rId3" imgW="393480" imgH="164880" progId="Equation.DSMT4">
                  <p:embed/>
                </p:oleObj>
              </mc:Choice>
              <mc:Fallback>
                <p:oleObj name="Equation" r:id="rId3" imgW="393480" imgH="164880" progId="Equation.DSMT4">
                  <p:embed/>
                  <p:pic>
                    <p:nvPicPr>
                      <p:cNvPr id="0" name=""/>
                      <p:cNvPicPr>
                        <a:picLocks noChangeAspect="1" noChangeArrowheads="1"/>
                      </p:cNvPicPr>
                      <p:nvPr/>
                    </p:nvPicPr>
                    <p:blipFill>
                      <a:blip r:embed="rId4"/>
                      <a:srcRect/>
                      <a:stretch>
                        <a:fillRect/>
                      </a:stretch>
                    </p:blipFill>
                    <p:spPr bwMode="auto">
                      <a:xfrm>
                        <a:off x="1337990" y="1823938"/>
                        <a:ext cx="786960" cy="329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1"/>
          <p:cNvGraphicFramePr>
            <a:graphicFrameLocks noChangeAspect="1"/>
          </p:cNvGraphicFramePr>
          <p:nvPr>
            <p:extLst>
              <p:ext uri="{D42A27DB-BD31-4B8C-83A1-F6EECF244321}">
                <p14:modId xmlns:p14="http://schemas.microsoft.com/office/powerpoint/2010/main" val="3304890165"/>
              </p:ext>
            </p:extLst>
          </p:nvPr>
        </p:nvGraphicFramePr>
        <p:xfrm>
          <a:off x="1331640" y="1412776"/>
          <a:ext cx="863280" cy="406080"/>
        </p:xfrm>
        <a:graphic>
          <a:graphicData uri="http://schemas.openxmlformats.org/presentationml/2006/ole">
            <mc:AlternateContent xmlns:mc="http://schemas.openxmlformats.org/markup-compatibility/2006">
              <mc:Choice xmlns:v="urn:schemas-microsoft-com:vml" Requires="v">
                <p:oleObj spid="_x0000_s1522211" name="Equation" r:id="rId5" imgW="431640" imgH="203040" progId="Equation.DSMT4">
                  <p:embed/>
                </p:oleObj>
              </mc:Choice>
              <mc:Fallback>
                <p:oleObj name="Equation" r:id="rId5" imgW="431640" imgH="203040" progId="Equation.DSMT4">
                  <p:embed/>
                  <p:pic>
                    <p:nvPicPr>
                      <p:cNvPr id="0" name=""/>
                      <p:cNvPicPr>
                        <a:picLocks noGrp="1" noChangeAspect="1" noChangeArrowheads="1"/>
                      </p:cNvPicPr>
                      <p:nvPr/>
                    </p:nvPicPr>
                    <p:blipFill>
                      <a:blip r:embed="rId6"/>
                      <a:srcRect/>
                      <a:stretch>
                        <a:fillRect/>
                      </a:stretch>
                    </p:blipFill>
                    <p:spPr bwMode="auto">
                      <a:xfrm>
                        <a:off x="1331640" y="1412776"/>
                        <a:ext cx="863280" cy="4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97"/>
          <p:cNvSpPr txBox="1">
            <a:spLocks noChangeArrowheads="1"/>
          </p:cNvSpPr>
          <p:nvPr/>
        </p:nvSpPr>
        <p:spPr bwMode="auto">
          <a:xfrm>
            <a:off x="755650" y="389674"/>
            <a:ext cx="332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根据</a:t>
            </a:r>
            <a:r>
              <a:rPr kumimoji="1" lang="zh-CN" altLang="en-US"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相对性原理</a:t>
            </a:r>
            <a:r>
              <a:rPr kumimoji="1" lang="zh-CN" altLang="en-US" sz="24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，可设</a:t>
            </a:r>
            <a:endParaRPr kumimoji="1" lang="zh-CN" altLang="en-US" sz="2400" dirty="0" smtClean="0">
              <a:solidFill>
                <a:srgbClr val="FFFFFF"/>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11" name="Object 98"/>
          <p:cNvGraphicFramePr>
            <a:graphicFrameLocks noChangeAspect="1"/>
          </p:cNvGraphicFramePr>
          <p:nvPr>
            <p:extLst>
              <p:ext uri="{D42A27DB-BD31-4B8C-83A1-F6EECF244321}">
                <p14:modId xmlns:p14="http://schemas.microsoft.com/office/powerpoint/2010/main" val="2893728016"/>
              </p:ext>
            </p:extLst>
          </p:nvPr>
        </p:nvGraphicFramePr>
        <p:xfrm>
          <a:off x="1331218" y="957999"/>
          <a:ext cx="1862138" cy="400050"/>
        </p:xfrm>
        <a:graphic>
          <a:graphicData uri="http://schemas.openxmlformats.org/presentationml/2006/ole">
            <mc:AlternateContent xmlns:mc="http://schemas.openxmlformats.org/markup-compatibility/2006">
              <mc:Choice xmlns:v="urn:schemas-microsoft-com:vml" Requires="v">
                <p:oleObj spid="_x0000_s1522212" name="Equation" r:id="rId7" imgW="2070000" imgH="444240" progId="Equation.DSMT4">
                  <p:embed/>
                </p:oleObj>
              </mc:Choice>
              <mc:Fallback>
                <p:oleObj name="Equation" r:id="rId7" imgW="207000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218" y="957999"/>
                        <a:ext cx="1862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99"/>
          <p:cNvGraphicFramePr>
            <a:graphicFrameLocks noChangeAspect="1"/>
          </p:cNvGraphicFramePr>
          <p:nvPr>
            <p:extLst>
              <p:ext uri="{D42A27DB-BD31-4B8C-83A1-F6EECF244321}">
                <p14:modId xmlns:p14="http://schemas.microsoft.com/office/powerpoint/2010/main" val="1501680416"/>
              </p:ext>
            </p:extLst>
          </p:nvPr>
        </p:nvGraphicFramePr>
        <p:xfrm>
          <a:off x="1346208" y="2236862"/>
          <a:ext cx="1839913" cy="400050"/>
        </p:xfrm>
        <a:graphic>
          <a:graphicData uri="http://schemas.openxmlformats.org/presentationml/2006/ole">
            <mc:AlternateContent xmlns:mc="http://schemas.openxmlformats.org/markup-compatibility/2006">
              <mc:Choice xmlns:v="urn:schemas-microsoft-com:vml" Requires="v">
                <p:oleObj spid="_x0000_s1522213" name="公式" r:id="rId9" imgW="2044440" imgH="444240" progId="Equation.3">
                  <p:embed/>
                </p:oleObj>
              </mc:Choice>
              <mc:Fallback>
                <p:oleObj name="公式" r:id="rId9" imgW="204444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6208" y="2236862"/>
                        <a:ext cx="1839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100"/>
          <p:cNvSpPr>
            <a:spLocks/>
          </p:cNvSpPr>
          <p:nvPr/>
        </p:nvSpPr>
        <p:spPr bwMode="auto">
          <a:xfrm>
            <a:off x="1187624" y="1108414"/>
            <a:ext cx="108000" cy="1440000"/>
          </a:xfrm>
          <a:prstGeom prst="leftBrace">
            <a:avLst>
              <a:gd name="adj1" fmla="val 75555"/>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47" name="Group 41"/>
          <p:cNvGrpSpPr>
            <a:grpSpLocks/>
          </p:cNvGrpSpPr>
          <p:nvPr/>
        </p:nvGrpSpPr>
        <p:grpSpPr bwMode="auto">
          <a:xfrm>
            <a:off x="4499993" y="469403"/>
            <a:ext cx="3922713" cy="2095501"/>
            <a:chOff x="2999" y="1636"/>
            <a:chExt cx="2471" cy="1320"/>
          </a:xfrm>
        </p:grpSpPr>
        <p:sp>
          <p:nvSpPr>
            <p:cNvPr id="48" name="Line 16"/>
            <p:cNvSpPr>
              <a:spLocks noChangeShapeType="1"/>
            </p:cNvSpPr>
            <p:nvPr/>
          </p:nvSpPr>
          <p:spPr bwMode="auto">
            <a:xfrm>
              <a:off x="3619" y="2600"/>
              <a:ext cx="1851"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9" name="Line 17"/>
            <p:cNvSpPr>
              <a:spLocks noChangeShapeType="1"/>
            </p:cNvSpPr>
            <p:nvPr/>
          </p:nvSpPr>
          <p:spPr bwMode="auto">
            <a:xfrm flipV="1">
              <a:off x="3621" y="1682"/>
              <a:ext cx="0" cy="918"/>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0" name="Line 18"/>
            <p:cNvSpPr>
              <a:spLocks noChangeShapeType="1"/>
            </p:cNvSpPr>
            <p:nvPr/>
          </p:nvSpPr>
          <p:spPr bwMode="auto">
            <a:xfrm flipH="1">
              <a:off x="3009" y="2597"/>
              <a:ext cx="620" cy="359"/>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51" name="Object 19"/>
            <p:cNvGraphicFramePr>
              <a:graphicFrameLocks noChangeAspect="1"/>
            </p:cNvGraphicFramePr>
            <p:nvPr/>
          </p:nvGraphicFramePr>
          <p:xfrm>
            <a:off x="3453" y="1703"/>
            <a:ext cx="136" cy="160"/>
          </p:xfrm>
          <a:graphic>
            <a:graphicData uri="http://schemas.openxmlformats.org/presentationml/2006/ole">
              <mc:AlternateContent xmlns:mc="http://schemas.openxmlformats.org/markup-compatibility/2006">
                <mc:Choice xmlns:v="urn:schemas-microsoft-com:vml" Requires="v">
                  <p:oleObj spid="_x0000_s1522214" name="公式" r:id="rId11" imgW="266400" imgH="317160" progId="Equation.3">
                    <p:embed/>
                  </p:oleObj>
                </mc:Choice>
                <mc:Fallback>
                  <p:oleObj name="公式" r:id="rId11" imgW="266400" imgH="3171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 y="1703"/>
                          <a:ext cx="13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20"/>
            <p:cNvGraphicFramePr>
              <a:graphicFrameLocks noChangeAspect="1"/>
            </p:cNvGraphicFramePr>
            <p:nvPr>
              <p:extLst>
                <p:ext uri="{D42A27DB-BD31-4B8C-83A1-F6EECF244321}">
                  <p14:modId xmlns:p14="http://schemas.microsoft.com/office/powerpoint/2010/main" val="3309243616"/>
                </p:ext>
              </p:extLst>
            </p:nvPr>
          </p:nvGraphicFramePr>
          <p:xfrm>
            <a:off x="5312" y="2701"/>
            <a:ext cx="120" cy="122"/>
          </p:xfrm>
          <a:graphic>
            <a:graphicData uri="http://schemas.openxmlformats.org/presentationml/2006/ole">
              <mc:AlternateContent xmlns:mc="http://schemas.openxmlformats.org/markup-compatibility/2006">
                <mc:Choice xmlns:v="urn:schemas-microsoft-com:vml" Requires="v">
                  <p:oleObj spid="_x0000_s1522215" name="公式" r:id="rId13" imgW="241200" imgH="241200" progId="Equation.3">
                    <p:embed/>
                  </p:oleObj>
                </mc:Choice>
                <mc:Fallback>
                  <p:oleObj name="公式" r:id="rId13" imgW="2412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2" y="2701"/>
                          <a:ext cx="120"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21"/>
            <p:cNvGraphicFramePr>
              <a:graphicFrameLocks noChangeAspect="1"/>
            </p:cNvGraphicFramePr>
            <p:nvPr/>
          </p:nvGraphicFramePr>
          <p:xfrm>
            <a:off x="2999" y="2746"/>
            <a:ext cx="109" cy="116"/>
          </p:xfrm>
          <a:graphic>
            <a:graphicData uri="http://schemas.openxmlformats.org/presentationml/2006/ole">
              <mc:AlternateContent xmlns:mc="http://schemas.openxmlformats.org/markup-compatibility/2006">
                <mc:Choice xmlns:v="urn:schemas-microsoft-com:vml" Requires="v">
                  <p:oleObj spid="_x0000_s1522216" name="公式" r:id="rId15" imgW="215640" imgH="228600" progId="Equation.3">
                    <p:embed/>
                  </p:oleObj>
                </mc:Choice>
                <mc:Fallback>
                  <p:oleObj name="公式" r:id="rId15" imgW="21564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99" y="2746"/>
                          <a:ext cx="109"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22"/>
            <p:cNvGraphicFramePr>
              <a:graphicFrameLocks noChangeAspect="1"/>
            </p:cNvGraphicFramePr>
            <p:nvPr/>
          </p:nvGraphicFramePr>
          <p:xfrm>
            <a:off x="3480" y="2474"/>
            <a:ext cx="109" cy="122"/>
          </p:xfrm>
          <a:graphic>
            <a:graphicData uri="http://schemas.openxmlformats.org/presentationml/2006/ole">
              <mc:AlternateContent xmlns:mc="http://schemas.openxmlformats.org/markup-compatibility/2006">
                <mc:Choice xmlns:v="urn:schemas-microsoft-com:vml" Requires="v">
                  <p:oleObj spid="_x0000_s1522217" name="公式" r:id="rId17" imgW="215640" imgH="241200" progId="Equation.3">
                    <p:embed/>
                  </p:oleObj>
                </mc:Choice>
                <mc:Fallback>
                  <p:oleObj name="公式" r:id="rId17" imgW="21564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0" y="2474"/>
                          <a:ext cx="109"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Line 23"/>
            <p:cNvSpPr>
              <a:spLocks noChangeShapeType="1"/>
            </p:cNvSpPr>
            <p:nvPr/>
          </p:nvSpPr>
          <p:spPr bwMode="auto">
            <a:xfrm>
              <a:off x="4230" y="2600"/>
              <a:ext cx="901"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6" name="Line 24"/>
            <p:cNvSpPr>
              <a:spLocks noChangeShapeType="1"/>
            </p:cNvSpPr>
            <p:nvPr/>
          </p:nvSpPr>
          <p:spPr bwMode="auto">
            <a:xfrm flipV="1">
              <a:off x="4242" y="1682"/>
              <a:ext cx="0" cy="918"/>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7" name="Line 25"/>
            <p:cNvSpPr>
              <a:spLocks noChangeShapeType="1"/>
            </p:cNvSpPr>
            <p:nvPr/>
          </p:nvSpPr>
          <p:spPr bwMode="auto">
            <a:xfrm flipH="1">
              <a:off x="3643" y="2597"/>
              <a:ext cx="596" cy="344"/>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58" name="Object 26"/>
            <p:cNvGraphicFramePr>
              <a:graphicFrameLocks noChangeAspect="1"/>
            </p:cNvGraphicFramePr>
            <p:nvPr>
              <p:extLst>
                <p:ext uri="{D42A27DB-BD31-4B8C-83A1-F6EECF244321}">
                  <p14:modId xmlns:p14="http://schemas.microsoft.com/office/powerpoint/2010/main" val="213776176"/>
                </p:ext>
              </p:extLst>
            </p:nvPr>
          </p:nvGraphicFramePr>
          <p:xfrm>
            <a:off x="4979" y="2655"/>
            <a:ext cx="152" cy="165"/>
          </p:xfrm>
          <a:graphic>
            <a:graphicData uri="http://schemas.openxmlformats.org/presentationml/2006/ole">
              <mc:AlternateContent xmlns:mc="http://schemas.openxmlformats.org/markup-compatibility/2006">
                <mc:Choice xmlns:v="urn:schemas-microsoft-com:vml" Requires="v">
                  <p:oleObj spid="_x0000_s1522218" name="公式" r:id="rId19" imgW="304560" imgH="330120" progId="Equation.3">
                    <p:embed/>
                  </p:oleObj>
                </mc:Choice>
                <mc:Fallback>
                  <p:oleObj name="公式" r:id="rId19" imgW="304560" imgH="3301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79" y="2655"/>
                          <a:ext cx="15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27"/>
            <p:cNvGraphicFramePr>
              <a:graphicFrameLocks noChangeAspect="1"/>
            </p:cNvGraphicFramePr>
            <p:nvPr/>
          </p:nvGraphicFramePr>
          <p:xfrm>
            <a:off x="4057" y="1636"/>
            <a:ext cx="165" cy="203"/>
          </p:xfrm>
          <a:graphic>
            <a:graphicData uri="http://schemas.openxmlformats.org/presentationml/2006/ole">
              <mc:AlternateContent xmlns:mc="http://schemas.openxmlformats.org/markup-compatibility/2006">
                <mc:Choice xmlns:v="urn:schemas-microsoft-com:vml" Requires="v">
                  <p:oleObj spid="_x0000_s1522219" name="公式" r:id="rId21" imgW="330120" imgH="406080" progId="Equation.3">
                    <p:embed/>
                  </p:oleObj>
                </mc:Choice>
                <mc:Fallback>
                  <p:oleObj name="公式" r:id="rId21" imgW="330120" imgH="4060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57" y="1636"/>
                          <a:ext cx="165"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28"/>
            <p:cNvGraphicFramePr>
              <a:graphicFrameLocks noChangeAspect="1"/>
            </p:cNvGraphicFramePr>
            <p:nvPr/>
          </p:nvGraphicFramePr>
          <p:xfrm>
            <a:off x="3589" y="2721"/>
            <a:ext cx="143" cy="161"/>
          </p:xfrm>
          <a:graphic>
            <a:graphicData uri="http://schemas.openxmlformats.org/presentationml/2006/ole">
              <mc:AlternateContent xmlns:mc="http://schemas.openxmlformats.org/markup-compatibility/2006">
                <mc:Choice xmlns:v="urn:schemas-microsoft-com:vml" Requires="v">
                  <p:oleObj spid="_x0000_s1522220" name="公式" r:id="rId23" imgW="279360" imgH="317160" progId="Equation.3">
                    <p:embed/>
                  </p:oleObj>
                </mc:Choice>
                <mc:Fallback>
                  <p:oleObj name="公式" r:id="rId23" imgW="279360" imgH="3171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89" y="2721"/>
                          <a:ext cx="14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9"/>
            <p:cNvGraphicFramePr>
              <a:graphicFrameLocks noChangeAspect="1"/>
            </p:cNvGraphicFramePr>
            <p:nvPr>
              <p:extLst>
                <p:ext uri="{D42A27DB-BD31-4B8C-83A1-F6EECF244321}">
                  <p14:modId xmlns:p14="http://schemas.microsoft.com/office/powerpoint/2010/main" val="1020081484"/>
                </p:ext>
              </p:extLst>
            </p:nvPr>
          </p:nvGraphicFramePr>
          <p:xfrm>
            <a:off x="4179" y="2634"/>
            <a:ext cx="147" cy="165"/>
          </p:xfrm>
          <a:graphic>
            <a:graphicData uri="http://schemas.openxmlformats.org/presentationml/2006/ole">
              <mc:AlternateContent xmlns:mc="http://schemas.openxmlformats.org/markup-compatibility/2006">
                <mc:Choice xmlns:v="urn:schemas-microsoft-com:vml" Requires="v">
                  <p:oleObj spid="_x0000_s1522221" name="公式" r:id="rId25" imgW="291960" imgH="330120" progId="Equation.3">
                    <p:embed/>
                  </p:oleObj>
                </mc:Choice>
                <mc:Fallback>
                  <p:oleObj name="公式" r:id="rId25" imgW="291960" imgH="33012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79" y="2634"/>
                          <a:ext cx="147"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30"/>
            <p:cNvGraphicFramePr>
              <a:graphicFrameLocks noChangeAspect="1"/>
            </p:cNvGraphicFramePr>
            <p:nvPr/>
          </p:nvGraphicFramePr>
          <p:xfrm>
            <a:off x="4473" y="2115"/>
            <a:ext cx="116" cy="124"/>
          </p:xfrm>
          <a:graphic>
            <a:graphicData uri="http://schemas.openxmlformats.org/presentationml/2006/ole">
              <mc:AlternateContent xmlns:mc="http://schemas.openxmlformats.org/markup-compatibility/2006">
                <mc:Choice xmlns:v="urn:schemas-microsoft-com:vml" Requires="v">
                  <p:oleObj spid="_x0000_s1522222" name="公式" r:id="rId27" imgW="228600" imgH="241200" progId="Equation.3">
                    <p:embed/>
                  </p:oleObj>
                </mc:Choice>
                <mc:Fallback>
                  <p:oleObj name="公式" r:id="rId27" imgW="228600" imgH="241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73" y="2115"/>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AutoShape 31"/>
            <p:cNvSpPr>
              <a:spLocks noChangeArrowheads="1"/>
            </p:cNvSpPr>
            <p:nvPr/>
          </p:nvSpPr>
          <p:spPr bwMode="auto">
            <a:xfrm>
              <a:off x="4331" y="2242"/>
              <a:ext cx="528" cy="120"/>
            </a:xfrm>
            <a:prstGeom prst="rightArrow">
              <a:avLst>
                <a:gd name="adj1" fmla="val 50000"/>
                <a:gd name="adj2" fmla="val 110000"/>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4" name="Rectangle 32"/>
            <p:cNvSpPr>
              <a:spLocks noChangeArrowheads="1"/>
            </p:cNvSpPr>
            <p:nvPr/>
          </p:nvSpPr>
          <p:spPr bwMode="auto">
            <a:xfrm>
              <a:off x="3680" y="17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S</a:t>
              </a:r>
            </a:p>
          </p:txBody>
        </p:sp>
        <p:sp>
          <p:nvSpPr>
            <p:cNvPr id="65" name="Rectangle 33"/>
            <p:cNvSpPr>
              <a:spLocks noChangeArrowheads="1"/>
            </p:cNvSpPr>
            <p:nvPr/>
          </p:nvSpPr>
          <p:spPr bwMode="auto">
            <a:xfrm>
              <a:off x="4314" y="1793"/>
              <a:ext cx="2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smtClean="0">
                  <a:ln>
                    <a:noFill/>
                  </a:ln>
                  <a:solidFill>
                    <a:srgbClr val="00FF00"/>
                  </a:solidFill>
                  <a:effectLst>
                    <a:outerShdw blurRad="38100" dist="38100" dir="2700000" algn="tl">
                      <a:srgbClr val="000000"/>
                    </a:outerShdw>
                  </a:effectLst>
                  <a:uLnTx/>
                  <a:uFillTx/>
                  <a:latin typeface="Times New Roman" pitchFamily="18" charset="0"/>
                  <a:cs typeface="Times New Roman" pitchFamily="18" charset="0"/>
                </a:rPr>
                <a:t>S′</a:t>
              </a:r>
            </a:p>
          </p:txBody>
        </p:sp>
      </p:grpSp>
      <p:sp>
        <p:nvSpPr>
          <p:cNvPr id="66" name="Text Box 26"/>
          <p:cNvSpPr txBox="1">
            <a:spLocks noChangeArrowheads="1"/>
          </p:cNvSpPr>
          <p:nvPr/>
        </p:nvSpPr>
        <p:spPr bwMode="auto">
          <a:xfrm>
            <a:off x="3419872" y="1628800"/>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(2)</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graphicFrame>
        <p:nvGraphicFramePr>
          <p:cNvPr id="73" name="Object 58"/>
          <p:cNvGraphicFramePr>
            <a:graphicFrameLocks noChangeAspect="1"/>
          </p:cNvGraphicFramePr>
          <p:nvPr>
            <p:extLst>
              <p:ext uri="{D42A27DB-BD31-4B8C-83A1-F6EECF244321}">
                <p14:modId xmlns:p14="http://schemas.microsoft.com/office/powerpoint/2010/main" val="3271175181"/>
              </p:ext>
            </p:extLst>
          </p:nvPr>
        </p:nvGraphicFramePr>
        <p:xfrm>
          <a:off x="1042541" y="2780928"/>
          <a:ext cx="2220913" cy="406400"/>
        </p:xfrm>
        <a:graphic>
          <a:graphicData uri="http://schemas.openxmlformats.org/presentationml/2006/ole">
            <mc:AlternateContent xmlns:mc="http://schemas.openxmlformats.org/markup-compatibility/2006">
              <mc:Choice xmlns:v="urn:schemas-microsoft-com:vml" Requires="v">
                <p:oleObj spid="_x0000_s1522223" name="公式" r:id="rId29" imgW="2222280" imgH="406080" progId="Equation.3">
                  <p:embed/>
                </p:oleObj>
              </mc:Choice>
              <mc:Fallback>
                <p:oleObj name="公式" r:id="rId29" imgW="2222280" imgH="4060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42541" y="2780928"/>
                        <a:ext cx="2220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59"/>
          <p:cNvGraphicFramePr>
            <a:graphicFrameLocks noChangeAspect="1"/>
          </p:cNvGraphicFramePr>
          <p:nvPr>
            <p:extLst>
              <p:ext uri="{D42A27DB-BD31-4B8C-83A1-F6EECF244321}">
                <p14:modId xmlns:p14="http://schemas.microsoft.com/office/powerpoint/2010/main" val="3854278082"/>
              </p:ext>
            </p:extLst>
          </p:nvPr>
        </p:nvGraphicFramePr>
        <p:xfrm>
          <a:off x="1044129" y="3267472"/>
          <a:ext cx="2233612" cy="406400"/>
        </p:xfrm>
        <a:graphic>
          <a:graphicData uri="http://schemas.openxmlformats.org/presentationml/2006/ole">
            <mc:AlternateContent xmlns:mc="http://schemas.openxmlformats.org/markup-compatibility/2006">
              <mc:Choice xmlns:v="urn:schemas-microsoft-com:vml" Requires="v">
                <p:oleObj spid="_x0000_s1522224" name="公式" r:id="rId31" imgW="2234880" imgH="406080" progId="Equation.3">
                  <p:embed/>
                </p:oleObj>
              </mc:Choice>
              <mc:Fallback>
                <p:oleObj name="公式" r:id="rId31" imgW="2234880" imgH="4060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44129" y="3267472"/>
                        <a:ext cx="22336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AutoShape 96"/>
          <p:cNvSpPr>
            <a:spLocks/>
          </p:cNvSpPr>
          <p:nvPr/>
        </p:nvSpPr>
        <p:spPr bwMode="auto">
          <a:xfrm rot="10800000">
            <a:off x="899593" y="2967036"/>
            <a:ext cx="108000" cy="576000"/>
          </a:xfrm>
          <a:prstGeom prst="rightBrace">
            <a:avLst>
              <a:gd name="adj1" fmla="val 85261"/>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zh-CN" sz="4000" b="1" smtClean="0">
              <a:solidFill>
                <a:srgbClr val="FFFFFF"/>
              </a:solidFill>
              <a:latin typeface="Times New Roman" pitchFamily="18" charset="0"/>
              <a:cs typeface="Times New Roman" pitchFamily="18" charset="0"/>
            </a:endParaRPr>
          </a:p>
        </p:txBody>
      </p:sp>
      <p:sp>
        <p:nvSpPr>
          <p:cNvPr id="76" name="Text Box 26"/>
          <p:cNvSpPr txBox="1">
            <a:spLocks noChangeArrowheads="1"/>
          </p:cNvSpPr>
          <p:nvPr/>
        </p:nvSpPr>
        <p:spPr bwMode="auto">
          <a:xfrm>
            <a:off x="7844685" y="2953425"/>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(3)</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77" name="AutoShape 111"/>
          <p:cNvSpPr>
            <a:spLocks noChangeArrowheads="1"/>
          </p:cNvSpPr>
          <p:nvPr/>
        </p:nvSpPr>
        <p:spPr bwMode="auto">
          <a:xfrm>
            <a:off x="3851920" y="3125217"/>
            <a:ext cx="720000" cy="231775"/>
          </a:xfrm>
          <a:prstGeom prst="rightArrow">
            <a:avLst>
              <a:gd name="adj1" fmla="val 43138"/>
              <a:gd name="adj2" fmla="val 100622"/>
            </a:avLst>
          </a:prstGeom>
          <a:solidFill>
            <a:srgbClr val="00FF00">
              <a:alpha val="70000"/>
            </a:srgbClr>
          </a:solidFill>
          <a:ln w="12699">
            <a:noFill/>
            <a:miter lim="800000"/>
            <a:headEnd type="none" w="sm" len="sm"/>
            <a:tailEnd type="none" w="sm" len="sm"/>
          </a:ln>
          <a:effectLst/>
        </p:spPr>
        <p:txBody>
          <a:bodyPr wrap="none" anchor="ct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48103869"/>
              </p:ext>
            </p:extLst>
          </p:nvPr>
        </p:nvGraphicFramePr>
        <p:xfrm>
          <a:off x="4984328" y="3022600"/>
          <a:ext cx="2540000" cy="406400"/>
        </p:xfrm>
        <a:graphic>
          <a:graphicData uri="http://schemas.openxmlformats.org/presentationml/2006/ole">
            <mc:AlternateContent xmlns:mc="http://schemas.openxmlformats.org/markup-compatibility/2006">
              <mc:Choice xmlns:v="urn:schemas-microsoft-com:vml" Requires="v">
                <p:oleObj spid="_x0000_s1522225" name="Equation" r:id="rId33" imgW="1269720" imgH="203040" progId="Equation.DSMT4">
                  <p:embed/>
                </p:oleObj>
              </mc:Choice>
              <mc:Fallback>
                <p:oleObj name="Equation" r:id="rId33" imgW="1269720" imgH="203040" progId="Equation.DSMT4">
                  <p:embed/>
                  <p:pic>
                    <p:nvPicPr>
                      <p:cNvPr id="0" name="Object 58"/>
                      <p:cNvPicPr>
                        <a:picLocks noChangeAspect="1" noChangeArrowheads="1"/>
                      </p:cNvPicPr>
                      <p:nvPr/>
                    </p:nvPicPr>
                    <p:blipFill>
                      <a:blip r:embed="rId34"/>
                      <a:srcRect/>
                      <a:stretch>
                        <a:fillRect/>
                      </a:stretch>
                    </p:blipFill>
                    <p:spPr bwMode="auto">
                      <a:xfrm>
                        <a:off x="4984328" y="3022600"/>
                        <a:ext cx="2540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59607417"/>
              </p:ext>
            </p:extLst>
          </p:nvPr>
        </p:nvGraphicFramePr>
        <p:xfrm>
          <a:off x="539552" y="3824770"/>
          <a:ext cx="8178800" cy="965200"/>
        </p:xfrm>
        <a:graphic>
          <a:graphicData uri="http://schemas.openxmlformats.org/presentationml/2006/ole">
            <mc:AlternateContent xmlns:mc="http://schemas.openxmlformats.org/markup-compatibility/2006">
              <mc:Choice xmlns:v="urn:schemas-microsoft-com:vml" Requires="v">
                <p:oleObj spid="_x0000_s1522226" name="Equation" r:id="rId35" imgW="4089240" imgH="482400" progId="Equation.DSMT4">
                  <p:embed/>
                </p:oleObj>
              </mc:Choice>
              <mc:Fallback>
                <p:oleObj name="Equation" r:id="rId35" imgW="4089240" imgH="482400" progId="Equation.DSMT4">
                  <p:embed/>
                  <p:pic>
                    <p:nvPicPr>
                      <p:cNvPr id="0" name="对象 2"/>
                      <p:cNvPicPr>
                        <a:picLocks noChangeAspect="1" noChangeArrowheads="1"/>
                      </p:cNvPicPr>
                      <p:nvPr/>
                    </p:nvPicPr>
                    <p:blipFill>
                      <a:blip r:embed="rId36"/>
                      <a:srcRect/>
                      <a:stretch>
                        <a:fillRect/>
                      </a:stretch>
                    </p:blipFill>
                    <p:spPr bwMode="auto">
                      <a:xfrm>
                        <a:off x="539552" y="3824770"/>
                        <a:ext cx="8178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81"/>
          <p:cNvGraphicFramePr>
            <a:graphicFrameLocks noChangeAspect="1"/>
          </p:cNvGraphicFramePr>
          <p:nvPr>
            <p:extLst>
              <p:ext uri="{D42A27DB-BD31-4B8C-83A1-F6EECF244321}">
                <p14:modId xmlns:p14="http://schemas.microsoft.com/office/powerpoint/2010/main" val="2844308920"/>
              </p:ext>
            </p:extLst>
          </p:nvPr>
        </p:nvGraphicFramePr>
        <p:xfrm>
          <a:off x="1295128" y="6042744"/>
          <a:ext cx="2233612" cy="482600"/>
        </p:xfrm>
        <a:graphic>
          <a:graphicData uri="http://schemas.openxmlformats.org/presentationml/2006/ole">
            <mc:AlternateContent xmlns:mc="http://schemas.openxmlformats.org/markup-compatibility/2006">
              <mc:Choice xmlns:v="urn:schemas-microsoft-com:vml" Requires="v">
                <p:oleObj spid="_x0000_s1522227" name="Equation" r:id="rId37" imgW="1117440" imgH="241200" progId="Equation.DSMT4">
                  <p:embed/>
                </p:oleObj>
              </mc:Choice>
              <mc:Fallback>
                <p:oleObj name="Equation" r:id="rId37" imgW="1117440" imgH="241200" progId="Equation.DSMT4">
                  <p:embed/>
                  <p:pic>
                    <p:nvPicPr>
                      <p:cNvPr id="0" name=""/>
                      <p:cNvPicPr>
                        <a:picLocks noGrp="1" noChangeAspect="1" noChangeArrowheads="1"/>
                      </p:cNvPicPr>
                      <p:nvPr/>
                    </p:nvPicPr>
                    <p:blipFill>
                      <a:blip r:embed="rId38"/>
                      <a:srcRect/>
                      <a:stretch>
                        <a:fillRect/>
                      </a:stretch>
                    </p:blipFill>
                    <p:spPr bwMode="auto">
                      <a:xfrm>
                        <a:off x="1295128" y="6042744"/>
                        <a:ext cx="22336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98"/>
          <p:cNvGraphicFramePr>
            <a:graphicFrameLocks noChangeAspect="1"/>
          </p:cNvGraphicFramePr>
          <p:nvPr>
            <p:extLst>
              <p:ext uri="{D42A27DB-BD31-4B8C-83A1-F6EECF244321}">
                <p14:modId xmlns:p14="http://schemas.microsoft.com/office/powerpoint/2010/main" val="2356405482"/>
              </p:ext>
            </p:extLst>
          </p:nvPr>
        </p:nvGraphicFramePr>
        <p:xfrm>
          <a:off x="1296492" y="5538688"/>
          <a:ext cx="2411412" cy="482600"/>
        </p:xfrm>
        <a:graphic>
          <a:graphicData uri="http://schemas.openxmlformats.org/presentationml/2006/ole">
            <mc:AlternateContent xmlns:mc="http://schemas.openxmlformats.org/markup-compatibility/2006">
              <mc:Choice xmlns:v="urn:schemas-microsoft-com:vml" Requires="v">
                <p:oleObj spid="_x0000_s1522228" name="Equation" r:id="rId39" imgW="1206360" imgH="241200" progId="Equation.DSMT4">
                  <p:embed/>
                </p:oleObj>
              </mc:Choice>
              <mc:Fallback>
                <p:oleObj name="Equation" r:id="rId39" imgW="1206360" imgH="241200" progId="Equation.DSMT4">
                  <p:embed/>
                  <p:pic>
                    <p:nvPicPr>
                      <p:cNvPr id="0" name=""/>
                      <p:cNvPicPr>
                        <a:picLocks noChangeAspect="1" noChangeArrowheads="1"/>
                      </p:cNvPicPr>
                      <p:nvPr/>
                    </p:nvPicPr>
                    <p:blipFill>
                      <a:blip r:embed="rId40"/>
                      <a:srcRect/>
                      <a:stretch>
                        <a:fillRect/>
                      </a:stretch>
                    </p:blipFill>
                    <p:spPr bwMode="auto">
                      <a:xfrm>
                        <a:off x="1296492" y="5538688"/>
                        <a:ext cx="24114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99"/>
          <p:cNvGraphicFramePr>
            <a:graphicFrameLocks noChangeAspect="1"/>
          </p:cNvGraphicFramePr>
          <p:nvPr>
            <p:extLst>
              <p:ext uri="{D42A27DB-BD31-4B8C-83A1-F6EECF244321}">
                <p14:modId xmlns:p14="http://schemas.microsoft.com/office/powerpoint/2010/main" val="3455636519"/>
              </p:ext>
            </p:extLst>
          </p:nvPr>
        </p:nvGraphicFramePr>
        <p:xfrm>
          <a:off x="1296492" y="5034632"/>
          <a:ext cx="1878012" cy="482600"/>
        </p:xfrm>
        <a:graphic>
          <a:graphicData uri="http://schemas.openxmlformats.org/presentationml/2006/ole">
            <mc:AlternateContent xmlns:mc="http://schemas.openxmlformats.org/markup-compatibility/2006">
              <mc:Choice xmlns:v="urn:schemas-microsoft-com:vml" Requires="v">
                <p:oleObj spid="_x0000_s1522229" name="Equation" r:id="rId41" imgW="939600" imgH="241200" progId="Equation.DSMT4">
                  <p:embed/>
                </p:oleObj>
              </mc:Choice>
              <mc:Fallback>
                <p:oleObj name="Equation" r:id="rId41" imgW="939600" imgH="241200" progId="Equation.DSMT4">
                  <p:embed/>
                  <p:pic>
                    <p:nvPicPr>
                      <p:cNvPr id="0" name=""/>
                      <p:cNvPicPr>
                        <a:picLocks noChangeAspect="1" noChangeArrowheads="1"/>
                      </p:cNvPicPr>
                      <p:nvPr/>
                    </p:nvPicPr>
                    <p:blipFill>
                      <a:blip r:embed="rId42"/>
                      <a:srcRect/>
                      <a:stretch>
                        <a:fillRect/>
                      </a:stretch>
                    </p:blipFill>
                    <p:spPr bwMode="auto">
                      <a:xfrm>
                        <a:off x="1296492" y="5034632"/>
                        <a:ext cx="18780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AutoShape 100"/>
          <p:cNvSpPr>
            <a:spLocks/>
          </p:cNvSpPr>
          <p:nvPr/>
        </p:nvSpPr>
        <p:spPr bwMode="auto">
          <a:xfrm>
            <a:off x="1187624" y="5227860"/>
            <a:ext cx="108000" cy="1152000"/>
          </a:xfrm>
          <a:prstGeom prst="leftBrace">
            <a:avLst>
              <a:gd name="adj1" fmla="val 75555"/>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2" name="Text Box 26"/>
          <p:cNvSpPr txBox="1">
            <a:spLocks noChangeArrowheads="1"/>
          </p:cNvSpPr>
          <p:nvPr/>
        </p:nvSpPr>
        <p:spPr bwMode="auto">
          <a:xfrm>
            <a:off x="3956253" y="5517232"/>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(4)</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8147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500"/>
                                        <p:tgtEl>
                                          <p:spTgt spid="7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500"/>
                                        <p:tgtEl>
                                          <p:spTgt spid="73"/>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wipe(left)">
                                      <p:cBhvr>
                                        <p:cTn id="48" dur="500"/>
                                        <p:tgtEl>
                                          <p:spTgt spid="74"/>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left)">
                                      <p:cBhvr>
                                        <p:cTn id="60" dur="500"/>
                                        <p:tgtEl>
                                          <p:spTgt spid="7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left)">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left)">
                                      <p:cBhvr>
                                        <p:cTn id="70" dur="500"/>
                                        <p:tgtEl>
                                          <p:spTgt spid="81"/>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wipe(left)">
                                      <p:cBhvr>
                                        <p:cTn id="78" dur="500"/>
                                        <p:tgtEl>
                                          <p:spTgt spid="79"/>
                                        </p:tgtEl>
                                      </p:cBhvr>
                                    </p:animEffect>
                                  </p:childTnLst>
                                </p:cTn>
                              </p:par>
                            </p:childTnLst>
                          </p:cTn>
                        </p:par>
                        <p:par>
                          <p:cTn id="79" fill="hold">
                            <p:stCondLst>
                              <p:cond delay="1500"/>
                            </p:stCondLst>
                            <p:childTnLst>
                              <p:par>
                                <p:cTn id="80" presetID="22" presetClass="entr" presetSubtype="8" fill="hold" nodeType="after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left)">
                                      <p:cBhvr>
                                        <p:cTn id="82" dur="500"/>
                                        <p:tgtEl>
                                          <p:spTgt spid="78"/>
                                        </p:tgtEl>
                                      </p:cBhvr>
                                    </p:animEffect>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left)">
                                      <p:cBhvr>
                                        <p:cTn id="8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3" grpId="0" animBg="1"/>
      <p:bldP spid="66" grpId="0" autoUpdateAnimBg="0"/>
      <p:bldP spid="75" grpId="0" animBg="1"/>
      <p:bldP spid="76" grpId="0" autoUpdateAnimBg="0"/>
      <p:bldP spid="77" grpId="0" animBg="1"/>
      <p:bldP spid="81" grpId="0" animBg="1"/>
      <p:bldP spid="8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16</a:t>
            </a:fld>
            <a:endParaRPr lang="zh-CN" altLang="en-US"/>
          </a:p>
        </p:txBody>
      </p:sp>
      <p:graphicFrame>
        <p:nvGraphicFramePr>
          <p:cNvPr id="35" name="Object 22"/>
          <p:cNvGraphicFramePr>
            <a:graphicFrameLocks noChangeAspect="1"/>
          </p:cNvGraphicFramePr>
          <p:nvPr>
            <p:extLst>
              <p:ext uri="{D42A27DB-BD31-4B8C-83A1-F6EECF244321}">
                <p14:modId xmlns:p14="http://schemas.microsoft.com/office/powerpoint/2010/main" val="4088889432"/>
              </p:ext>
            </p:extLst>
          </p:nvPr>
        </p:nvGraphicFramePr>
        <p:xfrm>
          <a:off x="2069976" y="4815264"/>
          <a:ext cx="2286000" cy="990000"/>
        </p:xfrm>
        <a:graphic>
          <a:graphicData uri="http://schemas.openxmlformats.org/presentationml/2006/ole">
            <mc:AlternateContent xmlns:mc="http://schemas.openxmlformats.org/markup-compatibility/2006">
              <mc:Choice xmlns:v="urn:schemas-microsoft-com:vml" Requires="v">
                <p:oleObj spid="_x0000_s1461122" name="Equation" r:id="rId3" imgW="1143000" imgH="495000" progId="Equation.DSMT4">
                  <p:embed/>
                </p:oleObj>
              </mc:Choice>
              <mc:Fallback>
                <p:oleObj name="Equation" r:id="rId3" imgW="1143000" imgH="495000" progId="Equation.DSMT4">
                  <p:embed/>
                  <p:pic>
                    <p:nvPicPr>
                      <p:cNvPr id="0" name=""/>
                      <p:cNvPicPr>
                        <a:picLocks noChangeAspect="1" noChangeArrowheads="1"/>
                      </p:cNvPicPr>
                      <p:nvPr/>
                    </p:nvPicPr>
                    <p:blipFill>
                      <a:blip r:embed="rId4"/>
                      <a:srcRect/>
                      <a:stretch>
                        <a:fillRect/>
                      </a:stretch>
                    </p:blipFill>
                    <p:spPr bwMode="auto">
                      <a:xfrm>
                        <a:off x="2069976" y="4815264"/>
                        <a:ext cx="2286000" cy="99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3"/>
          <p:cNvGraphicFramePr>
            <a:graphicFrameLocks noChangeAspect="1"/>
          </p:cNvGraphicFramePr>
          <p:nvPr>
            <p:extLst>
              <p:ext uri="{D42A27DB-BD31-4B8C-83A1-F6EECF244321}">
                <p14:modId xmlns:p14="http://schemas.microsoft.com/office/powerpoint/2010/main" val="3286412461"/>
              </p:ext>
            </p:extLst>
          </p:nvPr>
        </p:nvGraphicFramePr>
        <p:xfrm>
          <a:off x="2107498" y="3735144"/>
          <a:ext cx="1968500" cy="838200"/>
        </p:xfrm>
        <a:graphic>
          <a:graphicData uri="http://schemas.openxmlformats.org/presentationml/2006/ole">
            <mc:AlternateContent xmlns:mc="http://schemas.openxmlformats.org/markup-compatibility/2006">
              <mc:Choice xmlns:v="urn:schemas-microsoft-com:vml" Requires="v">
                <p:oleObj spid="_x0000_s1461123" name="公式" r:id="rId5" imgW="1968480" imgH="838080" progId="Equation.3">
                  <p:embed/>
                </p:oleObj>
              </mc:Choice>
              <mc:Fallback>
                <p:oleObj name="公式" r:id="rId5" imgW="1968480" imgH="838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7498" y="3735144"/>
                        <a:ext cx="1968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AutoShape 24"/>
          <p:cNvSpPr>
            <a:spLocks/>
          </p:cNvSpPr>
          <p:nvPr/>
        </p:nvSpPr>
        <p:spPr bwMode="auto">
          <a:xfrm>
            <a:off x="1835150" y="4023176"/>
            <a:ext cx="215900" cy="1440000"/>
          </a:xfrm>
          <a:prstGeom prst="leftBrace">
            <a:avLst>
              <a:gd name="adj1" fmla="val 36152"/>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graphicFrame>
        <p:nvGraphicFramePr>
          <p:cNvPr id="38" name="Object 48"/>
          <p:cNvGraphicFramePr>
            <a:graphicFrameLocks noChangeAspect="1"/>
          </p:cNvGraphicFramePr>
          <p:nvPr>
            <p:extLst>
              <p:ext uri="{D42A27DB-BD31-4B8C-83A1-F6EECF244321}">
                <p14:modId xmlns:p14="http://schemas.microsoft.com/office/powerpoint/2010/main" val="2890868037"/>
              </p:ext>
            </p:extLst>
          </p:nvPr>
        </p:nvGraphicFramePr>
        <p:xfrm>
          <a:off x="4852317" y="4863071"/>
          <a:ext cx="2239963" cy="903287"/>
        </p:xfrm>
        <a:graphic>
          <a:graphicData uri="http://schemas.openxmlformats.org/presentationml/2006/ole">
            <mc:AlternateContent xmlns:mc="http://schemas.openxmlformats.org/markup-compatibility/2006">
              <mc:Choice xmlns:v="urn:schemas-microsoft-com:vml" Requires="v">
                <p:oleObj spid="_x0000_s1461124" name="公式" r:id="rId7" imgW="2489040" imgH="1002960" progId="Equation.3">
                  <p:embed/>
                </p:oleObj>
              </mc:Choice>
              <mc:Fallback>
                <p:oleObj name="公式" r:id="rId7" imgW="2489040" imgH="1002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2317" y="4863071"/>
                        <a:ext cx="2239963"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49"/>
          <p:cNvGraphicFramePr>
            <a:graphicFrameLocks noChangeAspect="1"/>
          </p:cNvGraphicFramePr>
          <p:nvPr>
            <p:extLst>
              <p:ext uri="{D42A27DB-BD31-4B8C-83A1-F6EECF244321}">
                <p14:modId xmlns:p14="http://schemas.microsoft.com/office/powerpoint/2010/main" val="3843906895"/>
              </p:ext>
            </p:extLst>
          </p:nvPr>
        </p:nvGraphicFramePr>
        <p:xfrm>
          <a:off x="4863554" y="3678126"/>
          <a:ext cx="2444750" cy="903287"/>
        </p:xfrm>
        <a:graphic>
          <a:graphicData uri="http://schemas.openxmlformats.org/presentationml/2006/ole">
            <mc:AlternateContent xmlns:mc="http://schemas.openxmlformats.org/markup-compatibility/2006">
              <mc:Choice xmlns:v="urn:schemas-microsoft-com:vml" Requires="v">
                <p:oleObj spid="_x0000_s1461125" name="公式" r:id="rId9" imgW="2717640" imgH="1002960" progId="Equation.3">
                  <p:embed/>
                </p:oleObj>
              </mc:Choice>
              <mc:Fallback>
                <p:oleObj name="公式" r:id="rId9" imgW="2717640" imgH="1002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3554" y="3678126"/>
                        <a:ext cx="244475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3"/>
          <p:cNvSpPr txBox="1">
            <a:spLocks noChangeArrowheads="1"/>
          </p:cNvSpPr>
          <p:nvPr/>
        </p:nvSpPr>
        <p:spPr bwMode="auto">
          <a:xfrm>
            <a:off x="755565" y="404664"/>
            <a:ext cx="6798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的原点，即</a:t>
            </a:r>
            <a:r>
              <a:rPr kumimoji="1" lang="en-US" altLang="zh-CN" sz="24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O </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点，在</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和</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zh-CN"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中的坐标分别为</a:t>
            </a:r>
            <a:endPar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41" name="Object 10"/>
          <p:cNvGraphicFramePr>
            <a:graphicFrameLocks noChangeAspect="1"/>
          </p:cNvGraphicFramePr>
          <p:nvPr>
            <p:extLst>
              <p:ext uri="{D42A27DB-BD31-4B8C-83A1-F6EECF244321}">
                <p14:modId xmlns:p14="http://schemas.microsoft.com/office/powerpoint/2010/main" val="140092843"/>
              </p:ext>
            </p:extLst>
          </p:nvPr>
        </p:nvGraphicFramePr>
        <p:xfrm>
          <a:off x="5364088" y="2133672"/>
          <a:ext cx="1117440" cy="863280"/>
        </p:xfrm>
        <a:graphic>
          <a:graphicData uri="http://schemas.openxmlformats.org/presentationml/2006/ole">
            <mc:AlternateContent xmlns:mc="http://schemas.openxmlformats.org/markup-compatibility/2006">
              <mc:Choice xmlns:v="urn:schemas-microsoft-com:vml" Requires="v">
                <p:oleObj spid="_x0000_s1461126" name="Equation" r:id="rId11" imgW="558720" imgH="431640" progId="Equation.DSMT4">
                  <p:embed/>
                </p:oleObj>
              </mc:Choice>
              <mc:Fallback>
                <p:oleObj name="Equation" r:id="rId11" imgW="558720" imgH="431640" progId="Equation.DSMT4">
                  <p:embed/>
                  <p:pic>
                    <p:nvPicPr>
                      <p:cNvPr id="0" name=""/>
                      <p:cNvPicPr>
                        <a:picLocks noChangeAspect="1" noChangeArrowheads="1"/>
                      </p:cNvPicPr>
                      <p:nvPr/>
                    </p:nvPicPr>
                    <p:blipFill>
                      <a:blip r:embed="rId12"/>
                      <a:srcRect/>
                      <a:stretch>
                        <a:fillRect/>
                      </a:stretch>
                    </p:blipFill>
                    <p:spPr bwMode="auto">
                      <a:xfrm>
                        <a:off x="5364088" y="2133672"/>
                        <a:ext cx="1117440" cy="86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5"/>
          <p:cNvSpPr txBox="1">
            <a:spLocks noChangeArrowheads="1"/>
          </p:cNvSpPr>
          <p:nvPr/>
        </p:nvSpPr>
        <p:spPr bwMode="auto">
          <a:xfrm>
            <a:off x="1343663" y="919124"/>
            <a:ext cx="2494594"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5000"/>
              </a:lnSpc>
              <a:spcBef>
                <a:spcPct val="50000"/>
              </a:spcBef>
              <a:spcAft>
                <a:spcPct val="0"/>
              </a:spcAft>
              <a:defRPr/>
            </a:pP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err="1" smtClean="0">
                <a:solidFill>
                  <a:srgbClr val="FFC000"/>
                </a:solidFill>
                <a:effectLst>
                  <a:outerShdw blurRad="38100" dist="38100" dir="2700000" algn="tl">
                    <a:srgbClr val="000000"/>
                  </a:outerShdw>
                </a:effectLst>
                <a:latin typeface="Times New Roman" pitchFamily="18" charset="0"/>
                <a:cs typeface="Times New Roman" pitchFamily="18" charset="0"/>
              </a:rPr>
              <a:t>ut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0, 0)</a:t>
            </a:r>
            <a:endParaRPr kumimoji="1"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43" name="Text Box 5"/>
          <p:cNvSpPr txBox="1">
            <a:spLocks noChangeArrowheads="1"/>
          </p:cNvSpPr>
          <p:nvPr/>
        </p:nvSpPr>
        <p:spPr bwMode="auto">
          <a:xfrm>
            <a:off x="4598654" y="908720"/>
            <a:ext cx="2853666"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5000"/>
              </a:lnSpc>
              <a:spcBef>
                <a:spcPct val="50000"/>
              </a:spcBef>
              <a:spcAft>
                <a:spcPct val="0"/>
              </a:spcAft>
              <a:defRPr/>
            </a:pP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(0, 0, 0)</a:t>
            </a:r>
            <a:endParaRPr kumimoji="1"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4237501530"/>
              </p:ext>
            </p:extLst>
          </p:nvPr>
        </p:nvGraphicFramePr>
        <p:xfrm>
          <a:off x="1403648" y="2307414"/>
          <a:ext cx="1803400" cy="457200"/>
        </p:xfrm>
        <a:graphic>
          <a:graphicData uri="http://schemas.openxmlformats.org/presentationml/2006/ole">
            <mc:AlternateContent xmlns:mc="http://schemas.openxmlformats.org/markup-compatibility/2006">
              <mc:Choice xmlns:v="urn:schemas-microsoft-com:vml" Requires="v">
                <p:oleObj spid="_x0000_s1461127" name="Equation" r:id="rId13" imgW="901440" imgH="228600" progId="Equation.DSMT4">
                  <p:embed/>
                </p:oleObj>
              </mc:Choice>
              <mc:Fallback>
                <p:oleObj name="Equation" r:id="rId13" imgW="901440" imgH="228600" progId="Equation.DSMT4">
                  <p:embed/>
                  <p:pic>
                    <p:nvPicPr>
                      <p:cNvPr id="0" name=""/>
                      <p:cNvPicPr>
                        <a:picLocks noChangeAspect="1" noChangeArrowheads="1"/>
                      </p:cNvPicPr>
                      <p:nvPr/>
                    </p:nvPicPr>
                    <p:blipFill>
                      <a:blip r:embed="rId14"/>
                      <a:srcRect/>
                      <a:stretch>
                        <a:fillRect/>
                      </a:stretch>
                    </p:blipFill>
                    <p:spPr bwMode="auto">
                      <a:xfrm>
                        <a:off x="1403648" y="2307414"/>
                        <a:ext cx="180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AutoShape 111"/>
          <p:cNvSpPr>
            <a:spLocks noChangeArrowheads="1"/>
          </p:cNvSpPr>
          <p:nvPr/>
        </p:nvSpPr>
        <p:spPr bwMode="auto">
          <a:xfrm>
            <a:off x="3995936" y="2420127"/>
            <a:ext cx="720000" cy="231775"/>
          </a:xfrm>
          <a:prstGeom prst="rightArrow">
            <a:avLst>
              <a:gd name="adj1" fmla="val 43138"/>
              <a:gd name="adj2" fmla="val 100622"/>
            </a:avLst>
          </a:prstGeom>
          <a:solidFill>
            <a:srgbClr val="00FF00">
              <a:alpha val="70000"/>
            </a:srgbClr>
          </a:solidFill>
          <a:ln w="12699">
            <a:noFill/>
            <a:miter lim="800000"/>
            <a:headEnd type="none" w="sm" len="sm"/>
            <a:tailEnd type="none" w="sm" len="sm"/>
          </a:ln>
          <a:effectLst/>
        </p:spPr>
        <p:txBody>
          <a:bodyPr wrap="none" anchor="ct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46" name="Text Box 26"/>
          <p:cNvSpPr txBox="1">
            <a:spLocks noChangeArrowheads="1"/>
          </p:cNvSpPr>
          <p:nvPr/>
        </p:nvSpPr>
        <p:spPr bwMode="auto">
          <a:xfrm>
            <a:off x="6764565" y="2276872"/>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(5)</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15" name="Text Box 3"/>
          <p:cNvSpPr txBox="1">
            <a:spLocks noChangeArrowheads="1"/>
          </p:cNvSpPr>
          <p:nvPr/>
        </p:nvSpPr>
        <p:spPr bwMode="auto">
          <a:xfrm>
            <a:off x="755576" y="1484784"/>
            <a:ext cx="57406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将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err="1" smtClean="0">
                <a:solidFill>
                  <a:srgbClr val="FFC000"/>
                </a:solidFill>
                <a:effectLst>
                  <a:outerShdw blurRad="38100" dist="38100" dir="2700000" algn="tl">
                    <a:srgbClr val="000000"/>
                  </a:outerShdw>
                </a:effectLst>
                <a:latin typeface="Times New Roman" pitchFamily="18" charset="0"/>
                <a:cs typeface="Times New Roman" pitchFamily="18" charset="0"/>
              </a:rPr>
              <a:t>ut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和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0 </a:t>
            </a:r>
            <a:r>
              <a:rPr kumimoji="1" lang="zh-CN" altLang="en-US" sz="2400" b="1" kern="0" dirty="0" smtClean="0">
                <a:solidFill>
                  <a:schemeClr val="bg1"/>
                </a:solidFill>
                <a:effectLst>
                  <a:outerShdw blurRad="38100" dist="38100" dir="2700000" algn="tl">
                    <a:srgbClr val="000000"/>
                  </a:outerShdw>
                </a:effectLst>
                <a:latin typeface="Times New Roman" pitchFamily="18" charset="0"/>
                <a:cs typeface="Times New Roman" pitchFamily="18" charset="0"/>
              </a:rPr>
              <a:t>代入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 </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11</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12</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 得</a:t>
            </a:r>
            <a:endParaRPr kumimoji="1" lang="zh-CN" altLang="en-US" sz="2400" b="1" kern="0" dirty="0">
              <a:solidFill>
                <a:schemeClr val="bg1"/>
              </a:solidFill>
              <a:effectLst>
                <a:outerShdw blurRad="38100" dist="38100" dir="2700000" algn="tl">
                  <a:srgbClr val="00000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7173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2000"/>
                            </p:stCondLst>
                            <p:childTnLst>
                              <p:par>
                                <p:cTn id="55" presetID="22" presetClass="entr" presetSubtype="8"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utoUpdateAnimBg="0"/>
      <p:bldP spid="42" grpId="0" autoUpdateAnimBg="0"/>
      <p:bldP spid="43" grpId="0" autoUpdateAnimBg="0"/>
      <p:bldP spid="45" grpId="0" animBg="1"/>
      <p:bldP spid="46" grpId="0" autoUpdateAnimBg="0"/>
      <p:bldP spid="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17</a:t>
            </a:fld>
            <a:endParaRPr lang="zh-CN" altLang="en-US"/>
          </a:p>
        </p:txBody>
      </p:sp>
      <p:sp>
        <p:nvSpPr>
          <p:cNvPr id="3" name="Text Box 4"/>
          <p:cNvSpPr txBox="1">
            <a:spLocks noChangeArrowheads="1"/>
          </p:cNvSpPr>
          <p:nvPr/>
        </p:nvSpPr>
        <p:spPr bwMode="auto">
          <a:xfrm>
            <a:off x="323850" y="450850"/>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洛仑兹变换</a:t>
            </a:r>
          </a:p>
        </p:txBody>
      </p:sp>
      <p:graphicFrame>
        <p:nvGraphicFramePr>
          <p:cNvPr id="4" name="Object 5"/>
          <p:cNvGraphicFramePr>
            <a:graphicFrameLocks noChangeAspect="1"/>
          </p:cNvGraphicFramePr>
          <p:nvPr>
            <p:extLst>
              <p:ext uri="{D42A27DB-BD31-4B8C-83A1-F6EECF244321}">
                <p14:modId xmlns:p14="http://schemas.microsoft.com/office/powerpoint/2010/main" val="3904203486"/>
              </p:ext>
            </p:extLst>
          </p:nvPr>
        </p:nvGraphicFramePr>
        <p:xfrm>
          <a:off x="1691680" y="2348880"/>
          <a:ext cx="1803240" cy="838080"/>
        </p:xfrm>
        <a:graphic>
          <a:graphicData uri="http://schemas.openxmlformats.org/presentationml/2006/ole">
            <mc:AlternateContent xmlns:mc="http://schemas.openxmlformats.org/markup-compatibility/2006">
              <mc:Choice xmlns:v="urn:schemas-microsoft-com:vml" Requires="v">
                <p:oleObj spid="_x0000_s1474527" name="Equation" r:id="rId3" imgW="1803240" imgH="838080" progId="Equation.DSMT4">
                  <p:embed/>
                </p:oleObj>
              </mc:Choice>
              <mc:Fallback>
                <p:oleObj name="Equation" r:id="rId3" imgW="180324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348880"/>
                        <a:ext cx="1803240" cy="838080"/>
                      </a:xfrm>
                      <a:prstGeom prst="rect">
                        <a:avLst/>
                      </a:prstGeom>
                      <a:solidFill>
                        <a:srgbClr val="00FFCC">
                          <a:alpha val="19000"/>
                        </a:srgbClr>
                      </a:solidFill>
                      <a:ln w="9525">
                        <a:solidFill>
                          <a:srgbClr val="FFFFFF">
                            <a:alpha val="49001"/>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97509237"/>
              </p:ext>
            </p:extLst>
          </p:nvPr>
        </p:nvGraphicFramePr>
        <p:xfrm>
          <a:off x="2237780" y="3646289"/>
          <a:ext cx="711000" cy="342720"/>
        </p:xfrm>
        <a:graphic>
          <a:graphicData uri="http://schemas.openxmlformats.org/presentationml/2006/ole">
            <mc:AlternateContent xmlns:mc="http://schemas.openxmlformats.org/markup-compatibility/2006">
              <mc:Choice xmlns:v="urn:schemas-microsoft-com:vml" Requires="v">
                <p:oleObj spid="_x0000_s1474528" name="公式" r:id="rId5" imgW="711000" imgH="342720" progId="Equation.3">
                  <p:embed/>
                </p:oleObj>
              </mc:Choice>
              <mc:Fallback>
                <p:oleObj name="公式" r:id="rId5" imgW="7110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780" y="3646289"/>
                        <a:ext cx="711000" cy="342720"/>
                      </a:xfrm>
                      <a:prstGeom prst="rect">
                        <a:avLst/>
                      </a:prstGeom>
                      <a:solidFill>
                        <a:srgbClr val="00FFCC">
                          <a:alpha val="20000"/>
                        </a:srgbClr>
                      </a:solidFill>
                      <a:ln w="9525">
                        <a:solidFill>
                          <a:srgbClr val="FFFFFF">
                            <a:alpha val="52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172126710"/>
              </p:ext>
            </p:extLst>
          </p:nvPr>
        </p:nvGraphicFramePr>
        <p:xfrm>
          <a:off x="2269530" y="4506342"/>
          <a:ext cx="647640" cy="266400"/>
        </p:xfrm>
        <a:graphic>
          <a:graphicData uri="http://schemas.openxmlformats.org/presentationml/2006/ole">
            <mc:AlternateContent xmlns:mc="http://schemas.openxmlformats.org/markup-compatibility/2006">
              <mc:Choice xmlns:v="urn:schemas-microsoft-com:vml" Requires="v">
                <p:oleObj spid="_x0000_s1474529" name="公式" r:id="rId7" imgW="647640" imgH="266400" progId="Equation.3">
                  <p:embed/>
                </p:oleObj>
              </mc:Choice>
              <mc:Fallback>
                <p:oleObj name="公式" r:id="rId7" imgW="6476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9530" y="4506342"/>
                        <a:ext cx="647640" cy="266400"/>
                      </a:xfrm>
                      <a:prstGeom prst="rect">
                        <a:avLst/>
                      </a:prstGeom>
                      <a:solidFill>
                        <a:srgbClr val="00FFCC">
                          <a:alpha val="19000"/>
                        </a:srgbClr>
                      </a:solidFill>
                      <a:ln w="9525">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738340823"/>
              </p:ext>
            </p:extLst>
          </p:nvPr>
        </p:nvGraphicFramePr>
        <p:xfrm>
          <a:off x="1717080" y="5227067"/>
          <a:ext cx="1752480" cy="1180800"/>
        </p:xfrm>
        <a:graphic>
          <a:graphicData uri="http://schemas.openxmlformats.org/presentationml/2006/ole">
            <mc:AlternateContent xmlns:mc="http://schemas.openxmlformats.org/markup-compatibility/2006">
              <mc:Choice xmlns:v="urn:schemas-microsoft-com:vml" Requires="v">
                <p:oleObj spid="_x0000_s1474530" name="公式" r:id="rId9" imgW="1752480" imgH="1180800" progId="Equation.3">
                  <p:embed/>
                </p:oleObj>
              </mc:Choice>
              <mc:Fallback>
                <p:oleObj name="公式" r:id="rId9" imgW="1752480" imgH="1180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7080" y="5227067"/>
                        <a:ext cx="1752480" cy="1180800"/>
                      </a:xfrm>
                      <a:prstGeom prst="rect">
                        <a:avLst/>
                      </a:prstGeom>
                      <a:solidFill>
                        <a:srgbClr val="00FFCC">
                          <a:alpha val="20000"/>
                        </a:srgbClr>
                      </a:solidFill>
                      <a:ln w="9525">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7020049" y="1652588"/>
            <a:ext cx="1128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dirty="0" smtClean="0">
                <a:solidFill>
                  <a:srgbClr val="FF9900"/>
                </a:solidFill>
                <a:latin typeface="Times New Roman" pitchFamily="18" charset="0"/>
                <a:ea typeface="楷体_GB2312" pitchFamily="49" charset="-122"/>
                <a:cs typeface="Times New Roman" pitchFamily="18" charset="0"/>
              </a:rPr>
              <a:t>(</a:t>
            </a:r>
            <a:r>
              <a:rPr kumimoji="1" lang="zh-CN" altLang="en-US" sz="2000" b="1" dirty="0" smtClean="0">
                <a:solidFill>
                  <a:srgbClr val="FF9900"/>
                </a:solidFill>
                <a:latin typeface="Times New Roman" pitchFamily="18" charset="0"/>
                <a:ea typeface="楷体_GB2312" pitchFamily="49" charset="-122"/>
                <a:cs typeface="Times New Roman" pitchFamily="18" charset="0"/>
              </a:rPr>
              <a:t>逆变换</a:t>
            </a:r>
            <a:r>
              <a:rPr kumimoji="1" lang="en-US" altLang="zh-CN" sz="2000" b="1" dirty="0" smtClean="0">
                <a:solidFill>
                  <a:srgbClr val="FF9900"/>
                </a:solidFill>
                <a:latin typeface="Times New Roman" pitchFamily="18" charset="0"/>
                <a:ea typeface="楷体_GB2312" pitchFamily="49" charset="-122"/>
                <a:cs typeface="Times New Roman" pitchFamily="18" charset="0"/>
              </a:rPr>
              <a:t>)</a:t>
            </a:r>
          </a:p>
        </p:txBody>
      </p:sp>
      <p:graphicFrame>
        <p:nvGraphicFramePr>
          <p:cNvPr id="9" name="Object 10"/>
          <p:cNvGraphicFramePr>
            <a:graphicFrameLocks noChangeAspect="1"/>
          </p:cNvGraphicFramePr>
          <p:nvPr>
            <p:extLst>
              <p:ext uri="{D42A27DB-BD31-4B8C-83A1-F6EECF244321}">
                <p14:modId xmlns:p14="http://schemas.microsoft.com/office/powerpoint/2010/main" val="648052288"/>
              </p:ext>
            </p:extLst>
          </p:nvPr>
        </p:nvGraphicFramePr>
        <p:xfrm>
          <a:off x="5229225" y="2348880"/>
          <a:ext cx="1790640" cy="838080"/>
        </p:xfrm>
        <a:graphic>
          <a:graphicData uri="http://schemas.openxmlformats.org/presentationml/2006/ole">
            <mc:AlternateContent xmlns:mc="http://schemas.openxmlformats.org/markup-compatibility/2006">
              <mc:Choice xmlns:v="urn:schemas-microsoft-com:vml" Requires="v">
                <p:oleObj spid="_x0000_s1474531" name="公式" r:id="rId11" imgW="1790640" imgH="838080" progId="Equation.3">
                  <p:embed/>
                </p:oleObj>
              </mc:Choice>
              <mc:Fallback>
                <p:oleObj name="公式" r:id="rId11" imgW="1790640" imgH="838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9225" y="2348880"/>
                        <a:ext cx="1790640" cy="838080"/>
                      </a:xfrm>
                      <a:prstGeom prst="rect">
                        <a:avLst/>
                      </a:prstGeom>
                      <a:solidFill>
                        <a:srgbClr val="00FFCC">
                          <a:alpha val="19000"/>
                        </a:srgbClr>
                      </a:solidFill>
                      <a:ln w="9525" algn="ctr">
                        <a:solidFill>
                          <a:srgbClr val="FFFFFF">
                            <a:alpha val="49001"/>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633636235"/>
              </p:ext>
            </p:extLst>
          </p:nvPr>
        </p:nvGraphicFramePr>
        <p:xfrm>
          <a:off x="5749925" y="3662164"/>
          <a:ext cx="749160" cy="342720"/>
        </p:xfrm>
        <a:graphic>
          <a:graphicData uri="http://schemas.openxmlformats.org/presentationml/2006/ole">
            <mc:AlternateContent xmlns:mc="http://schemas.openxmlformats.org/markup-compatibility/2006">
              <mc:Choice xmlns:v="urn:schemas-microsoft-com:vml" Requires="v">
                <p:oleObj spid="_x0000_s1474532" name="公式" r:id="rId13" imgW="749160" imgH="342720" progId="Equation.3">
                  <p:embed/>
                </p:oleObj>
              </mc:Choice>
              <mc:Fallback>
                <p:oleObj name="公式" r:id="rId13" imgW="749160" imgH="342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9925" y="3662164"/>
                        <a:ext cx="749160" cy="342720"/>
                      </a:xfrm>
                      <a:prstGeom prst="rect">
                        <a:avLst/>
                      </a:prstGeom>
                      <a:solidFill>
                        <a:srgbClr val="00FFCC">
                          <a:alpha val="19000"/>
                        </a:srgbClr>
                      </a:solidFill>
                      <a:ln w="9525" algn="ctr">
                        <a:solidFill>
                          <a:srgbClr val="FFFFFF">
                            <a:alpha val="49001"/>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1491638512"/>
              </p:ext>
            </p:extLst>
          </p:nvPr>
        </p:nvGraphicFramePr>
        <p:xfrm>
          <a:off x="5781675" y="4515762"/>
          <a:ext cx="685800" cy="266400"/>
        </p:xfrm>
        <a:graphic>
          <a:graphicData uri="http://schemas.openxmlformats.org/presentationml/2006/ole">
            <mc:AlternateContent xmlns:mc="http://schemas.openxmlformats.org/markup-compatibility/2006">
              <mc:Choice xmlns:v="urn:schemas-microsoft-com:vml" Requires="v">
                <p:oleObj spid="_x0000_s1474533" name="公式" r:id="rId15" imgW="685800" imgH="266400" progId="Equation.3">
                  <p:embed/>
                </p:oleObj>
              </mc:Choice>
              <mc:Fallback>
                <p:oleObj name="公式" r:id="rId15" imgW="68580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1675" y="4515762"/>
                        <a:ext cx="685800" cy="266400"/>
                      </a:xfrm>
                      <a:prstGeom prst="rect">
                        <a:avLst/>
                      </a:prstGeom>
                      <a:solidFill>
                        <a:srgbClr val="00FFCC">
                          <a:alpha val="19000"/>
                        </a:srgbClr>
                      </a:solidFill>
                      <a:ln w="9525" algn="ctr">
                        <a:solidFill>
                          <a:srgbClr val="FFFFFF">
                            <a:alpha val="49001"/>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1571924104"/>
              </p:ext>
            </p:extLst>
          </p:nvPr>
        </p:nvGraphicFramePr>
        <p:xfrm>
          <a:off x="5340350" y="5227067"/>
          <a:ext cx="1726920" cy="1180800"/>
        </p:xfrm>
        <a:graphic>
          <a:graphicData uri="http://schemas.openxmlformats.org/presentationml/2006/ole">
            <mc:AlternateContent xmlns:mc="http://schemas.openxmlformats.org/markup-compatibility/2006">
              <mc:Choice xmlns:v="urn:schemas-microsoft-com:vml" Requires="v">
                <p:oleObj spid="_x0000_s1474534" name="公式" r:id="rId17" imgW="1726920" imgH="1180800" progId="Equation.3">
                  <p:embed/>
                </p:oleObj>
              </mc:Choice>
              <mc:Fallback>
                <p:oleObj name="公式" r:id="rId17" imgW="1726920" imgH="1180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0350" y="5227067"/>
                        <a:ext cx="1726920" cy="1180800"/>
                      </a:xfrm>
                      <a:prstGeom prst="rect">
                        <a:avLst/>
                      </a:prstGeom>
                      <a:solidFill>
                        <a:srgbClr val="00FFCC">
                          <a:alpha val="19000"/>
                        </a:srgbClr>
                      </a:solidFill>
                      <a:ln w="9525" algn="ctr">
                        <a:solidFill>
                          <a:srgbClr val="FFFFFF">
                            <a:alpha val="49001"/>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8"/>
          <p:cNvSpPr txBox="1">
            <a:spLocks noChangeArrowheads="1"/>
          </p:cNvSpPr>
          <p:nvPr/>
        </p:nvSpPr>
        <p:spPr bwMode="auto">
          <a:xfrm>
            <a:off x="611560" y="1601788"/>
            <a:ext cx="2460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从</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系变换到</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系</a:t>
            </a:r>
          </a:p>
        </p:txBody>
      </p:sp>
      <p:sp>
        <p:nvSpPr>
          <p:cNvPr id="14" name="Text Box 29"/>
          <p:cNvSpPr txBox="1">
            <a:spLocks noChangeArrowheads="1"/>
          </p:cNvSpPr>
          <p:nvPr/>
        </p:nvSpPr>
        <p:spPr bwMode="auto">
          <a:xfrm>
            <a:off x="4716016" y="1627188"/>
            <a:ext cx="2460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从</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系变换到</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00FF00"/>
                </a:solidFill>
                <a:effectLst/>
                <a:uLnTx/>
                <a:uFillTx/>
                <a:latin typeface="Times New Roman" pitchFamily="18" charset="0"/>
                <a:cs typeface="Times New Roman" pitchFamily="18" charset="0"/>
              </a:rPr>
              <a:t>系</a:t>
            </a:r>
          </a:p>
        </p:txBody>
      </p:sp>
      <p:sp>
        <p:nvSpPr>
          <p:cNvPr id="15" name="Text Box 30"/>
          <p:cNvSpPr txBox="1">
            <a:spLocks noChangeArrowheads="1"/>
          </p:cNvSpPr>
          <p:nvPr/>
        </p:nvSpPr>
        <p:spPr bwMode="auto">
          <a:xfrm>
            <a:off x="2915543" y="1627188"/>
            <a:ext cx="1128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dirty="0" smtClean="0">
                <a:solidFill>
                  <a:srgbClr val="FF9900"/>
                </a:solidFill>
                <a:latin typeface="Times New Roman" pitchFamily="18" charset="0"/>
                <a:ea typeface="楷体_GB2312" pitchFamily="49" charset="-122"/>
                <a:cs typeface="Times New Roman" pitchFamily="18" charset="0"/>
              </a:rPr>
              <a:t>(</a:t>
            </a:r>
            <a:r>
              <a:rPr kumimoji="1" lang="zh-CN" altLang="en-US" sz="2000" b="1" dirty="0" smtClean="0">
                <a:solidFill>
                  <a:srgbClr val="FF9900"/>
                </a:solidFill>
                <a:latin typeface="Times New Roman" pitchFamily="18" charset="0"/>
                <a:ea typeface="楷体_GB2312" pitchFamily="49" charset="-122"/>
                <a:cs typeface="Times New Roman" pitchFamily="18" charset="0"/>
              </a:rPr>
              <a:t>正变换</a:t>
            </a:r>
            <a:r>
              <a:rPr kumimoji="1" lang="en-US" altLang="zh-CN" sz="2000" b="1" dirty="0" smtClean="0">
                <a:solidFill>
                  <a:srgbClr val="FF9900"/>
                </a:solidFill>
                <a:latin typeface="Times New Roman" pitchFamily="18" charset="0"/>
                <a:ea typeface="楷体_GB2312" pitchFamily="49" charset="-122"/>
                <a:cs typeface="Times New Roman" pitchFamily="18" charset="0"/>
              </a:rPr>
              <a:t>)</a:t>
            </a:r>
          </a:p>
        </p:txBody>
      </p:sp>
      <p:sp>
        <p:nvSpPr>
          <p:cNvPr id="16" name="Line 32"/>
          <p:cNvSpPr>
            <a:spLocks noChangeShapeType="1"/>
          </p:cNvSpPr>
          <p:nvPr/>
        </p:nvSpPr>
        <p:spPr bwMode="auto">
          <a:xfrm>
            <a:off x="4356100" y="2274888"/>
            <a:ext cx="0" cy="4249737"/>
          </a:xfrm>
          <a:prstGeom prst="line">
            <a:avLst/>
          </a:prstGeom>
          <a:noFill/>
          <a:ln w="38100" cmpd="dbl">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Text Box 33"/>
          <p:cNvSpPr txBox="1">
            <a:spLocks noChangeArrowheads="1"/>
          </p:cNvSpPr>
          <p:nvPr/>
        </p:nvSpPr>
        <p:spPr bwMode="auto">
          <a:xfrm>
            <a:off x="611188" y="912320"/>
            <a:ext cx="7651454"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3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将四个求得的</a:t>
            </a:r>
            <a:r>
              <a:rPr kumimoji="0" lang="en-US" altLang="zh-CN" sz="24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a:t>
            </a:r>
            <a:r>
              <a:rPr kumimoji="0" lang="en-US" altLang="zh-CN" sz="24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11</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a:t>
            </a:r>
            <a:r>
              <a:rPr kumimoji="0" lang="en-US" altLang="zh-CN" sz="24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12</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a:t>
            </a:r>
            <a:r>
              <a:rPr kumimoji="0" lang="en-US" altLang="zh-CN" sz="24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21</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a:t>
            </a:r>
            <a:r>
              <a:rPr kumimoji="0" lang="en-US" altLang="zh-CN" sz="24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22</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系数代入设定的变换式，有</a:t>
            </a:r>
          </a:p>
        </p:txBody>
      </p:sp>
    </p:spTree>
    <p:extLst>
      <p:ext uri="{BB962C8B-B14F-4D97-AF65-F5344CB8AC3E}">
        <p14:creationId xmlns:p14="http://schemas.microsoft.com/office/powerpoint/2010/main" val="40396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2500"/>
                            </p:stCondLst>
                            <p:childTnLst>
                              <p:par>
                                <p:cTn id="58" presetID="22" presetClass="entr" presetSubtype="8"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3000"/>
                            </p:stCondLst>
                            <p:childTnLst>
                              <p:par>
                                <p:cTn id="62" presetID="22" presetClass="entr" presetSubtype="8"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14" grpId="0"/>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18</a:t>
            </a:fld>
            <a:endParaRPr lang="zh-CN" altLang="en-US"/>
          </a:p>
        </p:txBody>
      </p:sp>
      <p:sp>
        <p:nvSpPr>
          <p:cNvPr id="3" name="Rectangle 18"/>
          <p:cNvSpPr>
            <a:spLocks noChangeArrowheads="1"/>
          </p:cNvSpPr>
          <p:nvPr/>
        </p:nvSpPr>
        <p:spPr bwMode="auto">
          <a:xfrm>
            <a:off x="4479634" y="311742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4" name="Text Box 19"/>
          <p:cNvSpPr txBox="1">
            <a:spLocks noChangeArrowheads="1"/>
          </p:cNvSpPr>
          <p:nvPr/>
        </p:nvSpPr>
        <p:spPr bwMode="auto">
          <a:xfrm>
            <a:off x="539750" y="2465261"/>
            <a:ext cx="8355013"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lgn="l">
              <a:spcBef>
                <a:spcPct val="0"/>
              </a:spcBef>
              <a:defRPr>
                <a:solidFill>
                  <a:schemeClr val="tx1"/>
                </a:solidFill>
                <a:latin typeface="Arial" pitchFamily="34" charset="0"/>
                <a:ea typeface="宋体" pitchFamily="2" charset="-122"/>
              </a:defRPr>
            </a:lvl1pPr>
            <a:lvl2pPr marL="6286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(2) </a:t>
            </a:r>
            <a:r>
              <a:rPr lang="zh-CN" altLang="en-US" sz="2400" b="1" dirty="0" smtClean="0">
                <a:solidFill>
                  <a:srgbClr val="FFFFFF"/>
                </a:solidFill>
                <a:latin typeface="Times New Roman" pitchFamily="18" charset="0"/>
                <a:ea typeface="楷体_GB2312" pitchFamily="49" charset="-122"/>
                <a:cs typeface="Times New Roman" pitchFamily="18" charset="0"/>
              </a:rPr>
              <a:t>否定了</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t=t</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a:rPr>
              <a:t></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 </a:t>
            </a:r>
            <a:r>
              <a:rPr lang="zh-CN" altLang="en-US" sz="2400" b="1" dirty="0" smtClean="0">
                <a:solidFill>
                  <a:srgbClr val="FFFFFF"/>
                </a:solidFill>
                <a:latin typeface="Times New Roman" pitchFamily="18" charset="0"/>
                <a:ea typeface="楷体_GB2312" pitchFamily="49" charset="-122"/>
                <a:cs typeface="Times New Roman" pitchFamily="18" charset="0"/>
              </a:rPr>
              <a:t>的绝对时间概念。在相对论中，时间和空间的测量互相不能分离。</a:t>
            </a:r>
          </a:p>
        </p:txBody>
      </p:sp>
      <p:sp>
        <p:nvSpPr>
          <p:cNvPr id="5" name="Text Box 20"/>
          <p:cNvSpPr txBox="1">
            <a:spLocks noChangeArrowheads="1"/>
          </p:cNvSpPr>
          <p:nvPr/>
        </p:nvSpPr>
        <p:spPr bwMode="auto">
          <a:xfrm>
            <a:off x="323850" y="404813"/>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FFCC"/>
                </a:solidFill>
                <a:latin typeface="Times New Roman" pitchFamily="18" charset="0"/>
                <a:cs typeface="Times New Roman" pitchFamily="18" charset="0"/>
                <a:sym typeface="Wingdings" pitchFamily="2" charset="2"/>
              </a:rPr>
              <a:t></a:t>
            </a:r>
            <a:r>
              <a:rPr lang="en-US" altLang="zh-CN" b="1" smtClean="0">
                <a:solidFill>
                  <a:srgbClr val="0099CC"/>
                </a:solidFill>
                <a:latin typeface="Times New Roman" pitchFamily="18" charset="0"/>
                <a:cs typeface="Times New Roman" pitchFamily="18" charset="0"/>
                <a:sym typeface="Wingdings" pitchFamily="2" charset="2"/>
              </a:rPr>
              <a:t> </a:t>
            </a:r>
            <a:r>
              <a:rPr lang="zh-CN" altLang="en-US" sz="2400" b="1" smtClean="0">
                <a:solidFill>
                  <a:srgbClr val="FFFF00"/>
                </a:solidFill>
                <a:latin typeface="Times New Roman" pitchFamily="18" charset="0"/>
                <a:cs typeface="Times New Roman" pitchFamily="18" charset="0"/>
              </a:rPr>
              <a:t>说明</a:t>
            </a:r>
          </a:p>
        </p:txBody>
      </p:sp>
      <p:sp>
        <p:nvSpPr>
          <p:cNvPr id="6" name="Rectangle 21"/>
          <p:cNvSpPr>
            <a:spLocks noChangeArrowheads="1"/>
          </p:cNvSpPr>
          <p:nvPr/>
        </p:nvSpPr>
        <p:spPr bwMode="auto">
          <a:xfrm>
            <a:off x="539750" y="5876925"/>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(5) </a:t>
            </a:r>
            <a:r>
              <a:rPr lang="zh-CN" altLang="en-US" sz="2400" b="1" dirty="0" smtClean="0">
                <a:solidFill>
                  <a:srgbClr val="FFFFFF"/>
                </a:solidFill>
                <a:latin typeface="Times New Roman" pitchFamily="18" charset="0"/>
                <a:ea typeface="楷体_GB2312" pitchFamily="49" charset="-122"/>
                <a:cs typeface="Times New Roman" pitchFamily="18" charset="0"/>
              </a:rPr>
              <a:t>洛仑兹变换是爱因斯坦两条基本假设的必然结果</a:t>
            </a:r>
            <a:r>
              <a:rPr lang="en-US" altLang="zh-CN" sz="2400" b="1" dirty="0" smtClean="0">
                <a:solidFill>
                  <a:srgbClr val="FFFFFF"/>
                </a:solidFill>
                <a:latin typeface="Times New Roman" pitchFamily="18" charset="0"/>
                <a:ea typeface="楷体_GB2312" pitchFamily="49" charset="-122"/>
                <a:cs typeface="Times New Roman" pitchFamily="18" charset="0"/>
              </a:rPr>
              <a:t>(</a:t>
            </a:r>
            <a:r>
              <a:rPr lang="en-US" altLang="zh-CN" sz="2400" b="1" dirty="0" smtClean="0">
                <a:solidFill>
                  <a:srgbClr val="FFCC66"/>
                </a:solidFill>
                <a:latin typeface="Times New Roman" pitchFamily="18" charset="0"/>
                <a:ea typeface="楷体_GB2312" pitchFamily="49" charset="-122"/>
                <a:cs typeface="Times New Roman" pitchFamily="18" charset="0"/>
              </a:rPr>
              <a:t>1905</a:t>
            </a:r>
            <a:r>
              <a:rPr lang="en-US" altLang="zh-CN" sz="2400" b="1" dirty="0" smtClean="0">
                <a:solidFill>
                  <a:srgbClr val="FFFFFF"/>
                </a:solidFill>
                <a:latin typeface="Times New Roman" pitchFamily="18" charset="0"/>
                <a:ea typeface="楷体_GB2312" pitchFamily="49" charset="-122"/>
                <a:cs typeface="Times New Roman" pitchFamily="18" charset="0"/>
              </a:rPr>
              <a:t>)</a:t>
            </a:r>
            <a:r>
              <a:rPr lang="zh-CN" altLang="en-US" sz="2400" b="1" dirty="0" smtClean="0">
                <a:solidFill>
                  <a:srgbClr val="FFFFFF"/>
                </a:solidFill>
                <a:latin typeface="Times New Roman" pitchFamily="18" charset="0"/>
                <a:ea typeface="楷体_GB2312" pitchFamily="49" charset="-122"/>
                <a:cs typeface="Times New Roman" pitchFamily="18" charset="0"/>
              </a:rPr>
              <a:t>。</a:t>
            </a:r>
          </a:p>
        </p:txBody>
      </p:sp>
      <p:sp>
        <p:nvSpPr>
          <p:cNvPr id="7" name="Text Box 22"/>
          <p:cNvSpPr txBox="1">
            <a:spLocks noChangeArrowheads="1"/>
          </p:cNvSpPr>
          <p:nvPr/>
        </p:nvSpPr>
        <p:spPr bwMode="auto">
          <a:xfrm>
            <a:off x="538163" y="953391"/>
            <a:ext cx="83550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lgn="l">
              <a:spcBef>
                <a:spcPct val="0"/>
              </a:spcBef>
              <a:defRPr>
                <a:solidFill>
                  <a:schemeClr val="tx1"/>
                </a:solidFill>
                <a:latin typeface="Arial" pitchFamily="34" charset="0"/>
                <a:ea typeface="宋体" pitchFamily="2" charset="-122"/>
              </a:defRPr>
            </a:lvl1pPr>
            <a:lvl2pPr marL="6286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(1) </a:t>
            </a:r>
            <a:r>
              <a:rPr lang="zh-CN" altLang="en-US" sz="2400" b="1" dirty="0" smtClean="0">
                <a:solidFill>
                  <a:srgbClr val="FFFFFF"/>
                </a:solidFill>
                <a:latin typeface="Times New Roman" pitchFamily="18" charset="0"/>
                <a:ea typeface="楷体_GB2312" pitchFamily="49" charset="-122"/>
                <a:cs typeface="Times New Roman" pitchFamily="18" charset="0"/>
              </a:rPr>
              <a:t>洛仑兹变换中</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x</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楷体_GB2312" pitchFamily="49" charset="-122"/>
                <a:cs typeface="Times New Roman" pitchFamily="18" charset="0"/>
              </a:rPr>
              <a:t>是</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x</a:t>
            </a:r>
            <a:r>
              <a:rPr lang="zh-CN" altLang="en-US" sz="2400" b="1" dirty="0" smtClean="0">
                <a:solidFill>
                  <a:srgbClr val="FFFFFF"/>
                </a:solidFill>
                <a:latin typeface="Times New Roman" pitchFamily="18" charset="0"/>
                <a:ea typeface="楷体_GB2312" pitchFamily="49" charset="-122"/>
                <a:cs typeface="Times New Roman" pitchFamily="18" charset="0"/>
              </a:rPr>
              <a:t>和</a:t>
            </a:r>
            <a:r>
              <a:rPr lang="en-US" altLang="zh-CN" sz="2400" b="1" i="1" dirty="0" smtClean="0">
                <a:solidFill>
                  <a:srgbClr val="FFC000"/>
                </a:solidFill>
                <a:latin typeface="Times New Roman" pitchFamily="18" charset="0"/>
                <a:ea typeface="楷体_GB2312" pitchFamily="49" charset="-122"/>
                <a:cs typeface="Times New Roman" pitchFamily="18" charset="0"/>
              </a:rPr>
              <a:t>t</a:t>
            </a:r>
            <a:r>
              <a:rPr lang="zh-CN" altLang="en-US" sz="2400" b="1" dirty="0" smtClean="0">
                <a:solidFill>
                  <a:srgbClr val="FFFFFF"/>
                </a:solidFill>
                <a:latin typeface="Times New Roman" pitchFamily="18" charset="0"/>
                <a:ea typeface="楷体_GB2312" pitchFamily="49" charset="-122"/>
                <a:cs typeface="Times New Roman" pitchFamily="18" charset="0"/>
              </a:rPr>
              <a:t>的函数，</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t</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楷体_GB2312" pitchFamily="49" charset="-122"/>
                <a:cs typeface="Times New Roman" pitchFamily="18" charset="0"/>
              </a:rPr>
              <a:t>是</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x</a:t>
            </a:r>
            <a:r>
              <a:rPr lang="zh-CN" altLang="en-US" sz="2400" b="1" dirty="0" smtClean="0">
                <a:solidFill>
                  <a:srgbClr val="FFFFFF"/>
                </a:solidFill>
                <a:latin typeface="Times New Roman" pitchFamily="18" charset="0"/>
                <a:ea typeface="楷体_GB2312" pitchFamily="49" charset="-122"/>
                <a:cs typeface="Times New Roman" pitchFamily="18" charset="0"/>
              </a:rPr>
              <a:t>和</a:t>
            </a:r>
            <a:r>
              <a:rPr lang="en-US" altLang="zh-CN" sz="2400" b="1" i="1" dirty="0" smtClean="0">
                <a:solidFill>
                  <a:srgbClr val="FFC000"/>
                </a:solidFill>
                <a:latin typeface="Times New Roman" pitchFamily="18" charset="0"/>
                <a:ea typeface="楷体_GB2312" pitchFamily="49" charset="-122"/>
                <a:cs typeface="Times New Roman" pitchFamily="18" charset="0"/>
              </a:rPr>
              <a:t>t</a:t>
            </a:r>
            <a:r>
              <a:rPr lang="zh-CN" altLang="en-US" sz="2400" b="1" dirty="0" smtClean="0">
                <a:solidFill>
                  <a:srgbClr val="FFFFFF"/>
                </a:solidFill>
                <a:latin typeface="Times New Roman" pitchFamily="18" charset="0"/>
                <a:ea typeface="楷体_GB2312" pitchFamily="49" charset="-122"/>
                <a:cs typeface="Times New Roman" pitchFamily="18" charset="0"/>
              </a:rPr>
              <a:t>的函数，而且都与</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楷体_GB2312" pitchFamily="49" charset="-122"/>
                <a:cs typeface="Times New Roman" pitchFamily="18" charset="0"/>
              </a:rPr>
              <a:t>系和</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S</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楷体_GB2312" pitchFamily="49" charset="-122"/>
                <a:cs typeface="Times New Roman" pitchFamily="18" charset="0"/>
              </a:rPr>
              <a:t>系的相对运动速度</a:t>
            </a:r>
            <a:r>
              <a:rPr lang="en-US" altLang="zh-CN" sz="2400" b="1" i="1" dirty="0" smtClean="0">
                <a:solidFill>
                  <a:srgbClr val="FFCC66"/>
                </a:solidFill>
                <a:latin typeface="Times New Roman" pitchFamily="18" charset="0"/>
                <a:ea typeface="楷体_GB2312" pitchFamily="49" charset="-122"/>
                <a:cs typeface="Times New Roman" pitchFamily="18" charset="0"/>
              </a:rPr>
              <a:t>u</a:t>
            </a:r>
            <a:r>
              <a:rPr lang="zh-CN" altLang="en-US" sz="2400" b="1" dirty="0" smtClean="0">
                <a:solidFill>
                  <a:srgbClr val="FFFFFF"/>
                </a:solidFill>
                <a:latin typeface="Times New Roman" pitchFamily="18" charset="0"/>
                <a:ea typeface="楷体_GB2312" pitchFamily="49" charset="-122"/>
                <a:cs typeface="Times New Roman" pitchFamily="18" charset="0"/>
              </a:rPr>
              <a:t>有关，揭示出时间、空间、物质运动之间的关系。</a:t>
            </a:r>
          </a:p>
        </p:txBody>
      </p:sp>
      <p:sp>
        <p:nvSpPr>
          <p:cNvPr id="8" name="Text Box 23"/>
          <p:cNvSpPr txBox="1">
            <a:spLocks noChangeArrowheads="1"/>
          </p:cNvSpPr>
          <p:nvPr/>
        </p:nvSpPr>
        <p:spPr bwMode="auto">
          <a:xfrm>
            <a:off x="538163" y="3543522"/>
            <a:ext cx="835501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lgn="l">
              <a:spcBef>
                <a:spcPct val="0"/>
              </a:spcBef>
              <a:defRPr>
                <a:solidFill>
                  <a:schemeClr val="tx1"/>
                </a:solidFill>
                <a:latin typeface="Arial" pitchFamily="34" charset="0"/>
                <a:ea typeface="宋体" pitchFamily="2" charset="-122"/>
              </a:defRPr>
            </a:lvl1pPr>
            <a:lvl2pPr marL="6286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30000"/>
              </a:lnSpc>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(3) </a:t>
            </a:r>
            <a:r>
              <a:rPr lang="zh-CN" altLang="en-US" sz="2400" b="1" dirty="0" smtClean="0">
                <a:solidFill>
                  <a:srgbClr val="FFFFFF"/>
                </a:solidFill>
                <a:latin typeface="Times New Roman" pitchFamily="18" charset="0"/>
                <a:ea typeface="楷体_GB2312" pitchFamily="49" charset="-122"/>
                <a:cs typeface="Times New Roman" pitchFamily="18" charset="0"/>
              </a:rPr>
              <a:t>时间和空间坐标都是实数，要求</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u&lt;c</a:t>
            </a:r>
            <a:r>
              <a:rPr lang="zh-CN" altLang="en-US" sz="2400" b="1" dirty="0" smtClean="0">
                <a:solidFill>
                  <a:srgbClr val="FFFFFF"/>
                </a:solidFill>
                <a:latin typeface="Times New Roman" pitchFamily="18" charset="0"/>
                <a:ea typeface="楷体_GB2312" pitchFamily="49" charset="-122"/>
                <a:cs typeface="Times New Roman" pitchFamily="18" charset="0"/>
              </a:rPr>
              <a:t>，即宇宙中任何物体的运动速度不可能超过真空中的光速。</a:t>
            </a:r>
          </a:p>
        </p:txBody>
      </p:sp>
      <p:sp>
        <p:nvSpPr>
          <p:cNvPr id="9" name="Text Box 24"/>
          <p:cNvSpPr txBox="1">
            <a:spLocks noChangeArrowheads="1"/>
          </p:cNvSpPr>
          <p:nvPr/>
        </p:nvSpPr>
        <p:spPr bwMode="auto">
          <a:xfrm>
            <a:off x="538163" y="4653136"/>
            <a:ext cx="835501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lgn="l">
              <a:spcBef>
                <a:spcPct val="0"/>
              </a:spcBef>
              <a:defRPr>
                <a:solidFill>
                  <a:schemeClr val="tx1"/>
                </a:solidFill>
                <a:latin typeface="Arial" pitchFamily="34" charset="0"/>
                <a:ea typeface="宋体" pitchFamily="2" charset="-122"/>
              </a:defRPr>
            </a:lvl1pPr>
            <a:lvl2pPr marL="7223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30000"/>
              </a:lnSpc>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(4) </a:t>
            </a:r>
            <a:r>
              <a:rPr lang="zh-CN" altLang="en-US" sz="2400" b="1" dirty="0" smtClean="0">
                <a:solidFill>
                  <a:srgbClr val="FFFFFF"/>
                </a:solidFill>
                <a:latin typeface="Times New Roman" pitchFamily="18" charset="0"/>
                <a:ea typeface="楷体_GB2312" pitchFamily="49" charset="-122"/>
                <a:cs typeface="Times New Roman" pitchFamily="18" charset="0"/>
              </a:rPr>
              <a:t>当</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u&lt;&lt;c</a:t>
            </a:r>
            <a:r>
              <a:rPr lang="zh-CN" altLang="en-US" sz="2400" b="1" dirty="0" smtClean="0">
                <a:solidFill>
                  <a:srgbClr val="FFFFFF"/>
                </a:solidFill>
                <a:latin typeface="Times New Roman" pitchFamily="18" charset="0"/>
                <a:ea typeface="楷体_GB2312" pitchFamily="49" charset="-122"/>
                <a:cs typeface="Times New Roman" pitchFamily="18" charset="0"/>
              </a:rPr>
              <a:t>时，洛仑兹变换转化为伽利略变换，相对论力学规律转化为经典力学规律。</a:t>
            </a:r>
          </a:p>
        </p:txBody>
      </p:sp>
    </p:spTree>
    <p:extLst>
      <p:ext uri="{BB962C8B-B14F-4D97-AF65-F5344CB8AC3E}">
        <p14:creationId xmlns:p14="http://schemas.microsoft.com/office/powerpoint/2010/main" val="398701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1</a:t>
            </a:fld>
            <a:endParaRPr lang="zh-CN" altLang="en-US"/>
          </a:p>
        </p:txBody>
      </p:sp>
      <p:sp>
        <p:nvSpPr>
          <p:cNvPr id="3" name="Text Box 4"/>
          <p:cNvSpPr txBox="1">
            <a:spLocks noChangeArrowheads="1"/>
          </p:cNvSpPr>
          <p:nvPr/>
        </p:nvSpPr>
        <p:spPr bwMode="auto">
          <a:xfrm>
            <a:off x="971600" y="1166813"/>
            <a:ext cx="7272338" cy="579437"/>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smtClean="0">
                <a:ln>
                  <a:noFill/>
                </a:ln>
                <a:solidFill>
                  <a:srgbClr val="66FF33"/>
                </a:solidFill>
                <a:effectLst/>
                <a:uLnTx/>
                <a:uFillTx/>
                <a:latin typeface="Times New Roman" pitchFamily="18" charset="0"/>
                <a:cs typeface="Times New Roman" pitchFamily="18" charset="0"/>
              </a:rPr>
              <a:t>§4.1  </a:t>
            </a:r>
            <a:r>
              <a:rPr kumimoji="1" lang="zh-CN" altLang="en-US" sz="3200" b="1" i="0" u="none" strike="noStrike" kern="0" cap="none" spc="0" normalizeH="0" baseline="0" noProof="0" dirty="0" smtClean="0">
                <a:ln>
                  <a:noFill/>
                </a:ln>
                <a:solidFill>
                  <a:srgbClr val="66FF33"/>
                </a:solidFill>
                <a:effectLst/>
                <a:uLnTx/>
                <a:uFillTx/>
                <a:latin typeface="Times New Roman" pitchFamily="18" charset="0"/>
                <a:ea typeface="黑体" pitchFamily="49" charset="-122"/>
                <a:cs typeface="Times New Roman" pitchFamily="18" charset="0"/>
              </a:rPr>
              <a:t>伽利略相对性原理和伽利略变换</a:t>
            </a:r>
          </a:p>
        </p:txBody>
      </p:sp>
      <p:sp>
        <p:nvSpPr>
          <p:cNvPr id="4" name="Line 23"/>
          <p:cNvSpPr>
            <a:spLocks noChangeShapeType="1"/>
          </p:cNvSpPr>
          <p:nvPr/>
        </p:nvSpPr>
        <p:spPr bwMode="auto">
          <a:xfrm>
            <a:off x="539552" y="2174875"/>
            <a:ext cx="8064500" cy="0"/>
          </a:xfrm>
          <a:prstGeom prst="line">
            <a:avLst/>
          </a:prstGeom>
          <a:noFill/>
          <a:ln w="57150" cmpd="thickThin">
            <a:solidFill>
              <a:srgbClr val="0099CC"/>
            </a:solidFill>
            <a:round/>
            <a:headEnd/>
            <a:tailEnd/>
          </a:ln>
          <a:effectLst>
            <a:outerShdw dist="35921" dir="2700000" algn="ctr" rotWithShape="0">
              <a:srgbClr val="000000"/>
            </a:outerShdw>
          </a:effectLst>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 name="Text Box 26"/>
          <p:cNvSpPr txBox="1">
            <a:spLocks noChangeArrowheads="1"/>
          </p:cNvSpPr>
          <p:nvPr/>
        </p:nvSpPr>
        <p:spPr bwMode="auto">
          <a:xfrm>
            <a:off x="827088" y="2492375"/>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smtClean="0">
                <a:solidFill>
                  <a:srgbClr val="FFFFFF"/>
                </a:solidFill>
                <a:latin typeface="Times New Roman" pitchFamily="18" charset="0"/>
                <a:cs typeface="Times New Roman" pitchFamily="18" charset="0"/>
              </a:rPr>
              <a:t>主要内容：</a:t>
            </a:r>
          </a:p>
        </p:txBody>
      </p:sp>
      <p:sp>
        <p:nvSpPr>
          <p:cNvPr id="6" name="Text Box 27"/>
          <p:cNvSpPr txBox="1">
            <a:spLocks noChangeArrowheads="1"/>
          </p:cNvSpPr>
          <p:nvPr/>
        </p:nvSpPr>
        <p:spPr bwMode="auto">
          <a:xfrm>
            <a:off x="1258888" y="3178175"/>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伽利略相对性原理</a:t>
            </a:r>
          </a:p>
        </p:txBody>
      </p:sp>
      <p:sp>
        <p:nvSpPr>
          <p:cNvPr id="7" name="Text Box 28"/>
          <p:cNvSpPr txBox="1">
            <a:spLocks noChangeArrowheads="1"/>
          </p:cNvSpPr>
          <p:nvPr/>
        </p:nvSpPr>
        <p:spPr bwMode="auto">
          <a:xfrm>
            <a:off x="1258888" y="3819525"/>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2.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伽利略变换</a:t>
            </a:r>
          </a:p>
        </p:txBody>
      </p:sp>
      <p:sp>
        <p:nvSpPr>
          <p:cNvPr id="8" name="Text Box 29"/>
          <p:cNvSpPr txBox="1">
            <a:spLocks noChangeArrowheads="1"/>
          </p:cNvSpPr>
          <p:nvPr/>
        </p:nvSpPr>
        <p:spPr bwMode="auto">
          <a:xfrm>
            <a:off x="1258888" y="4462463"/>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3.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经典力学的绝对时空观</a:t>
            </a:r>
          </a:p>
        </p:txBody>
      </p:sp>
      <p:sp>
        <p:nvSpPr>
          <p:cNvPr id="9" name="Text Box 30"/>
          <p:cNvSpPr txBox="1">
            <a:spLocks noChangeArrowheads="1"/>
          </p:cNvSpPr>
          <p:nvPr/>
        </p:nvSpPr>
        <p:spPr bwMode="auto">
          <a:xfrm>
            <a:off x="1258888" y="5105400"/>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4.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经典力学的局限性</a:t>
            </a:r>
          </a:p>
        </p:txBody>
      </p:sp>
    </p:spTree>
    <p:extLst>
      <p:ext uri="{BB962C8B-B14F-4D97-AF65-F5344CB8AC3E}">
        <p14:creationId xmlns:p14="http://schemas.microsoft.com/office/powerpoint/2010/main" val="108354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70"/>
          <p:cNvSpPr txBox="1">
            <a:spLocks noChangeArrowheads="1"/>
          </p:cNvSpPr>
          <p:nvPr/>
        </p:nvSpPr>
        <p:spPr bwMode="auto">
          <a:xfrm>
            <a:off x="684213" y="6097695"/>
            <a:ext cx="7415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defRPr/>
            </a:pP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即</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点</a:t>
            </a:r>
            <a:r>
              <a:rPr kumimoji="1" lang="zh-CN" altLang="en-US" sz="2400" b="1" kern="0" dirty="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接</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收到</a:t>
            </a:r>
            <a:r>
              <a:rPr kumimoji="1" lang="zh-CN" altLang="en-US" sz="2400" b="1" kern="0" dirty="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信号时</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在</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中的时空坐标为</a:t>
            </a:r>
            <a:r>
              <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(c/3, 0, 0, 1/3)</a:t>
            </a:r>
          </a:p>
        </p:txBody>
      </p:sp>
      <p:sp>
        <p:nvSpPr>
          <p:cNvPr id="2" name="灯片编号占位符 1"/>
          <p:cNvSpPr>
            <a:spLocks noGrp="1"/>
          </p:cNvSpPr>
          <p:nvPr>
            <p:ph type="sldNum" sz="quarter" idx="12"/>
          </p:nvPr>
        </p:nvSpPr>
        <p:spPr/>
        <p:txBody>
          <a:bodyPr/>
          <a:lstStyle/>
          <a:p>
            <a:fld id="{5BC6BFF3-3B72-4D96-9AAD-1FA045D44F06}" type="slidenum">
              <a:rPr lang="zh-CN" altLang="en-US" smtClean="0"/>
              <a:t>19</a:t>
            </a:fld>
            <a:endParaRPr lang="zh-CN" altLang="en-US"/>
          </a:p>
        </p:txBody>
      </p:sp>
      <p:sp>
        <p:nvSpPr>
          <p:cNvPr id="3" name="Rectangle 59"/>
          <p:cNvSpPr>
            <a:spLocks noChangeArrowheads="1"/>
          </p:cNvSpPr>
          <p:nvPr/>
        </p:nvSpPr>
        <p:spPr bwMode="auto">
          <a:xfrm>
            <a:off x="683568" y="1220788"/>
            <a:ext cx="6582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defRPr/>
            </a:pP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和</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2</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点接收</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到信号时在</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系中的时刻和位置。</a:t>
            </a:r>
          </a:p>
        </p:txBody>
      </p:sp>
      <p:sp>
        <p:nvSpPr>
          <p:cNvPr id="4" name="Text Box 2"/>
          <p:cNvSpPr txBox="1">
            <a:spLocks noChangeArrowheads="1"/>
          </p:cNvSpPr>
          <p:nvPr/>
        </p:nvSpPr>
        <p:spPr bwMode="auto">
          <a:xfrm>
            <a:off x="684213" y="301625"/>
            <a:ext cx="820896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fontAlgn="base">
              <a:lnSpc>
                <a:spcPct val="110000"/>
              </a:lnSpc>
              <a:spcBef>
                <a:spcPct val="0"/>
              </a:spcBef>
              <a:spcAft>
                <a:spcPct val="0"/>
              </a:spcAft>
              <a:defRPr/>
            </a:pP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O</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点处发出一闪光，</a:t>
            </a:r>
            <a:r>
              <a:rPr kumimoji="1" lang="en-US" altLang="zh-CN" sz="24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t</a:t>
            </a:r>
            <a:r>
              <a:rPr kumimoji="1" lang="zh-CN" altLang="en-US"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0" u="none" strike="noStrike" kern="0" cap="none" spc="0" normalizeH="0" baseline="0" noProof="0" dirty="0" smtClean="0">
                <a:ln>
                  <a:noFill/>
                </a:ln>
                <a:solidFill>
                  <a:srgbClr val="FFCC00"/>
                </a:solidFill>
                <a:effectLst>
                  <a:outerShdw blurRad="38100" dist="38100" dir="2700000" algn="tl">
                    <a:srgbClr val="000000"/>
                  </a:outerShdw>
                </a:effectLst>
                <a:uLnTx/>
                <a:uFillTx/>
                <a:latin typeface="Times New Roman" pitchFamily="18" charset="0"/>
                <a:cs typeface="Times New Roman" pitchFamily="18" charset="0"/>
              </a:rPr>
              <a:t>1 </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后同时被</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和</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2</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点接收。设</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系相对</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系的运动速度为</a:t>
            </a:r>
            <a:r>
              <a:rPr kumimoji="1" lang="en-US" altLang="zh-CN" sz="2400" b="1" i="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u</a:t>
            </a:r>
            <a:r>
              <a:rPr kumimoji="1" lang="zh-CN" altLang="en-US"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0.8</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c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设</a:t>
            </a:r>
            <a:r>
              <a:rPr kumimoji="1" lang="en-US" altLang="zh-CN" sz="2400" b="1" i="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O</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与</a:t>
            </a:r>
            <a:r>
              <a:rPr kumimoji="1" lang="en-US" altLang="zh-CN" sz="2400" b="1" i="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O</a:t>
            </a:r>
            <a:r>
              <a:rPr kumimoji="1" lang="en-US" altLang="zh-CN"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重合时开始</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计时</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 。</a:t>
            </a:r>
            <a:endPar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5" name="Text Box 3"/>
          <p:cNvSpPr txBox="1">
            <a:spLocks noChangeArrowheads="1"/>
          </p:cNvSpPr>
          <p:nvPr/>
        </p:nvSpPr>
        <p:spPr bwMode="auto">
          <a:xfrm>
            <a:off x="682625" y="1747838"/>
            <a:ext cx="68146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42913" indent="-442913" algn="l">
              <a:spcBef>
                <a:spcPct val="0"/>
              </a:spcBef>
              <a:defRPr>
                <a:solidFill>
                  <a:schemeClr val="tx1"/>
                </a:solidFill>
                <a:latin typeface="Arial" pitchFamily="34" charset="0"/>
                <a:ea typeface="宋体" pitchFamily="2" charset="-122"/>
              </a:defRPr>
            </a:lvl1pPr>
            <a:lvl2pPr marL="1047750" algn="l">
              <a:spcBef>
                <a:spcPct val="0"/>
              </a:spcBef>
              <a:defRPr>
                <a:solidFill>
                  <a:schemeClr val="tx1"/>
                </a:solidFill>
                <a:latin typeface="Arial" pitchFamily="34" charset="0"/>
                <a:ea typeface="宋体" pitchFamily="2" charset="-122"/>
              </a:defRPr>
            </a:lvl2pPr>
            <a:lvl3pPr marL="1238250" algn="l">
              <a:spcBef>
                <a:spcPct val="0"/>
              </a:spcBef>
              <a:defRPr>
                <a:solidFill>
                  <a:schemeClr val="tx1"/>
                </a:solidFill>
                <a:latin typeface="Arial" pitchFamily="34" charset="0"/>
                <a:ea typeface="宋体" pitchFamily="2" charset="-122"/>
              </a:defRPr>
            </a:lvl3pPr>
            <a:lvl4pPr marL="1428750"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lvl="0" eaLnBrk="0" fontAlgn="base" hangingPunct="0">
              <a:spcBef>
                <a:spcPct val="50000"/>
              </a:spcBef>
              <a:spcAft>
                <a:spcPct val="0"/>
              </a:spcAft>
            </a:pP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和</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2</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点</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接</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收</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到</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信号时</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系中</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的时空坐标分别为</a:t>
            </a:r>
            <a:endPar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endParaRPr>
          </a:p>
        </p:txBody>
      </p:sp>
      <p:sp>
        <p:nvSpPr>
          <p:cNvPr id="6" name="Text Box 20"/>
          <p:cNvSpPr txBox="1">
            <a:spLocks noChangeArrowheads="1"/>
          </p:cNvSpPr>
          <p:nvPr/>
        </p:nvSpPr>
        <p:spPr bwMode="auto">
          <a:xfrm>
            <a:off x="684213" y="3212613"/>
            <a:ext cx="4358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a:t>
            </a:r>
            <a:r>
              <a:rPr kumimoji="1" lang="zh-CN"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观</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测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0</a:t>
            </a:r>
            <a:endParaRPr lang="zh-CN" altLang="en-US" sz="2400" dirty="0"/>
          </a:p>
        </p:txBody>
      </p:sp>
      <p:sp>
        <p:nvSpPr>
          <p:cNvPr id="7" name="Rectangle 24"/>
          <p:cNvSpPr>
            <a:spLocks noChangeArrowheads="1"/>
          </p:cNvSpPr>
          <p:nvPr/>
        </p:nvSpPr>
        <p:spPr bwMode="auto">
          <a:xfrm>
            <a:off x="285750" y="333375"/>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例</a:t>
            </a:r>
          </a:p>
        </p:txBody>
      </p:sp>
      <p:sp>
        <p:nvSpPr>
          <p:cNvPr id="13" name="Rectangle 58"/>
          <p:cNvSpPr>
            <a:spLocks noChangeArrowheads="1"/>
          </p:cNvSpPr>
          <p:nvPr/>
        </p:nvSpPr>
        <p:spPr bwMode="auto">
          <a:xfrm>
            <a:off x="285750" y="1747838"/>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解</a:t>
            </a:r>
          </a:p>
        </p:txBody>
      </p:sp>
      <p:sp>
        <p:nvSpPr>
          <p:cNvPr id="14" name="Rectangle 60"/>
          <p:cNvSpPr>
            <a:spLocks noChangeArrowheads="1"/>
          </p:cNvSpPr>
          <p:nvPr/>
        </p:nvSpPr>
        <p:spPr bwMode="auto">
          <a:xfrm>
            <a:off x="285750" y="12065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求</a:t>
            </a:r>
          </a:p>
        </p:txBody>
      </p:sp>
      <p:grpSp>
        <p:nvGrpSpPr>
          <p:cNvPr id="15" name="Group 74"/>
          <p:cNvGrpSpPr>
            <a:grpSpLocks/>
          </p:cNvGrpSpPr>
          <p:nvPr/>
        </p:nvGrpSpPr>
        <p:grpSpPr bwMode="auto">
          <a:xfrm>
            <a:off x="5148263" y="2492375"/>
            <a:ext cx="3527425" cy="2665413"/>
            <a:chOff x="3243" y="1570"/>
            <a:chExt cx="2222" cy="1679"/>
          </a:xfrm>
        </p:grpSpPr>
        <p:sp>
          <p:nvSpPr>
            <p:cNvPr id="27" name="Rectangle 61"/>
            <p:cNvSpPr>
              <a:spLocks noChangeArrowheads="1"/>
            </p:cNvSpPr>
            <p:nvPr/>
          </p:nvSpPr>
          <p:spPr bwMode="auto">
            <a:xfrm>
              <a:off x="3243" y="1570"/>
              <a:ext cx="2222" cy="1679"/>
            </a:xfrm>
            <a:prstGeom prst="rect">
              <a:avLst/>
            </a:prstGeom>
            <a:solidFill>
              <a:srgbClr val="00FFFF">
                <a:alpha val="20000"/>
              </a:srgbClr>
            </a:solidFill>
            <a:ln w="28575"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 name="Line 5"/>
            <p:cNvSpPr>
              <a:spLocks noChangeShapeType="1"/>
            </p:cNvSpPr>
            <p:nvPr/>
          </p:nvSpPr>
          <p:spPr bwMode="auto">
            <a:xfrm flipV="1">
              <a:off x="4486" y="1647"/>
              <a:ext cx="0" cy="876"/>
            </a:xfrm>
            <a:prstGeom prst="line">
              <a:avLst/>
            </a:prstGeom>
            <a:noFill/>
            <a:ln w="38100">
              <a:solidFill>
                <a:srgbClr val="66FF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AutoShape 8"/>
            <p:cNvSpPr>
              <a:spLocks noChangeAspect="1" noChangeArrowheads="1"/>
            </p:cNvSpPr>
            <p:nvPr/>
          </p:nvSpPr>
          <p:spPr bwMode="auto">
            <a:xfrm>
              <a:off x="4756" y="1964"/>
              <a:ext cx="211" cy="68"/>
            </a:xfrm>
            <a:prstGeom prst="rightArrow">
              <a:avLst>
                <a:gd name="adj1" fmla="val 50000"/>
                <a:gd name="adj2" fmla="val 77404"/>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18" name="Object 9"/>
            <p:cNvGraphicFramePr>
              <a:graphicFrameLocks noChangeAspect="1"/>
            </p:cNvGraphicFramePr>
            <p:nvPr>
              <p:extLst>
                <p:ext uri="{D42A27DB-BD31-4B8C-83A1-F6EECF244321}">
                  <p14:modId xmlns:p14="http://schemas.microsoft.com/office/powerpoint/2010/main" val="494888203"/>
                </p:ext>
              </p:extLst>
            </p:nvPr>
          </p:nvGraphicFramePr>
          <p:xfrm>
            <a:off x="4785" y="1842"/>
            <a:ext cx="118" cy="122"/>
          </p:xfrm>
          <a:graphic>
            <a:graphicData uri="http://schemas.openxmlformats.org/presentationml/2006/ole">
              <mc:AlternateContent xmlns:mc="http://schemas.openxmlformats.org/markup-compatibility/2006">
                <mc:Choice xmlns:v="urn:schemas-microsoft-com:vml" Requires="v">
                  <p:oleObj spid="_x0000_s1504766" name="公式" r:id="rId3" imgW="228600" imgH="241200" progId="Equation.3">
                    <p:embed/>
                  </p:oleObj>
                </mc:Choice>
                <mc:Fallback>
                  <p:oleObj name="公式" r:id="rId3" imgW="2286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1842"/>
                          <a:ext cx="118"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12"/>
            <p:cNvSpPr>
              <a:spLocks noChangeShapeType="1"/>
            </p:cNvSpPr>
            <p:nvPr/>
          </p:nvSpPr>
          <p:spPr bwMode="auto">
            <a:xfrm>
              <a:off x="3310" y="2523"/>
              <a:ext cx="2109" cy="0"/>
            </a:xfrm>
            <a:prstGeom prst="line">
              <a:avLst/>
            </a:prstGeom>
            <a:noFill/>
            <a:ln w="38100">
              <a:solidFill>
                <a:srgbClr val="FFFF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Line 13"/>
            <p:cNvSpPr>
              <a:spLocks noChangeShapeType="1"/>
            </p:cNvSpPr>
            <p:nvPr/>
          </p:nvSpPr>
          <p:spPr bwMode="auto">
            <a:xfrm flipV="1">
              <a:off x="4344" y="1643"/>
              <a:ext cx="0" cy="876"/>
            </a:xfrm>
            <a:prstGeom prst="line">
              <a:avLst/>
            </a:prstGeom>
            <a:noFill/>
            <a:ln w="381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21" name="Object 15"/>
            <p:cNvGraphicFramePr>
              <a:graphicFrameLocks/>
            </p:cNvGraphicFramePr>
            <p:nvPr/>
          </p:nvGraphicFramePr>
          <p:xfrm>
            <a:off x="5254" y="2614"/>
            <a:ext cx="143" cy="122"/>
          </p:xfrm>
          <a:graphic>
            <a:graphicData uri="http://schemas.openxmlformats.org/presentationml/2006/ole">
              <mc:AlternateContent xmlns:mc="http://schemas.openxmlformats.org/markup-compatibility/2006">
                <mc:Choice xmlns:v="urn:schemas-microsoft-com:vml" Requires="v">
                  <p:oleObj spid="_x0000_s1504767" name="公式" r:id="rId5" imgW="241200" imgH="241200" progId="Equation.3">
                    <p:embed/>
                  </p:oleObj>
                </mc:Choice>
                <mc:Fallback>
                  <p:oleObj name="公式" r:id="rId5" imgW="241200" imgH="24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 y="2614"/>
                          <a:ext cx="143"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7"/>
            <p:cNvGraphicFramePr>
              <a:graphicFrameLocks noChangeAspect="1"/>
            </p:cNvGraphicFramePr>
            <p:nvPr>
              <p:extLst>
                <p:ext uri="{D42A27DB-BD31-4B8C-83A1-F6EECF244321}">
                  <p14:modId xmlns:p14="http://schemas.microsoft.com/office/powerpoint/2010/main" val="2490558229"/>
                </p:ext>
              </p:extLst>
            </p:nvPr>
          </p:nvGraphicFramePr>
          <p:xfrm>
            <a:off x="4989" y="2251"/>
            <a:ext cx="159" cy="227"/>
          </p:xfrm>
          <a:graphic>
            <a:graphicData uri="http://schemas.openxmlformats.org/presentationml/2006/ole">
              <mc:AlternateContent xmlns:mc="http://schemas.openxmlformats.org/markup-compatibility/2006">
                <mc:Choice xmlns:v="urn:schemas-microsoft-com:vml" Requires="v">
                  <p:oleObj spid="_x0000_s1504768" name="公式" r:id="rId7" imgW="304560" imgH="444240" progId="Equation.3">
                    <p:embed/>
                  </p:oleObj>
                </mc:Choice>
                <mc:Fallback>
                  <p:oleObj name="公式" r:id="rId7" imgW="3045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9" y="2251"/>
                          <a:ext cx="15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8"/>
            <p:cNvGraphicFramePr>
              <a:graphicFrameLocks noChangeAspect="1"/>
            </p:cNvGraphicFramePr>
            <p:nvPr>
              <p:extLst>
                <p:ext uri="{D42A27DB-BD31-4B8C-83A1-F6EECF244321}">
                  <p14:modId xmlns:p14="http://schemas.microsoft.com/office/powerpoint/2010/main" val="2469184724"/>
                </p:ext>
              </p:extLst>
            </p:nvPr>
          </p:nvGraphicFramePr>
          <p:xfrm>
            <a:off x="3465" y="2254"/>
            <a:ext cx="177" cy="224"/>
          </p:xfrm>
          <a:graphic>
            <a:graphicData uri="http://schemas.openxmlformats.org/presentationml/2006/ole">
              <mc:AlternateContent xmlns:mc="http://schemas.openxmlformats.org/markup-compatibility/2006">
                <mc:Choice xmlns:v="urn:schemas-microsoft-com:vml" Requires="v">
                  <p:oleObj spid="_x0000_s1504769" name="公式" r:id="rId9" imgW="342720" imgH="444240" progId="Equation.3">
                    <p:embed/>
                  </p:oleObj>
                </mc:Choice>
                <mc:Fallback>
                  <p:oleObj name="公式" r:id="rId9" imgW="34272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5" y="2254"/>
                          <a:ext cx="177"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Oval 19"/>
            <p:cNvSpPr>
              <a:spLocks noChangeArrowheads="1"/>
            </p:cNvSpPr>
            <p:nvPr/>
          </p:nvSpPr>
          <p:spPr bwMode="auto">
            <a:xfrm>
              <a:off x="3672" y="1910"/>
              <a:ext cx="1282" cy="1248"/>
            </a:xfrm>
            <a:prstGeom prst="ellipse">
              <a:avLst/>
            </a:prstGeom>
            <a:noFill/>
            <a:ln w="28575">
              <a:solidFill>
                <a:srgbClr val="FF99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00"/>
                </a:solidFill>
                <a:effectLst/>
                <a:uLnTx/>
                <a:uFillTx/>
                <a:latin typeface="Times New Roman" pitchFamily="18" charset="0"/>
                <a:cs typeface="Times New Roman" pitchFamily="18" charset="0"/>
              </a:endParaRPr>
            </a:p>
          </p:txBody>
        </p:sp>
        <p:graphicFrame>
          <p:nvGraphicFramePr>
            <p:cNvPr id="25" name="Object 43"/>
            <p:cNvGraphicFramePr>
              <a:graphicFrameLocks noChangeAspect="1"/>
            </p:cNvGraphicFramePr>
            <p:nvPr>
              <p:extLst>
                <p:ext uri="{D42A27DB-BD31-4B8C-83A1-F6EECF244321}">
                  <p14:modId xmlns:p14="http://schemas.microsoft.com/office/powerpoint/2010/main" val="1400598048"/>
                </p:ext>
              </p:extLst>
            </p:nvPr>
          </p:nvGraphicFramePr>
          <p:xfrm>
            <a:off x="4559" y="1616"/>
            <a:ext cx="153" cy="172"/>
          </p:xfrm>
          <a:graphic>
            <a:graphicData uri="http://schemas.openxmlformats.org/presentationml/2006/ole">
              <mc:AlternateContent xmlns:mc="http://schemas.openxmlformats.org/markup-compatibility/2006">
                <mc:Choice xmlns:v="urn:schemas-microsoft-com:vml" Requires="v">
                  <p:oleObj spid="_x0000_s1504770" name="公式" r:id="rId11" imgW="304560" imgH="342720" progId="Equation.3">
                    <p:embed/>
                  </p:oleObj>
                </mc:Choice>
                <mc:Fallback>
                  <p:oleObj name="公式" r:id="rId11" imgW="30456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9" y="1616"/>
                          <a:ext cx="153"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45"/>
            <p:cNvGraphicFramePr>
              <a:graphicFrameLocks noChangeAspect="1"/>
            </p:cNvGraphicFramePr>
            <p:nvPr>
              <p:extLst>
                <p:ext uri="{D42A27DB-BD31-4B8C-83A1-F6EECF244321}">
                  <p14:modId xmlns:p14="http://schemas.microsoft.com/office/powerpoint/2010/main" val="1485724111"/>
                </p:ext>
              </p:extLst>
            </p:nvPr>
          </p:nvGraphicFramePr>
          <p:xfrm>
            <a:off x="4192" y="1631"/>
            <a:ext cx="108" cy="166"/>
          </p:xfrm>
          <a:graphic>
            <a:graphicData uri="http://schemas.openxmlformats.org/presentationml/2006/ole">
              <mc:AlternateContent xmlns:mc="http://schemas.openxmlformats.org/markup-compatibility/2006">
                <mc:Choice xmlns:v="urn:schemas-microsoft-com:vml" Requires="v">
                  <p:oleObj spid="_x0000_s1504771" name="公式" r:id="rId13" imgW="215640" imgH="330120" progId="Equation.3">
                    <p:embed/>
                  </p:oleObj>
                </mc:Choice>
                <mc:Fallback>
                  <p:oleObj name="公式" r:id="rId13" imgW="21564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2" y="1631"/>
                          <a:ext cx="10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 name="Object 64"/>
          <p:cNvGraphicFramePr>
            <a:graphicFrameLocks noChangeAspect="1"/>
          </p:cNvGraphicFramePr>
          <p:nvPr>
            <p:extLst>
              <p:ext uri="{D42A27DB-BD31-4B8C-83A1-F6EECF244321}">
                <p14:modId xmlns:p14="http://schemas.microsoft.com/office/powerpoint/2010/main" val="3696786014"/>
              </p:ext>
            </p:extLst>
          </p:nvPr>
        </p:nvGraphicFramePr>
        <p:xfrm>
          <a:off x="740336" y="4163707"/>
          <a:ext cx="3962160" cy="939600"/>
        </p:xfrm>
        <a:graphic>
          <a:graphicData uri="http://schemas.openxmlformats.org/presentationml/2006/ole">
            <mc:AlternateContent xmlns:mc="http://schemas.openxmlformats.org/markup-compatibility/2006">
              <mc:Choice xmlns:v="urn:schemas-microsoft-com:vml" Requires="v">
                <p:oleObj spid="_x0000_s1504772" name="Equation" r:id="rId15" imgW="1981080" imgH="469800" progId="Equation.DSMT4">
                  <p:embed/>
                </p:oleObj>
              </mc:Choice>
              <mc:Fallback>
                <p:oleObj name="Equation" r:id="rId15" imgW="1981080" imgH="469800" progId="Equation.DSMT4">
                  <p:embed/>
                  <p:pic>
                    <p:nvPicPr>
                      <p:cNvPr id="0" name=""/>
                      <p:cNvPicPr>
                        <a:picLocks noChangeAspect="1" noChangeArrowheads="1"/>
                      </p:cNvPicPr>
                      <p:nvPr/>
                    </p:nvPicPr>
                    <p:blipFill>
                      <a:blip r:embed="rId16"/>
                      <a:srcRect/>
                      <a:stretch>
                        <a:fillRect/>
                      </a:stretch>
                    </p:blipFill>
                    <p:spPr bwMode="auto">
                      <a:xfrm>
                        <a:off x="740336" y="4163707"/>
                        <a:ext cx="3962160" cy="93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矩形 34"/>
          <p:cNvSpPr/>
          <p:nvPr/>
        </p:nvSpPr>
        <p:spPr>
          <a:xfrm>
            <a:off x="689290" y="2204864"/>
            <a:ext cx="3331361" cy="461665"/>
          </a:xfrm>
          <a:prstGeom prst="rect">
            <a:avLst/>
          </a:prstGeom>
        </p:spPr>
        <p:txBody>
          <a:bodyPr wrap="none">
            <a:spAutoFit/>
          </a:bodyPr>
          <a:lstStyle/>
          <a:p>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c</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0, 0, 1</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endParaRPr lang="zh-CN" altLang="en-US" sz="2400" dirty="0"/>
          </a:p>
        </p:txBody>
      </p:sp>
      <p:sp>
        <p:nvSpPr>
          <p:cNvPr id="36" name="矩形 35"/>
          <p:cNvSpPr/>
          <p:nvPr/>
        </p:nvSpPr>
        <p:spPr>
          <a:xfrm>
            <a:off x="683568" y="2708920"/>
            <a:ext cx="3433953" cy="461665"/>
          </a:xfrm>
          <a:prstGeom prst="rect">
            <a:avLst/>
          </a:prstGeom>
        </p:spPr>
        <p:txBody>
          <a:bodyPr wrap="none">
            <a:spAutoFit/>
          </a:bodyPr>
          <a:lstStyle/>
          <a:p>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c</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0, 0, 1</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endParaRPr lang="zh-CN" altLang="en-US" sz="2400" dirty="0"/>
          </a:p>
        </p:txBody>
      </p:sp>
      <p:sp>
        <p:nvSpPr>
          <p:cNvPr id="38" name="Text Box 20"/>
          <p:cNvSpPr txBox="1">
            <a:spLocks noChangeArrowheads="1"/>
          </p:cNvSpPr>
          <p:nvPr/>
        </p:nvSpPr>
        <p:spPr bwMode="auto">
          <a:xfrm>
            <a:off x="1931062" y="3687152"/>
            <a:ext cx="2961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a:t>
            </a:r>
            <a:endParaRPr lang="zh-CN" altLang="en-US" sz="2400" dirty="0"/>
          </a:p>
        </p:txBody>
      </p:sp>
      <p:graphicFrame>
        <p:nvGraphicFramePr>
          <p:cNvPr id="39" name="对象 38"/>
          <p:cNvGraphicFramePr>
            <a:graphicFrameLocks noChangeAspect="1"/>
          </p:cNvGraphicFramePr>
          <p:nvPr>
            <p:extLst>
              <p:ext uri="{D42A27DB-BD31-4B8C-83A1-F6EECF244321}">
                <p14:modId xmlns:p14="http://schemas.microsoft.com/office/powerpoint/2010/main" val="4111811428"/>
              </p:ext>
            </p:extLst>
          </p:nvPr>
        </p:nvGraphicFramePr>
        <p:xfrm>
          <a:off x="768216" y="5089294"/>
          <a:ext cx="4292600" cy="989012"/>
        </p:xfrm>
        <a:graphic>
          <a:graphicData uri="http://schemas.openxmlformats.org/presentationml/2006/ole">
            <mc:AlternateContent xmlns:mc="http://schemas.openxmlformats.org/markup-compatibility/2006">
              <mc:Choice xmlns:v="urn:schemas-microsoft-com:vml" Requires="v">
                <p:oleObj spid="_x0000_s1504773" name="Equation" r:id="rId17" imgW="2145960" imgH="495000" progId="Equation.DSMT4">
                  <p:embed/>
                </p:oleObj>
              </mc:Choice>
              <mc:Fallback>
                <p:oleObj name="Equation" r:id="rId17" imgW="2145960" imgH="495000" progId="Equation.DSMT4">
                  <p:embed/>
                  <p:pic>
                    <p:nvPicPr>
                      <p:cNvPr id="0" name="Object 64"/>
                      <p:cNvPicPr>
                        <a:picLocks noChangeAspect="1" noChangeArrowheads="1"/>
                      </p:cNvPicPr>
                      <p:nvPr/>
                    </p:nvPicPr>
                    <p:blipFill>
                      <a:blip r:embed="rId18"/>
                      <a:srcRect/>
                      <a:stretch>
                        <a:fillRect/>
                      </a:stretch>
                    </p:blipFill>
                    <p:spPr bwMode="auto">
                      <a:xfrm>
                        <a:off x="768216" y="5089294"/>
                        <a:ext cx="429260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27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p:bldP spid="4" grpId="0"/>
      <p:bldP spid="5" grpId="0"/>
      <p:bldP spid="6" grpId="0"/>
      <p:bldP spid="7" grpId="0"/>
      <p:bldP spid="13" grpId="0"/>
      <p:bldP spid="14" grpId="0"/>
      <p:bldP spid="35" grpId="0"/>
      <p:bldP spid="36"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20</a:t>
            </a:fld>
            <a:endParaRPr lang="zh-CN" altLang="en-US"/>
          </a:p>
        </p:txBody>
      </p:sp>
      <p:grpSp>
        <p:nvGrpSpPr>
          <p:cNvPr id="42" name="Group 74"/>
          <p:cNvGrpSpPr>
            <a:grpSpLocks/>
          </p:cNvGrpSpPr>
          <p:nvPr/>
        </p:nvGrpSpPr>
        <p:grpSpPr bwMode="auto">
          <a:xfrm>
            <a:off x="5148263" y="1249213"/>
            <a:ext cx="3527425" cy="2665413"/>
            <a:chOff x="3243" y="1570"/>
            <a:chExt cx="2222" cy="1679"/>
          </a:xfrm>
        </p:grpSpPr>
        <p:sp>
          <p:nvSpPr>
            <p:cNvPr id="43" name="Rectangle 61"/>
            <p:cNvSpPr>
              <a:spLocks noChangeArrowheads="1"/>
            </p:cNvSpPr>
            <p:nvPr/>
          </p:nvSpPr>
          <p:spPr bwMode="auto">
            <a:xfrm>
              <a:off x="3243" y="1570"/>
              <a:ext cx="2222" cy="1679"/>
            </a:xfrm>
            <a:prstGeom prst="rect">
              <a:avLst/>
            </a:prstGeom>
            <a:solidFill>
              <a:srgbClr val="00FFFF">
                <a:alpha val="20000"/>
              </a:srgbClr>
            </a:solidFill>
            <a:ln w="28575"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4" name="Line 5"/>
            <p:cNvSpPr>
              <a:spLocks noChangeShapeType="1"/>
            </p:cNvSpPr>
            <p:nvPr/>
          </p:nvSpPr>
          <p:spPr bwMode="auto">
            <a:xfrm flipV="1">
              <a:off x="4486" y="1647"/>
              <a:ext cx="0" cy="876"/>
            </a:xfrm>
            <a:prstGeom prst="line">
              <a:avLst/>
            </a:prstGeom>
            <a:noFill/>
            <a:ln w="38100">
              <a:solidFill>
                <a:srgbClr val="66FF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5" name="AutoShape 8"/>
            <p:cNvSpPr>
              <a:spLocks noChangeAspect="1" noChangeArrowheads="1"/>
            </p:cNvSpPr>
            <p:nvPr/>
          </p:nvSpPr>
          <p:spPr bwMode="auto">
            <a:xfrm>
              <a:off x="4756" y="1964"/>
              <a:ext cx="211" cy="68"/>
            </a:xfrm>
            <a:prstGeom prst="rightArrow">
              <a:avLst>
                <a:gd name="adj1" fmla="val 50000"/>
                <a:gd name="adj2" fmla="val 77404"/>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46" name="Object 9"/>
            <p:cNvGraphicFramePr>
              <a:graphicFrameLocks noChangeAspect="1"/>
            </p:cNvGraphicFramePr>
            <p:nvPr>
              <p:extLst>
                <p:ext uri="{D42A27DB-BD31-4B8C-83A1-F6EECF244321}">
                  <p14:modId xmlns:p14="http://schemas.microsoft.com/office/powerpoint/2010/main" val="3687359353"/>
                </p:ext>
              </p:extLst>
            </p:nvPr>
          </p:nvGraphicFramePr>
          <p:xfrm>
            <a:off x="4785" y="1842"/>
            <a:ext cx="118" cy="122"/>
          </p:xfrm>
          <a:graphic>
            <a:graphicData uri="http://schemas.openxmlformats.org/presentationml/2006/ole">
              <mc:AlternateContent xmlns:mc="http://schemas.openxmlformats.org/markup-compatibility/2006">
                <mc:Choice xmlns:v="urn:schemas-microsoft-com:vml" Requires="v">
                  <p:oleObj spid="_x0000_s1501790" name="公式" r:id="rId3" imgW="228600" imgH="241200" progId="Equation.3">
                    <p:embed/>
                  </p:oleObj>
                </mc:Choice>
                <mc:Fallback>
                  <p:oleObj name="公式" r:id="rId3" imgW="2286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1842"/>
                          <a:ext cx="118"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Line 12"/>
            <p:cNvSpPr>
              <a:spLocks noChangeShapeType="1"/>
            </p:cNvSpPr>
            <p:nvPr/>
          </p:nvSpPr>
          <p:spPr bwMode="auto">
            <a:xfrm>
              <a:off x="3310" y="2523"/>
              <a:ext cx="2109" cy="0"/>
            </a:xfrm>
            <a:prstGeom prst="line">
              <a:avLst/>
            </a:prstGeom>
            <a:noFill/>
            <a:ln w="38100">
              <a:solidFill>
                <a:srgbClr val="FFFF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8" name="Line 13"/>
            <p:cNvSpPr>
              <a:spLocks noChangeShapeType="1"/>
            </p:cNvSpPr>
            <p:nvPr/>
          </p:nvSpPr>
          <p:spPr bwMode="auto">
            <a:xfrm flipV="1">
              <a:off x="4344" y="1643"/>
              <a:ext cx="0" cy="876"/>
            </a:xfrm>
            <a:prstGeom prst="line">
              <a:avLst/>
            </a:prstGeom>
            <a:noFill/>
            <a:ln w="381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49" name="Object 15"/>
            <p:cNvGraphicFramePr>
              <a:graphicFrameLocks/>
            </p:cNvGraphicFramePr>
            <p:nvPr/>
          </p:nvGraphicFramePr>
          <p:xfrm>
            <a:off x="5254" y="2614"/>
            <a:ext cx="143" cy="122"/>
          </p:xfrm>
          <a:graphic>
            <a:graphicData uri="http://schemas.openxmlformats.org/presentationml/2006/ole">
              <mc:AlternateContent xmlns:mc="http://schemas.openxmlformats.org/markup-compatibility/2006">
                <mc:Choice xmlns:v="urn:schemas-microsoft-com:vml" Requires="v">
                  <p:oleObj spid="_x0000_s1501791" name="公式" r:id="rId5" imgW="241200" imgH="241200" progId="Equation.3">
                    <p:embed/>
                  </p:oleObj>
                </mc:Choice>
                <mc:Fallback>
                  <p:oleObj name="公式" r:id="rId5" imgW="241200" imgH="24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 y="2614"/>
                          <a:ext cx="143"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7"/>
            <p:cNvGraphicFramePr>
              <a:graphicFrameLocks noChangeAspect="1"/>
            </p:cNvGraphicFramePr>
            <p:nvPr>
              <p:extLst>
                <p:ext uri="{D42A27DB-BD31-4B8C-83A1-F6EECF244321}">
                  <p14:modId xmlns:p14="http://schemas.microsoft.com/office/powerpoint/2010/main" val="2642161202"/>
                </p:ext>
              </p:extLst>
            </p:nvPr>
          </p:nvGraphicFramePr>
          <p:xfrm>
            <a:off x="4989" y="2251"/>
            <a:ext cx="159" cy="227"/>
          </p:xfrm>
          <a:graphic>
            <a:graphicData uri="http://schemas.openxmlformats.org/presentationml/2006/ole">
              <mc:AlternateContent xmlns:mc="http://schemas.openxmlformats.org/markup-compatibility/2006">
                <mc:Choice xmlns:v="urn:schemas-microsoft-com:vml" Requires="v">
                  <p:oleObj spid="_x0000_s1501792" name="公式" r:id="rId7" imgW="304560" imgH="444240" progId="Equation.3">
                    <p:embed/>
                  </p:oleObj>
                </mc:Choice>
                <mc:Fallback>
                  <p:oleObj name="公式" r:id="rId7" imgW="3045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9" y="2251"/>
                          <a:ext cx="15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8"/>
            <p:cNvGraphicFramePr>
              <a:graphicFrameLocks noChangeAspect="1"/>
            </p:cNvGraphicFramePr>
            <p:nvPr>
              <p:extLst>
                <p:ext uri="{D42A27DB-BD31-4B8C-83A1-F6EECF244321}">
                  <p14:modId xmlns:p14="http://schemas.microsoft.com/office/powerpoint/2010/main" val="3791508454"/>
                </p:ext>
              </p:extLst>
            </p:nvPr>
          </p:nvGraphicFramePr>
          <p:xfrm>
            <a:off x="3465" y="2254"/>
            <a:ext cx="177" cy="224"/>
          </p:xfrm>
          <a:graphic>
            <a:graphicData uri="http://schemas.openxmlformats.org/presentationml/2006/ole">
              <mc:AlternateContent xmlns:mc="http://schemas.openxmlformats.org/markup-compatibility/2006">
                <mc:Choice xmlns:v="urn:schemas-microsoft-com:vml" Requires="v">
                  <p:oleObj spid="_x0000_s1501793" name="公式" r:id="rId9" imgW="342720" imgH="444240" progId="Equation.3">
                    <p:embed/>
                  </p:oleObj>
                </mc:Choice>
                <mc:Fallback>
                  <p:oleObj name="公式" r:id="rId9" imgW="34272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5" y="2254"/>
                          <a:ext cx="177"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Oval 19"/>
            <p:cNvSpPr>
              <a:spLocks noChangeArrowheads="1"/>
            </p:cNvSpPr>
            <p:nvPr/>
          </p:nvSpPr>
          <p:spPr bwMode="auto">
            <a:xfrm>
              <a:off x="3672" y="1910"/>
              <a:ext cx="1282" cy="1248"/>
            </a:xfrm>
            <a:prstGeom prst="ellipse">
              <a:avLst/>
            </a:prstGeom>
            <a:noFill/>
            <a:ln w="28575">
              <a:solidFill>
                <a:srgbClr val="FF99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00"/>
                </a:solidFill>
                <a:effectLst/>
                <a:uLnTx/>
                <a:uFillTx/>
                <a:latin typeface="Times New Roman" pitchFamily="18" charset="0"/>
                <a:cs typeface="Times New Roman" pitchFamily="18" charset="0"/>
              </a:endParaRPr>
            </a:p>
          </p:txBody>
        </p:sp>
        <p:graphicFrame>
          <p:nvGraphicFramePr>
            <p:cNvPr id="53" name="Object 43"/>
            <p:cNvGraphicFramePr>
              <a:graphicFrameLocks noChangeAspect="1"/>
            </p:cNvGraphicFramePr>
            <p:nvPr>
              <p:extLst>
                <p:ext uri="{D42A27DB-BD31-4B8C-83A1-F6EECF244321}">
                  <p14:modId xmlns:p14="http://schemas.microsoft.com/office/powerpoint/2010/main" val="3938709505"/>
                </p:ext>
              </p:extLst>
            </p:nvPr>
          </p:nvGraphicFramePr>
          <p:xfrm>
            <a:off x="4559" y="1616"/>
            <a:ext cx="153" cy="172"/>
          </p:xfrm>
          <a:graphic>
            <a:graphicData uri="http://schemas.openxmlformats.org/presentationml/2006/ole">
              <mc:AlternateContent xmlns:mc="http://schemas.openxmlformats.org/markup-compatibility/2006">
                <mc:Choice xmlns:v="urn:schemas-microsoft-com:vml" Requires="v">
                  <p:oleObj spid="_x0000_s1501794" name="公式" r:id="rId11" imgW="304560" imgH="342720" progId="Equation.3">
                    <p:embed/>
                  </p:oleObj>
                </mc:Choice>
                <mc:Fallback>
                  <p:oleObj name="公式" r:id="rId11" imgW="30456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9" y="1616"/>
                          <a:ext cx="153"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45"/>
            <p:cNvGraphicFramePr>
              <a:graphicFrameLocks noChangeAspect="1"/>
            </p:cNvGraphicFramePr>
            <p:nvPr>
              <p:extLst>
                <p:ext uri="{D42A27DB-BD31-4B8C-83A1-F6EECF244321}">
                  <p14:modId xmlns:p14="http://schemas.microsoft.com/office/powerpoint/2010/main" val="3118935457"/>
                </p:ext>
              </p:extLst>
            </p:nvPr>
          </p:nvGraphicFramePr>
          <p:xfrm>
            <a:off x="4192" y="1631"/>
            <a:ext cx="108" cy="166"/>
          </p:xfrm>
          <a:graphic>
            <a:graphicData uri="http://schemas.openxmlformats.org/presentationml/2006/ole">
              <mc:AlternateContent xmlns:mc="http://schemas.openxmlformats.org/markup-compatibility/2006">
                <mc:Choice xmlns:v="urn:schemas-microsoft-com:vml" Requires="v">
                  <p:oleObj spid="_x0000_s1501795" name="公式" r:id="rId13" imgW="215640" imgH="330120" progId="Equation.3">
                    <p:embed/>
                  </p:oleObj>
                </mc:Choice>
                <mc:Fallback>
                  <p:oleObj name="公式" r:id="rId13" imgW="21564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2" y="1631"/>
                          <a:ext cx="108"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 name="Text Box 3"/>
          <p:cNvSpPr txBox="1">
            <a:spLocks noChangeArrowheads="1"/>
          </p:cNvSpPr>
          <p:nvPr/>
        </p:nvSpPr>
        <p:spPr bwMode="auto">
          <a:xfrm>
            <a:off x="682625" y="476672"/>
            <a:ext cx="6505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42913" indent="-442913" algn="l">
              <a:spcBef>
                <a:spcPct val="0"/>
              </a:spcBef>
              <a:defRPr>
                <a:solidFill>
                  <a:schemeClr val="tx1"/>
                </a:solidFill>
                <a:latin typeface="Arial" pitchFamily="34" charset="0"/>
                <a:ea typeface="宋体" pitchFamily="2" charset="-122"/>
              </a:defRPr>
            </a:lvl1pPr>
            <a:lvl2pPr marL="1047750" algn="l">
              <a:spcBef>
                <a:spcPct val="0"/>
              </a:spcBef>
              <a:defRPr>
                <a:solidFill>
                  <a:schemeClr val="tx1"/>
                </a:solidFill>
                <a:latin typeface="Arial" pitchFamily="34" charset="0"/>
                <a:ea typeface="宋体" pitchFamily="2" charset="-122"/>
              </a:defRPr>
            </a:lvl2pPr>
            <a:lvl3pPr marL="1238250" algn="l">
              <a:spcBef>
                <a:spcPct val="0"/>
              </a:spcBef>
              <a:defRPr>
                <a:solidFill>
                  <a:schemeClr val="tx1"/>
                </a:solidFill>
                <a:latin typeface="Arial" pitchFamily="34" charset="0"/>
                <a:ea typeface="宋体" pitchFamily="2" charset="-122"/>
              </a:defRPr>
            </a:lvl3pPr>
            <a:lvl4pPr marL="1428750"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lvl="0" eaLnBrk="0" fontAlgn="base" hangingPunct="0">
              <a:spcBef>
                <a:spcPct val="50000"/>
              </a:spcBef>
              <a:spcAft>
                <a:spcPct val="0"/>
              </a:spcAft>
            </a:pP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和</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P</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2</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接</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收</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到</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信号时</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系中</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仿宋_GB2312" pitchFamily="49" charset="-122"/>
                <a:cs typeface="Times New Roman" pitchFamily="18" charset="0"/>
              </a:rPr>
              <a:t>的时空坐标分别为</a:t>
            </a:r>
            <a:endPar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endParaRPr>
          </a:p>
        </p:txBody>
      </p:sp>
      <p:sp>
        <p:nvSpPr>
          <p:cNvPr id="33" name="Text Box 20"/>
          <p:cNvSpPr txBox="1">
            <a:spLocks noChangeArrowheads="1"/>
          </p:cNvSpPr>
          <p:nvPr/>
        </p:nvSpPr>
        <p:spPr bwMode="auto">
          <a:xfrm>
            <a:off x="684213" y="1971427"/>
            <a:ext cx="4358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a:t>
            </a:r>
            <a:r>
              <a:rPr kumimoji="1" lang="zh-CN"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观</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测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0</a:t>
            </a:r>
            <a:endParaRPr lang="zh-CN" altLang="en-US" sz="2400" dirty="0"/>
          </a:p>
        </p:txBody>
      </p:sp>
      <p:sp>
        <p:nvSpPr>
          <p:cNvPr id="34" name="矩形 33"/>
          <p:cNvSpPr/>
          <p:nvPr/>
        </p:nvSpPr>
        <p:spPr>
          <a:xfrm>
            <a:off x="689290" y="933698"/>
            <a:ext cx="3331361" cy="461665"/>
          </a:xfrm>
          <a:prstGeom prst="rect">
            <a:avLst/>
          </a:prstGeom>
        </p:spPr>
        <p:txBody>
          <a:bodyPr wrap="none">
            <a:spAutoFit/>
          </a:bodyPr>
          <a:lstStyle/>
          <a:p>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1</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a:solidFill>
                  <a:srgbClr val="FFC000"/>
                </a:solidFill>
                <a:effectLst>
                  <a:outerShdw blurRad="38100" dist="38100" dir="2700000" algn="tl">
                    <a:srgbClr val="000000"/>
                  </a:outerShdw>
                </a:effectLst>
                <a:latin typeface="Times New Roman" pitchFamily="18" charset="0"/>
                <a:cs typeface="Times New Roman" pitchFamily="18" charset="0"/>
              </a:rPr>
              <a:t>c</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0, 0, 1</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endParaRPr lang="zh-CN" altLang="en-US" sz="2400" dirty="0"/>
          </a:p>
        </p:txBody>
      </p:sp>
      <p:sp>
        <p:nvSpPr>
          <p:cNvPr id="35" name="矩形 34"/>
          <p:cNvSpPr/>
          <p:nvPr/>
        </p:nvSpPr>
        <p:spPr>
          <a:xfrm>
            <a:off x="683568" y="1437754"/>
            <a:ext cx="3433953" cy="461665"/>
          </a:xfrm>
          <a:prstGeom prst="rect">
            <a:avLst/>
          </a:prstGeom>
        </p:spPr>
        <p:txBody>
          <a:bodyPr wrap="none">
            <a:spAutoFit/>
          </a:bodyPr>
          <a:lstStyle/>
          <a:p>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x</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t</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c</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0, 0, 1</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endParaRPr lang="zh-CN" altLang="en-US" sz="2400" dirty="0"/>
          </a:p>
        </p:txBody>
      </p:sp>
      <p:sp>
        <p:nvSpPr>
          <p:cNvPr id="36" name="Text Box 20"/>
          <p:cNvSpPr txBox="1">
            <a:spLocks noChangeArrowheads="1"/>
          </p:cNvSpPr>
          <p:nvPr/>
        </p:nvSpPr>
        <p:spPr bwMode="auto">
          <a:xfrm>
            <a:off x="1931062" y="2445966"/>
            <a:ext cx="2961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defRPr/>
            </a:pP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y</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 </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sym typeface="Symbol"/>
              </a:rPr>
              <a:t></a:t>
            </a:r>
            <a:r>
              <a:rPr kumimoji="1" lang="zh-CN" altLang="en-US"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z</a:t>
            </a:r>
            <a:r>
              <a:rPr kumimoji="1" lang="en-US" altLang="zh-CN" sz="2400" b="1" kern="0" baseline="-25000" dirty="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zh-CN" altLang="en-US"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a:t>
            </a:r>
            <a:r>
              <a:rPr kumimoji="1" lang="en-US" altLang="zh-CN" sz="2400" b="1" kern="0" dirty="0">
                <a:solidFill>
                  <a:srgbClr val="FFC000"/>
                </a:solidFill>
                <a:effectLst>
                  <a:outerShdw blurRad="38100" dist="38100" dir="2700000" algn="tl">
                    <a:srgbClr val="000000"/>
                  </a:outerShdw>
                </a:effectLst>
                <a:latin typeface="Times New Roman" pitchFamily="18" charset="0"/>
                <a:cs typeface="Times New Roman" pitchFamily="18" charset="0"/>
              </a:rPr>
              <a:t>0</a:t>
            </a:r>
            <a:endParaRPr lang="zh-CN" altLang="en-US" sz="2400" dirty="0"/>
          </a:p>
        </p:txBody>
      </p:sp>
      <p:sp>
        <p:nvSpPr>
          <p:cNvPr id="37" name="Text Box 70"/>
          <p:cNvSpPr txBox="1">
            <a:spLocks noChangeArrowheads="1"/>
          </p:cNvSpPr>
          <p:nvPr/>
        </p:nvSpPr>
        <p:spPr bwMode="auto">
          <a:xfrm>
            <a:off x="684213" y="4869523"/>
            <a:ext cx="7194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defRPr/>
            </a:pP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即</a:t>
            </a:r>
            <a:r>
              <a:rPr kumimoji="1" lang="en-US" altLang="zh-CN" sz="2400" b="1" i="1" kern="0" dirty="0">
                <a:solidFill>
                  <a:srgbClr val="FFCC66"/>
                </a:solidFill>
                <a:effectLst>
                  <a:outerShdw blurRad="38100" dist="38100" dir="2700000" algn="tl">
                    <a:srgbClr val="000000"/>
                  </a:outerShdw>
                </a:effectLst>
                <a:latin typeface="Times New Roman" pitchFamily="18" charset="0"/>
                <a:cs typeface="Times New Roman" pitchFamily="18" charset="0"/>
              </a:rPr>
              <a:t>P</a:t>
            </a:r>
            <a:r>
              <a:rPr kumimoji="1" lang="en-US" altLang="zh-CN" sz="2400" b="1" kern="0" baseline="-25000" dirty="0">
                <a:solidFill>
                  <a:srgbClr val="FFCC66"/>
                </a:solidFill>
                <a:effectLst>
                  <a:outerShdw blurRad="38100" dist="38100" dir="2700000" algn="tl">
                    <a:srgbClr val="000000"/>
                  </a:outerShdw>
                </a:effectLst>
                <a:latin typeface="Times New Roman" pitchFamily="18" charset="0"/>
                <a:cs typeface="Times New Roman" pitchFamily="18" charset="0"/>
              </a:rPr>
              <a:t>2</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点</a:t>
            </a:r>
            <a:r>
              <a:rPr kumimoji="1" lang="zh-CN" altLang="en-US" sz="2400" b="1" kern="0" dirty="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接</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收到</a:t>
            </a:r>
            <a:r>
              <a:rPr kumimoji="1" lang="zh-CN" altLang="en-US" sz="2400" b="1" kern="0" dirty="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信号时</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S</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中的时空坐标为</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(-3</a:t>
            </a:r>
            <a:r>
              <a:rPr kumimoji="1" lang="en-US" altLang="zh-CN" sz="2400" b="1" i="1" kern="0" dirty="0">
                <a:solidFill>
                  <a:srgbClr val="FFCC66"/>
                </a:solidFill>
                <a:effectLst>
                  <a:outerShdw blurRad="38100" dist="38100" dir="2700000" algn="tl">
                    <a:srgbClr val="000000"/>
                  </a:outerShdw>
                </a:effectLst>
                <a:latin typeface="Times New Roman" pitchFamily="18" charset="0"/>
                <a:cs typeface="Times New Roman" pitchFamily="18" charset="0"/>
              </a:rPr>
              <a:t>c</a:t>
            </a:r>
            <a:r>
              <a:rPr kumimoji="1" lang="en-US" altLang="zh-CN" sz="2400" b="1" kern="0" dirty="0" smtClean="0">
                <a:solidFill>
                  <a:srgbClr val="FFCC66"/>
                </a:solidFill>
                <a:effectLst>
                  <a:outerShdw blurRad="38100" dist="38100" dir="2700000" algn="tl">
                    <a:srgbClr val="000000"/>
                  </a:outerShdw>
                </a:effectLst>
                <a:latin typeface="Times New Roman" pitchFamily="18" charset="0"/>
                <a:cs typeface="Times New Roman" pitchFamily="18" charset="0"/>
              </a:rPr>
              <a:t>, 0, 0, 3</a:t>
            </a:r>
            <a:r>
              <a:rPr kumimoji="1" lang="en-US" altLang="zh-CN" sz="2400" b="1" kern="0" dirty="0">
                <a:solidFill>
                  <a:srgbClr val="FFCC66"/>
                </a:solidFill>
                <a:effectLst>
                  <a:outerShdw blurRad="38100" dist="38100" dir="2700000" algn="tl">
                    <a:srgbClr val="000000"/>
                  </a:outerShdw>
                </a:effectLst>
                <a:latin typeface="Times New Roman" pitchFamily="18" charset="0"/>
                <a:cs typeface="Times New Roman" pitchFamily="18" charset="0"/>
              </a:rPr>
              <a:t>)</a:t>
            </a:r>
          </a:p>
        </p:txBody>
      </p:sp>
      <p:graphicFrame>
        <p:nvGraphicFramePr>
          <p:cNvPr id="41" name="Object 64"/>
          <p:cNvGraphicFramePr>
            <a:graphicFrameLocks noChangeAspect="1"/>
          </p:cNvGraphicFramePr>
          <p:nvPr>
            <p:extLst>
              <p:ext uri="{D42A27DB-BD31-4B8C-83A1-F6EECF244321}">
                <p14:modId xmlns:p14="http://schemas.microsoft.com/office/powerpoint/2010/main" val="4063497830"/>
              </p:ext>
            </p:extLst>
          </p:nvPr>
        </p:nvGraphicFramePr>
        <p:xfrm>
          <a:off x="736848" y="2935288"/>
          <a:ext cx="4267200" cy="939800"/>
        </p:xfrm>
        <a:graphic>
          <a:graphicData uri="http://schemas.openxmlformats.org/presentationml/2006/ole">
            <mc:AlternateContent xmlns:mc="http://schemas.openxmlformats.org/markup-compatibility/2006">
              <mc:Choice xmlns:v="urn:schemas-microsoft-com:vml" Requires="v">
                <p:oleObj spid="_x0000_s1501796" name="Equation" r:id="rId15" imgW="2133360" imgH="469800" progId="Equation.DSMT4">
                  <p:embed/>
                </p:oleObj>
              </mc:Choice>
              <mc:Fallback>
                <p:oleObj name="Equation" r:id="rId15" imgW="2133360" imgH="469800" progId="Equation.DSMT4">
                  <p:embed/>
                  <p:pic>
                    <p:nvPicPr>
                      <p:cNvPr id="0" name=""/>
                      <p:cNvPicPr>
                        <a:picLocks noChangeAspect="1" noChangeArrowheads="1"/>
                      </p:cNvPicPr>
                      <p:nvPr/>
                    </p:nvPicPr>
                    <p:blipFill>
                      <a:blip r:embed="rId16"/>
                      <a:srcRect/>
                      <a:stretch>
                        <a:fillRect/>
                      </a:stretch>
                    </p:blipFill>
                    <p:spPr bwMode="auto">
                      <a:xfrm>
                        <a:off x="736848" y="2935288"/>
                        <a:ext cx="42672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3211827423"/>
              </p:ext>
            </p:extLst>
          </p:nvPr>
        </p:nvGraphicFramePr>
        <p:xfrm>
          <a:off x="753360" y="3860800"/>
          <a:ext cx="4292600" cy="989013"/>
        </p:xfrm>
        <a:graphic>
          <a:graphicData uri="http://schemas.openxmlformats.org/presentationml/2006/ole">
            <mc:AlternateContent xmlns:mc="http://schemas.openxmlformats.org/markup-compatibility/2006">
              <mc:Choice xmlns:v="urn:schemas-microsoft-com:vml" Requires="v">
                <p:oleObj spid="_x0000_s1501797" name="Equation" r:id="rId17" imgW="2145960" imgH="495000" progId="Equation.DSMT4">
                  <p:embed/>
                </p:oleObj>
              </mc:Choice>
              <mc:Fallback>
                <p:oleObj name="Equation" r:id="rId17" imgW="2145960" imgH="495000" progId="Equation.DSMT4">
                  <p:embed/>
                  <p:pic>
                    <p:nvPicPr>
                      <p:cNvPr id="0" name=""/>
                      <p:cNvPicPr>
                        <a:picLocks noChangeAspect="1" noChangeArrowheads="1"/>
                      </p:cNvPicPr>
                      <p:nvPr/>
                    </p:nvPicPr>
                    <p:blipFill>
                      <a:blip r:embed="rId18"/>
                      <a:srcRect/>
                      <a:stretch>
                        <a:fillRect/>
                      </a:stretch>
                    </p:blipFill>
                    <p:spPr bwMode="auto">
                      <a:xfrm>
                        <a:off x="753360" y="3860800"/>
                        <a:ext cx="42926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215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21</a:t>
            </a:fld>
            <a:endParaRPr lang="zh-CN" altLang="en-US"/>
          </a:p>
        </p:txBody>
      </p:sp>
      <p:sp>
        <p:nvSpPr>
          <p:cNvPr id="6" name="Text Box 2"/>
          <p:cNvSpPr txBox="1">
            <a:spLocks noChangeArrowheads="1"/>
          </p:cNvSpPr>
          <p:nvPr/>
        </p:nvSpPr>
        <p:spPr bwMode="auto">
          <a:xfrm>
            <a:off x="684213" y="1160463"/>
            <a:ext cx="7991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smtClean="0">
                <a:ln>
                  <a:noFill/>
                </a:ln>
                <a:solidFill>
                  <a:srgbClr val="66FF33"/>
                </a:solidFill>
                <a:effectLst/>
                <a:uLnTx/>
                <a:uFillTx/>
                <a:latin typeface="Times New Roman" pitchFamily="18" charset="0"/>
                <a:cs typeface="Times New Roman" pitchFamily="18" charset="0"/>
              </a:rPr>
              <a:t>§4.3  </a:t>
            </a:r>
            <a:r>
              <a:rPr kumimoji="1" lang="zh-CN" altLang="en-US" sz="3200" b="1" i="0" u="none" strike="noStrike" kern="0" cap="none" spc="0" normalizeH="0" baseline="0" noProof="0" smtClean="0">
                <a:ln>
                  <a:noFill/>
                </a:ln>
                <a:solidFill>
                  <a:srgbClr val="66FF33"/>
                </a:solidFill>
                <a:effectLst/>
                <a:uLnTx/>
                <a:uFillTx/>
                <a:latin typeface="Times New Roman" pitchFamily="18" charset="0"/>
                <a:ea typeface="黑体" pitchFamily="49" charset="-122"/>
                <a:cs typeface="Times New Roman" pitchFamily="18" charset="0"/>
              </a:rPr>
              <a:t>狭义相对论的时空观</a:t>
            </a:r>
            <a:endParaRPr kumimoji="1" lang="zh-CN" altLang="en-US" sz="3200" b="1" i="0" u="none" strike="noStrike" kern="0" cap="none" spc="0" normalizeH="0" baseline="0" noProof="0" smtClean="0">
              <a:ln>
                <a:noFill/>
              </a:ln>
              <a:solidFill>
                <a:srgbClr val="FFFF66"/>
              </a:solidFill>
              <a:effectLst/>
              <a:uLnTx/>
              <a:uFillTx/>
              <a:latin typeface="Times New Roman" pitchFamily="18" charset="0"/>
              <a:cs typeface="Times New Roman" pitchFamily="18" charset="0"/>
            </a:endParaRPr>
          </a:p>
        </p:txBody>
      </p:sp>
      <p:sp>
        <p:nvSpPr>
          <p:cNvPr id="7" name="Line 3"/>
          <p:cNvSpPr>
            <a:spLocks noChangeShapeType="1"/>
          </p:cNvSpPr>
          <p:nvPr/>
        </p:nvSpPr>
        <p:spPr bwMode="auto">
          <a:xfrm>
            <a:off x="611188" y="2168525"/>
            <a:ext cx="8064500" cy="0"/>
          </a:xfrm>
          <a:prstGeom prst="line">
            <a:avLst/>
          </a:prstGeom>
          <a:noFill/>
          <a:ln w="57150" cmpd="thickThin">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8" name="Text Box 4"/>
          <p:cNvSpPr txBox="1">
            <a:spLocks noChangeArrowheads="1"/>
          </p:cNvSpPr>
          <p:nvPr/>
        </p:nvSpPr>
        <p:spPr bwMode="auto">
          <a:xfrm>
            <a:off x="827088" y="2420938"/>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smtClean="0">
                <a:solidFill>
                  <a:srgbClr val="FFFFFF"/>
                </a:solidFill>
                <a:latin typeface="Times New Roman" pitchFamily="18" charset="0"/>
                <a:cs typeface="Times New Roman" pitchFamily="18" charset="0"/>
              </a:rPr>
              <a:t>主要内容：</a:t>
            </a:r>
          </a:p>
        </p:txBody>
      </p:sp>
      <p:sp>
        <p:nvSpPr>
          <p:cNvPr id="9" name="Text Box 5"/>
          <p:cNvSpPr txBox="1">
            <a:spLocks noChangeArrowheads="1"/>
          </p:cNvSpPr>
          <p:nvPr/>
        </p:nvSpPr>
        <p:spPr bwMode="auto">
          <a:xfrm>
            <a:off x="1246188" y="3106738"/>
            <a:ext cx="2633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同时性的相对性</a:t>
            </a:r>
          </a:p>
        </p:txBody>
      </p:sp>
      <p:sp>
        <p:nvSpPr>
          <p:cNvPr id="10" name="Text Box 6"/>
          <p:cNvSpPr txBox="1">
            <a:spLocks noChangeArrowheads="1"/>
          </p:cNvSpPr>
          <p:nvPr/>
        </p:nvSpPr>
        <p:spPr bwMode="auto">
          <a:xfrm>
            <a:off x="1246188" y="3748088"/>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2.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长度的相对性</a:t>
            </a:r>
          </a:p>
        </p:txBody>
      </p:sp>
      <p:sp>
        <p:nvSpPr>
          <p:cNvPr id="11" name="Text Box 7"/>
          <p:cNvSpPr txBox="1">
            <a:spLocks noChangeArrowheads="1"/>
          </p:cNvSpPr>
          <p:nvPr/>
        </p:nvSpPr>
        <p:spPr bwMode="auto">
          <a:xfrm>
            <a:off x="1246188" y="4391025"/>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3.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时间的相对性</a:t>
            </a:r>
          </a:p>
        </p:txBody>
      </p:sp>
    </p:spTree>
    <p:extLst>
      <p:ext uri="{BB962C8B-B14F-4D97-AF65-F5344CB8AC3E}">
        <p14:creationId xmlns:p14="http://schemas.microsoft.com/office/powerpoint/2010/main" val="781436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22</a:t>
            </a:fld>
            <a:endParaRPr lang="zh-CN" altLang="en-US"/>
          </a:p>
        </p:txBody>
      </p:sp>
      <p:sp>
        <p:nvSpPr>
          <p:cNvPr id="3" name="Rectangle 12"/>
          <p:cNvSpPr>
            <a:spLocks noChangeArrowheads="1"/>
          </p:cNvSpPr>
          <p:nvPr/>
        </p:nvSpPr>
        <p:spPr bwMode="auto">
          <a:xfrm>
            <a:off x="4479634" y="314349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4" name="Text Box 24"/>
          <p:cNvSpPr txBox="1">
            <a:spLocks noChangeArrowheads="1"/>
          </p:cNvSpPr>
          <p:nvPr/>
        </p:nvSpPr>
        <p:spPr bwMode="auto">
          <a:xfrm>
            <a:off x="323850" y="980058"/>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4.3.1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同时性的相对性</a:t>
            </a:r>
          </a:p>
        </p:txBody>
      </p:sp>
      <p:grpSp>
        <p:nvGrpSpPr>
          <p:cNvPr id="5" name="Group 78"/>
          <p:cNvGrpSpPr>
            <a:grpSpLocks/>
          </p:cNvGrpSpPr>
          <p:nvPr/>
        </p:nvGrpSpPr>
        <p:grpSpPr bwMode="auto">
          <a:xfrm>
            <a:off x="1398588" y="1729683"/>
            <a:ext cx="5111751" cy="2771776"/>
            <a:chOff x="1244" y="2314"/>
            <a:chExt cx="3220" cy="1746"/>
          </a:xfrm>
        </p:grpSpPr>
        <p:sp>
          <p:nvSpPr>
            <p:cNvPr id="6" name="AutoShape 26"/>
            <p:cNvSpPr>
              <a:spLocks noChangeArrowheads="1" noTextEdit="1"/>
            </p:cNvSpPr>
            <p:nvPr/>
          </p:nvSpPr>
          <p:spPr bwMode="auto">
            <a:xfrm>
              <a:off x="1244" y="2314"/>
              <a:ext cx="3220" cy="1746"/>
            </a:xfrm>
            <a:prstGeom prst="rect">
              <a:avLst/>
            </a:prstGeom>
            <a:solidFill>
              <a:srgbClr val="00FFCC">
                <a:alpha val="20000"/>
              </a:srgbClr>
            </a:solidFill>
            <a:ln w="19050">
              <a:solidFill>
                <a:srgbClr val="FFFFFF">
                  <a:alpha val="50000"/>
                </a:srgbClr>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 name="Freeform 33"/>
            <p:cNvSpPr>
              <a:spLocks/>
            </p:cNvSpPr>
            <p:nvPr/>
          </p:nvSpPr>
          <p:spPr bwMode="auto">
            <a:xfrm>
              <a:off x="2004" y="2436"/>
              <a:ext cx="2335" cy="1118"/>
            </a:xfrm>
            <a:custGeom>
              <a:avLst/>
              <a:gdLst>
                <a:gd name="T0" fmla="*/ 0 w 148"/>
                <a:gd name="T1" fmla="*/ 0 h 71"/>
                <a:gd name="T2" fmla="*/ 0 w 148"/>
                <a:gd name="T3" fmla="*/ 71 h 71"/>
                <a:gd name="T4" fmla="*/ 148 w 148"/>
                <a:gd name="T5" fmla="*/ 71 h 71"/>
              </a:gdLst>
              <a:ahLst/>
              <a:cxnLst>
                <a:cxn ang="0">
                  <a:pos x="T0" y="T1"/>
                </a:cxn>
                <a:cxn ang="0">
                  <a:pos x="T2" y="T3"/>
                </a:cxn>
                <a:cxn ang="0">
                  <a:pos x="T4" y="T5"/>
                </a:cxn>
              </a:cxnLst>
              <a:rect l="0" t="0" r="r" b="b"/>
              <a:pathLst>
                <a:path w="148" h="71">
                  <a:moveTo>
                    <a:pt x="0" y="0"/>
                  </a:moveTo>
                  <a:lnTo>
                    <a:pt x="0" y="71"/>
                  </a:lnTo>
                  <a:lnTo>
                    <a:pt x="148" y="71"/>
                  </a:lnTo>
                </a:path>
              </a:pathLst>
            </a:custGeom>
            <a:noFill/>
            <a:ln w="28575" cmpd="sng">
              <a:solidFill>
                <a:srgbClr val="FDFA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 name="Freeform 34"/>
            <p:cNvSpPr>
              <a:spLocks/>
            </p:cNvSpPr>
            <p:nvPr/>
          </p:nvSpPr>
          <p:spPr bwMode="auto">
            <a:xfrm>
              <a:off x="1973" y="2357"/>
              <a:ext cx="63" cy="126"/>
            </a:xfrm>
            <a:custGeom>
              <a:avLst/>
              <a:gdLst>
                <a:gd name="T0" fmla="*/ 31 w 63"/>
                <a:gd name="T1" fmla="*/ 0 h 126"/>
                <a:gd name="T2" fmla="*/ 63 w 63"/>
                <a:gd name="T3" fmla="*/ 126 h 126"/>
                <a:gd name="T4" fmla="*/ 0 w 63"/>
                <a:gd name="T5" fmla="*/ 123 h 126"/>
                <a:gd name="T6" fmla="*/ 31 w 63"/>
                <a:gd name="T7" fmla="*/ 0 h 126"/>
              </a:gdLst>
              <a:ahLst/>
              <a:cxnLst>
                <a:cxn ang="0">
                  <a:pos x="T0" y="T1"/>
                </a:cxn>
                <a:cxn ang="0">
                  <a:pos x="T2" y="T3"/>
                </a:cxn>
                <a:cxn ang="0">
                  <a:pos x="T4" y="T5"/>
                </a:cxn>
                <a:cxn ang="0">
                  <a:pos x="T6" y="T7"/>
                </a:cxn>
              </a:cxnLst>
              <a:rect l="0" t="0" r="r" b="b"/>
              <a:pathLst>
                <a:path w="63" h="126">
                  <a:moveTo>
                    <a:pt x="31" y="0"/>
                  </a:moveTo>
                  <a:lnTo>
                    <a:pt x="63" y="126"/>
                  </a:lnTo>
                  <a:lnTo>
                    <a:pt x="0" y="123"/>
                  </a:lnTo>
                  <a:lnTo>
                    <a:pt x="31" y="0"/>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 name="Freeform 35"/>
            <p:cNvSpPr>
              <a:spLocks/>
            </p:cNvSpPr>
            <p:nvPr/>
          </p:nvSpPr>
          <p:spPr bwMode="auto">
            <a:xfrm>
              <a:off x="4268" y="3520"/>
              <a:ext cx="109" cy="67"/>
            </a:xfrm>
            <a:custGeom>
              <a:avLst/>
              <a:gdLst>
                <a:gd name="T0" fmla="*/ 109 w 109"/>
                <a:gd name="T1" fmla="*/ 32 h 67"/>
                <a:gd name="T2" fmla="*/ 0 w 109"/>
                <a:gd name="T3" fmla="*/ 0 h 67"/>
                <a:gd name="T4" fmla="*/ 3 w 109"/>
                <a:gd name="T5" fmla="*/ 67 h 67"/>
                <a:gd name="T6" fmla="*/ 109 w 109"/>
                <a:gd name="T7" fmla="*/ 32 h 67"/>
              </a:gdLst>
              <a:ahLst/>
              <a:cxnLst>
                <a:cxn ang="0">
                  <a:pos x="T0" y="T1"/>
                </a:cxn>
                <a:cxn ang="0">
                  <a:pos x="T2" y="T3"/>
                </a:cxn>
                <a:cxn ang="0">
                  <a:pos x="T4" y="T5"/>
                </a:cxn>
                <a:cxn ang="0">
                  <a:pos x="T6" y="T7"/>
                </a:cxn>
              </a:cxnLst>
              <a:rect l="0" t="0" r="r" b="b"/>
              <a:pathLst>
                <a:path w="109" h="67">
                  <a:moveTo>
                    <a:pt x="109" y="32"/>
                  </a:moveTo>
                  <a:lnTo>
                    <a:pt x="0" y="0"/>
                  </a:lnTo>
                  <a:lnTo>
                    <a:pt x="3" y="67"/>
                  </a:lnTo>
                  <a:lnTo>
                    <a:pt x="109" y="32"/>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 name="Rectangle 36"/>
            <p:cNvSpPr>
              <a:spLocks noChangeArrowheads="1"/>
            </p:cNvSpPr>
            <p:nvPr/>
          </p:nvSpPr>
          <p:spPr bwMode="auto">
            <a:xfrm>
              <a:off x="1837" y="2346"/>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y'</a:t>
              </a:r>
              <a:endPar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endParaRPr>
            </a:p>
          </p:txBody>
        </p:sp>
        <p:sp>
          <p:nvSpPr>
            <p:cNvPr id="11" name="Line 37"/>
            <p:cNvSpPr>
              <a:spLocks noChangeShapeType="1"/>
            </p:cNvSpPr>
            <p:nvPr/>
          </p:nvSpPr>
          <p:spPr bwMode="auto">
            <a:xfrm>
              <a:off x="2064" y="2877"/>
              <a:ext cx="174" cy="1"/>
            </a:xfrm>
            <a:prstGeom prst="line">
              <a:avLst/>
            </a:prstGeom>
            <a:noFill/>
            <a:ln w="28575">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 name="Freeform 38"/>
            <p:cNvSpPr>
              <a:spLocks/>
            </p:cNvSpPr>
            <p:nvPr/>
          </p:nvSpPr>
          <p:spPr bwMode="auto">
            <a:xfrm>
              <a:off x="2187" y="2851"/>
              <a:ext cx="130" cy="57"/>
            </a:xfrm>
            <a:custGeom>
              <a:avLst/>
              <a:gdLst>
                <a:gd name="T0" fmla="*/ 130 w 130"/>
                <a:gd name="T1" fmla="*/ 26 h 57"/>
                <a:gd name="T2" fmla="*/ 0 w 130"/>
                <a:gd name="T3" fmla="*/ 0 h 57"/>
                <a:gd name="T4" fmla="*/ 3 w 130"/>
                <a:gd name="T5" fmla="*/ 57 h 57"/>
                <a:gd name="T6" fmla="*/ 130 w 130"/>
                <a:gd name="T7" fmla="*/ 26 h 57"/>
              </a:gdLst>
              <a:ahLst/>
              <a:cxnLst>
                <a:cxn ang="0">
                  <a:pos x="T0" y="T1"/>
                </a:cxn>
                <a:cxn ang="0">
                  <a:pos x="T2" y="T3"/>
                </a:cxn>
                <a:cxn ang="0">
                  <a:pos x="T4" y="T5"/>
                </a:cxn>
                <a:cxn ang="0">
                  <a:pos x="T6" y="T7"/>
                </a:cxn>
              </a:cxnLst>
              <a:rect l="0" t="0" r="r" b="b"/>
              <a:pathLst>
                <a:path w="130" h="57">
                  <a:moveTo>
                    <a:pt x="130" y="26"/>
                  </a:moveTo>
                  <a:lnTo>
                    <a:pt x="0" y="0"/>
                  </a:lnTo>
                  <a:lnTo>
                    <a:pt x="3" y="57"/>
                  </a:lnTo>
                  <a:lnTo>
                    <a:pt x="130" y="26"/>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 name="Rectangle 39"/>
            <p:cNvSpPr>
              <a:spLocks noChangeArrowheads="1"/>
            </p:cNvSpPr>
            <p:nvPr/>
          </p:nvSpPr>
          <p:spPr bwMode="auto">
            <a:xfrm>
              <a:off x="2154" y="2679"/>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u</a:t>
              </a:r>
              <a:endPar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endParaRPr>
            </a:p>
          </p:txBody>
        </p:sp>
        <p:sp>
          <p:nvSpPr>
            <p:cNvPr id="14" name="Rectangle 41"/>
            <p:cNvSpPr>
              <a:spLocks noChangeArrowheads="1"/>
            </p:cNvSpPr>
            <p:nvPr/>
          </p:nvSpPr>
          <p:spPr bwMode="auto">
            <a:xfrm>
              <a:off x="1820" y="3559"/>
              <a:ext cx="14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9900"/>
                  </a:solidFill>
                  <a:effectLst/>
                  <a:uLnTx/>
                  <a:uFillTx/>
                  <a:latin typeface="Times New Roman" pitchFamily="18" charset="0"/>
                  <a:cs typeface="Times New Roman" pitchFamily="18" charset="0"/>
                </a:rPr>
                <a:t>O'</a:t>
              </a:r>
            </a:p>
          </p:txBody>
        </p:sp>
        <p:sp>
          <p:nvSpPr>
            <p:cNvPr id="15" name="Rectangle 43"/>
            <p:cNvSpPr>
              <a:spLocks noChangeArrowheads="1"/>
            </p:cNvSpPr>
            <p:nvPr/>
          </p:nvSpPr>
          <p:spPr bwMode="auto">
            <a:xfrm>
              <a:off x="4265" y="3577"/>
              <a:ext cx="11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x'</a:t>
              </a:r>
            </a:p>
          </p:txBody>
        </p:sp>
        <p:sp>
          <p:nvSpPr>
            <p:cNvPr id="16" name="Oval 44"/>
            <p:cNvSpPr>
              <a:spLocks noChangeArrowheads="1"/>
            </p:cNvSpPr>
            <p:nvPr/>
          </p:nvSpPr>
          <p:spPr bwMode="auto">
            <a:xfrm>
              <a:off x="2572" y="3529"/>
              <a:ext cx="57" cy="50"/>
            </a:xfrm>
            <a:prstGeom prst="ellipse">
              <a:avLst/>
            </a:prstGeom>
            <a:solidFill>
              <a:srgbClr val="FF0000"/>
            </a:solidFill>
            <a:ln w="9525">
              <a:solidFill>
                <a:srgbClr val="FF0000"/>
              </a:solidFill>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Rectangle 49"/>
            <p:cNvSpPr>
              <a:spLocks noChangeArrowheads="1"/>
            </p:cNvSpPr>
            <p:nvPr/>
          </p:nvSpPr>
          <p:spPr bwMode="auto">
            <a:xfrm>
              <a:off x="1807" y="3046"/>
              <a:ext cx="1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FF9900"/>
                  </a:solidFill>
                  <a:effectLst/>
                  <a:uLnTx/>
                  <a:uFillTx/>
                  <a:latin typeface="Times New Roman" pitchFamily="18" charset="0"/>
                  <a:cs typeface="Times New Roman" pitchFamily="18" charset="0"/>
                </a:rPr>
                <a:t>S'</a:t>
              </a:r>
            </a:p>
          </p:txBody>
        </p:sp>
        <p:sp>
          <p:nvSpPr>
            <p:cNvPr id="18" name="Line 50"/>
            <p:cNvSpPr>
              <a:spLocks noChangeShapeType="1"/>
            </p:cNvSpPr>
            <p:nvPr/>
          </p:nvSpPr>
          <p:spPr bwMode="auto">
            <a:xfrm>
              <a:off x="3061" y="3554"/>
              <a:ext cx="95" cy="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9" name="Line 51"/>
            <p:cNvSpPr>
              <a:spLocks noChangeShapeType="1"/>
            </p:cNvSpPr>
            <p:nvPr/>
          </p:nvSpPr>
          <p:spPr bwMode="auto">
            <a:xfrm flipV="1">
              <a:off x="3077" y="3523"/>
              <a:ext cx="63" cy="6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Line 52"/>
            <p:cNvSpPr>
              <a:spLocks noChangeShapeType="1"/>
            </p:cNvSpPr>
            <p:nvPr/>
          </p:nvSpPr>
          <p:spPr bwMode="auto">
            <a:xfrm flipH="1" flipV="1">
              <a:off x="3077" y="3523"/>
              <a:ext cx="63" cy="6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1" name="Line 53"/>
            <p:cNvSpPr>
              <a:spLocks noChangeShapeType="1"/>
            </p:cNvSpPr>
            <p:nvPr/>
          </p:nvSpPr>
          <p:spPr bwMode="auto">
            <a:xfrm flipV="1">
              <a:off x="3108" y="3507"/>
              <a:ext cx="1" cy="95"/>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2" name="Rectangle 54"/>
            <p:cNvSpPr>
              <a:spLocks noChangeArrowheads="1"/>
            </p:cNvSpPr>
            <p:nvPr/>
          </p:nvSpPr>
          <p:spPr bwMode="auto">
            <a:xfrm>
              <a:off x="2525" y="2786"/>
              <a:ext cx="4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t</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1</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 t</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2</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p>
          </p:txBody>
        </p:sp>
        <p:sp>
          <p:nvSpPr>
            <p:cNvPr id="23" name="Rectangle 60"/>
            <p:cNvSpPr>
              <a:spLocks noChangeArrowheads="1"/>
            </p:cNvSpPr>
            <p:nvPr/>
          </p:nvSpPr>
          <p:spPr bwMode="auto">
            <a:xfrm>
              <a:off x="3449" y="3302"/>
              <a:ext cx="46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x</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2</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 t</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2</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p>
          </p:txBody>
        </p:sp>
        <p:sp>
          <p:nvSpPr>
            <p:cNvPr id="24" name="Rectangle 63"/>
            <p:cNvSpPr>
              <a:spLocks noChangeArrowheads="1"/>
            </p:cNvSpPr>
            <p:nvPr/>
          </p:nvSpPr>
          <p:spPr bwMode="auto">
            <a:xfrm>
              <a:off x="2534" y="3596"/>
              <a:ext cx="117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                           B</a:t>
              </a:r>
            </a:p>
          </p:txBody>
        </p:sp>
        <p:sp>
          <p:nvSpPr>
            <p:cNvPr id="25" name="Rectangle 64"/>
            <p:cNvSpPr>
              <a:spLocks noChangeArrowheads="1"/>
            </p:cNvSpPr>
            <p:nvPr/>
          </p:nvSpPr>
          <p:spPr bwMode="auto">
            <a:xfrm>
              <a:off x="2384" y="3294"/>
              <a:ext cx="46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x</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1</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 t</a:t>
              </a:r>
              <a:r>
                <a:rPr kumimoji="0" lang="en-US" altLang="zh-CN" sz="1800" b="1" i="0" u="none" strike="noStrike" kern="0" cap="none" spc="0" normalizeH="0" baseline="-25000" noProof="0" dirty="0" smtClean="0">
                  <a:ln>
                    <a:noFill/>
                  </a:ln>
                  <a:solidFill>
                    <a:srgbClr val="FF9900"/>
                  </a:solidFill>
                  <a:effectLst/>
                  <a:uLnTx/>
                  <a:uFillTx/>
                  <a:latin typeface="Times New Roman" pitchFamily="18" charset="0"/>
                  <a:cs typeface="Times New Roman" pitchFamily="18" charset="0"/>
                </a:rPr>
                <a:t>1</a:t>
              </a: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en-US" altLang="zh-CN" sz="18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p>
          </p:txBody>
        </p:sp>
        <p:sp>
          <p:nvSpPr>
            <p:cNvPr id="26" name="Oval 65"/>
            <p:cNvSpPr>
              <a:spLocks noChangeArrowheads="1"/>
            </p:cNvSpPr>
            <p:nvPr/>
          </p:nvSpPr>
          <p:spPr bwMode="auto">
            <a:xfrm>
              <a:off x="3639" y="3529"/>
              <a:ext cx="57" cy="50"/>
            </a:xfrm>
            <a:prstGeom prst="ellipse">
              <a:avLst/>
            </a:prstGeom>
            <a:solidFill>
              <a:srgbClr val="FF0000"/>
            </a:solidFill>
            <a:ln w="9525">
              <a:solidFill>
                <a:srgbClr val="FF0000"/>
              </a:solidFill>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27" name="Text Box 67"/>
          <p:cNvSpPr txBox="1">
            <a:spLocks noChangeArrowheads="1"/>
          </p:cNvSpPr>
          <p:nvPr/>
        </p:nvSpPr>
        <p:spPr bwMode="auto">
          <a:xfrm>
            <a:off x="684213" y="4752668"/>
            <a:ext cx="7776219"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lnSpc>
                <a:spcPct val="130000"/>
              </a:lnSpc>
              <a:spcBef>
                <a:spcPct val="50000"/>
              </a:spcBef>
              <a:spcAft>
                <a:spcPct val="0"/>
              </a:spcAft>
            </a:pP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en-US" altLang="zh-CN" sz="2400" b="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中点发出一个光信号，</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en-US" altLang="zh-CN" sz="2400" b="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将同时接收到</a:t>
            </a:r>
            <a:r>
              <a:rPr lang="zh-CN" altLang="en-US" sz="2400" b="1" kern="0" dirty="0" smtClean="0">
                <a:solidFill>
                  <a:srgbClr val="FFFFFF"/>
                </a:solidFill>
                <a:latin typeface="Times New Roman" pitchFamily="18" charset="0"/>
                <a:cs typeface="Times New Roman" pitchFamily="18" charset="0"/>
              </a:rPr>
              <a:t>光信号，</a:t>
            </a:r>
            <a:r>
              <a:rPr lang="zh-CN" altLang="en-US" sz="2400" b="1" kern="0" dirty="0">
                <a:solidFill>
                  <a:srgbClr val="FFFFFF"/>
                </a:solidFill>
                <a:latin typeface="Times New Roman" pitchFamily="18" charset="0"/>
                <a:cs typeface="Times New Roman" pitchFamily="18" charset="0"/>
              </a:rPr>
              <a:t>即两事件同时不同地</a:t>
            </a:r>
            <a:r>
              <a:rPr lang="zh-CN" altLang="en-US" sz="2400" b="1" kern="0" dirty="0" smtClean="0">
                <a:solidFill>
                  <a:srgbClr val="FFFFFF"/>
                </a:solidFill>
                <a:latin typeface="Times New Roman" pitchFamily="18" charset="0"/>
                <a:cs typeface="Times New Roman" pitchFamily="18" charset="0"/>
              </a:rPr>
              <a:t>。</a:t>
            </a:r>
            <a:endPar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28" name="Text Box 68"/>
          <p:cNvSpPr txBox="1">
            <a:spLocks noChangeArrowheads="1"/>
          </p:cNvSpPr>
          <p:nvPr/>
        </p:nvSpPr>
        <p:spPr bwMode="auto">
          <a:xfrm>
            <a:off x="611188" y="347663"/>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400" b="1" dirty="0" smtClean="0">
                <a:solidFill>
                  <a:srgbClr val="FFFFFF"/>
                </a:solidFill>
                <a:latin typeface="Times New Roman" pitchFamily="18" charset="0"/>
                <a:ea typeface="隶书" pitchFamily="49" charset="-122"/>
                <a:cs typeface="Times New Roman" pitchFamily="18" charset="0"/>
              </a:rPr>
              <a:t>洛仑兹变换</a:t>
            </a:r>
          </a:p>
        </p:txBody>
      </p:sp>
      <p:sp>
        <p:nvSpPr>
          <p:cNvPr id="30" name="Text Box 70"/>
          <p:cNvSpPr txBox="1">
            <a:spLocks noChangeArrowheads="1"/>
          </p:cNvSpPr>
          <p:nvPr/>
        </p:nvSpPr>
        <p:spPr bwMode="auto">
          <a:xfrm>
            <a:off x="3988271" y="333375"/>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400" b="1" smtClean="0">
                <a:solidFill>
                  <a:srgbClr val="FFFFFF"/>
                </a:solidFill>
                <a:latin typeface="Times New Roman" pitchFamily="18" charset="0"/>
                <a:ea typeface="隶书" pitchFamily="49" charset="-122"/>
                <a:cs typeface="Times New Roman" pitchFamily="18" charset="0"/>
              </a:rPr>
              <a:t>狭义相对论时空观</a:t>
            </a:r>
          </a:p>
        </p:txBody>
      </p:sp>
      <p:sp>
        <p:nvSpPr>
          <p:cNvPr id="32" name="Text Box 80"/>
          <p:cNvSpPr txBox="1">
            <a:spLocks noChangeArrowheads="1"/>
          </p:cNvSpPr>
          <p:nvPr/>
        </p:nvSpPr>
        <p:spPr bwMode="auto">
          <a:xfrm>
            <a:off x="684213" y="5940573"/>
            <a:ext cx="3140603"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15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系中两事件同时吗？</a:t>
            </a:r>
            <a:endPar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grpSp>
        <p:nvGrpSpPr>
          <p:cNvPr id="33" name="Group 77"/>
          <p:cNvGrpSpPr>
            <a:grpSpLocks/>
          </p:cNvGrpSpPr>
          <p:nvPr/>
        </p:nvGrpSpPr>
        <p:grpSpPr bwMode="auto">
          <a:xfrm>
            <a:off x="1484313" y="2213868"/>
            <a:ext cx="4651375" cy="2251075"/>
            <a:chOff x="1298" y="2619"/>
            <a:chExt cx="2930" cy="1418"/>
          </a:xfrm>
        </p:grpSpPr>
        <p:sp>
          <p:nvSpPr>
            <p:cNvPr id="34" name="Freeform 29"/>
            <p:cNvSpPr>
              <a:spLocks/>
            </p:cNvSpPr>
            <p:nvPr/>
          </p:nvSpPr>
          <p:spPr bwMode="auto">
            <a:xfrm>
              <a:off x="1436" y="2719"/>
              <a:ext cx="2713" cy="1119"/>
            </a:xfrm>
            <a:custGeom>
              <a:avLst/>
              <a:gdLst>
                <a:gd name="T0" fmla="*/ 0 w 172"/>
                <a:gd name="T1" fmla="*/ 0 h 71"/>
                <a:gd name="T2" fmla="*/ 0 w 172"/>
                <a:gd name="T3" fmla="*/ 71 h 71"/>
                <a:gd name="T4" fmla="*/ 172 w 172"/>
                <a:gd name="T5" fmla="*/ 71 h 71"/>
              </a:gdLst>
              <a:ahLst/>
              <a:cxnLst>
                <a:cxn ang="0">
                  <a:pos x="T0" y="T1"/>
                </a:cxn>
                <a:cxn ang="0">
                  <a:pos x="T2" y="T3"/>
                </a:cxn>
                <a:cxn ang="0">
                  <a:pos x="T4" y="T5"/>
                </a:cxn>
              </a:cxnLst>
              <a:rect l="0" t="0" r="r" b="b"/>
              <a:pathLst>
                <a:path w="172" h="71">
                  <a:moveTo>
                    <a:pt x="0" y="0"/>
                  </a:moveTo>
                  <a:lnTo>
                    <a:pt x="0" y="71"/>
                  </a:lnTo>
                  <a:lnTo>
                    <a:pt x="172" y="71"/>
                  </a:lnTo>
                </a:path>
              </a:pathLst>
            </a:custGeom>
            <a:noFill/>
            <a:ln w="28575" cmpd="sng">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35" name="Group 76"/>
            <p:cNvGrpSpPr>
              <a:grpSpLocks/>
            </p:cNvGrpSpPr>
            <p:nvPr/>
          </p:nvGrpSpPr>
          <p:grpSpPr bwMode="auto">
            <a:xfrm>
              <a:off x="1298" y="2619"/>
              <a:ext cx="2930" cy="1418"/>
              <a:chOff x="1298" y="2619"/>
              <a:chExt cx="2930" cy="1418"/>
            </a:xfrm>
          </p:grpSpPr>
          <p:sp>
            <p:nvSpPr>
              <p:cNvPr id="36" name="Freeform 30"/>
              <p:cNvSpPr>
                <a:spLocks/>
              </p:cNvSpPr>
              <p:nvPr/>
            </p:nvSpPr>
            <p:spPr bwMode="auto">
              <a:xfrm>
                <a:off x="1407" y="2633"/>
                <a:ext cx="57" cy="141"/>
              </a:xfrm>
              <a:custGeom>
                <a:avLst/>
                <a:gdLst>
                  <a:gd name="T0" fmla="*/ 25 w 57"/>
                  <a:gd name="T1" fmla="*/ 0 h 141"/>
                  <a:gd name="T2" fmla="*/ 57 w 57"/>
                  <a:gd name="T3" fmla="*/ 141 h 141"/>
                  <a:gd name="T4" fmla="*/ 0 w 57"/>
                  <a:gd name="T5" fmla="*/ 141 h 141"/>
                  <a:gd name="T6" fmla="*/ 25 w 57"/>
                  <a:gd name="T7" fmla="*/ 0 h 141"/>
                </a:gdLst>
                <a:ahLst/>
                <a:cxnLst>
                  <a:cxn ang="0">
                    <a:pos x="T0" y="T1"/>
                  </a:cxn>
                  <a:cxn ang="0">
                    <a:pos x="T2" y="T3"/>
                  </a:cxn>
                  <a:cxn ang="0">
                    <a:pos x="T4" y="T5"/>
                  </a:cxn>
                  <a:cxn ang="0">
                    <a:pos x="T6" y="T7"/>
                  </a:cxn>
                </a:cxnLst>
                <a:rect l="0" t="0" r="r" b="b"/>
                <a:pathLst>
                  <a:path w="57" h="141">
                    <a:moveTo>
                      <a:pt x="25" y="0"/>
                    </a:moveTo>
                    <a:lnTo>
                      <a:pt x="57" y="141"/>
                    </a:lnTo>
                    <a:lnTo>
                      <a:pt x="0" y="14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7" name="Freeform 31"/>
              <p:cNvSpPr>
                <a:spLocks/>
              </p:cNvSpPr>
              <p:nvPr/>
            </p:nvSpPr>
            <p:spPr bwMode="auto">
              <a:xfrm>
                <a:off x="4102" y="3810"/>
                <a:ext cx="126" cy="63"/>
              </a:xfrm>
              <a:custGeom>
                <a:avLst/>
                <a:gdLst>
                  <a:gd name="T0" fmla="*/ 126 w 126"/>
                  <a:gd name="T1" fmla="*/ 31 h 63"/>
                  <a:gd name="T2" fmla="*/ 0 w 126"/>
                  <a:gd name="T3" fmla="*/ 0 h 63"/>
                  <a:gd name="T4" fmla="*/ 0 w 126"/>
                  <a:gd name="T5" fmla="*/ 63 h 63"/>
                  <a:gd name="T6" fmla="*/ 126 w 126"/>
                  <a:gd name="T7" fmla="*/ 31 h 63"/>
                </a:gdLst>
                <a:ahLst/>
                <a:cxnLst>
                  <a:cxn ang="0">
                    <a:pos x="T0" y="T1"/>
                  </a:cxn>
                  <a:cxn ang="0">
                    <a:pos x="T2" y="T3"/>
                  </a:cxn>
                  <a:cxn ang="0">
                    <a:pos x="T4" y="T5"/>
                  </a:cxn>
                  <a:cxn ang="0">
                    <a:pos x="T6" y="T7"/>
                  </a:cxn>
                </a:cxnLst>
                <a:rect l="0" t="0" r="r" b="b"/>
                <a:pathLst>
                  <a:path w="126" h="63">
                    <a:moveTo>
                      <a:pt x="126" y="31"/>
                    </a:moveTo>
                    <a:lnTo>
                      <a:pt x="0" y="0"/>
                    </a:lnTo>
                    <a:lnTo>
                      <a:pt x="0" y="63"/>
                    </a:lnTo>
                    <a:lnTo>
                      <a:pt x="126"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8" name="Rectangle 32"/>
              <p:cNvSpPr>
                <a:spLocks noChangeArrowheads="1"/>
              </p:cNvSpPr>
              <p:nvPr/>
            </p:nvSpPr>
            <p:spPr bwMode="auto">
              <a:xfrm>
                <a:off x="1303" y="2619"/>
                <a:ext cx="6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y</a:t>
                </a:r>
              </a:p>
            </p:txBody>
          </p:sp>
          <p:sp>
            <p:nvSpPr>
              <p:cNvPr id="39" name="Rectangle 40"/>
              <p:cNvSpPr>
                <a:spLocks noChangeArrowheads="1"/>
              </p:cNvSpPr>
              <p:nvPr/>
            </p:nvSpPr>
            <p:spPr bwMode="auto">
              <a:xfrm>
                <a:off x="1306" y="3810"/>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9900"/>
                    </a:solidFill>
                    <a:effectLst/>
                    <a:uLnTx/>
                    <a:uFillTx/>
                    <a:latin typeface="Times New Roman" pitchFamily="18" charset="0"/>
                    <a:cs typeface="Times New Roman" pitchFamily="18" charset="0"/>
                  </a:rPr>
                  <a:t>O</a:t>
                </a:r>
              </a:p>
            </p:txBody>
          </p:sp>
          <p:sp>
            <p:nvSpPr>
              <p:cNvPr id="40" name="Rectangle 42"/>
              <p:cNvSpPr>
                <a:spLocks noChangeArrowheads="1"/>
              </p:cNvSpPr>
              <p:nvPr/>
            </p:nvSpPr>
            <p:spPr bwMode="auto">
              <a:xfrm>
                <a:off x="4124" y="3864"/>
                <a:ext cx="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x</a:t>
                </a:r>
              </a:p>
            </p:txBody>
          </p:sp>
          <p:sp>
            <p:nvSpPr>
              <p:cNvPr id="41" name="Rectangle 48"/>
              <p:cNvSpPr>
                <a:spLocks noChangeArrowheads="1"/>
              </p:cNvSpPr>
              <p:nvPr/>
            </p:nvSpPr>
            <p:spPr bwMode="auto">
              <a:xfrm>
                <a:off x="1298" y="3200"/>
                <a:ext cx="8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FF9900"/>
                    </a:solidFill>
                    <a:effectLst/>
                    <a:uLnTx/>
                    <a:uFillTx/>
                    <a:latin typeface="Times New Roman" pitchFamily="18" charset="0"/>
                    <a:cs typeface="Times New Roman" pitchFamily="18" charset="0"/>
                  </a:rPr>
                  <a:t>S</a:t>
                </a:r>
              </a:p>
            </p:txBody>
          </p:sp>
        </p:grpSp>
      </p:grpSp>
      <p:sp>
        <p:nvSpPr>
          <p:cNvPr id="42" name="AutoShape 69"/>
          <p:cNvSpPr>
            <a:spLocks noChangeArrowheads="1"/>
          </p:cNvSpPr>
          <p:nvPr/>
        </p:nvSpPr>
        <p:spPr bwMode="auto">
          <a:xfrm>
            <a:off x="2822575" y="430809"/>
            <a:ext cx="792163" cy="288925"/>
          </a:xfrm>
          <a:prstGeom prst="rightArrow">
            <a:avLst>
              <a:gd name="adj1" fmla="val 50000"/>
              <a:gd name="adj2" fmla="val 68544"/>
            </a:avLst>
          </a:prstGeom>
          <a:solidFill>
            <a:srgbClr val="33CCCC">
              <a:alpha val="70000"/>
            </a:srgbClr>
          </a:solidFill>
          <a:ln w="9525" algn="ctr">
            <a:solidFill>
              <a:srgbClr val="DDDDDD">
                <a:alpha val="7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Tree>
    <p:extLst>
      <p:ext uri="{BB962C8B-B14F-4D97-AF65-F5344CB8AC3E}">
        <p14:creationId xmlns:p14="http://schemas.microsoft.com/office/powerpoint/2010/main" val="24961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wipe(left)">
                                      <p:cBhvr>
                                        <p:cTn id="32" dur="500"/>
                                        <p:tgtEl>
                                          <p:spTgt spid="2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wipe(left)">
                                      <p:cBhvr>
                                        <p:cTn id="3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8" grpId="0" autoUpdateAnimBg="0"/>
      <p:bldP spid="30" grpId="0" autoUpdateAnimBg="0"/>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23</a:t>
            </a:fld>
            <a:endParaRPr lang="zh-CN" altLang="en-US"/>
          </a:p>
        </p:txBody>
      </p:sp>
      <p:sp>
        <p:nvSpPr>
          <p:cNvPr id="3" name="Text Box 67"/>
          <p:cNvSpPr txBox="1">
            <a:spLocks noChangeArrowheads="1"/>
          </p:cNvSpPr>
          <p:nvPr/>
        </p:nvSpPr>
        <p:spPr bwMode="auto">
          <a:xfrm>
            <a:off x="684213" y="332656"/>
            <a:ext cx="80642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5000"/>
              </a:lnSpc>
              <a:spcAft>
                <a:spcPct val="0"/>
              </a:spcAft>
            </a:pPr>
            <a:r>
              <a:rPr lang="zh-CN" altLang="en-US" sz="2400" b="1" dirty="0" smtClean="0">
                <a:solidFill>
                  <a:srgbClr val="FFFFFF"/>
                </a:solidFill>
                <a:latin typeface="仿宋_GB2312" pitchFamily="49" charset="-122"/>
              </a:rPr>
              <a:t>设</a:t>
            </a:r>
            <a:r>
              <a:rPr lang="en-US" altLang="zh-CN" sz="2400" b="1" kern="0" dirty="0" smtClean="0">
                <a:solidFill>
                  <a:srgbClr val="FFCC66"/>
                </a:solidFill>
                <a:latin typeface="Times New Roman" pitchFamily="18" charset="0"/>
                <a:cs typeface="Times New Roman" pitchFamily="18" charset="0"/>
              </a:rPr>
              <a:t>S</a:t>
            </a:r>
            <a:r>
              <a:rPr lang="en-US" altLang="zh-CN" sz="2400" b="1" kern="0" dirty="0">
                <a:solidFill>
                  <a:srgbClr val="FFCC66"/>
                </a:solidFill>
                <a:latin typeface="Times New Roman" pitchFamily="18" charset="0"/>
                <a:cs typeface="Times New Roman" pitchFamily="18" charset="0"/>
                <a:sym typeface="Symbol" pitchFamily="18" charset="2"/>
              </a:rPr>
              <a:t></a:t>
            </a:r>
            <a:r>
              <a:rPr lang="zh-CN" altLang="en-US" sz="2400" b="1" kern="0" dirty="0">
                <a:solidFill>
                  <a:srgbClr val="FFFFFF"/>
                </a:solidFill>
                <a:latin typeface="Times New Roman" pitchFamily="18" charset="0"/>
                <a:cs typeface="Times New Roman" pitchFamily="18" charset="0"/>
              </a:rPr>
              <a:t>系</a:t>
            </a:r>
            <a:r>
              <a:rPr lang="zh-CN" altLang="en-US" sz="2400" b="1" kern="0" dirty="0" smtClean="0">
                <a:solidFill>
                  <a:srgbClr val="FFFFFF"/>
                </a:solidFill>
                <a:latin typeface="Times New Roman" pitchFamily="18" charset="0"/>
                <a:cs typeface="Times New Roman" pitchFamily="18" charset="0"/>
              </a:rPr>
              <a:t>中</a:t>
            </a:r>
            <a:r>
              <a:rPr lang="en-US" altLang="zh-CN" sz="2400" b="1" i="1" kern="0" dirty="0">
                <a:solidFill>
                  <a:srgbClr val="FFCC66"/>
                </a:solidFill>
                <a:latin typeface="Times New Roman" pitchFamily="18" charset="0"/>
                <a:cs typeface="Times New Roman" pitchFamily="18" charset="0"/>
              </a:rPr>
              <a:t>A</a:t>
            </a:r>
            <a:r>
              <a:rPr lang="zh-CN" altLang="en-US" sz="2400" b="1" kern="0" dirty="0">
                <a:solidFill>
                  <a:srgbClr val="FFFFFF"/>
                </a:solidFill>
                <a:latin typeface="Times New Roman" pitchFamily="18" charset="0"/>
                <a:cs typeface="Times New Roman" pitchFamily="18" charset="0"/>
              </a:rPr>
              <a:t>、</a:t>
            </a:r>
            <a:r>
              <a:rPr lang="en-US" altLang="zh-CN" sz="2400" b="1" i="1" kern="0" dirty="0">
                <a:solidFill>
                  <a:srgbClr val="FFCC66"/>
                </a:solidFill>
                <a:latin typeface="Times New Roman" pitchFamily="18" charset="0"/>
                <a:cs typeface="Times New Roman" pitchFamily="18" charset="0"/>
              </a:rPr>
              <a:t>B</a:t>
            </a:r>
            <a:r>
              <a:rPr lang="en-US" altLang="zh-CN" sz="2400" b="1" kern="0" dirty="0">
                <a:solidFill>
                  <a:srgbClr val="FFCC66"/>
                </a:solidFill>
                <a:latin typeface="Times New Roman" pitchFamily="18" charset="0"/>
                <a:cs typeface="Times New Roman" pitchFamily="18" charset="0"/>
              </a:rPr>
              <a:t> </a:t>
            </a:r>
            <a:r>
              <a:rPr lang="zh-CN" altLang="en-US" sz="2400" b="1" kern="0" dirty="0" smtClean="0">
                <a:solidFill>
                  <a:srgbClr val="FFFFFF"/>
                </a:solidFill>
                <a:latin typeface="Times New Roman" pitchFamily="18" charset="0"/>
                <a:cs typeface="Times New Roman" pitchFamily="18" charset="0"/>
              </a:rPr>
              <a:t>接收</a:t>
            </a:r>
            <a:r>
              <a:rPr lang="zh-CN" altLang="en-US" sz="2400" b="1" kern="0" dirty="0">
                <a:solidFill>
                  <a:srgbClr val="FFFFFF"/>
                </a:solidFill>
                <a:latin typeface="Times New Roman" pitchFamily="18" charset="0"/>
                <a:cs typeface="Times New Roman" pitchFamily="18" charset="0"/>
              </a:rPr>
              <a:t>到光信号</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这两个事件的时空坐标分别为：</a:t>
            </a:r>
            <a:endParaRPr lang="en-US" altLang="zh-CN" sz="2400" b="1" kern="0" dirty="0">
              <a:solidFill>
                <a:srgbClr val="FFFFFF"/>
              </a:solidFill>
              <a:latin typeface="Times New Roman" pitchFamily="18" charset="0"/>
              <a:cs typeface="Times New Roman" pitchFamily="18" charset="0"/>
            </a:endParaRPr>
          </a:p>
          <a:p>
            <a:pPr fontAlgn="base">
              <a:lnSpc>
                <a:spcPct val="125000"/>
              </a:lnSpc>
              <a:spcAft>
                <a:spcPct val="0"/>
              </a:spcAft>
            </a:pPr>
            <a:r>
              <a:rPr lang="en-US" altLang="zh-CN" sz="2400" b="1" kern="0" dirty="0">
                <a:solidFill>
                  <a:srgbClr val="FFC000"/>
                </a:solidFill>
                <a:latin typeface="Times New Roman" pitchFamily="18" charset="0"/>
                <a:cs typeface="Times New Roman" pitchFamily="18" charset="0"/>
              </a:rPr>
              <a:t>(</a:t>
            </a:r>
            <a:r>
              <a:rPr lang="en-US" altLang="zh-CN" sz="2400" b="1" i="1" kern="0" dirty="0">
                <a:solidFill>
                  <a:srgbClr val="FFC000"/>
                </a:solidFill>
                <a:latin typeface="Times New Roman" pitchFamily="18" charset="0"/>
                <a:cs typeface="Times New Roman" pitchFamily="18" charset="0"/>
              </a:rPr>
              <a:t>x</a:t>
            </a:r>
            <a:r>
              <a:rPr lang="en-US" altLang="zh-CN" sz="2400" b="1" kern="0" baseline="-25000" dirty="0">
                <a:solidFill>
                  <a:srgbClr val="FFC000"/>
                </a:solidFill>
                <a:latin typeface="Times New Roman" pitchFamily="18" charset="0"/>
                <a:cs typeface="Times New Roman" pitchFamily="18" charset="0"/>
              </a:rPr>
              <a:t>1</a:t>
            </a:r>
            <a:r>
              <a:rPr lang="en-US" altLang="zh-CN" sz="2400" b="1" kern="0" dirty="0">
                <a:solidFill>
                  <a:srgbClr val="FFC000"/>
                </a:solidFill>
                <a:latin typeface="Times New Roman" pitchFamily="18" charset="0"/>
                <a:cs typeface="Times New Roman" pitchFamily="18" charset="0"/>
                <a:sym typeface="Symbol" pitchFamily="18" charset="2"/>
              </a:rPr>
              <a:t></a:t>
            </a:r>
            <a:r>
              <a:rPr lang="en-US" altLang="zh-CN" sz="2400" b="1" i="1" kern="0" dirty="0">
                <a:solidFill>
                  <a:srgbClr val="FFC000"/>
                </a:solidFill>
                <a:latin typeface="Times New Roman" pitchFamily="18" charset="0"/>
                <a:cs typeface="Times New Roman" pitchFamily="18" charset="0"/>
              </a:rPr>
              <a:t>, t</a:t>
            </a:r>
            <a:r>
              <a:rPr lang="en-US" altLang="zh-CN" sz="2400" b="1" kern="0" baseline="-25000" dirty="0">
                <a:solidFill>
                  <a:srgbClr val="FFC000"/>
                </a:solidFill>
                <a:latin typeface="Times New Roman" pitchFamily="18" charset="0"/>
                <a:cs typeface="Times New Roman" pitchFamily="18" charset="0"/>
              </a:rPr>
              <a:t>1</a:t>
            </a:r>
            <a:r>
              <a:rPr lang="en-US" altLang="zh-CN" sz="2400" b="1" kern="0" dirty="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a:t>
            </a:r>
            <a:r>
              <a:rPr lang="zh-CN" altLang="en-US" sz="2400" b="1" kern="0" dirty="0" smtClean="0">
                <a:solidFill>
                  <a:srgbClr val="FFFFFF"/>
                </a:solidFill>
                <a:latin typeface="Times New Roman" pitchFamily="18" charset="0"/>
                <a:cs typeface="Times New Roman" pitchFamily="18" charset="0"/>
              </a:rPr>
              <a:t>，</a:t>
            </a:r>
            <a:r>
              <a:rPr lang="en-US" altLang="zh-CN" sz="2400" b="1" kern="0" dirty="0" smtClean="0">
                <a:solidFill>
                  <a:srgbClr val="FFC000"/>
                </a:solidFill>
                <a:latin typeface="Times New Roman" pitchFamily="18" charset="0"/>
                <a:cs typeface="Times New Roman" pitchFamily="18" charset="0"/>
              </a:rPr>
              <a:t>(</a:t>
            </a:r>
            <a:r>
              <a:rPr lang="en-US" altLang="zh-CN" sz="2400" b="1" i="1" kern="0" dirty="0">
                <a:solidFill>
                  <a:srgbClr val="FFC000"/>
                </a:solidFill>
                <a:latin typeface="Times New Roman" pitchFamily="18" charset="0"/>
                <a:cs typeface="Times New Roman" pitchFamily="18" charset="0"/>
              </a:rPr>
              <a:t>x</a:t>
            </a:r>
            <a:r>
              <a:rPr lang="en-US" altLang="zh-CN" sz="2400" b="1" kern="0" baseline="-25000" dirty="0">
                <a:solidFill>
                  <a:srgbClr val="FFC000"/>
                </a:solidFill>
                <a:latin typeface="Times New Roman" pitchFamily="18" charset="0"/>
                <a:cs typeface="Times New Roman" pitchFamily="18" charset="0"/>
              </a:rPr>
              <a:t>2</a:t>
            </a:r>
            <a:r>
              <a:rPr lang="en-US" altLang="zh-CN" sz="2400" b="1" kern="0" dirty="0">
                <a:solidFill>
                  <a:srgbClr val="FFC000"/>
                </a:solidFill>
                <a:latin typeface="Times New Roman" pitchFamily="18" charset="0"/>
                <a:cs typeface="Times New Roman" pitchFamily="18" charset="0"/>
                <a:sym typeface="Symbol" pitchFamily="18" charset="2"/>
              </a:rPr>
              <a:t></a:t>
            </a:r>
            <a:r>
              <a:rPr lang="en-US" altLang="zh-CN" sz="2400" b="1" i="1" kern="0" dirty="0">
                <a:solidFill>
                  <a:srgbClr val="FFC000"/>
                </a:solidFill>
                <a:latin typeface="Times New Roman" pitchFamily="18" charset="0"/>
                <a:cs typeface="Times New Roman" pitchFamily="18" charset="0"/>
              </a:rPr>
              <a:t>, t</a:t>
            </a:r>
            <a:r>
              <a:rPr lang="en-US" altLang="zh-CN" sz="2400" b="1" kern="0" baseline="-25000" dirty="0">
                <a:solidFill>
                  <a:srgbClr val="FFC000"/>
                </a:solidFill>
                <a:latin typeface="Times New Roman" pitchFamily="18" charset="0"/>
                <a:cs typeface="Times New Roman" pitchFamily="18" charset="0"/>
              </a:rPr>
              <a:t>2</a:t>
            </a:r>
            <a:r>
              <a:rPr lang="en-US" altLang="zh-CN" sz="2400" b="1" kern="0" dirty="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a:t>
            </a:r>
            <a:r>
              <a:rPr lang="zh-CN" altLang="en-US" sz="2400" b="1" kern="0" dirty="0" smtClean="0">
                <a:solidFill>
                  <a:srgbClr val="FFFFFF"/>
                </a:solidFill>
                <a:latin typeface="Times New Roman" pitchFamily="18" charset="0"/>
                <a:cs typeface="Times New Roman" pitchFamily="18" charset="0"/>
              </a:rPr>
              <a:t>，</a:t>
            </a:r>
            <a:r>
              <a:rPr lang="zh-CN" altLang="en-US" sz="2400" b="1" kern="0" dirty="0">
                <a:solidFill>
                  <a:srgbClr val="FFFFFF"/>
                </a:solidFill>
                <a:latin typeface="Times New Roman" pitchFamily="18" charset="0"/>
                <a:cs typeface="Times New Roman" pitchFamily="18" charset="0"/>
              </a:rPr>
              <a:t>其中</a:t>
            </a:r>
            <a:r>
              <a:rPr lang="en-US" altLang="zh-CN" sz="2400" b="1" i="1" kern="0" dirty="0" smtClean="0">
                <a:solidFill>
                  <a:srgbClr val="FFC000"/>
                </a:solidFill>
                <a:latin typeface="Times New Roman" pitchFamily="18" charset="0"/>
                <a:cs typeface="Times New Roman" pitchFamily="18" charset="0"/>
              </a:rPr>
              <a:t>t</a:t>
            </a:r>
            <a:r>
              <a:rPr lang="en-US" altLang="zh-CN" sz="2400" b="1" kern="0" baseline="-25000" dirty="0" smtClean="0">
                <a:solidFill>
                  <a:srgbClr val="FFC000"/>
                </a:solidFill>
                <a:latin typeface="Times New Roman" pitchFamily="18" charset="0"/>
                <a:cs typeface="Times New Roman" pitchFamily="18" charset="0"/>
              </a:rPr>
              <a:t>1</a:t>
            </a:r>
            <a:r>
              <a:rPr lang="en-US" altLang="zh-CN" sz="2400" b="1" kern="0" dirty="0">
                <a:solidFill>
                  <a:srgbClr val="FFC000"/>
                </a:solidFill>
                <a:latin typeface="Times New Roman" pitchFamily="18" charset="0"/>
                <a:cs typeface="Times New Roman" pitchFamily="18" charset="0"/>
                <a:sym typeface="Symbol" pitchFamily="18" charset="2"/>
              </a:rPr>
              <a:t></a:t>
            </a:r>
            <a:r>
              <a:rPr lang="en-US" altLang="zh-CN" sz="2400" b="1" kern="0" dirty="0">
                <a:solidFill>
                  <a:srgbClr val="FFC000"/>
                </a:solidFill>
                <a:latin typeface="Times New Roman" pitchFamily="18" charset="0"/>
                <a:cs typeface="Times New Roman" pitchFamily="18" charset="0"/>
              </a:rPr>
              <a:t>=</a:t>
            </a:r>
            <a:r>
              <a:rPr lang="en-US" altLang="zh-CN" sz="2400" b="1" i="1" kern="0" dirty="0">
                <a:solidFill>
                  <a:srgbClr val="FFC000"/>
                </a:solidFill>
                <a:latin typeface="Times New Roman" pitchFamily="18" charset="0"/>
                <a:cs typeface="Times New Roman" pitchFamily="18" charset="0"/>
              </a:rPr>
              <a:t>t</a:t>
            </a:r>
            <a:r>
              <a:rPr lang="en-US" altLang="zh-CN" sz="2400" b="1" kern="0" baseline="-25000" dirty="0">
                <a:solidFill>
                  <a:srgbClr val="FFC000"/>
                </a:solidFill>
                <a:latin typeface="Times New Roman" pitchFamily="18" charset="0"/>
                <a:cs typeface="Times New Roman" pitchFamily="18" charset="0"/>
              </a:rPr>
              <a:t>2</a:t>
            </a:r>
            <a:r>
              <a:rPr lang="en-US" altLang="zh-CN" sz="2400" b="1" kern="0" dirty="0" smtClean="0">
                <a:solidFill>
                  <a:srgbClr val="FFC000"/>
                </a:solidFill>
                <a:latin typeface="Times New Roman" pitchFamily="18" charset="0"/>
                <a:cs typeface="Times New Roman" pitchFamily="18" charset="0"/>
                <a:sym typeface="Symbol" pitchFamily="18" charset="2"/>
              </a:rPr>
              <a:t></a:t>
            </a:r>
            <a:endParaRPr lang="en-US" altLang="zh-CN" sz="2400" b="1" kern="0" dirty="0">
              <a:solidFill>
                <a:schemeClr val="bg1"/>
              </a:solidFill>
              <a:latin typeface="Times New Roman" pitchFamily="18" charset="0"/>
              <a:cs typeface="Times New Roman" pitchFamily="18" charset="0"/>
            </a:endParaRPr>
          </a:p>
        </p:txBody>
      </p:sp>
      <p:sp>
        <p:nvSpPr>
          <p:cNvPr id="5" name="Text Box 80"/>
          <p:cNvSpPr txBox="1">
            <a:spLocks noChangeArrowheads="1"/>
          </p:cNvSpPr>
          <p:nvPr/>
        </p:nvSpPr>
        <p:spPr bwMode="auto">
          <a:xfrm>
            <a:off x="684213" y="1348319"/>
            <a:ext cx="8064251"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lnSpc>
                <a:spcPct val="125000"/>
              </a:lnSpc>
              <a:spcAft>
                <a:spcPct val="0"/>
              </a:spcAft>
            </a:pPr>
            <a:r>
              <a:rPr lang="zh-CN" altLang="en-US" sz="2400" b="1" dirty="0">
                <a:solidFill>
                  <a:srgbClr val="FFFFFF"/>
                </a:solidFill>
                <a:latin typeface="仿宋_GB2312" pitchFamily="49" charset="-122"/>
              </a:rPr>
              <a:t>设</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a:t>
            </a:r>
            <a:r>
              <a:rPr lang="en-US" altLang="zh-CN" sz="2400" b="1" i="1" kern="0" dirty="0">
                <a:solidFill>
                  <a:srgbClr val="FFCC66"/>
                </a:solidFill>
                <a:latin typeface="Times New Roman" pitchFamily="18" charset="0"/>
                <a:cs typeface="Times New Roman" pitchFamily="18" charset="0"/>
              </a:rPr>
              <a:t>A</a:t>
            </a:r>
            <a:r>
              <a:rPr lang="zh-CN" altLang="en-US" sz="2400" b="1" kern="0" dirty="0">
                <a:solidFill>
                  <a:srgbClr val="FFFFFF"/>
                </a:solidFill>
                <a:latin typeface="Times New Roman" pitchFamily="18" charset="0"/>
                <a:cs typeface="Times New Roman" pitchFamily="18" charset="0"/>
              </a:rPr>
              <a:t>、</a:t>
            </a:r>
            <a:r>
              <a:rPr lang="en-US" altLang="zh-CN" sz="2400" b="1" i="1" kern="0" dirty="0">
                <a:solidFill>
                  <a:srgbClr val="FFCC66"/>
                </a:solidFill>
                <a:latin typeface="Times New Roman" pitchFamily="18" charset="0"/>
                <a:cs typeface="Times New Roman" pitchFamily="18" charset="0"/>
              </a:rPr>
              <a:t>B</a:t>
            </a:r>
            <a:r>
              <a:rPr lang="en-US" altLang="zh-CN" sz="2400" b="1" kern="0" dirty="0">
                <a:solidFill>
                  <a:srgbClr val="FFCC66"/>
                </a:solidFill>
                <a:latin typeface="Times New Roman" pitchFamily="18" charset="0"/>
                <a:cs typeface="Times New Roman" pitchFamily="18" charset="0"/>
              </a:rPr>
              <a:t> </a:t>
            </a:r>
            <a:r>
              <a:rPr lang="zh-CN" altLang="en-US" sz="2400" b="1" kern="0" dirty="0">
                <a:solidFill>
                  <a:srgbClr val="FFFFFF"/>
                </a:solidFill>
                <a:latin typeface="Times New Roman" pitchFamily="18" charset="0"/>
                <a:cs typeface="Times New Roman" pitchFamily="18" charset="0"/>
              </a:rPr>
              <a:t>接收到光信号这两个事件的时空坐标分别为：</a:t>
            </a:r>
            <a:endParaRPr lang="en-US" altLang="zh-CN" sz="2400" b="1" kern="0" dirty="0">
              <a:solidFill>
                <a:srgbClr val="FFFFFF"/>
              </a:solidFill>
              <a:latin typeface="Times New Roman" pitchFamily="18" charset="0"/>
              <a:cs typeface="Times New Roman" pitchFamily="18" charset="0"/>
            </a:endParaRPr>
          </a:p>
          <a:p>
            <a:pPr fontAlgn="base">
              <a:lnSpc>
                <a:spcPct val="115000"/>
              </a:lnSpc>
              <a:spcBef>
                <a:spcPct val="0"/>
              </a:spcBef>
              <a:spcAft>
                <a:spcPct val="0"/>
              </a:spcAft>
            </a:pP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endPar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5" name="Text Box 4"/>
          <p:cNvSpPr txBox="1">
            <a:spLocks noChangeArrowheads="1"/>
          </p:cNvSpPr>
          <p:nvPr/>
        </p:nvSpPr>
        <p:spPr bwMode="auto">
          <a:xfrm>
            <a:off x="611188" y="2429183"/>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仿宋_GB2312" pitchFamily="49" charset="-122"/>
              </a:rPr>
              <a:t>利用洛仑兹变换可得</a:t>
            </a:r>
          </a:p>
        </p:txBody>
      </p:sp>
      <p:graphicFrame>
        <p:nvGraphicFramePr>
          <p:cNvPr id="16" name="Object 5"/>
          <p:cNvGraphicFramePr>
            <a:graphicFrameLocks noChangeAspect="1"/>
          </p:cNvGraphicFramePr>
          <p:nvPr>
            <p:extLst>
              <p:ext uri="{D42A27DB-BD31-4B8C-83A1-F6EECF244321}">
                <p14:modId xmlns:p14="http://schemas.microsoft.com/office/powerpoint/2010/main" val="3689836790"/>
              </p:ext>
            </p:extLst>
          </p:nvPr>
        </p:nvGraphicFramePr>
        <p:xfrm>
          <a:off x="4283968" y="1924383"/>
          <a:ext cx="1650960" cy="1650960"/>
        </p:xfrm>
        <a:graphic>
          <a:graphicData uri="http://schemas.openxmlformats.org/presentationml/2006/ole">
            <mc:AlternateContent xmlns:mc="http://schemas.openxmlformats.org/markup-compatibility/2006">
              <mc:Choice xmlns:v="urn:schemas-microsoft-com:vml" Requires="v">
                <p:oleObj spid="_x0000_s1453890" name="Equation" r:id="rId3" imgW="825480" imgH="825480" progId="Equation.DSMT4">
                  <p:embed/>
                </p:oleObj>
              </mc:Choice>
              <mc:Fallback>
                <p:oleObj name="Equation" r:id="rId3" imgW="825480" imgH="825480" progId="Equation.DSMT4">
                  <p:embed/>
                  <p:pic>
                    <p:nvPicPr>
                      <p:cNvPr id="0" name=""/>
                      <p:cNvPicPr>
                        <a:picLocks noChangeAspect="1" noChangeArrowheads="1"/>
                      </p:cNvPicPr>
                      <p:nvPr/>
                    </p:nvPicPr>
                    <p:blipFill>
                      <a:blip r:embed="rId4"/>
                      <a:srcRect/>
                      <a:stretch>
                        <a:fillRect/>
                      </a:stretch>
                    </p:blipFill>
                    <p:spPr bwMode="auto">
                      <a:xfrm>
                        <a:off x="4283968" y="1924383"/>
                        <a:ext cx="1650960" cy="165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6"/>
          <p:cNvGraphicFramePr>
            <a:graphicFrameLocks noChangeAspect="1"/>
          </p:cNvGraphicFramePr>
          <p:nvPr>
            <p:extLst>
              <p:ext uri="{D42A27DB-BD31-4B8C-83A1-F6EECF244321}">
                <p14:modId xmlns:p14="http://schemas.microsoft.com/office/powerpoint/2010/main" val="1855988683"/>
              </p:ext>
            </p:extLst>
          </p:nvPr>
        </p:nvGraphicFramePr>
        <p:xfrm>
          <a:off x="6602413" y="1936381"/>
          <a:ext cx="1752480" cy="1650960"/>
        </p:xfrm>
        <a:graphic>
          <a:graphicData uri="http://schemas.openxmlformats.org/presentationml/2006/ole">
            <mc:AlternateContent xmlns:mc="http://schemas.openxmlformats.org/markup-compatibility/2006">
              <mc:Choice xmlns:v="urn:schemas-microsoft-com:vml" Requires="v">
                <p:oleObj spid="_x0000_s1453891" name="Equation" r:id="rId5" imgW="876240" imgH="825480" progId="Equation.DSMT4">
                  <p:embed/>
                </p:oleObj>
              </mc:Choice>
              <mc:Fallback>
                <p:oleObj name="Equation" r:id="rId5" imgW="876240" imgH="825480" progId="Equation.DSMT4">
                  <p:embed/>
                  <p:pic>
                    <p:nvPicPr>
                      <p:cNvPr id="0" name=""/>
                      <p:cNvPicPr>
                        <a:picLocks noChangeAspect="1" noChangeArrowheads="1"/>
                      </p:cNvPicPr>
                      <p:nvPr/>
                    </p:nvPicPr>
                    <p:blipFill>
                      <a:blip r:embed="rId6"/>
                      <a:srcRect/>
                      <a:stretch>
                        <a:fillRect/>
                      </a:stretch>
                    </p:blipFill>
                    <p:spPr bwMode="auto">
                      <a:xfrm>
                        <a:off x="6602413" y="1936381"/>
                        <a:ext cx="1752480" cy="165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1168055879"/>
              </p:ext>
            </p:extLst>
          </p:nvPr>
        </p:nvGraphicFramePr>
        <p:xfrm>
          <a:off x="1331640" y="4950076"/>
          <a:ext cx="1143000" cy="368300"/>
        </p:xfrm>
        <a:graphic>
          <a:graphicData uri="http://schemas.openxmlformats.org/presentationml/2006/ole">
            <mc:AlternateContent xmlns:mc="http://schemas.openxmlformats.org/markup-compatibility/2006">
              <mc:Choice xmlns:v="urn:schemas-microsoft-com:vml" Requires="v">
                <p:oleObj spid="_x0000_s1453892" name="公式" r:id="rId7" imgW="1143000" imgH="368280" progId="Equation.3">
                  <p:embed/>
                </p:oleObj>
              </mc:Choice>
              <mc:Fallback>
                <p:oleObj name="公式" r:id="rId7" imgW="114300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950076"/>
                        <a:ext cx="1143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2957633479"/>
              </p:ext>
            </p:extLst>
          </p:nvPr>
        </p:nvGraphicFramePr>
        <p:xfrm>
          <a:off x="4135388" y="4631839"/>
          <a:ext cx="4037012" cy="914400"/>
        </p:xfrm>
        <a:graphic>
          <a:graphicData uri="http://schemas.openxmlformats.org/presentationml/2006/ole">
            <mc:AlternateContent xmlns:mc="http://schemas.openxmlformats.org/markup-compatibility/2006">
              <mc:Choice xmlns:v="urn:schemas-microsoft-com:vml" Requires="v">
                <p:oleObj spid="_x0000_s1453893" name="Equation" r:id="rId9" imgW="2019240" imgH="457200" progId="Equation.DSMT4">
                  <p:embed/>
                </p:oleObj>
              </mc:Choice>
              <mc:Fallback>
                <p:oleObj name="Equation" r:id="rId9" imgW="2019240" imgH="457200" progId="Equation.DSMT4">
                  <p:embed/>
                  <p:pic>
                    <p:nvPicPr>
                      <p:cNvPr id="0" name=""/>
                      <p:cNvPicPr>
                        <a:picLocks noChangeAspect="1" noChangeArrowheads="1"/>
                      </p:cNvPicPr>
                      <p:nvPr/>
                    </p:nvPicPr>
                    <p:blipFill>
                      <a:blip r:embed="rId10"/>
                      <a:srcRect/>
                      <a:stretch>
                        <a:fillRect/>
                      </a:stretch>
                    </p:blipFill>
                    <p:spPr bwMode="auto">
                      <a:xfrm>
                        <a:off x="4135388" y="4631839"/>
                        <a:ext cx="4037012" cy="914400"/>
                      </a:xfrm>
                      <a:prstGeom prst="rect">
                        <a:avLst/>
                      </a:prstGeom>
                      <a:noFill/>
                      <a:ln>
                        <a:noFill/>
                      </a:ln>
                      <a:effectLst/>
                      <a:extLst>
                        <a:ext uri="{909E8E84-426E-40DD-AFC4-6F175D3DCCD1}">
                          <a14:hiddenFill xmlns:a14="http://schemas.microsoft.com/office/drawing/2010/main">
                            <a:solidFill>
                              <a:srgbClr val="00FFFF">
                                <a:alpha val="20000"/>
                              </a:srgbClr>
                            </a:solidFill>
                          </a14:hiddenFill>
                        </a:ext>
                        <a:ext uri="{91240B29-F687-4F45-9708-019B960494DF}">
                          <a14:hiddenLine xmlns:a14="http://schemas.microsoft.com/office/drawing/2010/main" w="28575" algn="ctr">
                            <a:solidFill>
                              <a:srgbClr val="FFFFFF">
                                <a:alpha val="5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0"/>
          <p:cNvSpPr>
            <a:spLocks noChangeArrowheads="1"/>
          </p:cNvSpPr>
          <p:nvPr/>
        </p:nvSpPr>
        <p:spPr bwMode="auto">
          <a:xfrm>
            <a:off x="611188" y="2996952"/>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于是</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系中时间间隔为</a:t>
            </a:r>
          </a:p>
        </p:txBody>
      </p:sp>
      <p:graphicFrame>
        <p:nvGraphicFramePr>
          <p:cNvPr id="21" name="Object 11"/>
          <p:cNvGraphicFramePr>
            <a:graphicFrameLocks noChangeAspect="1"/>
          </p:cNvGraphicFramePr>
          <p:nvPr>
            <p:extLst>
              <p:ext uri="{D42A27DB-BD31-4B8C-83A1-F6EECF244321}">
                <p14:modId xmlns:p14="http://schemas.microsoft.com/office/powerpoint/2010/main" val="4014672451"/>
              </p:ext>
            </p:extLst>
          </p:nvPr>
        </p:nvGraphicFramePr>
        <p:xfrm>
          <a:off x="1336311" y="3573016"/>
          <a:ext cx="4583113" cy="1193800"/>
        </p:xfrm>
        <a:graphic>
          <a:graphicData uri="http://schemas.openxmlformats.org/presentationml/2006/ole">
            <mc:AlternateContent xmlns:mc="http://schemas.openxmlformats.org/markup-compatibility/2006">
              <mc:Choice xmlns:v="urn:schemas-microsoft-com:vml" Requires="v">
                <p:oleObj spid="_x0000_s1453894" name="公式" r:id="rId11" imgW="4584600" imgH="1193760" progId="Equation.3">
                  <p:embed/>
                </p:oleObj>
              </mc:Choice>
              <mc:Fallback>
                <p:oleObj name="公式" r:id="rId11" imgW="4584600" imgH="11937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6311" y="3573016"/>
                        <a:ext cx="4583113"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utoShape 13"/>
          <p:cNvSpPr>
            <a:spLocks noChangeArrowheads="1"/>
          </p:cNvSpPr>
          <p:nvPr/>
        </p:nvSpPr>
        <p:spPr bwMode="auto">
          <a:xfrm>
            <a:off x="2916014" y="4987993"/>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4" name="Rectangle 16"/>
          <p:cNvSpPr>
            <a:spLocks noChangeArrowheads="1"/>
          </p:cNvSpPr>
          <p:nvPr/>
        </p:nvSpPr>
        <p:spPr bwMode="auto">
          <a:xfrm>
            <a:off x="744984" y="5539773"/>
            <a:ext cx="8147496"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30000"/>
              </a:lnSpc>
              <a:spcBef>
                <a:spcPct val="50000"/>
              </a:spcBef>
              <a:spcAft>
                <a:spcPct val="0"/>
              </a:spcAft>
            </a:pPr>
            <a:r>
              <a:rPr kumimoji="0" lang="zh-CN" altLang="en-US" sz="22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结论：</a:t>
            </a:r>
            <a:r>
              <a:rPr kumimoji="0" lang="zh-CN" altLang="en-US" sz="22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若两个事件在某一惯性系中为</a:t>
            </a:r>
            <a:r>
              <a:rPr kumimoji="0" lang="zh-CN" altLang="en-US" sz="22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同时异地</a:t>
            </a:r>
            <a:r>
              <a:rPr kumimoji="0" lang="zh-CN" altLang="en-US" sz="22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事件，</a:t>
            </a:r>
            <a:r>
              <a:rPr lang="zh-CN" altLang="en-US" sz="2200" b="1" dirty="0" smtClean="0">
                <a:solidFill>
                  <a:srgbClr val="FFFFFF"/>
                </a:solidFill>
                <a:latin typeface="Times New Roman" pitchFamily="18" charset="0"/>
                <a:cs typeface="Times New Roman" pitchFamily="18" charset="0"/>
              </a:rPr>
              <a:t>则</a:t>
            </a:r>
            <a:r>
              <a:rPr lang="zh-CN" altLang="en-US" sz="2200" b="1" dirty="0">
                <a:solidFill>
                  <a:srgbClr val="FFFFFF"/>
                </a:solidFill>
                <a:latin typeface="Times New Roman" pitchFamily="18" charset="0"/>
                <a:cs typeface="Times New Roman" pitchFamily="18" charset="0"/>
              </a:rPr>
              <a:t>在其他惯性系中必定不是同时发生的，这就是</a:t>
            </a:r>
            <a:r>
              <a:rPr lang="zh-CN" altLang="en-US" sz="2200" b="1" dirty="0">
                <a:solidFill>
                  <a:srgbClr val="00FF00"/>
                </a:solidFill>
                <a:latin typeface="Times New Roman" pitchFamily="18" charset="0"/>
                <a:cs typeface="Times New Roman" pitchFamily="18" charset="0"/>
              </a:rPr>
              <a:t>同时性的相对性</a:t>
            </a:r>
            <a:r>
              <a:rPr lang="zh-CN" altLang="en-US" sz="2200" b="1" dirty="0" smtClean="0">
                <a:solidFill>
                  <a:srgbClr val="FFFFFF"/>
                </a:solidFill>
                <a:latin typeface="Times New Roman" pitchFamily="18" charset="0"/>
                <a:cs typeface="Times New Roman" pitchFamily="18" charset="0"/>
              </a:rPr>
              <a:t>。</a:t>
            </a:r>
            <a:endParaRPr lang="zh-CN" altLang="en-US" sz="2200" b="1" dirty="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31832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left)">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24</a:t>
            </a:fld>
            <a:endParaRPr lang="zh-CN" altLang="en-US"/>
          </a:p>
        </p:txBody>
      </p:sp>
      <p:sp>
        <p:nvSpPr>
          <p:cNvPr id="3" name="Text Box 22"/>
          <p:cNvSpPr txBox="1">
            <a:spLocks noChangeArrowheads="1"/>
          </p:cNvSpPr>
          <p:nvPr/>
        </p:nvSpPr>
        <p:spPr bwMode="auto">
          <a:xfrm>
            <a:off x="900113" y="4437112"/>
            <a:ext cx="7848600"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fontAlgn="base">
              <a:lnSpc>
                <a:spcPct val="130000"/>
              </a:lnSpc>
              <a:spcBef>
                <a:spcPct val="50000"/>
              </a:spcBef>
              <a:spcAft>
                <a:spcPct val="0"/>
              </a:spcAft>
            </a:pPr>
            <a:r>
              <a:rPr lang="zh-CN" altLang="en-US" sz="2400" b="1" kern="0" dirty="0" smtClean="0">
                <a:solidFill>
                  <a:srgbClr val="FFFFFF"/>
                </a:solidFill>
                <a:latin typeface="Times New Roman" pitchFamily="18" charset="0"/>
                <a:cs typeface="Times New Roman" pitchFamily="18" charset="0"/>
              </a:rPr>
              <a:t>即</a:t>
            </a:r>
            <a:r>
              <a:rPr lang="zh-CN" altLang="en-US" sz="2400" b="1" dirty="0" smtClean="0">
                <a:solidFill>
                  <a:schemeClr val="bg1"/>
                </a:solidFill>
                <a:latin typeface="Times New Roman" pitchFamily="18" charset="0"/>
                <a:cs typeface="Times New Roman" pitchFamily="18" charset="0"/>
              </a:rPr>
              <a:t>在其他惯性系中也必为</a:t>
            </a:r>
            <a:r>
              <a:rPr lang="zh-CN" altLang="en-US" sz="2400" b="1" dirty="0" smtClean="0">
                <a:solidFill>
                  <a:srgbClr val="00FFFF"/>
                </a:solidFill>
                <a:latin typeface="Times New Roman" pitchFamily="18" charset="0"/>
                <a:cs typeface="Times New Roman" pitchFamily="18" charset="0"/>
              </a:rPr>
              <a:t>同时同地</a:t>
            </a:r>
            <a:r>
              <a:rPr lang="zh-CN" altLang="en-US" sz="2400" b="1" dirty="0" smtClean="0">
                <a:solidFill>
                  <a:schemeClr val="bg1"/>
                </a:solidFill>
                <a:latin typeface="Times New Roman" pitchFamily="18" charset="0"/>
                <a:cs typeface="Times New Roman" pitchFamily="18" charset="0"/>
              </a:rPr>
              <a:t>事件。</a:t>
            </a:r>
            <a:r>
              <a:rPr lang="zh-CN" altLang="en-US" sz="2400" b="1" dirty="0" smtClean="0">
                <a:solidFill>
                  <a:srgbClr val="FFFFFF"/>
                </a:solidFill>
                <a:latin typeface="Times New Roman" pitchFamily="18" charset="0"/>
                <a:cs typeface="Times New Roman" pitchFamily="18" charset="0"/>
              </a:rPr>
              <a:t>因此，同时性的相对性只是对两个</a:t>
            </a:r>
            <a:r>
              <a:rPr lang="zh-CN" altLang="en-US" sz="2400" b="1" dirty="0" smtClean="0">
                <a:solidFill>
                  <a:srgbClr val="00FFFF"/>
                </a:solidFill>
                <a:latin typeface="Times New Roman" pitchFamily="18" charset="0"/>
                <a:cs typeface="Times New Roman" pitchFamily="18" charset="0"/>
              </a:rPr>
              <a:t>同时异地</a:t>
            </a:r>
            <a:r>
              <a:rPr lang="zh-CN" altLang="en-US" sz="2400" b="1" dirty="0" smtClean="0">
                <a:solidFill>
                  <a:srgbClr val="FFFFFF"/>
                </a:solidFill>
                <a:latin typeface="Times New Roman" pitchFamily="18" charset="0"/>
                <a:cs typeface="Times New Roman" pitchFamily="18" charset="0"/>
              </a:rPr>
              <a:t>事件而言</a:t>
            </a:r>
            <a:r>
              <a:rPr lang="zh-CN" altLang="en-US" sz="2400" b="1" dirty="0">
                <a:solidFill>
                  <a:srgbClr val="FFFFFF"/>
                </a:solidFill>
                <a:latin typeface="Times New Roman" pitchFamily="18" charset="0"/>
                <a:cs typeface="Times New Roman" pitchFamily="18" charset="0"/>
              </a:rPr>
              <a:t>。</a:t>
            </a:r>
            <a:endParaRPr lang="zh-CN" altLang="en-US" sz="2400" b="1" dirty="0" smtClean="0">
              <a:solidFill>
                <a:srgbClr val="FFFFFF"/>
              </a:solidFill>
              <a:latin typeface="Times New Roman" pitchFamily="18" charset="0"/>
              <a:cs typeface="Times New Roman" pitchFamily="18" charset="0"/>
            </a:endParaRPr>
          </a:p>
        </p:txBody>
      </p:sp>
      <p:graphicFrame>
        <p:nvGraphicFramePr>
          <p:cNvPr id="4" name="Object 26"/>
          <p:cNvGraphicFramePr>
            <a:graphicFrameLocks noChangeAspect="1"/>
          </p:cNvGraphicFramePr>
          <p:nvPr>
            <p:extLst>
              <p:ext uri="{D42A27DB-BD31-4B8C-83A1-F6EECF244321}">
                <p14:modId xmlns:p14="http://schemas.microsoft.com/office/powerpoint/2010/main" val="24613438"/>
              </p:ext>
            </p:extLst>
          </p:nvPr>
        </p:nvGraphicFramePr>
        <p:xfrm>
          <a:off x="2963488" y="3259832"/>
          <a:ext cx="1320480" cy="457200"/>
        </p:xfrm>
        <a:graphic>
          <a:graphicData uri="http://schemas.openxmlformats.org/presentationml/2006/ole">
            <mc:AlternateContent xmlns:mc="http://schemas.openxmlformats.org/markup-compatibility/2006">
              <mc:Choice xmlns:v="urn:schemas-microsoft-com:vml" Requires="v">
                <p:oleObj spid="_x0000_s1475306" name="Equation" r:id="rId3" imgW="660240" imgH="228600" progId="Equation.DSMT4">
                  <p:embed/>
                </p:oleObj>
              </mc:Choice>
              <mc:Fallback>
                <p:oleObj name="Equation" r:id="rId3" imgW="660240" imgH="228600" progId="Equation.DSMT4">
                  <p:embed/>
                  <p:pic>
                    <p:nvPicPr>
                      <p:cNvPr id="0" name=""/>
                      <p:cNvPicPr>
                        <a:picLocks noChangeAspect="1" noChangeArrowheads="1"/>
                      </p:cNvPicPr>
                      <p:nvPr/>
                    </p:nvPicPr>
                    <p:blipFill>
                      <a:blip r:embed="rId4"/>
                      <a:srcRect/>
                      <a:stretch>
                        <a:fillRect/>
                      </a:stretch>
                    </p:blipFill>
                    <p:spPr bwMode="auto">
                      <a:xfrm>
                        <a:off x="2963488" y="3259832"/>
                        <a:ext cx="13204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7"/>
          <p:cNvGraphicFramePr>
            <a:graphicFrameLocks noChangeAspect="1"/>
          </p:cNvGraphicFramePr>
          <p:nvPr>
            <p:extLst>
              <p:ext uri="{D42A27DB-BD31-4B8C-83A1-F6EECF244321}">
                <p14:modId xmlns:p14="http://schemas.microsoft.com/office/powerpoint/2010/main" val="2443531788"/>
              </p:ext>
            </p:extLst>
          </p:nvPr>
        </p:nvGraphicFramePr>
        <p:xfrm>
          <a:off x="1619672" y="3259832"/>
          <a:ext cx="1269360" cy="457200"/>
        </p:xfrm>
        <a:graphic>
          <a:graphicData uri="http://schemas.openxmlformats.org/presentationml/2006/ole">
            <mc:AlternateContent xmlns:mc="http://schemas.openxmlformats.org/markup-compatibility/2006">
              <mc:Choice xmlns:v="urn:schemas-microsoft-com:vml" Requires="v">
                <p:oleObj spid="_x0000_s1475307" name="Equation" r:id="rId5" imgW="634680" imgH="228600" progId="Equation.DSMT4">
                  <p:embed/>
                </p:oleObj>
              </mc:Choice>
              <mc:Fallback>
                <p:oleObj name="Equation" r:id="rId5" imgW="634680" imgH="228600" progId="Equation.DSMT4">
                  <p:embed/>
                  <p:pic>
                    <p:nvPicPr>
                      <p:cNvPr id="0" name=""/>
                      <p:cNvPicPr>
                        <a:picLocks noChangeAspect="1" noChangeArrowheads="1"/>
                      </p:cNvPicPr>
                      <p:nvPr/>
                    </p:nvPicPr>
                    <p:blipFill>
                      <a:blip r:embed="rId6"/>
                      <a:srcRect/>
                      <a:stretch>
                        <a:fillRect/>
                      </a:stretch>
                    </p:blipFill>
                    <p:spPr bwMode="auto">
                      <a:xfrm>
                        <a:off x="1619672" y="3259832"/>
                        <a:ext cx="12693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35"/>
          <p:cNvSpPr txBox="1">
            <a:spLocks noChangeArrowheads="1"/>
          </p:cNvSpPr>
          <p:nvPr/>
        </p:nvSpPr>
        <p:spPr bwMode="auto">
          <a:xfrm>
            <a:off x="322263" y="476672"/>
            <a:ext cx="17287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dirty="0" smtClean="0">
                <a:solidFill>
                  <a:srgbClr val="00FFCC"/>
                </a:solidFill>
                <a:latin typeface="Times New Roman" pitchFamily="18" charset="0"/>
                <a:cs typeface="Times New Roman" pitchFamily="18" charset="0"/>
                <a:sym typeface="Wingdings" pitchFamily="2" charset="2"/>
              </a:rPr>
              <a:t></a:t>
            </a:r>
            <a:r>
              <a:rPr lang="en-US" altLang="zh-CN" b="1" dirty="0" smtClean="0">
                <a:solidFill>
                  <a:srgbClr val="000000"/>
                </a:solidFill>
                <a:latin typeface="Times New Roman" pitchFamily="18" charset="0"/>
                <a:cs typeface="Times New Roman" pitchFamily="18" charset="0"/>
                <a:sym typeface="Wingdings" pitchFamily="2" charset="2"/>
              </a:rPr>
              <a:t>  </a:t>
            </a:r>
            <a:r>
              <a:rPr lang="zh-CN" altLang="en-US" sz="2400" b="1" dirty="0" smtClean="0">
                <a:solidFill>
                  <a:srgbClr val="FFFF00"/>
                </a:solidFill>
                <a:latin typeface="Times New Roman" pitchFamily="18" charset="0"/>
                <a:cs typeface="Times New Roman" pitchFamily="18" charset="0"/>
              </a:rPr>
              <a:t>讨论</a:t>
            </a:r>
          </a:p>
        </p:txBody>
      </p:sp>
      <p:graphicFrame>
        <p:nvGraphicFramePr>
          <p:cNvPr id="7" name="Object 9"/>
          <p:cNvGraphicFramePr>
            <a:graphicFrameLocks noChangeAspect="1"/>
          </p:cNvGraphicFramePr>
          <p:nvPr>
            <p:extLst>
              <p:ext uri="{D42A27DB-BD31-4B8C-83A1-F6EECF244321}">
                <p14:modId xmlns:p14="http://schemas.microsoft.com/office/powerpoint/2010/main" val="950543302"/>
              </p:ext>
            </p:extLst>
          </p:nvPr>
        </p:nvGraphicFramePr>
        <p:xfrm>
          <a:off x="1619672" y="3857448"/>
          <a:ext cx="1193760" cy="457200"/>
        </p:xfrm>
        <a:graphic>
          <a:graphicData uri="http://schemas.openxmlformats.org/presentationml/2006/ole">
            <mc:AlternateContent xmlns:mc="http://schemas.openxmlformats.org/markup-compatibility/2006">
              <mc:Choice xmlns:v="urn:schemas-microsoft-com:vml" Requires="v">
                <p:oleObj spid="_x0000_s1475308" name="Equation" r:id="rId7" imgW="596880" imgH="228600" progId="Equation.DSMT4">
                  <p:embed/>
                </p:oleObj>
              </mc:Choice>
              <mc:Fallback>
                <p:oleObj name="Equation" r:id="rId7" imgW="596880" imgH="228600" progId="Equation.DSMT4">
                  <p:embed/>
                  <p:pic>
                    <p:nvPicPr>
                      <p:cNvPr id="0" name=""/>
                      <p:cNvPicPr>
                        <a:picLocks noChangeAspect="1" noChangeArrowheads="1"/>
                      </p:cNvPicPr>
                      <p:nvPr/>
                    </p:nvPicPr>
                    <p:blipFill>
                      <a:blip r:embed="rId8"/>
                      <a:srcRect/>
                      <a:stretch>
                        <a:fillRect/>
                      </a:stretch>
                    </p:blipFill>
                    <p:spPr bwMode="auto">
                      <a:xfrm>
                        <a:off x="1619672" y="3857448"/>
                        <a:ext cx="1193760" cy="457200"/>
                      </a:xfrm>
                      <a:prstGeom prst="rect">
                        <a:avLst/>
                      </a:prstGeom>
                      <a:noFill/>
                      <a:ln>
                        <a:noFill/>
                      </a:ln>
                      <a:effectLst/>
                      <a:extLst>
                        <a:ext uri="{909E8E84-426E-40DD-AFC4-6F175D3DCCD1}">
                          <a14:hiddenFill xmlns:a14="http://schemas.microsoft.com/office/drawing/2010/main">
                            <a:solidFill>
                              <a:srgbClr val="00FFFF">
                                <a:alpha val="20000"/>
                              </a:srgbClr>
                            </a:solidFill>
                          </a14:hiddenFill>
                        </a:ext>
                        <a:ext uri="{91240B29-F687-4F45-9708-019B960494DF}">
                          <a14:hiddenLine xmlns:a14="http://schemas.microsoft.com/office/drawing/2010/main" w="28575" algn="ctr">
                            <a:solidFill>
                              <a:srgbClr val="FFFFFF">
                                <a:alpha val="5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29687343"/>
              </p:ext>
            </p:extLst>
          </p:nvPr>
        </p:nvGraphicFramePr>
        <p:xfrm>
          <a:off x="2159280" y="769928"/>
          <a:ext cx="2412720" cy="1650960"/>
        </p:xfrm>
        <a:graphic>
          <a:graphicData uri="http://schemas.openxmlformats.org/presentationml/2006/ole">
            <mc:AlternateContent xmlns:mc="http://schemas.openxmlformats.org/markup-compatibility/2006">
              <mc:Choice xmlns:v="urn:schemas-microsoft-com:vml" Requires="v">
                <p:oleObj spid="_x0000_s1475309" name="Equation" r:id="rId9" imgW="1206360" imgH="825480" progId="Equation.DSMT4">
                  <p:embed/>
                </p:oleObj>
              </mc:Choice>
              <mc:Fallback>
                <p:oleObj name="Equation" r:id="rId9" imgW="1206360" imgH="825480" progId="Equation.DSMT4">
                  <p:embed/>
                  <p:pic>
                    <p:nvPicPr>
                      <p:cNvPr id="0" name=""/>
                      <p:cNvPicPr>
                        <a:picLocks noChangeAspect="1" noChangeArrowheads="1"/>
                      </p:cNvPicPr>
                      <p:nvPr/>
                    </p:nvPicPr>
                    <p:blipFill>
                      <a:blip r:embed="rId10"/>
                      <a:srcRect/>
                      <a:stretch>
                        <a:fillRect/>
                      </a:stretch>
                    </p:blipFill>
                    <p:spPr bwMode="auto">
                      <a:xfrm>
                        <a:off x="2159280" y="769928"/>
                        <a:ext cx="2412720" cy="165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2"/>
          <p:cNvSpPr txBox="1">
            <a:spLocks noChangeArrowheads="1"/>
          </p:cNvSpPr>
          <p:nvPr/>
        </p:nvSpPr>
        <p:spPr bwMode="auto">
          <a:xfrm>
            <a:off x="899592" y="3789040"/>
            <a:ext cx="494046"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lnSpc>
                <a:spcPct val="130000"/>
              </a:lnSpc>
              <a:spcBef>
                <a:spcPct val="50000"/>
              </a:spcBef>
              <a:spcAft>
                <a:spcPct val="0"/>
              </a:spcAft>
            </a:pPr>
            <a:r>
              <a:rPr lang="zh-CN" altLang="en-US" sz="2400" b="1" dirty="0" smtClean="0">
                <a:solidFill>
                  <a:srgbClr val="FFFFFF"/>
                </a:solidFill>
                <a:latin typeface="Times New Roman" pitchFamily="18" charset="0"/>
                <a:cs typeface="Times New Roman" pitchFamily="18" charset="0"/>
              </a:rPr>
              <a:t>则</a:t>
            </a:r>
          </a:p>
        </p:txBody>
      </p:sp>
      <p:sp>
        <p:nvSpPr>
          <p:cNvPr id="10" name="Rectangle 23"/>
          <p:cNvSpPr>
            <a:spLocks noChangeArrowheads="1"/>
          </p:cNvSpPr>
          <p:nvPr/>
        </p:nvSpPr>
        <p:spPr bwMode="auto">
          <a:xfrm>
            <a:off x="899592" y="2626276"/>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dirty="0" smtClean="0">
                <a:solidFill>
                  <a:srgbClr val="FFFFFF"/>
                </a:solidFill>
              </a:rPr>
              <a:t>若两</a:t>
            </a:r>
            <a:r>
              <a:rPr lang="zh-CN" altLang="en-US" sz="2400" b="1" dirty="0">
                <a:solidFill>
                  <a:srgbClr val="FFFFFF"/>
                </a:solidFill>
              </a:rPr>
              <a:t>个事件在某一惯性系中为</a:t>
            </a:r>
            <a:r>
              <a:rPr lang="zh-CN" altLang="en-US" sz="2400" b="1" dirty="0" smtClean="0">
                <a:solidFill>
                  <a:srgbClr val="00FFFF"/>
                </a:solidFill>
              </a:rPr>
              <a:t>同时同地</a:t>
            </a:r>
            <a:r>
              <a:rPr lang="zh-CN" altLang="en-US" sz="2400" b="1" dirty="0" smtClean="0">
                <a:solidFill>
                  <a:srgbClr val="FFFFFF"/>
                </a:solidFill>
              </a:rPr>
              <a:t>事件，即</a:t>
            </a:r>
            <a:endParaRPr lang="en-US" altLang="zh-CN" sz="2400" b="1" dirty="0" smtClean="0">
              <a:solidFill>
                <a:srgbClr val="FFFFFF"/>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68458686"/>
              </p:ext>
            </p:extLst>
          </p:nvPr>
        </p:nvGraphicFramePr>
        <p:xfrm>
          <a:off x="971600" y="5574250"/>
          <a:ext cx="1879200" cy="939600"/>
        </p:xfrm>
        <a:graphic>
          <a:graphicData uri="http://schemas.openxmlformats.org/presentationml/2006/ole">
            <mc:AlternateContent xmlns:mc="http://schemas.openxmlformats.org/markup-compatibility/2006">
              <mc:Choice xmlns:v="urn:schemas-microsoft-com:vml" Requires="v">
                <p:oleObj spid="_x0000_s1475310" name="Equation" r:id="rId11" imgW="939600" imgH="469800" progId="Equation.DSMT4">
                  <p:embed/>
                </p:oleObj>
              </mc:Choice>
              <mc:Fallback>
                <p:oleObj name="Equation" r:id="rId11" imgW="939600" imgH="469800" progId="Equation.DSMT4">
                  <p:embed/>
                  <p:pic>
                    <p:nvPicPr>
                      <p:cNvPr id="0" name=""/>
                      <p:cNvPicPr>
                        <a:picLocks noChangeAspect="1" noChangeArrowheads="1"/>
                      </p:cNvPicPr>
                      <p:nvPr/>
                    </p:nvPicPr>
                    <p:blipFill>
                      <a:blip r:embed="rId12"/>
                      <a:srcRect/>
                      <a:stretch>
                        <a:fillRect/>
                      </a:stretch>
                    </p:blipFill>
                    <p:spPr bwMode="auto">
                      <a:xfrm>
                        <a:off x="971600" y="5574250"/>
                        <a:ext cx="1879200" cy="939600"/>
                      </a:xfrm>
                      <a:prstGeom prst="rect">
                        <a:avLst/>
                      </a:prstGeom>
                      <a:noFill/>
                      <a:ln w="9525" algn="ctr">
                        <a:noFill/>
                        <a:miter lim="800000"/>
                        <a:headEnd/>
                        <a:tailEnd/>
                      </a:ln>
                      <a:effectLst/>
                    </p:spPr>
                  </p:pic>
                </p:oleObj>
              </mc:Fallback>
            </mc:AlternateContent>
          </a:graphicData>
        </a:graphic>
      </p:graphicFrame>
      <p:sp>
        <p:nvSpPr>
          <p:cNvPr id="12" name="AutoShape 13"/>
          <p:cNvSpPr>
            <a:spLocks noChangeArrowheads="1"/>
          </p:cNvSpPr>
          <p:nvPr/>
        </p:nvSpPr>
        <p:spPr bwMode="auto">
          <a:xfrm>
            <a:off x="3348360" y="5835244"/>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216434895"/>
              </p:ext>
            </p:extLst>
          </p:nvPr>
        </p:nvGraphicFramePr>
        <p:xfrm>
          <a:off x="4675088" y="5573713"/>
          <a:ext cx="2489200" cy="939800"/>
        </p:xfrm>
        <a:graphic>
          <a:graphicData uri="http://schemas.openxmlformats.org/presentationml/2006/ole">
            <mc:AlternateContent xmlns:mc="http://schemas.openxmlformats.org/markup-compatibility/2006">
              <mc:Choice xmlns:v="urn:schemas-microsoft-com:vml" Requires="v">
                <p:oleObj spid="_x0000_s1475311" name="Equation" r:id="rId13" imgW="1244520" imgH="469800" progId="Equation.DSMT4">
                  <p:embed/>
                </p:oleObj>
              </mc:Choice>
              <mc:Fallback>
                <p:oleObj name="Equation" r:id="rId13" imgW="1244520" imgH="469800" progId="Equation.DSMT4">
                  <p:embed/>
                  <p:pic>
                    <p:nvPicPr>
                      <p:cNvPr id="0" name=""/>
                      <p:cNvPicPr>
                        <a:picLocks noChangeAspect="1" noChangeArrowheads="1"/>
                      </p:cNvPicPr>
                      <p:nvPr/>
                    </p:nvPicPr>
                    <p:blipFill>
                      <a:blip r:embed="rId14"/>
                      <a:srcRect/>
                      <a:stretch>
                        <a:fillRect/>
                      </a:stretch>
                    </p:blipFill>
                    <p:spPr bwMode="auto">
                      <a:xfrm>
                        <a:off x="4675088" y="5573713"/>
                        <a:ext cx="2489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59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25</a:t>
            </a:fld>
            <a:endParaRPr lang="zh-CN" altLang="en-US"/>
          </a:p>
        </p:txBody>
      </p:sp>
      <p:sp>
        <p:nvSpPr>
          <p:cNvPr id="3" name="Text Box 2"/>
          <p:cNvSpPr txBox="1">
            <a:spLocks noChangeArrowheads="1"/>
          </p:cNvSpPr>
          <p:nvPr/>
        </p:nvSpPr>
        <p:spPr bwMode="auto">
          <a:xfrm>
            <a:off x="611188" y="260350"/>
            <a:ext cx="8135937"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just" fontAlgn="base">
              <a:lnSpc>
                <a:spcPct val="120000"/>
              </a:lnSpc>
              <a:spcBef>
                <a:spcPct val="0"/>
              </a:spcBef>
              <a:spcAft>
                <a:spcPct val="0"/>
              </a:spcAft>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北京和广州直线距离为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1.89×10</a:t>
            </a:r>
            <a:r>
              <a:rPr kumimoji="0" lang="en-US" altLang="zh-CN" sz="2400" b="1" i="0" u="none" strike="noStrike" kern="0" cap="none" spc="0" normalizeH="0" baseline="30000" noProof="0" dirty="0" smtClean="0">
                <a:ln>
                  <a:noFill/>
                </a:ln>
                <a:solidFill>
                  <a:srgbClr val="FFCC66"/>
                </a:solidFill>
                <a:effectLst/>
                <a:uLnTx/>
                <a:uFillTx/>
                <a:latin typeface="Times New Roman" pitchFamily="18" charset="0"/>
                <a:cs typeface="Times New Roman" pitchFamily="18" charset="0"/>
              </a:rPr>
              <a:t>3</a:t>
            </a:r>
            <a:r>
              <a:rPr lang="zh-CN" altLang="en-US" sz="2400" b="1" kern="0" dirty="0" smtClean="0">
                <a:solidFill>
                  <a:srgbClr val="FFFFFF"/>
                </a:solidFill>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km</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，在某一时刻从两地同时各开出一列火车，设有一高速飞行器沿从北京到广州的方向在高空掠过，其速率恒为</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u</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=0.5</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c</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4" name="Rectangle 3"/>
          <p:cNvSpPr>
            <a:spLocks noChangeArrowheads="1"/>
          </p:cNvSpPr>
          <p:nvPr/>
        </p:nvSpPr>
        <p:spPr bwMode="auto">
          <a:xfrm>
            <a:off x="612775" y="2636838"/>
            <a:ext cx="41036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以地面为</a:t>
            </a:r>
            <a:r>
              <a:rPr kumimoji="1"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系，飞行器为</a:t>
            </a:r>
            <a:r>
              <a:rPr kumimoji="1"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1" lang="en-US" altLang="zh-CN" sz="2400" b="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1" lang="en-US" altLang="zh-CN" sz="2400" b="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系</a:t>
            </a:r>
          </a:p>
        </p:txBody>
      </p:sp>
      <p:sp>
        <p:nvSpPr>
          <p:cNvPr id="5" name="Rectangle 7"/>
          <p:cNvSpPr>
            <a:spLocks noChangeArrowheads="1"/>
          </p:cNvSpPr>
          <p:nvPr/>
        </p:nvSpPr>
        <p:spPr bwMode="auto">
          <a:xfrm>
            <a:off x="4479634" y="2787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6" name="Rectangle 9"/>
          <p:cNvSpPr>
            <a:spLocks noChangeArrowheads="1"/>
          </p:cNvSpPr>
          <p:nvPr/>
        </p:nvSpPr>
        <p:spPr bwMode="auto">
          <a:xfrm>
            <a:off x="4479634" y="2787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7" name="Rectangle 11"/>
          <p:cNvSpPr>
            <a:spLocks noChangeArrowheads="1"/>
          </p:cNvSpPr>
          <p:nvPr/>
        </p:nvSpPr>
        <p:spPr bwMode="auto">
          <a:xfrm>
            <a:off x="207963" y="290628"/>
            <a:ext cx="41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smtClean="0">
                <a:solidFill>
                  <a:srgbClr val="FFFF00"/>
                </a:solidFill>
                <a:latin typeface="Times New Roman" pitchFamily="18" charset="0"/>
                <a:cs typeface="Times New Roman" pitchFamily="18" charset="0"/>
              </a:rPr>
              <a:t>例</a:t>
            </a:r>
          </a:p>
        </p:txBody>
      </p:sp>
      <p:sp>
        <p:nvSpPr>
          <p:cNvPr id="8" name="Rectangle 12"/>
          <p:cNvSpPr>
            <a:spLocks noChangeArrowheads="1"/>
          </p:cNvSpPr>
          <p:nvPr/>
        </p:nvSpPr>
        <p:spPr bwMode="auto">
          <a:xfrm>
            <a:off x="207963" y="268446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latin typeface="Times New Roman" pitchFamily="18" charset="0"/>
                <a:cs typeface="Times New Roman" pitchFamily="18" charset="0"/>
              </a:rPr>
              <a:t>解</a:t>
            </a:r>
          </a:p>
        </p:txBody>
      </p:sp>
      <p:sp>
        <p:nvSpPr>
          <p:cNvPr id="9" name="Rectangle 13"/>
          <p:cNvSpPr>
            <a:spLocks noChangeArrowheads="1"/>
          </p:cNvSpPr>
          <p:nvPr/>
        </p:nvSpPr>
        <p:spPr bwMode="auto">
          <a:xfrm>
            <a:off x="611188" y="1668463"/>
            <a:ext cx="8281987"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400" b="1" dirty="0" smtClean="0">
                <a:solidFill>
                  <a:srgbClr val="FFFFFF"/>
                </a:solidFill>
                <a:latin typeface="Times New Roman" pitchFamily="18" charset="0"/>
                <a:cs typeface="Times New Roman" pitchFamily="18" charset="0"/>
              </a:rPr>
              <a:t>高速飞行器上的观测者观测到哪一列火车先开？两列火车开出时刻的时间间隔是多少？</a:t>
            </a:r>
            <a:endParaRPr lang="en-US" altLang="zh-CN" sz="2400" b="1" dirty="0" smtClean="0">
              <a:solidFill>
                <a:srgbClr val="FFFFFF"/>
              </a:solidFill>
              <a:latin typeface="Times New Roman" pitchFamily="18" charset="0"/>
              <a:cs typeface="Times New Roman" pitchFamily="18" charset="0"/>
            </a:endParaRPr>
          </a:p>
        </p:txBody>
      </p:sp>
      <p:sp>
        <p:nvSpPr>
          <p:cNvPr id="10" name="Rectangle 14"/>
          <p:cNvSpPr>
            <a:spLocks noChangeArrowheads="1"/>
          </p:cNvSpPr>
          <p:nvPr/>
        </p:nvSpPr>
        <p:spPr bwMode="auto">
          <a:xfrm>
            <a:off x="207963" y="1690646"/>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求</a:t>
            </a:r>
          </a:p>
        </p:txBody>
      </p:sp>
      <p:grpSp>
        <p:nvGrpSpPr>
          <p:cNvPr id="13" name="Group 163"/>
          <p:cNvGrpSpPr>
            <a:grpSpLocks/>
          </p:cNvGrpSpPr>
          <p:nvPr/>
        </p:nvGrpSpPr>
        <p:grpSpPr bwMode="auto">
          <a:xfrm>
            <a:off x="5026026" y="2348880"/>
            <a:ext cx="3629025" cy="2243139"/>
            <a:chOff x="3166" y="1957"/>
            <a:chExt cx="2286" cy="1413"/>
          </a:xfrm>
        </p:grpSpPr>
        <p:sp>
          <p:nvSpPr>
            <p:cNvPr id="14" name="Rectangle 152"/>
            <p:cNvSpPr>
              <a:spLocks noChangeArrowheads="1"/>
            </p:cNvSpPr>
            <p:nvPr/>
          </p:nvSpPr>
          <p:spPr bwMode="auto">
            <a:xfrm>
              <a:off x="4547" y="3158"/>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16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广州</a:t>
              </a:r>
            </a:p>
          </p:txBody>
        </p:sp>
        <p:grpSp>
          <p:nvGrpSpPr>
            <p:cNvPr id="15" name="Group 21"/>
            <p:cNvGrpSpPr>
              <a:grpSpLocks/>
            </p:cNvGrpSpPr>
            <p:nvPr/>
          </p:nvGrpSpPr>
          <p:grpSpPr bwMode="auto">
            <a:xfrm>
              <a:off x="3362" y="2127"/>
              <a:ext cx="1862" cy="944"/>
              <a:chOff x="2059" y="2743"/>
              <a:chExt cx="2496" cy="1332"/>
            </a:xfrm>
          </p:grpSpPr>
          <p:sp>
            <p:nvSpPr>
              <p:cNvPr id="51" name="Line 22"/>
              <p:cNvSpPr>
                <a:spLocks noChangeShapeType="1"/>
              </p:cNvSpPr>
              <p:nvPr/>
            </p:nvSpPr>
            <p:spPr bwMode="auto">
              <a:xfrm>
                <a:off x="2059" y="2743"/>
                <a:ext cx="0" cy="1332"/>
              </a:xfrm>
              <a:prstGeom prst="line">
                <a:avLst/>
              </a:prstGeom>
              <a:noFill/>
              <a:ln w="38100">
                <a:solidFill>
                  <a:srgbClr val="FFFF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2" name="Line 23"/>
              <p:cNvSpPr>
                <a:spLocks noChangeShapeType="1"/>
              </p:cNvSpPr>
              <p:nvPr/>
            </p:nvSpPr>
            <p:spPr bwMode="auto">
              <a:xfrm>
                <a:off x="2059" y="4075"/>
                <a:ext cx="2496"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16" name="Object 24"/>
            <p:cNvGraphicFramePr>
              <a:graphicFrameLocks noChangeAspect="1"/>
            </p:cNvGraphicFramePr>
            <p:nvPr>
              <p:extLst>
                <p:ext uri="{D42A27DB-BD31-4B8C-83A1-F6EECF244321}">
                  <p14:modId xmlns:p14="http://schemas.microsoft.com/office/powerpoint/2010/main" val="4241898079"/>
                </p:ext>
              </p:extLst>
            </p:nvPr>
          </p:nvGraphicFramePr>
          <p:xfrm>
            <a:off x="5071" y="3144"/>
            <a:ext cx="127" cy="122"/>
          </p:xfrm>
          <a:graphic>
            <a:graphicData uri="http://schemas.openxmlformats.org/presentationml/2006/ole">
              <mc:AlternateContent xmlns:mc="http://schemas.openxmlformats.org/markup-compatibility/2006">
                <mc:Choice xmlns:v="urn:schemas-microsoft-com:vml" Requires="v">
                  <p:oleObj spid="_x0000_s1522934" name="公式" r:id="rId3" imgW="241200" imgH="241200" progId="Equation.3">
                    <p:embed/>
                  </p:oleObj>
                </mc:Choice>
                <mc:Fallback>
                  <p:oleObj name="公式" r:id="rId3" imgW="2412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 y="3144"/>
                          <a:ext cx="127"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5"/>
            <p:cNvGraphicFramePr>
              <a:graphicFrameLocks noChangeAspect="1"/>
            </p:cNvGraphicFramePr>
            <p:nvPr>
              <p:extLst>
                <p:ext uri="{D42A27DB-BD31-4B8C-83A1-F6EECF244321}">
                  <p14:modId xmlns:p14="http://schemas.microsoft.com/office/powerpoint/2010/main" val="628717618"/>
                </p:ext>
              </p:extLst>
            </p:nvPr>
          </p:nvGraphicFramePr>
          <p:xfrm>
            <a:off x="3166" y="2135"/>
            <a:ext cx="143" cy="161"/>
          </p:xfrm>
          <a:graphic>
            <a:graphicData uri="http://schemas.openxmlformats.org/presentationml/2006/ole">
              <mc:AlternateContent xmlns:mc="http://schemas.openxmlformats.org/markup-compatibility/2006">
                <mc:Choice xmlns:v="urn:schemas-microsoft-com:vml" Requires="v">
                  <p:oleObj spid="_x0000_s1522935" name="公式" r:id="rId5" imgW="266400" imgH="317160" progId="Equation.3">
                    <p:embed/>
                  </p:oleObj>
                </mc:Choice>
                <mc:Fallback>
                  <p:oleObj name="公式" r:id="rId5" imgW="266400" imgH="317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 y="2135"/>
                          <a:ext cx="14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6"/>
            <p:cNvGraphicFramePr>
              <a:graphicFrameLocks noChangeAspect="1"/>
            </p:cNvGraphicFramePr>
            <p:nvPr>
              <p:extLst>
                <p:ext uri="{D42A27DB-BD31-4B8C-83A1-F6EECF244321}">
                  <p14:modId xmlns:p14="http://schemas.microsoft.com/office/powerpoint/2010/main" val="4143431113"/>
                </p:ext>
              </p:extLst>
            </p:nvPr>
          </p:nvGraphicFramePr>
          <p:xfrm>
            <a:off x="3232" y="3084"/>
            <a:ext cx="116" cy="124"/>
          </p:xfrm>
          <a:graphic>
            <a:graphicData uri="http://schemas.openxmlformats.org/presentationml/2006/ole">
              <mc:AlternateContent xmlns:mc="http://schemas.openxmlformats.org/markup-compatibility/2006">
                <mc:Choice xmlns:v="urn:schemas-microsoft-com:vml" Requires="v">
                  <p:oleObj spid="_x0000_s1522936" name="公式" r:id="rId7" imgW="215640" imgH="241200" progId="Equation.3">
                    <p:embed/>
                  </p:oleObj>
                </mc:Choice>
                <mc:Fallback>
                  <p:oleObj name="公式" r:id="rId7" imgW="2156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2" y="3084"/>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7"/>
            <p:cNvGraphicFramePr>
              <a:graphicFrameLocks noChangeAspect="1"/>
            </p:cNvGraphicFramePr>
            <p:nvPr>
              <p:extLst>
                <p:ext uri="{D42A27DB-BD31-4B8C-83A1-F6EECF244321}">
                  <p14:modId xmlns:p14="http://schemas.microsoft.com/office/powerpoint/2010/main" val="746354631"/>
                </p:ext>
              </p:extLst>
            </p:nvPr>
          </p:nvGraphicFramePr>
          <p:xfrm>
            <a:off x="3415" y="2295"/>
            <a:ext cx="141" cy="166"/>
          </p:xfrm>
          <a:graphic>
            <a:graphicData uri="http://schemas.openxmlformats.org/presentationml/2006/ole">
              <mc:AlternateContent xmlns:mc="http://schemas.openxmlformats.org/markup-compatibility/2006">
                <mc:Choice xmlns:v="urn:schemas-microsoft-com:vml" Requires="v">
                  <p:oleObj spid="_x0000_s1522937"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5" y="2295"/>
                          <a:ext cx="141"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5"/>
            <p:cNvGraphicFramePr>
              <a:graphicFrameLocks noChangeAspect="1"/>
            </p:cNvGraphicFramePr>
            <p:nvPr>
              <p:extLst>
                <p:ext uri="{D42A27DB-BD31-4B8C-83A1-F6EECF244321}">
                  <p14:modId xmlns:p14="http://schemas.microsoft.com/office/powerpoint/2010/main" val="3615757855"/>
                </p:ext>
              </p:extLst>
            </p:nvPr>
          </p:nvGraphicFramePr>
          <p:xfrm>
            <a:off x="4105" y="2115"/>
            <a:ext cx="116" cy="124"/>
          </p:xfrm>
          <a:graphic>
            <a:graphicData uri="http://schemas.openxmlformats.org/presentationml/2006/ole">
              <mc:AlternateContent xmlns:mc="http://schemas.openxmlformats.org/markup-compatibility/2006">
                <mc:Choice xmlns:v="urn:schemas-microsoft-com:vml" Requires="v">
                  <p:oleObj spid="_x0000_s1522938" name="公式" r:id="rId11" imgW="228600" imgH="241200" progId="Equation.3">
                    <p:embed/>
                  </p:oleObj>
                </mc:Choice>
                <mc:Fallback>
                  <p:oleObj name="公式" r:id="rId11" imgW="2286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5" y="2115"/>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149"/>
            <p:cNvGrpSpPr>
              <a:grpSpLocks/>
            </p:cNvGrpSpPr>
            <p:nvPr/>
          </p:nvGrpSpPr>
          <p:grpSpPr bwMode="auto">
            <a:xfrm>
              <a:off x="3832" y="2205"/>
              <a:ext cx="454" cy="454"/>
              <a:chOff x="4332" y="1661"/>
              <a:chExt cx="454" cy="454"/>
            </a:xfrm>
          </p:grpSpPr>
          <p:sp>
            <p:nvSpPr>
              <p:cNvPr id="34" name="Rectangle 44"/>
              <p:cNvSpPr>
                <a:spLocks noChangeArrowheads="1"/>
              </p:cNvSpPr>
              <p:nvPr/>
            </p:nvSpPr>
            <p:spPr bwMode="auto">
              <a:xfrm>
                <a:off x="4332" y="1797"/>
                <a:ext cx="282" cy="183"/>
              </a:xfrm>
              <a:prstGeom prst="rect">
                <a:avLst/>
              </a:prstGeom>
              <a:solidFill>
                <a:srgbClr val="FF00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5" name="AutoShape 46"/>
              <p:cNvSpPr>
                <a:spLocks noChangeArrowheads="1"/>
              </p:cNvSpPr>
              <p:nvPr/>
            </p:nvSpPr>
            <p:spPr bwMode="auto">
              <a:xfrm>
                <a:off x="4412" y="1980"/>
                <a:ext cx="101" cy="135"/>
              </a:xfrm>
              <a:prstGeom prst="parallelogram">
                <a:avLst>
                  <a:gd name="adj" fmla="val 4194"/>
                </a:avLst>
              </a:prstGeom>
              <a:solidFill>
                <a:srgbClr val="FF00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6" name="Line 47"/>
              <p:cNvSpPr>
                <a:spLocks noChangeShapeType="1"/>
              </p:cNvSpPr>
              <p:nvPr/>
            </p:nvSpPr>
            <p:spPr bwMode="auto">
              <a:xfrm>
                <a:off x="4623" y="1889"/>
                <a:ext cx="163"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7" name="AutoShape 48"/>
              <p:cNvSpPr>
                <a:spLocks noChangeArrowheads="1"/>
              </p:cNvSpPr>
              <p:nvPr/>
            </p:nvSpPr>
            <p:spPr bwMode="auto">
              <a:xfrm rot="5400000" flipV="1">
                <a:off x="4560" y="1851"/>
                <a:ext cx="181" cy="7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00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8" name="AutoShape 50"/>
              <p:cNvSpPr>
                <a:spLocks noChangeArrowheads="1"/>
              </p:cNvSpPr>
              <p:nvPr/>
            </p:nvSpPr>
            <p:spPr bwMode="auto">
              <a:xfrm>
                <a:off x="4422" y="1661"/>
                <a:ext cx="91" cy="136"/>
              </a:xfrm>
              <a:prstGeom prst="parallelogram">
                <a:avLst>
                  <a:gd name="adj" fmla="val 4194"/>
                </a:avLst>
              </a:prstGeom>
              <a:solidFill>
                <a:srgbClr val="FF00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39" name="Group 61"/>
              <p:cNvGrpSpPr>
                <a:grpSpLocks/>
              </p:cNvGrpSpPr>
              <p:nvPr/>
            </p:nvGrpSpPr>
            <p:grpSpPr bwMode="auto">
              <a:xfrm flipH="1">
                <a:off x="4417" y="1818"/>
                <a:ext cx="143" cy="136"/>
                <a:chOff x="903" y="3577"/>
                <a:chExt cx="126" cy="142"/>
              </a:xfrm>
            </p:grpSpPr>
            <p:sp>
              <p:nvSpPr>
                <p:cNvPr id="40" name="Freeform 62"/>
                <p:cNvSpPr>
                  <a:spLocks/>
                </p:cNvSpPr>
                <p:nvPr/>
              </p:nvSpPr>
              <p:spPr bwMode="auto">
                <a:xfrm>
                  <a:off x="977" y="3695"/>
                  <a:ext cx="21" cy="24"/>
                </a:xfrm>
                <a:custGeom>
                  <a:avLst/>
                  <a:gdLst>
                    <a:gd name="T0" fmla="*/ 0 w 101"/>
                    <a:gd name="T1" fmla="*/ 42 h 123"/>
                    <a:gd name="T2" fmla="*/ 7 w 101"/>
                    <a:gd name="T3" fmla="*/ 70 h 123"/>
                    <a:gd name="T4" fmla="*/ 16 w 101"/>
                    <a:gd name="T5" fmla="*/ 84 h 123"/>
                    <a:gd name="T6" fmla="*/ 34 w 101"/>
                    <a:gd name="T7" fmla="*/ 106 h 123"/>
                    <a:gd name="T8" fmla="*/ 41 w 101"/>
                    <a:gd name="T9" fmla="*/ 123 h 123"/>
                    <a:gd name="T10" fmla="*/ 101 w 101"/>
                    <a:gd name="T11" fmla="*/ 76 h 123"/>
                    <a:gd name="T12" fmla="*/ 75 w 101"/>
                    <a:gd name="T13" fmla="*/ 23 h 123"/>
                    <a:gd name="T14" fmla="*/ 66 w 101"/>
                    <a:gd name="T15" fmla="*/ 0 h 123"/>
                    <a:gd name="T16" fmla="*/ 0 w 101"/>
                    <a:gd name="T17" fmla="*/ 4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23">
                      <a:moveTo>
                        <a:pt x="0" y="42"/>
                      </a:moveTo>
                      <a:lnTo>
                        <a:pt x="7" y="70"/>
                      </a:lnTo>
                      <a:lnTo>
                        <a:pt x="16" y="84"/>
                      </a:lnTo>
                      <a:lnTo>
                        <a:pt x="34" y="106"/>
                      </a:lnTo>
                      <a:lnTo>
                        <a:pt x="41" y="123"/>
                      </a:lnTo>
                      <a:lnTo>
                        <a:pt x="101" y="76"/>
                      </a:lnTo>
                      <a:lnTo>
                        <a:pt x="75" y="23"/>
                      </a:lnTo>
                      <a:lnTo>
                        <a:pt x="66" y="0"/>
                      </a:lnTo>
                      <a:lnTo>
                        <a:pt x="0" y="42"/>
                      </a:lnTo>
                      <a:close/>
                    </a:path>
                  </a:pathLst>
                </a:custGeom>
                <a:solidFill>
                  <a:srgbClr val="FFBFB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41" name="Group 63"/>
                <p:cNvGrpSpPr>
                  <a:grpSpLocks/>
                </p:cNvGrpSpPr>
                <p:nvPr/>
              </p:nvGrpSpPr>
              <p:grpSpPr bwMode="auto">
                <a:xfrm>
                  <a:off x="933" y="3677"/>
                  <a:ext cx="23" cy="19"/>
                  <a:chOff x="933" y="3677"/>
                  <a:chExt cx="23" cy="19"/>
                </a:xfrm>
              </p:grpSpPr>
              <p:sp>
                <p:nvSpPr>
                  <p:cNvPr id="49" name="Freeform 64"/>
                  <p:cNvSpPr>
                    <a:spLocks/>
                  </p:cNvSpPr>
                  <p:nvPr/>
                </p:nvSpPr>
                <p:spPr bwMode="auto">
                  <a:xfrm>
                    <a:off x="938" y="3682"/>
                    <a:ext cx="18" cy="14"/>
                  </a:xfrm>
                  <a:custGeom>
                    <a:avLst/>
                    <a:gdLst>
                      <a:gd name="T0" fmla="*/ 0 w 90"/>
                      <a:gd name="T1" fmla="*/ 0 h 69"/>
                      <a:gd name="T2" fmla="*/ 2 w 90"/>
                      <a:gd name="T3" fmla="*/ 28 h 69"/>
                      <a:gd name="T4" fmla="*/ 3 w 90"/>
                      <a:gd name="T5" fmla="*/ 44 h 69"/>
                      <a:gd name="T6" fmla="*/ 3 w 90"/>
                      <a:gd name="T7" fmla="*/ 56 h 69"/>
                      <a:gd name="T8" fmla="*/ 3 w 90"/>
                      <a:gd name="T9" fmla="*/ 69 h 69"/>
                      <a:gd name="T10" fmla="*/ 90 w 90"/>
                      <a:gd name="T11" fmla="*/ 61 h 69"/>
                      <a:gd name="T12" fmla="*/ 88 w 90"/>
                      <a:gd name="T13" fmla="*/ 3 h 69"/>
                      <a:gd name="T14" fmla="*/ 0 w 90"/>
                      <a:gd name="T15" fmla="*/ 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69">
                        <a:moveTo>
                          <a:pt x="0" y="0"/>
                        </a:moveTo>
                        <a:lnTo>
                          <a:pt x="2" y="28"/>
                        </a:lnTo>
                        <a:lnTo>
                          <a:pt x="3" y="44"/>
                        </a:lnTo>
                        <a:lnTo>
                          <a:pt x="3" y="56"/>
                        </a:lnTo>
                        <a:lnTo>
                          <a:pt x="3" y="69"/>
                        </a:lnTo>
                        <a:lnTo>
                          <a:pt x="90" y="61"/>
                        </a:lnTo>
                        <a:lnTo>
                          <a:pt x="88" y="3"/>
                        </a:lnTo>
                        <a:lnTo>
                          <a:pt x="0" y="0"/>
                        </a:lnTo>
                        <a:close/>
                      </a:path>
                    </a:pathLst>
                  </a:custGeom>
                  <a:solidFill>
                    <a:srgbClr val="5F3F1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0" name="Freeform 65"/>
                  <p:cNvSpPr>
                    <a:spLocks/>
                  </p:cNvSpPr>
                  <p:nvPr/>
                </p:nvSpPr>
                <p:spPr bwMode="auto">
                  <a:xfrm>
                    <a:off x="933" y="3677"/>
                    <a:ext cx="18" cy="7"/>
                  </a:xfrm>
                  <a:custGeom>
                    <a:avLst/>
                    <a:gdLst>
                      <a:gd name="T0" fmla="*/ 0 w 90"/>
                      <a:gd name="T1" fmla="*/ 3 h 35"/>
                      <a:gd name="T2" fmla="*/ 0 w 90"/>
                      <a:gd name="T3" fmla="*/ 35 h 35"/>
                      <a:gd name="T4" fmla="*/ 90 w 90"/>
                      <a:gd name="T5" fmla="*/ 35 h 35"/>
                      <a:gd name="T6" fmla="*/ 88 w 90"/>
                      <a:gd name="T7" fmla="*/ 0 h 35"/>
                      <a:gd name="T8" fmla="*/ 0 w 90"/>
                      <a:gd name="T9" fmla="*/ 3 h 35"/>
                    </a:gdLst>
                    <a:ahLst/>
                    <a:cxnLst>
                      <a:cxn ang="0">
                        <a:pos x="T0" y="T1"/>
                      </a:cxn>
                      <a:cxn ang="0">
                        <a:pos x="T2" y="T3"/>
                      </a:cxn>
                      <a:cxn ang="0">
                        <a:pos x="T4" y="T5"/>
                      </a:cxn>
                      <a:cxn ang="0">
                        <a:pos x="T6" y="T7"/>
                      </a:cxn>
                      <a:cxn ang="0">
                        <a:pos x="T8" y="T9"/>
                      </a:cxn>
                    </a:cxnLst>
                    <a:rect l="0" t="0" r="r" b="b"/>
                    <a:pathLst>
                      <a:path w="90" h="35">
                        <a:moveTo>
                          <a:pt x="0" y="3"/>
                        </a:moveTo>
                        <a:lnTo>
                          <a:pt x="0" y="35"/>
                        </a:lnTo>
                        <a:lnTo>
                          <a:pt x="90" y="35"/>
                        </a:lnTo>
                        <a:lnTo>
                          <a:pt x="88" y="0"/>
                        </a:lnTo>
                        <a:lnTo>
                          <a:pt x="0" y="3"/>
                        </a:lnTo>
                        <a:close/>
                      </a:path>
                    </a:pathLst>
                  </a:custGeom>
                  <a:solidFill>
                    <a:srgbClr val="FFFFF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42" name="Freeform 66"/>
                <p:cNvSpPr>
                  <a:spLocks/>
                </p:cNvSpPr>
                <p:nvPr/>
              </p:nvSpPr>
              <p:spPr bwMode="auto">
                <a:xfrm>
                  <a:off x="903" y="3590"/>
                  <a:ext cx="111" cy="127"/>
                </a:xfrm>
                <a:custGeom>
                  <a:avLst/>
                  <a:gdLst>
                    <a:gd name="T0" fmla="*/ 80 w 554"/>
                    <a:gd name="T1" fmla="*/ 219 h 636"/>
                    <a:gd name="T2" fmla="*/ 36 w 554"/>
                    <a:gd name="T3" fmla="*/ 230 h 636"/>
                    <a:gd name="T4" fmla="*/ 12 w 554"/>
                    <a:gd name="T5" fmla="*/ 260 h 636"/>
                    <a:gd name="T6" fmla="*/ 0 w 554"/>
                    <a:gd name="T7" fmla="*/ 299 h 636"/>
                    <a:gd name="T8" fmla="*/ 5 w 554"/>
                    <a:gd name="T9" fmla="*/ 333 h 636"/>
                    <a:gd name="T10" fmla="*/ 20 w 554"/>
                    <a:gd name="T11" fmla="*/ 357 h 636"/>
                    <a:gd name="T12" fmla="*/ 54 w 554"/>
                    <a:gd name="T13" fmla="*/ 373 h 636"/>
                    <a:gd name="T14" fmla="*/ 102 w 554"/>
                    <a:gd name="T15" fmla="*/ 370 h 636"/>
                    <a:gd name="T16" fmla="*/ 127 w 554"/>
                    <a:gd name="T17" fmla="*/ 368 h 636"/>
                    <a:gd name="T18" fmla="*/ 108 w 554"/>
                    <a:gd name="T19" fmla="*/ 431 h 636"/>
                    <a:gd name="T20" fmla="*/ 183 w 554"/>
                    <a:gd name="T21" fmla="*/ 438 h 636"/>
                    <a:gd name="T22" fmla="*/ 212 w 554"/>
                    <a:gd name="T23" fmla="*/ 445 h 636"/>
                    <a:gd name="T24" fmla="*/ 231 w 554"/>
                    <a:gd name="T25" fmla="*/ 458 h 636"/>
                    <a:gd name="T26" fmla="*/ 205 w 554"/>
                    <a:gd name="T27" fmla="*/ 514 h 636"/>
                    <a:gd name="T28" fmla="*/ 143 w 554"/>
                    <a:gd name="T29" fmla="*/ 513 h 636"/>
                    <a:gd name="T30" fmla="*/ 123 w 554"/>
                    <a:gd name="T31" fmla="*/ 546 h 636"/>
                    <a:gd name="T32" fmla="*/ 141 w 554"/>
                    <a:gd name="T33" fmla="*/ 615 h 636"/>
                    <a:gd name="T34" fmla="*/ 178 w 554"/>
                    <a:gd name="T35" fmla="*/ 636 h 636"/>
                    <a:gd name="T36" fmla="*/ 284 w 554"/>
                    <a:gd name="T37" fmla="*/ 623 h 636"/>
                    <a:gd name="T38" fmla="*/ 388 w 554"/>
                    <a:gd name="T39" fmla="*/ 574 h 636"/>
                    <a:gd name="T40" fmla="*/ 454 w 554"/>
                    <a:gd name="T41" fmla="*/ 517 h 636"/>
                    <a:gd name="T42" fmla="*/ 476 w 554"/>
                    <a:gd name="T43" fmla="*/ 472 h 636"/>
                    <a:gd name="T44" fmla="*/ 522 w 554"/>
                    <a:gd name="T45" fmla="*/ 398 h 636"/>
                    <a:gd name="T46" fmla="*/ 544 w 554"/>
                    <a:gd name="T47" fmla="*/ 323 h 636"/>
                    <a:gd name="T48" fmla="*/ 554 w 554"/>
                    <a:gd name="T49" fmla="*/ 228 h 636"/>
                    <a:gd name="T50" fmla="*/ 535 w 554"/>
                    <a:gd name="T51" fmla="*/ 123 h 636"/>
                    <a:gd name="T52" fmla="*/ 480 w 554"/>
                    <a:gd name="T53" fmla="*/ 49 h 636"/>
                    <a:gd name="T54" fmla="*/ 432 w 554"/>
                    <a:gd name="T55" fmla="*/ 19 h 636"/>
                    <a:gd name="T56" fmla="*/ 364 w 554"/>
                    <a:gd name="T57" fmla="*/ 0 h 636"/>
                    <a:gd name="T58" fmla="*/ 233 w 554"/>
                    <a:gd name="T59" fmla="*/ 21 h 636"/>
                    <a:gd name="T60" fmla="*/ 160 w 554"/>
                    <a:gd name="T61" fmla="*/ 77 h 636"/>
                    <a:gd name="T62" fmla="*/ 115 w 554"/>
                    <a:gd name="T63" fmla="*/ 144 h 636"/>
                    <a:gd name="T64" fmla="*/ 108 w 554"/>
                    <a:gd name="T65" fmla="*/ 21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4" h="636">
                      <a:moveTo>
                        <a:pt x="108" y="217"/>
                      </a:moveTo>
                      <a:lnTo>
                        <a:pt x="80" y="219"/>
                      </a:lnTo>
                      <a:lnTo>
                        <a:pt x="52" y="223"/>
                      </a:lnTo>
                      <a:lnTo>
                        <a:pt x="36" y="230"/>
                      </a:lnTo>
                      <a:lnTo>
                        <a:pt x="22" y="242"/>
                      </a:lnTo>
                      <a:lnTo>
                        <a:pt x="12" y="260"/>
                      </a:lnTo>
                      <a:lnTo>
                        <a:pt x="5" y="282"/>
                      </a:lnTo>
                      <a:lnTo>
                        <a:pt x="0" y="299"/>
                      </a:lnTo>
                      <a:lnTo>
                        <a:pt x="0" y="316"/>
                      </a:lnTo>
                      <a:lnTo>
                        <a:pt x="5" y="333"/>
                      </a:lnTo>
                      <a:lnTo>
                        <a:pt x="12" y="348"/>
                      </a:lnTo>
                      <a:lnTo>
                        <a:pt x="20" y="357"/>
                      </a:lnTo>
                      <a:lnTo>
                        <a:pt x="36" y="368"/>
                      </a:lnTo>
                      <a:lnTo>
                        <a:pt x="54" y="373"/>
                      </a:lnTo>
                      <a:lnTo>
                        <a:pt x="76" y="376"/>
                      </a:lnTo>
                      <a:lnTo>
                        <a:pt x="102" y="370"/>
                      </a:lnTo>
                      <a:lnTo>
                        <a:pt x="114" y="368"/>
                      </a:lnTo>
                      <a:lnTo>
                        <a:pt x="127" y="368"/>
                      </a:lnTo>
                      <a:lnTo>
                        <a:pt x="109" y="373"/>
                      </a:lnTo>
                      <a:lnTo>
                        <a:pt x="108" y="431"/>
                      </a:lnTo>
                      <a:lnTo>
                        <a:pt x="155" y="436"/>
                      </a:lnTo>
                      <a:lnTo>
                        <a:pt x="183" y="438"/>
                      </a:lnTo>
                      <a:lnTo>
                        <a:pt x="197" y="438"/>
                      </a:lnTo>
                      <a:lnTo>
                        <a:pt x="212" y="445"/>
                      </a:lnTo>
                      <a:lnTo>
                        <a:pt x="224" y="453"/>
                      </a:lnTo>
                      <a:lnTo>
                        <a:pt x="231" y="458"/>
                      </a:lnTo>
                      <a:lnTo>
                        <a:pt x="233" y="501"/>
                      </a:lnTo>
                      <a:lnTo>
                        <a:pt x="205" y="514"/>
                      </a:lnTo>
                      <a:lnTo>
                        <a:pt x="181" y="514"/>
                      </a:lnTo>
                      <a:lnTo>
                        <a:pt x="143" y="513"/>
                      </a:lnTo>
                      <a:lnTo>
                        <a:pt x="117" y="507"/>
                      </a:lnTo>
                      <a:lnTo>
                        <a:pt x="123" y="546"/>
                      </a:lnTo>
                      <a:lnTo>
                        <a:pt x="127" y="588"/>
                      </a:lnTo>
                      <a:lnTo>
                        <a:pt x="141" y="615"/>
                      </a:lnTo>
                      <a:lnTo>
                        <a:pt x="153" y="624"/>
                      </a:lnTo>
                      <a:lnTo>
                        <a:pt x="178" y="636"/>
                      </a:lnTo>
                      <a:lnTo>
                        <a:pt x="244" y="630"/>
                      </a:lnTo>
                      <a:lnTo>
                        <a:pt x="284" y="623"/>
                      </a:lnTo>
                      <a:lnTo>
                        <a:pt x="341" y="596"/>
                      </a:lnTo>
                      <a:lnTo>
                        <a:pt x="388" y="574"/>
                      </a:lnTo>
                      <a:lnTo>
                        <a:pt x="439" y="541"/>
                      </a:lnTo>
                      <a:lnTo>
                        <a:pt x="454" y="517"/>
                      </a:lnTo>
                      <a:lnTo>
                        <a:pt x="464" y="494"/>
                      </a:lnTo>
                      <a:lnTo>
                        <a:pt x="476" y="472"/>
                      </a:lnTo>
                      <a:lnTo>
                        <a:pt x="503" y="436"/>
                      </a:lnTo>
                      <a:lnTo>
                        <a:pt x="522" y="398"/>
                      </a:lnTo>
                      <a:lnTo>
                        <a:pt x="535" y="361"/>
                      </a:lnTo>
                      <a:lnTo>
                        <a:pt x="544" y="323"/>
                      </a:lnTo>
                      <a:lnTo>
                        <a:pt x="551" y="280"/>
                      </a:lnTo>
                      <a:lnTo>
                        <a:pt x="554" y="228"/>
                      </a:lnTo>
                      <a:lnTo>
                        <a:pt x="548" y="173"/>
                      </a:lnTo>
                      <a:lnTo>
                        <a:pt x="535" y="123"/>
                      </a:lnTo>
                      <a:lnTo>
                        <a:pt x="514" y="90"/>
                      </a:lnTo>
                      <a:lnTo>
                        <a:pt x="480" y="49"/>
                      </a:lnTo>
                      <a:lnTo>
                        <a:pt x="455" y="32"/>
                      </a:lnTo>
                      <a:lnTo>
                        <a:pt x="432" y="19"/>
                      </a:lnTo>
                      <a:lnTo>
                        <a:pt x="401" y="7"/>
                      </a:lnTo>
                      <a:lnTo>
                        <a:pt x="364" y="0"/>
                      </a:lnTo>
                      <a:lnTo>
                        <a:pt x="307" y="2"/>
                      </a:lnTo>
                      <a:lnTo>
                        <a:pt x="233" y="21"/>
                      </a:lnTo>
                      <a:lnTo>
                        <a:pt x="188" y="50"/>
                      </a:lnTo>
                      <a:lnTo>
                        <a:pt x="160" y="77"/>
                      </a:lnTo>
                      <a:lnTo>
                        <a:pt x="134" y="112"/>
                      </a:lnTo>
                      <a:lnTo>
                        <a:pt x="115" y="144"/>
                      </a:lnTo>
                      <a:lnTo>
                        <a:pt x="108" y="191"/>
                      </a:lnTo>
                      <a:lnTo>
                        <a:pt x="108" y="217"/>
                      </a:lnTo>
                      <a:close/>
                    </a:path>
                  </a:pathLst>
                </a:custGeom>
                <a:solidFill>
                  <a:srgbClr val="FFBFB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nvGrpSpPr>
                <p:cNvPr id="43" name="Group 67"/>
                <p:cNvGrpSpPr>
                  <a:grpSpLocks/>
                </p:cNvGrpSpPr>
                <p:nvPr/>
              </p:nvGrpSpPr>
              <p:grpSpPr bwMode="auto">
                <a:xfrm>
                  <a:off x="932" y="3627"/>
                  <a:ext cx="23" cy="30"/>
                  <a:chOff x="932" y="3627"/>
                  <a:chExt cx="23" cy="30"/>
                </a:xfrm>
              </p:grpSpPr>
              <p:sp>
                <p:nvSpPr>
                  <p:cNvPr id="47" name="Freeform 68"/>
                  <p:cNvSpPr>
                    <a:spLocks/>
                  </p:cNvSpPr>
                  <p:nvPr/>
                </p:nvSpPr>
                <p:spPr bwMode="auto">
                  <a:xfrm>
                    <a:off x="932" y="3627"/>
                    <a:ext cx="23" cy="30"/>
                  </a:xfrm>
                  <a:custGeom>
                    <a:avLst/>
                    <a:gdLst>
                      <a:gd name="T0" fmla="*/ 57 w 115"/>
                      <a:gd name="T1" fmla="*/ 0 h 148"/>
                      <a:gd name="T2" fmla="*/ 62 w 115"/>
                      <a:gd name="T3" fmla="*/ 0 h 148"/>
                      <a:gd name="T4" fmla="*/ 72 w 115"/>
                      <a:gd name="T5" fmla="*/ 3 h 148"/>
                      <a:gd name="T6" fmla="*/ 81 w 115"/>
                      <a:gd name="T7" fmla="*/ 6 h 148"/>
                      <a:gd name="T8" fmla="*/ 89 w 115"/>
                      <a:gd name="T9" fmla="*/ 13 h 148"/>
                      <a:gd name="T10" fmla="*/ 98 w 115"/>
                      <a:gd name="T11" fmla="*/ 22 h 148"/>
                      <a:gd name="T12" fmla="*/ 105 w 115"/>
                      <a:gd name="T13" fmla="*/ 33 h 148"/>
                      <a:gd name="T14" fmla="*/ 112 w 115"/>
                      <a:gd name="T15" fmla="*/ 46 h 148"/>
                      <a:gd name="T16" fmla="*/ 114 w 115"/>
                      <a:gd name="T17" fmla="*/ 60 h 148"/>
                      <a:gd name="T18" fmla="*/ 115 w 115"/>
                      <a:gd name="T19" fmla="*/ 74 h 148"/>
                      <a:gd name="T20" fmla="*/ 114 w 115"/>
                      <a:gd name="T21" fmla="*/ 92 h 148"/>
                      <a:gd name="T22" fmla="*/ 111 w 115"/>
                      <a:gd name="T23" fmla="*/ 107 h 148"/>
                      <a:gd name="T24" fmla="*/ 104 w 115"/>
                      <a:gd name="T25" fmla="*/ 120 h 148"/>
                      <a:gd name="T26" fmla="*/ 95 w 115"/>
                      <a:gd name="T27" fmla="*/ 129 h 148"/>
                      <a:gd name="T28" fmla="*/ 88 w 115"/>
                      <a:gd name="T29" fmla="*/ 137 h 148"/>
                      <a:gd name="T30" fmla="*/ 79 w 115"/>
                      <a:gd name="T31" fmla="*/ 143 h 148"/>
                      <a:gd name="T32" fmla="*/ 67 w 115"/>
                      <a:gd name="T33" fmla="*/ 147 h 148"/>
                      <a:gd name="T34" fmla="*/ 58 w 115"/>
                      <a:gd name="T35" fmla="*/ 148 h 148"/>
                      <a:gd name="T36" fmla="*/ 47 w 115"/>
                      <a:gd name="T37" fmla="*/ 147 h 148"/>
                      <a:gd name="T38" fmla="*/ 36 w 115"/>
                      <a:gd name="T39" fmla="*/ 142 h 148"/>
                      <a:gd name="T40" fmla="*/ 24 w 115"/>
                      <a:gd name="T41" fmla="*/ 135 h 148"/>
                      <a:gd name="T42" fmla="*/ 17 w 115"/>
                      <a:gd name="T43" fmla="*/ 129 h 148"/>
                      <a:gd name="T44" fmla="*/ 12 w 115"/>
                      <a:gd name="T45" fmla="*/ 120 h 148"/>
                      <a:gd name="T46" fmla="*/ 7 w 115"/>
                      <a:gd name="T47" fmla="*/ 111 h 148"/>
                      <a:gd name="T48" fmla="*/ 3 w 115"/>
                      <a:gd name="T49" fmla="*/ 98 h 148"/>
                      <a:gd name="T50" fmla="*/ 0 w 115"/>
                      <a:gd name="T51" fmla="*/ 87 h 148"/>
                      <a:gd name="T52" fmla="*/ 0 w 115"/>
                      <a:gd name="T53" fmla="*/ 77 h 148"/>
                      <a:gd name="T54" fmla="*/ 0 w 115"/>
                      <a:gd name="T55" fmla="*/ 66 h 148"/>
                      <a:gd name="T56" fmla="*/ 2 w 115"/>
                      <a:gd name="T57" fmla="*/ 57 h 148"/>
                      <a:gd name="T58" fmla="*/ 5 w 115"/>
                      <a:gd name="T59" fmla="*/ 43 h 148"/>
                      <a:gd name="T60" fmla="*/ 11 w 115"/>
                      <a:gd name="T61" fmla="*/ 31 h 148"/>
                      <a:gd name="T62" fmla="*/ 19 w 115"/>
                      <a:gd name="T63" fmla="*/ 19 h 148"/>
                      <a:gd name="T64" fmla="*/ 26 w 115"/>
                      <a:gd name="T65" fmla="*/ 13 h 148"/>
                      <a:gd name="T66" fmla="*/ 34 w 115"/>
                      <a:gd name="T67" fmla="*/ 7 h 148"/>
                      <a:gd name="T68" fmla="*/ 46 w 115"/>
                      <a:gd name="T69" fmla="*/ 2 h 148"/>
                      <a:gd name="T70" fmla="*/ 57 w 115"/>
                      <a:gd name="T71"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48">
                        <a:moveTo>
                          <a:pt x="57" y="0"/>
                        </a:moveTo>
                        <a:lnTo>
                          <a:pt x="62" y="0"/>
                        </a:lnTo>
                        <a:lnTo>
                          <a:pt x="72" y="3"/>
                        </a:lnTo>
                        <a:lnTo>
                          <a:pt x="81" y="6"/>
                        </a:lnTo>
                        <a:lnTo>
                          <a:pt x="89" y="13"/>
                        </a:lnTo>
                        <a:lnTo>
                          <a:pt x="98" y="22"/>
                        </a:lnTo>
                        <a:lnTo>
                          <a:pt x="105" y="33"/>
                        </a:lnTo>
                        <a:lnTo>
                          <a:pt x="112" y="46"/>
                        </a:lnTo>
                        <a:lnTo>
                          <a:pt x="114" y="60"/>
                        </a:lnTo>
                        <a:lnTo>
                          <a:pt x="115" y="74"/>
                        </a:lnTo>
                        <a:lnTo>
                          <a:pt x="114" y="92"/>
                        </a:lnTo>
                        <a:lnTo>
                          <a:pt x="111" y="107"/>
                        </a:lnTo>
                        <a:lnTo>
                          <a:pt x="104" y="120"/>
                        </a:lnTo>
                        <a:lnTo>
                          <a:pt x="95" y="129"/>
                        </a:lnTo>
                        <a:lnTo>
                          <a:pt x="88" y="137"/>
                        </a:lnTo>
                        <a:lnTo>
                          <a:pt x="79" y="143"/>
                        </a:lnTo>
                        <a:lnTo>
                          <a:pt x="67" y="147"/>
                        </a:lnTo>
                        <a:lnTo>
                          <a:pt x="58" y="148"/>
                        </a:lnTo>
                        <a:lnTo>
                          <a:pt x="47" y="147"/>
                        </a:lnTo>
                        <a:lnTo>
                          <a:pt x="36" y="142"/>
                        </a:lnTo>
                        <a:lnTo>
                          <a:pt x="24" y="135"/>
                        </a:lnTo>
                        <a:lnTo>
                          <a:pt x="17" y="129"/>
                        </a:lnTo>
                        <a:lnTo>
                          <a:pt x="12" y="120"/>
                        </a:lnTo>
                        <a:lnTo>
                          <a:pt x="7" y="111"/>
                        </a:lnTo>
                        <a:lnTo>
                          <a:pt x="3" y="98"/>
                        </a:lnTo>
                        <a:lnTo>
                          <a:pt x="0" y="87"/>
                        </a:lnTo>
                        <a:lnTo>
                          <a:pt x="0" y="77"/>
                        </a:lnTo>
                        <a:lnTo>
                          <a:pt x="0" y="66"/>
                        </a:lnTo>
                        <a:lnTo>
                          <a:pt x="2" y="57"/>
                        </a:lnTo>
                        <a:lnTo>
                          <a:pt x="5" y="43"/>
                        </a:lnTo>
                        <a:lnTo>
                          <a:pt x="11" y="31"/>
                        </a:lnTo>
                        <a:lnTo>
                          <a:pt x="19" y="19"/>
                        </a:lnTo>
                        <a:lnTo>
                          <a:pt x="26" y="13"/>
                        </a:lnTo>
                        <a:lnTo>
                          <a:pt x="34" y="7"/>
                        </a:lnTo>
                        <a:lnTo>
                          <a:pt x="46" y="2"/>
                        </a:lnTo>
                        <a:lnTo>
                          <a:pt x="57" y="0"/>
                        </a:lnTo>
                        <a:close/>
                      </a:path>
                    </a:pathLst>
                  </a:custGeom>
                  <a:solidFill>
                    <a:srgbClr val="FFFFF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8" name="Freeform 69"/>
                  <p:cNvSpPr>
                    <a:spLocks/>
                  </p:cNvSpPr>
                  <p:nvPr/>
                </p:nvSpPr>
                <p:spPr bwMode="auto">
                  <a:xfrm>
                    <a:off x="933" y="3640"/>
                    <a:ext cx="9" cy="12"/>
                  </a:xfrm>
                  <a:custGeom>
                    <a:avLst/>
                    <a:gdLst>
                      <a:gd name="T0" fmla="*/ 24 w 48"/>
                      <a:gd name="T1" fmla="*/ 0 h 63"/>
                      <a:gd name="T2" fmla="*/ 26 w 48"/>
                      <a:gd name="T3" fmla="*/ 0 h 63"/>
                      <a:gd name="T4" fmla="*/ 30 w 48"/>
                      <a:gd name="T5" fmla="*/ 1 h 63"/>
                      <a:gd name="T6" fmla="*/ 34 w 48"/>
                      <a:gd name="T7" fmla="*/ 2 h 63"/>
                      <a:gd name="T8" fmla="*/ 37 w 48"/>
                      <a:gd name="T9" fmla="*/ 5 h 63"/>
                      <a:gd name="T10" fmla="*/ 41 w 48"/>
                      <a:gd name="T11" fmla="*/ 9 h 63"/>
                      <a:gd name="T12" fmla="*/ 44 w 48"/>
                      <a:gd name="T13" fmla="*/ 15 h 63"/>
                      <a:gd name="T14" fmla="*/ 47 w 48"/>
                      <a:gd name="T15" fmla="*/ 19 h 63"/>
                      <a:gd name="T16" fmla="*/ 48 w 48"/>
                      <a:gd name="T17" fmla="*/ 25 h 63"/>
                      <a:gd name="T18" fmla="*/ 48 w 48"/>
                      <a:gd name="T19" fmla="*/ 31 h 63"/>
                      <a:gd name="T20" fmla="*/ 47 w 48"/>
                      <a:gd name="T21" fmla="*/ 39 h 63"/>
                      <a:gd name="T22" fmla="*/ 46 w 48"/>
                      <a:gd name="T23" fmla="*/ 45 h 63"/>
                      <a:gd name="T24" fmla="*/ 44 w 48"/>
                      <a:gd name="T25" fmla="*/ 50 h 63"/>
                      <a:gd name="T26" fmla="*/ 40 w 48"/>
                      <a:gd name="T27" fmla="*/ 55 h 63"/>
                      <a:gd name="T28" fmla="*/ 37 w 48"/>
                      <a:gd name="T29" fmla="*/ 58 h 63"/>
                      <a:gd name="T30" fmla="*/ 33 w 48"/>
                      <a:gd name="T31" fmla="*/ 62 h 63"/>
                      <a:gd name="T32" fmla="*/ 28 w 48"/>
                      <a:gd name="T33" fmla="*/ 63 h 63"/>
                      <a:gd name="T34" fmla="*/ 24 w 48"/>
                      <a:gd name="T35" fmla="*/ 63 h 63"/>
                      <a:gd name="T36" fmla="*/ 19 w 48"/>
                      <a:gd name="T37" fmla="*/ 63 h 63"/>
                      <a:gd name="T38" fmla="*/ 14 w 48"/>
                      <a:gd name="T39" fmla="*/ 60 h 63"/>
                      <a:gd name="T40" fmla="*/ 11 w 48"/>
                      <a:gd name="T41" fmla="*/ 57 h 63"/>
                      <a:gd name="T42" fmla="*/ 7 w 48"/>
                      <a:gd name="T43" fmla="*/ 55 h 63"/>
                      <a:gd name="T44" fmla="*/ 5 w 48"/>
                      <a:gd name="T45" fmla="*/ 50 h 63"/>
                      <a:gd name="T46" fmla="*/ 4 w 48"/>
                      <a:gd name="T47" fmla="*/ 48 h 63"/>
                      <a:gd name="T48" fmla="*/ 0 w 48"/>
                      <a:gd name="T49" fmla="*/ 42 h 63"/>
                      <a:gd name="T50" fmla="*/ 0 w 48"/>
                      <a:gd name="T51" fmla="*/ 37 h 63"/>
                      <a:gd name="T52" fmla="*/ 0 w 48"/>
                      <a:gd name="T53" fmla="*/ 32 h 63"/>
                      <a:gd name="T54" fmla="*/ 0 w 48"/>
                      <a:gd name="T55" fmla="*/ 28 h 63"/>
                      <a:gd name="T56" fmla="*/ 0 w 48"/>
                      <a:gd name="T57" fmla="*/ 24 h 63"/>
                      <a:gd name="T58" fmla="*/ 3 w 48"/>
                      <a:gd name="T59" fmla="*/ 17 h 63"/>
                      <a:gd name="T60" fmla="*/ 5 w 48"/>
                      <a:gd name="T61" fmla="*/ 12 h 63"/>
                      <a:gd name="T62" fmla="*/ 8 w 48"/>
                      <a:gd name="T63" fmla="*/ 8 h 63"/>
                      <a:gd name="T64" fmla="*/ 11 w 48"/>
                      <a:gd name="T65" fmla="*/ 5 h 63"/>
                      <a:gd name="T66" fmla="*/ 14 w 48"/>
                      <a:gd name="T67" fmla="*/ 3 h 63"/>
                      <a:gd name="T68" fmla="*/ 19 w 48"/>
                      <a:gd name="T69" fmla="*/ 1 h 63"/>
                      <a:gd name="T70" fmla="*/ 24 w 48"/>
                      <a:gd name="T7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63">
                        <a:moveTo>
                          <a:pt x="24" y="0"/>
                        </a:moveTo>
                        <a:lnTo>
                          <a:pt x="26" y="0"/>
                        </a:lnTo>
                        <a:lnTo>
                          <a:pt x="30" y="1"/>
                        </a:lnTo>
                        <a:lnTo>
                          <a:pt x="34" y="2"/>
                        </a:lnTo>
                        <a:lnTo>
                          <a:pt x="37" y="5"/>
                        </a:lnTo>
                        <a:lnTo>
                          <a:pt x="41" y="9"/>
                        </a:lnTo>
                        <a:lnTo>
                          <a:pt x="44" y="15"/>
                        </a:lnTo>
                        <a:lnTo>
                          <a:pt x="47" y="19"/>
                        </a:lnTo>
                        <a:lnTo>
                          <a:pt x="48" y="25"/>
                        </a:lnTo>
                        <a:lnTo>
                          <a:pt x="48" y="31"/>
                        </a:lnTo>
                        <a:lnTo>
                          <a:pt x="47" y="39"/>
                        </a:lnTo>
                        <a:lnTo>
                          <a:pt x="46" y="45"/>
                        </a:lnTo>
                        <a:lnTo>
                          <a:pt x="44" y="50"/>
                        </a:lnTo>
                        <a:lnTo>
                          <a:pt x="40" y="55"/>
                        </a:lnTo>
                        <a:lnTo>
                          <a:pt x="37" y="58"/>
                        </a:lnTo>
                        <a:lnTo>
                          <a:pt x="33" y="62"/>
                        </a:lnTo>
                        <a:lnTo>
                          <a:pt x="28" y="63"/>
                        </a:lnTo>
                        <a:lnTo>
                          <a:pt x="24" y="63"/>
                        </a:lnTo>
                        <a:lnTo>
                          <a:pt x="19" y="63"/>
                        </a:lnTo>
                        <a:lnTo>
                          <a:pt x="14" y="60"/>
                        </a:lnTo>
                        <a:lnTo>
                          <a:pt x="11" y="57"/>
                        </a:lnTo>
                        <a:lnTo>
                          <a:pt x="7" y="55"/>
                        </a:lnTo>
                        <a:lnTo>
                          <a:pt x="5" y="50"/>
                        </a:lnTo>
                        <a:lnTo>
                          <a:pt x="4" y="48"/>
                        </a:lnTo>
                        <a:lnTo>
                          <a:pt x="0" y="42"/>
                        </a:lnTo>
                        <a:lnTo>
                          <a:pt x="0" y="37"/>
                        </a:lnTo>
                        <a:lnTo>
                          <a:pt x="0" y="32"/>
                        </a:lnTo>
                        <a:lnTo>
                          <a:pt x="0" y="28"/>
                        </a:lnTo>
                        <a:lnTo>
                          <a:pt x="0" y="24"/>
                        </a:lnTo>
                        <a:lnTo>
                          <a:pt x="3" y="17"/>
                        </a:lnTo>
                        <a:lnTo>
                          <a:pt x="5" y="12"/>
                        </a:lnTo>
                        <a:lnTo>
                          <a:pt x="8" y="8"/>
                        </a:lnTo>
                        <a:lnTo>
                          <a:pt x="11" y="5"/>
                        </a:lnTo>
                        <a:lnTo>
                          <a:pt x="14" y="3"/>
                        </a:lnTo>
                        <a:lnTo>
                          <a:pt x="19" y="1"/>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nvGrpSpPr>
                <p:cNvPr id="44" name="Group 70"/>
                <p:cNvGrpSpPr>
                  <a:grpSpLocks/>
                </p:cNvGrpSpPr>
                <p:nvPr/>
              </p:nvGrpSpPr>
              <p:grpSpPr bwMode="auto">
                <a:xfrm>
                  <a:off x="930" y="3577"/>
                  <a:ext cx="99" cy="112"/>
                  <a:chOff x="930" y="3577"/>
                  <a:chExt cx="99" cy="112"/>
                </a:xfrm>
              </p:grpSpPr>
              <p:sp>
                <p:nvSpPr>
                  <p:cNvPr id="45" name="Freeform 71"/>
                  <p:cNvSpPr>
                    <a:spLocks/>
                  </p:cNvSpPr>
                  <p:nvPr/>
                </p:nvSpPr>
                <p:spPr bwMode="auto">
                  <a:xfrm>
                    <a:off x="935" y="3612"/>
                    <a:ext cx="26" cy="17"/>
                  </a:xfrm>
                  <a:custGeom>
                    <a:avLst/>
                    <a:gdLst>
                      <a:gd name="T0" fmla="*/ 2 w 129"/>
                      <a:gd name="T1" fmla="*/ 39 h 86"/>
                      <a:gd name="T2" fmla="*/ 13 w 129"/>
                      <a:gd name="T3" fmla="*/ 27 h 86"/>
                      <a:gd name="T4" fmla="*/ 26 w 129"/>
                      <a:gd name="T5" fmla="*/ 19 h 86"/>
                      <a:gd name="T6" fmla="*/ 48 w 129"/>
                      <a:gd name="T7" fmla="*/ 5 h 86"/>
                      <a:gd name="T8" fmla="*/ 58 w 129"/>
                      <a:gd name="T9" fmla="*/ 0 h 86"/>
                      <a:gd name="T10" fmla="*/ 62 w 129"/>
                      <a:gd name="T11" fmla="*/ 0 h 86"/>
                      <a:gd name="T12" fmla="*/ 74 w 129"/>
                      <a:gd name="T13" fmla="*/ 7 h 86"/>
                      <a:gd name="T14" fmla="*/ 97 w 129"/>
                      <a:gd name="T15" fmla="*/ 30 h 86"/>
                      <a:gd name="T16" fmla="*/ 123 w 129"/>
                      <a:gd name="T17" fmla="*/ 58 h 86"/>
                      <a:gd name="T18" fmla="*/ 129 w 129"/>
                      <a:gd name="T19" fmla="*/ 69 h 86"/>
                      <a:gd name="T20" fmla="*/ 127 w 129"/>
                      <a:gd name="T21" fmla="*/ 79 h 86"/>
                      <a:gd name="T22" fmla="*/ 122 w 129"/>
                      <a:gd name="T23" fmla="*/ 83 h 86"/>
                      <a:gd name="T24" fmla="*/ 111 w 129"/>
                      <a:gd name="T25" fmla="*/ 86 h 86"/>
                      <a:gd name="T26" fmla="*/ 99 w 129"/>
                      <a:gd name="T27" fmla="*/ 78 h 86"/>
                      <a:gd name="T28" fmla="*/ 87 w 129"/>
                      <a:gd name="T29" fmla="*/ 64 h 86"/>
                      <a:gd name="T30" fmla="*/ 76 w 129"/>
                      <a:gd name="T31" fmla="*/ 48 h 86"/>
                      <a:gd name="T32" fmla="*/ 60 w 129"/>
                      <a:gd name="T33" fmla="*/ 33 h 86"/>
                      <a:gd name="T34" fmla="*/ 54 w 129"/>
                      <a:gd name="T35" fmla="*/ 31 h 86"/>
                      <a:gd name="T36" fmla="*/ 46 w 129"/>
                      <a:gd name="T37" fmla="*/ 32 h 86"/>
                      <a:gd name="T38" fmla="*/ 39 w 129"/>
                      <a:gd name="T39" fmla="*/ 39 h 86"/>
                      <a:gd name="T40" fmla="*/ 24 w 129"/>
                      <a:gd name="T41" fmla="*/ 52 h 86"/>
                      <a:gd name="T42" fmla="*/ 14 w 129"/>
                      <a:gd name="T43" fmla="*/ 58 h 86"/>
                      <a:gd name="T44" fmla="*/ 7 w 129"/>
                      <a:gd name="T45" fmla="*/ 58 h 86"/>
                      <a:gd name="T46" fmla="*/ 0 w 129"/>
                      <a:gd name="T47" fmla="*/ 52 h 86"/>
                      <a:gd name="T48" fmla="*/ 2 w 129"/>
                      <a:gd name="T49" fmla="*/ 3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 h="86">
                        <a:moveTo>
                          <a:pt x="2" y="39"/>
                        </a:moveTo>
                        <a:lnTo>
                          <a:pt x="13" y="27"/>
                        </a:lnTo>
                        <a:lnTo>
                          <a:pt x="26" y="19"/>
                        </a:lnTo>
                        <a:lnTo>
                          <a:pt x="48" y="5"/>
                        </a:lnTo>
                        <a:lnTo>
                          <a:pt x="58" y="0"/>
                        </a:lnTo>
                        <a:lnTo>
                          <a:pt x="62" y="0"/>
                        </a:lnTo>
                        <a:lnTo>
                          <a:pt x="74" y="7"/>
                        </a:lnTo>
                        <a:lnTo>
                          <a:pt x="97" y="30"/>
                        </a:lnTo>
                        <a:lnTo>
                          <a:pt x="123" y="58"/>
                        </a:lnTo>
                        <a:lnTo>
                          <a:pt x="129" y="69"/>
                        </a:lnTo>
                        <a:lnTo>
                          <a:pt x="127" y="79"/>
                        </a:lnTo>
                        <a:lnTo>
                          <a:pt x="122" y="83"/>
                        </a:lnTo>
                        <a:lnTo>
                          <a:pt x="111" y="86"/>
                        </a:lnTo>
                        <a:lnTo>
                          <a:pt x="99" y="78"/>
                        </a:lnTo>
                        <a:lnTo>
                          <a:pt x="87" y="64"/>
                        </a:lnTo>
                        <a:lnTo>
                          <a:pt x="76" y="48"/>
                        </a:lnTo>
                        <a:lnTo>
                          <a:pt x="60" y="33"/>
                        </a:lnTo>
                        <a:lnTo>
                          <a:pt x="54" y="31"/>
                        </a:lnTo>
                        <a:lnTo>
                          <a:pt x="46" y="32"/>
                        </a:lnTo>
                        <a:lnTo>
                          <a:pt x="39" y="39"/>
                        </a:lnTo>
                        <a:lnTo>
                          <a:pt x="24" y="52"/>
                        </a:lnTo>
                        <a:lnTo>
                          <a:pt x="14" y="58"/>
                        </a:lnTo>
                        <a:lnTo>
                          <a:pt x="7" y="58"/>
                        </a:lnTo>
                        <a:lnTo>
                          <a:pt x="0" y="52"/>
                        </a:lnTo>
                        <a:lnTo>
                          <a:pt x="2" y="39"/>
                        </a:lnTo>
                        <a:close/>
                      </a:path>
                    </a:pathLst>
                  </a:custGeom>
                  <a:solidFill>
                    <a:srgbClr val="5F3F1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6" name="Freeform 72"/>
                  <p:cNvSpPr>
                    <a:spLocks/>
                  </p:cNvSpPr>
                  <p:nvPr/>
                </p:nvSpPr>
                <p:spPr bwMode="auto">
                  <a:xfrm>
                    <a:off x="930" y="3577"/>
                    <a:ext cx="99" cy="112"/>
                  </a:xfrm>
                  <a:custGeom>
                    <a:avLst/>
                    <a:gdLst>
                      <a:gd name="T0" fmla="*/ 285 w 497"/>
                      <a:gd name="T1" fmla="*/ 403 h 559"/>
                      <a:gd name="T2" fmla="*/ 224 w 497"/>
                      <a:gd name="T3" fmla="*/ 381 h 559"/>
                      <a:gd name="T4" fmla="*/ 234 w 497"/>
                      <a:gd name="T5" fmla="*/ 314 h 559"/>
                      <a:gd name="T6" fmla="*/ 205 w 497"/>
                      <a:gd name="T7" fmla="*/ 286 h 559"/>
                      <a:gd name="T8" fmla="*/ 179 w 497"/>
                      <a:gd name="T9" fmla="*/ 254 h 559"/>
                      <a:gd name="T10" fmla="*/ 167 w 497"/>
                      <a:gd name="T11" fmla="*/ 210 h 559"/>
                      <a:gd name="T12" fmla="*/ 162 w 497"/>
                      <a:gd name="T13" fmla="*/ 167 h 559"/>
                      <a:gd name="T14" fmla="*/ 162 w 497"/>
                      <a:gd name="T15" fmla="*/ 126 h 559"/>
                      <a:gd name="T16" fmla="*/ 146 w 497"/>
                      <a:gd name="T17" fmla="*/ 122 h 559"/>
                      <a:gd name="T18" fmla="*/ 115 w 497"/>
                      <a:gd name="T19" fmla="*/ 119 h 559"/>
                      <a:gd name="T20" fmla="*/ 76 w 497"/>
                      <a:gd name="T21" fmla="*/ 131 h 559"/>
                      <a:gd name="T22" fmla="*/ 41 w 497"/>
                      <a:gd name="T23" fmla="*/ 150 h 559"/>
                      <a:gd name="T24" fmla="*/ 16 w 497"/>
                      <a:gd name="T25" fmla="*/ 167 h 559"/>
                      <a:gd name="T26" fmla="*/ 1 w 497"/>
                      <a:gd name="T27" fmla="*/ 140 h 559"/>
                      <a:gd name="T28" fmla="*/ 0 w 497"/>
                      <a:gd name="T29" fmla="*/ 114 h 559"/>
                      <a:gd name="T30" fmla="*/ 13 w 497"/>
                      <a:gd name="T31" fmla="*/ 78 h 559"/>
                      <a:gd name="T32" fmla="*/ 38 w 497"/>
                      <a:gd name="T33" fmla="*/ 47 h 559"/>
                      <a:gd name="T34" fmla="*/ 82 w 497"/>
                      <a:gd name="T35" fmla="*/ 22 h 559"/>
                      <a:gd name="T36" fmla="*/ 139 w 497"/>
                      <a:gd name="T37" fmla="*/ 6 h 559"/>
                      <a:gd name="T38" fmla="*/ 203 w 497"/>
                      <a:gd name="T39" fmla="*/ 0 h 559"/>
                      <a:gd name="T40" fmla="*/ 262 w 497"/>
                      <a:gd name="T41" fmla="*/ 7 h 559"/>
                      <a:gd name="T42" fmla="*/ 325 w 497"/>
                      <a:gd name="T43" fmla="*/ 28 h 559"/>
                      <a:gd name="T44" fmla="*/ 370 w 497"/>
                      <a:gd name="T45" fmla="*/ 60 h 559"/>
                      <a:gd name="T46" fmla="*/ 409 w 497"/>
                      <a:gd name="T47" fmla="*/ 98 h 559"/>
                      <a:gd name="T48" fmla="*/ 443 w 497"/>
                      <a:gd name="T49" fmla="*/ 151 h 559"/>
                      <a:gd name="T50" fmla="*/ 463 w 497"/>
                      <a:gd name="T51" fmla="*/ 201 h 559"/>
                      <a:gd name="T52" fmla="*/ 481 w 497"/>
                      <a:gd name="T53" fmla="*/ 252 h 559"/>
                      <a:gd name="T54" fmla="*/ 491 w 497"/>
                      <a:gd name="T55" fmla="*/ 317 h 559"/>
                      <a:gd name="T56" fmla="*/ 497 w 497"/>
                      <a:gd name="T57" fmla="*/ 357 h 559"/>
                      <a:gd name="T58" fmla="*/ 490 w 497"/>
                      <a:gd name="T59" fmla="*/ 418 h 559"/>
                      <a:gd name="T60" fmla="*/ 471 w 497"/>
                      <a:gd name="T61" fmla="*/ 480 h 559"/>
                      <a:gd name="T62" fmla="*/ 450 w 497"/>
                      <a:gd name="T63" fmla="*/ 529 h 559"/>
                      <a:gd name="T64" fmla="*/ 434 w 497"/>
                      <a:gd name="T65" fmla="*/ 549 h 559"/>
                      <a:gd name="T66" fmla="*/ 402 w 497"/>
                      <a:gd name="T67" fmla="*/ 559 h 559"/>
                      <a:gd name="T68" fmla="*/ 374 w 497"/>
                      <a:gd name="T69" fmla="*/ 559 h 559"/>
                      <a:gd name="T70" fmla="*/ 359 w 497"/>
                      <a:gd name="T71" fmla="*/ 559 h 559"/>
                      <a:gd name="T72" fmla="*/ 337 w 497"/>
                      <a:gd name="T73" fmla="*/ 552 h 559"/>
                      <a:gd name="T74" fmla="*/ 321 w 497"/>
                      <a:gd name="T75" fmla="*/ 526 h 559"/>
                      <a:gd name="T76" fmla="*/ 322 w 497"/>
                      <a:gd name="T77" fmla="*/ 514 h 559"/>
                      <a:gd name="T78" fmla="*/ 345 w 497"/>
                      <a:gd name="T79" fmla="*/ 508 h 559"/>
                      <a:gd name="T80" fmla="*/ 356 w 497"/>
                      <a:gd name="T81" fmla="*/ 495 h 559"/>
                      <a:gd name="T82" fmla="*/ 368 w 497"/>
                      <a:gd name="T83" fmla="*/ 478 h 559"/>
                      <a:gd name="T84" fmla="*/ 374 w 497"/>
                      <a:gd name="T85" fmla="*/ 456 h 559"/>
                      <a:gd name="T86" fmla="*/ 371 w 497"/>
                      <a:gd name="T87" fmla="*/ 445 h 559"/>
                      <a:gd name="T88" fmla="*/ 370 w 497"/>
                      <a:gd name="T89" fmla="*/ 428 h 559"/>
                      <a:gd name="T90" fmla="*/ 362 w 497"/>
                      <a:gd name="T91" fmla="*/ 409 h 559"/>
                      <a:gd name="T92" fmla="*/ 347 w 497"/>
                      <a:gd name="T93" fmla="*/ 392 h 559"/>
                      <a:gd name="T94" fmla="*/ 330 w 497"/>
                      <a:gd name="T95" fmla="*/ 385 h 559"/>
                      <a:gd name="T96" fmla="*/ 312 w 497"/>
                      <a:gd name="T97" fmla="*/ 386 h 559"/>
                      <a:gd name="T98" fmla="*/ 285 w 497"/>
                      <a:gd name="T99" fmla="*/ 403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7" h="559">
                        <a:moveTo>
                          <a:pt x="285" y="403"/>
                        </a:moveTo>
                        <a:lnTo>
                          <a:pt x="224" y="381"/>
                        </a:lnTo>
                        <a:lnTo>
                          <a:pt x="234" y="314"/>
                        </a:lnTo>
                        <a:lnTo>
                          <a:pt x="205" y="286"/>
                        </a:lnTo>
                        <a:lnTo>
                          <a:pt x="179" y="254"/>
                        </a:lnTo>
                        <a:lnTo>
                          <a:pt x="167" y="210"/>
                        </a:lnTo>
                        <a:lnTo>
                          <a:pt x="162" y="167"/>
                        </a:lnTo>
                        <a:lnTo>
                          <a:pt x="162" y="126"/>
                        </a:lnTo>
                        <a:lnTo>
                          <a:pt x="146" y="122"/>
                        </a:lnTo>
                        <a:lnTo>
                          <a:pt x="115" y="119"/>
                        </a:lnTo>
                        <a:lnTo>
                          <a:pt x="76" y="131"/>
                        </a:lnTo>
                        <a:lnTo>
                          <a:pt x="41" y="150"/>
                        </a:lnTo>
                        <a:lnTo>
                          <a:pt x="16" y="167"/>
                        </a:lnTo>
                        <a:lnTo>
                          <a:pt x="1" y="140"/>
                        </a:lnTo>
                        <a:lnTo>
                          <a:pt x="0" y="114"/>
                        </a:lnTo>
                        <a:lnTo>
                          <a:pt x="13" y="78"/>
                        </a:lnTo>
                        <a:lnTo>
                          <a:pt x="38" y="47"/>
                        </a:lnTo>
                        <a:lnTo>
                          <a:pt x="82" y="22"/>
                        </a:lnTo>
                        <a:lnTo>
                          <a:pt x="139" y="6"/>
                        </a:lnTo>
                        <a:lnTo>
                          <a:pt x="203" y="0"/>
                        </a:lnTo>
                        <a:lnTo>
                          <a:pt x="262" y="7"/>
                        </a:lnTo>
                        <a:lnTo>
                          <a:pt x="325" y="28"/>
                        </a:lnTo>
                        <a:lnTo>
                          <a:pt x="370" y="60"/>
                        </a:lnTo>
                        <a:lnTo>
                          <a:pt x="409" y="98"/>
                        </a:lnTo>
                        <a:lnTo>
                          <a:pt x="443" y="151"/>
                        </a:lnTo>
                        <a:lnTo>
                          <a:pt x="463" y="201"/>
                        </a:lnTo>
                        <a:lnTo>
                          <a:pt x="481" y="252"/>
                        </a:lnTo>
                        <a:lnTo>
                          <a:pt x="491" y="317"/>
                        </a:lnTo>
                        <a:lnTo>
                          <a:pt x="497" y="357"/>
                        </a:lnTo>
                        <a:lnTo>
                          <a:pt x="490" y="418"/>
                        </a:lnTo>
                        <a:lnTo>
                          <a:pt x="471" y="480"/>
                        </a:lnTo>
                        <a:lnTo>
                          <a:pt x="450" y="529"/>
                        </a:lnTo>
                        <a:lnTo>
                          <a:pt x="434" y="549"/>
                        </a:lnTo>
                        <a:lnTo>
                          <a:pt x="402" y="559"/>
                        </a:lnTo>
                        <a:lnTo>
                          <a:pt x="374" y="559"/>
                        </a:lnTo>
                        <a:lnTo>
                          <a:pt x="359" y="559"/>
                        </a:lnTo>
                        <a:lnTo>
                          <a:pt x="337" y="552"/>
                        </a:lnTo>
                        <a:lnTo>
                          <a:pt x="321" y="526"/>
                        </a:lnTo>
                        <a:lnTo>
                          <a:pt x="322" y="514"/>
                        </a:lnTo>
                        <a:lnTo>
                          <a:pt x="345" y="508"/>
                        </a:lnTo>
                        <a:lnTo>
                          <a:pt x="356" y="495"/>
                        </a:lnTo>
                        <a:lnTo>
                          <a:pt x="368" y="478"/>
                        </a:lnTo>
                        <a:lnTo>
                          <a:pt x="374" y="456"/>
                        </a:lnTo>
                        <a:lnTo>
                          <a:pt x="371" y="445"/>
                        </a:lnTo>
                        <a:lnTo>
                          <a:pt x="370" y="428"/>
                        </a:lnTo>
                        <a:lnTo>
                          <a:pt x="362" y="409"/>
                        </a:lnTo>
                        <a:lnTo>
                          <a:pt x="347" y="392"/>
                        </a:lnTo>
                        <a:lnTo>
                          <a:pt x="330" y="385"/>
                        </a:lnTo>
                        <a:lnTo>
                          <a:pt x="312" y="386"/>
                        </a:lnTo>
                        <a:lnTo>
                          <a:pt x="285" y="403"/>
                        </a:lnTo>
                        <a:close/>
                      </a:path>
                    </a:pathLst>
                  </a:custGeom>
                  <a:solidFill>
                    <a:srgbClr val="5F3F1F"/>
                  </a:solidFill>
                  <a:ln w="3175">
                    <a:solidFill>
                      <a:srgbClr val="000000"/>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grpSp>
        <p:sp>
          <p:nvSpPr>
            <p:cNvPr id="24" name="Line 150"/>
            <p:cNvSpPr>
              <a:spLocks noChangeShapeType="1"/>
            </p:cNvSpPr>
            <p:nvPr/>
          </p:nvSpPr>
          <p:spPr bwMode="auto">
            <a:xfrm>
              <a:off x="4060" y="2266"/>
              <a:ext cx="227"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5" name="Line 37"/>
            <p:cNvSpPr>
              <a:spLocks noChangeShapeType="1"/>
            </p:cNvSpPr>
            <p:nvPr/>
          </p:nvSpPr>
          <p:spPr bwMode="auto">
            <a:xfrm>
              <a:off x="3767" y="1978"/>
              <a:ext cx="0" cy="641"/>
            </a:xfrm>
            <a:prstGeom prst="line">
              <a:avLst/>
            </a:prstGeom>
            <a:noFill/>
            <a:ln w="38100">
              <a:solidFill>
                <a:srgbClr val="00FF00"/>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6" name="Line 38"/>
            <p:cNvSpPr>
              <a:spLocks noChangeShapeType="1"/>
            </p:cNvSpPr>
            <p:nvPr/>
          </p:nvSpPr>
          <p:spPr bwMode="auto">
            <a:xfrm>
              <a:off x="3767" y="2619"/>
              <a:ext cx="1685" cy="0"/>
            </a:xfrm>
            <a:prstGeom prst="line">
              <a:avLst/>
            </a:prstGeom>
            <a:noFill/>
            <a:ln w="38100">
              <a:solidFill>
                <a:srgbClr val="00FF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27" name="Object 39"/>
            <p:cNvGraphicFramePr>
              <a:graphicFrameLocks noChangeAspect="1"/>
            </p:cNvGraphicFramePr>
            <p:nvPr>
              <p:extLst>
                <p:ext uri="{D42A27DB-BD31-4B8C-83A1-F6EECF244321}">
                  <p14:modId xmlns:p14="http://schemas.microsoft.com/office/powerpoint/2010/main" val="3643887194"/>
                </p:ext>
              </p:extLst>
            </p:nvPr>
          </p:nvGraphicFramePr>
          <p:xfrm>
            <a:off x="5214" y="2670"/>
            <a:ext cx="159" cy="165"/>
          </p:xfrm>
          <a:graphic>
            <a:graphicData uri="http://schemas.openxmlformats.org/presentationml/2006/ole">
              <mc:AlternateContent xmlns:mc="http://schemas.openxmlformats.org/markup-compatibility/2006">
                <mc:Choice xmlns:v="urn:schemas-microsoft-com:vml" Requires="v">
                  <p:oleObj spid="_x0000_s1522939" name="公式" r:id="rId13" imgW="304560" imgH="330120" progId="Equation.3">
                    <p:embed/>
                  </p:oleObj>
                </mc:Choice>
                <mc:Fallback>
                  <p:oleObj name="公式" r:id="rId13" imgW="30456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4" y="2670"/>
                          <a:ext cx="15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40"/>
            <p:cNvGraphicFramePr>
              <a:graphicFrameLocks noChangeAspect="1"/>
            </p:cNvGraphicFramePr>
            <p:nvPr>
              <p:extLst>
                <p:ext uri="{D42A27DB-BD31-4B8C-83A1-F6EECF244321}">
                  <p14:modId xmlns:p14="http://schemas.microsoft.com/office/powerpoint/2010/main" val="4281863628"/>
                </p:ext>
              </p:extLst>
            </p:nvPr>
          </p:nvGraphicFramePr>
          <p:xfrm>
            <a:off x="3561" y="1957"/>
            <a:ext cx="172" cy="203"/>
          </p:xfrm>
          <a:graphic>
            <a:graphicData uri="http://schemas.openxmlformats.org/presentationml/2006/ole">
              <mc:AlternateContent xmlns:mc="http://schemas.openxmlformats.org/markup-compatibility/2006">
                <mc:Choice xmlns:v="urn:schemas-microsoft-com:vml" Requires="v">
                  <p:oleObj spid="_x0000_s1522940" name="Equation" r:id="rId15" imgW="330120" imgH="406080" progId="Equation.DSMT4">
                    <p:embed/>
                  </p:oleObj>
                </mc:Choice>
                <mc:Fallback>
                  <p:oleObj name="Equation" r:id="rId15" imgW="330120" imgH="4060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1" y="1957"/>
                          <a:ext cx="1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41"/>
            <p:cNvGraphicFramePr>
              <a:graphicFrameLocks noChangeAspect="1"/>
            </p:cNvGraphicFramePr>
            <p:nvPr>
              <p:extLst>
                <p:ext uri="{D42A27DB-BD31-4B8C-83A1-F6EECF244321}">
                  <p14:modId xmlns:p14="http://schemas.microsoft.com/office/powerpoint/2010/main" val="4152099326"/>
                </p:ext>
              </p:extLst>
            </p:nvPr>
          </p:nvGraphicFramePr>
          <p:xfrm>
            <a:off x="3607" y="2625"/>
            <a:ext cx="154" cy="165"/>
          </p:xfrm>
          <a:graphic>
            <a:graphicData uri="http://schemas.openxmlformats.org/presentationml/2006/ole">
              <mc:AlternateContent xmlns:mc="http://schemas.openxmlformats.org/markup-compatibility/2006">
                <mc:Choice xmlns:v="urn:schemas-microsoft-com:vml" Requires="v">
                  <p:oleObj spid="_x0000_s1522941" name="公式" r:id="rId17" imgW="291960" imgH="330120" progId="Equation.3">
                    <p:embed/>
                  </p:oleObj>
                </mc:Choice>
                <mc:Fallback>
                  <p:oleObj name="公式" r:id="rId17" imgW="291960" imgH="3301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7" y="2625"/>
                          <a:ext cx="154"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42"/>
            <p:cNvGraphicFramePr>
              <a:graphicFrameLocks noChangeAspect="1"/>
            </p:cNvGraphicFramePr>
            <p:nvPr/>
          </p:nvGraphicFramePr>
          <p:xfrm>
            <a:off x="3811" y="2039"/>
            <a:ext cx="204" cy="166"/>
          </p:xfrm>
          <a:graphic>
            <a:graphicData uri="http://schemas.openxmlformats.org/presentationml/2006/ole">
              <mc:AlternateContent xmlns:mc="http://schemas.openxmlformats.org/markup-compatibility/2006">
                <mc:Choice xmlns:v="urn:schemas-microsoft-com:vml" Requires="v">
                  <p:oleObj spid="_x0000_s1522942" name="公式" r:id="rId19" imgW="330120" imgH="330120" progId="Equation.3">
                    <p:embed/>
                  </p:oleObj>
                </mc:Choice>
                <mc:Fallback>
                  <p:oleObj name="公式" r:id="rId19" imgW="330120" imgH="3301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1" y="2039"/>
                          <a:ext cx="20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151"/>
            <p:cNvSpPr>
              <a:spLocks noChangeArrowheads="1"/>
            </p:cNvSpPr>
            <p:nvPr/>
          </p:nvSpPr>
          <p:spPr bwMode="auto">
            <a:xfrm>
              <a:off x="3459" y="3158"/>
              <a:ext cx="3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16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北京</a:t>
              </a:r>
            </a:p>
          </p:txBody>
        </p:sp>
      </p:grpSp>
      <p:sp>
        <p:nvSpPr>
          <p:cNvPr id="53" name="Rectangle 161"/>
          <p:cNvSpPr>
            <a:spLocks noChangeArrowheads="1"/>
          </p:cNvSpPr>
          <p:nvPr/>
        </p:nvSpPr>
        <p:spPr bwMode="auto">
          <a:xfrm>
            <a:off x="611188" y="3141663"/>
            <a:ext cx="4103687"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just" fontAlgn="base">
              <a:lnSpc>
                <a:spcPct val="120000"/>
              </a:lnSpc>
              <a:spcBef>
                <a:spcPct val="0"/>
              </a:spcBef>
              <a:spcAft>
                <a:spcPct val="0"/>
              </a:spcAft>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设</a:t>
            </a:r>
            <a:r>
              <a:rPr kumimoji="1"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a:t>
            </a:r>
            <a:r>
              <a:rPr kumimoji="1" lang="zh-CN" altLang="en-US" sz="2400" b="1" kern="0" dirty="0">
                <a:solidFill>
                  <a:srgbClr val="FFFFFF"/>
                </a:solidFill>
                <a:latin typeface="Times New Roman" pitchFamily="18" charset="0"/>
                <a:cs typeface="Times New Roman" pitchFamily="18" charset="0"/>
              </a:rPr>
              <a:t>北京</a:t>
            </a:r>
            <a:r>
              <a:rPr kumimoji="1" lang="zh-CN" altLang="en-US" sz="2400" b="1" kern="0" dirty="0" smtClean="0">
                <a:solidFill>
                  <a:srgbClr val="FFFFFF"/>
                </a:solidFill>
                <a:latin typeface="Times New Roman" pitchFamily="18" charset="0"/>
                <a:cs typeface="Times New Roman" pitchFamily="18" charset="0"/>
              </a:rPr>
              <a:t>发车和广州发车的时空坐标分别为</a:t>
            </a:r>
            <a:endPar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54" name="Text Box 80"/>
          <p:cNvSpPr txBox="1">
            <a:spLocks noChangeArrowheads="1"/>
          </p:cNvSpPr>
          <p:nvPr/>
        </p:nvSpPr>
        <p:spPr bwMode="auto">
          <a:xfrm>
            <a:off x="611560" y="4005064"/>
            <a:ext cx="2100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lnSpc>
                <a:spcPct val="125000"/>
              </a:lnSpc>
              <a:spcAft>
                <a:spcPct val="0"/>
              </a:spcAft>
            </a:pP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endPar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55" name="Text Box 80"/>
          <p:cNvSpPr txBox="1">
            <a:spLocks noChangeArrowheads="1"/>
          </p:cNvSpPr>
          <p:nvPr/>
        </p:nvSpPr>
        <p:spPr bwMode="auto">
          <a:xfrm>
            <a:off x="611559" y="4531186"/>
            <a:ext cx="48796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5000"/>
              </a:lnSpc>
              <a:spcAft>
                <a:spcPct val="0"/>
              </a:spcAft>
            </a:pPr>
            <a:r>
              <a:rPr kumimoji="1" lang="zh-CN" altLang="en-US" sz="2400" b="1" kern="0" dirty="0" smtClean="0">
                <a:solidFill>
                  <a:schemeClr val="bg1"/>
                </a:solidFill>
                <a:latin typeface="Times New Roman" pitchFamily="18" charset="0"/>
                <a:cs typeface="Times New Roman" pitchFamily="18" charset="0"/>
              </a:rPr>
              <a:t>其中，</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1" lang="zh-CN" altLang="en-US" sz="2400" b="1" kern="0" dirty="0" smtClean="0">
                <a:solidFill>
                  <a:srgbClr val="FFC000"/>
                </a:solidFill>
                <a:latin typeface="Times New Roman" pitchFamily="18" charset="0"/>
                <a:cs typeface="Times New Roman" pitchFamily="18" charset="0"/>
              </a:rPr>
              <a:t> </a:t>
            </a:r>
            <a:r>
              <a:rPr lang="en-US" altLang="zh-CN" sz="2400" b="1" kern="0" dirty="0" smtClean="0">
                <a:solidFill>
                  <a:srgbClr val="FFC000"/>
                </a:solidFill>
                <a:latin typeface="Times New Roman" pitchFamily="18" charset="0"/>
                <a:cs typeface="Times New Roman" pitchFamily="18" charset="0"/>
              </a:rPr>
              <a:t>-</a:t>
            </a:r>
            <a:r>
              <a:rPr kumimoji="1" lang="zh-CN" altLang="en-US"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x</a:t>
            </a:r>
            <a:r>
              <a:rPr lang="en-US" altLang="zh-CN" sz="2400" b="1" kern="0" baseline="-25000" dirty="0" smtClean="0">
                <a:solidFill>
                  <a:srgbClr val="FFC000"/>
                </a:solidFill>
                <a:latin typeface="Times New Roman" pitchFamily="18" charset="0"/>
                <a:cs typeface="Times New Roman" pitchFamily="18" charset="0"/>
              </a:rPr>
              <a:t>1</a:t>
            </a:r>
            <a:r>
              <a:rPr lang="zh-CN" altLang="en-US" sz="2400" b="1" kern="0" dirty="0" smtClean="0">
                <a:solidFill>
                  <a:srgbClr val="FFC000"/>
                </a:solidFill>
                <a:latin typeface="Times New Roman" pitchFamily="18" charset="0"/>
                <a:cs typeface="Times New Roman" pitchFamily="18" charset="0"/>
              </a:rPr>
              <a:t>＝</a:t>
            </a:r>
            <a:r>
              <a:rPr lang="en-US" altLang="zh-CN" sz="2400" b="1" kern="0" dirty="0" smtClean="0">
                <a:solidFill>
                  <a:srgbClr val="FFC000"/>
                </a:solidFill>
                <a:latin typeface="Times New Roman" pitchFamily="18" charset="0"/>
                <a:cs typeface="Times New Roman" pitchFamily="18" charset="0"/>
              </a:rPr>
              <a:t>1.89×10</a:t>
            </a:r>
            <a:r>
              <a:rPr lang="en-US" altLang="zh-CN" sz="2400" b="1" kern="0" baseline="30000" dirty="0" smtClean="0">
                <a:solidFill>
                  <a:srgbClr val="FFC000"/>
                </a:solidFill>
                <a:latin typeface="Times New Roman" pitchFamily="18" charset="0"/>
                <a:cs typeface="Times New Roman" pitchFamily="18" charset="0"/>
              </a:rPr>
              <a:t>3</a:t>
            </a:r>
            <a:r>
              <a:rPr lang="zh-CN" altLang="en-US" sz="2400" b="1" kern="0" dirty="0" smtClean="0">
                <a:solidFill>
                  <a:srgbClr val="FFC000"/>
                </a:solidFill>
                <a:latin typeface="Times New Roman" pitchFamily="18" charset="0"/>
                <a:cs typeface="Times New Roman" pitchFamily="18" charset="0"/>
              </a:rPr>
              <a:t> </a:t>
            </a:r>
            <a:r>
              <a:rPr lang="en-US" altLang="zh-CN" sz="2400" b="1" kern="0" dirty="0">
                <a:solidFill>
                  <a:srgbClr val="FFC000"/>
                </a:solidFill>
                <a:latin typeface="Times New Roman" pitchFamily="18" charset="0"/>
                <a:cs typeface="Times New Roman" pitchFamily="18" charset="0"/>
              </a:rPr>
              <a:t>km</a:t>
            </a:r>
            <a:r>
              <a:rPr kumimoji="0" lang="en-US" altLang="zh-CN" sz="2400" b="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t</a:t>
            </a:r>
            <a:r>
              <a:rPr lang="en-US" altLang="zh-CN" sz="2400" b="1" kern="0" baseline="-25000" dirty="0" smtClean="0">
                <a:solidFill>
                  <a:srgbClr val="FFC000"/>
                </a:solidFill>
                <a:latin typeface="Times New Roman" pitchFamily="18" charset="0"/>
                <a:cs typeface="Times New Roman" pitchFamily="18" charset="0"/>
              </a:rPr>
              <a:t>1</a:t>
            </a:r>
            <a:r>
              <a:rPr lang="zh-CN" altLang="en-US" sz="2400" b="1" kern="0" dirty="0" smtClean="0">
                <a:solidFill>
                  <a:srgbClr val="FFC000"/>
                </a:solidFill>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endPar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endParaRPr>
          </a:p>
        </p:txBody>
      </p:sp>
      <p:sp>
        <p:nvSpPr>
          <p:cNvPr id="56" name="Rectangle 161"/>
          <p:cNvSpPr>
            <a:spLocks noChangeArrowheads="1"/>
          </p:cNvSpPr>
          <p:nvPr/>
        </p:nvSpPr>
        <p:spPr bwMode="auto">
          <a:xfrm>
            <a:off x="611560" y="5085184"/>
            <a:ext cx="677461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lnSpc>
                <a:spcPct val="120000"/>
              </a:lnSpc>
              <a:spcBef>
                <a:spcPct val="0"/>
              </a:spcBef>
              <a:spcAft>
                <a:spcPct val="0"/>
              </a:spcAft>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设</a:t>
            </a:r>
            <a:r>
              <a:rPr kumimoji="1" lang="en-US" altLang="zh-CN" sz="2400" b="1" i="1" kern="0" dirty="0" smtClean="0">
                <a:solidFill>
                  <a:srgbClr val="FFCC66"/>
                </a:solidFill>
                <a:latin typeface="Times New Roman" pitchFamily="18" charset="0"/>
                <a:cs typeface="Times New Roman" pitchFamily="18" charset="0"/>
              </a:rPr>
              <a:t>S</a:t>
            </a:r>
            <a:r>
              <a:rPr kumimoji="1" lang="en-US" altLang="zh-CN" sz="2400" b="1" kern="0" dirty="0" smtClean="0">
                <a:solidFill>
                  <a:srgbClr val="FFCC66"/>
                </a:solidFill>
                <a:latin typeface="Times New Roman" pitchFamily="18" charset="0"/>
                <a:cs typeface="Times New Roman" pitchFamily="18" charset="0"/>
              </a:rPr>
              <a:t> </a:t>
            </a:r>
            <a:r>
              <a:rPr kumimoji="1" lang="en-US" altLang="zh-CN" sz="2400" b="1" kern="0" dirty="0" smtClean="0">
                <a:solidFill>
                  <a:srgbClr val="FFCC66"/>
                </a:solidFill>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a:t>
            </a:r>
            <a:r>
              <a:rPr kumimoji="1" lang="zh-CN" altLang="en-US" sz="2400" b="1" kern="0" dirty="0">
                <a:solidFill>
                  <a:srgbClr val="FFFFFF"/>
                </a:solidFill>
                <a:latin typeface="Times New Roman" pitchFamily="18" charset="0"/>
                <a:cs typeface="Times New Roman" pitchFamily="18" charset="0"/>
              </a:rPr>
              <a:t>北京</a:t>
            </a:r>
            <a:r>
              <a:rPr kumimoji="1" lang="zh-CN" altLang="en-US" sz="2400" b="1" kern="0" dirty="0" smtClean="0">
                <a:solidFill>
                  <a:srgbClr val="FFFFFF"/>
                </a:solidFill>
                <a:latin typeface="Times New Roman" pitchFamily="18" charset="0"/>
                <a:cs typeface="Times New Roman" pitchFamily="18" charset="0"/>
              </a:rPr>
              <a:t>发车和广州发车的时空坐标分别为</a:t>
            </a:r>
            <a:endPar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57" name="Text Box 80"/>
          <p:cNvSpPr txBox="1">
            <a:spLocks noChangeArrowheads="1"/>
          </p:cNvSpPr>
          <p:nvPr/>
        </p:nvSpPr>
        <p:spPr bwMode="auto">
          <a:xfrm>
            <a:off x="611932" y="5517232"/>
            <a:ext cx="24080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lnSpc>
                <a:spcPct val="125000"/>
              </a:lnSpc>
              <a:spcAft>
                <a:spcPct val="0"/>
              </a:spcAft>
            </a:pP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1" lang="en-US" altLang="zh-CN" sz="2400" b="1" kern="0" dirty="0" smtClean="0">
                <a:solidFill>
                  <a:srgbClr val="FFCC66"/>
                </a:solidFill>
                <a:latin typeface="Times New Roman" pitchFamily="18" charset="0"/>
                <a:cs typeface="Times New Roman" pitchFamily="18" charset="0"/>
                <a:sym typeface="Symbol" pitchFamily="18" charset="2"/>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1</a:t>
            </a:r>
            <a:r>
              <a:rPr kumimoji="1" lang="en-US" altLang="zh-CN" sz="2400" b="1" kern="0" dirty="0" smtClean="0">
                <a:solidFill>
                  <a:srgbClr val="FFCC66"/>
                </a:solidFill>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1" lang="en-US" altLang="zh-CN" sz="2400" b="1" kern="0" dirty="0" smtClean="0">
                <a:solidFill>
                  <a:srgbClr val="FFCC66"/>
                </a:solidFill>
                <a:latin typeface="Times New Roman" pitchFamily="18" charset="0"/>
                <a:cs typeface="Times New Roman" pitchFamily="18" charset="0"/>
                <a:sym typeface="Symbol" pitchFamily="18" charset="2"/>
              </a:rPr>
              <a:t></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t</a:t>
            </a:r>
            <a:r>
              <a:rPr kumimoji="0" lang="en-US" altLang="zh-CN" sz="2400" b="1" i="0" u="none" strike="noStrike" kern="0" cap="none" spc="0" normalizeH="0" baseline="-25000" noProof="0" dirty="0" smtClean="0">
                <a:ln>
                  <a:noFill/>
                </a:ln>
                <a:solidFill>
                  <a:srgbClr val="FFC000"/>
                </a:solidFill>
                <a:effectLst/>
                <a:uLnTx/>
                <a:uFillTx/>
                <a:latin typeface="Times New Roman" pitchFamily="18" charset="0"/>
                <a:cs typeface="Times New Roman" pitchFamily="18" charset="0"/>
              </a:rPr>
              <a:t>2</a:t>
            </a:r>
            <a:r>
              <a:rPr kumimoji="1" lang="en-US" altLang="zh-CN" sz="2400" b="1" kern="0" dirty="0" smtClean="0">
                <a:solidFill>
                  <a:srgbClr val="FFCC66"/>
                </a:solidFill>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endPar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5705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4">
                                            <p:txEl>
                                              <p:pRg st="0" end="0"/>
                                            </p:txEl>
                                          </p:spTgt>
                                        </p:tgtEl>
                                        <p:attrNameLst>
                                          <p:attrName>style.visibility</p:attrName>
                                        </p:attrNameLst>
                                      </p:cBhvr>
                                      <p:to>
                                        <p:strVal val="visible"/>
                                      </p:to>
                                    </p:set>
                                    <p:animEffect transition="in" filter="wipe(left)">
                                      <p:cBhvr>
                                        <p:cTn id="42" dur="500"/>
                                        <p:tgtEl>
                                          <p:spTgt spid="54">
                                            <p:txEl>
                                              <p:pRg st="0" end="0"/>
                                            </p:txEl>
                                          </p:spTgt>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55">
                                            <p:txEl>
                                              <p:pRg st="0" end="0"/>
                                            </p:txEl>
                                          </p:spTgt>
                                        </p:tgtEl>
                                        <p:attrNameLst>
                                          <p:attrName>style.visibility</p:attrName>
                                        </p:attrNameLst>
                                      </p:cBhvr>
                                      <p:to>
                                        <p:strVal val="visible"/>
                                      </p:to>
                                    </p:set>
                                    <p:animEffect transition="in" filter="wipe(left)">
                                      <p:cBhvr>
                                        <p:cTn id="46" dur="500"/>
                                        <p:tgtEl>
                                          <p:spTgt spid="5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57">
                                            <p:txEl>
                                              <p:pRg st="0" end="0"/>
                                            </p:txEl>
                                          </p:spTgt>
                                        </p:tgtEl>
                                        <p:attrNameLst>
                                          <p:attrName>style.visibility</p:attrName>
                                        </p:attrNameLst>
                                      </p:cBhvr>
                                      <p:to>
                                        <p:strVal val="visible"/>
                                      </p:to>
                                    </p:set>
                                    <p:animEffect transition="in" filter="wipe(left)">
                                      <p:cBhvr>
                                        <p:cTn id="55" dur="500"/>
                                        <p:tgtEl>
                                          <p:spTgt spid="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P spid="53" grpId="0"/>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26</a:t>
            </a:fld>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622337480"/>
              </p:ext>
            </p:extLst>
          </p:nvPr>
        </p:nvGraphicFramePr>
        <p:xfrm>
          <a:off x="3736230" y="188640"/>
          <a:ext cx="1676400" cy="1651000"/>
        </p:xfrm>
        <a:graphic>
          <a:graphicData uri="http://schemas.openxmlformats.org/presentationml/2006/ole">
            <mc:AlternateContent xmlns:mc="http://schemas.openxmlformats.org/markup-compatibility/2006">
              <mc:Choice xmlns:v="urn:schemas-microsoft-com:vml" Requires="v">
                <p:oleObj spid="_x0000_s1471152" name="Equation" r:id="rId3" imgW="838080" imgH="825480" progId="Equation.DSMT4">
                  <p:embed/>
                </p:oleObj>
              </mc:Choice>
              <mc:Fallback>
                <p:oleObj name="Equation" r:id="rId3" imgW="838080" imgH="825480" progId="Equation.DSMT4">
                  <p:embed/>
                  <p:pic>
                    <p:nvPicPr>
                      <p:cNvPr id="0" name="Object 15"/>
                      <p:cNvPicPr>
                        <a:picLocks noChangeAspect="1" noChangeArrowheads="1"/>
                      </p:cNvPicPr>
                      <p:nvPr/>
                    </p:nvPicPr>
                    <p:blipFill>
                      <a:blip r:embed="rId4"/>
                      <a:srcRect/>
                      <a:stretch>
                        <a:fillRect/>
                      </a:stretch>
                    </p:blipFill>
                    <p:spPr bwMode="auto">
                      <a:xfrm>
                        <a:off x="3736230" y="188640"/>
                        <a:ext cx="16764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99902166"/>
              </p:ext>
            </p:extLst>
          </p:nvPr>
        </p:nvGraphicFramePr>
        <p:xfrm>
          <a:off x="6106368" y="188640"/>
          <a:ext cx="1778000" cy="1651000"/>
        </p:xfrm>
        <a:graphic>
          <a:graphicData uri="http://schemas.openxmlformats.org/presentationml/2006/ole">
            <mc:AlternateContent xmlns:mc="http://schemas.openxmlformats.org/markup-compatibility/2006">
              <mc:Choice xmlns:v="urn:schemas-microsoft-com:vml" Requires="v">
                <p:oleObj spid="_x0000_s1471153" name="Equation" r:id="rId5" imgW="888840" imgH="825480" progId="Equation.DSMT4">
                  <p:embed/>
                </p:oleObj>
              </mc:Choice>
              <mc:Fallback>
                <p:oleObj name="Equation" r:id="rId5" imgW="888840" imgH="825480" progId="Equation.DSMT4">
                  <p:embed/>
                  <p:pic>
                    <p:nvPicPr>
                      <p:cNvPr id="0" name="Object 17"/>
                      <p:cNvPicPr>
                        <a:picLocks noChangeAspect="1" noChangeArrowheads="1"/>
                      </p:cNvPicPr>
                      <p:nvPr/>
                    </p:nvPicPr>
                    <p:blipFill>
                      <a:blip r:embed="rId6"/>
                      <a:srcRect/>
                      <a:stretch>
                        <a:fillRect/>
                      </a:stretch>
                    </p:blipFill>
                    <p:spPr bwMode="auto">
                      <a:xfrm>
                        <a:off x="6106368" y="188640"/>
                        <a:ext cx="17780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611188" y="687512"/>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仿宋_GB2312" pitchFamily="49" charset="-122"/>
              </a:rPr>
              <a:t>利用洛仑兹变换可得</a:t>
            </a:r>
          </a:p>
        </p:txBody>
      </p:sp>
      <p:sp>
        <p:nvSpPr>
          <p:cNvPr id="9" name="Rectangle 16"/>
          <p:cNvSpPr>
            <a:spLocks noChangeArrowheads="1"/>
          </p:cNvSpPr>
          <p:nvPr/>
        </p:nvSpPr>
        <p:spPr bwMode="auto">
          <a:xfrm>
            <a:off x="611188" y="1911648"/>
            <a:ext cx="5256212"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en-US" altLang="zh-CN" sz="2400" b="1" smtClean="0">
                <a:solidFill>
                  <a:srgbClr val="FFCC66"/>
                </a:solidFill>
                <a:latin typeface="Times New Roman" pitchFamily="18" charset="0"/>
                <a:cs typeface="Times New Roman" pitchFamily="18" charset="0"/>
              </a:rPr>
              <a:t>S</a:t>
            </a:r>
            <a:r>
              <a:rPr lang="en-US" altLang="zh-CN" sz="2400" b="1" smtClean="0">
                <a:solidFill>
                  <a:srgbClr val="FFCC66"/>
                </a:solidFill>
                <a:latin typeface="Times New Roman" pitchFamily="18" charset="0"/>
                <a:cs typeface="Times New Roman" pitchFamily="18" charset="0"/>
                <a:sym typeface="Symbol" pitchFamily="18" charset="2"/>
              </a:rPr>
              <a:t></a:t>
            </a:r>
            <a:r>
              <a:rPr lang="zh-CN" altLang="en-US" sz="2400" b="1" smtClean="0">
                <a:solidFill>
                  <a:srgbClr val="FFFFFF"/>
                </a:solidFill>
                <a:latin typeface="Times New Roman" pitchFamily="18" charset="0"/>
                <a:cs typeface="Times New Roman" pitchFamily="18" charset="0"/>
              </a:rPr>
              <a:t>系观测两列火车的发车时间间隔为</a:t>
            </a:r>
          </a:p>
        </p:txBody>
      </p:sp>
      <p:graphicFrame>
        <p:nvGraphicFramePr>
          <p:cNvPr id="10" name="Object 21"/>
          <p:cNvGraphicFramePr>
            <a:graphicFrameLocks noChangeAspect="1"/>
          </p:cNvGraphicFramePr>
          <p:nvPr>
            <p:extLst>
              <p:ext uri="{D42A27DB-BD31-4B8C-83A1-F6EECF244321}">
                <p14:modId xmlns:p14="http://schemas.microsoft.com/office/powerpoint/2010/main" val="650057960"/>
              </p:ext>
            </p:extLst>
          </p:nvPr>
        </p:nvGraphicFramePr>
        <p:xfrm>
          <a:off x="683568" y="2343696"/>
          <a:ext cx="6400800" cy="1651000"/>
        </p:xfrm>
        <a:graphic>
          <a:graphicData uri="http://schemas.openxmlformats.org/presentationml/2006/ole">
            <mc:AlternateContent xmlns:mc="http://schemas.openxmlformats.org/markup-compatibility/2006">
              <mc:Choice xmlns:v="urn:schemas-microsoft-com:vml" Requires="v">
                <p:oleObj spid="_x0000_s1471154" name="Equation" r:id="rId7" imgW="3200400" imgH="825480" progId="Equation.DSMT4">
                  <p:embed/>
                </p:oleObj>
              </mc:Choice>
              <mc:Fallback>
                <p:oleObj name="Equation" r:id="rId7" imgW="3200400" imgH="825480" progId="Equation.DSMT4">
                  <p:embed/>
                  <p:pic>
                    <p:nvPicPr>
                      <p:cNvPr id="0" name=""/>
                      <p:cNvPicPr>
                        <a:picLocks noChangeArrowheads="1"/>
                      </p:cNvPicPr>
                      <p:nvPr/>
                    </p:nvPicPr>
                    <p:blipFill>
                      <a:blip r:embed="rId8"/>
                      <a:srcRect/>
                      <a:stretch>
                        <a:fillRect/>
                      </a:stretch>
                    </p:blipFill>
                    <p:spPr bwMode="auto">
                      <a:xfrm>
                        <a:off x="683568" y="2343696"/>
                        <a:ext cx="64008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32020303"/>
              </p:ext>
            </p:extLst>
          </p:nvPr>
        </p:nvGraphicFramePr>
        <p:xfrm>
          <a:off x="3413447" y="3999880"/>
          <a:ext cx="5359400" cy="1600200"/>
        </p:xfrm>
        <a:graphic>
          <a:graphicData uri="http://schemas.openxmlformats.org/presentationml/2006/ole">
            <mc:AlternateContent xmlns:mc="http://schemas.openxmlformats.org/markup-compatibility/2006">
              <mc:Choice xmlns:v="urn:schemas-microsoft-com:vml" Requires="v">
                <p:oleObj spid="_x0000_s1471155" name="Equation" r:id="rId9" imgW="2679480" imgH="799920" progId="Equation.DSMT4">
                  <p:embed/>
                </p:oleObj>
              </mc:Choice>
              <mc:Fallback>
                <p:oleObj name="Equation" r:id="rId9" imgW="2679480" imgH="799920" progId="Equation.DSMT4">
                  <p:embed/>
                  <p:pic>
                    <p:nvPicPr>
                      <p:cNvPr id="0" name="Object 32"/>
                      <p:cNvPicPr>
                        <a:picLocks noChangeAspect="1" noChangeArrowheads="1"/>
                      </p:cNvPicPr>
                      <p:nvPr/>
                    </p:nvPicPr>
                    <p:blipFill>
                      <a:blip r:embed="rId10"/>
                      <a:srcRect/>
                      <a:stretch>
                        <a:fillRect/>
                      </a:stretch>
                    </p:blipFill>
                    <p:spPr bwMode="auto">
                      <a:xfrm>
                        <a:off x="3413447" y="3999880"/>
                        <a:ext cx="5359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838457804"/>
              </p:ext>
            </p:extLst>
          </p:nvPr>
        </p:nvGraphicFramePr>
        <p:xfrm>
          <a:off x="1469231" y="4000500"/>
          <a:ext cx="1955800" cy="1651000"/>
        </p:xfrm>
        <a:graphic>
          <a:graphicData uri="http://schemas.openxmlformats.org/presentationml/2006/ole">
            <mc:AlternateContent xmlns:mc="http://schemas.openxmlformats.org/markup-compatibility/2006">
              <mc:Choice xmlns:v="urn:schemas-microsoft-com:vml" Requires="v">
                <p:oleObj spid="_x0000_s1471156" name="Equation" r:id="rId11" imgW="977760" imgH="825480" progId="Equation.DSMT4">
                  <p:embed/>
                </p:oleObj>
              </mc:Choice>
              <mc:Fallback>
                <p:oleObj name="Equation" r:id="rId11" imgW="977760" imgH="825480" progId="Equation.DSMT4">
                  <p:embed/>
                  <p:pic>
                    <p:nvPicPr>
                      <p:cNvPr id="0" name="Object 34"/>
                      <p:cNvPicPr>
                        <a:picLocks noChangeAspect="1" noChangeArrowheads="1"/>
                      </p:cNvPicPr>
                      <p:nvPr/>
                    </p:nvPicPr>
                    <p:blipFill>
                      <a:blip r:embed="rId12"/>
                      <a:srcRect/>
                      <a:stretch>
                        <a:fillRect/>
                      </a:stretch>
                    </p:blipFill>
                    <p:spPr bwMode="auto">
                      <a:xfrm>
                        <a:off x="1469231" y="4000500"/>
                        <a:ext cx="19558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33"/>
          <p:cNvSpPr>
            <a:spLocks noChangeArrowheads="1"/>
          </p:cNvSpPr>
          <p:nvPr/>
        </p:nvSpPr>
        <p:spPr bwMode="auto">
          <a:xfrm>
            <a:off x="611188" y="5677856"/>
            <a:ext cx="770522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25000"/>
              </a:lnSpc>
              <a:spcBef>
                <a:spcPct val="0"/>
              </a:spcBef>
              <a:spcAft>
                <a:spcPct val="0"/>
              </a:spcAft>
            </a:pPr>
            <a:r>
              <a:rPr lang="en-US" altLang="zh-CN" sz="2400" b="1" i="1" dirty="0" smtClean="0">
                <a:solidFill>
                  <a:srgbClr val="FFCC66"/>
                </a:solidFill>
                <a:latin typeface="Times New Roman" pitchFamily="18" charset="0"/>
                <a:cs typeface="Times New Roman" pitchFamily="18" charset="0"/>
              </a:rPr>
              <a:t>t</a:t>
            </a:r>
            <a:r>
              <a:rPr lang="en-US" altLang="zh-CN" sz="2400" b="1" baseline="-25000" dirty="0" smtClean="0">
                <a:solidFill>
                  <a:srgbClr val="FFCC66"/>
                </a:solidFill>
                <a:latin typeface="Times New Roman" pitchFamily="18" charset="0"/>
                <a:cs typeface="Times New Roman" pitchFamily="18" charset="0"/>
              </a:rPr>
              <a:t>2</a:t>
            </a:r>
            <a:r>
              <a:rPr lang="en-US" altLang="zh-CN" sz="2400" b="1" dirty="0" smtClean="0">
                <a:solidFill>
                  <a:srgbClr val="FFCC66"/>
                </a:solidFill>
                <a:latin typeface="Times New Roman" pitchFamily="18" charset="0"/>
                <a:cs typeface="Times New Roman" pitchFamily="18" charset="0"/>
                <a:sym typeface="Symbol" pitchFamily="18" charset="2"/>
              </a:rPr>
              <a:t></a:t>
            </a:r>
            <a:r>
              <a:rPr lang="en-US" altLang="zh-CN" sz="2400" b="1" i="1" dirty="0" smtClean="0">
                <a:solidFill>
                  <a:srgbClr val="FFCC66"/>
                </a:solidFill>
                <a:latin typeface="Times New Roman" pitchFamily="18" charset="0"/>
                <a:cs typeface="Times New Roman" pitchFamily="18" charset="0"/>
              </a:rPr>
              <a:t>&lt; t</a:t>
            </a:r>
            <a:r>
              <a:rPr lang="en-US" altLang="zh-CN" sz="2400" b="1" baseline="-25000" dirty="0" smtClean="0">
                <a:solidFill>
                  <a:srgbClr val="FFCC66"/>
                </a:solidFill>
                <a:latin typeface="Times New Roman" pitchFamily="18" charset="0"/>
                <a:cs typeface="Times New Roman" pitchFamily="18" charset="0"/>
              </a:rPr>
              <a:t>1</a:t>
            </a:r>
            <a:r>
              <a:rPr lang="en-US" altLang="zh-CN" sz="2400" b="1" dirty="0" smtClean="0">
                <a:solidFill>
                  <a:srgbClr val="FFCC66"/>
                </a:solidFill>
                <a:latin typeface="Times New Roman" pitchFamily="18" charset="0"/>
                <a:cs typeface="Times New Roman" pitchFamily="18" charset="0"/>
                <a:sym typeface="Symbol" pitchFamily="18" charset="2"/>
              </a:rPr>
              <a:t></a:t>
            </a:r>
            <a:r>
              <a:rPr lang="zh-CN" altLang="en-US" sz="2400" b="1" dirty="0" smtClean="0">
                <a:solidFill>
                  <a:srgbClr val="FFFFFF"/>
                </a:solidFill>
                <a:latin typeface="Times New Roman" pitchFamily="18" charset="0"/>
                <a:cs typeface="Times New Roman" pitchFamily="18" charset="0"/>
              </a:rPr>
              <a:t>，高速飞行器上的观测者发现从广州发车的时刻比北京早</a:t>
            </a:r>
            <a:r>
              <a:rPr lang="en-US" altLang="zh-CN" sz="2400" b="1" dirty="0" smtClean="0">
                <a:solidFill>
                  <a:srgbClr val="FFCC66"/>
                </a:solidFill>
                <a:latin typeface="Times New Roman" pitchFamily="18" charset="0"/>
                <a:cs typeface="Times New Roman" pitchFamily="18" charset="0"/>
              </a:rPr>
              <a:t>3.6×10</a:t>
            </a:r>
            <a:r>
              <a:rPr lang="en-US" altLang="zh-CN" sz="2400" b="1" baseline="30000" dirty="0" smtClean="0">
                <a:solidFill>
                  <a:srgbClr val="FFCC66"/>
                </a:solidFill>
                <a:latin typeface="Times New Roman" pitchFamily="18" charset="0"/>
                <a:cs typeface="Times New Roman" pitchFamily="18" charset="0"/>
              </a:rPr>
              <a:t>-3</a:t>
            </a:r>
            <a:r>
              <a:rPr lang="zh-CN" altLang="en-US" sz="2400" b="1" dirty="0" smtClean="0">
                <a:solidFill>
                  <a:srgbClr val="FFFFFF"/>
                </a:solidFill>
                <a:latin typeface="Times New Roman" pitchFamily="18" charset="0"/>
                <a:cs typeface="Times New Roman" pitchFamily="18" charset="0"/>
              </a:rPr>
              <a:t> </a:t>
            </a:r>
            <a:r>
              <a:rPr lang="en-US" altLang="zh-CN" sz="2400" b="1" dirty="0" smtClean="0">
                <a:solidFill>
                  <a:srgbClr val="FFCC66"/>
                </a:solidFill>
                <a:latin typeface="Times New Roman" pitchFamily="18" charset="0"/>
                <a:cs typeface="Times New Roman" pitchFamily="18" charset="0"/>
              </a:rPr>
              <a:t>s</a:t>
            </a:r>
            <a:r>
              <a:rPr lang="zh-CN" altLang="en-US" sz="2400" b="1" dirty="0" smtClean="0">
                <a:solidFill>
                  <a:srgbClr val="FFFFFF"/>
                </a:solidFill>
                <a:latin typeface="Times New Roman" pitchFamily="18" charset="0"/>
                <a:cs typeface="Times New Roman" pitchFamily="18" charset="0"/>
              </a:rPr>
              <a:t>。</a:t>
            </a:r>
          </a:p>
        </p:txBody>
      </p:sp>
    </p:spTree>
    <p:extLst>
      <p:ext uri="{BB962C8B-B14F-4D97-AF65-F5344CB8AC3E}">
        <p14:creationId xmlns:p14="http://schemas.microsoft.com/office/powerpoint/2010/main" val="41894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27</a:t>
            </a:fld>
            <a:endParaRPr lang="zh-CN" altLang="en-US"/>
          </a:p>
        </p:txBody>
      </p:sp>
      <p:sp>
        <p:nvSpPr>
          <p:cNvPr id="3" name="Text Box 6"/>
          <p:cNvSpPr txBox="1">
            <a:spLocks noChangeArrowheads="1"/>
          </p:cNvSpPr>
          <p:nvPr/>
        </p:nvSpPr>
        <p:spPr bwMode="auto">
          <a:xfrm>
            <a:off x="323850" y="404664"/>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4.3.2 </a:t>
            </a:r>
            <a:r>
              <a:rPr kumimoji="1"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长度的相对性</a:t>
            </a:r>
          </a:p>
        </p:txBody>
      </p:sp>
      <p:sp>
        <p:nvSpPr>
          <p:cNvPr id="4" name="Text Box 45"/>
          <p:cNvSpPr txBox="1">
            <a:spLocks noChangeArrowheads="1"/>
          </p:cNvSpPr>
          <p:nvPr/>
        </p:nvSpPr>
        <p:spPr bwMode="auto">
          <a:xfrm>
            <a:off x="2484438" y="2036763"/>
            <a:ext cx="2592387" cy="403252"/>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a:solidFill>
                  <a:schemeClr val="tx1"/>
                </a:solidFill>
                <a:latin typeface="Arial" pitchFamily="34" charset="0"/>
                <a:ea typeface="宋体" pitchFamily="2" charset="-122"/>
              </a:defRPr>
            </a:lvl1pPr>
            <a:lvl2pPr marL="6667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Aft>
                <a:spcPct val="0"/>
              </a:spcAft>
              <a:buSzPct val="75000"/>
              <a:buFont typeface="Monotype Sorts" pitchFamily="2" charset="2"/>
              <a:buNone/>
            </a:pPr>
            <a:r>
              <a:rPr kumimoji="1" lang="en-US" altLang="zh-CN"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r>
              <a:rPr kumimoji="1" lang="zh-CN" altLang="en-US"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固有长度</a:t>
            </a:r>
            <a:r>
              <a:rPr kumimoji="1" lang="en-US" altLang="zh-CN"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 </a:t>
            </a:r>
            <a:r>
              <a:rPr kumimoji="1" lang="zh-CN" altLang="en-US"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静止长度</a:t>
            </a:r>
            <a:r>
              <a:rPr kumimoji="1" lang="en-US" altLang="zh-CN"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endParaRPr kumimoji="1" lang="en-US" altLang="zh-CN" sz="2000" dirty="0" smtClean="0">
              <a:solidFill>
                <a:srgbClr val="00FFFF"/>
              </a:solidFill>
              <a:latin typeface="Times New Roman" pitchFamily="18" charset="0"/>
              <a:ea typeface="楷体_GB2312" pitchFamily="49" charset="-122"/>
              <a:cs typeface="Times New Roman" pitchFamily="18" charset="0"/>
            </a:endParaRPr>
          </a:p>
        </p:txBody>
      </p:sp>
      <p:grpSp>
        <p:nvGrpSpPr>
          <p:cNvPr id="5" name="Group 190"/>
          <p:cNvGrpSpPr>
            <a:grpSpLocks/>
          </p:cNvGrpSpPr>
          <p:nvPr/>
        </p:nvGrpSpPr>
        <p:grpSpPr bwMode="auto">
          <a:xfrm>
            <a:off x="5292725" y="2225675"/>
            <a:ext cx="3267075" cy="1793876"/>
            <a:chOff x="2789" y="858"/>
            <a:chExt cx="2058" cy="1130"/>
          </a:xfrm>
        </p:grpSpPr>
        <p:grpSp>
          <p:nvGrpSpPr>
            <p:cNvPr id="6" name="Group 48"/>
            <p:cNvGrpSpPr>
              <a:grpSpLocks/>
            </p:cNvGrpSpPr>
            <p:nvPr/>
          </p:nvGrpSpPr>
          <p:grpSpPr bwMode="auto">
            <a:xfrm>
              <a:off x="2985" y="858"/>
              <a:ext cx="1862" cy="944"/>
              <a:chOff x="2059" y="2743"/>
              <a:chExt cx="2496" cy="1332"/>
            </a:xfrm>
          </p:grpSpPr>
          <p:sp>
            <p:nvSpPr>
              <p:cNvPr id="11" name="Line 49"/>
              <p:cNvSpPr>
                <a:spLocks noChangeShapeType="1"/>
              </p:cNvSpPr>
              <p:nvPr/>
            </p:nvSpPr>
            <p:spPr bwMode="auto">
              <a:xfrm>
                <a:off x="2059" y="2743"/>
                <a:ext cx="0" cy="1332"/>
              </a:xfrm>
              <a:prstGeom prst="line">
                <a:avLst/>
              </a:prstGeom>
              <a:noFill/>
              <a:ln w="38100">
                <a:solidFill>
                  <a:srgbClr val="FFFF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2" name="Line 50"/>
              <p:cNvSpPr>
                <a:spLocks noChangeShapeType="1"/>
              </p:cNvSpPr>
              <p:nvPr/>
            </p:nvSpPr>
            <p:spPr bwMode="auto">
              <a:xfrm>
                <a:off x="2059" y="4075"/>
                <a:ext cx="2496"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graphicFrame>
          <p:nvGraphicFramePr>
            <p:cNvPr id="7" name="Object 51"/>
            <p:cNvGraphicFramePr>
              <a:graphicFrameLocks noChangeAspect="1"/>
            </p:cNvGraphicFramePr>
            <p:nvPr>
              <p:extLst>
                <p:ext uri="{D42A27DB-BD31-4B8C-83A1-F6EECF244321}">
                  <p14:modId xmlns:p14="http://schemas.microsoft.com/office/powerpoint/2010/main" val="589810681"/>
                </p:ext>
              </p:extLst>
            </p:nvPr>
          </p:nvGraphicFramePr>
          <p:xfrm>
            <a:off x="4712" y="1866"/>
            <a:ext cx="127" cy="122"/>
          </p:xfrm>
          <a:graphic>
            <a:graphicData uri="http://schemas.openxmlformats.org/presentationml/2006/ole">
              <mc:AlternateContent xmlns:mc="http://schemas.openxmlformats.org/markup-compatibility/2006">
                <mc:Choice xmlns:v="urn:schemas-microsoft-com:vml" Requires="v">
                  <p:oleObj spid="_x0000_s1541318" name="公式" r:id="rId4" imgW="241200" imgH="241200" progId="Equation.3">
                    <p:embed/>
                  </p:oleObj>
                </mc:Choice>
                <mc:Fallback>
                  <p:oleObj name="公式" r:id="rId4" imgW="2412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 y="1866"/>
                          <a:ext cx="127"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2"/>
            <p:cNvGraphicFramePr>
              <a:graphicFrameLocks noChangeAspect="1"/>
            </p:cNvGraphicFramePr>
            <p:nvPr/>
          </p:nvGraphicFramePr>
          <p:xfrm>
            <a:off x="2789" y="935"/>
            <a:ext cx="143" cy="161"/>
          </p:xfrm>
          <a:graphic>
            <a:graphicData uri="http://schemas.openxmlformats.org/presentationml/2006/ole">
              <mc:AlternateContent xmlns:mc="http://schemas.openxmlformats.org/markup-compatibility/2006">
                <mc:Choice xmlns:v="urn:schemas-microsoft-com:vml" Requires="v">
                  <p:oleObj spid="_x0000_s1541319" name="公式" r:id="rId6" imgW="266400" imgH="317160" progId="Equation.3">
                    <p:embed/>
                  </p:oleObj>
                </mc:Choice>
                <mc:Fallback>
                  <p:oleObj name="公式" r:id="rId6" imgW="26640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 y="935"/>
                          <a:ext cx="14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3"/>
            <p:cNvGraphicFramePr>
              <a:graphicFrameLocks noChangeAspect="1"/>
            </p:cNvGraphicFramePr>
            <p:nvPr/>
          </p:nvGraphicFramePr>
          <p:xfrm>
            <a:off x="2855" y="1797"/>
            <a:ext cx="116" cy="124"/>
          </p:xfrm>
          <a:graphic>
            <a:graphicData uri="http://schemas.openxmlformats.org/presentationml/2006/ole">
              <mc:AlternateContent xmlns:mc="http://schemas.openxmlformats.org/markup-compatibility/2006">
                <mc:Choice xmlns:v="urn:schemas-microsoft-com:vml" Requires="v">
                  <p:oleObj spid="_x0000_s1541320" name="公式" r:id="rId8" imgW="215640" imgH="241200" progId="Equation.3">
                    <p:embed/>
                  </p:oleObj>
                </mc:Choice>
                <mc:Fallback>
                  <p:oleObj name="公式" r:id="rId8" imgW="2156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 y="1797"/>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4"/>
            <p:cNvGraphicFramePr>
              <a:graphicFrameLocks noChangeAspect="1"/>
            </p:cNvGraphicFramePr>
            <p:nvPr>
              <p:extLst>
                <p:ext uri="{D42A27DB-BD31-4B8C-83A1-F6EECF244321}">
                  <p14:modId xmlns:p14="http://schemas.microsoft.com/office/powerpoint/2010/main" val="2998448365"/>
                </p:ext>
              </p:extLst>
            </p:nvPr>
          </p:nvGraphicFramePr>
          <p:xfrm>
            <a:off x="3039" y="1026"/>
            <a:ext cx="114" cy="166"/>
          </p:xfrm>
          <a:graphic>
            <a:graphicData uri="http://schemas.openxmlformats.org/presentationml/2006/ole">
              <mc:AlternateContent xmlns:mc="http://schemas.openxmlformats.org/markup-compatibility/2006">
                <mc:Choice xmlns:v="urn:schemas-microsoft-com:vml" Requires="v">
                  <p:oleObj spid="_x0000_s1541321" name="公式" r:id="rId10" imgW="215640" imgH="330120" progId="Equation.3">
                    <p:embed/>
                  </p:oleObj>
                </mc:Choice>
                <mc:Fallback>
                  <p:oleObj name="公式" r:id="rId10" imgW="215640" imgH="3301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9" y="1026"/>
                          <a:ext cx="11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58"/>
          <p:cNvGraphicFramePr>
            <a:graphicFrameLocks noChangeAspect="1"/>
          </p:cNvGraphicFramePr>
          <p:nvPr>
            <p:extLst>
              <p:ext uri="{D42A27DB-BD31-4B8C-83A1-F6EECF244321}">
                <p14:modId xmlns:p14="http://schemas.microsoft.com/office/powerpoint/2010/main" val="4207661599"/>
              </p:ext>
            </p:extLst>
          </p:nvPr>
        </p:nvGraphicFramePr>
        <p:xfrm>
          <a:off x="1043608" y="2087563"/>
          <a:ext cx="1422400" cy="381000"/>
        </p:xfrm>
        <a:graphic>
          <a:graphicData uri="http://schemas.openxmlformats.org/presentationml/2006/ole">
            <mc:AlternateContent xmlns:mc="http://schemas.openxmlformats.org/markup-compatibility/2006">
              <mc:Choice xmlns:v="urn:schemas-microsoft-com:vml" Requires="v">
                <p:oleObj spid="_x0000_s1541322" name="公式" r:id="rId12" imgW="1422360" imgH="380880" progId="Equation.3">
                  <p:embed/>
                </p:oleObj>
              </mc:Choice>
              <mc:Fallback>
                <p:oleObj name="公式" r:id="rId12" imgW="1422360" imgH="380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3608" y="2087563"/>
                        <a:ext cx="142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81"/>
          <p:cNvSpPr txBox="1">
            <a:spLocks noChangeArrowheads="1"/>
          </p:cNvSpPr>
          <p:nvPr/>
        </p:nvSpPr>
        <p:spPr bwMode="auto">
          <a:xfrm>
            <a:off x="623888" y="1484313"/>
            <a:ext cx="2289409" cy="461665"/>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defRPr/>
            </a:pPr>
            <a:r>
              <a:rPr kumimoji="1" lang="en-US" altLang="zh-CN" sz="2400" b="1" dirty="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S</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中</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测量杆长</a:t>
            </a:r>
            <a:endParaRPr kumimoji="1" lang="zh-CN" altLang="en-US" sz="2400" b="0"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5" name="Text Box 173"/>
          <p:cNvSpPr txBox="1">
            <a:spLocks noChangeArrowheads="1"/>
          </p:cNvSpPr>
          <p:nvPr/>
        </p:nvSpPr>
        <p:spPr bwMode="auto">
          <a:xfrm>
            <a:off x="611188" y="2611438"/>
            <a:ext cx="46085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0" fontAlgn="base" hangingPunct="0">
              <a:lnSpc>
                <a:spcPct val="125000"/>
              </a:lnSpc>
              <a:spcAft>
                <a:spcPct val="0"/>
              </a:spcAft>
            </a:pPr>
            <a:r>
              <a:rPr kumimoji="1"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itchFamily="18" charset="0"/>
                <a:cs typeface="Times New Roman" pitchFamily="18" charset="0"/>
              </a:rPr>
              <a:t>设</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系中</a:t>
            </a:r>
            <a:r>
              <a:rPr kumimoji="1"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itchFamily="18" charset="0"/>
                <a:ea typeface="黑体" pitchFamily="49" charset="-122"/>
                <a:cs typeface="Times New Roman" pitchFamily="18" charset="0"/>
              </a:rPr>
              <a:t>同时</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a:t>
            </a:r>
            <a:r>
              <a:rPr kumimoji="1" lang="en-US" altLang="zh-CN" sz="2400" b="1" i="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t</a:t>
            </a:r>
            <a:r>
              <a:rPr kumimoji="1" lang="en-US" altLang="zh-CN" sz="2400" b="1" u="none" strike="noStrike" kern="0" cap="none" spc="0" normalizeH="0" baseline="-2500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1</a:t>
            </a:r>
            <a:r>
              <a:rPr kumimoji="1" lang="en-US" altLang="zh-CN" sz="2400" b="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t</a:t>
            </a:r>
            <a:r>
              <a:rPr kumimoji="1" lang="en-US" altLang="zh-CN" sz="2400" b="1" kern="0" baseline="-25000" dirty="0" smtClean="0">
                <a:solidFill>
                  <a:srgbClr val="FFC000"/>
                </a:solidFill>
                <a:effectLst>
                  <a:outerShdw blurRad="38100" dist="38100" dir="2700000" algn="tl">
                    <a:srgbClr val="000000"/>
                  </a:outerShdw>
                </a:effectLst>
                <a:latin typeface="Times New Roman" pitchFamily="18" charset="0"/>
                <a:cs typeface="Times New Roman" pitchFamily="18" charset="0"/>
              </a:rPr>
              <a:t>2</a:t>
            </a:r>
            <a:r>
              <a:rPr kumimoji="1" lang="en-US" altLang="zh-CN" sz="2400" b="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itchFamily="18" charset="0"/>
                <a:cs typeface="Times New Roman" pitchFamily="18" charset="0"/>
              </a:rPr>
              <a:t>=</a:t>
            </a:r>
            <a:r>
              <a:rPr kumimoji="1" lang="en-US" altLang="zh-CN" sz="2400" b="1" i="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t</a:t>
            </a:r>
            <a:r>
              <a:rPr kumimoji="1" lang="en-US" altLang="zh-CN" sz="2400" b="1"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 </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时刻</a:t>
            </a:r>
            <a:r>
              <a:rPr kumimoji="1" lang="zh-CN" altLang="en-US" sz="2400" b="1" kern="0" dirty="0">
                <a:solidFill>
                  <a:srgbClr val="FFFFFF"/>
                </a:solidFill>
                <a:effectLst>
                  <a:outerShdw blurRad="38100" dist="38100" dir="2700000" algn="tl">
                    <a:srgbClr val="000000"/>
                  </a:outerShdw>
                </a:effectLst>
                <a:latin typeface="Times New Roman" pitchFamily="18" charset="0"/>
                <a:cs typeface="Times New Roman" pitchFamily="18" charset="0"/>
              </a:rPr>
              <a:t>）测得</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首、尾坐标分别为</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x</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1</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cs typeface="Times New Roman" pitchFamily="18" charset="0"/>
              </a:rPr>
              <a:t>和</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x</a:t>
            </a:r>
            <a:r>
              <a:rPr kumimoji="1" lang="en-US" altLang="zh-CN" sz="2400" b="1" i="0" u="none" strike="noStrike" kern="0" cap="none" spc="0" normalizeH="0" baseline="-25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2</a:t>
            </a:r>
            <a:endParaRPr kumimoji="1"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graphicFrame>
        <p:nvGraphicFramePr>
          <p:cNvPr id="16" name="Object 174"/>
          <p:cNvGraphicFramePr>
            <a:graphicFrameLocks noChangeAspect="1"/>
          </p:cNvGraphicFramePr>
          <p:nvPr>
            <p:extLst>
              <p:ext uri="{D42A27DB-BD31-4B8C-83A1-F6EECF244321}">
                <p14:modId xmlns:p14="http://schemas.microsoft.com/office/powerpoint/2010/main" val="704152408"/>
              </p:ext>
            </p:extLst>
          </p:nvPr>
        </p:nvGraphicFramePr>
        <p:xfrm>
          <a:off x="1573841" y="3752850"/>
          <a:ext cx="1282700" cy="368300"/>
        </p:xfrm>
        <a:graphic>
          <a:graphicData uri="http://schemas.openxmlformats.org/presentationml/2006/ole">
            <mc:AlternateContent xmlns:mc="http://schemas.openxmlformats.org/markup-compatibility/2006">
              <mc:Choice xmlns:v="urn:schemas-microsoft-com:vml" Requires="v">
                <p:oleObj spid="_x0000_s1541323" name="公式" r:id="rId14" imgW="1282680" imgH="368280" progId="Equation.3">
                  <p:embed/>
                </p:oleObj>
              </mc:Choice>
              <mc:Fallback>
                <p:oleObj name="公式" r:id="rId14" imgW="1282680" imgH="3682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3841" y="3752850"/>
                        <a:ext cx="1282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95"/>
          <p:cNvSpPr>
            <a:spLocks noChangeArrowheads="1"/>
          </p:cNvSpPr>
          <p:nvPr/>
        </p:nvSpPr>
        <p:spPr bwMode="auto">
          <a:xfrm>
            <a:off x="2915816" y="3752850"/>
            <a:ext cx="1374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kumimoji="1" lang="en-US" altLang="zh-CN" sz="2000" b="1"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r>
              <a:rPr kumimoji="1" lang="zh-CN" altLang="en-US" sz="2000" b="1"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运动长度</a:t>
            </a:r>
            <a:r>
              <a:rPr kumimoji="1" lang="en-US" altLang="zh-CN" sz="2000" b="1"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p>
        </p:txBody>
      </p:sp>
      <p:sp>
        <p:nvSpPr>
          <p:cNvPr id="21" name="Text Box 199"/>
          <p:cNvSpPr txBox="1">
            <a:spLocks noChangeArrowheads="1"/>
          </p:cNvSpPr>
          <p:nvPr/>
        </p:nvSpPr>
        <p:spPr bwMode="auto">
          <a:xfrm>
            <a:off x="684213" y="908050"/>
            <a:ext cx="8135937" cy="498598"/>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a:solidFill>
                  <a:schemeClr val="tx1"/>
                </a:solidFill>
                <a:latin typeface="Arial" pitchFamily="34" charset="0"/>
                <a:ea typeface="宋体" pitchFamily="2" charset="-122"/>
              </a:defRPr>
            </a:lvl1pPr>
            <a:lvl2pPr marL="6667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Aft>
                <a:spcPct val="0"/>
              </a:spcAft>
              <a:buSzPct val="75000"/>
              <a:buFont typeface="Monotype Sorts" pitchFamily="2" charset="2"/>
              <a:buNone/>
            </a:pP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一个直杆沿</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x</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轴固定于</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rPr>
              <a:t>S</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zh-CN" altLang="en-US" sz="2400" b="1" kern="0" dirty="0" smtClean="0">
                <a:solidFill>
                  <a:srgbClr val="FFFFFF"/>
                </a:solidFill>
                <a:effectLst>
                  <a:outerShdw blurRad="38100" dist="38100" dir="2700000" algn="tl">
                    <a:srgbClr val="000000"/>
                  </a:outerShdw>
                </a:effectLst>
                <a:latin typeface="Times New Roman" pitchFamily="18" charset="0"/>
                <a:cs typeface="Times New Roman" pitchFamily="18" charset="0"/>
              </a:rPr>
              <a:t>系</a:t>
            </a: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中，两端点坐标分别为</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x</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en-US" altLang="zh-CN" sz="2400" b="1" baseline="-25000"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1</a:t>
            </a:r>
            <a:r>
              <a:rPr kumimoji="1" lang="zh-CN" altLang="en-US" sz="2400" b="1" dirty="0" smtClean="0">
                <a:solidFill>
                  <a:schemeClr val="bg1"/>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x</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a:t>
            </a:r>
            <a:r>
              <a:rPr kumimoji="1" lang="en-US" altLang="zh-CN" sz="2400" b="1" baseline="-25000"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Symbol" pitchFamily="18" charset="2"/>
              </a:rPr>
              <a:t>2</a:t>
            </a:r>
            <a:endParaRPr kumimoji="1" lang="en-US" altLang="zh-CN" sz="2400" b="1" baseline="-25000" dirty="0" smtClean="0">
              <a:solidFill>
                <a:srgbClr val="FFCC66"/>
              </a:solidFill>
              <a:effectLst>
                <a:outerShdw blurRad="38100" dist="38100" dir="2700000" algn="tl">
                  <a:srgbClr val="000000"/>
                </a:outerShdw>
              </a:effectLst>
              <a:latin typeface="Times New Roman" pitchFamily="18" charset="0"/>
              <a:ea typeface="仿宋_GB2312" pitchFamily="49" charset="-122"/>
              <a:cs typeface="Times New Roman" pitchFamily="18" charset="0"/>
            </a:endParaRPr>
          </a:p>
        </p:txBody>
      </p:sp>
      <p:graphicFrame>
        <p:nvGraphicFramePr>
          <p:cNvPr id="22" name="Object 202"/>
          <p:cNvGraphicFramePr>
            <a:graphicFrameLocks noChangeAspect="1"/>
          </p:cNvGraphicFramePr>
          <p:nvPr>
            <p:extLst>
              <p:ext uri="{D42A27DB-BD31-4B8C-83A1-F6EECF244321}">
                <p14:modId xmlns:p14="http://schemas.microsoft.com/office/powerpoint/2010/main" val="3427502890"/>
              </p:ext>
            </p:extLst>
          </p:nvPr>
        </p:nvGraphicFramePr>
        <p:xfrm>
          <a:off x="1590675" y="4343157"/>
          <a:ext cx="1422400" cy="381000"/>
        </p:xfrm>
        <a:graphic>
          <a:graphicData uri="http://schemas.openxmlformats.org/presentationml/2006/ole">
            <mc:AlternateContent xmlns:mc="http://schemas.openxmlformats.org/markup-compatibility/2006">
              <mc:Choice xmlns:v="urn:schemas-microsoft-com:vml" Requires="v">
                <p:oleObj spid="_x0000_s1541324" name="公式" r:id="rId16" imgW="1422360" imgH="380880" progId="Equation.3">
                  <p:embed/>
                </p:oleObj>
              </mc:Choice>
              <mc:Fallback>
                <p:oleObj name="公式" r:id="rId16" imgW="1422360" imgH="380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0675" y="4343157"/>
                        <a:ext cx="142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03"/>
          <p:cNvGraphicFramePr>
            <a:graphicFrameLocks noChangeAspect="1"/>
          </p:cNvGraphicFramePr>
          <p:nvPr>
            <p:extLst>
              <p:ext uri="{D42A27DB-BD31-4B8C-83A1-F6EECF244321}">
                <p14:modId xmlns:p14="http://schemas.microsoft.com/office/powerpoint/2010/main" val="2240093987"/>
              </p:ext>
            </p:extLst>
          </p:nvPr>
        </p:nvGraphicFramePr>
        <p:xfrm>
          <a:off x="3074592" y="4133314"/>
          <a:ext cx="3225600" cy="939600"/>
        </p:xfrm>
        <a:graphic>
          <a:graphicData uri="http://schemas.openxmlformats.org/presentationml/2006/ole">
            <mc:AlternateContent xmlns:mc="http://schemas.openxmlformats.org/markup-compatibility/2006">
              <mc:Choice xmlns:v="urn:schemas-microsoft-com:vml" Requires="v">
                <p:oleObj spid="_x0000_s1541325" name="Equation" r:id="rId18" imgW="1612800" imgH="469800" progId="Equation.DSMT4">
                  <p:embed/>
                </p:oleObj>
              </mc:Choice>
              <mc:Fallback>
                <p:oleObj name="Equation" r:id="rId18" imgW="1612800" imgH="469800" progId="Equation.DSMT4">
                  <p:embed/>
                  <p:pic>
                    <p:nvPicPr>
                      <p:cNvPr id="0" name=""/>
                      <p:cNvPicPr>
                        <a:picLocks noChangeAspect="1" noChangeArrowheads="1"/>
                      </p:cNvPicPr>
                      <p:nvPr/>
                    </p:nvPicPr>
                    <p:blipFill>
                      <a:blip r:embed="rId19"/>
                      <a:srcRect/>
                      <a:stretch>
                        <a:fillRect/>
                      </a:stretch>
                    </p:blipFill>
                    <p:spPr bwMode="auto">
                      <a:xfrm>
                        <a:off x="3074592" y="4133314"/>
                        <a:ext cx="3225600" cy="93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04"/>
          <p:cNvGraphicFramePr>
            <a:graphicFrameLocks noChangeAspect="1"/>
          </p:cNvGraphicFramePr>
          <p:nvPr/>
        </p:nvGraphicFramePr>
        <p:xfrm>
          <a:off x="1979613" y="5038725"/>
          <a:ext cx="1574800" cy="838200"/>
        </p:xfrm>
        <a:graphic>
          <a:graphicData uri="http://schemas.openxmlformats.org/presentationml/2006/ole">
            <mc:AlternateContent xmlns:mc="http://schemas.openxmlformats.org/markup-compatibility/2006">
              <mc:Choice xmlns:v="urn:schemas-microsoft-com:vml" Requires="v">
                <p:oleObj spid="_x0000_s1541326" name="公式" r:id="rId20" imgW="1574640" imgH="838080" progId="Equation.3">
                  <p:embed/>
                </p:oleObj>
              </mc:Choice>
              <mc:Fallback>
                <p:oleObj name="公式" r:id="rId20" imgW="1574640" imgH="8380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79613" y="5038725"/>
                        <a:ext cx="1574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05"/>
          <p:cNvGraphicFramePr>
            <a:graphicFrameLocks noChangeAspect="1"/>
          </p:cNvGraphicFramePr>
          <p:nvPr/>
        </p:nvGraphicFramePr>
        <p:xfrm>
          <a:off x="1692275" y="6021388"/>
          <a:ext cx="1993900" cy="446087"/>
        </p:xfrm>
        <a:graphic>
          <a:graphicData uri="http://schemas.openxmlformats.org/presentationml/2006/ole">
            <mc:AlternateContent xmlns:mc="http://schemas.openxmlformats.org/markup-compatibility/2006">
              <mc:Choice xmlns:v="urn:schemas-microsoft-com:vml" Requires="v">
                <p:oleObj spid="_x0000_s1541327" name="公式" r:id="rId22" imgW="2095200" imgH="444240" progId="Equation.3">
                  <p:embed/>
                </p:oleObj>
              </mc:Choice>
              <mc:Fallback>
                <p:oleObj name="公式" r:id="rId22" imgW="2095200" imgH="4442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2275" y="6021388"/>
                        <a:ext cx="1993900" cy="446087"/>
                      </a:xfrm>
                      <a:prstGeom prst="rect">
                        <a:avLst/>
                      </a:prstGeom>
                      <a:solidFill>
                        <a:srgbClr val="00FFFF">
                          <a:alpha val="20000"/>
                        </a:srgbClr>
                      </a:solidFill>
                      <a:ln w="9525">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206"/>
          <p:cNvSpPr txBox="1">
            <a:spLocks noChangeArrowheads="1"/>
          </p:cNvSpPr>
          <p:nvPr/>
        </p:nvSpPr>
        <p:spPr bwMode="auto">
          <a:xfrm>
            <a:off x="1116013" y="602138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400" b="1" smtClean="0">
                <a:solidFill>
                  <a:srgbClr val="FFFFFF"/>
                </a:solidFill>
                <a:latin typeface="Times New Roman" pitchFamily="18" charset="0"/>
                <a:cs typeface="Times New Roman" pitchFamily="18" charset="0"/>
                <a:sym typeface="Wingdings" pitchFamily="2" charset="2"/>
              </a:rPr>
              <a:t>即</a:t>
            </a:r>
            <a:r>
              <a:rPr lang="zh-CN" altLang="en-US" sz="2400" b="1" smtClean="0">
                <a:solidFill>
                  <a:srgbClr val="FFFFFF"/>
                </a:solidFill>
                <a:latin typeface="Times New Roman" pitchFamily="18" charset="0"/>
                <a:cs typeface="Times New Roman" pitchFamily="18" charset="0"/>
              </a:rPr>
              <a:t> </a:t>
            </a:r>
          </a:p>
        </p:txBody>
      </p:sp>
      <p:sp>
        <p:nvSpPr>
          <p:cNvPr id="27" name="Rectangle 207"/>
          <p:cNvSpPr>
            <a:spLocks noChangeArrowheads="1"/>
          </p:cNvSpPr>
          <p:nvPr/>
        </p:nvSpPr>
        <p:spPr bwMode="auto">
          <a:xfrm>
            <a:off x="3851275" y="6021288"/>
            <a:ext cx="188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kumimoji="1" lang="en-US" altLang="zh-CN"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r>
              <a:rPr kumimoji="1" lang="zh-CN" altLang="en-US"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运动长度缩短</a:t>
            </a:r>
            <a:r>
              <a:rPr kumimoji="1" lang="en-US" altLang="zh-CN" sz="2000" b="1" dirty="0"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a:t>
            </a:r>
          </a:p>
        </p:txBody>
      </p:sp>
      <p:graphicFrame>
        <p:nvGraphicFramePr>
          <p:cNvPr id="28" name="Object 208"/>
          <p:cNvGraphicFramePr>
            <a:graphicFrameLocks noChangeAspect="1"/>
          </p:cNvGraphicFramePr>
          <p:nvPr/>
        </p:nvGraphicFramePr>
        <p:xfrm>
          <a:off x="3625850" y="5038725"/>
          <a:ext cx="1574800" cy="838200"/>
        </p:xfrm>
        <a:graphic>
          <a:graphicData uri="http://schemas.openxmlformats.org/presentationml/2006/ole">
            <mc:AlternateContent xmlns:mc="http://schemas.openxmlformats.org/markup-compatibility/2006">
              <mc:Choice xmlns:v="urn:schemas-microsoft-com:vml" Requires="v">
                <p:oleObj spid="_x0000_s1541328" name="公式" r:id="rId24" imgW="1574640" imgH="838080" progId="Equation.3">
                  <p:embed/>
                </p:oleObj>
              </mc:Choice>
              <mc:Fallback>
                <p:oleObj name="公式" r:id="rId24" imgW="1574640" imgH="8380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25850" y="5038725"/>
                        <a:ext cx="1574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 name="Group 211"/>
          <p:cNvGrpSpPr>
            <a:grpSpLocks/>
          </p:cNvGrpSpPr>
          <p:nvPr/>
        </p:nvGrpSpPr>
        <p:grpSpPr bwMode="auto">
          <a:xfrm>
            <a:off x="5797550" y="1628775"/>
            <a:ext cx="3008313" cy="1982788"/>
            <a:chOff x="3652" y="1026"/>
            <a:chExt cx="1895" cy="1249"/>
          </a:xfrm>
        </p:grpSpPr>
        <p:sp>
          <p:nvSpPr>
            <p:cNvPr id="30" name="Line 56"/>
            <p:cNvSpPr>
              <a:spLocks noChangeShapeType="1"/>
            </p:cNvSpPr>
            <p:nvPr/>
          </p:nvSpPr>
          <p:spPr bwMode="auto">
            <a:xfrm>
              <a:off x="4015" y="1924"/>
              <a:ext cx="0" cy="11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31" name="Object 57"/>
            <p:cNvGraphicFramePr>
              <a:graphicFrameLocks noChangeAspect="1"/>
            </p:cNvGraphicFramePr>
            <p:nvPr>
              <p:extLst>
                <p:ext uri="{D42A27DB-BD31-4B8C-83A1-F6EECF244321}">
                  <p14:modId xmlns:p14="http://schemas.microsoft.com/office/powerpoint/2010/main" val="1108935775"/>
                </p:ext>
              </p:extLst>
            </p:nvPr>
          </p:nvGraphicFramePr>
          <p:xfrm>
            <a:off x="3910" y="2051"/>
            <a:ext cx="206" cy="224"/>
          </p:xfrm>
          <a:graphic>
            <a:graphicData uri="http://schemas.openxmlformats.org/presentationml/2006/ole">
              <mc:AlternateContent xmlns:mc="http://schemas.openxmlformats.org/markup-compatibility/2006">
                <mc:Choice xmlns:v="urn:schemas-microsoft-com:vml" Requires="v">
                  <p:oleObj spid="_x0000_s1541329" name="公式" r:id="rId26" imgW="406080" imgH="444240" progId="Equation.3">
                    <p:embed/>
                  </p:oleObj>
                </mc:Choice>
                <mc:Fallback>
                  <p:oleObj name="公式" r:id="rId26" imgW="406080" imgH="4442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10" y="2051"/>
                          <a:ext cx="2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70"/>
            <p:cNvGraphicFramePr>
              <a:graphicFrameLocks noChangeAspect="1"/>
            </p:cNvGraphicFramePr>
            <p:nvPr>
              <p:extLst>
                <p:ext uri="{D42A27DB-BD31-4B8C-83A1-F6EECF244321}">
                  <p14:modId xmlns:p14="http://schemas.microsoft.com/office/powerpoint/2010/main" val="2803176694"/>
                </p:ext>
              </p:extLst>
            </p:nvPr>
          </p:nvGraphicFramePr>
          <p:xfrm>
            <a:off x="5047" y="2044"/>
            <a:ext cx="224" cy="224"/>
          </p:xfrm>
          <a:graphic>
            <a:graphicData uri="http://schemas.openxmlformats.org/presentationml/2006/ole">
              <mc:AlternateContent xmlns:mc="http://schemas.openxmlformats.org/markup-compatibility/2006">
                <mc:Choice xmlns:v="urn:schemas-microsoft-com:vml" Requires="v">
                  <p:oleObj spid="_x0000_s1541330" name="公式" r:id="rId28" imgW="444240" imgH="444240" progId="Equation.3">
                    <p:embed/>
                  </p:oleObj>
                </mc:Choice>
                <mc:Fallback>
                  <p:oleObj name="公式" r:id="rId28" imgW="444240" imgH="4442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47" y="2044"/>
                          <a:ext cx="2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192"/>
            <p:cNvGrpSpPr>
              <a:grpSpLocks/>
            </p:cNvGrpSpPr>
            <p:nvPr/>
          </p:nvGrpSpPr>
          <p:grpSpPr bwMode="auto">
            <a:xfrm>
              <a:off x="4242" y="1259"/>
              <a:ext cx="276" cy="198"/>
              <a:chOff x="4302" y="578"/>
              <a:chExt cx="276" cy="198"/>
            </a:xfrm>
          </p:grpSpPr>
          <p:sp>
            <p:nvSpPr>
              <p:cNvPr id="43" name="AutoShape 67"/>
              <p:cNvSpPr>
                <a:spLocks noChangeArrowheads="1"/>
              </p:cNvSpPr>
              <p:nvPr/>
            </p:nvSpPr>
            <p:spPr bwMode="auto">
              <a:xfrm>
                <a:off x="4302" y="708"/>
                <a:ext cx="276" cy="68"/>
              </a:xfrm>
              <a:prstGeom prst="rightArrow">
                <a:avLst>
                  <a:gd name="adj1" fmla="val 50000"/>
                  <a:gd name="adj2" fmla="val 100494"/>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44" name="Object 68"/>
              <p:cNvGraphicFramePr>
                <a:graphicFrameLocks noChangeAspect="1"/>
              </p:cNvGraphicFramePr>
              <p:nvPr>
                <p:extLst>
                  <p:ext uri="{D42A27DB-BD31-4B8C-83A1-F6EECF244321}">
                    <p14:modId xmlns:p14="http://schemas.microsoft.com/office/powerpoint/2010/main" val="2987319634"/>
                  </p:ext>
                </p:extLst>
              </p:nvPr>
            </p:nvGraphicFramePr>
            <p:xfrm>
              <a:off x="4364" y="578"/>
              <a:ext cx="116" cy="124"/>
            </p:xfrm>
            <a:graphic>
              <a:graphicData uri="http://schemas.openxmlformats.org/presentationml/2006/ole">
                <mc:AlternateContent xmlns:mc="http://schemas.openxmlformats.org/markup-compatibility/2006">
                  <mc:Choice xmlns:v="urn:schemas-microsoft-com:vml" Requires="v">
                    <p:oleObj spid="_x0000_s1541331" name="公式" r:id="rId30" imgW="228600" imgH="241200" progId="Equation.3">
                      <p:embed/>
                    </p:oleObj>
                  </mc:Choice>
                  <mc:Fallback>
                    <p:oleObj name="公式" r:id="rId30" imgW="228600" imgH="2412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64" y="578"/>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191"/>
            <p:cNvGrpSpPr>
              <a:grpSpLocks/>
            </p:cNvGrpSpPr>
            <p:nvPr/>
          </p:nvGrpSpPr>
          <p:grpSpPr bwMode="auto">
            <a:xfrm>
              <a:off x="3652" y="1026"/>
              <a:ext cx="1895" cy="1211"/>
              <a:chOff x="1927" y="-539"/>
              <a:chExt cx="1895" cy="1211"/>
            </a:xfrm>
          </p:grpSpPr>
          <p:sp>
            <p:nvSpPr>
              <p:cNvPr id="37" name="Line 75"/>
              <p:cNvSpPr>
                <a:spLocks noChangeShapeType="1"/>
              </p:cNvSpPr>
              <p:nvPr/>
            </p:nvSpPr>
            <p:spPr bwMode="auto">
              <a:xfrm>
                <a:off x="2133" y="-539"/>
                <a:ext cx="0" cy="1004"/>
              </a:xfrm>
              <a:prstGeom prst="line">
                <a:avLst/>
              </a:prstGeom>
              <a:noFill/>
              <a:ln w="38100">
                <a:solidFill>
                  <a:srgbClr val="00FF00"/>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38" name="Line 76"/>
              <p:cNvSpPr>
                <a:spLocks noChangeShapeType="1"/>
              </p:cNvSpPr>
              <p:nvPr/>
            </p:nvSpPr>
            <p:spPr bwMode="auto">
              <a:xfrm>
                <a:off x="2133" y="465"/>
                <a:ext cx="1685" cy="0"/>
              </a:xfrm>
              <a:prstGeom prst="line">
                <a:avLst/>
              </a:prstGeom>
              <a:noFill/>
              <a:ln w="38100">
                <a:solidFill>
                  <a:srgbClr val="00FF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39" name="Object 77"/>
              <p:cNvGraphicFramePr>
                <a:graphicFrameLocks noChangeAspect="1"/>
              </p:cNvGraphicFramePr>
              <p:nvPr>
                <p:extLst>
                  <p:ext uri="{D42A27DB-BD31-4B8C-83A1-F6EECF244321}">
                    <p14:modId xmlns:p14="http://schemas.microsoft.com/office/powerpoint/2010/main" val="2592782889"/>
                  </p:ext>
                </p:extLst>
              </p:nvPr>
            </p:nvGraphicFramePr>
            <p:xfrm>
              <a:off x="3663" y="507"/>
              <a:ext cx="159" cy="165"/>
            </p:xfrm>
            <a:graphic>
              <a:graphicData uri="http://schemas.openxmlformats.org/presentationml/2006/ole">
                <mc:AlternateContent xmlns:mc="http://schemas.openxmlformats.org/markup-compatibility/2006">
                  <mc:Choice xmlns:v="urn:schemas-microsoft-com:vml" Requires="v">
                    <p:oleObj spid="_x0000_s1541332" name="公式" r:id="rId32" imgW="304560" imgH="330120" progId="Equation.3">
                      <p:embed/>
                    </p:oleObj>
                  </mc:Choice>
                  <mc:Fallback>
                    <p:oleObj name="公式" r:id="rId32" imgW="304560" imgH="33012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63" y="507"/>
                            <a:ext cx="15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78"/>
              <p:cNvGraphicFramePr>
                <a:graphicFrameLocks noChangeAspect="1"/>
              </p:cNvGraphicFramePr>
              <p:nvPr/>
            </p:nvGraphicFramePr>
            <p:xfrm>
              <a:off x="1927" y="-516"/>
              <a:ext cx="172" cy="203"/>
            </p:xfrm>
            <a:graphic>
              <a:graphicData uri="http://schemas.openxmlformats.org/presentationml/2006/ole">
                <mc:AlternateContent xmlns:mc="http://schemas.openxmlformats.org/markup-compatibility/2006">
                  <mc:Choice xmlns:v="urn:schemas-microsoft-com:vml" Requires="v">
                    <p:oleObj spid="_x0000_s1541333" name="公式" r:id="rId34" imgW="330120" imgH="406080" progId="Equation.3">
                      <p:embed/>
                    </p:oleObj>
                  </mc:Choice>
                  <mc:Fallback>
                    <p:oleObj name="公式" r:id="rId34" imgW="330120" imgH="4060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27" y="-516"/>
                            <a:ext cx="1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79"/>
              <p:cNvGraphicFramePr>
                <a:graphicFrameLocks noChangeAspect="1"/>
              </p:cNvGraphicFramePr>
              <p:nvPr/>
            </p:nvGraphicFramePr>
            <p:xfrm>
              <a:off x="1973" y="453"/>
              <a:ext cx="154" cy="165"/>
            </p:xfrm>
            <a:graphic>
              <a:graphicData uri="http://schemas.openxmlformats.org/presentationml/2006/ole">
                <mc:AlternateContent xmlns:mc="http://schemas.openxmlformats.org/markup-compatibility/2006">
                  <mc:Choice xmlns:v="urn:schemas-microsoft-com:vml" Requires="v">
                    <p:oleObj spid="_x0000_s1541334" name="公式" r:id="rId36" imgW="291960" imgH="330120" progId="Equation.3">
                      <p:embed/>
                    </p:oleObj>
                  </mc:Choice>
                  <mc:Fallback>
                    <p:oleObj name="公式" r:id="rId36" imgW="291960" imgH="33012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73" y="453"/>
                            <a:ext cx="154"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80"/>
              <p:cNvGraphicFramePr>
                <a:graphicFrameLocks noChangeAspect="1"/>
              </p:cNvGraphicFramePr>
              <p:nvPr/>
            </p:nvGraphicFramePr>
            <p:xfrm>
              <a:off x="2193" y="-380"/>
              <a:ext cx="172" cy="166"/>
            </p:xfrm>
            <a:graphic>
              <a:graphicData uri="http://schemas.openxmlformats.org/presentationml/2006/ole">
                <mc:AlternateContent xmlns:mc="http://schemas.openxmlformats.org/markup-compatibility/2006">
                  <mc:Choice xmlns:v="urn:schemas-microsoft-com:vml" Requires="v">
                    <p:oleObj spid="_x0000_s1541335" name="公式" r:id="rId38" imgW="279360" imgH="330120" progId="Equation.3">
                      <p:embed/>
                    </p:oleObj>
                  </mc:Choice>
                  <mc:Fallback>
                    <p:oleObj name="公式" r:id="rId38" imgW="279360" imgH="33012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193" y="-380"/>
                            <a:ext cx="172"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 name="Rectangle 198" descr="浅色竖线"/>
            <p:cNvSpPr>
              <a:spLocks noChangeArrowheads="1"/>
            </p:cNvSpPr>
            <p:nvPr/>
          </p:nvSpPr>
          <p:spPr bwMode="auto">
            <a:xfrm>
              <a:off x="4014" y="1797"/>
              <a:ext cx="1089" cy="90"/>
            </a:xfrm>
            <a:prstGeom prst="rect">
              <a:avLst/>
            </a:prstGeom>
            <a:pattFill prst="ltVert">
              <a:fgClr>
                <a:srgbClr val="3333CC"/>
              </a:fgClr>
              <a:bgClr>
                <a:srgbClr val="FFFFFF"/>
              </a:bgClr>
            </a:pattFill>
            <a:ln w="28575"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36" name="Line 210"/>
            <p:cNvSpPr>
              <a:spLocks noChangeShapeType="1"/>
            </p:cNvSpPr>
            <p:nvPr/>
          </p:nvSpPr>
          <p:spPr bwMode="auto">
            <a:xfrm>
              <a:off x="5103" y="1915"/>
              <a:ext cx="0" cy="11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spTree>
    <p:extLst>
      <p:ext uri="{BB962C8B-B14F-4D97-AF65-F5344CB8AC3E}">
        <p14:creationId xmlns:p14="http://schemas.microsoft.com/office/powerpoint/2010/main" val="34129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4" grpId="0" autoUpdateAnimBg="0"/>
      <p:bldP spid="15" grpId="0" autoUpdateAnimBg="0"/>
      <p:bldP spid="20" grpId="0"/>
      <p:bldP spid="21" grpId="0" autoUpdateAnimBg="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28</a:t>
            </a:fld>
            <a:endParaRPr lang="zh-CN" altLang="en-US"/>
          </a:p>
        </p:txBody>
      </p:sp>
      <p:sp>
        <p:nvSpPr>
          <p:cNvPr id="3" name="Text Box 4"/>
          <p:cNvSpPr txBox="1">
            <a:spLocks noChangeArrowheads="1"/>
          </p:cNvSpPr>
          <p:nvPr/>
        </p:nvSpPr>
        <p:spPr bwMode="auto">
          <a:xfrm>
            <a:off x="539750" y="1749776"/>
            <a:ext cx="83534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a:spcBef>
                <a:spcPct val="0"/>
              </a:spcBef>
              <a:defRPr>
                <a:solidFill>
                  <a:schemeClr val="tx1"/>
                </a:solidFill>
                <a:latin typeface="Arial" pitchFamily="34" charset="0"/>
                <a:ea typeface="宋体" pitchFamily="2" charset="-122"/>
              </a:defRPr>
            </a:lvl1pPr>
            <a:lvl2pPr marL="62230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pPr>
            <a:r>
              <a:rPr lang="en-US" altLang="zh-CN" sz="2400" b="1" smtClean="0">
                <a:solidFill>
                  <a:srgbClr val="FFFFFF"/>
                </a:solidFill>
                <a:latin typeface="Times New Roman" pitchFamily="18" charset="0"/>
                <a:ea typeface="仿宋_GB2312" pitchFamily="49" charset="-122"/>
                <a:cs typeface="Times New Roman" pitchFamily="18" charset="0"/>
              </a:rPr>
              <a:t>(2)</a:t>
            </a:r>
            <a:r>
              <a:rPr lang="zh-CN" altLang="en-US" sz="2400" b="1" smtClean="0">
                <a:solidFill>
                  <a:srgbClr val="FFFFFF"/>
                </a:solidFill>
                <a:latin typeface="Times New Roman" pitchFamily="18" charset="0"/>
                <a:ea typeface="仿宋_GB2312" pitchFamily="49" charset="-122"/>
                <a:cs typeface="Times New Roman" pitchFamily="18" charset="0"/>
              </a:rPr>
              <a:t>相对论长度收缩只发生在</a:t>
            </a:r>
            <a:r>
              <a:rPr lang="zh-CN" altLang="en-US" sz="2400" b="1" smtClean="0">
                <a:solidFill>
                  <a:srgbClr val="00FFFF"/>
                </a:solidFill>
                <a:latin typeface="Times New Roman" pitchFamily="18" charset="0"/>
                <a:ea typeface="仿宋_GB2312" pitchFamily="49" charset="-122"/>
                <a:cs typeface="Times New Roman" pitchFamily="18" charset="0"/>
              </a:rPr>
              <a:t>运动方向</a:t>
            </a:r>
            <a:r>
              <a:rPr lang="zh-CN" altLang="en-US" sz="2400" b="1" smtClean="0">
                <a:solidFill>
                  <a:srgbClr val="FFFFFF"/>
                </a:solidFill>
                <a:latin typeface="Times New Roman" pitchFamily="18" charset="0"/>
                <a:ea typeface="仿宋_GB2312" pitchFamily="49" charset="-122"/>
                <a:cs typeface="Times New Roman" pitchFamily="18" charset="0"/>
              </a:rPr>
              <a:t>上，在与运动方向垂直的方向上不发生长度收缩。</a:t>
            </a:r>
          </a:p>
        </p:txBody>
      </p:sp>
      <p:sp>
        <p:nvSpPr>
          <p:cNvPr id="4" name="Text Box 7"/>
          <p:cNvSpPr txBox="1">
            <a:spLocks noChangeArrowheads="1"/>
          </p:cNvSpPr>
          <p:nvPr/>
        </p:nvSpPr>
        <p:spPr bwMode="auto">
          <a:xfrm>
            <a:off x="250825" y="3794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dirty="0" smtClean="0">
                <a:ln>
                  <a:noFill/>
                </a:ln>
                <a:solidFill>
                  <a:srgbClr val="00FFCC"/>
                </a:solidFill>
                <a:effectLst/>
                <a:uLnTx/>
                <a:uFillTx/>
                <a:latin typeface="Times New Roman" pitchFamily="18" charset="0"/>
                <a:cs typeface="Times New Roman" pitchFamily="18" charset="0"/>
                <a:sym typeface="Wingdings" pitchFamily="2" charset="2"/>
              </a:rPr>
              <a:t>  </a:t>
            </a:r>
            <a:r>
              <a:rPr kumimoji="0"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总结 </a:t>
            </a:r>
          </a:p>
        </p:txBody>
      </p:sp>
      <p:sp>
        <p:nvSpPr>
          <p:cNvPr id="5" name="Text Box 8"/>
          <p:cNvSpPr txBox="1">
            <a:spLocks noChangeArrowheads="1"/>
          </p:cNvSpPr>
          <p:nvPr/>
        </p:nvSpPr>
        <p:spPr bwMode="auto">
          <a:xfrm>
            <a:off x="539750" y="4045597"/>
            <a:ext cx="525621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(4)</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运动物体的</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长度收缩是相对的</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sp>
        <p:nvSpPr>
          <p:cNvPr id="7" name="Text Box 10"/>
          <p:cNvSpPr txBox="1">
            <a:spLocks noChangeArrowheads="1"/>
          </p:cNvSpPr>
          <p:nvPr/>
        </p:nvSpPr>
        <p:spPr bwMode="auto">
          <a:xfrm>
            <a:off x="539750" y="1030068"/>
            <a:ext cx="77771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(1)</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在相对物体为静止的惯性系测得物体的长度</a:t>
            </a:r>
            <a:r>
              <a:rPr kumimoji="0"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最长</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8" name="Text Box 11"/>
          <p:cNvSpPr txBox="1">
            <a:spLocks noChangeArrowheads="1"/>
          </p:cNvSpPr>
          <p:nvPr/>
        </p:nvSpPr>
        <p:spPr bwMode="auto">
          <a:xfrm>
            <a:off x="539750" y="2902872"/>
            <a:ext cx="83534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a:spcBef>
                <a:spcPct val="0"/>
              </a:spcBef>
              <a:defRPr>
                <a:solidFill>
                  <a:schemeClr val="tx1"/>
                </a:solidFill>
                <a:latin typeface="Arial" pitchFamily="34" charset="0"/>
                <a:ea typeface="宋体" pitchFamily="2" charset="-122"/>
              </a:defRPr>
            </a:lvl1pPr>
            <a:lvl2pPr marL="62230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pPr>
            <a:r>
              <a:rPr lang="en-US" altLang="zh-CN" sz="2400" b="1" smtClean="0">
                <a:solidFill>
                  <a:srgbClr val="FFFFFF"/>
                </a:solidFill>
                <a:latin typeface="Times New Roman" pitchFamily="18" charset="0"/>
                <a:ea typeface="仿宋_GB2312" pitchFamily="49" charset="-122"/>
                <a:cs typeface="Times New Roman" pitchFamily="18" charset="0"/>
              </a:rPr>
              <a:t>(3)</a:t>
            </a:r>
            <a:r>
              <a:rPr lang="zh-CN" altLang="en-US" sz="2400" b="1" smtClean="0">
                <a:solidFill>
                  <a:srgbClr val="FFFFFF"/>
                </a:solidFill>
                <a:latin typeface="Times New Roman" pitchFamily="18" charset="0"/>
                <a:ea typeface="仿宋_GB2312" pitchFamily="49" charset="-122"/>
                <a:cs typeface="Times New Roman" pitchFamily="18" charset="0"/>
              </a:rPr>
              <a:t>相对论长度收缩效应是</a:t>
            </a:r>
            <a:r>
              <a:rPr lang="zh-CN" altLang="en-US" sz="2400" b="1" smtClean="0">
                <a:solidFill>
                  <a:srgbClr val="00FFFF"/>
                </a:solidFill>
                <a:latin typeface="Times New Roman" pitchFamily="18" charset="0"/>
                <a:ea typeface="仿宋_GB2312" pitchFamily="49" charset="-122"/>
                <a:cs typeface="Times New Roman" pitchFamily="18" charset="0"/>
              </a:rPr>
              <a:t>时空的属性</a:t>
            </a:r>
            <a:r>
              <a:rPr lang="zh-CN" altLang="en-US" sz="2400" b="1" smtClean="0">
                <a:solidFill>
                  <a:srgbClr val="FFFFFF"/>
                </a:solidFill>
                <a:latin typeface="Times New Roman" pitchFamily="18" charset="0"/>
                <a:ea typeface="仿宋_GB2312" pitchFamily="49" charset="-122"/>
                <a:cs typeface="Times New Roman" pitchFamily="18" charset="0"/>
              </a:rPr>
              <a:t>，与物体的具体组成和结构及物质间的相互作用无关。</a:t>
            </a:r>
          </a:p>
        </p:txBody>
      </p:sp>
    </p:spTree>
    <p:extLst>
      <p:ext uri="{BB962C8B-B14F-4D97-AF65-F5344CB8AC3E}">
        <p14:creationId xmlns:p14="http://schemas.microsoft.com/office/powerpoint/2010/main" val="119116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a:t>
            </a:fld>
            <a:endParaRPr lang="zh-CN" altLang="en-US"/>
          </a:p>
        </p:txBody>
      </p:sp>
      <p:sp>
        <p:nvSpPr>
          <p:cNvPr id="3" name="Text Box 2"/>
          <p:cNvSpPr txBox="1">
            <a:spLocks noChangeArrowheads="1"/>
          </p:cNvSpPr>
          <p:nvPr/>
        </p:nvSpPr>
        <p:spPr bwMode="auto">
          <a:xfrm>
            <a:off x="323850" y="549275"/>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4.1.1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伽利略相对性原理</a:t>
            </a:r>
          </a:p>
        </p:txBody>
      </p:sp>
      <p:sp>
        <p:nvSpPr>
          <p:cNvPr id="4" name="Text Box 113"/>
          <p:cNvSpPr txBox="1">
            <a:spLocks noChangeArrowheads="1"/>
          </p:cNvSpPr>
          <p:nvPr/>
        </p:nvSpPr>
        <p:spPr bwMode="auto">
          <a:xfrm>
            <a:off x="755650" y="1205334"/>
            <a:ext cx="78486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63638" indent="-1163638" algn="l">
              <a:spcBef>
                <a:spcPct val="0"/>
              </a:spcBef>
              <a:defRPr>
                <a:solidFill>
                  <a:schemeClr val="tx1"/>
                </a:solidFill>
                <a:latin typeface="Arial" pitchFamily="34" charset="0"/>
                <a:ea typeface="宋体" pitchFamily="2" charset="-122"/>
              </a:defRPr>
            </a:lvl1pPr>
            <a:lvl2pPr marL="1343025" algn="l">
              <a:spcBef>
                <a:spcPct val="0"/>
              </a:spcBef>
              <a:defRPr>
                <a:solidFill>
                  <a:schemeClr val="tx1"/>
                </a:solidFill>
                <a:latin typeface="Arial" pitchFamily="34" charset="0"/>
                <a:ea typeface="宋体" pitchFamily="2" charset="-122"/>
              </a:defRPr>
            </a:lvl2pPr>
            <a:lvl3pPr marL="1522413" algn="l">
              <a:spcBef>
                <a:spcPct val="0"/>
              </a:spcBef>
              <a:defRPr>
                <a:solidFill>
                  <a:schemeClr val="tx1"/>
                </a:solidFill>
                <a:latin typeface="Arial" pitchFamily="34" charset="0"/>
                <a:ea typeface="宋体" pitchFamily="2" charset="-122"/>
              </a:defRPr>
            </a:lvl3pPr>
            <a:lvl4pPr marL="1701800" algn="l">
              <a:spcBef>
                <a:spcPct val="0"/>
              </a:spcBef>
              <a:defRPr>
                <a:solidFill>
                  <a:schemeClr val="tx1"/>
                </a:solidFill>
                <a:latin typeface="Arial" pitchFamily="34" charset="0"/>
                <a:ea typeface="宋体" pitchFamily="2" charset="-122"/>
              </a:defRPr>
            </a:lvl4pPr>
            <a:lvl5pPr marL="1881188" algn="l">
              <a:spcBef>
                <a:spcPct val="0"/>
              </a:spcBef>
              <a:defRPr>
                <a:solidFill>
                  <a:schemeClr val="tx1"/>
                </a:solidFill>
                <a:latin typeface="Arial" pitchFamily="34" charset="0"/>
                <a:ea typeface="宋体" pitchFamily="2" charset="-122"/>
              </a:defRPr>
            </a:lvl5pPr>
            <a:lvl6pPr marL="2338388" fontAlgn="base">
              <a:spcBef>
                <a:spcPct val="0"/>
              </a:spcBef>
              <a:spcAft>
                <a:spcPct val="0"/>
              </a:spcAft>
              <a:defRPr>
                <a:solidFill>
                  <a:schemeClr val="tx1"/>
                </a:solidFill>
                <a:latin typeface="Arial" pitchFamily="34" charset="0"/>
                <a:ea typeface="宋体" pitchFamily="2" charset="-122"/>
              </a:defRPr>
            </a:lvl6pPr>
            <a:lvl7pPr marL="2795588" fontAlgn="base">
              <a:spcBef>
                <a:spcPct val="0"/>
              </a:spcBef>
              <a:spcAft>
                <a:spcPct val="0"/>
              </a:spcAft>
              <a:defRPr>
                <a:solidFill>
                  <a:schemeClr val="tx1"/>
                </a:solidFill>
                <a:latin typeface="Arial" pitchFamily="34" charset="0"/>
                <a:ea typeface="宋体" pitchFamily="2" charset="-122"/>
              </a:defRPr>
            </a:lvl7pPr>
            <a:lvl8pPr marL="3252788" fontAlgn="base">
              <a:spcBef>
                <a:spcPct val="0"/>
              </a:spcBef>
              <a:spcAft>
                <a:spcPct val="0"/>
              </a:spcAft>
              <a:defRPr>
                <a:solidFill>
                  <a:schemeClr val="tx1"/>
                </a:solidFill>
                <a:latin typeface="Arial" pitchFamily="34" charset="0"/>
                <a:ea typeface="宋体" pitchFamily="2" charset="-122"/>
              </a:defRPr>
            </a:lvl8pPr>
            <a:lvl9pPr marL="3709988" fontAlgn="base">
              <a:spcBef>
                <a:spcPct val="0"/>
              </a:spcBef>
              <a:spcAft>
                <a:spcPct val="0"/>
              </a:spcAft>
              <a:defRPr>
                <a:solidFill>
                  <a:schemeClr val="tx1"/>
                </a:solidFill>
                <a:latin typeface="Arial" pitchFamily="34" charset="0"/>
                <a:ea typeface="宋体" pitchFamily="2" charset="-122"/>
              </a:defRPr>
            </a:lvl9pPr>
          </a:lstStyle>
          <a:p>
            <a:pPr fontAlgn="base">
              <a:lnSpc>
                <a:spcPct val="130000"/>
              </a:lnSpc>
              <a:spcBef>
                <a:spcPct val="50000"/>
              </a:spcBef>
              <a:spcAft>
                <a:spcPct val="0"/>
              </a:spcAft>
            </a:pPr>
            <a:r>
              <a:rPr lang="zh-CN" altLang="en-US" sz="2400" b="1" dirty="0" smtClean="0">
                <a:solidFill>
                  <a:srgbClr val="00FFFF"/>
                </a:solidFill>
                <a:latin typeface="Times New Roman" pitchFamily="18" charset="0"/>
                <a:ea typeface="仿宋_GB2312" pitchFamily="49" charset="-122"/>
                <a:cs typeface="Times New Roman" pitchFamily="18" charset="0"/>
              </a:rPr>
              <a:t>惯性系</a:t>
            </a:r>
            <a:r>
              <a:rPr lang="en-US" altLang="zh-CN" sz="2400" b="1" dirty="0" smtClean="0">
                <a:solidFill>
                  <a:srgbClr val="00FFFF"/>
                </a:solidFill>
                <a:latin typeface="Times New Roman" pitchFamily="18" charset="0"/>
                <a:ea typeface="仿宋_GB2312" pitchFamily="49" charset="-122"/>
                <a:cs typeface="Times New Roman" pitchFamily="18" charset="0"/>
              </a:rPr>
              <a:t>:  </a:t>
            </a:r>
            <a:r>
              <a:rPr lang="zh-CN" altLang="en-US" sz="2400" b="1" dirty="0" smtClean="0">
                <a:solidFill>
                  <a:srgbClr val="FFFFFF"/>
                </a:solidFill>
                <a:latin typeface="Times New Roman" pitchFamily="18" charset="0"/>
                <a:ea typeface="仿宋_GB2312" pitchFamily="49" charset="-122"/>
                <a:cs typeface="Times New Roman" pitchFamily="18" charset="0"/>
              </a:rPr>
              <a:t>凡是牛顿运动定律适用的参考系。相对已知惯性系作匀速直线运动的参考系也都是惯性系。</a:t>
            </a:r>
          </a:p>
        </p:txBody>
      </p:sp>
      <p:sp>
        <p:nvSpPr>
          <p:cNvPr id="5" name="Rectangle 216"/>
          <p:cNvSpPr>
            <a:spLocks noChangeArrowheads="1"/>
          </p:cNvSpPr>
          <p:nvPr/>
        </p:nvSpPr>
        <p:spPr bwMode="auto">
          <a:xfrm>
            <a:off x="754063" y="2476922"/>
            <a:ext cx="278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00FFFF"/>
                </a:solidFill>
                <a:latin typeface="Times New Roman" pitchFamily="18" charset="0"/>
                <a:cs typeface="Times New Roman" pitchFamily="18" charset="0"/>
              </a:rPr>
              <a:t>伽利略相对性原理 </a:t>
            </a:r>
          </a:p>
        </p:txBody>
      </p:sp>
      <p:sp>
        <p:nvSpPr>
          <p:cNvPr id="6" name="Rectangle 217"/>
          <p:cNvSpPr>
            <a:spLocks noChangeArrowheads="1"/>
          </p:cNvSpPr>
          <p:nvPr/>
        </p:nvSpPr>
        <p:spPr bwMode="auto">
          <a:xfrm>
            <a:off x="3255963" y="2511847"/>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0" lang="zh-CN" altLang="en-US"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经典力学的相对性原理</a:t>
            </a:r>
            <a:r>
              <a:rPr kumimoji="0"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 </a:t>
            </a:r>
          </a:p>
        </p:txBody>
      </p:sp>
      <p:sp>
        <p:nvSpPr>
          <p:cNvPr id="7" name="Text Box 220"/>
          <p:cNvSpPr txBox="1">
            <a:spLocks noChangeArrowheads="1"/>
          </p:cNvSpPr>
          <p:nvPr/>
        </p:nvSpPr>
        <p:spPr bwMode="auto">
          <a:xfrm>
            <a:off x="755650" y="3096484"/>
            <a:ext cx="78486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30238" fontAlgn="base">
              <a:lnSpc>
                <a:spcPct val="130000"/>
              </a:lnSpc>
              <a:spcBef>
                <a:spcPct val="50000"/>
              </a:spcBef>
              <a:spcAft>
                <a:spcPct val="0"/>
              </a:spcAft>
            </a:pPr>
            <a:r>
              <a:rPr lang="zh-CN" altLang="en-US" sz="2400" b="1" dirty="0" smtClean="0">
                <a:solidFill>
                  <a:srgbClr val="FFFFFF"/>
                </a:solidFill>
                <a:latin typeface="Times New Roman" pitchFamily="18" charset="0"/>
                <a:cs typeface="Times New Roman" pitchFamily="18" charset="0"/>
              </a:rPr>
              <a:t>在所有惯性系中，力学规律（</a:t>
            </a:r>
            <a:r>
              <a:rPr lang="zh-CN" altLang="en-US" sz="2400" b="1" dirty="0">
                <a:solidFill>
                  <a:srgbClr val="FFFFFF"/>
                </a:solidFill>
                <a:latin typeface="Times New Roman" pitchFamily="18" charset="0"/>
                <a:cs typeface="Times New Roman" pitchFamily="18" charset="0"/>
              </a:rPr>
              <a:t>动能定理</a:t>
            </a:r>
            <a:r>
              <a:rPr lang="zh-CN" altLang="en-US" sz="2400" b="1" dirty="0" smtClean="0">
                <a:solidFill>
                  <a:srgbClr val="FFFFFF"/>
                </a:solidFill>
                <a:latin typeface="Times New Roman" pitchFamily="18" charset="0"/>
                <a:cs typeface="Times New Roman" pitchFamily="18" charset="0"/>
              </a:rPr>
              <a:t>、</a:t>
            </a:r>
            <a:r>
              <a:rPr lang="zh-CN" altLang="en-US" sz="2400" b="1" dirty="0">
                <a:solidFill>
                  <a:srgbClr val="FFFFFF"/>
                </a:solidFill>
                <a:latin typeface="Times New Roman" pitchFamily="18" charset="0"/>
                <a:cs typeface="Times New Roman" pitchFamily="18" charset="0"/>
              </a:rPr>
              <a:t>功能原理</a:t>
            </a:r>
            <a:r>
              <a:rPr lang="zh-CN" altLang="en-US" sz="2400" b="1" dirty="0" smtClean="0">
                <a:solidFill>
                  <a:srgbClr val="FFFFFF"/>
                </a:solidFill>
                <a:latin typeface="Times New Roman" pitchFamily="18" charset="0"/>
                <a:cs typeface="Times New Roman" pitchFamily="18" charset="0"/>
              </a:rPr>
              <a:t>、机械能守恒定律、</a:t>
            </a:r>
            <a:r>
              <a:rPr lang="zh-CN" altLang="en-US" sz="2400" b="1" dirty="0">
                <a:solidFill>
                  <a:srgbClr val="FFFFFF"/>
                </a:solidFill>
                <a:latin typeface="Times New Roman" pitchFamily="18" charset="0"/>
                <a:cs typeface="Times New Roman" pitchFamily="18" charset="0"/>
              </a:rPr>
              <a:t>动量定理、动量守恒定律等 </a:t>
            </a:r>
            <a:r>
              <a:rPr lang="zh-CN" altLang="en-US" sz="2400" b="1" dirty="0" smtClean="0">
                <a:solidFill>
                  <a:srgbClr val="FFFFFF"/>
                </a:solidFill>
                <a:latin typeface="Times New Roman" pitchFamily="18" charset="0"/>
                <a:cs typeface="Times New Roman" pitchFamily="18" charset="0"/>
              </a:rPr>
              <a:t>）具有相同的数学表达形式。</a:t>
            </a:r>
          </a:p>
        </p:txBody>
      </p:sp>
    </p:spTree>
    <p:extLst>
      <p:ext uri="{BB962C8B-B14F-4D97-AF65-F5344CB8AC3E}">
        <p14:creationId xmlns:p14="http://schemas.microsoft.com/office/powerpoint/2010/main" val="18209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29</a:t>
            </a:fld>
            <a:endParaRPr lang="zh-CN" altLang="en-US"/>
          </a:p>
        </p:txBody>
      </p:sp>
      <p:sp>
        <p:nvSpPr>
          <p:cNvPr id="4" name="Text Box 16"/>
          <p:cNvSpPr txBox="1">
            <a:spLocks noChangeArrowheads="1"/>
          </p:cNvSpPr>
          <p:nvPr/>
        </p:nvSpPr>
        <p:spPr bwMode="auto">
          <a:xfrm>
            <a:off x="527050" y="333375"/>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思考题</a:t>
            </a:r>
          </a:p>
        </p:txBody>
      </p:sp>
      <p:sp>
        <p:nvSpPr>
          <p:cNvPr id="5" name="Text Box 17"/>
          <p:cNvSpPr txBox="1">
            <a:spLocks noChangeArrowheads="1"/>
          </p:cNvSpPr>
          <p:nvPr/>
        </p:nvSpPr>
        <p:spPr bwMode="auto">
          <a:xfrm>
            <a:off x="539750" y="880641"/>
            <a:ext cx="83534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设有一接近于光速相对于地球飞行的宇宙火箭，在地球上的观测者将观测到火箭上物体的长度缩短。有人进一步推论说，在火箭上的观测者将观测到相对于地球静止的物体的长度伸长。他的根据是这样的，在地球上的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系中，物体两端坐标是</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，在宇宙火箭上的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系中同一物体两端的坐标是</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endParaRPr kumimoji="0" lang="zh-CN" alt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p:txBody>
      </p:sp>
      <p:sp>
        <p:nvSpPr>
          <p:cNvPr id="6" name="Text Box 25"/>
          <p:cNvSpPr txBox="1">
            <a:spLocks noChangeArrowheads="1"/>
          </p:cNvSpPr>
          <p:nvPr/>
        </p:nvSpPr>
        <p:spPr bwMode="auto">
          <a:xfrm>
            <a:off x="539750" y="3284984"/>
            <a:ext cx="2087563" cy="45720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B2B2B2">
                      <a:alpha val="80000"/>
                    </a:srgbClr>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由洛仑兹变换</a:t>
            </a:r>
          </a:p>
        </p:txBody>
      </p:sp>
      <p:graphicFrame>
        <p:nvGraphicFramePr>
          <p:cNvPr id="7" name="Object 26"/>
          <p:cNvGraphicFramePr>
            <a:graphicFrameLocks noChangeAspect="1"/>
          </p:cNvGraphicFramePr>
          <p:nvPr>
            <p:extLst>
              <p:ext uri="{D42A27DB-BD31-4B8C-83A1-F6EECF244321}">
                <p14:modId xmlns:p14="http://schemas.microsoft.com/office/powerpoint/2010/main" val="2919627142"/>
              </p:ext>
            </p:extLst>
          </p:nvPr>
        </p:nvGraphicFramePr>
        <p:xfrm>
          <a:off x="2561864" y="3018656"/>
          <a:ext cx="2844720" cy="914400"/>
        </p:xfrm>
        <a:graphic>
          <a:graphicData uri="http://schemas.openxmlformats.org/presentationml/2006/ole">
            <mc:AlternateContent xmlns:mc="http://schemas.openxmlformats.org/markup-compatibility/2006">
              <mc:Choice xmlns:v="urn:schemas-microsoft-com:vml" Requires="v">
                <p:oleObj spid="_x0000_s1488376" name="Equation" r:id="rId3" imgW="1422360" imgH="457200" progId="Equation.DSMT4">
                  <p:embed/>
                </p:oleObj>
              </mc:Choice>
              <mc:Fallback>
                <p:oleObj name="Equation" r:id="rId3" imgW="1422360" imgH="457200" progId="Equation.DSMT4">
                  <p:embed/>
                  <p:pic>
                    <p:nvPicPr>
                      <p:cNvPr id="0" name=""/>
                      <p:cNvPicPr>
                        <a:picLocks noChangeAspect="1" noChangeArrowheads="1"/>
                      </p:cNvPicPr>
                      <p:nvPr/>
                    </p:nvPicPr>
                    <p:blipFill>
                      <a:blip r:embed="rId4"/>
                      <a:srcRect/>
                      <a:stretch>
                        <a:fillRect/>
                      </a:stretch>
                    </p:blipFill>
                    <p:spPr bwMode="auto">
                      <a:xfrm>
                        <a:off x="2561864" y="3018656"/>
                        <a:ext cx="284472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7"/>
          <p:cNvGraphicFramePr>
            <a:graphicFrameLocks noChangeAspect="1"/>
          </p:cNvGraphicFramePr>
          <p:nvPr>
            <p:extLst>
              <p:ext uri="{D42A27DB-BD31-4B8C-83A1-F6EECF244321}">
                <p14:modId xmlns:p14="http://schemas.microsoft.com/office/powerpoint/2010/main" val="2441369552"/>
              </p:ext>
            </p:extLst>
          </p:nvPr>
        </p:nvGraphicFramePr>
        <p:xfrm>
          <a:off x="5802224" y="3018656"/>
          <a:ext cx="2946240" cy="914400"/>
        </p:xfrm>
        <a:graphic>
          <a:graphicData uri="http://schemas.openxmlformats.org/presentationml/2006/ole">
            <mc:AlternateContent xmlns:mc="http://schemas.openxmlformats.org/markup-compatibility/2006">
              <mc:Choice xmlns:v="urn:schemas-microsoft-com:vml" Requires="v">
                <p:oleObj spid="_x0000_s1488377" name="Equation" r:id="rId5" imgW="1473120" imgH="457200" progId="Equation.DSMT4">
                  <p:embed/>
                </p:oleObj>
              </mc:Choice>
              <mc:Fallback>
                <p:oleObj name="Equation" r:id="rId5" imgW="1473120" imgH="457200" progId="Equation.DSMT4">
                  <p:embed/>
                  <p:pic>
                    <p:nvPicPr>
                      <p:cNvPr id="0" name=""/>
                      <p:cNvPicPr>
                        <a:picLocks noChangeAspect="1" noChangeArrowheads="1"/>
                      </p:cNvPicPr>
                      <p:nvPr/>
                    </p:nvPicPr>
                    <p:blipFill>
                      <a:blip r:embed="rId6"/>
                      <a:srcRect/>
                      <a:stretch>
                        <a:fillRect/>
                      </a:stretch>
                    </p:blipFill>
                    <p:spPr bwMode="auto">
                      <a:xfrm>
                        <a:off x="5802224" y="3018656"/>
                        <a:ext cx="294624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1"/>
          <p:cNvSpPr>
            <a:spLocks noChangeArrowheads="1"/>
          </p:cNvSpPr>
          <p:nvPr/>
        </p:nvSpPr>
        <p:spPr bwMode="auto">
          <a:xfrm>
            <a:off x="539750" y="427288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可得</a:t>
            </a:r>
          </a:p>
        </p:txBody>
      </p:sp>
      <p:graphicFrame>
        <p:nvGraphicFramePr>
          <p:cNvPr id="10" name="Object 33"/>
          <p:cNvGraphicFramePr>
            <a:graphicFrameLocks noChangeAspect="1"/>
          </p:cNvGraphicFramePr>
          <p:nvPr>
            <p:extLst>
              <p:ext uri="{D42A27DB-BD31-4B8C-83A1-F6EECF244321}">
                <p14:modId xmlns:p14="http://schemas.microsoft.com/office/powerpoint/2010/main" val="3765294634"/>
              </p:ext>
            </p:extLst>
          </p:nvPr>
        </p:nvGraphicFramePr>
        <p:xfrm>
          <a:off x="1331640" y="4005064"/>
          <a:ext cx="3327120" cy="914400"/>
        </p:xfrm>
        <a:graphic>
          <a:graphicData uri="http://schemas.openxmlformats.org/presentationml/2006/ole">
            <mc:AlternateContent xmlns:mc="http://schemas.openxmlformats.org/markup-compatibility/2006">
              <mc:Choice xmlns:v="urn:schemas-microsoft-com:vml" Requires="v">
                <p:oleObj spid="_x0000_s1488378" name="Equation" r:id="rId7" imgW="1663560" imgH="457200" progId="Equation.DSMT4">
                  <p:embed/>
                </p:oleObj>
              </mc:Choice>
              <mc:Fallback>
                <p:oleObj name="Equation" r:id="rId7" imgW="1663560" imgH="457200" progId="Equation.DSMT4">
                  <p:embed/>
                  <p:pic>
                    <p:nvPicPr>
                      <p:cNvPr id="0" name=""/>
                      <p:cNvPicPr>
                        <a:picLocks noChangeAspect="1" noChangeArrowheads="1"/>
                      </p:cNvPicPr>
                      <p:nvPr/>
                    </p:nvPicPr>
                    <p:blipFill>
                      <a:blip r:embed="rId8"/>
                      <a:srcRect/>
                      <a:stretch>
                        <a:fillRect/>
                      </a:stretch>
                    </p:blipFill>
                    <p:spPr bwMode="auto">
                      <a:xfrm>
                        <a:off x="1331640" y="4005064"/>
                        <a:ext cx="332712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4"/>
          <p:cNvGraphicFramePr>
            <a:graphicFrameLocks noChangeAspect="1"/>
          </p:cNvGraphicFramePr>
          <p:nvPr>
            <p:extLst>
              <p:ext uri="{D42A27DB-BD31-4B8C-83A1-F6EECF244321}">
                <p14:modId xmlns:p14="http://schemas.microsoft.com/office/powerpoint/2010/main" val="1232123586"/>
              </p:ext>
            </p:extLst>
          </p:nvPr>
        </p:nvGraphicFramePr>
        <p:xfrm>
          <a:off x="6070426" y="4296693"/>
          <a:ext cx="1885950" cy="374650"/>
        </p:xfrm>
        <a:graphic>
          <a:graphicData uri="http://schemas.openxmlformats.org/presentationml/2006/ole">
            <mc:AlternateContent xmlns:mc="http://schemas.openxmlformats.org/markup-compatibility/2006">
              <mc:Choice xmlns:v="urn:schemas-microsoft-com:vml" Requires="v">
                <p:oleObj spid="_x0000_s1488379" name="公式" r:id="rId9" imgW="1879560" imgH="368280" progId="Equation.3">
                  <p:embed/>
                </p:oleObj>
              </mc:Choice>
              <mc:Fallback>
                <p:oleObj name="公式" r:id="rId9" imgW="187956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0426" y="4296693"/>
                        <a:ext cx="18859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36"/>
          <p:cNvSpPr txBox="1">
            <a:spLocks noChangeArrowheads="1"/>
          </p:cNvSpPr>
          <p:nvPr/>
        </p:nvSpPr>
        <p:spPr bwMode="auto">
          <a:xfrm>
            <a:off x="8017047" y="4077072"/>
            <a:ext cx="80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
                <a:srgbClr val="00FFFF"/>
              </a:buClr>
              <a:buSzPct val="80000"/>
              <a:tabLst/>
              <a:defRPr/>
            </a:pPr>
            <a:r>
              <a:rPr kumimoji="0" lang="zh-CN" altLang="en-US" sz="48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a:t>
            </a:r>
            <a:endParaRPr kumimoji="0" lang="en-US" altLang="zh-CN" sz="48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endParaRPr>
          </a:p>
        </p:txBody>
      </p:sp>
      <p:sp>
        <p:nvSpPr>
          <p:cNvPr id="14" name="AutoShape 13"/>
          <p:cNvSpPr>
            <a:spLocks noChangeArrowheads="1"/>
          </p:cNvSpPr>
          <p:nvPr/>
        </p:nvSpPr>
        <p:spPr bwMode="auto">
          <a:xfrm>
            <a:off x="4901004" y="4357017"/>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56928781"/>
              </p:ext>
            </p:extLst>
          </p:nvPr>
        </p:nvGraphicFramePr>
        <p:xfrm>
          <a:off x="2360240" y="4967472"/>
          <a:ext cx="6172200" cy="1485864"/>
        </p:xfrm>
        <a:graphic>
          <a:graphicData uri="http://schemas.openxmlformats.org/presentationml/2006/ole">
            <mc:AlternateContent xmlns:mc="http://schemas.openxmlformats.org/markup-compatibility/2006">
              <mc:Choice xmlns:v="urn:schemas-microsoft-com:vml" Requires="v">
                <p:oleObj spid="_x0000_s1488380" name="Equation" r:id="rId11" imgW="3429000" imgH="825480" progId="Equation.DSMT4">
                  <p:embed/>
                </p:oleObj>
              </mc:Choice>
              <mc:Fallback>
                <p:oleObj name="Equation" r:id="rId11" imgW="3429000" imgH="825480" progId="Equation.DSMT4">
                  <p:embed/>
                  <p:pic>
                    <p:nvPicPr>
                      <p:cNvPr id="0" name="Object 21"/>
                      <p:cNvPicPr>
                        <a:picLocks noChangeAspect="1" noChangeArrowheads="1"/>
                      </p:cNvPicPr>
                      <p:nvPr/>
                    </p:nvPicPr>
                    <p:blipFill>
                      <a:blip r:embed="rId12"/>
                      <a:srcRect/>
                      <a:stretch>
                        <a:fillRect/>
                      </a:stretch>
                    </p:blipFill>
                    <p:spPr bwMode="auto">
                      <a:xfrm>
                        <a:off x="2360240" y="4967472"/>
                        <a:ext cx="6172200" cy="148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31"/>
          <p:cNvSpPr>
            <a:spLocks noChangeArrowheads="1"/>
          </p:cNvSpPr>
          <p:nvPr/>
        </p:nvSpPr>
        <p:spPr bwMode="auto">
          <a:xfrm>
            <a:off x="539552" y="4950544"/>
            <a:ext cx="172819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0"/>
              </a:spcBef>
              <a:spcAft>
                <a:spcPct val="0"/>
              </a:spcAft>
              <a:defRPr/>
            </a:pPr>
            <a:r>
              <a:rPr lang="en-US" altLang="zh-CN" sz="2200" b="1" i="1" kern="0" dirty="0">
                <a:solidFill>
                  <a:srgbClr val="FFCC66"/>
                </a:solidFill>
                <a:latin typeface="Times New Roman" pitchFamily="18" charset="0"/>
                <a:cs typeface="Times New Roman" pitchFamily="18" charset="0"/>
              </a:rPr>
              <a:t>x</a:t>
            </a:r>
            <a:r>
              <a:rPr lang="en-US" altLang="zh-CN" sz="2200" b="1" kern="0" baseline="-25000" dirty="0">
                <a:solidFill>
                  <a:srgbClr val="FFCC66"/>
                </a:solidFill>
                <a:latin typeface="Times New Roman" pitchFamily="18" charset="0"/>
                <a:cs typeface="Times New Roman" pitchFamily="18" charset="0"/>
              </a:rPr>
              <a:t>1</a:t>
            </a:r>
            <a:r>
              <a:rPr lang="en-US" altLang="zh-CN" sz="2200" b="1" kern="0" dirty="0" smtClean="0">
                <a:solidFill>
                  <a:srgbClr val="FFCC66"/>
                </a:solidFill>
                <a:latin typeface="Times New Roman" pitchFamily="18" charset="0"/>
                <a:cs typeface="Times New Roman" pitchFamily="18" charset="0"/>
                <a:sym typeface="Symbol" pitchFamily="18" charset="2"/>
              </a:rPr>
              <a:t> </a:t>
            </a:r>
            <a:r>
              <a:rPr lang="zh-CN" altLang="en-US" sz="2200" b="1" kern="0" dirty="0" smtClean="0">
                <a:solidFill>
                  <a:schemeClr val="bg1"/>
                </a:solidFill>
                <a:latin typeface="Times New Roman" pitchFamily="18" charset="0"/>
                <a:cs typeface="Times New Roman" pitchFamily="18" charset="0"/>
                <a:sym typeface="Symbol" pitchFamily="18" charset="2"/>
              </a:rPr>
              <a:t>和 </a:t>
            </a:r>
            <a:r>
              <a:rPr lang="en-US" altLang="zh-CN" sz="2200" b="1" i="1" kern="0" dirty="0" smtClean="0">
                <a:solidFill>
                  <a:srgbClr val="FFCC66"/>
                </a:solidFill>
                <a:latin typeface="Times New Roman" pitchFamily="18" charset="0"/>
                <a:cs typeface="Times New Roman" pitchFamily="18" charset="0"/>
              </a:rPr>
              <a:t>x</a:t>
            </a:r>
            <a:r>
              <a:rPr lang="en-US" altLang="zh-CN" sz="2200" b="1" kern="0" baseline="-25000" dirty="0" smtClean="0">
                <a:solidFill>
                  <a:srgbClr val="FFCC66"/>
                </a:solidFill>
                <a:latin typeface="Times New Roman" pitchFamily="18" charset="0"/>
                <a:cs typeface="Times New Roman" pitchFamily="18" charset="0"/>
              </a:rPr>
              <a:t>2</a:t>
            </a:r>
            <a:r>
              <a:rPr lang="en-US" altLang="zh-CN" sz="2200" b="1" kern="0" dirty="0" smtClean="0">
                <a:solidFill>
                  <a:srgbClr val="FFCC66"/>
                </a:solidFill>
                <a:latin typeface="Times New Roman" pitchFamily="18" charset="0"/>
                <a:cs typeface="Times New Roman" pitchFamily="18" charset="0"/>
                <a:sym typeface="Symbol" pitchFamily="18" charset="2"/>
              </a:rPr>
              <a:t> </a:t>
            </a:r>
            <a:r>
              <a:rPr kumimoji="0" lang="zh-CN" altLang="en-US" sz="22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不是</a:t>
            </a:r>
            <a:r>
              <a:rPr lang="en-US" altLang="zh-CN" sz="2200" b="1" kern="0" dirty="0">
                <a:solidFill>
                  <a:srgbClr val="FFCC66"/>
                </a:solidFill>
                <a:latin typeface="Times New Roman" pitchFamily="18" charset="0"/>
                <a:cs typeface="Times New Roman" pitchFamily="18" charset="0"/>
              </a:rPr>
              <a:t>S</a:t>
            </a:r>
            <a:r>
              <a:rPr lang="en-US" altLang="zh-CN" sz="2200" b="1" kern="0" dirty="0">
                <a:solidFill>
                  <a:srgbClr val="FFCC66"/>
                </a:solidFill>
                <a:latin typeface="Times New Roman" pitchFamily="18" charset="0"/>
                <a:cs typeface="Times New Roman" pitchFamily="18" charset="0"/>
                <a:sym typeface="Symbol" pitchFamily="18" charset="2"/>
              </a:rPr>
              <a:t></a:t>
            </a:r>
            <a:r>
              <a:rPr lang="zh-CN" altLang="en-US" sz="2200" b="1" kern="0" dirty="0">
                <a:solidFill>
                  <a:srgbClr val="FFFFFF"/>
                </a:solidFill>
                <a:latin typeface="Times New Roman" pitchFamily="18" charset="0"/>
                <a:cs typeface="Times New Roman" pitchFamily="18" charset="0"/>
              </a:rPr>
              <a:t>系</a:t>
            </a:r>
            <a:r>
              <a:rPr lang="zh-CN" altLang="en-US" sz="2200" b="1" kern="0" dirty="0" smtClean="0">
                <a:solidFill>
                  <a:srgbClr val="FFFFFF"/>
                </a:solidFill>
                <a:latin typeface="Times New Roman" pitchFamily="18" charset="0"/>
                <a:cs typeface="Times New Roman" pitchFamily="18" charset="0"/>
              </a:rPr>
              <a:t>中同时测量的两端点坐标。</a:t>
            </a:r>
            <a:endParaRPr kumimoji="0" lang="zh-CN" altLang="en-US" sz="22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73586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6"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80">
                                          <p:stCondLst>
                                            <p:cond delay="0"/>
                                          </p:stCondLst>
                                        </p:cTn>
                                        <p:tgtEl>
                                          <p:spTgt spid="12"/>
                                        </p:tgtEl>
                                      </p:cBhvr>
                                    </p:animEffect>
                                    <p:anim calcmode="lin" valueType="num">
                                      <p:cBhvr>
                                        <p:cTn id="3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1" dur="26">
                                          <p:stCondLst>
                                            <p:cond delay="650"/>
                                          </p:stCondLst>
                                        </p:cTn>
                                        <p:tgtEl>
                                          <p:spTgt spid="12"/>
                                        </p:tgtEl>
                                      </p:cBhvr>
                                      <p:to x="100000" y="60000"/>
                                    </p:animScale>
                                    <p:animScale>
                                      <p:cBhvr>
                                        <p:cTn id="42" dur="166" decel="50000">
                                          <p:stCondLst>
                                            <p:cond delay="676"/>
                                          </p:stCondLst>
                                        </p:cTn>
                                        <p:tgtEl>
                                          <p:spTgt spid="12"/>
                                        </p:tgtEl>
                                      </p:cBhvr>
                                      <p:to x="100000" y="100000"/>
                                    </p:animScale>
                                    <p:animScale>
                                      <p:cBhvr>
                                        <p:cTn id="43" dur="26">
                                          <p:stCondLst>
                                            <p:cond delay="1312"/>
                                          </p:stCondLst>
                                        </p:cTn>
                                        <p:tgtEl>
                                          <p:spTgt spid="12"/>
                                        </p:tgtEl>
                                      </p:cBhvr>
                                      <p:to x="100000" y="80000"/>
                                    </p:animScale>
                                    <p:animScale>
                                      <p:cBhvr>
                                        <p:cTn id="44" dur="166" decel="50000">
                                          <p:stCondLst>
                                            <p:cond delay="1338"/>
                                          </p:stCondLst>
                                        </p:cTn>
                                        <p:tgtEl>
                                          <p:spTgt spid="12"/>
                                        </p:tgtEl>
                                      </p:cBhvr>
                                      <p:to x="100000" y="100000"/>
                                    </p:animScale>
                                    <p:animScale>
                                      <p:cBhvr>
                                        <p:cTn id="45" dur="26">
                                          <p:stCondLst>
                                            <p:cond delay="1642"/>
                                          </p:stCondLst>
                                        </p:cTn>
                                        <p:tgtEl>
                                          <p:spTgt spid="12"/>
                                        </p:tgtEl>
                                      </p:cBhvr>
                                      <p:to x="100000" y="90000"/>
                                    </p:animScale>
                                    <p:animScale>
                                      <p:cBhvr>
                                        <p:cTn id="46" dur="166" decel="50000">
                                          <p:stCondLst>
                                            <p:cond delay="1668"/>
                                          </p:stCondLst>
                                        </p:cTn>
                                        <p:tgtEl>
                                          <p:spTgt spid="12"/>
                                        </p:tgtEl>
                                      </p:cBhvr>
                                      <p:to x="100000" y="100000"/>
                                    </p:animScale>
                                    <p:animScale>
                                      <p:cBhvr>
                                        <p:cTn id="47" dur="26">
                                          <p:stCondLst>
                                            <p:cond delay="1808"/>
                                          </p:stCondLst>
                                        </p:cTn>
                                        <p:tgtEl>
                                          <p:spTgt spid="12"/>
                                        </p:tgtEl>
                                      </p:cBhvr>
                                      <p:to x="100000" y="95000"/>
                                    </p:animScale>
                                    <p:animScale>
                                      <p:cBhvr>
                                        <p:cTn id="48" dur="166" decel="50000">
                                          <p:stCondLst>
                                            <p:cond delay="1834"/>
                                          </p:stCondLst>
                                        </p:cTn>
                                        <p:tgtEl>
                                          <p:spTgt spid="12"/>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30</a:t>
            </a:fld>
            <a:endParaRPr lang="zh-CN" altLang="en-US"/>
          </a:p>
        </p:txBody>
      </p:sp>
      <p:sp>
        <p:nvSpPr>
          <p:cNvPr id="3" name="Text Box 6"/>
          <p:cNvSpPr txBox="1">
            <a:spLocks noChangeArrowheads="1"/>
          </p:cNvSpPr>
          <p:nvPr/>
        </p:nvSpPr>
        <p:spPr bwMode="auto">
          <a:xfrm>
            <a:off x="611188" y="332656"/>
            <a:ext cx="83534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1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两艘宇宙飞船沿同一方向飞行，相对速度为</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u</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=0.98c</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，在前面那个飞船上有一个光脉冲从船尾传播到船头，该飞船上的观测者测得船尾到船头的距离为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20 m</a:t>
            </a: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cs typeface="Times New Roman" pitchFamily="18" charset="0"/>
              </a:rPr>
              <a:t>。</a:t>
            </a:r>
          </a:p>
        </p:txBody>
      </p:sp>
      <p:sp>
        <p:nvSpPr>
          <p:cNvPr id="4" name="Rectangle 7"/>
          <p:cNvSpPr>
            <a:spLocks noChangeArrowheads="1"/>
          </p:cNvSpPr>
          <p:nvPr/>
        </p:nvSpPr>
        <p:spPr bwMode="auto">
          <a:xfrm>
            <a:off x="233990" y="33583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例</a:t>
            </a:r>
            <a:endParaRPr lang="zh-CN" altLang="en-US" b="1" smtClean="0">
              <a:solidFill>
                <a:srgbClr val="FFFFFF"/>
              </a:solidFill>
              <a:latin typeface="Times New Roman" pitchFamily="18" charset="0"/>
              <a:cs typeface="Times New Roman" pitchFamily="18" charset="0"/>
            </a:endParaRPr>
          </a:p>
        </p:txBody>
      </p:sp>
      <p:sp>
        <p:nvSpPr>
          <p:cNvPr id="5" name="Text Box 8"/>
          <p:cNvSpPr txBox="1">
            <a:spLocks noChangeArrowheads="1"/>
          </p:cNvSpPr>
          <p:nvPr/>
        </p:nvSpPr>
        <p:spPr bwMode="auto">
          <a:xfrm>
            <a:off x="611188" y="2538234"/>
            <a:ext cx="80645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1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取前面的飞船为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系，后面的飞船为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系相对于</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系以</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u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0.98c</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沿</a:t>
            </a:r>
            <a:r>
              <a:rPr kumimoji="0" lang="en-US" altLang="zh-CN" sz="2400" b="1" i="1"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x</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轴正向运动。设在</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系中的观测者测得</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两事件的时空坐标分别为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cs typeface="Times New Roman" pitchFamily="18" charset="0"/>
              </a:rPr>
              <a:t>。根据题意有</a:t>
            </a:r>
            <a:endPar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6" name="Rectangle 9"/>
          <p:cNvSpPr>
            <a:spLocks noChangeArrowheads="1"/>
          </p:cNvSpPr>
          <p:nvPr/>
        </p:nvSpPr>
        <p:spPr bwMode="auto">
          <a:xfrm>
            <a:off x="234950" y="2552522"/>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解</a:t>
            </a:r>
          </a:p>
        </p:txBody>
      </p:sp>
      <p:graphicFrame>
        <p:nvGraphicFramePr>
          <p:cNvPr id="8" name="Object 12"/>
          <p:cNvGraphicFramePr>
            <a:graphicFrameLocks noChangeAspect="1"/>
          </p:cNvGraphicFramePr>
          <p:nvPr>
            <p:extLst>
              <p:ext uri="{D42A27DB-BD31-4B8C-83A1-F6EECF244321}">
                <p14:modId xmlns:p14="http://schemas.microsoft.com/office/powerpoint/2010/main" val="4175705967"/>
              </p:ext>
            </p:extLst>
          </p:nvPr>
        </p:nvGraphicFramePr>
        <p:xfrm>
          <a:off x="4572000" y="5270301"/>
          <a:ext cx="1511300" cy="1193800"/>
        </p:xfrm>
        <a:graphic>
          <a:graphicData uri="http://schemas.openxmlformats.org/presentationml/2006/ole">
            <mc:AlternateContent xmlns:mc="http://schemas.openxmlformats.org/markup-compatibility/2006">
              <mc:Choice xmlns:v="urn:schemas-microsoft-com:vml" Requires="v">
                <p:oleObj spid="_x0000_s1535258" name="公式" r:id="rId3" imgW="1511280" imgH="1193760" progId="Equation.3">
                  <p:embed/>
                </p:oleObj>
              </mc:Choice>
              <mc:Fallback>
                <p:oleObj name="公式" r:id="rId3" imgW="151128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270301"/>
                        <a:ext cx="15113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3863558517"/>
              </p:ext>
            </p:extLst>
          </p:nvPr>
        </p:nvGraphicFramePr>
        <p:xfrm>
          <a:off x="6098952" y="5229200"/>
          <a:ext cx="2360612" cy="1193800"/>
        </p:xfrm>
        <a:graphic>
          <a:graphicData uri="http://schemas.openxmlformats.org/presentationml/2006/ole">
            <mc:AlternateContent xmlns:mc="http://schemas.openxmlformats.org/markup-compatibility/2006">
              <mc:Choice xmlns:v="urn:schemas-microsoft-com:vml" Requires="v">
                <p:oleObj spid="_x0000_s1535259" name="公式" r:id="rId5" imgW="2361960" imgH="1193760" progId="Equation.3">
                  <p:embed/>
                </p:oleObj>
              </mc:Choice>
              <mc:Fallback>
                <p:oleObj name="公式" r:id="rId5" imgW="2361960" imgH="1193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8952" y="5229200"/>
                        <a:ext cx="2360612"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5"/>
          <p:cNvSpPr>
            <a:spLocks noChangeArrowheads="1"/>
          </p:cNvSpPr>
          <p:nvPr/>
        </p:nvSpPr>
        <p:spPr bwMode="auto">
          <a:xfrm>
            <a:off x="611188" y="1629644"/>
            <a:ext cx="820896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1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另一飞船上观测者测得这两个事件</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光信号从船尾发出为</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事件，光信号到达船头为</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事件</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之间的空间间隔是多少</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12" name="Rectangle 16"/>
          <p:cNvSpPr>
            <a:spLocks noChangeArrowheads="1"/>
          </p:cNvSpPr>
          <p:nvPr/>
        </p:nvSpPr>
        <p:spPr bwMode="auto">
          <a:xfrm>
            <a:off x="236538" y="1632819"/>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求</a:t>
            </a:r>
          </a:p>
        </p:txBody>
      </p:sp>
      <p:grpSp>
        <p:nvGrpSpPr>
          <p:cNvPr id="13" name="Group 190"/>
          <p:cNvGrpSpPr>
            <a:grpSpLocks/>
          </p:cNvGrpSpPr>
          <p:nvPr/>
        </p:nvGrpSpPr>
        <p:grpSpPr bwMode="auto">
          <a:xfrm>
            <a:off x="755576" y="4875484"/>
            <a:ext cx="3267075" cy="1793876"/>
            <a:chOff x="2789" y="858"/>
            <a:chExt cx="2058" cy="1130"/>
          </a:xfrm>
        </p:grpSpPr>
        <p:grpSp>
          <p:nvGrpSpPr>
            <p:cNvPr id="14" name="Group 48"/>
            <p:cNvGrpSpPr>
              <a:grpSpLocks/>
            </p:cNvGrpSpPr>
            <p:nvPr/>
          </p:nvGrpSpPr>
          <p:grpSpPr bwMode="auto">
            <a:xfrm>
              <a:off x="2985" y="858"/>
              <a:ext cx="1862" cy="944"/>
              <a:chOff x="2059" y="2743"/>
              <a:chExt cx="2496" cy="1332"/>
            </a:xfrm>
          </p:grpSpPr>
          <p:sp>
            <p:nvSpPr>
              <p:cNvPr id="19" name="Line 49"/>
              <p:cNvSpPr>
                <a:spLocks noChangeShapeType="1"/>
              </p:cNvSpPr>
              <p:nvPr/>
            </p:nvSpPr>
            <p:spPr bwMode="auto">
              <a:xfrm>
                <a:off x="2059" y="2743"/>
                <a:ext cx="0" cy="1332"/>
              </a:xfrm>
              <a:prstGeom prst="line">
                <a:avLst/>
              </a:prstGeom>
              <a:noFill/>
              <a:ln w="38100">
                <a:solidFill>
                  <a:srgbClr val="FFFF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0" name="Line 50"/>
              <p:cNvSpPr>
                <a:spLocks noChangeShapeType="1"/>
              </p:cNvSpPr>
              <p:nvPr/>
            </p:nvSpPr>
            <p:spPr bwMode="auto">
              <a:xfrm>
                <a:off x="2059" y="4075"/>
                <a:ext cx="2496"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graphicFrame>
          <p:nvGraphicFramePr>
            <p:cNvPr id="15" name="Object 51"/>
            <p:cNvGraphicFramePr>
              <a:graphicFrameLocks noChangeAspect="1"/>
            </p:cNvGraphicFramePr>
            <p:nvPr>
              <p:extLst>
                <p:ext uri="{D42A27DB-BD31-4B8C-83A1-F6EECF244321}">
                  <p14:modId xmlns:p14="http://schemas.microsoft.com/office/powerpoint/2010/main" val="697794614"/>
                </p:ext>
              </p:extLst>
            </p:nvPr>
          </p:nvGraphicFramePr>
          <p:xfrm>
            <a:off x="4712" y="1866"/>
            <a:ext cx="127" cy="122"/>
          </p:xfrm>
          <a:graphic>
            <a:graphicData uri="http://schemas.openxmlformats.org/presentationml/2006/ole">
              <mc:AlternateContent xmlns:mc="http://schemas.openxmlformats.org/markup-compatibility/2006">
                <mc:Choice xmlns:v="urn:schemas-microsoft-com:vml" Requires="v">
                  <p:oleObj spid="_x0000_s1535260" name="公式" r:id="rId7" imgW="241200" imgH="241200" progId="Equation.3">
                    <p:embed/>
                  </p:oleObj>
                </mc:Choice>
                <mc:Fallback>
                  <p:oleObj name="公式" r:id="rId7" imgW="2412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2" y="1866"/>
                          <a:ext cx="127"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2"/>
            <p:cNvGraphicFramePr>
              <a:graphicFrameLocks noChangeAspect="1"/>
            </p:cNvGraphicFramePr>
            <p:nvPr/>
          </p:nvGraphicFramePr>
          <p:xfrm>
            <a:off x="2789" y="935"/>
            <a:ext cx="143" cy="161"/>
          </p:xfrm>
          <a:graphic>
            <a:graphicData uri="http://schemas.openxmlformats.org/presentationml/2006/ole">
              <mc:AlternateContent xmlns:mc="http://schemas.openxmlformats.org/markup-compatibility/2006">
                <mc:Choice xmlns:v="urn:schemas-microsoft-com:vml" Requires="v">
                  <p:oleObj spid="_x0000_s1535261" name="公式" r:id="rId9" imgW="266400" imgH="317160" progId="Equation.3">
                    <p:embed/>
                  </p:oleObj>
                </mc:Choice>
                <mc:Fallback>
                  <p:oleObj name="公式" r:id="rId9" imgW="26640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9" y="935"/>
                          <a:ext cx="14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53"/>
            <p:cNvGraphicFramePr>
              <a:graphicFrameLocks noChangeAspect="1"/>
            </p:cNvGraphicFramePr>
            <p:nvPr/>
          </p:nvGraphicFramePr>
          <p:xfrm>
            <a:off x="2855" y="1797"/>
            <a:ext cx="116" cy="124"/>
          </p:xfrm>
          <a:graphic>
            <a:graphicData uri="http://schemas.openxmlformats.org/presentationml/2006/ole">
              <mc:AlternateContent xmlns:mc="http://schemas.openxmlformats.org/markup-compatibility/2006">
                <mc:Choice xmlns:v="urn:schemas-microsoft-com:vml" Requires="v">
                  <p:oleObj spid="_x0000_s1535262" name="公式" r:id="rId11" imgW="215640" imgH="241200" progId="Equation.3">
                    <p:embed/>
                  </p:oleObj>
                </mc:Choice>
                <mc:Fallback>
                  <p:oleObj name="公式" r:id="rId11" imgW="2156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 y="1797"/>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4"/>
            <p:cNvGraphicFramePr>
              <a:graphicFrameLocks noChangeAspect="1"/>
            </p:cNvGraphicFramePr>
            <p:nvPr>
              <p:extLst>
                <p:ext uri="{D42A27DB-BD31-4B8C-83A1-F6EECF244321}">
                  <p14:modId xmlns:p14="http://schemas.microsoft.com/office/powerpoint/2010/main" val="4178631359"/>
                </p:ext>
              </p:extLst>
            </p:nvPr>
          </p:nvGraphicFramePr>
          <p:xfrm>
            <a:off x="3039" y="1026"/>
            <a:ext cx="114" cy="166"/>
          </p:xfrm>
          <a:graphic>
            <a:graphicData uri="http://schemas.openxmlformats.org/presentationml/2006/ole">
              <mc:AlternateContent xmlns:mc="http://schemas.openxmlformats.org/markup-compatibility/2006">
                <mc:Choice xmlns:v="urn:schemas-microsoft-com:vml" Requires="v">
                  <p:oleObj spid="_x0000_s1535263" name="公式" r:id="rId13" imgW="215640" imgH="330120" progId="Equation.3">
                    <p:embed/>
                  </p:oleObj>
                </mc:Choice>
                <mc:Fallback>
                  <p:oleObj name="公式" r:id="rId13" imgW="21564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9" y="1026"/>
                          <a:ext cx="114"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211"/>
          <p:cNvGrpSpPr>
            <a:grpSpLocks/>
          </p:cNvGrpSpPr>
          <p:nvPr/>
        </p:nvGrpSpPr>
        <p:grpSpPr bwMode="auto">
          <a:xfrm>
            <a:off x="1260401" y="4278584"/>
            <a:ext cx="3008313" cy="1982788"/>
            <a:chOff x="3652" y="1026"/>
            <a:chExt cx="1895" cy="1249"/>
          </a:xfrm>
        </p:grpSpPr>
        <p:sp>
          <p:nvSpPr>
            <p:cNvPr id="22" name="Line 56"/>
            <p:cNvSpPr>
              <a:spLocks noChangeShapeType="1"/>
            </p:cNvSpPr>
            <p:nvPr/>
          </p:nvSpPr>
          <p:spPr bwMode="auto">
            <a:xfrm>
              <a:off x="4015" y="1924"/>
              <a:ext cx="0" cy="11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23" name="Object 57"/>
            <p:cNvGraphicFramePr>
              <a:graphicFrameLocks noChangeAspect="1"/>
            </p:cNvGraphicFramePr>
            <p:nvPr>
              <p:extLst>
                <p:ext uri="{D42A27DB-BD31-4B8C-83A1-F6EECF244321}">
                  <p14:modId xmlns:p14="http://schemas.microsoft.com/office/powerpoint/2010/main" val="2580576796"/>
                </p:ext>
              </p:extLst>
            </p:nvPr>
          </p:nvGraphicFramePr>
          <p:xfrm>
            <a:off x="3910" y="2051"/>
            <a:ext cx="206" cy="224"/>
          </p:xfrm>
          <a:graphic>
            <a:graphicData uri="http://schemas.openxmlformats.org/presentationml/2006/ole">
              <mc:AlternateContent xmlns:mc="http://schemas.openxmlformats.org/markup-compatibility/2006">
                <mc:Choice xmlns:v="urn:schemas-microsoft-com:vml" Requires="v">
                  <p:oleObj spid="_x0000_s1535264" name="公式" r:id="rId15" imgW="406080" imgH="444240" progId="Equation.3">
                    <p:embed/>
                  </p:oleObj>
                </mc:Choice>
                <mc:Fallback>
                  <p:oleObj name="公式" r:id="rId15" imgW="406080" imgH="444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0" y="2051"/>
                          <a:ext cx="2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70"/>
            <p:cNvGraphicFramePr>
              <a:graphicFrameLocks noChangeAspect="1"/>
            </p:cNvGraphicFramePr>
            <p:nvPr>
              <p:extLst>
                <p:ext uri="{D42A27DB-BD31-4B8C-83A1-F6EECF244321}">
                  <p14:modId xmlns:p14="http://schemas.microsoft.com/office/powerpoint/2010/main" val="292826400"/>
                </p:ext>
              </p:extLst>
            </p:nvPr>
          </p:nvGraphicFramePr>
          <p:xfrm>
            <a:off x="5047" y="2044"/>
            <a:ext cx="224" cy="224"/>
          </p:xfrm>
          <a:graphic>
            <a:graphicData uri="http://schemas.openxmlformats.org/presentationml/2006/ole">
              <mc:AlternateContent xmlns:mc="http://schemas.openxmlformats.org/markup-compatibility/2006">
                <mc:Choice xmlns:v="urn:schemas-microsoft-com:vml" Requires="v">
                  <p:oleObj spid="_x0000_s1535265" name="公式" r:id="rId17" imgW="444240" imgH="444240" progId="Equation.3">
                    <p:embed/>
                  </p:oleObj>
                </mc:Choice>
                <mc:Fallback>
                  <p:oleObj name="公式" r:id="rId17" imgW="444240" imgH="4442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47" y="2044"/>
                          <a:ext cx="2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 name="Group 192"/>
            <p:cNvGrpSpPr>
              <a:grpSpLocks/>
            </p:cNvGrpSpPr>
            <p:nvPr/>
          </p:nvGrpSpPr>
          <p:grpSpPr bwMode="auto">
            <a:xfrm>
              <a:off x="4242" y="1259"/>
              <a:ext cx="276" cy="198"/>
              <a:chOff x="4302" y="578"/>
              <a:chExt cx="276" cy="198"/>
            </a:xfrm>
          </p:grpSpPr>
          <p:sp>
            <p:nvSpPr>
              <p:cNvPr id="35" name="AutoShape 67"/>
              <p:cNvSpPr>
                <a:spLocks noChangeArrowheads="1"/>
              </p:cNvSpPr>
              <p:nvPr/>
            </p:nvSpPr>
            <p:spPr bwMode="auto">
              <a:xfrm>
                <a:off x="4302" y="708"/>
                <a:ext cx="276" cy="68"/>
              </a:xfrm>
              <a:prstGeom prst="rightArrow">
                <a:avLst>
                  <a:gd name="adj1" fmla="val 50000"/>
                  <a:gd name="adj2" fmla="val 100494"/>
                </a:avLst>
              </a:prstGeom>
              <a:solidFill>
                <a:srgbClr val="00FF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36" name="Object 68"/>
              <p:cNvGraphicFramePr>
                <a:graphicFrameLocks noChangeAspect="1"/>
              </p:cNvGraphicFramePr>
              <p:nvPr>
                <p:extLst>
                  <p:ext uri="{D42A27DB-BD31-4B8C-83A1-F6EECF244321}">
                    <p14:modId xmlns:p14="http://schemas.microsoft.com/office/powerpoint/2010/main" val="1339497313"/>
                  </p:ext>
                </p:extLst>
              </p:nvPr>
            </p:nvGraphicFramePr>
            <p:xfrm>
              <a:off x="4364" y="578"/>
              <a:ext cx="116" cy="124"/>
            </p:xfrm>
            <a:graphic>
              <a:graphicData uri="http://schemas.openxmlformats.org/presentationml/2006/ole">
                <mc:AlternateContent xmlns:mc="http://schemas.openxmlformats.org/markup-compatibility/2006">
                  <mc:Choice xmlns:v="urn:schemas-microsoft-com:vml" Requires="v">
                    <p:oleObj spid="_x0000_s1535266" name="公式" r:id="rId19" imgW="228600" imgH="241200" progId="Equation.3">
                      <p:embed/>
                    </p:oleObj>
                  </mc:Choice>
                  <mc:Fallback>
                    <p:oleObj name="公式" r:id="rId19" imgW="22860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4" y="578"/>
                            <a:ext cx="11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 name="Group 191"/>
            <p:cNvGrpSpPr>
              <a:grpSpLocks/>
            </p:cNvGrpSpPr>
            <p:nvPr/>
          </p:nvGrpSpPr>
          <p:grpSpPr bwMode="auto">
            <a:xfrm>
              <a:off x="3652" y="1026"/>
              <a:ext cx="1895" cy="1211"/>
              <a:chOff x="1927" y="-539"/>
              <a:chExt cx="1895" cy="1211"/>
            </a:xfrm>
          </p:grpSpPr>
          <p:sp>
            <p:nvSpPr>
              <p:cNvPr id="29" name="Line 75"/>
              <p:cNvSpPr>
                <a:spLocks noChangeShapeType="1"/>
              </p:cNvSpPr>
              <p:nvPr/>
            </p:nvSpPr>
            <p:spPr bwMode="auto">
              <a:xfrm>
                <a:off x="2133" y="-539"/>
                <a:ext cx="0" cy="1004"/>
              </a:xfrm>
              <a:prstGeom prst="line">
                <a:avLst/>
              </a:prstGeom>
              <a:noFill/>
              <a:ln w="38100">
                <a:solidFill>
                  <a:srgbClr val="00FF00"/>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30" name="Line 76"/>
              <p:cNvSpPr>
                <a:spLocks noChangeShapeType="1"/>
              </p:cNvSpPr>
              <p:nvPr/>
            </p:nvSpPr>
            <p:spPr bwMode="auto">
              <a:xfrm>
                <a:off x="2133" y="465"/>
                <a:ext cx="1685" cy="0"/>
              </a:xfrm>
              <a:prstGeom prst="line">
                <a:avLst/>
              </a:prstGeom>
              <a:noFill/>
              <a:ln w="38100">
                <a:solidFill>
                  <a:srgbClr val="00FF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31" name="Object 77"/>
              <p:cNvGraphicFramePr>
                <a:graphicFrameLocks noChangeAspect="1"/>
              </p:cNvGraphicFramePr>
              <p:nvPr>
                <p:extLst>
                  <p:ext uri="{D42A27DB-BD31-4B8C-83A1-F6EECF244321}">
                    <p14:modId xmlns:p14="http://schemas.microsoft.com/office/powerpoint/2010/main" val="2403280781"/>
                  </p:ext>
                </p:extLst>
              </p:nvPr>
            </p:nvGraphicFramePr>
            <p:xfrm>
              <a:off x="3663" y="507"/>
              <a:ext cx="159" cy="165"/>
            </p:xfrm>
            <a:graphic>
              <a:graphicData uri="http://schemas.openxmlformats.org/presentationml/2006/ole">
                <mc:AlternateContent xmlns:mc="http://schemas.openxmlformats.org/markup-compatibility/2006">
                  <mc:Choice xmlns:v="urn:schemas-microsoft-com:vml" Requires="v">
                    <p:oleObj spid="_x0000_s1535267" name="公式" r:id="rId21" imgW="304560" imgH="330120" progId="Equation.3">
                      <p:embed/>
                    </p:oleObj>
                  </mc:Choice>
                  <mc:Fallback>
                    <p:oleObj name="公式" r:id="rId21" imgW="304560" imgH="33012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3" y="507"/>
                            <a:ext cx="15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78"/>
              <p:cNvGraphicFramePr>
                <a:graphicFrameLocks noChangeAspect="1"/>
              </p:cNvGraphicFramePr>
              <p:nvPr/>
            </p:nvGraphicFramePr>
            <p:xfrm>
              <a:off x="1927" y="-516"/>
              <a:ext cx="172" cy="203"/>
            </p:xfrm>
            <a:graphic>
              <a:graphicData uri="http://schemas.openxmlformats.org/presentationml/2006/ole">
                <mc:AlternateContent xmlns:mc="http://schemas.openxmlformats.org/markup-compatibility/2006">
                  <mc:Choice xmlns:v="urn:schemas-microsoft-com:vml" Requires="v">
                    <p:oleObj spid="_x0000_s1535268" name="公式" r:id="rId23" imgW="330120" imgH="406080" progId="Equation.3">
                      <p:embed/>
                    </p:oleObj>
                  </mc:Choice>
                  <mc:Fallback>
                    <p:oleObj name="公式" r:id="rId23" imgW="330120" imgH="4060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27" y="-516"/>
                            <a:ext cx="1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9"/>
              <p:cNvGraphicFramePr>
                <a:graphicFrameLocks noChangeAspect="1"/>
              </p:cNvGraphicFramePr>
              <p:nvPr/>
            </p:nvGraphicFramePr>
            <p:xfrm>
              <a:off x="1973" y="453"/>
              <a:ext cx="154" cy="165"/>
            </p:xfrm>
            <a:graphic>
              <a:graphicData uri="http://schemas.openxmlformats.org/presentationml/2006/ole">
                <mc:AlternateContent xmlns:mc="http://schemas.openxmlformats.org/markup-compatibility/2006">
                  <mc:Choice xmlns:v="urn:schemas-microsoft-com:vml" Requires="v">
                    <p:oleObj spid="_x0000_s1535269" name="公式" r:id="rId25" imgW="291960" imgH="330120" progId="Equation.3">
                      <p:embed/>
                    </p:oleObj>
                  </mc:Choice>
                  <mc:Fallback>
                    <p:oleObj name="公式" r:id="rId25" imgW="291960" imgH="33012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73" y="453"/>
                            <a:ext cx="154"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80"/>
              <p:cNvGraphicFramePr>
                <a:graphicFrameLocks noChangeAspect="1"/>
              </p:cNvGraphicFramePr>
              <p:nvPr/>
            </p:nvGraphicFramePr>
            <p:xfrm>
              <a:off x="2193" y="-380"/>
              <a:ext cx="172" cy="166"/>
            </p:xfrm>
            <a:graphic>
              <a:graphicData uri="http://schemas.openxmlformats.org/presentationml/2006/ole">
                <mc:AlternateContent xmlns:mc="http://schemas.openxmlformats.org/markup-compatibility/2006">
                  <mc:Choice xmlns:v="urn:schemas-microsoft-com:vml" Requires="v">
                    <p:oleObj spid="_x0000_s1535270" name="公式" r:id="rId27" imgW="279360" imgH="330120" progId="Equation.3">
                      <p:embed/>
                    </p:oleObj>
                  </mc:Choice>
                  <mc:Fallback>
                    <p:oleObj name="公式" r:id="rId27" imgW="279360" imgH="33012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93" y="-380"/>
                            <a:ext cx="172"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 name="Line 210"/>
            <p:cNvSpPr>
              <a:spLocks noChangeShapeType="1"/>
            </p:cNvSpPr>
            <p:nvPr/>
          </p:nvSpPr>
          <p:spPr bwMode="auto">
            <a:xfrm>
              <a:off x="5103" y="1915"/>
              <a:ext cx="0" cy="11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graphicFrame>
        <p:nvGraphicFramePr>
          <p:cNvPr id="7" name="对象 6"/>
          <p:cNvGraphicFramePr>
            <a:graphicFrameLocks noChangeAspect="1"/>
          </p:cNvGraphicFramePr>
          <p:nvPr>
            <p:extLst>
              <p:ext uri="{D42A27DB-BD31-4B8C-83A1-F6EECF244321}">
                <p14:modId xmlns:p14="http://schemas.microsoft.com/office/powerpoint/2010/main" val="287506054"/>
              </p:ext>
            </p:extLst>
          </p:nvPr>
        </p:nvGraphicFramePr>
        <p:xfrm>
          <a:off x="2596480" y="3860800"/>
          <a:ext cx="4495800" cy="457200"/>
        </p:xfrm>
        <a:graphic>
          <a:graphicData uri="http://schemas.openxmlformats.org/presentationml/2006/ole">
            <mc:AlternateContent xmlns:mc="http://schemas.openxmlformats.org/markup-compatibility/2006">
              <mc:Choice xmlns:v="urn:schemas-microsoft-com:vml" Requires="v">
                <p:oleObj spid="_x0000_s1535271" name="Equation" r:id="rId29" imgW="2247840" imgH="228600" progId="Equation.DSMT4">
                  <p:embed/>
                </p:oleObj>
              </mc:Choice>
              <mc:Fallback>
                <p:oleObj name="Equation" r:id="rId29" imgW="2247840" imgH="228600" progId="Equation.DSMT4">
                  <p:embed/>
                  <p:pic>
                    <p:nvPicPr>
                      <p:cNvPr id="0" name="Object 8"/>
                      <p:cNvPicPr>
                        <a:picLocks noChangeAspect="1" noChangeArrowheads="1"/>
                      </p:cNvPicPr>
                      <p:nvPr/>
                    </p:nvPicPr>
                    <p:blipFill>
                      <a:blip r:embed="rId30"/>
                      <a:srcRect/>
                      <a:stretch>
                        <a:fillRect/>
                      </a:stretch>
                    </p:blipFill>
                    <p:spPr bwMode="auto">
                      <a:xfrm>
                        <a:off x="2596480" y="38608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Rectangle 44"/>
          <p:cNvSpPr>
            <a:spLocks noChangeArrowheads="1"/>
          </p:cNvSpPr>
          <p:nvPr/>
        </p:nvSpPr>
        <p:spPr bwMode="auto">
          <a:xfrm>
            <a:off x="1836663" y="5261547"/>
            <a:ext cx="1720800" cy="449705"/>
          </a:xfrm>
          <a:custGeom>
            <a:avLst/>
            <a:gdLst>
              <a:gd name="connsiteX0" fmla="*/ 0 w 1720800"/>
              <a:gd name="connsiteY0" fmla="*/ 0 h 290513"/>
              <a:gd name="connsiteX1" fmla="*/ 1720800 w 1720800"/>
              <a:gd name="connsiteY1" fmla="*/ 0 h 290513"/>
              <a:gd name="connsiteX2" fmla="*/ 1720800 w 1720800"/>
              <a:gd name="connsiteY2" fmla="*/ 290513 h 290513"/>
              <a:gd name="connsiteX3" fmla="*/ 0 w 1720800"/>
              <a:gd name="connsiteY3" fmla="*/ 290513 h 290513"/>
              <a:gd name="connsiteX4" fmla="*/ 0 w 1720800"/>
              <a:gd name="connsiteY4" fmla="*/ 0 h 290513"/>
              <a:gd name="connsiteX0" fmla="*/ 0 w 1720800"/>
              <a:gd name="connsiteY0" fmla="*/ 2197 h 292710"/>
              <a:gd name="connsiteX1" fmla="*/ 786616 w 1720800"/>
              <a:gd name="connsiteY1" fmla="*/ 0 h 292710"/>
              <a:gd name="connsiteX2" fmla="*/ 1720800 w 1720800"/>
              <a:gd name="connsiteY2" fmla="*/ 2197 h 292710"/>
              <a:gd name="connsiteX3" fmla="*/ 1720800 w 1720800"/>
              <a:gd name="connsiteY3" fmla="*/ 292710 h 292710"/>
              <a:gd name="connsiteX4" fmla="*/ 0 w 1720800"/>
              <a:gd name="connsiteY4" fmla="*/ 292710 h 292710"/>
              <a:gd name="connsiteX5" fmla="*/ 0 w 1720800"/>
              <a:gd name="connsiteY5" fmla="*/ 2197 h 292710"/>
              <a:gd name="connsiteX0" fmla="*/ 0 w 1720800"/>
              <a:gd name="connsiteY0" fmla="*/ 92138 h 382651"/>
              <a:gd name="connsiteX1" fmla="*/ 861567 w 1720800"/>
              <a:gd name="connsiteY1" fmla="*/ 0 h 382651"/>
              <a:gd name="connsiteX2" fmla="*/ 1720800 w 1720800"/>
              <a:gd name="connsiteY2" fmla="*/ 92138 h 382651"/>
              <a:gd name="connsiteX3" fmla="*/ 1720800 w 1720800"/>
              <a:gd name="connsiteY3" fmla="*/ 382651 h 382651"/>
              <a:gd name="connsiteX4" fmla="*/ 0 w 1720800"/>
              <a:gd name="connsiteY4" fmla="*/ 382651 h 382651"/>
              <a:gd name="connsiteX5" fmla="*/ 0 w 1720800"/>
              <a:gd name="connsiteY5" fmla="*/ 92138 h 382651"/>
              <a:gd name="connsiteX0" fmla="*/ 0 w 1720800"/>
              <a:gd name="connsiteY0" fmla="*/ 92138 h 389745"/>
              <a:gd name="connsiteX1" fmla="*/ 861567 w 1720800"/>
              <a:gd name="connsiteY1" fmla="*/ 0 h 389745"/>
              <a:gd name="connsiteX2" fmla="*/ 1720800 w 1720800"/>
              <a:gd name="connsiteY2" fmla="*/ 92138 h 389745"/>
              <a:gd name="connsiteX3" fmla="*/ 1720800 w 1720800"/>
              <a:gd name="connsiteY3" fmla="*/ 382651 h 389745"/>
              <a:gd name="connsiteX4" fmla="*/ 831586 w 1720800"/>
              <a:gd name="connsiteY4" fmla="*/ 389745 h 389745"/>
              <a:gd name="connsiteX5" fmla="*/ 0 w 1720800"/>
              <a:gd name="connsiteY5" fmla="*/ 382651 h 389745"/>
              <a:gd name="connsiteX6" fmla="*/ 0 w 1720800"/>
              <a:gd name="connsiteY6" fmla="*/ 92138 h 389745"/>
              <a:gd name="connsiteX0" fmla="*/ 0 w 1720800"/>
              <a:gd name="connsiteY0" fmla="*/ 92138 h 449705"/>
              <a:gd name="connsiteX1" fmla="*/ 861567 w 1720800"/>
              <a:gd name="connsiteY1" fmla="*/ 0 h 449705"/>
              <a:gd name="connsiteX2" fmla="*/ 1720800 w 1720800"/>
              <a:gd name="connsiteY2" fmla="*/ 92138 h 449705"/>
              <a:gd name="connsiteX3" fmla="*/ 1720800 w 1720800"/>
              <a:gd name="connsiteY3" fmla="*/ 382651 h 449705"/>
              <a:gd name="connsiteX4" fmla="*/ 831586 w 1720800"/>
              <a:gd name="connsiteY4" fmla="*/ 449705 h 449705"/>
              <a:gd name="connsiteX5" fmla="*/ 0 w 1720800"/>
              <a:gd name="connsiteY5" fmla="*/ 382651 h 449705"/>
              <a:gd name="connsiteX6" fmla="*/ 0 w 1720800"/>
              <a:gd name="connsiteY6" fmla="*/ 92138 h 44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0800" h="449705">
                <a:moveTo>
                  <a:pt x="0" y="92138"/>
                </a:moveTo>
                <a:lnTo>
                  <a:pt x="861567" y="0"/>
                </a:lnTo>
                <a:lnTo>
                  <a:pt x="1720800" y="92138"/>
                </a:lnTo>
                <a:lnTo>
                  <a:pt x="1720800" y="382651"/>
                </a:lnTo>
                <a:lnTo>
                  <a:pt x="831586" y="449705"/>
                </a:lnTo>
                <a:lnTo>
                  <a:pt x="0" y="382651"/>
                </a:lnTo>
                <a:lnTo>
                  <a:pt x="0" y="92138"/>
                </a:lnTo>
                <a:close/>
              </a:path>
            </a:pathLst>
          </a:custGeom>
          <a:solidFill>
            <a:srgbClr val="FF00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9" name="Text Box 8"/>
          <p:cNvSpPr txBox="1">
            <a:spLocks noChangeArrowheads="1"/>
          </p:cNvSpPr>
          <p:nvPr/>
        </p:nvSpPr>
        <p:spPr bwMode="auto">
          <a:xfrm>
            <a:off x="3563864" y="4365104"/>
            <a:ext cx="525628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1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根据洛仑兹变换可得到</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系中的观测者测得</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两事件的空间坐标分别为</a:t>
            </a:r>
          </a:p>
        </p:txBody>
      </p:sp>
    </p:spTree>
    <p:extLst>
      <p:ext uri="{BB962C8B-B14F-4D97-AF65-F5344CB8AC3E}">
        <p14:creationId xmlns:p14="http://schemas.microsoft.com/office/powerpoint/2010/main" val="182297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1" grpId="0"/>
      <p:bldP spid="12" grpId="0"/>
      <p:bldP spid="38" grpId="0" animBg="1"/>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31</a:t>
            </a:fld>
            <a:endParaRPr lang="zh-CN" altLang="en-US"/>
          </a:p>
        </p:txBody>
      </p:sp>
      <p:sp>
        <p:nvSpPr>
          <p:cNvPr id="3" name="Text Box 4"/>
          <p:cNvSpPr txBox="1">
            <a:spLocks noChangeArrowheads="1"/>
          </p:cNvSpPr>
          <p:nvPr/>
        </p:nvSpPr>
        <p:spPr bwMode="auto">
          <a:xfrm>
            <a:off x="525463" y="476250"/>
            <a:ext cx="79200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2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则</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系中的观测者测得</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B</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两事件的空间间隔为</a:t>
            </a:r>
          </a:p>
        </p:txBody>
      </p:sp>
      <p:graphicFrame>
        <p:nvGraphicFramePr>
          <p:cNvPr id="5" name="Object 5"/>
          <p:cNvGraphicFramePr>
            <a:graphicFrameLocks noChangeAspect="1"/>
          </p:cNvGraphicFramePr>
          <p:nvPr>
            <p:extLst>
              <p:ext uri="{D42A27DB-BD31-4B8C-83A1-F6EECF244321}">
                <p14:modId xmlns:p14="http://schemas.microsoft.com/office/powerpoint/2010/main" val="341075685"/>
              </p:ext>
            </p:extLst>
          </p:nvPr>
        </p:nvGraphicFramePr>
        <p:xfrm>
          <a:off x="611560" y="1171575"/>
          <a:ext cx="6451600" cy="1651000"/>
        </p:xfrm>
        <a:graphic>
          <a:graphicData uri="http://schemas.openxmlformats.org/presentationml/2006/ole">
            <mc:AlternateContent xmlns:mc="http://schemas.openxmlformats.org/markup-compatibility/2006">
              <mc:Choice xmlns:v="urn:schemas-microsoft-com:vml" Requires="v">
                <p:oleObj spid="_x0000_s1490173" name="Equation" r:id="rId3" imgW="3225600" imgH="825480" progId="Equation.DSMT4">
                  <p:embed/>
                </p:oleObj>
              </mc:Choice>
              <mc:Fallback>
                <p:oleObj name="Equation" r:id="rId3" imgW="3225600" imgH="825480" progId="Equation.DSMT4">
                  <p:embed/>
                  <p:pic>
                    <p:nvPicPr>
                      <p:cNvPr id="0" name=""/>
                      <p:cNvPicPr preferRelativeResize="0">
                        <a:picLocks noChangeAspect="1" noChangeArrowheads="1"/>
                      </p:cNvPicPr>
                      <p:nvPr/>
                    </p:nvPicPr>
                    <p:blipFill>
                      <a:blip r:embed="rId4"/>
                      <a:srcRect/>
                      <a:stretch>
                        <a:fillRect/>
                      </a:stretch>
                    </p:blipFill>
                    <p:spPr bwMode="auto">
                      <a:xfrm>
                        <a:off x="611560" y="1171575"/>
                        <a:ext cx="6451600"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4"/>
          <p:cNvSpPr txBox="1">
            <a:spLocks noChangeArrowheads="1"/>
          </p:cNvSpPr>
          <p:nvPr/>
        </p:nvSpPr>
        <p:spPr bwMode="auto">
          <a:xfrm>
            <a:off x="539750" y="354972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400" b="1" smtClean="0">
                <a:solidFill>
                  <a:srgbClr val="FFFFFF"/>
                </a:solidFill>
                <a:latin typeface="Times New Roman" pitchFamily="18" charset="0"/>
                <a:cs typeface="Times New Roman" pitchFamily="18" charset="0"/>
              </a:rPr>
              <a:t>所以</a:t>
            </a:r>
          </a:p>
        </p:txBody>
      </p:sp>
      <p:graphicFrame>
        <p:nvGraphicFramePr>
          <p:cNvPr id="15" name="Object 15"/>
          <p:cNvGraphicFramePr>
            <a:graphicFrameLocks noChangeAspect="1"/>
          </p:cNvGraphicFramePr>
          <p:nvPr>
            <p:extLst>
              <p:ext uri="{D42A27DB-BD31-4B8C-83A1-F6EECF244321}">
                <p14:modId xmlns:p14="http://schemas.microsoft.com/office/powerpoint/2010/main" val="2111990028"/>
              </p:ext>
            </p:extLst>
          </p:nvPr>
        </p:nvGraphicFramePr>
        <p:xfrm>
          <a:off x="2459038" y="3043783"/>
          <a:ext cx="3632200" cy="1600200"/>
        </p:xfrm>
        <a:graphic>
          <a:graphicData uri="http://schemas.openxmlformats.org/presentationml/2006/ole">
            <mc:AlternateContent xmlns:mc="http://schemas.openxmlformats.org/markup-compatibility/2006">
              <mc:Choice xmlns:v="urn:schemas-microsoft-com:vml" Requires="v">
                <p:oleObj spid="_x0000_s1490174" name="Equation" r:id="rId5" imgW="1815840" imgH="799920" progId="Equation.DSMT4">
                  <p:embed/>
                </p:oleObj>
              </mc:Choice>
              <mc:Fallback>
                <p:oleObj name="Equation" r:id="rId5" imgW="1815840" imgH="799920" progId="Equation.DSMT4">
                  <p:embed/>
                  <p:pic>
                    <p:nvPicPr>
                      <p:cNvPr id="0" name=""/>
                      <p:cNvPicPr>
                        <a:picLocks noChangeAspect="1" noChangeArrowheads="1"/>
                      </p:cNvPicPr>
                      <p:nvPr/>
                    </p:nvPicPr>
                    <p:blipFill>
                      <a:blip r:embed="rId6"/>
                      <a:srcRect/>
                      <a:stretch>
                        <a:fillRect/>
                      </a:stretch>
                    </p:blipFill>
                    <p:spPr bwMode="auto">
                      <a:xfrm>
                        <a:off x="2459038" y="3043783"/>
                        <a:ext cx="36322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9"/>
          <p:cNvSpPr txBox="1">
            <a:spLocks noChangeArrowheads="1"/>
          </p:cNvSpPr>
          <p:nvPr/>
        </p:nvSpPr>
        <p:spPr bwMode="auto">
          <a:xfrm>
            <a:off x="250825" y="4916016"/>
            <a:ext cx="7572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buClr>
                <a:srgbClr val="00FFFF"/>
              </a:buClr>
              <a:buSzPct val="80000"/>
              <a:buFont typeface="Wingdings" pitchFamily="2" charset="2"/>
              <a:buChar char="Ø"/>
              <a:defRPr/>
            </a:pPr>
            <a:r>
              <a:rPr kumimoji="0"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讨论：</a:t>
            </a:r>
            <a:r>
              <a:rPr lang="zh-CN" altLang="en-US" sz="2400" b="1" dirty="0">
                <a:solidFill>
                  <a:srgbClr val="FFFFFF"/>
                </a:solidFill>
                <a:latin typeface="Times New Roman" pitchFamily="18" charset="0"/>
                <a:cs typeface="Times New Roman" pitchFamily="18" charset="0"/>
              </a:rPr>
              <a:t>这个题目能用相对论的长度收缩公式求解吗</a:t>
            </a:r>
            <a:r>
              <a:rPr lang="zh-CN" altLang="en-US" sz="2400" b="1" dirty="0" smtClean="0">
                <a:solidFill>
                  <a:srgbClr val="FFFFFF"/>
                </a:solidFill>
                <a:latin typeface="Times New Roman" pitchFamily="18" charset="0"/>
                <a:cs typeface="Times New Roman" pitchFamily="18" charset="0"/>
              </a:rPr>
              <a:t>？</a:t>
            </a:r>
            <a:endParaRPr lang="zh-CN" altLang="en-US" sz="2400" b="1" dirty="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300182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32</a:t>
            </a:fld>
            <a:endParaRPr lang="zh-CN" altLang="en-US"/>
          </a:p>
        </p:txBody>
      </p:sp>
      <p:sp>
        <p:nvSpPr>
          <p:cNvPr id="3" name="Rectangle 64"/>
          <p:cNvSpPr>
            <a:spLocks noChangeArrowheads="1"/>
          </p:cNvSpPr>
          <p:nvPr/>
        </p:nvSpPr>
        <p:spPr bwMode="auto">
          <a:xfrm>
            <a:off x="684213" y="1308100"/>
            <a:ext cx="7920037"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系中观测者测得尺的长度是多少</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相对于</a:t>
            </a:r>
            <a:r>
              <a:rPr kumimoji="1"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系的速度是多少</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4" name="Text Box 2"/>
          <p:cNvSpPr txBox="1">
            <a:spLocks noChangeArrowheads="1"/>
          </p:cNvSpPr>
          <p:nvPr/>
        </p:nvSpPr>
        <p:spPr bwMode="auto">
          <a:xfrm>
            <a:off x="684213" y="333375"/>
            <a:ext cx="81756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如图，有一米尺固定在</a:t>
            </a:r>
            <a:r>
              <a:rPr kumimoji="0" lang="en-US" altLang="zh-CN" sz="2400" b="1" i="1"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1"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rPr>
              <a:t>O</a:t>
            </a:r>
            <a:r>
              <a:rPr kumimoji="0" lang="en-US" altLang="zh-CN" sz="2400" b="1" i="0"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1"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rPr>
              <a:t>y</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平面内，</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系测得该尺与</a:t>
            </a:r>
            <a:r>
              <a:rPr kumimoji="1" lang="zh-CN" altLang="en-US" sz="24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itchFamily="18" charset="0"/>
                <a:cs typeface="Times New Roman" pitchFamily="18" charset="0"/>
              </a:rPr>
              <a:t> </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x</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a:t>
            </a:r>
            <a:r>
              <a:rPr kumimoji="1" lang="en-US" altLang="zh-CN" sz="24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itchFamily="18" charset="0"/>
                <a:cs typeface="Times New Roman" pitchFamily="18" charset="0"/>
                <a:sym typeface="Symbol" pitchFamily="18" charset="2"/>
              </a:rPr>
              <a:t> </a:t>
            </a:r>
            <a:r>
              <a:rPr kumimoji="1" lang="en-US" altLang="zh-CN" sz="24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轴成</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30</a:t>
            </a:r>
            <a:r>
              <a:rPr kumimoji="1" lang="en-US" altLang="zh-CN" sz="2400" b="1" i="0" u="none" strike="noStrike" kern="0" cap="none" spc="0" normalizeH="0" baseline="30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o</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角，</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系测得该尺与</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x</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轴成</a:t>
            </a:r>
            <a:r>
              <a:rPr kumimoji="1" lang="en-US" altLang="zh-CN" sz="2400" b="1" i="0"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45</a:t>
            </a:r>
            <a:r>
              <a:rPr kumimoji="1" lang="en-US" altLang="zh-CN" sz="2400" b="1" i="0" u="none" strike="noStrike" kern="0" cap="none" spc="0" normalizeH="0" baseline="3000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o</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角。</a:t>
            </a:r>
          </a:p>
        </p:txBody>
      </p:sp>
      <p:sp>
        <p:nvSpPr>
          <p:cNvPr id="5" name="Text Box 15"/>
          <p:cNvSpPr txBox="1">
            <a:spLocks noChangeArrowheads="1"/>
          </p:cNvSpPr>
          <p:nvPr/>
        </p:nvSpPr>
        <p:spPr bwMode="auto">
          <a:xfrm>
            <a:off x="698500" y="232886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系：</a:t>
            </a:r>
          </a:p>
        </p:txBody>
      </p:sp>
      <p:graphicFrame>
        <p:nvGraphicFramePr>
          <p:cNvPr id="6" name="Object 16"/>
          <p:cNvGraphicFramePr>
            <a:graphicFrameLocks noChangeAspect="1"/>
          </p:cNvGraphicFramePr>
          <p:nvPr>
            <p:extLst>
              <p:ext uri="{D42A27DB-BD31-4B8C-83A1-F6EECF244321}">
                <p14:modId xmlns:p14="http://schemas.microsoft.com/office/powerpoint/2010/main" val="2892337730"/>
              </p:ext>
            </p:extLst>
          </p:nvPr>
        </p:nvGraphicFramePr>
        <p:xfrm>
          <a:off x="1717576" y="2455863"/>
          <a:ext cx="838200" cy="279400"/>
        </p:xfrm>
        <a:graphic>
          <a:graphicData uri="http://schemas.openxmlformats.org/presentationml/2006/ole">
            <mc:AlternateContent xmlns:mc="http://schemas.openxmlformats.org/markup-compatibility/2006">
              <mc:Choice xmlns:v="urn:schemas-microsoft-com:vml" Requires="v">
                <p:oleObj spid="_x0000_s1516284" name="公式" r:id="rId3" imgW="838080" imgH="279360" progId="Equation.3">
                  <p:embed/>
                </p:oleObj>
              </mc:Choice>
              <mc:Fallback>
                <p:oleObj name="公式" r:id="rId3" imgW="83808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576" y="2455863"/>
                        <a:ext cx="8382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3604577861"/>
              </p:ext>
            </p:extLst>
          </p:nvPr>
        </p:nvGraphicFramePr>
        <p:xfrm>
          <a:off x="1692275" y="2894013"/>
          <a:ext cx="1587500" cy="419100"/>
        </p:xfrm>
        <a:graphic>
          <a:graphicData uri="http://schemas.openxmlformats.org/presentationml/2006/ole">
            <mc:AlternateContent xmlns:mc="http://schemas.openxmlformats.org/markup-compatibility/2006">
              <mc:Choice xmlns:v="urn:schemas-microsoft-com:vml" Requires="v">
                <p:oleObj spid="_x0000_s1516285" name="公式" r:id="rId5" imgW="1587240" imgH="419040" progId="Equation.3">
                  <p:embed/>
                </p:oleObj>
              </mc:Choice>
              <mc:Fallback>
                <p:oleObj name="公式" r:id="rId5" imgW="15872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894013"/>
                        <a:ext cx="1587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2062610418"/>
              </p:ext>
            </p:extLst>
          </p:nvPr>
        </p:nvGraphicFramePr>
        <p:xfrm>
          <a:off x="1693863" y="3476625"/>
          <a:ext cx="1562100" cy="457200"/>
        </p:xfrm>
        <a:graphic>
          <a:graphicData uri="http://schemas.openxmlformats.org/presentationml/2006/ole">
            <mc:AlternateContent xmlns:mc="http://schemas.openxmlformats.org/markup-compatibility/2006">
              <mc:Choice xmlns:v="urn:schemas-microsoft-com:vml" Requires="v">
                <p:oleObj spid="_x0000_s1516286" name="公式" r:id="rId7" imgW="1562040" imgH="457200" progId="Equation.3">
                  <p:embed/>
                </p:oleObj>
              </mc:Choice>
              <mc:Fallback>
                <p:oleObj name="公式" r:id="rId7" imgW="156204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863" y="3476625"/>
                        <a:ext cx="156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6"/>
          <p:cNvSpPr txBox="1">
            <a:spLocks noChangeArrowheads="1"/>
          </p:cNvSpPr>
          <p:nvPr/>
        </p:nvSpPr>
        <p:spPr bwMode="auto">
          <a:xfrm>
            <a:off x="647700" y="4051300"/>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设</a:t>
            </a:r>
            <a:r>
              <a:rPr kumimoji="1" lang="en-US" altLang="zh-CN" sz="2400" b="1" i="0" u="none" strike="noStrike" kern="0" cap="none" spc="0" normalizeH="0" baseline="0" noProof="0" smtClean="0">
                <a:ln>
                  <a:noFill/>
                </a:ln>
                <a:solidFill>
                  <a:srgbClr val="FFCC66"/>
                </a:solidFill>
                <a:effectLst/>
                <a:uLnTx/>
                <a:uFillTx/>
                <a:latin typeface="Times New Roman" pitchFamily="18" charset="0"/>
                <a:cs typeface="Times New Roman" pitchFamily="18" charset="0"/>
              </a:rPr>
              <a:t>S</a:t>
            </a:r>
            <a:r>
              <a:rPr kumimoji="0" lang="zh-CN"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系测得尺长为</a:t>
            </a:r>
            <a:r>
              <a:rPr kumimoji="1" lang="en-US" altLang="zh-CN" sz="2400" b="1" i="1" u="none" strike="noStrike" kern="0" cap="none" spc="0" normalizeH="0" baseline="0" noProof="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l</a:t>
            </a:r>
            <a:endParaRPr kumimoji="1" lang="en-US" altLang="zh-CN" sz="1400" b="1" i="1" u="none" strike="noStrike" kern="0" cap="none" spc="0" normalizeH="0" baseline="0" noProof="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endParaRPr>
          </a:p>
        </p:txBody>
      </p:sp>
      <p:graphicFrame>
        <p:nvGraphicFramePr>
          <p:cNvPr id="10" name="Object 47"/>
          <p:cNvGraphicFramePr>
            <a:graphicFrameLocks noChangeAspect="1"/>
          </p:cNvGraphicFramePr>
          <p:nvPr>
            <p:extLst>
              <p:ext uri="{D42A27DB-BD31-4B8C-83A1-F6EECF244321}">
                <p14:modId xmlns:p14="http://schemas.microsoft.com/office/powerpoint/2010/main" val="3847132455"/>
              </p:ext>
            </p:extLst>
          </p:nvPr>
        </p:nvGraphicFramePr>
        <p:xfrm>
          <a:off x="1639888" y="4646613"/>
          <a:ext cx="1536700" cy="419100"/>
        </p:xfrm>
        <a:graphic>
          <a:graphicData uri="http://schemas.openxmlformats.org/presentationml/2006/ole">
            <mc:AlternateContent xmlns:mc="http://schemas.openxmlformats.org/markup-compatibility/2006">
              <mc:Choice xmlns:v="urn:schemas-microsoft-com:vml" Requires="v">
                <p:oleObj spid="_x0000_s1516287" name="公式" r:id="rId9" imgW="1536480" imgH="419040" progId="Equation.3">
                  <p:embed/>
                </p:oleObj>
              </mc:Choice>
              <mc:Fallback>
                <p:oleObj name="公式" r:id="rId9" imgW="153648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9888" y="4646613"/>
                        <a:ext cx="1536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8"/>
          <p:cNvGraphicFramePr>
            <a:graphicFrameLocks noChangeAspect="1"/>
          </p:cNvGraphicFramePr>
          <p:nvPr>
            <p:extLst>
              <p:ext uri="{D42A27DB-BD31-4B8C-83A1-F6EECF244321}">
                <p14:modId xmlns:p14="http://schemas.microsoft.com/office/powerpoint/2010/main" val="2829546024"/>
              </p:ext>
            </p:extLst>
          </p:nvPr>
        </p:nvGraphicFramePr>
        <p:xfrm>
          <a:off x="3925888" y="4634602"/>
          <a:ext cx="1548720" cy="507600"/>
        </p:xfrm>
        <a:graphic>
          <a:graphicData uri="http://schemas.openxmlformats.org/presentationml/2006/ole">
            <mc:AlternateContent xmlns:mc="http://schemas.openxmlformats.org/markup-compatibility/2006">
              <mc:Choice xmlns:v="urn:schemas-microsoft-com:vml" Requires="v">
                <p:oleObj spid="_x0000_s1516288" name="Equation" r:id="rId11" imgW="774360" imgH="253800" progId="Equation.DSMT4">
                  <p:embed/>
                </p:oleObj>
              </mc:Choice>
              <mc:Fallback>
                <p:oleObj name="Equation" r:id="rId11" imgW="774360" imgH="253800" progId="Equation.DSMT4">
                  <p:embed/>
                  <p:pic>
                    <p:nvPicPr>
                      <p:cNvPr id="0" name=""/>
                      <p:cNvPicPr>
                        <a:picLocks noChangeAspect="1" noChangeArrowheads="1"/>
                      </p:cNvPicPr>
                      <p:nvPr/>
                    </p:nvPicPr>
                    <p:blipFill>
                      <a:blip r:embed="rId12"/>
                      <a:srcRect/>
                      <a:stretch>
                        <a:fillRect/>
                      </a:stretch>
                    </p:blipFill>
                    <p:spPr bwMode="auto">
                      <a:xfrm>
                        <a:off x="3925888" y="4634602"/>
                        <a:ext cx="154872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49"/>
          <p:cNvSpPr txBox="1">
            <a:spLocks noChangeArrowheads="1"/>
          </p:cNvSpPr>
          <p:nvPr/>
        </p:nvSpPr>
        <p:spPr bwMode="auto">
          <a:xfrm>
            <a:off x="647700" y="5127575"/>
            <a:ext cx="48061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尺在 </a:t>
            </a:r>
            <a:r>
              <a:rPr kumimoji="1" lang="en-US" altLang="zh-CN" sz="2400" b="1" i="1" u="none" strike="noStrike" kern="0" cap="none" spc="0" normalizeH="0" baseline="0" noProof="0" dirty="0" smtClean="0">
                <a:ln>
                  <a:noFill/>
                </a:ln>
                <a:solidFill>
                  <a:srgbClr val="FFCC66"/>
                </a:solidFill>
                <a:effectLst>
                  <a:outerShdw blurRad="38100" dist="38100" dir="2700000" algn="tl">
                    <a:srgbClr val="000000"/>
                  </a:outerShdw>
                </a:effectLst>
                <a:uLnTx/>
                <a:uFillTx/>
                <a:latin typeface="Times New Roman" pitchFamily="18" charset="0"/>
                <a:cs typeface="Times New Roman" pitchFamily="18" charset="0"/>
              </a:rPr>
              <a:t>y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方向上得投影长度不变，即</a:t>
            </a:r>
            <a:endParaRPr kumimoji="0" lang="zh-CN" altLang="en-US"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endParaRPr>
          </a:p>
        </p:txBody>
      </p:sp>
      <p:graphicFrame>
        <p:nvGraphicFramePr>
          <p:cNvPr id="13" name="Object 50"/>
          <p:cNvGraphicFramePr>
            <a:graphicFrameLocks noChangeAspect="1"/>
          </p:cNvGraphicFramePr>
          <p:nvPr>
            <p:extLst>
              <p:ext uri="{D42A27DB-BD31-4B8C-83A1-F6EECF244321}">
                <p14:modId xmlns:p14="http://schemas.microsoft.com/office/powerpoint/2010/main" val="3674867232"/>
              </p:ext>
            </p:extLst>
          </p:nvPr>
        </p:nvGraphicFramePr>
        <p:xfrm>
          <a:off x="1043608" y="5903240"/>
          <a:ext cx="2361600" cy="406080"/>
        </p:xfrm>
        <a:graphic>
          <a:graphicData uri="http://schemas.openxmlformats.org/presentationml/2006/ole">
            <mc:AlternateContent xmlns:mc="http://schemas.openxmlformats.org/markup-compatibility/2006">
              <mc:Choice xmlns:v="urn:schemas-microsoft-com:vml" Requires="v">
                <p:oleObj spid="_x0000_s1516289" name="Equation" r:id="rId13" imgW="1180800" imgH="203040" progId="Equation.DSMT4">
                  <p:embed/>
                </p:oleObj>
              </mc:Choice>
              <mc:Fallback>
                <p:oleObj name="Equation" r:id="rId13" imgW="1180800" imgH="203040" progId="Equation.DSMT4">
                  <p:embed/>
                  <p:pic>
                    <p:nvPicPr>
                      <p:cNvPr id="0" name=""/>
                      <p:cNvPicPr>
                        <a:picLocks noChangeAspect="1" noChangeArrowheads="1"/>
                      </p:cNvPicPr>
                      <p:nvPr/>
                    </p:nvPicPr>
                    <p:blipFill>
                      <a:blip r:embed="rId14"/>
                      <a:srcRect/>
                      <a:stretch>
                        <a:fillRect/>
                      </a:stretch>
                    </p:blipFill>
                    <p:spPr bwMode="auto">
                      <a:xfrm>
                        <a:off x="1043608" y="5903240"/>
                        <a:ext cx="2361600" cy="406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1"/>
          <p:cNvGraphicFramePr>
            <a:graphicFrameLocks noChangeAspect="1"/>
          </p:cNvGraphicFramePr>
          <p:nvPr>
            <p:extLst>
              <p:ext uri="{D42A27DB-BD31-4B8C-83A1-F6EECF244321}">
                <p14:modId xmlns:p14="http://schemas.microsoft.com/office/powerpoint/2010/main" val="3761392692"/>
              </p:ext>
            </p:extLst>
          </p:nvPr>
        </p:nvGraphicFramePr>
        <p:xfrm>
          <a:off x="5039648" y="5703276"/>
          <a:ext cx="2844720" cy="838080"/>
        </p:xfrm>
        <a:graphic>
          <a:graphicData uri="http://schemas.openxmlformats.org/presentationml/2006/ole">
            <mc:AlternateContent xmlns:mc="http://schemas.openxmlformats.org/markup-compatibility/2006">
              <mc:Choice xmlns:v="urn:schemas-microsoft-com:vml" Requires="v">
                <p:oleObj spid="_x0000_s1516290" name="Equation" r:id="rId15" imgW="1422360" imgH="419040" progId="Equation.DSMT4">
                  <p:embed/>
                </p:oleObj>
              </mc:Choice>
              <mc:Fallback>
                <p:oleObj name="Equation" r:id="rId15" imgW="1422360" imgH="419040" progId="Equation.DSMT4">
                  <p:embed/>
                  <p:pic>
                    <p:nvPicPr>
                      <p:cNvPr id="0" name=""/>
                      <p:cNvPicPr>
                        <a:picLocks noChangeAspect="1" noChangeArrowheads="1"/>
                      </p:cNvPicPr>
                      <p:nvPr/>
                    </p:nvPicPr>
                    <p:blipFill>
                      <a:blip r:embed="rId16"/>
                      <a:srcRect/>
                      <a:stretch>
                        <a:fillRect/>
                      </a:stretch>
                    </p:blipFill>
                    <p:spPr bwMode="auto">
                      <a:xfrm>
                        <a:off x="5039648" y="5703276"/>
                        <a:ext cx="2844720" cy="838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60"/>
          <p:cNvSpPr>
            <a:spLocks noChangeArrowheads="1"/>
          </p:cNvSpPr>
          <p:nvPr/>
        </p:nvSpPr>
        <p:spPr bwMode="auto">
          <a:xfrm>
            <a:off x="236538" y="37941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例</a:t>
            </a:r>
          </a:p>
        </p:txBody>
      </p:sp>
      <p:sp>
        <p:nvSpPr>
          <p:cNvPr id="17" name="Rectangle 62"/>
          <p:cNvSpPr>
            <a:spLocks noChangeArrowheads="1"/>
          </p:cNvSpPr>
          <p:nvPr/>
        </p:nvSpPr>
        <p:spPr bwMode="auto">
          <a:xfrm>
            <a:off x="250825" y="2300288"/>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解</a:t>
            </a:r>
          </a:p>
        </p:txBody>
      </p:sp>
      <p:sp>
        <p:nvSpPr>
          <p:cNvPr id="18" name="Rectangle 65"/>
          <p:cNvSpPr>
            <a:spLocks noChangeArrowheads="1"/>
          </p:cNvSpPr>
          <p:nvPr/>
        </p:nvSpPr>
        <p:spPr bwMode="auto">
          <a:xfrm>
            <a:off x="250825" y="131561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400" b="1" smtClean="0">
                <a:solidFill>
                  <a:srgbClr val="FFFF00"/>
                </a:solidFill>
                <a:effectLst>
                  <a:outerShdw blurRad="38100" dist="38100" dir="2700000" algn="tl">
                    <a:srgbClr val="000000"/>
                  </a:outerShdw>
                </a:effectLst>
                <a:latin typeface="Times New Roman" pitchFamily="18" charset="0"/>
                <a:cs typeface="Times New Roman" pitchFamily="18" charset="0"/>
              </a:rPr>
              <a:t>求</a:t>
            </a:r>
          </a:p>
        </p:txBody>
      </p:sp>
      <p:grpSp>
        <p:nvGrpSpPr>
          <p:cNvPr id="19" name="Group 73"/>
          <p:cNvGrpSpPr>
            <a:grpSpLocks/>
          </p:cNvGrpSpPr>
          <p:nvPr/>
        </p:nvGrpSpPr>
        <p:grpSpPr bwMode="auto">
          <a:xfrm>
            <a:off x="3851275" y="2187575"/>
            <a:ext cx="4752975" cy="2076450"/>
            <a:chOff x="2517" y="1378"/>
            <a:chExt cx="2994" cy="1308"/>
          </a:xfrm>
        </p:grpSpPr>
        <p:sp>
          <p:nvSpPr>
            <p:cNvPr id="41" name="Rectangle 69"/>
            <p:cNvSpPr>
              <a:spLocks noChangeArrowheads="1"/>
            </p:cNvSpPr>
            <p:nvPr/>
          </p:nvSpPr>
          <p:spPr bwMode="auto">
            <a:xfrm>
              <a:off x="2517" y="1378"/>
              <a:ext cx="2994" cy="1308"/>
            </a:xfrm>
            <a:prstGeom prst="rect">
              <a:avLst/>
            </a:prstGeom>
            <a:solidFill>
              <a:srgbClr val="33CCCC">
                <a:alpha val="20000"/>
              </a:srgbClr>
            </a:solidFill>
            <a:ln w="12700"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Line 4"/>
            <p:cNvSpPr>
              <a:spLocks noChangeShapeType="1"/>
            </p:cNvSpPr>
            <p:nvPr/>
          </p:nvSpPr>
          <p:spPr bwMode="auto">
            <a:xfrm>
              <a:off x="3791" y="2165"/>
              <a:ext cx="1018" cy="0"/>
            </a:xfrm>
            <a:prstGeom prst="line">
              <a:avLst/>
            </a:prstGeom>
            <a:noFill/>
            <a:ln w="38100">
              <a:solidFill>
                <a:srgbClr val="CCCC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1" name="Freeform 7"/>
            <p:cNvSpPr>
              <a:spLocks/>
            </p:cNvSpPr>
            <p:nvPr/>
          </p:nvSpPr>
          <p:spPr bwMode="auto">
            <a:xfrm>
              <a:off x="4080" y="2060"/>
              <a:ext cx="14" cy="99"/>
            </a:xfrm>
            <a:custGeom>
              <a:avLst/>
              <a:gdLst>
                <a:gd name="T0" fmla="*/ 0 w 32"/>
                <a:gd name="T1" fmla="*/ 0 h 108"/>
                <a:gd name="T2" fmla="*/ 24 w 32"/>
                <a:gd name="T3" fmla="*/ 52 h 108"/>
                <a:gd name="T4" fmla="*/ 32 w 32"/>
                <a:gd name="T5" fmla="*/ 108 h 108"/>
                <a:gd name="connsiteX0" fmla="*/ 0 w 10937"/>
                <a:gd name="connsiteY0" fmla="*/ 0 h 9583"/>
                <a:gd name="connsiteX1" fmla="*/ 7500 w 10937"/>
                <a:gd name="connsiteY1" fmla="*/ 4815 h 9583"/>
                <a:gd name="connsiteX2" fmla="*/ 10937 w 10937"/>
                <a:gd name="connsiteY2" fmla="*/ 9583 h 9583"/>
                <a:gd name="connsiteX0" fmla="*/ 0 w 10000"/>
                <a:gd name="connsiteY0" fmla="*/ 0 h 10000"/>
                <a:gd name="connsiteX1" fmla="*/ 6857 w 10000"/>
                <a:gd name="connsiteY1" fmla="*/ 5025 h 10000"/>
                <a:gd name="connsiteX2" fmla="*/ 10000 w 10000"/>
                <a:gd name="connsiteY2" fmla="*/ 10000 h 10000"/>
                <a:gd name="connsiteX0" fmla="*/ 0 w 6571"/>
                <a:gd name="connsiteY0" fmla="*/ 0 h 10000"/>
                <a:gd name="connsiteX1" fmla="*/ 3428 w 6571"/>
                <a:gd name="connsiteY1" fmla="*/ 5025 h 10000"/>
                <a:gd name="connsiteX2" fmla="*/ 6571 w 6571"/>
                <a:gd name="connsiteY2" fmla="*/ 10000 h 10000"/>
                <a:gd name="connsiteX0" fmla="*/ 0 w 10000"/>
                <a:gd name="connsiteY0" fmla="*/ 0 h 10000"/>
                <a:gd name="connsiteX1" fmla="*/ 10000 w 10000"/>
                <a:gd name="connsiteY1" fmla="*/ 10000 h 10000"/>
                <a:gd name="connsiteX0" fmla="*/ 0 w 4131"/>
                <a:gd name="connsiteY0" fmla="*/ 0 h 10146"/>
                <a:gd name="connsiteX1" fmla="*/ 4131 w 4131"/>
                <a:gd name="connsiteY1" fmla="*/ 10146 h 10146"/>
                <a:gd name="connsiteX0" fmla="*/ 0 w 8500"/>
                <a:gd name="connsiteY0" fmla="*/ 0 h 9429"/>
                <a:gd name="connsiteX1" fmla="*/ 8500 w 8500"/>
                <a:gd name="connsiteY1" fmla="*/ 9429 h 9429"/>
                <a:gd name="connsiteX0" fmla="*/ 0 w 15000"/>
                <a:gd name="connsiteY0" fmla="*/ 0 h 10000"/>
                <a:gd name="connsiteX1" fmla="*/ 15000 w 15000"/>
                <a:gd name="connsiteY1" fmla="*/ 10000 h 10000"/>
                <a:gd name="connsiteX0" fmla="*/ 0 w 15122"/>
                <a:gd name="connsiteY0" fmla="*/ 0 h 10000"/>
                <a:gd name="connsiteX1" fmla="*/ 15000 w 15122"/>
                <a:gd name="connsiteY1" fmla="*/ 10000 h 10000"/>
                <a:gd name="connsiteX0" fmla="*/ 0 w 15306"/>
                <a:gd name="connsiteY0" fmla="*/ 0 h 10000"/>
                <a:gd name="connsiteX1" fmla="*/ 15000 w 15306"/>
                <a:gd name="connsiteY1" fmla="*/ 10000 h 10000"/>
              </a:gdLst>
              <a:ahLst/>
              <a:cxnLst>
                <a:cxn ang="0">
                  <a:pos x="connsiteX0" y="connsiteY0"/>
                </a:cxn>
                <a:cxn ang="0">
                  <a:pos x="connsiteX1" y="connsiteY1"/>
                </a:cxn>
              </a:cxnLst>
              <a:rect l="l" t="t" r="r" b="b"/>
              <a:pathLst>
                <a:path w="15306" h="10000">
                  <a:moveTo>
                    <a:pt x="0" y="0"/>
                  </a:moveTo>
                  <a:cubicBezTo>
                    <a:pt x="13101" y="3333"/>
                    <a:pt x="16429" y="6667"/>
                    <a:pt x="15000" y="10000"/>
                  </a:cubicBezTo>
                </a:path>
              </a:pathLst>
            </a:custGeom>
            <a:noFill/>
            <a:ln w="28575">
              <a:solidFill>
                <a:srgbClr val="FFFF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2" name="Line 10"/>
            <p:cNvSpPr>
              <a:spLocks noChangeShapeType="1"/>
            </p:cNvSpPr>
            <p:nvPr/>
          </p:nvSpPr>
          <p:spPr bwMode="auto">
            <a:xfrm flipV="1">
              <a:off x="3791" y="1794"/>
              <a:ext cx="0" cy="380"/>
            </a:xfrm>
            <a:prstGeom prst="line">
              <a:avLst/>
            </a:prstGeom>
            <a:noFill/>
            <a:ln w="38100">
              <a:solidFill>
                <a:srgbClr val="CCCC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3" name="Line 11"/>
            <p:cNvSpPr>
              <a:spLocks noChangeShapeType="1"/>
            </p:cNvSpPr>
            <p:nvPr/>
          </p:nvSpPr>
          <p:spPr bwMode="auto">
            <a:xfrm flipV="1">
              <a:off x="4790" y="1818"/>
              <a:ext cx="0" cy="340"/>
            </a:xfrm>
            <a:prstGeom prst="line">
              <a:avLst/>
            </a:prstGeom>
            <a:noFill/>
            <a:ln w="28575">
              <a:solidFill>
                <a:srgbClr val="FF3300"/>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4" name="Line 12"/>
            <p:cNvSpPr>
              <a:spLocks noChangeShapeType="1"/>
            </p:cNvSpPr>
            <p:nvPr/>
          </p:nvSpPr>
          <p:spPr bwMode="auto">
            <a:xfrm>
              <a:off x="3802" y="1815"/>
              <a:ext cx="975" cy="0"/>
            </a:xfrm>
            <a:prstGeom prst="line">
              <a:avLst/>
            </a:prstGeom>
            <a:noFill/>
            <a:ln w="28575">
              <a:solidFill>
                <a:srgbClr val="FF3300"/>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25" name="Object 13"/>
            <p:cNvGraphicFramePr>
              <a:graphicFrameLocks noChangeAspect="1"/>
            </p:cNvGraphicFramePr>
            <p:nvPr>
              <p:extLst>
                <p:ext uri="{D42A27DB-BD31-4B8C-83A1-F6EECF244321}">
                  <p14:modId xmlns:p14="http://schemas.microsoft.com/office/powerpoint/2010/main" val="1645431098"/>
                </p:ext>
              </p:extLst>
            </p:nvPr>
          </p:nvGraphicFramePr>
          <p:xfrm>
            <a:off x="3651" y="1389"/>
            <a:ext cx="355" cy="398"/>
          </p:xfrm>
          <a:graphic>
            <a:graphicData uri="http://schemas.openxmlformats.org/presentationml/2006/ole">
              <mc:AlternateContent xmlns:mc="http://schemas.openxmlformats.org/markup-compatibility/2006">
                <mc:Choice xmlns:v="urn:schemas-microsoft-com:vml" Requires="v">
                  <p:oleObj spid="_x0000_s1516291" name="公式" r:id="rId17" imgW="177480" imgH="241200" progId="Equation.3">
                    <p:embed/>
                  </p:oleObj>
                </mc:Choice>
                <mc:Fallback>
                  <p:oleObj name="公式" r:id="rId17" imgW="17748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1" y="1389"/>
                          <a:ext cx="355"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1053576211"/>
                </p:ext>
              </p:extLst>
            </p:nvPr>
          </p:nvGraphicFramePr>
          <p:xfrm>
            <a:off x="4793" y="1915"/>
            <a:ext cx="355" cy="379"/>
          </p:xfrm>
          <a:graphic>
            <a:graphicData uri="http://schemas.openxmlformats.org/presentationml/2006/ole">
              <mc:AlternateContent xmlns:mc="http://schemas.openxmlformats.org/markup-compatibility/2006">
                <mc:Choice xmlns:v="urn:schemas-microsoft-com:vml" Requires="v">
                  <p:oleObj spid="_x0000_s1516292" name="公式" r:id="rId19" imgW="177480" imgH="228600" progId="Equation.3">
                    <p:embed/>
                  </p:oleObj>
                </mc:Choice>
                <mc:Fallback>
                  <p:oleObj name="公式" r:id="rId19" imgW="1774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3" y="1915"/>
                          <a:ext cx="355"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 name="Group 21"/>
            <p:cNvGrpSpPr>
              <a:grpSpLocks/>
            </p:cNvGrpSpPr>
            <p:nvPr/>
          </p:nvGrpSpPr>
          <p:grpSpPr bwMode="auto">
            <a:xfrm>
              <a:off x="2706" y="1541"/>
              <a:ext cx="2453" cy="1014"/>
              <a:chOff x="2760" y="2520"/>
              <a:chExt cx="2748" cy="1380"/>
            </a:xfrm>
          </p:grpSpPr>
          <p:sp>
            <p:nvSpPr>
              <p:cNvPr id="46" name="Line 22"/>
              <p:cNvSpPr>
                <a:spLocks noChangeShapeType="1"/>
              </p:cNvSpPr>
              <p:nvPr/>
            </p:nvSpPr>
            <p:spPr bwMode="auto">
              <a:xfrm>
                <a:off x="3060" y="3600"/>
                <a:ext cx="2448" cy="0"/>
              </a:xfrm>
              <a:prstGeom prst="line">
                <a:avLst/>
              </a:prstGeom>
              <a:noFill/>
              <a:ln w="38100">
                <a:solidFill>
                  <a:srgbClr val="FF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7" name="Line 23"/>
              <p:cNvSpPr>
                <a:spLocks noChangeShapeType="1"/>
              </p:cNvSpPr>
              <p:nvPr/>
            </p:nvSpPr>
            <p:spPr bwMode="auto">
              <a:xfrm flipV="1">
                <a:off x="3060" y="2520"/>
                <a:ext cx="0" cy="1092"/>
              </a:xfrm>
              <a:prstGeom prst="line">
                <a:avLst/>
              </a:prstGeom>
              <a:noFill/>
              <a:ln w="38100">
                <a:solidFill>
                  <a:srgbClr val="FF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8" name="Line 24"/>
              <p:cNvSpPr>
                <a:spLocks noChangeShapeType="1"/>
              </p:cNvSpPr>
              <p:nvPr/>
            </p:nvSpPr>
            <p:spPr bwMode="auto">
              <a:xfrm flipH="1">
                <a:off x="2760" y="3600"/>
                <a:ext cx="300" cy="300"/>
              </a:xfrm>
              <a:prstGeom prst="line">
                <a:avLst/>
              </a:prstGeom>
              <a:noFill/>
              <a:ln w="38100">
                <a:solidFill>
                  <a:srgbClr val="FFFF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28" name="Object 25"/>
            <p:cNvGraphicFramePr>
              <a:graphicFrameLocks noChangeAspect="1"/>
            </p:cNvGraphicFramePr>
            <p:nvPr/>
          </p:nvGraphicFramePr>
          <p:xfrm>
            <a:off x="4920" y="2401"/>
            <a:ext cx="138" cy="121"/>
          </p:xfrm>
          <a:graphic>
            <a:graphicData uri="http://schemas.openxmlformats.org/presentationml/2006/ole">
              <mc:AlternateContent xmlns:mc="http://schemas.openxmlformats.org/markup-compatibility/2006">
                <mc:Choice xmlns:v="urn:schemas-microsoft-com:vml" Requires="v">
                  <p:oleObj spid="_x0000_s1516293" name="公式" r:id="rId21" imgW="228600" imgH="241200" progId="Equation.3">
                    <p:embed/>
                  </p:oleObj>
                </mc:Choice>
                <mc:Fallback>
                  <p:oleObj name="公式" r:id="rId21" imgW="22860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0" y="2401"/>
                          <a:ext cx="138"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6"/>
            <p:cNvGraphicFramePr>
              <a:graphicFrameLocks noChangeAspect="1"/>
            </p:cNvGraphicFramePr>
            <p:nvPr/>
          </p:nvGraphicFramePr>
          <p:xfrm>
            <a:off x="2790" y="1524"/>
            <a:ext cx="156" cy="158"/>
          </p:xfrm>
          <a:graphic>
            <a:graphicData uri="http://schemas.openxmlformats.org/presentationml/2006/ole">
              <mc:AlternateContent xmlns:mc="http://schemas.openxmlformats.org/markup-compatibility/2006">
                <mc:Choice xmlns:v="urn:schemas-microsoft-com:vml" Requires="v">
                  <p:oleObj spid="_x0000_s1516294" name="公式" r:id="rId23" imgW="253800" imgH="317160" progId="Equation.3">
                    <p:embed/>
                  </p:oleObj>
                </mc:Choice>
                <mc:Fallback>
                  <p:oleObj name="公式" r:id="rId23" imgW="253800" imgH="3171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90" y="1524"/>
                          <a:ext cx="156"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7"/>
            <p:cNvGraphicFramePr>
              <a:graphicFrameLocks noChangeAspect="1"/>
            </p:cNvGraphicFramePr>
            <p:nvPr>
              <p:extLst>
                <p:ext uri="{D42A27DB-BD31-4B8C-83A1-F6EECF244321}">
                  <p14:modId xmlns:p14="http://schemas.microsoft.com/office/powerpoint/2010/main" val="3548585177"/>
                </p:ext>
              </p:extLst>
            </p:nvPr>
          </p:nvGraphicFramePr>
          <p:xfrm>
            <a:off x="2808" y="2478"/>
            <a:ext cx="134" cy="117"/>
          </p:xfrm>
          <a:graphic>
            <a:graphicData uri="http://schemas.openxmlformats.org/presentationml/2006/ole">
              <mc:AlternateContent xmlns:mc="http://schemas.openxmlformats.org/markup-compatibility/2006">
                <mc:Choice xmlns:v="urn:schemas-microsoft-com:vml" Requires="v">
                  <p:oleObj spid="_x0000_s1516295" name="公式" r:id="rId25" imgW="215640" imgH="228600" progId="Equation.3">
                    <p:embed/>
                  </p:oleObj>
                </mc:Choice>
                <mc:Fallback>
                  <p:oleObj name="公式" r:id="rId25" imgW="21564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08" y="2478"/>
                          <a:ext cx="134"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32"/>
            <p:cNvGrpSpPr>
              <a:grpSpLocks/>
            </p:cNvGrpSpPr>
            <p:nvPr/>
          </p:nvGrpSpPr>
          <p:grpSpPr bwMode="auto">
            <a:xfrm>
              <a:off x="3092" y="1495"/>
              <a:ext cx="2271" cy="1015"/>
              <a:chOff x="2760" y="2520"/>
              <a:chExt cx="2748" cy="1380"/>
            </a:xfrm>
          </p:grpSpPr>
          <p:sp>
            <p:nvSpPr>
              <p:cNvPr id="43" name="Line 33"/>
              <p:cNvSpPr>
                <a:spLocks noChangeShapeType="1"/>
              </p:cNvSpPr>
              <p:nvPr/>
            </p:nvSpPr>
            <p:spPr bwMode="auto">
              <a:xfrm>
                <a:off x="3060" y="3600"/>
                <a:ext cx="2448" cy="0"/>
              </a:xfrm>
              <a:prstGeom prst="line">
                <a:avLst/>
              </a:prstGeom>
              <a:noFill/>
              <a:ln w="38100">
                <a:solidFill>
                  <a:srgbClr val="FFFF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4" name="Line 34"/>
              <p:cNvSpPr>
                <a:spLocks noChangeShapeType="1"/>
              </p:cNvSpPr>
              <p:nvPr/>
            </p:nvSpPr>
            <p:spPr bwMode="auto">
              <a:xfrm flipV="1">
                <a:off x="3060" y="2520"/>
                <a:ext cx="0" cy="1092"/>
              </a:xfrm>
              <a:prstGeom prst="line">
                <a:avLst/>
              </a:prstGeom>
              <a:noFill/>
              <a:ln w="38100">
                <a:solidFill>
                  <a:srgbClr val="FFFF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5" name="Line 35"/>
              <p:cNvSpPr>
                <a:spLocks noChangeShapeType="1"/>
              </p:cNvSpPr>
              <p:nvPr/>
            </p:nvSpPr>
            <p:spPr bwMode="auto">
              <a:xfrm flipH="1">
                <a:off x="2760" y="3600"/>
                <a:ext cx="300" cy="300"/>
              </a:xfrm>
              <a:prstGeom prst="line">
                <a:avLst/>
              </a:prstGeom>
              <a:noFill/>
              <a:ln w="38100">
                <a:solidFill>
                  <a:srgbClr val="FFFF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32" name="Object 36"/>
            <p:cNvGraphicFramePr>
              <a:graphicFrameLocks noChangeAspect="1"/>
            </p:cNvGraphicFramePr>
            <p:nvPr>
              <p:extLst>
                <p:ext uri="{D42A27DB-BD31-4B8C-83A1-F6EECF244321}">
                  <p14:modId xmlns:p14="http://schemas.microsoft.com/office/powerpoint/2010/main" val="2560247669"/>
                </p:ext>
              </p:extLst>
            </p:nvPr>
          </p:nvGraphicFramePr>
          <p:xfrm>
            <a:off x="3107" y="1479"/>
            <a:ext cx="193" cy="204"/>
          </p:xfrm>
          <a:graphic>
            <a:graphicData uri="http://schemas.openxmlformats.org/presentationml/2006/ole">
              <mc:AlternateContent xmlns:mc="http://schemas.openxmlformats.org/markup-compatibility/2006">
                <mc:Choice xmlns:v="urn:schemas-microsoft-com:vml" Requires="v">
                  <p:oleObj spid="_x0000_s1516296" name="公式" r:id="rId27" imgW="317160" imgH="406080" progId="Equation.3">
                    <p:embed/>
                  </p:oleObj>
                </mc:Choice>
                <mc:Fallback>
                  <p:oleObj name="公式" r:id="rId27" imgW="317160" imgH="4060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07" y="1479"/>
                          <a:ext cx="19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37"/>
            <p:cNvGraphicFramePr>
              <a:graphicFrameLocks noChangeAspect="1"/>
            </p:cNvGraphicFramePr>
            <p:nvPr>
              <p:extLst>
                <p:ext uri="{D42A27DB-BD31-4B8C-83A1-F6EECF244321}">
                  <p14:modId xmlns:p14="http://schemas.microsoft.com/office/powerpoint/2010/main" val="1531180501"/>
                </p:ext>
              </p:extLst>
            </p:nvPr>
          </p:nvGraphicFramePr>
          <p:xfrm>
            <a:off x="5198" y="2069"/>
            <a:ext cx="177" cy="165"/>
          </p:xfrm>
          <a:graphic>
            <a:graphicData uri="http://schemas.openxmlformats.org/presentationml/2006/ole">
              <mc:AlternateContent xmlns:mc="http://schemas.openxmlformats.org/markup-compatibility/2006">
                <mc:Choice xmlns:v="urn:schemas-microsoft-com:vml" Requires="v">
                  <p:oleObj spid="_x0000_s1516297" name="公式" r:id="rId29" imgW="291960" imgH="330120" progId="Equation.3">
                    <p:embed/>
                  </p:oleObj>
                </mc:Choice>
                <mc:Fallback>
                  <p:oleObj name="公式" r:id="rId29" imgW="291960" imgH="33012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98" y="2069"/>
                          <a:ext cx="17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8"/>
            <p:cNvGraphicFramePr>
              <a:graphicFrameLocks noChangeAspect="1"/>
            </p:cNvGraphicFramePr>
            <p:nvPr>
              <p:extLst>
                <p:ext uri="{D42A27DB-BD31-4B8C-83A1-F6EECF244321}">
                  <p14:modId xmlns:p14="http://schemas.microsoft.com/office/powerpoint/2010/main" val="4233927775"/>
                </p:ext>
              </p:extLst>
            </p:nvPr>
          </p:nvGraphicFramePr>
          <p:xfrm>
            <a:off x="3182" y="2406"/>
            <a:ext cx="175" cy="162"/>
          </p:xfrm>
          <a:graphic>
            <a:graphicData uri="http://schemas.openxmlformats.org/presentationml/2006/ole">
              <mc:AlternateContent xmlns:mc="http://schemas.openxmlformats.org/markup-compatibility/2006">
                <mc:Choice xmlns:v="urn:schemas-microsoft-com:vml" Requires="v">
                  <p:oleObj spid="_x0000_s1516298" name="公式" r:id="rId31" imgW="279360" imgH="317160" progId="Equation.3">
                    <p:embed/>
                  </p:oleObj>
                </mc:Choice>
                <mc:Fallback>
                  <p:oleObj name="公式" r:id="rId31" imgW="279360" imgH="31716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82" y="2406"/>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AutoShape 40"/>
            <p:cNvSpPr>
              <a:spLocks noChangeArrowheads="1"/>
            </p:cNvSpPr>
            <p:nvPr/>
          </p:nvSpPr>
          <p:spPr bwMode="auto">
            <a:xfrm>
              <a:off x="3380" y="1961"/>
              <a:ext cx="317" cy="41"/>
            </a:xfrm>
            <a:prstGeom prst="rightArrow">
              <a:avLst>
                <a:gd name="adj1" fmla="val 50000"/>
                <a:gd name="adj2" fmla="val 193293"/>
              </a:avLst>
            </a:prstGeom>
            <a:solidFill>
              <a:srgbClr val="FFFF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36" name="Object 41"/>
            <p:cNvGraphicFramePr>
              <a:graphicFrameLocks noChangeAspect="1"/>
            </p:cNvGraphicFramePr>
            <p:nvPr>
              <p:extLst>
                <p:ext uri="{D42A27DB-BD31-4B8C-83A1-F6EECF244321}">
                  <p14:modId xmlns:p14="http://schemas.microsoft.com/office/powerpoint/2010/main" val="414871727"/>
                </p:ext>
              </p:extLst>
            </p:nvPr>
          </p:nvGraphicFramePr>
          <p:xfrm>
            <a:off x="3462" y="1832"/>
            <a:ext cx="145" cy="125"/>
          </p:xfrm>
          <a:graphic>
            <a:graphicData uri="http://schemas.openxmlformats.org/presentationml/2006/ole">
              <mc:AlternateContent xmlns:mc="http://schemas.openxmlformats.org/markup-compatibility/2006">
                <mc:Choice xmlns:v="urn:schemas-microsoft-com:vml" Requires="v">
                  <p:oleObj spid="_x0000_s1516299" name="公式" r:id="rId33" imgW="228600" imgH="241200" progId="Equation.3">
                    <p:embed/>
                  </p:oleObj>
                </mc:Choice>
                <mc:Fallback>
                  <p:oleObj name="公式" r:id="rId33" imgW="228600" imgH="2412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62" y="1832"/>
                          <a:ext cx="14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Line 42"/>
            <p:cNvSpPr>
              <a:spLocks noChangeShapeType="1"/>
            </p:cNvSpPr>
            <p:nvPr/>
          </p:nvSpPr>
          <p:spPr bwMode="auto">
            <a:xfrm flipV="1">
              <a:off x="3794" y="1821"/>
              <a:ext cx="986" cy="327"/>
            </a:xfrm>
            <a:prstGeom prst="line">
              <a:avLst/>
            </a:prstGeom>
            <a:noFill/>
            <a:ln w="38100">
              <a:solidFill>
                <a:srgbClr val="66FF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38" name="Object 43"/>
            <p:cNvGraphicFramePr>
              <a:graphicFrameLocks noChangeAspect="1"/>
            </p:cNvGraphicFramePr>
            <p:nvPr>
              <p:extLst>
                <p:ext uri="{D42A27DB-BD31-4B8C-83A1-F6EECF244321}">
                  <p14:modId xmlns:p14="http://schemas.microsoft.com/office/powerpoint/2010/main" val="272254892"/>
                </p:ext>
              </p:extLst>
            </p:nvPr>
          </p:nvGraphicFramePr>
          <p:xfrm>
            <a:off x="4785" y="1586"/>
            <a:ext cx="257" cy="330"/>
          </p:xfrm>
          <a:graphic>
            <a:graphicData uri="http://schemas.openxmlformats.org/presentationml/2006/ole">
              <mc:AlternateContent xmlns:mc="http://schemas.openxmlformats.org/markup-compatibility/2006">
                <mc:Choice xmlns:v="urn:schemas-microsoft-com:vml" Requires="v">
                  <p:oleObj spid="_x0000_s1516300" name="公式" r:id="rId35" imgW="114120" imgH="177480" progId="Equation.3">
                    <p:embed/>
                  </p:oleObj>
                </mc:Choice>
                <mc:Fallback>
                  <p:oleObj name="公式" r:id="rId35" imgW="114120" imgH="177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85" y="1586"/>
                          <a:ext cx="25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53"/>
            <p:cNvGraphicFramePr>
              <a:graphicFrameLocks noChangeAspect="1"/>
            </p:cNvGraphicFramePr>
            <p:nvPr/>
          </p:nvGraphicFramePr>
          <p:xfrm>
            <a:off x="2803" y="1730"/>
            <a:ext cx="108" cy="166"/>
          </p:xfrm>
          <a:graphic>
            <a:graphicData uri="http://schemas.openxmlformats.org/presentationml/2006/ole">
              <mc:AlternateContent xmlns:mc="http://schemas.openxmlformats.org/markup-compatibility/2006">
                <mc:Choice xmlns:v="urn:schemas-microsoft-com:vml" Requires="v">
                  <p:oleObj spid="_x0000_s1516301" name="公式" r:id="rId37" imgW="215640" imgH="330120" progId="Equation.3">
                    <p:embed/>
                  </p:oleObj>
                </mc:Choice>
                <mc:Fallback>
                  <p:oleObj name="公式" r:id="rId37" imgW="215640" imgH="33012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03" y="1730"/>
                          <a:ext cx="10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54"/>
            <p:cNvGraphicFramePr>
              <a:graphicFrameLocks noChangeAspect="1"/>
            </p:cNvGraphicFramePr>
            <p:nvPr>
              <p:extLst>
                <p:ext uri="{D42A27DB-BD31-4B8C-83A1-F6EECF244321}">
                  <p14:modId xmlns:p14="http://schemas.microsoft.com/office/powerpoint/2010/main" val="461658695"/>
                </p:ext>
              </p:extLst>
            </p:nvPr>
          </p:nvGraphicFramePr>
          <p:xfrm>
            <a:off x="3137" y="1723"/>
            <a:ext cx="140" cy="165"/>
          </p:xfrm>
          <a:graphic>
            <a:graphicData uri="http://schemas.openxmlformats.org/presentationml/2006/ole">
              <mc:AlternateContent xmlns:mc="http://schemas.openxmlformats.org/markup-compatibility/2006">
                <mc:Choice xmlns:v="urn:schemas-microsoft-com:vml" Requires="v">
                  <p:oleObj spid="_x0000_s1516302" name="公式" r:id="rId39" imgW="279360" imgH="330120" progId="Equation.3">
                    <p:embed/>
                  </p:oleObj>
                </mc:Choice>
                <mc:Fallback>
                  <p:oleObj name="公式" r:id="rId39" imgW="279360" imgH="33012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137" y="1723"/>
                          <a:ext cx="14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71"/>
            <p:cNvGraphicFramePr>
              <a:graphicFrameLocks noChangeAspect="1"/>
            </p:cNvGraphicFramePr>
            <p:nvPr>
              <p:extLst>
                <p:ext uri="{D42A27DB-BD31-4B8C-83A1-F6EECF244321}">
                  <p14:modId xmlns:p14="http://schemas.microsoft.com/office/powerpoint/2010/main" val="2127960075"/>
                </p:ext>
              </p:extLst>
            </p:nvPr>
          </p:nvGraphicFramePr>
          <p:xfrm>
            <a:off x="4138" y="2005"/>
            <a:ext cx="202" cy="154"/>
          </p:xfrm>
          <a:graphic>
            <a:graphicData uri="http://schemas.openxmlformats.org/presentationml/2006/ole">
              <mc:AlternateContent xmlns:mc="http://schemas.openxmlformats.org/markup-compatibility/2006">
                <mc:Choice xmlns:v="urn:schemas-microsoft-com:vml" Requires="v">
                  <p:oleObj spid="_x0000_s1516303" name="公式" r:id="rId41" imgW="533160" imgH="406080" progId="Equation.3">
                    <p:embed/>
                  </p:oleObj>
                </mc:Choice>
                <mc:Fallback>
                  <p:oleObj name="公式" r:id="rId41" imgW="533160" imgH="4060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38" y="2005"/>
                          <a:ext cx="20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 name="AutoShape 13"/>
          <p:cNvSpPr>
            <a:spLocks noChangeArrowheads="1"/>
          </p:cNvSpPr>
          <p:nvPr/>
        </p:nvSpPr>
        <p:spPr bwMode="auto">
          <a:xfrm>
            <a:off x="3780408" y="6020395"/>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50" name="对象 49"/>
          <p:cNvGraphicFramePr>
            <a:graphicFrameLocks noChangeAspect="1"/>
          </p:cNvGraphicFramePr>
          <p:nvPr>
            <p:extLst>
              <p:ext uri="{D42A27DB-BD31-4B8C-83A1-F6EECF244321}">
                <p14:modId xmlns:p14="http://schemas.microsoft.com/office/powerpoint/2010/main" val="4291440185"/>
              </p:ext>
            </p:extLst>
          </p:nvPr>
        </p:nvGraphicFramePr>
        <p:xfrm>
          <a:off x="5364088" y="5144385"/>
          <a:ext cx="863600" cy="481013"/>
        </p:xfrm>
        <a:graphic>
          <a:graphicData uri="http://schemas.openxmlformats.org/presentationml/2006/ole">
            <mc:AlternateContent xmlns:mc="http://schemas.openxmlformats.org/markup-compatibility/2006">
              <mc:Choice xmlns:v="urn:schemas-microsoft-com:vml" Requires="v">
                <p:oleObj spid="_x0000_s1516304" name="Equation" r:id="rId43" imgW="431640" imgH="241200" progId="Equation.DSMT4">
                  <p:embed/>
                </p:oleObj>
              </mc:Choice>
              <mc:Fallback>
                <p:oleObj name="Equation" r:id="rId43" imgW="431640" imgH="241200" progId="Equation.DSMT4">
                  <p:embed/>
                  <p:pic>
                    <p:nvPicPr>
                      <p:cNvPr id="0" name="Object 50"/>
                      <p:cNvPicPr>
                        <a:picLocks noChangeAspect="1" noChangeArrowheads="1"/>
                      </p:cNvPicPr>
                      <p:nvPr/>
                    </p:nvPicPr>
                    <p:blipFill>
                      <a:blip r:embed="rId44"/>
                      <a:srcRect/>
                      <a:stretch>
                        <a:fillRect/>
                      </a:stretch>
                    </p:blipFill>
                    <p:spPr bwMode="auto">
                      <a:xfrm>
                        <a:off x="5364088" y="5144385"/>
                        <a:ext cx="8636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375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wipe(left)">
                                      <p:cBhvr>
                                        <p:cTn id="76" dur="500"/>
                                        <p:tgtEl>
                                          <p:spTgt spid="49"/>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2" grpId="0"/>
      <p:bldP spid="16" grpId="0"/>
      <p:bldP spid="17" grpId="0"/>
      <p:bldP spid="18" grpId="0"/>
      <p:bldP spid="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33</a:t>
            </a:fld>
            <a:endParaRPr lang="zh-CN" altLang="en-US"/>
          </a:p>
        </p:txBody>
      </p:sp>
      <p:sp>
        <p:nvSpPr>
          <p:cNvPr id="3" name="Text Box 2"/>
          <p:cNvSpPr txBox="1">
            <a:spLocks noChangeArrowheads="1"/>
          </p:cNvSpPr>
          <p:nvPr/>
        </p:nvSpPr>
        <p:spPr bwMode="auto">
          <a:xfrm>
            <a:off x="611188" y="519955"/>
            <a:ext cx="284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dirty="0" smtClean="0">
                <a:solidFill>
                  <a:srgbClr val="FFFFFF"/>
                </a:solidFill>
                <a:latin typeface="仿宋_GB2312" pitchFamily="49" charset="-122"/>
              </a:rPr>
              <a:t>由长度收缩公式</a:t>
            </a:r>
          </a:p>
        </p:txBody>
      </p:sp>
      <p:graphicFrame>
        <p:nvGraphicFramePr>
          <p:cNvPr id="5" name="Object 4"/>
          <p:cNvGraphicFramePr>
            <a:graphicFrameLocks noChangeAspect="1"/>
          </p:cNvGraphicFramePr>
          <p:nvPr>
            <p:extLst>
              <p:ext uri="{D42A27DB-BD31-4B8C-83A1-F6EECF244321}">
                <p14:modId xmlns:p14="http://schemas.microsoft.com/office/powerpoint/2010/main" val="416408312"/>
              </p:ext>
            </p:extLst>
          </p:nvPr>
        </p:nvGraphicFramePr>
        <p:xfrm>
          <a:off x="1331640" y="1311752"/>
          <a:ext cx="2183760" cy="558720"/>
        </p:xfrm>
        <a:graphic>
          <a:graphicData uri="http://schemas.openxmlformats.org/presentationml/2006/ole">
            <mc:AlternateContent xmlns:mc="http://schemas.openxmlformats.org/markup-compatibility/2006">
              <mc:Choice xmlns:v="urn:schemas-microsoft-com:vml" Requires="v">
                <p:oleObj spid="_x0000_s1494362" name="Equation" r:id="rId3" imgW="1091880" imgH="279360" progId="Equation.DSMT4">
                  <p:embed/>
                </p:oleObj>
              </mc:Choice>
              <mc:Fallback>
                <p:oleObj name="Equation" r:id="rId3" imgW="1091880" imgH="279360" progId="Equation.DSMT4">
                  <p:embed/>
                  <p:pic>
                    <p:nvPicPr>
                      <p:cNvPr id="0" name=""/>
                      <p:cNvPicPr>
                        <a:picLocks noChangeAspect="1" noChangeArrowheads="1"/>
                      </p:cNvPicPr>
                      <p:nvPr/>
                    </p:nvPicPr>
                    <p:blipFill>
                      <a:blip r:embed="rId4"/>
                      <a:srcRect/>
                      <a:stretch>
                        <a:fillRect/>
                      </a:stretch>
                    </p:blipFill>
                    <p:spPr bwMode="auto">
                      <a:xfrm>
                        <a:off x="1331640" y="1311752"/>
                        <a:ext cx="2183760" cy="55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654243816"/>
              </p:ext>
            </p:extLst>
          </p:nvPr>
        </p:nvGraphicFramePr>
        <p:xfrm>
          <a:off x="1331640" y="3382640"/>
          <a:ext cx="1447800" cy="406400"/>
        </p:xfrm>
        <a:graphic>
          <a:graphicData uri="http://schemas.openxmlformats.org/presentationml/2006/ole">
            <mc:AlternateContent xmlns:mc="http://schemas.openxmlformats.org/markup-compatibility/2006">
              <mc:Choice xmlns:v="urn:schemas-microsoft-com:vml" Requires="v">
                <p:oleObj spid="_x0000_s1494363" name="Equation" r:id="rId5" imgW="723600" imgH="203040" progId="Equation.DSMT4">
                  <p:embed/>
                </p:oleObj>
              </mc:Choice>
              <mc:Fallback>
                <p:oleObj name="Equation" r:id="rId5" imgW="723600" imgH="203040" progId="Equation.DSMT4">
                  <p:embed/>
                  <p:pic>
                    <p:nvPicPr>
                      <p:cNvPr id="0" name=""/>
                      <p:cNvPicPr>
                        <a:picLocks noChangeAspect="1" noChangeArrowheads="1"/>
                      </p:cNvPicPr>
                      <p:nvPr/>
                    </p:nvPicPr>
                    <p:blipFill>
                      <a:blip r:embed="rId6"/>
                      <a:srcRect/>
                      <a:stretch>
                        <a:fillRect/>
                      </a:stretch>
                    </p:blipFill>
                    <p:spPr bwMode="auto">
                      <a:xfrm>
                        <a:off x="1331640" y="3382640"/>
                        <a:ext cx="1447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73504842"/>
              </p:ext>
            </p:extLst>
          </p:nvPr>
        </p:nvGraphicFramePr>
        <p:xfrm>
          <a:off x="1292696" y="2137865"/>
          <a:ext cx="5943600" cy="939800"/>
        </p:xfrm>
        <a:graphic>
          <a:graphicData uri="http://schemas.openxmlformats.org/presentationml/2006/ole">
            <mc:AlternateContent xmlns:mc="http://schemas.openxmlformats.org/markup-compatibility/2006">
              <mc:Choice xmlns:v="urn:schemas-microsoft-com:vml" Requires="v">
                <p:oleObj spid="_x0000_s1494364" name="Equation" r:id="rId7" imgW="2971800" imgH="469800" progId="Equation.DSMT4">
                  <p:embed/>
                </p:oleObj>
              </mc:Choice>
              <mc:Fallback>
                <p:oleObj name="Equation" r:id="rId7" imgW="2971800" imgH="469800" progId="Equation.DSMT4">
                  <p:embed/>
                  <p:pic>
                    <p:nvPicPr>
                      <p:cNvPr id="0" name="Object 4"/>
                      <p:cNvPicPr>
                        <a:picLocks noChangeAspect="1" noChangeArrowheads="1"/>
                      </p:cNvPicPr>
                      <p:nvPr/>
                    </p:nvPicPr>
                    <p:blipFill>
                      <a:blip r:embed="rId8"/>
                      <a:srcRect/>
                      <a:stretch>
                        <a:fillRect/>
                      </a:stretch>
                    </p:blipFill>
                    <p:spPr bwMode="auto">
                      <a:xfrm>
                        <a:off x="1292696" y="2137865"/>
                        <a:ext cx="59436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606312022"/>
              </p:ext>
            </p:extLst>
          </p:nvPr>
        </p:nvGraphicFramePr>
        <p:xfrm>
          <a:off x="5238328" y="1314416"/>
          <a:ext cx="2286000" cy="584200"/>
        </p:xfrm>
        <a:graphic>
          <a:graphicData uri="http://schemas.openxmlformats.org/presentationml/2006/ole">
            <mc:AlternateContent xmlns:mc="http://schemas.openxmlformats.org/markup-compatibility/2006">
              <mc:Choice xmlns:v="urn:schemas-microsoft-com:vml" Requires="v">
                <p:oleObj spid="_x0000_s1494365" name="Equation" r:id="rId9" imgW="1143000" imgH="291960" progId="Equation.DSMT4">
                  <p:embed/>
                </p:oleObj>
              </mc:Choice>
              <mc:Fallback>
                <p:oleObj name="Equation" r:id="rId9" imgW="1143000" imgH="291960" progId="Equation.DSMT4">
                  <p:embed/>
                  <p:pic>
                    <p:nvPicPr>
                      <p:cNvPr id="0" name="Object 7"/>
                      <p:cNvPicPr>
                        <a:picLocks noChangeAspect="1" noChangeArrowheads="1"/>
                      </p:cNvPicPr>
                      <p:nvPr/>
                    </p:nvPicPr>
                    <p:blipFill>
                      <a:blip r:embed="rId10"/>
                      <a:srcRect/>
                      <a:stretch>
                        <a:fillRect/>
                      </a:stretch>
                    </p:blipFill>
                    <p:spPr bwMode="auto">
                      <a:xfrm>
                        <a:off x="5238328" y="1314416"/>
                        <a:ext cx="2286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AutoShape 13"/>
          <p:cNvSpPr>
            <a:spLocks noChangeArrowheads="1"/>
          </p:cNvSpPr>
          <p:nvPr/>
        </p:nvSpPr>
        <p:spPr bwMode="auto">
          <a:xfrm>
            <a:off x="3963963" y="1481558"/>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Tree>
    <p:extLst>
      <p:ext uri="{BB962C8B-B14F-4D97-AF65-F5344CB8AC3E}">
        <p14:creationId xmlns:p14="http://schemas.microsoft.com/office/powerpoint/2010/main" val="196837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34</a:t>
            </a:fld>
            <a:endParaRPr lang="zh-CN" altLang="en-US"/>
          </a:p>
        </p:txBody>
      </p:sp>
      <p:sp>
        <p:nvSpPr>
          <p:cNvPr id="3" name="Text Box 2"/>
          <p:cNvSpPr txBox="1">
            <a:spLocks noChangeArrowheads="1"/>
          </p:cNvSpPr>
          <p:nvPr/>
        </p:nvSpPr>
        <p:spPr bwMode="auto">
          <a:xfrm>
            <a:off x="352425" y="260648"/>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4.3.3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时间的相对性</a:t>
            </a:r>
          </a:p>
        </p:txBody>
      </p:sp>
      <p:sp>
        <p:nvSpPr>
          <p:cNvPr id="4" name="Text Box 3"/>
          <p:cNvSpPr txBox="1">
            <a:spLocks noChangeArrowheads="1"/>
          </p:cNvSpPr>
          <p:nvPr/>
        </p:nvSpPr>
        <p:spPr bwMode="auto">
          <a:xfrm>
            <a:off x="736601" y="692547"/>
            <a:ext cx="390740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20000"/>
              </a:lnSpc>
              <a:spcBef>
                <a:spcPct val="50000"/>
              </a:spcBef>
              <a:spcAft>
                <a:spcPct val="0"/>
              </a:spcAft>
              <a:buSzPct val="75000"/>
              <a:buFont typeface="Monotype Sorts" pitchFamily="2" charset="2"/>
              <a:buNone/>
            </a:pPr>
            <a:r>
              <a:rPr kumimoji="1" lang="zh-CN" altLang="en-US"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固有时间</a:t>
            </a:r>
            <a:r>
              <a:rPr kumimoji="1" lang="zh-CN" altLang="en-US" sz="2400" i="1" dirty="0" smtClean="0">
                <a:solidFill>
                  <a:srgbClr val="FFCC66"/>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altLang="zh-CN" sz="2400" baseline="-25000" dirty="0" smtClean="0">
                <a:solidFill>
                  <a:srgbClr val="FFCC66"/>
                </a:solidFill>
                <a:effectLst>
                  <a:outerShdw blurRad="38100" dist="38100" dir="2700000" algn="tl">
                    <a:srgbClr val="000000"/>
                  </a:outerShdw>
                </a:effectLst>
                <a:latin typeface="Times New Roman" pitchFamily="18" charset="0"/>
                <a:cs typeface="Times New Roman" pitchFamily="18" charset="0"/>
              </a:rPr>
              <a:t>0</a:t>
            </a:r>
            <a:r>
              <a:rPr kumimoji="1" lang="zh-CN" altLang="en-US" sz="24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：在惯性系中同一地点先后发生的两个事件之间的时间间隔。</a:t>
            </a:r>
          </a:p>
        </p:txBody>
      </p:sp>
      <p:graphicFrame>
        <p:nvGraphicFramePr>
          <p:cNvPr id="5" name="Object 10"/>
          <p:cNvGraphicFramePr>
            <a:graphicFrameLocks noChangeAspect="1"/>
          </p:cNvGraphicFramePr>
          <p:nvPr>
            <p:extLst>
              <p:ext uri="{D42A27DB-BD31-4B8C-83A1-F6EECF244321}">
                <p14:modId xmlns:p14="http://schemas.microsoft.com/office/powerpoint/2010/main" val="3022481099"/>
              </p:ext>
            </p:extLst>
          </p:nvPr>
        </p:nvGraphicFramePr>
        <p:xfrm>
          <a:off x="3480272" y="2088034"/>
          <a:ext cx="990600" cy="457200"/>
        </p:xfrm>
        <a:graphic>
          <a:graphicData uri="http://schemas.openxmlformats.org/presentationml/2006/ole">
            <mc:AlternateContent xmlns:mc="http://schemas.openxmlformats.org/markup-compatibility/2006">
              <mc:Choice xmlns:v="urn:schemas-microsoft-com:vml" Requires="v">
                <p:oleObj spid="_x0000_s1524189" name="Equation" r:id="rId3" imgW="495000" imgH="228600" progId="Equation.DSMT4">
                  <p:embed/>
                </p:oleObj>
              </mc:Choice>
              <mc:Fallback>
                <p:oleObj name="Equation" r:id="rId3" imgW="495000" imgH="228600" progId="Equation.DSMT4">
                  <p:embed/>
                  <p:pic>
                    <p:nvPicPr>
                      <p:cNvPr id="0" name=""/>
                      <p:cNvPicPr>
                        <a:picLocks noChangeAspect="1" noChangeArrowheads="1"/>
                      </p:cNvPicPr>
                      <p:nvPr/>
                    </p:nvPicPr>
                    <p:blipFill>
                      <a:blip r:embed="rId4"/>
                      <a:srcRect/>
                      <a:stretch>
                        <a:fillRect/>
                      </a:stretch>
                    </p:blipFill>
                    <p:spPr bwMode="auto">
                      <a:xfrm>
                        <a:off x="3480272" y="2088034"/>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4"/>
          <p:cNvGraphicFramePr>
            <a:graphicFrameLocks noChangeAspect="1"/>
          </p:cNvGraphicFramePr>
          <p:nvPr>
            <p:extLst>
              <p:ext uri="{D42A27DB-BD31-4B8C-83A1-F6EECF244321}">
                <p14:modId xmlns:p14="http://schemas.microsoft.com/office/powerpoint/2010/main" val="3255375415"/>
              </p:ext>
            </p:extLst>
          </p:nvPr>
        </p:nvGraphicFramePr>
        <p:xfrm>
          <a:off x="1824509" y="2078509"/>
          <a:ext cx="914400" cy="457200"/>
        </p:xfrm>
        <a:graphic>
          <a:graphicData uri="http://schemas.openxmlformats.org/presentationml/2006/ole">
            <mc:AlternateContent xmlns:mc="http://schemas.openxmlformats.org/markup-compatibility/2006">
              <mc:Choice xmlns:v="urn:schemas-microsoft-com:vml" Requires="v">
                <p:oleObj spid="_x0000_s1524190" name="Equation" r:id="rId5" imgW="457200" imgH="228600" progId="Equation.DSMT4">
                  <p:embed/>
                </p:oleObj>
              </mc:Choice>
              <mc:Fallback>
                <p:oleObj name="Equation" r:id="rId5" imgW="457200" imgH="228600" progId="Equation.DSMT4">
                  <p:embed/>
                  <p:pic>
                    <p:nvPicPr>
                      <p:cNvPr id="0" name=""/>
                      <p:cNvPicPr>
                        <a:picLocks noChangeAspect="1" noChangeArrowheads="1"/>
                      </p:cNvPicPr>
                      <p:nvPr/>
                    </p:nvPicPr>
                    <p:blipFill>
                      <a:blip r:embed="rId6"/>
                      <a:srcRect/>
                      <a:stretch>
                        <a:fillRect/>
                      </a:stretch>
                    </p:blipFill>
                    <p:spPr bwMode="auto">
                      <a:xfrm>
                        <a:off x="1824509" y="2078509"/>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reeform 25"/>
          <p:cNvSpPr>
            <a:spLocks/>
          </p:cNvSpPr>
          <p:nvPr/>
        </p:nvSpPr>
        <p:spPr bwMode="auto">
          <a:xfrm>
            <a:off x="6294513" y="559098"/>
            <a:ext cx="1587"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grpSp>
        <p:nvGrpSpPr>
          <p:cNvPr id="8" name="Group 54"/>
          <p:cNvGrpSpPr>
            <a:grpSpLocks/>
          </p:cNvGrpSpPr>
          <p:nvPr/>
        </p:nvGrpSpPr>
        <p:grpSpPr bwMode="auto">
          <a:xfrm>
            <a:off x="5651574" y="260648"/>
            <a:ext cx="2736850" cy="2100262"/>
            <a:chOff x="3172" y="210"/>
            <a:chExt cx="1724" cy="1323"/>
          </a:xfrm>
        </p:grpSpPr>
        <p:grpSp>
          <p:nvGrpSpPr>
            <p:cNvPr id="9" name="Group 11"/>
            <p:cNvGrpSpPr>
              <a:grpSpLocks/>
            </p:cNvGrpSpPr>
            <p:nvPr/>
          </p:nvGrpSpPr>
          <p:grpSpPr bwMode="auto">
            <a:xfrm>
              <a:off x="4295" y="670"/>
              <a:ext cx="340" cy="285"/>
              <a:chOff x="828" y="2166"/>
              <a:chExt cx="386" cy="402"/>
            </a:xfrm>
          </p:grpSpPr>
          <p:sp>
            <p:nvSpPr>
              <p:cNvPr id="36" name="AutoShape 12"/>
              <p:cNvSpPr>
                <a:spLocks noChangeArrowheads="1"/>
              </p:cNvSpPr>
              <p:nvPr/>
            </p:nvSpPr>
            <p:spPr bwMode="auto">
              <a:xfrm>
                <a:off x="828" y="2412"/>
                <a:ext cx="386" cy="156"/>
              </a:xfrm>
              <a:prstGeom prst="rightArrow">
                <a:avLst>
                  <a:gd name="adj1" fmla="val 41863"/>
                  <a:gd name="adj2" fmla="val 94403"/>
                </a:avLst>
              </a:prstGeom>
              <a:solidFill>
                <a:srgbClr val="FF00FF"/>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37" name="Object 13"/>
              <p:cNvGraphicFramePr>
                <a:graphicFrameLocks noChangeAspect="1"/>
              </p:cNvGraphicFramePr>
              <p:nvPr>
                <p:extLst>
                  <p:ext uri="{D42A27DB-BD31-4B8C-83A1-F6EECF244321}">
                    <p14:modId xmlns:p14="http://schemas.microsoft.com/office/powerpoint/2010/main" val="2823697951"/>
                  </p:ext>
                </p:extLst>
              </p:nvPr>
            </p:nvGraphicFramePr>
            <p:xfrm>
              <a:off x="905" y="2166"/>
              <a:ext cx="181" cy="249"/>
            </p:xfrm>
            <a:graphic>
              <a:graphicData uri="http://schemas.openxmlformats.org/presentationml/2006/ole">
                <mc:AlternateContent xmlns:mc="http://schemas.openxmlformats.org/markup-compatibility/2006">
                  <mc:Choice xmlns:v="urn:schemas-microsoft-com:vml" Requires="v">
                    <p:oleObj spid="_x0000_s1524191"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905" y="2166"/>
                            <a:ext cx="181"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Line 17"/>
            <p:cNvSpPr>
              <a:spLocks noChangeShapeType="1"/>
            </p:cNvSpPr>
            <p:nvPr/>
          </p:nvSpPr>
          <p:spPr bwMode="auto">
            <a:xfrm>
              <a:off x="3419" y="294"/>
              <a:ext cx="0" cy="946"/>
            </a:xfrm>
            <a:prstGeom prst="line">
              <a:avLst/>
            </a:prstGeom>
            <a:noFill/>
            <a:ln w="38100">
              <a:solidFill>
                <a:srgbClr val="FFFF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 name="Line 18"/>
            <p:cNvSpPr>
              <a:spLocks noChangeShapeType="1"/>
            </p:cNvSpPr>
            <p:nvPr/>
          </p:nvSpPr>
          <p:spPr bwMode="auto">
            <a:xfrm>
              <a:off x="3419" y="1240"/>
              <a:ext cx="1421"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12" name="Object 19"/>
            <p:cNvGraphicFramePr>
              <a:graphicFrameLocks noChangeAspect="1"/>
            </p:cNvGraphicFramePr>
            <p:nvPr>
              <p:extLst>
                <p:ext uri="{D42A27DB-BD31-4B8C-83A1-F6EECF244321}">
                  <p14:modId xmlns:p14="http://schemas.microsoft.com/office/powerpoint/2010/main" val="1892655179"/>
                </p:ext>
              </p:extLst>
            </p:nvPr>
          </p:nvGraphicFramePr>
          <p:xfrm>
            <a:off x="4704" y="1268"/>
            <a:ext cx="192" cy="208"/>
          </p:xfrm>
          <a:graphic>
            <a:graphicData uri="http://schemas.openxmlformats.org/presentationml/2006/ole">
              <mc:AlternateContent xmlns:mc="http://schemas.openxmlformats.org/markup-compatibility/2006">
                <mc:Choice xmlns:v="urn:schemas-microsoft-com:vml" Requires="v">
                  <p:oleObj spid="_x0000_s1524192" name="公式" r:id="rId9" imgW="304560" imgH="330120" progId="Equation.3">
                    <p:embed/>
                  </p:oleObj>
                </mc:Choice>
                <mc:Fallback>
                  <p:oleObj name="公式" r:id="rId9" imgW="30456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1268"/>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3764610105"/>
                </p:ext>
              </p:extLst>
            </p:nvPr>
          </p:nvGraphicFramePr>
          <p:xfrm>
            <a:off x="3172" y="301"/>
            <a:ext cx="208" cy="256"/>
          </p:xfrm>
          <a:graphic>
            <a:graphicData uri="http://schemas.openxmlformats.org/presentationml/2006/ole">
              <mc:AlternateContent xmlns:mc="http://schemas.openxmlformats.org/markup-compatibility/2006">
                <mc:Choice xmlns:v="urn:schemas-microsoft-com:vml" Requires="v">
                  <p:oleObj spid="_x0000_s1524193" name="公式" r:id="rId11" imgW="330120" imgH="406080" progId="Equation.3">
                    <p:embed/>
                  </p:oleObj>
                </mc:Choice>
                <mc:Fallback>
                  <p:oleObj name="公式" r:id="rId11" imgW="33012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2" y="301"/>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1"/>
            <p:cNvGraphicFramePr>
              <a:graphicFrameLocks noChangeAspect="1"/>
            </p:cNvGraphicFramePr>
            <p:nvPr>
              <p:extLst>
                <p:ext uri="{D42A27DB-BD31-4B8C-83A1-F6EECF244321}">
                  <p14:modId xmlns:p14="http://schemas.microsoft.com/office/powerpoint/2010/main" val="2237613784"/>
                </p:ext>
              </p:extLst>
            </p:nvPr>
          </p:nvGraphicFramePr>
          <p:xfrm>
            <a:off x="3252" y="1267"/>
            <a:ext cx="184" cy="208"/>
          </p:xfrm>
          <a:graphic>
            <a:graphicData uri="http://schemas.openxmlformats.org/presentationml/2006/ole">
              <mc:AlternateContent xmlns:mc="http://schemas.openxmlformats.org/markup-compatibility/2006">
                <mc:Choice xmlns:v="urn:schemas-microsoft-com:vml" Requires="v">
                  <p:oleObj spid="_x0000_s1524194" name="Equation" r:id="rId13" imgW="291960" imgH="330120" progId="Equation.DSMT4">
                    <p:embed/>
                  </p:oleObj>
                </mc:Choice>
                <mc:Fallback>
                  <p:oleObj name="Equation" r:id="rId13" imgW="291960" imgH="3301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52" y="1267"/>
                          <a:ext cx="18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2"/>
            <p:cNvGraphicFramePr>
              <a:graphicFrameLocks noChangeAspect="1"/>
            </p:cNvGraphicFramePr>
            <p:nvPr>
              <p:extLst>
                <p:ext uri="{D42A27DB-BD31-4B8C-83A1-F6EECF244321}">
                  <p14:modId xmlns:p14="http://schemas.microsoft.com/office/powerpoint/2010/main" val="460275145"/>
                </p:ext>
              </p:extLst>
            </p:nvPr>
          </p:nvGraphicFramePr>
          <p:xfrm>
            <a:off x="3444" y="437"/>
            <a:ext cx="208" cy="224"/>
          </p:xfrm>
          <a:graphic>
            <a:graphicData uri="http://schemas.openxmlformats.org/presentationml/2006/ole">
              <mc:AlternateContent xmlns:mc="http://schemas.openxmlformats.org/markup-compatibility/2006">
                <mc:Choice xmlns:v="urn:schemas-microsoft-com:vml" Requires="v">
                  <p:oleObj spid="_x0000_s1524195" name="Equation" r:id="rId15" imgW="164880" imgH="177480" progId="Equation.DSMT4">
                    <p:embed/>
                  </p:oleObj>
                </mc:Choice>
                <mc:Fallback>
                  <p:oleObj name="Equation" r:id="rId15" imgW="164880" imgH="177480" progId="Equation.DSMT4">
                    <p:embed/>
                    <p:pic>
                      <p:nvPicPr>
                        <p:cNvPr id="0" name=""/>
                        <p:cNvPicPr>
                          <a:picLocks noChangeAspect="1" noChangeArrowheads="1"/>
                        </p:cNvPicPr>
                        <p:nvPr/>
                      </p:nvPicPr>
                      <p:blipFill>
                        <a:blip r:embed="rId16"/>
                        <a:srcRect/>
                        <a:stretch>
                          <a:fillRect/>
                        </a:stretch>
                      </p:blipFill>
                      <p:spPr bwMode="auto">
                        <a:xfrm>
                          <a:off x="3444" y="437"/>
                          <a:ext cx="20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3"/>
            <p:cNvGraphicFramePr>
              <a:graphicFrameLocks noChangeAspect="1"/>
            </p:cNvGraphicFramePr>
            <p:nvPr>
              <p:extLst>
                <p:ext uri="{D42A27DB-BD31-4B8C-83A1-F6EECF244321}">
                  <p14:modId xmlns:p14="http://schemas.microsoft.com/office/powerpoint/2010/main" val="1455132415"/>
                </p:ext>
              </p:extLst>
            </p:nvPr>
          </p:nvGraphicFramePr>
          <p:xfrm>
            <a:off x="3841" y="1253"/>
            <a:ext cx="272" cy="280"/>
          </p:xfrm>
          <a:graphic>
            <a:graphicData uri="http://schemas.openxmlformats.org/presentationml/2006/ole">
              <mc:AlternateContent xmlns:mc="http://schemas.openxmlformats.org/markup-compatibility/2006">
                <mc:Choice xmlns:v="urn:schemas-microsoft-com:vml" Requires="v">
                  <p:oleObj spid="_x0000_s1524196" name="公式" r:id="rId17" imgW="431640" imgH="444240" progId="Equation.3">
                    <p:embed/>
                  </p:oleObj>
                </mc:Choice>
                <mc:Fallback>
                  <p:oleObj name="公式" r:id="rId17" imgW="431640" imgH="4442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1" y="1253"/>
                          <a:ext cx="27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26"/>
            <p:cNvGrpSpPr>
              <a:grpSpLocks/>
            </p:cNvGrpSpPr>
            <p:nvPr/>
          </p:nvGrpSpPr>
          <p:grpSpPr bwMode="auto">
            <a:xfrm>
              <a:off x="3700" y="210"/>
              <a:ext cx="469" cy="982"/>
              <a:chOff x="3548" y="300"/>
              <a:chExt cx="469" cy="982"/>
            </a:xfrm>
          </p:grpSpPr>
          <p:sp>
            <p:nvSpPr>
              <p:cNvPr id="18" name="Freeform 27"/>
              <p:cNvSpPr>
                <a:spLocks/>
              </p:cNvSpPr>
              <p:nvPr/>
            </p:nvSpPr>
            <p:spPr bwMode="auto">
              <a:xfrm>
                <a:off x="3694" y="382"/>
                <a:ext cx="166" cy="44"/>
              </a:xfrm>
              <a:custGeom>
                <a:avLst/>
                <a:gdLst>
                  <a:gd name="T0" fmla="*/ 19 w 166"/>
                  <a:gd name="T1" fmla="*/ 32 h 44"/>
                  <a:gd name="T2" fmla="*/ 19 w 166"/>
                  <a:gd name="T3" fmla="*/ 16 h 44"/>
                  <a:gd name="T4" fmla="*/ 19 w 166"/>
                  <a:gd name="T5" fmla="*/ 13 h 44"/>
                  <a:gd name="T6" fmla="*/ 21 w 166"/>
                  <a:gd name="T7" fmla="*/ 7 h 44"/>
                  <a:gd name="T8" fmla="*/ 25 w 166"/>
                  <a:gd name="T9" fmla="*/ 3 h 44"/>
                  <a:gd name="T10" fmla="*/ 32 w 166"/>
                  <a:gd name="T11" fmla="*/ 0 h 44"/>
                  <a:gd name="T12" fmla="*/ 40 w 166"/>
                  <a:gd name="T13" fmla="*/ 0 h 44"/>
                  <a:gd name="T14" fmla="*/ 52 w 166"/>
                  <a:gd name="T15" fmla="*/ 0 h 44"/>
                  <a:gd name="T16" fmla="*/ 68 w 166"/>
                  <a:gd name="T17" fmla="*/ 0 h 44"/>
                  <a:gd name="T18" fmla="*/ 85 w 166"/>
                  <a:gd name="T19" fmla="*/ 0 h 44"/>
                  <a:gd name="T20" fmla="*/ 102 w 166"/>
                  <a:gd name="T21" fmla="*/ 0 h 44"/>
                  <a:gd name="T22" fmla="*/ 117 w 166"/>
                  <a:gd name="T23" fmla="*/ 0 h 44"/>
                  <a:gd name="T24" fmla="*/ 126 w 166"/>
                  <a:gd name="T25" fmla="*/ 0 h 44"/>
                  <a:gd name="T26" fmla="*/ 130 w 166"/>
                  <a:gd name="T27" fmla="*/ 0 h 44"/>
                  <a:gd name="T28" fmla="*/ 133 w 166"/>
                  <a:gd name="T29" fmla="*/ 1 h 44"/>
                  <a:gd name="T30" fmla="*/ 138 w 166"/>
                  <a:gd name="T31" fmla="*/ 4 h 44"/>
                  <a:gd name="T32" fmla="*/ 142 w 166"/>
                  <a:gd name="T33" fmla="*/ 10 h 44"/>
                  <a:gd name="T34" fmla="*/ 145 w 166"/>
                  <a:gd name="T35" fmla="*/ 18 h 44"/>
                  <a:gd name="T36" fmla="*/ 145 w 166"/>
                  <a:gd name="T37" fmla="*/ 23 h 44"/>
                  <a:gd name="T38" fmla="*/ 145 w 166"/>
                  <a:gd name="T39" fmla="*/ 28 h 44"/>
                  <a:gd name="T40" fmla="*/ 145 w 166"/>
                  <a:gd name="T41" fmla="*/ 31 h 44"/>
                  <a:gd name="T42" fmla="*/ 145 w 166"/>
                  <a:gd name="T43" fmla="*/ 32 h 44"/>
                  <a:gd name="T44" fmla="*/ 166 w 166"/>
                  <a:gd name="T45" fmla="*/ 32 h 44"/>
                  <a:gd name="T46" fmla="*/ 166 w 166"/>
                  <a:gd name="T47" fmla="*/ 44 h 44"/>
                  <a:gd name="T48" fmla="*/ 0 w 166"/>
                  <a:gd name="T49" fmla="*/ 44 h 44"/>
                  <a:gd name="T50" fmla="*/ 0 w 166"/>
                  <a:gd name="T51" fmla="*/ 32 h 44"/>
                  <a:gd name="T52" fmla="*/ 19 w 166"/>
                  <a:gd name="T53"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44">
                    <a:moveTo>
                      <a:pt x="19" y="32"/>
                    </a:moveTo>
                    <a:lnTo>
                      <a:pt x="19" y="16"/>
                    </a:lnTo>
                    <a:lnTo>
                      <a:pt x="19" y="13"/>
                    </a:lnTo>
                    <a:lnTo>
                      <a:pt x="21" y="7"/>
                    </a:lnTo>
                    <a:lnTo>
                      <a:pt x="25" y="3"/>
                    </a:lnTo>
                    <a:lnTo>
                      <a:pt x="32" y="0"/>
                    </a:lnTo>
                    <a:lnTo>
                      <a:pt x="40" y="0"/>
                    </a:lnTo>
                    <a:lnTo>
                      <a:pt x="52" y="0"/>
                    </a:lnTo>
                    <a:lnTo>
                      <a:pt x="68" y="0"/>
                    </a:lnTo>
                    <a:lnTo>
                      <a:pt x="85" y="0"/>
                    </a:lnTo>
                    <a:lnTo>
                      <a:pt x="102" y="0"/>
                    </a:lnTo>
                    <a:lnTo>
                      <a:pt x="117" y="0"/>
                    </a:lnTo>
                    <a:lnTo>
                      <a:pt x="126" y="0"/>
                    </a:lnTo>
                    <a:lnTo>
                      <a:pt x="130" y="0"/>
                    </a:lnTo>
                    <a:lnTo>
                      <a:pt x="133" y="1"/>
                    </a:lnTo>
                    <a:lnTo>
                      <a:pt x="138" y="4"/>
                    </a:lnTo>
                    <a:lnTo>
                      <a:pt x="142" y="10"/>
                    </a:lnTo>
                    <a:lnTo>
                      <a:pt x="145" y="18"/>
                    </a:lnTo>
                    <a:lnTo>
                      <a:pt x="145" y="23"/>
                    </a:lnTo>
                    <a:lnTo>
                      <a:pt x="145" y="28"/>
                    </a:lnTo>
                    <a:lnTo>
                      <a:pt x="145" y="31"/>
                    </a:lnTo>
                    <a:lnTo>
                      <a:pt x="145" y="32"/>
                    </a:lnTo>
                    <a:lnTo>
                      <a:pt x="166" y="32"/>
                    </a:lnTo>
                    <a:lnTo>
                      <a:pt x="166" y="44"/>
                    </a:lnTo>
                    <a:lnTo>
                      <a:pt x="0" y="44"/>
                    </a:lnTo>
                    <a:lnTo>
                      <a:pt x="0" y="32"/>
                    </a:lnTo>
                    <a:lnTo>
                      <a:pt x="1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9" name="Freeform 28"/>
              <p:cNvSpPr>
                <a:spLocks/>
              </p:cNvSpPr>
              <p:nvPr/>
            </p:nvSpPr>
            <p:spPr bwMode="auto">
              <a:xfrm>
                <a:off x="3694" y="382"/>
                <a:ext cx="166" cy="44"/>
              </a:xfrm>
              <a:custGeom>
                <a:avLst/>
                <a:gdLst>
                  <a:gd name="T0" fmla="*/ 19 w 166"/>
                  <a:gd name="T1" fmla="*/ 32 h 44"/>
                  <a:gd name="T2" fmla="*/ 19 w 166"/>
                  <a:gd name="T3" fmla="*/ 16 h 44"/>
                  <a:gd name="T4" fmla="*/ 19 w 166"/>
                  <a:gd name="T5" fmla="*/ 16 h 44"/>
                  <a:gd name="T6" fmla="*/ 19 w 166"/>
                  <a:gd name="T7" fmla="*/ 13 h 44"/>
                  <a:gd name="T8" fmla="*/ 21 w 166"/>
                  <a:gd name="T9" fmla="*/ 7 h 44"/>
                  <a:gd name="T10" fmla="*/ 25 w 166"/>
                  <a:gd name="T11" fmla="*/ 3 h 44"/>
                  <a:gd name="T12" fmla="*/ 32 w 166"/>
                  <a:gd name="T13" fmla="*/ 0 h 44"/>
                  <a:gd name="T14" fmla="*/ 32 w 166"/>
                  <a:gd name="T15" fmla="*/ 0 h 44"/>
                  <a:gd name="T16" fmla="*/ 40 w 166"/>
                  <a:gd name="T17" fmla="*/ 0 h 44"/>
                  <a:gd name="T18" fmla="*/ 52 w 166"/>
                  <a:gd name="T19" fmla="*/ 0 h 44"/>
                  <a:gd name="T20" fmla="*/ 68 w 166"/>
                  <a:gd name="T21" fmla="*/ 0 h 44"/>
                  <a:gd name="T22" fmla="*/ 85 w 166"/>
                  <a:gd name="T23" fmla="*/ 0 h 44"/>
                  <a:gd name="T24" fmla="*/ 102 w 166"/>
                  <a:gd name="T25" fmla="*/ 0 h 44"/>
                  <a:gd name="T26" fmla="*/ 117 w 166"/>
                  <a:gd name="T27" fmla="*/ 0 h 44"/>
                  <a:gd name="T28" fmla="*/ 126 w 166"/>
                  <a:gd name="T29" fmla="*/ 0 h 44"/>
                  <a:gd name="T30" fmla="*/ 130 w 166"/>
                  <a:gd name="T31" fmla="*/ 0 h 44"/>
                  <a:gd name="T32" fmla="*/ 130 w 166"/>
                  <a:gd name="T33" fmla="*/ 0 h 44"/>
                  <a:gd name="T34" fmla="*/ 133 w 166"/>
                  <a:gd name="T35" fmla="*/ 1 h 44"/>
                  <a:gd name="T36" fmla="*/ 138 w 166"/>
                  <a:gd name="T37" fmla="*/ 4 h 44"/>
                  <a:gd name="T38" fmla="*/ 142 w 166"/>
                  <a:gd name="T39" fmla="*/ 10 h 44"/>
                  <a:gd name="T40" fmla="*/ 145 w 166"/>
                  <a:gd name="T41" fmla="*/ 18 h 44"/>
                  <a:gd name="T42" fmla="*/ 145 w 166"/>
                  <a:gd name="T43" fmla="*/ 18 h 44"/>
                  <a:gd name="T44" fmla="*/ 145 w 166"/>
                  <a:gd name="T45" fmla="*/ 23 h 44"/>
                  <a:gd name="T46" fmla="*/ 145 w 166"/>
                  <a:gd name="T47" fmla="*/ 28 h 44"/>
                  <a:gd name="T48" fmla="*/ 145 w 166"/>
                  <a:gd name="T49" fmla="*/ 31 h 44"/>
                  <a:gd name="T50" fmla="*/ 145 w 166"/>
                  <a:gd name="T51" fmla="*/ 32 h 44"/>
                  <a:gd name="T52" fmla="*/ 166 w 166"/>
                  <a:gd name="T53" fmla="*/ 32 h 44"/>
                  <a:gd name="T54" fmla="*/ 166 w 166"/>
                  <a:gd name="T55" fmla="*/ 44 h 44"/>
                  <a:gd name="T56" fmla="*/ 0 w 166"/>
                  <a:gd name="T57" fmla="*/ 44 h 44"/>
                  <a:gd name="T58" fmla="*/ 0 w 166"/>
                  <a:gd name="T59" fmla="*/ 32 h 44"/>
                  <a:gd name="T60" fmla="*/ 19 w 166"/>
                  <a:gd name="T6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6" h="44">
                    <a:moveTo>
                      <a:pt x="19" y="32"/>
                    </a:moveTo>
                    <a:lnTo>
                      <a:pt x="19" y="16"/>
                    </a:lnTo>
                    <a:lnTo>
                      <a:pt x="19" y="16"/>
                    </a:lnTo>
                    <a:lnTo>
                      <a:pt x="19" y="13"/>
                    </a:lnTo>
                    <a:lnTo>
                      <a:pt x="21" y="7"/>
                    </a:lnTo>
                    <a:lnTo>
                      <a:pt x="25" y="3"/>
                    </a:lnTo>
                    <a:lnTo>
                      <a:pt x="32" y="0"/>
                    </a:lnTo>
                    <a:lnTo>
                      <a:pt x="32" y="0"/>
                    </a:lnTo>
                    <a:lnTo>
                      <a:pt x="40" y="0"/>
                    </a:lnTo>
                    <a:lnTo>
                      <a:pt x="52" y="0"/>
                    </a:lnTo>
                    <a:lnTo>
                      <a:pt x="68" y="0"/>
                    </a:lnTo>
                    <a:lnTo>
                      <a:pt x="85" y="0"/>
                    </a:lnTo>
                    <a:lnTo>
                      <a:pt x="102" y="0"/>
                    </a:lnTo>
                    <a:lnTo>
                      <a:pt x="117" y="0"/>
                    </a:lnTo>
                    <a:lnTo>
                      <a:pt x="126" y="0"/>
                    </a:lnTo>
                    <a:lnTo>
                      <a:pt x="130" y="0"/>
                    </a:lnTo>
                    <a:lnTo>
                      <a:pt x="130" y="0"/>
                    </a:lnTo>
                    <a:lnTo>
                      <a:pt x="133" y="1"/>
                    </a:lnTo>
                    <a:lnTo>
                      <a:pt x="138" y="4"/>
                    </a:lnTo>
                    <a:lnTo>
                      <a:pt x="142" y="10"/>
                    </a:lnTo>
                    <a:lnTo>
                      <a:pt x="145" y="18"/>
                    </a:lnTo>
                    <a:lnTo>
                      <a:pt x="145" y="18"/>
                    </a:lnTo>
                    <a:lnTo>
                      <a:pt x="145" y="23"/>
                    </a:lnTo>
                    <a:lnTo>
                      <a:pt x="145" y="28"/>
                    </a:lnTo>
                    <a:lnTo>
                      <a:pt x="145" y="31"/>
                    </a:lnTo>
                    <a:lnTo>
                      <a:pt x="145" y="32"/>
                    </a:lnTo>
                    <a:lnTo>
                      <a:pt x="166" y="32"/>
                    </a:lnTo>
                    <a:lnTo>
                      <a:pt x="166" y="44"/>
                    </a:lnTo>
                    <a:lnTo>
                      <a:pt x="0" y="44"/>
                    </a:lnTo>
                    <a:lnTo>
                      <a:pt x="0" y="32"/>
                    </a:lnTo>
                    <a:lnTo>
                      <a:pt x="19" y="32"/>
                    </a:lnTo>
                  </a:path>
                </a:pathLst>
              </a:custGeom>
              <a:solidFill>
                <a:srgbClr val="FFFFFF"/>
              </a:solidFill>
              <a:ln w="0">
                <a:solidFill>
                  <a:srgbClr val="FFFFFF"/>
                </a:solidFill>
                <a:prstDash val="solid"/>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Rectangle 29"/>
              <p:cNvSpPr>
                <a:spLocks noChangeArrowheads="1"/>
              </p:cNvSpPr>
              <p:nvPr/>
            </p:nvSpPr>
            <p:spPr bwMode="auto">
              <a:xfrm>
                <a:off x="3672" y="607"/>
                <a:ext cx="212" cy="22"/>
              </a:xfrm>
              <a:prstGeom prst="rect">
                <a:avLst/>
              </a:prstGeom>
              <a:solidFill>
                <a:srgbClr val="FFFFFF"/>
              </a:solidFill>
              <a:ln w="9525">
                <a:solidFill>
                  <a:srgbClr val="FFFFFF"/>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1" name="Freeform 30"/>
              <p:cNvSpPr>
                <a:spLocks/>
              </p:cNvSpPr>
              <p:nvPr/>
            </p:nvSpPr>
            <p:spPr bwMode="auto">
              <a:xfrm>
                <a:off x="3650" y="641"/>
                <a:ext cx="253" cy="588"/>
              </a:xfrm>
              <a:custGeom>
                <a:avLst/>
                <a:gdLst>
                  <a:gd name="T0" fmla="*/ 44 w 253"/>
                  <a:gd name="T1" fmla="*/ 0 h 588"/>
                  <a:gd name="T2" fmla="*/ 209 w 253"/>
                  <a:gd name="T3" fmla="*/ 0 h 588"/>
                  <a:gd name="T4" fmla="*/ 253 w 253"/>
                  <a:gd name="T5" fmla="*/ 588 h 588"/>
                  <a:gd name="T6" fmla="*/ 0 w 253"/>
                  <a:gd name="T7" fmla="*/ 588 h 588"/>
                  <a:gd name="T8" fmla="*/ 44 w 253"/>
                  <a:gd name="T9" fmla="*/ 0 h 588"/>
                </a:gdLst>
                <a:ahLst/>
                <a:cxnLst>
                  <a:cxn ang="0">
                    <a:pos x="T0" y="T1"/>
                  </a:cxn>
                  <a:cxn ang="0">
                    <a:pos x="T2" y="T3"/>
                  </a:cxn>
                  <a:cxn ang="0">
                    <a:pos x="T4" y="T5"/>
                  </a:cxn>
                  <a:cxn ang="0">
                    <a:pos x="T6" y="T7"/>
                  </a:cxn>
                  <a:cxn ang="0">
                    <a:pos x="T8" y="T9"/>
                  </a:cxn>
                </a:cxnLst>
                <a:rect l="0" t="0" r="r" b="b"/>
                <a:pathLst>
                  <a:path w="253" h="588">
                    <a:moveTo>
                      <a:pt x="44" y="0"/>
                    </a:moveTo>
                    <a:lnTo>
                      <a:pt x="209" y="0"/>
                    </a:lnTo>
                    <a:lnTo>
                      <a:pt x="253" y="588"/>
                    </a:lnTo>
                    <a:lnTo>
                      <a:pt x="0" y="588"/>
                    </a:lnTo>
                    <a:lnTo>
                      <a:pt x="44" y="0"/>
                    </a:lnTo>
                    <a:close/>
                  </a:path>
                </a:pathLst>
              </a:custGeom>
              <a:solidFill>
                <a:srgbClr val="33337F"/>
              </a:solidFill>
              <a:ln w="9525">
                <a:solidFill>
                  <a:srgbClr val="FFFFFF"/>
                </a:solidFill>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2" name="Rectangle 31"/>
              <p:cNvSpPr>
                <a:spLocks noChangeArrowheads="1"/>
              </p:cNvSpPr>
              <p:nvPr/>
            </p:nvSpPr>
            <p:spPr bwMode="auto">
              <a:xfrm>
                <a:off x="3636" y="1240"/>
                <a:ext cx="303" cy="42"/>
              </a:xfrm>
              <a:prstGeom prst="rect">
                <a:avLst/>
              </a:prstGeom>
              <a:solidFill>
                <a:srgbClr val="FFFFFF"/>
              </a:solidFill>
              <a:ln w="9525">
                <a:solidFill>
                  <a:srgbClr val="FFFFFF"/>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3" name="Line 32"/>
              <p:cNvSpPr>
                <a:spLocks noChangeShapeType="1"/>
              </p:cNvSpPr>
              <p:nvPr/>
            </p:nvSpPr>
            <p:spPr bwMode="auto">
              <a:xfrm flipH="1" flipV="1">
                <a:off x="3559" y="375"/>
                <a:ext cx="106" cy="67"/>
              </a:xfrm>
              <a:prstGeom prst="line">
                <a:avLst/>
              </a:prstGeom>
              <a:noFill/>
              <a:ln w="0">
                <a:solidFill>
                  <a:srgbClr val="F2A53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4" name="Line 33"/>
              <p:cNvSpPr>
                <a:spLocks noChangeShapeType="1"/>
              </p:cNvSpPr>
              <p:nvPr/>
            </p:nvSpPr>
            <p:spPr bwMode="auto">
              <a:xfrm flipH="1">
                <a:off x="3548" y="574"/>
                <a:ext cx="113" cy="67"/>
              </a:xfrm>
              <a:prstGeom prst="line">
                <a:avLst/>
              </a:prstGeom>
              <a:noFill/>
              <a:ln w="0">
                <a:solidFill>
                  <a:srgbClr val="FF9E3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5" name="Freeform 34"/>
              <p:cNvSpPr>
                <a:spLocks/>
              </p:cNvSpPr>
              <p:nvPr/>
            </p:nvSpPr>
            <p:spPr bwMode="auto">
              <a:xfrm>
                <a:off x="3786" y="1087"/>
                <a:ext cx="78" cy="125"/>
              </a:xfrm>
              <a:custGeom>
                <a:avLst/>
                <a:gdLst>
                  <a:gd name="T0" fmla="*/ 0 w 78"/>
                  <a:gd name="T1" fmla="*/ 125 h 125"/>
                  <a:gd name="T2" fmla="*/ 78 w 78"/>
                  <a:gd name="T3" fmla="*/ 125 h 125"/>
                  <a:gd name="T4" fmla="*/ 78 w 78"/>
                  <a:gd name="T5" fmla="*/ 19 h 125"/>
                  <a:gd name="T6" fmla="*/ 77 w 78"/>
                  <a:gd name="T7" fmla="*/ 16 h 125"/>
                  <a:gd name="T8" fmla="*/ 74 w 78"/>
                  <a:gd name="T9" fmla="*/ 9 h 125"/>
                  <a:gd name="T10" fmla="*/ 68 w 78"/>
                  <a:gd name="T11" fmla="*/ 3 h 125"/>
                  <a:gd name="T12" fmla="*/ 57 w 78"/>
                  <a:gd name="T13" fmla="*/ 0 h 125"/>
                  <a:gd name="T14" fmla="*/ 44 w 78"/>
                  <a:gd name="T15" fmla="*/ 0 h 125"/>
                  <a:gd name="T16" fmla="*/ 32 w 78"/>
                  <a:gd name="T17" fmla="*/ 0 h 125"/>
                  <a:gd name="T18" fmla="*/ 24 w 78"/>
                  <a:gd name="T19" fmla="*/ 0 h 125"/>
                  <a:gd name="T20" fmla="*/ 21 w 78"/>
                  <a:gd name="T21" fmla="*/ 0 h 125"/>
                  <a:gd name="T22" fmla="*/ 18 w 78"/>
                  <a:gd name="T23" fmla="*/ 0 h 125"/>
                  <a:gd name="T24" fmla="*/ 10 w 78"/>
                  <a:gd name="T25" fmla="*/ 2 h 125"/>
                  <a:gd name="T26" fmla="*/ 4 w 78"/>
                  <a:gd name="T27" fmla="*/ 8 h 125"/>
                  <a:gd name="T28" fmla="*/ 0 w 78"/>
                  <a:gd name="T29" fmla="*/ 18 h 125"/>
                  <a:gd name="T30" fmla="*/ 0 w 78"/>
                  <a:gd name="T31" fmla="*/ 41 h 125"/>
                  <a:gd name="T32" fmla="*/ 0 w 78"/>
                  <a:gd name="T33" fmla="*/ 78 h 125"/>
                  <a:gd name="T34" fmla="*/ 0 w 78"/>
                  <a:gd name="T35" fmla="*/ 110 h 125"/>
                  <a:gd name="T36" fmla="*/ 0 w 78"/>
                  <a:gd name="T3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125">
                    <a:moveTo>
                      <a:pt x="0" y="125"/>
                    </a:moveTo>
                    <a:lnTo>
                      <a:pt x="78" y="125"/>
                    </a:lnTo>
                    <a:lnTo>
                      <a:pt x="78" y="19"/>
                    </a:lnTo>
                    <a:lnTo>
                      <a:pt x="77" y="16"/>
                    </a:lnTo>
                    <a:lnTo>
                      <a:pt x="74" y="9"/>
                    </a:lnTo>
                    <a:lnTo>
                      <a:pt x="68" y="3"/>
                    </a:lnTo>
                    <a:lnTo>
                      <a:pt x="57" y="0"/>
                    </a:lnTo>
                    <a:lnTo>
                      <a:pt x="44" y="0"/>
                    </a:lnTo>
                    <a:lnTo>
                      <a:pt x="32" y="0"/>
                    </a:lnTo>
                    <a:lnTo>
                      <a:pt x="24" y="0"/>
                    </a:lnTo>
                    <a:lnTo>
                      <a:pt x="21" y="0"/>
                    </a:lnTo>
                    <a:lnTo>
                      <a:pt x="18" y="0"/>
                    </a:lnTo>
                    <a:lnTo>
                      <a:pt x="10" y="2"/>
                    </a:lnTo>
                    <a:lnTo>
                      <a:pt x="4" y="8"/>
                    </a:lnTo>
                    <a:lnTo>
                      <a:pt x="0" y="18"/>
                    </a:lnTo>
                    <a:lnTo>
                      <a:pt x="0" y="41"/>
                    </a:lnTo>
                    <a:lnTo>
                      <a:pt x="0" y="78"/>
                    </a:lnTo>
                    <a:lnTo>
                      <a:pt x="0" y="110"/>
                    </a:lnTo>
                    <a:lnTo>
                      <a:pt x="0"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6" name="Line 35"/>
              <p:cNvSpPr>
                <a:spLocks noChangeShapeType="1"/>
              </p:cNvSpPr>
              <p:nvPr/>
            </p:nvSpPr>
            <p:spPr bwMode="auto">
              <a:xfrm>
                <a:off x="3757" y="653"/>
                <a:ext cx="1" cy="56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7" name="Rectangle 36"/>
              <p:cNvSpPr>
                <a:spLocks noChangeArrowheads="1"/>
              </p:cNvSpPr>
              <p:nvPr/>
            </p:nvSpPr>
            <p:spPr bwMode="auto">
              <a:xfrm>
                <a:off x="3706" y="440"/>
                <a:ext cx="140" cy="156"/>
              </a:xfrm>
              <a:prstGeom prst="rect">
                <a:avLst/>
              </a:prstGeom>
              <a:solidFill>
                <a:srgbClr val="F2A5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8" name="Rectangle 37"/>
              <p:cNvSpPr>
                <a:spLocks noChangeArrowheads="1"/>
              </p:cNvSpPr>
              <p:nvPr/>
            </p:nvSpPr>
            <p:spPr bwMode="auto">
              <a:xfrm>
                <a:off x="3706" y="440"/>
                <a:ext cx="140" cy="156"/>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9" name="Line 38"/>
              <p:cNvSpPr>
                <a:spLocks noChangeShapeType="1"/>
              </p:cNvSpPr>
              <p:nvPr/>
            </p:nvSpPr>
            <p:spPr bwMode="auto">
              <a:xfrm>
                <a:off x="3803" y="443"/>
                <a:ext cx="1" cy="1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0" name="Freeform 39"/>
              <p:cNvSpPr>
                <a:spLocks/>
              </p:cNvSpPr>
              <p:nvPr/>
            </p:nvSpPr>
            <p:spPr bwMode="auto">
              <a:xfrm>
                <a:off x="3739" y="440"/>
                <a:ext cx="1" cy="156"/>
              </a:xfrm>
              <a:custGeom>
                <a:avLst/>
                <a:gdLst>
                  <a:gd name="T0" fmla="*/ 0 h 156"/>
                  <a:gd name="T1" fmla="*/ 156 h 156"/>
                  <a:gd name="T2" fmla="*/ 0 h 156"/>
                </a:gdLst>
                <a:ahLst/>
                <a:cxnLst>
                  <a:cxn ang="0">
                    <a:pos x="0" y="T0"/>
                  </a:cxn>
                  <a:cxn ang="0">
                    <a:pos x="0" y="T1"/>
                  </a:cxn>
                  <a:cxn ang="0">
                    <a:pos x="0" y="T2"/>
                  </a:cxn>
                </a:cxnLst>
                <a:rect l="0" t="0" r="r" b="b"/>
                <a:pathLst>
                  <a:path h="156">
                    <a:moveTo>
                      <a:pt x="0" y="0"/>
                    </a:moveTo>
                    <a:lnTo>
                      <a:pt x="0" y="1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1" name="Line 40"/>
              <p:cNvSpPr>
                <a:spLocks noChangeShapeType="1"/>
              </p:cNvSpPr>
              <p:nvPr/>
            </p:nvSpPr>
            <p:spPr bwMode="auto">
              <a:xfrm>
                <a:off x="3739" y="440"/>
                <a:ext cx="1" cy="1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2" name="Line 41"/>
              <p:cNvSpPr>
                <a:spLocks noChangeShapeType="1"/>
              </p:cNvSpPr>
              <p:nvPr/>
            </p:nvSpPr>
            <p:spPr bwMode="auto">
              <a:xfrm flipV="1">
                <a:off x="3891" y="380"/>
                <a:ext cx="106" cy="65"/>
              </a:xfrm>
              <a:prstGeom prst="line">
                <a:avLst/>
              </a:prstGeom>
              <a:noFill/>
              <a:ln w="0">
                <a:solidFill>
                  <a:srgbClr val="F2A53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3" name="Line 42"/>
              <p:cNvSpPr>
                <a:spLocks noChangeShapeType="1"/>
              </p:cNvSpPr>
              <p:nvPr/>
            </p:nvSpPr>
            <p:spPr bwMode="auto">
              <a:xfrm>
                <a:off x="3905" y="577"/>
                <a:ext cx="112" cy="67"/>
              </a:xfrm>
              <a:prstGeom prst="line">
                <a:avLst/>
              </a:prstGeom>
              <a:noFill/>
              <a:ln w="0">
                <a:solidFill>
                  <a:srgbClr val="F2A53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4" name="Freeform 43"/>
              <p:cNvSpPr>
                <a:spLocks/>
              </p:cNvSpPr>
              <p:nvPr/>
            </p:nvSpPr>
            <p:spPr bwMode="auto">
              <a:xfrm>
                <a:off x="3757" y="300"/>
                <a:ext cx="35" cy="40"/>
              </a:xfrm>
              <a:custGeom>
                <a:avLst/>
                <a:gdLst>
                  <a:gd name="T0" fmla="*/ 18 w 35"/>
                  <a:gd name="T1" fmla="*/ 40 h 40"/>
                  <a:gd name="T2" fmla="*/ 25 w 35"/>
                  <a:gd name="T3" fmla="*/ 38 h 40"/>
                  <a:gd name="T4" fmla="*/ 30 w 35"/>
                  <a:gd name="T5" fmla="*/ 34 h 40"/>
                  <a:gd name="T6" fmla="*/ 34 w 35"/>
                  <a:gd name="T7" fmla="*/ 28 h 40"/>
                  <a:gd name="T8" fmla="*/ 35 w 35"/>
                  <a:gd name="T9" fmla="*/ 20 h 40"/>
                  <a:gd name="T10" fmla="*/ 34 w 35"/>
                  <a:gd name="T11" fmla="*/ 12 h 40"/>
                  <a:gd name="T12" fmla="*/ 30 w 35"/>
                  <a:gd name="T13" fmla="*/ 6 h 40"/>
                  <a:gd name="T14" fmla="*/ 25 w 35"/>
                  <a:gd name="T15" fmla="*/ 1 h 40"/>
                  <a:gd name="T16" fmla="*/ 18 w 35"/>
                  <a:gd name="T17" fmla="*/ 0 h 40"/>
                  <a:gd name="T18" fmla="*/ 10 w 35"/>
                  <a:gd name="T19" fmla="*/ 1 h 40"/>
                  <a:gd name="T20" fmla="*/ 5 w 35"/>
                  <a:gd name="T21" fmla="*/ 6 h 40"/>
                  <a:gd name="T22" fmla="*/ 1 w 35"/>
                  <a:gd name="T23" fmla="*/ 12 h 40"/>
                  <a:gd name="T24" fmla="*/ 0 w 35"/>
                  <a:gd name="T25" fmla="*/ 20 h 40"/>
                  <a:gd name="T26" fmla="*/ 1 w 35"/>
                  <a:gd name="T27" fmla="*/ 28 h 40"/>
                  <a:gd name="T28" fmla="*/ 5 w 35"/>
                  <a:gd name="T29" fmla="*/ 34 h 40"/>
                  <a:gd name="T30" fmla="*/ 10 w 35"/>
                  <a:gd name="T31" fmla="*/ 38 h 40"/>
                  <a:gd name="T32" fmla="*/ 18 w 35"/>
                  <a:gd name="T3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40">
                    <a:moveTo>
                      <a:pt x="18" y="40"/>
                    </a:moveTo>
                    <a:lnTo>
                      <a:pt x="25" y="38"/>
                    </a:lnTo>
                    <a:lnTo>
                      <a:pt x="30" y="34"/>
                    </a:lnTo>
                    <a:lnTo>
                      <a:pt x="34" y="28"/>
                    </a:lnTo>
                    <a:lnTo>
                      <a:pt x="35" y="20"/>
                    </a:lnTo>
                    <a:lnTo>
                      <a:pt x="34" y="12"/>
                    </a:lnTo>
                    <a:lnTo>
                      <a:pt x="30" y="6"/>
                    </a:lnTo>
                    <a:lnTo>
                      <a:pt x="25" y="1"/>
                    </a:lnTo>
                    <a:lnTo>
                      <a:pt x="18" y="0"/>
                    </a:lnTo>
                    <a:lnTo>
                      <a:pt x="10" y="1"/>
                    </a:lnTo>
                    <a:lnTo>
                      <a:pt x="5" y="6"/>
                    </a:lnTo>
                    <a:lnTo>
                      <a:pt x="1" y="12"/>
                    </a:lnTo>
                    <a:lnTo>
                      <a:pt x="0" y="20"/>
                    </a:lnTo>
                    <a:lnTo>
                      <a:pt x="1" y="28"/>
                    </a:lnTo>
                    <a:lnTo>
                      <a:pt x="5" y="34"/>
                    </a:lnTo>
                    <a:lnTo>
                      <a:pt x="10" y="38"/>
                    </a:lnTo>
                    <a:lnTo>
                      <a:pt x="1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5" name="Freeform 44"/>
              <p:cNvSpPr>
                <a:spLocks/>
              </p:cNvSpPr>
              <p:nvPr/>
            </p:nvSpPr>
            <p:spPr bwMode="auto">
              <a:xfrm>
                <a:off x="3753" y="331"/>
                <a:ext cx="39" cy="61"/>
              </a:xfrm>
              <a:custGeom>
                <a:avLst/>
                <a:gdLst>
                  <a:gd name="T0" fmla="*/ 13 w 39"/>
                  <a:gd name="T1" fmla="*/ 0 h 61"/>
                  <a:gd name="T2" fmla="*/ 13 w 39"/>
                  <a:gd name="T3" fmla="*/ 16 h 61"/>
                  <a:gd name="T4" fmla="*/ 10 w 39"/>
                  <a:gd name="T5" fmla="*/ 30 h 61"/>
                  <a:gd name="T6" fmla="*/ 6 w 39"/>
                  <a:gd name="T7" fmla="*/ 47 h 61"/>
                  <a:gd name="T8" fmla="*/ 0 w 39"/>
                  <a:gd name="T9" fmla="*/ 61 h 61"/>
                  <a:gd name="T10" fmla="*/ 5 w 39"/>
                  <a:gd name="T11" fmla="*/ 61 h 61"/>
                  <a:gd name="T12" fmla="*/ 10 w 39"/>
                  <a:gd name="T13" fmla="*/ 61 h 61"/>
                  <a:gd name="T14" fmla="*/ 17 w 39"/>
                  <a:gd name="T15" fmla="*/ 61 h 61"/>
                  <a:gd name="T16" fmla="*/ 24 w 39"/>
                  <a:gd name="T17" fmla="*/ 61 h 61"/>
                  <a:gd name="T18" fmla="*/ 30 w 39"/>
                  <a:gd name="T19" fmla="*/ 61 h 61"/>
                  <a:gd name="T20" fmla="*/ 34 w 39"/>
                  <a:gd name="T21" fmla="*/ 61 h 61"/>
                  <a:gd name="T22" fmla="*/ 38 w 39"/>
                  <a:gd name="T23" fmla="*/ 61 h 61"/>
                  <a:gd name="T24" fmla="*/ 39 w 39"/>
                  <a:gd name="T25" fmla="*/ 61 h 61"/>
                  <a:gd name="T26" fmla="*/ 35 w 39"/>
                  <a:gd name="T27" fmla="*/ 42 h 61"/>
                  <a:gd name="T28" fmla="*/ 33 w 39"/>
                  <a:gd name="T29" fmla="*/ 26 h 61"/>
                  <a:gd name="T30" fmla="*/ 31 w 39"/>
                  <a:gd name="T31" fmla="*/ 13 h 61"/>
                  <a:gd name="T32" fmla="*/ 31 w 39"/>
                  <a:gd name="T33" fmla="*/ 1 h 61"/>
                  <a:gd name="T34" fmla="*/ 13 w 39"/>
                  <a:gd name="T3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61">
                    <a:moveTo>
                      <a:pt x="13" y="0"/>
                    </a:moveTo>
                    <a:lnTo>
                      <a:pt x="13" y="16"/>
                    </a:lnTo>
                    <a:lnTo>
                      <a:pt x="10" y="30"/>
                    </a:lnTo>
                    <a:lnTo>
                      <a:pt x="6" y="47"/>
                    </a:lnTo>
                    <a:lnTo>
                      <a:pt x="0" y="61"/>
                    </a:lnTo>
                    <a:lnTo>
                      <a:pt x="5" y="61"/>
                    </a:lnTo>
                    <a:lnTo>
                      <a:pt x="10" y="61"/>
                    </a:lnTo>
                    <a:lnTo>
                      <a:pt x="17" y="61"/>
                    </a:lnTo>
                    <a:lnTo>
                      <a:pt x="24" y="61"/>
                    </a:lnTo>
                    <a:lnTo>
                      <a:pt x="30" y="61"/>
                    </a:lnTo>
                    <a:lnTo>
                      <a:pt x="34" y="61"/>
                    </a:lnTo>
                    <a:lnTo>
                      <a:pt x="38" y="61"/>
                    </a:lnTo>
                    <a:lnTo>
                      <a:pt x="39" y="61"/>
                    </a:lnTo>
                    <a:lnTo>
                      <a:pt x="35" y="42"/>
                    </a:lnTo>
                    <a:lnTo>
                      <a:pt x="33" y="26"/>
                    </a:lnTo>
                    <a:lnTo>
                      <a:pt x="31" y="13"/>
                    </a:lnTo>
                    <a:lnTo>
                      <a:pt x="31" y="1"/>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graphicFrame>
        <p:nvGraphicFramePr>
          <p:cNvPr id="38" name="Object 51"/>
          <p:cNvGraphicFramePr>
            <a:graphicFrameLocks noChangeAspect="1"/>
          </p:cNvGraphicFramePr>
          <p:nvPr>
            <p:extLst>
              <p:ext uri="{D42A27DB-BD31-4B8C-83A1-F6EECF244321}">
                <p14:modId xmlns:p14="http://schemas.microsoft.com/office/powerpoint/2010/main" val="22426630"/>
              </p:ext>
            </p:extLst>
          </p:nvPr>
        </p:nvGraphicFramePr>
        <p:xfrm>
          <a:off x="1331640" y="3932114"/>
          <a:ext cx="6537325" cy="1657350"/>
        </p:xfrm>
        <a:graphic>
          <a:graphicData uri="http://schemas.openxmlformats.org/presentationml/2006/ole">
            <mc:AlternateContent xmlns:mc="http://schemas.openxmlformats.org/markup-compatibility/2006">
              <mc:Choice xmlns:v="urn:schemas-microsoft-com:vml" Requires="v">
                <p:oleObj spid="_x0000_s1524197" name="Equation" r:id="rId19" imgW="3276360" imgH="825480" progId="Equation.DSMT4">
                  <p:embed/>
                </p:oleObj>
              </mc:Choice>
              <mc:Fallback>
                <p:oleObj name="Equation" r:id="rId19" imgW="3276360" imgH="825480" progId="Equation.DSMT4">
                  <p:embed/>
                  <p:pic>
                    <p:nvPicPr>
                      <p:cNvPr id="0" name=""/>
                      <p:cNvPicPr preferRelativeResize="0">
                        <a:picLocks noChangeAspect="1" noChangeArrowheads="1"/>
                      </p:cNvPicPr>
                      <p:nvPr/>
                    </p:nvPicPr>
                    <p:blipFill>
                      <a:blip r:embed="rId20"/>
                      <a:srcRect/>
                      <a:stretch>
                        <a:fillRect/>
                      </a:stretch>
                    </p:blipFill>
                    <p:spPr bwMode="auto">
                      <a:xfrm>
                        <a:off x="1331640" y="3932114"/>
                        <a:ext cx="6537325"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55"/>
          <p:cNvSpPr>
            <a:spLocks noChangeArrowheads="1"/>
          </p:cNvSpPr>
          <p:nvPr/>
        </p:nvSpPr>
        <p:spPr bwMode="auto">
          <a:xfrm>
            <a:off x="714204" y="3573016"/>
            <a:ext cx="40687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buSzPct val="75000"/>
              <a:buFont typeface="Monotype Sorts" pitchFamily="2" charset="2"/>
              <a:buNone/>
            </a:pPr>
            <a:r>
              <a:rPr kumimoji="1" lang="zh-CN" altLang="en-US" sz="24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在</a:t>
            </a:r>
            <a:r>
              <a:rPr kumimoji="1" lang="en-US" altLang="zh-CN"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S</a:t>
            </a:r>
            <a:r>
              <a:rPr kumimoji="1" lang="zh-CN" altLang="en-US" sz="2400" b="1" dirty="0" smtClean="0">
                <a:solidFill>
                  <a:srgbClr val="FFFFFF"/>
                </a:solidFill>
                <a:effectLst>
                  <a:outerShdw blurRad="38100" dist="38100" dir="2700000" algn="tl">
                    <a:srgbClr val="000000"/>
                  </a:outerShdw>
                </a:effectLst>
                <a:latin typeface="Times New Roman" pitchFamily="18" charset="0"/>
                <a:cs typeface="Times New Roman" pitchFamily="18" charset="0"/>
              </a:rPr>
              <a:t>系中观测到的时间间隔：</a:t>
            </a:r>
          </a:p>
        </p:txBody>
      </p:sp>
      <p:sp>
        <p:nvSpPr>
          <p:cNvPr id="41" name="Rectangle 58"/>
          <p:cNvSpPr>
            <a:spLocks noChangeArrowheads="1"/>
          </p:cNvSpPr>
          <p:nvPr/>
        </p:nvSpPr>
        <p:spPr bwMode="auto">
          <a:xfrm>
            <a:off x="730941" y="2060848"/>
            <a:ext cx="742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kumimoji="1" lang="en-US" altLang="zh-CN"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S</a:t>
            </a:r>
            <a:r>
              <a:rPr kumimoji="1" lang="en-US" altLang="zh-CN" sz="2400" b="1" dirty="0" smtClean="0">
                <a:solidFill>
                  <a:srgbClr val="00FFFF"/>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zh-CN" altLang="en-US"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系</a:t>
            </a:r>
          </a:p>
        </p:txBody>
      </p:sp>
      <p:grpSp>
        <p:nvGrpSpPr>
          <p:cNvPr id="47" name="Group 70"/>
          <p:cNvGrpSpPr>
            <a:grpSpLocks/>
          </p:cNvGrpSpPr>
          <p:nvPr/>
        </p:nvGrpSpPr>
        <p:grpSpPr bwMode="auto">
          <a:xfrm>
            <a:off x="5058916" y="981373"/>
            <a:ext cx="2859089" cy="1843087"/>
            <a:chOff x="2744" y="858"/>
            <a:chExt cx="1801" cy="1161"/>
          </a:xfrm>
        </p:grpSpPr>
        <p:grpSp>
          <p:nvGrpSpPr>
            <p:cNvPr id="48" name="Group 71"/>
            <p:cNvGrpSpPr>
              <a:grpSpLocks/>
            </p:cNvGrpSpPr>
            <p:nvPr/>
          </p:nvGrpSpPr>
          <p:grpSpPr bwMode="auto">
            <a:xfrm>
              <a:off x="2985" y="858"/>
              <a:ext cx="1512" cy="944"/>
              <a:chOff x="2059" y="2743"/>
              <a:chExt cx="2027" cy="1332"/>
            </a:xfrm>
          </p:grpSpPr>
          <p:sp>
            <p:nvSpPr>
              <p:cNvPr id="53" name="Line 72"/>
              <p:cNvSpPr>
                <a:spLocks noChangeShapeType="1"/>
              </p:cNvSpPr>
              <p:nvPr/>
            </p:nvSpPr>
            <p:spPr bwMode="auto">
              <a:xfrm>
                <a:off x="2059" y="2743"/>
                <a:ext cx="0" cy="1332"/>
              </a:xfrm>
              <a:prstGeom prst="line">
                <a:avLst/>
              </a:prstGeom>
              <a:noFill/>
              <a:ln w="38100">
                <a:solidFill>
                  <a:srgbClr val="FFFF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4" name="Line 73"/>
              <p:cNvSpPr>
                <a:spLocks noChangeShapeType="1"/>
              </p:cNvSpPr>
              <p:nvPr/>
            </p:nvSpPr>
            <p:spPr bwMode="auto">
              <a:xfrm>
                <a:off x="2059" y="4075"/>
                <a:ext cx="2027" cy="0"/>
              </a:xfrm>
              <a:prstGeom prst="line">
                <a:avLst/>
              </a:prstGeom>
              <a:noFill/>
              <a:ln w="38100">
                <a:solidFill>
                  <a:srgbClr val="FFFF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aphicFrame>
          <p:nvGraphicFramePr>
            <p:cNvPr id="49" name="Object 74"/>
            <p:cNvGraphicFramePr>
              <a:graphicFrameLocks noChangeAspect="1"/>
            </p:cNvGraphicFramePr>
            <p:nvPr>
              <p:extLst>
                <p:ext uri="{D42A27DB-BD31-4B8C-83A1-F6EECF244321}">
                  <p14:modId xmlns:p14="http://schemas.microsoft.com/office/powerpoint/2010/main" val="2207761733"/>
                </p:ext>
              </p:extLst>
            </p:nvPr>
          </p:nvGraphicFramePr>
          <p:xfrm>
            <a:off x="4393" y="1867"/>
            <a:ext cx="152" cy="152"/>
          </p:xfrm>
          <a:graphic>
            <a:graphicData uri="http://schemas.openxmlformats.org/presentationml/2006/ole">
              <mc:AlternateContent xmlns:mc="http://schemas.openxmlformats.org/markup-compatibility/2006">
                <mc:Choice xmlns:v="urn:schemas-microsoft-com:vml" Requires="v">
                  <p:oleObj spid="_x0000_s1524198" name="公式" r:id="rId21" imgW="241200" imgH="241200" progId="Equation.3">
                    <p:embed/>
                  </p:oleObj>
                </mc:Choice>
                <mc:Fallback>
                  <p:oleObj name="公式" r:id="rId21" imgW="24120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93" y="1867"/>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75"/>
            <p:cNvGraphicFramePr>
              <a:graphicFrameLocks noChangeAspect="1"/>
            </p:cNvGraphicFramePr>
            <p:nvPr>
              <p:extLst>
                <p:ext uri="{D42A27DB-BD31-4B8C-83A1-F6EECF244321}">
                  <p14:modId xmlns:p14="http://schemas.microsoft.com/office/powerpoint/2010/main" val="116984126"/>
                </p:ext>
              </p:extLst>
            </p:nvPr>
          </p:nvGraphicFramePr>
          <p:xfrm>
            <a:off x="2744" y="903"/>
            <a:ext cx="168" cy="200"/>
          </p:xfrm>
          <a:graphic>
            <a:graphicData uri="http://schemas.openxmlformats.org/presentationml/2006/ole">
              <mc:AlternateContent xmlns:mc="http://schemas.openxmlformats.org/markup-compatibility/2006">
                <mc:Choice xmlns:v="urn:schemas-microsoft-com:vml" Requires="v">
                  <p:oleObj spid="_x0000_s1524199" name="公式" r:id="rId23" imgW="266400" imgH="317160" progId="Equation.3">
                    <p:embed/>
                  </p:oleObj>
                </mc:Choice>
                <mc:Fallback>
                  <p:oleObj name="公式" r:id="rId23" imgW="266400" imgH="3171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4" y="903"/>
                          <a:ext cx="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6"/>
            <p:cNvGraphicFramePr>
              <a:graphicFrameLocks noChangeAspect="1"/>
            </p:cNvGraphicFramePr>
            <p:nvPr>
              <p:extLst>
                <p:ext uri="{D42A27DB-BD31-4B8C-83A1-F6EECF244321}">
                  <p14:modId xmlns:p14="http://schemas.microsoft.com/office/powerpoint/2010/main" val="1404558804"/>
                </p:ext>
              </p:extLst>
            </p:nvPr>
          </p:nvGraphicFramePr>
          <p:xfrm>
            <a:off x="2834" y="1839"/>
            <a:ext cx="136" cy="152"/>
          </p:xfrm>
          <a:graphic>
            <a:graphicData uri="http://schemas.openxmlformats.org/presentationml/2006/ole">
              <mc:AlternateContent xmlns:mc="http://schemas.openxmlformats.org/markup-compatibility/2006">
                <mc:Choice xmlns:v="urn:schemas-microsoft-com:vml" Requires="v">
                  <p:oleObj spid="_x0000_s1524200" name="Equation" r:id="rId25" imgW="215640" imgH="241200" progId="Equation.DSMT4">
                    <p:embed/>
                  </p:oleObj>
                </mc:Choice>
                <mc:Fallback>
                  <p:oleObj name="Equation" r:id="rId25" imgW="215640" imgH="2412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4" y="1839"/>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77"/>
            <p:cNvGraphicFramePr>
              <a:graphicFrameLocks noChangeAspect="1"/>
            </p:cNvGraphicFramePr>
            <p:nvPr>
              <p:extLst>
                <p:ext uri="{D42A27DB-BD31-4B8C-83A1-F6EECF244321}">
                  <p14:modId xmlns:p14="http://schemas.microsoft.com/office/powerpoint/2010/main" val="2885964533"/>
                </p:ext>
              </p:extLst>
            </p:nvPr>
          </p:nvGraphicFramePr>
          <p:xfrm>
            <a:off x="3024" y="1026"/>
            <a:ext cx="136" cy="208"/>
          </p:xfrm>
          <a:graphic>
            <a:graphicData uri="http://schemas.openxmlformats.org/presentationml/2006/ole">
              <mc:AlternateContent xmlns:mc="http://schemas.openxmlformats.org/markup-compatibility/2006">
                <mc:Choice xmlns:v="urn:schemas-microsoft-com:vml" Requires="v">
                  <p:oleObj spid="_x0000_s1524201" name="公式" r:id="rId27" imgW="215640" imgH="330120" progId="Equation.3">
                    <p:embed/>
                  </p:oleObj>
                </mc:Choice>
                <mc:Fallback>
                  <p:oleObj name="公式" r:id="rId27" imgW="215640" imgH="33012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24" y="1026"/>
                          <a:ext cx="13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 name="对象 54"/>
          <p:cNvGraphicFramePr>
            <a:graphicFrameLocks noChangeAspect="1"/>
          </p:cNvGraphicFramePr>
          <p:nvPr>
            <p:extLst>
              <p:ext uri="{D42A27DB-BD31-4B8C-83A1-F6EECF244321}">
                <p14:modId xmlns:p14="http://schemas.microsoft.com/office/powerpoint/2010/main" val="1179725465"/>
              </p:ext>
            </p:extLst>
          </p:nvPr>
        </p:nvGraphicFramePr>
        <p:xfrm>
          <a:off x="3340100" y="2601813"/>
          <a:ext cx="1231900" cy="381000"/>
        </p:xfrm>
        <a:graphic>
          <a:graphicData uri="http://schemas.openxmlformats.org/presentationml/2006/ole">
            <mc:AlternateContent xmlns:mc="http://schemas.openxmlformats.org/markup-compatibility/2006">
              <mc:Choice xmlns:v="urn:schemas-microsoft-com:vml" Requires="v">
                <p:oleObj spid="_x0000_s1524202" name="公式" r:id="rId29" imgW="1219323" imgH="371429" progId="Equation.3">
                  <p:embed/>
                </p:oleObj>
              </mc:Choice>
              <mc:Fallback>
                <p:oleObj name="公式" r:id="rId29" imgW="1219323" imgH="371429" progId="Equation.3">
                  <p:embed/>
                  <p:pic>
                    <p:nvPicPr>
                      <p:cNvPr id="0" name="Object 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0100" y="2601813"/>
                        <a:ext cx="1231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3303062806"/>
              </p:ext>
            </p:extLst>
          </p:nvPr>
        </p:nvGraphicFramePr>
        <p:xfrm>
          <a:off x="1836738" y="2601813"/>
          <a:ext cx="927100" cy="368300"/>
        </p:xfrm>
        <a:graphic>
          <a:graphicData uri="http://schemas.openxmlformats.org/presentationml/2006/ole">
            <mc:AlternateContent xmlns:mc="http://schemas.openxmlformats.org/markup-compatibility/2006">
              <mc:Choice xmlns:v="urn:schemas-microsoft-com:vml" Requires="v">
                <p:oleObj spid="_x0000_s1524203" name="公式" r:id="rId31" imgW="914290" imgH="361981" progId="Equation.3">
                  <p:embed/>
                </p:oleObj>
              </mc:Choice>
              <mc:Fallback>
                <p:oleObj name="公式" r:id="rId31" imgW="914290" imgH="361981" progId="Equation.3">
                  <p:embed/>
                  <p:pic>
                    <p:nvPicPr>
                      <p:cNvPr id="0" name="Object 2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836738" y="2601813"/>
                        <a:ext cx="927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0"/>
          <p:cNvGraphicFramePr>
            <a:graphicFrameLocks noChangeAspect="1"/>
          </p:cNvGraphicFramePr>
          <p:nvPr>
            <p:extLst>
              <p:ext uri="{D42A27DB-BD31-4B8C-83A1-F6EECF244321}">
                <p14:modId xmlns:p14="http://schemas.microsoft.com/office/powerpoint/2010/main" val="2405574845"/>
              </p:ext>
            </p:extLst>
          </p:nvPr>
        </p:nvGraphicFramePr>
        <p:xfrm>
          <a:off x="3513584" y="3096601"/>
          <a:ext cx="914400" cy="457200"/>
        </p:xfrm>
        <a:graphic>
          <a:graphicData uri="http://schemas.openxmlformats.org/presentationml/2006/ole">
            <mc:AlternateContent xmlns:mc="http://schemas.openxmlformats.org/markup-compatibility/2006">
              <mc:Choice xmlns:v="urn:schemas-microsoft-com:vml" Requires="v">
                <p:oleObj spid="_x0000_s1524204" name="Equation" r:id="rId33" imgW="457200" imgH="228600" progId="Equation.DSMT4">
                  <p:embed/>
                </p:oleObj>
              </mc:Choice>
              <mc:Fallback>
                <p:oleObj name="Equation" r:id="rId33" imgW="457200" imgH="228600" progId="Equation.DSMT4">
                  <p:embed/>
                  <p:pic>
                    <p:nvPicPr>
                      <p:cNvPr id="0" name=""/>
                      <p:cNvPicPr>
                        <a:picLocks noChangeAspect="1" noChangeArrowheads="1"/>
                      </p:cNvPicPr>
                      <p:nvPr/>
                    </p:nvPicPr>
                    <p:blipFill>
                      <a:blip r:embed="rId34"/>
                      <a:srcRect/>
                      <a:stretch>
                        <a:fillRect/>
                      </a:stretch>
                    </p:blipFill>
                    <p:spPr bwMode="auto">
                      <a:xfrm>
                        <a:off x="3513584" y="3096601"/>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24"/>
          <p:cNvGraphicFramePr>
            <a:graphicFrameLocks noChangeAspect="1"/>
          </p:cNvGraphicFramePr>
          <p:nvPr>
            <p:extLst>
              <p:ext uri="{D42A27DB-BD31-4B8C-83A1-F6EECF244321}">
                <p14:modId xmlns:p14="http://schemas.microsoft.com/office/powerpoint/2010/main" val="3010632990"/>
              </p:ext>
            </p:extLst>
          </p:nvPr>
        </p:nvGraphicFramePr>
        <p:xfrm>
          <a:off x="1857821" y="3087076"/>
          <a:ext cx="838200" cy="457200"/>
        </p:xfrm>
        <a:graphic>
          <a:graphicData uri="http://schemas.openxmlformats.org/presentationml/2006/ole">
            <mc:AlternateContent xmlns:mc="http://schemas.openxmlformats.org/markup-compatibility/2006">
              <mc:Choice xmlns:v="urn:schemas-microsoft-com:vml" Requires="v">
                <p:oleObj spid="_x0000_s1524205" name="Equation" r:id="rId35" imgW="419040" imgH="228600" progId="Equation.DSMT4">
                  <p:embed/>
                </p:oleObj>
              </mc:Choice>
              <mc:Fallback>
                <p:oleObj name="Equation" r:id="rId35" imgW="419040" imgH="228600" progId="Equation.DSMT4">
                  <p:embed/>
                  <p:pic>
                    <p:nvPicPr>
                      <p:cNvPr id="0" name=""/>
                      <p:cNvPicPr>
                        <a:picLocks noChangeAspect="1" noChangeArrowheads="1"/>
                      </p:cNvPicPr>
                      <p:nvPr/>
                    </p:nvPicPr>
                    <p:blipFill>
                      <a:blip r:embed="rId36"/>
                      <a:srcRect/>
                      <a:stretch>
                        <a:fillRect/>
                      </a:stretch>
                    </p:blipFill>
                    <p:spPr bwMode="auto">
                      <a:xfrm>
                        <a:off x="1857821" y="3087076"/>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Rectangle 58"/>
          <p:cNvSpPr>
            <a:spLocks noChangeArrowheads="1"/>
          </p:cNvSpPr>
          <p:nvPr/>
        </p:nvSpPr>
        <p:spPr bwMode="auto">
          <a:xfrm>
            <a:off x="730941" y="3068960"/>
            <a:ext cx="6655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S</a:t>
            </a:r>
            <a:r>
              <a:rPr kumimoji="1" lang="zh-CN" altLang="en-US" sz="2400" b="1" dirty="0" smtClean="0">
                <a:solidFill>
                  <a:srgbClr val="00FFFF"/>
                </a:solidFill>
                <a:effectLst>
                  <a:outerShdw blurRad="38100" dist="38100" dir="2700000" algn="tl">
                    <a:srgbClr val="000000"/>
                  </a:outerShdw>
                </a:effectLst>
                <a:latin typeface="Times New Roman" pitchFamily="18" charset="0"/>
                <a:cs typeface="Times New Roman" pitchFamily="18" charset="0"/>
              </a:rPr>
              <a:t>系</a:t>
            </a:r>
          </a:p>
        </p:txBody>
      </p:sp>
      <p:graphicFrame>
        <p:nvGraphicFramePr>
          <p:cNvPr id="60" name="对象 59"/>
          <p:cNvGraphicFramePr>
            <a:graphicFrameLocks noChangeAspect="1"/>
          </p:cNvGraphicFramePr>
          <p:nvPr>
            <p:extLst>
              <p:ext uri="{D42A27DB-BD31-4B8C-83A1-F6EECF244321}">
                <p14:modId xmlns:p14="http://schemas.microsoft.com/office/powerpoint/2010/main" val="1913295684"/>
              </p:ext>
            </p:extLst>
          </p:nvPr>
        </p:nvGraphicFramePr>
        <p:xfrm>
          <a:off x="5148064" y="3122150"/>
          <a:ext cx="1167840" cy="457200"/>
        </p:xfrm>
        <a:graphic>
          <a:graphicData uri="http://schemas.openxmlformats.org/presentationml/2006/ole">
            <mc:AlternateContent xmlns:mc="http://schemas.openxmlformats.org/markup-compatibility/2006">
              <mc:Choice xmlns:v="urn:schemas-microsoft-com:vml" Requires="v">
                <p:oleObj spid="_x0000_s1524206" name="Equation" r:id="rId37" imgW="583920" imgH="228600" progId="Equation.DSMT4">
                  <p:embed/>
                </p:oleObj>
              </mc:Choice>
              <mc:Fallback>
                <p:oleObj name="Equation" r:id="rId37" imgW="583920" imgH="228600" progId="Equation.DSMT4">
                  <p:embed/>
                  <p:pic>
                    <p:nvPicPr>
                      <p:cNvPr id="0" name="对象 54"/>
                      <p:cNvPicPr>
                        <a:picLocks noChangeAspect="1" noChangeArrowheads="1"/>
                      </p:cNvPicPr>
                      <p:nvPr/>
                    </p:nvPicPr>
                    <p:blipFill>
                      <a:blip r:embed="rId38"/>
                      <a:srcRect/>
                      <a:stretch>
                        <a:fillRect/>
                      </a:stretch>
                    </p:blipFill>
                    <p:spPr bwMode="auto">
                      <a:xfrm>
                        <a:off x="5148064" y="3122150"/>
                        <a:ext cx="116784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66"/>
          <p:cNvGraphicFramePr>
            <a:graphicFrameLocks noChangeAspect="1"/>
          </p:cNvGraphicFramePr>
          <p:nvPr>
            <p:extLst>
              <p:ext uri="{D42A27DB-BD31-4B8C-83A1-F6EECF244321}">
                <p14:modId xmlns:p14="http://schemas.microsoft.com/office/powerpoint/2010/main" val="703864511"/>
              </p:ext>
            </p:extLst>
          </p:nvPr>
        </p:nvGraphicFramePr>
        <p:xfrm>
          <a:off x="2411413" y="5687144"/>
          <a:ext cx="1776412" cy="838200"/>
        </p:xfrm>
        <a:graphic>
          <a:graphicData uri="http://schemas.openxmlformats.org/presentationml/2006/ole">
            <mc:AlternateContent xmlns:mc="http://schemas.openxmlformats.org/markup-compatibility/2006">
              <mc:Choice xmlns:v="urn:schemas-microsoft-com:vml" Requires="v">
                <p:oleObj spid="_x0000_s1524207" name="公式" r:id="rId39" imgW="1777680" imgH="838080" progId="Equation.3">
                  <p:embed/>
                </p:oleObj>
              </mc:Choice>
              <mc:Fallback>
                <p:oleObj name="公式" r:id="rId39" imgW="1777680" imgH="83808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411413" y="5687144"/>
                        <a:ext cx="1776412" cy="838200"/>
                      </a:xfrm>
                      <a:prstGeom prst="rect">
                        <a:avLst/>
                      </a:prstGeom>
                      <a:solidFill>
                        <a:srgbClr val="00FFCC">
                          <a:alpha val="20000"/>
                        </a:srgbClr>
                      </a:solidFill>
                      <a:ln w="9525">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Text Box 68"/>
          <p:cNvSpPr txBox="1">
            <a:spLocks noChangeArrowheads="1"/>
          </p:cNvSpPr>
          <p:nvPr/>
        </p:nvSpPr>
        <p:spPr bwMode="auto">
          <a:xfrm>
            <a:off x="4140200" y="5903044"/>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762000" indent="-762000" algn="l">
              <a:spcBef>
                <a:spcPct val="0"/>
              </a:spcBef>
              <a:defRPr>
                <a:solidFill>
                  <a:schemeClr val="tx1"/>
                </a:solidFill>
                <a:latin typeface="Arial" pitchFamily="34" charset="0"/>
                <a:ea typeface="宋体" pitchFamily="2" charset="-122"/>
              </a:defRPr>
            </a:lvl1pPr>
            <a:lvl2pPr marL="952500" algn="l">
              <a:spcBef>
                <a:spcPct val="0"/>
              </a:spcBef>
              <a:defRPr>
                <a:solidFill>
                  <a:schemeClr val="tx1"/>
                </a:solidFill>
                <a:latin typeface="Arial" pitchFamily="34" charset="0"/>
                <a:ea typeface="宋体" pitchFamily="2" charset="-122"/>
              </a:defRPr>
            </a:lvl2pPr>
            <a:lvl3pPr marL="1143000"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50000"/>
              </a:spcBef>
              <a:spcAft>
                <a:spcPct val="0"/>
              </a:spcAft>
            </a:pPr>
            <a:r>
              <a:rPr kumimoji="1" lang="zh-CN" altLang="en-US" sz="2000" b="1" dirty="0" smtClean="0">
                <a:solidFill>
                  <a:srgbClr val="FF9900"/>
                </a:solidFill>
                <a:effectLst>
                  <a:outerShdw blurRad="38100" dist="38100" dir="2700000" algn="tl">
                    <a:srgbClr val="000000"/>
                  </a:outerShdw>
                </a:effectLst>
                <a:latin typeface="楷体_GB2312" pitchFamily="49" charset="-122"/>
                <a:ea typeface="楷体_GB2312" pitchFamily="49" charset="-122"/>
              </a:rPr>
              <a:t>（时间膨胀）</a:t>
            </a:r>
            <a:endParaRPr kumimoji="1" lang="zh-CN" altLang="en-US" sz="2000" b="1" dirty="0" smtClean="0">
              <a:solidFill>
                <a:srgbClr val="FF9900"/>
              </a:solidFill>
              <a:latin typeface="楷体_GB2312" pitchFamily="49" charset="-122"/>
              <a:ea typeface="楷体_GB2312" pitchFamily="49" charset="-122"/>
            </a:endParaRPr>
          </a:p>
        </p:txBody>
      </p:sp>
      <p:sp>
        <p:nvSpPr>
          <p:cNvPr id="63" name="Rectangle 69"/>
          <p:cNvSpPr>
            <a:spLocks noChangeArrowheads="1"/>
          </p:cNvSpPr>
          <p:nvPr/>
        </p:nvSpPr>
        <p:spPr bwMode="auto">
          <a:xfrm>
            <a:off x="714375" y="5809381"/>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buSzPct val="75000"/>
              <a:buFont typeface="Monotype Sorts" pitchFamily="2" charset="2"/>
              <a:buNone/>
            </a:pPr>
            <a:r>
              <a:rPr kumimoji="1" lang="zh-CN" altLang="en-US" sz="2400" b="1" smtClean="0">
                <a:solidFill>
                  <a:srgbClr val="FFFFFF"/>
                </a:solidFill>
                <a:effectLst>
                  <a:outerShdw blurRad="38100" dist="38100" dir="2700000" algn="tl">
                    <a:srgbClr val="000000"/>
                  </a:outerShdw>
                </a:effectLst>
                <a:latin typeface="仿宋_GB2312" pitchFamily="49" charset="-122"/>
              </a:rPr>
              <a:t>时间间隔</a:t>
            </a:r>
          </a:p>
        </p:txBody>
      </p:sp>
    </p:spTree>
    <p:extLst>
      <p:ext uri="{BB962C8B-B14F-4D97-AF65-F5344CB8AC3E}">
        <p14:creationId xmlns:p14="http://schemas.microsoft.com/office/powerpoint/2010/main" val="41280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randombar(horizontal)">
                                      <p:cBhvr>
                                        <p:cTn id="19" dur="500"/>
                                        <p:tgtEl>
                                          <p:spTgt spid="47"/>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500"/>
                                        <p:tgtEl>
                                          <p:spTgt spid="56"/>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left)">
                                      <p:cBhvr>
                                        <p:cTn id="51" dur="500"/>
                                        <p:tgtEl>
                                          <p:spTgt spid="57"/>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wipe(left)">
                                      <p:cBhvr>
                                        <p:cTn id="69" dur="500"/>
                                        <p:tgtEl>
                                          <p:spTgt spid="63"/>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left)">
                                      <p:cBhvr>
                                        <p:cTn id="73" dur="500"/>
                                        <p:tgtEl>
                                          <p:spTgt spid="61"/>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9" grpId="0"/>
      <p:bldP spid="41" grpId="0"/>
      <p:bldP spid="59" grpId="0"/>
      <p:bldP spid="62" grpId="0"/>
      <p:bldP spid="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35</a:t>
            </a:fld>
            <a:endParaRPr lang="zh-CN" altLang="en-US"/>
          </a:p>
        </p:txBody>
      </p:sp>
      <p:sp>
        <p:nvSpPr>
          <p:cNvPr id="3" name="Text Box 2"/>
          <p:cNvSpPr txBox="1">
            <a:spLocks noChangeArrowheads="1"/>
          </p:cNvSpPr>
          <p:nvPr/>
        </p:nvSpPr>
        <p:spPr bwMode="auto">
          <a:xfrm>
            <a:off x="522288" y="836613"/>
            <a:ext cx="82073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7188" indent="-357188" algn="l">
              <a:spcBef>
                <a:spcPct val="0"/>
              </a:spcBef>
              <a:defRPr>
                <a:solidFill>
                  <a:schemeClr val="tx1"/>
                </a:solidFill>
                <a:latin typeface="Arial" pitchFamily="34" charset="0"/>
                <a:ea typeface="宋体" pitchFamily="2" charset="-122"/>
              </a:defRPr>
            </a:lvl1pPr>
            <a:lvl2pPr marL="7096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buClr>
                <a:srgbClr val="FFFF00"/>
              </a:buClr>
              <a:buSzPct val="75000"/>
              <a:buFont typeface="Monotype Sorts" pitchFamily="2" charset="2"/>
              <a:buNone/>
            </a:pPr>
            <a:r>
              <a:rPr kumimoji="1" lang="en-US" altLang="zh-CN" sz="2400" b="1" smtClean="0">
                <a:solidFill>
                  <a:srgbClr val="FFFFFF"/>
                </a:solidFill>
                <a:effectLst>
                  <a:outerShdw blurRad="38100" dist="38100" dir="2700000" algn="tl">
                    <a:srgbClr val="000000"/>
                  </a:outerShdw>
                </a:effectLst>
                <a:latin typeface="Times New Roman" pitchFamily="18" charset="0"/>
                <a:ea typeface="楷体_GB2312" pitchFamily="49" charset="-122"/>
                <a:sym typeface="Wingdings 2" pitchFamily="18" charset="2"/>
              </a:rPr>
              <a:t>(1)</a:t>
            </a:r>
            <a:r>
              <a:rPr kumimoji="1" lang="zh-CN" altLang="en-US" sz="2400" b="1" smtClean="0">
                <a:solidFill>
                  <a:srgbClr val="FFFFFF"/>
                </a:solidFill>
                <a:effectLst>
                  <a:outerShdw blurRad="38100" dist="38100" dir="2700000" algn="tl">
                    <a:srgbClr val="000000"/>
                  </a:outerShdw>
                </a:effectLst>
                <a:latin typeface="Times New Roman" pitchFamily="18" charset="0"/>
                <a:ea typeface="仿宋_GB2312" pitchFamily="49" charset="-122"/>
              </a:rPr>
              <a:t>在运动惯性系中</a:t>
            </a:r>
            <a:r>
              <a:rPr kumimoji="1" lang="zh-CN" altLang="en-US" sz="2400" b="1" smtClean="0">
                <a:solidFill>
                  <a:srgbClr val="FFFFFF"/>
                </a:solidFill>
                <a:effectLst>
                  <a:outerShdw blurRad="38100" dist="38100" dir="2700000" algn="tl">
                    <a:srgbClr val="000000"/>
                  </a:outerShdw>
                </a:effectLst>
                <a:latin typeface="仿宋_GB2312" pitchFamily="49" charset="-122"/>
                <a:ea typeface="仿宋_GB2312" pitchFamily="49" charset="-122"/>
              </a:rPr>
              <a:t>测得的时间间隔比固有时间长，这就是相对论的</a:t>
            </a:r>
            <a:r>
              <a:rPr kumimoji="1" lang="zh-CN" altLang="en-US" sz="2400" b="1" smtClean="0">
                <a:solidFill>
                  <a:srgbClr val="00FFFF"/>
                </a:solidFill>
                <a:effectLst>
                  <a:outerShdw blurRad="38100" dist="38100" dir="2700000" algn="tl">
                    <a:srgbClr val="000000"/>
                  </a:outerShdw>
                </a:effectLst>
                <a:latin typeface="仿宋_GB2312" pitchFamily="49" charset="-122"/>
                <a:ea typeface="仿宋_GB2312" pitchFamily="49" charset="-122"/>
              </a:rPr>
              <a:t>时间延缓</a:t>
            </a:r>
            <a:r>
              <a:rPr kumimoji="1" lang="zh-CN" altLang="en-US" sz="2400" b="1" smtClean="0">
                <a:solidFill>
                  <a:srgbClr val="FFFFFF"/>
                </a:solidFill>
                <a:effectLst>
                  <a:outerShdw blurRad="38100" dist="38100" dir="2700000" algn="tl">
                    <a:srgbClr val="000000"/>
                  </a:outerShdw>
                </a:effectLst>
                <a:latin typeface="仿宋_GB2312" pitchFamily="49" charset="-122"/>
                <a:ea typeface="仿宋_GB2312" pitchFamily="49" charset="-122"/>
              </a:rPr>
              <a:t>或</a:t>
            </a:r>
            <a:r>
              <a:rPr kumimoji="1" lang="zh-CN" altLang="en-US" sz="2400" b="1" smtClean="0">
                <a:solidFill>
                  <a:srgbClr val="00FFFF"/>
                </a:solidFill>
                <a:effectLst>
                  <a:outerShdw blurRad="38100" dist="38100" dir="2700000" algn="tl">
                    <a:srgbClr val="000000"/>
                  </a:outerShdw>
                </a:effectLst>
                <a:latin typeface="仿宋_GB2312" pitchFamily="49" charset="-122"/>
                <a:ea typeface="仿宋_GB2312" pitchFamily="49" charset="-122"/>
              </a:rPr>
              <a:t>运动时钟变慢</a:t>
            </a:r>
            <a:r>
              <a:rPr kumimoji="1" lang="zh-CN" altLang="en-US" sz="2400" b="1" smtClean="0">
                <a:solidFill>
                  <a:srgbClr val="FFFFFF"/>
                </a:solidFill>
                <a:effectLst>
                  <a:outerShdw blurRad="38100" dist="38100" dir="2700000" algn="tl">
                    <a:srgbClr val="000000"/>
                  </a:outerShdw>
                </a:effectLst>
                <a:latin typeface="仿宋_GB2312" pitchFamily="49" charset="-122"/>
                <a:ea typeface="仿宋_GB2312" pitchFamily="49" charset="-122"/>
              </a:rPr>
              <a:t>。</a:t>
            </a:r>
          </a:p>
        </p:txBody>
      </p:sp>
      <p:sp>
        <p:nvSpPr>
          <p:cNvPr id="4" name="Text Box 4"/>
          <p:cNvSpPr txBox="1">
            <a:spLocks noChangeArrowheads="1"/>
          </p:cNvSpPr>
          <p:nvPr/>
        </p:nvSpPr>
        <p:spPr bwMode="auto">
          <a:xfrm>
            <a:off x="250825" y="4048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mtClean="0">
                <a:solidFill>
                  <a:srgbClr val="00FFCC"/>
                </a:solidFill>
                <a:latin typeface="Arial" pitchFamily="34" charset="0"/>
                <a:sym typeface="Wingdings" pitchFamily="2" charset="2"/>
              </a:rPr>
              <a:t>  </a:t>
            </a:r>
            <a:r>
              <a:rPr lang="zh-CN" altLang="en-US" sz="2400" b="1" smtClean="0">
                <a:solidFill>
                  <a:srgbClr val="FFFF00"/>
                </a:solidFill>
                <a:latin typeface="Arial" pitchFamily="34" charset="0"/>
              </a:rPr>
              <a:t>说明</a:t>
            </a:r>
          </a:p>
        </p:txBody>
      </p:sp>
      <p:graphicFrame>
        <p:nvGraphicFramePr>
          <p:cNvPr id="5" name="Object 8"/>
          <p:cNvGraphicFramePr>
            <a:graphicFrameLocks noChangeAspect="1"/>
          </p:cNvGraphicFramePr>
          <p:nvPr>
            <p:extLst>
              <p:ext uri="{D42A27DB-BD31-4B8C-83A1-F6EECF244321}">
                <p14:modId xmlns:p14="http://schemas.microsoft.com/office/powerpoint/2010/main" val="3489130244"/>
              </p:ext>
            </p:extLst>
          </p:nvPr>
        </p:nvGraphicFramePr>
        <p:xfrm>
          <a:off x="653589" y="2066463"/>
          <a:ext cx="6114286" cy="4242857"/>
        </p:xfrm>
        <a:graphic>
          <a:graphicData uri="http://schemas.openxmlformats.org/presentationml/2006/ole">
            <mc:AlternateContent xmlns:mc="http://schemas.openxmlformats.org/markup-compatibility/2006">
              <mc:Choice xmlns:v="urn:schemas-microsoft-com:vml" Requires="v">
                <p:oleObj spid="_x0000_s1502634" name="位图图像" r:id="rId3" imgW="8152381" imgH="5657143" progId="Paint.Picture">
                  <p:embed/>
                </p:oleObj>
              </mc:Choice>
              <mc:Fallback>
                <p:oleObj name="位图图像" r:id="rId3" imgW="8152381" imgH="56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589" y="2066463"/>
                        <a:ext cx="6114286" cy="4242857"/>
                      </a:xfrm>
                      <a:prstGeom prst="rect">
                        <a:avLst/>
                      </a:prstGeom>
                      <a:noFill/>
                      <a:ln w="28575" algn="ctr">
                        <a:solidFill>
                          <a:srgbClr val="FFFFFF">
                            <a:alpha val="5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84046166"/>
              </p:ext>
            </p:extLst>
          </p:nvPr>
        </p:nvGraphicFramePr>
        <p:xfrm>
          <a:off x="6911280" y="2078038"/>
          <a:ext cx="1879200" cy="457200"/>
        </p:xfrm>
        <a:graphic>
          <a:graphicData uri="http://schemas.openxmlformats.org/presentationml/2006/ole">
            <mc:AlternateContent xmlns:mc="http://schemas.openxmlformats.org/markup-compatibility/2006">
              <mc:Choice xmlns:v="urn:schemas-microsoft-com:vml" Requires="v">
                <p:oleObj spid="_x0000_s1502635" name="Equation" r:id="rId5" imgW="939600" imgH="228600" progId="Equation.DSMT4">
                  <p:embed/>
                </p:oleObj>
              </mc:Choice>
              <mc:Fallback>
                <p:oleObj name="Equation" r:id="rId5" imgW="939600" imgH="228600" progId="Equation.DSMT4">
                  <p:embed/>
                  <p:pic>
                    <p:nvPicPr>
                      <p:cNvPr id="0" name="Object 24"/>
                      <p:cNvPicPr>
                        <a:picLocks noChangeAspect="1" noChangeArrowheads="1"/>
                      </p:cNvPicPr>
                      <p:nvPr/>
                    </p:nvPicPr>
                    <p:blipFill>
                      <a:blip r:embed="rId6"/>
                      <a:srcRect/>
                      <a:stretch>
                        <a:fillRect/>
                      </a:stretch>
                    </p:blipFill>
                    <p:spPr bwMode="auto">
                      <a:xfrm>
                        <a:off x="6911280" y="2078038"/>
                        <a:ext cx="187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45740698"/>
              </p:ext>
            </p:extLst>
          </p:nvPr>
        </p:nvGraphicFramePr>
        <p:xfrm>
          <a:off x="6911280" y="2610792"/>
          <a:ext cx="1803400" cy="457200"/>
        </p:xfrm>
        <a:graphic>
          <a:graphicData uri="http://schemas.openxmlformats.org/presentationml/2006/ole">
            <mc:AlternateContent xmlns:mc="http://schemas.openxmlformats.org/markup-compatibility/2006">
              <mc:Choice xmlns:v="urn:schemas-microsoft-com:vml" Requires="v">
                <p:oleObj spid="_x0000_s1502636" name="Equation" r:id="rId7" imgW="901440" imgH="228600" progId="Equation.DSMT4">
                  <p:embed/>
                </p:oleObj>
              </mc:Choice>
              <mc:Fallback>
                <p:oleObj name="Equation" r:id="rId7" imgW="901440" imgH="228600" progId="Equation.DSMT4">
                  <p:embed/>
                  <p:pic>
                    <p:nvPicPr>
                      <p:cNvPr id="0" name="对象 5"/>
                      <p:cNvPicPr>
                        <a:picLocks noChangeAspect="1" noChangeArrowheads="1"/>
                      </p:cNvPicPr>
                      <p:nvPr/>
                    </p:nvPicPr>
                    <p:blipFill>
                      <a:blip r:embed="rId8"/>
                      <a:srcRect/>
                      <a:stretch>
                        <a:fillRect/>
                      </a:stretch>
                    </p:blipFill>
                    <p:spPr bwMode="auto">
                      <a:xfrm>
                        <a:off x="6911280" y="2610792"/>
                        <a:ext cx="180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55596677"/>
              </p:ext>
            </p:extLst>
          </p:nvPr>
        </p:nvGraphicFramePr>
        <p:xfrm>
          <a:off x="6948264" y="3186113"/>
          <a:ext cx="787400" cy="457200"/>
        </p:xfrm>
        <a:graphic>
          <a:graphicData uri="http://schemas.openxmlformats.org/presentationml/2006/ole">
            <mc:AlternateContent xmlns:mc="http://schemas.openxmlformats.org/markup-compatibility/2006">
              <mc:Choice xmlns:v="urn:schemas-microsoft-com:vml" Requires="v">
                <p:oleObj spid="_x0000_s1502637" name="Equation" r:id="rId9" imgW="393480" imgH="228600" progId="Equation.DSMT4">
                  <p:embed/>
                </p:oleObj>
              </mc:Choice>
              <mc:Fallback>
                <p:oleObj name="Equation" r:id="rId9" imgW="393480" imgH="228600" progId="Equation.DSMT4">
                  <p:embed/>
                  <p:pic>
                    <p:nvPicPr>
                      <p:cNvPr id="0" name="对象 5"/>
                      <p:cNvPicPr>
                        <a:picLocks noChangeAspect="1" noChangeArrowheads="1"/>
                      </p:cNvPicPr>
                      <p:nvPr/>
                    </p:nvPicPr>
                    <p:blipFill>
                      <a:blip r:embed="rId10"/>
                      <a:srcRect/>
                      <a:stretch>
                        <a:fillRect/>
                      </a:stretch>
                    </p:blipFill>
                    <p:spPr bwMode="auto">
                      <a:xfrm>
                        <a:off x="6948264" y="3186113"/>
                        <a:ext cx="78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24596499"/>
              </p:ext>
            </p:extLst>
          </p:nvPr>
        </p:nvGraphicFramePr>
        <p:xfrm>
          <a:off x="6956384" y="3763963"/>
          <a:ext cx="736600" cy="457200"/>
        </p:xfrm>
        <a:graphic>
          <a:graphicData uri="http://schemas.openxmlformats.org/presentationml/2006/ole">
            <mc:AlternateContent xmlns:mc="http://schemas.openxmlformats.org/markup-compatibility/2006">
              <mc:Choice xmlns:v="urn:schemas-microsoft-com:vml" Requires="v">
                <p:oleObj spid="_x0000_s1502638" name="Equation" r:id="rId11" imgW="368280" imgH="228600" progId="Equation.DSMT4">
                  <p:embed/>
                </p:oleObj>
              </mc:Choice>
              <mc:Fallback>
                <p:oleObj name="Equation" r:id="rId11" imgW="368280" imgH="228600" progId="Equation.DSMT4">
                  <p:embed/>
                  <p:pic>
                    <p:nvPicPr>
                      <p:cNvPr id="0" name="对象 10"/>
                      <p:cNvPicPr>
                        <a:picLocks noChangeAspect="1" noChangeArrowheads="1"/>
                      </p:cNvPicPr>
                      <p:nvPr/>
                    </p:nvPicPr>
                    <p:blipFill>
                      <a:blip r:embed="rId12"/>
                      <a:srcRect/>
                      <a:stretch>
                        <a:fillRect/>
                      </a:stretch>
                    </p:blipFill>
                    <p:spPr bwMode="auto">
                      <a:xfrm>
                        <a:off x="6956384" y="3763963"/>
                        <a:ext cx="736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0634714"/>
              </p:ext>
            </p:extLst>
          </p:nvPr>
        </p:nvGraphicFramePr>
        <p:xfrm>
          <a:off x="6959965" y="4289400"/>
          <a:ext cx="1930400" cy="939800"/>
        </p:xfrm>
        <a:graphic>
          <a:graphicData uri="http://schemas.openxmlformats.org/presentationml/2006/ole">
            <mc:AlternateContent xmlns:mc="http://schemas.openxmlformats.org/markup-compatibility/2006">
              <mc:Choice xmlns:v="urn:schemas-microsoft-com:vml" Requires="v">
                <p:oleObj spid="_x0000_s1502639" name="Equation" r:id="rId13" imgW="965160" imgH="469800" progId="Equation.DSMT4">
                  <p:embed/>
                </p:oleObj>
              </mc:Choice>
              <mc:Fallback>
                <p:oleObj name="Equation" r:id="rId13" imgW="965160" imgH="469800" progId="Equation.DSMT4">
                  <p:embed/>
                  <p:pic>
                    <p:nvPicPr>
                      <p:cNvPr id="0" name="Object 13"/>
                      <p:cNvPicPr>
                        <a:picLocks noChangeAspect="1" noChangeArrowheads="1"/>
                      </p:cNvPicPr>
                      <p:nvPr/>
                    </p:nvPicPr>
                    <p:blipFill>
                      <a:blip r:embed="rId14"/>
                      <a:srcRect/>
                      <a:stretch>
                        <a:fillRect/>
                      </a:stretch>
                    </p:blipFill>
                    <p:spPr bwMode="auto">
                      <a:xfrm>
                        <a:off x="6959965" y="4289400"/>
                        <a:ext cx="1930400" cy="939800"/>
                      </a:xfrm>
                      <a:prstGeom prst="rect">
                        <a:avLst/>
                      </a:prstGeom>
                      <a:noFill/>
                      <a:ln w="9525" algn="ctr">
                        <a:noFill/>
                        <a:miter lim="800000"/>
                        <a:headEnd/>
                        <a:tailEnd/>
                      </a:ln>
                      <a:effectLst/>
                    </p:spPr>
                  </p:pic>
                </p:oleObj>
              </mc:Fallback>
            </mc:AlternateContent>
          </a:graphicData>
        </a:graphic>
      </p:graphicFrame>
    </p:spTree>
    <p:extLst>
      <p:ext uri="{BB962C8B-B14F-4D97-AF65-F5344CB8AC3E}">
        <p14:creationId xmlns:p14="http://schemas.microsoft.com/office/powerpoint/2010/main" val="88208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220"/>
          <p:cNvSpPr>
            <a:spLocks noChangeArrowheads="1"/>
          </p:cNvSpPr>
          <p:nvPr/>
        </p:nvSpPr>
        <p:spPr bwMode="auto">
          <a:xfrm>
            <a:off x="467544" y="1916832"/>
            <a:ext cx="8137525" cy="3240088"/>
          </a:xfrm>
          <a:prstGeom prst="rect">
            <a:avLst/>
          </a:prstGeom>
          <a:solidFill>
            <a:srgbClr val="00FFFF">
              <a:alpha val="20000"/>
            </a:srgbClr>
          </a:solidFill>
          <a:ln w="12700"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
        <p:nvSpPr>
          <p:cNvPr id="2" name="灯片编号占位符 1"/>
          <p:cNvSpPr>
            <a:spLocks noGrp="1"/>
          </p:cNvSpPr>
          <p:nvPr>
            <p:ph type="sldNum" sz="quarter" idx="12"/>
          </p:nvPr>
        </p:nvSpPr>
        <p:spPr/>
        <p:txBody>
          <a:bodyPr/>
          <a:lstStyle/>
          <a:p>
            <a:fld id="{5BC6BFF3-3B72-4D96-9AAD-1FA045D44F06}" type="slidenum">
              <a:rPr lang="zh-CN" altLang="en-US" smtClean="0"/>
              <a:t>36</a:t>
            </a:fld>
            <a:endParaRPr lang="zh-CN" altLang="en-US"/>
          </a:p>
        </p:txBody>
      </p:sp>
      <p:sp>
        <p:nvSpPr>
          <p:cNvPr id="4" name="Rectangle 204"/>
          <p:cNvSpPr>
            <a:spLocks noChangeArrowheads="1"/>
          </p:cNvSpPr>
          <p:nvPr/>
        </p:nvSpPr>
        <p:spPr bwMode="auto">
          <a:xfrm>
            <a:off x="4904308" y="5589588"/>
            <a:ext cx="334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p>
            <a:pPr marL="361950" indent="-361950" fontAlgn="base">
              <a:spcBef>
                <a:spcPct val="50000"/>
              </a:spcBef>
              <a:spcAft>
                <a:spcPct val="0"/>
              </a:spcAft>
            </a:pPr>
            <a:r>
              <a:rPr lang="en-US" altLang="zh-CN" sz="2000" b="1" dirty="0" smtClean="0">
                <a:solidFill>
                  <a:srgbClr val="FFFFFF"/>
                </a:solidFill>
                <a:latin typeface="Times New Roman" pitchFamily="18" charset="0"/>
                <a:ea typeface="楷体_GB2312" pitchFamily="49" charset="-122"/>
                <a:cs typeface="Times New Roman" pitchFamily="18" charset="0"/>
              </a:rPr>
              <a:t>(b) S</a:t>
            </a:r>
            <a:r>
              <a:rPr lang="en-US" altLang="zh-CN" sz="2000" b="1" dirty="0" smtClean="0">
                <a:solidFill>
                  <a:srgbClr val="FFFFFF"/>
                </a:solidFill>
                <a:latin typeface="Times New Roman" pitchFamily="18" charset="0"/>
                <a:ea typeface="楷体_GB2312" pitchFamily="49" charset="-122"/>
                <a:cs typeface="Times New Roman" pitchFamily="18" charset="0"/>
                <a:sym typeface="Symbol" pitchFamily="18" charset="2"/>
              </a:rPr>
              <a:t></a:t>
            </a:r>
            <a:r>
              <a:rPr lang="zh-CN" altLang="en-US" sz="2000" b="1" dirty="0">
                <a:solidFill>
                  <a:srgbClr val="FFFFFF"/>
                </a:solidFill>
                <a:latin typeface="Times New Roman" pitchFamily="18" charset="0"/>
                <a:ea typeface="楷体_GB2312" pitchFamily="49" charset="-122"/>
                <a:cs typeface="Times New Roman" pitchFamily="18" charset="0"/>
              </a:rPr>
              <a:t>系中</a:t>
            </a:r>
            <a:r>
              <a:rPr lang="zh-CN" altLang="en-US" sz="2000" b="1" dirty="0" smtClean="0">
                <a:solidFill>
                  <a:srgbClr val="FFFFFF"/>
                </a:solidFill>
                <a:latin typeface="Times New Roman" pitchFamily="18" charset="0"/>
                <a:ea typeface="楷体_GB2312" pitchFamily="49" charset="-122"/>
                <a:cs typeface="Times New Roman" pitchFamily="18" charset="0"/>
              </a:rPr>
              <a:t>的观察者观测，</a:t>
            </a:r>
            <a:r>
              <a:rPr lang="en-US" altLang="zh-CN" sz="2000" b="1" dirty="0" smtClean="0">
                <a:solidFill>
                  <a:srgbClr val="FFFFFF"/>
                </a:solidFill>
                <a:latin typeface="Times New Roman" pitchFamily="18" charset="0"/>
                <a:ea typeface="楷体_GB2312" pitchFamily="49" charset="-122"/>
                <a:cs typeface="Times New Roman" pitchFamily="18" charset="0"/>
              </a:rPr>
              <a:t>S</a:t>
            </a:r>
            <a:r>
              <a:rPr lang="zh-CN" altLang="en-US" sz="2000" b="1" dirty="0" smtClean="0">
                <a:solidFill>
                  <a:srgbClr val="FFFFFF"/>
                </a:solidFill>
                <a:latin typeface="Times New Roman" pitchFamily="18" charset="0"/>
                <a:ea typeface="楷体_GB2312" pitchFamily="49" charset="-122"/>
                <a:cs typeface="Times New Roman" pitchFamily="18" charset="0"/>
              </a:rPr>
              <a:t>系的钟较自己的钟走得慢。</a:t>
            </a:r>
          </a:p>
        </p:txBody>
      </p:sp>
      <p:grpSp>
        <p:nvGrpSpPr>
          <p:cNvPr id="5" name="Group 221"/>
          <p:cNvGrpSpPr>
            <a:grpSpLocks/>
          </p:cNvGrpSpPr>
          <p:nvPr/>
        </p:nvGrpSpPr>
        <p:grpSpPr bwMode="auto">
          <a:xfrm>
            <a:off x="1794892" y="2293938"/>
            <a:ext cx="1749425" cy="1466850"/>
            <a:chOff x="1139" y="1445"/>
            <a:chExt cx="1102" cy="924"/>
          </a:xfrm>
        </p:grpSpPr>
        <p:sp>
          <p:nvSpPr>
            <p:cNvPr id="6" name="Oval 104"/>
            <p:cNvSpPr>
              <a:spLocks noChangeArrowheads="1"/>
            </p:cNvSpPr>
            <p:nvPr/>
          </p:nvSpPr>
          <p:spPr bwMode="auto">
            <a:xfrm>
              <a:off x="1139" y="1872"/>
              <a:ext cx="497" cy="49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 name="Oval 105"/>
            <p:cNvSpPr>
              <a:spLocks noChangeArrowheads="1"/>
            </p:cNvSpPr>
            <p:nvPr/>
          </p:nvSpPr>
          <p:spPr bwMode="auto">
            <a:xfrm>
              <a:off x="1169" y="1902"/>
              <a:ext cx="437"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 name="Line 106"/>
            <p:cNvSpPr>
              <a:spLocks noChangeShapeType="1"/>
            </p:cNvSpPr>
            <p:nvPr/>
          </p:nvSpPr>
          <p:spPr bwMode="auto">
            <a:xfrm>
              <a:off x="1395" y="2324"/>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 name="Line 107"/>
            <p:cNvSpPr>
              <a:spLocks noChangeShapeType="1"/>
            </p:cNvSpPr>
            <p:nvPr/>
          </p:nvSpPr>
          <p:spPr bwMode="auto">
            <a:xfrm>
              <a:off x="1395" y="1902"/>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 name="Line 108"/>
            <p:cNvSpPr>
              <a:spLocks noChangeShapeType="1"/>
            </p:cNvSpPr>
            <p:nvPr/>
          </p:nvSpPr>
          <p:spPr bwMode="auto">
            <a:xfrm>
              <a:off x="1485" y="2294"/>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 name="Line 109"/>
            <p:cNvSpPr>
              <a:spLocks noChangeShapeType="1"/>
            </p:cNvSpPr>
            <p:nvPr/>
          </p:nvSpPr>
          <p:spPr bwMode="auto">
            <a:xfrm>
              <a:off x="1274" y="193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 name="Line 110"/>
            <p:cNvSpPr>
              <a:spLocks noChangeShapeType="1"/>
            </p:cNvSpPr>
            <p:nvPr/>
          </p:nvSpPr>
          <p:spPr bwMode="auto">
            <a:xfrm>
              <a:off x="1561" y="221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 name="Line 111"/>
            <p:cNvSpPr>
              <a:spLocks noChangeShapeType="1"/>
            </p:cNvSpPr>
            <p:nvPr/>
          </p:nvSpPr>
          <p:spPr bwMode="auto">
            <a:xfrm>
              <a:off x="1199" y="2008"/>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 name="Line 112"/>
            <p:cNvSpPr>
              <a:spLocks noChangeShapeType="1"/>
            </p:cNvSpPr>
            <p:nvPr/>
          </p:nvSpPr>
          <p:spPr bwMode="auto">
            <a:xfrm>
              <a:off x="1591" y="211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 name="Line 113"/>
            <p:cNvSpPr>
              <a:spLocks noChangeShapeType="1"/>
            </p:cNvSpPr>
            <p:nvPr/>
          </p:nvSpPr>
          <p:spPr bwMode="auto">
            <a:xfrm>
              <a:off x="1169" y="211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 name="Line 114"/>
            <p:cNvSpPr>
              <a:spLocks noChangeShapeType="1"/>
            </p:cNvSpPr>
            <p:nvPr/>
          </p:nvSpPr>
          <p:spPr bwMode="auto">
            <a:xfrm flipV="1">
              <a:off x="1561" y="2008"/>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Line 115"/>
            <p:cNvSpPr>
              <a:spLocks noChangeShapeType="1"/>
            </p:cNvSpPr>
            <p:nvPr/>
          </p:nvSpPr>
          <p:spPr bwMode="auto">
            <a:xfrm flipV="1">
              <a:off x="1199" y="221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8" name="Line 116"/>
            <p:cNvSpPr>
              <a:spLocks noChangeShapeType="1"/>
            </p:cNvSpPr>
            <p:nvPr/>
          </p:nvSpPr>
          <p:spPr bwMode="auto">
            <a:xfrm flipV="1">
              <a:off x="1485" y="193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9" name="Line 117"/>
            <p:cNvSpPr>
              <a:spLocks noChangeShapeType="1"/>
            </p:cNvSpPr>
            <p:nvPr/>
          </p:nvSpPr>
          <p:spPr bwMode="auto">
            <a:xfrm flipV="1">
              <a:off x="1274" y="2294"/>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2" name="Freeform 120"/>
            <p:cNvSpPr>
              <a:spLocks/>
            </p:cNvSpPr>
            <p:nvPr/>
          </p:nvSpPr>
          <p:spPr bwMode="auto">
            <a:xfrm>
              <a:off x="1398" y="1989"/>
              <a:ext cx="120" cy="120"/>
            </a:xfrm>
            <a:custGeom>
              <a:avLst/>
              <a:gdLst>
                <a:gd name="T0" fmla="*/ 8 w 8"/>
                <a:gd name="T1" fmla="*/ 0 h 8"/>
                <a:gd name="T2" fmla="*/ 6 w 8"/>
                <a:gd name="T3" fmla="*/ 3 h 8"/>
                <a:gd name="T4" fmla="*/ 4 w 8"/>
                <a:gd name="T5" fmla="*/ 6 h 8"/>
                <a:gd name="T6" fmla="*/ 1 w 8"/>
                <a:gd name="T7" fmla="*/ 8 h 8"/>
                <a:gd name="T8" fmla="*/ 0 w 8"/>
                <a:gd name="T9" fmla="*/ 8 h 8"/>
                <a:gd name="T10" fmla="*/ 0 w 8"/>
                <a:gd name="T11" fmla="*/ 7 h 8"/>
                <a:gd name="T12" fmla="*/ 2 w 8"/>
                <a:gd name="T13" fmla="*/ 4 h 8"/>
                <a:gd name="T14" fmla="*/ 5 w 8"/>
                <a:gd name="T15" fmla="*/ 2 h 8"/>
                <a:gd name="T16" fmla="*/ 8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3" name="Freeform 121"/>
            <p:cNvSpPr>
              <a:spLocks/>
            </p:cNvSpPr>
            <p:nvPr/>
          </p:nvSpPr>
          <p:spPr bwMode="auto">
            <a:xfrm>
              <a:off x="1398" y="1987"/>
              <a:ext cx="120" cy="120"/>
            </a:xfrm>
            <a:custGeom>
              <a:avLst/>
              <a:gdLst>
                <a:gd name="T0" fmla="*/ 8 w 8"/>
                <a:gd name="T1" fmla="*/ 0 h 8"/>
                <a:gd name="T2" fmla="*/ 6 w 8"/>
                <a:gd name="T3" fmla="*/ 3 h 8"/>
                <a:gd name="T4" fmla="*/ 4 w 8"/>
                <a:gd name="T5" fmla="*/ 6 h 8"/>
                <a:gd name="T6" fmla="*/ 1 w 8"/>
                <a:gd name="T7" fmla="*/ 8 h 8"/>
                <a:gd name="T8" fmla="*/ 0 w 8"/>
                <a:gd name="T9" fmla="*/ 8 h 8"/>
                <a:gd name="T10" fmla="*/ 0 w 8"/>
                <a:gd name="T11" fmla="*/ 7 h 8"/>
                <a:gd name="T12" fmla="*/ 2 w 8"/>
                <a:gd name="T13" fmla="*/ 4 h 8"/>
                <a:gd name="T14" fmla="*/ 5 w 8"/>
                <a:gd name="T15" fmla="*/ 2 h 8"/>
                <a:gd name="T16" fmla="*/ 8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4" name="Freeform 178"/>
            <p:cNvSpPr>
              <a:spLocks/>
            </p:cNvSpPr>
            <p:nvPr/>
          </p:nvSpPr>
          <p:spPr bwMode="auto">
            <a:xfrm>
              <a:off x="1394" y="1510"/>
              <a:ext cx="820" cy="607"/>
            </a:xfrm>
            <a:custGeom>
              <a:avLst/>
              <a:gdLst>
                <a:gd name="T0" fmla="*/ 0 w 74"/>
                <a:gd name="T1" fmla="*/ 0 h 41"/>
                <a:gd name="T2" fmla="*/ 0 w 74"/>
                <a:gd name="T3" fmla="*/ 41 h 41"/>
                <a:gd name="T4" fmla="*/ 74 w 74"/>
                <a:gd name="T5" fmla="*/ 41 h 41"/>
              </a:gdLst>
              <a:ahLst/>
              <a:cxnLst>
                <a:cxn ang="0">
                  <a:pos x="T0" y="T1"/>
                </a:cxn>
                <a:cxn ang="0">
                  <a:pos x="T2" y="T3"/>
                </a:cxn>
                <a:cxn ang="0">
                  <a:pos x="T4" y="T5"/>
                </a:cxn>
              </a:cxnLst>
              <a:rect l="0" t="0" r="r" b="b"/>
              <a:pathLst>
                <a:path w="74" h="41">
                  <a:moveTo>
                    <a:pt x="0" y="0"/>
                  </a:moveTo>
                  <a:lnTo>
                    <a:pt x="0" y="41"/>
                  </a:lnTo>
                  <a:lnTo>
                    <a:pt x="74" y="41"/>
                  </a:lnTo>
                </a:path>
              </a:pathLst>
            </a:custGeom>
            <a:noFill/>
            <a:ln w="19050" cmpd="sng">
              <a:solidFill>
                <a:srgbClr val="FFFFFF"/>
              </a:solidFill>
              <a:prstDash val="solid"/>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7" name="Line 182"/>
            <p:cNvSpPr>
              <a:spLocks noChangeShapeType="1"/>
            </p:cNvSpPr>
            <p:nvPr/>
          </p:nvSpPr>
          <p:spPr bwMode="auto">
            <a:xfrm>
              <a:off x="1787" y="1962"/>
              <a:ext cx="211" cy="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8" name="Freeform 183"/>
            <p:cNvSpPr>
              <a:spLocks/>
            </p:cNvSpPr>
            <p:nvPr/>
          </p:nvSpPr>
          <p:spPr bwMode="auto">
            <a:xfrm>
              <a:off x="1950" y="1931"/>
              <a:ext cx="123" cy="62"/>
            </a:xfrm>
            <a:custGeom>
              <a:avLst/>
              <a:gdLst>
                <a:gd name="T0" fmla="*/ 123 w 123"/>
                <a:gd name="T1" fmla="*/ 31 h 62"/>
                <a:gd name="T2" fmla="*/ 0 w 123"/>
                <a:gd name="T3" fmla="*/ 0 h 62"/>
                <a:gd name="T4" fmla="*/ 2 w 123"/>
                <a:gd name="T5" fmla="*/ 62 h 62"/>
                <a:gd name="T6" fmla="*/ 123 w 123"/>
                <a:gd name="T7" fmla="*/ 31 h 62"/>
                <a:gd name="T8" fmla="*/ 123 w 123"/>
                <a:gd name="T9" fmla="*/ 31 h 62"/>
              </a:gdLst>
              <a:ahLst/>
              <a:cxnLst>
                <a:cxn ang="0">
                  <a:pos x="T0" y="T1"/>
                </a:cxn>
                <a:cxn ang="0">
                  <a:pos x="T2" y="T3"/>
                </a:cxn>
                <a:cxn ang="0">
                  <a:pos x="T4" y="T5"/>
                </a:cxn>
                <a:cxn ang="0">
                  <a:pos x="T6" y="T7"/>
                </a:cxn>
                <a:cxn ang="0">
                  <a:pos x="T8" y="T9"/>
                </a:cxn>
              </a:cxnLst>
              <a:rect l="0" t="0" r="r" b="b"/>
              <a:pathLst>
                <a:path w="123" h="62">
                  <a:moveTo>
                    <a:pt x="123" y="31"/>
                  </a:moveTo>
                  <a:lnTo>
                    <a:pt x="0" y="0"/>
                  </a:lnTo>
                  <a:lnTo>
                    <a:pt x="2" y="62"/>
                  </a:lnTo>
                  <a:lnTo>
                    <a:pt x="123" y="31"/>
                  </a:lnTo>
                  <a:lnTo>
                    <a:pt x="12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9" name="Rectangle 184"/>
            <p:cNvSpPr>
              <a:spLocks noChangeArrowheads="1"/>
            </p:cNvSpPr>
            <p:nvPr/>
          </p:nvSpPr>
          <p:spPr bwMode="auto">
            <a:xfrm>
              <a:off x="1832" y="17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u</a:t>
              </a:r>
            </a:p>
          </p:txBody>
        </p:sp>
        <p:sp>
          <p:nvSpPr>
            <p:cNvPr id="30" name="Rectangle 190"/>
            <p:cNvSpPr>
              <a:spLocks noChangeArrowheads="1"/>
            </p:cNvSpPr>
            <p:nvPr/>
          </p:nvSpPr>
          <p:spPr bwMode="auto">
            <a:xfrm>
              <a:off x="1210" y="1462"/>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y'</a:t>
              </a:r>
            </a:p>
          </p:txBody>
        </p:sp>
        <p:sp>
          <p:nvSpPr>
            <p:cNvPr id="31" name="Rectangle 191"/>
            <p:cNvSpPr>
              <a:spLocks noChangeArrowheads="1"/>
            </p:cNvSpPr>
            <p:nvPr/>
          </p:nvSpPr>
          <p:spPr bwMode="auto">
            <a:xfrm>
              <a:off x="1485" y="1445"/>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S' </a:t>
              </a:r>
            </a:p>
          </p:txBody>
        </p:sp>
        <p:sp>
          <p:nvSpPr>
            <p:cNvPr id="32" name="Rectangle 192"/>
            <p:cNvSpPr>
              <a:spLocks noChangeArrowheads="1"/>
            </p:cNvSpPr>
            <p:nvPr/>
          </p:nvSpPr>
          <p:spPr bwMode="auto">
            <a:xfrm>
              <a:off x="1630" y="1445"/>
              <a:ext cx="1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系</a:t>
              </a:r>
            </a:p>
          </p:txBody>
        </p:sp>
        <p:sp>
          <p:nvSpPr>
            <p:cNvPr id="33" name="Rectangle 193"/>
            <p:cNvSpPr>
              <a:spLocks noChangeArrowheads="1"/>
            </p:cNvSpPr>
            <p:nvPr/>
          </p:nvSpPr>
          <p:spPr bwMode="auto">
            <a:xfrm>
              <a:off x="2117" y="2133"/>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34" name="Rectangle 195"/>
            <p:cNvSpPr>
              <a:spLocks noChangeArrowheads="1"/>
            </p:cNvSpPr>
            <p:nvPr/>
          </p:nvSpPr>
          <p:spPr bwMode="auto">
            <a:xfrm>
              <a:off x="1288" y="211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O'</a:t>
              </a:r>
            </a:p>
          </p:txBody>
        </p:sp>
      </p:grpSp>
      <p:grpSp>
        <p:nvGrpSpPr>
          <p:cNvPr id="35" name="Group 224"/>
          <p:cNvGrpSpPr>
            <a:grpSpLocks/>
          </p:cNvGrpSpPr>
          <p:nvPr/>
        </p:nvGrpSpPr>
        <p:grpSpPr bwMode="auto">
          <a:xfrm>
            <a:off x="636017" y="3398838"/>
            <a:ext cx="3575050" cy="1536700"/>
            <a:chOff x="409" y="2141"/>
            <a:chExt cx="2252" cy="968"/>
          </a:xfrm>
        </p:grpSpPr>
        <p:sp>
          <p:nvSpPr>
            <p:cNvPr id="36" name="Oval 125"/>
            <p:cNvSpPr>
              <a:spLocks noChangeArrowheads="1"/>
            </p:cNvSpPr>
            <p:nvPr/>
          </p:nvSpPr>
          <p:spPr bwMode="auto">
            <a:xfrm>
              <a:off x="430" y="2641"/>
              <a:ext cx="452"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7" name="Line 126"/>
            <p:cNvSpPr>
              <a:spLocks noChangeShapeType="1"/>
            </p:cNvSpPr>
            <p:nvPr/>
          </p:nvSpPr>
          <p:spPr bwMode="auto">
            <a:xfrm>
              <a:off x="656"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8" name="Line 127"/>
            <p:cNvSpPr>
              <a:spLocks noChangeShapeType="1"/>
            </p:cNvSpPr>
            <p:nvPr/>
          </p:nvSpPr>
          <p:spPr bwMode="auto">
            <a:xfrm>
              <a:off x="656"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9" name="Line 128"/>
            <p:cNvSpPr>
              <a:spLocks noChangeShapeType="1"/>
            </p:cNvSpPr>
            <p:nvPr/>
          </p:nvSpPr>
          <p:spPr bwMode="auto">
            <a:xfrm>
              <a:off x="762" y="303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0" name="Line 129"/>
            <p:cNvSpPr>
              <a:spLocks noChangeShapeType="1"/>
            </p:cNvSpPr>
            <p:nvPr/>
          </p:nvSpPr>
          <p:spPr bwMode="auto">
            <a:xfrm>
              <a:off x="551" y="267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1" name="Line 130"/>
            <p:cNvSpPr>
              <a:spLocks noChangeShapeType="1"/>
            </p:cNvSpPr>
            <p:nvPr/>
          </p:nvSpPr>
          <p:spPr bwMode="auto">
            <a:xfrm>
              <a:off x="837"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2" name="Line 131"/>
            <p:cNvSpPr>
              <a:spLocks noChangeShapeType="1"/>
            </p:cNvSpPr>
            <p:nvPr/>
          </p:nvSpPr>
          <p:spPr bwMode="auto">
            <a:xfrm>
              <a:off x="460" y="2746"/>
              <a:ext cx="3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3" name="Line 132"/>
            <p:cNvSpPr>
              <a:spLocks noChangeShapeType="1"/>
            </p:cNvSpPr>
            <p:nvPr/>
          </p:nvSpPr>
          <p:spPr bwMode="auto">
            <a:xfrm>
              <a:off x="852"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4" name="Line 133"/>
            <p:cNvSpPr>
              <a:spLocks noChangeShapeType="1"/>
            </p:cNvSpPr>
            <p:nvPr/>
          </p:nvSpPr>
          <p:spPr bwMode="auto">
            <a:xfrm>
              <a:off x="430"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5" name="Line 134"/>
            <p:cNvSpPr>
              <a:spLocks noChangeShapeType="1"/>
            </p:cNvSpPr>
            <p:nvPr/>
          </p:nvSpPr>
          <p:spPr bwMode="auto">
            <a:xfrm flipV="1">
              <a:off x="837"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6" name="Line 135"/>
            <p:cNvSpPr>
              <a:spLocks noChangeShapeType="1"/>
            </p:cNvSpPr>
            <p:nvPr/>
          </p:nvSpPr>
          <p:spPr bwMode="auto">
            <a:xfrm flipV="1">
              <a:off x="460" y="2957"/>
              <a:ext cx="3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7" name="Line 136"/>
            <p:cNvSpPr>
              <a:spLocks noChangeShapeType="1"/>
            </p:cNvSpPr>
            <p:nvPr/>
          </p:nvSpPr>
          <p:spPr bwMode="auto">
            <a:xfrm flipV="1">
              <a:off x="762" y="267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8" name="Line 137"/>
            <p:cNvSpPr>
              <a:spLocks noChangeShapeType="1"/>
            </p:cNvSpPr>
            <p:nvPr/>
          </p:nvSpPr>
          <p:spPr bwMode="auto">
            <a:xfrm flipV="1">
              <a:off x="551" y="303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49" name="Freeform 140"/>
            <p:cNvSpPr>
              <a:spLocks/>
            </p:cNvSpPr>
            <p:nvPr/>
          </p:nvSpPr>
          <p:spPr bwMode="auto">
            <a:xfrm>
              <a:off x="1395" y="2836"/>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0" name="Oval 142"/>
            <p:cNvSpPr>
              <a:spLocks noChangeArrowheads="1"/>
            </p:cNvSpPr>
            <p:nvPr/>
          </p:nvSpPr>
          <p:spPr bwMode="auto">
            <a:xfrm>
              <a:off x="1161" y="2611"/>
              <a:ext cx="497"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1" name="Oval 143"/>
            <p:cNvSpPr>
              <a:spLocks noChangeArrowheads="1"/>
            </p:cNvSpPr>
            <p:nvPr/>
          </p:nvSpPr>
          <p:spPr bwMode="auto">
            <a:xfrm>
              <a:off x="1184" y="2641"/>
              <a:ext cx="452"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2" name="Line 144"/>
            <p:cNvSpPr>
              <a:spLocks noChangeShapeType="1"/>
            </p:cNvSpPr>
            <p:nvPr/>
          </p:nvSpPr>
          <p:spPr bwMode="auto">
            <a:xfrm>
              <a:off x="1410"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3" name="Line 145"/>
            <p:cNvSpPr>
              <a:spLocks noChangeShapeType="1"/>
            </p:cNvSpPr>
            <p:nvPr/>
          </p:nvSpPr>
          <p:spPr bwMode="auto">
            <a:xfrm>
              <a:off x="1410"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4" name="Line 146"/>
            <p:cNvSpPr>
              <a:spLocks noChangeShapeType="1"/>
            </p:cNvSpPr>
            <p:nvPr/>
          </p:nvSpPr>
          <p:spPr bwMode="auto">
            <a:xfrm>
              <a:off x="1515"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5" name="Line 147"/>
            <p:cNvSpPr>
              <a:spLocks noChangeShapeType="1"/>
            </p:cNvSpPr>
            <p:nvPr/>
          </p:nvSpPr>
          <p:spPr bwMode="auto">
            <a:xfrm>
              <a:off x="1304"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6" name="Line 148"/>
            <p:cNvSpPr>
              <a:spLocks noChangeShapeType="1"/>
            </p:cNvSpPr>
            <p:nvPr/>
          </p:nvSpPr>
          <p:spPr bwMode="auto">
            <a:xfrm>
              <a:off x="1591"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7" name="Line 149"/>
            <p:cNvSpPr>
              <a:spLocks noChangeShapeType="1"/>
            </p:cNvSpPr>
            <p:nvPr/>
          </p:nvSpPr>
          <p:spPr bwMode="auto">
            <a:xfrm>
              <a:off x="1214" y="2746"/>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8" name="Line 150"/>
            <p:cNvSpPr>
              <a:spLocks noChangeShapeType="1"/>
            </p:cNvSpPr>
            <p:nvPr/>
          </p:nvSpPr>
          <p:spPr bwMode="auto">
            <a:xfrm>
              <a:off x="1606"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9" name="Line 151"/>
            <p:cNvSpPr>
              <a:spLocks noChangeShapeType="1"/>
            </p:cNvSpPr>
            <p:nvPr/>
          </p:nvSpPr>
          <p:spPr bwMode="auto">
            <a:xfrm>
              <a:off x="1184" y="286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0" name="Line 152"/>
            <p:cNvSpPr>
              <a:spLocks noChangeShapeType="1"/>
            </p:cNvSpPr>
            <p:nvPr/>
          </p:nvSpPr>
          <p:spPr bwMode="auto">
            <a:xfrm flipV="1">
              <a:off x="1591"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1" name="Line 153"/>
            <p:cNvSpPr>
              <a:spLocks noChangeShapeType="1"/>
            </p:cNvSpPr>
            <p:nvPr/>
          </p:nvSpPr>
          <p:spPr bwMode="auto">
            <a:xfrm flipV="1">
              <a:off x="1214" y="2957"/>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2" name="Line 154"/>
            <p:cNvSpPr>
              <a:spLocks noChangeShapeType="1"/>
            </p:cNvSpPr>
            <p:nvPr/>
          </p:nvSpPr>
          <p:spPr bwMode="auto">
            <a:xfrm flipV="1">
              <a:off x="1515"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3" name="Line 155"/>
            <p:cNvSpPr>
              <a:spLocks noChangeShapeType="1"/>
            </p:cNvSpPr>
            <p:nvPr/>
          </p:nvSpPr>
          <p:spPr bwMode="auto">
            <a:xfrm flipV="1">
              <a:off x="1304"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4" name="Oval 160"/>
            <p:cNvSpPr>
              <a:spLocks noChangeArrowheads="1"/>
            </p:cNvSpPr>
            <p:nvPr/>
          </p:nvSpPr>
          <p:spPr bwMode="auto">
            <a:xfrm>
              <a:off x="1922" y="2611"/>
              <a:ext cx="498"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5" name="Oval 161"/>
            <p:cNvSpPr>
              <a:spLocks noChangeArrowheads="1"/>
            </p:cNvSpPr>
            <p:nvPr/>
          </p:nvSpPr>
          <p:spPr bwMode="auto">
            <a:xfrm>
              <a:off x="1952" y="2641"/>
              <a:ext cx="438" cy="43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6" name="Line 162"/>
            <p:cNvSpPr>
              <a:spLocks noChangeShapeType="1"/>
            </p:cNvSpPr>
            <p:nvPr/>
          </p:nvSpPr>
          <p:spPr bwMode="auto">
            <a:xfrm>
              <a:off x="2163" y="3063"/>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7" name="Line 163"/>
            <p:cNvSpPr>
              <a:spLocks noChangeShapeType="1"/>
            </p:cNvSpPr>
            <p:nvPr/>
          </p:nvSpPr>
          <p:spPr bwMode="auto">
            <a:xfrm>
              <a:off x="2163" y="2641"/>
              <a:ext cx="1"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8" name="Line 164"/>
            <p:cNvSpPr>
              <a:spLocks noChangeShapeType="1"/>
            </p:cNvSpPr>
            <p:nvPr/>
          </p:nvSpPr>
          <p:spPr bwMode="auto">
            <a:xfrm>
              <a:off x="2269"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9" name="Line 165"/>
            <p:cNvSpPr>
              <a:spLocks noChangeShapeType="1"/>
            </p:cNvSpPr>
            <p:nvPr/>
          </p:nvSpPr>
          <p:spPr bwMode="auto">
            <a:xfrm>
              <a:off x="2058"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0" name="Line 166"/>
            <p:cNvSpPr>
              <a:spLocks noChangeShapeType="1"/>
            </p:cNvSpPr>
            <p:nvPr/>
          </p:nvSpPr>
          <p:spPr bwMode="auto">
            <a:xfrm>
              <a:off x="2344"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1" name="Line 167"/>
            <p:cNvSpPr>
              <a:spLocks noChangeShapeType="1"/>
            </p:cNvSpPr>
            <p:nvPr/>
          </p:nvSpPr>
          <p:spPr bwMode="auto">
            <a:xfrm>
              <a:off x="1983"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2" name="Line 168"/>
            <p:cNvSpPr>
              <a:spLocks noChangeShapeType="1"/>
            </p:cNvSpPr>
            <p:nvPr/>
          </p:nvSpPr>
          <p:spPr bwMode="auto">
            <a:xfrm>
              <a:off x="2374" y="2867"/>
              <a:ext cx="16"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3" name="Line 169"/>
            <p:cNvSpPr>
              <a:spLocks noChangeShapeType="1"/>
            </p:cNvSpPr>
            <p:nvPr/>
          </p:nvSpPr>
          <p:spPr bwMode="auto">
            <a:xfrm>
              <a:off x="1952" y="2867"/>
              <a:ext cx="16"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4" name="Line 170"/>
            <p:cNvSpPr>
              <a:spLocks noChangeShapeType="1"/>
            </p:cNvSpPr>
            <p:nvPr/>
          </p:nvSpPr>
          <p:spPr bwMode="auto">
            <a:xfrm flipV="1">
              <a:off x="2344" y="2746"/>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5" name="Line 171"/>
            <p:cNvSpPr>
              <a:spLocks noChangeShapeType="1"/>
            </p:cNvSpPr>
            <p:nvPr/>
          </p:nvSpPr>
          <p:spPr bwMode="auto">
            <a:xfrm flipV="1">
              <a:off x="1983" y="2957"/>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6" name="Line 172"/>
            <p:cNvSpPr>
              <a:spLocks noChangeShapeType="1"/>
            </p:cNvSpPr>
            <p:nvPr/>
          </p:nvSpPr>
          <p:spPr bwMode="auto">
            <a:xfrm flipV="1">
              <a:off x="2269" y="2671"/>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7" name="Line 173"/>
            <p:cNvSpPr>
              <a:spLocks noChangeShapeType="1"/>
            </p:cNvSpPr>
            <p:nvPr/>
          </p:nvSpPr>
          <p:spPr bwMode="auto">
            <a:xfrm flipV="1">
              <a:off x="2058" y="303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8" name="Line 176"/>
            <p:cNvSpPr>
              <a:spLocks noChangeShapeType="1"/>
            </p:cNvSpPr>
            <p:nvPr/>
          </p:nvSpPr>
          <p:spPr bwMode="auto">
            <a:xfrm flipH="1">
              <a:off x="656" y="2867"/>
              <a:ext cx="1929"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9" name="Freeform 177"/>
            <p:cNvSpPr>
              <a:spLocks/>
            </p:cNvSpPr>
            <p:nvPr/>
          </p:nvSpPr>
          <p:spPr bwMode="auto">
            <a:xfrm>
              <a:off x="2540" y="2842"/>
              <a:ext cx="121" cy="54"/>
            </a:xfrm>
            <a:custGeom>
              <a:avLst/>
              <a:gdLst>
                <a:gd name="T0" fmla="*/ 121 w 121"/>
                <a:gd name="T1" fmla="*/ 30 h 54"/>
                <a:gd name="T2" fmla="*/ 1 w 121"/>
                <a:gd name="T3" fmla="*/ 54 h 54"/>
                <a:gd name="T4" fmla="*/ 0 w 121"/>
                <a:gd name="T5" fmla="*/ 0 h 54"/>
                <a:gd name="T6" fmla="*/ 121 w 121"/>
                <a:gd name="T7" fmla="*/ 30 h 54"/>
                <a:gd name="T8" fmla="*/ 121 w 121"/>
                <a:gd name="T9" fmla="*/ 30 h 54"/>
              </a:gdLst>
              <a:ahLst/>
              <a:cxnLst>
                <a:cxn ang="0">
                  <a:pos x="T0" y="T1"/>
                </a:cxn>
                <a:cxn ang="0">
                  <a:pos x="T2" y="T3"/>
                </a:cxn>
                <a:cxn ang="0">
                  <a:pos x="T4" y="T5"/>
                </a:cxn>
                <a:cxn ang="0">
                  <a:pos x="T6" y="T7"/>
                </a:cxn>
                <a:cxn ang="0">
                  <a:pos x="T8" y="T9"/>
                </a:cxn>
              </a:cxnLst>
              <a:rect l="0" t="0" r="r" b="b"/>
              <a:pathLst>
                <a:path w="121" h="54">
                  <a:moveTo>
                    <a:pt x="121" y="30"/>
                  </a:moveTo>
                  <a:lnTo>
                    <a:pt x="1" y="54"/>
                  </a:lnTo>
                  <a:lnTo>
                    <a:pt x="0" y="0"/>
                  </a:lnTo>
                  <a:lnTo>
                    <a:pt x="121" y="30"/>
                  </a:lnTo>
                  <a:lnTo>
                    <a:pt x="121" y="30"/>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0" name="Rectangle 181"/>
            <p:cNvSpPr>
              <a:spLocks noChangeArrowheads="1"/>
            </p:cNvSpPr>
            <p:nvPr/>
          </p:nvSpPr>
          <p:spPr bwMode="auto">
            <a:xfrm>
              <a:off x="2535" y="28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DFA00"/>
                  </a:solidFill>
                  <a:effectLst/>
                  <a:uLnTx/>
                  <a:uFillTx/>
                  <a:latin typeface="Times New Roman" pitchFamily="18" charset="0"/>
                  <a:cs typeface="Times New Roman" pitchFamily="18" charset="0"/>
                </a:rPr>
                <a:t>x</a:t>
              </a:r>
              <a:endPar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81" name="Line 185"/>
            <p:cNvSpPr>
              <a:spLocks noChangeShapeType="1"/>
            </p:cNvSpPr>
            <p:nvPr/>
          </p:nvSpPr>
          <p:spPr bwMode="auto">
            <a:xfrm>
              <a:off x="657" y="2246"/>
              <a:ext cx="1" cy="618"/>
            </a:xfrm>
            <a:prstGeom prst="line">
              <a:avLst/>
            </a:prstGeom>
            <a:noFill/>
            <a:ln w="19050">
              <a:solidFill>
                <a:srgbClr val="FDFA00"/>
              </a:solidFill>
              <a:round/>
              <a:headEnd type="triangle" w="med" len="lg"/>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3" name="Rectangle 187"/>
            <p:cNvSpPr>
              <a:spLocks noChangeArrowheads="1"/>
            </p:cNvSpPr>
            <p:nvPr/>
          </p:nvSpPr>
          <p:spPr bwMode="auto">
            <a:xfrm>
              <a:off x="530" y="2141"/>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DFA00"/>
                  </a:solidFill>
                  <a:effectLst/>
                  <a:uLnTx/>
                  <a:uFillTx/>
                  <a:latin typeface="Times New Roman" pitchFamily="18" charset="0"/>
                  <a:cs typeface="Times New Roman" pitchFamily="18" charset="0"/>
                </a:rPr>
                <a:t>y</a:t>
              </a:r>
              <a:endPar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84" name="Rectangle 188"/>
            <p:cNvSpPr>
              <a:spLocks noChangeArrowheads="1"/>
            </p:cNvSpPr>
            <p:nvPr/>
          </p:nvSpPr>
          <p:spPr bwMode="auto">
            <a:xfrm>
              <a:off x="747" y="215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DFA00"/>
                  </a:solidFill>
                  <a:effectLst/>
                  <a:uLnTx/>
                  <a:uFillTx/>
                  <a:latin typeface="Times New Roman" pitchFamily="18" charset="0"/>
                  <a:cs typeface="Times New Roman" pitchFamily="18" charset="0"/>
                </a:rPr>
                <a:t>S</a:t>
              </a:r>
              <a:endPar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5" name="Rectangle 189"/>
            <p:cNvSpPr>
              <a:spLocks noChangeArrowheads="1"/>
            </p:cNvSpPr>
            <p:nvPr/>
          </p:nvSpPr>
          <p:spPr bwMode="auto">
            <a:xfrm>
              <a:off x="814" y="2159"/>
              <a:ext cx="1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FDFA00"/>
                  </a:solidFill>
                  <a:effectLst/>
                  <a:uLnTx/>
                  <a:uFillTx/>
                  <a:latin typeface="Times New Roman" pitchFamily="18" charset="0"/>
                  <a:cs typeface="Times New Roman" pitchFamily="18" charset="0"/>
                </a:rPr>
                <a:t>系</a:t>
              </a:r>
              <a:endParaRPr kumimoji="0" lang="zh-CN" altLang="en-US"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6" name="Rectangle 194"/>
            <p:cNvSpPr>
              <a:spLocks noChangeArrowheads="1"/>
            </p:cNvSpPr>
            <p:nvPr/>
          </p:nvSpPr>
          <p:spPr bwMode="auto">
            <a:xfrm>
              <a:off x="533" y="285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DFA00"/>
                  </a:solidFill>
                  <a:effectLst/>
                  <a:uLnTx/>
                  <a:uFillTx/>
                  <a:latin typeface="Times New Roman" pitchFamily="18" charset="0"/>
                  <a:cs typeface="Times New Roman" pitchFamily="18" charset="0"/>
                </a:rPr>
                <a:t>O</a:t>
              </a:r>
              <a:endPar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7" name="Oval 208"/>
            <p:cNvSpPr>
              <a:spLocks noChangeArrowheads="1"/>
            </p:cNvSpPr>
            <p:nvPr/>
          </p:nvSpPr>
          <p:spPr bwMode="auto">
            <a:xfrm>
              <a:off x="409" y="2612"/>
              <a:ext cx="497" cy="49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8" name="Freeform 209"/>
            <p:cNvSpPr>
              <a:spLocks/>
            </p:cNvSpPr>
            <p:nvPr/>
          </p:nvSpPr>
          <p:spPr bwMode="auto">
            <a:xfrm>
              <a:off x="2158" y="2834"/>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9" name="Freeform 210"/>
            <p:cNvSpPr>
              <a:spLocks/>
            </p:cNvSpPr>
            <p:nvPr/>
          </p:nvSpPr>
          <p:spPr bwMode="auto">
            <a:xfrm>
              <a:off x="645" y="2834"/>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nvGrpSpPr>
          <p:cNvPr id="90" name="Group 222"/>
          <p:cNvGrpSpPr>
            <a:grpSpLocks/>
          </p:cNvGrpSpPr>
          <p:nvPr/>
        </p:nvGrpSpPr>
        <p:grpSpPr bwMode="auto">
          <a:xfrm>
            <a:off x="4528567" y="2000250"/>
            <a:ext cx="3917950" cy="1598613"/>
            <a:chOff x="3007" y="1260"/>
            <a:chExt cx="2468" cy="1007"/>
          </a:xfrm>
        </p:grpSpPr>
        <p:sp>
          <p:nvSpPr>
            <p:cNvPr id="91" name="Oval 12"/>
            <p:cNvSpPr>
              <a:spLocks noChangeArrowheads="1"/>
            </p:cNvSpPr>
            <p:nvPr/>
          </p:nvSpPr>
          <p:spPr bwMode="auto">
            <a:xfrm>
              <a:off x="3007" y="1766"/>
              <a:ext cx="498"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2" name="Oval 13"/>
            <p:cNvSpPr>
              <a:spLocks noChangeArrowheads="1"/>
            </p:cNvSpPr>
            <p:nvPr/>
          </p:nvSpPr>
          <p:spPr bwMode="auto">
            <a:xfrm>
              <a:off x="3038" y="1797"/>
              <a:ext cx="437"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3" name="Line 14"/>
            <p:cNvSpPr>
              <a:spLocks noChangeShapeType="1"/>
            </p:cNvSpPr>
            <p:nvPr/>
          </p:nvSpPr>
          <p:spPr bwMode="auto">
            <a:xfrm>
              <a:off x="3264"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4" name="Line 15"/>
            <p:cNvSpPr>
              <a:spLocks noChangeShapeType="1"/>
            </p:cNvSpPr>
            <p:nvPr/>
          </p:nvSpPr>
          <p:spPr bwMode="auto">
            <a:xfrm>
              <a:off x="3264"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5" name="Line 16"/>
            <p:cNvSpPr>
              <a:spLocks noChangeShapeType="1"/>
            </p:cNvSpPr>
            <p:nvPr/>
          </p:nvSpPr>
          <p:spPr bwMode="auto">
            <a:xfrm>
              <a:off x="3354"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6" name="Line 17"/>
            <p:cNvSpPr>
              <a:spLocks noChangeShapeType="1"/>
            </p:cNvSpPr>
            <p:nvPr/>
          </p:nvSpPr>
          <p:spPr bwMode="auto">
            <a:xfrm>
              <a:off x="3143"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7" name="Line 18"/>
            <p:cNvSpPr>
              <a:spLocks noChangeShapeType="1"/>
            </p:cNvSpPr>
            <p:nvPr/>
          </p:nvSpPr>
          <p:spPr bwMode="auto">
            <a:xfrm>
              <a:off x="3429"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8" name="Line 19"/>
            <p:cNvSpPr>
              <a:spLocks noChangeShapeType="1"/>
            </p:cNvSpPr>
            <p:nvPr/>
          </p:nvSpPr>
          <p:spPr bwMode="auto">
            <a:xfrm>
              <a:off x="3068"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99" name="Line 20"/>
            <p:cNvSpPr>
              <a:spLocks noChangeShapeType="1"/>
            </p:cNvSpPr>
            <p:nvPr/>
          </p:nvSpPr>
          <p:spPr bwMode="auto">
            <a:xfrm>
              <a:off x="3460" y="202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0" name="Line 21"/>
            <p:cNvSpPr>
              <a:spLocks noChangeShapeType="1"/>
            </p:cNvSpPr>
            <p:nvPr/>
          </p:nvSpPr>
          <p:spPr bwMode="auto">
            <a:xfrm>
              <a:off x="3038" y="2023"/>
              <a:ext cx="15"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1" name="Line 22"/>
            <p:cNvSpPr>
              <a:spLocks noChangeShapeType="1"/>
            </p:cNvSpPr>
            <p:nvPr/>
          </p:nvSpPr>
          <p:spPr bwMode="auto">
            <a:xfrm flipV="1">
              <a:off x="3429"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2" name="Line 23"/>
            <p:cNvSpPr>
              <a:spLocks noChangeShapeType="1"/>
            </p:cNvSpPr>
            <p:nvPr/>
          </p:nvSpPr>
          <p:spPr bwMode="auto">
            <a:xfrm flipV="1">
              <a:off x="3068"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3" name="Line 24"/>
            <p:cNvSpPr>
              <a:spLocks noChangeShapeType="1"/>
            </p:cNvSpPr>
            <p:nvPr/>
          </p:nvSpPr>
          <p:spPr bwMode="auto">
            <a:xfrm flipV="1">
              <a:off x="3354"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4" name="Line 25"/>
            <p:cNvSpPr>
              <a:spLocks noChangeShapeType="1"/>
            </p:cNvSpPr>
            <p:nvPr/>
          </p:nvSpPr>
          <p:spPr bwMode="auto">
            <a:xfrm flipV="1">
              <a:off x="3143"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5" name="Oval 30"/>
            <p:cNvSpPr>
              <a:spLocks noChangeArrowheads="1"/>
            </p:cNvSpPr>
            <p:nvPr/>
          </p:nvSpPr>
          <p:spPr bwMode="auto">
            <a:xfrm>
              <a:off x="3769" y="1766"/>
              <a:ext cx="497"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6" name="Oval 31"/>
            <p:cNvSpPr>
              <a:spLocks noChangeArrowheads="1"/>
            </p:cNvSpPr>
            <p:nvPr/>
          </p:nvSpPr>
          <p:spPr bwMode="auto">
            <a:xfrm>
              <a:off x="3791" y="1797"/>
              <a:ext cx="452"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7" name="Line 32"/>
            <p:cNvSpPr>
              <a:spLocks noChangeShapeType="1"/>
            </p:cNvSpPr>
            <p:nvPr/>
          </p:nvSpPr>
          <p:spPr bwMode="auto">
            <a:xfrm>
              <a:off x="4017"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8" name="Line 33"/>
            <p:cNvSpPr>
              <a:spLocks noChangeShapeType="1"/>
            </p:cNvSpPr>
            <p:nvPr/>
          </p:nvSpPr>
          <p:spPr bwMode="auto">
            <a:xfrm>
              <a:off x="4017"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9" name="Line 34"/>
            <p:cNvSpPr>
              <a:spLocks noChangeShapeType="1"/>
            </p:cNvSpPr>
            <p:nvPr/>
          </p:nvSpPr>
          <p:spPr bwMode="auto">
            <a:xfrm>
              <a:off x="4108"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0" name="Line 35"/>
            <p:cNvSpPr>
              <a:spLocks noChangeShapeType="1"/>
            </p:cNvSpPr>
            <p:nvPr/>
          </p:nvSpPr>
          <p:spPr bwMode="auto">
            <a:xfrm>
              <a:off x="3897"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1" name="Line 36"/>
            <p:cNvSpPr>
              <a:spLocks noChangeShapeType="1"/>
            </p:cNvSpPr>
            <p:nvPr/>
          </p:nvSpPr>
          <p:spPr bwMode="auto">
            <a:xfrm>
              <a:off x="4183"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2" name="Line 37"/>
            <p:cNvSpPr>
              <a:spLocks noChangeShapeType="1"/>
            </p:cNvSpPr>
            <p:nvPr/>
          </p:nvSpPr>
          <p:spPr bwMode="auto">
            <a:xfrm>
              <a:off x="3821" y="1902"/>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3" name="Line 38"/>
            <p:cNvSpPr>
              <a:spLocks noChangeShapeType="1"/>
            </p:cNvSpPr>
            <p:nvPr/>
          </p:nvSpPr>
          <p:spPr bwMode="auto">
            <a:xfrm>
              <a:off x="4213"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4" name="Line 39"/>
            <p:cNvSpPr>
              <a:spLocks noChangeShapeType="1"/>
            </p:cNvSpPr>
            <p:nvPr/>
          </p:nvSpPr>
          <p:spPr bwMode="auto">
            <a:xfrm>
              <a:off x="3791"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5" name="Line 40"/>
            <p:cNvSpPr>
              <a:spLocks noChangeShapeType="1"/>
            </p:cNvSpPr>
            <p:nvPr/>
          </p:nvSpPr>
          <p:spPr bwMode="auto">
            <a:xfrm flipV="1">
              <a:off x="4183"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6" name="Line 41"/>
            <p:cNvSpPr>
              <a:spLocks noChangeShapeType="1"/>
            </p:cNvSpPr>
            <p:nvPr/>
          </p:nvSpPr>
          <p:spPr bwMode="auto">
            <a:xfrm flipV="1">
              <a:off x="3821" y="2113"/>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7" name="Line 42"/>
            <p:cNvSpPr>
              <a:spLocks noChangeShapeType="1"/>
            </p:cNvSpPr>
            <p:nvPr/>
          </p:nvSpPr>
          <p:spPr bwMode="auto">
            <a:xfrm flipV="1">
              <a:off x="4108" y="1827"/>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8" name="Line 43"/>
            <p:cNvSpPr>
              <a:spLocks noChangeShapeType="1"/>
            </p:cNvSpPr>
            <p:nvPr/>
          </p:nvSpPr>
          <p:spPr bwMode="auto">
            <a:xfrm flipV="1">
              <a:off x="3897" y="2189"/>
              <a:ext cx="15"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9" name="Oval 49"/>
            <p:cNvSpPr>
              <a:spLocks noChangeArrowheads="1"/>
            </p:cNvSpPr>
            <p:nvPr/>
          </p:nvSpPr>
          <p:spPr bwMode="auto">
            <a:xfrm>
              <a:off x="4545" y="1797"/>
              <a:ext cx="452" cy="437"/>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0" name="Line 50"/>
            <p:cNvSpPr>
              <a:spLocks noChangeShapeType="1"/>
            </p:cNvSpPr>
            <p:nvPr/>
          </p:nvSpPr>
          <p:spPr bwMode="auto">
            <a:xfrm>
              <a:off x="4771" y="221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1" name="Line 51"/>
            <p:cNvSpPr>
              <a:spLocks noChangeShapeType="1"/>
            </p:cNvSpPr>
            <p:nvPr/>
          </p:nvSpPr>
          <p:spPr bwMode="auto">
            <a:xfrm>
              <a:off x="4771" y="179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2" name="Line 52"/>
            <p:cNvSpPr>
              <a:spLocks noChangeShapeType="1"/>
            </p:cNvSpPr>
            <p:nvPr/>
          </p:nvSpPr>
          <p:spPr bwMode="auto">
            <a:xfrm>
              <a:off x="4876" y="218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3" name="Line 53"/>
            <p:cNvSpPr>
              <a:spLocks noChangeShapeType="1"/>
            </p:cNvSpPr>
            <p:nvPr/>
          </p:nvSpPr>
          <p:spPr bwMode="auto">
            <a:xfrm>
              <a:off x="4665" y="182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4" name="Line 54"/>
            <p:cNvSpPr>
              <a:spLocks noChangeShapeType="1"/>
            </p:cNvSpPr>
            <p:nvPr/>
          </p:nvSpPr>
          <p:spPr bwMode="auto">
            <a:xfrm>
              <a:off x="4937"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5" name="Line 55"/>
            <p:cNvSpPr>
              <a:spLocks noChangeShapeType="1"/>
            </p:cNvSpPr>
            <p:nvPr/>
          </p:nvSpPr>
          <p:spPr bwMode="auto">
            <a:xfrm>
              <a:off x="4575"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6" name="Line 56"/>
            <p:cNvSpPr>
              <a:spLocks noChangeShapeType="1"/>
            </p:cNvSpPr>
            <p:nvPr/>
          </p:nvSpPr>
          <p:spPr bwMode="auto">
            <a:xfrm>
              <a:off x="4967"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7" name="Line 57"/>
            <p:cNvSpPr>
              <a:spLocks noChangeShapeType="1"/>
            </p:cNvSpPr>
            <p:nvPr/>
          </p:nvSpPr>
          <p:spPr bwMode="auto">
            <a:xfrm>
              <a:off x="4545" y="2023"/>
              <a:ext cx="3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8" name="Line 58"/>
            <p:cNvSpPr>
              <a:spLocks noChangeShapeType="1"/>
            </p:cNvSpPr>
            <p:nvPr/>
          </p:nvSpPr>
          <p:spPr bwMode="auto">
            <a:xfrm flipV="1">
              <a:off x="4937" y="1902"/>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9" name="Line 59"/>
            <p:cNvSpPr>
              <a:spLocks noChangeShapeType="1"/>
            </p:cNvSpPr>
            <p:nvPr/>
          </p:nvSpPr>
          <p:spPr bwMode="auto">
            <a:xfrm flipV="1">
              <a:off x="4575" y="2113"/>
              <a:ext cx="30"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0" name="Line 60"/>
            <p:cNvSpPr>
              <a:spLocks noChangeShapeType="1"/>
            </p:cNvSpPr>
            <p:nvPr/>
          </p:nvSpPr>
          <p:spPr bwMode="auto">
            <a:xfrm flipV="1">
              <a:off x="4876" y="1827"/>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1" name="Line 61"/>
            <p:cNvSpPr>
              <a:spLocks noChangeShapeType="1"/>
            </p:cNvSpPr>
            <p:nvPr/>
          </p:nvSpPr>
          <p:spPr bwMode="auto">
            <a:xfrm flipV="1">
              <a:off x="4665" y="2189"/>
              <a:ext cx="1" cy="1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2" name="Line 82"/>
            <p:cNvSpPr>
              <a:spLocks noChangeShapeType="1"/>
            </p:cNvSpPr>
            <p:nvPr/>
          </p:nvSpPr>
          <p:spPr bwMode="auto">
            <a:xfrm>
              <a:off x="3264" y="2023"/>
              <a:ext cx="2140" cy="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3" name="Freeform 83"/>
            <p:cNvSpPr>
              <a:spLocks/>
            </p:cNvSpPr>
            <p:nvPr/>
          </p:nvSpPr>
          <p:spPr bwMode="auto">
            <a:xfrm>
              <a:off x="5359" y="2002"/>
              <a:ext cx="116" cy="45"/>
            </a:xfrm>
            <a:custGeom>
              <a:avLst/>
              <a:gdLst>
                <a:gd name="T0" fmla="*/ 116 w 116"/>
                <a:gd name="T1" fmla="*/ 19 h 45"/>
                <a:gd name="T2" fmla="*/ 0 w 116"/>
                <a:gd name="T3" fmla="*/ 0 h 45"/>
                <a:gd name="T4" fmla="*/ 0 w 116"/>
                <a:gd name="T5" fmla="*/ 45 h 45"/>
                <a:gd name="T6" fmla="*/ 116 w 116"/>
                <a:gd name="T7" fmla="*/ 19 h 45"/>
              </a:gdLst>
              <a:ahLst/>
              <a:cxnLst>
                <a:cxn ang="0">
                  <a:pos x="T0" y="T1"/>
                </a:cxn>
                <a:cxn ang="0">
                  <a:pos x="T2" y="T3"/>
                </a:cxn>
                <a:cxn ang="0">
                  <a:pos x="T4" y="T5"/>
                </a:cxn>
                <a:cxn ang="0">
                  <a:pos x="T6" y="T7"/>
                </a:cxn>
              </a:cxnLst>
              <a:rect l="0" t="0" r="r" b="b"/>
              <a:pathLst>
                <a:path w="116" h="45">
                  <a:moveTo>
                    <a:pt x="116" y="19"/>
                  </a:moveTo>
                  <a:lnTo>
                    <a:pt x="0" y="0"/>
                  </a:lnTo>
                  <a:lnTo>
                    <a:pt x="0" y="45"/>
                  </a:lnTo>
                  <a:lnTo>
                    <a:pt x="11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4" name="Line 88"/>
            <p:cNvSpPr>
              <a:spLocks noChangeShapeType="1"/>
            </p:cNvSpPr>
            <p:nvPr/>
          </p:nvSpPr>
          <p:spPr bwMode="auto">
            <a:xfrm flipV="1">
              <a:off x="4775" y="1308"/>
              <a:ext cx="1" cy="454"/>
            </a:xfrm>
            <a:prstGeom prst="line">
              <a:avLst/>
            </a:prstGeom>
            <a:noFill/>
            <a:ln w="19050">
              <a:solidFill>
                <a:srgbClr val="FFFFFF"/>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6" name="Rectangle 99"/>
            <p:cNvSpPr>
              <a:spLocks noChangeArrowheads="1"/>
            </p:cNvSpPr>
            <p:nvPr/>
          </p:nvSpPr>
          <p:spPr bwMode="auto">
            <a:xfrm>
              <a:off x="4675" y="204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O'</a:t>
              </a:r>
            </a:p>
          </p:txBody>
        </p:sp>
        <p:sp>
          <p:nvSpPr>
            <p:cNvPr id="137" name="Rectangle 100"/>
            <p:cNvSpPr>
              <a:spLocks noChangeArrowheads="1"/>
            </p:cNvSpPr>
            <p:nvPr/>
          </p:nvSpPr>
          <p:spPr bwMode="auto">
            <a:xfrm>
              <a:off x="5346" y="2044"/>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x'</a:t>
              </a:r>
            </a:p>
          </p:txBody>
        </p:sp>
        <p:sp>
          <p:nvSpPr>
            <p:cNvPr id="138" name="Rectangle 101"/>
            <p:cNvSpPr>
              <a:spLocks noChangeArrowheads="1"/>
            </p:cNvSpPr>
            <p:nvPr/>
          </p:nvSpPr>
          <p:spPr bwMode="auto">
            <a:xfrm>
              <a:off x="4622" y="1260"/>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y</a:t>
              </a:r>
              <a:r>
                <a:rPr kumimoji="0" lang="en-US" altLang="zh-CN" sz="20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139" name="Rectangle 102"/>
            <p:cNvSpPr>
              <a:spLocks noChangeArrowheads="1"/>
            </p:cNvSpPr>
            <p:nvPr/>
          </p:nvSpPr>
          <p:spPr bwMode="auto">
            <a:xfrm>
              <a:off x="5041" y="1428"/>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S' </a:t>
              </a:r>
            </a:p>
          </p:txBody>
        </p:sp>
        <p:sp>
          <p:nvSpPr>
            <p:cNvPr id="140" name="Rectangle 103"/>
            <p:cNvSpPr>
              <a:spLocks noChangeArrowheads="1"/>
            </p:cNvSpPr>
            <p:nvPr/>
          </p:nvSpPr>
          <p:spPr bwMode="auto">
            <a:xfrm>
              <a:off x="5168" y="1428"/>
              <a:ext cx="1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系</a:t>
              </a:r>
            </a:p>
          </p:txBody>
        </p:sp>
        <p:sp>
          <p:nvSpPr>
            <p:cNvPr id="141" name="Freeform 211"/>
            <p:cNvSpPr>
              <a:spLocks/>
            </p:cNvSpPr>
            <p:nvPr/>
          </p:nvSpPr>
          <p:spPr bwMode="auto">
            <a:xfrm>
              <a:off x="3255" y="1990"/>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2" name="Freeform 212"/>
            <p:cNvSpPr>
              <a:spLocks/>
            </p:cNvSpPr>
            <p:nvPr/>
          </p:nvSpPr>
          <p:spPr bwMode="auto">
            <a:xfrm>
              <a:off x="4011" y="1993"/>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3" name="Freeform 213"/>
            <p:cNvSpPr>
              <a:spLocks/>
            </p:cNvSpPr>
            <p:nvPr/>
          </p:nvSpPr>
          <p:spPr bwMode="auto">
            <a:xfrm>
              <a:off x="4776" y="1993"/>
              <a:ext cx="181" cy="64"/>
            </a:xfrm>
            <a:custGeom>
              <a:avLst/>
              <a:gdLst>
                <a:gd name="T0" fmla="*/ 181 w 181"/>
                <a:gd name="T1" fmla="*/ 31 h 64"/>
                <a:gd name="T2" fmla="*/ 49 w 181"/>
                <a:gd name="T3" fmla="*/ 64 h 64"/>
                <a:gd name="T4" fmla="*/ 0 w 181"/>
                <a:gd name="T5" fmla="*/ 31 h 64"/>
                <a:gd name="T6" fmla="*/ 49 w 181"/>
                <a:gd name="T7" fmla="*/ 0 h 64"/>
                <a:gd name="T8" fmla="*/ 181 w 181"/>
                <a:gd name="T9" fmla="*/ 31 h 64"/>
              </a:gdLst>
              <a:ahLst/>
              <a:cxnLst>
                <a:cxn ang="0">
                  <a:pos x="T0" y="T1"/>
                </a:cxn>
                <a:cxn ang="0">
                  <a:pos x="T2" y="T3"/>
                </a:cxn>
                <a:cxn ang="0">
                  <a:pos x="T4" y="T5"/>
                </a:cxn>
                <a:cxn ang="0">
                  <a:pos x="T6" y="T7"/>
                </a:cxn>
                <a:cxn ang="0">
                  <a:pos x="T8" y="T9"/>
                </a:cxn>
              </a:cxnLst>
              <a:rect l="0" t="0" r="r" b="b"/>
              <a:pathLst>
                <a:path w="181" h="64">
                  <a:moveTo>
                    <a:pt x="181" y="31"/>
                  </a:moveTo>
                  <a:lnTo>
                    <a:pt x="49" y="64"/>
                  </a:lnTo>
                  <a:lnTo>
                    <a:pt x="0" y="31"/>
                  </a:lnTo>
                  <a:lnTo>
                    <a:pt x="49" y="0"/>
                  </a:lnTo>
                  <a:lnTo>
                    <a:pt x="18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4" name="Oval 215"/>
            <p:cNvSpPr>
              <a:spLocks noChangeArrowheads="1"/>
            </p:cNvSpPr>
            <p:nvPr/>
          </p:nvSpPr>
          <p:spPr bwMode="auto">
            <a:xfrm>
              <a:off x="4522" y="1769"/>
              <a:ext cx="497" cy="498"/>
            </a:xfrm>
            <a:prstGeom prst="ellipse">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grpSp>
        <p:nvGrpSpPr>
          <p:cNvPr id="145" name="Group 223"/>
          <p:cNvGrpSpPr>
            <a:grpSpLocks/>
          </p:cNvGrpSpPr>
          <p:nvPr/>
        </p:nvGrpSpPr>
        <p:grpSpPr bwMode="auto">
          <a:xfrm>
            <a:off x="5247705" y="3716338"/>
            <a:ext cx="2068512" cy="1168400"/>
            <a:chOff x="3460" y="2493"/>
            <a:chExt cx="1303" cy="736"/>
          </a:xfrm>
        </p:grpSpPr>
        <p:sp>
          <p:nvSpPr>
            <p:cNvPr id="146" name="Oval 64"/>
            <p:cNvSpPr>
              <a:spLocks noChangeArrowheads="1"/>
            </p:cNvSpPr>
            <p:nvPr/>
          </p:nvSpPr>
          <p:spPr bwMode="auto">
            <a:xfrm>
              <a:off x="3776" y="2752"/>
              <a:ext cx="482" cy="477"/>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7" name="Oval 65"/>
            <p:cNvSpPr>
              <a:spLocks noChangeArrowheads="1"/>
            </p:cNvSpPr>
            <p:nvPr/>
          </p:nvSpPr>
          <p:spPr bwMode="auto">
            <a:xfrm>
              <a:off x="3791" y="2776"/>
              <a:ext cx="452" cy="438"/>
            </a:xfrm>
            <a:prstGeom prst="ellipse">
              <a:avLst/>
            </a:prstGeom>
            <a:noFill/>
            <a:ln w="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8" name="Line 66"/>
            <p:cNvSpPr>
              <a:spLocks noChangeShapeType="1"/>
            </p:cNvSpPr>
            <p:nvPr/>
          </p:nvSpPr>
          <p:spPr bwMode="auto">
            <a:xfrm>
              <a:off x="4032" y="3183"/>
              <a:ext cx="1" cy="16"/>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9" name="Line 67"/>
            <p:cNvSpPr>
              <a:spLocks noChangeShapeType="1"/>
            </p:cNvSpPr>
            <p:nvPr/>
          </p:nvSpPr>
          <p:spPr bwMode="auto">
            <a:xfrm>
              <a:off x="4017" y="2761"/>
              <a:ext cx="1" cy="30"/>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0" name="Line 68"/>
            <p:cNvSpPr>
              <a:spLocks noChangeShapeType="1"/>
            </p:cNvSpPr>
            <p:nvPr/>
          </p:nvSpPr>
          <p:spPr bwMode="auto">
            <a:xfrm>
              <a:off x="4123" y="315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1" name="Line 69"/>
            <p:cNvSpPr>
              <a:spLocks noChangeShapeType="1"/>
            </p:cNvSpPr>
            <p:nvPr/>
          </p:nvSpPr>
          <p:spPr bwMode="auto">
            <a:xfrm>
              <a:off x="3912" y="2791"/>
              <a:ext cx="15" cy="3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2" name="Line 70"/>
            <p:cNvSpPr>
              <a:spLocks noChangeShapeType="1"/>
            </p:cNvSpPr>
            <p:nvPr/>
          </p:nvSpPr>
          <p:spPr bwMode="auto">
            <a:xfrm>
              <a:off x="4198" y="309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3" name="Line 71"/>
            <p:cNvSpPr>
              <a:spLocks noChangeShapeType="1"/>
            </p:cNvSpPr>
            <p:nvPr/>
          </p:nvSpPr>
          <p:spPr bwMode="auto">
            <a:xfrm>
              <a:off x="3821" y="2882"/>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4" name="Line 72"/>
            <p:cNvSpPr>
              <a:spLocks noChangeShapeType="1"/>
            </p:cNvSpPr>
            <p:nvPr/>
          </p:nvSpPr>
          <p:spPr bwMode="auto">
            <a:xfrm>
              <a:off x="4213" y="298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5" name="Line 73"/>
            <p:cNvSpPr>
              <a:spLocks noChangeShapeType="1"/>
            </p:cNvSpPr>
            <p:nvPr/>
          </p:nvSpPr>
          <p:spPr bwMode="auto">
            <a:xfrm>
              <a:off x="3791" y="2987"/>
              <a:ext cx="30" cy="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6" name="Line 74"/>
            <p:cNvSpPr>
              <a:spLocks noChangeShapeType="1"/>
            </p:cNvSpPr>
            <p:nvPr/>
          </p:nvSpPr>
          <p:spPr bwMode="auto">
            <a:xfrm flipV="1">
              <a:off x="4198" y="2882"/>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7" name="Line 75"/>
            <p:cNvSpPr>
              <a:spLocks noChangeShapeType="1"/>
            </p:cNvSpPr>
            <p:nvPr/>
          </p:nvSpPr>
          <p:spPr bwMode="auto">
            <a:xfrm flipV="1">
              <a:off x="3821" y="3093"/>
              <a:ext cx="30"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8" name="Line 76"/>
            <p:cNvSpPr>
              <a:spLocks noChangeShapeType="1"/>
            </p:cNvSpPr>
            <p:nvPr/>
          </p:nvSpPr>
          <p:spPr bwMode="auto">
            <a:xfrm flipV="1">
              <a:off x="4123" y="2791"/>
              <a:ext cx="15" cy="31"/>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9" name="Line 77"/>
            <p:cNvSpPr>
              <a:spLocks noChangeShapeType="1"/>
            </p:cNvSpPr>
            <p:nvPr/>
          </p:nvSpPr>
          <p:spPr bwMode="auto">
            <a:xfrm flipV="1">
              <a:off x="3912" y="3153"/>
              <a:ext cx="15" cy="15"/>
            </a:xfrm>
            <a:prstGeom prst="line">
              <a:avLst/>
            </a:prstGeom>
            <a:noFill/>
            <a:ln w="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1" name="Line 84"/>
            <p:cNvSpPr>
              <a:spLocks noChangeShapeType="1"/>
            </p:cNvSpPr>
            <p:nvPr/>
          </p:nvSpPr>
          <p:spPr bwMode="auto">
            <a:xfrm>
              <a:off x="4017" y="2987"/>
              <a:ext cx="632"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2" name="Freeform 85"/>
            <p:cNvSpPr>
              <a:spLocks/>
            </p:cNvSpPr>
            <p:nvPr/>
          </p:nvSpPr>
          <p:spPr bwMode="auto">
            <a:xfrm>
              <a:off x="4640" y="2961"/>
              <a:ext cx="123" cy="55"/>
            </a:xfrm>
            <a:custGeom>
              <a:avLst/>
              <a:gdLst>
                <a:gd name="T0" fmla="*/ 123 w 123"/>
                <a:gd name="T1" fmla="*/ 24 h 55"/>
                <a:gd name="T2" fmla="*/ 0 w 123"/>
                <a:gd name="T3" fmla="*/ 0 h 55"/>
                <a:gd name="T4" fmla="*/ 2 w 123"/>
                <a:gd name="T5" fmla="*/ 55 h 55"/>
                <a:gd name="T6" fmla="*/ 123 w 123"/>
                <a:gd name="T7" fmla="*/ 24 h 55"/>
                <a:gd name="T8" fmla="*/ 123 w 123"/>
                <a:gd name="T9" fmla="*/ 24 h 55"/>
              </a:gdLst>
              <a:ahLst/>
              <a:cxnLst>
                <a:cxn ang="0">
                  <a:pos x="T0" y="T1"/>
                </a:cxn>
                <a:cxn ang="0">
                  <a:pos x="T2" y="T3"/>
                </a:cxn>
                <a:cxn ang="0">
                  <a:pos x="T4" y="T5"/>
                </a:cxn>
                <a:cxn ang="0">
                  <a:pos x="T6" y="T7"/>
                </a:cxn>
                <a:cxn ang="0">
                  <a:pos x="T8" y="T9"/>
                </a:cxn>
              </a:cxnLst>
              <a:rect l="0" t="0" r="r" b="b"/>
              <a:pathLst>
                <a:path w="123" h="55">
                  <a:moveTo>
                    <a:pt x="123" y="24"/>
                  </a:moveTo>
                  <a:lnTo>
                    <a:pt x="0" y="0"/>
                  </a:lnTo>
                  <a:lnTo>
                    <a:pt x="2" y="55"/>
                  </a:lnTo>
                  <a:lnTo>
                    <a:pt x="123" y="24"/>
                  </a:lnTo>
                  <a:lnTo>
                    <a:pt x="123" y="24"/>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3" name="Line 86"/>
            <p:cNvSpPr>
              <a:spLocks noChangeShapeType="1"/>
            </p:cNvSpPr>
            <p:nvPr/>
          </p:nvSpPr>
          <p:spPr bwMode="auto">
            <a:xfrm flipH="1">
              <a:off x="3520" y="2994"/>
              <a:ext cx="166" cy="1"/>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4" name="Freeform 87"/>
            <p:cNvSpPr>
              <a:spLocks/>
            </p:cNvSpPr>
            <p:nvPr/>
          </p:nvSpPr>
          <p:spPr bwMode="auto">
            <a:xfrm>
              <a:off x="3460" y="2972"/>
              <a:ext cx="105" cy="46"/>
            </a:xfrm>
            <a:custGeom>
              <a:avLst/>
              <a:gdLst>
                <a:gd name="T0" fmla="*/ 0 w 105"/>
                <a:gd name="T1" fmla="*/ 31 h 46"/>
                <a:gd name="T2" fmla="*/ 105 w 105"/>
                <a:gd name="T3" fmla="*/ 46 h 46"/>
                <a:gd name="T4" fmla="*/ 105 w 105"/>
                <a:gd name="T5" fmla="*/ 0 h 46"/>
                <a:gd name="T6" fmla="*/ 0 w 105"/>
                <a:gd name="T7" fmla="*/ 31 h 46"/>
                <a:gd name="T8" fmla="*/ 60 w 105"/>
                <a:gd name="T9" fmla="*/ 31 h 46"/>
                <a:gd name="T10" fmla="*/ 0 w 105"/>
                <a:gd name="T11" fmla="*/ 31 h 46"/>
              </a:gdLst>
              <a:ahLst/>
              <a:cxnLst>
                <a:cxn ang="0">
                  <a:pos x="T0" y="T1"/>
                </a:cxn>
                <a:cxn ang="0">
                  <a:pos x="T2" y="T3"/>
                </a:cxn>
                <a:cxn ang="0">
                  <a:pos x="T4" y="T5"/>
                </a:cxn>
                <a:cxn ang="0">
                  <a:pos x="T6" y="T7"/>
                </a:cxn>
                <a:cxn ang="0">
                  <a:pos x="T8" y="T9"/>
                </a:cxn>
                <a:cxn ang="0">
                  <a:pos x="T10" y="T11"/>
                </a:cxn>
              </a:cxnLst>
              <a:rect l="0" t="0" r="r" b="b"/>
              <a:pathLst>
                <a:path w="105" h="46">
                  <a:moveTo>
                    <a:pt x="0" y="31"/>
                  </a:moveTo>
                  <a:lnTo>
                    <a:pt x="105" y="46"/>
                  </a:lnTo>
                  <a:lnTo>
                    <a:pt x="105" y="0"/>
                  </a:lnTo>
                  <a:lnTo>
                    <a:pt x="0" y="31"/>
                  </a:lnTo>
                  <a:lnTo>
                    <a:pt x="60" y="31"/>
                  </a:lnTo>
                  <a:lnTo>
                    <a:pt x="0" y="31"/>
                  </a:lnTo>
                  <a:close/>
                </a:path>
              </a:pathLst>
            </a:custGeom>
            <a:solidFill>
              <a:srgbClr val="FDF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5" name="Line 90"/>
            <p:cNvSpPr>
              <a:spLocks noChangeShapeType="1"/>
            </p:cNvSpPr>
            <p:nvPr/>
          </p:nvSpPr>
          <p:spPr bwMode="auto">
            <a:xfrm flipV="1">
              <a:off x="4021" y="2524"/>
              <a:ext cx="1" cy="211"/>
            </a:xfrm>
            <a:prstGeom prst="line">
              <a:avLst/>
            </a:prstGeom>
            <a:noFill/>
            <a:ln w="19050">
              <a:solidFill>
                <a:srgbClr val="FDFA00"/>
              </a:solidFill>
              <a:round/>
              <a:headEnd type="none" w="med" len="lg"/>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7" name="Rectangle 92"/>
            <p:cNvSpPr>
              <a:spLocks noChangeArrowheads="1"/>
            </p:cNvSpPr>
            <p:nvPr/>
          </p:nvSpPr>
          <p:spPr bwMode="auto">
            <a:xfrm>
              <a:off x="3888" y="294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DFA00"/>
                  </a:solidFill>
                  <a:effectLst/>
                  <a:uLnTx/>
                  <a:uFillTx/>
                  <a:latin typeface="Times New Roman" pitchFamily="18" charset="0"/>
                  <a:cs typeface="Times New Roman" pitchFamily="18" charset="0"/>
                </a:rPr>
                <a:t>O</a:t>
              </a:r>
              <a:endPar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68" name="Rectangle 93"/>
            <p:cNvSpPr>
              <a:spLocks noChangeArrowheads="1"/>
            </p:cNvSpPr>
            <p:nvPr/>
          </p:nvSpPr>
          <p:spPr bwMode="auto">
            <a:xfrm>
              <a:off x="3545" y="2758"/>
              <a:ext cx="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DFA00"/>
                  </a:solidFill>
                  <a:effectLst/>
                  <a:uLnTx/>
                  <a:uFillTx/>
                  <a:latin typeface="Times New Roman" pitchFamily="18" charset="0"/>
                  <a:cs typeface="Times New Roman" pitchFamily="18" charset="0"/>
                </a:rPr>
                <a:t>-</a:t>
              </a:r>
              <a:endPar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9" name="Rectangle 94"/>
            <p:cNvSpPr>
              <a:spLocks noChangeArrowheads="1"/>
            </p:cNvSpPr>
            <p:nvPr/>
          </p:nvSpPr>
          <p:spPr bwMode="auto">
            <a:xfrm>
              <a:off x="3603" y="275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DFA00"/>
                  </a:solidFill>
                  <a:effectLst/>
                  <a:uLnTx/>
                  <a:uFillTx/>
                  <a:latin typeface="Times New Roman" pitchFamily="18" charset="0"/>
                  <a:cs typeface="Times New Roman" pitchFamily="18" charset="0"/>
                </a:rPr>
                <a:t>u</a:t>
              </a:r>
              <a:endPar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0" name="Rectangle 95"/>
            <p:cNvSpPr>
              <a:spLocks noChangeArrowheads="1"/>
            </p:cNvSpPr>
            <p:nvPr/>
          </p:nvSpPr>
          <p:spPr bwMode="auto">
            <a:xfrm>
              <a:off x="3915" y="2493"/>
              <a:ext cx="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smtClean="0">
                  <a:ln>
                    <a:noFill/>
                  </a:ln>
                  <a:solidFill>
                    <a:srgbClr val="FDFA00"/>
                  </a:solidFill>
                  <a:effectLst/>
                  <a:uLnTx/>
                  <a:uFillTx/>
                  <a:latin typeface="Times New Roman" pitchFamily="18" charset="0"/>
                  <a:cs typeface="Times New Roman" pitchFamily="18" charset="0"/>
                </a:rPr>
                <a:t>y</a:t>
              </a:r>
              <a:endPar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1" name="Rectangle 96"/>
            <p:cNvSpPr>
              <a:spLocks noChangeArrowheads="1"/>
            </p:cNvSpPr>
            <p:nvPr/>
          </p:nvSpPr>
          <p:spPr bwMode="auto">
            <a:xfrm>
              <a:off x="4111" y="251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DFA00"/>
                  </a:solidFill>
                  <a:effectLst/>
                  <a:uLnTx/>
                  <a:uFillTx/>
                  <a:latin typeface="Times New Roman" pitchFamily="18" charset="0"/>
                  <a:cs typeface="Times New Roman" pitchFamily="18" charset="0"/>
                </a:rPr>
                <a:t>S</a:t>
              </a:r>
              <a:endPar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2" name="Rectangle 97"/>
            <p:cNvSpPr>
              <a:spLocks noChangeArrowheads="1"/>
            </p:cNvSpPr>
            <p:nvPr/>
          </p:nvSpPr>
          <p:spPr bwMode="auto">
            <a:xfrm>
              <a:off x="4194" y="2511"/>
              <a:ext cx="1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smtClean="0">
                  <a:ln>
                    <a:noFill/>
                  </a:ln>
                  <a:solidFill>
                    <a:srgbClr val="FDFA00"/>
                  </a:solidFill>
                  <a:effectLst/>
                  <a:uLnTx/>
                  <a:uFillTx/>
                  <a:latin typeface="Times New Roman" pitchFamily="18" charset="0"/>
                  <a:cs typeface="Times New Roman" pitchFamily="18" charset="0"/>
                </a:rPr>
                <a:t>系</a:t>
              </a:r>
              <a:endParaRPr kumimoji="0" lang="zh-CN" altLang="en-US"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3" name="Rectangle 98"/>
            <p:cNvSpPr>
              <a:spLocks noChangeArrowheads="1"/>
            </p:cNvSpPr>
            <p:nvPr/>
          </p:nvSpPr>
          <p:spPr bwMode="auto">
            <a:xfrm>
              <a:off x="4649" y="300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dirty="0" smtClean="0">
                  <a:ln>
                    <a:noFill/>
                  </a:ln>
                  <a:solidFill>
                    <a:srgbClr val="FDFA00"/>
                  </a:solidFill>
                  <a:effectLst/>
                  <a:uLnTx/>
                  <a:uFillTx/>
                  <a:latin typeface="Times New Roman" pitchFamily="18" charset="0"/>
                  <a:cs typeface="Times New Roman" pitchFamily="18" charset="0"/>
                </a:rPr>
                <a:t>x</a:t>
              </a:r>
              <a:endPar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74" name="Freeform 216"/>
            <p:cNvSpPr>
              <a:spLocks/>
            </p:cNvSpPr>
            <p:nvPr/>
          </p:nvSpPr>
          <p:spPr bwMode="auto">
            <a:xfrm>
              <a:off x="4014" y="2871"/>
              <a:ext cx="120" cy="120"/>
            </a:xfrm>
            <a:custGeom>
              <a:avLst/>
              <a:gdLst>
                <a:gd name="T0" fmla="*/ 8 w 8"/>
                <a:gd name="T1" fmla="*/ 0 h 8"/>
                <a:gd name="T2" fmla="*/ 6 w 8"/>
                <a:gd name="T3" fmla="*/ 3 h 8"/>
                <a:gd name="T4" fmla="*/ 4 w 8"/>
                <a:gd name="T5" fmla="*/ 6 h 8"/>
                <a:gd name="T6" fmla="*/ 1 w 8"/>
                <a:gd name="T7" fmla="*/ 8 h 8"/>
                <a:gd name="T8" fmla="*/ 0 w 8"/>
                <a:gd name="T9" fmla="*/ 8 h 8"/>
                <a:gd name="T10" fmla="*/ 0 w 8"/>
                <a:gd name="T11" fmla="*/ 7 h 8"/>
                <a:gd name="T12" fmla="*/ 2 w 8"/>
                <a:gd name="T13" fmla="*/ 4 h 8"/>
                <a:gd name="T14" fmla="*/ 5 w 8"/>
                <a:gd name="T15" fmla="*/ 2 h 8"/>
                <a:gd name="T16" fmla="*/ 8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0"/>
                  </a:moveTo>
                  <a:lnTo>
                    <a:pt x="6" y="3"/>
                  </a:lnTo>
                  <a:lnTo>
                    <a:pt x="4" y="6"/>
                  </a:lnTo>
                  <a:lnTo>
                    <a:pt x="1" y="8"/>
                  </a:lnTo>
                  <a:lnTo>
                    <a:pt x="0" y="8"/>
                  </a:lnTo>
                  <a:lnTo>
                    <a:pt x="0" y="7"/>
                  </a:lnTo>
                  <a:lnTo>
                    <a:pt x="2" y="4"/>
                  </a:lnTo>
                  <a:lnTo>
                    <a:pt x="5" y="2"/>
                  </a:lnTo>
                  <a:lnTo>
                    <a:pt x="8"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pSp>
      <p:sp>
        <p:nvSpPr>
          <p:cNvPr id="175" name="Rectangle 218"/>
          <p:cNvSpPr>
            <a:spLocks noChangeArrowheads="1"/>
          </p:cNvSpPr>
          <p:nvPr/>
        </p:nvSpPr>
        <p:spPr bwMode="auto">
          <a:xfrm>
            <a:off x="683568" y="5605463"/>
            <a:ext cx="334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p>
            <a:pPr marL="361950" indent="-361950" fontAlgn="base">
              <a:spcBef>
                <a:spcPct val="50000"/>
              </a:spcBef>
              <a:spcAft>
                <a:spcPct val="0"/>
              </a:spcAft>
            </a:pPr>
            <a:r>
              <a:rPr lang="en-US" altLang="zh-CN" sz="2000" b="1" dirty="0" smtClean="0">
                <a:solidFill>
                  <a:srgbClr val="FFFFFF"/>
                </a:solidFill>
                <a:latin typeface="Times New Roman" pitchFamily="18" charset="0"/>
                <a:ea typeface="楷体_GB2312" pitchFamily="49" charset="-122"/>
                <a:cs typeface="Times New Roman" pitchFamily="18" charset="0"/>
              </a:rPr>
              <a:t>(a) S</a:t>
            </a:r>
            <a:r>
              <a:rPr lang="zh-CN" altLang="en-US" sz="2000" b="1" dirty="0" smtClean="0">
                <a:solidFill>
                  <a:srgbClr val="FFFFFF"/>
                </a:solidFill>
                <a:latin typeface="Times New Roman" pitchFamily="18" charset="0"/>
                <a:ea typeface="楷体_GB2312" pitchFamily="49" charset="-122"/>
                <a:cs typeface="Times New Roman" pitchFamily="18" charset="0"/>
              </a:rPr>
              <a:t>系中的观察者观测，</a:t>
            </a:r>
            <a:r>
              <a:rPr lang="en-US" altLang="zh-CN" sz="2000" b="1" dirty="0" smtClean="0">
                <a:solidFill>
                  <a:srgbClr val="FFFFFF"/>
                </a:solidFill>
                <a:latin typeface="Times New Roman" pitchFamily="18" charset="0"/>
                <a:ea typeface="楷体_GB2312" pitchFamily="49" charset="-122"/>
                <a:cs typeface="Times New Roman" pitchFamily="18" charset="0"/>
              </a:rPr>
              <a:t>S</a:t>
            </a:r>
            <a:r>
              <a:rPr lang="en-US" altLang="zh-CN" sz="2000" b="1" i="1" dirty="0" smtClean="0">
                <a:solidFill>
                  <a:srgbClr val="FFFFFF"/>
                </a:solidFill>
                <a:latin typeface="Times New Roman" pitchFamily="18" charset="0"/>
                <a:ea typeface="楷体_GB2312" pitchFamily="49" charset="-122"/>
                <a:cs typeface="Times New Roman" pitchFamily="18" charset="0"/>
              </a:rPr>
              <a:t>'</a:t>
            </a:r>
            <a:r>
              <a:rPr lang="zh-CN" altLang="en-US" sz="2000" b="1" dirty="0" smtClean="0">
                <a:solidFill>
                  <a:srgbClr val="FFFFFF"/>
                </a:solidFill>
                <a:latin typeface="Times New Roman" pitchFamily="18" charset="0"/>
                <a:ea typeface="楷体_GB2312" pitchFamily="49" charset="-122"/>
                <a:cs typeface="Times New Roman" pitchFamily="18" charset="0"/>
              </a:rPr>
              <a:t>系的钟较自己的钟走得慢。</a:t>
            </a:r>
          </a:p>
        </p:txBody>
      </p:sp>
      <p:sp>
        <p:nvSpPr>
          <p:cNvPr id="176" name="Text Box 219"/>
          <p:cNvSpPr txBox="1">
            <a:spLocks noChangeArrowheads="1"/>
          </p:cNvSpPr>
          <p:nvPr/>
        </p:nvSpPr>
        <p:spPr bwMode="auto">
          <a:xfrm>
            <a:off x="611188" y="441325"/>
            <a:ext cx="82819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lgn="l">
              <a:spcBef>
                <a:spcPct val="0"/>
              </a:spcBef>
              <a:defRPr>
                <a:solidFill>
                  <a:schemeClr val="tx1"/>
                </a:solidFill>
                <a:latin typeface="Arial" pitchFamily="34" charset="0"/>
                <a:ea typeface="宋体" pitchFamily="2" charset="-122"/>
              </a:defRPr>
            </a:lvl1pPr>
            <a:lvl2pPr marL="7223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spcBef>
                <a:spcPct val="50000"/>
              </a:spcBef>
              <a:spcAft>
                <a:spcPct val="0"/>
              </a:spcAft>
            </a:pPr>
            <a:r>
              <a:rPr kumimoji="1" lang="en-US" altLang="zh-CN"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(2)</a:t>
            </a:r>
            <a:r>
              <a:rPr kumimoji="1" lang="en-US" altLang="zh-CN" sz="2400" b="1" dirty="0" smtClean="0">
                <a:solidFill>
                  <a:srgbClr val="00FF00"/>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 </a:t>
            </a:r>
            <a:r>
              <a:rPr lang="zh-CN" altLang="en-US" sz="2400" b="1" dirty="0" smtClean="0">
                <a:solidFill>
                  <a:srgbClr val="FFFFFF"/>
                </a:solidFill>
                <a:latin typeface="Times New Roman" pitchFamily="18" charset="0"/>
                <a:ea typeface="仿宋_GB2312" pitchFamily="49" charset="-122"/>
                <a:cs typeface="Times New Roman" pitchFamily="18" charset="0"/>
              </a:rPr>
              <a:t>时间膨胀是相对的，到底谁的钟慢，要看对哪个惯性系而言。不同惯性系的共同结论是：对本惯性系作相对运动的时钟变慢。 </a:t>
            </a:r>
          </a:p>
        </p:txBody>
      </p:sp>
      <p:sp>
        <p:nvSpPr>
          <p:cNvPr id="178" name="Line 32"/>
          <p:cNvSpPr>
            <a:spLocks noChangeShapeType="1"/>
          </p:cNvSpPr>
          <p:nvPr/>
        </p:nvSpPr>
        <p:spPr bwMode="auto">
          <a:xfrm>
            <a:off x="4371090" y="1916832"/>
            <a:ext cx="0" cy="3240000"/>
          </a:xfrm>
          <a:prstGeom prst="line">
            <a:avLst/>
          </a:prstGeom>
          <a:noFill/>
          <a:ln w="38100" cmpd="dbl">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0849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dissolve">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dissolve">
                                      <p:cBhvr>
                                        <p:cTn id="12" dur="500"/>
                                        <p:tgtEl>
                                          <p:spTgt spid="177"/>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5"/>
                                        </p:tgtEl>
                                        <p:attrNameLst>
                                          <p:attrName>style.visibility</p:attrName>
                                        </p:attrNameLst>
                                      </p:cBhvr>
                                      <p:to>
                                        <p:strVal val="visible"/>
                                      </p:to>
                                    </p:set>
                                    <p:animEffect transition="in" filter="dissolve">
                                      <p:cBhvr>
                                        <p:cTn id="21" dur="500"/>
                                        <p:tgtEl>
                                          <p:spTgt spid="175"/>
                                        </p:tgtEl>
                                      </p:cBhvr>
                                    </p:animEffect>
                                  </p:childTnLst>
                                </p:cTn>
                              </p:par>
                              <p:par>
                                <p:cTn id="22" presetID="2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animEffect transition="in" filter="dissolve">
                                      <p:cBhvr>
                                        <p:cTn id="29" dur="500"/>
                                        <p:tgtEl>
                                          <p:spTgt spid="178"/>
                                        </p:tgtEl>
                                      </p:cBhvr>
                                    </p:animEffect>
                                  </p:childTnLst>
                                </p:cTn>
                              </p:par>
                              <p:par>
                                <p:cTn id="30" presetID="9" presetClass="entr" presetSubtype="0" fill="hold"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nodeType="withEffect">
                                  <p:stCondLst>
                                    <p:cond delay="0"/>
                                  </p:stCondLst>
                                  <p:childTnLst>
                                    <p:set>
                                      <p:cBhvr>
                                        <p:cTn id="34" dur="1" fill="hold">
                                          <p:stCondLst>
                                            <p:cond delay="0"/>
                                          </p:stCondLst>
                                        </p:cTn>
                                        <p:tgtEl>
                                          <p:spTgt spid="145"/>
                                        </p:tgtEl>
                                        <p:attrNameLst>
                                          <p:attrName>style.visibility</p:attrName>
                                        </p:attrNameLst>
                                      </p:cBhvr>
                                      <p:to>
                                        <p:strVal val="visible"/>
                                      </p:to>
                                    </p:set>
                                    <p:animEffect transition="in" filter="dissolve">
                                      <p:cBhvr>
                                        <p:cTn id="35" dur="500"/>
                                        <p:tgtEl>
                                          <p:spTgt spid="14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4" grpId="0"/>
      <p:bldP spid="175" grpId="0"/>
      <p:bldP spid="176" grpId="0"/>
      <p:bldP spid="17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37</a:t>
            </a:fld>
            <a:endParaRPr lang="zh-CN" altLang="en-US"/>
          </a:p>
        </p:txBody>
      </p:sp>
      <p:sp>
        <p:nvSpPr>
          <p:cNvPr id="5" name="Text Box 4"/>
          <p:cNvSpPr txBox="1">
            <a:spLocks noChangeArrowheads="1"/>
          </p:cNvSpPr>
          <p:nvPr/>
        </p:nvSpPr>
        <p:spPr bwMode="auto">
          <a:xfrm>
            <a:off x="433388" y="438150"/>
            <a:ext cx="8353425"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lgn="l">
              <a:spcBef>
                <a:spcPct val="0"/>
              </a:spcBef>
              <a:defRPr>
                <a:solidFill>
                  <a:schemeClr val="tx1"/>
                </a:solidFill>
                <a:latin typeface="Arial" pitchFamily="34" charset="0"/>
                <a:ea typeface="宋体" pitchFamily="2" charset="-122"/>
              </a:defRPr>
            </a:lvl1pPr>
            <a:lvl2pPr marL="6302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30000"/>
              </a:lnSpc>
              <a:spcBef>
                <a:spcPct val="50000"/>
              </a:spcBef>
              <a:spcAft>
                <a:spcPct val="0"/>
              </a:spcAft>
            </a:pPr>
            <a:r>
              <a:rPr kumimoji="1" lang="en-US" altLang="zh-CN" sz="2400" b="1"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(3)</a:t>
            </a:r>
            <a:r>
              <a:rPr kumimoji="1" lang="en-US" altLang="zh-CN" sz="2400" b="1"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Wingdings 2" pitchFamily="18" charset="2"/>
              </a:rPr>
              <a:t> </a:t>
            </a:r>
            <a:r>
              <a:rPr lang="zh-CN" altLang="en-US" sz="2400" b="1" smtClean="0">
                <a:solidFill>
                  <a:srgbClr val="FFFFFF"/>
                </a:solidFill>
                <a:latin typeface="Times New Roman" pitchFamily="18" charset="0"/>
                <a:ea typeface="仿宋_GB2312" pitchFamily="49" charset="-122"/>
                <a:cs typeface="Times New Roman" pitchFamily="18" charset="0"/>
              </a:rPr>
              <a:t>运动的时钟变慢是光速不变原理的直接推论，是时空的属性，不涉及时钟的任何机械原因和原子内部的任何过程。</a:t>
            </a:r>
          </a:p>
        </p:txBody>
      </p:sp>
      <p:sp>
        <p:nvSpPr>
          <p:cNvPr id="6" name="Text Box 5"/>
          <p:cNvSpPr txBox="1">
            <a:spLocks noChangeArrowheads="1"/>
          </p:cNvSpPr>
          <p:nvPr/>
        </p:nvSpPr>
        <p:spPr bwMode="auto">
          <a:xfrm>
            <a:off x="466725" y="1765199"/>
            <a:ext cx="8280400" cy="8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0850" indent="-450850" algn="l">
              <a:spcBef>
                <a:spcPct val="0"/>
              </a:spcBef>
              <a:defRPr>
                <a:solidFill>
                  <a:schemeClr val="tx1"/>
                </a:solidFill>
                <a:latin typeface="Arial" pitchFamily="34" charset="0"/>
                <a:ea typeface="宋体" pitchFamily="2" charset="-122"/>
              </a:defRPr>
            </a:lvl1pPr>
            <a:lvl2pPr marL="6302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Bef>
                <a:spcPct val="50000"/>
              </a:spcBef>
              <a:spcAft>
                <a:spcPct val="0"/>
              </a:spcAft>
            </a:pPr>
            <a:r>
              <a:rPr kumimoji="1" lang="en-US" altLang="zh-CN"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(4)</a:t>
            </a:r>
            <a:r>
              <a:rPr kumimoji="1" lang="en-US" altLang="zh-CN"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sym typeface="Wingdings 2" pitchFamily="18" charset="2"/>
              </a:rPr>
              <a:t> </a:t>
            </a:r>
            <a:r>
              <a:rPr lang="zh-CN" altLang="en-US" sz="2400" b="1" dirty="0" smtClean="0">
                <a:solidFill>
                  <a:srgbClr val="FFFFFF"/>
                </a:solidFill>
                <a:latin typeface="Times New Roman" pitchFamily="18" charset="0"/>
                <a:ea typeface="仿宋_GB2312" pitchFamily="49" charset="-122"/>
                <a:cs typeface="Times New Roman" pitchFamily="18" charset="0"/>
              </a:rPr>
              <a:t>运动时钟变慢，不仅限于任何计时装置变慢，运动参考系中的一切物理、化学过程，乃至生命节奏都变慢了。 </a:t>
            </a:r>
          </a:p>
        </p:txBody>
      </p:sp>
      <p:sp>
        <p:nvSpPr>
          <p:cNvPr id="7" name="Text Box 6"/>
          <p:cNvSpPr txBox="1">
            <a:spLocks noChangeArrowheads="1"/>
          </p:cNvSpPr>
          <p:nvPr/>
        </p:nvSpPr>
        <p:spPr bwMode="auto">
          <a:xfrm>
            <a:off x="466725" y="2943176"/>
            <a:ext cx="828198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49263" indent="-449263" fontAlgn="base">
              <a:lnSpc>
                <a:spcPct val="120000"/>
              </a:lnSpc>
              <a:spcBef>
                <a:spcPct val="50000"/>
              </a:spcBef>
              <a:spcAft>
                <a:spcPct val="0"/>
              </a:spcAft>
            </a:pPr>
            <a:r>
              <a:rPr kumimoji="1" lang="en-US" altLang="zh-CN" sz="2400" b="1" dirty="0" smtClean="0">
                <a:solidFill>
                  <a:schemeClr val="bg1"/>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(5) </a:t>
            </a:r>
            <a:r>
              <a:rPr lang="zh-CN" altLang="en-US" sz="2400" b="1" dirty="0" smtClean="0">
                <a:solidFill>
                  <a:schemeClr val="bg1"/>
                </a:solidFill>
                <a:latin typeface="Times New Roman" pitchFamily="18" charset="0"/>
                <a:cs typeface="Times New Roman" pitchFamily="18" charset="0"/>
              </a:rPr>
              <a:t>相对论</a:t>
            </a:r>
            <a:r>
              <a:rPr lang="zh-CN" altLang="en-US" sz="2400" b="1" dirty="0">
                <a:solidFill>
                  <a:schemeClr val="bg1"/>
                </a:solidFill>
                <a:latin typeface="Times New Roman" pitchFamily="18" charset="0"/>
                <a:cs typeface="Times New Roman" pitchFamily="18" charset="0"/>
              </a:rPr>
              <a:t>的时钟变慢与长度收缩总是紧密联系在一起的。所有验证相对论时钟变慢效应的近代物理实验，都同样验证了相对论长度收缩效应</a:t>
            </a:r>
            <a:r>
              <a:rPr lang="zh-CN" altLang="en-US" sz="2400" b="1" dirty="0" smtClean="0">
                <a:solidFill>
                  <a:schemeClr val="bg1"/>
                </a:solidFill>
                <a:latin typeface="Times New Roman" pitchFamily="18" charset="0"/>
                <a:cs typeface="Times New Roman" pitchFamily="18" charset="0"/>
              </a:rPr>
              <a:t>。</a:t>
            </a:r>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589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38</a:t>
            </a:fld>
            <a:endParaRPr lang="zh-CN" altLang="en-US"/>
          </a:p>
        </p:txBody>
      </p:sp>
      <p:sp>
        <p:nvSpPr>
          <p:cNvPr id="13" name="Text Box 2"/>
          <p:cNvSpPr txBox="1">
            <a:spLocks noChangeArrowheads="1"/>
          </p:cNvSpPr>
          <p:nvPr/>
        </p:nvSpPr>
        <p:spPr bwMode="auto">
          <a:xfrm>
            <a:off x="576263" y="346075"/>
            <a:ext cx="82804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fontAlgn="base">
              <a:lnSpc>
                <a:spcPct val="120000"/>
              </a:lnSpc>
              <a:spcBef>
                <a:spcPct val="50000"/>
              </a:spcBef>
              <a:spcAft>
                <a:spcPct val="0"/>
              </a:spcAft>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静止的</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π</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介子的半衰期为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1.77×10</a:t>
            </a:r>
            <a:r>
              <a:rPr kumimoji="0" lang="en-US" altLang="zh-CN" sz="2400" b="1" i="0" u="none" strike="noStrike" kern="0" cap="none" spc="0" normalizeH="0" baseline="30000" noProof="0" dirty="0" smtClean="0">
                <a:ln>
                  <a:noFill/>
                </a:ln>
                <a:solidFill>
                  <a:srgbClr val="FFCC66"/>
                </a:solidFill>
                <a:effectLst/>
                <a:uLnTx/>
                <a:uFillTx/>
                <a:latin typeface="Times New Roman" pitchFamily="18" charset="0"/>
                <a:cs typeface="Times New Roman" pitchFamily="18" charset="0"/>
              </a:rPr>
              <a:t>-8</a:t>
            </a:r>
            <a:r>
              <a:rPr lang="zh-CN" altLang="en-US" sz="2400" b="1" kern="0" dirty="0" smtClean="0">
                <a:solidFill>
                  <a:srgbClr val="FFFFFF"/>
                </a:solidFill>
                <a:latin typeface="Times New Roman" pitchFamily="18" charset="0"/>
                <a:cs typeface="Times New Roman" pitchFamily="18" charset="0"/>
              </a:rPr>
              <a:t> </a:t>
            </a:r>
            <a:r>
              <a:rPr lang="en-US" altLang="zh-CN" sz="2400" b="1" kern="0" dirty="0" smtClean="0">
                <a:solidFill>
                  <a:srgbClr val="FFCC66"/>
                </a:solidFill>
                <a:latin typeface="Times New Roman" pitchFamily="18" charset="0"/>
                <a:cs typeface="Times New Roman" pitchFamily="18" charset="0"/>
              </a:rPr>
              <a:t>s</a:t>
            </a:r>
            <a:r>
              <a:rPr lang="zh-CN" altLang="en-US" sz="2400" b="1" kern="0" dirty="0" smtClean="0">
                <a:solidFill>
                  <a:srgbClr val="FFFFFF"/>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不稳定粒子数目减少一半经历的时间称为半衰期</a:t>
            </a:r>
            <a:r>
              <a:rPr lang="zh-CN" altLang="en-US" sz="2400" b="1" kern="0" dirty="0">
                <a:solidFill>
                  <a:srgbClr val="FFFFFF"/>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即当</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1/2</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时，</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N</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N</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0</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/2</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）。今有一束平行运动的</a:t>
            </a:r>
            <a:r>
              <a:rPr lang="en-US" altLang="zh-CN" sz="2400" b="1" kern="0" dirty="0">
                <a:solidFill>
                  <a:srgbClr val="FFCC66"/>
                </a:solidFill>
                <a:latin typeface="Times New Roman" pitchFamily="18" charset="0"/>
                <a:cs typeface="Times New Roman" pitchFamily="18" charset="0"/>
              </a:rPr>
              <a:t>π</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介子，速率为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0.99c</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，在离开</a:t>
            </a:r>
            <a:r>
              <a:rPr lang="en-US" altLang="zh-CN" sz="2400" b="1" kern="0" dirty="0">
                <a:solidFill>
                  <a:srgbClr val="FFCC66"/>
                </a:solidFill>
                <a:latin typeface="Times New Roman" pitchFamily="18" charset="0"/>
                <a:cs typeface="Times New Roman" pitchFamily="18" charset="0"/>
              </a:rPr>
              <a:t>π</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介子</a:t>
            </a:r>
            <a:r>
              <a:rPr lang="zh-CN" altLang="en-US" sz="2400" b="1" kern="0" dirty="0">
                <a:solidFill>
                  <a:srgbClr val="FFFFFF"/>
                </a:solidFill>
                <a:latin typeface="Times New Roman" pitchFamily="18" charset="0"/>
                <a:cs typeface="Times New Roman" pitchFamily="18" charset="0"/>
              </a:rPr>
              <a:t>源 （加速器中的靶</a:t>
            </a:r>
            <a:r>
              <a:rPr lang="zh-CN" altLang="en-US" sz="2400" b="1" kern="0" dirty="0" smtClean="0">
                <a:solidFill>
                  <a:srgbClr val="FFFFFF"/>
                </a:solidFill>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39 m</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处，发现其强度已减少为原来强度的一半。</a:t>
            </a:r>
            <a:endPar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4" name="Rectangle 3"/>
          <p:cNvSpPr>
            <a:spLocks noChangeArrowheads="1"/>
          </p:cNvSpPr>
          <p:nvPr/>
        </p:nvSpPr>
        <p:spPr bwMode="auto">
          <a:xfrm>
            <a:off x="215900" y="379413"/>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例</a:t>
            </a:r>
          </a:p>
        </p:txBody>
      </p:sp>
      <p:sp>
        <p:nvSpPr>
          <p:cNvPr id="15" name="Text Box 4"/>
          <p:cNvSpPr txBox="1">
            <a:spLocks noChangeArrowheads="1"/>
          </p:cNvSpPr>
          <p:nvPr/>
        </p:nvSpPr>
        <p:spPr bwMode="auto">
          <a:xfrm>
            <a:off x="612775" y="28844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用经典力学解释实验结果</a:t>
            </a:r>
          </a:p>
        </p:txBody>
      </p:sp>
      <p:sp>
        <p:nvSpPr>
          <p:cNvPr id="16" name="Rectangle 5"/>
          <p:cNvSpPr>
            <a:spLocks noChangeArrowheads="1"/>
          </p:cNvSpPr>
          <p:nvPr/>
        </p:nvSpPr>
        <p:spPr bwMode="auto">
          <a:xfrm>
            <a:off x="215900" y="2884488"/>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解</a:t>
            </a:r>
          </a:p>
        </p:txBody>
      </p:sp>
      <p:sp>
        <p:nvSpPr>
          <p:cNvPr id="17" name="Text Box 6"/>
          <p:cNvSpPr txBox="1">
            <a:spLocks noChangeArrowheads="1"/>
          </p:cNvSpPr>
          <p:nvPr/>
        </p:nvSpPr>
        <p:spPr bwMode="auto">
          <a:xfrm>
            <a:off x="1042988" y="3486150"/>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400" b="1" dirty="0" smtClean="0">
                <a:solidFill>
                  <a:srgbClr val="FFCC66"/>
                </a:solidFill>
                <a:latin typeface="Times New Roman" pitchFamily="18" charset="0"/>
                <a:cs typeface="Times New Roman" pitchFamily="18" charset="0"/>
              </a:rPr>
              <a:t>π</a:t>
            </a:r>
            <a:r>
              <a:rPr lang="zh-CN" altLang="en-US" sz="2400" b="1" dirty="0" smtClean="0">
                <a:solidFill>
                  <a:srgbClr val="FFFFFF"/>
                </a:solidFill>
                <a:latin typeface="Times New Roman" pitchFamily="18" charset="0"/>
                <a:cs typeface="Times New Roman" pitchFamily="18" charset="0"/>
              </a:rPr>
              <a:t>介子束在半衰期内即半数衰变前通过的路程为</a:t>
            </a:r>
          </a:p>
        </p:txBody>
      </p:sp>
      <p:graphicFrame>
        <p:nvGraphicFramePr>
          <p:cNvPr id="19" name="Object 8"/>
          <p:cNvGraphicFramePr>
            <a:graphicFrameLocks noChangeAspect="1"/>
          </p:cNvGraphicFramePr>
          <p:nvPr>
            <p:extLst>
              <p:ext uri="{D42A27DB-BD31-4B8C-83A1-F6EECF244321}">
                <p14:modId xmlns:p14="http://schemas.microsoft.com/office/powerpoint/2010/main" val="2886815255"/>
              </p:ext>
            </p:extLst>
          </p:nvPr>
        </p:nvGraphicFramePr>
        <p:xfrm>
          <a:off x="1763688" y="4077072"/>
          <a:ext cx="5410080" cy="482400"/>
        </p:xfrm>
        <a:graphic>
          <a:graphicData uri="http://schemas.openxmlformats.org/presentationml/2006/ole">
            <mc:AlternateContent xmlns:mc="http://schemas.openxmlformats.org/markup-compatibility/2006">
              <mc:Choice xmlns:v="urn:schemas-microsoft-com:vml" Requires="v">
                <p:oleObj spid="_x0000_s1510461" name="Equation" r:id="rId3" imgW="2705040" imgH="241200" progId="Equation.DSMT4">
                  <p:embed/>
                </p:oleObj>
              </mc:Choice>
              <mc:Fallback>
                <p:oleObj name="Equation" r:id="rId3" imgW="2705040" imgH="241200" progId="Equation.DSMT4">
                  <p:embed/>
                  <p:pic>
                    <p:nvPicPr>
                      <p:cNvPr id="0" name=""/>
                      <p:cNvPicPr>
                        <a:picLocks noChangeAspect="1" noChangeArrowheads="1"/>
                      </p:cNvPicPr>
                      <p:nvPr/>
                    </p:nvPicPr>
                    <p:blipFill>
                      <a:blip r:embed="rId4"/>
                      <a:srcRect/>
                      <a:stretch>
                        <a:fillRect/>
                      </a:stretch>
                    </p:blipFill>
                    <p:spPr bwMode="auto">
                      <a:xfrm>
                        <a:off x="1763688" y="4077072"/>
                        <a:ext cx="541008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9"/>
          <p:cNvSpPr txBox="1">
            <a:spLocks noChangeArrowheads="1"/>
          </p:cNvSpPr>
          <p:nvPr/>
        </p:nvSpPr>
        <p:spPr bwMode="auto">
          <a:xfrm>
            <a:off x="1042988" y="4652963"/>
            <a:ext cx="7607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lang="zh-CN" altLang="en-US" sz="2400" b="1" dirty="0" smtClean="0">
                <a:solidFill>
                  <a:srgbClr val="FFFFFF"/>
                </a:solidFill>
                <a:latin typeface="Times New Roman" pitchFamily="18" charset="0"/>
                <a:cs typeface="Times New Roman" pitchFamily="18" charset="0"/>
              </a:rPr>
              <a:t>与实验结果矛盾，</a:t>
            </a:r>
            <a:r>
              <a:rPr lang="en-US" altLang="zh-CN" sz="2400" b="1" dirty="0" smtClean="0">
                <a:solidFill>
                  <a:srgbClr val="FFCC66"/>
                </a:solidFill>
                <a:latin typeface="Times New Roman" pitchFamily="18" charset="0"/>
                <a:cs typeface="Times New Roman" pitchFamily="18" charset="0"/>
              </a:rPr>
              <a:t>π</a:t>
            </a:r>
            <a:r>
              <a:rPr lang="zh-CN" altLang="en-US" sz="2400" b="1" dirty="0" smtClean="0">
                <a:solidFill>
                  <a:srgbClr val="FFFFFF"/>
                </a:solidFill>
                <a:latin typeface="Times New Roman" pitchFamily="18" charset="0"/>
                <a:cs typeface="Times New Roman" pitchFamily="18" charset="0"/>
              </a:rPr>
              <a:t>介子的运动速度接近光速，牛顿力学已不适用，必须考虑相对论效应。 </a:t>
            </a:r>
          </a:p>
        </p:txBody>
      </p:sp>
      <p:sp>
        <p:nvSpPr>
          <p:cNvPr id="21" name="Rectangle 10"/>
          <p:cNvSpPr>
            <a:spLocks noChangeArrowheads="1"/>
          </p:cNvSpPr>
          <p:nvPr/>
        </p:nvSpPr>
        <p:spPr bwMode="auto">
          <a:xfrm>
            <a:off x="573458" y="2292350"/>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dirty="0" smtClean="0">
                <a:solidFill>
                  <a:srgbClr val="FFFFFF"/>
                </a:solidFill>
                <a:latin typeface="Times New Roman" pitchFamily="18" charset="0"/>
                <a:cs typeface="Times New Roman" pitchFamily="18" charset="0"/>
              </a:rPr>
              <a:t>试解释这一实验结果。</a:t>
            </a:r>
          </a:p>
        </p:txBody>
      </p:sp>
      <p:sp>
        <p:nvSpPr>
          <p:cNvPr id="23" name="Rectangle 15"/>
          <p:cNvSpPr>
            <a:spLocks noChangeArrowheads="1"/>
          </p:cNvSpPr>
          <p:nvPr/>
        </p:nvSpPr>
        <p:spPr bwMode="auto">
          <a:xfrm>
            <a:off x="215900" y="229235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求</a:t>
            </a:r>
          </a:p>
        </p:txBody>
      </p:sp>
    </p:spTree>
    <p:extLst>
      <p:ext uri="{BB962C8B-B14F-4D97-AF65-F5344CB8AC3E}">
        <p14:creationId xmlns:p14="http://schemas.microsoft.com/office/powerpoint/2010/main" val="25809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20"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a:t>
            </a:fld>
            <a:endParaRPr lang="zh-CN" altLang="en-US"/>
          </a:p>
        </p:txBody>
      </p:sp>
      <p:sp>
        <p:nvSpPr>
          <p:cNvPr id="3" name="Text Box 10"/>
          <p:cNvSpPr txBox="1">
            <a:spLocks noChangeArrowheads="1"/>
          </p:cNvSpPr>
          <p:nvPr/>
        </p:nvSpPr>
        <p:spPr bwMode="auto">
          <a:xfrm>
            <a:off x="539750" y="1124744"/>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伽利略坐标变换</a:t>
            </a:r>
          </a:p>
        </p:txBody>
      </p:sp>
      <p:sp>
        <p:nvSpPr>
          <p:cNvPr id="5" name="AutoShape 19"/>
          <p:cNvSpPr>
            <a:spLocks noChangeAspect="1" noChangeArrowheads="1" noTextEdit="1"/>
          </p:cNvSpPr>
          <p:nvPr/>
        </p:nvSpPr>
        <p:spPr bwMode="auto">
          <a:xfrm>
            <a:off x="2339975" y="4149080"/>
            <a:ext cx="4824413" cy="2203178"/>
          </a:xfrm>
          <a:prstGeom prst="rect">
            <a:avLst/>
          </a:prstGeom>
          <a:solidFill>
            <a:srgbClr val="00FFFF">
              <a:alpha val="20000"/>
            </a:srgbClr>
          </a:solidFill>
          <a:ln w="9525">
            <a:solidFill>
              <a:srgbClr val="FFFFFF">
                <a:alpha val="50000"/>
              </a:srgbClr>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 name="Line 20"/>
          <p:cNvSpPr>
            <a:spLocks noChangeShapeType="1"/>
          </p:cNvSpPr>
          <p:nvPr/>
        </p:nvSpPr>
        <p:spPr bwMode="auto">
          <a:xfrm>
            <a:off x="6372200" y="5567140"/>
            <a:ext cx="520700" cy="1588"/>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 name="Freeform 21"/>
          <p:cNvSpPr>
            <a:spLocks/>
          </p:cNvSpPr>
          <p:nvPr/>
        </p:nvSpPr>
        <p:spPr bwMode="auto">
          <a:xfrm>
            <a:off x="3502025" y="4259040"/>
            <a:ext cx="2943225" cy="1308100"/>
          </a:xfrm>
          <a:custGeom>
            <a:avLst/>
            <a:gdLst>
              <a:gd name="T0" fmla="*/ 0 w 147"/>
              <a:gd name="T1" fmla="*/ 0 h 96"/>
              <a:gd name="T2" fmla="*/ 0 w 147"/>
              <a:gd name="T3" fmla="*/ 96 h 96"/>
              <a:gd name="T4" fmla="*/ 147 w 147"/>
              <a:gd name="T5" fmla="*/ 96 h 96"/>
            </a:gdLst>
            <a:ahLst/>
            <a:cxnLst>
              <a:cxn ang="0">
                <a:pos x="T0" y="T1"/>
              </a:cxn>
              <a:cxn ang="0">
                <a:pos x="T2" y="T3"/>
              </a:cxn>
              <a:cxn ang="0">
                <a:pos x="T4" y="T5"/>
              </a:cxn>
            </a:cxnLst>
            <a:rect l="0" t="0" r="r" b="b"/>
            <a:pathLst>
              <a:path w="147" h="96">
                <a:moveTo>
                  <a:pt x="0" y="0"/>
                </a:moveTo>
                <a:lnTo>
                  <a:pt x="0" y="96"/>
                </a:lnTo>
                <a:lnTo>
                  <a:pt x="147" y="96"/>
                </a:lnTo>
              </a:path>
            </a:pathLst>
          </a:custGeom>
          <a:noFill/>
          <a:ln w="28575" cmpd="sng">
            <a:solidFill>
              <a:srgbClr val="FFFFFF"/>
            </a:solidFill>
            <a:prstDash val="solid"/>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 name="Line 24"/>
          <p:cNvSpPr>
            <a:spLocks noChangeShapeType="1"/>
          </p:cNvSpPr>
          <p:nvPr/>
        </p:nvSpPr>
        <p:spPr bwMode="auto">
          <a:xfrm flipH="1">
            <a:off x="3181350" y="5567140"/>
            <a:ext cx="1060450" cy="477838"/>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 name="Line 26"/>
          <p:cNvSpPr>
            <a:spLocks noChangeShapeType="1"/>
          </p:cNvSpPr>
          <p:nvPr/>
        </p:nvSpPr>
        <p:spPr bwMode="auto">
          <a:xfrm>
            <a:off x="4241800" y="4271740"/>
            <a:ext cx="1588" cy="1295400"/>
          </a:xfrm>
          <a:prstGeom prst="line">
            <a:avLst/>
          </a:prstGeom>
          <a:noFill/>
          <a:ln w="28575">
            <a:solidFill>
              <a:srgbClr val="FFFF00"/>
            </a:solidFill>
            <a:round/>
            <a:headEnd type="triangle" w="med" len="lg"/>
            <a:tailEnd type="non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 name="Line 27"/>
          <p:cNvSpPr>
            <a:spLocks noChangeShapeType="1"/>
          </p:cNvSpPr>
          <p:nvPr/>
        </p:nvSpPr>
        <p:spPr bwMode="auto">
          <a:xfrm flipH="1">
            <a:off x="2460625" y="5567140"/>
            <a:ext cx="1041400" cy="477838"/>
          </a:xfrm>
          <a:prstGeom prst="line">
            <a:avLst/>
          </a:prstGeom>
          <a:noFill/>
          <a:ln w="28575">
            <a:solidFill>
              <a:srgbClr val="FFFFFF"/>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 name="Line 32"/>
          <p:cNvSpPr>
            <a:spLocks noChangeShapeType="1"/>
          </p:cNvSpPr>
          <p:nvPr/>
        </p:nvSpPr>
        <p:spPr bwMode="auto">
          <a:xfrm>
            <a:off x="4279329" y="4642926"/>
            <a:ext cx="364679" cy="0"/>
          </a:xfrm>
          <a:prstGeom prst="line">
            <a:avLst/>
          </a:prstGeom>
          <a:noFill/>
          <a:ln w="19050">
            <a:solidFill>
              <a:schemeClr val="bg1"/>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Rectangle 38"/>
          <p:cNvSpPr>
            <a:spLocks noChangeArrowheads="1"/>
          </p:cNvSpPr>
          <p:nvPr/>
        </p:nvSpPr>
        <p:spPr bwMode="auto">
          <a:xfrm>
            <a:off x="3594100" y="4760690"/>
            <a:ext cx="1412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S</a:t>
            </a:r>
          </a:p>
        </p:txBody>
      </p:sp>
      <p:sp>
        <p:nvSpPr>
          <p:cNvPr id="18" name="Rectangle 39"/>
          <p:cNvSpPr>
            <a:spLocks noChangeArrowheads="1"/>
          </p:cNvSpPr>
          <p:nvPr/>
        </p:nvSpPr>
        <p:spPr bwMode="auto">
          <a:xfrm>
            <a:off x="4302125" y="4760690"/>
            <a:ext cx="2111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S'</a:t>
            </a:r>
          </a:p>
        </p:txBody>
      </p:sp>
      <p:sp>
        <p:nvSpPr>
          <p:cNvPr id="19" name="Rectangle 40"/>
          <p:cNvSpPr>
            <a:spLocks noChangeArrowheads="1"/>
          </p:cNvSpPr>
          <p:nvPr/>
        </p:nvSpPr>
        <p:spPr bwMode="auto">
          <a:xfrm>
            <a:off x="3275856" y="4132312"/>
            <a:ext cx="11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y</a:t>
            </a:r>
            <a:endParaRPr kumimoji="0" lang="en-US" altLang="zh-CN" sz="20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20" name="Rectangle 41"/>
          <p:cNvSpPr>
            <a:spLocks noChangeArrowheads="1"/>
          </p:cNvSpPr>
          <p:nvPr/>
        </p:nvSpPr>
        <p:spPr bwMode="auto">
          <a:xfrm>
            <a:off x="3964633" y="4204320"/>
            <a:ext cx="1825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y'</a:t>
            </a:r>
          </a:p>
        </p:txBody>
      </p:sp>
      <p:sp>
        <p:nvSpPr>
          <p:cNvPr id="21" name="Rectangle 42"/>
          <p:cNvSpPr>
            <a:spLocks noChangeArrowheads="1"/>
          </p:cNvSpPr>
          <p:nvPr/>
        </p:nvSpPr>
        <p:spPr bwMode="auto">
          <a:xfrm>
            <a:off x="2597150" y="5976715"/>
            <a:ext cx="98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z</a:t>
            </a:r>
          </a:p>
        </p:txBody>
      </p:sp>
      <p:sp>
        <p:nvSpPr>
          <p:cNvPr id="22" name="Rectangle 43"/>
          <p:cNvSpPr>
            <a:spLocks noChangeArrowheads="1"/>
          </p:cNvSpPr>
          <p:nvPr/>
        </p:nvSpPr>
        <p:spPr bwMode="auto">
          <a:xfrm>
            <a:off x="3321050" y="5987827"/>
            <a:ext cx="168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smtClean="0">
                <a:ln>
                  <a:noFill/>
                </a:ln>
                <a:solidFill>
                  <a:srgbClr val="FFFF00"/>
                </a:solidFill>
                <a:effectLst/>
                <a:uLnTx/>
                <a:uFillTx/>
                <a:latin typeface="Times New Roman" pitchFamily="18" charset="0"/>
                <a:cs typeface="Times New Roman" pitchFamily="18" charset="0"/>
              </a:rPr>
              <a:t>z'</a:t>
            </a:r>
          </a:p>
        </p:txBody>
      </p:sp>
      <p:sp>
        <p:nvSpPr>
          <p:cNvPr id="23" name="Rectangle 44"/>
          <p:cNvSpPr>
            <a:spLocks noChangeArrowheads="1"/>
          </p:cNvSpPr>
          <p:nvPr/>
        </p:nvSpPr>
        <p:spPr bwMode="auto">
          <a:xfrm>
            <a:off x="6300192" y="5608415"/>
            <a:ext cx="127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24" name="Rectangle 45"/>
          <p:cNvSpPr>
            <a:spLocks noChangeArrowheads="1"/>
          </p:cNvSpPr>
          <p:nvPr/>
        </p:nvSpPr>
        <p:spPr bwMode="auto">
          <a:xfrm>
            <a:off x="6732240" y="5606827"/>
            <a:ext cx="1968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x'</a:t>
            </a:r>
          </a:p>
        </p:txBody>
      </p:sp>
      <p:sp>
        <p:nvSpPr>
          <p:cNvPr id="25" name="Rectangle 46"/>
          <p:cNvSpPr>
            <a:spLocks noChangeArrowheads="1"/>
          </p:cNvSpPr>
          <p:nvPr/>
        </p:nvSpPr>
        <p:spPr bwMode="auto">
          <a:xfrm>
            <a:off x="3419872" y="5572472"/>
            <a:ext cx="184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O</a:t>
            </a:r>
          </a:p>
        </p:txBody>
      </p:sp>
      <p:sp>
        <p:nvSpPr>
          <p:cNvPr id="26" name="Rectangle 47"/>
          <p:cNvSpPr>
            <a:spLocks noChangeArrowheads="1"/>
          </p:cNvSpPr>
          <p:nvPr/>
        </p:nvSpPr>
        <p:spPr bwMode="auto">
          <a:xfrm>
            <a:off x="4152900" y="5597302"/>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smtClean="0">
                <a:ln>
                  <a:noFill/>
                </a:ln>
                <a:solidFill>
                  <a:srgbClr val="FFFF00"/>
                </a:solidFill>
                <a:effectLst/>
                <a:uLnTx/>
                <a:uFillTx/>
                <a:latin typeface="Times New Roman" pitchFamily="18" charset="0"/>
                <a:cs typeface="Times New Roman" pitchFamily="18" charset="0"/>
              </a:rPr>
              <a:t>O'</a:t>
            </a:r>
          </a:p>
        </p:txBody>
      </p:sp>
      <p:sp>
        <p:nvSpPr>
          <p:cNvPr id="27" name="Rectangle 51"/>
          <p:cNvSpPr>
            <a:spLocks noChangeArrowheads="1"/>
          </p:cNvSpPr>
          <p:nvPr/>
        </p:nvSpPr>
        <p:spPr bwMode="auto">
          <a:xfrm>
            <a:off x="3764519" y="5210150"/>
            <a:ext cx="21320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ut</a:t>
            </a:r>
            <a:endParaRPr kumimoji="0" lang="en-US" altLang="zh-CN" sz="20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28" name="Line 58"/>
          <p:cNvSpPr>
            <a:spLocks noChangeShapeType="1"/>
          </p:cNvSpPr>
          <p:nvPr/>
        </p:nvSpPr>
        <p:spPr bwMode="auto">
          <a:xfrm>
            <a:off x="3506502" y="5397167"/>
            <a:ext cx="216000" cy="0"/>
          </a:xfrm>
          <a:prstGeom prst="line">
            <a:avLst/>
          </a:prstGeom>
          <a:noFill/>
          <a:ln w="19050">
            <a:solidFill>
              <a:srgbClr val="FFFFFF"/>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0" name="Rectangle 60"/>
          <p:cNvSpPr>
            <a:spLocks noChangeArrowheads="1"/>
          </p:cNvSpPr>
          <p:nvPr/>
        </p:nvSpPr>
        <p:spPr bwMode="auto">
          <a:xfrm>
            <a:off x="4364038" y="4320952"/>
            <a:ext cx="1412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dirty="0" smtClean="0">
                <a:ln>
                  <a:noFill/>
                </a:ln>
                <a:solidFill>
                  <a:schemeClr val="bg1"/>
                </a:solidFill>
                <a:effectLst/>
                <a:uLnTx/>
                <a:uFillTx/>
                <a:latin typeface="Times New Roman" pitchFamily="18" charset="0"/>
                <a:cs typeface="Times New Roman" pitchFamily="18" charset="0"/>
              </a:rPr>
              <a:t>u</a:t>
            </a:r>
          </a:p>
        </p:txBody>
      </p:sp>
      <p:sp>
        <p:nvSpPr>
          <p:cNvPr id="31" name="Line 61"/>
          <p:cNvSpPr>
            <a:spLocks noChangeShapeType="1"/>
          </p:cNvSpPr>
          <p:nvPr/>
        </p:nvSpPr>
        <p:spPr bwMode="auto">
          <a:xfrm flipH="1">
            <a:off x="4015570" y="5397167"/>
            <a:ext cx="216000" cy="0"/>
          </a:xfrm>
          <a:prstGeom prst="line">
            <a:avLst/>
          </a:prstGeom>
          <a:noFill/>
          <a:ln w="19050">
            <a:solidFill>
              <a:srgbClr val="FFFFFF"/>
            </a:solidFill>
            <a:round/>
            <a:headEnd type="triangle"/>
            <a:tailEnd type="non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35" name="Text Box 65"/>
          <p:cNvSpPr txBox="1">
            <a:spLocks noChangeArrowheads="1"/>
          </p:cNvSpPr>
          <p:nvPr/>
        </p:nvSpPr>
        <p:spPr bwMode="auto">
          <a:xfrm>
            <a:off x="827088" y="1653952"/>
            <a:ext cx="8066087"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indent="630238" fontAlgn="base">
              <a:lnSpc>
                <a:spcPct val="130000"/>
              </a:lnSpc>
              <a:spcBef>
                <a:spcPct val="50000"/>
              </a:spcBef>
              <a:spcAft>
                <a:spcPct val="0"/>
              </a:spcAf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设有两个惯性系</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系和</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lang="en-US" altLang="zh-CN" sz="2400" b="1" i="1" kern="0" dirty="0" smtClean="0">
                <a:solidFill>
                  <a:srgbClr val="FFC000"/>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系，各对应轴相互平行，</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lang="en-US" altLang="zh-CN" sz="2400" b="1" i="1" kern="0" dirty="0" smtClean="0">
                <a:solidFill>
                  <a:srgbClr val="FFC000"/>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系相对于</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系以速度</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u</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沿</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轴方向作匀速直线运动。</a:t>
            </a:r>
          </a:p>
        </p:txBody>
      </p:sp>
      <p:sp>
        <p:nvSpPr>
          <p:cNvPr id="37" name="Text Box 70"/>
          <p:cNvSpPr txBox="1">
            <a:spLocks noChangeArrowheads="1"/>
          </p:cNvSpPr>
          <p:nvPr/>
        </p:nvSpPr>
        <p:spPr bwMode="auto">
          <a:xfrm>
            <a:off x="827088" y="2735040"/>
            <a:ext cx="8066087"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indent="630238" fontAlgn="base">
              <a:lnSpc>
                <a:spcPct val="130000"/>
              </a:lnSpc>
              <a:spcBef>
                <a:spcPct val="50000"/>
              </a:spcBef>
              <a:spcAft>
                <a:spcPct val="0"/>
              </a:spcAf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当</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lang="zh-CN" altLang="en-US" sz="2400" b="1" kern="0" dirty="0">
                <a:solidFill>
                  <a:srgbClr val="FFFFFF"/>
                </a:solidFill>
                <a:latin typeface="Times New Roman" pitchFamily="18" charset="0"/>
                <a:cs typeface="Times New Roman" pitchFamily="18" charset="0"/>
              </a:rPr>
              <a:t>系和</a:t>
            </a:r>
            <a:r>
              <a:rPr lang="en-US" altLang="zh-CN" sz="2400" b="1" kern="0" dirty="0">
                <a:solidFill>
                  <a:srgbClr val="FFCC66"/>
                </a:solidFill>
                <a:latin typeface="Times New Roman" pitchFamily="18" charset="0"/>
                <a:cs typeface="Times New Roman" pitchFamily="18" charset="0"/>
              </a:rPr>
              <a:t>S</a:t>
            </a:r>
            <a:r>
              <a:rPr lang="en-US" altLang="zh-CN" sz="2400" b="1" i="1" kern="0" dirty="0">
                <a:solidFill>
                  <a:srgbClr val="FFC000"/>
                </a:solidFill>
                <a:latin typeface="Times New Roman" pitchFamily="18" charset="0"/>
                <a:cs typeface="Times New Roman" pitchFamily="18" charset="0"/>
              </a:rPr>
              <a:t>'</a:t>
            </a:r>
            <a:r>
              <a:rPr lang="zh-CN" altLang="en-US" sz="2400" b="1" kern="0" dirty="0">
                <a:solidFill>
                  <a:srgbClr val="FFFFFF"/>
                </a:solidFill>
                <a:latin typeface="Times New Roman" pitchFamily="18" charset="0"/>
                <a:cs typeface="Times New Roman" pitchFamily="18" charset="0"/>
              </a:rPr>
              <a:t>系的</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坐标原点</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O</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与</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O</a:t>
            </a:r>
            <a:r>
              <a:rPr lang="en-US" altLang="zh-CN" sz="2400" b="1" i="1" kern="0" dirty="0" smtClean="0">
                <a:solidFill>
                  <a:srgbClr val="FFC000"/>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重合时，两个惯性系中的时钟开始计时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t</a:t>
            </a:r>
            <a:r>
              <a:rPr lang="en-US" altLang="zh-CN" sz="2400" b="1" i="1" kern="0" dirty="0" smtClean="0">
                <a:solidFill>
                  <a:srgbClr val="FFC000"/>
                </a:solidFill>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0)</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39" name="Text Box 2"/>
          <p:cNvSpPr txBox="1">
            <a:spLocks noChangeArrowheads="1"/>
          </p:cNvSpPr>
          <p:nvPr/>
        </p:nvSpPr>
        <p:spPr bwMode="auto">
          <a:xfrm>
            <a:off x="323850" y="549275"/>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just" fontAlgn="base">
              <a:spcBef>
                <a:spcPct val="0"/>
              </a:spcBef>
              <a:spcAft>
                <a:spcPct val="0"/>
              </a:spcAft>
              <a:defRPr/>
            </a:pPr>
            <a:r>
              <a:rPr kumimoji="1" lang="en-US" altLang="zh-CN" sz="2400" b="1" kern="0" dirty="0">
                <a:solidFill>
                  <a:srgbClr val="FFFF00"/>
                </a:solidFill>
                <a:latin typeface="Times New Roman" pitchFamily="18" charset="0"/>
                <a:cs typeface="Times New Roman" pitchFamily="18" charset="0"/>
              </a:rPr>
              <a:t>4.1.2 </a:t>
            </a:r>
            <a:r>
              <a:rPr kumimoji="1" lang="zh-CN" altLang="en-US" sz="2400" b="1" kern="0" dirty="0">
                <a:solidFill>
                  <a:srgbClr val="FFFF00"/>
                </a:solidFill>
                <a:latin typeface="Times New Roman" pitchFamily="18" charset="0"/>
                <a:cs typeface="Times New Roman" pitchFamily="18" charset="0"/>
              </a:rPr>
              <a:t>伽利略变换</a:t>
            </a:r>
          </a:p>
        </p:txBody>
      </p:sp>
    </p:spTree>
    <p:extLst>
      <p:ext uri="{BB962C8B-B14F-4D97-AF65-F5344CB8AC3E}">
        <p14:creationId xmlns:p14="http://schemas.microsoft.com/office/powerpoint/2010/main" val="32652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10" grpId="0" animBg="1"/>
      <p:bldP spid="12" grpId="0" animBg="1"/>
      <p:bldP spid="13"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animBg="1"/>
      <p:bldP spid="30" grpId="0"/>
      <p:bldP spid="31" grpId="0" animBg="1"/>
      <p:bldP spid="35" grpId="0"/>
      <p:bldP spid="37" grpId="0"/>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39</a:t>
            </a:fld>
            <a:endParaRPr lang="zh-CN" altLang="en-US"/>
          </a:p>
        </p:txBody>
      </p:sp>
      <p:sp>
        <p:nvSpPr>
          <p:cNvPr id="3" name="Text Box 2"/>
          <p:cNvSpPr txBox="1">
            <a:spLocks noChangeArrowheads="1"/>
          </p:cNvSpPr>
          <p:nvPr/>
        </p:nvSpPr>
        <p:spPr bwMode="auto">
          <a:xfrm>
            <a:off x="971550" y="908050"/>
            <a:ext cx="79216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lgn="l">
              <a:spcBef>
                <a:spcPct val="0"/>
              </a:spcBef>
              <a:defRPr>
                <a:solidFill>
                  <a:schemeClr val="tx1"/>
                </a:solidFill>
                <a:latin typeface="Arial" pitchFamily="34" charset="0"/>
                <a:ea typeface="宋体" pitchFamily="2" charset="-122"/>
              </a:defRPr>
            </a:lvl1pPr>
            <a:lvl2pPr marL="1520825" algn="l">
              <a:spcBef>
                <a:spcPct val="0"/>
              </a:spcBef>
              <a:defRPr>
                <a:solidFill>
                  <a:schemeClr val="tx1"/>
                </a:solidFill>
                <a:latin typeface="Arial" pitchFamily="34" charset="0"/>
                <a:ea typeface="宋体" pitchFamily="2" charset="-122"/>
              </a:defRPr>
            </a:lvl2pPr>
            <a:lvl3pPr marL="1700213" algn="l">
              <a:spcBef>
                <a:spcPct val="0"/>
              </a:spcBef>
              <a:defRPr>
                <a:solidFill>
                  <a:schemeClr val="tx1"/>
                </a:solidFill>
                <a:latin typeface="Arial" pitchFamily="34" charset="0"/>
                <a:ea typeface="宋体" pitchFamily="2" charset="-122"/>
              </a:defRPr>
            </a:lvl3pPr>
            <a:lvl4pPr marL="1879600" algn="l">
              <a:spcBef>
                <a:spcPct val="0"/>
              </a:spcBef>
              <a:defRPr>
                <a:solidFill>
                  <a:schemeClr val="tx1"/>
                </a:solidFill>
                <a:latin typeface="Arial" pitchFamily="34" charset="0"/>
                <a:ea typeface="宋体" pitchFamily="2" charset="-122"/>
              </a:defRPr>
            </a:lvl4pPr>
            <a:lvl5pPr marL="2058988" algn="l">
              <a:spcBef>
                <a:spcPct val="0"/>
              </a:spcBef>
              <a:defRPr>
                <a:solidFill>
                  <a:schemeClr val="tx1"/>
                </a:solidFill>
                <a:latin typeface="Arial" pitchFamily="34" charset="0"/>
                <a:ea typeface="宋体" pitchFamily="2" charset="-122"/>
              </a:defRPr>
            </a:lvl5pPr>
            <a:lvl6pPr marL="2516188" fontAlgn="base">
              <a:spcBef>
                <a:spcPct val="0"/>
              </a:spcBef>
              <a:spcAft>
                <a:spcPct val="0"/>
              </a:spcAft>
              <a:defRPr>
                <a:solidFill>
                  <a:schemeClr val="tx1"/>
                </a:solidFill>
                <a:latin typeface="Arial" pitchFamily="34" charset="0"/>
                <a:ea typeface="宋体" pitchFamily="2" charset="-122"/>
              </a:defRPr>
            </a:lvl6pPr>
            <a:lvl7pPr marL="2973388" fontAlgn="base">
              <a:spcBef>
                <a:spcPct val="0"/>
              </a:spcBef>
              <a:spcAft>
                <a:spcPct val="0"/>
              </a:spcAft>
              <a:defRPr>
                <a:solidFill>
                  <a:schemeClr val="tx1"/>
                </a:solidFill>
                <a:latin typeface="Arial" pitchFamily="34" charset="0"/>
                <a:ea typeface="宋体" pitchFamily="2" charset="-122"/>
              </a:defRPr>
            </a:lvl7pPr>
            <a:lvl8pPr marL="3430588" fontAlgn="base">
              <a:spcBef>
                <a:spcPct val="0"/>
              </a:spcBef>
              <a:spcAft>
                <a:spcPct val="0"/>
              </a:spcAft>
              <a:defRPr>
                <a:solidFill>
                  <a:schemeClr val="tx1"/>
                </a:solidFill>
                <a:latin typeface="Arial" pitchFamily="34" charset="0"/>
                <a:ea typeface="宋体" pitchFamily="2" charset="-122"/>
              </a:defRPr>
            </a:lvl8pPr>
            <a:lvl9pPr marL="3887788"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buClr>
                <a:srgbClr val="00FFFF"/>
              </a:buClr>
              <a:buSzPct val="80000"/>
              <a:buFont typeface="Wingdings" pitchFamily="2" charset="2"/>
              <a:buChar char="l"/>
            </a:pPr>
            <a:r>
              <a:rPr lang="zh-CN" altLang="en-US" sz="2400" b="1" dirty="0" smtClean="0">
                <a:solidFill>
                  <a:srgbClr val="FFFFFF"/>
                </a:solidFill>
                <a:latin typeface="Times New Roman" pitchFamily="18" charset="0"/>
                <a:ea typeface="仿宋_GB2312" pitchFamily="49" charset="-122"/>
                <a:cs typeface="Times New Roman" pitchFamily="18" charset="0"/>
              </a:rPr>
              <a:t>设相对</a:t>
            </a:r>
            <a:r>
              <a:rPr lang="en-US" altLang="zh-CN" sz="2400" b="1" dirty="0" smtClean="0">
                <a:solidFill>
                  <a:srgbClr val="FFCC66"/>
                </a:solidFill>
                <a:latin typeface="Times New Roman" pitchFamily="18" charset="0"/>
                <a:ea typeface="仿宋_GB2312" pitchFamily="49" charset="-122"/>
                <a:cs typeface="Times New Roman" pitchFamily="18" charset="0"/>
              </a:rPr>
              <a:t>π</a:t>
            </a:r>
            <a:r>
              <a:rPr lang="zh-CN" altLang="en-US" sz="2400" b="1" dirty="0" smtClean="0">
                <a:solidFill>
                  <a:srgbClr val="FFFFFF"/>
                </a:solidFill>
                <a:latin typeface="Times New Roman" pitchFamily="18" charset="0"/>
                <a:ea typeface="仿宋_GB2312" pitchFamily="49" charset="-122"/>
                <a:cs typeface="Times New Roman" pitchFamily="18" charset="0"/>
              </a:rPr>
              <a:t>介子静止的参考系为</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en-US" altLang="zh-CN" sz="2400" b="1" dirty="0" smtClean="0">
                <a:solidFill>
                  <a:srgbClr val="FFCC66"/>
                </a:solidFill>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仿宋_GB2312" pitchFamily="49" charset="-122"/>
                <a:cs typeface="Times New Roman" pitchFamily="18" charset="0"/>
              </a:rPr>
              <a:t>系。</a:t>
            </a:r>
            <a:r>
              <a:rPr lang="en-US" altLang="zh-CN" sz="2400" b="1" dirty="0" smtClean="0">
                <a:solidFill>
                  <a:srgbClr val="FFCC66"/>
                </a:solidFill>
                <a:latin typeface="Times New Roman" pitchFamily="18" charset="0"/>
                <a:ea typeface="仿宋_GB2312" pitchFamily="49" charset="-122"/>
                <a:cs typeface="Times New Roman" pitchFamily="18" charset="0"/>
              </a:rPr>
              <a:t>π</a:t>
            </a:r>
            <a:r>
              <a:rPr lang="zh-CN" altLang="en-US" sz="2400" b="1" dirty="0" smtClean="0">
                <a:solidFill>
                  <a:srgbClr val="FFFFFF"/>
                </a:solidFill>
                <a:latin typeface="Times New Roman" pitchFamily="18" charset="0"/>
                <a:ea typeface="仿宋_GB2312" pitchFamily="49" charset="-122"/>
                <a:cs typeface="Times New Roman" pitchFamily="18" charset="0"/>
              </a:rPr>
              <a:t>介子半衰期在</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en-US" altLang="zh-CN" sz="2400" b="1" dirty="0" smtClean="0">
                <a:solidFill>
                  <a:srgbClr val="FFCC66"/>
                </a:solidFill>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仿宋_GB2312" pitchFamily="49" charset="-122"/>
                <a:cs typeface="Times New Roman" pitchFamily="18" charset="0"/>
              </a:rPr>
              <a:t>系为</a:t>
            </a:r>
            <a:r>
              <a:rPr lang="en-US" altLang="zh-CN" sz="2400" b="1" dirty="0" smtClean="0">
                <a:solidFill>
                  <a:srgbClr val="FFCC66"/>
                </a:solidFill>
                <a:latin typeface="Times New Roman" pitchFamily="18" charset="0"/>
                <a:ea typeface="仿宋_GB2312" pitchFamily="49" charset="-122"/>
                <a:cs typeface="Times New Roman" pitchFamily="18" charset="0"/>
              </a:rPr>
              <a:t>1.77×10</a:t>
            </a:r>
            <a:r>
              <a:rPr lang="en-US" altLang="zh-CN" sz="2400" b="1" baseline="30000" dirty="0" smtClean="0">
                <a:solidFill>
                  <a:srgbClr val="FFCC66"/>
                </a:solidFill>
                <a:latin typeface="Times New Roman" pitchFamily="18" charset="0"/>
                <a:ea typeface="仿宋_GB2312" pitchFamily="49" charset="-122"/>
                <a:cs typeface="Times New Roman" pitchFamily="18" charset="0"/>
              </a:rPr>
              <a:t>-8</a:t>
            </a:r>
            <a:r>
              <a:rPr lang="zh-CN" altLang="en-US" sz="2400" b="1" dirty="0" smtClean="0">
                <a:solidFill>
                  <a:srgbClr val="FFFFFF"/>
                </a:solidFill>
                <a:latin typeface="Times New Roman" pitchFamily="18" charset="0"/>
                <a:ea typeface="仿宋_GB2312" pitchFamily="49" charset="-122"/>
                <a:cs typeface="Times New Roman" pitchFamily="18" charset="0"/>
              </a:rPr>
              <a:t> </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，是固有时间</a:t>
            </a:r>
            <a:r>
              <a:rPr lang="el-GR" altLang="zh-CN" sz="2400" b="1" i="1" dirty="0" smtClean="0">
                <a:solidFill>
                  <a:srgbClr val="FFCC66"/>
                </a:solidFill>
                <a:latin typeface="Times New Roman" pitchFamily="18" charset="0"/>
                <a:ea typeface="仿宋_GB2312" pitchFamily="49" charset="-122"/>
                <a:cs typeface="Times New Roman" pitchFamily="18" charset="0"/>
                <a:sym typeface="Symbol" pitchFamily="18" charset="2"/>
              </a:rPr>
              <a:t></a:t>
            </a:r>
            <a:r>
              <a:rPr lang="en-US" altLang="zh-CN" sz="2400" b="1" baseline="-25000" dirty="0" smtClean="0">
                <a:solidFill>
                  <a:srgbClr val="FFCC66"/>
                </a:solidFill>
                <a:latin typeface="Times New Roman" pitchFamily="18" charset="0"/>
                <a:ea typeface="仿宋_GB2312" pitchFamily="49" charset="-122"/>
                <a:cs typeface="Times New Roman" pitchFamily="18" charset="0"/>
              </a:rPr>
              <a:t>0</a:t>
            </a:r>
            <a:r>
              <a:rPr lang="en-US" altLang="zh-CN" sz="2400" b="1" dirty="0" smtClean="0">
                <a:solidFill>
                  <a:srgbClr val="FFFFFF"/>
                </a:solidFill>
                <a:latin typeface="Times New Roman" pitchFamily="18" charset="0"/>
                <a:ea typeface="仿宋_GB2312" pitchFamily="49" charset="-122"/>
                <a:cs typeface="Times New Roman" pitchFamily="18" charset="0"/>
              </a:rPr>
              <a:t> </a:t>
            </a:r>
            <a:r>
              <a:rPr lang="zh-CN" altLang="en-US" sz="2400" b="1" dirty="0" smtClean="0">
                <a:solidFill>
                  <a:srgbClr val="FFFFFF"/>
                </a:solidFill>
                <a:latin typeface="Times New Roman" pitchFamily="18" charset="0"/>
                <a:ea typeface="仿宋_GB2312" pitchFamily="49" charset="-122"/>
                <a:cs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1900379369"/>
              </p:ext>
            </p:extLst>
          </p:nvPr>
        </p:nvGraphicFramePr>
        <p:xfrm>
          <a:off x="1567780" y="3325391"/>
          <a:ext cx="1828800" cy="1292225"/>
        </p:xfrm>
        <a:graphic>
          <a:graphicData uri="http://schemas.openxmlformats.org/presentationml/2006/ole">
            <mc:AlternateContent xmlns:mc="http://schemas.openxmlformats.org/markup-compatibility/2006">
              <mc:Choice xmlns:v="urn:schemas-microsoft-com:vml" Requires="v">
                <p:oleObj spid="_x0000_s1511654" name="公式" r:id="rId3" imgW="2031840" imgH="1434960" progId="Equation.3">
                  <p:embed/>
                </p:oleObj>
              </mc:Choice>
              <mc:Fallback>
                <p:oleObj name="公式" r:id="rId3" imgW="2031840" imgH="143496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780" y="3325391"/>
                        <a:ext cx="1828800"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p:cNvSpPr txBox="1">
            <a:spLocks noChangeArrowheads="1"/>
          </p:cNvSpPr>
          <p:nvPr/>
        </p:nvSpPr>
        <p:spPr bwMode="auto">
          <a:xfrm>
            <a:off x="1258837" y="4747791"/>
            <a:ext cx="4684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CC66"/>
                </a:solidFill>
                <a:effectLst/>
                <a:uLnTx/>
                <a:uFillTx/>
                <a:latin typeface="Times New Roman" pitchFamily="18" charset="0"/>
                <a:cs typeface="Times New Roman" pitchFamily="18" charset="0"/>
              </a:rPr>
              <a:t>π</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介子在这段时间内通过的路程为</a:t>
            </a:r>
          </a:p>
        </p:txBody>
      </p:sp>
      <p:graphicFrame>
        <p:nvGraphicFramePr>
          <p:cNvPr id="8" name="Object 7"/>
          <p:cNvGraphicFramePr>
            <a:graphicFrameLocks noChangeAspect="1"/>
          </p:cNvGraphicFramePr>
          <p:nvPr>
            <p:extLst>
              <p:ext uri="{D42A27DB-BD31-4B8C-83A1-F6EECF244321}">
                <p14:modId xmlns:p14="http://schemas.microsoft.com/office/powerpoint/2010/main" val="1501271662"/>
              </p:ext>
            </p:extLst>
          </p:nvPr>
        </p:nvGraphicFramePr>
        <p:xfrm>
          <a:off x="1608138" y="5381203"/>
          <a:ext cx="5281612" cy="342900"/>
        </p:xfrm>
        <a:graphic>
          <a:graphicData uri="http://schemas.openxmlformats.org/presentationml/2006/ole">
            <mc:AlternateContent xmlns:mc="http://schemas.openxmlformats.org/markup-compatibility/2006">
              <mc:Choice xmlns:v="urn:schemas-microsoft-com:vml" Requires="v">
                <p:oleObj spid="_x0000_s1511655" name="公式" r:id="rId5" imgW="5283000" imgH="342720" progId="Equation.3">
                  <p:embed/>
                </p:oleObj>
              </mc:Choice>
              <mc:Fallback>
                <p:oleObj name="公式" r:id="rId5" imgW="52830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8138" y="5381203"/>
                        <a:ext cx="528161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900113" y="5924128"/>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9900"/>
                </a:solidFill>
                <a:latin typeface="Times New Roman" pitchFamily="18" charset="0"/>
                <a:cs typeface="Times New Roman" pitchFamily="18" charset="0"/>
              </a:rPr>
              <a:t>这与实验结果基本吻合。</a:t>
            </a:r>
          </a:p>
        </p:txBody>
      </p:sp>
      <p:sp>
        <p:nvSpPr>
          <p:cNvPr id="10" name="Text Box 9"/>
          <p:cNvSpPr txBox="1">
            <a:spLocks noChangeArrowheads="1"/>
          </p:cNvSpPr>
          <p:nvPr/>
        </p:nvSpPr>
        <p:spPr bwMode="auto">
          <a:xfrm>
            <a:off x="482600" y="450850"/>
            <a:ext cx="5261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400" b="1" smtClean="0">
                <a:solidFill>
                  <a:srgbClr val="00FFFF"/>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(2) </a:t>
            </a:r>
            <a:r>
              <a:rPr lang="zh-CN" altLang="en-US" sz="2400" b="1" smtClean="0">
                <a:solidFill>
                  <a:srgbClr val="00FFFF"/>
                </a:solidFill>
                <a:latin typeface="Times New Roman" pitchFamily="18" charset="0"/>
                <a:cs typeface="Times New Roman" pitchFamily="18" charset="0"/>
              </a:rPr>
              <a:t>用运动时钟变慢效应解释实验结果</a:t>
            </a:r>
          </a:p>
        </p:txBody>
      </p:sp>
      <p:sp>
        <p:nvSpPr>
          <p:cNvPr id="11" name="Text Box 13"/>
          <p:cNvSpPr txBox="1">
            <a:spLocks noChangeArrowheads="1"/>
          </p:cNvSpPr>
          <p:nvPr/>
        </p:nvSpPr>
        <p:spPr bwMode="auto">
          <a:xfrm>
            <a:off x="971551" y="1878013"/>
            <a:ext cx="763289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3525" indent="-263525" algn="l">
              <a:spcBef>
                <a:spcPct val="0"/>
              </a:spcBef>
              <a:defRPr>
                <a:solidFill>
                  <a:schemeClr val="tx1"/>
                </a:solidFill>
                <a:latin typeface="Arial" pitchFamily="34" charset="0"/>
                <a:ea typeface="宋体" pitchFamily="2" charset="-122"/>
              </a:defRPr>
            </a:lvl1pPr>
            <a:lvl2pPr marL="1520825" algn="l">
              <a:spcBef>
                <a:spcPct val="0"/>
              </a:spcBef>
              <a:defRPr>
                <a:solidFill>
                  <a:schemeClr val="tx1"/>
                </a:solidFill>
                <a:latin typeface="Arial" pitchFamily="34" charset="0"/>
                <a:ea typeface="宋体" pitchFamily="2" charset="-122"/>
              </a:defRPr>
            </a:lvl2pPr>
            <a:lvl3pPr marL="1700213" algn="l">
              <a:spcBef>
                <a:spcPct val="0"/>
              </a:spcBef>
              <a:defRPr>
                <a:solidFill>
                  <a:schemeClr val="tx1"/>
                </a:solidFill>
                <a:latin typeface="Arial" pitchFamily="34" charset="0"/>
                <a:ea typeface="宋体" pitchFamily="2" charset="-122"/>
              </a:defRPr>
            </a:lvl3pPr>
            <a:lvl4pPr marL="1879600" algn="l">
              <a:spcBef>
                <a:spcPct val="0"/>
              </a:spcBef>
              <a:defRPr>
                <a:solidFill>
                  <a:schemeClr val="tx1"/>
                </a:solidFill>
                <a:latin typeface="Arial" pitchFamily="34" charset="0"/>
                <a:ea typeface="宋体" pitchFamily="2" charset="-122"/>
              </a:defRPr>
            </a:lvl4pPr>
            <a:lvl5pPr marL="2058988" algn="l">
              <a:spcBef>
                <a:spcPct val="0"/>
              </a:spcBef>
              <a:defRPr>
                <a:solidFill>
                  <a:schemeClr val="tx1"/>
                </a:solidFill>
                <a:latin typeface="Arial" pitchFamily="34" charset="0"/>
                <a:ea typeface="宋体" pitchFamily="2" charset="-122"/>
              </a:defRPr>
            </a:lvl5pPr>
            <a:lvl6pPr marL="2516188" fontAlgn="base">
              <a:spcBef>
                <a:spcPct val="0"/>
              </a:spcBef>
              <a:spcAft>
                <a:spcPct val="0"/>
              </a:spcAft>
              <a:defRPr>
                <a:solidFill>
                  <a:schemeClr val="tx1"/>
                </a:solidFill>
                <a:latin typeface="Arial" pitchFamily="34" charset="0"/>
                <a:ea typeface="宋体" pitchFamily="2" charset="-122"/>
              </a:defRPr>
            </a:lvl6pPr>
            <a:lvl7pPr marL="2973388" fontAlgn="base">
              <a:spcBef>
                <a:spcPct val="0"/>
              </a:spcBef>
              <a:spcAft>
                <a:spcPct val="0"/>
              </a:spcAft>
              <a:defRPr>
                <a:solidFill>
                  <a:schemeClr val="tx1"/>
                </a:solidFill>
                <a:latin typeface="Arial" pitchFamily="34" charset="0"/>
                <a:ea typeface="宋体" pitchFamily="2" charset="-122"/>
              </a:defRPr>
            </a:lvl7pPr>
            <a:lvl8pPr marL="3430588" fontAlgn="base">
              <a:spcBef>
                <a:spcPct val="0"/>
              </a:spcBef>
              <a:spcAft>
                <a:spcPct val="0"/>
              </a:spcAft>
              <a:defRPr>
                <a:solidFill>
                  <a:schemeClr val="tx1"/>
                </a:solidFill>
                <a:latin typeface="Arial" pitchFamily="34" charset="0"/>
                <a:ea typeface="宋体" pitchFamily="2" charset="-122"/>
              </a:defRPr>
            </a:lvl8pPr>
            <a:lvl9pPr marL="3887788"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Aft>
                <a:spcPct val="0"/>
              </a:spcAft>
              <a:buClr>
                <a:srgbClr val="00FFFF"/>
              </a:buClr>
              <a:buSzPct val="80000"/>
              <a:buFont typeface="Wingdings" pitchFamily="2" charset="2"/>
              <a:buChar char="l"/>
            </a:pPr>
            <a:r>
              <a:rPr lang="zh-CN" altLang="en-US" sz="2400" b="1" dirty="0" smtClean="0">
                <a:solidFill>
                  <a:srgbClr val="FFFFFF"/>
                </a:solidFill>
                <a:latin typeface="Times New Roman" pitchFamily="18" charset="0"/>
                <a:ea typeface="仿宋_GB2312" pitchFamily="49" charset="-122"/>
                <a:cs typeface="Times New Roman" pitchFamily="18" charset="0"/>
              </a:rPr>
              <a:t>设实验室参考系为</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系。</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en-US" altLang="zh-CN" sz="2400" b="1" dirty="0" smtClean="0">
                <a:solidFill>
                  <a:srgbClr val="FFCC66"/>
                </a:solidFill>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仿宋_GB2312" pitchFamily="49" charset="-122"/>
                <a:cs typeface="Times New Roman" pitchFamily="18" charset="0"/>
              </a:rPr>
              <a:t>系相对于</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系的运动速度为</a:t>
            </a:r>
            <a:r>
              <a:rPr lang="en-US" altLang="zh-CN" sz="2400" b="1" dirty="0" smtClean="0">
                <a:solidFill>
                  <a:srgbClr val="FFCC66"/>
                </a:solidFill>
                <a:latin typeface="Times New Roman" pitchFamily="18" charset="0"/>
                <a:ea typeface="仿宋_GB2312" pitchFamily="49" charset="-122"/>
                <a:cs typeface="Times New Roman" pitchFamily="18" charset="0"/>
              </a:rPr>
              <a:t>0.99c</a:t>
            </a:r>
            <a:r>
              <a:rPr lang="zh-CN" altLang="en-US" sz="2400" b="1" dirty="0" smtClean="0">
                <a:solidFill>
                  <a:srgbClr val="FFFFFF"/>
                </a:solidFill>
                <a:latin typeface="Times New Roman" pitchFamily="18" charset="0"/>
                <a:ea typeface="仿宋_GB2312" pitchFamily="49" charset="-122"/>
                <a:cs typeface="Times New Roman" pitchFamily="18" charset="0"/>
              </a:rPr>
              <a:t>，在</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系中观测，</a:t>
            </a:r>
            <a:r>
              <a:rPr lang="en-US" altLang="zh-CN" sz="2400" b="1" dirty="0" smtClean="0">
                <a:solidFill>
                  <a:srgbClr val="FFCC66"/>
                </a:solidFill>
                <a:latin typeface="Times New Roman" pitchFamily="18" charset="0"/>
                <a:ea typeface="仿宋_GB2312" pitchFamily="49" charset="-122"/>
                <a:cs typeface="Times New Roman" pitchFamily="18" charset="0"/>
              </a:rPr>
              <a:t>π</a:t>
            </a:r>
            <a:r>
              <a:rPr lang="zh-CN" altLang="en-US" sz="2400" b="1" dirty="0" smtClean="0">
                <a:solidFill>
                  <a:srgbClr val="FFFFFF"/>
                </a:solidFill>
                <a:latin typeface="Times New Roman" pitchFamily="18" charset="0"/>
                <a:ea typeface="仿宋_GB2312" pitchFamily="49" charset="-122"/>
                <a:cs typeface="Times New Roman" pitchFamily="18" charset="0"/>
              </a:rPr>
              <a:t>介子以高速运动，测得的半衰期应为运动时间</a:t>
            </a:r>
          </a:p>
        </p:txBody>
      </p:sp>
      <p:graphicFrame>
        <p:nvGraphicFramePr>
          <p:cNvPr id="12" name="Object 14"/>
          <p:cNvGraphicFramePr>
            <a:graphicFrameLocks noChangeAspect="1"/>
          </p:cNvGraphicFramePr>
          <p:nvPr>
            <p:extLst>
              <p:ext uri="{D42A27DB-BD31-4B8C-83A1-F6EECF244321}">
                <p14:modId xmlns:p14="http://schemas.microsoft.com/office/powerpoint/2010/main" val="1786952503"/>
              </p:ext>
            </p:extLst>
          </p:nvPr>
        </p:nvGraphicFramePr>
        <p:xfrm>
          <a:off x="3390230" y="3296816"/>
          <a:ext cx="2136775" cy="1292225"/>
        </p:xfrm>
        <a:graphic>
          <a:graphicData uri="http://schemas.openxmlformats.org/presentationml/2006/ole">
            <mc:AlternateContent xmlns:mc="http://schemas.openxmlformats.org/markup-compatibility/2006">
              <mc:Choice xmlns:v="urn:schemas-microsoft-com:vml" Requires="v">
                <p:oleObj spid="_x0000_s1511656" name="公式" r:id="rId7" imgW="2374560" imgH="1434960" progId="Equation.3">
                  <p:embed/>
                </p:oleObj>
              </mc:Choice>
              <mc:Fallback>
                <p:oleObj name="公式" r:id="rId7" imgW="2374560" imgH="143496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230" y="3296816"/>
                        <a:ext cx="2136775"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1044829137"/>
              </p:ext>
            </p:extLst>
          </p:nvPr>
        </p:nvGraphicFramePr>
        <p:xfrm>
          <a:off x="5527005" y="3501603"/>
          <a:ext cx="1565275" cy="365125"/>
        </p:xfrm>
        <a:graphic>
          <a:graphicData uri="http://schemas.openxmlformats.org/presentationml/2006/ole">
            <mc:AlternateContent xmlns:mc="http://schemas.openxmlformats.org/markup-compatibility/2006">
              <mc:Choice xmlns:v="urn:schemas-microsoft-com:vml" Requires="v">
                <p:oleObj spid="_x0000_s1511657" name="公式" r:id="rId9" imgW="1739880" imgH="406080" progId="Equation.3">
                  <p:embed/>
                </p:oleObj>
              </mc:Choice>
              <mc:Fallback>
                <p:oleObj name="公式" r:id="rId9" imgW="1739880" imgH="40608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7005" y="3501603"/>
                        <a:ext cx="15652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68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40</a:t>
            </a:fld>
            <a:endParaRPr lang="zh-CN" altLang="en-US"/>
          </a:p>
        </p:txBody>
      </p:sp>
      <p:sp>
        <p:nvSpPr>
          <p:cNvPr id="14" name="Text Box 2"/>
          <p:cNvSpPr txBox="1">
            <a:spLocks noChangeArrowheads="1"/>
          </p:cNvSpPr>
          <p:nvPr/>
        </p:nvSpPr>
        <p:spPr bwMode="auto">
          <a:xfrm>
            <a:off x="250825" y="450850"/>
            <a:ext cx="1296988" cy="45720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400" b="1" smtClean="0">
                <a:solidFill>
                  <a:srgbClr val="00FFFF"/>
                </a:solidFill>
                <a:latin typeface="Times New Roman" pitchFamily="18" charset="0"/>
                <a:cs typeface="Times New Roman" pitchFamily="18" charset="0"/>
                <a:sym typeface="Wingdings" pitchFamily="2" charset="2"/>
              </a:rPr>
              <a:t> </a:t>
            </a:r>
            <a:r>
              <a:rPr lang="zh-CN" altLang="en-US" sz="2400" b="1" smtClean="0">
                <a:solidFill>
                  <a:srgbClr val="FFFF00"/>
                </a:solidFill>
                <a:latin typeface="Times New Roman" pitchFamily="18" charset="0"/>
                <a:cs typeface="Times New Roman" pitchFamily="18" charset="0"/>
              </a:rPr>
              <a:t>讨论</a:t>
            </a:r>
          </a:p>
        </p:txBody>
      </p:sp>
      <p:sp>
        <p:nvSpPr>
          <p:cNvPr id="15" name="Text Box 3"/>
          <p:cNvSpPr txBox="1">
            <a:spLocks noChangeArrowheads="1"/>
          </p:cNvSpPr>
          <p:nvPr/>
        </p:nvSpPr>
        <p:spPr bwMode="auto">
          <a:xfrm>
            <a:off x="585788" y="1063138"/>
            <a:ext cx="82819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2425" indent="-352425" algn="l">
              <a:spcBef>
                <a:spcPct val="0"/>
              </a:spcBef>
              <a:defRPr>
                <a:solidFill>
                  <a:schemeClr val="tx1"/>
                </a:solidFill>
                <a:latin typeface="Arial" pitchFamily="34" charset="0"/>
                <a:ea typeface="宋体" pitchFamily="2" charset="-122"/>
              </a:defRPr>
            </a:lvl1pPr>
            <a:lvl2pPr marL="6302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spcBef>
                <a:spcPct val="50000"/>
              </a:spcBef>
              <a:spcAft>
                <a:spcPct val="0"/>
              </a:spcAft>
            </a:pPr>
            <a:r>
              <a:rPr kumimoji="1" lang="en-US" altLang="zh-CN"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Wingdings 2" pitchFamily="18" charset="2"/>
              </a:rPr>
              <a:t>(1)</a:t>
            </a:r>
            <a:r>
              <a:rPr lang="zh-CN" altLang="en-US" sz="2400" b="1" dirty="0" smtClean="0">
                <a:solidFill>
                  <a:srgbClr val="00FFFF"/>
                </a:solidFill>
                <a:latin typeface="Times New Roman" pitchFamily="18" charset="0"/>
                <a:ea typeface="仿宋_GB2312" pitchFamily="49" charset="-122"/>
                <a:cs typeface="Times New Roman" pitchFamily="18" charset="0"/>
              </a:rPr>
              <a:t>用牛顿力学解释实验结果时</a:t>
            </a:r>
            <a:r>
              <a:rPr lang="zh-CN" altLang="en-US" sz="2400" b="1" dirty="0" smtClean="0">
                <a:solidFill>
                  <a:srgbClr val="00FFCC"/>
                </a:solidFill>
                <a:latin typeface="Times New Roman" pitchFamily="18" charset="0"/>
                <a:ea typeface="仿宋_GB2312" pitchFamily="49" charset="-122"/>
                <a:cs typeface="Times New Roman" pitchFamily="18" charset="0"/>
              </a:rPr>
              <a:t>，</a:t>
            </a:r>
            <a:r>
              <a:rPr lang="zh-CN" altLang="en-US" sz="2400" b="1" dirty="0" smtClean="0">
                <a:solidFill>
                  <a:srgbClr val="FFFFFF"/>
                </a:solidFill>
                <a:latin typeface="Times New Roman" pitchFamily="18" charset="0"/>
                <a:ea typeface="仿宋_GB2312" pitchFamily="49" charset="-122"/>
                <a:cs typeface="Times New Roman" pitchFamily="18" charset="0"/>
              </a:rPr>
              <a:t>利用了</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系（实验室系）的长度测量结果（</a:t>
            </a:r>
            <a:r>
              <a:rPr lang="en-US" altLang="zh-CN" sz="2400" b="1" dirty="0" smtClean="0">
                <a:solidFill>
                  <a:srgbClr val="FFCC66"/>
                </a:solidFill>
                <a:latin typeface="Times New Roman" pitchFamily="18" charset="0"/>
                <a:ea typeface="仿宋_GB2312" pitchFamily="49" charset="-122"/>
                <a:cs typeface="Times New Roman" pitchFamily="18" charset="0"/>
              </a:rPr>
              <a:t>39 m</a:t>
            </a:r>
            <a:r>
              <a:rPr lang="zh-CN" altLang="en-US" sz="2400" b="1" dirty="0" smtClean="0">
                <a:solidFill>
                  <a:srgbClr val="FFFFFF"/>
                </a:solidFill>
                <a:latin typeface="Times New Roman" pitchFamily="18" charset="0"/>
                <a:ea typeface="仿宋_GB2312" pitchFamily="49" charset="-122"/>
                <a:cs typeface="Times New Roman" pitchFamily="18" charset="0"/>
              </a:rPr>
              <a:t>），又利用了</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en-US" altLang="zh-CN" sz="2400" b="1" dirty="0" smtClean="0">
                <a:solidFill>
                  <a:srgbClr val="FFCC66"/>
                </a:solidFill>
                <a:latin typeface="Times New Roman" pitchFamily="18" charset="0"/>
                <a:ea typeface="仿宋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仿宋_GB2312" pitchFamily="49" charset="-122"/>
                <a:cs typeface="Times New Roman" pitchFamily="18" charset="0"/>
              </a:rPr>
              <a:t>系（介子系）的时间测量结果（</a:t>
            </a:r>
            <a:r>
              <a:rPr lang="en-US" altLang="zh-CN" sz="2400" b="1" dirty="0" smtClean="0">
                <a:solidFill>
                  <a:srgbClr val="FFCC66"/>
                </a:solidFill>
                <a:latin typeface="Times New Roman" pitchFamily="18" charset="0"/>
                <a:ea typeface="仿宋_GB2312" pitchFamily="49" charset="-122"/>
                <a:cs typeface="Times New Roman" pitchFamily="18" charset="0"/>
              </a:rPr>
              <a:t>1.77×10</a:t>
            </a:r>
            <a:r>
              <a:rPr lang="en-US" altLang="zh-CN" sz="2400" b="1" baseline="30000" dirty="0" smtClean="0">
                <a:solidFill>
                  <a:srgbClr val="FFCC66"/>
                </a:solidFill>
                <a:latin typeface="Times New Roman" pitchFamily="18" charset="0"/>
                <a:ea typeface="仿宋_GB2312" pitchFamily="49" charset="-122"/>
                <a:cs typeface="Times New Roman" pitchFamily="18" charset="0"/>
              </a:rPr>
              <a:t>-8</a:t>
            </a:r>
            <a:r>
              <a:rPr lang="zh-CN" altLang="en-US" sz="2400" b="1" dirty="0" smtClean="0">
                <a:solidFill>
                  <a:srgbClr val="FFFFFF"/>
                </a:solidFill>
                <a:latin typeface="Times New Roman" pitchFamily="18" charset="0"/>
                <a:ea typeface="仿宋_GB2312" pitchFamily="49" charset="-122"/>
                <a:cs typeface="Times New Roman" pitchFamily="18" charset="0"/>
              </a:rPr>
              <a:t> </a:t>
            </a:r>
            <a:r>
              <a:rPr lang="en-US" altLang="zh-CN" sz="2400" b="1" dirty="0" smtClean="0">
                <a:solidFill>
                  <a:srgbClr val="FFCC66"/>
                </a:solidFill>
                <a:latin typeface="Times New Roman" pitchFamily="18" charset="0"/>
                <a:ea typeface="仿宋_GB2312" pitchFamily="49" charset="-122"/>
                <a:cs typeface="Times New Roman" pitchFamily="18" charset="0"/>
              </a:rPr>
              <a:t>s</a:t>
            </a:r>
            <a:r>
              <a:rPr lang="zh-CN" altLang="en-US" sz="2400" b="1" dirty="0" smtClean="0">
                <a:solidFill>
                  <a:srgbClr val="FFFFFF"/>
                </a:solidFill>
                <a:latin typeface="Times New Roman" pitchFamily="18" charset="0"/>
                <a:ea typeface="仿宋_GB2312" pitchFamily="49" charset="-122"/>
                <a:cs typeface="Times New Roman" pitchFamily="18" charset="0"/>
              </a:rPr>
              <a:t>），导致与实验结果矛盾的结论。</a:t>
            </a:r>
          </a:p>
        </p:txBody>
      </p:sp>
      <p:sp>
        <p:nvSpPr>
          <p:cNvPr id="18" name="Rectangle 6"/>
          <p:cNvSpPr>
            <a:spLocks noChangeArrowheads="1"/>
          </p:cNvSpPr>
          <p:nvPr/>
        </p:nvSpPr>
        <p:spPr bwMode="auto">
          <a:xfrm>
            <a:off x="585788" y="2359679"/>
            <a:ext cx="8307387"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4013" lvl="0" indent="-354013" fontAlgn="base">
              <a:lnSpc>
                <a:spcPct val="110000"/>
              </a:lnSpc>
              <a:spcBef>
                <a:spcPct val="50000"/>
              </a:spcBef>
              <a:spcAft>
                <a:spcPct val="0"/>
              </a:spcAft>
            </a:pP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itchFamily="18" charset="0"/>
                <a:ea typeface="楷体_GB2312" pitchFamily="49" charset="-122"/>
                <a:cs typeface="Times New Roman" pitchFamily="18" charset="0"/>
                <a:sym typeface="Wingdings 2" pitchFamily="18" charset="2"/>
              </a:rPr>
              <a:t>(2)</a:t>
            </a:r>
            <a:r>
              <a:rPr lang="zh-CN" altLang="en-US" sz="2400" b="1" dirty="0">
                <a:solidFill>
                  <a:srgbClr val="00FFFF"/>
                </a:solidFill>
                <a:latin typeface="Times New Roman" pitchFamily="18" charset="0"/>
                <a:ea typeface="仿宋_GB2312" pitchFamily="49" charset="-122"/>
                <a:cs typeface="Times New Roman" pitchFamily="18" charset="0"/>
              </a:rPr>
              <a:t>用</a:t>
            </a:r>
            <a:r>
              <a:rPr kumimoji="0"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运动时钟变慢效应解释实验结果</a:t>
            </a:r>
            <a:r>
              <a:rPr kumimoji="0" lang="zh-CN" altLang="en-US" sz="2400" b="1" i="0" u="none" strike="noStrike" kern="0" cap="none" spc="0" normalizeH="0" baseline="0" noProof="0" dirty="0" smtClean="0">
                <a:ln>
                  <a:noFill/>
                </a:ln>
                <a:solidFill>
                  <a:srgbClr val="00FFCC"/>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利用了</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lang="zh-CN" altLang="en-US" sz="2400" b="1" kern="0" dirty="0">
                <a:solidFill>
                  <a:srgbClr val="FFFFFF"/>
                </a:solidFill>
                <a:latin typeface="Times New Roman" pitchFamily="18" charset="0"/>
                <a:cs typeface="Times New Roman" pitchFamily="18" charset="0"/>
              </a:rPr>
              <a:t>系（实验室系</a:t>
            </a:r>
            <a:r>
              <a:rPr lang="zh-CN" altLang="en-US" sz="2400" b="1" kern="0" dirty="0" smtClean="0">
                <a:solidFill>
                  <a:srgbClr val="FFFFFF"/>
                </a:solidFill>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的测量结果（长度：</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39 m</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；时间：</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1.26×10</a:t>
            </a:r>
            <a:r>
              <a:rPr kumimoji="0" lang="en-US" altLang="zh-CN" sz="2400" b="1" i="0" u="none" strike="noStrike" kern="0" cap="none" spc="0" normalizeH="0" baseline="30000" noProof="0" dirty="0" smtClean="0">
                <a:ln>
                  <a:noFill/>
                </a:ln>
                <a:solidFill>
                  <a:srgbClr val="FFCC66"/>
                </a:solidFill>
                <a:effectLst/>
                <a:uLnTx/>
                <a:uFillTx/>
                <a:latin typeface="Times New Roman" pitchFamily="18" charset="0"/>
                <a:cs typeface="Times New Roman" pitchFamily="18" charset="0"/>
              </a:rPr>
              <a:t>-7</a:t>
            </a:r>
            <a:r>
              <a:rPr lang="zh-CN" altLang="en-US" sz="2400" b="1" kern="0" dirty="0" smtClean="0">
                <a:solidFill>
                  <a:srgbClr val="FFFFFF"/>
                </a:solidFill>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）。实验室系测量的</a:t>
            </a:r>
            <a:r>
              <a:rPr kumimoji="0" lang="zh-CN" altLang="en-US"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介子运动时的半衰期比固有半衰期大得多，因此，</a:t>
            </a:r>
            <a:r>
              <a:rPr lang="zh-CN" altLang="en-US" sz="2400" b="1" kern="0" dirty="0" smtClean="0">
                <a:solidFill>
                  <a:srgbClr val="FFCC66"/>
                </a:solidFill>
                <a:latin typeface="Times New Roman" pitchFamily="18" charset="0"/>
                <a:cs typeface="Times New Roman" pitchFamily="18" charset="0"/>
                <a:sym typeface="Symbol" pitchFamily="18" charset="2"/>
              </a:rPr>
              <a:t></a:t>
            </a:r>
            <a:r>
              <a:rPr lang="zh-CN" altLang="en-US" sz="2400" b="1" kern="0" dirty="0">
                <a:solidFill>
                  <a:srgbClr val="FFFFFF"/>
                </a:solidFill>
                <a:latin typeface="Times New Roman" pitchFamily="18" charset="0"/>
                <a:cs typeface="Times New Roman" pitchFamily="18" charset="0"/>
              </a:rPr>
              <a:t>介子在</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半衰期内可通过</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39 m</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388867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p:cNvSpPr txBox="1">
            <a:spLocks noChangeArrowheads="1"/>
          </p:cNvSpPr>
          <p:nvPr/>
        </p:nvSpPr>
        <p:spPr bwMode="auto">
          <a:xfrm>
            <a:off x="250825" y="434975"/>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00FF00"/>
                </a:solidFill>
                <a:effectLst/>
                <a:uLnTx/>
                <a:uFillTx/>
                <a:latin typeface="Times New Roman" pitchFamily="18" charset="0"/>
                <a:cs typeface="Times New Roman" pitchFamily="18" charset="0"/>
                <a:sym typeface="Wingdings" pitchFamily="2" charset="2"/>
              </a:rPr>
              <a:t> </a:t>
            </a:r>
            <a:r>
              <a:rPr kumimoji="0"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解题思路</a:t>
            </a:r>
          </a:p>
        </p:txBody>
      </p:sp>
      <p:sp>
        <p:nvSpPr>
          <p:cNvPr id="12" name="Text Box 3"/>
          <p:cNvSpPr txBox="1">
            <a:spLocks noChangeArrowheads="1"/>
          </p:cNvSpPr>
          <p:nvPr/>
        </p:nvSpPr>
        <p:spPr bwMode="auto">
          <a:xfrm>
            <a:off x="611188" y="1009650"/>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       </a:t>
            </a:r>
            <a:r>
              <a:rPr lang="zh-CN" altLang="en-US" sz="2400" b="1" dirty="0" smtClean="0">
                <a:solidFill>
                  <a:srgbClr val="FFFFFF"/>
                </a:solidFill>
                <a:latin typeface="Times New Roman" pitchFamily="18" charset="0"/>
                <a:ea typeface="楷体_GB2312" pitchFamily="49" charset="-122"/>
                <a:cs typeface="Times New Roman" pitchFamily="18" charset="0"/>
              </a:rPr>
              <a:t>学习狭义相对论，正确理解和掌握相对论的时空观是最重要的，要理解同时性的相对性，时空量度的相对性，处理实际问题时要注意：</a:t>
            </a:r>
          </a:p>
        </p:txBody>
      </p:sp>
      <p:sp>
        <p:nvSpPr>
          <p:cNvPr id="13" name="Text Box 4"/>
          <p:cNvSpPr txBox="1">
            <a:spLocks noChangeArrowheads="1"/>
          </p:cNvSpPr>
          <p:nvPr/>
        </p:nvSpPr>
        <p:spPr bwMode="auto">
          <a:xfrm>
            <a:off x="611188" y="2306638"/>
            <a:ext cx="82089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a:spcBef>
                <a:spcPct val="0"/>
              </a:spcBef>
              <a:defRPr>
                <a:solidFill>
                  <a:schemeClr val="tx1"/>
                </a:solidFill>
                <a:latin typeface="Arial" pitchFamily="34" charset="0"/>
                <a:ea typeface="宋体" pitchFamily="2" charset="-122"/>
              </a:defRPr>
            </a:lvl1pPr>
            <a:lvl2pPr marL="6302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fontAlgn="base">
              <a:spcBef>
                <a:spcPct val="50000"/>
              </a:spcBef>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(1)</a:t>
            </a:r>
            <a:r>
              <a:rPr lang="zh-CN" altLang="en-US" sz="2400" b="1" dirty="0" smtClean="0">
                <a:solidFill>
                  <a:srgbClr val="00FFFF"/>
                </a:solidFill>
                <a:latin typeface="Times New Roman" pitchFamily="18" charset="0"/>
                <a:ea typeface="楷体_GB2312" pitchFamily="49" charset="-122"/>
                <a:cs typeface="Times New Roman" pitchFamily="18" charset="0"/>
              </a:rPr>
              <a:t>明确两个参考系</a:t>
            </a:r>
            <a:r>
              <a:rPr lang="en-US" altLang="zh-CN" sz="2400" b="1" dirty="0" smtClean="0">
                <a:solidFill>
                  <a:srgbClr val="FFCC66"/>
                </a:solidFill>
                <a:latin typeface="Times New Roman" pitchFamily="18" charset="0"/>
                <a:ea typeface="楷体_GB2312" pitchFamily="49" charset="-122"/>
                <a:cs typeface="Times New Roman" pitchFamily="18" charset="0"/>
              </a:rPr>
              <a:t>S</a:t>
            </a:r>
            <a:r>
              <a:rPr lang="zh-CN" altLang="en-US" sz="2400" b="1" dirty="0" smtClean="0">
                <a:solidFill>
                  <a:srgbClr val="FFFFFF"/>
                </a:solidFill>
                <a:latin typeface="Times New Roman" pitchFamily="18" charset="0"/>
                <a:ea typeface="楷体_GB2312" pitchFamily="49" charset="-122"/>
                <a:cs typeface="Times New Roman" pitchFamily="18" charset="0"/>
              </a:rPr>
              <a:t>系和</a:t>
            </a:r>
            <a:r>
              <a:rPr lang="en-US" altLang="zh-CN" sz="2400" b="1" dirty="0" smtClean="0">
                <a:solidFill>
                  <a:srgbClr val="FFCC66"/>
                </a:solidFill>
                <a:latin typeface="Times New Roman" pitchFamily="18" charset="0"/>
                <a:ea typeface="楷体_GB2312" pitchFamily="49" charset="-122"/>
                <a:cs typeface="Times New Roman" pitchFamily="18" charset="0"/>
              </a:rPr>
              <a:t>S</a:t>
            </a:r>
            <a:r>
              <a:rPr lang="en-US" altLang="zh-CN" sz="2400" b="1" dirty="0" smtClean="0">
                <a:solidFill>
                  <a:srgbClr val="FFCC66"/>
                </a:solidFill>
                <a:latin typeface="Times New Roman" pitchFamily="18" charset="0"/>
                <a:cs typeface="Times New Roman" pitchFamily="18" charset="0"/>
                <a:sym typeface="Symbol" pitchFamily="18" charset="2"/>
              </a:rPr>
              <a:t></a:t>
            </a:r>
            <a:r>
              <a:rPr lang="zh-CN" altLang="en-US" sz="2400" b="1" dirty="0" smtClean="0">
                <a:solidFill>
                  <a:srgbClr val="FFFFFF"/>
                </a:solidFill>
                <a:latin typeface="Times New Roman" pitchFamily="18" charset="0"/>
                <a:ea typeface="楷体_GB2312" pitchFamily="49" charset="-122"/>
                <a:cs typeface="Times New Roman" pitchFamily="18" charset="0"/>
              </a:rPr>
              <a:t>系。一般情况下选地面为</a:t>
            </a:r>
            <a:r>
              <a:rPr lang="en-US" altLang="zh-CN" sz="2400" b="1" dirty="0" smtClean="0">
                <a:solidFill>
                  <a:srgbClr val="FFC000"/>
                </a:solidFill>
                <a:latin typeface="Times New Roman" pitchFamily="18" charset="0"/>
                <a:ea typeface="楷体_GB2312" pitchFamily="49" charset="-122"/>
                <a:cs typeface="Times New Roman" pitchFamily="18" charset="0"/>
              </a:rPr>
              <a:t>S</a:t>
            </a:r>
            <a:r>
              <a:rPr lang="zh-CN" altLang="en-US" sz="2400" b="1" dirty="0" smtClean="0">
                <a:solidFill>
                  <a:srgbClr val="FFFFFF"/>
                </a:solidFill>
                <a:latin typeface="Times New Roman" pitchFamily="18" charset="0"/>
                <a:ea typeface="楷体_GB2312" pitchFamily="49" charset="-122"/>
                <a:cs typeface="Times New Roman" pitchFamily="18" charset="0"/>
              </a:rPr>
              <a:t>系，运动物体为</a:t>
            </a:r>
            <a:r>
              <a:rPr lang="en-US" altLang="zh-CN" sz="2400" b="1" dirty="0" smtClean="0">
                <a:solidFill>
                  <a:srgbClr val="FFCC66"/>
                </a:solidFill>
                <a:latin typeface="Times New Roman" pitchFamily="18" charset="0"/>
                <a:ea typeface="楷体_GB2312" pitchFamily="49" charset="-122"/>
                <a:cs typeface="Times New Roman" pitchFamily="18" charset="0"/>
              </a:rPr>
              <a:t>S</a:t>
            </a:r>
            <a:r>
              <a:rPr lang="en-US" altLang="zh-CN" sz="2400" b="1" dirty="0" smtClean="0">
                <a:solidFill>
                  <a:srgbClr val="FFCC66"/>
                </a:solidFill>
                <a:latin typeface="Times New Roman" pitchFamily="18" charset="0"/>
                <a:ea typeface="楷体_GB2312" pitchFamily="49" charset="-122"/>
                <a:cs typeface="Times New Roman" pitchFamily="18" charset="0"/>
                <a:sym typeface="Symbol" pitchFamily="18" charset="2"/>
              </a:rPr>
              <a:t></a:t>
            </a:r>
            <a:r>
              <a:rPr lang="zh-CN" altLang="en-US" sz="2400" b="1" dirty="0" smtClean="0">
                <a:solidFill>
                  <a:srgbClr val="FFFFFF"/>
                </a:solidFill>
                <a:latin typeface="Times New Roman" pitchFamily="18" charset="0"/>
                <a:ea typeface="楷体_GB2312" pitchFamily="49" charset="-122"/>
                <a:cs typeface="Times New Roman" pitchFamily="18" charset="0"/>
              </a:rPr>
              <a:t>系。</a:t>
            </a:r>
          </a:p>
        </p:txBody>
      </p:sp>
      <p:sp>
        <p:nvSpPr>
          <p:cNvPr id="14" name="Text Box 5"/>
          <p:cNvSpPr txBox="1">
            <a:spLocks noChangeArrowheads="1"/>
          </p:cNvSpPr>
          <p:nvPr/>
        </p:nvSpPr>
        <p:spPr bwMode="auto">
          <a:xfrm>
            <a:off x="611188" y="3170238"/>
            <a:ext cx="8208962"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a:spcBef>
                <a:spcPct val="0"/>
              </a:spcBef>
              <a:defRPr>
                <a:solidFill>
                  <a:schemeClr val="tx1"/>
                </a:solidFill>
                <a:latin typeface="Arial" pitchFamily="34" charset="0"/>
                <a:ea typeface="宋体" pitchFamily="2" charset="-122"/>
              </a:defRPr>
            </a:lvl1pPr>
            <a:lvl2pPr marL="7191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fontAlgn="base">
              <a:lnSpc>
                <a:spcPct val="115000"/>
              </a:lnSpc>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(2)</a:t>
            </a:r>
            <a:r>
              <a:rPr lang="zh-CN" altLang="en-US" sz="2400" b="1" dirty="0" smtClean="0">
                <a:solidFill>
                  <a:srgbClr val="00FFFF"/>
                </a:solidFill>
                <a:latin typeface="Times New Roman" pitchFamily="18" charset="0"/>
                <a:ea typeface="楷体_GB2312" pitchFamily="49" charset="-122"/>
                <a:cs typeface="Times New Roman" pitchFamily="18" charset="0"/>
              </a:rPr>
              <a:t>明确固有长度，固有时间</a:t>
            </a:r>
            <a:r>
              <a:rPr lang="zh-CN" altLang="en-US" sz="2400" b="1" dirty="0" smtClean="0">
                <a:solidFill>
                  <a:srgbClr val="FFFFFF"/>
                </a:solidFill>
                <a:latin typeface="Times New Roman" pitchFamily="18" charset="0"/>
                <a:ea typeface="楷体_GB2312" pitchFamily="49" charset="-122"/>
                <a:cs typeface="Times New Roman" pitchFamily="18" charset="0"/>
              </a:rPr>
              <a:t>的概念。在相对物体静止的惯性系中测量的长度为固有长度，一个惯性系中同一地点发生的两个事件的时间间隔为固有时间。 </a:t>
            </a:r>
          </a:p>
        </p:txBody>
      </p:sp>
      <p:sp>
        <p:nvSpPr>
          <p:cNvPr id="15" name="Text Box 12"/>
          <p:cNvSpPr txBox="1">
            <a:spLocks noChangeArrowheads="1"/>
          </p:cNvSpPr>
          <p:nvPr/>
        </p:nvSpPr>
        <p:spPr bwMode="auto">
          <a:xfrm>
            <a:off x="611188" y="4538663"/>
            <a:ext cx="8208962"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a:spcBef>
                <a:spcPct val="0"/>
              </a:spcBef>
              <a:defRPr>
                <a:solidFill>
                  <a:schemeClr val="tx1"/>
                </a:solidFill>
                <a:latin typeface="Arial" pitchFamily="34" charset="0"/>
                <a:ea typeface="宋体" pitchFamily="2" charset="-122"/>
              </a:defRPr>
            </a:lvl1pPr>
            <a:lvl2pPr marL="6302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fontAlgn="base">
              <a:lnSpc>
                <a:spcPct val="110000"/>
              </a:lnSpc>
              <a:spcBef>
                <a:spcPct val="50000"/>
              </a:spcBef>
              <a:spcAft>
                <a:spcPct val="0"/>
              </a:spcAft>
            </a:pPr>
            <a:r>
              <a:rPr lang="en-US" altLang="zh-CN" sz="2400" b="1" dirty="0" smtClean="0">
                <a:solidFill>
                  <a:srgbClr val="FFFFFF"/>
                </a:solidFill>
                <a:latin typeface="Times New Roman" pitchFamily="18" charset="0"/>
                <a:ea typeface="楷体_GB2312" pitchFamily="49" charset="-122"/>
                <a:cs typeface="Times New Roman" pitchFamily="18" charset="0"/>
              </a:rPr>
              <a:t>(3)</a:t>
            </a:r>
            <a:r>
              <a:rPr lang="zh-CN" altLang="en-US" sz="2400" b="1" dirty="0" smtClean="0">
                <a:solidFill>
                  <a:srgbClr val="00FFFF"/>
                </a:solidFill>
                <a:latin typeface="Times New Roman" pitchFamily="18" charset="0"/>
                <a:ea typeface="楷体_GB2312" pitchFamily="49" charset="-122"/>
                <a:cs typeface="Times New Roman" pitchFamily="18" charset="0"/>
              </a:rPr>
              <a:t>洛仑兹变换式是求解有关相对论时空观问题的依据。</a:t>
            </a:r>
            <a:r>
              <a:rPr lang="zh-CN" altLang="en-US" sz="2400" b="1" dirty="0" smtClean="0">
                <a:solidFill>
                  <a:srgbClr val="FFFFFF"/>
                </a:solidFill>
                <a:latin typeface="Times New Roman" pitchFamily="18" charset="0"/>
                <a:ea typeface="楷体_GB2312" pitchFamily="49" charset="-122"/>
                <a:cs typeface="Times New Roman" pitchFamily="18" charset="0"/>
              </a:rPr>
              <a:t>处理实际问题时要根据题设条件与待求量设定不同事件在不同惯性系中的时空坐标，选用洛仑兹变换中正变换或逆变换的公式，还要注意同时性的相对性。</a:t>
            </a:r>
          </a:p>
        </p:txBody>
      </p:sp>
      <p:sp>
        <p:nvSpPr>
          <p:cNvPr id="16" name="灯片编号占位符 15"/>
          <p:cNvSpPr>
            <a:spLocks noGrp="1"/>
          </p:cNvSpPr>
          <p:nvPr>
            <p:ph type="sldNum" sz="quarter" idx="12"/>
          </p:nvPr>
        </p:nvSpPr>
        <p:spPr/>
        <p:txBody>
          <a:bodyPr/>
          <a:lstStyle/>
          <a:p>
            <a:fld id="{5BC6BFF3-3B72-4D96-9AAD-1FA045D44F06}" type="slidenum">
              <a:rPr lang="zh-CN" altLang="en-US" smtClean="0"/>
              <a:t>41</a:t>
            </a:fld>
            <a:endParaRPr lang="zh-CN" altLang="en-US"/>
          </a:p>
        </p:txBody>
      </p:sp>
    </p:spTree>
    <p:extLst>
      <p:ext uri="{BB962C8B-B14F-4D97-AF65-F5344CB8AC3E}">
        <p14:creationId xmlns:p14="http://schemas.microsoft.com/office/powerpoint/2010/main" val="176460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42</a:t>
            </a:fld>
            <a:endParaRPr lang="zh-CN" altLang="en-US"/>
          </a:p>
        </p:txBody>
      </p:sp>
      <p:sp>
        <p:nvSpPr>
          <p:cNvPr id="3" name="Text Box 2"/>
          <p:cNvSpPr txBox="1">
            <a:spLocks noChangeArrowheads="1"/>
          </p:cNvSpPr>
          <p:nvPr/>
        </p:nvSpPr>
        <p:spPr bwMode="auto">
          <a:xfrm>
            <a:off x="790575" y="3263900"/>
            <a:ext cx="79946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lgn="l">
              <a:spcBef>
                <a:spcPct val="0"/>
              </a:spcBef>
              <a:defRPr>
                <a:solidFill>
                  <a:schemeClr val="tx1"/>
                </a:solidFill>
                <a:latin typeface="Arial" pitchFamily="34" charset="0"/>
                <a:ea typeface="宋体" pitchFamily="2" charset="-122"/>
              </a:defRPr>
            </a:lvl1pPr>
            <a:lvl2pPr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Bef>
                <a:spcPct val="50000"/>
              </a:spcBef>
              <a:spcAft>
                <a:spcPct val="0"/>
              </a:spcAft>
              <a:buClr>
                <a:srgbClr val="00FFFF"/>
              </a:buClr>
              <a:buSzPct val="80000"/>
              <a:buFont typeface="Wingdings" pitchFamily="2" charset="2"/>
              <a:buChar char="l"/>
            </a:pPr>
            <a:r>
              <a:rPr lang="zh-CN" altLang="en-US" sz="2400" b="1" smtClean="0">
                <a:solidFill>
                  <a:srgbClr val="FFFFFF"/>
                </a:solidFill>
                <a:latin typeface="Times New Roman" pitchFamily="18" charset="0"/>
                <a:ea typeface="楷体_GB2312" pitchFamily="49" charset="-122"/>
                <a:cs typeface="Times New Roman" pitchFamily="18" charset="0"/>
              </a:rPr>
              <a:t>如果已知一个惯性系中同一地点发生的两个事件的时间间隔，计算这两个事件在另一惯性系中的时间间隔</a:t>
            </a:r>
          </a:p>
        </p:txBody>
      </p:sp>
      <p:graphicFrame>
        <p:nvGraphicFramePr>
          <p:cNvPr id="5" name="Object 4"/>
          <p:cNvGraphicFramePr>
            <a:graphicFrameLocks noChangeAspect="1"/>
          </p:cNvGraphicFramePr>
          <p:nvPr>
            <p:extLst>
              <p:ext uri="{D42A27DB-BD31-4B8C-83A1-F6EECF244321}">
                <p14:modId xmlns:p14="http://schemas.microsoft.com/office/powerpoint/2010/main" val="3910928122"/>
              </p:ext>
            </p:extLst>
          </p:nvPr>
        </p:nvGraphicFramePr>
        <p:xfrm>
          <a:off x="3433763" y="2243138"/>
          <a:ext cx="1727200" cy="800100"/>
        </p:xfrm>
        <a:graphic>
          <a:graphicData uri="http://schemas.openxmlformats.org/presentationml/2006/ole">
            <mc:AlternateContent xmlns:mc="http://schemas.openxmlformats.org/markup-compatibility/2006">
              <mc:Choice xmlns:v="urn:schemas-microsoft-com:vml" Requires="v">
                <p:oleObj spid="_x0000_s1514576" name="公式" r:id="rId3" imgW="1726920" imgH="799920" progId="Equation.3">
                  <p:embed/>
                </p:oleObj>
              </mc:Choice>
              <mc:Fallback>
                <p:oleObj name="公式" r:id="rId3" imgW="172692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763" y="2243138"/>
                        <a:ext cx="17272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8950820"/>
              </p:ext>
            </p:extLst>
          </p:nvPr>
        </p:nvGraphicFramePr>
        <p:xfrm>
          <a:off x="3495675" y="4214813"/>
          <a:ext cx="1409700" cy="1187450"/>
        </p:xfrm>
        <a:graphic>
          <a:graphicData uri="http://schemas.openxmlformats.org/presentationml/2006/ole">
            <mc:AlternateContent xmlns:mc="http://schemas.openxmlformats.org/markup-compatibility/2006">
              <mc:Choice xmlns:v="urn:schemas-microsoft-com:vml" Requires="v">
                <p:oleObj spid="_x0000_s1514577" name="公式" r:id="rId5" imgW="1409400" imgH="1180800" progId="Equation.3">
                  <p:embed/>
                </p:oleObj>
              </mc:Choice>
              <mc:Fallback>
                <p:oleObj name="公式" r:id="rId5" imgW="1409400" imgH="1180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4214813"/>
                        <a:ext cx="14097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
          <p:cNvSpPr>
            <a:spLocks noChangeArrowheads="1"/>
          </p:cNvSpPr>
          <p:nvPr/>
        </p:nvSpPr>
        <p:spPr bwMode="auto">
          <a:xfrm>
            <a:off x="387350" y="500063"/>
            <a:ext cx="673133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10000"/>
              </a:lnSpc>
              <a:spcBef>
                <a:spcPct val="50000"/>
              </a:spcBef>
              <a:spcAft>
                <a:spcPct val="0"/>
              </a:spcAft>
            </a:pPr>
            <a:r>
              <a:rPr lang="en-US" altLang="zh-CN" sz="2400" b="1" smtClean="0">
                <a:solidFill>
                  <a:srgbClr val="FFFFFF"/>
                </a:solidFill>
                <a:latin typeface="Times New Roman" pitchFamily="18" charset="0"/>
                <a:ea typeface="楷体_GB2312" pitchFamily="49" charset="-122"/>
                <a:cs typeface="Times New Roman" pitchFamily="18" charset="0"/>
              </a:rPr>
              <a:t>(4)</a:t>
            </a:r>
            <a:r>
              <a:rPr lang="zh-CN" altLang="en-US" sz="2400" b="1" smtClean="0">
                <a:solidFill>
                  <a:srgbClr val="FFFFFF"/>
                </a:solidFill>
                <a:latin typeface="Times New Roman" pitchFamily="18" charset="0"/>
                <a:ea typeface="楷体_GB2312" pitchFamily="49" charset="-122"/>
                <a:cs typeface="Times New Roman" pitchFamily="18" charset="0"/>
              </a:rPr>
              <a:t>注意时空量度相对性的两个公式的</a:t>
            </a:r>
            <a:r>
              <a:rPr lang="zh-CN" altLang="en-US" sz="2400" b="1" smtClean="0">
                <a:solidFill>
                  <a:srgbClr val="00FFFF"/>
                </a:solidFill>
                <a:latin typeface="Times New Roman" pitchFamily="18" charset="0"/>
                <a:ea typeface="楷体_GB2312" pitchFamily="49" charset="-122"/>
                <a:cs typeface="Times New Roman" pitchFamily="18" charset="0"/>
              </a:rPr>
              <a:t>适用范围。</a:t>
            </a:r>
          </a:p>
        </p:txBody>
      </p:sp>
      <p:sp>
        <p:nvSpPr>
          <p:cNvPr id="9" name="Rectangle 10"/>
          <p:cNvSpPr>
            <a:spLocks noChangeArrowheads="1"/>
          </p:cNvSpPr>
          <p:nvPr/>
        </p:nvSpPr>
        <p:spPr bwMode="auto">
          <a:xfrm>
            <a:off x="790575" y="1208088"/>
            <a:ext cx="8029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3525" indent="-263525" fontAlgn="base">
              <a:spcBef>
                <a:spcPct val="50000"/>
              </a:spcBef>
              <a:spcAft>
                <a:spcPct val="0"/>
              </a:spcAft>
              <a:buClr>
                <a:srgbClr val="00FFFF"/>
              </a:buClr>
              <a:buSzPct val="80000"/>
              <a:buFont typeface="Wingdings" pitchFamily="2" charset="2"/>
              <a:buChar char="l"/>
            </a:pPr>
            <a:r>
              <a:rPr lang="zh-CN" altLang="en-US" sz="2400" b="1" dirty="0" smtClean="0">
                <a:solidFill>
                  <a:srgbClr val="FFFFFF"/>
                </a:solidFill>
                <a:latin typeface="Times New Roman" pitchFamily="18" charset="0"/>
                <a:ea typeface="楷体_GB2312" pitchFamily="49" charset="-122"/>
                <a:cs typeface="Times New Roman" pitchFamily="18" charset="0"/>
              </a:rPr>
              <a:t>如果待测长度相对于一惯性系静止，</a:t>
            </a:r>
            <a:r>
              <a:rPr lang="zh-CN" altLang="en-US" sz="2400" b="1" dirty="0">
                <a:solidFill>
                  <a:srgbClr val="FFFFFF"/>
                </a:solidFill>
                <a:latin typeface="Times New Roman" pitchFamily="18" charset="0"/>
                <a:ea typeface="楷体_GB2312" pitchFamily="49" charset="-122"/>
                <a:cs typeface="Times New Roman" pitchFamily="18" charset="0"/>
              </a:rPr>
              <a:t>则在相对其</a:t>
            </a:r>
            <a:r>
              <a:rPr lang="zh-CN" altLang="en-US" sz="2400" b="1" dirty="0" smtClean="0">
                <a:solidFill>
                  <a:srgbClr val="FFFFFF"/>
                </a:solidFill>
                <a:latin typeface="Times New Roman" pitchFamily="18" charset="0"/>
                <a:ea typeface="楷体_GB2312" pitchFamily="49" charset="-122"/>
                <a:cs typeface="Times New Roman" pitchFamily="18" charset="0"/>
              </a:rPr>
              <a:t>运动的</a:t>
            </a:r>
            <a:r>
              <a:rPr lang="zh-CN" altLang="en-US" sz="2400" b="1" dirty="0">
                <a:solidFill>
                  <a:srgbClr val="FFFFFF"/>
                </a:solidFill>
                <a:latin typeface="Times New Roman" pitchFamily="18" charset="0"/>
                <a:ea typeface="楷体_GB2312" pitchFamily="49" charset="-122"/>
                <a:cs typeface="Times New Roman" pitchFamily="18" charset="0"/>
              </a:rPr>
              <a:t>惯性系</a:t>
            </a:r>
            <a:r>
              <a:rPr lang="zh-CN" altLang="en-US" sz="2400" b="1" dirty="0" smtClean="0">
                <a:solidFill>
                  <a:srgbClr val="FFFFFF"/>
                </a:solidFill>
                <a:latin typeface="Times New Roman" pitchFamily="18" charset="0"/>
                <a:ea typeface="楷体_GB2312" pitchFamily="49" charset="-122"/>
                <a:cs typeface="Times New Roman" pitchFamily="18" charset="0"/>
              </a:rPr>
              <a:t>中待测长度为</a:t>
            </a:r>
          </a:p>
        </p:txBody>
      </p:sp>
      <p:sp>
        <p:nvSpPr>
          <p:cNvPr id="10" name="Rectangle 11"/>
          <p:cNvSpPr>
            <a:spLocks noChangeArrowheads="1"/>
          </p:cNvSpPr>
          <p:nvPr/>
        </p:nvSpPr>
        <p:spPr bwMode="auto">
          <a:xfrm>
            <a:off x="790575" y="5599113"/>
            <a:ext cx="747553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50000"/>
              </a:spcBef>
              <a:spcAft>
                <a:spcPct val="0"/>
              </a:spcAft>
              <a:buClr>
                <a:srgbClr val="00FFFF"/>
              </a:buClr>
              <a:buSzPct val="80000"/>
              <a:buFont typeface="Wingdings" pitchFamily="2" charset="2"/>
              <a:buChar char="l"/>
            </a:pPr>
            <a:r>
              <a:rPr lang="en-US" altLang="zh-CN" sz="2400" b="1" smtClean="0">
                <a:solidFill>
                  <a:srgbClr val="FFFFFF"/>
                </a:solidFill>
                <a:latin typeface="Times New Roman" pitchFamily="18" charset="0"/>
                <a:ea typeface="楷体_GB2312" pitchFamily="49" charset="-122"/>
                <a:cs typeface="Times New Roman" pitchFamily="18" charset="0"/>
              </a:rPr>
              <a:t> </a:t>
            </a:r>
            <a:r>
              <a:rPr lang="zh-CN" altLang="en-US" sz="2400" b="1" smtClean="0">
                <a:solidFill>
                  <a:srgbClr val="FFFFFF"/>
                </a:solidFill>
                <a:latin typeface="Times New Roman" pitchFamily="18" charset="0"/>
                <a:ea typeface="楷体_GB2312" pitchFamily="49" charset="-122"/>
                <a:cs typeface="Times New Roman" pitchFamily="18" charset="0"/>
              </a:rPr>
              <a:t>如果不是这两种情况，要用洛仑兹变换求解。</a:t>
            </a:r>
          </a:p>
        </p:txBody>
      </p:sp>
    </p:spTree>
    <p:extLst>
      <p:ext uri="{BB962C8B-B14F-4D97-AF65-F5344CB8AC3E}">
        <p14:creationId xmlns:p14="http://schemas.microsoft.com/office/powerpoint/2010/main" val="18692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43</a:t>
            </a:fld>
            <a:endParaRPr lang="zh-CN" altLang="en-US"/>
          </a:p>
        </p:txBody>
      </p:sp>
      <p:sp>
        <p:nvSpPr>
          <p:cNvPr id="3" name="Text Box 2"/>
          <p:cNvSpPr txBox="1">
            <a:spLocks noChangeArrowheads="1"/>
          </p:cNvSpPr>
          <p:nvPr/>
        </p:nvSpPr>
        <p:spPr bwMode="auto">
          <a:xfrm>
            <a:off x="612577" y="954088"/>
            <a:ext cx="7991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smtClean="0">
                <a:ln>
                  <a:noFill/>
                </a:ln>
                <a:solidFill>
                  <a:srgbClr val="66FF33"/>
                </a:solidFill>
                <a:effectLst/>
                <a:uLnTx/>
                <a:uFillTx/>
                <a:latin typeface="Times New Roman" pitchFamily="18" charset="0"/>
                <a:cs typeface="Times New Roman" pitchFamily="18" charset="0"/>
              </a:rPr>
              <a:t>§4.4  </a:t>
            </a:r>
            <a:r>
              <a:rPr kumimoji="1" lang="zh-CN" altLang="en-US" sz="3200" b="1" i="0" u="none" strike="noStrike" kern="0" cap="none" spc="0" normalizeH="0" baseline="0" noProof="0" dirty="0" smtClean="0">
                <a:ln>
                  <a:noFill/>
                </a:ln>
                <a:solidFill>
                  <a:srgbClr val="66FF33"/>
                </a:solidFill>
                <a:effectLst/>
                <a:uLnTx/>
                <a:uFillTx/>
                <a:latin typeface="Times New Roman" pitchFamily="18" charset="0"/>
                <a:ea typeface="黑体" pitchFamily="49" charset="-122"/>
                <a:cs typeface="Times New Roman" pitchFamily="18" charset="0"/>
              </a:rPr>
              <a:t>狭义相对论动力学</a:t>
            </a:r>
            <a:endParaRPr kumimoji="1" lang="zh-CN" altLang="en-US" sz="3200" b="1" i="0" u="none" strike="noStrike" kern="0" cap="none" spc="0" normalizeH="0" baseline="0" noProof="0" dirty="0" smtClean="0">
              <a:ln>
                <a:noFill/>
              </a:ln>
              <a:solidFill>
                <a:srgbClr val="FFFF66"/>
              </a:solidFill>
              <a:effectLst/>
              <a:uLnTx/>
              <a:uFillTx/>
              <a:latin typeface="Times New Roman" pitchFamily="18" charset="0"/>
              <a:cs typeface="Times New Roman" pitchFamily="18" charset="0"/>
            </a:endParaRPr>
          </a:p>
        </p:txBody>
      </p:sp>
      <p:sp>
        <p:nvSpPr>
          <p:cNvPr id="4" name="Line 3"/>
          <p:cNvSpPr>
            <a:spLocks noChangeShapeType="1"/>
          </p:cNvSpPr>
          <p:nvPr/>
        </p:nvSpPr>
        <p:spPr bwMode="auto">
          <a:xfrm>
            <a:off x="539552" y="1962150"/>
            <a:ext cx="8064500" cy="0"/>
          </a:xfrm>
          <a:prstGeom prst="line">
            <a:avLst/>
          </a:prstGeom>
          <a:noFill/>
          <a:ln w="57150" cmpd="thickThin">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5" name="Text Box 4"/>
          <p:cNvSpPr txBox="1">
            <a:spLocks noChangeArrowheads="1"/>
          </p:cNvSpPr>
          <p:nvPr/>
        </p:nvSpPr>
        <p:spPr bwMode="auto">
          <a:xfrm>
            <a:off x="684213" y="2451100"/>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smtClean="0">
                <a:solidFill>
                  <a:srgbClr val="FFFFFF"/>
                </a:solidFill>
                <a:latin typeface="Times New Roman" pitchFamily="18" charset="0"/>
                <a:cs typeface="Times New Roman" pitchFamily="18" charset="0"/>
              </a:rPr>
              <a:t>主要内容：</a:t>
            </a:r>
          </a:p>
        </p:txBody>
      </p:sp>
      <p:sp>
        <p:nvSpPr>
          <p:cNvPr id="6" name="Text Box 5"/>
          <p:cNvSpPr txBox="1">
            <a:spLocks noChangeArrowheads="1"/>
          </p:cNvSpPr>
          <p:nvPr/>
        </p:nvSpPr>
        <p:spPr bwMode="auto">
          <a:xfrm>
            <a:off x="1116013" y="3136900"/>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相对论质量</a:t>
            </a:r>
          </a:p>
        </p:txBody>
      </p:sp>
      <p:sp>
        <p:nvSpPr>
          <p:cNvPr id="7" name="Text Box 6"/>
          <p:cNvSpPr txBox="1">
            <a:spLocks noChangeArrowheads="1"/>
          </p:cNvSpPr>
          <p:nvPr/>
        </p:nvSpPr>
        <p:spPr bwMode="auto">
          <a:xfrm>
            <a:off x="1116013" y="3778250"/>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2.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相对论动力学基本方程</a:t>
            </a:r>
          </a:p>
        </p:txBody>
      </p:sp>
      <p:sp>
        <p:nvSpPr>
          <p:cNvPr id="8" name="Text Box 7"/>
          <p:cNvSpPr txBox="1">
            <a:spLocks noChangeArrowheads="1"/>
          </p:cNvSpPr>
          <p:nvPr/>
        </p:nvSpPr>
        <p:spPr bwMode="auto">
          <a:xfrm>
            <a:off x="1116013" y="4421188"/>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3.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相对论能量</a:t>
            </a:r>
          </a:p>
        </p:txBody>
      </p:sp>
      <p:sp>
        <p:nvSpPr>
          <p:cNvPr id="9" name="Text Box 8"/>
          <p:cNvSpPr txBox="1">
            <a:spLocks noChangeArrowheads="1"/>
          </p:cNvSpPr>
          <p:nvPr/>
        </p:nvSpPr>
        <p:spPr bwMode="auto">
          <a:xfrm>
            <a:off x="1116013" y="5059363"/>
            <a:ext cx="3859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4.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相对论能量与动量的关系</a:t>
            </a:r>
          </a:p>
        </p:txBody>
      </p:sp>
    </p:spTree>
    <p:extLst>
      <p:ext uri="{BB962C8B-B14F-4D97-AF65-F5344CB8AC3E}">
        <p14:creationId xmlns:p14="http://schemas.microsoft.com/office/powerpoint/2010/main" val="1301271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44</a:t>
            </a:fld>
            <a:endParaRPr lang="zh-CN" altLang="en-US"/>
          </a:p>
        </p:txBody>
      </p:sp>
      <p:sp>
        <p:nvSpPr>
          <p:cNvPr id="69" name="Text Box 2"/>
          <p:cNvSpPr txBox="1">
            <a:spLocks noChangeArrowheads="1"/>
          </p:cNvSpPr>
          <p:nvPr/>
        </p:nvSpPr>
        <p:spPr bwMode="auto">
          <a:xfrm>
            <a:off x="323850" y="333375"/>
            <a:ext cx="2430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rPr>
              <a:t>4.4.1 </a:t>
            </a:r>
            <a:r>
              <a:rPr kumimoji="1" lang="zh-CN" altLang="en-US" sz="2400" b="1" i="0" u="none" strike="noStrike" kern="0" cap="none" spc="0" normalizeH="0" baseline="0" noProof="0" dirty="0" smtClean="0">
                <a:ln>
                  <a:noFill/>
                </a:ln>
                <a:solidFill>
                  <a:srgbClr val="FFFF00"/>
                </a:solidFill>
                <a:effectLst/>
                <a:uLnTx/>
                <a:uFillTx/>
              </a:rPr>
              <a:t>相对论质量</a:t>
            </a:r>
            <a:endParaRPr kumimoji="1" lang="zh-CN" altLang="en-US" sz="2400" b="1" i="0" u="none" strike="noStrike" kern="0" cap="none" spc="0" normalizeH="0" baseline="0" noProof="0" dirty="0" smtClean="0">
              <a:ln>
                <a:noFill/>
              </a:ln>
              <a:solidFill>
                <a:srgbClr val="FFFF00"/>
              </a:solidFill>
              <a:effectLst/>
              <a:uLnTx/>
              <a:uFillTx/>
              <a:latin typeface="宋体" pitchFamily="2" charset="-122"/>
            </a:endParaRPr>
          </a:p>
        </p:txBody>
      </p:sp>
      <p:sp>
        <p:nvSpPr>
          <p:cNvPr id="73" name="Text Box 148"/>
          <p:cNvSpPr txBox="1">
            <a:spLocks noChangeArrowheads="1"/>
          </p:cNvSpPr>
          <p:nvPr/>
        </p:nvSpPr>
        <p:spPr bwMode="auto">
          <a:xfrm>
            <a:off x="611188" y="897384"/>
            <a:ext cx="4206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smtClean="0">
                <a:solidFill>
                  <a:srgbClr val="FFFFFF"/>
                </a:solidFill>
                <a:latin typeface="仿宋_GB2312" pitchFamily="49" charset="-122"/>
              </a:rPr>
              <a:t>经典力学中：物体质量恒定。</a:t>
            </a:r>
          </a:p>
        </p:txBody>
      </p:sp>
      <p:grpSp>
        <p:nvGrpSpPr>
          <p:cNvPr id="74" name="Group 155"/>
          <p:cNvGrpSpPr>
            <a:grpSpLocks/>
          </p:cNvGrpSpPr>
          <p:nvPr/>
        </p:nvGrpSpPr>
        <p:grpSpPr bwMode="auto">
          <a:xfrm>
            <a:off x="5148263" y="476250"/>
            <a:ext cx="3168650" cy="2520950"/>
            <a:chOff x="3152" y="1117"/>
            <a:chExt cx="1996" cy="1588"/>
          </a:xfrm>
        </p:grpSpPr>
        <p:sp>
          <p:nvSpPr>
            <p:cNvPr id="75" name="Line 150"/>
            <p:cNvSpPr>
              <a:spLocks noChangeShapeType="1"/>
            </p:cNvSpPr>
            <p:nvPr/>
          </p:nvSpPr>
          <p:spPr bwMode="auto">
            <a:xfrm flipV="1">
              <a:off x="3424" y="1117"/>
              <a:ext cx="0" cy="1316"/>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76" name="Line 151"/>
            <p:cNvSpPr>
              <a:spLocks noChangeShapeType="1"/>
            </p:cNvSpPr>
            <p:nvPr/>
          </p:nvSpPr>
          <p:spPr bwMode="auto">
            <a:xfrm flipV="1">
              <a:off x="3424" y="2432"/>
              <a:ext cx="1724" cy="1"/>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77" name="Text Box 152"/>
            <p:cNvSpPr txBox="1">
              <a:spLocks noChangeArrowheads="1"/>
            </p:cNvSpPr>
            <p:nvPr/>
          </p:nvSpPr>
          <p:spPr bwMode="auto">
            <a:xfrm>
              <a:off x="3152" y="1117"/>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smtClean="0">
                  <a:ln>
                    <a:noFill/>
                  </a:ln>
                  <a:solidFill>
                    <a:srgbClr val="FFFFFF"/>
                  </a:solidFill>
                  <a:effectLst/>
                  <a:uLnTx/>
                  <a:uFillTx/>
                  <a:latin typeface="Bookman Old Style" pitchFamily="18" charset="0"/>
                </a:rPr>
                <a:t>v</a:t>
              </a:r>
            </a:p>
          </p:txBody>
        </p:sp>
        <p:sp>
          <p:nvSpPr>
            <p:cNvPr id="78" name="Text Box 153"/>
            <p:cNvSpPr txBox="1">
              <a:spLocks noChangeArrowheads="1"/>
            </p:cNvSpPr>
            <p:nvPr/>
          </p:nvSpPr>
          <p:spPr bwMode="auto">
            <a:xfrm>
              <a:off x="4876" y="2417"/>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dirty="0" smtClean="0">
                  <a:ln>
                    <a:noFill/>
                  </a:ln>
                  <a:solidFill>
                    <a:srgbClr val="FFFFFF"/>
                  </a:solidFill>
                  <a:effectLst/>
                  <a:uLnTx/>
                  <a:uFillTx/>
                </a:rPr>
                <a:t>t</a:t>
              </a:r>
            </a:p>
          </p:txBody>
        </p:sp>
      </p:grpSp>
      <p:sp>
        <p:nvSpPr>
          <p:cNvPr id="79" name="Line 154"/>
          <p:cNvSpPr>
            <a:spLocks noChangeShapeType="1"/>
          </p:cNvSpPr>
          <p:nvPr/>
        </p:nvSpPr>
        <p:spPr bwMode="auto">
          <a:xfrm flipV="1">
            <a:off x="5794375" y="692150"/>
            <a:ext cx="1585913" cy="1871663"/>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
        <p:nvSpPr>
          <p:cNvPr id="80" name="Text Box 156"/>
          <p:cNvSpPr txBox="1">
            <a:spLocks noChangeArrowheads="1"/>
          </p:cNvSpPr>
          <p:nvPr/>
        </p:nvSpPr>
        <p:spPr bwMode="auto">
          <a:xfrm>
            <a:off x="611188" y="2146870"/>
            <a:ext cx="4392612"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0"/>
              </a:spcBef>
              <a:spcAft>
                <a:spcPct val="0"/>
              </a:spcAft>
            </a:pPr>
            <a:r>
              <a:rPr lang="zh-CN" altLang="en-US" sz="2400" b="1" smtClean="0">
                <a:solidFill>
                  <a:srgbClr val="FFCC66"/>
                </a:solidFill>
                <a:latin typeface="仿宋_GB2312" pitchFamily="49" charset="-122"/>
              </a:rPr>
              <a:t>实验证明</a:t>
            </a:r>
            <a:r>
              <a:rPr lang="en-US" altLang="zh-CN" sz="2400" b="1" smtClean="0">
                <a:solidFill>
                  <a:srgbClr val="FFFFFF"/>
                </a:solidFill>
                <a:latin typeface="仿宋_GB2312" pitchFamily="49" charset="-122"/>
              </a:rPr>
              <a:t>,</a:t>
            </a:r>
            <a:r>
              <a:rPr lang="zh-CN" altLang="en-US" sz="2400" b="1" smtClean="0">
                <a:solidFill>
                  <a:srgbClr val="FFFFFF"/>
                </a:solidFill>
                <a:latin typeface="仿宋_GB2312" pitchFamily="49" charset="-122"/>
              </a:rPr>
              <a:t>电子在恒力作用下被加速到接近光速时</a:t>
            </a:r>
            <a:r>
              <a:rPr lang="en-US" altLang="zh-CN" sz="2400" b="1" smtClean="0">
                <a:solidFill>
                  <a:srgbClr val="FFFFFF"/>
                </a:solidFill>
                <a:latin typeface="仿宋_GB2312" pitchFamily="49" charset="-122"/>
              </a:rPr>
              <a:t>,</a:t>
            </a:r>
            <a:r>
              <a:rPr lang="zh-CN" altLang="en-US" sz="2400" b="1" smtClean="0">
                <a:solidFill>
                  <a:srgbClr val="FFFFFF"/>
                </a:solidFill>
                <a:latin typeface="仿宋_GB2312" pitchFamily="49" charset="-122"/>
              </a:rPr>
              <a:t>速度</a:t>
            </a:r>
            <a:r>
              <a:rPr lang="zh-CN" altLang="en-US" sz="2400" b="1" smtClean="0">
                <a:solidFill>
                  <a:srgbClr val="FF9900"/>
                </a:solidFill>
                <a:latin typeface="仿宋_GB2312" pitchFamily="49" charset="-122"/>
              </a:rPr>
              <a:t>不再线性增加</a:t>
            </a:r>
            <a:r>
              <a:rPr lang="en-US" altLang="zh-CN" sz="2400" b="1" smtClean="0">
                <a:solidFill>
                  <a:srgbClr val="FFFFFF"/>
                </a:solidFill>
                <a:latin typeface="仿宋_GB2312" pitchFamily="49" charset="-122"/>
              </a:rPr>
              <a:t>,</a:t>
            </a:r>
            <a:r>
              <a:rPr lang="zh-CN" altLang="en-US" sz="2400" b="1" smtClean="0">
                <a:solidFill>
                  <a:srgbClr val="FFFFFF"/>
                </a:solidFill>
                <a:latin typeface="仿宋_GB2312" pitchFamily="49" charset="-122"/>
              </a:rPr>
              <a:t>且</a:t>
            </a:r>
            <a:r>
              <a:rPr lang="zh-CN" altLang="en-US" sz="2400" b="1" smtClean="0">
                <a:solidFill>
                  <a:srgbClr val="FF9900"/>
                </a:solidFill>
                <a:latin typeface="仿宋_GB2312" pitchFamily="49" charset="-122"/>
              </a:rPr>
              <a:t>不能超越光速。</a:t>
            </a:r>
            <a:r>
              <a:rPr lang="zh-CN" altLang="en-US" sz="2400" b="1" smtClean="0">
                <a:solidFill>
                  <a:srgbClr val="FFFFFF"/>
                </a:solidFill>
                <a:latin typeface="仿宋_GB2312" pitchFamily="49" charset="-122"/>
              </a:rPr>
              <a:t> </a:t>
            </a:r>
          </a:p>
        </p:txBody>
      </p:sp>
      <p:grpSp>
        <p:nvGrpSpPr>
          <p:cNvPr id="81" name="Group 157"/>
          <p:cNvGrpSpPr>
            <a:grpSpLocks/>
          </p:cNvGrpSpPr>
          <p:nvPr/>
        </p:nvGrpSpPr>
        <p:grpSpPr bwMode="auto">
          <a:xfrm>
            <a:off x="5149850" y="3284538"/>
            <a:ext cx="3168650" cy="2520950"/>
            <a:chOff x="3152" y="1117"/>
            <a:chExt cx="1996" cy="1588"/>
          </a:xfrm>
        </p:grpSpPr>
        <p:sp>
          <p:nvSpPr>
            <p:cNvPr id="82" name="Line 158"/>
            <p:cNvSpPr>
              <a:spLocks noChangeShapeType="1"/>
            </p:cNvSpPr>
            <p:nvPr/>
          </p:nvSpPr>
          <p:spPr bwMode="auto">
            <a:xfrm flipV="1">
              <a:off x="3424" y="1117"/>
              <a:ext cx="0" cy="1316"/>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83" name="Line 159"/>
            <p:cNvSpPr>
              <a:spLocks noChangeShapeType="1"/>
            </p:cNvSpPr>
            <p:nvPr/>
          </p:nvSpPr>
          <p:spPr bwMode="auto">
            <a:xfrm flipV="1">
              <a:off x="3424" y="2432"/>
              <a:ext cx="1724" cy="1"/>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84" name="Text Box 160"/>
            <p:cNvSpPr txBox="1">
              <a:spLocks noChangeArrowheads="1"/>
            </p:cNvSpPr>
            <p:nvPr/>
          </p:nvSpPr>
          <p:spPr bwMode="auto">
            <a:xfrm>
              <a:off x="3152" y="1117"/>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smtClean="0">
                  <a:ln>
                    <a:noFill/>
                  </a:ln>
                  <a:solidFill>
                    <a:srgbClr val="FFFFFF"/>
                  </a:solidFill>
                  <a:effectLst/>
                  <a:uLnTx/>
                  <a:uFillTx/>
                  <a:latin typeface="Bookman Old Style" pitchFamily="18" charset="0"/>
                </a:rPr>
                <a:t>v</a:t>
              </a:r>
            </a:p>
          </p:txBody>
        </p:sp>
        <p:sp>
          <p:nvSpPr>
            <p:cNvPr id="85" name="Text Box 161"/>
            <p:cNvSpPr txBox="1">
              <a:spLocks noChangeArrowheads="1"/>
            </p:cNvSpPr>
            <p:nvPr/>
          </p:nvSpPr>
          <p:spPr bwMode="auto">
            <a:xfrm>
              <a:off x="4875" y="2417"/>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dirty="0" smtClean="0">
                  <a:ln>
                    <a:noFill/>
                  </a:ln>
                  <a:solidFill>
                    <a:srgbClr val="FFFFFF"/>
                  </a:solidFill>
                  <a:effectLst/>
                  <a:uLnTx/>
                  <a:uFillTx/>
                </a:rPr>
                <a:t>t</a:t>
              </a:r>
            </a:p>
          </p:txBody>
        </p:sp>
      </p:grpSp>
      <p:sp>
        <p:nvSpPr>
          <p:cNvPr id="86" name="Freeform 167"/>
          <p:cNvSpPr>
            <a:spLocks/>
          </p:cNvSpPr>
          <p:nvPr/>
        </p:nvSpPr>
        <p:spPr bwMode="auto">
          <a:xfrm>
            <a:off x="5580063" y="4076700"/>
            <a:ext cx="2592387" cy="1223963"/>
          </a:xfrm>
          <a:custGeom>
            <a:avLst/>
            <a:gdLst>
              <a:gd name="T0" fmla="*/ 0 w 1633"/>
              <a:gd name="T1" fmla="*/ 771 h 771"/>
              <a:gd name="T2" fmla="*/ 272 w 1633"/>
              <a:gd name="T3" fmla="*/ 408 h 771"/>
              <a:gd name="T4" fmla="*/ 590 w 1633"/>
              <a:gd name="T5" fmla="*/ 181 h 771"/>
              <a:gd name="T6" fmla="*/ 953 w 1633"/>
              <a:gd name="T7" fmla="*/ 45 h 771"/>
              <a:gd name="T8" fmla="*/ 1633 w 1633"/>
              <a:gd name="T9" fmla="*/ 0 h 771"/>
            </a:gdLst>
            <a:ahLst/>
            <a:cxnLst>
              <a:cxn ang="0">
                <a:pos x="T0" y="T1"/>
              </a:cxn>
              <a:cxn ang="0">
                <a:pos x="T2" y="T3"/>
              </a:cxn>
              <a:cxn ang="0">
                <a:pos x="T4" y="T5"/>
              </a:cxn>
              <a:cxn ang="0">
                <a:pos x="T6" y="T7"/>
              </a:cxn>
              <a:cxn ang="0">
                <a:pos x="T8" y="T9"/>
              </a:cxn>
            </a:cxnLst>
            <a:rect l="0" t="0" r="r" b="b"/>
            <a:pathLst>
              <a:path w="1633" h="771">
                <a:moveTo>
                  <a:pt x="0" y="771"/>
                </a:moveTo>
                <a:cubicBezTo>
                  <a:pt x="87" y="638"/>
                  <a:pt x="174" y="506"/>
                  <a:pt x="272" y="408"/>
                </a:cubicBezTo>
                <a:cubicBezTo>
                  <a:pt x="370" y="310"/>
                  <a:pt x="476" y="242"/>
                  <a:pt x="590" y="181"/>
                </a:cubicBezTo>
                <a:cubicBezTo>
                  <a:pt x="704" y="120"/>
                  <a:pt x="779" y="75"/>
                  <a:pt x="953" y="45"/>
                </a:cubicBezTo>
                <a:cubicBezTo>
                  <a:pt x="1127" y="15"/>
                  <a:pt x="1380" y="7"/>
                  <a:pt x="1633" y="0"/>
                </a:cubicBezTo>
              </a:path>
            </a:pathLst>
          </a:custGeom>
          <a:noFill/>
          <a:ln w="38100" cap="flat" cmpd="sng">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grpSp>
        <p:nvGrpSpPr>
          <p:cNvPr id="87" name="Group 184"/>
          <p:cNvGrpSpPr>
            <a:grpSpLocks/>
          </p:cNvGrpSpPr>
          <p:nvPr/>
        </p:nvGrpSpPr>
        <p:grpSpPr bwMode="auto">
          <a:xfrm>
            <a:off x="5194300" y="3787775"/>
            <a:ext cx="2978150" cy="457200"/>
            <a:chOff x="3272" y="2386"/>
            <a:chExt cx="1876" cy="288"/>
          </a:xfrm>
        </p:grpSpPr>
        <p:sp>
          <p:nvSpPr>
            <p:cNvPr id="88" name="Line 168"/>
            <p:cNvSpPr>
              <a:spLocks noChangeShapeType="1"/>
            </p:cNvSpPr>
            <p:nvPr/>
          </p:nvSpPr>
          <p:spPr bwMode="auto">
            <a:xfrm>
              <a:off x="3515" y="2552"/>
              <a:ext cx="1633" cy="0"/>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89" name="Rectangle 169"/>
            <p:cNvSpPr>
              <a:spLocks noChangeArrowheads="1"/>
            </p:cNvSpPr>
            <p:nvPr/>
          </p:nvSpPr>
          <p:spPr bwMode="auto">
            <a:xfrm>
              <a:off x="3272" y="2386"/>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smtClean="0">
                  <a:ln>
                    <a:noFill/>
                  </a:ln>
                  <a:solidFill>
                    <a:srgbClr val="FFCC66"/>
                  </a:solidFill>
                  <a:effectLst/>
                  <a:uLnTx/>
                  <a:uFillTx/>
                </a:rPr>
                <a:t>c</a:t>
              </a:r>
            </a:p>
          </p:txBody>
        </p:sp>
      </p:grpSp>
      <p:grpSp>
        <p:nvGrpSpPr>
          <p:cNvPr id="90" name="Group 182"/>
          <p:cNvGrpSpPr>
            <a:grpSpLocks/>
          </p:cNvGrpSpPr>
          <p:nvPr/>
        </p:nvGrpSpPr>
        <p:grpSpPr bwMode="auto">
          <a:xfrm>
            <a:off x="5219700" y="908050"/>
            <a:ext cx="2978150" cy="457200"/>
            <a:chOff x="3288" y="572"/>
            <a:chExt cx="1876" cy="288"/>
          </a:xfrm>
        </p:grpSpPr>
        <p:sp>
          <p:nvSpPr>
            <p:cNvPr id="91" name="Line 170"/>
            <p:cNvSpPr>
              <a:spLocks noChangeShapeType="1"/>
            </p:cNvSpPr>
            <p:nvPr/>
          </p:nvSpPr>
          <p:spPr bwMode="auto">
            <a:xfrm>
              <a:off x="3531" y="738"/>
              <a:ext cx="1633" cy="0"/>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92" name="Rectangle 171"/>
            <p:cNvSpPr>
              <a:spLocks noChangeArrowheads="1"/>
            </p:cNvSpPr>
            <p:nvPr/>
          </p:nvSpPr>
          <p:spPr bwMode="auto">
            <a:xfrm>
              <a:off x="3288" y="57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smtClean="0">
                  <a:ln>
                    <a:noFill/>
                  </a:ln>
                  <a:solidFill>
                    <a:srgbClr val="FFCC66"/>
                  </a:solidFill>
                  <a:effectLst/>
                  <a:uLnTx/>
                  <a:uFillTx/>
                </a:rPr>
                <a:t>c</a:t>
              </a:r>
            </a:p>
          </p:txBody>
        </p:sp>
      </p:grpSp>
      <p:sp>
        <p:nvSpPr>
          <p:cNvPr id="96" name="Text Box 176"/>
          <p:cNvSpPr txBox="1">
            <a:spLocks noChangeArrowheads="1"/>
          </p:cNvSpPr>
          <p:nvPr/>
        </p:nvSpPr>
        <p:spPr bwMode="auto">
          <a:xfrm>
            <a:off x="611188" y="3573016"/>
            <a:ext cx="4362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smtClean="0">
                <a:solidFill>
                  <a:srgbClr val="FFFFFF"/>
                </a:solidFill>
                <a:latin typeface="仿宋_GB2312" pitchFamily="49" charset="-122"/>
              </a:rPr>
              <a:t>狭义相对论从理论上可以证明 </a:t>
            </a:r>
          </a:p>
        </p:txBody>
      </p:sp>
      <p:graphicFrame>
        <p:nvGraphicFramePr>
          <p:cNvPr id="97" name="Object 177"/>
          <p:cNvGraphicFramePr>
            <a:graphicFrameLocks noChangeAspect="1"/>
          </p:cNvGraphicFramePr>
          <p:nvPr>
            <p:extLst>
              <p:ext uri="{D42A27DB-BD31-4B8C-83A1-F6EECF244321}">
                <p14:modId xmlns:p14="http://schemas.microsoft.com/office/powerpoint/2010/main" val="3463819904"/>
              </p:ext>
            </p:extLst>
          </p:nvPr>
        </p:nvGraphicFramePr>
        <p:xfrm>
          <a:off x="831850" y="4303589"/>
          <a:ext cx="2330450" cy="1447800"/>
        </p:xfrm>
        <a:graphic>
          <a:graphicData uri="http://schemas.openxmlformats.org/presentationml/2006/ole">
            <mc:AlternateContent xmlns:mc="http://schemas.openxmlformats.org/markup-compatibility/2006">
              <mc:Choice xmlns:v="urn:schemas-microsoft-com:vml" Requires="v">
                <p:oleObj spid="_x0000_s1516581" name="公式" r:id="rId3" imgW="2311200" imgH="1447560" progId="Equation.3">
                  <p:embed/>
                </p:oleObj>
              </mc:Choice>
              <mc:Fallback>
                <p:oleObj name="公式" r:id="rId3" imgW="2311200" imgH="1447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50" y="4303589"/>
                        <a:ext cx="2330450" cy="1447800"/>
                      </a:xfrm>
                      <a:prstGeom prst="rect">
                        <a:avLst/>
                      </a:prstGeom>
                      <a:solidFill>
                        <a:srgbClr val="00FFFF">
                          <a:alpha val="20000"/>
                        </a:srgbClr>
                      </a:solidFill>
                      <a:ln w="9525">
                        <a:solidFill>
                          <a:srgbClr val="B2B2B2">
                            <a:alpha val="50000"/>
                          </a:srgbClr>
                        </a:solidFill>
                        <a:miter lim="800000"/>
                        <a:headEnd/>
                        <a:tailEnd/>
                      </a:ln>
                    </p:spPr>
                  </p:pic>
                </p:oleObj>
              </mc:Fallback>
            </mc:AlternateContent>
          </a:graphicData>
        </a:graphic>
      </p:graphicFrame>
      <p:sp>
        <p:nvSpPr>
          <p:cNvPr id="98" name="Rectangle 179"/>
          <p:cNvSpPr>
            <a:spLocks noChangeArrowheads="1"/>
          </p:cNvSpPr>
          <p:nvPr/>
        </p:nvSpPr>
        <p:spPr bwMode="auto">
          <a:xfrm>
            <a:off x="3185159" y="4829090"/>
            <a:ext cx="225093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000" b="1" dirty="0" smtClean="0">
                <a:solidFill>
                  <a:srgbClr val="FF9900"/>
                </a:solidFill>
                <a:latin typeface="楷体_GB2312" pitchFamily="49" charset="-122"/>
                <a:ea typeface="楷体_GB2312" pitchFamily="49" charset="-122"/>
              </a:rPr>
              <a:t>(</a:t>
            </a:r>
            <a:r>
              <a:rPr lang="zh-CN" altLang="en-US" sz="2000" b="1" dirty="0" smtClean="0">
                <a:solidFill>
                  <a:srgbClr val="FF9900"/>
                </a:solidFill>
                <a:latin typeface="楷体_GB2312" pitchFamily="49" charset="-122"/>
                <a:ea typeface="楷体_GB2312" pitchFamily="49" charset="-122"/>
              </a:rPr>
              <a:t>相对论质速关系</a:t>
            </a:r>
            <a:r>
              <a:rPr lang="en-US" altLang="zh-CN" sz="2000" b="1" dirty="0" smtClean="0">
                <a:solidFill>
                  <a:srgbClr val="FF9900"/>
                </a:solidFill>
                <a:latin typeface="楷体_GB2312" pitchFamily="49" charset="-122"/>
                <a:ea typeface="楷体_GB2312" pitchFamily="49" charset="-122"/>
              </a:rPr>
              <a:t>)</a:t>
            </a:r>
          </a:p>
        </p:txBody>
      </p:sp>
      <p:sp>
        <p:nvSpPr>
          <p:cNvPr id="99" name="Text Box 180"/>
          <p:cNvSpPr txBox="1">
            <a:spLocks noChangeArrowheads="1"/>
          </p:cNvSpPr>
          <p:nvPr/>
        </p:nvSpPr>
        <p:spPr bwMode="auto">
          <a:xfrm>
            <a:off x="611188" y="1498600"/>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0" lang="zh-CN" altLang="en-US" sz="2400" b="1" i="0" u="none" strike="noStrike" kern="0" cap="none" spc="0" normalizeH="0" baseline="0" noProof="0" dirty="0" smtClean="0">
                <a:ln>
                  <a:noFill/>
                </a:ln>
                <a:solidFill>
                  <a:srgbClr val="FFFFFF"/>
                </a:solidFill>
                <a:effectLst/>
                <a:uLnTx/>
                <a:uFillTx/>
                <a:latin typeface="仿宋_GB2312" pitchFamily="49" charset="-122"/>
              </a:rPr>
              <a:t>恒力下：</a:t>
            </a:r>
            <a:r>
              <a:rPr lang="zh-CN" altLang="en-US" sz="2400" b="1" dirty="0" smtClean="0">
                <a:solidFill>
                  <a:srgbClr val="00FFFF"/>
                </a:solidFill>
                <a:latin typeface="仿宋_GB2312" pitchFamily="49" charset="-122"/>
              </a:rPr>
              <a:t>速度没有上限</a:t>
            </a:r>
            <a:endParaRPr kumimoji="0" lang="en-US" altLang="zh-CN" sz="2400" b="1" i="0" u="none" strike="noStrike" kern="0" cap="none" spc="0" normalizeH="0" baseline="0" noProof="0" dirty="0" smtClean="0">
              <a:ln>
                <a:noFill/>
              </a:ln>
              <a:solidFill>
                <a:srgbClr val="00FFFF"/>
              </a:solidFill>
              <a:effectLst/>
              <a:uLnTx/>
              <a:uFillTx/>
              <a:latin typeface="仿宋_GB2312" pitchFamily="49" charset="-122"/>
            </a:endParaRPr>
          </a:p>
        </p:txBody>
      </p:sp>
      <p:sp>
        <p:nvSpPr>
          <p:cNvPr id="101" name="Text Box 183"/>
          <p:cNvSpPr txBox="1">
            <a:spLocks noChangeArrowheads="1"/>
          </p:cNvSpPr>
          <p:nvPr/>
        </p:nvSpPr>
        <p:spPr bwMode="auto">
          <a:xfrm>
            <a:off x="611188" y="6020817"/>
            <a:ext cx="8650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50000"/>
              </a:spcBef>
              <a:spcAft>
                <a:spcPct val="0"/>
              </a:spcAft>
            </a:pPr>
            <a:r>
              <a:rPr kumimoji="0" lang="en-US" altLang="zh-CN" sz="2400" b="1" i="1" u="none" strike="noStrike" kern="0" cap="none" spc="0" normalizeH="0" baseline="0" noProof="0" dirty="0" smtClean="0">
                <a:ln>
                  <a:noFill/>
                </a:ln>
                <a:solidFill>
                  <a:srgbClr val="FFCC66"/>
                </a:solidFill>
                <a:effectLst/>
                <a:uLnTx/>
                <a:uFillTx/>
              </a:rPr>
              <a:t>m</a:t>
            </a:r>
            <a:r>
              <a:rPr kumimoji="0" lang="en-US" altLang="zh-CN" sz="2400" b="1" i="0" u="none" strike="noStrike" kern="0" cap="none" spc="0" normalizeH="0" baseline="-25000" noProof="0" dirty="0" smtClean="0">
                <a:ln>
                  <a:noFill/>
                </a:ln>
                <a:solidFill>
                  <a:srgbClr val="FFCC66"/>
                </a:solidFill>
                <a:effectLst/>
                <a:uLnTx/>
                <a:uFillTx/>
                <a:latin typeface="仿宋_GB2312" pitchFamily="49" charset="-122"/>
              </a:rPr>
              <a:t>0</a:t>
            </a:r>
            <a:r>
              <a:rPr lang="zh-CN" altLang="en-US" sz="2400" b="1" kern="0" dirty="0" smtClean="0">
                <a:solidFill>
                  <a:srgbClr val="FFFFFF"/>
                </a:solidFill>
                <a:latin typeface="仿宋_GB2312" pitchFamily="49" charset="-122"/>
              </a:rPr>
              <a:t>为</a:t>
            </a:r>
            <a:r>
              <a:rPr lang="zh-CN" altLang="en-US" sz="2400" b="1" kern="0" dirty="0">
                <a:solidFill>
                  <a:srgbClr val="FFFFFF"/>
                </a:solidFill>
                <a:latin typeface="仿宋_GB2312" pitchFamily="49" charset="-122"/>
              </a:rPr>
              <a:t>物体静止时的质量</a:t>
            </a:r>
            <a:r>
              <a:rPr kumimoji="0" lang="en-US" altLang="zh-CN" sz="2400" b="1" i="0" u="none" strike="noStrike" kern="0" cap="none" spc="0" normalizeH="0" baseline="0" noProof="0" dirty="0" smtClean="0">
                <a:ln>
                  <a:noFill/>
                </a:ln>
                <a:solidFill>
                  <a:srgbClr val="FFFFFF"/>
                </a:solidFill>
                <a:effectLst/>
                <a:uLnTx/>
                <a:uFillTx/>
                <a:latin typeface="仿宋_GB2312" pitchFamily="49" charset="-122"/>
              </a:rPr>
              <a:t>,</a:t>
            </a:r>
            <a:r>
              <a:rPr kumimoji="0" lang="en-US" altLang="zh-CN" sz="2400" b="1" i="1" u="none" strike="noStrike" kern="0" cap="none" spc="0" normalizeH="0" baseline="0" noProof="0" dirty="0" smtClean="0">
                <a:ln>
                  <a:noFill/>
                </a:ln>
                <a:solidFill>
                  <a:srgbClr val="FFCC66"/>
                </a:solidFill>
                <a:effectLst/>
                <a:uLnTx/>
                <a:uFillTx/>
              </a:rPr>
              <a:t>m</a:t>
            </a:r>
            <a:r>
              <a:rPr kumimoji="0" lang="en-US" altLang="zh-CN" sz="2400" b="1" i="0" u="none" strike="noStrike" kern="0" cap="none" spc="0" normalizeH="0" baseline="0" noProof="0" dirty="0" smtClean="0">
                <a:ln>
                  <a:noFill/>
                </a:ln>
                <a:solidFill>
                  <a:srgbClr val="FFCC66"/>
                </a:solidFill>
                <a:effectLst/>
                <a:uLnTx/>
                <a:uFillTx/>
                <a:latin typeface="仿宋_GB2312" pitchFamily="49" charset="-122"/>
              </a:rPr>
              <a:t>(</a:t>
            </a:r>
            <a:r>
              <a:rPr kumimoji="0" lang="en-US" altLang="zh-CN" sz="2400" b="1" i="1" u="none" strike="noStrike" kern="0" cap="none" spc="0" normalizeH="0" baseline="0" noProof="0" dirty="0" smtClean="0">
                <a:ln>
                  <a:noFill/>
                </a:ln>
                <a:solidFill>
                  <a:srgbClr val="FFCC66"/>
                </a:solidFill>
                <a:effectLst/>
                <a:uLnTx/>
                <a:uFillTx/>
                <a:latin typeface="Bookman Old Style" pitchFamily="18" charset="0"/>
              </a:rPr>
              <a:t>v</a:t>
            </a:r>
            <a:r>
              <a:rPr kumimoji="0" lang="en-US" altLang="zh-CN" sz="2400" b="1" i="0" u="none" strike="noStrike" kern="0" cap="none" spc="0" normalizeH="0" baseline="0" noProof="0" dirty="0" smtClean="0">
                <a:ln>
                  <a:noFill/>
                </a:ln>
                <a:solidFill>
                  <a:srgbClr val="FFCC66"/>
                </a:solidFill>
                <a:effectLst/>
                <a:uLnTx/>
                <a:uFillTx/>
                <a:latin typeface="仿宋_GB2312" pitchFamily="49" charset="-122"/>
              </a:rPr>
              <a:t>)</a:t>
            </a:r>
            <a:r>
              <a:rPr lang="zh-CN" altLang="en-US" sz="2400" b="1" kern="0" dirty="0">
                <a:solidFill>
                  <a:srgbClr val="FFFFFF"/>
                </a:solidFill>
                <a:latin typeface="仿宋_GB2312" pitchFamily="49" charset="-122"/>
              </a:rPr>
              <a:t>为</a:t>
            </a:r>
            <a:r>
              <a:rPr kumimoji="0" lang="zh-CN" altLang="en-US" sz="2400" b="1" i="0" u="none" strike="noStrike" kern="0" cap="none" spc="0" normalizeH="0" baseline="0" noProof="0" dirty="0" smtClean="0">
                <a:ln>
                  <a:noFill/>
                </a:ln>
                <a:solidFill>
                  <a:srgbClr val="FFFFFF"/>
                </a:solidFill>
                <a:effectLst/>
                <a:uLnTx/>
                <a:uFillTx/>
                <a:latin typeface="仿宋_GB2312" pitchFamily="49" charset="-122"/>
              </a:rPr>
              <a:t>物体以速率</a:t>
            </a:r>
            <a:r>
              <a:rPr kumimoji="0" lang="en-US" altLang="zh-CN" sz="2400" b="1" i="1" u="none" strike="noStrike" kern="0" cap="none" spc="0" normalizeH="0" baseline="0" noProof="0" dirty="0" smtClean="0">
                <a:ln>
                  <a:noFill/>
                </a:ln>
                <a:solidFill>
                  <a:srgbClr val="FFCC66"/>
                </a:solidFill>
                <a:effectLst/>
                <a:uLnTx/>
                <a:uFillTx/>
                <a:latin typeface="Bookman Old Style" pitchFamily="18" charset="0"/>
              </a:rPr>
              <a:t>v </a:t>
            </a:r>
            <a:r>
              <a:rPr kumimoji="0" lang="zh-CN" altLang="en-US" sz="2400" b="1" i="0" u="none" strike="noStrike" kern="0" cap="none" spc="0" normalizeH="0" baseline="0" noProof="0" dirty="0" smtClean="0">
                <a:ln>
                  <a:noFill/>
                </a:ln>
                <a:solidFill>
                  <a:srgbClr val="FFFFFF"/>
                </a:solidFill>
                <a:effectLst/>
                <a:uLnTx/>
                <a:uFillTx/>
                <a:latin typeface="仿宋_GB2312" pitchFamily="49" charset="-122"/>
              </a:rPr>
              <a:t>运动时的质量。</a:t>
            </a:r>
            <a:endParaRPr kumimoji="0" lang="en-US" altLang="zh-CN" sz="2400" b="1" i="0" u="none" strike="noStrike" kern="0" cap="none" spc="0" normalizeH="0" baseline="0" noProof="0" dirty="0" smtClean="0">
              <a:ln>
                <a:noFill/>
              </a:ln>
              <a:solidFill>
                <a:srgbClr val="FFFFFF"/>
              </a:solidFill>
              <a:effectLst/>
              <a:uLnTx/>
              <a:uFillTx/>
              <a:latin typeface="仿宋_GB2312" pitchFamily="49" charset="-122"/>
            </a:endParaRPr>
          </a:p>
        </p:txBody>
      </p:sp>
    </p:spTree>
    <p:extLst>
      <p:ext uri="{BB962C8B-B14F-4D97-AF65-F5344CB8AC3E}">
        <p14:creationId xmlns:p14="http://schemas.microsoft.com/office/powerpoint/2010/main" val="282628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wipe(left)">
                                      <p:cBhvr>
                                        <p:cTn id="16" dur="500"/>
                                        <p:tgtEl>
                                          <p:spTgt spid="99"/>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par>
                                <p:cTn id="24" presetID="10" presetClass="entr" presetSubtype="0"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left)">
                                      <p:cBhvr>
                                        <p:cTn id="31" dur="500"/>
                                        <p:tgtEl>
                                          <p:spTgt spid="8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10" presetClass="entr" presetSubtype="0"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fade">
                                      <p:cBhvr>
                                        <p:cTn id="41" dur="500"/>
                                        <p:tgtEl>
                                          <p:spTgt spid="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left)">
                                      <p:cBhvr>
                                        <p:cTn id="46" dur="500"/>
                                        <p:tgtEl>
                                          <p:spTgt spid="9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wipe(left)">
                                      <p:cBhvr>
                                        <p:cTn id="50" dur="500"/>
                                        <p:tgtEl>
                                          <p:spTgt spid="9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wipe(left)">
                                      <p:cBhvr>
                                        <p:cTn id="54" dur="500"/>
                                        <p:tgtEl>
                                          <p:spTgt spid="98"/>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ipe(left)">
                                      <p:cBhvr>
                                        <p:cTn id="5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3" grpId="0"/>
      <p:bldP spid="79" grpId="0" animBg="1"/>
      <p:bldP spid="80" grpId="0"/>
      <p:bldP spid="86" grpId="0" animBg="1"/>
      <p:bldP spid="96" grpId="0"/>
      <p:bldP spid="98" grpId="0"/>
      <p:bldP spid="99" grpId="0"/>
      <p:bldP spid="1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45</a:t>
            </a:fld>
            <a:endParaRPr lang="zh-CN" altLang="en-US"/>
          </a:p>
        </p:txBody>
      </p:sp>
      <p:sp>
        <p:nvSpPr>
          <p:cNvPr id="3" name="Text Box 5"/>
          <p:cNvSpPr txBox="1">
            <a:spLocks noChangeArrowheads="1"/>
          </p:cNvSpPr>
          <p:nvPr/>
        </p:nvSpPr>
        <p:spPr bwMode="auto">
          <a:xfrm>
            <a:off x="250825" y="3934818"/>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b="1" smtClean="0">
                <a:solidFill>
                  <a:srgbClr val="00FFCC"/>
                </a:solidFill>
                <a:effectLst>
                  <a:outerShdw blurRad="38100" dist="38100" dir="2700000" algn="tl">
                    <a:srgbClr val="000000"/>
                  </a:outerShdw>
                </a:effectLst>
                <a:latin typeface="Arial" pitchFamily="34" charset="0"/>
                <a:sym typeface="Wingdings" pitchFamily="2" charset="2"/>
              </a:rPr>
              <a:t>  </a:t>
            </a:r>
            <a:r>
              <a:rPr kumimoji="1" lang="zh-CN" altLang="en-US" sz="2400" b="1" smtClean="0">
                <a:solidFill>
                  <a:srgbClr val="FFFF00"/>
                </a:solidFill>
                <a:effectLst>
                  <a:outerShdw blurRad="38100" dist="38100" dir="2700000" algn="tl">
                    <a:srgbClr val="000000"/>
                  </a:outerShdw>
                </a:effectLst>
                <a:latin typeface="Arial" pitchFamily="34" charset="0"/>
              </a:rPr>
              <a:t>讨论：</a:t>
            </a:r>
          </a:p>
        </p:txBody>
      </p:sp>
      <p:sp>
        <p:nvSpPr>
          <p:cNvPr id="4" name="Text Box 6"/>
          <p:cNvSpPr txBox="1">
            <a:spLocks noChangeArrowheads="1"/>
          </p:cNvSpPr>
          <p:nvPr/>
        </p:nvSpPr>
        <p:spPr bwMode="auto">
          <a:xfrm>
            <a:off x="649288" y="4438055"/>
            <a:ext cx="255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00FFFF"/>
              </a:buClr>
              <a:buSzPct val="80000"/>
              <a:buFont typeface="Wingdings" pitchFamily="2" charset="2"/>
              <a:buChar char="l"/>
            </a:pPr>
            <a:r>
              <a:rPr kumimoji="1" lang="zh-CN" altLang="en-US" sz="2400" b="1" dirty="0" smtClean="0">
                <a:solidFill>
                  <a:srgbClr val="FFFFFF"/>
                </a:solidFill>
                <a:effectLst>
                  <a:outerShdw blurRad="38100" dist="38100" dir="2700000" algn="tl">
                    <a:srgbClr val="000000"/>
                  </a:outerShdw>
                </a:effectLst>
                <a:cs typeface="Times New Roman" pitchFamily="18" charset="0"/>
              </a:rPr>
              <a:t>当</a:t>
            </a:r>
            <a:r>
              <a:rPr kumimoji="1" lang="zh-CN" altLang="en-US" sz="3200" i="1" dirty="0" smtClean="0">
                <a:solidFill>
                  <a:srgbClr val="FFCC66"/>
                </a:solidFill>
                <a:effectLst>
                  <a:outerShdw blurRad="38100" dist="38100" dir="2700000" algn="tl">
                    <a:srgbClr val="000000"/>
                  </a:outerShdw>
                </a:effectLst>
                <a:latin typeface="Bookman Old Style" pitchFamily="18" charset="0"/>
                <a:cs typeface="Times New Roman" pitchFamily="18" charset="0"/>
              </a:rPr>
              <a:t> </a:t>
            </a:r>
            <a:r>
              <a:rPr kumimoji="1" lang="en-US" altLang="zh-CN" sz="2800" i="1" dirty="0" smtClean="0">
                <a:solidFill>
                  <a:srgbClr val="FFCC66"/>
                </a:solidFill>
                <a:effectLst>
                  <a:outerShdw blurRad="38100" dist="38100" dir="2700000" algn="tl">
                    <a:srgbClr val="000000"/>
                  </a:outerShdw>
                </a:effectLst>
                <a:latin typeface="Bookman Old Style" pitchFamily="18" charset="0"/>
                <a:cs typeface="Times New Roman" pitchFamily="18" charset="0"/>
              </a:rPr>
              <a:t>v</a:t>
            </a:r>
            <a:r>
              <a:rPr kumimoji="1" lang="el-GR" altLang="zh-CN" sz="2800" b="1" dirty="0" smtClean="0">
                <a:solidFill>
                  <a:srgbClr val="FFCC66"/>
                </a:solidFill>
                <a:effectLst>
                  <a:outerShdw blurRad="38100" dist="38100" dir="2700000" algn="tl">
                    <a:srgbClr val="000000"/>
                  </a:outerShdw>
                </a:effectLst>
                <a:cs typeface="Times New Roman" pitchFamily="18" charset="0"/>
              </a:rPr>
              <a:t> </a:t>
            </a:r>
            <a:r>
              <a:rPr kumimoji="1" lang="en-US" altLang="zh-CN" sz="2800" b="1" dirty="0" smtClean="0">
                <a:solidFill>
                  <a:srgbClr val="FFCC66"/>
                </a:solidFill>
                <a:effectLst>
                  <a:outerShdw blurRad="38100" dist="38100" dir="2700000" algn="tl">
                    <a:srgbClr val="000000"/>
                  </a:outerShdw>
                </a:effectLst>
                <a:latin typeface="Times New Roman" pitchFamily="18" charset="0"/>
                <a:cs typeface="Times New Roman" pitchFamily="18" charset="0"/>
              </a:rPr>
              <a:t>&lt;&lt; </a:t>
            </a:r>
            <a:r>
              <a:rPr kumimoji="1" lang="en-US" altLang="zh-CN" sz="2800" b="1" i="1" dirty="0" smtClean="0">
                <a:solidFill>
                  <a:srgbClr val="FFCC66"/>
                </a:solidFill>
                <a:effectLst>
                  <a:outerShdw blurRad="38100" dist="38100" dir="2700000" algn="tl">
                    <a:srgbClr val="000000"/>
                  </a:outerShdw>
                </a:effectLst>
                <a:latin typeface="Times New Roman" pitchFamily="18" charset="0"/>
                <a:cs typeface="Times New Roman" pitchFamily="18" charset="0"/>
              </a:rPr>
              <a:t>c</a:t>
            </a:r>
            <a:r>
              <a:rPr kumimoji="1" lang="en-US" altLang="zh-CN" sz="3200" b="1" i="1" dirty="0" smtClean="0">
                <a:solidFill>
                  <a:srgbClr val="FFCC66"/>
                </a:solidFill>
                <a:effectLst>
                  <a:outerShdw blurRad="38100" dist="38100" dir="2700000" algn="tl">
                    <a:srgbClr val="000000"/>
                  </a:outerShdw>
                </a:effectLst>
                <a:cs typeface="Times New Roman" pitchFamily="18" charset="0"/>
              </a:rPr>
              <a:t> </a:t>
            </a:r>
            <a:r>
              <a:rPr kumimoji="1" lang="zh-CN" altLang="en-US" sz="2400" b="1" dirty="0" smtClean="0">
                <a:solidFill>
                  <a:srgbClr val="FFFFFF"/>
                </a:solidFill>
                <a:effectLst>
                  <a:outerShdw blurRad="38100" dist="38100" dir="2700000" algn="tl">
                    <a:srgbClr val="000000"/>
                  </a:outerShdw>
                </a:effectLst>
                <a:latin typeface="Arial" pitchFamily="34" charset="0"/>
                <a:cs typeface="Times New Roman" pitchFamily="18" charset="0"/>
              </a:rPr>
              <a:t>时：</a:t>
            </a:r>
          </a:p>
        </p:txBody>
      </p:sp>
      <p:sp>
        <p:nvSpPr>
          <p:cNvPr id="5" name="AutoShape 7"/>
          <p:cNvSpPr>
            <a:spLocks noChangeArrowheads="1"/>
          </p:cNvSpPr>
          <p:nvPr/>
        </p:nvSpPr>
        <p:spPr bwMode="auto">
          <a:xfrm>
            <a:off x="5940425" y="5242918"/>
            <a:ext cx="561975" cy="317500"/>
          </a:xfrm>
          <a:prstGeom prst="rightArrow">
            <a:avLst>
              <a:gd name="adj1" fmla="val 50000"/>
              <a:gd name="adj2" fmla="val 44250"/>
            </a:avLst>
          </a:prstGeom>
          <a:solidFill>
            <a:srgbClr val="00FFFF">
              <a:alpha val="50000"/>
            </a:srgbClr>
          </a:solidFill>
          <a:ln w="12700">
            <a:solidFill>
              <a:srgbClr val="B2B2B2">
                <a:alpha val="70000"/>
              </a:srgb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grpSp>
        <p:nvGrpSpPr>
          <p:cNvPr id="6" name="Group 57"/>
          <p:cNvGrpSpPr>
            <a:grpSpLocks/>
          </p:cNvGrpSpPr>
          <p:nvPr/>
        </p:nvGrpSpPr>
        <p:grpSpPr bwMode="auto">
          <a:xfrm>
            <a:off x="2916238" y="4582518"/>
            <a:ext cx="1655762" cy="381000"/>
            <a:chOff x="1837" y="2886"/>
            <a:chExt cx="1043" cy="240"/>
          </a:xfrm>
        </p:grpSpPr>
        <p:graphicFrame>
          <p:nvGraphicFramePr>
            <p:cNvPr id="7" name="Object 9"/>
            <p:cNvGraphicFramePr>
              <a:graphicFrameLocks noChangeAspect="1"/>
            </p:cNvGraphicFramePr>
            <p:nvPr/>
          </p:nvGraphicFramePr>
          <p:xfrm>
            <a:off x="1837" y="2898"/>
            <a:ext cx="400" cy="216"/>
          </p:xfrm>
          <a:graphic>
            <a:graphicData uri="http://schemas.openxmlformats.org/presentationml/2006/ole">
              <mc:AlternateContent xmlns:mc="http://schemas.openxmlformats.org/markup-compatibility/2006">
                <mc:Choice xmlns:v="urn:schemas-microsoft-com:vml" Requires="v">
                  <p:oleObj spid="_x0000_s1517999" name="公式" r:id="rId3" imgW="634680" imgH="342720" progId="Equation.3">
                    <p:embed/>
                  </p:oleObj>
                </mc:Choice>
                <mc:Fallback>
                  <p:oleObj name="公式" r:id="rId3" imgW="6346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898"/>
                          <a:ext cx="40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nvGraphicFramePr>
          <p:xfrm>
            <a:off x="2664" y="2886"/>
            <a:ext cx="216" cy="240"/>
          </p:xfrm>
          <a:graphic>
            <a:graphicData uri="http://schemas.openxmlformats.org/presentationml/2006/ole">
              <mc:AlternateContent xmlns:mc="http://schemas.openxmlformats.org/markup-compatibility/2006">
                <mc:Choice xmlns:v="urn:schemas-microsoft-com:vml" Requires="v">
                  <p:oleObj spid="_x0000_s1518000" name="公式" r:id="rId5" imgW="342720" imgH="380880" progId="Equation.3">
                    <p:embed/>
                  </p:oleObj>
                </mc:Choice>
                <mc:Fallback>
                  <p:oleObj name="公式" r:id="rId5" imgW="3427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4" y="288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1"/>
            <p:cNvSpPr>
              <a:spLocks noChangeShapeType="1"/>
            </p:cNvSpPr>
            <p:nvPr/>
          </p:nvSpPr>
          <p:spPr bwMode="auto">
            <a:xfrm>
              <a:off x="2276" y="3006"/>
              <a:ext cx="350"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sp>
        <p:nvSpPr>
          <p:cNvPr id="10" name="Text Box 12"/>
          <p:cNvSpPr txBox="1">
            <a:spLocks noChangeArrowheads="1"/>
          </p:cNvSpPr>
          <p:nvPr/>
        </p:nvSpPr>
        <p:spPr bwMode="auto">
          <a:xfrm>
            <a:off x="646113" y="5158780"/>
            <a:ext cx="3494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
                <a:srgbClr val="00FFFF"/>
              </a:buClr>
              <a:buSzPct val="80000"/>
              <a:buFont typeface="Wingdings" pitchFamily="2" charset="2"/>
              <a:buChar char="l"/>
              <a:tabLst/>
              <a:defRPr/>
            </a:pPr>
            <a:r>
              <a:rPr kumimoji="1" lang="zh-CN" altLang="en-US" sz="2400" b="1" i="0" u="none" strike="noStrike" kern="0" cap="none" spc="0" normalizeH="0" baseline="0" noProof="0" smtClean="0">
                <a:ln>
                  <a:noFill/>
                </a:ln>
                <a:solidFill>
                  <a:srgbClr val="FFFFFF"/>
                </a:solidFill>
                <a:effectLst>
                  <a:outerShdw blurRad="38100" dist="38100" dir="2700000" algn="tl">
                    <a:srgbClr val="000000"/>
                  </a:outerShdw>
                </a:effectLst>
                <a:uLnTx/>
                <a:uFillTx/>
              </a:rPr>
              <a:t>当 </a:t>
            </a:r>
            <a:r>
              <a:rPr kumimoji="1" lang="en-US" altLang="zh-CN" sz="2400" b="1" i="1" u="none" strike="noStrike" kern="0" cap="none" spc="0" normalizeH="0" baseline="0" noProof="0" smtClean="0">
                <a:ln>
                  <a:noFill/>
                </a:ln>
                <a:solidFill>
                  <a:srgbClr val="FFCC66"/>
                </a:solidFill>
                <a:effectLst>
                  <a:outerShdw blurRad="38100" dist="38100" dir="2700000" algn="tl">
                    <a:srgbClr val="000000"/>
                  </a:outerShdw>
                </a:effectLst>
                <a:uLnTx/>
                <a:uFillTx/>
              </a:rPr>
              <a:t>m</a:t>
            </a:r>
            <a:r>
              <a:rPr kumimoji="1" lang="en-US" altLang="zh-CN" sz="2400" b="1" i="0" u="none" strike="noStrike" kern="0" cap="none" spc="0" normalizeH="0" baseline="-25000" noProof="0" smtClean="0">
                <a:ln>
                  <a:noFill/>
                </a:ln>
                <a:solidFill>
                  <a:srgbClr val="FFCC66"/>
                </a:solidFill>
                <a:effectLst>
                  <a:outerShdw blurRad="38100" dist="38100" dir="2700000" algn="tl">
                    <a:srgbClr val="000000"/>
                  </a:outerShdw>
                </a:effectLst>
                <a:uLnTx/>
                <a:uFillTx/>
              </a:rPr>
              <a:t>0 </a:t>
            </a:r>
            <a:r>
              <a:rPr kumimoji="1" lang="en-US" altLang="zh-CN" sz="2400" b="1" i="0" u="none" strike="noStrike" kern="0" cap="none" spc="0" normalizeH="0" baseline="0" noProof="0" smtClean="0">
                <a:ln>
                  <a:noFill/>
                </a:ln>
                <a:solidFill>
                  <a:srgbClr val="FFCC66"/>
                </a:solidFill>
                <a:effectLst>
                  <a:outerShdw blurRad="38100" dist="38100" dir="2700000" algn="tl">
                    <a:srgbClr val="000000"/>
                  </a:outerShdw>
                </a:effectLst>
                <a:uLnTx/>
                <a:uFillTx/>
                <a:sym typeface="Symbol" pitchFamily="18" charset="2"/>
              </a:rPr>
              <a:t> </a:t>
            </a:r>
            <a:r>
              <a:rPr kumimoji="1" lang="en-US" altLang="zh-CN" sz="2400" b="1" i="0" u="none" strike="noStrike" kern="0" cap="none" spc="0" normalizeH="0" baseline="0" noProof="0" smtClean="0">
                <a:ln>
                  <a:noFill/>
                </a:ln>
                <a:solidFill>
                  <a:srgbClr val="FFCC66"/>
                </a:solidFill>
                <a:effectLst>
                  <a:outerShdw blurRad="38100" dist="38100" dir="2700000" algn="tl">
                    <a:srgbClr val="000000"/>
                  </a:outerShdw>
                </a:effectLst>
                <a:uLnTx/>
                <a:uFillTx/>
              </a:rPr>
              <a:t>0, </a:t>
            </a:r>
            <a:r>
              <a:rPr kumimoji="1" lang="en-US" altLang="zh-CN" sz="2400" b="0" i="1" u="none" strike="noStrike" kern="0" cap="none" spc="0" normalizeH="0" baseline="0" noProof="0" smtClean="0">
                <a:ln>
                  <a:noFill/>
                </a:ln>
                <a:solidFill>
                  <a:srgbClr val="FFCC66"/>
                </a:solidFill>
                <a:effectLst>
                  <a:outerShdw blurRad="38100" dist="38100" dir="2700000" algn="tl">
                    <a:srgbClr val="000000"/>
                  </a:outerShdw>
                </a:effectLst>
                <a:uLnTx/>
                <a:uFillTx/>
                <a:latin typeface="Bookman Old Style" pitchFamily="18" charset="0"/>
              </a:rPr>
              <a:t>v</a:t>
            </a:r>
            <a:r>
              <a:rPr kumimoji="1" lang="el-GR" altLang="zh-CN" sz="2400" b="0" i="0" u="none" strike="noStrike" kern="0" cap="none" spc="0" normalizeH="0" baseline="0" noProof="0" smtClean="0">
                <a:ln>
                  <a:noFill/>
                </a:ln>
                <a:solidFill>
                  <a:srgbClr val="FFCC66"/>
                </a:solidFill>
                <a:effectLst>
                  <a:outerShdw blurRad="38100" dist="38100" dir="2700000" algn="tl">
                    <a:srgbClr val="000000"/>
                  </a:outerShdw>
                </a:effectLst>
                <a:uLnTx/>
                <a:uFillTx/>
              </a:rPr>
              <a:t> </a:t>
            </a:r>
            <a:r>
              <a:rPr kumimoji="1" lang="el-GR" altLang="zh-CN" sz="2400" b="1" i="0" u="none" strike="noStrike" kern="0" cap="none" spc="0" normalizeH="0" baseline="0" noProof="0" smtClean="0">
                <a:ln>
                  <a:noFill/>
                </a:ln>
                <a:solidFill>
                  <a:srgbClr val="FFCC66"/>
                </a:solidFill>
                <a:effectLst>
                  <a:outerShdw blurRad="38100" dist="38100" dir="2700000" algn="tl">
                    <a:srgbClr val="000000"/>
                  </a:outerShdw>
                </a:effectLst>
                <a:uLnTx/>
                <a:uFillTx/>
                <a:cs typeface="Times New Roman" pitchFamily="18" charset="0"/>
              </a:rPr>
              <a:t>→</a:t>
            </a:r>
            <a:r>
              <a:rPr kumimoji="1" lang="en-US" altLang="zh-CN" sz="2400" b="1" i="0" u="none" strike="noStrike" kern="0" cap="none" spc="0" normalizeH="0" baseline="0" noProof="0" smtClean="0">
                <a:ln>
                  <a:noFill/>
                </a:ln>
                <a:solidFill>
                  <a:srgbClr val="FFCC66"/>
                </a:solidFill>
                <a:effectLst>
                  <a:outerShdw blurRad="38100" dist="38100" dir="2700000" algn="tl">
                    <a:srgbClr val="000000"/>
                  </a:outerShdw>
                </a:effectLst>
                <a:uLnTx/>
                <a:uFillTx/>
              </a:rPr>
              <a:t> </a:t>
            </a:r>
            <a:r>
              <a:rPr kumimoji="1" lang="en-US" altLang="zh-CN" sz="2400" b="1" i="1" u="none" strike="noStrike" kern="0" cap="none" spc="0" normalizeH="0" baseline="0" noProof="0" smtClean="0">
                <a:ln>
                  <a:noFill/>
                </a:ln>
                <a:solidFill>
                  <a:srgbClr val="FFCC66"/>
                </a:solidFill>
                <a:effectLst>
                  <a:outerShdw blurRad="38100" dist="38100" dir="2700000" algn="tl">
                    <a:srgbClr val="000000"/>
                  </a:outerShdw>
                </a:effectLst>
                <a:uLnTx/>
                <a:uFillTx/>
              </a:rPr>
              <a:t>c</a:t>
            </a:r>
            <a:r>
              <a:rPr kumimoji="1" lang="en-US" altLang="zh-CN" sz="2400" b="1" i="0" u="none" strike="noStrike" kern="0" cap="none" spc="0" normalizeH="0" baseline="0" noProof="0" smtClean="0">
                <a:ln>
                  <a:noFill/>
                </a:ln>
                <a:solidFill>
                  <a:srgbClr val="FFCC66"/>
                </a:solidFill>
                <a:effectLst>
                  <a:outerShdw blurRad="38100" dist="38100" dir="2700000" algn="tl">
                    <a:srgbClr val="000000"/>
                  </a:outerShdw>
                </a:effectLst>
                <a:uLnTx/>
                <a:uFillTx/>
              </a:rPr>
              <a:t> </a:t>
            </a:r>
            <a:r>
              <a:rPr kumimoji="1" lang="zh-CN" altLang="en-US" sz="2400" b="1" i="0" u="none" strike="noStrike" kern="0" cap="none" spc="0" normalizeH="0" baseline="0" noProof="0" smtClean="0">
                <a:ln>
                  <a:noFill/>
                </a:ln>
                <a:solidFill>
                  <a:srgbClr val="FFFFFF"/>
                </a:solidFill>
                <a:effectLst>
                  <a:outerShdw blurRad="38100" dist="38100" dir="2700000" algn="tl">
                    <a:srgbClr val="000000"/>
                  </a:outerShdw>
                </a:effectLst>
                <a:uLnTx/>
                <a:uFillTx/>
              </a:rPr>
              <a:t>时：</a:t>
            </a:r>
          </a:p>
        </p:txBody>
      </p:sp>
      <p:grpSp>
        <p:nvGrpSpPr>
          <p:cNvPr id="11" name="Group 35"/>
          <p:cNvGrpSpPr>
            <a:grpSpLocks/>
          </p:cNvGrpSpPr>
          <p:nvPr/>
        </p:nvGrpSpPr>
        <p:grpSpPr bwMode="auto">
          <a:xfrm>
            <a:off x="3714750" y="5200055"/>
            <a:ext cx="2025650" cy="417513"/>
            <a:chOff x="2018" y="3339"/>
            <a:chExt cx="1276" cy="263"/>
          </a:xfrm>
        </p:grpSpPr>
        <p:graphicFrame>
          <p:nvGraphicFramePr>
            <p:cNvPr id="12" name="Object 14"/>
            <p:cNvGraphicFramePr>
              <a:graphicFrameLocks noChangeAspect="1"/>
            </p:cNvGraphicFramePr>
            <p:nvPr/>
          </p:nvGraphicFramePr>
          <p:xfrm>
            <a:off x="2018" y="3339"/>
            <a:ext cx="541" cy="263"/>
          </p:xfrm>
          <a:graphic>
            <a:graphicData uri="http://schemas.openxmlformats.org/presentationml/2006/ole">
              <mc:AlternateContent xmlns:mc="http://schemas.openxmlformats.org/markup-compatibility/2006">
                <mc:Choice xmlns:v="urn:schemas-microsoft-com:vml" Requires="v">
                  <p:oleObj spid="_x0000_s1518001" name="公式" r:id="rId7" imgW="787320" imgH="419040" progId="Equation.3">
                    <p:embed/>
                  </p:oleObj>
                </mc:Choice>
                <mc:Fallback>
                  <p:oleObj name="公式" r:id="rId7" imgW="78732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8" y="3339"/>
                          <a:ext cx="541"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5"/>
            <p:cNvGraphicFramePr>
              <a:graphicFrameLocks noChangeAspect="1"/>
            </p:cNvGraphicFramePr>
            <p:nvPr/>
          </p:nvGraphicFramePr>
          <p:xfrm>
            <a:off x="2995" y="3366"/>
            <a:ext cx="299" cy="228"/>
          </p:xfrm>
          <a:graphic>
            <a:graphicData uri="http://schemas.openxmlformats.org/presentationml/2006/ole">
              <mc:AlternateContent xmlns:mc="http://schemas.openxmlformats.org/markup-compatibility/2006">
                <mc:Choice xmlns:v="urn:schemas-microsoft-com:vml" Requires="v">
                  <p:oleObj spid="_x0000_s1518002" name="公式" r:id="rId9" imgW="152280" imgH="126720" progId="Equation.3">
                    <p:embed/>
                  </p:oleObj>
                </mc:Choice>
                <mc:Fallback>
                  <p:oleObj name="公式" r:id="rId9" imgW="152280" imgH="126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5" y="3366"/>
                          <a:ext cx="299"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6"/>
            <p:cNvSpPr>
              <a:spLocks noChangeShapeType="1"/>
            </p:cNvSpPr>
            <p:nvPr/>
          </p:nvSpPr>
          <p:spPr bwMode="auto">
            <a:xfrm>
              <a:off x="2603" y="3469"/>
              <a:ext cx="326"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grpSp>
        <p:nvGrpSpPr>
          <p:cNvPr id="15" name="Group 56"/>
          <p:cNvGrpSpPr>
            <a:grpSpLocks/>
          </p:cNvGrpSpPr>
          <p:nvPr/>
        </p:nvGrpSpPr>
        <p:grpSpPr bwMode="auto">
          <a:xfrm>
            <a:off x="6850063" y="5254030"/>
            <a:ext cx="1263650" cy="334963"/>
            <a:chOff x="4315" y="3264"/>
            <a:chExt cx="796" cy="211"/>
          </a:xfrm>
        </p:grpSpPr>
        <p:graphicFrame>
          <p:nvGraphicFramePr>
            <p:cNvPr id="16" name="Object 18"/>
            <p:cNvGraphicFramePr>
              <a:graphicFrameLocks noChangeAspect="1"/>
            </p:cNvGraphicFramePr>
            <p:nvPr/>
          </p:nvGraphicFramePr>
          <p:xfrm>
            <a:off x="4315" y="3293"/>
            <a:ext cx="153" cy="153"/>
          </p:xfrm>
          <a:graphic>
            <a:graphicData uri="http://schemas.openxmlformats.org/presentationml/2006/ole">
              <mc:AlternateContent xmlns:mc="http://schemas.openxmlformats.org/markup-compatibility/2006">
                <mc:Choice xmlns:v="urn:schemas-microsoft-com:vml" Requires="v">
                  <p:oleObj spid="_x0000_s1518003" name="公式" r:id="rId11" imgW="203040" imgH="203040" progId="Equation.3">
                    <p:embed/>
                  </p:oleObj>
                </mc:Choice>
                <mc:Fallback>
                  <p:oleObj name="公式" r:id="rId11" imgW="20304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5" y="3293"/>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nvGraphicFramePr>
          <p:xfrm>
            <a:off x="4967" y="3264"/>
            <a:ext cx="144" cy="211"/>
          </p:xfrm>
          <a:graphic>
            <a:graphicData uri="http://schemas.openxmlformats.org/presentationml/2006/ole">
              <mc:AlternateContent xmlns:mc="http://schemas.openxmlformats.org/markup-compatibility/2006">
                <mc:Choice xmlns:v="urn:schemas-microsoft-com:vml" Requires="v">
                  <p:oleObj spid="_x0000_s1518004" name="公式" r:id="rId13" imgW="190440" imgH="279360" progId="Equation.3">
                    <p:embed/>
                  </p:oleObj>
                </mc:Choice>
                <mc:Fallback>
                  <p:oleObj name="公式" r:id="rId13" imgW="19044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 y="3264"/>
                          <a:ext cx="14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20"/>
            <p:cNvSpPr>
              <a:spLocks noChangeShapeType="1"/>
            </p:cNvSpPr>
            <p:nvPr/>
          </p:nvSpPr>
          <p:spPr bwMode="auto">
            <a:xfrm>
              <a:off x="4553" y="3358"/>
              <a:ext cx="326" cy="0"/>
            </a:xfrm>
            <a:prstGeom prst="line">
              <a:avLst/>
            </a:prstGeom>
            <a:noFill/>
            <a:ln w="38100">
              <a:solidFill>
                <a:srgbClr val="66FF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sp>
        <p:nvSpPr>
          <p:cNvPr id="19" name="Text Box 21"/>
          <p:cNvSpPr txBox="1">
            <a:spLocks noChangeArrowheads="1"/>
          </p:cNvSpPr>
          <p:nvPr/>
        </p:nvSpPr>
        <p:spPr bwMode="auto">
          <a:xfrm>
            <a:off x="827088" y="5852518"/>
            <a:ext cx="8316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物体运动速度不能大于</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楷体_GB2312" pitchFamily="49" charset="-122"/>
                <a:cs typeface="Times New Roman" pitchFamily="18" charset="0"/>
              </a:rPr>
              <a:t>c</a:t>
            </a:r>
            <a:r>
              <a:rPr kumimoji="1" lang="en-US" altLang="zh-CN"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 </a:t>
            </a:r>
            <a:r>
              <a:rPr kumimoji="1" lang="zh-CN" altLang="en-US"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只有</a:t>
            </a:r>
            <a:r>
              <a:rPr kumimoji="1" lang="en-US" altLang="zh-CN" sz="2400" b="1" i="1" dirty="0" smtClean="0">
                <a:solidFill>
                  <a:srgbClr val="FFCC66"/>
                </a:solidFill>
                <a:effectLst>
                  <a:outerShdw blurRad="38100" dist="38100" dir="2700000" algn="tl">
                    <a:srgbClr val="000000"/>
                  </a:outerShdw>
                </a:effectLst>
                <a:latin typeface="Times New Roman" pitchFamily="18" charset="0"/>
                <a:ea typeface="楷体_GB2312" pitchFamily="49" charset="-122"/>
                <a:cs typeface="Times New Roman" pitchFamily="18" charset="0"/>
              </a:rPr>
              <a:t>m</a:t>
            </a:r>
            <a:r>
              <a:rPr kumimoji="1" lang="en-US" altLang="zh-CN" sz="2400" b="1" baseline="-25000" dirty="0" smtClean="0">
                <a:solidFill>
                  <a:srgbClr val="FFCC66"/>
                </a:solidFill>
                <a:effectLst>
                  <a:outerShdw blurRad="38100" dist="38100" dir="2700000" algn="tl">
                    <a:srgbClr val="000000"/>
                  </a:outerShdw>
                </a:effectLst>
                <a:latin typeface="Times New Roman" pitchFamily="18" charset="0"/>
                <a:ea typeface="楷体_GB2312" pitchFamily="49" charset="-122"/>
                <a:cs typeface="Times New Roman" pitchFamily="18" charset="0"/>
              </a:rPr>
              <a:t>0</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楷体_GB2312" pitchFamily="49" charset="-122"/>
                <a:cs typeface="Times New Roman" pitchFamily="18" charset="0"/>
                <a:sym typeface="Symbol" pitchFamily="18" charset="2"/>
              </a:rPr>
              <a:t>=</a:t>
            </a:r>
            <a:r>
              <a:rPr kumimoji="1" lang="en-US" altLang="zh-CN" sz="2400" b="1" dirty="0" smtClean="0">
                <a:solidFill>
                  <a:srgbClr val="FFCC66"/>
                </a:solidFill>
                <a:effectLst>
                  <a:outerShdw blurRad="38100" dist="38100" dir="2700000" algn="tl">
                    <a:srgbClr val="000000"/>
                  </a:outerShdw>
                </a:effectLst>
                <a:latin typeface="Times New Roman" pitchFamily="18" charset="0"/>
                <a:ea typeface="楷体_GB2312" pitchFamily="49" charset="-122"/>
                <a:cs typeface="Times New Roman" pitchFamily="18" charset="0"/>
              </a:rPr>
              <a:t>0</a:t>
            </a:r>
            <a:r>
              <a:rPr kumimoji="1" lang="zh-CN" altLang="en-US" sz="2400" b="1" dirty="0" smtClean="0">
                <a:solidFill>
                  <a:srgbClr val="FFFFFF"/>
                </a:solidFill>
                <a:effectLst>
                  <a:outerShdw blurRad="38100" dist="38100" dir="2700000" algn="tl">
                    <a:srgbClr val="000000"/>
                  </a:outerShdw>
                </a:effectLst>
                <a:latin typeface="Times New Roman" pitchFamily="18" charset="0"/>
                <a:ea typeface="楷体_GB2312" pitchFamily="49" charset="-122"/>
                <a:cs typeface="Times New Roman" pitchFamily="18" charset="0"/>
              </a:rPr>
              <a:t>的物体才能以光速运动。</a:t>
            </a:r>
          </a:p>
        </p:txBody>
      </p:sp>
      <p:grpSp>
        <p:nvGrpSpPr>
          <p:cNvPr id="20" name="Group 53"/>
          <p:cNvGrpSpPr>
            <a:grpSpLocks/>
          </p:cNvGrpSpPr>
          <p:nvPr/>
        </p:nvGrpSpPr>
        <p:grpSpPr bwMode="auto">
          <a:xfrm>
            <a:off x="4427538" y="572494"/>
            <a:ext cx="4121151" cy="3432177"/>
            <a:chOff x="2835" y="542"/>
            <a:chExt cx="2596" cy="2162"/>
          </a:xfrm>
        </p:grpSpPr>
        <p:sp>
          <p:nvSpPr>
            <p:cNvPr id="21" name="Line 23"/>
            <p:cNvSpPr>
              <a:spLocks noChangeShapeType="1"/>
            </p:cNvSpPr>
            <p:nvPr/>
          </p:nvSpPr>
          <p:spPr bwMode="auto">
            <a:xfrm>
              <a:off x="3092" y="572"/>
              <a:ext cx="0" cy="1860"/>
            </a:xfrm>
            <a:prstGeom prst="line">
              <a:avLst/>
            </a:prstGeom>
            <a:noFill/>
            <a:ln w="28575">
              <a:solidFill>
                <a:srgbClr val="FFFF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2" name="Line 24"/>
            <p:cNvSpPr>
              <a:spLocks noChangeShapeType="1"/>
            </p:cNvSpPr>
            <p:nvPr/>
          </p:nvSpPr>
          <p:spPr bwMode="auto">
            <a:xfrm>
              <a:off x="3092" y="2432"/>
              <a:ext cx="2238" cy="0"/>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3" name="Line 25"/>
            <p:cNvSpPr>
              <a:spLocks noChangeShapeType="1"/>
            </p:cNvSpPr>
            <p:nvPr/>
          </p:nvSpPr>
          <p:spPr bwMode="auto">
            <a:xfrm>
              <a:off x="3092" y="2023"/>
              <a:ext cx="1587" cy="1"/>
            </a:xfrm>
            <a:prstGeom prst="line">
              <a:avLst/>
            </a:prstGeom>
            <a:noFill/>
            <a:ln w="1270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4" name="Line 26"/>
            <p:cNvSpPr>
              <a:spLocks noChangeShapeType="1"/>
            </p:cNvSpPr>
            <p:nvPr/>
          </p:nvSpPr>
          <p:spPr bwMode="auto">
            <a:xfrm flipV="1">
              <a:off x="4679" y="572"/>
              <a:ext cx="0" cy="1860"/>
            </a:xfrm>
            <a:prstGeom prst="line">
              <a:avLst/>
            </a:prstGeom>
            <a:noFill/>
            <a:ln w="1270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5" name="Freeform 27"/>
            <p:cNvSpPr>
              <a:spLocks/>
            </p:cNvSpPr>
            <p:nvPr/>
          </p:nvSpPr>
          <p:spPr bwMode="auto">
            <a:xfrm>
              <a:off x="3092" y="663"/>
              <a:ext cx="1542" cy="1361"/>
            </a:xfrm>
            <a:custGeom>
              <a:avLst/>
              <a:gdLst>
                <a:gd name="T0" fmla="*/ 0 w 1542"/>
                <a:gd name="T1" fmla="*/ 1361 h 1361"/>
                <a:gd name="T2" fmla="*/ 1179 w 1542"/>
                <a:gd name="T3" fmla="*/ 1134 h 1361"/>
                <a:gd name="T4" fmla="*/ 1542 w 1542"/>
                <a:gd name="T5" fmla="*/ 0 h 1361"/>
              </a:gdLst>
              <a:ahLst/>
              <a:cxnLst>
                <a:cxn ang="0">
                  <a:pos x="T0" y="T1"/>
                </a:cxn>
                <a:cxn ang="0">
                  <a:pos x="T2" y="T3"/>
                </a:cxn>
                <a:cxn ang="0">
                  <a:pos x="T4" y="T5"/>
                </a:cxn>
              </a:cxnLst>
              <a:rect l="0" t="0" r="r" b="b"/>
              <a:pathLst>
                <a:path w="1542" h="1361">
                  <a:moveTo>
                    <a:pt x="0" y="1361"/>
                  </a:moveTo>
                  <a:cubicBezTo>
                    <a:pt x="461" y="1361"/>
                    <a:pt x="922" y="1361"/>
                    <a:pt x="1179" y="1134"/>
                  </a:cubicBezTo>
                  <a:cubicBezTo>
                    <a:pt x="1436" y="907"/>
                    <a:pt x="1489" y="453"/>
                    <a:pt x="1542" y="0"/>
                  </a:cubicBezTo>
                </a:path>
              </a:pathLst>
            </a:custGeom>
            <a:noFill/>
            <a:ln w="3810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26" name="Object 28"/>
            <p:cNvGraphicFramePr>
              <a:graphicFrameLocks noChangeAspect="1"/>
            </p:cNvGraphicFramePr>
            <p:nvPr>
              <p:extLst>
                <p:ext uri="{D42A27DB-BD31-4B8C-83A1-F6EECF244321}">
                  <p14:modId xmlns:p14="http://schemas.microsoft.com/office/powerpoint/2010/main" val="1797526362"/>
                </p:ext>
              </p:extLst>
            </p:nvPr>
          </p:nvGraphicFramePr>
          <p:xfrm>
            <a:off x="2854" y="542"/>
            <a:ext cx="208" cy="176"/>
          </p:xfrm>
          <a:graphic>
            <a:graphicData uri="http://schemas.openxmlformats.org/presentationml/2006/ole">
              <mc:AlternateContent xmlns:mc="http://schemas.openxmlformats.org/markup-compatibility/2006">
                <mc:Choice xmlns:v="urn:schemas-microsoft-com:vml" Requires="v">
                  <p:oleObj spid="_x0000_s1518005" name="Equation" r:id="rId15" imgW="164880" imgH="139680" progId="Equation.DSMT4">
                    <p:embed/>
                  </p:oleObj>
                </mc:Choice>
                <mc:Fallback>
                  <p:oleObj name="Equation" r:id="rId15" imgW="164880" imgH="139680" progId="Equation.DSMT4">
                    <p:embed/>
                    <p:pic>
                      <p:nvPicPr>
                        <p:cNvPr id="0" name=""/>
                        <p:cNvPicPr>
                          <a:picLocks noChangeAspect="1" noChangeArrowheads="1"/>
                        </p:cNvPicPr>
                        <p:nvPr/>
                      </p:nvPicPr>
                      <p:blipFill>
                        <a:blip r:embed="rId16"/>
                        <a:srcRect/>
                        <a:stretch>
                          <a:fillRect/>
                        </a:stretch>
                      </p:blipFill>
                      <p:spPr bwMode="auto">
                        <a:xfrm>
                          <a:off x="2854" y="542"/>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9"/>
            <p:cNvGraphicFramePr>
              <a:graphicFrameLocks noChangeAspect="1"/>
            </p:cNvGraphicFramePr>
            <p:nvPr>
              <p:extLst>
                <p:ext uri="{D42A27DB-BD31-4B8C-83A1-F6EECF244321}">
                  <p14:modId xmlns:p14="http://schemas.microsoft.com/office/powerpoint/2010/main" val="3234268206"/>
                </p:ext>
              </p:extLst>
            </p:nvPr>
          </p:nvGraphicFramePr>
          <p:xfrm>
            <a:off x="2835" y="1872"/>
            <a:ext cx="256" cy="288"/>
          </p:xfrm>
          <a:graphic>
            <a:graphicData uri="http://schemas.openxmlformats.org/presentationml/2006/ole">
              <mc:AlternateContent xmlns:mc="http://schemas.openxmlformats.org/markup-compatibility/2006">
                <mc:Choice xmlns:v="urn:schemas-microsoft-com:vml" Requires="v">
                  <p:oleObj spid="_x0000_s1518006" name="Equation" r:id="rId17" imgW="203040" imgH="228600" progId="Equation.DSMT4">
                    <p:embed/>
                  </p:oleObj>
                </mc:Choice>
                <mc:Fallback>
                  <p:oleObj name="Equation" r:id="rId17" imgW="203040" imgH="228600" progId="Equation.DSMT4">
                    <p:embed/>
                    <p:pic>
                      <p:nvPicPr>
                        <p:cNvPr id="0" name=""/>
                        <p:cNvPicPr>
                          <a:picLocks noChangeAspect="1" noChangeArrowheads="1"/>
                        </p:cNvPicPr>
                        <p:nvPr/>
                      </p:nvPicPr>
                      <p:blipFill>
                        <a:blip r:embed="rId18"/>
                        <a:srcRect/>
                        <a:stretch>
                          <a:fillRect/>
                        </a:stretch>
                      </p:blipFill>
                      <p:spPr bwMode="auto">
                        <a:xfrm>
                          <a:off x="2835" y="1872"/>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0"/>
            <p:cNvGraphicFramePr>
              <a:graphicFrameLocks noChangeAspect="1"/>
            </p:cNvGraphicFramePr>
            <p:nvPr>
              <p:extLst>
                <p:ext uri="{D42A27DB-BD31-4B8C-83A1-F6EECF244321}">
                  <p14:modId xmlns:p14="http://schemas.microsoft.com/office/powerpoint/2010/main" val="1233528222"/>
                </p:ext>
              </p:extLst>
            </p:nvPr>
          </p:nvGraphicFramePr>
          <p:xfrm>
            <a:off x="5127" y="2477"/>
            <a:ext cx="304" cy="224"/>
          </p:xfrm>
          <a:graphic>
            <a:graphicData uri="http://schemas.openxmlformats.org/presentationml/2006/ole">
              <mc:AlternateContent xmlns:mc="http://schemas.openxmlformats.org/markup-compatibility/2006">
                <mc:Choice xmlns:v="urn:schemas-microsoft-com:vml" Requires="v">
                  <p:oleObj spid="_x0000_s1518007" name="Equation" r:id="rId19" imgW="241200" imgH="177480" progId="Equation.DSMT4">
                    <p:embed/>
                  </p:oleObj>
                </mc:Choice>
                <mc:Fallback>
                  <p:oleObj name="Equation" r:id="rId19" imgW="241200" imgH="177480" progId="Equation.DSMT4">
                    <p:embed/>
                    <p:pic>
                      <p:nvPicPr>
                        <p:cNvPr id="0" name=""/>
                        <p:cNvPicPr>
                          <a:picLocks noChangeAspect="1" noChangeArrowheads="1"/>
                        </p:cNvPicPr>
                        <p:nvPr/>
                      </p:nvPicPr>
                      <p:blipFill>
                        <a:blip r:embed="rId20"/>
                        <a:srcRect/>
                        <a:stretch>
                          <a:fillRect/>
                        </a:stretch>
                      </p:blipFill>
                      <p:spPr bwMode="auto">
                        <a:xfrm>
                          <a:off x="5127" y="2477"/>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1"/>
            <p:cNvGraphicFramePr>
              <a:graphicFrameLocks noChangeAspect="1"/>
            </p:cNvGraphicFramePr>
            <p:nvPr>
              <p:extLst>
                <p:ext uri="{D42A27DB-BD31-4B8C-83A1-F6EECF244321}">
                  <p14:modId xmlns:p14="http://schemas.microsoft.com/office/powerpoint/2010/main" val="2640086228"/>
                </p:ext>
              </p:extLst>
            </p:nvPr>
          </p:nvGraphicFramePr>
          <p:xfrm>
            <a:off x="2926" y="2432"/>
            <a:ext cx="192" cy="224"/>
          </p:xfrm>
          <a:graphic>
            <a:graphicData uri="http://schemas.openxmlformats.org/presentationml/2006/ole">
              <mc:AlternateContent xmlns:mc="http://schemas.openxmlformats.org/markup-compatibility/2006">
                <mc:Choice xmlns:v="urn:schemas-microsoft-com:vml" Requires="v">
                  <p:oleObj spid="_x0000_s1518008" name="Equation" r:id="rId21" imgW="152280" imgH="177480" progId="Equation.DSMT4">
                    <p:embed/>
                  </p:oleObj>
                </mc:Choice>
                <mc:Fallback>
                  <p:oleObj name="Equation" r:id="rId21" imgW="152280" imgH="177480" progId="Equation.DSMT4">
                    <p:embed/>
                    <p:pic>
                      <p:nvPicPr>
                        <p:cNvPr id="0" name=""/>
                        <p:cNvPicPr>
                          <a:picLocks noChangeAspect="1" noChangeArrowheads="1"/>
                        </p:cNvPicPr>
                        <p:nvPr/>
                      </p:nvPicPr>
                      <p:blipFill>
                        <a:blip r:embed="rId22"/>
                        <a:srcRect/>
                        <a:stretch>
                          <a:fillRect/>
                        </a:stretch>
                      </p:blipFill>
                      <p:spPr bwMode="auto">
                        <a:xfrm>
                          <a:off x="2926" y="2432"/>
                          <a:ext cx="19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2"/>
            <p:cNvGraphicFramePr>
              <a:graphicFrameLocks noChangeAspect="1"/>
            </p:cNvGraphicFramePr>
            <p:nvPr/>
          </p:nvGraphicFramePr>
          <p:xfrm>
            <a:off x="4543" y="2480"/>
            <a:ext cx="272" cy="224"/>
          </p:xfrm>
          <a:graphic>
            <a:graphicData uri="http://schemas.openxmlformats.org/presentationml/2006/ole">
              <mc:AlternateContent xmlns:mc="http://schemas.openxmlformats.org/markup-compatibility/2006">
                <mc:Choice xmlns:v="urn:schemas-microsoft-com:vml" Requires="v">
                  <p:oleObj spid="_x0000_s1518009" name="公式" r:id="rId23" imgW="215640" imgH="177480" progId="Equation.3">
                    <p:embed/>
                  </p:oleObj>
                </mc:Choice>
                <mc:Fallback>
                  <p:oleObj name="公式" r:id="rId23" imgW="215640" imgH="177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43" y="2480"/>
                          <a:ext cx="27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3"/>
            <p:cNvGraphicFramePr>
              <a:graphicFrameLocks noChangeAspect="1"/>
            </p:cNvGraphicFramePr>
            <p:nvPr/>
          </p:nvGraphicFramePr>
          <p:xfrm>
            <a:off x="3379" y="1162"/>
            <a:ext cx="1070" cy="505"/>
          </p:xfrm>
          <a:graphic>
            <a:graphicData uri="http://schemas.openxmlformats.org/presentationml/2006/ole">
              <mc:AlternateContent xmlns:mc="http://schemas.openxmlformats.org/markup-compatibility/2006">
                <mc:Choice xmlns:v="urn:schemas-microsoft-com:vml" Requires="v">
                  <p:oleObj spid="_x0000_s1518010" name="公式" r:id="rId25" imgW="2286000" imgH="1002960" progId="Equation.3">
                    <p:embed/>
                  </p:oleObj>
                </mc:Choice>
                <mc:Fallback>
                  <p:oleObj name="公式" r:id="rId25" imgW="2286000" imgH="10029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79" y="1162"/>
                          <a:ext cx="1070"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 name="Object 50"/>
          <p:cNvGraphicFramePr>
            <a:graphicFrameLocks noChangeAspect="1"/>
          </p:cNvGraphicFramePr>
          <p:nvPr>
            <p:extLst>
              <p:ext uri="{D42A27DB-BD31-4B8C-83A1-F6EECF244321}">
                <p14:modId xmlns:p14="http://schemas.microsoft.com/office/powerpoint/2010/main" val="3939081381"/>
              </p:ext>
            </p:extLst>
          </p:nvPr>
        </p:nvGraphicFramePr>
        <p:xfrm>
          <a:off x="1331913" y="1772643"/>
          <a:ext cx="2286000" cy="1482725"/>
        </p:xfrm>
        <a:graphic>
          <a:graphicData uri="http://schemas.openxmlformats.org/presentationml/2006/ole">
            <mc:AlternateContent xmlns:mc="http://schemas.openxmlformats.org/markup-compatibility/2006">
              <mc:Choice xmlns:v="urn:schemas-microsoft-com:vml" Requires="v">
                <p:oleObj spid="_x0000_s1518011" name="公式" r:id="rId27" imgW="990360" imgH="647640" progId="Equation.3">
                  <p:embed/>
                </p:oleObj>
              </mc:Choice>
              <mc:Fallback>
                <p:oleObj name="公式" r:id="rId27" imgW="990360" imgH="647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31913" y="1772643"/>
                        <a:ext cx="2286000" cy="1482725"/>
                      </a:xfrm>
                      <a:prstGeom prst="rect">
                        <a:avLst/>
                      </a:prstGeom>
                      <a:solidFill>
                        <a:srgbClr val="00FFFF">
                          <a:alpha val="20000"/>
                        </a:srgbClr>
                      </a:solidFill>
                      <a:ln w="9525">
                        <a:solidFill>
                          <a:srgbClr val="B2B2B2">
                            <a:alpha val="50000"/>
                          </a:srgbClr>
                        </a:solidFill>
                        <a:miter lim="800000"/>
                        <a:headEnd/>
                        <a:tailEnd/>
                      </a:ln>
                    </p:spPr>
                  </p:pic>
                </p:oleObj>
              </mc:Fallback>
            </mc:AlternateContent>
          </a:graphicData>
        </a:graphic>
      </p:graphicFrame>
    </p:spTree>
    <p:extLst>
      <p:ext uri="{BB962C8B-B14F-4D97-AF65-F5344CB8AC3E}">
        <p14:creationId xmlns:p14="http://schemas.microsoft.com/office/powerpoint/2010/main" val="254698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10"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46</a:t>
            </a:fld>
            <a:endParaRPr lang="zh-CN" altLang="en-US"/>
          </a:p>
        </p:txBody>
      </p:sp>
      <p:sp>
        <p:nvSpPr>
          <p:cNvPr id="3" name="Text Box 2"/>
          <p:cNvSpPr txBox="1">
            <a:spLocks noChangeArrowheads="1"/>
          </p:cNvSpPr>
          <p:nvPr/>
        </p:nvSpPr>
        <p:spPr bwMode="auto">
          <a:xfrm>
            <a:off x="323850" y="4762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rPr>
              <a:t>4.4.2 </a:t>
            </a:r>
            <a:r>
              <a:rPr kumimoji="1" lang="zh-CN" altLang="en-US" sz="2400" b="1" i="0" u="none" strike="noStrike" kern="0" cap="none" spc="0" normalizeH="0" baseline="0" noProof="0" dirty="0" smtClean="0">
                <a:ln>
                  <a:noFill/>
                </a:ln>
                <a:solidFill>
                  <a:srgbClr val="FFFF00"/>
                </a:solidFill>
                <a:effectLst/>
                <a:uLnTx/>
                <a:uFillTx/>
              </a:rPr>
              <a:t>狭义相对论动力学基本方程</a:t>
            </a:r>
          </a:p>
        </p:txBody>
      </p:sp>
      <p:sp>
        <p:nvSpPr>
          <p:cNvPr id="4" name="Text Box 3"/>
          <p:cNvSpPr txBox="1">
            <a:spLocks noChangeArrowheads="1"/>
          </p:cNvSpPr>
          <p:nvPr/>
        </p:nvSpPr>
        <p:spPr bwMode="auto">
          <a:xfrm>
            <a:off x="788988" y="3331840"/>
            <a:ext cx="268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rPr>
              <a:t>2. </a:t>
            </a:r>
            <a:r>
              <a:rPr kumimoji="1" lang="zh-CN" altLang="en-US"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宋体" pitchFamily="2" charset="-122"/>
              </a:rPr>
              <a:t>动力学方程</a:t>
            </a:r>
            <a:endParaRPr kumimoji="1" lang="zh-CN" altLang="en-US" sz="2400" b="0" i="0" u="none" strike="noStrike" kern="0" cap="none" spc="0" normalizeH="0" baseline="0" noProof="0" dirty="0" smtClean="0">
              <a:ln>
                <a:noFill/>
              </a:ln>
              <a:solidFill>
                <a:srgbClr val="00FFFF"/>
              </a:solidFill>
              <a:effectLst/>
              <a:uLnTx/>
              <a:uFillTx/>
              <a:latin typeface="Arial" pitchFamily="34" charset="0"/>
            </a:endParaRPr>
          </a:p>
        </p:txBody>
      </p:sp>
      <p:sp>
        <p:nvSpPr>
          <p:cNvPr id="5" name="Text Box 6"/>
          <p:cNvSpPr txBox="1">
            <a:spLocks noChangeArrowheads="1"/>
          </p:cNvSpPr>
          <p:nvPr/>
        </p:nvSpPr>
        <p:spPr bwMode="auto">
          <a:xfrm>
            <a:off x="788988" y="1124744"/>
            <a:ext cx="133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rPr>
              <a:t>1. </a:t>
            </a:r>
            <a:r>
              <a:rPr kumimoji="1" lang="zh-CN" altLang="en-US" sz="2400" b="1"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宋体" pitchFamily="2" charset="-122"/>
              </a:rPr>
              <a:t>动量</a:t>
            </a:r>
            <a:endParaRPr kumimoji="1" lang="zh-CN" altLang="en-US" sz="2400" b="0"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宋体" pitchFamily="2" charset="-122"/>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0074846"/>
              </p:ext>
            </p:extLst>
          </p:nvPr>
        </p:nvGraphicFramePr>
        <p:xfrm>
          <a:off x="1187450" y="4107730"/>
          <a:ext cx="3513138" cy="833438"/>
        </p:xfrm>
        <a:graphic>
          <a:graphicData uri="http://schemas.openxmlformats.org/presentationml/2006/ole">
            <mc:AlternateContent xmlns:mc="http://schemas.openxmlformats.org/markup-compatibility/2006">
              <mc:Choice xmlns:v="urn:schemas-microsoft-com:vml" Requires="v">
                <p:oleObj spid="_x0000_s1518842" name="公式" r:id="rId3" imgW="3517560" imgH="838080" progId="Equation.3">
                  <p:embed/>
                </p:oleObj>
              </mc:Choice>
              <mc:Fallback>
                <p:oleObj name="公式" r:id="rId3" imgW="351756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107730"/>
                        <a:ext cx="3513138" cy="833438"/>
                      </a:xfrm>
                      <a:prstGeom prst="rect">
                        <a:avLst/>
                      </a:prstGeom>
                      <a:solidFill>
                        <a:srgbClr val="00FFCC">
                          <a:alpha val="20000"/>
                        </a:srgbClr>
                      </a:solidFill>
                      <a:ln w="9525">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1"/>
          <p:cNvGrpSpPr>
            <a:grpSpLocks/>
          </p:cNvGrpSpPr>
          <p:nvPr/>
        </p:nvGrpSpPr>
        <p:grpSpPr bwMode="auto">
          <a:xfrm>
            <a:off x="5032376" y="1585914"/>
            <a:ext cx="3592513" cy="3062288"/>
            <a:chOff x="3170" y="999"/>
            <a:chExt cx="2263" cy="1929"/>
          </a:xfrm>
        </p:grpSpPr>
        <p:sp>
          <p:nvSpPr>
            <p:cNvPr id="8" name="Line 12"/>
            <p:cNvSpPr>
              <a:spLocks noChangeShapeType="1"/>
            </p:cNvSpPr>
            <p:nvPr/>
          </p:nvSpPr>
          <p:spPr bwMode="auto">
            <a:xfrm>
              <a:off x="3407" y="1011"/>
              <a:ext cx="0" cy="1628"/>
            </a:xfrm>
            <a:prstGeom prst="line">
              <a:avLst/>
            </a:prstGeom>
            <a:noFill/>
            <a:ln w="28575">
              <a:solidFill>
                <a:srgbClr val="FFFF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9" name="Line 13"/>
            <p:cNvSpPr>
              <a:spLocks noChangeShapeType="1"/>
            </p:cNvSpPr>
            <p:nvPr/>
          </p:nvSpPr>
          <p:spPr bwMode="auto">
            <a:xfrm>
              <a:off x="3407" y="2639"/>
              <a:ext cx="1817" cy="1"/>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0" name="Line 14"/>
            <p:cNvSpPr>
              <a:spLocks noChangeShapeType="1"/>
            </p:cNvSpPr>
            <p:nvPr/>
          </p:nvSpPr>
          <p:spPr bwMode="auto">
            <a:xfrm flipV="1">
              <a:off x="4722" y="1011"/>
              <a:ext cx="0" cy="1628"/>
            </a:xfrm>
            <a:prstGeom prst="line">
              <a:avLst/>
            </a:prstGeom>
            <a:noFill/>
            <a:ln w="1270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11" name="Object 15"/>
            <p:cNvGraphicFramePr>
              <a:graphicFrameLocks noChangeAspect="1"/>
            </p:cNvGraphicFramePr>
            <p:nvPr>
              <p:extLst>
                <p:ext uri="{D42A27DB-BD31-4B8C-83A1-F6EECF244321}">
                  <p14:modId xmlns:p14="http://schemas.microsoft.com/office/powerpoint/2010/main" val="1412654633"/>
                </p:ext>
              </p:extLst>
            </p:nvPr>
          </p:nvGraphicFramePr>
          <p:xfrm>
            <a:off x="3170" y="999"/>
            <a:ext cx="192" cy="208"/>
          </p:xfrm>
          <a:graphic>
            <a:graphicData uri="http://schemas.openxmlformats.org/presentationml/2006/ole">
              <mc:AlternateContent xmlns:mc="http://schemas.openxmlformats.org/markup-compatibility/2006">
                <mc:Choice xmlns:v="urn:schemas-microsoft-com:vml" Requires="v">
                  <p:oleObj spid="_x0000_s1518843" name="Equation" r:id="rId5" imgW="152280" imgH="164880" progId="Equation.DSMT4">
                    <p:embed/>
                  </p:oleObj>
                </mc:Choice>
                <mc:Fallback>
                  <p:oleObj name="Equation" r:id="rId5" imgW="152280" imgH="164880" progId="Equation.DSMT4">
                    <p:embed/>
                    <p:pic>
                      <p:nvPicPr>
                        <p:cNvPr id="0" name=""/>
                        <p:cNvPicPr>
                          <a:picLocks noChangeAspect="1" noChangeArrowheads="1"/>
                        </p:cNvPicPr>
                        <p:nvPr/>
                      </p:nvPicPr>
                      <p:blipFill>
                        <a:blip r:embed="rId6"/>
                        <a:srcRect/>
                        <a:stretch>
                          <a:fillRect/>
                        </a:stretch>
                      </p:blipFill>
                      <p:spPr bwMode="auto">
                        <a:xfrm>
                          <a:off x="3170" y="999"/>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1937463092"/>
                </p:ext>
              </p:extLst>
            </p:nvPr>
          </p:nvGraphicFramePr>
          <p:xfrm>
            <a:off x="5001" y="2704"/>
            <a:ext cx="304" cy="224"/>
          </p:xfrm>
          <a:graphic>
            <a:graphicData uri="http://schemas.openxmlformats.org/presentationml/2006/ole">
              <mc:AlternateContent xmlns:mc="http://schemas.openxmlformats.org/markup-compatibility/2006">
                <mc:Choice xmlns:v="urn:schemas-microsoft-com:vml" Requires="v">
                  <p:oleObj spid="_x0000_s1518844" name="Equation" r:id="rId7" imgW="241200" imgH="177480" progId="Equation.DSMT4">
                    <p:embed/>
                  </p:oleObj>
                </mc:Choice>
                <mc:Fallback>
                  <p:oleObj name="Equation" r:id="rId7" imgW="241200" imgH="177480" progId="Equation.DSMT4">
                    <p:embed/>
                    <p:pic>
                      <p:nvPicPr>
                        <p:cNvPr id="0" name=""/>
                        <p:cNvPicPr>
                          <a:picLocks noChangeAspect="1" noChangeArrowheads="1"/>
                        </p:cNvPicPr>
                        <p:nvPr/>
                      </p:nvPicPr>
                      <p:blipFill>
                        <a:blip r:embed="rId8"/>
                        <a:srcRect/>
                        <a:stretch>
                          <a:fillRect/>
                        </a:stretch>
                      </p:blipFill>
                      <p:spPr bwMode="auto">
                        <a:xfrm>
                          <a:off x="5001" y="2704"/>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noChangeAspect="1"/>
            </p:cNvGraphicFramePr>
            <p:nvPr>
              <p:extLst>
                <p:ext uri="{D42A27DB-BD31-4B8C-83A1-F6EECF244321}">
                  <p14:modId xmlns:p14="http://schemas.microsoft.com/office/powerpoint/2010/main" val="134096333"/>
                </p:ext>
              </p:extLst>
            </p:nvPr>
          </p:nvGraphicFramePr>
          <p:xfrm>
            <a:off x="3288" y="2680"/>
            <a:ext cx="192" cy="224"/>
          </p:xfrm>
          <a:graphic>
            <a:graphicData uri="http://schemas.openxmlformats.org/presentationml/2006/ole">
              <mc:AlternateContent xmlns:mc="http://schemas.openxmlformats.org/markup-compatibility/2006">
                <mc:Choice xmlns:v="urn:schemas-microsoft-com:vml" Requires="v">
                  <p:oleObj spid="_x0000_s1518845" name="Equation" r:id="rId9" imgW="152280" imgH="177480" progId="Equation.DSMT4">
                    <p:embed/>
                  </p:oleObj>
                </mc:Choice>
                <mc:Fallback>
                  <p:oleObj name="Equation" r:id="rId9" imgW="152280" imgH="177480" progId="Equation.DSMT4">
                    <p:embed/>
                    <p:pic>
                      <p:nvPicPr>
                        <p:cNvPr id="0" name=""/>
                        <p:cNvPicPr>
                          <a:picLocks noChangeAspect="1" noChangeArrowheads="1"/>
                        </p:cNvPicPr>
                        <p:nvPr/>
                      </p:nvPicPr>
                      <p:blipFill>
                        <a:blip r:embed="rId10"/>
                        <a:srcRect/>
                        <a:stretch>
                          <a:fillRect/>
                        </a:stretch>
                      </p:blipFill>
                      <p:spPr bwMode="auto">
                        <a:xfrm>
                          <a:off x="3288" y="2680"/>
                          <a:ext cx="19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9"/>
            <p:cNvGraphicFramePr>
              <a:graphicFrameLocks noChangeAspect="1"/>
            </p:cNvGraphicFramePr>
            <p:nvPr/>
          </p:nvGraphicFramePr>
          <p:xfrm>
            <a:off x="4609" y="2645"/>
            <a:ext cx="226" cy="196"/>
          </p:xfrm>
          <a:graphic>
            <a:graphicData uri="http://schemas.openxmlformats.org/presentationml/2006/ole">
              <mc:AlternateContent xmlns:mc="http://schemas.openxmlformats.org/markup-compatibility/2006">
                <mc:Choice xmlns:v="urn:schemas-microsoft-com:vml" Requires="v">
                  <p:oleObj spid="_x0000_s1518846" name="公式" r:id="rId11" imgW="215640" imgH="177480" progId="Equation.3">
                    <p:embed/>
                  </p:oleObj>
                </mc:Choice>
                <mc:Fallback>
                  <p:oleObj name="公式" r:id="rId11" imgW="21564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9" y="2645"/>
                          <a:ext cx="22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0"/>
            <p:cNvGraphicFramePr>
              <a:graphicFrameLocks noChangeAspect="1"/>
            </p:cNvGraphicFramePr>
            <p:nvPr/>
          </p:nvGraphicFramePr>
          <p:xfrm>
            <a:off x="3470" y="1253"/>
            <a:ext cx="1160" cy="528"/>
          </p:xfrm>
          <a:graphic>
            <a:graphicData uri="http://schemas.openxmlformats.org/presentationml/2006/ole">
              <mc:AlternateContent xmlns:mc="http://schemas.openxmlformats.org/markup-compatibility/2006">
                <mc:Choice xmlns:v="urn:schemas-microsoft-com:vml" Requires="v">
                  <p:oleObj spid="_x0000_s1518847" name="公式" r:id="rId13" imgW="1841400" imgH="838080" progId="Equation.3">
                    <p:embed/>
                  </p:oleObj>
                </mc:Choice>
                <mc:Fallback>
                  <p:oleObj name="公式" r:id="rId13" imgW="1841400" imgH="838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253"/>
                          <a:ext cx="116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Freeform 21"/>
            <p:cNvSpPr>
              <a:spLocks/>
            </p:cNvSpPr>
            <p:nvPr/>
          </p:nvSpPr>
          <p:spPr bwMode="auto">
            <a:xfrm>
              <a:off x="3398" y="1131"/>
              <a:ext cx="1278" cy="1509"/>
            </a:xfrm>
            <a:custGeom>
              <a:avLst/>
              <a:gdLst>
                <a:gd name="T0" fmla="*/ 0 w 1587"/>
                <a:gd name="T1" fmla="*/ 1724 h 1724"/>
                <a:gd name="T2" fmla="*/ 998 w 1587"/>
                <a:gd name="T3" fmla="*/ 1497 h 1724"/>
                <a:gd name="T4" fmla="*/ 1451 w 1587"/>
                <a:gd name="T5" fmla="*/ 1134 h 1724"/>
                <a:gd name="T6" fmla="*/ 1587 w 1587"/>
                <a:gd name="T7" fmla="*/ 0 h 1724"/>
              </a:gdLst>
              <a:ahLst/>
              <a:cxnLst>
                <a:cxn ang="0">
                  <a:pos x="T0" y="T1"/>
                </a:cxn>
                <a:cxn ang="0">
                  <a:pos x="T2" y="T3"/>
                </a:cxn>
                <a:cxn ang="0">
                  <a:pos x="T4" y="T5"/>
                </a:cxn>
                <a:cxn ang="0">
                  <a:pos x="T6" y="T7"/>
                </a:cxn>
              </a:cxnLst>
              <a:rect l="0" t="0" r="r" b="b"/>
              <a:pathLst>
                <a:path w="1587" h="1724">
                  <a:moveTo>
                    <a:pt x="0" y="1724"/>
                  </a:moveTo>
                  <a:cubicBezTo>
                    <a:pt x="378" y="1659"/>
                    <a:pt x="756" y="1595"/>
                    <a:pt x="998" y="1497"/>
                  </a:cubicBezTo>
                  <a:cubicBezTo>
                    <a:pt x="1240" y="1399"/>
                    <a:pt x="1353" y="1383"/>
                    <a:pt x="1451" y="1134"/>
                  </a:cubicBezTo>
                  <a:cubicBezTo>
                    <a:pt x="1549" y="885"/>
                    <a:pt x="1568" y="442"/>
                    <a:pt x="1587" y="0"/>
                  </a:cubicBez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7" name="Line 22"/>
            <p:cNvSpPr>
              <a:spLocks noChangeShapeType="1"/>
            </p:cNvSpPr>
            <p:nvPr/>
          </p:nvSpPr>
          <p:spPr bwMode="auto">
            <a:xfrm flipV="1">
              <a:off x="3398" y="2323"/>
              <a:ext cx="1616" cy="317"/>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18" name="Object 23"/>
            <p:cNvGraphicFramePr>
              <a:graphicFrameLocks noChangeAspect="1"/>
            </p:cNvGraphicFramePr>
            <p:nvPr/>
          </p:nvGraphicFramePr>
          <p:xfrm>
            <a:off x="4785" y="2064"/>
            <a:ext cx="648" cy="240"/>
          </p:xfrm>
          <a:graphic>
            <a:graphicData uri="http://schemas.openxmlformats.org/presentationml/2006/ole">
              <mc:AlternateContent xmlns:mc="http://schemas.openxmlformats.org/markup-compatibility/2006">
                <mc:Choice xmlns:v="urn:schemas-microsoft-com:vml" Requires="v">
                  <p:oleObj spid="_x0000_s1518848" name="公式" r:id="rId15" imgW="1028520" imgH="380880" progId="Equation.3">
                    <p:embed/>
                  </p:oleObj>
                </mc:Choice>
                <mc:Fallback>
                  <p:oleObj name="公式" r:id="rId15" imgW="1028520" imgH="380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5" y="2064"/>
                          <a:ext cx="6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 name="Object 26"/>
          <p:cNvGraphicFramePr>
            <a:graphicFrameLocks noChangeAspect="1"/>
          </p:cNvGraphicFramePr>
          <p:nvPr>
            <p:extLst>
              <p:ext uri="{D42A27DB-BD31-4B8C-83A1-F6EECF244321}">
                <p14:modId xmlns:p14="http://schemas.microsoft.com/office/powerpoint/2010/main" val="4267697976"/>
              </p:ext>
            </p:extLst>
          </p:nvPr>
        </p:nvGraphicFramePr>
        <p:xfrm>
          <a:off x="1476375" y="1914599"/>
          <a:ext cx="2565400" cy="841375"/>
        </p:xfrm>
        <a:graphic>
          <a:graphicData uri="http://schemas.openxmlformats.org/presentationml/2006/ole">
            <mc:AlternateContent xmlns:mc="http://schemas.openxmlformats.org/markup-compatibility/2006">
              <mc:Choice xmlns:v="urn:schemas-microsoft-com:vml" Requires="v">
                <p:oleObj spid="_x0000_s1518849" name="公式" r:id="rId17" imgW="2565360" imgH="838080" progId="Equation.3">
                  <p:embed/>
                </p:oleObj>
              </mc:Choice>
              <mc:Fallback>
                <p:oleObj name="公式" r:id="rId17" imgW="2565360" imgH="8380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1914599"/>
                        <a:ext cx="2565400" cy="841375"/>
                      </a:xfrm>
                      <a:prstGeom prst="rect">
                        <a:avLst/>
                      </a:prstGeom>
                      <a:solidFill>
                        <a:srgbClr val="00FFCC">
                          <a:alpha val="20000"/>
                        </a:srgbClr>
                      </a:solidFill>
                      <a:ln w="6350">
                        <a:solidFill>
                          <a:srgbClr val="DDDDDD">
                            <a:alpha val="50000"/>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29"/>
          <p:cNvSpPr txBox="1">
            <a:spLocks noChangeArrowheads="1"/>
          </p:cNvSpPr>
          <p:nvPr/>
        </p:nvSpPr>
        <p:spPr bwMode="auto">
          <a:xfrm>
            <a:off x="827088" y="5300663"/>
            <a:ext cx="7850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a:solidFill>
                  <a:schemeClr val="tx1"/>
                </a:solidFill>
                <a:latin typeface="Arial" pitchFamily="34" charset="0"/>
                <a:ea typeface="宋体" pitchFamily="2" charset="-122"/>
              </a:defRPr>
            </a:lvl1pPr>
            <a:lvl2pPr marL="57150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spcAft>
                <a:spcPct val="0"/>
              </a:spcAft>
              <a:buClr>
                <a:srgbClr val="FFFF00"/>
              </a:buClr>
              <a:buSzPct val="75000"/>
              <a:buFont typeface="Monotype Sorts" pitchFamily="2" charset="2"/>
              <a:buNone/>
            </a:pPr>
            <a:r>
              <a:rPr kumimoji="1"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rPr>
              <a:t>当</a:t>
            </a:r>
            <a:r>
              <a:rPr kumimoji="1" lang="en-US" altLang="zh-CN" sz="2400" b="1" i="1" smtClean="0">
                <a:solidFill>
                  <a:srgbClr val="FFCC66"/>
                </a:solidFill>
                <a:effectLst>
                  <a:outerShdw blurRad="38100" dist="38100" dir="2700000" algn="tl">
                    <a:srgbClr val="000000"/>
                  </a:outerShdw>
                </a:effectLst>
                <a:latin typeface="Bookman Old Style" pitchFamily="18" charset="0"/>
                <a:ea typeface="楷体_GB2312" pitchFamily="49" charset="-122"/>
                <a:cs typeface="Times New Roman" pitchFamily="18" charset="0"/>
              </a:rPr>
              <a:t>v </a:t>
            </a:r>
            <a:r>
              <a:rPr kumimoji="1"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rPr>
              <a:t>远小于光速时，相对论动力学方程又回到牛顿第二定律，因此牛顿第二定律是相对论动力学方程的低速近似。</a:t>
            </a:r>
          </a:p>
        </p:txBody>
      </p:sp>
    </p:spTree>
    <p:extLst>
      <p:ext uri="{BB962C8B-B14F-4D97-AF65-F5344CB8AC3E}">
        <p14:creationId xmlns:p14="http://schemas.microsoft.com/office/powerpoint/2010/main" val="27147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47</a:t>
            </a:fld>
            <a:endParaRPr lang="zh-CN" altLang="en-US"/>
          </a:p>
        </p:txBody>
      </p:sp>
      <p:sp>
        <p:nvSpPr>
          <p:cNvPr id="3" name="Text Box 2"/>
          <p:cNvSpPr txBox="1">
            <a:spLocks noChangeArrowheads="1"/>
          </p:cNvSpPr>
          <p:nvPr/>
        </p:nvSpPr>
        <p:spPr bwMode="auto">
          <a:xfrm>
            <a:off x="446088" y="925028"/>
            <a:ext cx="2175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rPr>
              <a:t> </a:t>
            </a:r>
            <a:r>
              <a:rPr kumimoji="1" lang="en-US" altLang="zh-CN" sz="2400" b="1" i="0" u="none" strike="noStrike" kern="0" cap="none" spc="0" normalizeH="0" baseline="0" noProof="0" smtClean="0">
                <a:ln>
                  <a:noFill/>
                </a:ln>
                <a:solidFill>
                  <a:srgbClr val="66FFFF"/>
                </a:solidFill>
                <a:effectLst/>
                <a:uLnTx/>
                <a:uFillTx/>
              </a:rPr>
              <a:t>1. </a:t>
            </a:r>
            <a:r>
              <a:rPr kumimoji="1" lang="zh-CN" altLang="en-US" sz="2400" b="1" i="0" u="none" strike="noStrike" kern="0" cap="none" spc="0" normalizeH="0" baseline="0" noProof="0" smtClean="0">
                <a:ln>
                  <a:noFill/>
                </a:ln>
                <a:solidFill>
                  <a:srgbClr val="66FFFF"/>
                </a:solidFill>
                <a:effectLst/>
                <a:uLnTx/>
                <a:uFillTx/>
              </a:rPr>
              <a:t>相对论动能</a:t>
            </a:r>
            <a:r>
              <a:rPr kumimoji="1" lang="zh-CN" altLang="en-US" sz="2400" b="1" i="0" u="none" strike="noStrike" kern="0" cap="none" spc="0" normalizeH="0" baseline="0" noProof="0" smtClean="0">
                <a:ln>
                  <a:noFill/>
                </a:ln>
                <a:solidFill>
                  <a:srgbClr val="FFCC00"/>
                </a:solidFill>
                <a:effectLst/>
                <a:uLnTx/>
                <a:uFillTx/>
              </a:rPr>
              <a:t> </a:t>
            </a:r>
            <a:endParaRPr kumimoji="1" lang="zh-CN" altLang="en-US" sz="2400" b="1" i="1" u="none" strike="noStrike" kern="0" cap="none" spc="0" normalizeH="0" baseline="0" noProof="0" smtClean="0">
              <a:ln>
                <a:noFill/>
              </a:ln>
              <a:solidFill>
                <a:srgbClr val="FFCC00"/>
              </a:solidFill>
              <a:effectLst/>
              <a:uLnTx/>
              <a:uFillTx/>
            </a:endParaRPr>
          </a:p>
        </p:txBody>
      </p:sp>
      <p:sp>
        <p:nvSpPr>
          <p:cNvPr id="4" name="Text Box 3"/>
          <p:cNvSpPr txBox="1">
            <a:spLocks noChangeArrowheads="1"/>
          </p:cNvSpPr>
          <p:nvPr/>
        </p:nvSpPr>
        <p:spPr bwMode="auto">
          <a:xfrm>
            <a:off x="330200" y="404813"/>
            <a:ext cx="2430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00"/>
                </a:solidFill>
                <a:effectLst/>
                <a:uLnTx/>
                <a:uFillTx/>
              </a:rPr>
              <a:t>4.5.3 </a:t>
            </a:r>
            <a:r>
              <a:rPr kumimoji="1" lang="zh-CN" altLang="en-US" sz="2400" b="1" i="0" u="none" strike="noStrike" kern="0" cap="none" spc="0" normalizeH="0" baseline="0" noProof="0" smtClean="0">
                <a:ln>
                  <a:noFill/>
                </a:ln>
                <a:solidFill>
                  <a:srgbClr val="FFFF00"/>
                </a:solidFill>
                <a:effectLst/>
                <a:uLnTx/>
                <a:uFillTx/>
                <a:latin typeface="宋体" pitchFamily="2" charset="-122"/>
              </a:rPr>
              <a:t>相对论能量</a:t>
            </a:r>
          </a:p>
        </p:txBody>
      </p:sp>
      <p:sp>
        <p:nvSpPr>
          <p:cNvPr id="5" name="Text Box 4"/>
          <p:cNvSpPr txBox="1">
            <a:spLocks noChangeArrowheads="1"/>
          </p:cNvSpPr>
          <p:nvPr/>
        </p:nvSpPr>
        <p:spPr bwMode="auto">
          <a:xfrm>
            <a:off x="839788" y="1447464"/>
            <a:ext cx="544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smtClean="0">
                <a:solidFill>
                  <a:srgbClr val="FFFFFF"/>
                </a:solidFill>
                <a:effectLst>
                  <a:outerShdw blurRad="38100" dist="38100" dir="2700000" algn="tl">
                    <a:srgbClr val="000000"/>
                  </a:outerShdw>
                </a:effectLst>
                <a:latin typeface="Arial" pitchFamily="34" charset="0"/>
              </a:rPr>
              <a:t>假定经典力学中的动能定理仍然成立。</a:t>
            </a:r>
            <a:endParaRPr kumimoji="1" lang="zh-CN" altLang="en-US" sz="2400" smtClean="0">
              <a:solidFill>
                <a:srgbClr val="FFFFFF"/>
              </a:solidFill>
              <a:latin typeface="Arial" pitchFamily="34" charset="0"/>
            </a:endParaRPr>
          </a:p>
        </p:txBody>
      </p:sp>
      <p:graphicFrame>
        <p:nvGraphicFramePr>
          <p:cNvPr id="6" name="Object 6"/>
          <p:cNvGraphicFramePr>
            <a:graphicFrameLocks noChangeAspect="1"/>
          </p:cNvGraphicFramePr>
          <p:nvPr>
            <p:extLst>
              <p:ext uri="{D42A27DB-BD31-4B8C-83A1-F6EECF244321}">
                <p14:modId xmlns:p14="http://schemas.microsoft.com/office/powerpoint/2010/main" val="3559805168"/>
              </p:ext>
            </p:extLst>
          </p:nvPr>
        </p:nvGraphicFramePr>
        <p:xfrm>
          <a:off x="2916238" y="2079140"/>
          <a:ext cx="1054100" cy="317500"/>
        </p:xfrm>
        <a:graphic>
          <a:graphicData uri="http://schemas.openxmlformats.org/presentationml/2006/ole">
            <mc:AlternateContent xmlns:mc="http://schemas.openxmlformats.org/markup-compatibility/2006">
              <mc:Choice xmlns:v="urn:schemas-microsoft-com:vml" Requires="v">
                <p:oleObj spid="_x0000_s1519993" name="公式" r:id="rId3" imgW="1054080" imgH="317160" progId="Equation.3">
                  <p:embed/>
                </p:oleObj>
              </mc:Choice>
              <mc:Fallback>
                <p:oleObj name="公式" r:id="rId3" imgW="105408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079140"/>
                        <a:ext cx="1054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470688636"/>
              </p:ext>
            </p:extLst>
          </p:nvPr>
        </p:nvGraphicFramePr>
        <p:xfrm>
          <a:off x="3967240" y="2063670"/>
          <a:ext cx="964800" cy="406080"/>
        </p:xfrm>
        <a:graphic>
          <a:graphicData uri="http://schemas.openxmlformats.org/presentationml/2006/ole">
            <mc:AlternateContent xmlns:mc="http://schemas.openxmlformats.org/markup-compatibility/2006">
              <mc:Choice xmlns:v="urn:schemas-microsoft-com:vml" Requires="v">
                <p:oleObj spid="_x0000_s1519994" name="Equation" r:id="rId5" imgW="482400" imgH="203040" progId="Equation.DSMT4">
                  <p:embed/>
                </p:oleObj>
              </mc:Choice>
              <mc:Fallback>
                <p:oleObj name="Equation" r:id="rId5" imgW="482400" imgH="203040" progId="Equation.DSMT4">
                  <p:embed/>
                  <p:pic>
                    <p:nvPicPr>
                      <p:cNvPr id="0" name=""/>
                      <p:cNvPicPr>
                        <a:picLocks noChangeAspect="1" noChangeArrowheads="1"/>
                      </p:cNvPicPr>
                      <p:nvPr/>
                    </p:nvPicPr>
                    <p:blipFill>
                      <a:blip r:embed="rId6"/>
                      <a:srcRect/>
                      <a:stretch>
                        <a:fillRect/>
                      </a:stretch>
                    </p:blipFill>
                    <p:spPr bwMode="auto">
                      <a:xfrm>
                        <a:off x="3967240" y="2063670"/>
                        <a:ext cx="964800" cy="4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062446435"/>
              </p:ext>
            </p:extLst>
          </p:nvPr>
        </p:nvGraphicFramePr>
        <p:xfrm>
          <a:off x="4932040" y="2109303"/>
          <a:ext cx="1384300" cy="342900"/>
        </p:xfrm>
        <a:graphic>
          <a:graphicData uri="http://schemas.openxmlformats.org/presentationml/2006/ole">
            <mc:AlternateContent xmlns:mc="http://schemas.openxmlformats.org/markup-compatibility/2006">
              <mc:Choice xmlns:v="urn:schemas-microsoft-com:vml" Requires="v">
                <p:oleObj spid="_x0000_s1519995" name="公式" r:id="rId7" imgW="1384200" imgH="342720" progId="Equation.3">
                  <p:embed/>
                </p:oleObj>
              </mc:Choice>
              <mc:Fallback>
                <p:oleObj name="公式" r:id="rId7" imgW="138420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2109303"/>
                        <a:ext cx="1384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972205075"/>
              </p:ext>
            </p:extLst>
          </p:nvPr>
        </p:nvGraphicFramePr>
        <p:xfrm>
          <a:off x="1403648" y="2564904"/>
          <a:ext cx="1930320" cy="660240"/>
        </p:xfrm>
        <a:graphic>
          <a:graphicData uri="http://schemas.openxmlformats.org/presentationml/2006/ole">
            <mc:AlternateContent xmlns:mc="http://schemas.openxmlformats.org/markup-compatibility/2006">
              <mc:Choice xmlns:v="urn:schemas-microsoft-com:vml" Requires="v">
                <p:oleObj spid="_x0000_s1519996" name="Equation" r:id="rId9" imgW="965160" imgH="330120" progId="Equation.DSMT4">
                  <p:embed/>
                </p:oleObj>
              </mc:Choice>
              <mc:Fallback>
                <p:oleObj name="Equation" r:id="rId9" imgW="965160" imgH="330120" progId="Equation.DSMT4">
                  <p:embed/>
                  <p:pic>
                    <p:nvPicPr>
                      <p:cNvPr id="0" name=""/>
                      <p:cNvPicPr>
                        <a:picLocks noChangeAspect="1" noChangeArrowheads="1"/>
                      </p:cNvPicPr>
                      <p:nvPr/>
                    </p:nvPicPr>
                    <p:blipFill>
                      <a:blip r:embed="rId10"/>
                      <a:srcRect/>
                      <a:stretch>
                        <a:fillRect/>
                      </a:stretch>
                    </p:blipFill>
                    <p:spPr bwMode="auto">
                      <a:xfrm>
                        <a:off x="1403648" y="2564904"/>
                        <a:ext cx="1930320" cy="6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4211102167"/>
              </p:ext>
            </p:extLst>
          </p:nvPr>
        </p:nvGraphicFramePr>
        <p:xfrm>
          <a:off x="1408113" y="3212976"/>
          <a:ext cx="1865312" cy="838200"/>
        </p:xfrm>
        <a:graphic>
          <a:graphicData uri="http://schemas.openxmlformats.org/presentationml/2006/ole">
            <mc:AlternateContent xmlns:mc="http://schemas.openxmlformats.org/markup-compatibility/2006">
              <mc:Choice xmlns:v="urn:schemas-microsoft-com:vml" Requires="v">
                <p:oleObj spid="_x0000_s1519997" name="公式" r:id="rId11" imgW="1866600" imgH="838080" progId="Equation.3">
                  <p:embed/>
                </p:oleObj>
              </mc:Choice>
              <mc:Fallback>
                <p:oleObj name="公式" r:id="rId11" imgW="1866600" imgH="838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8113" y="3212976"/>
                        <a:ext cx="18653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527305247"/>
              </p:ext>
            </p:extLst>
          </p:nvPr>
        </p:nvGraphicFramePr>
        <p:xfrm>
          <a:off x="1403648" y="2018700"/>
          <a:ext cx="1548720" cy="482400"/>
        </p:xfrm>
        <a:graphic>
          <a:graphicData uri="http://schemas.openxmlformats.org/presentationml/2006/ole">
            <mc:AlternateContent xmlns:mc="http://schemas.openxmlformats.org/markup-compatibility/2006">
              <mc:Choice xmlns:v="urn:schemas-microsoft-com:vml" Requires="v">
                <p:oleObj spid="_x0000_s1519998" name="Equation" r:id="rId13" imgW="774360" imgH="241200" progId="Equation.DSMT4">
                  <p:embed/>
                </p:oleObj>
              </mc:Choice>
              <mc:Fallback>
                <p:oleObj name="Equation" r:id="rId13" imgW="774360" imgH="241200" progId="Equation.DSMT4">
                  <p:embed/>
                  <p:pic>
                    <p:nvPicPr>
                      <p:cNvPr id="0" name=""/>
                      <p:cNvPicPr>
                        <a:picLocks noChangeAspect="1" noChangeArrowheads="1"/>
                      </p:cNvPicPr>
                      <p:nvPr/>
                    </p:nvPicPr>
                    <p:blipFill>
                      <a:blip r:embed="rId14"/>
                      <a:srcRect/>
                      <a:stretch>
                        <a:fillRect/>
                      </a:stretch>
                    </p:blipFill>
                    <p:spPr bwMode="auto">
                      <a:xfrm>
                        <a:off x="1403648" y="2018700"/>
                        <a:ext cx="1548720" cy="48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2663668374"/>
              </p:ext>
            </p:extLst>
          </p:nvPr>
        </p:nvGraphicFramePr>
        <p:xfrm>
          <a:off x="3347864" y="2564904"/>
          <a:ext cx="2260080" cy="660240"/>
        </p:xfrm>
        <a:graphic>
          <a:graphicData uri="http://schemas.openxmlformats.org/presentationml/2006/ole">
            <mc:AlternateContent xmlns:mc="http://schemas.openxmlformats.org/markup-compatibility/2006">
              <mc:Choice xmlns:v="urn:schemas-microsoft-com:vml" Requires="v">
                <p:oleObj spid="_x0000_s1519999" name="Equation" r:id="rId15" imgW="1130040" imgH="330120" progId="Equation.DSMT4">
                  <p:embed/>
                </p:oleObj>
              </mc:Choice>
              <mc:Fallback>
                <p:oleObj name="Equation" r:id="rId15" imgW="1130040" imgH="330120" progId="Equation.DSMT4">
                  <p:embed/>
                  <p:pic>
                    <p:nvPicPr>
                      <p:cNvPr id="0" name=""/>
                      <p:cNvPicPr>
                        <a:picLocks noChangeAspect="1" noChangeArrowheads="1"/>
                      </p:cNvPicPr>
                      <p:nvPr/>
                    </p:nvPicPr>
                    <p:blipFill>
                      <a:blip r:embed="rId16"/>
                      <a:srcRect/>
                      <a:stretch>
                        <a:fillRect/>
                      </a:stretch>
                    </p:blipFill>
                    <p:spPr bwMode="auto">
                      <a:xfrm>
                        <a:off x="3347864" y="2564904"/>
                        <a:ext cx="2260080" cy="6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5" name="Text Box 19"/>
          <p:cNvSpPr txBox="1">
            <a:spLocks noChangeArrowheads="1"/>
          </p:cNvSpPr>
          <p:nvPr/>
        </p:nvSpPr>
        <p:spPr bwMode="auto">
          <a:xfrm>
            <a:off x="827088" y="3331096"/>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smtClean="0">
                <a:solidFill>
                  <a:srgbClr val="FFFFFF"/>
                </a:solidFill>
                <a:effectLst>
                  <a:outerShdw blurRad="38100" dist="38100" dir="2700000" algn="tl">
                    <a:srgbClr val="000000"/>
                  </a:outerShdw>
                </a:effectLst>
                <a:latin typeface="Arial" pitchFamily="34" charset="0"/>
              </a:rPr>
              <a:t>将</a:t>
            </a:r>
            <a:endParaRPr kumimoji="1" lang="zh-CN" altLang="en-US" sz="2400" smtClean="0">
              <a:solidFill>
                <a:srgbClr val="FFFFFF"/>
              </a:solidFill>
              <a:latin typeface="Arial" pitchFamily="34" charset="0"/>
            </a:endParaRPr>
          </a:p>
        </p:txBody>
      </p:sp>
      <p:sp>
        <p:nvSpPr>
          <p:cNvPr id="16" name="Text Box 20"/>
          <p:cNvSpPr txBox="1">
            <a:spLocks noChangeArrowheads="1"/>
          </p:cNvSpPr>
          <p:nvPr/>
        </p:nvSpPr>
        <p:spPr bwMode="auto">
          <a:xfrm>
            <a:off x="3563938" y="333109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smtClean="0">
                <a:solidFill>
                  <a:srgbClr val="FFFFFF"/>
                </a:solidFill>
                <a:effectLst>
                  <a:outerShdw blurRad="38100" dist="38100" dir="2700000" algn="tl">
                    <a:srgbClr val="000000"/>
                  </a:outerShdw>
                </a:effectLst>
                <a:latin typeface="Arial" pitchFamily="34" charset="0"/>
              </a:rPr>
              <a:t>改写为</a:t>
            </a:r>
            <a:endParaRPr kumimoji="1" lang="zh-CN" altLang="en-US" sz="2400" smtClean="0">
              <a:solidFill>
                <a:srgbClr val="FFFFFF"/>
              </a:solidFill>
              <a:latin typeface="Arial" pitchFamily="34" charset="0"/>
            </a:endParaRPr>
          </a:p>
        </p:txBody>
      </p:sp>
      <p:graphicFrame>
        <p:nvGraphicFramePr>
          <p:cNvPr id="17" name="Object 21"/>
          <p:cNvGraphicFramePr>
            <a:graphicFrameLocks noChangeAspect="1"/>
          </p:cNvGraphicFramePr>
          <p:nvPr>
            <p:extLst>
              <p:ext uri="{D42A27DB-BD31-4B8C-83A1-F6EECF244321}">
                <p14:modId xmlns:p14="http://schemas.microsoft.com/office/powerpoint/2010/main" val="884842502"/>
              </p:ext>
            </p:extLst>
          </p:nvPr>
        </p:nvGraphicFramePr>
        <p:xfrm>
          <a:off x="4716463" y="3337446"/>
          <a:ext cx="2525712" cy="444500"/>
        </p:xfrm>
        <a:graphic>
          <a:graphicData uri="http://schemas.openxmlformats.org/presentationml/2006/ole">
            <mc:AlternateContent xmlns:mc="http://schemas.openxmlformats.org/markup-compatibility/2006">
              <mc:Choice xmlns:v="urn:schemas-microsoft-com:vml" Requires="v">
                <p:oleObj spid="_x0000_s1520000" name="公式" r:id="rId17" imgW="2527200" imgH="444240" progId="Equation.3">
                  <p:embed/>
                </p:oleObj>
              </mc:Choice>
              <mc:Fallback>
                <p:oleObj name="公式" r:id="rId17" imgW="2527200" imgH="4442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463" y="3337446"/>
                        <a:ext cx="252571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3"/>
          <p:cNvSpPr txBox="1">
            <a:spLocks noChangeArrowheads="1"/>
          </p:cNvSpPr>
          <p:nvPr/>
        </p:nvSpPr>
        <p:spPr bwMode="auto">
          <a:xfrm>
            <a:off x="827088" y="410897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smtClean="0">
                <a:solidFill>
                  <a:srgbClr val="FFFFFF"/>
                </a:solidFill>
                <a:effectLst>
                  <a:outerShdw blurRad="38100" dist="38100" dir="2700000" algn="tl">
                    <a:srgbClr val="000000"/>
                  </a:outerShdw>
                </a:effectLst>
                <a:latin typeface="Arial" pitchFamily="34" charset="0"/>
              </a:rPr>
              <a:t>两边微分</a:t>
            </a:r>
            <a:endParaRPr kumimoji="1" lang="zh-CN" altLang="en-US" sz="2400" smtClean="0">
              <a:solidFill>
                <a:srgbClr val="FFFFFF"/>
              </a:solidFill>
              <a:latin typeface="Arial" pitchFamily="34" charset="0"/>
            </a:endParaRPr>
          </a:p>
        </p:txBody>
      </p:sp>
      <p:graphicFrame>
        <p:nvGraphicFramePr>
          <p:cNvPr id="20" name="Object 24"/>
          <p:cNvGraphicFramePr>
            <a:graphicFrameLocks noChangeAspect="1"/>
          </p:cNvGraphicFramePr>
          <p:nvPr>
            <p:extLst>
              <p:ext uri="{D42A27DB-BD31-4B8C-83A1-F6EECF244321}">
                <p14:modId xmlns:p14="http://schemas.microsoft.com/office/powerpoint/2010/main" val="1250210530"/>
              </p:ext>
            </p:extLst>
          </p:nvPr>
        </p:nvGraphicFramePr>
        <p:xfrm>
          <a:off x="2847975" y="4140721"/>
          <a:ext cx="4087813" cy="342900"/>
        </p:xfrm>
        <a:graphic>
          <a:graphicData uri="http://schemas.openxmlformats.org/presentationml/2006/ole">
            <mc:AlternateContent xmlns:mc="http://schemas.openxmlformats.org/markup-compatibility/2006">
              <mc:Choice xmlns:v="urn:schemas-microsoft-com:vml" Requires="v">
                <p:oleObj spid="_x0000_s1520001" name="公式" r:id="rId19" imgW="4089240" imgH="342720" progId="Equation.3">
                  <p:embed/>
                </p:oleObj>
              </mc:Choice>
              <mc:Fallback>
                <p:oleObj name="公式" r:id="rId19" imgW="4089240" imgH="3427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7975" y="4140721"/>
                        <a:ext cx="40878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6"/>
          <p:cNvGraphicFramePr>
            <a:graphicFrameLocks noChangeAspect="1"/>
          </p:cNvGraphicFramePr>
          <p:nvPr>
            <p:extLst>
              <p:ext uri="{D42A27DB-BD31-4B8C-83A1-F6EECF244321}">
                <p14:modId xmlns:p14="http://schemas.microsoft.com/office/powerpoint/2010/main" val="2581252057"/>
              </p:ext>
            </p:extLst>
          </p:nvPr>
        </p:nvGraphicFramePr>
        <p:xfrm>
          <a:off x="3990975" y="4731040"/>
          <a:ext cx="2881313" cy="342900"/>
        </p:xfrm>
        <a:graphic>
          <a:graphicData uri="http://schemas.openxmlformats.org/presentationml/2006/ole">
            <mc:AlternateContent xmlns:mc="http://schemas.openxmlformats.org/markup-compatibility/2006">
              <mc:Choice xmlns:v="urn:schemas-microsoft-com:vml" Requires="v">
                <p:oleObj spid="_x0000_s1520002" name="公式" r:id="rId21" imgW="2882880" imgH="342720" progId="Equation.3">
                  <p:embed/>
                </p:oleObj>
              </mc:Choice>
              <mc:Fallback>
                <p:oleObj name="公式" r:id="rId21" imgW="2882880" imgH="34272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90975" y="4731040"/>
                        <a:ext cx="28813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33"/>
          <p:cNvSpPr txBox="1">
            <a:spLocks noChangeArrowheads="1"/>
          </p:cNvSpPr>
          <p:nvPr/>
        </p:nvSpPr>
        <p:spPr bwMode="auto">
          <a:xfrm>
            <a:off x="815975" y="4685002"/>
            <a:ext cx="317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rPr>
              <a:t>同除以</a:t>
            </a:r>
            <a:r>
              <a:rPr kumimoji="1" lang="en-US" altLang="zh-CN" sz="2400" b="1" i="0" u="none" strike="noStrike" kern="0" cap="none" spc="0" normalizeH="0" baseline="0" noProof="0" smtClean="0">
                <a:ln>
                  <a:noFill/>
                </a:ln>
                <a:solidFill>
                  <a:srgbClr val="FFFFFF"/>
                </a:solidFill>
                <a:effectLst/>
                <a:uLnTx/>
                <a:uFillTx/>
              </a:rPr>
              <a:t>2</a:t>
            </a:r>
            <a:r>
              <a:rPr kumimoji="1" lang="en-US" altLang="zh-CN" sz="2400" b="1" i="1" u="none" strike="noStrike" kern="0" cap="none" spc="0" normalizeH="0" baseline="0" noProof="0" smtClean="0">
                <a:ln>
                  <a:noFill/>
                </a:ln>
                <a:solidFill>
                  <a:srgbClr val="FFFFFF"/>
                </a:solidFill>
                <a:effectLst/>
                <a:uLnTx/>
                <a:uFillTx/>
              </a:rPr>
              <a:t>m</a:t>
            </a:r>
            <a:r>
              <a:rPr kumimoji="1" lang="zh-CN" altLang="en-US" sz="2400" b="1" i="1" u="none" strike="noStrike" kern="0" cap="none" spc="0" normalizeH="0" baseline="0" noProof="0" smtClean="0">
                <a:ln>
                  <a:noFill/>
                </a:ln>
                <a:solidFill>
                  <a:srgbClr val="FFFFFF"/>
                </a:solidFill>
                <a:effectLst/>
                <a:uLnTx/>
                <a:uFillTx/>
              </a:rPr>
              <a:t>，</a:t>
            </a:r>
            <a:r>
              <a:rPr kumimoji="1" lang="zh-CN" altLang="en-US" sz="2400" b="1" i="0" u="none" strike="noStrike" kern="0" cap="none" spc="0" normalizeH="0" baseline="0" noProof="0" smtClean="0">
                <a:ln>
                  <a:noFill/>
                </a:ln>
                <a:solidFill>
                  <a:srgbClr val="FFFFFF"/>
                </a:solidFill>
                <a:effectLst/>
                <a:uLnTx/>
                <a:uFillTx/>
              </a:rPr>
              <a:t>并移项有</a:t>
            </a:r>
          </a:p>
        </p:txBody>
      </p:sp>
      <p:sp>
        <p:nvSpPr>
          <p:cNvPr id="24" name="Line 34"/>
          <p:cNvSpPr>
            <a:spLocks noChangeShapeType="1"/>
          </p:cNvSpPr>
          <p:nvPr/>
        </p:nvSpPr>
        <p:spPr bwMode="auto">
          <a:xfrm>
            <a:off x="3866836" y="3096887"/>
            <a:ext cx="1728787"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
        <p:nvSpPr>
          <p:cNvPr id="25" name="Line 35"/>
          <p:cNvSpPr>
            <a:spLocks noChangeShapeType="1"/>
          </p:cNvSpPr>
          <p:nvPr/>
        </p:nvSpPr>
        <p:spPr bwMode="auto">
          <a:xfrm>
            <a:off x="5016865" y="5116802"/>
            <a:ext cx="1800225"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329367517"/>
              </p:ext>
            </p:extLst>
          </p:nvPr>
        </p:nvGraphicFramePr>
        <p:xfrm>
          <a:off x="6316340" y="2063670"/>
          <a:ext cx="1244160" cy="406080"/>
        </p:xfrm>
        <a:graphic>
          <a:graphicData uri="http://schemas.openxmlformats.org/presentationml/2006/ole">
            <mc:AlternateContent xmlns:mc="http://schemas.openxmlformats.org/markup-compatibility/2006">
              <mc:Choice xmlns:v="urn:schemas-microsoft-com:vml" Requires="v">
                <p:oleObj spid="_x0000_s1520003" name="Equation" r:id="rId23" imgW="622080" imgH="203040" progId="Equation.DSMT4">
                  <p:embed/>
                </p:oleObj>
              </mc:Choice>
              <mc:Fallback>
                <p:oleObj name="Equation" r:id="rId23" imgW="622080" imgH="203040" progId="Equation.DSMT4">
                  <p:embed/>
                  <p:pic>
                    <p:nvPicPr>
                      <p:cNvPr id="0" name="Object 8"/>
                      <p:cNvPicPr>
                        <a:picLocks noChangeAspect="1" noChangeArrowheads="1"/>
                      </p:cNvPicPr>
                      <p:nvPr/>
                    </p:nvPicPr>
                    <p:blipFill>
                      <a:blip r:embed="rId24"/>
                      <a:srcRect/>
                      <a:stretch>
                        <a:fillRect/>
                      </a:stretch>
                    </p:blipFill>
                    <p:spPr bwMode="auto">
                      <a:xfrm>
                        <a:off x="6316340" y="2063670"/>
                        <a:ext cx="1244160" cy="4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3903510007"/>
              </p:ext>
            </p:extLst>
          </p:nvPr>
        </p:nvGraphicFramePr>
        <p:xfrm>
          <a:off x="2195736" y="6047234"/>
          <a:ext cx="2005012" cy="419100"/>
        </p:xfrm>
        <a:graphic>
          <a:graphicData uri="http://schemas.openxmlformats.org/presentationml/2006/ole">
            <mc:AlternateContent xmlns:mc="http://schemas.openxmlformats.org/markup-compatibility/2006">
              <mc:Choice xmlns:v="urn:schemas-microsoft-com:vml" Requires="v">
                <p:oleObj spid="_x0000_s1520004" name="公式" r:id="rId25" imgW="2006280" imgH="419040" progId="Equation.3">
                  <p:embed/>
                </p:oleObj>
              </mc:Choice>
              <mc:Fallback>
                <p:oleObj name="公式" r:id="rId25" imgW="2006280" imgH="419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95736" y="6047234"/>
                        <a:ext cx="2005012" cy="419100"/>
                      </a:xfrm>
                      <a:prstGeom prst="rect">
                        <a:avLst/>
                      </a:prstGeom>
                      <a:solidFill>
                        <a:srgbClr val="00FFCC">
                          <a:alpha val="20000"/>
                        </a:srgbClr>
                      </a:solidFill>
                      <a:ln w="12700">
                        <a:solidFill>
                          <a:srgbClr val="FFFFFF">
                            <a:alpha val="50000"/>
                          </a:srgb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3"/>
          <p:cNvGraphicFramePr>
            <a:graphicFrameLocks noChangeAspect="1"/>
          </p:cNvGraphicFramePr>
          <p:nvPr>
            <p:extLst>
              <p:ext uri="{D42A27DB-BD31-4B8C-83A1-F6EECF244321}">
                <p14:modId xmlns:p14="http://schemas.microsoft.com/office/powerpoint/2010/main" val="1461051307"/>
              </p:ext>
            </p:extLst>
          </p:nvPr>
        </p:nvGraphicFramePr>
        <p:xfrm>
          <a:off x="2170113" y="5255072"/>
          <a:ext cx="1701800" cy="635000"/>
        </p:xfrm>
        <a:graphic>
          <a:graphicData uri="http://schemas.openxmlformats.org/presentationml/2006/ole">
            <mc:AlternateContent xmlns:mc="http://schemas.openxmlformats.org/markup-compatibility/2006">
              <mc:Choice xmlns:v="urn:schemas-microsoft-com:vml" Requires="v">
                <p:oleObj spid="_x0000_s1520005" name="公式" r:id="rId27" imgW="1701720" imgH="634680" progId="Equation.3">
                  <p:embed/>
                </p:oleObj>
              </mc:Choice>
              <mc:Fallback>
                <p:oleObj name="公式" r:id="rId27" imgW="1701720" imgH="634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70113" y="5255072"/>
                        <a:ext cx="17018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4"/>
          <p:cNvSpPr>
            <a:spLocks noChangeArrowheads="1"/>
          </p:cNvSpPr>
          <p:nvPr/>
        </p:nvSpPr>
        <p:spPr bwMode="auto">
          <a:xfrm>
            <a:off x="4284663" y="6074945"/>
            <a:ext cx="2151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000" b="1" dirty="0" smtClean="0">
                <a:solidFill>
                  <a:srgbClr val="FF9900"/>
                </a:solidFill>
                <a:ea typeface="楷体_GB2312" pitchFamily="49" charset="-122"/>
              </a:rPr>
              <a:t>(</a:t>
            </a:r>
            <a:r>
              <a:rPr lang="zh-CN" altLang="en-US" sz="2000" b="1" dirty="0" smtClean="0">
                <a:solidFill>
                  <a:srgbClr val="FF9900"/>
                </a:solidFill>
                <a:ea typeface="楷体_GB2312" pitchFamily="49" charset="-122"/>
              </a:rPr>
              <a:t>相对论动能公式</a:t>
            </a:r>
            <a:r>
              <a:rPr lang="en-US" altLang="zh-CN" sz="2000" b="1" dirty="0" smtClean="0">
                <a:solidFill>
                  <a:srgbClr val="FF9900"/>
                </a:solidFill>
                <a:ea typeface="楷体_GB2312" pitchFamily="49" charset="-122"/>
              </a:rPr>
              <a:t>)</a:t>
            </a:r>
          </a:p>
        </p:txBody>
      </p:sp>
      <p:sp>
        <p:nvSpPr>
          <p:cNvPr id="30" name="Text Box 17"/>
          <p:cNvSpPr txBox="1">
            <a:spLocks noChangeArrowheads="1"/>
          </p:cNvSpPr>
          <p:nvPr/>
        </p:nvSpPr>
        <p:spPr bwMode="auto">
          <a:xfrm>
            <a:off x="827088" y="531380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dirty="0" smtClean="0">
                <a:solidFill>
                  <a:srgbClr val="FFFFFF"/>
                </a:solidFill>
                <a:effectLst>
                  <a:outerShdw blurRad="38100" dist="38100" dir="2700000" algn="tl">
                    <a:srgbClr val="000000"/>
                  </a:outerShdw>
                </a:effectLst>
                <a:latin typeface="Arial" pitchFamily="34" charset="0"/>
              </a:rPr>
              <a:t>于是</a:t>
            </a:r>
            <a:endParaRPr kumimoji="1" lang="zh-CN" altLang="en-US" sz="2400" dirty="0" smtClean="0">
              <a:solidFill>
                <a:srgbClr val="FFFFFF"/>
              </a:solidFill>
              <a:latin typeface="Arial" pitchFamily="34" charset="0"/>
            </a:endParaRPr>
          </a:p>
        </p:txBody>
      </p:sp>
    </p:spTree>
    <p:extLst>
      <p:ext uri="{BB962C8B-B14F-4D97-AF65-F5344CB8AC3E}">
        <p14:creationId xmlns:p14="http://schemas.microsoft.com/office/powerpoint/2010/main" val="21164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500"/>
                                        <p:tgtEl>
                                          <p:spTgt spid="23"/>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left)">
                                      <p:cBhvr>
                                        <p:cTn id="85" dur="500"/>
                                        <p:tgtEl>
                                          <p:spTgt spid="22"/>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left)">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left)">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p:bldP spid="15" grpId="0"/>
      <p:bldP spid="16" grpId="0"/>
      <p:bldP spid="18" grpId="0"/>
      <p:bldP spid="23" grpId="0"/>
      <p:bldP spid="24" grpId="0" animBg="1"/>
      <p:bldP spid="25" grpId="0" animBg="1"/>
      <p:bldP spid="29" grpId="0"/>
      <p:bldP spid="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48</a:t>
            </a:fld>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4282193230"/>
              </p:ext>
            </p:extLst>
          </p:nvPr>
        </p:nvGraphicFramePr>
        <p:xfrm>
          <a:off x="3144838" y="1528539"/>
          <a:ext cx="965200" cy="1181100"/>
        </p:xfrm>
        <a:graphic>
          <a:graphicData uri="http://schemas.openxmlformats.org/presentationml/2006/ole">
            <mc:AlternateContent xmlns:mc="http://schemas.openxmlformats.org/markup-compatibility/2006">
              <mc:Choice xmlns:v="urn:schemas-microsoft-com:vml" Requires="v">
                <p:oleObj spid="_x0000_s1520789" name="公式" r:id="rId3" imgW="965160" imgH="1180800" progId="Equation.3">
                  <p:embed/>
                </p:oleObj>
              </mc:Choice>
              <mc:Fallback>
                <p:oleObj name="公式" r:id="rId3" imgW="965160" imgH="118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838" y="1528539"/>
                        <a:ext cx="9652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511175" y="1653951"/>
            <a:ext cx="599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仿宋_GB2312" pitchFamily="49" charset="-122"/>
              </a:rPr>
              <a:t>当</a:t>
            </a:r>
            <a:r>
              <a:rPr kumimoji="0" lang="en-US" altLang="zh-CN" sz="2400" b="1" i="1" u="none" strike="noStrike" kern="0" cap="none" spc="0" normalizeH="0" baseline="0" noProof="0" smtClean="0">
                <a:ln>
                  <a:noFill/>
                </a:ln>
                <a:solidFill>
                  <a:srgbClr val="FFCC66"/>
                </a:solidFill>
                <a:effectLst/>
                <a:uLnTx/>
                <a:uFillTx/>
                <a:latin typeface="Bookman Old Style" pitchFamily="18" charset="0"/>
              </a:rPr>
              <a:t>v </a:t>
            </a:r>
            <a:r>
              <a:rPr kumimoji="0" lang="en-US" altLang="zh-CN" sz="2400" b="1" i="0" u="none" strike="noStrike" kern="0" cap="none" spc="0" normalizeH="0" baseline="0" noProof="0" smtClean="0">
                <a:ln>
                  <a:noFill/>
                </a:ln>
                <a:solidFill>
                  <a:srgbClr val="FFCC66"/>
                </a:solidFill>
                <a:effectLst/>
                <a:uLnTx/>
                <a:uFillTx/>
              </a:rPr>
              <a:t>&lt;&lt; c </a:t>
            </a:r>
            <a:r>
              <a:rPr kumimoji="0" lang="zh-CN" altLang="en-US" sz="2400" b="1" i="0" u="none" strike="noStrike" kern="0" cap="none" spc="0" normalizeH="0" baseline="0" noProof="0" smtClean="0">
                <a:ln>
                  <a:noFill/>
                </a:ln>
                <a:solidFill>
                  <a:srgbClr val="FFFFFF"/>
                </a:solidFill>
                <a:effectLst/>
                <a:uLnTx/>
                <a:uFillTx/>
                <a:latin typeface="仿宋_GB2312" pitchFamily="49" charset="-122"/>
              </a:rPr>
              <a:t>时，可将        作泰勒展开，得</a:t>
            </a:r>
          </a:p>
        </p:txBody>
      </p:sp>
      <p:graphicFrame>
        <p:nvGraphicFramePr>
          <p:cNvPr id="7" name="Object 6"/>
          <p:cNvGraphicFramePr>
            <a:graphicFrameLocks noChangeAspect="1"/>
          </p:cNvGraphicFramePr>
          <p:nvPr>
            <p:extLst>
              <p:ext uri="{D42A27DB-BD31-4B8C-83A1-F6EECF244321}">
                <p14:modId xmlns:p14="http://schemas.microsoft.com/office/powerpoint/2010/main" val="81822349"/>
              </p:ext>
            </p:extLst>
          </p:nvPr>
        </p:nvGraphicFramePr>
        <p:xfrm>
          <a:off x="2233613" y="2869976"/>
          <a:ext cx="3706812" cy="774700"/>
        </p:xfrm>
        <a:graphic>
          <a:graphicData uri="http://schemas.openxmlformats.org/presentationml/2006/ole">
            <mc:AlternateContent xmlns:mc="http://schemas.openxmlformats.org/markup-compatibility/2006">
              <mc:Choice xmlns:v="urn:schemas-microsoft-com:vml" Requires="v">
                <p:oleObj spid="_x0000_s1520790" name="公式" r:id="rId5" imgW="3708360" imgH="774360" progId="Equation.3">
                  <p:embed/>
                </p:oleObj>
              </mc:Choice>
              <mc:Fallback>
                <p:oleObj name="公式" r:id="rId5" imgW="3708360" imgH="774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69976"/>
                        <a:ext cx="370681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539750" y="3763739"/>
            <a:ext cx="540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仿宋_GB2312" pitchFamily="49" charset="-122"/>
              </a:rPr>
              <a:t>取前两项，代入                可得</a:t>
            </a:r>
          </a:p>
        </p:txBody>
      </p:sp>
      <p:graphicFrame>
        <p:nvGraphicFramePr>
          <p:cNvPr id="9" name="Object 8"/>
          <p:cNvGraphicFramePr>
            <a:graphicFrameLocks noChangeAspect="1"/>
          </p:cNvGraphicFramePr>
          <p:nvPr>
            <p:extLst>
              <p:ext uri="{D42A27DB-BD31-4B8C-83A1-F6EECF244321}">
                <p14:modId xmlns:p14="http://schemas.microsoft.com/office/powerpoint/2010/main" val="2237155294"/>
              </p:ext>
            </p:extLst>
          </p:nvPr>
        </p:nvGraphicFramePr>
        <p:xfrm>
          <a:off x="3059113" y="3793901"/>
          <a:ext cx="1992312" cy="419100"/>
        </p:xfrm>
        <a:graphic>
          <a:graphicData uri="http://schemas.openxmlformats.org/presentationml/2006/ole">
            <mc:AlternateContent xmlns:mc="http://schemas.openxmlformats.org/markup-compatibility/2006">
              <mc:Choice xmlns:v="urn:schemas-microsoft-com:vml" Requires="v">
                <p:oleObj spid="_x0000_s1520791" name="公式" r:id="rId7" imgW="1993680" imgH="419040" progId="Equation.3">
                  <p:embed/>
                </p:oleObj>
              </mc:Choice>
              <mc:Fallback>
                <p:oleObj name="公式" r:id="rId7" imgW="199368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3793901"/>
                        <a:ext cx="19923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2122896821"/>
              </p:ext>
            </p:extLst>
          </p:nvPr>
        </p:nvGraphicFramePr>
        <p:xfrm>
          <a:off x="2454275" y="4467001"/>
          <a:ext cx="3846513" cy="762000"/>
        </p:xfrm>
        <a:graphic>
          <a:graphicData uri="http://schemas.openxmlformats.org/presentationml/2006/ole">
            <mc:AlternateContent xmlns:mc="http://schemas.openxmlformats.org/markup-compatibility/2006">
              <mc:Choice xmlns:v="urn:schemas-microsoft-com:vml" Requires="v">
                <p:oleObj spid="_x0000_s1520792" name="公式" r:id="rId9" imgW="3848040" imgH="761760" progId="Equation.3">
                  <p:embed/>
                </p:oleObj>
              </mc:Choice>
              <mc:Fallback>
                <p:oleObj name="公式" r:id="rId9" imgW="3848040" imgH="7617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4275" y="4467001"/>
                        <a:ext cx="38465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539750" y="5348064"/>
            <a:ext cx="860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400" b="1" smtClean="0">
                <a:solidFill>
                  <a:srgbClr val="00FFFF"/>
                </a:solidFill>
                <a:latin typeface="仿宋_GB2312" pitchFamily="49" charset="-122"/>
              </a:rPr>
              <a:t>表明经典力学的动能表达式是相对论动能表达式的低速近似。</a:t>
            </a:r>
          </a:p>
        </p:txBody>
      </p:sp>
      <p:graphicFrame>
        <p:nvGraphicFramePr>
          <p:cNvPr id="12" name="Object 12"/>
          <p:cNvGraphicFramePr>
            <a:graphicFrameLocks noChangeAspect="1"/>
          </p:cNvGraphicFramePr>
          <p:nvPr>
            <p:extLst>
              <p:ext uri="{D42A27DB-BD31-4B8C-83A1-F6EECF244321}">
                <p14:modId xmlns:p14="http://schemas.microsoft.com/office/powerpoint/2010/main" val="3700062524"/>
              </p:ext>
            </p:extLst>
          </p:nvPr>
        </p:nvGraphicFramePr>
        <p:xfrm>
          <a:off x="2265363" y="476672"/>
          <a:ext cx="2005012" cy="419100"/>
        </p:xfrm>
        <a:graphic>
          <a:graphicData uri="http://schemas.openxmlformats.org/presentationml/2006/ole">
            <mc:AlternateContent xmlns:mc="http://schemas.openxmlformats.org/markup-compatibility/2006">
              <mc:Choice xmlns:v="urn:schemas-microsoft-com:vml" Requires="v">
                <p:oleObj spid="_x0000_s1520793" name="公式" r:id="rId11" imgW="2006280" imgH="419040" progId="Equation.3">
                  <p:embed/>
                </p:oleObj>
              </mc:Choice>
              <mc:Fallback>
                <p:oleObj name="公式" r:id="rId11" imgW="200628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5363" y="476672"/>
                        <a:ext cx="2005012" cy="419100"/>
                      </a:xfrm>
                      <a:prstGeom prst="rect">
                        <a:avLst/>
                      </a:prstGeom>
                      <a:solidFill>
                        <a:srgbClr val="00FFCC">
                          <a:alpha val="20000"/>
                        </a:srgbClr>
                      </a:solidFill>
                      <a:ln w="12700">
                        <a:solidFill>
                          <a:srgbClr val="FFFFFF">
                            <a:alpha val="50000"/>
                          </a:srgb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5"/>
          <p:cNvSpPr txBox="1">
            <a:spLocks noChangeArrowheads="1"/>
          </p:cNvSpPr>
          <p:nvPr/>
        </p:nvSpPr>
        <p:spPr bwMode="auto">
          <a:xfrm>
            <a:off x="250825" y="1014835"/>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b="1" smtClean="0">
                <a:solidFill>
                  <a:srgbClr val="00FFCC"/>
                </a:solidFill>
                <a:effectLst>
                  <a:outerShdw blurRad="38100" dist="38100" dir="2700000" algn="tl">
                    <a:srgbClr val="000000"/>
                  </a:outerShdw>
                </a:effectLst>
                <a:latin typeface="Arial" pitchFamily="34" charset="0"/>
                <a:sym typeface="Wingdings" pitchFamily="2" charset="2"/>
              </a:rPr>
              <a:t> </a:t>
            </a:r>
            <a:r>
              <a:rPr kumimoji="1" lang="zh-CN" altLang="en-US" sz="2400" b="1" smtClean="0">
                <a:solidFill>
                  <a:srgbClr val="FFFF00"/>
                </a:solidFill>
                <a:effectLst>
                  <a:outerShdw blurRad="38100" dist="38100" dir="2700000" algn="tl">
                    <a:srgbClr val="000000"/>
                  </a:outerShdw>
                </a:effectLst>
                <a:latin typeface="Arial" pitchFamily="34" charset="0"/>
              </a:rPr>
              <a:t>讨论：</a:t>
            </a:r>
          </a:p>
        </p:txBody>
      </p:sp>
    </p:spTree>
    <p:extLst>
      <p:ext uri="{BB962C8B-B14F-4D97-AF65-F5344CB8AC3E}">
        <p14:creationId xmlns:p14="http://schemas.microsoft.com/office/powerpoint/2010/main" val="18960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a:t>
            </a:fld>
            <a:endParaRPr lang="zh-CN" altLang="en-US"/>
          </a:p>
        </p:txBody>
      </p:sp>
      <p:sp>
        <p:nvSpPr>
          <p:cNvPr id="13" name="Text Box 67"/>
          <p:cNvSpPr txBox="1">
            <a:spLocks noChangeArrowheads="1"/>
          </p:cNvSpPr>
          <p:nvPr/>
        </p:nvSpPr>
        <p:spPr bwMode="auto">
          <a:xfrm>
            <a:off x="827088" y="620688"/>
            <a:ext cx="6681637"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lnSpc>
                <a:spcPct val="130000"/>
              </a:lnSpc>
              <a:spcBef>
                <a:spcPct val="50000"/>
              </a:spcBef>
              <a:spcAft>
                <a:spcPct val="0"/>
              </a:spcAft>
            </a:pPr>
            <a:r>
              <a:rPr kumimoji="0" lang="zh-CN" altLang="en-US"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事件：</a:t>
            </a:r>
            <a:r>
              <a:rPr lang="zh-CN" altLang="en-US" sz="2400" b="1" kern="0" dirty="0">
                <a:solidFill>
                  <a:srgbClr val="FFFFFF"/>
                </a:solidFill>
                <a:latin typeface="Times New Roman" pitchFamily="18" charset="0"/>
                <a:cs typeface="Times New Roman" pitchFamily="18" charset="0"/>
              </a:rPr>
              <a:t>在某一</a:t>
            </a:r>
            <a:r>
              <a:rPr lang="zh-CN" altLang="en-US" sz="2400" b="1" kern="0" dirty="0" smtClean="0">
                <a:solidFill>
                  <a:srgbClr val="FFFFFF"/>
                </a:solidFill>
                <a:latin typeface="Times New Roman" pitchFamily="18" charset="0"/>
                <a:cs typeface="Times New Roman" pitchFamily="18" charset="0"/>
              </a:rPr>
              <a:t>时刻空间</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某一点</a:t>
            </a:r>
            <a:r>
              <a:rPr lang="zh-CN" altLang="en-US" sz="2400" b="1" kern="0" dirty="0" smtClean="0">
                <a:solidFill>
                  <a:srgbClr val="FFFFFF"/>
                </a:solidFill>
                <a:latin typeface="Times New Roman" pitchFamily="18" charset="0"/>
                <a:cs typeface="Times New Roman" pitchFamily="18" charset="0"/>
              </a:rPr>
              <a:t>发生的一</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个事例。</a:t>
            </a:r>
          </a:p>
        </p:txBody>
      </p:sp>
      <p:sp>
        <p:nvSpPr>
          <p:cNvPr id="65" name="AutoShape 16"/>
          <p:cNvSpPr>
            <a:spLocks noChangeAspect="1" noChangeArrowheads="1" noTextEdit="1"/>
          </p:cNvSpPr>
          <p:nvPr/>
        </p:nvSpPr>
        <p:spPr bwMode="auto">
          <a:xfrm>
            <a:off x="1474788" y="1700808"/>
            <a:ext cx="6337300" cy="3168650"/>
          </a:xfrm>
          <a:prstGeom prst="rect">
            <a:avLst/>
          </a:prstGeom>
          <a:solidFill>
            <a:srgbClr val="00FFFF">
              <a:alpha val="20000"/>
            </a:srgbClr>
          </a:solidFill>
          <a:ln w="9525">
            <a:solidFill>
              <a:srgbClr val="FFFFFF">
                <a:alpha val="50000"/>
              </a:srgbClr>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6" name="Line 17"/>
          <p:cNvSpPr>
            <a:spLocks noChangeShapeType="1"/>
          </p:cNvSpPr>
          <p:nvPr/>
        </p:nvSpPr>
        <p:spPr bwMode="auto">
          <a:xfrm>
            <a:off x="6804876" y="3846636"/>
            <a:ext cx="683986" cy="2330"/>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7" name="Freeform 18"/>
          <p:cNvSpPr>
            <a:spLocks/>
          </p:cNvSpPr>
          <p:nvPr/>
        </p:nvSpPr>
        <p:spPr bwMode="auto">
          <a:xfrm>
            <a:off x="3001245" y="1926807"/>
            <a:ext cx="3866191" cy="1919829"/>
          </a:xfrm>
          <a:custGeom>
            <a:avLst/>
            <a:gdLst>
              <a:gd name="T0" fmla="*/ 0 w 147"/>
              <a:gd name="T1" fmla="*/ 0 h 96"/>
              <a:gd name="T2" fmla="*/ 0 w 147"/>
              <a:gd name="T3" fmla="*/ 96 h 96"/>
              <a:gd name="T4" fmla="*/ 147 w 147"/>
              <a:gd name="T5" fmla="*/ 96 h 96"/>
            </a:gdLst>
            <a:ahLst/>
            <a:cxnLst>
              <a:cxn ang="0">
                <a:pos x="T0" y="T1"/>
              </a:cxn>
              <a:cxn ang="0">
                <a:pos x="T2" y="T3"/>
              </a:cxn>
              <a:cxn ang="0">
                <a:pos x="T4" y="T5"/>
              </a:cxn>
            </a:cxnLst>
            <a:rect l="0" t="0" r="r" b="b"/>
            <a:pathLst>
              <a:path w="147" h="96">
                <a:moveTo>
                  <a:pt x="0" y="0"/>
                </a:moveTo>
                <a:lnTo>
                  <a:pt x="0" y="96"/>
                </a:lnTo>
                <a:lnTo>
                  <a:pt x="147" y="96"/>
                </a:lnTo>
              </a:path>
            </a:pathLst>
          </a:custGeom>
          <a:noFill/>
          <a:ln w="28575" cmpd="sng">
            <a:solidFill>
              <a:srgbClr val="FFFFFF"/>
            </a:solidFill>
            <a:prstDash val="solid"/>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0" name="Line 21"/>
          <p:cNvSpPr>
            <a:spLocks noChangeShapeType="1"/>
          </p:cNvSpPr>
          <p:nvPr/>
        </p:nvSpPr>
        <p:spPr bwMode="auto">
          <a:xfrm flipH="1">
            <a:off x="2580010" y="3846636"/>
            <a:ext cx="1392997" cy="701297"/>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2" name="Line 23"/>
          <p:cNvSpPr>
            <a:spLocks noChangeShapeType="1"/>
          </p:cNvSpPr>
          <p:nvPr/>
        </p:nvSpPr>
        <p:spPr bwMode="auto">
          <a:xfrm>
            <a:off x="3973006" y="1945446"/>
            <a:ext cx="2085" cy="1901190"/>
          </a:xfrm>
          <a:prstGeom prst="line">
            <a:avLst/>
          </a:prstGeom>
          <a:noFill/>
          <a:ln w="28575">
            <a:solidFill>
              <a:srgbClr val="FFFF00"/>
            </a:solidFill>
            <a:round/>
            <a:headEnd type="triangle" w="med" len="lg"/>
            <a:tailEnd type="non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3" name="Line 24"/>
          <p:cNvSpPr>
            <a:spLocks noChangeShapeType="1"/>
          </p:cNvSpPr>
          <p:nvPr/>
        </p:nvSpPr>
        <p:spPr bwMode="auto">
          <a:xfrm flipH="1">
            <a:off x="1633273" y="3846636"/>
            <a:ext cx="1367973" cy="701297"/>
          </a:xfrm>
          <a:prstGeom prst="line">
            <a:avLst/>
          </a:prstGeom>
          <a:noFill/>
          <a:ln w="28575">
            <a:solidFill>
              <a:srgbClr val="FFFFFF"/>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5" name="Line 26"/>
          <p:cNvSpPr>
            <a:spLocks noChangeShapeType="1"/>
          </p:cNvSpPr>
          <p:nvPr/>
        </p:nvSpPr>
        <p:spPr bwMode="auto">
          <a:xfrm>
            <a:off x="5315955" y="2746928"/>
            <a:ext cx="2085" cy="1600634"/>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6" name="Line 27"/>
          <p:cNvSpPr>
            <a:spLocks noChangeAspect="1" noChangeShapeType="1"/>
          </p:cNvSpPr>
          <p:nvPr/>
        </p:nvSpPr>
        <p:spPr bwMode="auto">
          <a:xfrm flipV="1">
            <a:off x="5320746" y="3846636"/>
            <a:ext cx="971131" cy="486000"/>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8" name="Line 29"/>
          <p:cNvSpPr>
            <a:spLocks noChangeShapeType="1"/>
          </p:cNvSpPr>
          <p:nvPr/>
        </p:nvSpPr>
        <p:spPr bwMode="auto">
          <a:xfrm>
            <a:off x="4066846" y="2425404"/>
            <a:ext cx="360000" cy="0"/>
          </a:xfrm>
          <a:prstGeom prst="line">
            <a:avLst/>
          </a:prstGeom>
          <a:noFill/>
          <a:ln w="19050">
            <a:solidFill>
              <a:schemeClr val="bg1"/>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79" name="Line 30"/>
          <p:cNvSpPr>
            <a:spLocks noChangeShapeType="1"/>
          </p:cNvSpPr>
          <p:nvPr/>
        </p:nvSpPr>
        <p:spPr bwMode="auto">
          <a:xfrm>
            <a:off x="3826640" y="4347563"/>
            <a:ext cx="1476000" cy="0"/>
          </a:xfrm>
          <a:prstGeom prst="line">
            <a:avLst/>
          </a:prstGeom>
          <a:noFill/>
          <a:ln w="19050">
            <a:solidFill>
              <a:srgbClr val="00FF00"/>
            </a:solidFill>
            <a:round/>
            <a:headEnd/>
            <a:tailEnd type="triangl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1" name="Line 32"/>
          <p:cNvSpPr>
            <a:spLocks noChangeShapeType="1"/>
          </p:cNvSpPr>
          <p:nvPr/>
        </p:nvSpPr>
        <p:spPr bwMode="auto">
          <a:xfrm>
            <a:off x="2105608" y="4347563"/>
            <a:ext cx="1440000" cy="0"/>
          </a:xfrm>
          <a:prstGeom prst="line">
            <a:avLst/>
          </a:prstGeom>
          <a:noFill/>
          <a:ln w="19050">
            <a:solidFill>
              <a:srgbClr val="00FF00"/>
            </a:solidFill>
            <a:round/>
            <a:headEnd type="triangle"/>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3" name="Oval 34"/>
          <p:cNvSpPr>
            <a:spLocks noChangeArrowheads="1"/>
          </p:cNvSpPr>
          <p:nvPr/>
        </p:nvSpPr>
        <p:spPr bwMode="auto">
          <a:xfrm>
            <a:off x="5270078" y="2651403"/>
            <a:ext cx="91754" cy="102515"/>
          </a:xfrm>
          <a:prstGeom prst="ellipse">
            <a:avLst/>
          </a:prstGeom>
          <a:solidFill>
            <a:srgbClr val="00FFFF"/>
          </a:solidFill>
          <a:ln w="0">
            <a:solidFill>
              <a:srgbClr val="24211D"/>
            </a:solidFill>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4" name="Rectangle 35"/>
          <p:cNvSpPr>
            <a:spLocks noChangeArrowheads="1"/>
          </p:cNvSpPr>
          <p:nvPr/>
        </p:nvSpPr>
        <p:spPr bwMode="auto">
          <a:xfrm>
            <a:off x="3132621" y="2663052"/>
            <a:ext cx="127205"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S</a:t>
            </a:r>
          </a:p>
        </p:txBody>
      </p:sp>
      <p:sp>
        <p:nvSpPr>
          <p:cNvPr id="85" name="Rectangle 36"/>
          <p:cNvSpPr>
            <a:spLocks noChangeArrowheads="1"/>
          </p:cNvSpPr>
          <p:nvPr/>
        </p:nvSpPr>
        <p:spPr bwMode="auto">
          <a:xfrm>
            <a:off x="4091870" y="2663052"/>
            <a:ext cx="191850"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S</a:t>
            </a: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a:t>
            </a:r>
          </a:p>
        </p:txBody>
      </p:sp>
      <p:sp>
        <p:nvSpPr>
          <p:cNvPr id="86" name="Rectangle 37"/>
          <p:cNvSpPr>
            <a:spLocks noChangeArrowheads="1"/>
          </p:cNvSpPr>
          <p:nvPr/>
        </p:nvSpPr>
        <p:spPr bwMode="auto">
          <a:xfrm>
            <a:off x="2805225" y="1873220"/>
            <a:ext cx="102181" cy="2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y</a:t>
            </a:r>
            <a:endParaRPr kumimoji="0" lang="en-US" altLang="zh-CN" sz="18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87" name="Rectangle 38"/>
          <p:cNvSpPr>
            <a:spLocks noChangeArrowheads="1"/>
          </p:cNvSpPr>
          <p:nvPr/>
        </p:nvSpPr>
        <p:spPr bwMode="auto">
          <a:xfrm>
            <a:off x="3703999" y="1875550"/>
            <a:ext cx="166826"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y'</a:t>
            </a:r>
          </a:p>
        </p:txBody>
      </p:sp>
      <p:sp>
        <p:nvSpPr>
          <p:cNvPr id="88" name="Rectangle 39"/>
          <p:cNvSpPr>
            <a:spLocks noChangeArrowheads="1"/>
          </p:cNvSpPr>
          <p:nvPr/>
        </p:nvSpPr>
        <p:spPr bwMode="auto">
          <a:xfrm>
            <a:off x="1831378" y="4447748"/>
            <a:ext cx="89669"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z</a:t>
            </a:r>
          </a:p>
        </p:txBody>
      </p:sp>
      <p:sp>
        <p:nvSpPr>
          <p:cNvPr id="89" name="Rectangle 40"/>
          <p:cNvSpPr>
            <a:spLocks noChangeArrowheads="1"/>
          </p:cNvSpPr>
          <p:nvPr/>
        </p:nvSpPr>
        <p:spPr bwMode="auto">
          <a:xfrm>
            <a:off x="2796883" y="4464057"/>
            <a:ext cx="154314"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z'</a:t>
            </a:r>
          </a:p>
        </p:txBody>
      </p:sp>
      <p:sp>
        <p:nvSpPr>
          <p:cNvPr id="90" name="Rectangle 41"/>
          <p:cNvSpPr>
            <a:spLocks noChangeArrowheads="1"/>
          </p:cNvSpPr>
          <p:nvPr/>
        </p:nvSpPr>
        <p:spPr bwMode="auto">
          <a:xfrm>
            <a:off x="6794450" y="3907214"/>
            <a:ext cx="114693"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x</a:t>
            </a:r>
          </a:p>
        </p:txBody>
      </p:sp>
      <p:sp>
        <p:nvSpPr>
          <p:cNvPr id="91" name="Rectangle 42"/>
          <p:cNvSpPr>
            <a:spLocks noChangeArrowheads="1"/>
          </p:cNvSpPr>
          <p:nvPr/>
        </p:nvSpPr>
        <p:spPr bwMode="auto">
          <a:xfrm>
            <a:off x="7440900" y="3904884"/>
            <a:ext cx="179338"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x'</a:t>
            </a:r>
          </a:p>
        </p:txBody>
      </p:sp>
      <p:sp>
        <p:nvSpPr>
          <p:cNvPr id="92" name="Rectangle 43"/>
          <p:cNvSpPr>
            <a:spLocks noChangeArrowheads="1"/>
          </p:cNvSpPr>
          <p:nvPr/>
        </p:nvSpPr>
        <p:spPr bwMode="auto">
          <a:xfrm>
            <a:off x="2965014" y="3872265"/>
            <a:ext cx="166826"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O</a:t>
            </a:r>
          </a:p>
        </p:txBody>
      </p:sp>
      <p:sp>
        <p:nvSpPr>
          <p:cNvPr id="93" name="Rectangle 44"/>
          <p:cNvSpPr>
            <a:spLocks noChangeArrowheads="1"/>
          </p:cNvSpPr>
          <p:nvPr/>
        </p:nvSpPr>
        <p:spPr bwMode="auto">
          <a:xfrm>
            <a:off x="3908361" y="3890904"/>
            <a:ext cx="229386"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O'</a:t>
            </a:r>
          </a:p>
        </p:txBody>
      </p:sp>
      <p:sp>
        <p:nvSpPr>
          <p:cNvPr id="94" name="Rectangle 45"/>
          <p:cNvSpPr>
            <a:spLocks noChangeArrowheads="1"/>
          </p:cNvSpPr>
          <p:nvPr/>
        </p:nvSpPr>
        <p:spPr bwMode="auto">
          <a:xfrm>
            <a:off x="5403539" y="2625774"/>
            <a:ext cx="89127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P</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y</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z</a:t>
            </a:r>
            <a:r>
              <a:rPr kumimoji="0" lang="en-US" altLang="zh-CN" sz="18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95" name="Rectangle 46"/>
          <p:cNvSpPr>
            <a:spLocks noChangeArrowheads="1"/>
          </p:cNvSpPr>
          <p:nvPr/>
        </p:nvSpPr>
        <p:spPr bwMode="auto">
          <a:xfrm>
            <a:off x="5603822" y="2968268"/>
            <a:ext cx="94256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lvl="0" fontAlgn="base">
              <a:spcBef>
                <a:spcPct val="0"/>
              </a:spcBef>
              <a:spcAft>
                <a:spcPct val="0"/>
              </a:spcAft>
            </a:pPr>
            <a:r>
              <a:rPr kumimoji="0" lang="en-US" altLang="zh-CN" sz="18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x', y', </a:t>
            </a:r>
            <a:r>
              <a:rPr lang="en-US" altLang="zh-CN" b="1" i="1" kern="0" dirty="0" smtClean="0">
                <a:solidFill>
                  <a:srgbClr val="FFFF00"/>
                </a:solidFill>
                <a:latin typeface="Times New Roman" pitchFamily="18" charset="0"/>
                <a:cs typeface="Times New Roman" pitchFamily="18" charset="0"/>
              </a:rPr>
              <a:t>z</a:t>
            </a:r>
            <a:r>
              <a:rPr lang="en-US" altLang="zh-CN" b="1" i="1" kern="0" dirty="0">
                <a:solidFill>
                  <a:srgbClr val="FFFF00"/>
                </a:solidFill>
                <a:latin typeface="Times New Roman" pitchFamily="18" charset="0"/>
                <a:cs typeface="Times New Roman" pitchFamily="18" charset="0"/>
              </a:rPr>
              <a:t>'</a:t>
            </a:r>
            <a:r>
              <a:rPr kumimoji="0" lang="en-US" altLang="zh-CN" sz="1800" b="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 )</a:t>
            </a:r>
          </a:p>
        </p:txBody>
      </p:sp>
      <p:sp>
        <p:nvSpPr>
          <p:cNvPr id="96" name="Rectangle 47"/>
          <p:cNvSpPr>
            <a:spLocks noChangeArrowheads="1"/>
          </p:cNvSpPr>
          <p:nvPr/>
        </p:nvSpPr>
        <p:spPr bwMode="auto">
          <a:xfrm>
            <a:off x="3629467" y="4178705"/>
            <a:ext cx="114693"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97" name="Rectangle 48"/>
          <p:cNvSpPr>
            <a:spLocks noChangeArrowheads="1"/>
          </p:cNvSpPr>
          <p:nvPr/>
        </p:nvSpPr>
        <p:spPr bwMode="auto">
          <a:xfrm>
            <a:off x="3385964" y="3478719"/>
            <a:ext cx="191850"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ut</a:t>
            </a:r>
            <a:endPar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98" name="Rectangle 49"/>
          <p:cNvSpPr>
            <a:spLocks noChangeArrowheads="1"/>
          </p:cNvSpPr>
          <p:nvPr/>
        </p:nvSpPr>
        <p:spPr bwMode="auto">
          <a:xfrm>
            <a:off x="4788024" y="3471177"/>
            <a:ext cx="179338"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99" name="Line 50"/>
          <p:cNvSpPr>
            <a:spLocks noChangeShapeType="1"/>
          </p:cNvSpPr>
          <p:nvPr/>
        </p:nvSpPr>
        <p:spPr bwMode="auto">
          <a:xfrm>
            <a:off x="5014681" y="3647051"/>
            <a:ext cx="1260000" cy="0"/>
          </a:xfrm>
          <a:prstGeom prst="line">
            <a:avLst/>
          </a:prstGeom>
          <a:noFill/>
          <a:ln w="19050">
            <a:solidFill>
              <a:srgbClr val="EB3D00"/>
            </a:solidFill>
            <a:round/>
            <a:headEnd/>
            <a:tailEnd type="triangl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1" name="Line 52"/>
          <p:cNvSpPr>
            <a:spLocks noChangeShapeType="1"/>
          </p:cNvSpPr>
          <p:nvPr/>
        </p:nvSpPr>
        <p:spPr bwMode="auto">
          <a:xfrm>
            <a:off x="3995935" y="3647051"/>
            <a:ext cx="709101" cy="0"/>
          </a:xfrm>
          <a:prstGeom prst="line">
            <a:avLst/>
          </a:prstGeom>
          <a:noFill/>
          <a:ln w="19050">
            <a:solidFill>
              <a:srgbClr val="EB3D00"/>
            </a:solidFill>
            <a:round/>
            <a:headEnd type="triangle"/>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3" name="Line 54"/>
          <p:cNvSpPr>
            <a:spLocks noChangeShapeType="1"/>
          </p:cNvSpPr>
          <p:nvPr/>
        </p:nvSpPr>
        <p:spPr bwMode="auto">
          <a:xfrm>
            <a:off x="6279168" y="3596025"/>
            <a:ext cx="2085" cy="23997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4" name="Line 55"/>
          <p:cNvSpPr>
            <a:spLocks noChangeShapeType="1"/>
          </p:cNvSpPr>
          <p:nvPr/>
        </p:nvSpPr>
        <p:spPr bwMode="auto">
          <a:xfrm>
            <a:off x="3021732" y="3645173"/>
            <a:ext cx="288000" cy="0"/>
          </a:xfrm>
          <a:prstGeom prst="line">
            <a:avLst/>
          </a:prstGeom>
          <a:noFill/>
          <a:ln w="19050">
            <a:solidFill>
              <a:srgbClr val="FFFFFF"/>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06" name="Rectangle 57"/>
          <p:cNvSpPr>
            <a:spLocks noChangeArrowheads="1"/>
          </p:cNvSpPr>
          <p:nvPr/>
        </p:nvSpPr>
        <p:spPr bwMode="auto">
          <a:xfrm>
            <a:off x="4160685" y="2079691"/>
            <a:ext cx="127205"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u</a:t>
            </a:r>
          </a:p>
        </p:txBody>
      </p:sp>
      <p:sp>
        <p:nvSpPr>
          <p:cNvPr id="107" name="Line 58"/>
          <p:cNvSpPr>
            <a:spLocks noChangeShapeType="1"/>
          </p:cNvSpPr>
          <p:nvPr/>
        </p:nvSpPr>
        <p:spPr bwMode="auto">
          <a:xfrm flipH="1">
            <a:off x="3671928" y="3645173"/>
            <a:ext cx="288000" cy="0"/>
          </a:xfrm>
          <a:prstGeom prst="line">
            <a:avLst/>
          </a:prstGeom>
          <a:noFill/>
          <a:ln w="19050">
            <a:solidFill>
              <a:srgbClr val="FFFFFF"/>
            </a:solidFill>
            <a:round/>
            <a:headEnd type="triangle"/>
            <a:tailEnd type="non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2" name="Text Box 68"/>
          <p:cNvSpPr txBox="1">
            <a:spLocks noChangeArrowheads="1"/>
          </p:cNvSpPr>
          <p:nvPr/>
        </p:nvSpPr>
        <p:spPr bwMode="auto">
          <a:xfrm>
            <a:off x="899592" y="5276280"/>
            <a:ext cx="46105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50000"/>
              </a:spcBef>
              <a:spcAft>
                <a:spcPct val="0"/>
              </a:spcAft>
            </a:pP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 </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系中的时空坐标描述 </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x</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y</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z</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t</a:t>
            </a:r>
            <a:r>
              <a:rPr lang="en-US" altLang="zh-CN" sz="2400" b="1" kern="0" dirty="0" smtClean="0">
                <a:solidFill>
                  <a:srgbClr val="FFC000"/>
                </a:solidFill>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endPar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13" name="Text Box 69"/>
          <p:cNvSpPr txBox="1">
            <a:spLocks noChangeArrowheads="1"/>
          </p:cNvSpPr>
          <p:nvPr/>
        </p:nvSpPr>
        <p:spPr bwMode="auto">
          <a:xfrm>
            <a:off x="900113" y="5852542"/>
            <a:ext cx="4950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50000"/>
              </a:spcBef>
              <a:spcAft>
                <a:spcPct val="0"/>
              </a:spcAft>
            </a:pP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系中的时空坐标描述 </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x</a:t>
            </a:r>
            <a:r>
              <a:rPr lang="en-US" altLang="zh-CN" sz="2400" b="1" i="1" kern="0" dirty="0" smtClean="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y</a:t>
            </a:r>
            <a:r>
              <a:rPr lang="en-US" altLang="zh-CN" sz="2400" b="1" i="1" kern="0" dirty="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z</a:t>
            </a:r>
            <a:r>
              <a:rPr lang="en-US" altLang="zh-CN" sz="2400" b="1" i="1" kern="0" dirty="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 </a:t>
            </a:r>
            <a:r>
              <a:rPr lang="en-US" altLang="zh-CN" sz="2400" b="1" i="1" kern="0" dirty="0" smtClean="0">
                <a:solidFill>
                  <a:srgbClr val="FFC000"/>
                </a:solidFill>
                <a:latin typeface="Times New Roman" pitchFamily="18" charset="0"/>
                <a:cs typeface="Times New Roman" pitchFamily="18" charset="0"/>
              </a:rPr>
              <a:t>t</a:t>
            </a:r>
            <a:r>
              <a:rPr lang="en-US" altLang="zh-CN" sz="2400" b="1" i="1" kern="0" dirty="0">
                <a:solidFill>
                  <a:srgbClr val="FFC000"/>
                </a:solidFill>
                <a:latin typeface="Times New Roman" pitchFamily="18" charset="0"/>
                <a:cs typeface="Times New Roman" pitchFamily="18" charset="0"/>
                <a:sym typeface="Symbol" pitchFamily="18" charset="2"/>
              </a:rPr>
              <a:t>'</a:t>
            </a:r>
            <a:r>
              <a:rPr lang="en-US" altLang="zh-CN" sz="2400" b="1" kern="0" dirty="0" smtClean="0">
                <a:solidFill>
                  <a:srgbClr val="FFC000"/>
                </a:solidFill>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000"/>
                </a:solidFill>
                <a:effectLst/>
                <a:uLnTx/>
                <a:uFillTx/>
                <a:latin typeface="Times New Roman" pitchFamily="18" charset="0"/>
                <a:cs typeface="Times New Roman" pitchFamily="18" charset="0"/>
              </a:rPr>
              <a:t>)</a:t>
            </a:r>
            <a:endPar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4910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500"/>
                                        <p:tgtEl>
                                          <p:spTgt spid="8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500"/>
                                        <p:tgtEl>
                                          <p:spTgt spid="8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fade">
                                      <p:cBhvr>
                                        <p:cTn id="60" dur="500"/>
                                        <p:tgtEl>
                                          <p:spTgt spid="8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fade">
                                      <p:cBhvr>
                                        <p:cTn id="63" dur="500"/>
                                        <p:tgtEl>
                                          <p:spTgt spid="8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500"/>
                                        <p:tgtEl>
                                          <p:spTgt spid="9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fade">
                                      <p:cBhvr>
                                        <p:cTn id="75" dur="500"/>
                                        <p:tgtEl>
                                          <p:spTgt spid="9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4"/>
                                        </p:tgtEl>
                                        <p:attrNameLst>
                                          <p:attrName>style.visibility</p:attrName>
                                        </p:attrNameLst>
                                      </p:cBhvr>
                                      <p:to>
                                        <p:strVal val="visible"/>
                                      </p:to>
                                    </p:set>
                                    <p:animEffect transition="in" filter="fade">
                                      <p:cBhvr>
                                        <p:cTn id="78" dur="500"/>
                                        <p:tgtEl>
                                          <p:spTgt spid="9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500"/>
                                        <p:tgtEl>
                                          <p:spTgt spid="9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fade">
                                      <p:cBhvr>
                                        <p:cTn id="84" dur="500"/>
                                        <p:tgtEl>
                                          <p:spTgt spid="9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fade">
                                      <p:cBhvr>
                                        <p:cTn id="87" dur="500"/>
                                        <p:tgtEl>
                                          <p:spTgt spid="9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8"/>
                                        </p:tgtEl>
                                        <p:attrNameLst>
                                          <p:attrName>style.visibility</p:attrName>
                                        </p:attrNameLst>
                                      </p:cBhvr>
                                      <p:to>
                                        <p:strVal val="visible"/>
                                      </p:to>
                                    </p:set>
                                    <p:animEffect transition="in" filter="fade">
                                      <p:cBhvr>
                                        <p:cTn id="90" dur="500"/>
                                        <p:tgtEl>
                                          <p:spTgt spid="9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fade">
                                      <p:cBhvr>
                                        <p:cTn id="93" dur="500"/>
                                        <p:tgtEl>
                                          <p:spTgt spid="9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fade">
                                      <p:cBhvr>
                                        <p:cTn id="96" dur="500"/>
                                        <p:tgtEl>
                                          <p:spTgt spid="10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4"/>
                                        </p:tgtEl>
                                        <p:attrNameLst>
                                          <p:attrName>style.visibility</p:attrName>
                                        </p:attrNameLst>
                                      </p:cBhvr>
                                      <p:to>
                                        <p:strVal val="visible"/>
                                      </p:to>
                                    </p:set>
                                    <p:animEffect transition="in" filter="fade">
                                      <p:cBhvr>
                                        <p:cTn id="102" dur="500"/>
                                        <p:tgtEl>
                                          <p:spTgt spid="10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6"/>
                                        </p:tgtEl>
                                        <p:attrNameLst>
                                          <p:attrName>style.visibility</p:attrName>
                                        </p:attrNameLst>
                                      </p:cBhvr>
                                      <p:to>
                                        <p:strVal val="visible"/>
                                      </p:to>
                                    </p:set>
                                    <p:animEffect transition="in" filter="fade">
                                      <p:cBhvr>
                                        <p:cTn id="105" dur="500"/>
                                        <p:tgtEl>
                                          <p:spTgt spid="10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7"/>
                                        </p:tgtEl>
                                        <p:attrNameLst>
                                          <p:attrName>style.visibility</p:attrName>
                                        </p:attrNameLst>
                                      </p:cBhvr>
                                      <p:to>
                                        <p:strVal val="visible"/>
                                      </p:to>
                                    </p:set>
                                    <p:animEffect transition="in" filter="fade">
                                      <p:cBhvr>
                                        <p:cTn id="108" dur="500"/>
                                        <p:tgtEl>
                                          <p:spTgt spid="107"/>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wipe(left)">
                                      <p:cBhvr>
                                        <p:cTn id="112" dur="500"/>
                                        <p:tgtEl>
                                          <p:spTgt spid="112"/>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wipe(left)">
                                      <p:cBhvr>
                                        <p:cTn id="116"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5" grpId="0" animBg="1"/>
      <p:bldP spid="66" grpId="0" animBg="1"/>
      <p:bldP spid="67" grpId="0" animBg="1"/>
      <p:bldP spid="70" grpId="0" animBg="1"/>
      <p:bldP spid="72" grpId="0" animBg="1"/>
      <p:bldP spid="73" grpId="0" animBg="1"/>
      <p:bldP spid="75" grpId="0" animBg="1"/>
      <p:bldP spid="76" grpId="0" animBg="1"/>
      <p:bldP spid="78" grpId="0" animBg="1"/>
      <p:bldP spid="79" grpId="0" animBg="1"/>
      <p:bldP spid="81" grpId="0" animBg="1"/>
      <p:bldP spid="83" grpId="0" animBg="1"/>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animBg="1"/>
      <p:bldP spid="101" grpId="0" animBg="1"/>
      <p:bldP spid="103" grpId="0" animBg="1"/>
      <p:bldP spid="104" grpId="0" animBg="1"/>
      <p:bldP spid="106" grpId="0"/>
      <p:bldP spid="107" grpId="0" animBg="1"/>
      <p:bldP spid="112" grpId="0"/>
      <p:bldP spid="1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49</a:t>
            </a:fld>
            <a:endParaRPr lang="zh-CN" altLang="en-US"/>
          </a:p>
        </p:txBody>
      </p:sp>
      <p:sp>
        <p:nvSpPr>
          <p:cNvPr id="3" name="Text Box 2"/>
          <p:cNvSpPr txBox="1">
            <a:spLocks noChangeArrowheads="1"/>
          </p:cNvSpPr>
          <p:nvPr/>
        </p:nvSpPr>
        <p:spPr bwMode="auto">
          <a:xfrm>
            <a:off x="250825" y="477838"/>
            <a:ext cx="21932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 </a:t>
            </a: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相对论能量</a:t>
            </a:r>
            <a:r>
              <a:rPr kumimoji="1" lang="zh-CN" altLang="en-US" sz="2400" b="1" i="0" u="none" strike="noStrike" kern="0" cap="none" spc="0" normalizeH="0" baseline="0" noProof="0" dirty="0" smtClean="0">
                <a:ln>
                  <a:noFill/>
                </a:ln>
                <a:solidFill>
                  <a:srgbClr val="FFCC00"/>
                </a:solidFill>
                <a:effectLst/>
                <a:uLnTx/>
                <a:uFillTx/>
                <a:latin typeface="Times New Roman" pitchFamily="18" charset="0"/>
                <a:cs typeface="Times New Roman" pitchFamily="18" charset="0"/>
              </a:rPr>
              <a:t> </a:t>
            </a:r>
            <a:endParaRPr kumimoji="1" lang="zh-CN" altLang="en-US" sz="2400" b="1" i="1" u="none" strike="noStrike" kern="0" cap="none" spc="0" normalizeH="0" baseline="0" noProof="0" dirty="0" smtClean="0">
              <a:ln>
                <a:noFill/>
              </a:ln>
              <a:solidFill>
                <a:srgbClr val="FFCC00"/>
              </a:solidFill>
              <a:effectLst/>
              <a:uLnTx/>
              <a:uFillTx/>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12206270"/>
              </p:ext>
            </p:extLst>
          </p:nvPr>
        </p:nvGraphicFramePr>
        <p:xfrm>
          <a:off x="2565028" y="1108960"/>
          <a:ext cx="1825625" cy="415925"/>
        </p:xfrm>
        <a:graphic>
          <a:graphicData uri="http://schemas.openxmlformats.org/presentationml/2006/ole">
            <mc:AlternateContent xmlns:mc="http://schemas.openxmlformats.org/markup-compatibility/2006">
              <mc:Choice xmlns:v="urn:schemas-microsoft-com:vml" Requires="v">
                <p:oleObj spid="_x0000_s1525051" name="公式" r:id="rId3" imgW="2006280" imgH="419040" progId="Equation.3">
                  <p:embed/>
                </p:oleObj>
              </mc:Choice>
              <mc:Fallback>
                <p:oleObj name="公式" r:id="rId3" imgW="2006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028" y="1108960"/>
                        <a:ext cx="1825625" cy="4159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99263198"/>
              </p:ext>
            </p:extLst>
          </p:nvPr>
        </p:nvGraphicFramePr>
        <p:xfrm>
          <a:off x="6525840" y="1139825"/>
          <a:ext cx="2006600" cy="417513"/>
        </p:xfrm>
        <a:graphic>
          <a:graphicData uri="http://schemas.openxmlformats.org/presentationml/2006/ole">
            <mc:AlternateContent xmlns:mc="http://schemas.openxmlformats.org/markup-compatibility/2006">
              <mc:Choice xmlns:v="urn:schemas-microsoft-com:vml" Requires="v">
                <p:oleObj spid="_x0000_s1525052" name="公式" r:id="rId5" imgW="2006280" imgH="419040" progId="Equation.3">
                  <p:embed/>
                </p:oleObj>
              </mc:Choice>
              <mc:Fallback>
                <p:oleObj name="公式" r:id="rId5" imgW="20062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5840" y="1139825"/>
                        <a:ext cx="2006600" cy="417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p:cNvSpPr txBox="1">
            <a:spLocks noChangeArrowheads="1"/>
          </p:cNvSpPr>
          <p:nvPr/>
        </p:nvSpPr>
        <p:spPr bwMode="auto">
          <a:xfrm>
            <a:off x="899592" y="4508500"/>
            <a:ext cx="21611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en-US" altLang="zh-CN" sz="2000" b="1" dirty="0" smtClean="0">
                <a:solidFill>
                  <a:srgbClr val="FF9900"/>
                </a:solidFill>
                <a:latin typeface="Times New Roman" pitchFamily="18" charset="0"/>
                <a:ea typeface="楷体_GB2312" pitchFamily="49" charset="-122"/>
                <a:cs typeface="Times New Roman" pitchFamily="18" charset="0"/>
              </a:rPr>
              <a:t>(</a:t>
            </a:r>
            <a:r>
              <a:rPr kumimoji="1" lang="zh-CN" altLang="en-US" sz="2000" b="1" dirty="0" smtClean="0">
                <a:solidFill>
                  <a:srgbClr val="FF9900"/>
                </a:solidFill>
                <a:latin typeface="Times New Roman" pitchFamily="18" charset="0"/>
                <a:ea typeface="楷体_GB2312" pitchFamily="49" charset="-122"/>
                <a:cs typeface="Times New Roman" pitchFamily="18" charset="0"/>
              </a:rPr>
              <a:t>相对论质能公式</a:t>
            </a:r>
            <a:r>
              <a:rPr kumimoji="1" lang="en-US" altLang="zh-CN" sz="2000" b="1" dirty="0" smtClean="0">
                <a:solidFill>
                  <a:srgbClr val="FF9900"/>
                </a:solidFill>
                <a:latin typeface="Times New Roman" pitchFamily="18" charset="0"/>
                <a:ea typeface="楷体_GB2312" pitchFamily="49" charset="-122"/>
                <a:cs typeface="Times New Roman" pitchFamily="18" charset="0"/>
              </a:rPr>
              <a:t>)</a:t>
            </a:r>
          </a:p>
        </p:txBody>
      </p:sp>
      <p:grpSp>
        <p:nvGrpSpPr>
          <p:cNvPr id="7" name="Group 48"/>
          <p:cNvGrpSpPr>
            <a:grpSpLocks/>
          </p:cNvGrpSpPr>
          <p:nvPr/>
        </p:nvGrpSpPr>
        <p:grpSpPr bwMode="auto">
          <a:xfrm>
            <a:off x="4083053" y="3068638"/>
            <a:ext cx="4464048" cy="2952750"/>
            <a:chOff x="2663" y="2114"/>
            <a:chExt cx="2812" cy="1860"/>
          </a:xfrm>
        </p:grpSpPr>
        <p:sp>
          <p:nvSpPr>
            <p:cNvPr id="8" name="Rectangle 45"/>
            <p:cNvSpPr>
              <a:spLocks noChangeArrowheads="1"/>
            </p:cNvSpPr>
            <p:nvPr/>
          </p:nvSpPr>
          <p:spPr bwMode="auto">
            <a:xfrm>
              <a:off x="2663" y="2114"/>
              <a:ext cx="2812" cy="1860"/>
            </a:xfrm>
            <a:prstGeom prst="rect">
              <a:avLst/>
            </a:prstGeom>
            <a:solidFill>
              <a:srgbClr val="00FFFF">
                <a:alpha val="20000"/>
              </a:srgbClr>
            </a:solidFill>
            <a:ln w="12700" algn="ctr">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pSp>
          <p:nvGrpSpPr>
            <p:cNvPr id="9" name="Group 11"/>
            <p:cNvGrpSpPr>
              <a:grpSpLocks/>
            </p:cNvGrpSpPr>
            <p:nvPr/>
          </p:nvGrpSpPr>
          <p:grpSpPr bwMode="auto">
            <a:xfrm>
              <a:off x="2699" y="2204"/>
              <a:ext cx="2753" cy="1749"/>
              <a:chOff x="2751" y="1706"/>
              <a:chExt cx="2753" cy="1749"/>
            </a:xfrm>
          </p:grpSpPr>
          <p:graphicFrame>
            <p:nvGraphicFramePr>
              <p:cNvPr id="10" name="Object 12"/>
              <p:cNvGraphicFramePr>
                <a:graphicFrameLocks noChangeAspect="1"/>
              </p:cNvGraphicFramePr>
              <p:nvPr>
                <p:extLst>
                  <p:ext uri="{D42A27DB-BD31-4B8C-83A1-F6EECF244321}">
                    <p14:modId xmlns:p14="http://schemas.microsoft.com/office/powerpoint/2010/main" val="3870611189"/>
                  </p:ext>
                </p:extLst>
              </p:nvPr>
            </p:nvGraphicFramePr>
            <p:xfrm>
              <a:off x="2751" y="2776"/>
              <a:ext cx="566" cy="187"/>
            </p:xfrm>
            <a:graphic>
              <a:graphicData uri="http://schemas.openxmlformats.org/presentationml/2006/ole">
                <mc:AlternateContent xmlns:mc="http://schemas.openxmlformats.org/markup-compatibility/2006">
                  <mc:Choice xmlns:v="urn:schemas-microsoft-com:vml" Requires="v">
                    <p:oleObj spid="_x0000_s1525053" name="Equation" r:id="rId7" imgW="1498320" imgH="495000" progId="Equation.DSMT4">
                      <p:embed/>
                    </p:oleObj>
                  </mc:Choice>
                  <mc:Fallback>
                    <p:oleObj name="Equation" r:id="rId7" imgW="149832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2776"/>
                            <a:ext cx="566"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13"/>
              <p:cNvSpPr>
                <a:spLocks noChangeShapeType="1"/>
              </p:cNvSpPr>
              <p:nvPr/>
            </p:nvSpPr>
            <p:spPr bwMode="auto">
              <a:xfrm>
                <a:off x="3357" y="1706"/>
                <a:ext cx="0" cy="1488"/>
              </a:xfrm>
              <a:prstGeom prst="line">
                <a:avLst/>
              </a:prstGeom>
              <a:noFill/>
              <a:ln w="28575">
                <a:solidFill>
                  <a:srgbClr val="FFFFFF"/>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2" name="Line 14"/>
              <p:cNvSpPr>
                <a:spLocks noChangeShapeType="1"/>
              </p:cNvSpPr>
              <p:nvPr/>
            </p:nvSpPr>
            <p:spPr bwMode="auto">
              <a:xfrm>
                <a:off x="3357" y="3194"/>
                <a:ext cx="2115" cy="1"/>
              </a:xfrm>
              <a:prstGeom prst="line">
                <a:avLst/>
              </a:prstGeom>
              <a:noFill/>
              <a:ln w="28575">
                <a:solidFill>
                  <a:srgbClr val="FF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3" name="Line 15"/>
              <p:cNvSpPr>
                <a:spLocks noChangeShapeType="1"/>
              </p:cNvSpPr>
              <p:nvPr/>
            </p:nvSpPr>
            <p:spPr bwMode="auto">
              <a:xfrm>
                <a:off x="3357" y="2867"/>
                <a:ext cx="1383" cy="0"/>
              </a:xfrm>
              <a:prstGeom prst="line">
                <a:avLst/>
              </a:prstGeom>
              <a:noFill/>
              <a:ln w="1270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4" name="Line 16"/>
              <p:cNvSpPr>
                <a:spLocks noChangeShapeType="1"/>
              </p:cNvSpPr>
              <p:nvPr/>
            </p:nvSpPr>
            <p:spPr bwMode="auto">
              <a:xfrm flipV="1">
                <a:off x="4743" y="1706"/>
                <a:ext cx="0" cy="1488"/>
              </a:xfrm>
              <a:prstGeom prst="line">
                <a:avLst/>
              </a:prstGeom>
              <a:noFill/>
              <a:ln w="1270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15" name="Freeform 17"/>
              <p:cNvSpPr>
                <a:spLocks/>
              </p:cNvSpPr>
              <p:nvPr/>
            </p:nvSpPr>
            <p:spPr bwMode="auto">
              <a:xfrm>
                <a:off x="3357" y="1779"/>
                <a:ext cx="1346" cy="1088"/>
              </a:xfrm>
              <a:custGeom>
                <a:avLst/>
                <a:gdLst>
                  <a:gd name="T0" fmla="*/ 0 w 1542"/>
                  <a:gd name="T1" fmla="*/ 1361 h 1361"/>
                  <a:gd name="T2" fmla="*/ 1179 w 1542"/>
                  <a:gd name="T3" fmla="*/ 1134 h 1361"/>
                  <a:gd name="T4" fmla="*/ 1542 w 1542"/>
                  <a:gd name="T5" fmla="*/ 0 h 1361"/>
                </a:gdLst>
                <a:ahLst/>
                <a:cxnLst>
                  <a:cxn ang="0">
                    <a:pos x="T0" y="T1"/>
                  </a:cxn>
                  <a:cxn ang="0">
                    <a:pos x="T2" y="T3"/>
                  </a:cxn>
                  <a:cxn ang="0">
                    <a:pos x="T4" y="T5"/>
                  </a:cxn>
                </a:cxnLst>
                <a:rect l="0" t="0" r="r" b="b"/>
                <a:pathLst>
                  <a:path w="1542" h="1361">
                    <a:moveTo>
                      <a:pt x="0" y="1361"/>
                    </a:moveTo>
                    <a:cubicBezTo>
                      <a:pt x="461" y="1361"/>
                      <a:pt x="922" y="1361"/>
                      <a:pt x="1179" y="1134"/>
                    </a:cubicBezTo>
                    <a:cubicBezTo>
                      <a:pt x="1436" y="907"/>
                      <a:pt x="1489" y="453"/>
                      <a:pt x="1542" y="0"/>
                    </a:cubicBezTo>
                  </a:path>
                </a:pathLst>
              </a:custGeom>
              <a:noFill/>
              <a:ln w="3810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16" name="Object 18"/>
              <p:cNvGraphicFramePr>
                <a:graphicFrameLocks noChangeAspect="1"/>
              </p:cNvGraphicFramePr>
              <p:nvPr>
                <p:extLst>
                  <p:ext uri="{D42A27DB-BD31-4B8C-83A1-F6EECF244321}">
                    <p14:modId xmlns:p14="http://schemas.microsoft.com/office/powerpoint/2010/main" val="346513028"/>
                  </p:ext>
                </p:extLst>
              </p:nvPr>
            </p:nvGraphicFramePr>
            <p:xfrm>
              <a:off x="3178" y="1730"/>
              <a:ext cx="133" cy="121"/>
            </p:xfrm>
            <a:graphic>
              <a:graphicData uri="http://schemas.openxmlformats.org/presentationml/2006/ole">
                <mc:AlternateContent xmlns:mc="http://schemas.openxmlformats.org/markup-compatibility/2006">
                  <mc:Choice xmlns:v="urn:schemas-microsoft-com:vml" Requires="v">
                    <p:oleObj spid="_x0000_s1525054" name="公式" r:id="rId9" imgW="304560" imgH="304560" progId="Equation.3">
                      <p:embed/>
                    </p:oleObj>
                  </mc:Choice>
                  <mc:Fallback>
                    <p:oleObj name="公式" r:id="rId9" imgW="304560" imgH="304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8" y="1730"/>
                            <a:ext cx="133"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extLst>
                  <p:ext uri="{D42A27DB-BD31-4B8C-83A1-F6EECF244321}">
                    <p14:modId xmlns:p14="http://schemas.microsoft.com/office/powerpoint/2010/main" val="1113893053"/>
                  </p:ext>
                </p:extLst>
              </p:nvPr>
            </p:nvGraphicFramePr>
            <p:xfrm>
              <a:off x="5200" y="3231"/>
              <a:ext cx="304" cy="224"/>
            </p:xfrm>
            <a:graphic>
              <a:graphicData uri="http://schemas.openxmlformats.org/presentationml/2006/ole">
                <mc:AlternateContent xmlns:mc="http://schemas.openxmlformats.org/markup-compatibility/2006">
                  <mc:Choice xmlns:v="urn:schemas-microsoft-com:vml" Requires="v">
                    <p:oleObj spid="_x0000_s1525055" name="Equation" r:id="rId11" imgW="241200" imgH="177480" progId="Equation.DSMT4">
                      <p:embed/>
                    </p:oleObj>
                  </mc:Choice>
                  <mc:Fallback>
                    <p:oleObj name="Equation" r:id="rId11" imgW="241200" imgH="177480" progId="Equation.DSMT4">
                      <p:embed/>
                      <p:pic>
                        <p:nvPicPr>
                          <p:cNvPr id="0" name=""/>
                          <p:cNvPicPr>
                            <a:picLocks noChangeAspect="1" noChangeArrowheads="1"/>
                          </p:cNvPicPr>
                          <p:nvPr/>
                        </p:nvPicPr>
                        <p:blipFill>
                          <a:blip r:embed="rId12"/>
                          <a:srcRect/>
                          <a:stretch>
                            <a:fillRect/>
                          </a:stretch>
                        </p:blipFill>
                        <p:spPr bwMode="auto">
                          <a:xfrm>
                            <a:off x="5200" y="3231"/>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0"/>
              <p:cNvGraphicFramePr>
                <a:graphicFrameLocks noChangeAspect="1"/>
              </p:cNvGraphicFramePr>
              <p:nvPr>
                <p:extLst>
                  <p:ext uri="{D42A27DB-BD31-4B8C-83A1-F6EECF244321}">
                    <p14:modId xmlns:p14="http://schemas.microsoft.com/office/powerpoint/2010/main" val="3146620738"/>
                  </p:ext>
                </p:extLst>
              </p:nvPr>
            </p:nvGraphicFramePr>
            <p:xfrm>
              <a:off x="3204" y="3194"/>
              <a:ext cx="192" cy="224"/>
            </p:xfrm>
            <a:graphic>
              <a:graphicData uri="http://schemas.openxmlformats.org/presentationml/2006/ole">
                <mc:AlternateContent xmlns:mc="http://schemas.openxmlformats.org/markup-compatibility/2006">
                  <mc:Choice xmlns:v="urn:schemas-microsoft-com:vml" Requires="v">
                    <p:oleObj spid="_x0000_s1525056" name="Equation" r:id="rId13" imgW="152280" imgH="177480" progId="Equation.DSMT4">
                      <p:embed/>
                    </p:oleObj>
                  </mc:Choice>
                  <mc:Fallback>
                    <p:oleObj name="Equation" r:id="rId13" imgW="152280" imgH="177480" progId="Equation.DSMT4">
                      <p:embed/>
                      <p:pic>
                        <p:nvPicPr>
                          <p:cNvPr id="0" name=""/>
                          <p:cNvPicPr>
                            <a:picLocks noChangeAspect="1" noChangeArrowheads="1"/>
                          </p:cNvPicPr>
                          <p:nvPr/>
                        </p:nvPicPr>
                        <p:blipFill>
                          <a:blip r:embed="rId14"/>
                          <a:srcRect/>
                          <a:stretch>
                            <a:fillRect/>
                          </a:stretch>
                        </p:blipFill>
                        <p:spPr bwMode="auto">
                          <a:xfrm>
                            <a:off x="3204" y="3194"/>
                            <a:ext cx="19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1"/>
              <p:cNvGraphicFramePr>
                <a:graphicFrameLocks noChangeAspect="1"/>
              </p:cNvGraphicFramePr>
              <p:nvPr>
                <p:extLst>
                  <p:ext uri="{D42A27DB-BD31-4B8C-83A1-F6EECF244321}">
                    <p14:modId xmlns:p14="http://schemas.microsoft.com/office/powerpoint/2010/main" val="2510415642"/>
                  </p:ext>
                </p:extLst>
              </p:nvPr>
            </p:nvGraphicFramePr>
            <p:xfrm>
              <a:off x="4624" y="3206"/>
              <a:ext cx="237" cy="179"/>
            </p:xfrm>
            <a:graphic>
              <a:graphicData uri="http://schemas.openxmlformats.org/presentationml/2006/ole">
                <mc:AlternateContent xmlns:mc="http://schemas.openxmlformats.org/markup-compatibility/2006">
                  <mc:Choice xmlns:v="urn:schemas-microsoft-com:vml" Requires="v">
                    <p:oleObj spid="_x0000_s1525057" name="公式" r:id="rId15" imgW="215640" imgH="177480" progId="Equation.3">
                      <p:embed/>
                    </p:oleObj>
                  </mc:Choice>
                  <mc:Fallback>
                    <p:oleObj name="公式" r:id="rId15" imgW="21564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4" y="3206"/>
                            <a:ext cx="237"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2"/>
              <p:cNvGraphicFramePr>
                <a:graphicFrameLocks noChangeAspect="1"/>
              </p:cNvGraphicFramePr>
              <p:nvPr/>
            </p:nvGraphicFramePr>
            <p:xfrm>
              <a:off x="3610" y="2069"/>
              <a:ext cx="939" cy="419"/>
            </p:xfrm>
            <a:graphic>
              <a:graphicData uri="http://schemas.openxmlformats.org/presentationml/2006/ole">
                <mc:AlternateContent xmlns:mc="http://schemas.openxmlformats.org/markup-compatibility/2006">
                  <mc:Choice xmlns:v="urn:schemas-microsoft-com:vml" Requires="v">
                    <p:oleObj spid="_x0000_s1525058" name="公式" r:id="rId17" imgW="2298600" imgH="1041120" progId="Equation.3">
                      <p:embed/>
                    </p:oleObj>
                  </mc:Choice>
                  <mc:Fallback>
                    <p:oleObj name="公式" r:id="rId17" imgW="2298600" imgH="10411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0" y="2069"/>
                            <a:ext cx="93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Freeform 23"/>
              <p:cNvSpPr>
                <a:spLocks/>
              </p:cNvSpPr>
              <p:nvPr/>
            </p:nvSpPr>
            <p:spPr bwMode="auto">
              <a:xfrm>
                <a:off x="3362" y="2786"/>
                <a:ext cx="1784" cy="400"/>
              </a:xfrm>
              <a:custGeom>
                <a:avLst/>
                <a:gdLst>
                  <a:gd name="T0" fmla="*/ 0 w 2042"/>
                  <a:gd name="T1" fmla="*/ 499 h 499"/>
                  <a:gd name="T2" fmla="*/ 817 w 2042"/>
                  <a:gd name="T3" fmla="*/ 453 h 499"/>
                  <a:gd name="T4" fmla="*/ 1452 w 2042"/>
                  <a:gd name="T5" fmla="*/ 317 h 499"/>
                  <a:gd name="T6" fmla="*/ 1769 w 2042"/>
                  <a:gd name="T7" fmla="*/ 181 h 499"/>
                  <a:gd name="T8" fmla="*/ 2042 w 2042"/>
                  <a:gd name="T9" fmla="*/ 0 h 499"/>
                </a:gdLst>
                <a:ahLst/>
                <a:cxnLst>
                  <a:cxn ang="0">
                    <a:pos x="T0" y="T1"/>
                  </a:cxn>
                  <a:cxn ang="0">
                    <a:pos x="T2" y="T3"/>
                  </a:cxn>
                  <a:cxn ang="0">
                    <a:pos x="T4" y="T5"/>
                  </a:cxn>
                  <a:cxn ang="0">
                    <a:pos x="T6" y="T7"/>
                  </a:cxn>
                  <a:cxn ang="0">
                    <a:pos x="T8" y="T9"/>
                  </a:cxn>
                </a:cxnLst>
                <a:rect l="0" t="0" r="r" b="b"/>
                <a:pathLst>
                  <a:path w="2042" h="499">
                    <a:moveTo>
                      <a:pt x="0" y="499"/>
                    </a:moveTo>
                    <a:cubicBezTo>
                      <a:pt x="287" y="491"/>
                      <a:pt x="575" y="483"/>
                      <a:pt x="817" y="453"/>
                    </a:cubicBezTo>
                    <a:cubicBezTo>
                      <a:pt x="1059" y="423"/>
                      <a:pt x="1293" y="362"/>
                      <a:pt x="1452" y="317"/>
                    </a:cubicBezTo>
                    <a:cubicBezTo>
                      <a:pt x="1611" y="272"/>
                      <a:pt x="1671" y="234"/>
                      <a:pt x="1769" y="181"/>
                    </a:cubicBezTo>
                    <a:cubicBezTo>
                      <a:pt x="1867" y="128"/>
                      <a:pt x="1954" y="64"/>
                      <a:pt x="2042" y="0"/>
                    </a:cubicBez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graphicFrame>
            <p:nvGraphicFramePr>
              <p:cNvPr id="22" name="Object 24"/>
              <p:cNvGraphicFramePr>
                <a:graphicFrameLocks noChangeAspect="1"/>
              </p:cNvGraphicFramePr>
              <p:nvPr/>
            </p:nvGraphicFramePr>
            <p:xfrm>
              <a:off x="4798" y="2516"/>
              <a:ext cx="496" cy="351"/>
            </p:xfrm>
            <a:graphic>
              <a:graphicData uri="http://schemas.openxmlformats.org/presentationml/2006/ole">
                <mc:AlternateContent xmlns:mc="http://schemas.openxmlformats.org/markup-compatibility/2006">
                  <mc:Choice xmlns:v="urn:schemas-microsoft-com:vml" Requires="v">
                    <p:oleObj spid="_x0000_s1525059" name="公式" r:id="rId19" imgW="1002960" imgH="876240" progId="Equation.3">
                      <p:embed/>
                    </p:oleObj>
                  </mc:Choice>
                  <mc:Fallback>
                    <p:oleObj name="公式" r:id="rId19" imgW="1002960" imgH="8762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8" y="2516"/>
                            <a:ext cx="49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3" name="Rectangle 26"/>
          <p:cNvSpPr>
            <a:spLocks noChangeArrowheads="1"/>
          </p:cNvSpPr>
          <p:nvPr/>
        </p:nvSpPr>
        <p:spPr bwMode="auto">
          <a:xfrm>
            <a:off x="1258218" y="3716338"/>
            <a:ext cx="1225550" cy="504825"/>
          </a:xfrm>
          <a:prstGeom prst="rect">
            <a:avLst/>
          </a:prstGeom>
          <a:solidFill>
            <a:srgbClr val="00FFFF">
              <a:alpha val="20000"/>
            </a:srgbClr>
          </a:solidFill>
          <a:ln w="9525" algn="ctr">
            <a:solidFill>
              <a:srgbClr val="DDDDDD">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graphicFrame>
        <p:nvGraphicFramePr>
          <p:cNvPr id="24" name="Object 27"/>
          <p:cNvGraphicFramePr>
            <a:graphicFrameLocks noChangeAspect="1"/>
          </p:cNvGraphicFramePr>
          <p:nvPr>
            <p:extLst>
              <p:ext uri="{D42A27DB-BD31-4B8C-83A1-F6EECF244321}">
                <p14:modId xmlns:p14="http://schemas.microsoft.com/office/powerpoint/2010/main" val="1026699383"/>
              </p:ext>
            </p:extLst>
          </p:nvPr>
        </p:nvGraphicFramePr>
        <p:xfrm>
          <a:off x="1382043" y="3773488"/>
          <a:ext cx="1028700" cy="341312"/>
        </p:xfrm>
        <a:graphic>
          <a:graphicData uri="http://schemas.openxmlformats.org/presentationml/2006/ole">
            <mc:AlternateContent xmlns:mc="http://schemas.openxmlformats.org/markup-compatibility/2006">
              <mc:Choice xmlns:v="urn:schemas-microsoft-com:vml" Requires="v">
                <p:oleObj spid="_x0000_s1525060" name="公式" r:id="rId21" imgW="1028520" imgH="342720" progId="Equation.3">
                  <p:embed/>
                </p:oleObj>
              </mc:Choice>
              <mc:Fallback>
                <p:oleObj name="公式" r:id="rId21" imgW="1028520" imgH="34272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82043" y="3773488"/>
                        <a:ext cx="1028700" cy="341312"/>
                      </a:xfrm>
                      <a:prstGeom prst="rect">
                        <a:avLst/>
                      </a:prstGeom>
                      <a:noFill/>
                      <a:ln>
                        <a:noFill/>
                      </a:ln>
                      <a:effectLst/>
                      <a:extLst>
                        <a:ext uri="{909E8E84-426E-40DD-AFC4-6F175D3DCCD1}">
                          <a14:hiddenFill xmlns:a14="http://schemas.microsoft.com/office/drawing/2010/main">
                            <a:solidFill>
                              <a:srgbClr val="00FFFF">
                                <a:alpha val="20000"/>
                              </a:srgbClr>
                            </a:solidFill>
                          </a14:hiddenFill>
                        </a:ext>
                        <a:ext uri="{91240B29-F687-4F45-9708-019B960494DF}">
                          <a14:hiddenLine xmlns:a14="http://schemas.microsoft.com/office/drawing/2010/main" w="28575">
                            <a:solidFill>
                              <a:srgbClr val="FFFFFF">
                                <a:alpha val="50000"/>
                              </a:srgbClr>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35"/>
          <p:cNvSpPr txBox="1">
            <a:spLocks noChangeArrowheads="1"/>
          </p:cNvSpPr>
          <p:nvPr/>
        </p:nvSpPr>
        <p:spPr bwMode="auto">
          <a:xfrm>
            <a:off x="636588" y="1052513"/>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相对论动能：</a:t>
            </a:r>
          </a:p>
        </p:txBody>
      </p:sp>
      <p:sp>
        <p:nvSpPr>
          <p:cNvPr id="27" name="Text Box 38"/>
          <p:cNvSpPr txBox="1">
            <a:spLocks noChangeArrowheads="1"/>
          </p:cNvSpPr>
          <p:nvPr/>
        </p:nvSpPr>
        <p:spPr bwMode="auto">
          <a:xfrm>
            <a:off x="4293815" y="110013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，可以改写为：</a:t>
            </a:r>
          </a:p>
        </p:txBody>
      </p:sp>
      <p:sp>
        <p:nvSpPr>
          <p:cNvPr id="28" name="Text Box 39"/>
          <p:cNvSpPr txBox="1">
            <a:spLocks noChangeArrowheads="1"/>
          </p:cNvSpPr>
          <p:nvPr/>
        </p:nvSpPr>
        <p:spPr bwMode="auto">
          <a:xfrm>
            <a:off x="611188" y="1725613"/>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爱因斯坦定义：</a:t>
            </a:r>
          </a:p>
        </p:txBody>
      </p:sp>
      <p:graphicFrame>
        <p:nvGraphicFramePr>
          <p:cNvPr id="29" name="Object 40"/>
          <p:cNvGraphicFramePr>
            <a:graphicFrameLocks noChangeAspect="1"/>
          </p:cNvGraphicFramePr>
          <p:nvPr>
            <p:extLst>
              <p:ext uri="{D42A27DB-BD31-4B8C-83A1-F6EECF244321}">
                <p14:modId xmlns:p14="http://schemas.microsoft.com/office/powerpoint/2010/main" val="336188380"/>
              </p:ext>
            </p:extLst>
          </p:nvPr>
        </p:nvGraphicFramePr>
        <p:xfrm>
          <a:off x="2885836" y="1743025"/>
          <a:ext cx="1269360" cy="482400"/>
        </p:xfrm>
        <a:graphic>
          <a:graphicData uri="http://schemas.openxmlformats.org/presentationml/2006/ole">
            <mc:AlternateContent xmlns:mc="http://schemas.openxmlformats.org/markup-compatibility/2006">
              <mc:Choice xmlns:v="urn:schemas-microsoft-com:vml" Requires="v">
                <p:oleObj spid="_x0000_s1525061" name="Equation" r:id="rId23" imgW="634680" imgH="241200" progId="Equation.DSMT4">
                  <p:embed/>
                </p:oleObj>
              </mc:Choice>
              <mc:Fallback>
                <p:oleObj name="Equation" r:id="rId23" imgW="634680" imgH="241200" progId="Equation.DSMT4">
                  <p:embed/>
                  <p:pic>
                    <p:nvPicPr>
                      <p:cNvPr id="0" name=""/>
                      <p:cNvPicPr>
                        <a:picLocks noChangeAspect="1" noChangeArrowheads="1"/>
                      </p:cNvPicPr>
                      <p:nvPr/>
                    </p:nvPicPr>
                    <p:blipFill>
                      <a:blip r:embed="rId24"/>
                      <a:srcRect/>
                      <a:stretch>
                        <a:fillRect/>
                      </a:stretch>
                    </p:blipFill>
                    <p:spPr bwMode="auto">
                      <a:xfrm>
                        <a:off x="2885836" y="1743025"/>
                        <a:ext cx="1269360" cy="482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41"/>
          <p:cNvSpPr txBox="1">
            <a:spLocks noChangeArrowheads="1"/>
          </p:cNvSpPr>
          <p:nvPr/>
        </p:nvSpPr>
        <p:spPr bwMode="auto">
          <a:xfrm>
            <a:off x="4211638" y="176783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物体静止时的能量</a:t>
            </a:r>
          </a:p>
        </p:txBody>
      </p:sp>
      <p:sp>
        <p:nvSpPr>
          <p:cNvPr id="31" name="Text Box 42"/>
          <p:cNvSpPr txBox="1">
            <a:spLocks noChangeArrowheads="1"/>
          </p:cNvSpPr>
          <p:nvPr/>
        </p:nvSpPr>
        <p:spPr bwMode="auto">
          <a:xfrm>
            <a:off x="6804025" y="1780530"/>
            <a:ext cx="1418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en-US" altLang="zh-CN" sz="2400" b="1" smtClean="0">
                <a:solidFill>
                  <a:srgbClr val="FF9900"/>
                </a:solidFill>
                <a:latin typeface="Times New Roman" pitchFamily="18" charset="0"/>
                <a:ea typeface="楷体_GB2312" pitchFamily="49" charset="-122"/>
                <a:cs typeface="Times New Roman" pitchFamily="18" charset="0"/>
              </a:rPr>
              <a:t>——</a:t>
            </a:r>
            <a:r>
              <a:rPr kumimoji="1" lang="zh-CN" altLang="en-US" sz="2400" b="1" smtClean="0">
                <a:solidFill>
                  <a:srgbClr val="FF9900"/>
                </a:solidFill>
                <a:latin typeface="Times New Roman" pitchFamily="18" charset="0"/>
                <a:ea typeface="楷体_GB2312" pitchFamily="49" charset="-122"/>
                <a:cs typeface="Times New Roman" pitchFamily="18" charset="0"/>
              </a:rPr>
              <a:t>静能</a:t>
            </a:r>
          </a:p>
        </p:txBody>
      </p:sp>
      <p:graphicFrame>
        <p:nvGraphicFramePr>
          <p:cNvPr id="32" name="Object 43"/>
          <p:cNvGraphicFramePr>
            <a:graphicFrameLocks noChangeAspect="1"/>
          </p:cNvGraphicFramePr>
          <p:nvPr>
            <p:extLst>
              <p:ext uri="{D42A27DB-BD31-4B8C-83A1-F6EECF244321}">
                <p14:modId xmlns:p14="http://schemas.microsoft.com/office/powerpoint/2010/main" val="167343723"/>
              </p:ext>
            </p:extLst>
          </p:nvPr>
        </p:nvGraphicFramePr>
        <p:xfrm>
          <a:off x="2916238" y="2247255"/>
          <a:ext cx="1130300" cy="363537"/>
        </p:xfrm>
        <a:graphic>
          <a:graphicData uri="http://schemas.openxmlformats.org/presentationml/2006/ole">
            <mc:AlternateContent xmlns:mc="http://schemas.openxmlformats.org/markup-compatibility/2006">
              <mc:Choice xmlns:v="urn:schemas-microsoft-com:vml" Requires="v">
                <p:oleObj spid="_x0000_s1525062" name="公式" r:id="rId25" imgW="1257120" imgH="406080" progId="Equation.3">
                  <p:embed/>
                </p:oleObj>
              </mc:Choice>
              <mc:Fallback>
                <p:oleObj name="公式" r:id="rId25" imgW="1257120" imgH="4060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16238" y="2247255"/>
                        <a:ext cx="1130300"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 Box 44"/>
          <p:cNvSpPr txBox="1">
            <a:spLocks noChangeArrowheads="1"/>
          </p:cNvSpPr>
          <p:nvPr/>
        </p:nvSpPr>
        <p:spPr bwMode="auto">
          <a:xfrm>
            <a:off x="4213225" y="2247255"/>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物体相对论能量</a:t>
            </a:r>
          </a:p>
        </p:txBody>
      </p:sp>
      <p:sp>
        <p:nvSpPr>
          <p:cNvPr id="34" name="Text Box 49"/>
          <p:cNvSpPr txBox="1">
            <a:spLocks noChangeArrowheads="1"/>
          </p:cNvSpPr>
          <p:nvPr/>
        </p:nvSpPr>
        <p:spPr bwMode="auto">
          <a:xfrm>
            <a:off x="6443663" y="2247255"/>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en-US" altLang="zh-CN" sz="2400" b="1" smtClean="0">
                <a:solidFill>
                  <a:srgbClr val="FF9900"/>
                </a:solidFill>
                <a:latin typeface="Times New Roman" pitchFamily="18" charset="0"/>
                <a:ea typeface="楷体_GB2312" pitchFamily="49" charset="-122"/>
                <a:cs typeface="Times New Roman" pitchFamily="18" charset="0"/>
              </a:rPr>
              <a:t>——</a:t>
            </a:r>
            <a:r>
              <a:rPr kumimoji="1" lang="zh-CN" altLang="en-US" sz="2400" b="1" smtClean="0">
                <a:solidFill>
                  <a:srgbClr val="FF9900"/>
                </a:solidFill>
                <a:latin typeface="Times New Roman" pitchFamily="18" charset="0"/>
                <a:ea typeface="楷体_GB2312" pitchFamily="49" charset="-122"/>
                <a:cs typeface="Times New Roman" pitchFamily="18" charset="0"/>
              </a:rPr>
              <a:t>总能量</a:t>
            </a:r>
          </a:p>
        </p:txBody>
      </p:sp>
    </p:spTree>
    <p:extLst>
      <p:ext uri="{BB962C8B-B14F-4D97-AF65-F5344CB8AC3E}">
        <p14:creationId xmlns:p14="http://schemas.microsoft.com/office/powerpoint/2010/main" val="324629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2000"/>
                            </p:stCondLst>
                            <p:childTnLst>
                              <p:par>
                                <p:cTn id="43" presetID="9" presetClass="entr" presetSubtype="0"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par>
                          <p:cTn id="66" fill="hold">
                            <p:stCondLst>
                              <p:cond delay="1000"/>
                            </p:stCondLst>
                            <p:childTnLst>
                              <p:par>
                                <p:cTn id="67" presetID="4" presetClass="entr" presetSubtype="16" fill="hold"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ox(in)">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3" grpId="0" animBg="1"/>
      <p:bldP spid="25" grpId="0"/>
      <p:bldP spid="27" grpId="0"/>
      <p:bldP spid="28" grpId="0"/>
      <p:bldP spid="30" grpId="0"/>
      <p:bldP spid="31" grpId="0"/>
      <p:bldP spid="33"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5"/>
          <p:cNvSpPr txBox="1">
            <a:spLocks noChangeArrowheads="1"/>
          </p:cNvSpPr>
          <p:nvPr/>
        </p:nvSpPr>
        <p:spPr bwMode="auto">
          <a:xfrm>
            <a:off x="527050" y="350043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由质能关系有：</a:t>
            </a:r>
            <a:endParaRPr kumimoji="1" lang="zh-CN" altLang="en-US" sz="24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5BC6BFF3-3B72-4D96-9AAD-1FA045D44F06}" type="slidenum">
              <a:rPr lang="zh-CN" altLang="en-US" smtClean="0"/>
              <a:t>50</a:t>
            </a:fld>
            <a:endParaRPr lang="zh-CN" altLang="en-US"/>
          </a:p>
        </p:txBody>
      </p:sp>
      <p:graphicFrame>
        <p:nvGraphicFramePr>
          <p:cNvPr id="3" name="Object 8"/>
          <p:cNvGraphicFramePr>
            <a:graphicFrameLocks noChangeAspect="1"/>
          </p:cNvGraphicFramePr>
          <p:nvPr>
            <p:extLst>
              <p:ext uri="{D42A27DB-BD31-4B8C-83A1-F6EECF244321}">
                <p14:modId xmlns:p14="http://schemas.microsoft.com/office/powerpoint/2010/main" val="3944838888"/>
              </p:ext>
            </p:extLst>
          </p:nvPr>
        </p:nvGraphicFramePr>
        <p:xfrm>
          <a:off x="2829248" y="3571875"/>
          <a:ext cx="1382712" cy="341313"/>
        </p:xfrm>
        <a:graphic>
          <a:graphicData uri="http://schemas.openxmlformats.org/presentationml/2006/ole">
            <mc:AlternateContent xmlns:mc="http://schemas.openxmlformats.org/markup-compatibility/2006">
              <mc:Choice xmlns:v="urn:schemas-microsoft-com:vml" Requires="v">
                <p:oleObj spid="_x0000_s1525837" name="公式" r:id="rId3" imgW="1384200" imgH="342720" progId="Equation.3">
                  <p:embed/>
                </p:oleObj>
              </mc:Choice>
              <mc:Fallback>
                <p:oleObj name="公式" r:id="rId3" imgW="1384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248" y="3571875"/>
                        <a:ext cx="1382712" cy="341313"/>
                      </a:xfrm>
                      <a:prstGeom prst="rect">
                        <a:avLst/>
                      </a:prstGeom>
                      <a:solidFill>
                        <a:srgbClr val="00FFCC">
                          <a:alpha val="20000"/>
                        </a:srgbClr>
                      </a:solidFill>
                      <a:ln w="12700">
                        <a:solidFill>
                          <a:srgbClr val="FFFFFF">
                            <a:alpha val="50000"/>
                          </a:srgb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9"/>
          <p:cNvSpPr txBox="1">
            <a:spLocks noChangeArrowheads="1"/>
          </p:cNvSpPr>
          <p:nvPr/>
        </p:nvSpPr>
        <p:spPr bwMode="auto">
          <a:xfrm>
            <a:off x="3203575" y="4843463"/>
            <a:ext cx="47179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a:t>
            </a:r>
            <a:r>
              <a:rPr kumimoji="1"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原子能</a:t>
            </a:r>
            <a:r>
              <a:rPr kumimoji="1"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a:t>
            </a:r>
            <a:r>
              <a:rPr kumimoji="1"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核能</a:t>
            </a:r>
            <a:r>
              <a:rPr kumimoji="1"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a:t>
            </a:r>
            <a:r>
              <a:rPr kumimoji="1"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利用的理论依据</a:t>
            </a:r>
          </a:p>
        </p:txBody>
      </p:sp>
      <p:sp>
        <p:nvSpPr>
          <p:cNvPr id="5" name="Text Box 10"/>
          <p:cNvSpPr txBox="1">
            <a:spLocks noChangeArrowheads="1"/>
          </p:cNvSpPr>
          <p:nvPr/>
        </p:nvSpPr>
        <p:spPr bwMode="auto">
          <a:xfrm>
            <a:off x="4787900" y="1087438"/>
            <a:ext cx="2151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dirty="0" smtClean="0">
                <a:solidFill>
                  <a:srgbClr val="FF9900"/>
                </a:solidFill>
                <a:latin typeface="Times New Roman" pitchFamily="18" charset="0"/>
                <a:ea typeface="楷体_GB2312" pitchFamily="49" charset="-122"/>
                <a:cs typeface="Times New Roman" pitchFamily="18" charset="0"/>
              </a:rPr>
              <a:t>(</a:t>
            </a:r>
            <a:r>
              <a:rPr kumimoji="1" lang="zh-CN" altLang="en-US" sz="2000" b="1" dirty="0" smtClean="0">
                <a:solidFill>
                  <a:srgbClr val="FF9900"/>
                </a:solidFill>
                <a:latin typeface="Times New Roman" pitchFamily="18" charset="0"/>
                <a:ea typeface="楷体_GB2312" pitchFamily="49" charset="-122"/>
                <a:cs typeface="Times New Roman" pitchFamily="18" charset="0"/>
              </a:rPr>
              <a:t>相对论能量守恒</a:t>
            </a:r>
            <a:r>
              <a:rPr kumimoji="1" lang="en-US" altLang="zh-CN" sz="2000" b="1" dirty="0" smtClean="0">
                <a:solidFill>
                  <a:srgbClr val="FF9900"/>
                </a:solidFill>
                <a:latin typeface="Times New Roman" pitchFamily="18" charset="0"/>
                <a:ea typeface="楷体_GB2312" pitchFamily="49" charset="-122"/>
                <a:cs typeface="Times New Roman" pitchFamily="18" charset="0"/>
              </a:rPr>
              <a:t>)</a:t>
            </a:r>
            <a:endParaRPr kumimoji="1" lang="en-US" altLang="zh-CN" sz="2000" b="1" i="1" dirty="0" smtClean="0">
              <a:solidFill>
                <a:srgbClr val="FF9900"/>
              </a:solidFill>
              <a:latin typeface="Times New Roman" pitchFamily="18" charset="0"/>
              <a:ea typeface="楷体_GB2312" pitchFamily="49" charset="-122"/>
              <a:cs typeface="Times New Roman" pitchFamily="18" charset="0"/>
            </a:endParaRPr>
          </a:p>
        </p:txBody>
      </p:sp>
      <p:graphicFrame>
        <p:nvGraphicFramePr>
          <p:cNvPr id="6" name="Object 11"/>
          <p:cNvGraphicFramePr>
            <a:graphicFrameLocks noChangeAspect="1"/>
          </p:cNvGraphicFramePr>
          <p:nvPr/>
        </p:nvGraphicFramePr>
        <p:xfrm>
          <a:off x="1835150" y="981075"/>
          <a:ext cx="2144713" cy="493713"/>
        </p:xfrm>
        <a:graphic>
          <a:graphicData uri="http://schemas.openxmlformats.org/presentationml/2006/ole">
            <mc:AlternateContent xmlns:mc="http://schemas.openxmlformats.org/markup-compatibility/2006">
              <mc:Choice xmlns:v="urn:schemas-microsoft-com:vml" Requires="v">
                <p:oleObj spid="_x0000_s1525838" name="公式" r:id="rId5" imgW="2374560" imgH="545760" progId="Equation.3">
                  <p:embed/>
                </p:oleObj>
              </mc:Choice>
              <mc:Fallback>
                <p:oleObj name="公式" r:id="rId5" imgW="237456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981075"/>
                        <a:ext cx="21447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p:cNvGraphicFramePr>
            <a:graphicFrameLocks noChangeAspect="1"/>
          </p:cNvGraphicFramePr>
          <p:nvPr/>
        </p:nvGraphicFramePr>
        <p:xfrm>
          <a:off x="2917825" y="1858963"/>
          <a:ext cx="781050" cy="493712"/>
        </p:xfrm>
        <a:graphic>
          <a:graphicData uri="http://schemas.openxmlformats.org/presentationml/2006/ole">
            <mc:AlternateContent xmlns:mc="http://schemas.openxmlformats.org/markup-compatibility/2006">
              <mc:Choice xmlns:v="urn:schemas-microsoft-com:vml" Requires="v">
                <p:oleObj spid="_x0000_s1525839" name="公式" r:id="rId7" imgW="863280" imgH="545760" progId="Equation.3">
                  <p:embed/>
                </p:oleObj>
              </mc:Choice>
              <mc:Fallback>
                <p:oleObj name="公式" r:id="rId7" imgW="863280" imgH="545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7825" y="1858963"/>
                        <a:ext cx="78105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7"/>
          <p:cNvSpPr txBox="1">
            <a:spLocks noChangeArrowheads="1"/>
          </p:cNvSpPr>
          <p:nvPr/>
        </p:nvSpPr>
        <p:spPr bwMode="auto">
          <a:xfrm>
            <a:off x="4787900" y="1916113"/>
            <a:ext cx="2151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9900"/>
                </a:solidFill>
                <a:latin typeface="Times New Roman" pitchFamily="18" charset="0"/>
                <a:ea typeface="楷体_GB2312" pitchFamily="49" charset="-122"/>
                <a:cs typeface="Times New Roman" pitchFamily="18" charset="0"/>
              </a:rPr>
              <a:t>(</a:t>
            </a:r>
            <a:r>
              <a:rPr kumimoji="1" lang="zh-CN" altLang="en-US" sz="2000" b="1" smtClean="0">
                <a:solidFill>
                  <a:srgbClr val="FF9900"/>
                </a:solidFill>
                <a:latin typeface="Times New Roman" pitchFamily="18" charset="0"/>
                <a:ea typeface="楷体_GB2312" pitchFamily="49" charset="-122"/>
                <a:cs typeface="Times New Roman" pitchFamily="18" charset="0"/>
              </a:rPr>
              <a:t>相对论质量守恒</a:t>
            </a:r>
            <a:r>
              <a:rPr kumimoji="1" lang="en-US" altLang="zh-CN" sz="2000" b="1" smtClean="0">
                <a:solidFill>
                  <a:srgbClr val="FF9900"/>
                </a:solidFill>
                <a:latin typeface="Times New Roman" pitchFamily="18" charset="0"/>
                <a:ea typeface="楷体_GB2312" pitchFamily="49" charset="-122"/>
                <a:cs typeface="Times New Roman" pitchFamily="18" charset="0"/>
              </a:rPr>
              <a:t>)</a:t>
            </a:r>
          </a:p>
        </p:txBody>
      </p:sp>
      <p:sp>
        <p:nvSpPr>
          <p:cNvPr id="9" name="Text Box 38"/>
          <p:cNvSpPr txBox="1">
            <a:spLocks noChangeArrowheads="1"/>
          </p:cNvSpPr>
          <p:nvPr/>
        </p:nvSpPr>
        <p:spPr bwMode="auto">
          <a:xfrm>
            <a:off x="539750" y="4265613"/>
            <a:ext cx="544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相对论的质量变化必然伴随能量的变化</a:t>
            </a:r>
          </a:p>
        </p:txBody>
      </p:sp>
      <p:sp>
        <p:nvSpPr>
          <p:cNvPr id="10" name="Text Box 39"/>
          <p:cNvSpPr txBox="1">
            <a:spLocks noChangeArrowheads="1"/>
          </p:cNvSpPr>
          <p:nvPr/>
        </p:nvSpPr>
        <p:spPr bwMode="auto">
          <a:xfrm>
            <a:off x="539750" y="2708275"/>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在相对论中能量守恒与质量守恒两个定律统一。</a:t>
            </a:r>
          </a:p>
        </p:txBody>
      </p:sp>
      <p:sp>
        <p:nvSpPr>
          <p:cNvPr id="11" name="Text Box 43"/>
          <p:cNvSpPr txBox="1">
            <a:spLocks noChangeArrowheads="1"/>
          </p:cNvSpPr>
          <p:nvPr/>
        </p:nvSpPr>
        <p:spPr bwMode="auto">
          <a:xfrm>
            <a:off x="539750" y="333375"/>
            <a:ext cx="30380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多个粒子相互作用时 </a:t>
            </a:r>
            <a:endParaRPr kumimoji="1" lang="zh-CN" altLang="en-US" sz="24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13" name="Rectangle 47"/>
          <p:cNvSpPr>
            <a:spLocks noChangeArrowheads="1"/>
          </p:cNvSpPr>
          <p:nvPr/>
        </p:nvSpPr>
        <p:spPr bwMode="auto">
          <a:xfrm>
            <a:off x="3851275" y="1017588"/>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kumimoji="1" lang="en-US" altLang="zh-CN" sz="2400" b="1" smtClean="0">
                <a:solidFill>
                  <a:srgbClr val="FFCC66"/>
                </a:solidFill>
                <a:latin typeface="仿宋_GB2312" pitchFamily="49" charset="-122"/>
              </a:rPr>
              <a:t>=</a:t>
            </a:r>
            <a:r>
              <a:rPr kumimoji="1" lang="zh-CN" altLang="en-US" sz="2400" b="1" smtClean="0">
                <a:solidFill>
                  <a:srgbClr val="FFCC66"/>
                </a:solidFill>
                <a:latin typeface="仿宋_GB2312" pitchFamily="49" charset="-122"/>
              </a:rPr>
              <a:t>常量</a:t>
            </a:r>
          </a:p>
        </p:txBody>
      </p:sp>
      <p:sp>
        <p:nvSpPr>
          <p:cNvPr id="14" name="Rectangle 48"/>
          <p:cNvSpPr>
            <a:spLocks noChangeArrowheads="1"/>
          </p:cNvSpPr>
          <p:nvPr/>
        </p:nvSpPr>
        <p:spPr bwMode="auto">
          <a:xfrm>
            <a:off x="3698875" y="1897063"/>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kumimoji="1" lang="en-US" altLang="zh-CN" sz="2400" b="1" dirty="0" smtClean="0">
                <a:solidFill>
                  <a:srgbClr val="FFCC66"/>
                </a:solidFill>
                <a:latin typeface="仿宋_GB2312" pitchFamily="49" charset="-122"/>
              </a:rPr>
              <a:t>=</a:t>
            </a:r>
            <a:r>
              <a:rPr kumimoji="1" lang="zh-CN" altLang="en-US" sz="2400" b="1" dirty="0" smtClean="0">
                <a:solidFill>
                  <a:srgbClr val="FFCC66"/>
                </a:solidFill>
                <a:latin typeface="仿宋_GB2312" pitchFamily="49" charset="-122"/>
              </a:rPr>
              <a:t>常量</a:t>
            </a:r>
          </a:p>
        </p:txBody>
      </p:sp>
    </p:spTree>
    <p:extLst>
      <p:ext uri="{BB962C8B-B14F-4D97-AF65-F5344CB8AC3E}">
        <p14:creationId xmlns:p14="http://schemas.microsoft.com/office/powerpoint/2010/main" val="73681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5" grpId="0"/>
      <p:bldP spid="8" grpId="0"/>
      <p:bldP spid="9" grpId="0"/>
      <p:bldP spid="10" grpId="0"/>
      <p:bldP spid="11" grpId="0"/>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51</a:t>
            </a:fld>
            <a:endParaRPr lang="zh-CN" altLang="en-US"/>
          </a:p>
        </p:txBody>
      </p:sp>
      <p:sp>
        <p:nvSpPr>
          <p:cNvPr id="3" name="Rectangle 4"/>
          <p:cNvSpPr>
            <a:spLocks noChangeArrowheads="1"/>
          </p:cNvSpPr>
          <p:nvPr/>
        </p:nvSpPr>
        <p:spPr bwMode="auto">
          <a:xfrm>
            <a:off x="5292055" y="4438650"/>
            <a:ext cx="2741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000" b="1" smtClean="0">
                <a:solidFill>
                  <a:srgbClr val="00FFFF"/>
                </a:solidFill>
                <a:latin typeface="楷体_GB2312" pitchFamily="49" charset="-122"/>
                <a:ea typeface="楷体_GB2312" pitchFamily="49" charset="-122"/>
                <a:cs typeface="Times New Roman" pitchFamily="18" charset="0"/>
              </a:rPr>
              <a:t>(</a:t>
            </a:r>
            <a:r>
              <a:rPr lang="zh-CN" altLang="en-US" sz="2000" b="1" smtClean="0">
                <a:solidFill>
                  <a:srgbClr val="00FFFF"/>
                </a:solidFill>
                <a:latin typeface="楷体_GB2312" pitchFamily="49" charset="-122"/>
                <a:ea typeface="楷体_GB2312" pitchFamily="49" charset="-122"/>
                <a:cs typeface="Times New Roman" pitchFamily="18" charset="0"/>
              </a:rPr>
              <a:t>反应物静止质量之和</a:t>
            </a:r>
            <a:r>
              <a:rPr lang="en-US" altLang="zh-CN" sz="2000" b="1" smtClean="0">
                <a:solidFill>
                  <a:srgbClr val="00FFFF"/>
                </a:solidFill>
                <a:latin typeface="楷体_GB2312" pitchFamily="49" charset="-122"/>
                <a:ea typeface="楷体_GB2312" pitchFamily="49" charset="-122"/>
                <a:cs typeface="Times New Roman" pitchFamily="18" charset="0"/>
              </a:rPr>
              <a:t>)</a:t>
            </a:r>
          </a:p>
        </p:txBody>
      </p:sp>
      <p:graphicFrame>
        <p:nvGraphicFramePr>
          <p:cNvPr id="4" name="Object 5"/>
          <p:cNvGraphicFramePr>
            <a:graphicFrameLocks noChangeAspect="1"/>
          </p:cNvGraphicFramePr>
          <p:nvPr>
            <p:extLst>
              <p:ext uri="{D42A27DB-BD31-4B8C-83A1-F6EECF244321}">
                <p14:modId xmlns:p14="http://schemas.microsoft.com/office/powerpoint/2010/main" val="568546326"/>
              </p:ext>
            </p:extLst>
          </p:nvPr>
        </p:nvGraphicFramePr>
        <p:xfrm>
          <a:off x="2483768" y="4365625"/>
          <a:ext cx="2801937" cy="488950"/>
        </p:xfrm>
        <a:graphic>
          <a:graphicData uri="http://schemas.openxmlformats.org/presentationml/2006/ole">
            <mc:AlternateContent xmlns:mc="http://schemas.openxmlformats.org/markup-compatibility/2006">
              <mc:Choice xmlns:v="urn:schemas-microsoft-com:vml" Requires="v">
                <p:oleObj spid="_x0000_s1529968" name="公式" r:id="rId3" imgW="2793960" imgH="495000" progId="Equation.3">
                  <p:embed/>
                </p:oleObj>
              </mc:Choice>
              <mc:Fallback>
                <p:oleObj name="公式" r:id="rId3" imgW="2793960" imgH="49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365625"/>
                        <a:ext cx="28019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
          <p:cNvSpPr>
            <a:spLocks noChangeArrowheads="1"/>
          </p:cNvSpPr>
          <p:nvPr/>
        </p:nvSpPr>
        <p:spPr bwMode="auto">
          <a:xfrm>
            <a:off x="625475" y="549275"/>
            <a:ext cx="707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仿宋_GB2312" pitchFamily="49" charset="-122"/>
              </a:rPr>
              <a:t>试比较原子核裂变和聚变过程中所释放出的能量。 </a:t>
            </a:r>
          </a:p>
        </p:txBody>
      </p:sp>
      <p:sp>
        <p:nvSpPr>
          <p:cNvPr id="6" name="Text Box 7"/>
          <p:cNvSpPr txBox="1">
            <a:spLocks noChangeArrowheads="1"/>
          </p:cNvSpPr>
          <p:nvPr/>
        </p:nvSpPr>
        <p:spPr bwMode="auto">
          <a:xfrm>
            <a:off x="250825" y="54927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2400" b="1" smtClean="0">
                <a:solidFill>
                  <a:srgbClr val="FFFF00"/>
                </a:solidFill>
                <a:latin typeface="Arial" pitchFamily="34" charset="0"/>
              </a:rPr>
              <a:t>例</a:t>
            </a:r>
          </a:p>
        </p:txBody>
      </p:sp>
      <p:sp>
        <p:nvSpPr>
          <p:cNvPr id="7" name="Rectangle 8"/>
          <p:cNvSpPr>
            <a:spLocks noChangeArrowheads="1"/>
          </p:cNvSpPr>
          <p:nvPr/>
        </p:nvSpPr>
        <p:spPr bwMode="auto">
          <a:xfrm>
            <a:off x="250825" y="1137015"/>
            <a:ext cx="55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00"/>
                </a:solidFill>
                <a:latin typeface="Arial" pitchFamily="34" charset="0"/>
              </a:rPr>
              <a:t>解</a:t>
            </a:r>
            <a:r>
              <a:rPr lang="zh-CN" altLang="en-US" smtClean="0">
                <a:solidFill>
                  <a:srgbClr val="000000"/>
                </a:solidFill>
                <a:latin typeface="Arial" pitchFamily="34" charset="0"/>
              </a:rPr>
              <a:t> </a:t>
            </a:r>
          </a:p>
        </p:txBody>
      </p:sp>
      <p:sp>
        <p:nvSpPr>
          <p:cNvPr id="8" name="Rectangle 9"/>
          <p:cNvSpPr>
            <a:spLocks noChangeArrowheads="1"/>
          </p:cNvSpPr>
          <p:nvPr/>
        </p:nvSpPr>
        <p:spPr bwMode="auto">
          <a:xfrm>
            <a:off x="611188" y="1125538"/>
            <a:ext cx="83534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zh-CN" altLang="en-US" sz="2400" b="1" smtClean="0">
                <a:solidFill>
                  <a:srgbClr val="FFFFFF"/>
                </a:solidFill>
                <a:latin typeface="仿宋_GB2312" pitchFamily="49" charset="-122"/>
              </a:rPr>
              <a:t>用中子轰击铀一类重原子核可分裂成两个中等质量的原子核的现象称为</a:t>
            </a:r>
            <a:r>
              <a:rPr lang="zh-CN" altLang="en-US" sz="2400" b="1" smtClean="0">
                <a:solidFill>
                  <a:srgbClr val="00FF00"/>
                </a:solidFill>
                <a:latin typeface="仿宋_GB2312" pitchFamily="49" charset="-122"/>
              </a:rPr>
              <a:t>原子核的裂变</a:t>
            </a:r>
            <a:r>
              <a:rPr lang="zh-CN" altLang="en-US" sz="2400" b="1" smtClean="0">
                <a:solidFill>
                  <a:srgbClr val="FFFFFF"/>
                </a:solidFill>
                <a:latin typeface="仿宋_GB2312" pitchFamily="49" charset="-122"/>
              </a:rPr>
              <a:t>，在裂变反应中放出巨大能量。例如反应 </a:t>
            </a:r>
          </a:p>
        </p:txBody>
      </p:sp>
      <p:graphicFrame>
        <p:nvGraphicFramePr>
          <p:cNvPr id="10" name="Object 11"/>
          <p:cNvGraphicFramePr>
            <a:graphicFrameLocks noChangeAspect="1"/>
          </p:cNvGraphicFramePr>
          <p:nvPr/>
        </p:nvGraphicFramePr>
        <p:xfrm>
          <a:off x="2078038" y="2525713"/>
          <a:ext cx="3922712" cy="495300"/>
        </p:xfrm>
        <a:graphic>
          <a:graphicData uri="http://schemas.openxmlformats.org/presentationml/2006/ole">
            <mc:AlternateContent xmlns:mc="http://schemas.openxmlformats.org/markup-compatibility/2006">
              <mc:Choice xmlns:v="urn:schemas-microsoft-com:vml" Requires="v">
                <p:oleObj spid="_x0000_s1529969" name="公式" r:id="rId5" imgW="3924000" imgH="495000" progId="Equation.3">
                  <p:embed/>
                </p:oleObj>
              </mc:Choice>
              <mc:Fallback>
                <p:oleObj name="公式" r:id="rId5" imgW="392400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038" y="2525713"/>
                        <a:ext cx="39227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2"/>
          <p:cNvSpPr>
            <a:spLocks noChangeArrowheads="1"/>
          </p:cNvSpPr>
          <p:nvPr/>
        </p:nvSpPr>
        <p:spPr bwMode="auto">
          <a:xfrm>
            <a:off x="611188" y="3221038"/>
            <a:ext cx="600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仿宋_GB2312" pitchFamily="49" charset="-122"/>
              </a:rPr>
              <a:t>反应物和生成物静质量之差</a:t>
            </a:r>
            <a:r>
              <a:rPr lang="en-US" altLang="zh-CN" sz="2400" b="1" smtClean="0">
                <a:solidFill>
                  <a:srgbClr val="FFFFFF"/>
                </a:solidFill>
                <a:latin typeface="仿宋_GB2312" pitchFamily="49" charset="-122"/>
              </a:rPr>
              <a:t>(</a:t>
            </a:r>
            <a:r>
              <a:rPr lang="zh-CN" altLang="en-US" sz="2400" b="1" smtClean="0">
                <a:solidFill>
                  <a:srgbClr val="FFFFFF"/>
                </a:solidFill>
                <a:latin typeface="仿宋_GB2312" pitchFamily="49" charset="-122"/>
              </a:rPr>
              <a:t>质量亏损</a:t>
            </a:r>
            <a:r>
              <a:rPr lang="en-US" altLang="zh-CN" sz="2400" b="1" smtClean="0">
                <a:solidFill>
                  <a:srgbClr val="FFFFFF"/>
                </a:solidFill>
                <a:latin typeface="仿宋_GB2312" pitchFamily="49" charset="-122"/>
              </a:rPr>
              <a:t>)</a:t>
            </a:r>
            <a:r>
              <a:rPr lang="zh-CN" altLang="en-US" sz="2400" b="1" smtClean="0">
                <a:solidFill>
                  <a:srgbClr val="FFFFFF"/>
                </a:solidFill>
                <a:latin typeface="仿宋_GB2312" pitchFamily="49" charset="-122"/>
              </a:rPr>
              <a:t>，为</a:t>
            </a:r>
          </a:p>
        </p:txBody>
      </p:sp>
      <p:graphicFrame>
        <p:nvGraphicFramePr>
          <p:cNvPr id="13" name="Object 14"/>
          <p:cNvGraphicFramePr>
            <a:graphicFrameLocks noChangeAspect="1"/>
          </p:cNvGraphicFramePr>
          <p:nvPr>
            <p:extLst>
              <p:ext uri="{D42A27DB-BD31-4B8C-83A1-F6EECF244321}">
                <p14:modId xmlns:p14="http://schemas.microsoft.com/office/powerpoint/2010/main" val="3075780576"/>
              </p:ext>
            </p:extLst>
          </p:nvPr>
        </p:nvGraphicFramePr>
        <p:xfrm>
          <a:off x="2510408" y="3848100"/>
          <a:ext cx="2133600" cy="444500"/>
        </p:xfrm>
        <a:graphic>
          <a:graphicData uri="http://schemas.openxmlformats.org/presentationml/2006/ole">
            <mc:AlternateContent xmlns:mc="http://schemas.openxmlformats.org/markup-compatibility/2006">
              <mc:Choice xmlns:v="urn:schemas-microsoft-com:vml" Requires="v">
                <p:oleObj spid="_x0000_s1529970" name="公式" r:id="rId7" imgW="2133360" imgH="444240" progId="Equation.3">
                  <p:embed/>
                </p:oleObj>
              </mc:Choice>
              <mc:Fallback>
                <p:oleObj name="公式" r:id="rId7" imgW="21333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0408" y="3848100"/>
                        <a:ext cx="21336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23"/>
          <p:cNvGrpSpPr>
            <a:grpSpLocks/>
          </p:cNvGrpSpPr>
          <p:nvPr/>
        </p:nvGrpSpPr>
        <p:grpSpPr bwMode="auto">
          <a:xfrm>
            <a:off x="2511425" y="5192713"/>
            <a:ext cx="3355975" cy="450850"/>
            <a:chOff x="431" y="2791"/>
            <a:chExt cx="2114" cy="284"/>
          </a:xfrm>
        </p:grpSpPr>
        <p:graphicFrame>
          <p:nvGraphicFramePr>
            <p:cNvPr id="18" name="Object 24"/>
            <p:cNvGraphicFramePr>
              <a:graphicFrameLocks noChangeAspect="1"/>
            </p:cNvGraphicFramePr>
            <p:nvPr/>
          </p:nvGraphicFramePr>
          <p:xfrm>
            <a:off x="431" y="2795"/>
            <a:ext cx="260" cy="280"/>
          </p:xfrm>
          <a:graphic>
            <a:graphicData uri="http://schemas.openxmlformats.org/presentationml/2006/ole">
              <mc:AlternateContent xmlns:mc="http://schemas.openxmlformats.org/markup-compatibility/2006">
                <mc:Choice xmlns:v="urn:schemas-microsoft-com:vml" Requires="v">
                  <p:oleObj spid="_x0000_s1529971" name="公式" r:id="rId9" imgW="419040" imgH="444240" progId="Equation.3">
                    <p:embed/>
                  </p:oleObj>
                </mc:Choice>
                <mc:Fallback>
                  <p:oleObj name="公式" r:id="rId9" imgW="41904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2795"/>
                          <a:ext cx="260"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5"/>
            <p:cNvSpPr>
              <a:spLocks noChangeArrowheads="1"/>
            </p:cNvSpPr>
            <p:nvPr/>
          </p:nvSpPr>
          <p:spPr bwMode="auto">
            <a:xfrm>
              <a:off x="657" y="2791"/>
              <a:ext cx="1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uLnTx/>
                  <a:uFillTx/>
                  <a:latin typeface="仿宋_GB2312" pitchFamily="49" charset="-122"/>
                </a:rPr>
                <a:t> </a:t>
              </a:r>
              <a:r>
                <a:rPr kumimoji="0" lang="zh-CN" altLang="en-US" sz="2000" b="1" i="0" u="none" strike="noStrike" kern="0" cap="none" spc="0" normalizeH="0" baseline="0" noProof="0" dirty="0" smtClean="0">
                  <a:ln>
                    <a:noFill/>
                  </a:ln>
                  <a:solidFill>
                    <a:srgbClr val="00FFFF"/>
                  </a:solidFill>
                  <a:effectLst/>
                  <a:uLnTx/>
                  <a:uFillTx/>
                  <a:ea typeface="楷体_GB2312" pitchFamily="49" charset="-122"/>
                </a:rPr>
                <a:t>生成物的静止质量之和</a:t>
              </a:r>
              <a:r>
                <a:rPr kumimoji="0" lang="zh-CN" altLang="en-US" sz="2000" b="1" i="0" u="none" strike="noStrike" kern="0" cap="none" spc="0" normalizeH="0" baseline="0" noProof="0" dirty="0" smtClean="0">
                  <a:ln>
                    <a:noFill/>
                  </a:ln>
                  <a:solidFill>
                    <a:srgbClr val="FFFFFF"/>
                  </a:solidFill>
                  <a:effectLst/>
                  <a:uLnTx/>
                  <a:uFillTx/>
                  <a:latin typeface="仿宋_GB2312" pitchFamily="49" charset="-122"/>
                </a:rPr>
                <a:t> </a:t>
              </a:r>
            </a:p>
          </p:txBody>
        </p:sp>
      </p:grpSp>
      <p:graphicFrame>
        <p:nvGraphicFramePr>
          <p:cNvPr id="20" name="Object 26"/>
          <p:cNvGraphicFramePr>
            <a:graphicFrameLocks noChangeAspect="1"/>
          </p:cNvGraphicFramePr>
          <p:nvPr/>
        </p:nvGraphicFramePr>
        <p:xfrm>
          <a:off x="2555875" y="5838825"/>
          <a:ext cx="4645025" cy="495300"/>
        </p:xfrm>
        <a:graphic>
          <a:graphicData uri="http://schemas.openxmlformats.org/presentationml/2006/ole">
            <mc:AlternateContent xmlns:mc="http://schemas.openxmlformats.org/markup-compatibility/2006">
              <mc:Choice xmlns:v="urn:schemas-microsoft-com:vml" Requires="v">
                <p:oleObj spid="_x0000_s1529972" name="公式" r:id="rId11" imgW="4647960" imgH="495000" progId="Equation.3">
                  <p:embed/>
                </p:oleObj>
              </mc:Choice>
              <mc:Fallback>
                <p:oleObj name="公式" r:id="rId11" imgW="4647960" imgH="495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5838825"/>
                        <a:ext cx="46450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4417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52</a:t>
            </a:fld>
            <a:endParaRPr lang="zh-CN" altLang="en-US"/>
          </a:p>
        </p:txBody>
      </p:sp>
      <p:sp>
        <p:nvSpPr>
          <p:cNvPr id="3" name="Rectangle 2"/>
          <p:cNvSpPr>
            <a:spLocks noChangeArrowheads="1"/>
          </p:cNvSpPr>
          <p:nvPr/>
        </p:nvSpPr>
        <p:spPr bwMode="auto">
          <a:xfrm>
            <a:off x="539750" y="620713"/>
            <a:ext cx="300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400" b="1" smtClean="0">
                <a:solidFill>
                  <a:srgbClr val="FFFFFF"/>
                </a:solidFill>
                <a:latin typeface="Arial" pitchFamily="34" charset="0"/>
              </a:rPr>
              <a:t>其中中子的静止质量</a:t>
            </a:r>
            <a:r>
              <a:rPr lang="zh-CN" altLang="en-US" smtClean="0">
                <a:solidFill>
                  <a:srgbClr val="000000"/>
                </a:solidFill>
                <a:latin typeface="Arial" pitchFamily="34" charset="0"/>
              </a:rPr>
              <a:t> </a:t>
            </a:r>
          </a:p>
        </p:txBody>
      </p:sp>
      <p:grpSp>
        <p:nvGrpSpPr>
          <p:cNvPr id="5" name="Group 4"/>
          <p:cNvGrpSpPr>
            <a:grpSpLocks/>
          </p:cNvGrpSpPr>
          <p:nvPr/>
        </p:nvGrpSpPr>
        <p:grpSpPr bwMode="auto">
          <a:xfrm>
            <a:off x="982663" y="1268413"/>
            <a:ext cx="2508250" cy="457200"/>
            <a:chOff x="561" y="1162"/>
            <a:chExt cx="1580" cy="288"/>
          </a:xfrm>
        </p:grpSpPr>
        <p:sp>
          <p:nvSpPr>
            <p:cNvPr id="6" name="Rectangle 5"/>
            <p:cNvSpPr>
              <a:spLocks noChangeArrowheads="1"/>
            </p:cNvSpPr>
            <p:nvPr/>
          </p:nvSpPr>
          <p:spPr bwMode="auto">
            <a:xfrm>
              <a:off x="1020" y="1162"/>
              <a:ext cx="11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Arial" pitchFamily="34" charset="0"/>
                </a:rPr>
                <a:t>的静止质量</a:t>
              </a:r>
              <a:r>
                <a:rPr kumimoji="0" lang="zh-CN" altLang="en-US" sz="1800" b="0" i="0" u="none" strike="noStrike" kern="0" cap="none" spc="0" normalizeH="0" baseline="0" noProof="0" smtClean="0">
                  <a:ln>
                    <a:noFill/>
                  </a:ln>
                  <a:solidFill>
                    <a:srgbClr val="000000"/>
                  </a:solidFill>
                  <a:effectLst/>
                  <a:uLnTx/>
                  <a:uFillTx/>
                  <a:latin typeface="Arial" pitchFamily="34" charset="0"/>
                </a:rPr>
                <a:t> </a:t>
              </a:r>
            </a:p>
          </p:txBody>
        </p:sp>
        <p:graphicFrame>
          <p:nvGraphicFramePr>
            <p:cNvPr id="7" name="Object 6"/>
            <p:cNvGraphicFramePr>
              <a:graphicFrameLocks noChangeAspect="1"/>
            </p:cNvGraphicFramePr>
            <p:nvPr/>
          </p:nvGraphicFramePr>
          <p:xfrm>
            <a:off x="561" y="1185"/>
            <a:ext cx="356" cy="261"/>
          </p:xfrm>
          <a:graphic>
            <a:graphicData uri="http://schemas.openxmlformats.org/presentationml/2006/ole">
              <mc:AlternateContent xmlns:mc="http://schemas.openxmlformats.org/markup-compatibility/2006">
                <mc:Choice xmlns:v="urn:schemas-microsoft-com:vml" Requires="v">
                  <p:oleObj spid="_x0000_s1531102" name="公式" r:id="rId3" imgW="571320" imgH="419040" progId="Equation.3">
                    <p:embed/>
                  </p:oleObj>
                </mc:Choice>
                <mc:Fallback>
                  <p:oleObj name="公式" r:id="rId3" imgW="5713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 y="1185"/>
                          <a:ext cx="356"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8"/>
          <p:cNvGrpSpPr>
            <a:grpSpLocks/>
          </p:cNvGrpSpPr>
          <p:nvPr/>
        </p:nvGrpSpPr>
        <p:grpSpPr bwMode="auto">
          <a:xfrm>
            <a:off x="900113" y="1916113"/>
            <a:ext cx="2570162" cy="523875"/>
            <a:chOff x="568" y="1570"/>
            <a:chExt cx="1619" cy="330"/>
          </a:xfrm>
        </p:grpSpPr>
        <p:sp>
          <p:nvSpPr>
            <p:cNvPr id="10" name="Rectangle 9"/>
            <p:cNvSpPr>
              <a:spLocks noChangeArrowheads="1"/>
            </p:cNvSpPr>
            <p:nvPr/>
          </p:nvSpPr>
          <p:spPr bwMode="auto">
            <a:xfrm>
              <a:off x="1066" y="1570"/>
              <a:ext cx="11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Arial" pitchFamily="34" charset="0"/>
                </a:rPr>
                <a:t>的静止质量</a:t>
              </a:r>
              <a:r>
                <a:rPr kumimoji="0" lang="zh-CN" altLang="en-US" sz="1800" b="0" i="0" u="none" strike="noStrike" kern="0" cap="none" spc="0" normalizeH="0" baseline="0" noProof="0" smtClean="0">
                  <a:ln>
                    <a:noFill/>
                  </a:ln>
                  <a:solidFill>
                    <a:srgbClr val="000000"/>
                  </a:solidFill>
                  <a:effectLst/>
                  <a:uLnTx/>
                  <a:uFillTx/>
                  <a:latin typeface="Arial" pitchFamily="34" charset="0"/>
                </a:rPr>
                <a:t> </a:t>
              </a:r>
            </a:p>
          </p:txBody>
        </p:sp>
        <p:graphicFrame>
          <p:nvGraphicFramePr>
            <p:cNvPr id="11" name="Object 10"/>
            <p:cNvGraphicFramePr>
              <a:graphicFrameLocks noChangeAspect="1"/>
            </p:cNvGraphicFramePr>
            <p:nvPr/>
          </p:nvGraphicFramePr>
          <p:xfrm>
            <a:off x="568" y="1639"/>
            <a:ext cx="412" cy="261"/>
          </p:xfrm>
          <a:graphic>
            <a:graphicData uri="http://schemas.openxmlformats.org/presentationml/2006/ole">
              <mc:AlternateContent xmlns:mc="http://schemas.openxmlformats.org/markup-compatibility/2006">
                <mc:Choice xmlns:v="urn:schemas-microsoft-com:vml" Requires="v">
                  <p:oleObj spid="_x0000_s1531103" name="公式" r:id="rId5" imgW="660240" imgH="419040" progId="Equation.3">
                    <p:embed/>
                  </p:oleObj>
                </mc:Choice>
                <mc:Fallback>
                  <p:oleObj name="公式" r:id="rId5" imgW="6602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 y="1639"/>
                          <a:ext cx="41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12"/>
          <p:cNvGrpSpPr>
            <a:grpSpLocks/>
          </p:cNvGrpSpPr>
          <p:nvPr/>
        </p:nvGrpSpPr>
        <p:grpSpPr bwMode="auto">
          <a:xfrm>
            <a:off x="971550" y="2565400"/>
            <a:ext cx="2509838" cy="457200"/>
            <a:chOff x="606" y="1979"/>
            <a:chExt cx="1581" cy="288"/>
          </a:xfrm>
        </p:grpSpPr>
        <p:sp>
          <p:nvSpPr>
            <p:cNvPr id="14" name="Rectangle 13"/>
            <p:cNvSpPr>
              <a:spLocks noChangeArrowheads="1"/>
            </p:cNvSpPr>
            <p:nvPr/>
          </p:nvSpPr>
          <p:spPr bwMode="auto">
            <a:xfrm>
              <a:off x="1066" y="1979"/>
              <a:ext cx="11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FFFFFF"/>
                  </a:solidFill>
                  <a:effectLst/>
                  <a:uLnTx/>
                  <a:uFillTx/>
                  <a:latin typeface="Arial" pitchFamily="34" charset="0"/>
                </a:rPr>
                <a:t>的静止质量</a:t>
              </a:r>
              <a:r>
                <a:rPr kumimoji="0" lang="zh-CN" altLang="en-US" sz="1800" b="0" i="0" u="none" strike="noStrike" kern="0" cap="none" spc="0" normalizeH="0" baseline="0" noProof="0" smtClean="0">
                  <a:ln>
                    <a:noFill/>
                  </a:ln>
                  <a:solidFill>
                    <a:srgbClr val="000000"/>
                  </a:solidFill>
                  <a:effectLst/>
                  <a:uLnTx/>
                  <a:uFillTx/>
                  <a:latin typeface="Arial" pitchFamily="34" charset="0"/>
                </a:rPr>
                <a:t> </a:t>
              </a:r>
            </a:p>
          </p:txBody>
        </p:sp>
        <p:graphicFrame>
          <p:nvGraphicFramePr>
            <p:cNvPr id="15" name="Object 14"/>
            <p:cNvGraphicFramePr>
              <a:graphicFrameLocks noChangeAspect="1"/>
            </p:cNvGraphicFramePr>
            <p:nvPr/>
          </p:nvGraphicFramePr>
          <p:xfrm>
            <a:off x="606" y="2002"/>
            <a:ext cx="365" cy="261"/>
          </p:xfrm>
          <a:graphic>
            <a:graphicData uri="http://schemas.openxmlformats.org/presentationml/2006/ole">
              <mc:AlternateContent xmlns:mc="http://schemas.openxmlformats.org/markup-compatibility/2006">
                <mc:Choice xmlns:v="urn:schemas-microsoft-com:vml" Requires="v">
                  <p:oleObj spid="_x0000_s1531104" name="公式" r:id="rId7" imgW="583920" imgH="419040" progId="Equation.3">
                    <p:embed/>
                  </p:oleObj>
                </mc:Choice>
                <mc:Fallback>
                  <p:oleObj name="公式" r:id="rId7" imgW="58392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 y="2002"/>
                          <a:ext cx="365"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 name="Object 16"/>
          <p:cNvGraphicFramePr>
            <a:graphicFrameLocks noChangeAspect="1"/>
          </p:cNvGraphicFramePr>
          <p:nvPr>
            <p:extLst>
              <p:ext uri="{D42A27DB-BD31-4B8C-83A1-F6EECF244321}">
                <p14:modId xmlns:p14="http://schemas.microsoft.com/office/powerpoint/2010/main" val="3321791456"/>
              </p:ext>
            </p:extLst>
          </p:nvPr>
        </p:nvGraphicFramePr>
        <p:xfrm>
          <a:off x="3995936" y="668338"/>
          <a:ext cx="1778000" cy="457200"/>
        </p:xfrm>
        <a:graphic>
          <a:graphicData uri="http://schemas.openxmlformats.org/presentationml/2006/ole">
            <mc:AlternateContent xmlns:mc="http://schemas.openxmlformats.org/markup-compatibility/2006">
              <mc:Choice xmlns:v="urn:schemas-microsoft-com:vml" Requires="v">
                <p:oleObj spid="_x0000_s1531105" name="Equation" r:id="rId9" imgW="888840" imgH="228600" progId="Equation.DSMT4">
                  <p:embed/>
                </p:oleObj>
              </mc:Choice>
              <mc:Fallback>
                <p:oleObj name="Equation" r:id="rId9" imgW="888840" imgH="228600" progId="Equation.DSMT4">
                  <p:embed/>
                  <p:pic>
                    <p:nvPicPr>
                      <p:cNvPr id="0" name=""/>
                      <p:cNvPicPr>
                        <a:picLocks noChangeAspect="1" noChangeArrowheads="1"/>
                      </p:cNvPicPr>
                      <p:nvPr/>
                    </p:nvPicPr>
                    <p:blipFill>
                      <a:blip r:embed="rId10"/>
                      <a:srcRect/>
                      <a:stretch>
                        <a:fillRect/>
                      </a:stretch>
                    </p:blipFill>
                    <p:spPr bwMode="auto">
                      <a:xfrm>
                        <a:off x="3995936" y="668338"/>
                        <a:ext cx="1778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4003675" y="1376363"/>
          <a:ext cx="2665413" cy="419100"/>
        </p:xfrm>
        <a:graphic>
          <a:graphicData uri="http://schemas.openxmlformats.org/presentationml/2006/ole">
            <mc:AlternateContent xmlns:mc="http://schemas.openxmlformats.org/markup-compatibility/2006">
              <mc:Choice xmlns:v="urn:schemas-microsoft-com:vml" Requires="v">
                <p:oleObj spid="_x0000_s1531106" name="公式" r:id="rId11" imgW="2666880" imgH="419040" progId="Equation.3">
                  <p:embed/>
                </p:oleObj>
              </mc:Choice>
              <mc:Fallback>
                <p:oleObj name="公式" r:id="rId11" imgW="266688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3675" y="1376363"/>
                        <a:ext cx="26654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nvGraphicFramePr>
        <p:xfrm>
          <a:off x="4008438" y="2024063"/>
          <a:ext cx="2703512" cy="419100"/>
        </p:xfrm>
        <a:graphic>
          <a:graphicData uri="http://schemas.openxmlformats.org/presentationml/2006/ole">
            <mc:AlternateContent xmlns:mc="http://schemas.openxmlformats.org/markup-compatibility/2006">
              <mc:Choice xmlns:v="urn:schemas-microsoft-com:vml" Requires="v">
                <p:oleObj spid="_x0000_s1531107" name="公式" r:id="rId13" imgW="2705040" imgH="419040" progId="Equation.3">
                  <p:embed/>
                </p:oleObj>
              </mc:Choice>
              <mc:Fallback>
                <p:oleObj name="公式" r:id="rId13" imgW="2705040" imgH="419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8438" y="2024063"/>
                        <a:ext cx="270351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nvGraphicFramePr>
        <p:xfrm>
          <a:off x="3983038" y="2673350"/>
          <a:ext cx="2514600" cy="419100"/>
        </p:xfrm>
        <a:graphic>
          <a:graphicData uri="http://schemas.openxmlformats.org/presentationml/2006/ole">
            <mc:AlternateContent xmlns:mc="http://schemas.openxmlformats.org/markup-compatibility/2006">
              <mc:Choice xmlns:v="urn:schemas-microsoft-com:vml" Requires="v">
                <p:oleObj spid="_x0000_s1531108" name="公式" r:id="rId15" imgW="2514600" imgH="419040" progId="Equation.3">
                  <p:embed/>
                </p:oleObj>
              </mc:Choice>
              <mc:Fallback>
                <p:oleObj name="公式" r:id="rId15" imgW="2514600" imgH="419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3038" y="2673350"/>
                        <a:ext cx="2514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539750" y="32591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则反应物的静止质量之和为</a:t>
            </a:r>
          </a:p>
        </p:txBody>
      </p:sp>
      <p:graphicFrame>
        <p:nvGraphicFramePr>
          <p:cNvPr id="26" name="Object 25"/>
          <p:cNvGraphicFramePr>
            <a:graphicFrameLocks noChangeAspect="1"/>
          </p:cNvGraphicFramePr>
          <p:nvPr/>
        </p:nvGraphicFramePr>
        <p:xfrm>
          <a:off x="2227263" y="3890963"/>
          <a:ext cx="4989512" cy="381000"/>
        </p:xfrm>
        <a:graphic>
          <a:graphicData uri="http://schemas.openxmlformats.org/presentationml/2006/ole">
            <mc:AlternateContent xmlns:mc="http://schemas.openxmlformats.org/markup-compatibility/2006">
              <mc:Choice xmlns:v="urn:schemas-microsoft-com:vml" Requires="v">
                <p:oleObj spid="_x0000_s1531109" name="公式" r:id="rId17" imgW="4991040" imgH="380880" progId="Equation.3">
                  <p:embed/>
                </p:oleObj>
              </mc:Choice>
              <mc:Fallback>
                <p:oleObj name="公式" r:id="rId17" imgW="4991040" imgH="380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7263" y="3890963"/>
                        <a:ext cx="49895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6"/>
          <p:cNvSpPr>
            <a:spLocks noChangeArrowheads="1"/>
          </p:cNvSpPr>
          <p:nvPr/>
        </p:nvSpPr>
        <p:spPr bwMode="auto">
          <a:xfrm>
            <a:off x="539750" y="4437063"/>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生成物的静止质量之和为</a:t>
            </a:r>
          </a:p>
        </p:txBody>
      </p:sp>
      <p:graphicFrame>
        <p:nvGraphicFramePr>
          <p:cNvPr id="29" name="Object 28"/>
          <p:cNvGraphicFramePr>
            <a:graphicFrameLocks noChangeAspect="1"/>
          </p:cNvGraphicFramePr>
          <p:nvPr/>
        </p:nvGraphicFramePr>
        <p:xfrm>
          <a:off x="2268538" y="5045075"/>
          <a:ext cx="5129212" cy="381000"/>
        </p:xfrm>
        <a:graphic>
          <a:graphicData uri="http://schemas.openxmlformats.org/presentationml/2006/ole">
            <mc:AlternateContent xmlns:mc="http://schemas.openxmlformats.org/markup-compatibility/2006">
              <mc:Choice xmlns:v="urn:schemas-microsoft-com:vml" Requires="v">
                <p:oleObj spid="_x0000_s1531110" name="公式" r:id="rId19" imgW="5130720" imgH="380880" progId="Equation.3">
                  <p:embed/>
                </p:oleObj>
              </mc:Choice>
              <mc:Fallback>
                <p:oleObj name="公式" r:id="rId19" imgW="5130720" imgH="380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5045075"/>
                        <a:ext cx="51292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nvGraphicFramePr>
        <p:xfrm>
          <a:off x="2671763" y="5670550"/>
          <a:ext cx="1587500" cy="279400"/>
        </p:xfrm>
        <a:graphic>
          <a:graphicData uri="http://schemas.openxmlformats.org/presentationml/2006/ole">
            <mc:AlternateContent xmlns:mc="http://schemas.openxmlformats.org/markup-compatibility/2006">
              <mc:Choice xmlns:v="urn:schemas-microsoft-com:vml" Requires="v">
                <p:oleObj spid="_x0000_s1531111" name="公式" r:id="rId21" imgW="1587240" imgH="279360" progId="Equation.3">
                  <p:embed/>
                </p:oleObj>
              </mc:Choice>
              <mc:Fallback>
                <p:oleObj name="公式" r:id="rId21" imgW="1587240" imgH="2793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71763" y="5670550"/>
                        <a:ext cx="1587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98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53</a:t>
            </a:fld>
            <a:endParaRPr lang="zh-CN" altLang="en-US"/>
          </a:p>
        </p:txBody>
      </p:sp>
      <p:sp>
        <p:nvSpPr>
          <p:cNvPr id="3" name="Rectangle 2"/>
          <p:cNvSpPr>
            <a:spLocks noChangeArrowheads="1"/>
          </p:cNvSpPr>
          <p:nvPr/>
        </p:nvSpPr>
        <p:spPr bwMode="auto">
          <a:xfrm>
            <a:off x="684213" y="523875"/>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反应前后质量亏损为</a:t>
            </a:r>
          </a:p>
        </p:txBody>
      </p:sp>
      <p:graphicFrame>
        <p:nvGraphicFramePr>
          <p:cNvPr id="4" name="Object 4"/>
          <p:cNvGraphicFramePr>
            <a:graphicFrameLocks noChangeAspect="1"/>
          </p:cNvGraphicFramePr>
          <p:nvPr/>
        </p:nvGraphicFramePr>
        <p:xfrm>
          <a:off x="4284663" y="1700213"/>
          <a:ext cx="3630612" cy="406400"/>
        </p:xfrm>
        <a:graphic>
          <a:graphicData uri="http://schemas.openxmlformats.org/presentationml/2006/ole">
            <mc:AlternateContent xmlns:mc="http://schemas.openxmlformats.org/markup-compatibility/2006">
              <mc:Choice xmlns:v="urn:schemas-microsoft-com:vml" Requires="v">
                <p:oleObj spid="_x0000_s1532060" name="公式" r:id="rId3" imgW="3632040" imgH="406080" progId="Equation.3">
                  <p:embed/>
                </p:oleObj>
              </mc:Choice>
              <mc:Fallback>
                <p:oleObj name="公式" r:id="rId3" imgW="363204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700213"/>
                        <a:ext cx="363061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3779838" y="600075"/>
          <a:ext cx="1712912" cy="381000"/>
        </p:xfrm>
        <a:graphic>
          <a:graphicData uri="http://schemas.openxmlformats.org/presentationml/2006/ole">
            <mc:AlternateContent xmlns:mc="http://schemas.openxmlformats.org/markup-compatibility/2006">
              <mc:Choice xmlns:v="urn:schemas-microsoft-com:vml" Requires="v">
                <p:oleObj spid="_x0000_s1532061" name="公式" r:id="rId5" imgW="1714320" imgH="380880" progId="Equation.3">
                  <p:embed/>
                </p:oleObj>
              </mc:Choice>
              <mc:Fallback>
                <p:oleObj name="公式" r:id="rId5" imgW="17143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600075"/>
                        <a:ext cx="17129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6"/>
          <p:cNvSpPr>
            <a:spLocks noChangeArrowheads="1"/>
          </p:cNvSpPr>
          <p:nvPr/>
        </p:nvSpPr>
        <p:spPr bwMode="auto">
          <a:xfrm>
            <a:off x="684213" y="2395736"/>
            <a:ext cx="269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400" b="1" smtClean="0">
                <a:solidFill>
                  <a:srgbClr val="FFFFFF"/>
                </a:solidFill>
                <a:latin typeface="Arial" pitchFamily="34" charset="0"/>
              </a:rPr>
              <a:t>其中原子质量单位</a:t>
            </a:r>
            <a:r>
              <a:rPr lang="zh-CN" altLang="en-US" smtClean="0">
                <a:solidFill>
                  <a:srgbClr val="000000"/>
                </a:solidFill>
                <a:latin typeface="Arial" pitchFamily="34" charset="0"/>
              </a:rPr>
              <a:t> </a:t>
            </a:r>
          </a:p>
        </p:txBody>
      </p:sp>
      <p:graphicFrame>
        <p:nvGraphicFramePr>
          <p:cNvPr id="7" name="Object 8"/>
          <p:cNvGraphicFramePr>
            <a:graphicFrameLocks noChangeAspect="1"/>
          </p:cNvGraphicFramePr>
          <p:nvPr>
            <p:extLst>
              <p:ext uri="{D42A27DB-BD31-4B8C-83A1-F6EECF244321}">
                <p14:modId xmlns:p14="http://schemas.microsoft.com/office/powerpoint/2010/main" val="3075182110"/>
              </p:ext>
            </p:extLst>
          </p:nvPr>
        </p:nvGraphicFramePr>
        <p:xfrm>
          <a:off x="3708400" y="2433836"/>
          <a:ext cx="2247900" cy="406400"/>
        </p:xfrm>
        <a:graphic>
          <a:graphicData uri="http://schemas.openxmlformats.org/presentationml/2006/ole">
            <mc:AlternateContent xmlns:mc="http://schemas.openxmlformats.org/markup-compatibility/2006">
              <mc:Choice xmlns:v="urn:schemas-microsoft-com:vml" Requires="v">
                <p:oleObj spid="_x0000_s1532062" name="公式" r:id="rId7" imgW="2247840" imgH="406080" progId="Equation.3">
                  <p:embed/>
                </p:oleObj>
              </mc:Choice>
              <mc:Fallback>
                <p:oleObj name="公式" r:id="rId7" imgW="224784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433836"/>
                        <a:ext cx="2247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
          <p:cNvSpPr>
            <a:spLocks noChangeArrowheads="1"/>
          </p:cNvSpPr>
          <p:nvPr/>
        </p:nvSpPr>
        <p:spPr bwMode="auto">
          <a:xfrm>
            <a:off x="696913" y="3212976"/>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释放的能量</a:t>
            </a:r>
          </a:p>
        </p:txBody>
      </p:sp>
      <p:graphicFrame>
        <p:nvGraphicFramePr>
          <p:cNvPr id="10" name="Object 12"/>
          <p:cNvGraphicFramePr>
            <a:graphicFrameLocks noChangeAspect="1"/>
          </p:cNvGraphicFramePr>
          <p:nvPr>
            <p:extLst>
              <p:ext uri="{D42A27DB-BD31-4B8C-83A1-F6EECF244321}">
                <p14:modId xmlns:p14="http://schemas.microsoft.com/office/powerpoint/2010/main" val="1527934293"/>
              </p:ext>
            </p:extLst>
          </p:nvPr>
        </p:nvGraphicFramePr>
        <p:xfrm>
          <a:off x="2628900" y="3252663"/>
          <a:ext cx="4748213" cy="406400"/>
        </p:xfrm>
        <a:graphic>
          <a:graphicData uri="http://schemas.openxmlformats.org/presentationml/2006/ole">
            <mc:AlternateContent xmlns:mc="http://schemas.openxmlformats.org/markup-compatibility/2006">
              <mc:Choice xmlns:v="urn:schemas-microsoft-com:vml" Requires="v">
                <p:oleObj spid="_x0000_s1532063" name="公式" r:id="rId9" imgW="4749480" imgH="406080" progId="Equation.3">
                  <p:embed/>
                </p:oleObj>
              </mc:Choice>
              <mc:Fallback>
                <p:oleObj name="公式" r:id="rId9" imgW="47494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8900" y="3252663"/>
                        <a:ext cx="4748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329192457"/>
              </p:ext>
            </p:extLst>
          </p:nvPr>
        </p:nvGraphicFramePr>
        <p:xfrm>
          <a:off x="3063875" y="3894013"/>
          <a:ext cx="2093913" cy="342900"/>
        </p:xfrm>
        <a:graphic>
          <a:graphicData uri="http://schemas.openxmlformats.org/presentationml/2006/ole">
            <mc:AlternateContent xmlns:mc="http://schemas.openxmlformats.org/markup-compatibility/2006">
              <mc:Choice xmlns:v="urn:schemas-microsoft-com:vml" Requires="v">
                <p:oleObj spid="_x0000_s1532064" name="公式" r:id="rId11" imgW="2095200" imgH="342720" progId="Equation.3">
                  <p:embed/>
                </p:oleObj>
              </mc:Choice>
              <mc:Fallback>
                <p:oleObj name="公式" r:id="rId11" imgW="209520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875" y="3894013"/>
                        <a:ext cx="20939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1428141864"/>
              </p:ext>
            </p:extLst>
          </p:nvPr>
        </p:nvGraphicFramePr>
        <p:xfrm>
          <a:off x="3054350" y="4535363"/>
          <a:ext cx="3173413" cy="342900"/>
        </p:xfrm>
        <a:graphic>
          <a:graphicData uri="http://schemas.openxmlformats.org/presentationml/2006/ole">
            <mc:AlternateContent xmlns:mc="http://schemas.openxmlformats.org/markup-compatibility/2006">
              <mc:Choice xmlns:v="urn:schemas-microsoft-com:vml" Requires="v">
                <p:oleObj spid="_x0000_s1532065" name="公式" r:id="rId13" imgW="3174840" imgH="342720" progId="Equation.3">
                  <p:embed/>
                </p:oleObj>
              </mc:Choice>
              <mc:Fallback>
                <p:oleObj name="公式" r:id="rId13" imgW="3174840" imgH="342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4350" y="4535363"/>
                        <a:ext cx="31734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5"/>
          <p:cNvSpPr txBox="1">
            <a:spLocks noChangeArrowheads="1"/>
          </p:cNvSpPr>
          <p:nvPr/>
        </p:nvSpPr>
        <p:spPr bwMode="auto">
          <a:xfrm>
            <a:off x="900113" y="5186363"/>
            <a:ext cx="7632700" cy="1000980"/>
          </a:xfrm>
          <a:prstGeom prst="rect">
            <a:avLst/>
          </a:prstGeom>
          <a:solidFill>
            <a:srgbClr val="33CCCC">
              <a:alpha val="10001"/>
            </a:srgbClr>
          </a:solidFill>
          <a:ln w="9525" algn="ctr">
            <a:solidFill>
              <a:srgbClr val="808080">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3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一千克铀</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-235</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全部裂变，所放出的可利用的核能相当于约</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2500t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标准煤燃料所放出的热能。</a:t>
            </a:r>
            <a:r>
              <a:rPr kumimoji="0" lang="zh-CN" altLang="en-US" sz="18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p>
        </p:txBody>
      </p:sp>
      <p:graphicFrame>
        <p:nvGraphicFramePr>
          <p:cNvPr id="14" name="Object 16"/>
          <p:cNvGraphicFramePr>
            <a:graphicFrameLocks noChangeAspect="1"/>
          </p:cNvGraphicFramePr>
          <p:nvPr>
            <p:extLst>
              <p:ext uri="{D42A27DB-BD31-4B8C-83A1-F6EECF244321}">
                <p14:modId xmlns:p14="http://schemas.microsoft.com/office/powerpoint/2010/main" val="1395962391"/>
              </p:ext>
            </p:extLst>
          </p:nvPr>
        </p:nvGraphicFramePr>
        <p:xfrm>
          <a:off x="4253758" y="1196752"/>
          <a:ext cx="3225600" cy="354960"/>
        </p:xfrm>
        <a:graphic>
          <a:graphicData uri="http://schemas.openxmlformats.org/presentationml/2006/ole">
            <mc:AlternateContent xmlns:mc="http://schemas.openxmlformats.org/markup-compatibility/2006">
              <mc:Choice xmlns:v="urn:schemas-microsoft-com:vml" Requires="v">
                <p:oleObj spid="_x0000_s1532066" name="Equation" r:id="rId15" imgW="1612800" imgH="177480" progId="Equation.DSMT4">
                  <p:embed/>
                </p:oleObj>
              </mc:Choice>
              <mc:Fallback>
                <p:oleObj name="Equation" r:id="rId15" imgW="1612800" imgH="177480" progId="Equation.DSMT4">
                  <p:embed/>
                  <p:pic>
                    <p:nvPicPr>
                      <p:cNvPr id="0" name=""/>
                      <p:cNvPicPr>
                        <a:picLocks noChangeAspect="1" noChangeArrowheads="1"/>
                      </p:cNvPicPr>
                      <p:nvPr/>
                    </p:nvPicPr>
                    <p:blipFill>
                      <a:blip r:embed="rId16"/>
                      <a:srcRect/>
                      <a:stretch>
                        <a:fillRect/>
                      </a:stretch>
                    </p:blipFill>
                    <p:spPr bwMode="auto">
                      <a:xfrm>
                        <a:off x="4253758" y="1196752"/>
                        <a:ext cx="3225600" cy="35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813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54</a:t>
            </a:fld>
            <a:endParaRPr lang="zh-CN" altLang="en-US"/>
          </a:p>
        </p:txBody>
      </p:sp>
      <p:sp>
        <p:nvSpPr>
          <p:cNvPr id="3" name="Rectangle 2"/>
          <p:cNvSpPr>
            <a:spLocks noChangeArrowheads="1"/>
          </p:cNvSpPr>
          <p:nvPr/>
        </p:nvSpPr>
        <p:spPr bwMode="auto">
          <a:xfrm>
            <a:off x="628650" y="620713"/>
            <a:ext cx="686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00FFFF"/>
                </a:solidFill>
                <a:latin typeface="Arial" pitchFamily="34" charset="0"/>
              </a:rPr>
              <a:t>聚变反应</a:t>
            </a:r>
            <a:r>
              <a:rPr lang="en-US" altLang="zh-CN" sz="2400" b="1" smtClean="0">
                <a:solidFill>
                  <a:srgbClr val="00FFFF"/>
                </a:solidFill>
                <a:latin typeface="Arial" pitchFamily="34" charset="0"/>
              </a:rPr>
              <a:t>:</a:t>
            </a:r>
            <a:r>
              <a:rPr lang="en-US" altLang="zh-CN" sz="2400" b="1" smtClean="0">
                <a:solidFill>
                  <a:srgbClr val="00FF00"/>
                </a:solidFill>
                <a:latin typeface="Arial" pitchFamily="34" charset="0"/>
              </a:rPr>
              <a:t> </a:t>
            </a:r>
            <a:r>
              <a:rPr lang="zh-CN" altLang="en-US" sz="2400" b="1" smtClean="0">
                <a:solidFill>
                  <a:srgbClr val="FFFFFF"/>
                </a:solidFill>
                <a:latin typeface="Arial" pitchFamily="34" charset="0"/>
              </a:rPr>
              <a:t>轻原子核聚合成较重原子核的核反应。</a:t>
            </a:r>
            <a:r>
              <a:rPr lang="zh-CN" altLang="en-US" smtClean="0">
                <a:solidFill>
                  <a:srgbClr val="000000"/>
                </a:solidFill>
                <a:latin typeface="Arial" pitchFamily="34" charset="0"/>
              </a:rPr>
              <a:t> </a:t>
            </a:r>
          </a:p>
        </p:txBody>
      </p:sp>
      <p:sp>
        <p:nvSpPr>
          <p:cNvPr id="4" name="Rectangle 3"/>
          <p:cNvSpPr>
            <a:spLocks noChangeArrowheads="1"/>
          </p:cNvSpPr>
          <p:nvPr/>
        </p:nvSpPr>
        <p:spPr bwMode="auto">
          <a:xfrm>
            <a:off x="642938" y="1196975"/>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例如反应</a:t>
            </a:r>
            <a:r>
              <a:rPr lang="zh-CN" altLang="en-US" smtClean="0">
                <a:solidFill>
                  <a:srgbClr val="000000"/>
                </a:solidFill>
                <a:latin typeface="Arial" pitchFamily="34" charset="0"/>
              </a:rPr>
              <a:t> </a:t>
            </a:r>
          </a:p>
        </p:txBody>
      </p:sp>
      <p:graphicFrame>
        <p:nvGraphicFramePr>
          <p:cNvPr id="6" name="Object 5"/>
          <p:cNvGraphicFramePr>
            <a:graphicFrameLocks noChangeAspect="1"/>
          </p:cNvGraphicFramePr>
          <p:nvPr/>
        </p:nvGraphicFramePr>
        <p:xfrm>
          <a:off x="2419350" y="1241425"/>
          <a:ext cx="2144713" cy="406400"/>
        </p:xfrm>
        <a:graphic>
          <a:graphicData uri="http://schemas.openxmlformats.org/presentationml/2006/ole">
            <mc:AlternateContent xmlns:mc="http://schemas.openxmlformats.org/markup-compatibility/2006">
              <mc:Choice xmlns:v="urn:schemas-microsoft-com:vml" Requires="v">
                <p:oleObj spid="_x0000_s1533084" name="公式" r:id="rId3" imgW="2145960" imgH="406080" progId="Equation.3">
                  <p:embed/>
                </p:oleObj>
              </mc:Choice>
              <mc:Fallback>
                <p:oleObj name="公式" r:id="rId3" imgW="21459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1241425"/>
                        <a:ext cx="21447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642938" y="1773238"/>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反应之前静止质量之和为</a:t>
            </a:r>
          </a:p>
        </p:txBody>
      </p:sp>
      <p:graphicFrame>
        <p:nvGraphicFramePr>
          <p:cNvPr id="9" name="Object 8"/>
          <p:cNvGraphicFramePr>
            <a:graphicFrameLocks noChangeAspect="1"/>
          </p:cNvGraphicFramePr>
          <p:nvPr/>
        </p:nvGraphicFramePr>
        <p:xfrm>
          <a:off x="2435225" y="2420938"/>
          <a:ext cx="2497138" cy="400050"/>
        </p:xfrm>
        <a:graphic>
          <a:graphicData uri="http://schemas.openxmlformats.org/presentationml/2006/ole">
            <mc:AlternateContent xmlns:mc="http://schemas.openxmlformats.org/markup-compatibility/2006">
              <mc:Choice xmlns:v="urn:schemas-microsoft-com:vml" Requires="v">
                <p:oleObj spid="_x0000_s1533085" name="公式" r:id="rId5" imgW="2781000" imgH="444240" progId="Equation.3">
                  <p:embed/>
                </p:oleObj>
              </mc:Choice>
              <mc:Fallback>
                <p:oleObj name="公式" r:id="rId5" imgW="2781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2420938"/>
                        <a:ext cx="24971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2874963" y="3022600"/>
          <a:ext cx="2627312" cy="279400"/>
        </p:xfrm>
        <a:graphic>
          <a:graphicData uri="http://schemas.openxmlformats.org/presentationml/2006/ole">
            <mc:AlternateContent xmlns:mc="http://schemas.openxmlformats.org/markup-compatibility/2006">
              <mc:Choice xmlns:v="urn:schemas-microsoft-com:vml" Requires="v">
                <p:oleObj spid="_x0000_s1533086" name="公式" r:id="rId7" imgW="2628720" imgH="279360" progId="Equation.3">
                  <p:embed/>
                </p:oleObj>
              </mc:Choice>
              <mc:Fallback>
                <p:oleObj name="公式" r:id="rId7" imgW="262872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4963" y="3022600"/>
                        <a:ext cx="2627312"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a:spLocks noChangeArrowheads="1"/>
          </p:cNvSpPr>
          <p:nvPr/>
        </p:nvSpPr>
        <p:spPr bwMode="auto">
          <a:xfrm>
            <a:off x="642938" y="4005263"/>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反应之后静止质量之和为</a:t>
            </a:r>
          </a:p>
        </p:txBody>
      </p:sp>
      <p:graphicFrame>
        <p:nvGraphicFramePr>
          <p:cNvPr id="13" name="Object 12"/>
          <p:cNvGraphicFramePr>
            <a:graphicFrameLocks noChangeAspect="1"/>
          </p:cNvGraphicFramePr>
          <p:nvPr/>
        </p:nvGraphicFramePr>
        <p:xfrm>
          <a:off x="2478088" y="4625975"/>
          <a:ext cx="2197100" cy="457200"/>
        </p:xfrm>
        <a:graphic>
          <a:graphicData uri="http://schemas.openxmlformats.org/presentationml/2006/ole">
            <mc:AlternateContent xmlns:mc="http://schemas.openxmlformats.org/markup-compatibility/2006">
              <mc:Choice xmlns:v="urn:schemas-microsoft-com:vml" Requires="v">
                <p:oleObj spid="_x0000_s1533087" name="公式" r:id="rId9" imgW="2197080" imgH="457200" progId="Equation.3">
                  <p:embed/>
                </p:oleObj>
              </mc:Choice>
              <mc:Fallback>
                <p:oleObj name="公式" r:id="rId9" imgW="219708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8088" y="4625975"/>
                        <a:ext cx="2197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2882900" y="5254625"/>
          <a:ext cx="2627313" cy="279400"/>
        </p:xfrm>
        <a:graphic>
          <a:graphicData uri="http://schemas.openxmlformats.org/presentationml/2006/ole">
            <mc:AlternateContent xmlns:mc="http://schemas.openxmlformats.org/markup-compatibility/2006">
              <mc:Choice xmlns:v="urn:schemas-microsoft-com:vml" Requires="v">
                <p:oleObj spid="_x0000_s1533088" name="公式" r:id="rId11" imgW="2628720" imgH="279360" progId="Equation.3">
                  <p:embed/>
                </p:oleObj>
              </mc:Choice>
              <mc:Fallback>
                <p:oleObj name="公式" r:id="rId11" imgW="262872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2900" y="5254625"/>
                        <a:ext cx="26273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2874963" y="5759450"/>
          <a:ext cx="1295400" cy="279400"/>
        </p:xfrm>
        <a:graphic>
          <a:graphicData uri="http://schemas.openxmlformats.org/presentationml/2006/ole">
            <mc:AlternateContent xmlns:mc="http://schemas.openxmlformats.org/markup-compatibility/2006">
              <mc:Choice xmlns:v="urn:schemas-microsoft-com:vml" Requires="v">
                <p:oleObj spid="_x0000_s1533089" name="公式" r:id="rId13" imgW="1295280" imgH="279360" progId="Equation.3">
                  <p:embed/>
                </p:oleObj>
              </mc:Choice>
              <mc:Fallback>
                <p:oleObj name="公式" r:id="rId13" imgW="129528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4963" y="5759450"/>
                        <a:ext cx="12954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2874963" y="3525838"/>
          <a:ext cx="1295400" cy="279400"/>
        </p:xfrm>
        <a:graphic>
          <a:graphicData uri="http://schemas.openxmlformats.org/presentationml/2006/ole">
            <mc:AlternateContent xmlns:mc="http://schemas.openxmlformats.org/markup-compatibility/2006">
              <mc:Choice xmlns:v="urn:schemas-microsoft-com:vml" Requires="v">
                <p:oleObj spid="_x0000_s1533090" name="公式" r:id="rId15" imgW="1295280" imgH="279360" progId="Equation.3">
                  <p:embed/>
                </p:oleObj>
              </mc:Choice>
              <mc:Fallback>
                <p:oleObj name="公式" r:id="rId15" imgW="1295280" imgH="2793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4963" y="3525838"/>
                        <a:ext cx="12954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18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55</a:t>
            </a:fld>
            <a:endParaRPr lang="zh-CN" altLang="en-US"/>
          </a:p>
        </p:txBody>
      </p:sp>
      <p:sp>
        <p:nvSpPr>
          <p:cNvPr id="3" name="Rectangle 2"/>
          <p:cNvSpPr>
            <a:spLocks noChangeArrowheads="1"/>
          </p:cNvSpPr>
          <p:nvPr/>
        </p:nvSpPr>
        <p:spPr bwMode="auto">
          <a:xfrm>
            <a:off x="539750" y="765175"/>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反应前后静止质量差为</a:t>
            </a:r>
          </a:p>
        </p:txBody>
      </p:sp>
      <p:graphicFrame>
        <p:nvGraphicFramePr>
          <p:cNvPr id="5" name="Object 4"/>
          <p:cNvGraphicFramePr>
            <a:graphicFrameLocks noChangeAspect="1"/>
          </p:cNvGraphicFramePr>
          <p:nvPr/>
        </p:nvGraphicFramePr>
        <p:xfrm>
          <a:off x="2051050" y="1358900"/>
          <a:ext cx="5340350" cy="414338"/>
        </p:xfrm>
        <a:graphic>
          <a:graphicData uri="http://schemas.openxmlformats.org/presentationml/2006/ole">
            <mc:AlternateContent xmlns:mc="http://schemas.openxmlformats.org/markup-compatibility/2006">
              <mc:Choice xmlns:v="urn:schemas-microsoft-com:vml" Requires="v">
                <p:oleObj spid="_x0000_s1534023" name="公式" r:id="rId3" imgW="5346360" imgH="419040" progId="Equation.3">
                  <p:embed/>
                </p:oleObj>
              </mc:Choice>
              <mc:Fallback>
                <p:oleObj name="公式" r:id="rId3" imgW="53463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358900"/>
                        <a:ext cx="534035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539750" y="191611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Arial" pitchFamily="34" charset="0"/>
              </a:rPr>
              <a:t>释放出能量</a:t>
            </a:r>
          </a:p>
        </p:txBody>
      </p:sp>
      <p:graphicFrame>
        <p:nvGraphicFramePr>
          <p:cNvPr id="8" name="Object 7"/>
          <p:cNvGraphicFramePr>
            <a:graphicFrameLocks noChangeAspect="1"/>
          </p:cNvGraphicFramePr>
          <p:nvPr/>
        </p:nvGraphicFramePr>
        <p:xfrm>
          <a:off x="2190750" y="2459038"/>
          <a:ext cx="4686300" cy="406400"/>
        </p:xfrm>
        <a:graphic>
          <a:graphicData uri="http://schemas.openxmlformats.org/presentationml/2006/ole">
            <mc:AlternateContent xmlns:mc="http://schemas.openxmlformats.org/markup-compatibility/2006">
              <mc:Choice xmlns:v="urn:schemas-microsoft-com:vml" Requires="v">
                <p:oleObj spid="_x0000_s1534024" name="公式" r:id="rId5" imgW="4686120" imgH="406080" progId="Equation.3">
                  <p:embed/>
                </p:oleObj>
              </mc:Choice>
              <mc:Fallback>
                <p:oleObj name="公式" r:id="rId5" imgW="46861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2459038"/>
                        <a:ext cx="46863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600325" y="3100388"/>
          <a:ext cx="3556000" cy="342900"/>
        </p:xfrm>
        <a:graphic>
          <a:graphicData uri="http://schemas.openxmlformats.org/presentationml/2006/ole">
            <mc:AlternateContent xmlns:mc="http://schemas.openxmlformats.org/markup-compatibility/2006">
              <mc:Choice xmlns:v="urn:schemas-microsoft-com:vml" Requires="v">
                <p:oleObj spid="_x0000_s1534025" name="公式" r:id="rId7" imgW="3555720" imgH="342720" progId="Equation.3">
                  <p:embed/>
                </p:oleObj>
              </mc:Choice>
              <mc:Fallback>
                <p:oleObj name="公式" r:id="rId7" imgW="355572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325" y="3100388"/>
                        <a:ext cx="3556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6"/>
          <p:cNvSpPr txBox="1">
            <a:spLocks noChangeArrowheads="1"/>
          </p:cNvSpPr>
          <p:nvPr/>
        </p:nvSpPr>
        <p:spPr bwMode="auto">
          <a:xfrm>
            <a:off x="611188" y="3760980"/>
            <a:ext cx="8064500" cy="1684244"/>
          </a:xfrm>
          <a:prstGeom prst="rect">
            <a:avLst/>
          </a:prstGeom>
          <a:solidFill>
            <a:srgbClr val="33CCCC">
              <a:alpha val="10001"/>
            </a:srgbClr>
          </a:solidFill>
          <a:ln w="9525" algn="ctr">
            <a:solidFill>
              <a:srgbClr val="B2B2B2">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50000"/>
              </a:lnSpc>
              <a:spcBef>
                <a:spcPct val="50000"/>
              </a:spcBef>
              <a:spcAft>
                <a:spcPct val="0"/>
              </a:spcAft>
            </a:pPr>
            <a:r>
              <a:rPr lang="zh-CN" altLang="en-US" sz="2400" b="1" dirty="0">
                <a:solidFill>
                  <a:srgbClr val="FFFFFF"/>
                </a:solidFill>
                <a:latin typeface="Times New Roman" pitchFamily="18" charset="0"/>
                <a:cs typeface="Times New Roman" pitchFamily="18" charset="0"/>
              </a:rPr>
              <a:t>一</a:t>
            </a:r>
            <a:r>
              <a:rPr lang="zh-CN" altLang="en-US" sz="2400" b="1" dirty="0" smtClean="0">
                <a:solidFill>
                  <a:srgbClr val="FFFFFF"/>
                </a:solidFill>
                <a:latin typeface="Times New Roman" pitchFamily="18" charset="0"/>
                <a:cs typeface="Times New Roman" pitchFamily="18" charset="0"/>
              </a:rPr>
              <a:t>千克氘核和氚核聚变时所释放出的能量约为</a:t>
            </a:r>
            <a:r>
              <a:rPr lang="zh-CN" altLang="en-US" sz="2400" b="1" dirty="0">
                <a:solidFill>
                  <a:srgbClr val="FFFFFF"/>
                </a:solidFill>
                <a:latin typeface="Times New Roman" pitchFamily="18" charset="0"/>
                <a:cs typeface="Times New Roman" pitchFamily="18" charset="0"/>
              </a:rPr>
              <a:t>一千克</a:t>
            </a:r>
            <a:r>
              <a:rPr lang="zh-CN" altLang="en-US" sz="2400" b="1" dirty="0" smtClean="0">
                <a:solidFill>
                  <a:srgbClr val="FFFFFF"/>
                </a:solidFill>
                <a:latin typeface="Times New Roman" pitchFamily="18" charset="0"/>
                <a:cs typeface="Times New Roman" pitchFamily="18" charset="0"/>
              </a:rPr>
              <a:t>铀</a:t>
            </a:r>
            <a:r>
              <a:rPr lang="en-US" altLang="zh-CN" sz="2400" b="1" dirty="0">
                <a:solidFill>
                  <a:srgbClr val="FFFFFF"/>
                </a:solidFill>
                <a:latin typeface="Times New Roman" pitchFamily="18" charset="0"/>
                <a:cs typeface="Times New Roman" pitchFamily="18" charset="0"/>
              </a:rPr>
              <a:t>-</a:t>
            </a:r>
            <a:r>
              <a:rPr lang="en-US" altLang="zh-CN" sz="2400" b="1" dirty="0" smtClean="0">
                <a:solidFill>
                  <a:srgbClr val="FFFFFF"/>
                </a:solidFill>
                <a:latin typeface="Times New Roman" pitchFamily="18" charset="0"/>
                <a:cs typeface="Times New Roman" pitchFamily="18" charset="0"/>
              </a:rPr>
              <a:t>235</a:t>
            </a:r>
            <a:r>
              <a:rPr lang="zh-CN" altLang="en-US" sz="2400" b="1" dirty="0">
                <a:solidFill>
                  <a:srgbClr val="FFFFFF"/>
                </a:solidFill>
                <a:latin typeface="Times New Roman" pitchFamily="18" charset="0"/>
                <a:cs typeface="Times New Roman" pitchFamily="18" charset="0"/>
              </a:rPr>
              <a:t>裂变时所释放</a:t>
            </a:r>
            <a:r>
              <a:rPr lang="zh-CN" altLang="en-US" sz="2400" b="1" dirty="0" smtClean="0">
                <a:solidFill>
                  <a:srgbClr val="FFFFFF"/>
                </a:solidFill>
                <a:latin typeface="Times New Roman" pitchFamily="18" charset="0"/>
                <a:cs typeface="Times New Roman" pitchFamily="18" charset="0"/>
              </a:rPr>
              <a:t>出能量的</a:t>
            </a:r>
            <a:r>
              <a:rPr lang="en-US" altLang="zh-CN" sz="2400" b="1" dirty="0" smtClean="0">
                <a:solidFill>
                  <a:srgbClr val="FFFFFF"/>
                </a:solidFill>
                <a:latin typeface="Times New Roman" pitchFamily="18" charset="0"/>
                <a:cs typeface="Times New Roman" pitchFamily="18" charset="0"/>
              </a:rPr>
              <a:t>4</a:t>
            </a:r>
            <a:r>
              <a:rPr lang="zh-CN" altLang="en-US" sz="2400" b="1" dirty="0" smtClean="0">
                <a:solidFill>
                  <a:srgbClr val="FFFFFF"/>
                </a:solidFill>
                <a:latin typeface="Times New Roman" pitchFamily="18" charset="0"/>
                <a:cs typeface="Times New Roman" pitchFamily="18" charset="0"/>
              </a:rPr>
              <a:t>倍，相当于约</a:t>
            </a:r>
            <a:r>
              <a:rPr lang="en-US" altLang="zh-CN" sz="2400" b="1" dirty="0" smtClean="0">
                <a:solidFill>
                  <a:srgbClr val="FFFFFF"/>
                </a:solidFill>
                <a:latin typeface="Times New Roman" pitchFamily="18" charset="0"/>
                <a:cs typeface="Times New Roman" pitchFamily="18" charset="0"/>
              </a:rPr>
              <a:t>10000t</a:t>
            </a:r>
            <a:r>
              <a:rPr lang="zh-CN" altLang="en-US" sz="2400" b="1" dirty="0">
                <a:solidFill>
                  <a:srgbClr val="FFFFFF"/>
                </a:solidFill>
                <a:latin typeface="Times New Roman" pitchFamily="18" charset="0"/>
                <a:cs typeface="Times New Roman" pitchFamily="18" charset="0"/>
              </a:rPr>
              <a:t>标准煤燃料所放出</a:t>
            </a:r>
            <a:r>
              <a:rPr lang="zh-CN" altLang="en-US" sz="2400" b="1" dirty="0" smtClean="0">
                <a:solidFill>
                  <a:srgbClr val="FFFFFF"/>
                </a:solidFill>
                <a:latin typeface="Times New Roman" pitchFamily="18" charset="0"/>
                <a:cs typeface="Times New Roman" pitchFamily="18" charset="0"/>
              </a:rPr>
              <a:t>的能量。</a:t>
            </a:r>
          </a:p>
        </p:txBody>
      </p:sp>
    </p:spTree>
    <p:extLst>
      <p:ext uri="{BB962C8B-B14F-4D97-AF65-F5344CB8AC3E}">
        <p14:creationId xmlns:p14="http://schemas.microsoft.com/office/powerpoint/2010/main" val="414290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5"/>
          <p:cNvSpPr>
            <a:spLocks noChangeArrowheads="1"/>
          </p:cNvSpPr>
          <p:nvPr/>
        </p:nvSpPr>
        <p:spPr bwMode="auto">
          <a:xfrm>
            <a:off x="4571081" y="4260759"/>
            <a:ext cx="3960813" cy="576262"/>
          </a:xfrm>
          <a:prstGeom prst="rect">
            <a:avLst/>
          </a:prstGeom>
          <a:solidFill>
            <a:srgbClr val="33CCCC">
              <a:alpha val="20000"/>
            </a:srgbClr>
          </a:solidFill>
          <a:ln w="12700" algn="ctr">
            <a:solidFill>
              <a:srgbClr val="DDDDDD">
                <a:alpha val="7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
        <p:nvSpPr>
          <p:cNvPr id="2" name="灯片编号占位符 1"/>
          <p:cNvSpPr>
            <a:spLocks noGrp="1"/>
          </p:cNvSpPr>
          <p:nvPr>
            <p:ph type="sldNum" sz="quarter" idx="12"/>
          </p:nvPr>
        </p:nvSpPr>
        <p:spPr/>
        <p:txBody>
          <a:bodyPr/>
          <a:lstStyle/>
          <a:p>
            <a:fld id="{5BC6BFF3-3B72-4D96-9AAD-1FA045D44F06}" type="slidenum">
              <a:rPr lang="zh-CN" altLang="en-US" smtClean="0"/>
              <a:t>56</a:t>
            </a:fld>
            <a:endParaRPr lang="zh-CN" altLang="en-US"/>
          </a:p>
        </p:txBody>
      </p:sp>
      <p:sp>
        <p:nvSpPr>
          <p:cNvPr id="3" name="Text Box 2"/>
          <p:cNvSpPr txBox="1">
            <a:spLocks noChangeArrowheads="1"/>
          </p:cNvSpPr>
          <p:nvPr/>
        </p:nvSpPr>
        <p:spPr bwMode="auto">
          <a:xfrm>
            <a:off x="323850" y="188640"/>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4.5.4 </a:t>
            </a:r>
            <a:r>
              <a:rPr kumimoji="1"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相对论能量和动量的关系</a:t>
            </a:r>
          </a:p>
        </p:txBody>
      </p:sp>
      <p:graphicFrame>
        <p:nvGraphicFramePr>
          <p:cNvPr id="4" name="Object 3"/>
          <p:cNvGraphicFramePr>
            <a:graphicFrameLocks noChangeAspect="1"/>
          </p:cNvGraphicFramePr>
          <p:nvPr>
            <p:extLst>
              <p:ext uri="{D42A27DB-BD31-4B8C-83A1-F6EECF244321}">
                <p14:modId xmlns:p14="http://schemas.microsoft.com/office/powerpoint/2010/main" val="3391257621"/>
              </p:ext>
            </p:extLst>
          </p:nvPr>
        </p:nvGraphicFramePr>
        <p:xfrm>
          <a:off x="1475656" y="645369"/>
          <a:ext cx="2743200" cy="990000"/>
        </p:xfrm>
        <a:graphic>
          <a:graphicData uri="http://schemas.openxmlformats.org/presentationml/2006/ole">
            <mc:AlternateContent xmlns:mc="http://schemas.openxmlformats.org/markup-compatibility/2006">
              <mc:Choice xmlns:v="urn:schemas-microsoft-com:vml" Requires="v">
                <p:oleObj spid="_x0000_s1536221" name="Equation" r:id="rId3" imgW="1371600" imgH="495000" progId="Equation.DSMT4">
                  <p:embed/>
                </p:oleObj>
              </mc:Choice>
              <mc:Fallback>
                <p:oleObj name="Equation" r:id="rId3" imgW="1371600" imgH="495000" progId="Equation.DSMT4">
                  <p:embed/>
                  <p:pic>
                    <p:nvPicPr>
                      <p:cNvPr id="0" name=""/>
                      <p:cNvPicPr>
                        <a:picLocks noChangeAspect="1" noChangeArrowheads="1"/>
                      </p:cNvPicPr>
                      <p:nvPr/>
                    </p:nvPicPr>
                    <p:blipFill>
                      <a:blip r:embed="rId4"/>
                      <a:srcRect/>
                      <a:stretch>
                        <a:fillRect/>
                      </a:stretch>
                    </p:blipFill>
                    <p:spPr bwMode="auto">
                      <a:xfrm>
                        <a:off x="1475656" y="645369"/>
                        <a:ext cx="2743200" cy="9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6654652"/>
              </p:ext>
            </p:extLst>
          </p:nvPr>
        </p:nvGraphicFramePr>
        <p:xfrm>
          <a:off x="1471077" y="1647652"/>
          <a:ext cx="2615760" cy="939600"/>
        </p:xfrm>
        <a:graphic>
          <a:graphicData uri="http://schemas.openxmlformats.org/presentationml/2006/ole">
            <mc:AlternateContent xmlns:mc="http://schemas.openxmlformats.org/markup-compatibility/2006">
              <mc:Choice xmlns:v="urn:schemas-microsoft-com:vml" Requires="v">
                <p:oleObj spid="_x0000_s1536222" name="Equation" r:id="rId5" imgW="1307880" imgH="469800" progId="Equation.DSMT4">
                  <p:embed/>
                </p:oleObj>
              </mc:Choice>
              <mc:Fallback>
                <p:oleObj name="Equation" r:id="rId5" imgW="1307880" imgH="469800" progId="Equation.DSMT4">
                  <p:embed/>
                  <p:pic>
                    <p:nvPicPr>
                      <p:cNvPr id="0" name=""/>
                      <p:cNvPicPr>
                        <a:picLocks noChangeAspect="1" noChangeArrowheads="1"/>
                      </p:cNvPicPr>
                      <p:nvPr/>
                    </p:nvPicPr>
                    <p:blipFill>
                      <a:blip r:embed="rId6"/>
                      <a:srcRect/>
                      <a:stretch>
                        <a:fillRect/>
                      </a:stretch>
                    </p:blipFill>
                    <p:spPr bwMode="auto">
                      <a:xfrm>
                        <a:off x="1471077" y="1647652"/>
                        <a:ext cx="2615760" cy="93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p:cNvSpPr txBox="1">
            <a:spLocks noChangeArrowheads="1"/>
          </p:cNvSpPr>
          <p:nvPr/>
        </p:nvSpPr>
        <p:spPr bwMode="auto">
          <a:xfrm>
            <a:off x="1016446" y="2589585"/>
            <a:ext cx="1898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pP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Arial" pitchFamily="34" charset="0"/>
              </a:rPr>
              <a:t>平方后消去</a:t>
            </a:r>
            <a:r>
              <a:rPr kumimoji="1" lang="en-US" altLang="zh-CN" sz="2400" b="1" i="1" u="none" strike="noStrike" kern="0" cap="none" spc="0" normalizeH="0" baseline="0" noProof="0" dirty="0" smtClean="0">
                <a:ln>
                  <a:noFill/>
                </a:ln>
                <a:solidFill>
                  <a:srgbClr val="FFCC66"/>
                </a:solidFill>
                <a:effectLst/>
                <a:uLnTx/>
                <a:uFillTx/>
                <a:latin typeface="Bookman Old Style" pitchFamily="18" charset="0"/>
              </a:rPr>
              <a:t>v</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341071091"/>
              </p:ext>
            </p:extLst>
          </p:nvPr>
        </p:nvGraphicFramePr>
        <p:xfrm>
          <a:off x="4643387" y="4333213"/>
          <a:ext cx="3809520" cy="482400"/>
        </p:xfrm>
        <a:graphic>
          <a:graphicData uri="http://schemas.openxmlformats.org/presentationml/2006/ole">
            <mc:AlternateContent xmlns:mc="http://schemas.openxmlformats.org/markup-compatibility/2006">
              <mc:Choice xmlns:v="urn:schemas-microsoft-com:vml" Requires="v">
                <p:oleObj spid="_x0000_s1536223" name="Equation" r:id="rId7" imgW="1904760" imgH="241200" progId="Equation.DSMT4">
                  <p:embed/>
                </p:oleObj>
              </mc:Choice>
              <mc:Fallback>
                <p:oleObj name="Equation" r:id="rId7" imgW="1904760" imgH="241200" progId="Equation.DSMT4">
                  <p:embed/>
                  <p:pic>
                    <p:nvPicPr>
                      <p:cNvPr id="0" name=""/>
                      <p:cNvPicPr>
                        <a:picLocks noChangeAspect="1" noChangeArrowheads="1"/>
                      </p:cNvPicPr>
                      <p:nvPr/>
                    </p:nvPicPr>
                    <p:blipFill>
                      <a:blip r:embed="rId8"/>
                      <a:srcRect/>
                      <a:stretch>
                        <a:fillRect/>
                      </a:stretch>
                    </p:blipFill>
                    <p:spPr bwMode="auto">
                      <a:xfrm>
                        <a:off x="4643387" y="4333213"/>
                        <a:ext cx="3809520" cy="482400"/>
                      </a:xfrm>
                      <a:prstGeom prst="rect">
                        <a:avLst/>
                      </a:prstGeom>
                      <a:noFill/>
                      <a:ln>
                        <a:noFill/>
                      </a:ln>
                      <a:effectLst/>
                      <a:extLst>
                        <a:ext uri="{909E8E84-426E-40DD-AFC4-6F175D3DCCD1}">
                          <a14:hiddenFill xmlns:a14="http://schemas.microsoft.com/office/drawing/2010/main">
                            <a:solidFill>
                              <a:srgbClr val="00FFCC">
                                <a:alpha val="20000"/>
                              </a:srgbClr>
                            </a:solidFill>
                          </a14:hiddenFill>
                        </a:ext>
                        <a:ext uri="{91240B29-F687-4F45-9708-019B960494DF}">
                          <a14:hiddenLine xmlns:a14="http://schemas.microsoft.com/office/drawing/2010/main" w="9525">
                            <a:solidFill>
                              <a:srgbClr val="FFFFFF">
                                <a:alpha val="50000"/>
                              </a:srgbClr>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AutoShape 9"/>
          <p:cNvSpPr>
            <a:spLocks noChangeArrowheads="1"/>
          </p:cNvSpPr>
          <p:nvPr/>
        </p:nvSpPr>
        <p:spPr bwMode="auto">
          <a:xfrm rot="5400000" flipH="1">
            <a:off x="6509717" y="118914"/>
            <a:ext cx="800100" cy="2381250"/>
          </a:xfrm>
          <a:prstGeom prst="rtTriangle">
            <a:avLst/>
          </a:prstGeom>
          <a:solidFill>
            <a:srgbClr val="3333CC">
              <a:alpha val="39999"/>
            </a:srgbClr>
          </a:solidFill>
          <a:ln w="12700">
            <a:solidFill>
              <a:srgbClr val="00FFFF">
                <a:alpha val="70000"/>
              </a:srgb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graphicFrame>
        <p:nvGraphicFramePr>
          <p:cNvPr id="10" name="Object 10"/>
          <p:cNvGraphicFramePr>
            <a:graphicFrameLocks noChangeAspect="1"/>
          </p:cNvGraphicFramePr>
          <p:nvPr>
            <p:extLst>
              <p:ext uri="{D42A27DB-BD31-4B8C-83A1-F6EECF244321}">
                <p14:modId xmlns:p14="http://schemas.microsoft.com/office/powerpoint/2010/main" val="3437363942"/>
              </p:ext>
            </p:extLst>
          </p:nvPr>
        </p:nvGraphicFramePr>
        <p:xfrm>
          <a:off x="5285680" y="1125389"/>
          <a:ext cx="361950" cy="260350"/>
        </p:xfrm>
        <a:graphic>
          <a:graphicData uri="http://schemas.openxmlformats.org/presentationml/2006/ole">
            <mc:AlternateContent xmlns:mc="http://schemas.openxmlformats.org/markup-compatibility/2006">
              <mc:Choice xmlns:v="urn:schemas-microsoft-com:vml" Requires="v">
                <p:oleObj spid="_x0000_s1536224" name="公式" r:id="rId9" imgW="444240" imgH="317160" progId="Equation.3">
                  <p:embed/>
                </p:oleObj>
              </mc:Choice>
              <mc:Fallback>
                <p:oleObj name="公式" r:id="rId9" imgW="44424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5680" y="1125389"/>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1639273607"/>
              </p:ext>
            </p:extLst>
          </p:nvPr>
        </p:nvGraphicFramePr>
        <p:xfrm>
          <a:off x="6582742" y="1777852"/>
          <a:ext cx="315913" cy="355600"/>
        </p:xfrm>
        <a:graphic>
          <a:graphicData uri="http://schemas.openxmlformats.org/presentationml/2006/ole">
            <mc:AlternateContent xmlns:mc="http://schemas.openxmlformats.org/markup-compatibility/2006">
              <mc:Choice xmlns:v="urn:schemas-microsoft-com:vml" Requires="v">
                <p:oleObj spid="_x0000_s1536225" name="公式" r:id="rId11" imgW="393480" imgH="444240" progId="Equation.3">
                  <p:embed/>
                </p:oleObj>
              </mc:Choice>
              <mc:Fallback>
                <p:oleObj name="公式" r:id="rId11" imgW="39348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2742" y="1777852"/>
                        <a:ext cx="3159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187943122"/>
              </p:ext>
            </p:extLst>
          </p:nvPr>
        </p:nvGraphicFramePr>
        <p:xfrm>
          <a:off x="6727205" y="909489"/>
          <a:ext cx="244475" cy="244475"/>
        </p:xfrm>
        <a:graphic>
          <a:graphicData uri="http://schemas.openxmlformats.org/presentationml/2006/ole">
            <mc:AlternateContent xmlns:mc="http://schemas.openxmlformats.org/markup-compatibility/2006">
              <mc:Choice xmlns:v="urn:schemas-microsoft-com:vml" Requires="v">
                <p:oleObj spid="_x0000_s1536226" name="公式" r:id="rId13" imgW="304560" imgH="304560" progId="Equation.3">
                  <p:embed/>
                </p:oleObj>
              </mc:Choice>
              <mc:Fallback>
                <p:oleObj name="公式" r:id="rId13" imgW="30456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7205" y="909489"/>
                        <a:ext cx="2444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5"/>
          <p:cNvSpPr>
            <a:spLocks noChangeArrowheads="1"/>
          </p:cNvSpPr>
          <p:nvPr/>
        </p:nvSpPr>
        <p:spPr bwMode="auto">
          <a:xfrm>
            <a:off x="5255418" y="4869160"/>
            <a:ext cx="2741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000" b="1" dirty="0" smtClean="0">
                <a:solidFill>
                  <a:srgbClr val="FF9900"/>
                </a:solidFill>
                <a:latin typeface="楷体_GB2312" pitchFamily="49" charset="-122"/>
                <a:ea typeface="楷体_GB2312" pitchFamily="49" charset="-122"/>
              </a:rPr>
              <a:t>(</a:t>
            </a:r>
            <a:r>
              <a:rPr kumimoji="1" lang="zh-CN" altLang="en-US" sz="2000" b="1" dirty="0" smtClean="0">
                <a:solidFill>
                  <a:srgbClr val="FF9900"/>
                </a:solidFill>
                <a:latin typeface="楷体_GB2312" pitchFamily="49" charset="-122"/>
                <a:ea typeface="楷体_GB2312" pitchFamily="49" charset="-122"/>
              </a:rPr>
              <a:t>相对论能量动量关系</a:t>
            </a:r>
            <a:r>
              <a:rPr kumimoji="1" lang="en-US" altLang="zh-CN" sz="2000" b="1" dirty="0" smtClean="0">
                <a:solidFill>
                  <a:srgbClr val="FF9900"/>
                </a:solidFill>
                <a:latin typeface="楷体_GB2312" pitchFamily="49" charset="-122"/>
                <a:ea typeface="楷体_GB2312" pitchFamily="49" charset="-122"/>
              </a:rPr>
              <a:t>)</a:t>
            </a:r>
          </a:p>
        </p:txBody>
      </p:sp>
      <p:sp>
        <p:nvSpPr>
          <p:cNvPr id="15" name="Rectangle 21"/>
          <p:cNvSpPr>
            <a:spLocks noChangeArrowheads="1"/>
          </p:cNvSpPr>
          <p:nvPr/>
        </p:nvSpPr>
        <p:spPr bwMode="auto">
          <a:xfrm>
            <a:off x="5863605" y="2096021"/>
            <a:ext cx="1871662"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lgn="ctr">
                <a:solidFill>
                  <a:srgbClr val="FFFFFF">
                    <a:alpha val="5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FF9900"/>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b="1" smtClean="0">
                <a:solidFill>
                  <a:srgbClr val="FF9900"/>
                </a:solidFill>
                <a:effectLst>
                  <a:outerShdw blurRad="38100" dist="38100" dir="2700000" algn="tl">
                    <a:srgbClr val="000000"/>
                  </a:outerShdw>
                </a:effectLst>
                <a:latin typeface="楷体_GB2312" pitchFamily="49" charset="-122"/>
                <a:ea typeface="楷体_GB2312" pitchFamily="49" charset="-122"/>
              </a:rPr>
              <a:t>记忆图示</a:t>
            </a:r>
            <a:r>
              <a:rPr kumimoji="1" lang="en-US" altLang="zh-CN" sz="2000" b="1" smtClean="0">
                <a:solidFill>
                  <a:srgbClr val="FF9900"/>
                </a:solidFill>
                <a:effectLst>
                  <a:outerShdw blurRad="38100" dist="38100" dir="2700000" algn="tl">
                    <a:srgbClr val="000000"/>
                  </a:outerShdw>
                </a:effectLst>
                <a:latin typeface="楷体_GB2312" pitchFamily="49" charset="-122"/>
                <a:ea typeface="楷体_GB2312" pitchFamily="49" charset="-122"/>
              </a:rPr>
              <a:t>)</a:t>
            </a:r>
          </a:p>
        </p:txBody>
      </p:sp>
      <p:graphicFrame>
        <p:nvGraphicFramePr>
          <p:cNvPr id="20" name="对象 19"/>
          <p:cNvGraphicFramePr>
            <a:graphicFrameLocks noChangeAspect="1"/>
          </p:cNvGraphicFramePr>
          <p:nvPr>
            <p:extLst>
              <p:ext uri="{D42A27DB-BD31-4B8C-83A1-F6EECF244321}">
                <p14:modId xmlns:p14="http://schemas.microsoft.com/office/powerpoint/2010/main" val="784943368"/>
              </p:ext>
            </p:extLst>
          </p:nvPr>
        </p:nvGraphicFramePr>
        <p:xfrm>
          <a:off x="5061867" y="3115345"/>
          <a:ext cx="2030413" cy="914400"/>
        </p:xfrm>
        <a:graphic>
          <a:graphicData uri="http://schemas.openxmlformats.org/presentationml/2006/ole">
            <mc:AlternateContent xmlns:mc="http://schemas.openxmlformats.org/markup-compatibility/2006">
              <mc:Choice xmlns:v="urn:schemas-microsoft-com:vml" Requires="v">
                <p:oleObj spid="_x0000_s1536227" name="Equation" r:id="rId15" imgW="1015920" imgH="457200" progId="Equation.DSMT4">
                  <p:embed/>
                </p:oleObj>
              </mc:Choice>
              <mc:Fallback>
                <p:oleObj name="Equation" r:id="rId15" imgW="1015920" imgH="457200" progId="Equation.DSMT4">
                  <p:embed/>
                  <p:pic>
                    <p:nvPicPr>
                      <p:cNvPr id="0" name="Object 4"/>
                      <p:cNvPicPr>
                        <a:picLocks noChangeAspect="1" noChangeArrowheads="1"/>
                      </p:cNvPicPr>
                      <p:nvPr/>
                    </p:nvPicPr>
                    <p:blipFill>
                      <a:blip r:embed="rId16"/>
                      <a:srcRect/>
                      <a:stretch>
                        <a:fillRect/>
                      </a:stretch>
                    </p:blipFill>
                    <p:spPr bwMode="auto">
                      <a:xfrm>
                        <a:off x="5061867" y="3115345"/>
                        <a:ext cx="2030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644271548"/>
              </p:ext>
            </p:extLst>
          </p:nvPr>
        </p:nvGraphicFramePr>
        <p:xfrm>
          <a:off x="1461217" y="3115345"/>
          <a:ext cx="1828800" cy="914400"/>
        </p:xfrm>
        <a:graphic>
          <a:graphicData uri="http://schemas.openxmlformats.org/presentationml/2006/ole">
            <mc:AlternateContent xmlns:mc="http://schemas.openxmlformats.org/markup-compatibility/2006">
              <mc:Choice xmlns:v="urn:schemas-microsoft-com:vml" Requires="v">
                <p:oleObj spid="_x0000_s1536228" name="Equation" r:id="rId17" imgW="914400" imgH="457200" progId="Equation.DSMT4">
                  <p:embed/>
                </p:oleObj>
              </mc:Choice>
              <mc:Fallback>
                <p:oleObj name="Equation" r:id="rId17" imgW="914400" imgH="457200" progId="Equation.DSMT4">
                  <p:embed/>
                  <p:pic>
                    <p:nvPicPr>
                      <p:cNvPr id="0" name="Object 4"/>
                      <p:cNvPicPr>
                        <a:picLocks noChangeAspect="1" noChangeArrowheads="1"/>
                      </p:cNvPicPr>
                      <p:nvPr/>
                    </p:nvPicPr>
                    <p:blipFill>
                      <a:blip r:embed="rId18"/>
                      <a:srcRect/>
                      <a:stretch>
                        <a:fillRect/>
                      </a:stretch>
                    </p:blipFill>
                    <p:spPr bwMode="auto">
                      <a:xfrm>
                        <a:off x="1461217" y="3115345"/>
                        <a:ext cx="182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utoShape 13"/>
          <p:cNvSpPr>
            <a:spLocks noChangeArrowheads="1"/>
          </p:cNvSpPr>
          <p:nvPr/>
        </p:nvSpPr>
        <p:spPr bwMode="auto">
          <a:xfrm>
            <a:off x="3752874" y="3440740"/>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
        <p:nvSpPr>
          <p:cNvPr id="23" name="Text Box 5"/>
          <p:cNvSpPr txBox="1">
            <a:spLocks noChangeArrowheads="1"/>
          </p:cNvSpPr>
          <p:nvPr/>
        </p:nvSpPr>
        <p:spPr bwMode="auto">
          <a:xfrm>
            <a:off x="1017539" y="436016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pPr>
            <a:r>
              <a:rPr kumimoji="1" lang="zh-CN" altLang="en-US" sz="2400" b="1" kern="0" noProof="0" dirty="0" smtClean="0">
                <a:solidFill>
                  <a:srgbClr val="FFFFFF"/>
                </a:solidFill>
                <a:effectLst>
                  <a:outerShdw blurRad="38100" dist="38100" dir="2700000" algn="tl">
                    <a:srgbClr val="000000"/>
                  </a:outerShdw>
                </a:effectLst>
                <a:latin typeface="Arial" pitchFamily="34" charset="0"/>
              </a:rPr>
              <a:t>代入</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271021112"/>
              </p:ext>
            </p:extLst>
          </p:nvPr>
        </p:nvGraphicFramePr>
        <p:xfrm>
          <a:off x="1807096" y="4125045"/>
          <a:ext cx="1828800" cy="912812"/>
        </p:xfrm>
        <a:graphic>
          <a:graphicData uri="http://schemas.openxmlformats.org/presentationml/2006/ole">
            <mc:AlternateContent xmlns:mc="http://schemas.openxmlformats.org/markup-compatibility/2006">
              <mc:Choice xmlns:v="urn:schemas-microsoft-com:vml" Requires="v">
                <p:oleObj spid="_x0000_s1536229" name="Equation" r:id="rId19" imgW="914400" imgH="457200" progId="Equation.DSMT4">
                  <p:embed/>
                </p:oleObj>
              </mc:Choice>
              <mc:Fallback>
                <p:oleObj name="Equation" r:id="rId19" imgW="914400" imgH="457200" progId="Equation.DSMT4">
                  <p:embed/>
                  <p:pic>
                    <p:nvPicPr>
                      <p:cNvPr id="0" name="Object 3"/>
                      <p:cNvPicPr>
                        <a:picLocks noChangeAspect="1" noChangeArrowheads="1"/>
                      </p:cNvPicPr>
                      <p:nvPr/>
                    </p:nvPicPr>
                    <p:blipFill>
                      <a:blip r:embed="rId20"/>
                      <a:srcRect/>
                      <a:stretch>
                        <a:fillRect/>
                      </a:stretch>
                    </p:blipFill>
                    <p:spPr bwMode="auto">
                      <a:xfrm>
                        <a:off x="1807096" y="4125045"/>
                        <a:ext cx="1828800"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5"/>
          <p:cNvSpPr txBox="1">
            <a:spLocks noChangeArrowheads="1"/>
          </p:cNvSpPr>
          <p:nvPr/>
        </p:nvSpPr>
        <p:spPr bwMode="auto">
          <a:xfrm>
            <a:off x="3995936" y="4347757"/>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50000"/>
              </a:spcBef>
              <a:spcAft>
                <a:spcPct val="0"/>
              </a:spcAft>
            </a:pPr>
            <a:r>
              <a:rPr kumimoji="1" lang="zh-CN" altLang="en-US" sz="2400" b="1" kern="0" dirty="0">
                <a:solidFill>
                  <a:srgbClr val="FFFFFF"/>
                </a:solidFill>
                <a:effectLst>
                  <a:outerShdw blurRad="38100" dist="38100" dir="2700000" algn="tl">
                    <a:srgbClr val="000000"/>
                  </a:outerShdw>
                </a:effectLst>
              </a:rPr>
              <a:t>得</a:t>
            </a:r>
            <a:endPar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endParaRPr>
          </a:p>
        </p:txBody>
      </p:sp>
      <p:sp>
        <p:nvSpPr>
          <p:cNvPr id="26" name="Text Box 16"/>
          <p:cNvSpPr txBox="1">
            <a:spLocks noChangeArrowheads="1"/>
          </p:cNvSpPr>
          <p:nvPr/>
        </p:nvSpPr>
        <p:spPr bwMode="auto">
          <a:xfrm>
            <a:off x="755576" y="5397897"/>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2400" b="1" dirty="0" smtClean="0">
                <a:solidFill>
                  <a:srgbClr val="FFFFFF"/>
                </a:solidFill>
                <a:latin typeface="Arial" pitchFamily="34" charset="0"/>
              </a:rPr>
              <a:t>对于静止质量为零的粒子，如光子，能量和动量关系为</a:t>
            </a:r>
          </a:p>
        </p:txBody>
      </p:sp>
      <p:graphicFrame>
        <p:nvGraphicFramePr>
          <p:cNvPr id="27" name="Object 22"/>
          <p:cNvGraphicFramePr>
            <a:graphicFrameLocks noChangeAspect="1"/>
          </p:cNvGraphicFramePr>
          <p:nvPr>
            <p:extLst>
              <p:ext uri="{D42A27DB-BD31-4B8C-83A1-F6EECF244321}">
                <p14:modId xmlns:p14="http://schemas.microsoft.com/office/powerpoint/2010/main" val="2726562557"/>
              </p:ext>
            </p:extLst>
          </p:nvPr>
        </p:nvGraphicFramePr>
        <p:xfrm>
          <a:off x="1835696" y="6088459"/>
          <a:ext cx="889000" cy="342900"/>
        </p:xfrm>
        <a:graphic>
          <a:graphicData uri="http://schemas.openxmlformats.org/presentationml/2006/ole">
            <mc:AlternateContent xmlns:mc="http://schemas.openxmlformats.org/markup-compatibility/2006">
              <mc:Choice xmlns:v="urn:schemas-microsoft-com:vml" Requires="v">
                <p:oleObj spid="_x0000_s1536230" name="公式" r:id="rId21" imgW="888840" imgH="342720" progId="Equation.3">
                  <p:embed/>
                </p:oleObj>
              </mc:Choice>
              <mc:Fallback>
                <p:oleObj name="公式" r:id="rId21" imgW="888840" imgH="34272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35696" y="6088459"/>
                        <a:ext cx="889000" cy="342900"/>
                      </a:xfrm>
                      <a:prstGeom prst="rect">
                        <a:avLst/>
                      </a:prstGeom>
                      <a:noFill/>
                      <a:ln>
                        <a:noFill/>
                      </a:ln>
                      <a:effectLst/>
                      <a:extLst>
                        <a:ext uri="{909E8E84-426E-40DD-AFC4-6F175D3DCCD1}">
                          <a14:hiddenFill xmlns:a14="http://schemas.microsoft.com/office/drawing/2010/main">
                            <a:solidFill>
                              <a:srgbClr val="00FFCC">
                                <a:alpha val="20000"/>
                              </a:srgbClr>
                            </a:solidFill>
                          </a14:hiddenFill>
                        </a:ext>
                        <a:ext uri="{91240B29-F687-4F45-9708-019B960494DF}">
                          <a14:hiddenLine xmlns:a14="http://schemas.microsoft.com/office/drawing/2010/main" w="9525">
                            <a:solidFill>
                              <a:srgbClr val="FFFFFF">
                                <a:alpha val="50000"/>
                              </a:srgbClr>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3"/>
          <p:cNvGraphicFramePr>
            <a:graphicFrameLocks noChangeAspect="1"/>
          </p:cNvGraphicFramePr>
          <p:nvPr>
            <p:extLst>
              <p:ext uri="{D42A27DB-BD31-4B8C-83A1-F6EECF244321}">
                <p14:modId xmlns:p14="http://schemas.microsoft.com/office/powerpoint/2010/main" val="1997702172"/>
              </p:ext>
            </p:extLst>
          </p:nvPr>
        </p:nvGraphicFramePr>
        <p:xfrm>
          <a:off x="5108599" y="5844935"/>
          <a:ext cx="2271713" cy="762000"/>
        </p:xfrm>
        <a:graphic>
          <a:graphicData uri="http://schemas.openxmlformats.org/presentationml/2006/ole">
            <mc:AlternateContent xmlns:mc="http://schemas.openxmlformats.org/markup-compatibility/2006">
              <mc:Choice xmlns:v="urn:schemas-microsoft-com:vml" Requires="v">
                <p:oleObj spid="_x0000_s1536231" name="公式" r:id="rId23" imgW="2273040" imgH="761760" progId="Equation.3">
                  <p:embed/>
                </p:oleObj>
              </mc:Choice>
              <mc:Fallback>
                <p:oleObj name="公式" r:id="rId23" imgW="2273040" imgH="7617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8599" y="5844935"/>
                        <a:ext cx="22717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AutoShape 13"/>
          <p:cNvSpPr>
            <a:spLocks noChangeArrowheads="1"/>
          </p:cNvSpPr>
          <p:nvPr/>
        </p:nvSpPr>
        <p:spPr bwMode="auto">
          <a:xfrm>
            <a:off x="3492376" y="6102094"/>
            <a:ext cx="863600" cy="288925"/>
          </a:xfrm>
          <a:prstGeom prst="rightArrow">
            <a:avLst>
              <a:gd name="adj1" fmla="val 50000"/>
              <a:gd name="adj2" fmla="val 74725"/>
            </a:avLst>
          </a:prstGeom>
          <a:solidFill>
            <a:srgbClr val="00FF00"/>
          </a:solidFill>
          <a:ln w="19050" algn="ctr">
            <a:noFill/>
            <a:miter lim="800000"/>
            <a:headEnd/>
            <a:tailEnd/>
          </a:ln>
          <a:effectLs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仿宋_GB2312" pitchFamily="49" charset="-122"/>
            </a:endParaRPr>
          </a:p>
        </p:txBody>
      </p:sp>
    </p:spTree>
    <p:extLst>
      <p:ext uri="{BB962C8B-B14F-4D97-AF65-F5344CB8AC3E}">
        <p14:creationId xmlns:p14="http://schemas.microsoft.com/office/powerpoint/2010/main" val="335659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par>
                                <p:cTn id="64" presetID="9"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par>
                                <p:cTn id="67" presetID="9"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dissolve">
                                      <p:cBhvr>
                                        <p:cTn id="69" dur="500"/>
                                        <p:tgtEl>
                                          <p:spTgt spid="11"/>
                                        </p:tgtEl>
                                      </p:cBhvr>
                                    </p:animEffect>
                                  </p:childTnLst>
                                </p:cTn>
                              </p:par>
                              <p:par>
                                <p:cTn id="70" presetID="9"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dissolv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left)">
                                      <p:cBhvr>
                                        <p:cTn id="88" dur="500"/>
                                        <p:tgtEl>
                                          <p:spTgt spid="30"/>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left)">
                                      <p:cBhvr>
                                        <p:cTn id="9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utoUpdateAnimBg="0"/>
      <p:bldP spid="6" grpId="0" autoUpdateAnimBg="0"/>
      <p:bldP spid="9" grpId="0" animBg="1"/>
      <p:bldP spid="13" grpId="0"/>
      <p:bldP spid="15" grpId="0"/>
      <p:bldP spid="22" grpId="0" animBg="1"/>
      <p:bldP spid="23" grpId="0" autoUpdateAnimBg="0"/>
      <p:bldP spid="25" grpId="0" autoUpdateAnimBg="0"/>
      <p:bldP spid="26" grpId="0"/>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57</a:t>
            </a:fld>
            <a:endParaRPr lang="zh-CN" altLang="en-US"/>
          </a:p>
        </p:txBody>
      </p:sp>
      <p:sp>
        <p:nvSpPr>
          <p:cNvPr id="4" name="Text Box 7"/>
          <p:cNvSpPr txBox="1">
            <a:spLocks noChangeArrowheads="1"/>
          </p:cNvSpPr>
          <p:nvPr/>
        </p:nvSpPr>
        <p:spPr bwMode="auto">
          <a:xfrm>
            <a:off x="611188" y="332656"/>
            <a:ext cx="4525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对于动能为</a:t>
            </a:r>
            <a:r>
              <a:rPr kumimoji="0" lang="en-US" altLang="zh-CN" sz="2400" b="1" i="1"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rPr>
              <a:t>E</a:t>
            </a:r>
            <a:r>
              <a:rPr kumimoji="0" lang="en-US" altLang="zh-CN" sz="2400" b="1" i="0" u="none" strike="noStrike" kern="0" cap="none" spc="0" normalizeH="0" baseline="-25000" noProof="0" dirty="0" err="1" smtClean="0">
                <a:ln>
                  <a:noFill/>
                </a:ln>
                <a:solidFill>
                  <a:srgbClr val="FFCC66"/>
                </a:solidFill>
                <a:effectLst/>
                <a:uLnTx/>
                <a:uFillTx/>
                <a:latin typeface="Times New Roman" pitchFamily="18" charset="0"/>
                <a:cs typeface="Times New Roman" pitchFamily="18" charset="0"/>
              </a:rPr>
              <a:t>k</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的粒子，总能量为</a:t>
            </a:r>
            <a:endParaRPr kumimoji="0" lang="zh-CN" altLang="en-US" sz="2400" b="0"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graphicFrame>
        <p:nvGraphicFramePr>
          <p:cNvPr id="5" name="Object 9"/>
          <p:cNvGraphicFramePr>
            <a:graphicFrameLocks noChangeAspect="1"/>
          </p:cNvGraphicFramePr>
          <p:nvPr>
            <p:extLst>
              <p:ext uri="{D42A27DB-BD31-4B8C-83A1-F6EECF244321}">
                <p14:modId xmlns:p14="http://schemas.microsoft.com/office/powerpoint/2010/main" val="2630828245"/>
              </p:ext>
            </p:extLst>
          </p:nvPr>
        </p:nvGraphicFramePr>
        <p:xfrm>
          <a:off x="1259632" y="861517"/>
          <a:ext cx="1725612" cy="419100"/>
        </p:xfrm>
        <a:graphic>
          <a:graphicData uri="http://schemas.openxmlformats.org/presentationml/2006/ole">
            <mc:AlternateContent xmlns:mc="http://schemas.openxmlformats.org/markup-compatibility/2006">
              <mc:Choice xmlns:v="urn:schemas-microsoft-com:vml" Requires="v">
                <p:oleObj spid="_x0000_s1537195" name="公式" r:id="rId3" imgW="1726920" imgH="419040" progId="Equation.3">
                  <p:embed/>
                </p:oleObj>
              </mc:Choice>
              <mc:Fallback>
                <p:oleObj name="公式" r:id="rId3" imgW="1726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861517"/>
                        <a:ext cx="17256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567566617"/>
              </p:ext>
            </p:extLst>
          </p:nvPr>
        </p:nvGraphicFramePr>
        <p:xfrm>
          <a:off x="1116013" y="3315519"/>
          <a:ext cx="2678112" cy="444500"/>
        </p:xfrm>
        <a:graphic>
          <a:graphicData uri="http://schemas.openxmlformats.org/presentationml/2006/ole">
            <mc:AlternateContent xmlns:mc="http://schemas.openxmlformats.org/markup-compatibility/2006">
              <mc:Choice xmlns:v="urn:schemas-microsoft-com:vml" Requires="v">
                <p:oleObj spid="_x0000_s1537196" name="公式" r:id="rId5" imgW="2679480" imgH="444240" progId="Equation.3">
                  <p:embed/>
                </p:oleObj>
              </mc:Choice>
              <mc:Fallback>
                <p:oleObj name="公式" r:id="rId5" imgW="26794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315519"/>
                        <a:ext cx="26781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4"/>
          <p:cNvSpPr txBox="1">
            <a:spLocks noChangeArrowheads="1"/>
          </p:cNvSpPr>
          <p:nvPr/>
        </p:nvSpPr>
        <p:spPr bwMode="auto">
          <a:xfrm>
            <a:off x="552450" y="3831431"/>
            <a:ext cx="3595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50000"/>
              </a:spcBef>
              <a:spcAft>
                <a:spcPct val="0"/>
              </a:spcAft>
            </a:pPr>
            <a:r>
              <a:rPr kumimoji="0" lang="zh-CN" altLang="en-US" sz="2400" b="1" i="0" u="none" strike="noStrike" kern="0" cap="none" spc="0" normalizeH="0" baseline="0" noProof="0" dirty="0" smtClean="0">
                <a:ln>
                  <a:noFill/>
                </a:ln>
                <a:solidFill>
                  <a:srgbClr val="FFFFFF"/>
                </a:solidFill>
                <a:effectLst/>
                <a:uLnTx/>
                <a:uFillTx/>
              </a:rPr>
              <a:t>当</a:t>
            </a:r>
            <a:r>
              <a:rPr kumimoji="0" lang="en-US" altLang="zh-CN" sz="2400" b="1" i="1" u="none" strike="noStrike" kern="0" cap="none" spc="0" normalizeH="0" baseline="0" noProof="0" dirty="0" smtClean="0">
                <a:ln>
                  <a:noFill/>
                </a:ln>
                <a:solidFill>
                  <a:srgbClr val="FFCC66"/>
                </a:solidFill>
                <a:effectLst/>
                <a:uLnTx/>
                <a:uFillTx/>
                <a:latin typeface="Bookman Old Style" pitchFamily="18" charset="0"/>
              </a:rPr>
              <a:t>v</a:t>
            </a:r>
            <a:r>
              <a:rPr lang="en-US" altLang="zh-CN" sz="2400" b="1" kern="0" dirty="0" smtClean="0">
                <a:solidFill>
                  <a:srgbClr val="FFCC66"/>
                </a:solidFill>
                <a:latin typeface="Times New Roman" pitchFamily="18" charset="0"/>
                <a:cs typeface="Times New Roman" pitchFamily="18" charset="0"/>
              </a:rPr>
              <a:t> &lt;&lt;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c</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时，</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E</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k</a:t>
            </a:r>
            <a:r>
              <a:rPr kumimoji="0" lang="en-US" altLang="zh-CN" sz="2400" b="1" i="0" u="none" strike="noStrike" kern="0" cap="none" spc="0" normalizeH="0" baseline="30000" noProof="0" dirty="0" smtClean="0">
                <a:ln>
                  <a:noFill/>
                </a:ln>
                <a:solidFill>
                  <a:srgbClr val="FFCC66"/>
                </a:solidFill>
                <a:effectLst/>
                <a:uLnTx/>
                <a:uFillTx/>
                <a:latin typeface="Times New Roman" pitchFamily="18" charset="0"/>
                <a:cs typeface="Times New Roman" pitchFamily="18" charset="0"/>
              </a:rPr>
              <a:t>2</a:t>
            </a:r>
            <a:r>
              <a:rPr lang="en-US" altLang="zh-CN" sz="2400" b="1" kern="0" dirty="0" smtClean="0">
                <a:solidFill>
                  <a:srgbClr val="FFCC66"/>
                </a:solidFill>
                <a:latin typeface="Times New Roman" pitchFamily="18" charset="0"/>
                <a:cs typeface="Times New Roman" pitchFamily="18" charset="0"/>
              </a:rPr>
              <a:t> &lt;&lt;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m</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0</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c</a:t>
            </a:r>
            <a:r>
              <a:rPr kumimoji="0" lang="en-US" altLang="zh-CN" sz="2400" b="1" i="0" u="none" strike="noStrike" kern="0" cap="none" spc="0" normalizeH="0" baseline="30000" noProof="0" dirty="0" smtClean="0">
                <a:ln>
                  <a:noFill/>
                </a:ln>
                <a:solidFill>
                  <a:srgbClr val="FFCC66"/>
                </a:solidFill>
                <a:effectLst/>
                <a:uLnTx/>
                <a:uFillTx/>
                <a:latin typeface="Times New Roman" pitchFamily="18" charset="0"/>
                <a:cs typeface="Times New Roman" pitchFamily="18" charset="0"/>
              </a:rPr>
              <a:t>2</a:t>
            </a:r>
          </a:p>
        </p:txBody>
      </p:sp>
      <p:graphicFrame>
        <p:nvGraphicFramePr>
          <p:cNvPr id="8" name="Object 17"/>
          <p:cNvGraphicFramePr>
            <a:graphicFrameLocks noChangeAspect="1"/>
          </p:cNvGraphicFramePr>
          <p:nvPr>
            <p:extLst>
              <p:ext uri="{D42A27DB-BD31-4B8C-83A1-F6EECF244321}">
                <p14:modId xmlns:p14="http://schemas.microsoft.com/office/powerpoint/2010/main" val="19395046"/>
              </p:ext>
            </p:extLst>
          </p:nvPr>
        </p:nvGraphicFramePr>
        <p:xfrm>
          <a:off x="1690563" y="5543128"/>
          <a:ext cx="1193800" cy="838200"/>
        </p:xfrm>
        <a:graphic>
          <a:graphicData uri="http://schemas.openxmlformats.org/presentationml/2006/ole">
            <mc:AlternateContent xmlns:mc="http://schemas.openxmlformats.org/markup-compatibility/2006">
              <mc:Choice xmlns:v="urn:schemas-microsoft-com:vml" Requires="v">
                <p:oleObj spid="_x0000_s1537197" name="公式" r:id="rId7" imgW="1193760" imgH="838080" progId="Equation.3">
                  <p:embed/>
                </p:oleObj>
              </mc:Choice>
              <mc:Fallback>
                <p:oleObj name="公式" r:id="rId7" imgW="1193760" imgH="838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0563" y="5543128"/>
                        <a:ext cx="1193800" cy="838200"/>
                      </a:xfrm>
                      <a:prstGeom prst="rect">
                        <a:avLst/>
                      </a:prstGeom>
                      <a:solidFill>
                        <a:srgbClr val="00FFFF">
                          <a:alpha val="20000"/>
                        </a:srgbClr>
                      </a:solidFill>
                      <a:ln w="12700" algn="ctr">
                        <a:solidFill>
                          <a:srgbClr val="DDDDDD">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39"/>
          <p:cNvGrpSpPr>
            <a:grpSpLocks/>
          </p:cNvGrpSpPr>
          <p:nvPr/>
        </p:nvGrpSpPr>
        <p:grpSpPr bwMode="auto">
          <a:xfrm>
            <a:off x="4860032" y="1484784"/>
            <a:ext cx="3673475" cy="3240087"/>
            <a:chOff x="3016" y="1207"/>
            <a:chExt cx="2314" cy="2041"/>
          </a:xfrm>
        </p:grpSpPr>
        <p:sp>
          <p:nvSpPr>
            <p:cNvPr id="11" name="AutoShape 20"/>
            <p:cNvSpPr>
              <a:spLocks noChangeAspect="1" noChangeArrowheads="1" noTextEdit="1"/>
            </p:cNvSpPr>
            <p:nvPr/>
          </p:nvSpPr>
          <p:spPr bwMode="auto">
            <a:xfrm>
              <a:off x="3016" y="1207"/>
              <a:ext cx="2314" cy="2041"/>
            </a:xfrm>
            <a:prstGeom prst="rect">
              <a:avLst/>
            </a:prstGeom>
            <a:solidFill>
              <a:srgbClr val="00FFFF">
                <a:alpha val="20000"/>
              </a:srgbClr>
            </a:solidFill>
            <a:ln w="9525">
              <a:solidFill>
                <a:srgbClr val="FFFFFF">
                  <a:alpha val="50000"/>
                </a:srgbClr>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 name="Freeform 21"/>
            <p:cNvSpPr>
              <a:spLocks/>
            </p:cNvSpPr>
            <p:nvPr/>
          </p:nvSpPr>
          <p:spPr bwMode="auto">
            <a:xfrm>
              <a:off x="3213" y="1389"/>
              <a:ext cx="57" cy="171"/>
            </a:xfrm>
            <a:custGeom>
              <a:avLst/>
              <a:gdLst>
                <a:gd name="T0" fmla="*/ 54 w 94"/>
                <a:gd name="T1" fmla="*/ 0 h 216"/>
                <a:gd name="T2" fmla="*/ 94 w 94"/>
                <a:gd name="T3" fmla="*/ 216 h 216"/>
                <a:gd name="T4" fmla="*/ 0 w 94"/>
                <a:gd name="T5" fmla="*/ 216 h 216"/>
                <a:gd name="T6" fmla="*/ 54 w 94"/>
                <a:gd name="T7" fmla="*/ 0 h 216"/>
              </a:gdLst>
              <a:ahLst/>
              <a:cxnLst>
                <a:cxn ang="0">
                  <a:pos x="T0" y="T1"/>
                </a:cxn>
                <a:cxn ang="0">
                  <a:pos x="T2" y="T3"/>
                </a:cxn>
                <a:cxn ang="0">
                  <a:pos x="T4" y="T5"/>
                </a:cxn>
                <a:cxn ang="0">
                  <a:pos x="T6" y="T7"/>
                </a:cxn>
              </a:cxnLst>
              <a:rect l="0" t="0" r="r" b="b"/>
              <a:pathLst>
                <a:path w="94" h="216">
                  <a:moveTo>
                    <a:pt x="54" y="0"/>
                  </a:moveTo>
                  <a:lnTo>
                    <a:pt x="94" y="216"/>
                  </a:lnTo>
                  <a:lnTo>
                    <a:pt x="0" y="216"/>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 name="Freeform 22"/>
            <p:cNvSpPr>
              <a:spLocks/>
            </p:cNvSpPr>
            <p:nvPr/>
          </p:nvSpPr>
          <p:spPr bwMode="auto">
            <a:xfrm>
              <a:off x="3232" y="2988"/>
              <a:ext cx="27" cy="13"/>
            </a:xfrm>
            <a:custGeom>
              <a:avLst/>
              <a:gdLst>
                <a:gd name="T0" fmla="*/ 27 w 27"/>
                <a:gd name="T1" fmla="*/ 13 h 13"/>
                <a:gd name="T2" fmla="*/ 0 w 27"/>
                <a:gd name="T3" fmla="*/ 13 h 13"/>
                <a:gd name="T4" fmla="*/ 0 w 27"/>
                <a:gd name="T5" fmla="*/ 0 h 13"/>
                <a:gd name="T6" fmla="*/ 27 w 27"/>
                <a:gd name="T7" fmla="*/ 13 h 13"/>
              </a:gdLst>
              <a:ahLst/>
              <a:cxnLst>
                <a:cxn ang="0">
                  <a:pos x="T0" y="T1"/>
                </a:cxn>
                <a:cxn ang="0">
                  <a:pos x="T2" y="T3"/>
                </a:cxn>
                <a:cxn ang="0">
                  <a:pos x="T4" y="T5"/>
                </a:cxn>
                <a:cxn ang="0">
                  <a:pos x="T6" y="T7"/>
                </a:cxn>
              </a:cxnLst>
              <a:rect l="0" t="0" r="r" b="b"/>
              <a:pathLst>
                <a:path w="27" h="13">
                  <a:moveTo>
                    <a:pt x="27" y="13"/>
                  </a:moveTo>
                  <a:lnTo>
                    <a:pt x="0" y="13"/>
                  </a:lnTo>
                  <a:lnTo>
                    <a:pt x="0" y="0"/>
                  </a:ln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4" name="Freeform 23"/>
            <p:cNvSpPr>
              <a:spLocks/>
            </p:cNvSpPr>
            <p:nvPr/>
          </p:nvSpPr>
          <p:spPr bwMode="auto">
            <a:xfrm>
              <a:off x="5042" y="2982"/>
              <a:ext cx="197" cy="61"/>
            </a:xfrm>
            <a:custGeom>
              <a:avLst/>
              <a:gdLst>
                <a:gd name="T0" fmla="*/ 256 w 256"/>
                <a:gd name="T1" fmla="*/ 54 h 94"/>
                <a:gd name="T2" fmla="*/ 0 w 256"/>
                <a:gd name="T3" fmla="*/ 0 h 94"/>
                <a:gd name="T4" fmla="*/ 0 w 256"/>
                <a:gd name="T5" fmla="*/ 94 h 94"/>
                <a:gd name="T6" fmla="*/ 256 w 256"/>
                <a:gd name="T7" fmla="*/ 54 h 94"/>
              </a:gdLst>
              <a:ahLst/>
              <a:cxnLst>
                <a:cxn ang="0">
                  <a:pos x="T0" y="T1"/>
                </a:cxn>
                <a:cxn ang="0">
                  <a:pos x="T2" y="T3"/>
                </a:cxn>
                <a:cxn ang="0">
                  <a:pos x="T4" y="T5"/>
                </a:cxn>
                <a:cxn ang="0">
                  <a:pos x="T6" y="T7"/>
                </a:cxn>
              </a:cxnLst>
              <a:rect l="0" t="0" r="r" b="b"/>
              <a:pathLst>
                <a:path w="256" h="94">
                  <a:moveTo>
                    <a:pt x="256" y="54"/>
                  </a:moveTo>
                  <a:lnTo>
                    <a:pt x="0" y="0"/>
                  </a:lnTo>
                  <a:lnTo>
                    <a:pt x="0" y="94"/>
                  </a:lnTo>
                  <a:lnTo>
                    <a:pt x="256"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5" name="Freeform 24"/>
            <p:cNvSpPr>
              <a:spLocks/>
            </p:cNvSpPr>
            <p:nvPr/>
          </p:nvSpPr>
          <p:spPr bwMode="auto">
            <a:xfrm>
              <a:off x="3259" y="1640"/>
              <a:ext cx="957" cy="876"/>
            </a:xfrm>
            <a:custGeom>
              <a:avLst/>
              <a:gdLst>
                <a:gd name="T0" fmla="*/ 0 w 71"/>
                <a:gd name="T1" fmla="*/ 65 h 65"/>
                <a:gd name="T2" fmla="*/ 71 w 71"/>
                <a:gd name="T3" fmla="*/ 0 h 65"/>
              </a:gdLst>
              <a:ahLst/>
              <a:cxnLst>
                <a:cxn ang="0">
                  <a:pos x="T0" y="T1"/>
                </a:cxn>
                <a:cxn ang="0">
                  <a:pos x="T2" y="T3"/>
                </a:cxn>
              </a:cxnLst>
              <a:rect l="0" t="0" r="r" b="b"/>
              <a:pathLst>
                <a:path w="71" h="65">
                  <a:moveTo>
                    <a:pt x="0" y="65"/>
                  </a:moveTo>
                  <a:cubicBezTo>
                    <a:pt x="26" y="63"/>
                    <a:pt x="54" y="48"/>
                    <a:pt x="71" y="0"/>
                  </a:cubicBezTo>
                </a:path>
              </a:pathLst>
            </a:custGeom>
            <a:noFill/>
            <a:ln w="38100" cmpd="sng">
              <a:solidFill>
                <a:srgbClr val="FDFA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6" name="Freeform 25"/>
            <p:cNvSpPr>
              <a:spLocks/>
            </p:cNvSpPr>
            <p:nvPr/>
          </p:nvSpPr>
          <p:spPr bwMode="auto">
            <a:xfrm>
              <a:off x="3259" y="1654"/>
              <a:ext cx="1711" cy="862"/>
            </a:xfrm>
            <a:custGeom>
              <a:avLst/>
              <a:gdLst>
                <a:gd name="T0" fmla="*/ 0 w 127"/>
                <a:gd name="T1" fmla="*/ 64 h 64"/>
                <a:gd name="T2" fmla="*/ 127 w 127"/>
                <a:gd name="T3" fmla="*/ 0 h 64"/>
              </a:gdLst>
              <a:ahLst/>
              <a:cxnLst>
                <a:cxn ang="0">
                  <a:pos x="T0" y="T1"/>
                </a:cxn>
                <a:cxn ang="0">
                  <a:pos x="T2" y="T3"/>
                </a:cxn>
              </a:cxnLst>
              <a:rect l="0" t="0" r="r" b="b"/>
              <a:pathLst>
                <a:path w="127" h="64">
                  <a:moveTo>
                    <a:pt x="0" y="64"/>
                  </a:moveTo>
                  <a:cubicBezTo>
                    <a:pt x="31" y="64"/>
                    <a:pt x="90" y="31"/>
                    <a:pt x="127" y="0"/>
                  </a:cubicBezTo>
                </a:path>
              </a:pathLst>
            </a:custGeom>
            <a:noFill/>
            <a:ln w="38100" cmpd="sng">
              <a:solidFill>
                <a:srgbClr val="EB3D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7" name="Line 26"/>
            <p:cNvSpPr>
              <a:spLocks noChangeShapeType="1"/>
            </p:cNvSpPr>
            <p:nvPr/>
          </p:nvSpPr>
          <p:spPr bwMode="auto">
            <a:xfrm flipV="1">
              <a:off x="3243" y="1661"/>
              <a:ext cx="1738" cy="132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8" name="Freeform 27"/>
            <p:cNvSpPr>
              <a:spLocks/>
            </p:cNvSpPr>
            <p:nvPr/>
          </p:nvSpPr>
          <p:spPr bwMode="auto">
            <a:xfrm>
              <a:off x="3771" y="2382"/>
              <a:ext cx="229" cy="229"/>
            </a:xfrm>
            <a:custGeom>
              <a:avLst/>
              <a:gdLst>
                <a:gd name="T0" fmla="*/ 1 w 17"/>
                <a:gd name="T1" fmla="*/ 0 h 17"/>
                <a:gd name="T2" fmla="*/ 17 w 17"/>
                <a:gd name="T3" fmla="*/ 16 h 17"/>
                <a:gd name="T4" fmla="*/ 16 w 17"/>
                <a:gd name="T5" fmla="*/ 17 h 17"/>
                <a:gd name="T6" fmla="*/ 0 w 17"/>
                <a:gd name="T7" fmla="*/ 1 h 17"/>
                <a:gd name="T8" fmla="*/ 1 w 17"/>
                <a:gd name="T9" fmla="*/ 0 h 17"/>
              </a:gdLst>
              <a:ahLst/>
              <a:cxnLst>
                <a:cxn ang="0">
                  <a:pos x="T0" y="T1"/>
                </a:cxn>
                <a:cxn ang="0">
                  <a:pos x="T2" y="T3"/>
                </a:cxn>
                <a:cxn ang="0">
                  <a:pos x="T4" y="T5"/>
                </a:cxn>
                <a:cxn ang="0">
                  <a:pos x="T6" y="T7"/>
                </a:cxn>
                <a:cxn ang="0">
                  <a:pos x="T8" y="T9"/>
                </a:cxn>
              </a:cxnLst>
              <a:rect l="0" t="0" r="r" b="b"/>
              <a:pathLst>
                <a:path w="17" h="17">
                  <a:moveTo>
                    <a:pt x="1" y="0"/>
                  </a:moveTo>
                  <a:lnTo>
                    <a:pt x="17" y="16"/>
                  </a:lnTo>
                  <a:lnTo>
                    <a:pt x="16" y="17"/>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9" name="Line 28"/>
            <p:cNvSpPr>
              <a:spLocks noChangeShapeType="1"/>
            </p:cNvSpPr>
            <p:nvPr/>
          </p:nvSpPr>
          <p:spPr bwMode="auto">
            <a:xfrm>
              <a:off x="4674" y="1910"/>
              <a:ext cx="108" cy="94"/>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0" name="Line 29"/>
            <p:cNvSpPr>
              <a:spLocks noChangeShapeType="1"/>
            </p:cNvSpPr>
            <p:nvPr/>
          </p:nvSpPr>
          <p:spPr bwMode="auto">
            <a:xfrm flipH="1" flipV="1">
              <a:off x="3696" y="1616"/>
              <a:ext cx="273" cy="453"/>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1" name="Rectangle 30"/>
            <p:cNvSpPr>
              <a:spLocks noChangeArrowheads="1"/>
            </p:cNvSpPr>
            <p:nvPr/>
          </p:nvSpPr>
          <p:spPr bwMode="auto">
            <a:xfrm>
              <a:off x="3061" y="1299"/>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E</a:t>
              </a:r>
              <a:endParaRPr kumimoji="0" lang="en-US" altLang="zh-CN"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2" name="Rectangle 31"/>
            <p:cNvSpPr>
              <a:spLocks noChangeArrowheads="1"/>
            </p:cNvSpPr>
            <p:nvPr/>
          </p:nvSpPr>
          <p:spPr bwMode="auto">
            <a:xfrm>
              <a:off x="3107" y="2985"/>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O</a:t>
              </a:r>
            </a:p>
          </p:txBody>
        </p:sp>
        <p:sp>
          <p:nvSpPr>
            <p:cNvPr id="23" name="Rectangle 32"/>
            <p:cNvSpPr>
              <a:spLocks noChangeArrowheads="1"/>
            </p:cNvSpPr>
            <p:nvPr/>
          </p:nvSpPr>
          <p:spPr bwMode="auto">
            <a:xfrm>
              <a:off x="5117" y="3030"/>
              <a:ext cx="8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p</a:t>
              </a:r>
            </a:p>
          </p:txBody>
        </p:sp>
        <p:sp>
          <p:nvSpPr>
            <p:cNvPr id="24" name="Line 33"/>
            <p:cNvSpPr>
              <a:spLocks noChangeShapeType="1"/>
            </p:cNvSpPr>
            <p:nvPr/>
          </p:nvSpPr>
          <p:spPr bwMode="auto">
            <a:xfrm flipV="1">
              <a:off x="3243" y="1525"/>
              <a:ext cx="0" cy="1497"/>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25" name="Line 34"/>
            <p:cNvSpPr>
              <a:spLocks noChangeShapeType="1"/>
            </p:cNvSpPr>
            <p:nvPr/>
          </p:nvSpPr>
          <p:spPr bwMode="auto">
            <a:xfrm>
              <a:off x="3234" y="3013"/>
              <a:ext cx="1814"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graphicFrame>
          <p:nvGraphicFramePr>
            <p:cNvPr id="26" name="Object 35"/>
            <p:cNvGraphicFramePr>
              <a:graphicFrameLocks noChangeAspect="1"/>
            </p:cNvGraphicFramePr>
            <p:nvPr/>
          </p:nvGraphicFramePr>
          <p:xfrm>
            <a:off x="4649" y="2024"/>
            <a:ext cx="499" cy="186"/>
          </p:xfrm>
          <a:graphic>
            <a:graphicData uri="http://schemas.openxmlformats.org/presentationml/2006/ole">
              <mc:AlternateContent xmlns:mc="http://schemas.openxmlformats.org/markup-compatibility/2006">
                <mc:Choice xmlns:v="urn:schemas-microsoft-com:vml" Requires="v">
                  <p:oleObj spid="_x0000_s1537198" name="公式" r:id="rId9" imgW="1091880" imgH="406080" progId="Equation.3">
                    <p:embed/>
                  </p:oleObj>
                </mc:Choice>
                <mc:Fallback>
                  <p:oleObj name="公式" r:id="rId9" imgW="10918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2024"/>
                          <a:ext cx="49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6"/>
            <p:cNvGraphicFramePr>
              <a:graphicFrameLocks noChangeAspect="1"/>
            </p:cNvGraphicFramePr>
            <p:nvPr>
              <p:extLst>
                <p:ext uri="{D42A27DB-BD31-4B8C-83A1-F6EECF244321}">
                  <p14:modId xmlns:p14="http://schemas.microsoft.com/office/powerpoint/2010/main" val="3077038327"/>
                </p:ext>
              </p:extLst>
            </p:nvPr>
          </p:nvGraphicFramePr>
          <p:xfrm>
            <a:off x="3289" y="1292"/>
            <a:ext cx="816" cy="432"/>
          </p:xfrm>
          <a:graphic>
            <a:graphicData uri="http://schemas.openxmlformats.org/presentationml/2006/ole">
              <mc:AlternateContent xmlns:mc="http://schemas.openxmlformats.org/markup-compatibility/2006">
                <mc:Choice xmlns:v="urn:schemas-microsoft-com:vml" Requires="v">
                  <p:oleObj spid="_x0000_s1537199" name="Equation" r:id="rId11" imgW="863280" imgH="457200" progId="Equation.DSMT4">
                    <p:embed/>
                  </p:oleObj>
                </mc:Choice>
                <mc:Fallback>
                  <p:oleObj name="Equation" r:id="rId11" imgW="863280" imgH="457200" progId="Equation.DSMT4">
                    <p:embed/>
                    <p:pic>
                      <p:nvPicPr>
                        <p:cNvPr id="0" name=""/>
                        <p:cNvPicPr>
                          <a:picLocks noChangeAspect="1" noChangeArrowheads="1"/>
                        </p:cNvPicPr>
                        <p:nvPr/>
                      </p:nvPicPr>
                      <p:blipFill>
                        <a:blip r:embed="rId12"/>
                        <a:srcRect/>
                        <a:stretch>
                          <a:fillRect/>
                        </a:stretch>
                      </p:blipFill>
                      <p:spPr bwMode="auto">
                        <a:xfrm>
                          <a:off x="3289" y="1292"/>
                          <a:ext cx="81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7"/>
            <p:cNvGraphicFramePr>
              <a:graphicFrameLocks noChangeAspect="1"/>
            </p:cNvGraphicFramePr>
            <p:nvPr/>
          </p:nvGraphicFramePr>
          <p:xfrm>
            <a:off x="4014" y="2614"/>
            <a:ext cx="1147" cy="193"/>
          </p:xfrm>
          <a:graphic>
            <a:graphicData uri="http://schemas.openxmlformats.org/presentationml/2006/ole">
              <mc:AlternateContent xmlns:mc="http://schemas.openxmlformats.org/markup-compatibility/2006">
                <mc:Choice xmlns:v="urn:schemas-microsoft-com:vml" Requires="v">
                  <p:oleObj spid="_x0000_s1537200" name="公式" r:id="rId13" imgW="3174840" imgH="533160" progId="Equation.3">
                    <p:embed/>
                  </p:oleObj>
                </mc:Choice>
                <mc:Fallback>
                  <p:oleObj name="公式" r:id="rId13" imgW="3174840" imgH="533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4" y="2614"/>
                          <a:ext cx="114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 name="Rectangle 41"/>
          <p:cNvSpPr>
            <a:spLocks noChangeArrowheads="1"/>
          </p:cNvSpPr>
          <p:nvPr/>
        </p:nvSpPr>
        <p:spPr bwMode="auto">
          <a:xfrm>
            <a:off x="539750" y="4365724"/>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dirty="0" smtClean="0">
                <a:solidFill>
                  <a:srgbClr val="FFFFFF"/>
                </a:solidFill>
                <a:latin typeface="Times New Roman" pitchFamily="18" charset="0"/>
                <a:cs typeface="Times New Roman" pitchFamily="18" charset="0"/>
              </a:rPr>
              <a:t>上式的第一项可以忽略，即</a:t>
            </a:r>
          </a:p>
        </p:txBody>
      </p:sp>
      <p:graphicFrame>
        <p:nvGraphicFramePr>
          <p:cNvPr id="30" name="Object 42"/>
          <p:cNvGraphicFramePr>
            <a:graphicFrameLocks noChangeAspect="1"/>
          </p:cNvGraphicFramePr>
          <p:nvPr>
            <p:extLst>
              <p:ext uri="{D42A27DB-BD31-4B8C-83A1-F6EECF244321}">
                <p14:modId xmlns:p14="http://schemas.microsoft.com/office/powerpoint/2010/main" val="3967533032"/>
              </p:ext>
            </p:extLst>
          </p:nvPr>
        </p:nvGraphicFramePr>
        <p:xfrm>
          <a:off x="1331913" y="4941168"/>
          <a:ext cx="1968500" cy="419100"/>
        </p:xfrm>
        <a:graphic>
          <a:graphicData uri="http://schemas.openxmlformats.org/presentationml/2006/ole">
            <mc:AlternateContent xmlns:mc="http://schemas.openxmlformats.org/markup-compatibility/2006">
              <mc:Choice xmlns:v="urn:schemas-microsoft-com:vml" Requires="v">
                <p:oleObj spid="_x0000_s1537201" name="公式" r:id="rId15" imgW="1968480" imgH="419040" progId="Equation.3">
                  <p:embed/>
                </p:oleObj>
              </mc:Choice>
              <mc:Fallback>
                <p:oleObj name="公式" r:id="rId15" imgW="1968480" imgH="419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941168"/>
                        <a:ext cx="1968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Rectangle 43"/>
          <p:cNvSpPr>
            <a:spLocks noChangeArrowheads="1"/>
          </p:cNvSpPr>
          <p:nvPr/>
        </p:nvSpPr>
        <p:spPr bwMode="auto">
          <a:xfrm>
            <a:off x="515938" y="569122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zh-CN" altLang="en-US" sz="2400" b="1" smtClean="0">
                <a:solidFill>
                  <a:srgbClr val="FFFFFF"/>
                </a:solidFill>
                <a:latin typeface="仿宋_GB2312" pitchFamily="49" charset="-122"/>
              </a:rPr>
              <a:t>于是有</a:t>
            </a:r>
          </a:p>
        </p:txBody>
      </p:sp>
      <p:sp>
        <p:nvSpPr>
          <p:cNvPr id="32" name="Rectangle 44"/>
          <p:cNvSpPr>
            <a:spLocks noChangeArrowheads="1"/>
          </p:cNvSpPr>
          <p:nvPr/>
        </p:nvSpPr>
        <p:spPr bwMode="auto">
          <a:xfrm>
            <a:off x="5075683" y="5743153"/>
            <a:ext cx="3960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smtClean="0">
                <a:solidFill>
                  <a:srgbClr val="FF9900"/>
                </a:solidFill>
                <a:latin typeface="楷体_GB2312" pitchFamily="49" charset="-122"/>
                <a:ea typeface="楷体_GB2312" pitchFamily="49" charset="-122"/>
              </a:rPr>
              <a:t>(</a:t>
            </a:r>
            <a:r>
              <a:rPr lang="zh-CN" altLang="en-US" sz="2000" b="1" smtClean="0">
                <a:solidFill>
                  <a:srgbClr val="FF9900"/>
                </a:solidFill>
                <a:latin typeface="楷体_GB2312" pitchFamily="49" charset="-122"/>
                <a:ea typeface="楷体_GB2312" pitchFamily="49" charset="-122"/>
              </a:rPr>
              <a:t>物体低速运动时能量动量关系</a:t>
            </a:r>
            <a:r>
              <a:rPr lang="en-US" altLang="zh-CN" sz="2000" b="1" smtClean="0">
                <a:solidFill>
                  <a:srgbClr val="FF9900"/>
                </a:solidFill>
                <a:latin typeface="楷体_GB2312" pitchFamily="49" charset="-122"/>
                <a:ea typeface="楷体_GB2312" pitchFamily="49" charset="-122"/>
              </a:rPr>
              <a:t>)</a:t>
            </a:r>
          </a:p>
        </p:txBody>
      </p:sp>
      <p:graphicFrame>
        <p:nvGraphicFramePr>
          <p:cNvPr id="33" name="Object 45"/>
          <p:cNvGraphicFramePr>
            <a:graphicFrameLocks noChangeAspect="1"/>
          </p:cNvGraphicFramePr>
          <p:nvPr>
            <p:extLst>
              <p:ext uri="{D42A27DB-BD31-4B8C-83A1-F6EECF244321}">
                <p14:modId xmlns:p14="http://schemas.microsoft.com/office/powerpoint/2010/main" val="2708605238"/>
              </p:ext>
            </p:extLst>
          </p:nvPr>
        </p:nvGraphicFramePr>
        <p:xfrm>
          <a:off x="3290763" y="5527253"/>
          <a:ext cx="1663700" cy="838200"/>
        </p:xfrm>
        <a:graphic>
          <a:graphicData uri="http://schemas.openxmlformats.org/presentationml/2006/ole">
            <mc:AlternateContent xmlns:mc="http://schemas.openxmlformats.org/markup-compatibility/2006">
              <mc:Choice xmlns:v="urn:schemas-microsoft-com:vml" Requires="v">
                <p:oleObj spid="_x0000_s1537202" name="公式" r:id="rId17" imgW="1663560" imgH="838080" progId="Equation.3">
                  <p:embed/>
                </p:oleObj>
              </mc:Choice>
              <mc:Fallback>
                <p:oleObj name="公式" r:id="rId17" imgW="1663560" imgH="8380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0763" y="5527253"/>
                        <a:ext cx="1663700" cy="838200"/>
                      </a:xfrm>
                      <a:prstGeom prst="rect">
                        <a:avLst/>
                      </a:prstGeom>
                      <a:solidFill>
                        <a:srgbClr val="00FFFF">
                          <a:alpha val="20000"/>
                        </a:srgbClr>
                      </a:solidFill>
                      <a:ln w="12700" algn="ctr">
                        <a:solidFill>
                          <a:srgbClr val="DDDDDD">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5"/>
          <p:cNvSpPr txBox="1">
            <a:spLocks noChangeArrowheads="1"/>
          </p:cNvSpPr>
          <p:nvPr/>
        </p:nvSpPr>
        <p:spPr bwMode="auto">
          <a:xfrm>
            <a:off x="611560" y="2809288"/>
            <a:ext cx="3345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50000"/>
              </a:spcBef>
              <a:spcAft>
                <a:spcPct val="0"/>
              </a:spcAft>
            </a:pPr>
            <a:r>
              <a:rPr kumimoji="1" lang="zh-CN" altLang="en-US" sz="2400" b="1" kern="0" noProof="0" dirty="0" smtClean="0">
                <a:solidFill>
                  <a:srgbClr val="FFFFFF"/>
                </a:solidFill>
                <a:effectLst>
                  <a:outerShdw blurRad="38100" dist="38100" dir="2700000" algn="tl">
                    <a:srgbClr val="000000"/>
                  </a:outerShdw>
                </a:effectLst>
                <a:latin typeface="Arial" pitchFamily="34" charset="0"/>
              </a:rPr>
              <a:t>将粒子的动能</a:t>
            </a:r>
            <a:r>
              <a:rPr kumimoji="1" lang="en-US" altLang="zh-CN" sz="2400" b="1" i="1" kern="0" noProof="0" dirty="0" err="1" smtClean="0">
                <a:solidFill>
                  <a:srgbClr val="FFC000"/>
                </a:solidFill>
                <a:effectLst>
                  <a:outerShdw blurRad="38100" dist="38100" dir="2700000" algn="tl">
                    <a:srgbClr val="000000"/>
                  </a:outerShdw>
                </a:effectLst>
                <a:latin typeface="Times New Roman" pitchFamily="18" charset="0"/>
                <a:cs typeface="Times New Roman" pitchFamily="18" charset="0"/>
              </a:rPr>
              <a:t>E</a:t>
            </a:r>
            <a:r>
              <a:rPr kumimoji="1" lang="en-US" altLang="zh-CN" sz="2400" b="1" kern="0" baseline="-25000" noProof="0" dirty="0" err="1" smtClean="0">
                <a:solidFill>
                  <a:srgbClr val="FFC000"/>
                </a:solidFill>
                <a:effectLst>
                  <a:outerShdw blurRad="38100" dist="38100" dir="2700000" algn="tl">
                    <a:srgbClr val="000000"/>
                  </a:outerShdw>
                </a:effectLst>
                <a:latin typeface="Times New Roman" pitchFamily="18" charset="0"/>
                <a:cs typeface="Times New Roman" pitchFamily="18" charset="0"/>
              </a:rPr>
              <a:t>k</a:t>
            </a:r>
            <a:r>
              <a:rPr kumimoji="1" lang="zh-CN" altLang="en-US" sz="2400" b="1" kern="0" noProof="0" dirty="0" smtClean="0">
                <a:solidFill>
                  <a:srgbClr val="FFFFFF"/>
                </a:solidFill>
                <a:effectLst>
                  <a:outerShdw blurRad="38100" dist="38100" dir="2700000" algn="tl">
                    <a:srgbClr val="000000"/>
                  </a:outerShdw>
                </a:effectLst>
                <a:latin typeface="Arial" pitchFamily="34" charset="0"/>
              </a:rPr>
              <a:t>代入</a:t>
            </a:r>
            <a:r>
              <a:rPr kumimoji="1" lang="zh-CN" altLang="en-US" sz="2400" b="1" kern="0" dirty="0" smtClean="0">
                <a:solidFill>
                  <a:srgbClr val="FFFFFF"/>
                </a:solidFill>
                <a:effectLst>
                  <a:outerShdw blurRad="38100" dist="38100" dir="2700000" algn="tl">
                    <a:srgbClr val="000000"/>
                  </a:outerShdw>
                </a:effectLst>
              </a:rPr>
              <a:t>得</a:t>
            </a:r>
            <a:endParaRPr kumimoji="1" lang="zh-CN" altLang="en-US" sz="2400" b="1" kern="0" dirty="0">
              <a:solidFill>
                <a:srgbClr val="FFFFFF"/>
              </a:solidFill>
              <a:effectLst>
                <a:outerShdw blurRad="38100" dist="38100" dir="2700000" algn="tl">
                  <a:srgbClr val="000000"/>
                </a:outerShdw>
              </a:effectLst>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767738714"/>
              </p:ext>
            </p:extLst>
          </p:nvPr>
        </p:nvGraphicFramePr>
        <p:xfrm>
          <a:off x="1193800" y="1371130"/>
          <a:ext cx="2997200" cy="1422400"/>
        </p:xfrm>
        <a:graphic>
          <a:graphicData uri="http://schemas.openxmlformats.org/presentationml/2006/ole">
            <mc:AlternateContent xmlns:mc="http://schemas.openxmlformats.org/markup-compatibility/2006">
              <mc:Choice xmlns:v="urn:schemas-microsoft-com:vml" Requires="v">
                <p:oleObj spid="_x0000_s1537203" name="Equation" r:id="rId19" imgW="1498320" imgH="711000" progId="Equation.DSMT4">
                  <p:embed/>
                </p:oleObj>
              </mc:Choice>
              <mc:Fallback>
                <p:oleObj name="Equation" r:id="rId19" imgW="1498320" imgH="711000" progId="Equation.DSMT4">
                  <p:embed/>
                  <p:pic>
                    <p:nvPicPr>
                      <p:cNvPr id="0" name=""/>
                      <p:cNvPicPr>
                        <a:picLocks noChangeAspect="1" noChangeArrowheads="1"/>
                      </p:cNvPicPr>
                      <p:nvPr/>
                    </p:nvPicPr>
                    <p:blipFill>
                      <a:blip r:embed="rId20"/>
                      <a:srcRect/>
                      <a:stretch>
                        <a:fillRect/>
                      </a:stretch>
                    </p:blipFill>
                    <p:spPr bwMode="auto">
                      <a:xfrm>
                        <a:off x="1193800" y="1371130"/>
                        <a:ext cx="2997200"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650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9" grpId="0"/>
      <p:bldP spid="31" grpId="0"/>
      <p:bldP spid="32" grpId="0"/>
      <p:bldP spid="3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58</a:t>
            </a:fld>
            <a:endParaRPr lang="zh-CN" altLang="en-US"/>
          </a:p>
        </p:txBody>
      </p:sp>
      <p:sp>
        <p:nvSpPr>
          <p:cNvPr id="3" name="Rectangle 2"/>
          <p:cNvSpPr>
            <a:spLocks noChangeArrowheads="1"/>
          </p:cNvSpPr>
          <p:nvPr/>
        </p:nvSpPr>
        <p:spPr bwMode="auto">
          <a:xfrm>
            <a:off x="250825" y="549275"/>
            <a:ext cx="55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例</a:t>
            </a:r>
            <a:r>
              <a:rPr lang="zh-CN" altLang="en-US" smtClean="0">
                <a:solidFill>
                  <a:srgbClr val="000000"/>
                </a:solidFill>
                <a:latin typeface="Times New Roman" pitchFamily="18" charset="0"/>
                <a:cs typeface="Times New Roman" pitchFamily="18" charset="0"/>
              </a:rPr>
              <a:t> </a:t>
            </a:r>
          </a:p>
        </p:txBody>
      </p:sp>
      <p:sp>
        <p:nvSpPr>
          <p:cNvPr id="4" name="Rectangle 3"/>
          <p:cNvSpPr>
            <a:spLocks noChangeArrowheads="1"/>
          </p:cNvSpPr>
          <p:nvPr/>
        </p:nvSpPr>
        <p:spPr bwMode="auto">
          <a:xfrm>
            <a:off x="682625" y="549275"/>
            <a:ext cx="585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dirty="0" smtClean="0">
                <a:solidFill>
                  <a:srgbClr val="FFFFFF"/>
                </a:solidFill>
                <a:latin typeface="Times New Roman" pitchFamily="18" charset="0"/>
                <a:cs typeface="Times New Roman" pitchFamily="18" charset="0"/>
              </a:rPr>
              <a:t>已知激光器发生的光脉冲所具有的能量为 </a:t>
            </a:r>
          </a:p>
        </p:txBody>
      </p:sp>
      <p:graphicFrame>
        <p:nvGraphicFramePr>
          <p:cNvPr id="6" name="Object 5"/>
          <p:cNvGraphicFramePr>
            <a:graphicFrameLocks noChangeAspect="1"/>
          </p:cNvGraphicFramePr>
          <p:nvPr>
            <p:extLst>
              <p:ext uri="{D42A27DB-BD31-4B8C-83A1-F6EECF244321}">
                <p14:modId xmlns:p14="http://schemas.microsoft.com/office/powerpoint/2010/main" val="2570172476"/>
              </p:ext>
            </p:extLst>
          </p:nvPr>
        </p:nvGraphicFramePr>
        <p:xfrm>
          <a:off x="6370638" y="581025"/>
          <a:ext cx="1473200" cy="342900"/>
        </p:xfrm>
        <a:graphic>
          <a:graphicData uri="http://schemas.openxmlformats.org/presentationml/2006/ole">
            <mc:AlternateContent xmlns:mc="http://schemas.openxmlformats.org/markup-compatibility/2006">
              <mc:Choice xmlns:v="urn:schemas-microsoft-com:vml" Requires="v">
                <p:oleObj spid="_x0000_s1538127" name="公式" r:id="rId3" imgW="1473120" imgH="342720" progId="Equation.3">
                  <p:embed/>
                </p:oleObj>
              </mc:Choice>
              <mc:Fallback>
                <p:oleObj name="公式" r:id="rId3" imgW="147312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638" y="581025"/>
                        <a:ext cx="147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a:spLocks noChangeArrowheads="1"/>
          </p:cNvSpPr>
          <p:nvPr/>
        </p:nvSpPr>
        <p:spPr bwMode="auto">
          <a:xfrm>
            <a:off x="250825" y="1062038"/>
            <a:ext cx="55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求</a:t>
            </a:r>
            <a:r>
              <a:rPr lang="zh-CN" altLang="en-US" smtClean="0">
                <a:solidFill>
                  <a:srgbClr val="000000"/>
                </a:solidFill>
                <a:latin typeface="Times New Roman" pitchFamily="18" charset="0"/>
                <a:cs typeface="Times New Roman" pitchFamily="18" charset="0"/>
              </a:rPr>
              <a:t> </a:t>
            </a:r>
          </a:p>
        </p:txBody>
      </p:sp>
      <p:sp>
        <p:nvSpPr>
          <p:cNvPr id="8" name="Rectangle 7"/>
          <p:cNvSpPr>
            <a:spLocks noChangeArrowheads="1"/>
          </p:cNvSpPr>
          <p:nvPr/>
        </p:nvSpPr>
        <p:spPr bwMode="auto">
          <a:xfrm>
            <a:off x="671513" y="1062038"/>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(1)</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它所携带的动量</a:t>
            </a:r>
            <a:r>
              <a:rPr kumimoji="0" lang="zh-CN" altLang="en-US" sz="20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sp>
        <p:nvSpPr>
          <p:cNvPr id="9" name="Rectangle 8"/>
          <p:cNvSpPr>
            <a:spLocks noChangeArrowheads="1"/>
          </p:cNvSpPr>
          <p:nvPr/>
        </p:nvSpPr>
        <p:spPr bwMode="auto">
          <a:xfrm>
            <a:off x="671513" y="1594277"/>
            <a:ext cx="80756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57188" marR="0" lvl="0" indent="-357188"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(2)</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如果这光脉冲是在</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1 </a:t>
            </a:r>
            <a:r>
              <a:rPr kumimoji="0" lang="en-US" altLang="zh-CN" sz="2400" b="1" i="0" u="none" strike="noStrike" kern="0" cap="none" spc="0" normalizeH="0" baseline="0" noProof="0" dirty="0" err="1" smtClean="0">
                <a:ln>
                  <a:noFill/>
                </a:ln>
                <a:solidFill>
                  <a:srgbClr val="FFCC66"/>
                </a:solidFill>
                <a:effectLst/>
                <a:uLnTx/>
                <a:uFillTx/>
                <a:latin typeface="Times New Roman" pitchFamily="18" charset="0"/>
                <a:cs typeface="Times New Roman" pitchFamily="18" charset="0"/>
              </a:rPr>
              <a:t>ms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内被物体吸收的，物体所受到的光压是多少</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p>
        </p:txBody>
      </p:sp>
      <p:sp>
        <p:nvSpPr>
          <p:cNvPr id="10" name="Rectangle 9"/>
          <p:cNvSpPr>
            <a:spLocks noChangeArrowheads="1"/>
          </p:cNvSpPr>
          <p:nvPr/>
        </p:nvSpPr>
        <p:spPr bwMode="auto">
          <a:xfrm>
            <a:off x="250825" y="2573338"/>
            <a:ext cx="55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00"/>
                </a:solidFill>
                <a:latin typeface="Times New Roman" pitchFamily="18" charset="0"/>
                <a:cs typeface="Times New Roman" pitchFamily="18" charset="0"/>
              </a:rPr>
              <a:t>解</a:t>
            </a:r>
            <a:r>
              <a:rPr lang="zh-CN" altLang="en-US" smtClean="0">
                <a:solidFill>
                  <a:srgbClr val="000000"/>
                </a:solidFill>
                <a:latin typeface="Times New Roman" pitchFamily="18" charset="0"/>
                <a:cs typeface="Times New Roman" pitchFamily="18" charset="0"/>
              </a:rPr>
              <a:t> </a:t>
            </a:r>
          </a:p>
        </p:txBody>
      </p:sp>
      <p:sp>
        <p:nvSpPr>
          <p:cNvPr id="12" name="Rectangle 11"/>
          <p:cNvSpPr>
            <a:spLocks noChangeArrowheads="1"/>
          </p:cNvSpPr>
          <p:nvPr/>
        </p:nvSpPr>
        <p:spPr bwMode="auto">
          <a:xfrm>
            <a:off x="698500" y="2598738"/>
            <a:ext cx="560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(1)</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能量为</a:t>
            </a:r>
            <a:r>
              <a:rPr kumimoji="0" lang="en-US" altLang="zh-CN" sz="2400" b="1" i="1" u="none" strike="noStrike" kern="0" cap="none" spc="0" normalizeH="0" baseline="0" noProof="0" smtClean="0">
                <a:ln>
                  <a:noFill/>
                </a:ln>
                <a:solidFill>
                  <a:srgbClr val="FFCC66"/>
                </a:solidFill>
                <a:effectLst/>
                <a:uLnTx/>
                <a:uFillTx/>
                <a:latin typeface="Times New Roman" pitchFamily="18" charset="0"/>
                <a:cs typeface="Times New Roman" pitchFamily="18" charset="0"/>
              </a:rPr>
              <a:t>E</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的光子所具有的动量</a:t>
            </a:r>
          </a:p>
        </p:txBody>
      </p:sp>
      <p:graphicFrame>
        <p:nvGraphicFramePr>
          <p:cNvPr id="14" name="Object 13"/>
          <p:cNvGraphicFramePr>
            <a:graphicFrameLocks noChangeAspect="1"/>
          </p:cNvGraphicFramePr>
          <p:nvPr>
            <p:extLst>
              <p:ext uri="{D42A27DB-BD31-4B8C-83A1-F6EECF244321}">
                <p14:modId xmlns:p14="http://schemas.microsoft.com/office/powerpoint/2010/main" val="1542263791"/>
              </p:ext>
            </p:extLst>
          </p:nvPr>
        </p:nvGraphicFramePr>
        <p:xfrm>
          <a:off x="2009692" y="3181974"/>
          <a:ext cx="4469760" cy="838080"/>
        </p:xfrm>
        <a:graphic>
          <a:graphicData uri="http://schemas.openxmlformats.org/presentationml/2006/ole">
            <mc:AlternateContent xmlns:mc="http://schemas.openxmlformats.org/markup-compatibility/2006">
              <mc:Choice xmlns:v="urn:schemas-microsoft-com:vml" Requires="v">
                <p:oleObj spid="_x0000_s1538128" name="Equation" r:id="rId5" imgW="2234880" imgH="419040" progId="Equation.DSMT4">
                  <p:embed/>
                </p:oleObj>
              </mc:Choice>
              <mc:Fallback>
                <p:oleObj name="Equation" r:id="rId5" imgW="2234880" imgH="419040" progId="Equation.DSMT4">
                  <p:embed/>
                  <p:pic>
                    <p:nvPicPr>
                      <p:cNvPr id="0" name=""/>
                      <p:cNvPicPr>
                        <a:picLocks noChangeArrowheads="1"/>
                      </p:cNvPicPr>
                      <p:nvPr/>
                    </p:nvPicPr>
                    <p:blipFill>
                      <a:blip r:embed="rId6"/>
                      <a:srcRect/>
                      <a:stretch>
                        <a:fillRect/>
                      </a:stretch>
                    </p:blipFill>
                    <p:spPr bwMode="auto">
                      <a:xfrm>
                        <a:off x="2009692" y="3181974"/>
                        <a:ext cx="4469760" cy="83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a:spLocks noChangeArrowheads="1"/>
          </p:cNvSpPr>
          <p:nvPr/>
        </p:nvSpPr>
        <p:spPr bwMode="auto">
          <a:xfrm>
            <a:off x="534988" y="4143286"/>
            <a:ext cx="8429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0850" marR="0" lvl="0" indent="-354013"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(2)</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光具有动量，所以光射到物体表面上时会对表面产生压力，这个压力叫辐射压力或光压。由于光脉冲是在</a:t>
            </a:r>
            <a:r>
              <a:rPr kumimoji="0"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1</a:t>
            </a:r>
            <a:r>
              <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毫秒内被物体吸收的，则物体所受的压力为</a:t>
            </a:r>
            <a:r>
              <a:rPr kumimoji="0" lang="zh-CN" altLang="en-US" sz="2400" b="0"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  </a:t>
            </a:r>
          </a:p>
        </p:txBody>
      </p:sp>
      <p:graphicFrame>
        <p:nvGraphicFramePr>
          <p:cNvPr id="17" name="Object 16"/>
          <p:cNvGraphicFramePr>
            <a:graphicFrameLocks/>
          </p:cNvGraphicFramePr>
          <p:nvPr>
            <p:extLst>
              <p:ext uri="{D42A27DB-BD31-4B8C-83A1-F6EECF244321}">
                <p14:modId xmlns:p14="http://schemas.microsoft.com/office/powerpoint/2010/main" val="1412808811"/>
              </p:ext>
            </p:extLst>
          </p:nvPr>
        </p:nvGraphicFramePr>
        <p:xfrm>
          <a:off x="2051050" y="5546725"/>
          <a:ext cx="4341813" cy="762000"/>
        </p:xfrm>
        <a:graphic>
          <a:graphicData uri="http://schemas.openxmlformats.org/presentationml/2006/ole">
            <mc:AlternateContent xmlns:mc="http://schemas.openxmlformats.org/markup-compatibility/2006">
              <mc:Choice xmlns:v="urn:schemas-microsoft-com:vml" Requires="v">
                <p:oleObj spid="_x0000_s1538129" name="公式" r:id="rId7" imgW="4343400" imgH="761760" progId="Equation.3">
                  <p:embed/>
                </p:oleObj>
              </mc:Choice>
              <mc:Fallback>
                <p:oleObj name="公式" r:id="rId7" imgW="4343400" imgH="7617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5546725"/>
                        <a:ext cx="4341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92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a:t>
            </a:fld>
            <a:endParaRPr lang="zh-CN" altLang="en-US"/>
          </a:p>
        </p:txBody>
      </p:sp>
      <p:sp>
        <p:nvSpPr>
          <p:cNvPr id="115" name="Rectangle 10"/>
          <p:cNvSpPr>
            <a:spLocks noChangeArrowheads="1"/>
          </p:cNvSpPr>
          <p:nvPr/>
        </p:nvSpPr>
        <p:spPr bwMode="auto">
          <a:xfrm>
            <a:off x="749300" y="3964994"/>
            <a:ext cx="79271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zh-CN" altLang="en-US" sz="2000" b="1" dirty="0" smtClean="0">
                <a:solidFill>
                  <a:srgbClr val="FFFFFF"/>
                </a:solidFill>
                <a:latin typeface="Times New Roman" pitchFamily="18" charset="0"/>
                <a:cs typeface="Times New Roman" pitchFamily="18" charset="0"/>
              </a:rPr>
              <a:t>该事件在两个惯性系中时空坐标间的变换关系为</a:t>
            </a:r>
            <a:r>
              <a:rPr kumimoji="1" lang="zh-CN" altLang="en-US" sz="2000" b="1" dirty="0">
                <a:solidFill>
                  <a:srgbClr val="FF9900"/>
                </a:solidFill>
                <a:latin typeface="Times New Roman" pitchFamily="18" charset="0"/>
                <a:ea typeface="楷体_GB2312" pitchFamily="49" charset="-122"/>
                <a:cs typeface="Times New Roman" pitchFamily="18" charset="0"/>
              </a:rPr>
              <a:t>（伽利略坐标变换</a:t>
            </a:r>
            <a:r>
              <a:rPr kumimoji="1" lang="zh-CN" altLang="en-US" sz="2000" b="1" dirty="0" smtClean="0">
                <a:solidFill>
                  <a:srgbClr val="FF9900"/>
                </a:solidFill>
                <a:latin typeface="Times New Roman" pitchFamily="18" charset="0"/>
                <a:ea typeface="楷体_GB2312" pitchFamily="49" charset="-122"/>
                <a:cs typeface="Times New Roman" pitchFamily="18" charset="0"/>
              </a:rPr>
              <a:t>）</a:t>
            </a:r>
            <a:endParaRPr kumimoji="1" lang="zh-CN" altLang="en-US" sz="2000" b="1" dirty="0">
              <a:solidFill>
                <a:srgbClr val="FF9900"/>
              </a:solidFill>
              <a:latin typeface="Times New Roman" pitchFamily="18" charset="0"/>
              <a:ea typeface="楷体_GB2312" pitchFamily="49" charset="-122"/>
              <a:cs typeface="Times New Roman" pitchFamily="18" charset="0"/>
            </a:endParaRPr>
          </a:p>
        </p:txBody>
      </p:sp>
      <p:grpSp>
        <p:nvGrpSpPr>
          <p:cNvPr id="118" name="Group 75"/>
          <p:cNvGrpSpPr>
            <a:grpSpLocks/>
          </p:cNvGrpSpPr>
          <p:nvPr/>
        </p:nvGrpSpPr>
        <p:grpSpPr bwMode="auto">
          <a:xfrm>
            <a:off x="2703513" y="4839271"/>
            <a:ext cx="1468437" cy="1566862"/>
            <a:chOff x="4014" y="2574"/>
            <a:chExt cx="925" cy="987"/>
          </a:xfrm>
        </p:grpSpPr>
        <p:graphicFrame>
          <p:nvGraphicFramePr>
            <p:cNvPr id="119" name="Object 76"/>
            <p:cNvGraphicFramePr>
              <a:graphicFrameLocks noChangeAspect="1"/>
            </p:cNvGraphicFramePr>
            <p:nvPr/>
          </p:nvGraphicFramePr>
          <p:xfrm>
            <a:off x="4195" y="2878"/>
            <a:ext cx="448" cy="216"/>
          </p:xfrm>
          <a:graphic>
            <a:graphicData uri="http://schemas.openxmlformats.org/presentationml/2006/ole">
              <mc:AlternateContent xmlns:mc="http://schemas.openxmlformats.org/markup-compatibility/2006">
                <mc:Choice xmlns:v="urn:schemas-microsoft-com:vml" Requires="v">
                  <p:oleObj spid="_x0000_s1491868" name="公式" r:id="rId4" imgW="711000" imgH="342720" progId="Equation.3">
                    <p:embed/>
                  </p:oleObj>
                </mc:Choice>
                <mc:Fallback>
                  <p:oleObj name="公式" r:id="rId4" imgW="71100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 y="2878"/>
                          <a:ext cx="448" cy="21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 name="Object 77"/>
            <p:cNvGraphicFramePr>
              <a:graphicFrameLocks noChangeAspect="1"/>
            </p:cNvGraphicFramePr>
            <p:nvPr/>
          </p:nvGraphicFramePr>
          <p:xfrm>
            <a:off x="4195" y="3130"/>
            <a:ext cx="408" cy="168"/>
          </p:xfrm>
          <a:graphic>
            <a:graphicData uri="http://schemas.openxmlformats.org/presentationml/2006/ole">
              <mc:AlternateContent xmlns:mc="http://schemas.openxmlformats.org/markup-compatibility/2006">
                <mc:Choice xmlns:v="urn:schemas-microsoft-com:vml" Requires="v">
                  <p:oleObj spid="_x0000_s1491869" name="公式" r:id="rId6" imgW="647640" imgH="266400" progId="Equation.3">
                    <p:embed/>
                  </p:oleObj>
                </mc:Choice>
                <mc:Fallback>
                  <p:oleObj name="公式" r:id="rId6" imgW="64764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5" y="3130"/>
                          <a:ext cx="408" cy="1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 name="Object 78"/>
            <p:cNvGraphicFramePr>
              <a:graphicFrameLocks noChangeAspect="1"/>
            </p:cNvGraphicFramePr>
            <p:nvPr/>
          </p:nvGraphicFramePr>
          <p:xfrm>
            <a:off x="4241" y="3385"/>
            <a:ext cx="344" cy="176"/>
          </p:xfrm>
          <a:graphic>
            <a:graphicData uri="http://schemas.openxmlformats.org/presentationml/2006/ole">
              <mc:AlternateContent xmlns:mc="http://schemas.openxmlformats.org/markup-compatibility/2006">
                <mc:Choice xmlns:v="urn:schemas-microsoft-com:vml" Requires="v">
                  <p:oleObj spid="_x0000_s1491870" name="公式" r:id="rId8" imgW="545760" imgH="279360" progId="Equation.3">
                    <p:embed/>
                  </p:oleObj>
                </mc:Choice>
                <mc:Fallback>
                  <p:oleObj name="公式" r:id="rId8" imgW="545760" imgH="2793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1" y="3385"/>
                          <a:ext cx="344" cy="17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 name="Object 79"/>
            <p:cNvGraphicFramePr>
              <a:graphicFrameLocks noChangeAspect="1"/>
            </p:cNvGraphicFramePr>
            <p:nvPr/>
          </p:nvGraphicFramePr>
          <p:xfrm>
            <a:off x="4195" y="2574"/>
            <a:ext cx="744" cy="176"/>
          </p:xfrm>
          <a:graphic>
            <a:graphicData uri="http://schemas.openxmlformats.org/presentationml/2006/ole">
              <mc:AlternateContent xmlns:mc="http://schemas.openxmlformats.org/markup-compatibility/2006">
                <mc:Choice xmlns:v="urn:schemas-microsoft-com:vml" Requires="v">
                  <p:oleObj spid="_x0000_s1491871" name="公式" r:id="rId10" imgW="1180800" imgH="279360" progId="Equation.3">
                    <p:embed/>
                  </p:oleObj>
                </mc:Choice>
                <mc:Fallback>
                  <p:oleObj name="公式" r:id="rId10" imgW="1180800" imgH="2793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5" y="2574"/>
                          <a:ext cx="744" cy="17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 name="Object 80"/>
            <p:cNvGraphicFramePr>
              <a:graphicFrameLocks noChangeAspect="1"/>
            </p:cNvGraphicFramePr>
            <p:nvPr/>
          </p:nvGraphicFramePr>
          <p:xfrm>
            <a:off x="4014" y="2660"/>
            <a:ext cx="272" cy="861"/>
          </p:xfrm>
          <a:graphic>
            <a:graphicData uri="http://schemas.openxmlformats.org/presentationml/2006/ole">
              <mc:AlternateContent xmlns:mc="http://schemas.openxmlformats.org/markup-compatibility/2006">
                <mc:Choice xmlns:v="urn:schemas-microsoft-com:vml" Requires="v">
                  <p:oleObj spid="_x0000_s1491872" name="公式" r:id="rId12" imgW="330120" imgH="838080" progId="Equation.3">
                    <p:embed/>
                  </p:oleObj>
                </mc:Choice>
                <mc:Fallback>
                  <p:oleObj name="公式" r:id="rId12" imgW="330120" imgH="838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 y="2660"/>
                          <a:ext cx="272" cy="86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 name="Text Box 81"/>
          <p:cNvSpPr txBox="1">
            <a:spLocks noChangeArrowheads="1"/>
          </p:cNvSpPr>
          <p:nvPr/>
        </p:nvSpPr>
        <p:spPr bwMode="auto">
          <a:xfrm>
            <a:off x="755650" y="4638543"/>
            <a:ext cx="237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从</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S</a:t>
            </a: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系到</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S</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sym typeface="Symbol" pitchFamily="18" charset="2"/>
              </a:rPr>
              <a:t></a:t>
            </a: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系：</a:t>
            </a:r>
          </a:p>
        </p:txBody>
      </p:sp>
      <p:sp>
        <p:nvSpPr>
          <p:cNvPr id="125" name="Text Box 93"/>
          <p:cNvSpPr txBox="1">
            <a:spLocks noChangeArrowheads="1"/>
          </p:cNvSpPr>
          <p:nvPr/>
        </p:nvSpPr>
        <p:spPr bwMode="auto">
          <a:xfrm>
            <a:off x="1014595" y="5085333"/>
            <a:ext cx="1128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1" lang="zh-CN" altLang="en-US"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正变换</a:t>
            </a:r>
            <a:r>
              <a:rPr kumimoji="1"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p>
        </p:txBody>
      </p:sp>
      <p:sp>
        <p:nvSpPr>
          <p:cNvPr id="126" name="Line 103"/>
          <p:cNvSpPr>
            <a:spLocks noChangeShapeType="1"/>
          </p:cNvSpPr>
          <p:nvPr/>
        </p:nvSpPr>
        <p:spPr bwMode="auto">
          <a:xfrm>
            <a:off x="4572000" y="4653336"/>
            <a:ext cx="0" cy="1800000"/>
          </a:xfrm>
          <a:prstGeom prst="line">
            <a:avLst/>
          </a:prstGeom>
          <a:noFill/>
          <a:ln w="38100" cmpd="dbl">
            <a:solidFill>
              <a:srgbClr val="F8F8F8">
                <a:alpha val="70000"/>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127" name="Text Box 104"/>
          <p:cNvSpPr txBox="1">
            <a:spLocks noChangeArrowheads="1"/>
          </p:cNvSpPr>
          <p:nvPr/>
        </p:nvSpPr>
        <p:spPr bwMode="auto">
          <a:xfrm>
            <a:off x="4762500" y="462813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从</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S</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sym typeface="Symbol" pitchFamily="18" charset="2"/>
              </a:rPr>
              <a:t></a:t>
            </a: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系到</a:t>
            </a:r>
            <a:r>
              <a:rPr kumimoji="1" lang="en-US" altLang="zh-CN"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S</a:t>
            </a:r>
            <a:r>
              <a:rPr kumimoji="1" lang="zh-CN" altLang="en-US" sz="20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系：</a:t>
            </a:r>
          </a:p>
        </p:txBody>
      </p:sp>
      <p:sp>
        <p:nvSpPr>
          <p:cNvPr id="128" name="Text Box 112"/>
          <p:cNvSpPr txBox="1">
            <a:spLocks noChangeArrowheads="1"/>
          </p:cNvSpPr>
          <p:nvPr/>
        </p:nvSpPr>
        <p:spPr bwMode="auto">
          <a:xfrm>
            <a:off x="5018765" y="5085333"/>
            <a:ext cx="1128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1" lang="zh-CN" altLang="en-US"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逆变换</a:t>
            </a:r>
            <a:r>
              <a:rPr kumimoji="1" lang="en-US" altLang="zh-CN"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p>
        </p:txBody>
      </p:sp>
      <p:grpSp>
        <p:nvGrpSpPr>
          <p:cNvPr id="130" name="Group 114"/>
          <p:cNvGrpSpPr>
            <a:grpSpLocks/>
          </p:cNvGrpSpPr>
          <p:nvPr/>
        </p:nvGrpSpPr>
        <p:grpSpPr bwMode="auto">
          <a:xfrm>
            <a:off x="6711950" y="4847208"/>
            <a:ext cx="1457325" cy="1554163"/>
            <a:chOff x="1834" y="2664"/>
            <a:chExt cx="918" cy="979"/>
          </a:xfrm>
        </p:grpSpPr>
        <p:graphicFrame>
          <p:nvGraphicFramePr>
            <p:cNvPr id="131" name="Object 115"/>
            <p:cNvGraphicFramePr>
              <a:graphicFrameLocks noChangeAspect="1"/>
            </p:cNvGraphicFramePr>
            <p:nvPr/>
          </p:nvGraphicFramePr>
          <p:xfrm>
            <a:off x="2008" y="2664"/>
            <a:ext cx="744" cy="176"/>
          </p:xfrm>
          <a:graphic>
            <a:graphicData uri="http://schemas.openxmlformats.org/presentationml/2006/ole">
              <mc:AlternateContent xmlns:mc="http://schemas.openxmlformats.org/markup-compatibility/2006">
                <mc:Choice xmlns:v="urn:schemas-microsoft-com:vml" Requires="v">
                  <p:oleObj spid="_x0000_s1491873" name="公式" r:id="rId14" imgW="1180800" imgH="279360" progId="Equation.3">
                    <p:embed/>
                  </p:oleObj>
                </mc:Choice>
                <mc:Fallback>
                  <p:oleObj name="公式" r:id="rId14" imgW="118080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08" y="2664"/>
                          <a:ext cx="7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 name="Object 116"/>
            <p:cNvGraphicFramePr>
              <a:graphicFrameLocks noChangeAspect="1"/>
            </p:cNvGraphicFramePr>
            <p:nvPr/>
          </p:nvGraphicFramePr>
          <p:xfrm>
            <a:off x="2008" y="2949"/>
            <a:ext cx="472" cy="216"/>
          </p:xfrm>
          <a:graphic>
            <a:graphicData uri="http://schemas.openxmlformats.org/presentationml/2006/ole">
              <mc:AlternateContent xmlns:mc="http://schemas.openxmlformats.org/markup-compatibility/2006">
                <mc:Choice xmlns:v="urn:schemas-microsoft-com:vml" Requires="v">
                  <p:oleObj spid="_x0000_s1491874" name="公式" r:id="rId16" imgW="749160" imgH="342720" progId="Equation.3">
                    <p:embed/>
                  </p:oleObj>
                </mc:Choice>
                <mc:Fallback>
                  <p:oleObj name="公式" r:id="rId16" imgW="749160" imgH="34272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8" y="2949"/>
                          <a:ext cx="47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 name="Object 117"/>
            <p:cNvGraphicFramePr>
              <a:graphicFrameLocks noChangeAspect="1"/>
            </p:cNvGraphicFramePr>
            <p:nvPr/>
          </p:nvGraphicFramePr>
          <p:xfrm>
            <a:off x="2008" y="3217"/>
            <a:ext cx="432" cy="168"/>
          </p:xfrm>
          <a:graphic>
            <a:graphicData uri="http://schemas.openxmlformats.org/presentationml/2006/ole">
              <mc:AlternateContent xmlns:mc="http://schemas.openxmlformats.org/markup-compatibility/2006">
                <mc:Choice xmlns:v="urn:schemas-microsoft-com:vml" Requires="v">
                  <p:oleObj spid="_x0000_s1491875" name="公式" r:id="rId18" imgW="685800" imgH="266400" progId="Equation.3">
                    <p:embed/>
                  </p:oleObj>
                </mc:Choice>
                <mc:Fallback>
                  <p:oleObj name="公式" r:id="rId18" imgW="685800" imgH="2664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08" y="3217"/>
                          <a:ext cx="43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 name="Object 118"/>
            <p:cNvGraphicFramePr>
              <a:graphicFrameLocks noChangeAspect="1"/>
            </p:cNvGraphicFramePr>
            <p:nvPr/>
          </p:nvGraphicFramePr>
          <p:xfrm>
            <a:off x="2034" y="3467"/>
            <a:ext cx="368" cy="176"/>
          </p:xfrm>
          <a:graphic>
            <a:graphicData uri="http://schemas.openxmlformats.org/presentationml/2006/ole">
              <mc:AlternateContent xmlns:mc="http://schemas.openxmlformats.org/markup-compatibility/2006">
                <mc:Choice xmlns:v="urn:schemas-microsoft-com:vml" Requires="v">
                  <p:oleObj spid="_x0000_s1491876" name="公式" r:id="rId20" imgW="583920" imgH="279360" progId="Equation.3">
                    <p:embed/>
                  </p:oleObj>
                </mc:Choice>
                <mc:Fallback>
                  <p:oleObj name="公式" r:id="rId20" imgW="583920" imgH="27936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34" y="3467"/>
                          <a:ext cx="3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 name="Object 119"/>
            <p:cNvGraphicFramePr>
              <a:graphicFrameLocks noChangeAspect="1"/>
            </p:cNvGraphicFramePr>
            <p:nvPr/>
          </p:nvGraphicFramePr>
          <p:xfrm>
            <a:off x="1834" y="2766"/>
            <a:ext cx="208" cy="817"/>
          </p:xfrm>
          <a:graphic>
            <a:graphicData uri="http://schemas.openxmlformats.org/presentationml/2006/ole">
              <mc:AlternateContent xmlns:mc="http://schemas.openxmlformats.org/markup-compatibility/2006">
                <mc:Choice xmlns:v="urn:schemas-microsoft-com:vml" Requires="v">
                  <p:oleObj spid="_x0000_s1491877" name="公式" r:id="rId22" imgW="330120" imgH="838080" progId="Equation.3">
                    <p:embed/>
                  </p:oleObj>
                </mc:Choice>
                <mc:Fallback>
                  <p:oleObj name="公式" r:id="rId22" imgW="330120" imgH="8380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34" y="2766"/>
                          <a:ext cx="208" cy="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 name="AutoShape 16"/>
          <p:cNvSpPr>
            <a:spLocks noChangeAspect="1" noChangeArrowheads="1" noTextEdit="1"/>
          </p:cNvSpPr>
          <p:nvPr/>
        </p:nvSpPr>
        <p:spPr bwMode="auto">
          <a:xfrm>
            <a:off x="1474788" y="476672"/>
            <a:ext cx="6337300" cy="3168650"/>
          </a:xfrm>
          <a:prstGeom prst="rect">
            <a:avLst/>
          </a:prstGeom>
          <a:solidFill>
            <a:srgbClr val="00FFFF">
              <a:alpha val="20000"/>
            </a:srgbClr>
          </a:solidFill>
          <a:ln w="9525">
            <a:solidFill>
              <a:srgbClr val="FFFFFF">
                <a:alpha val="50000"/>
              </a:srgbClr>
            </a:solidFill>
            <a:miter lim="800000"/>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5" name="Line 17"/>
          <p:cNvSpPr>
            <a:spLocks noChangeShapeType="1"/>
          </p:cNvSpPr>
          <p:nvPr/>
        </p:nvSpPr>
        <p:spPr bwMode="auto">
          <a:xfrm>
            <a:off x="6804876" y="2622500"/>
            <a:ext cx="683986" cy="2330"/>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6" name="Freeform 18"/>
          <p:cNvSpPr>
            <a:spLocks/>
          </p:cNvSpPr>
          <p:nvPr/>
        </p:nvSpPr>
        <p:spPr bwMode="auto">
          <a:xfrm>
            <a:off x="3001245" y="702671"/>
            <a:ext cx="3866191" cy="1919829"/>
          </a:xfrm>
          <a:custGeom>
            <a:avLst/>
            <a:gdLst>
              <a:gd name="T0" fmla="*/ 0 w 147"/>
              <a:gd name="T1" fmla="*/ 0 h 96"/>
              <a:gd name="T2" fmla="*/ 0 w 147"/>
              <a:gd name="T3" fmla="*/ 96 h 96"/>
              <a:gd name="T4" fmla="*/ 147 w 147"/>
              <a:gd name="T5" fmla="*/ 96 h 96"/>
            </a:gdLst>
            <a:ahLst/>
            <a:cxnLst>
              <a:cxn ang="0">
                <a:pos x="T0" y="T1"/>
              </a:cxn>
              <a:cxn ang="0">
                <a:pos x="T2" y="T3"/>
              </a:cxn>
              <a:cxn ang="0">
                <a:pos x="T4" y="T5"/>
              </a:cxn>
            </a:cxnLst>
            <a:rect l="0" t="0" r="r" b="b"/>
            <a:pathLst>
              <a:path w="147" h="96">
                <a:moveTo>
                  <a:pt x="0" y="0"/>
                </a:moveTo>
                <a:lnTo>
                  <a:pt x="0" y="96"/>
                </a:lnTo>
                <a:lnTo>
                  <a:pt x="147" y="96"/>
                </a:lnTo>
              </a:path>
            </a:pathLst>
          </a:custGeom>
          <a:noFill/>
          <a:ln w="28575" cmpd="sng">
            <a:solidFill>
              <a:srgbClr val="FFFFFF"/>
            </a:solidFill>
            <a:prstDash val="solid"/>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7" name="Line 21"/>
          <p:cNvSpPr>
            <a:spLocks noChangeShapeType="1"/>
          </p:cNvSpPr>
          <p:nvPr/>
        </p:nvSpPr>
        <p:spPr bwMode="auto">
          <a:xfrm flipH="1">
            <a:off x="2580010" y="2622500"/>
            <a:ext cx="1392997" cy="701297"/>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8" name="Line 23"/>
          <p:cNvSpPr>
            <a:spLocks noChangeShapeType="1"/>
          </p:cNvSpPr>
          <p:nvPr/>
        </p:nvSpPr>
        <p:spPr bwMode="auto">
          <a:xfrm>
            <a:off x="3973006" y="721310"/>
            <a:ext cx="2085" cy="1901190"/>
          </a:xfrm>
          <a:prstGeom prst="line">
            <a:avLst/>
          </a:prstGeom>
          <a:noFill/>
          <a:ln w="28575">
            <a:solidFill>
              <a:srgbClr val="FFFF00"/>
            </a:solidFill>
            <a:round/>
            <a:headEnd type="triangle" w="med" len="lg"/>
            <a:tailEnd type="non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59" name="Line 24"/>
          <p:cNvSpPr>
            <a:spLocks noChangeShapeType="1"/>
          </p:cNvSpPr>
          <p:nvPr/>
        </p:nvSpPr>
        <p:spPr bwMode="auto">
          <a:xfrm flipH="1">
            <a:off x="1633273" y="2622500"/>
            <a:ext cx="1367973" cy="701297"/>
          </a:xfrm>
          <a:prstGeom prst="line">
            <a:avLst/>
          </a:prstGeom>
          <a:noFill/>
          <a:ln w="28575">
            <a:solidFill>
              <a:srgbClr val="FFFFFF"/>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0" name="Line 26"/>
          <p:cNvSpPr>
            <a:spLocks noChangeShapeType="1"/>
          </p:cNvSpPr>
          <p:nvPr/>
        </p:nvSpPr>
        <p:spPr bwMode="auto">
          <a:xfrm>
            <a:off x="5315955" y="1522792"/>
            <a:ext cx="2085" cy="1600634"/>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1" name="Line 27"/>
          <p:cNvSpPr>
            <a:spLocks noChangeAspect="1" noChangeShapeType="1"/>
          </p:cNvSpPr>
          <p:nvPr/>
        </p:nvSpPr>
        <p:spPr bwMode="auto">
          <a:xfrm flipV="1">
            <a:off x="5320746" y="2622500"/>
            <a:ext cx="971131" cy="486000"/>
          </a:xfrm>
          <a:prstGeom prst="line">
            <a:avLst/>
          </a:prstGeom>
          <a:noFill/>
          <a:ln w="19050">
            <a:solidFill>
              <a:srgbClr val="FDFA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2" name="Line 29"/>
          <p:cNvSpPr>
            <a:spLocks noChangeShapeType="1"/>
          </p:cNvSpPr>
          <p:nvPr/>
        </p:nvSpPr>
        <p:spPr bwMode="auto">
          <a:xfrm>
            <a:off x="4066846" y="1201268"/>
            <a:ext cx="360000" cy="0"/>
          </a:xfrm>
          <a:prstGeom prst="line">
            <a:avLst/>
          </a:prstGeom>
          <a:noFill/>
          <a:ln w="19050">
            <a:solidFill>
              <a:schemeClr val="bg1"/>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3" name="Line 30"/>
          <p:cNvSpPr>
            <a:spLocks noChangeShapeType="1"/>
          </p:cNvSpPr>
          <p:nvPr/>
        </p:nvSpPr>
        <p:spPr bwMode="auto">
          <a:xfrm>
            <a:off x="3826640" y="3123427"/>
            <a:ext cx="1476000" cy="0"/>
          </a:xfrm>
          <a:prstGeom prst="line">
            <a:avLst/>
          </a:prstGeom>
          <a:noFill/>
          <a:ln w="19050">
            <a:solidFill>
              <a:srgbClr val="00FF00"/>
            </a:solidFill>
            <a:round/>
            <a:headEnd/>
            <a:tailEnd type="triangl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4" name="Line 32"/>
          <p:cNvSpPr>
            <a:spLocks noChangeShapeType="1"/>
          </p:cNvSpPr>
          <p:nvPr/>
        </p:nvSpPr>
        <p:spPr bwMode="auto">
          <a:xfrm>
            <a:off x="2105608" y="3123427"/>
            <a:ext cx="1440000" cy="0"/>
          </a:xfrm>
          <a:prstGeom prst="line">
            <a:avLst/>
          </a:prstGeom>
          <a:noFill/>
          <a:ln w="19050">
            <a:solidFill>
              <a:srgbClr val="00FF00"/>
            </a:solidFill>
            <a:round/>
            <a:headEnd type="triangle"/>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5" name="Oval 34"/>
          <p:cNvSpPr>
            <a:spLocks noChangeArrowheads="1"/>
          </p:cNvSpPr>
          <p:nvPr/>
        </p:nvSpPr>
        <p:spPr bwMode="auto">
          <a:xfrm>
            <a:off x="5270078" y="1427267"/>
            <a:ext cx="91754" cy="102515"/>
          </a:xfrm>
          <a:prstGeom prst="ellipse">
            <a:avLst/>
          </a:prstGeom>
          <a:solidFill>
            <a:srgbClr val="00FFFF"/>
          </a:solidFill>
          <a:ln w="0">
            <a:solidFill>
              <a:srgbClr val="24211D"/>
            </a:solidFill>
            <a:round/>
            <a:headEnd/>
            <a:tailEnd/>
          </a:ln>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6" name="Rectangle 35"/>
          <p:cNvSpPr>
            <a:spLocks noChangeArrowheads="1"/>
          </p:cNvSpPr>
          <p:nvPr/>
        </p:nvSpPr>
        <p:spPr bwMode="auto">
          <a:xfrm>
            <a:off x="3132621" y="1438916"/>
            <a:ext cx="127205"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S</a:t>
            </a:r>
          </a:p>
        </p:txBody>
      </p:sp>
      <p:sp>
        <p:nvSpPr>
          <p:cNvPr id="67" name="Rectangle 36"/>
          <p:cNvSpPr>
            <a:spLocks noChangeArrowheads="1"/>
          </p:cNvSpPr>
          <p:nvPr/>
        </p:nvSpPr>
        <p:spPr bwMode="auto">
          <a:xfrm>
            <a:off x="4091870" y="1438916"/>
            <a:ext cx="191850"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S</a:t>
            </a: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a:t>
            </a:r>
          </a:p>
        </p:txBody>
      </p:sp>
      <p:sp>
        <p:nvSpPr>
          <p:cNvPr id="68" name="Rectangle 37"/>
          <p:cNvSpPr>
            <a:spLocks noChangeArrowheads="1"/>
          </p:cNvSpPr>
          <p:nvPr/>
        </p:nvSpPr>
        <p:spPr bwMode="auto">
          <a:xfrm>
            <a:off x="2805225" y="649084"/>
            <a:ext cx="102181" cy="2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y</a:t>
            </a:r>
            <a:endParaRPr kumimoji="0" lang="en-US" altLang="zh-CN" sz="18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69" name="Rectangle 38"/>
          <p:cNvSpPr>
            <a:spLocks noChangeArrowheads="1"/>
          </p:cNvSpPr>
          <p:nvPr/>
        </p:nvSpPr>
        <p:spPr bwMode="auto">
          <a:xfrm>
            <a:off x="3703999" y="651414"/>
            <a:ext cx="166826"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y'</a:t>
            </a:r>
          </a:p>
        </p:txBody>
      </p:sp>
      <p:sp>
        <p:nvSpPr>
          <p:cNvPr id="70" name="Rectangle 39"/>
          <p:cNvSpPr>
            <a:spLocks noChangeArrowheads="1"/>
          </p:cNvSpPr>
          <p:nvPr/>
        </p:nvSpPr>
        <p:spPr bwMode="auto">
          <a:xfrm>
            <a:off x="1831378" y="3223612"/>
            <a:ext cx="89669"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z</a:t>
            </a:r>
          </a:p>
        </p:txBody>
      </p:sp>
      <p:sp>
        <p:nvSpPr>
          <p:cNvPr id="71" name="Rectangle 40"/>
          <p:cNvSpPr>
            <a:spLocks noChangeArrowheads="1"/>
          </p:cNvSpPr>
          <p:nvPr/>
        </p:nvSpPr>
        <p:spPr bwMode="auto">
          <a:xfrm>
            <a:off x="2796883" y="3239921"/>
            <a:ext cx="154314"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z'</a:t>
            </a:r>
          </a:p>
        </p:txBody>
      </p:sp>
      <p:sp>
        <p:nvSpPr>
          <p:cNvPr id="72" name="Rectangle 41"/>
          <p:cNvSpPr>
            <a:spLocks noChangeArrowheads="1"/>
          </p:cNvSpPr>
          <p:nvPr/>
        </p:nvSpPr>
        <p:spPr bwMode="auto">
          <a:xfrm>
            <a:off x="6794450" y="2683078"/>
            <a:ext cx="114693"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smtClean="0">
                <a:ln>
                  <a:noFill/>
                </a:ln>
                <a:solidFill>
                  <a:srgbClr val="FFFFFF"/>
                </a:solidFill>
                <a:effectLst/>
                <a:uLnTx/>
                <a:uFillTx/>
                <a:latin typeface="Times New Roman" pitchFamily="18" charset="0"/>
                <a:cs typeface="Times New Roman" pitchFamily="18" charset="0"/>
              </a:rPr>
              <a:t>x</a:t>
            </a:r>
          </a:p>
        </p:txBody>
      </p:sp>
      <p:sp>
        <p:nvSpPr>
          <p:cNvPr id="73" name="Rectangle 42"/>
          <p:cNvSpPr>
            <a:spLocks noChangeArrowheads="1"/>
          </p:cNvSpPr>
          <p:nvPr/>
        </p:nvSpPr>
        <p:spPr bwMode="auto">
          <a:xfrm>
            <a:off x="7440900" y="2680748"/>
            <a:ext cx="179338"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x'</a:t>
            </a:r>
          </a:p>
        </p:txBody>
      </p:sp>
      <p:sp>
        <p:nvSpPr>
          <p:cNvPr id="74" name="Rectangle 43"/>
          <p:cNvSpPr>
            <a:spLocks noChangeArrowheads="1"/>
          </p:cNvSpPr>
          <p:nvPr/>
        </p:nvSpPr>
        <p:spPr bwMode="auto">
          <a:xfrm>
            <a:off x="2965014" y="2648129"/>
            <a:ext cx="166826"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O</a:t>
            </a:r>
          </a:p>
        </p:txBody>
      </p:sp>
      <p:sp>
        <p:nvSpPr>
          <p:cNvPr id="75" name="Rectangle 44"/>
          <p:cNvSpPr>
            <a:spLocks noChangeArrowheads="1"/>
          </p:cNvSpPr>
          <p:nvPr/>
        </p:nvSpPr>
        <p:spPr bwMode="auto">
          <a:xfrm>
            <a:off x="3908361" y="2666768"/>
            <a:ext cx="229386"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O'</a:t>
            </a:r>
          </a:p>
        </p:txBody>
      </p:sp>
      <p:sp>
        <p:nvSpPr>
          <p:cNvPr id="76" name="Rectangle 45"/>
          <p:cNvSpPr>
            <a:spLocks noChangeArrowheads="1"/>
          </p:cNvSpPr>
          <p:nvPr/>
        </p:nvSpPr>
        <p:spPr bwMode="auto">
          <a:xfrm>
            <a:off x="5403539" y="1401638"/>
            <a:ext cx="89127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P</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y</a:t>
            </a:r>
            <a:r>
              <a:rPr kumimoji="0" lang="en-US" altLang="zh-CN" sz="1800" b="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z</a:t>
            </a:r>
            <a:r>
              <a:rPr kumimoji="0" lang="en-US" altLang="zh-CN" sz="18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a:t>
            </a:r>
          </a:p>
        </p:txBody>
      </p:sp>
      <p:sp>
        <p:nvSpPr>
          <p:cNvPr id="77" name="Rectangle 46"/>
          <p:cNvSpPr>
            <a:spLocks noChangeArrowheads="1"/>
          </p:cNvSpPr>
          <p:nvPr/>
        </p:nvSpPr>
        <p:spPr bwMode="auto">
          <a:xfrm>
            <a:off x="5603822" y="1744132"/>
            <a:ext cx="942566"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lvl="0" fontAlgn="base">
              <a:spcBef>
                <a:spcPct val="0"/>
              </a:spcBef>
              <a:spcAft>
                <a:spcPct val="0"/>
              </a:spcAft>
            </a:pPr>
            <a:r>
              <a:rPr kumimoji="0" lang="en-US" altLang="zh-CN" sz="18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altLang="zh-CN" sz="1800" b="1" i="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x', y', </a:t>
            </a:r>
            <a:r>
              <a:rPr lang="en-US" altLang="zh-CN" b="1" i="1" kern="0" dirty="0" smtClean="0">
                <a:solidFill>
                  <a:srgbClr val="FFFF00"/>
                </a:solidFill>
                <a:latin typeface="Times New Roman" pitchFamily="18" charset="0"/>
                <a:cs typeface="Times New Roman" pitchFamily="18" charset="0"/>
              </a:rPr>
              <a:t>z</a:t>
            </a:r>
            <a:r>
              <a:rPr lang="en-US" altLang="zh-CN" b="1" i="1" kern="0" dirty="0">
                <a:solidFill>
                  <a:srgbClr val="FFFF00"/>
                </a:solidFill>
                <a:latin typeface="Times New Roman" pitchFamily="18" charset="0"/>
                <a:cs typeface="Times New Roman" pitchFamily="18" charset="0"/>
              </a:rPr>
              <a:t>'</a:t>
            </a:r>
            <a:r>
              <a:rPr kumimoji="0" lang="en-US" altLang="zh-CN" sz="1800" b="1"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 )</a:t>
            </a:r>
          </a:p>
        </p:txBody>
      </p:sp>
      <p:sp>
        <p:nvSpPr>
          <p:cNvPr id="78" name="Rectangle 47"/>
          <p:cNvSpPr>
            <a:spLocks noChangeArrowheads="1"/>
          </p:cNvSpPr>
          <p:nvPr/>
        </p:nvSpPr>
        <p:spPr bwMode="auto">
          <a:xfrm>
            <a:off x="3629467" y="2954569"/>
            <a:ext cx="114693"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79" name="Rectangle 48"/>
          <p:cNvSpPr>
            <a:spLocks noChangeArrowheads="1"/>
          </p:cNvSpPr>
          <p:nvPr/>
        </p:nvSpPr>
        <p:spPr bwMode="auto">
          <a:xfrm>
            <a:off x="3385964" y="2254583"/>
            <a:ext cx="191850"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ut</a:t>
            </a:r>
            <a:endPar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sp>
        <p:nvSpPr>
          <p:cNvPr id="80" name="Rectangle 49"/>
          <p:cNvSpPr>
            <a:spLocks noChangeArrowheads="1"/>
          </p:cNvSpPr>
          <p:nvPr/>
        </p:nvSpPr>
        <p:spPr bwMode="auto">
          <a:xfrm>
            <a:off x="4788024" y="2277021"/>
            <a:ext cx="179338" cy="277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x'</a:t>
            </a:r>
          </a:p>
        </p:txBody>
      </p:sp>
      <p:sp>
        <p:nvSpPr>
          <p:cNvPr id="81" name="Line 50"/>
          <p:cNvSpPr>
            <a:spLocks noChangeShapeType="1"/>
          </p:cNvSpPr>
          <p:nvPr/>
        </p:nvSpPr>
        <p:spPr bwMode="auto">
          <a:xfrm>
            <a:off x="5014681" y="2422915"/>
            <a:ext cx="1260000" cy="0"/>
          </a:xfrm>
          <a:prstGeom prst="line">
            <a:avLst/>
          </a:prstGeom>
          <a:noFill/>
          <a:ln w="19050">
            <a:solidFill>
              <a:srgbClr val="EB3D00"/>
            </a:solidFill>
            <a:round/>
            <a:headEnd/>
            <a:tailEnd type="triangl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6" name="Line 52"/>
          <p:cNvSpPr>
            <a:spLocks noChangeShapeType="1"/>
          </p:cNvSpPr>
          <p:nvPr/>
        </p:nvSpPr>
        <p:spPr bwMode="auto">
          <a:xfrm>
            <a:off x="3995935" y="2422915"/>
            <a:ext cx="709101" cy="0"/>
          </a:xfrm>
          <a:prstGeom prst="line">
            <a:avLst/>
          </a:prstGeom>
          <a:noFill/>
          <a:ln w="19050">
            <a:solidFill>
              <a:srgbClr val="EB3D00"/>
            </a:solidFill>
            <a:round/>
            <a:headEnd type="triangle"/>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17" name="Line 54"/>
          <p:cNvSpPr>
            <a:spLocks noChangeShapeType="1"/>
          </p:cNvSpPr>
          <p:nvPr/>
        </p:nvSpPr>
        <p:spPr bwMode="auto">
          <a:xfrm>
            <a:off x="6279168" y="2371889"/>
            <a:ext cx="2085" cy="23997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29" name="Line 55"/>
          <p:cNvSpPr>
            <a:spLocks noChangeShapeType="1"/>
          </p:cNvSpPr>
          <p:nvPr/>
        </p:nvSpPr>
        <p:spPr bwMode="auto">
          <a:xfrm>
            <a:off x="3021732" y="2421037"/>
            <a:ext cx="288000" cy="0"/>
          </a:xfrm>
          <a:prstGeom prst="line">
            <a:avLst/>
          </a:prstGeom>
          <a:noFill/>
          <a:ln w="19050">
            <a:solidFill>
              <a:srgbClr val="FFFFFF"/>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
        <p:nvSpPr>
          <p:cNvPr id="136" name="Rectangle 57"/>
          <p:cNvSpPr>
            <a:spLocks noChangeArrowheads="1"/>
          </p:cNvSpPr>
          <p:nvPr/>
        </p:nvSpPr>
        <p:spPr bwMode="auto">
          <a:xfrm>
            <a:off x="4160685" y="855555"/>
            <a:ext cx="127205" cy="274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1"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u</a:t>
            </a:r>
          </a:p>
        </p:txBody>
      </p:sp>
      <p:sp>
        <p:nvSpPr>
          <p:cNvPr id="137" name="Line 58"/>
          <p:cNvSpPr>
            <a:spLocks noChangeShapeType="1"/>
          </p:cNvSpPr>
          <p:nvPr/>
        </p:nvSpPr>
        <p:spPr bwMode="auto">
          <a:xfrm flipH="1">
            <a:off x="3671928" y="2421037"/>
            <a:ext cx="288000" cy="0"/>
          </a:xfrm>
          <a:prstGeom prst="line">
            <a:avLst/>
          </a:prstGeom>
          <a:noFill/>
          <a:ln w="19050">
            <a:solidFill>
              <a:srgbClr val="FFFFFF"/>
            </a:solidFill>
            <a:round/>
            <a:headEnd type="triangle"/>
            <a:tailEnd type="none"/>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6113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fade">
                                      <p:cBhvr>
                                        <p:cTn id="73" dur="500"/>
                                        <p:tgtEl>
                                          <p:spTgt spid="7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500"/>
                                        <p:tgtEl>
                                          <p:spTgt spid="7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fade">
                                      <p:cBhvr>
                                        <p:cTn id="79" dur="500"/>
                                        <p:tgtEl>
                                          <p:spTgt spid="7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fade">
                                      <p:cBhvr>
                                        <p:cTn id="88" dur="500"/>
                                        <p:tgtEl>
                                          <p:spTgt spid="8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fade">
                                      <p:cBhvr>
                                        <p:cTn id="91" dur="500"/>
                                        <p:tgtEl>
                                          <p:spTgt spid="11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animEffect transition="in" filter="fade">
                                      <p:cBhvr>
                                        <p:cTn id="94" dur="500"/>
                                        <p:tgtEl>
                                          <p:spTgt spid="1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9"/>
                                        </p:tgtEl>
                                        <p:attrNameLst>
                                          <p:attrName>style.visibility</p:attrName>
                                        </p:attrNameLst>
                                      </p:cBhvr>
                                      <p:to>
                                        <p:strVal val="visible"/>
                                      </p:to>
                                    </p:set>
                                    <p:animEffect transition="in" filter="fade">
                                      <p:cBhvr>
                                        <p:cTn id="97" dur="500"/>
                                        <p:tgtEl>
                                          <p:spTgt spid="12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36"/>
                                        </p:tgtEl>
                                        <p:attrNameLst>
                                          <p:attrName>style.visibility</p:attrName>
                                        </p:attrNameLst>
                                      </p:cBhvr>
                                      <p:to>
                                        <p:strVal val="visible"/>
                                      </p:to>
                                    </p:set>
                                    <p:animEffect transition="in" filter="fade">
                                      <p:cBhvr>
                                        <p:cTn id="100" dur="500"/>
                                        <p:tgtEl>
                                          <p:spTgt spid="1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7"/>
                                        </p:tgtEl>
                                        <p:attrNameLst>
                                          <p:attrName>style.visibility</p:attrName>
                                        </p:attrNameLst>
                                      </p:cBhvr>
                                      <p:to>
                                        <p:strVal val="visible"/>
                                      </p:to>
                                    </p:set>
                                    <p:animEffect transition="in" filter="fade">
                                      <p:cBhvr>
                                        <p:cTn id="103" dur="500"/>
                                        <p:tgtEl>
                                          <p:spTgt spid="137"/>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wipe(left)">
                                      <p:cBhvr>
                                        <p:cTn id="107" dur="500"/>
                                        <p:tgtEl>
                                          <p:spTgt spid="115"/>
                                        </p:tgtEl>
                                      </p:cBhvr>
                                    </p:animEffect>
                                  </p:childTnLst>
                                </p:cTn>
                              </p:par>
                            </p:childTnLst>
                          </p:cTn>
                        </p:par>
                        <p:par>
                          <p:cTn id="108" fill="hold">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124"/>
                                        </p:tgtEl>
                                        <p:attrNameLst>
                                          <p:attrName>style.visibility</p:attrName>
                                        </p:attrNameLst>
                                      </p:cBhvr>
                                      <p:to>
                                        <p:strVal val="visible"/>
                                      </p:to>
                                    </p:set>
                                    <p:animEffect transition="in" filter="wipe(left)">
                                      <p:cBhvr>
                                        <p:cTn id="111" dur="500"/>
                                        <p:tgtEl>
                                          <p:spTgt spid="124"/>
                                        </p:tgtEl>
                                      </p:cBhvr>
                                    </p:animEffect>
                                  </p:childTnLst>
                                </p:cTn>
                              </p:par>
                            </p:childTnLst>
                          </p:cTn>
                        </p:par>
                        <p:par>
                          <p:cTn id="112" fill="hold">
                            <p:stCondLst>
                              <p:cond delay="1500"/>
                            </p:stCondLst>
                            <p:childTnLst>
                              <p:par>
                                <p:cTn id="113" presetID="22" presetClass="entr" presetSubtype="8" fill="hold" grpId="0" nodeType="afterEffect">
                                  <p:stCondLst>
                                    <p:cond delay="0"/>
                                  </p:stCondLst>
                                  <p:childTnLst>
                                    <p:set>
                                      <p:cBhvr>
                                        <p:cTn id="114" dur="1" fill="hold">
                                          <p:stCondLst>
                                            <p:cond delay="0"/>
                                          </p:stCondLst>
                                        </p:cTn>
                                        <p:tgtEl>
                                          <p:spTgt spid="125"/>
                                        </p:tgtEl>
                                        <p:attrNameLst>
                                          <p:attrName>style.visibility</p:attrName>
                                        </p:attrNameLst>
                                      </p:cBhvr>
                                      <p:to>
                                        <p:strVal val="visible"/>
                                      </p:to>
                                    </p:set>
                                    <p:animEffect transition="in" filter="wipe(left)">
                                      <p:cBhvr>
                                        <p:cTn id="115" dur="500"/>
                                        <p:tgtEl>
                                          <p:spTgt spid="125"/>
                                        </p:tgtEl>
                                      </p:cBhvr>
                                    </p:animEffect>
                                  </p:childTnLst>
                                </p:cTn>
                              </p:par>
                            </p:childTnLst>
                          </p:cTn>
                        </p:par>
                        <p:par>
                          <p:cTn id="116" fill="hold">
                            <p:stCondLst>
                              <p:cond delay="2000"/>
                            </p:stCondLst>
                            <p:childTnLst>
                              <p:par>
                                <p:cTn id="117" presetID="22" presetClass="entr" presetSubtype="8" fill="hold" nodeType="afterEffect">
                                  <p:stCondLst>
                                    <p:cond delay="0"/>
                                  </p:stCondLst>
                                  <p:childTnLst>
                                    <p:set>
                                      <p:cBhvr>
                                        <p:cTn id="118" dur="1" fill="hold">
                                          <p:stCondLst>
                                            <p:cond delay="0"/>
                                          </p:stCondLst>
                                        </p:cTn>
                                        <p:tgtEl>
                                          <p:spTgt spid="118"/>
                                        </p:tgtEl>
                                        <p:attrNameLst>
                                          <p:attrName>style.visibility</p:attrName>
                                        </p:attrNameLst>
                                      </p:cBhvr>
                                      <p:to>
                                        <p:strVal val="visible"/>
                                      </p:to>
                                    </p:set>
                                    <p:animEffect transition="in" filter="wipe(left)">
                                      <p:cBhvr>
                                        <p:cTn id="119" dur="500"/>
                                        <p:tgtEl>
                                          <p:spTgt spid="11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wipe(up)">
                                      <p:cBhvr>
                                        <p:cTn id="124" dur="500"/>
                                        <p:tgtEl>
                                          <p:spTgt spid="126"/>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127"/>
                                        </p:tgtEl>
                                        <p:attrNameLst>
                                          <p:attrName>style.visibility</p:attrName>
                                        </p:attrNameLst>
                                      </p:cBhvr>
                                      <p:to>
                                        <p:strVal val="visible"/>
                                      </p:to>
                                    </p:set>
                                    <p:animEffect transition="in" filter="wipe(left)">
                                      <p:cBhvr>
                                        <p:cTn id="128" dur="500"/>
                                        <p:tgtEl>
                                          <p:spTgt spid="127"/>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128"/>
                                        </p:tgtEl>
                                        <p:attrNameLst>
                                          <p:attrName>style.visibility</p:attrName>
                                        </p:attrNameLst>
                                      </p:cBhvr>
                                      <p:to>
                                        <p:strVal val="visible"/>
                                      </p:to>
                                    </p:set>
                                    <p:animEffect transition="in" filter="wipe(left)">
                                      <p:cBhvr>
                                        <p:cTn id="132" dur="500"/>
                                        <p:tgtEl>
                                          <p:spTgt spid="128"/>
                                        </p:tgtEl>
                                      </p:cBhvr>
                                    </p:animEffect>
                                  </p:childTnLst>
                                </p:cTn>
                              </p:par>
                            </p:childTnLst>
                          </p:cTn>
                        </p:par>
                        <p:par>
                          <p:cTn id="133" fill="hold">
                            <p:stCondLst>
                              <p:cond delay="1500"/>
                            </p:stCondLst>
                            <p:childTnLst>
                              <p:par>
                                <p:cTn id="134" presetID="22" presetClass="entr" presetSubtype="8" fill="hold" nodeType="after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wipe(left)">
                                      <p:cBhvr>
                                        <p:cTn id="13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24" grpId="0"/>
      <p:bldP spid="125" grpId="0"/>
      <p:bldP spid="126" grpId="0" animBg="1"/>
      <p:bldP spid="127" grpId="0"/>
      <p:bldP spid="128"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animBg="1"/>
      <p:bldP spid="116" grpId="0" animBg="1"/>
      <p:bldP spid="117" grpId="0" animBg="1"/>
      <p:bldP spid="129" grpId="0" animBg="1"/>
      <p:bldP spid="136" grpId="0"/>
      <p:bldP spid="1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59</a:t>
            </a:fld>
            <a:endParaRPr lang="zh-CN" altLang="en-US"/>
          </a:p>
        </p:txBody>
      </p:sp>
      <p:sp>
        <p:nvSpPr>
          <p:cNvPr id="3" name="Text Box 2"/>
          <p:cNvSpPr txBox="1">
            <a:spLocks noChangeArrowheads="1"/>
          </p:cNvSpPr>
          <p:nvPr/>
        </p:nvSpPr>
        <p:spPr bwMode="auto">
          <a:xfrm>
            <a:off x="250825" y="379413"/>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00FF00"/>
                </a:solidFill>
                <a:effectLst/>
                <a:uLnTx/>
                <a:uFillTx/>
                <a:latin typeface="仿宋_GB2312" pitchFamily="49" charset="-122"/>
                <a:sym typeface="Wingdings" pitchFamily="2" charset="2"/>
              </a:rPr>
              <a:t></a:t>
            </a:r>
            <a:r>
              <a:rPr kumimoji="0" lang="en-US" altLang="zh-CN" sz="2400" b="1" i="0" u="none" strike="noStrike" kern="0" cap="none" spc="0" normalizeH="0" baseline="0" noProof="0" smtClean="0">
                <a:ln>
                  <a:noFill/>
                </a:ln>
                <a:solidFill>
                  <a:srgbClr val="00FF00"/>
                </a:solidFill>
                <a:effectLst/>
                <a:uLnTx/>
                <a:uFillTx/>
                <a:sym typeface="Wingdings" pitchFamily="2" charset="2"/>
              </a:rPr>
              <a:t> </a:t>
            </a:r>
            <a:r>
              <a:rPr kumimoji="0" lang="zh-CN" altLang="en-US" sz="2400" b="1" i="0" u="none" strike="noStrike" kern="0" cap="none" spc="0" normalizeH="0" baseline="0" noProof="0" smtClean="0">
                <a:ln>
                  <a:noFill/>
                </a:ln>
                <a:solidFill>
                  <a:srgbClr val="FFFF00"/>
                </a:solidFill>
                <a:effectLst/>
                <a:uLnTx/>
                <a:uFillTx/>
                <a:latin typeface="宋体" pitchFamily="2" charset="-122"/>
              </a:rPr>
              <a:t>解题思路</a:t>
            </a:r>
          </a:p>
        </p:txBody>
      </p:sp>
      <p:sp>
        <p:nvSpPr>
          <p:cNvPr id="4" name="Rectangle 3"/>
          <p:cNvSpPr>
            <a:spLocks noChangeArrowheads="1"/>
          </p:cNvSpPr>
          <p:nvPr/>
        </p:nvSpPr>
        <p:spPr bwMode="auto">
          <a:xfrm>
            <a:off x="684213" y="801688"/>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400" b="1" smtClean="0">
                <a:solidFill>
                  <a:srgbClr val="FFFFFF"/>
                </a:solidFill>
                <a:latin typeface="仿宋_GB2312" pitchFamily="49" charset="-122"/>
              </a:rPr>
              <a:t>实际问题中当物体作趋近于光速的高速运动时，一定要用相对论动力学的公式，</a:t>
            </a:r>
            <a:r>
              <a:rPr lang="zh-CN" altLang="en-US" sz="2400" b="1" smtClean="0">
                <a:solidFill>
                  <a:srgbClr val="FFFFFF"/>
                </a:solidFill>
                <a:latin typeface="楷体_GB2312" pitchFamily="49" charset="-122"/>
                <a:ea typeface="楷体_GB2312" pitchFamily="49" charset="-122"/>
              </a:rPr>
              <a:t>求解相对论动力学问题的关键在于理解和掌握下列几个最重要的结论：</a:t>
            </a:r>
            <a:r>
              <a:rPr lang="zh-CN" altLang="en-US" smtClean="0">
                <a:solidFill>
                  <a:srgbClr val="000000"/>
                </a:solidFill>
                <a:latin typeface="Arial" pitchFamily="34" charset="0"/>
              </a:rPr>
              <a:t> </a:t>
            </a:r>
          </a:p>
        </p:txBody>
      </p:sp>
      <p:sp>
        <p:nvSpPr>
          <p:cNvPr id="5" name="Rectangle 4"/>
          <p:cNvSpPr>
            <a:spLocks noChangeArrowheads="1"/>
          </p:cNvSpPr>
          <p:nvPr/>
        </p:nvSpPr>
        <p:spPr bwMode="auto">
          <a:xfrm>
            <a:off x="827088" y="2181225"/>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Clr>
                <a:srgbClr val="00FFFF"/>
              </a:buClr>
              <a:buSzPct val="80000"/>
              <a:buFont typeface="Wingdings" pitchFamily="2" charset="2"/>
              <a:buChar char="l"/>
            </a:pPr>
            <a:r>
              <a:rPr lang="zh-CN" altLang="en-US" sz="2400" b="1" smtClean="0">
                <a:solidFill>
                  <a:srgbClr val="FFFFFF"/>
                </a:solidFill>
                <a:latin typeface="楷体_GB2312" pitchFamily="49" charset="-122"/>
                <a:ea typeface="楷体_GB2312" pitchFamily="49" charset="-122"/>
              </a:rPr>
              <a:t>相对论质量</a:t>
            </a:r>
            <a:r>
              <a:rPr lang="zh-CN" altLang="en-US" smtClean="0">
                <a:solidFill>
                  <a:srgbClr val="000000"/>
                </a:solidFill>
                <a:latin typeface="Arial" pitchFamily="34" charset="0"/>
              </a:rPr>
              <a:t> </a:t>
            </a:r>
          </a:p>
        </p:txBody>
      </p:sp>
      <p:graphicFrame>
        <p:nvGraphicFramePr>
          <p:cNvPr id="6" name="Object 13"/>
          <p:cNvGraphicFramePr>
            <a:graphicFrameLocks noChangeAspect="1"/>
          </p:cNvGraphicFramePr>
          <p:nvPr>
            <p:extLst>
              <p:ext uri="{D42A27DB-BD31-4B8C-83A1-F6EECF244321}">
                <p14:modId xmlns:p14="http://schemas.microsoft.com/office/powerpoint/2010/main" val="3367801649"/>
              </p:ext>
            </p:extLst>
          </p:nvPr>
        </p:nvGraphicFramePr>
        <p:xfrm>
          <a:off x="4784245" y="1989138"/>
          <a:ext cx="1498600" cy="1193800"/>
        </p:xfrm>
        <a:graphic>
          <a:graphicData uri="http://schemas.openxmlformats.org/presentationml/2006/ole">
            <mc:AlternateContent xmlns:mc="http://schemas.openxmlformats.org/markup-compatibility/2006">
              <mc:Choice xmlns:v="urn:schemas-microsoft-com:vml" Requires="v">
                <p:oleObj spid="_x0000_s1539174" name="公式" r:id="rId3" imgW="1498320" imgH="1193760" progId="Equation.3">
                  <p:embed/>
                </p:oleObj>
              </mc:Choice>
              <mc:Fallback>
                <p:oleObj name="公式" r:id="rId3" imgW="149832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245" y="1989138"/>
                        <a:ext cx="14986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3"/>
          <p:cNvSpPr>
            <a:spLocks noChangeArrowheads="1"/>
          </p:cNvSpPr>
          <p:nvPr/>
        </p:nvSpPr>
        <p:spPr bwMode="auto">
          <a:xfrm>
            <a:off x="827088" y="3387725"/>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Clr>
                <a:srgbClr val="00FFFF"/>
              </a:buClr>
              <a:buSzPct val="80000"/>
              <a:buFont typeface="Wingdings" pitchFamily="2" charset="2"/>
              <a:buChar char="l"/>
            </a:pPr>
            <a:r>
              <a:rPr lang="zh-CN" altLang="en-US" sz="2400" b="1" smtClean="0">
                <a:solidFill>
                  <a:srgbClr val="FFFFFF"/>
                </a:solidFill>
                <a:latin typeface="楷体_GB2312" pitchFamily="49" charset="-122"/>
                <a:ea typeface="楷体_GB2312" pitchFamily="49" charset="-122"/>
              </a:rPr>
              <a:t>相对论动量</a:t>
            </a:r>
            <a:r>
              <a:rPr lang="zh-CN" altLang="en-US" smtClean="0">
                <a:solidFill>
                  <a:srgbClr val="000000"/>
                </a:solidFill>
                <a:latin typeface="Arial" pitchFamily="34" charset="0"/>
              </a:rPr>
              <a:t> </a:t>
            </a:r>
          </a:p>
        </p:txBody>
      </p:sp>
      <p:graphicFrame>
        <p:nvGraphicFramePr>
          <p:cNvPr id="8" name="Object 27"/>
          <p:cNvGraphicFramePr>
            <a:graphicFrameLocks noChangeAspect="1"/>
          </p:cNvGraphicFramePr>
          <p:nvPr>
            <p:extLst>
              <p:ext uri="{D42A27DB-BD31-4B8C-83A1-F6EECF244321}">
                <p14:modId xmlns:p14="http://schemas.microsoft.com/office/powerpoint/2010/main" val="2637750987"/>
              </p:ext>
            </p:extLst>
          </p:nvPr>
        </p:nvGraphicFramePr>
        <p:xfrm>
          <a:off x="4758044" y="3501008"/>
          <a:ext cx="1016000" cy="330200"/>
        </p:xfrm>
        <a:graphic>
          <a:graphicData uri="http://schemas.openxmlformats.org/presentationml/2006/ole">
            <mc:AlternateContent xmlns:mc="http://schemas.openxmlformats.org/markup-compatibility/2006">
              <mc:Choice xmlns:v="urn:schemas-microsoft-com:vml" Requires="v">
                <p:oleObj spid="_x0000_s1539175" name="Equation" r:id="rId5" imgW="507960" imgH="164880" progId="Equation.DSMT4">
                  <p:embed/>
                </p:oleObj>
              </mc:Choice>
              <mc:Fallback>
                <p:oleObj name="Equation" r:id="rId5" imgW="507960" imgH="164880" progId="Equation.DSMT4">
                  <p:embed/>
                  <p:pic>
                    <p:nvPicPr>
                      <p:cNvPr id="0" name=""/>
                      <p:cNvPicPr>
                        <a:picLocks noChangeAspect="1" noChangeArrowheads="1"/>
                      </p:cNvPicPr>
                      <p:nvPr/>
                    </p:nvPicPr>
                    <p:blipFill>
                      <a:blip r:embed="rId6"/>
                      <a:srcRect/>
                      <a:stretch>
                        <a:fillRect/>
                      </a:stretch>
                    </p:blipFill>
                    <p:spPr bwMode="auto">
                      <a:xfrm>
                        <a:off x="4758044" y="3501008"/>
                        <a:ext cx="1016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1"/>
          <p:cNvSpPr>
            <a:spLocks noChangeArrowheads="1"/>
          </p:cNvSpPr>
          <p:nvPr/>
        </p:nvSpPr>
        <p:spPr bwMode="auto">
          <a:xfrm>
            <a:off x="827088" y="4077072"/>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Clr>
                <a:srgbClr val="00FFFF"/>
              </a:buClr>
              <a:buSzPct val="80000"/>
              <a:buFont typeface="Wingdings" pitchFamily="2" charset="2"/>
              <a:buChar char="l"/>
            </a:pPr>
            <a:r>
              <a:rPr lang="zh-CN" altLang="en-US" sz="2400" b="1" smtClean="0">
                <a:solidFill>
                  <a:srgbClr val="FFFFFF"/>
                </a:solidFill>
                <a:latin typeface="楷体_GB2312" pitchFamily="49" charset="-122"/>
                <a:ea typeface="楷体_GB2312" pitchFamily="49" charset="-122"/>
              </a:rPr>
              <a:t>相对论能量</a:t>
            </a:r>
            <a:r>
              <a:rPr lang="zh-CN" altLang="en-US" smtClean="0">
                <a:solidFill>
                  <a:srgbClr val="000000"/>
                </a:solidFill>
                <a:latin typeface="Arial" pitchFamily="34" charset="0"/>
              </a:rPr>
              <a:t> </a:t>
            </a:r>
          </a:p>
        </p:txBody>
      </p:sp>
      <p:graphicFrame>
        <p:nvGraphicFramePr>
          <p:cNvPr id="10" name="Object 34"/>
          <p:cNvGraphicFramePr>
            <a:graphicFrameLocks noChangeAspect="1"/>
          </p:cNvGraphicFramePr>
          <p:nvPr>
            <p:extLst>
              <p:ext uri="{D42A27DB-BD31-4B8C-83A1-F6EECF244321}">
                <p14:modId xmlns:p14="http://schemas.microsoft.com/office/powerpoint/2010/main" val="694344756"/>
              </p:ext>
            </p:extLst>
          </p:nvPr>
        </p:nvGraphicFramePr>
        <p:xfrm>
          <a:off x="4784245" y="4125217"/>
          <a:ext cx="1028700" cy="342900"/>
        </p:xfrm>
        <a:graphic>
          <a:graphicData uri="http://schemas.openxmlformats.org/presentationml/2006/ole">
            <mc:AlternateContent xmlns:mc="http://schemas.openxmlformats.org/markup-compatibility/2006">
              <mc:Choice xmlns:v="urn:schemas-microsoft-com:vml" Requires="v">
                <p:oleObj spid="_x0000_s1539176" name="公式" r:id="rId7" imgW="1028520" imgH="342720" progId="Equation.3">
                  <p:embed/>
                </p:oleObj>
              </mc:Choice>
              <mc:Fallback>
                <p:oleObj name="公式" r:id="rId7" imgW="102852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4245" y="4125217"/>
                        <a:ext cx="10287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7"/>
          <p:cNvSpPr>
            <a:spLocks noChangeArrowheads="1"/>
          </p:cNvSpPr>
          <p:nvPr/>
        </p:nvSpPr>
        <p:spPr bwMode="auto">
          <a:xfrm>
            <a:off x="827088" y="4797797"/>
            <a:ext cx="2049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Clr>
                <a:srgbClr val="00FFFF"/>
              </a:buClr>
              <a:buSzPct val="80000"/>
              <a:buFont typeface="Wingdings" pitchFamily="2" charset="2"/>
              <a:buChar char="l"/>
            </a:pPr>
            <a:r>
              <a:rPr lang="zh-CN" altLang="en-US" sz="2400" b="1" smtClean="0">
                <a:solidFill>
                  <a:srgbClr val="FFFFFF"/>
                </a:solidFill>
                <a:latin typeface="楷体_GB2312" pitchFamily="49" charset="-122"/>
                <a:ea typeface="楷体_GB2312" pitchFamily="49" charset="-122"/>
              </a:rPr>
              <a:t>相对论动能 </a:t>
            </a:r>
          </a:p>
        </p:txBody>
      </p:sp>
      <p:graphicFrame>
        <p:nvGraphicFramePr>
          <p:cNvPr id="12" name="Object 39"/>
          <p:cNvGraphicFramePr>
            <a:graphicFrameLocks noChangeAspect="1"/>
          </p:cNvGraphicFramePr>
          <p:nvPr>
            <p:extLst>
              <p:ext uri="{D42A27DB-BD31-4B8C-83A1-F6EECF244321}">
                <p14:modId xmlns:p14="http://schemas.microsoft.com/office/powerpoint/2010/main" val="3925379254"/>
              </p:ext>
            </p:extLst>
          </p:nvPr>
        </p:nvGraphicFramePr>
        <p:xfrm>
          <a:off x="4784245" y="4837758"/>
          <a:ext cx="2005013" cy="419100"/>
        </p:xfrm>
        <a:graphic>
          <a:graphicData uri="http://schemas.openxmlformats.org/presentationml/2006/ole">
            <mc:AlternateContent xmlns:mc="http://schemas.openxmlformats.org/markup-compatibility/2006">
              <mc:Choice xmlns:v="urn:schemas-microsoft-com:vml" Requires="v">
                <p:oleObj spid="_x0000_s1539177" name="公式" r:id="rId9" imgW="2006280" imgH="419040" progId="Equation.3">
                  <p:embed/>
                </p:oleObj>
              </mc:Choice>
              <mc:Fallback>
                <p:oleObj name="公式" r:id="rId9" imgW="200628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4245" y="4837758"/>
                        <a:ext cx="20050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1"/>
          <p:cNvSpPr>
            <a:spLocks noChangeArrowheads="1"/>
          </p:cNvSpPr>
          <p:nvPr/>
        </p:nvSpPr>
        <p:spPr bwMode="auto">
          <a:xfrm>
            <a:off x="827088" y="5504235"/>
            <a:ext cx="388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Clr>
                <a:srgbClr val="00FFFF"/>
              </a:buClr>
              <a:buSzPct val="80000"/>
              <a:buFont typeface="Wingdings" pitchFamily="2" charset="2"/>
              <a:buChar char="l"/>
            </a:pPr>
            <a:r>
              <a:rPr lang="zh-CN" altLang="en-US" sz="2400" b="1" smtClean="0">
                <a:solidFill>
                  <a:srgbClr val="FFFFFF"/>
                </a:solidFill>
                <a:latin typeface="楷体_GB2312" pitchFamily="49" charset="-122"/>
                <a:ea typeface="楷体_GB2312" pitchFamily="49" charset="-122"/>
              </a:rPr>
              <a:t>相对论能量和动量的关系 </a:t>
            </a:r>
          </a:p>
        </p:txBody>
      </p:sp>
      <p:graphicFrame>
        <p:nvGraphicFramePr>
          <p:cNvPr id="14" name="Object 42"/>
          <p:cNvGraphicFramePr>
            <a:graphicFrameLocks noChangeAspect="1"/>
          </p:cNvGraphicFramePr>
          <p:nvPr>
            <p:extLst>
              <p:ext uri="{D42A27DB-BD31-4B8C-83A1-F6EECF244321}">
                <p14:modId xmlns:p14="http://schemas.microsoft.com/office/powerpoint/2010/main" val="2407090887"/>
              </p:ext>
            </p:extLst>
          </p:nvPr>
        </p:nvGraphicFramePr>
        <p:xfrm>
          <a:off x="4716016" y="5539508"/>
          <a:ext cx="1904400" cy="482400"/>
        </p:xfrm>
        <a:graphic>
          <a:graphicData uri="http://schemas.openxmlformats.org/presentationml/2006/ole">
            <mc:AlternateContent xmlns:mc="http://schemas.openxmlformats.org/markup-compatibility/2006">
              <mc:Choice xmlns:v="urn:schemas-microsoft-com:vml" Requires="v">
                <p:oleObj spid="_x0000_s1539178" name="Equation" r:id="rId11" imgW="952200" imgH="241200" progId="Equation.DSMT4">
                  <p:embed/>
                </p:oleObj>
              </mc:Choice>
              <mc:Fallback>
                <p:oleObj name="Equation" r:id="rId11" imgW="952200" imgH="241200" progId="Equation.DSMT4">
                  <p:embed/>
                  <p:pic>
                    <p:nvPicPr>
                      <p:cNvPr id="0" name=""/>
                      <p:cNvPicPr>
                        <a:picLocks noChangeAspect="1" noChangeArrowheads="1"/>
                      </p:cNvPicPr>
                      <p:nvPr/>
                    </p:nvPicPr>
                    <p:blipFill>
                      <a:blip r:embed="rId12"/>
                      <a:srcRect/>
                      <a:stretch>
                        <a:fillRect/>
                      </a:stretch>
                    </p:blipFill>
                    <p:spPr bwMode="auto">
                      <a:xfrm>
                        <a:off x="4716016" y="5539508"/>
                        <a:ext cx="190440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60</a:t>
            </a:fld>
            <a:endParaRPr lang="zh-CN" altLang="en-US"/>
          </a:p>
        </p:txBody>
      </p:sp>
      <p:sp>
        <p:nvSpPr>
          <p:cNvPr id="3" name="Text Box 2"/>
          <p:cNvSpPr txBox="1">
            <a:spLocks noChangeArrowheads="1"/>
          </p:cNvSpPr>
          <p:nvPr/>
        </p:nvSpPr>
        <p:spPr bwMode="auto">
          <a:xfrm>
            <a:off x="3348038" y="266700"/>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600" b="1" dirty="0" smtClean="0">
                <a:solidFill>
                  <a:srgbClr val="FFFFFF"/>
                </a:solidFill>
                <a:latin typeface="隶书" pitchFamily="49" charset="-122"/>
                <a:ea typeface="隶书" pitchFamily="49" charset="-122"/>
              </a:rPr>
              <a:t>本章小结</a:t>
            </a:r>
          </a:p>
        </p:txBody>
      </p:sp>
      <p:sp>
        <p:nvSpPr>
          <p:cNvPr id="4" name="Text Box 3"/>
          <p:cNvSpPr txBox="1">
            <a:spLocks noChangeAspect="1" noChangeArrowheads="1"/>
          </p:cNvSpPr>
          <p:nvPr/>
        </p:nvSpPr>
        <p:spPr bwMode="auto">
          <a:xfrm>
            <a:off x="250825" y="955675"/>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1. </a:t>
            </a:r>
            <a:r>
              <a:rPr kumimoji="0" lang="zh-CN" altLang="en-US" sz="2400" b="1" i="0" u="none" strike="noStrike" kern="0" cap="none" spc="0" normalizeH="0" baseline="0" noProof="0" dirty="0" smtClean="0">
                <a:ln>
                  <a:noFill/>
                </a:ln>
                <a:solidFill>
                  <a:srgbClr val="00FFFF"/>
                </a:solidFill>
                <a:effectLst/>
                <a:uLnTx/>
                <a:uFillTx/>
                <a:latin typeface="Times New Roman" pitchFamily="18" charset="0"/>
                <a:cs typeface="Times New Roman" pitchFamily="18" charset="0"/>
              </a:rPr>
              <a:t>狭义相对论的基本假设</a:t>
            </a:r>
          </a:p>
        </p:txBody>
      </p:sp>
      <p:sp>
        <p:nvSpPr>
          <p:cNvPr id="5" name="Text Box 4"/>
          <p:cNvSpPr txBox="1">
            <a:spLocks noChangeAspect="1" noChangeArrowheads="1"/>
          </p:cNvSpPr>
          <p:nvPr/>
        </p:nvSpPr>
        <p:spPr bwMode="auto">
          <a:xfrm>
            <a:off x="250825" y="304323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2.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洛伦兹变换</a:t>
            </a:r>
          </a:p>
        </p:txBody>
      </p:sp>
      <p:sp>
        <p:nvSpPr>
          <p:cNvPr id="6" name="Text Box 5"/>
          <p:cNvSpPr txBox="1">
            <a:spLocks noChangeAspect="1" noChangeArrowheads="1"/>
          </p:cNvSpPr>
          <p:nvPr/>
        </p:nvSpPr>
        <p:spPr bwMode="auto">
          <a:xfrm>
            <a:off x="722313" y="1531938"/>
            <a:ext cx="8242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400" b="1" i="0" u="none" strike="noStrike" kern="0" cap="none" spc="0" normalizeH="0" baseline="0" noProof="0" dirty="0" smtClean="0">
                <a:ln>
                  <a:noFill/>
                </a:ln>
                <a:solidFill>
                  <a:srgbClr val="00CC66"/>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dirty="0" smtClean="0">
                <a:ln>
                  <a:noFill/>
                </a:ln>
                <a:solidFill>
                  <a:srgbClr val="00CC66"/>
                </a:solidFill>
                <a:effectLst/>
                <a:uLnTx/>
                <a:uFillTx/>
                <a:latin typeface="Times New Roman" pitchFamily="18" charset="0"/>
                <a:cs typeface="Times New Roman" pitchFamily="18" charset="0"/>
              </a:rPr>
              <a:t>相对性原理</a:t>
            </a:r>
            <a:r>
              <a:rPr kumimoji="1" lang="zh-CN" altLang="en-US" sz="2400" b="1" dirty="0" smtClean="0">
                <a:solidFill>
                  <a:srgbClr val="00CC66"/>
                </a:solidFill>
                <a:latin typeface="Times New Roman" pitchFamily="18" charset="0"/>
                <a:ea typeface="仿宋_GB2312" pitchFamily="49" charset="-122"/>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物理定律在所有惯性系中具有相同的形式。</a:t>
            </a:r>
            <a:endParaRPr kumimoji="1" lang="zh-CN" altLang="en-US" sz="2400" b="1" i="1" u="none" strike="noStrike" kern="0" cap="none" spc="0" normalizeH="0" baseline="0" noProof="0" dirty="0" smtClean="0">
              <a:ln>
                <a:noFill/>
              </a:ln>
              <a:solidFill>
                <a:srgbClr val="FFCC00"/>
              </a:solidFill>
              <a:effectLst/>
              <a:uLnTx/>
              <a:uFillTx/>
              <a:latin typeface="Times New Roman" pitchFamily="18" charset="0"/>
              <a:cs typeface="Times New Roman" pitchFamily="18" charset="0"/>
            </a:endParaRPr>
          </a:p>
        </p:txBody>
      </p:sp>
      <p:sp>
        <p:nvSpPr>
          <p:cNvPr id="7" name="Text Box 6"/>
          <p:cNvSpPr txBox="1">
            <a:spLocks noChangeAspect="1" noChangeArrowheads="1"/>
          </p:cNvSpPr>
          <p:nvPr/>
        </p:nvSpPr>
        <p:spPr bwMode="auto">
          <a:xfrm>
            <a:off x="636588" y="2058988"/>
            <a:ext cx="2965877"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0225" indent="-530225" algn="l">
              <a:spcBef>
                <a:spcPct val="0"/>
              </a:spcBef>
              <a:defRPr>
                <a:solidFill>
                  <a:schemeClr val="tx1"/>
                </a:solidFill>
                <a:latin typeface="Arial" pitchFamily="34" charset="0"/>
                <a:ea typeface="宋体" pitchFamily="2" charset="-122"/>
              </a:defRPr>
            </a:lvl1pPr>
            <a:lvl2pPr marL="7096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Aft>
                <a:spcPct val="0"/>
              </a:spcAft>
            </a:pPr>
            <a:r>
              <a:rPr kumimoji="1" lang="en-US" altLang="zh-CN" sz="2400" b="1" dirty="0" smtClean="0">
                <a:solidFill>
                  <a:srgbClr val="66FFFF"/>
                </a:solidFill>
                <a:latin typeface="Times New Roman" pitchFamily="18" charset="0"/>
                <a:ea typeface="仿宋_GB2312" pitchFamily="49" charset="-122"/>
                <a:cs typeface="Times New Roman" pitchFamily="18" charset="0"/>
              </a:rPr>
              <a:t> </a:t>
            </a:r>
            <a:r>
              <a:rPr kumimoji="1" lang="en-US" altLang="zh-CN" sz="2400" b="1" dirty="0" smtClean="0">
                <a:solidFill>
                  <a:srgbClr val="00CC66"/>
                </a:solidFill>
                <a:latin typeface="Times New Roman" pitchFamily="18" charset="0"/>
                <a:ea typeface="仿宋_GB2312" pitchFamily="49" charset="-122"/>
                <a:cs typeface="Times New Roman" pitchFamily="18" charset="0"/>
              </a:rPr>
              <a:t>(2) </a:t>
            </a:r>
            <a:r>
              <a:rPr kumimoji="1" lang="zh-CN" altLang="en-US" sz="2400" b="1" dirty="0" smtClean="0">
                <a:solidFill>
                  <a:srgbClr val="00CC66"/>
                </a:solidFill>
                <a:latin typeface="Times New Roman" pitchFamily="18" charset="0"/>
                <a:ea typeface="仿宋_GB2312" pitchFamily="49" charset="-122"/>
                <a:cs typeface="Times New Roman" pitchFamily="18" charset="0"/>
              </a:rPr>
              <a:t>光速不变原理：</a:t>
            </a:r>
            <a:endParaRPr lang="en-US" altLang="zh-CN" sz="2400" b="1" dirty="0" smtClean="0">
              <a:solidFill>
                <a:srgbClr val="00CC66"/>
              </a:solidFill>
              <a:latin typeface="Times New Roman" pitchFamily="18" charset="0"/>
              <a:ea typeface="仿宋_GB2312" pitchFamily="49" charset="-122"/>
              <a:cs typeface="Times New Roman" pitchFamily="18" charset="0"/>
            </a:endParaRPr>
          </a:p>
        </p:txBody>
      </p:sp>
      <p:graphicFrame>
        <p:nvGraphicFramePr>
          <p:cNvPr id="12" name="Object 12"/>
          <p:cNvGraphicFramePr>
            <a:graphicFrameLocks noChangeAspect="1"/>
          </p:cNvGraphicFramePr>
          <p:nvPr/>
        </p:nvGraphicFramePr>
        <p:xfrm>
          <a:off x="1873250" y="3500438"/>
          <a:ext cx="1814513" cy="838200"/>
        </p:xfrm>
        <a:graphic>
          <a:graphicData uri="http://schemas.openxmlformats.org/presentationml/2006/ole">
            <mc:AlternateContent xmlns:mc="http://schemas.openxmlformats.org/markup-compatibility/2006">
              <mc:Choice xmlns:v="urn:schemas-microsoft-com:vml" Requires="v">
                <p:oleObj spid="_x0000_s1545235" name="公式" r:id="rId3" imgW="1815840" imgH="838080" progId="Equation.3">
                  <p:embed/>
                </p:oleObj>
              </mc:Choice>
              <mc:Fallback>
                <p:oleObj name="公式" r:id="rId3" imgW="181584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0" y="3500438"/>
                        <a:ext cx="18145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nvGraphicFramePr>
        <p:xfrm>
          <a:off x="1873250" y="4437063"/>
          <a:ext cx="711200" cy="342900"/>
        </p:xfrm>
        <a:graphic>
          <a:graphicData uri="http://schemas.openxmlformats.org/presentationml/2006/ole">
            <mc:AlternateContent xmlns:mc="http://schemas.openxmlformats.org/markup-compatibility/2006">
              <mc:Choice xmlns:v="urn:schemas-microsoft-com:vml" Requires="v">
                <p:oleObj spid="_x0000_s1545236" name="公式" r:id="rId5" imgW="711000" imgH="342720" progId="Equation.3">
                  <p:embed/>
                </p:oleObj>
              </mc:Choice>
              <mc:Fallback>
                <p:oleObj name="公式" r:id="rId5" imgW="7110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4437063"/>
                        <a:ext cx="71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1873250" y="5013325"/>
          <a:ext cx="660400" cy="266700"/>
        </p:xfrm>
        <a:graphic>
          <a:graphicData uri="http://schemas.openxmlformats.org/presentationml/2006/ole">
            <mc:AlternateContent xmlns:mc="http://schemas.openxmlformats.org/markup-compatibility/2006">
              <mc:Choice xmlns:v="urn:schemas-microsoft-com:vml" Requires="v">
                <p:oleObj spid="_x0000_s1545237" name="公式" r:id="rId7" imgW="660240" imgH="266400" progId="Equation.3">
                  <p:embed/>
                </p:oleObj>
              </mc:Choice>
              <mc:Fallback>
                <p:oleObj name="公式" r:id="rId7" imgW="6602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250" y="5013325"/>
                        <a:ext cx="660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1873250" y="5229225"/>
          <a:ext cx="1752600" cy="1181100"/>
        </p:xfrm>
        <a:graphic>
          <a:graphicData uri="http://schemas.openxmlformats.org/presentationml/2006/ole">
            <mc:AlternateContent xmlns:mc="http://schemas.openxmlformats.org/markup-compatibility/2006">
              <mc:Choice xmlns:v="urn:schemas-microsoft-com:vml" Requires="v">
                <p:oleObj spid="_x0000_s1545238" name="公式" r:id="rId9" imgW="1752480" imgH="1180800" progId="Equation.3">
                  <p:embed/>
                </p:oleObj>
              </mc:Choice>
              <mc:Fallback>
                <p:oleObj name="公式" r:id="rId9" imgW="1752480" imgH="1180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3250" y="5229225"/>
                        <a:ext cx="17526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7"/>
          <p:cNvSpPr>
            <a:spLocks noChangeArrowheads="1"/>
          </p:cNvSpPr>
          <p:nvPr/>
        </p:nvSpPr>
        <p:spPr bwMode="auto">
          <a:xfrm>
            <a:off x="1009650" y="3956397"/>
            <a:ext cx="5064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000" b="1" smtClean="0">
                <a:solidFill>
                  <a:srgbClr val="FFFFFF"/>
                </a:solidFill>
                <a:ea typeface="楷体_GB2312" pitchFamily="49" charset="-122"/>
              </a:rPr>
              <a:t>时空坐标变换</a:t>
            </a:r>
          </a:p>
        </p:txBody>
      </p:sp>
      <p:sp>
        <p:nvSpPr>
          <p:cNvPr id="19" name="AutoShape 20"/>
          <p:cNvSpPr>
            <a:spLocks/>
          </p:cNvSpPr>
          <p:nvPr/>
        </p:nvSpPr>
        <p:spPr bwMode="auto">
          <a:xfrm>
            <a:off x="1585913" y="3860800"/>
            <a:ext cx="215900" cy="2089150"/>
          </a:xfrm>
          <a:prstGeom prst="leftBrace">
            <a:avLst>
              <a:gd name="adj1" fmla="val 80637"/>
              <a:gd name="adj2" fmla="val 50000"/>
            </a:avLst>
          </a:prstGeom>
          <a:noFill/>
          <a:ln w="28575">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50000"/>
              </a:spcBef>
              <a:spcAft>
                <a:spcPct val="0"/>
              </a:spcAft>
            </a:pPr>
            <a:endParaRPr lang="zh-CN" altLang="en-US" sz="2400" b="1" smtClean="0">
              <a:solidFill>
                <a:srgbClr val="FFFFFF"/>
              </a:solidFill>
              <a:latin typeface="仿宋_GB2312" pitchFamily="49" charset="-122"/>
            </a:endParaRPr>
          </a:p>
        </p:txBody>
      </p:sp>
      <p:sp>
        <p:nvSpPr>
          <p:cNvPr id="20" name="Text Box 21"/>
          <p:cNvSpPr txBox="1">
            <a:spLocks noChangeArrowheads="1"/>
          </p:cNvSpPr>
          <p:nvPr/>
        </p:nvSpPr>
        <p:spPr bwMode="auto">
          <a:xfrm>
            <a:off x="3331782" y="2059574"/>
            <a:ext cx="54737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a:solidFill>
                  <a:schemeClr val="tx1"/>
                </a:solidFill>
                <a:latin typeface="Arial" pitchFamily="34" charset="0"/>
                <a:ea typeface="宋体" pitchFamily="2" charset="-122"/>
              </a:defRPr>
            </a:lvl1pPr>
            <a:lvl2pPr marL="719138"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10000"/>
              </a:lnSpc>
              <a:spcAft>
                <a:spcPct val="0"/>
              </a:spcAft>
            </a:pPr>
            <a:r>
              <a:rPr lang="zh-CN" altLang="en-US" sz="2400" b="1" dirty="0" smtClean="0">
                <a:solidFill>
                  <a:srgbClr val="FFFFFF"/>
                </a:solidFill>
                <a:latin typeface="Times New Roman" pitchFamily="18" charset="0"/>
                <a:ea typeface="仿宋_GB2312" pitchFamily="49" charset="-122"/>
              </a:rPr>
              <a:t>在所有惯性系中，光在真空中的传播速率具有相同的值</a:t>
            </a:r>
            <a:r>
              <a:rPr lang="en-US" altLang="zh-CN" sz="2400" b="1" i="1" dirty="0" smtClean="0">
                <a:solidFill>
                  <a:srgbClr val="FF9900"/>
                </a:solidFill>
                <a:latin typeface="Times New Roman" pitchFamily="18" charset="0"/>
                <a:ea typeface="仿宋_GB2312" pitchFamily="49" charset="-122"/>
              </a:rPr>
              <a:t>c</a:t>
            </a:r>
            <a:r>
              <a:rPr lang="zh-CN" altLang="en-US" sz="2400" b="1" dirty="0" smtClean="0">
                <a:solidFill>
                  <a:srgbClr val="FFFFFF"/>
                </a:solidFill>
                <a:latin typeface="Times New Roman" pitchFamily="18" charset="0"/>
                <a:ea typeface="仿宋_GB2312" pitchFamily="49" charset="-122"/>
              </a:rPr>
              <a:t>。</a:t>
            </a:r>
          </a:p>
        </p:txBody>
      </p:sp>
    </p:spTree>
    <p:extLst>
      <p:ext uri="{BB962C8B-B14F-4D97-AF65-F5344CB8AC3E}">
        <p14:creationId xmlns:p14="http://schemas.microsoft.com/office/powerpoint/2010/main" val="8972634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61</a:t>
            </a:fld>
            <a:endParaRPr lang="zh-CN" altLang="en-US"/>
          </a:p>
        </p:txBody>
      </p:sp>
      <p:sp>
        <p:nvSpPr>
          <p:cNvPr id="3" name="Text Box 2"/>
          <p:cNvSpPr txBox="1">
            <a:spLocks noChangeArrowheads="1"/>
          </p:cNvSpPr>
          <p:nvPr/>
        </p:nvSpPr>
        <p:spPr bwMode="auto">
          <a:xfrm>
            <a:off x="250825" y="404813"/>
            <a:ext cx="324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3.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狭义相对论的时空观</a:t>
            </a:r>
          </a:p>
        </p:txBody>
      </p:sp>
      <p:sp>
        <p:nvSpPr>
          <p:cNvPr id="4" name="Text Box 3"/>
          <p:cNvSpPr txBox="1">
            <a:spLocks noChangeArrowheads="1"/>
          </p:cNvSpPr>
          <p:nvPr/>
        </p:nvSpPr>
        <p:spPr bwMode="auto">
          <a:xfrm>
            <a:off x="739775" y="1022350"/>
            <a:ext cx="684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lgn="l">
              <a:spcBef>
                <a:spcPct val="0"/>
              </a:spcBef>
              <a:defRPr>
                <a:solidFill>
                  <a:schemeClr val="tx1"/>
                </a:solidFill>
                <a:latin typeface="Arial" pitchFamily="34" charset="0"/>
                <a:ea typeface="宋体" pitchFamily="2" charset="-122"/>
              </a:defRPr>
            </a:lvl1pPr>
            <a:lvl2pPr marL="7096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fontAlgn="base">
              <a:spcAft>
                <a:spcPct val="0"/>
              </a:spcAft>
            </a:pPr>
            <a:r>
              <a:rPr kumimoji="1" lang="en-US" altLang="zh-CN" sz="2400" b="1" smtClean="0">
                <a:solidFill>
                  <a:srgbClr val="FFFFFF"/>
                </a:solidFill>
                <a:latin typeface="Times New Roman" pitchFamily="18" charset="0"/>
                <a:ea typeface="仿宋_GB2312" pitchFamily="49" charset="-122"/>
                <a:cs typeface="Times New Roman" pitchFamily="18" charset="0"/>
              </a:rPr>
              <a:t>(1) </a:t>
            </a:r>
            <a:r>
              <a:rPr kumimoji="1" lang="zh-CN" altLang="en-US" sz="2400" b="1" smtClean="0">
                <a:solidFill>
                  <a:srgbClr val="FFFFFF"/>
                </a:solidFill>
                <a:latin typeface="Times New Roman" pitchFamily="18" charset="0"/>
                <a:ea typeface="仿宋_GB2312" pitchFamily="49" charset="-122"/>
                <a:cs typeface="Times New Roman" pitchFamily="18" charset="0"/>
              </a:rPr>
              <a:t>同时性的相对性</a:t>
            </a:r>
            <a:endParaRPr lang="zh-CN" altLang="en-US" sz="2400" b="1" smtClean="0">
              <a:solidFill>
                <a:srgbClr val="FFFFFF"/>
              </a:solidFill>
              <a:latin typeface="Times New Roman" pitchFamily="18" charset="0"/>
              <a:ea typeface="仿宋_GB2312" pitchFamily="49" charset="-122"/>
              <a:cs typeface="Times New Roman" pitchFamily="18" charset="0"/>
            </a:endParaRPr>
          </a:p>
        </p:txBody>
      </p:sp>
      <p:sp>
        <p:nvSpPr>
          <p:cNvPr id="5" name="Text Box 4"/>
          <p:cNvSpPr txBox="1">
            <a:spLocks noChangeArrowheads="1"/>
          </p:cNvSpPr>
          <p:nvPr/>
        </p:nvSpPr>
        <p:spPr bwMode="auto">
          <a:xfrm>
            <a:off x="739775" y="217963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时间膨胀</a:t>
            </a:r>
          </a:p>
        </p:txBody>
      </p:sp>
      <p:sp>
        <p:nvSpPr>
          <p:cNvPr id="6" name="Text Box 5"/>
          <p:cNvSpPr txBox="1">
            <a:spLocks noChangeArrowheads="1"/>
          </p:cNvSpPr>
          <p:nvPr/>
        </p:nvSpPr>
        <p:spPr bwMode="auto">
          <a:xfrm>
            <a:off x="739775" y="3284538"/>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(3)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长度收缩</a:t>
            </a:r>
          </a:p>
        </p:txBody>
      </p:sp>
      <p:graphicFrame>
        <p:nvGraphicFramePr>
          <p:cNvPr id="7" name="Object 6"/>
          <p:cNvGraphicFramePr>
            <a:graphicFrameLocks noChangeAspect="1"/>
          </p:cNvGraphicFramePr>
          <p:nvPr>
            <p:extLst>
              <p:ext uri="{D42A27DB-BD31-4B8C-83A1-F6EECF244321}">
                <p14:modId xmlns:p14="http://schemas.microsoft.com/office/powerpoint/2010/main" val="1300837457"/>
              </p:ext>
            </p:extLst>
          </p:nvPr>
        </p:nvGraphicFramePr>
        <p:xfrm>
          <a:off x="2900363" y="2233613"/>
          <a:ext cx="1117600" cy="368300"/>
        </p:xfrm>
        <a:graphic>
          <a:graphicData uri="http://schemas.openxmlformats.org/presentationml/2006/ole">
            <mc:AlternateContent xmlns:mc="http://schemas.openxmlformats.org/markup-compatibility/2006">
              <mc:Choice xmlns:v="urn:schemas-microsoft-com:vml" Requires="v">
                <p:oleObj spid="_x0000_s1546260" name="公式" r:id="rId3" imgW="1117440" imgH="368280" progId="Equation.3">
                  <p:embed/>
                </p:oleObj>
              </mc:Choice>
              <mc:Fallback>
                <p:oleObj name="公式" r:id="rId3" imgW="111744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2233613"/>
                        <a:ext cx="111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11969289"/>
              </p:ext>
            </p:extLst>
          </p:nvPr>
        </p:nvGraphicFramePr>
        <p:xfrm>
          <a:off x="4044950" y="2060575"/>
          <a:ext cx="1574800" cy="838200"/>
        </p:xfrm>
        <a:graphic>
          <a:graphicData uri="http://schemas.openxmlformats.org/presentationml/2006/ole">
            <mc:AlternateContent xmlns:mc="http://schemas.openxmlformats.org/markup-compatibility/2006">
              <mc:Choice xmlns:v="urn:schemas-microsoft-com:vml" Requires="v">
                <p:oleObj spid="_x0000_s1546261" name="公式" r:id="rId5" imgW="1574640" imgH="838080" progId="Equation.3">
                  <p:embed/>
                </p:oleObj>
              </mc:Choice>
              <mc:Fallback>
                <p:oleObj name="公式" r:id="rId5" imgW="1574640" imgH="838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950" y="2060575"/>
                        <a:ext cx="157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62693840"/>
              </p:ext>
            </p:extLst>
          </p:nvPr>
        </p:nvGraphicFramePr>
        <p:xfrm>
          <a:off x="5673725" y="2284413"/>
          <a:ext cx="508000" cy="381000"/>
        </p:xfrm>
        <a:graphic>
          <a:graphicData uri="http://schemas.openxmlformats.org/presentationml/2006/ole">
            <mc:AlternateContent xmlns:mc="http://schemas.openxmlformats.org/markup-compatibility/2006">
              <mc:Choice xmlns:v="urn:schemas-microsoft-com:vml" Requires="v">
                <p:oleObj spid="_x0000_s1546262" name="公式" r:id="rId7" imgW="507960" imgH="380880" progId="Equation.3">
                  <p:embed/>
                </p:oleObj>
              </mc:Choice>
              <mc:Fallback>
                <p:oleObj name="公式" r:id="rId7" imgW="50796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725" y="2284413"/>
                        <a:ext cx="508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9"/>
          <p:cNvSpPr txBox="1">
            <a:spLocks noChangeArrowheads="1"/>
          </p:cNvSpPr>
          <p:nvPr/>
        </p:nvSpPr>
        <p:spPr bwMode="auto">
          <a:xfrm>
            <a:off x="250825" y="4005064"/>
            <a:ext cx="385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4. </a:t>
            </a:r>
            <a:r>
              <a:rPr kumimoji="0" lang="zh-CN" altLang="en-US" sz="2400" b="1" i="0" u="none" strike="noStrike" kern="0" cap="none" spc="0" normalizeH="0" baseline="0" noProof="0" smtClean="0">
                <a:ln>
                  <a:noFill/>
                </a:ln>
                <a:solidFill>
                  <a:srgbClr val="00FFFF"/>
                </a:solidFill>
                <a:effectLst/>
                <a:uLnTx/>
                <a:uFillTx/>
                <a:latin typeface="Times New Roman" pitchFamily="18" charset="0"/>
                <a:cs typeface="Times New Roman" pitchFamily="18" charset="0"/>
              </a:rPr>
              <a:t>狭义相对论的动力学基础</a:t>
            </a:r>
          </a:p>
        </p:txBody>
      </p:sp>
      <p:sp>
        <p:nvSpPr>
          <p:cNvPr id="11" name="Text Box 10"/>
          <p:cNvSpPr txBox="1">
            <a:spLocks noChangeArrowheads="1"/>
          </p:cNvSpPr>
          <p:nvPr/>
        </p:nvSpPr>
        <p:spPr bwMode="auto">
          <a:xfrm>
            <a:off x="739775" y="474980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相对论质量</a:t>
            </a:r>
          </a:p>
        </p:txBody>
      </p:sp>
      <p:sp>
        <p:nvSpPr>
          <p:cNvPr id="12" name="Text Box 11"/>
          <p:cNvSpPr txBox="1">
            <a:spLocks noChangeArrowheads="1"/>
          </p:cNvSpPr>
          <p:nvPr/>
        </p:nvSpPr>
        <p:spPr bwMode="auto">
          <a:xfrm>
            <a:off x="739775" y="583723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相对论动量</a:t>
            </a:r>
          </a:p>
        </p:txBody>
      </p:sp>
      <p:graphicFrame>
        <p:nvGraphicFramePr>
          <p:cNvPr id="13" name="Object 12"/>
          <p:cNvGraphicFramePr>
            <a:graphicFrameLocks noChangeAspect="1"/>
          </p:cNvGraphicFramePr>
          <p:nvPr>
            <p:extLst>
              <p:ext uri="{D42A27DB-BD31-4B8C-83A1-F6EECF244321}">
                <p14:modId xmlns:p14="http://schemas.microsoft.com/office/powerpoint/2010/main" val="1197259001"/>
              </p:ext>
            </p:extLst>
          </p:nvPr>
        </p:nvGraphicFramePr>
        <p:xfrm>
          <a:off x="3260204" y="4581525"/>
          <a:ext cx="2247900" cy="838200"/>
        </p:xfrm>
        <a:graphic>
          <a:graphicData uri="http://schemas.openxmlformats.org/presentationml/2006/ole">
            <mc:AlternateContent xmlns:mc="http://schemas.openxmlformats.org/markup-compatibility/2006">
              <mc:Choice xmlns:v="urn:schemas-microsoft-com:vml" Requires="v">
                <p:oleObj spid="_x0000_s1546263" name="公式" r:id="rId9" imgW="2247840" imgH="838080" progId="Equation.3">
                  <p:embed/>
                </p:oleObj>
              </mc:Choice>
              <mc:Fallback>
                <p:oleObj name="公式" r:id="rId9" imgW="2247840" imgH="838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0204" y="4581525"/>
                        <a:ext cx="2247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210033396"/>
              </p:ext>
            </p:extLst>
          </p:nvPr>
        </p:nvGraphicFramePr>
        <p:xfrm>
          <a:off x="2843808" y="3257946"/>
          <a:ext cx="2717280" cy="558720"/>
        </p:xfrm>
        <a:graphic>
          <a:graphicData uri="http://schemas.openxmlformats.org/presentationml/2006/ole">
            <mc:AlternateContent xmlns:mc="http://schemas.openxmlformats.org/markup-compatibility/2006">
              <mc:Choice xmlns:v="urn:schemas-microsoft-com:vml" Requires="v">
                <p:oleObj spid="_x0000_s1546264" name="Equation" r:id="rId11" imgW="1358640" imgH="279360" progId="Equation.DSMT4">
                  <p:embed/>
                </p:oleObj>
              </mc:Choice>
              <mc:Fallback>
                <p:oleObj name="Equation" r:id="rId11" imgW="1358640" imgH="279360" progId="Equation.DSMT4">
                  <p:embed/>
                  <p:pic>
                    <p:nvPicPr>
                      <p:cNvPr id="0" name=""/>
                      <p:cNvPicPr>
                        <a:picLocks noChangeAspect="1" noChangeArrowheads="1"/>
                      </p:cNvPicPr>
                      <p:nvPr/>
                    </p:nvPicPr>
                    <p:blipFill>
                      <a:blip r:embed="rId12"/>
                      <a:srcRect/>
                      <a:stretch>
                        <a:fillRect/>
                      </a:stretch>
                    </p:blipFill>
                    <p:spPr bwMode="auto">
                      <a:xfrm>
                        <a:off x="2843808" y="3257946"/>
                        <a:ext cx="2717280" cy="55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1885795831"/>
              </p:ext>
            </p:extLst>
          </p:nvPr>
        </p:nvGraphicFramePr>
        <p:xfrm>
          <a:off x="3203848" y="5676238"/>
          <a:ext cx="2489040" cy="939600"/>
        </p:xfrm>
        <a:graphic>
          <a:graphicData uri="http://schemas.openxmlformats.org/presentationml/2006/ole">
            <mc:AlternateContent xmlns:mc="http://schemas.openxmlformats.org/markup-compatibility/2006">
              <mc:Choice xmlns:v="urn:schemas-microsoft-com:vml" Requires="v">
                <p:oleObj spid="_x0000_s1546265" name="Equation" r:id="rId13" imgW="1244520" imgH="469800" progId="Equation.DSMT4">
                  <p:embed/>
                </p:oleObj>
              </mc:Choice>
              <mc:Fallback>
                <p:oleObj name="Equation" r:id="rId13" imgW="1244520" imgH="469800" progId="Equation.DSMT4">
                  <p:embed/>
                  <p:pic>
                    <p:nvPicPr>
                      <p:cNvPr id="0" name=""/>
                      <p:cNvPicPr>
                        <a:picLocks noChangeAspect="1" noChangeArrowheads="1"/>
                      </p:cNvPicPr>
                      <p:nvPr/>
                    </p:nvPicPr>
                    <p:blipFill>
                      <a:blip r:embed="rId14"/>
                      <a:srcRect/>
                      <a:stretch>
                        <a:fillRect/>
                      </a:stretch>
                    </p:blipFill>
                    <p:spPr bwMode="auto">
                      <a:xfrm>
                        <a:off x="3203848" y="5676238"/>
                        <a:ext cx="2489040" cy="93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8"/>
          <p:cNvSpPr txBox="1">
            <a:spLocks noChangeArrowheads="1"/>
          </p:cNvSpPr>
          <p:nvPr/>
        </p:nvSpPr>
        <p:spPr bwMode="auto">
          <a:xfrm>
            <a:off x="1195388" y="1574800"/>
            <a:ext cx="7885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a:solidFill>
                  <a:schemeClr val="tx1"/>
                </a:solidFill>
                <a:latin typeface="Arial" pitchFamily="34" charset="0"/>
                <a:ea typeface="宋体" pitchFamily="2" charset="-122"/>
              </a:defRPr>
            </a:lvl1pPr>
            <a:lvl2pPr marL="70961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fontAlgn="base">
              <a:spcAft>
                <a:spcPct val="0"/>
              </a:spcAft>
            </a:pPr>
            <a:r>
              <a:rPr lang="zh-CN" altLang="en-US" sz="2000" b="1" smtClean="0">
                <a:solidFill>
                  <a:srgbClr val="FFFFFF"/>
                </a:solidFill>
                <a:latin typeface="Times New Roman" pitchFamily="18" charset="0"/>
                <a:ea typeface="仿宋_GB2312" pitchFamily="49" charset="-122"/>
                <a:cs typeface="Times New Roman" pitchFamily="18" charset="0"/>
              </a:rPr>
              <a:t>在一惯性系中同时而不同地发生的事件，在另一惯性系中必不同时。</a:t>
            </a:r>
          </a:p>
        </p:txBody>
      </p:sp>
    </p:spTree>
    <p:extLst>
      <p:ext uri="{BB962C8B-B14F-4D97-AF65-F5344CB8AC3E}">
        <p14:creationId xmlns:p14="http://schemas.microsoft.com/office/powerpoint/2010/main" val="33910864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62</a:t>
            </a:fld>
            <a:endParaRPr lang="zh-CN" altLang="en-US"/>
          </a:p>
        </p:txBody>
      </p:sp>
      <p:sp>
        <p:nvSpPr>
          <p:cNvPr id="3" name="Text Box 2"/>
          <p:cNvSpPr txBox="1">
            <a:spLocks noChangeArrowheads="1"/>
          </p:cNvSpPr>
          <p:nvPr/>
        </p:nvSpPr>
        <p:spPr bwMode="auto">
          <a:xfrm>
            <a:off x="539750" y="476250"/>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(3)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相对论能量</a:t>
            </a:r>
          </a:p>
        </p:txBody>
      </p:sp>
      <p:sp>
        <p:nvSpPr>
          <p:cNvPr id="4" name="Text Box 3"/>
          <p:cNvSpPr txBox="1">
            <a:spLocks noChangeArrowheads="1"/>
          </p:cNvSpPr>
          <p:nvPr/>
        </p:nvSpPr>
        <p:spPr bwMode="auto">
          <a:xfrm>
            <a:off x="539750" y="3716338"/>
            <a:ext cx="439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(4) </a:t>
            </a: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相对论动力学基本方程：</a:t>
            </a:r>
          </a:p>
        </p:txBody>
      </p:sp>
      <p:sp>
        <p:nvSpPr>
          <p:cNvPr id="5" name="Text Box 4"/>
          <p:cNvSpPr txBox="1">
            <a:spLocks noChangeArrowheads="1"/>
          </p:cNvSpPr>
          <p:nvPr/>
        </p:nvSpPr>
        <p:spPr bwMode="auto">
          <a:xfrm>
            <a:off x="539750" y="5300663"/>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(5) </a:t>
            </a:r>
            <a:r>
              <a:rPr kumimoji="1"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相对论能量和质量守恒：</a:t>
            </a:r>
          </a:p>
        </p:txBody>
      </p:sp>
      <p:sp>
        <p:nvSpPr>
          <p:cNvPr id="6" name="Text Box 5"/>
          <p:cNvSpPr txBox="1">
            <a:spLocks noChangeArrowheads="1"/>
          </p:cNvSpPr>
          <p:nvPr/>
        </p:nvSpPr>
        <p:spPr bwMode="auto">
          <a:xfrm>
            <a:off x="956560" y="105251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总能量</a:t>
            </a: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697300481"/>
              </p:ext>
            </p:extLst>
          </p:nvPr>
        </p:nvGraphicFramePr>
        <p:xfrm>
          <a:off x="3575050" y="1125538"/>
          <a:ext cx="1028700" cy="342900"/>
        </p:xfrm>
        <a:graphic>
          <a:graphicData uri="http://schemas.openxmlformats.org/presentationml/2006/ole">
            <mc:AlternateContent xmlns:mc="http://schemas.openxmlformats.org/markup-compatibility/2006">
              <mc:Choice xmlns:v="urn:schemas-microsoft-com:vml" Requires="v">
                <p:oleObj spid="_x0000_s1547288" name="公式" r:id="rId3" imgW="1028520" imgH="342720" progId="Equation.3">
                  <p:embed/>
                </p:oleObj>
              </mc:Choice>
              <mc:Fallback>
                <p:oleObj name="公式" r:id="rId3" imgW="102852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1125538"/>
                        <a:ext cx="1028700" cy="342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971550" y="169862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静止能量</a:t>
            </a: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223619433"/>
              </p:ext>
            </p:extLst>
          </p:nvPr>
        </p:nvGraphicFramePr>
        <p:xfrm>
          <a:off x="3575050" y="1700213"/>
          <a:ext cx="1231900" cy="419100"/>
        </p:xfrm>
        <a:graphic>
          <a:graphicData uri="http://schemas.openxmlformats.org/presentationml/2006/ole">
            <mc:AlternateContent xmlns:mc="http://schemas.openxmlformats.org/markup-compatibility/2006">
              <mc:Choice xmlns:v="urn:schemas-microsoft-com:vml" Requires="v">
                <p:oleObj spid="_x0000_s1547289" name="公式" r:id="rId5" imgW="1231560" imgH="419040" progId="Equation.3">
                  <p:embed/>
                </p:oleObj>
              </mc:Choice>
              <mc:Fallback>
                <p:oleObj name="公式" r:id="rId5" imgW="12315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1700213"/>
                        <a:ext cx="1231900"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9"/>
          <p:cNvSpPr txBox="1">
            <a:spLocks noChangeArrowheads="1"/>
          </p:cNvSpPr>
          <p:nvPr/>
        </p:nvSpPr>
        <p:spPr bwMode="auto">
          <a:xfrm>
            <a:off x="971550" y="2324100"/>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相对论动能</a:t>
            </a:r>
            <a:r>
              <a:rPr kumimoji="1" lang="en-US" altLang="zh-CN"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2565272890"/>
              </p:ext>
            </p:extLst>
          </p:nvPr>
        </p:nvGraphicFramePr>
        <p:xfrm>
          <a:off x="3575050" y="2361828"/>
          <a:ext cx="2005013" cy="419100"/>
        </p:xfrm>
        <a:graphic>
          <a:graphicData uri="http://schemas.openxmlformats.org/presentationml/2006/ole">
            <mc:AlternateContent xmlns:mc="http://schemas.openxmlformats.org/markup-compatibility/2006">
              <mc:Choice xmlns:v="urn:schemas-microsoft-com:vml" Requires="v">
                <p:oleObj spid="_x0000_s1547290" name="公式" r:id="rId7" imgW="2006280" imgH="419040" progId="Equation.3">
                  <p:embed/>
                </p:oleObj>
              </mc:Choice>
              <mc:Fallback>
                <p:oleObj name="公式" r:id="rId7" imgW="200628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2361828"/>
                        <a:ext cx="2005013"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971550" y="2997200"/>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FFFFFF"/>
                </a:solidFill>
                <a:effectLst/>
                <a:uLnTx/>
                <a:uFillTx/>
                <a:latin typeface="Times New Roman" pitchFamily="18" charset="0"/>
                <a:cs typeface="Times New Roman" pitchFamily="18" charset="0"/>
              </a:rPr>
              <a:t>能量和动量关系</a:t>
            </a:r>
          </a:p>
        </p:txBody>
      </p:sp>
      <p:graphicFrame>
        <p:nvGraphicFramePr>
          <p:cNvPr id="13" name="Object 12"/>
          <p:cNvGraphicFramePr>
            <a:graphicFrameLocks noChangeAspect="1"/>
          </p:cNvGraphicFramePr>
          <p:nvPr>
            <p:extLst>
              <p:ext uri="{D42A27DB-BD31-4B8C-83A1-F6EECF244321}">
                <p14:modId xmlns:p14="http://schemas.microsoft.com/office/powerpoint/2010/main" val="4034088411"/>
              </p:ext>
            </p:extLst>
          </p:nvPr>
        </p:nvGraphicFramePr>
        <p:xfrm>
          <a:off x="3575050" y="3021013"/>
          <a:ext cx="1954213" cy="444500"/>
        </p:xfrm>
        <a:graphic>
          <a:graphicData uri="http://schemas.openxmlformats.org/presentationml/2006/ole">
            <mc:AlternateContent xmlns:mc="http://schemas.openxmlformats.org/markup-compatibility/2006">
              <mc:Choice xmlns:v="urn:schemas-microsoft-com:vml" Requires="v">
                <p:oleObj spid="_x0000_s1547291" name="公式" r:id="rId9" imgW="1955520" imgH="444240" progId="Equation.3">
                  <p:embed/>
                </p:oleObj>
              </mc:Choice>
              <mc:Fallback>
                <p:oleObj name="公式" r:id="rId9" imgW="195552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3021013"/>
                        <a:ext cx="19542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98785830"/>
              </p:ext>
            </p:extLst>
          </p:nvPr>
        </p:nvGraphicFramePr>
        <p:xfrm>
          <a:off x="2674362" y="4346618"/>
          <a:ext cx="3250800" cy="939600"/>
        </p:xfrm>
        <a:graphic>
          <a:graphicData uri="http://schemas.openxmlformats.org/presentationml/2006/ole">
            <mc:AlternateContent xmlns:mc="http://schemas.openxmlformats.org/markup-compatibility/2006">
              <mc:Choice xmlns:v="urn:schemas-microsoft-com:vml" Requires="v">
                <p:oleObj spid="_x0000_s1547292" name="Equation" r:id="rId11" imgW="1625400" imgH="469800" progId="Equation.DSMT4">
                  <p:embed/>
                </p:oleObj>
              </mc:Choice>
              <mc:Fallback>
                <p:oleObj name="Equation" r:id="rId11" imgW="1625400" imgH="469800" progId="Equation.DSMT4">
                  <p:embed/>
                  <p:pic>
                    <p:nvPicPr>
                      <p:cNvPr id="0" name=""/>
                      <p:cNvPicPr>
                        <a:picLocks noChangeAspect="1" noChangeArrowheads="1"/>
                      </p:cNvPicPr>
                      <p:nvPr/>
                    </p:nvPicPr>
                    <p:blipFill>
                      <a:blip r:embed="rId12"/>
                      <a:srcRect/>
                      <a:stretch>
                        <a:fillRect/>
                      </a:stretch>
                    </p:blipFill>
                    <p:spPr bwMode="auto">
                      <a:xfrm>
                        <a:off x="2674362" y="4346618"/>
                        <a:ext cx="3250800" cy="93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701655938"/>
              </p:ext>
            </p:extLst>
          </p:nvPr>
        </p:nvGraphicFramePr>
        <p:xfrm>
          <a:off x="1691680" y="5949950"/>
          <a:ext cx="2716213" cy="444500"/>
        </p:xfrm>
        <a:graphic>
          <a:graphicData uri="http://schemas.openxmlformats.org/presentationml/2006/ole">
            <mc:AlternateContent xmlns:mc="http://schemas.openxmlformats.org/markup-compatibility/2006">
              <mc:Choice xmlns:v="urn:schemas-microsoft-com:vml" Requires="v">
                <p:oleObj spid="_x0000_s1547293" name="公式" r:id="rId13" imgW="2717640" imgH="444240" progId="Equation.3">
                  <p:embed/>
                </p:oleObj>
              </mc:Choice>
              <mc:Fallback>
                <p:oleObj name="公式" r:id="rId13" imgW="2717640" imgH="4442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680" y="5949950"/>
                        <a:ext cx="27162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65644487"/>
              </p:ext>
            </p:extLst>
          </p:nvPr>
        </p:nvGraphicFramePr>
        <p:xfrm>
          <a:off x="5580112" y="5915356"/>
          <a:ext cx="1651000" cy="508000"/>
        </p:xfrm>
        <a:graphic>
          <a:graphicData uri="http://schemas.openxmlformats.org/presentationml/2006/ole">
            <mc:AlternateContent xmlns:mc="http://schemas.openxmlformats.org/markup-compatibility/2006">
              <mc:Choice xmlns:v="urn:schemas-microsoft-com:vml" Requires="v">
                <p:oleObj spid="_x0000_s1547294" name="Equation" r:id="rId15" imgW="825480" imgH="253800" progId="Equation.DSMT4">
                  <p:embed/>
                </p:oleObj>
              </mc:Choice>
              <mc:Fallback>
                <p:oleObj name="Equation" r:id="rId15" imgW="825480" imgH="253800" progId="Equation.DSMT4">
                  <p:embed/>
                  <p:pic>
                    <p:nvPicPr>
                      <p:cNvPr id="0" name="Object 14"/>
                      <p:cNvPicPr>
                        <a:picLocks noChangeAspect="1" noChangeArrowheads="1"/>
                      </p:cNvPicPr>
                      <p:nvPr/>
                    </p:nvPicPr>
                    <p:blipFill>
                      <a:blip r:embed="rId16"/>
                      <a:srcRect/>
                      <a:stretch>
                        <a:fillRect/>
                      </a:stretch>
                    </p:blipFill>
                    <p:spPr bwMode="auto">
                      <a:xfrm>
                        <a:off x="5580112" y="5915356"/>
                        <a:ext cx="1651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3056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6</a:t>
            </a:fld>
            <a:endParaRPr lang="zh-CN" altLang="en-US"/>
          </a:p>
        </p:txBody>
      </p:sp>
      <p:sp>
        <p:nvSpPr>
          <p:cNvPr id="3" name="Text Box 4"/>
          <p:cNvSpPr txBox="1">
            <a:spLocks noChangeArrowheads="1"/>
          </p:cNvSpPr>
          <p:nvPr/>
        </p:nvSpPr>
        <p:spPr bwMode="auto">
          <a:xfrm>
            <a:off x="323850" y="549399"/>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伽利略速度变换和加速度变换</a:t>
            </a:r>
          </a:p>
        </p:txBody>
      </p:sp>
      <p:sp>
        <p:nvSpPr>
          <p:cNvPr id="4" name="Text Box 27"/>
          <p:cNvSpPr txBox="1">
            <a:spLocks noChangeArrowheads="1"/>
          </p:cNvSpPr>
          <p:nvPr/>
        </p:nvSpPr>
        <p:spPr bwMode="auto">
          <a:xfrm>
            <a:off x="6800876" y="1817638"/>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zh-CN" altLang="en-US" sz="2400" b="1" dirty="0" smtClean="0">
                <a:solidFill>
                  <a:srgbClr val="FF9900"/>
                </a:solidFill>
                <a:latin typeface="Times New Roman" pitchFamily="18" charset="0"/>
                <a:cs typeface="Times New Roman" pitchFamily="18" charset="0"/>
              </a:rPr>
              <a:t>（</a:t>
            </a:r>
            <a:r>
              <a:rPr lang="zh-CN" altLang="en-US" sz="2400" b="1" dirty="0">
                <a:solidFill>
                  <a:srgbClr val="FF9900"/>
                </a:solidFill>
                <a:latin typeface="Times New Roman" pitchFamily="18" charset="0"/>
                <a:cs typeface="Times New Roman" pitchFamily="18" charset="0"/>
              </a:rPr>
              <a:t>矢量</a:t>
            </a:r>
            <a:r>
              <a:rPr lang="zh-CN" altLang="en-US" sz="2400" b="1" dirty="0" smtClean="0">
                <a:solidFill>
                  <a:srgbClr val="FF9900"/>
                </a:solidFill>
                <a:latin typeface="Times New Roman" pitchFamily="18" charset="0"/>
                <a:cs typeface="Times New Roman" pitchFamily="18" charset="0"/>
              </a:rPr>
              <a:t>式）</a:t>
            </a:r>
          </a:p>
        </p:txBody>
      </p:sp>
      <p:graphicFrame>
        <p:nvGraphicFramePr>
          <p:cNvPr id="5" name="Object 30"/>
          <p:cNvGraphicFramePr>
            <a:graphicFrameLocks noChangeAspect="1"/>
          </p:cNvGraphicFramePr>
          <p:nvPr>
            <p:extLst>
              <p:ext uri="{D42A27DB-BD31-4B8C-83A1-F6EECF244321}">
                <p14:modId xmlns:p14="http://schemas.microsoft.com/office/powerpoint/2010/main" val="1511201065"/>
              </p:ext>
            </p:extLst>
          </p:nvPr>
        </p:nvGraphicFramePr>
        <p:xfrm>
          <a:off x="7075405" y="1478180"/>
          <a:ext cx="1181100" cy="292100"/>
        </p:xfrm>
        <a:graphic>
          <a:graphicData uri="http://schemas.openxmlformats.org/presentationml/2006/ole">
            <mc:AlternateContent xmlns:mc="http://schemas.openxmlformats.org/markup-compatibility/2006">
              <mc:Choice xmlns:v="urn:schemas-microsoft-com:vml" Requires="v">
                <p:oleObj spid="_x0000_s1543238" name="Equation" r:id="rId4" imgW="1180800" imgH="291960" progId="Equation.DSMT4">
                  <p:embed/>
                </p:oleObj>
              </mc:Choice>
              <mc:Fallback>
                <p:oleObj name="Equation" r:id="rId4" imgW="1180800" imgH="29196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5405" y="1478180"/>
                        <a:ext cx="1181100" cy="292100"/>
                      </a:xfrm>
                      <a:prstGeom prst="rect">
                        <a:avLst/>
                      </a:prstGeom>
                      <a:noFill/>
                      <a:ln w="12700" algn="ctr">
                        <a:noFill/>
                        <a:miter lim="800000"/>
                        <a:headEnd/>
                        <a:tailEnd/>
                      </a:ln>
                      <a:effectLst/>
                    </p:spPr>
                  </p:pic>
                </p:oleObj>
              </mc:Fallback>
            </mc:AlternateContent>
          </a:graphicData>
        </a:graphic>
      </p:graphicFrame>
      <p:graphicFrame>
        <p:nvGraphicFramePr>
          <p:cNvPr id="6" name="Object 48"/>
          <p:cNvGraphicFramePr>
            <a:graphicFrameLocks noChangeAspect="1"/>
          </p:cNvGraphicFramePr>
          <p:nvPr>
            <p:extLst>
              <p:ext uri="{D42A27DB-BD31-4B8C-83A1-F6EECF244321}">
                <p14:modId xmlns:p14="http://schemas.microsoft.com/office/powerpoint/2010/main" val="3591533137"/>
              </p:ext>
            </p:extLst>
          </p:nvPr>
        </p:nvGraphicFramePr>
        <p:xfrm>
          <a:off x="7279001" y="3098940"/>
          <a:ext cx="749300" cy="292100"/>
        </p:xfrm>
        <a:graphic>
          <a:graphicData uri="http://schemas.openxmlformats.org/presentationml/2006/ole">
            <mc:AlternateContent xmlns:mc="http://schemas.openxmlformats.org/markup-compatibility/2006">
              <mc:Choice xmlns:v="urn:schemas-microsoft-com:vml" Requires="v">
                <p:oleObj spid="_x0000_s1543239" name="Equation" r:id="rId6" imgW="749160" imgH="291960" progId="Equation.DSMT4">
                  <p:embed/>
                </p:oleObj>
              </mc:Choice>
              <mc:Fallback>
                <p:oleObj name="Equation" r:id="rId6" imgW="749160" imgH="29196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9001" y="3098940"/>
                        <a:ext cx="749300" cy="292100"/>
                      </a:xfrm>
                      <a:prstGeom prst="rect">
                        <a:avLst/>
                      </a:prstGeom>
                      <a:noFill/>
                      <a:ln w="12700" algn="ctr">
                        <a:noFill/>
                        <a:miter lim="800000"/>
                        <a:headEnd/>
                        <a:tailEnd/>
                      </a:ln>
                      <a:effectLst/>
                    </p:spPr>
                  </p:pic>
                </p:oleObj>
              </mc:Fallback>
            </mc:AlternateContent>
          </a:graphicData>
        </a:graphic>
      </p:graphicFrame>
      <p:sp>
        <p:nvSpPr>
          <p:cNvPr id="7" name="Text Box 44"/>
          <p:cNvSpPr txBox="1">
            <a:spLocks noChangeArrowheads="1"/>
          </p:cNvSpPr>
          <p:nvPr/>
        </p:nvSpPr>
        <p:spPr bwMode="auto">
          <a:xfrm>
            <a:off x="6798991" y="343658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zh-CN" altLang="en-US" sz="2400" b="1" dirty="0" smtClean="0">
                <a:solidFill>
                  <a:srgbClr val="FF9900"/>
                </a:solidFill>
                <a:latin typeface="Times New Roman" pitchFamily="18" charset="0"/>
                <a:cs typeface="Times New Roman" pitchFamily="18" charset="0"/>
              </a:rPr>
              <a:t>（</a:t>
            </a:r>
            <a:r>
              <a:rPr lang="zh-CN" altLang="en-US" sz="2400" b="1" dirty="0">
                <a:solidFill>
                  <a:srgbClr val="FF9900"/>
                </a:solidFill>
                <a:latin typeface="Times New Roman" pitchFamily="18" charset="0"/>
                <a:cs typeface="Times New Roman" pitchFamily="18" charset="0"/>
              </a:rPr>
              <a:t>矢量</a:t>
            </a:r>
            <a:r>
              <a:rPr lang="zh-CN" altLang="en-US" sz="2400" b="1" dirty="0" smtClean="0">
                <a:solidFill>
                  <a:srgbClr val="FF9900"/>
                </a:solidFill>
                <a:latin typeface="Times New Roman" pitchFamily="18" charset="0"/>
                <a:cs typeface="Times New Roman" pitchFamily="18" charset="0"/>
              </a:rPr>
              <a:t>式）</a:t>
            </a:r>
          </a:p>
        </p:txBody>
      </p:sp>
      <p:grpSp>
        <p:nvGrpSpPr>
          <p:cNvPr id="31" name="组合 30"/>
          <p:cNvGrpSpPr/>
          <p:nvPr/>
        </p:nvGrpSpPr>
        <p:grpSpPr>
          <a:xfrm>
            <a:off x="4930155" y="2778497"/>
            <a:ext cx="1157287" cy="1298575"/>
            <a:chOff x="5214913" y="2878088"/>
            <a:chExt cx="1157287" cy="1298575"/>
          </a:xfrm>
        </p:grpSpPr>
        <p:graphicFrame>
          <p:nvGraphicFramePr>
            <p:cNvPr id="8" name="Object 70"/>
            <p:cNvGraphicFramePr>
              <a:graphicFrameLocks noChangeAspect="1"/>
            </p:cNvGraphicFramePr>
            <p:nvPr>
              <p:extLst>
                <p:ext uri="{D42A27DB-BD31-4B8C-83A1-F6EECF244321}">
                  <p14:modId xmlns:p14="http://schemas.microsoft.com/office/powerpoint/2010/main" val="1991425868"/>
                </p:ext>
              </p:extLst>
            </p:nvPr>
          </p:nvGraphicFramePr>
          <p:xfrm>
            <a:off x="5457800" y="2878088"/>
            <a:ext cx="889000" cy="381000"/>
          </p:xfrm>
          <a:graphic>
            <a:graphicData uri="http://schemas.openxmlformats.org/presentationml/2006/ole">
              <mc:AlternateContent xmlns:mc="http://schemas.openxmlformats.org/markup-compatibility/2006">
                <mc:Choice xmlns:v="urn:schemas-microsoft-com:vml" Requires="v">
                  <p:oleObj spid="_x0000_s1543240" name="公式" r:id="rId8" imgW="888840" imgH="380880" progId="Equation.3">
                    <p:embed/>
                  </p:oleObj>
                </mc:Choice>
                <mc:Fallback>
                  <p:oleObj name="公式" r:id="rId8" imgW="888840" imgH="380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7800" y="2878088"/>
                          <a:ext cx="889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1"/>
            <p:cNvGraphicFramePr>
              <a:graphicFrameLocks noChangeAspect="1"/>
            </p:cNvGraphicFramePr>
            <p:nvPr>
              <p:extLst>
                <p:ext uri="{D42A27DB-BD31-4B8C-83A1-F6EECF244321}">
                  <p14:modId xmlns:p14="http://schemas.microsoft.com/office/powerpoint/2010/main" val="2118753195"/>
                </p:ext>
              </p:extLst>
            </p:nvPr>
          </p:nvGraphicFramePr>
          <p:xfrm>
            <a:off x="5457800" y="3317826"/>
            <a:ext cx="914400" cy="419100"/>
          </p:xfrm>
          <a:graphic>
            <a:graphicData uri="http://schemas.openxmlformats.org/presentationml/2006/ole">
              <mc:AlternateContent xmlns:mc="http://schemas.openxmlformats.org/markup-compatibility/2006">
                <mc:Choice xmlns:v="urn:schemas-microsoft-com:vml" Requires="v">
                  <p:oleObj spid="_x0000_s1543241" name="公式" r:id="rId10" imgW="914400" imgH="419040" progId="Equation.3">
                    <p:embed/>
                  </p:oleObj>
                </mc:Choice>
                <mc:Fallback>
                  <p:oleObj name="公式" r:id="rId10" imgW="91440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800" y="3317826"/>
                          <a:ext cx="914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2"/>
            <p:cNvGraphicFramePr>
              <a:graphicFrameLocks noChangeAspect="1"/>
            </p:cNvGraphicFramePr>
            <p:nvPr>
              <p:extLst>
                <p:ext uri="{D42A27DB-BD31-4B8C-83A1-F6EECF244321}">
                  <p14:modId xmlns:p14="http://schemas.microsoft.com/office/powerpoint/2010/main" val="2643588862"/>
                </p:ext>
              </p:extLst>
            </p:nvPr>
          </p:nvGraphicFramePr>
          <p:xfrm>
            <a:off x="5457800" y="3808363"/>
            <a:ext cx="876300" cy="368300"/>
          </p:xfrm>
          <a:graphic>
            <a:graphicData uri="http://schemas.openxmlformats.org/presentationml/2006/ole">
              <mc:AlternateContent xmlns:mc="http://schemas.openxmlformats.org/markup-compatibility/2006">
                <mc:Choice xmlns:v="urn:schemas-microsoft-com:vml" Requires="v">
                  <p:oleObj spid="_x0000_s1543242" name="公式" r:id="rId12" imgW="876240" imgH="368280" progId="Equation.3">
                    <p:embed/>
                  </p:oleObj>
                </mc:Choice>
                <mc:Fallback>
                  <p:oleObj name="公式" r:id="rId12" imgW="876240" imgH="368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57800" y="3808363"/>
                          <a:ext cx="876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3"/>
            <p:cNvGraphicFramePr>
              <a:graphicFrameLocks noChangeAspect="1"/>
            </p:cNvGraphicFramePr>
            <p:nvPr>
              <p:extLst>
                <p:ext uri="{D42A27DB-BD31-4B8C-83A1-F6EECF244321}">
                  <p14:modId xmlns:p14="http://schemas.microsoft.com/office/powerpoint/2010/main" val="2612326547"/>
                </p:ext>
              </p:extLst>
            </p:nvPr>
          </p:nvGraphicFramePr>
          <p:xfrm>
            <a:off x="5214913" y="3041601"/>
            <a:ext cx="393700" cy="1028700"/>
          </p:xfrm>
          <a:graphic>
            <a:graphicData uri="http://schemas.openxmlformats.org/presentationml/2006/ole">
              <mc:AlternateContent xmlns:mc="http://schemas.openxmlformats.org/markup-compatibility/2006">
                <mc:Choice xmlns:v="urn:schemas-microsoft-com:vml" Requires="v">
                  <p:oleObj spid="_x0000_s1543243" name="公式" r:id="rId14" imgW="393480" imgH="1028520" progId="Equation.3">
                    <p:embed/>
                  </p:oleObj>
                </mc:Choice>
                <mc:Fallback>
                  <p:oleObj name="公式" r:id="rId14" imgW="393480" imgH="10285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4913" y="3041601"/>
                          <a:ext cx="3937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0" name="组合 29"/>
          <p:cNvGrpSpPr/>
          <p:nvPr/>
        </p:nvGrpSpPr>
        <p:grpSpPr>
          <a:xfrm>
            <a:off x="4934097" y="1188492"/>
            <a:ext cx="1667316" cy="1232396"/>
            <a:chOff x="7088188" y="1628800"/>
            <a:chExt cx="1667316" cy="1232396"/>
          </a:xfrm>
        </p:grpSpPr>
        <p:graphicFrame>
          <p:nvGraphicFramePr>
            <p:cNvPr id="13" name="Object 69"/>
            <p:cNvGraphicFramePr>
              <a:graphicFrameLocks noChangeAspect="1"/>
            </p:cNvGraphicFramePr>
            <p:nvPr>
              <p:extLst>
                <p:ext uri="{D42A27DB-BD31-4B8C-83A1-F6EECF244321}">
                  <p14:modId xmlns:p14="http://schemas.microsoft.com/office/powerpoint/2010/main" val="3249862486"/>
                </p:ext>
              </p:extLst>
            </p:nvPr>
          </p:nvGraphicFramePr>
          <p:xfrm>
            <a:off x="7386638" y="2492896"/>
            <a:ext cx="889000" cy="368300"/>
          </p:xfrm>
          <a:graphic>
            <a:graphicData uri="http://schemas.openxmlformats.org/presentationml/2006/ole">
              <mc:AlternateContent xmlns:mc="http://schemas.openxmlformats.org/markup-compatibility/2006">
                <mc:Choice xmlns:v="urn:schemas-microsoft-com:vml" Requires="v">
                  <p:oleObj spid="_x0000_s1543244" name="公式" r:id="rId16" imgW="888840" imgH="368280" progId="Equation.3">
                    <p:embed/>
                  </p:oleObj>
                </mc:Choice>
                <mc:Fallback>
                  <p:oleObj name="公式" r:id="rId16" imgW="888840" imgH="3682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86638" y="2492896"/>
                          <a:ext cx="889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74"/>
            <p:cNvGraphicFramePr>
              <a:graphicFrameLocks noChangeAspect="1"/>
            </p:cNvGraphicFramePr>
            <p:nvPr>
              <p:extLst>
                <p:ext uri="{D42A27DB-BD31-4B8C-83A1-F6EECF244321}">
                  <p14:modId xmlns:p14="http://schemas.microsoft.com/office/powerpoint/2010/main" val="3773875596"/>
                </p:ext>
              </p:extLst>
            </p:nvPr>
          </p:nvGraphicFramePr>
          <p:xfrm>
            <a:off x="7088188" y="1767160"/>
            <a:ext cx="387350" cy="984250"/>
          </p:xfrm>
          <a:graphic>
            <a:graphicData uri="http://schemas.openxmlformats.org/presentationml/2006/ole">
              <mc:AlternateContent xmlns:mc="http://schemas.openxmlformats.org/markup-compatibility/2006">
                <mc:Choice xmlns:v="urn:schemas-microsoft-com:vml" Requires="v">
                  <p:oleObj spid="_x0000_s1543245" name="公式" r:id="rId18" imgW="330120" imgH="838080" progId="Equation.3">
                    <p:embed/>
                  </p:oleObj>
                </mc:Choice>
                <mc:Fallback>
                  <p:oleObj name="公式" r:id="rId18" imgW="330120" imgH="8380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88188" y="1767160"/>
                          <a:ext cx="3873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77"/>
            <p:cNvGraphicFramePr>
              <a:graphicFrameLocks noChangeAspect="1"/>
            </p:cNvGraphicFramePr>
            <p:nvPr>
              <p:extLst>
                <p:ext uri="{D42A27DB-BD31-4B8C-83A1-F6EECF244321}">
                  <p14:modId xmlns:p14="http://schemas.microsoft.com/office/powerpoint/2010/main" val="1513624583"/>
                </p:ext>
              </p:extLst>
            </p:nvPr>
          </p:nvGraphicFramePr>
          <p:xfrm>
            <a:off x="7386638" y="2060848"/>
            <a:ext cx="914400" cy="419100"/>
          </p:xfrm>
          <a:graphic>
            <a:graphicData uri="http://schemas.openxmlformats.org/presentationml/2006/ole">
              <mc:AlternateContent xmlns:mc="http://schemas.openxmlformats.org/markup-compatibility/2006">
                <mc:Choice xmlns:v="urn:schemas-microsoft-com:vml" Requires="v">
                  <p:oleObj spid="_x0000_s1543246" name="Equation" r:id="rId20" imgW="914400" imgH="419040" progId="Equation.DSMT4">
                    <p:embed/>
                  </p:oleObj>
                </mc:Choice>
                <mc:Fallback>
                  <p:oleObj name="Equation" r:id="rId20" imgW="914400" imgH="41904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86638" y="2060848"/>
                          <a:ext cx="914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78"/>
            <p:cNvGraphicFramePr>
              <a:graphicFrameLocks noChangeAspect="1"/>
            </p:cNvGraphicFramePr>
            <p:nvPr>
              <p:extLst>
                <p:ext uri="{D42A27DB-BD31-4B8C-83A1-F6EECF244321}">
                  <p14:modId xmlns:p14="http://schemas.microsoft.com/office/powerpoint/2010/main" val="763915355"/>
                </p:ext>
              </p:extLst>
            </p:nvPr>
          </p:nvGraphicFramePr>
          <p:xfrm>
            <a:off x="7308304" y="1628800"/>
            <a:ext cx="1447200" cy="457200"/>
          </p:xfrm>
          <a:graphic>
            <a:graphicData uri="http://schemas.openxmlformats.org/presentationml/2006/ole">
              <mc:AlternateContent xmlns:mc="http://schemas.openxmlformats.org/markup-compatibility/2006">
                <mc:Choice xmlns:v="urn:schemas-microsoft-com:vml" Requires="v">
                  <p:oleObj spid="_x0000_s1543247" name="Equation" r:id="rId22" imgW="723600" imgH="228600" progId="Equation.DSMT4">
                    <p:embed/>
                  </p:oleObj>
                </mc:Choice>
                <mc:Fallback>
                  <p:oleObj name="Equation" r:id="rId22" imgW="723600" imgH="228600" progId="Equation.DSMT4">
                    <p:embed/>
                    <p:pic>
                      <p:nvPicPr>
                        <p:cNvPr id="0" name=""/>
                        <p:cNvPicPr>
                          <a:picLocks noChangeAspect="1" noChangeArrowheads="1"/>
                        </p:cNvPicPr>
                        <p:nvPr/>
                      </p:nvPicPr>
                      <p:blipFill>
                        <a:blip r:embed="rId23"/>
                        <a:srcRect/>
                        <a:stretch>
                          <a:fillRect/>
                        </a:stretch>
                      </p:blipFill>
                      <p:spPr bwMode="auto">
                        <a:xfrm>
                          <a:off x="7308304" y="1628800"/>
                          <a:ext cx="144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 name="Text Box 81"/>
          <p:cNvSpPr txBox="1">
            <a:spLocks noChangeArrowheads="1"/>
          </p:cNvSpPr>
          <p:nvPr/>
        </p:nvSpPr>
        <p:spPr bwMode="auto">
          <a:xfrm>
            <a:off x="611189" y="1340768"/>
            <a:ext cx="4176836" cy="830997"/>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a:solidFill>
                  <a:schemeClr val="tx1"/>
                </a:solidFill>
                <a:latin typeface="Arial" pitchFamily="34" charset="0"/>
                <a:ea typeface="宋体" pitchFamily="2" charset="-122"/>
              </a:defRPr>
            </a:lvl1pPr>
            <a:lvl2pPr marL="4762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50000"/>
              </a:spcBef>
              <a:spcAft>
                <a:spcPct val="0"/>
              </a:spcAft>
              <a:buClr>
                <a:srgbClr val="FFFF00"/>
              </a:buClr>
              <a:buSzPct val="75000"/>
              <a:buFont typeface="Monotype Sorts" pitchFamily="2" charset="2"/>
              <a:buNone/>
            </a:pP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对伽利略时空坐标变换式求导可得伽利略速度变换式</a:t>
            </a:r>
          </a:p>
        </p:txBody>
      </p:sp>
      <p:sp>
        <p:nvSpPr>
          <p:cNvPr id="18" name="Text Box 82"/>
          <p:cNvSpPr txBox="1">
            <a:spLocks noChangeArrowheads="1"/>
          </p:cNvSpPr>
          <p:nvPr/>
        </p:nvSpPr>
        <p:spPr bwMode="auto">
          <a:xfrm>
            <a:off x="612775" y="2994521"/>
            <a:ext cx="4175250" cy="830997"/>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a:spcBef>
                <a:spcPct val="0"/>
              </a:spcBef>
              <a:defRPr>
                <a:solidFill>
                  <a:schemeClr val="tx1"/>
                </a:solidFill>
                <a:latin typeface="Arial" pitchFamily="34" charset="0"/>
                <a:ea typeface="宋体" pitchFamily="2" charset="-122"/>
              </a:defRPr>
            </a:lvl1pPr>
            <a:lvl2pPr marL="476250"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indent="0" eaLnBrk="0" fontAlgn="base" hangingPunct="0">
              <a:spcBef>
                <a:spcPct val="50000"/>
              </a:spcBef>
              <a:spcAft>
                <a:spcPct val="0"/>
              </a:spcAft>
              <a:buClr>
                <a:srgbClr val="FFFF00"/>
              </a:buClr>
              <a:buSzPct val="75000"/>
              <a:buFont typeface="Monotype Sorts" pitchFamily="2" charset="2"/>
              <a:buNone/>
            </a:pPr>
            <a:r>
              <a:rPr kumimoji="1" lang="zh-CN" altLang="en-US" sz="2400" b="1" dirty="0" smtClean="0">
                <a:solidFill>
                  <a:srgbClr val="FFFFFF"/>
                </a:solidFill>
                <a:effectLst>
                  <a:outerShdw blurRad="38100" dist="38100" dir="2700000" algn="tl">
                    <a:srgbClr val="000000"/>
                  </a:outerShdw>
                </a:effectLst>
                <a:latin typeface="Times New Roman" pitchFamily="18" charset="0"/>
                <a:ea typeface="仿宋_GB2312" pitchFamily="49" charset="-122"/>
                <a:cs typeface="Times New Roman" pitchFamily="18" charset="0"/>
              </a:rPr>
              <a:t>对伽利略速度变换式求导可得伽利略加速度变换式</a:t>
            </a:r>
          </a:p>
        </p:txBody>
      </p:sp>
      <p:sp>
        <p:nvSpPr>
          <p:cNvPr id="19" name="Text Box 96"/>
          <p:cNvSpPr txBox="1">
            <a:spLocks noChangeArrowheads="1"/>
          </p:cNvSpPr>
          <p:nvPr/>
        </p:nvSpPr>
        <p:spPr bwMode="auto">
          <a:xfrm>
            <a:off x="323850" y="4411960"/>
            <a:ext cx="5442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3.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牛顿第二定律具有伽利略变换不变性</a:t>
            </a:r>
          </a:p>
        </p:txBody>
      </p:sp>
      <p:sp>
        <p:nvSpPr>
          <p:cNvPr id="21" name="Text Box 98"/>
          <p:cNvSpPr txBox="1">
            <a:spLocks noChangeArrowheads="1"/>
          </p:cNvSpPr>
          <p:nvPr/>
        </p:nvSpPr>
        <p:spPr bwMode="auto">
          <a:xfrm>
            <a:off x="678193" y="5780112"/>
            <a:ext cx="2808288"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9050">
                <a:solidFill>
                  <a:srgbClr val="66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spcBef>
                <a:spcPct val="0"/>
              </a:spcBef>
              <a:defRPr>
                <a:solidFill>
                  <a:schemeClr val="tx1"/>
                </a:solidFill>
                <a:latin typeface="Arial" pitchFamily="34" charset="0"/>
                <a:ea typeface="宋体" pitchFamily="2" charset="-122"/>
              </a:defRPr>
            </a:lvl1pPr>
            <a:lvl2pPr marL="571500" algn="l" defTabSz="762000">
              <a:spcBef>
                <a:spcPct val="0"/>
              </a:spcBef>
              <a:defRPr>
                <a:solidFill>
                  <a:schemeClr val="tx1"/>
                </a:solidFill>
                <a:latin typeface="Arial" pitchFamily="34" charset="0"/>
                <a:ea typeface="宋体" pitchFamily="2" charset="-122"/>
              </a:defRPr>
            </a:lvl2pPr>
            <a:lvl3pPr marL="1143000" algn="l" defTabSz="762000">
              <a:spcBef>
                <a:spcPct val="0"/>
              </a:spcBef>
              <a:defRPr>
                <a:solidFill>
                  <a:schemeClr val="tx1"/>
                </a:solidFill>
                <a:latin typeface="Arial" pitchFamily="34" charset="0"/>
                <a:ea typeface="宋体" pitchFamily="2" charset="-122"/>
              </a:defRPr>
            </a:lvl3pPr>
            <a:lvl4pPr marL="1714500" algn="l" defTabSz="762000">
              <a:spcBef>
                <a:spcPct val="0"/>
              </a:spcBef>
              <a:defRPr>
                <a:solidFill>
                  <a:schemeClr val="tx1"/>
                </a:solidFill>
                <a:latin typeface="Arial" pitchFamily="34" charset="0"/>
                <a:ea typeface="宋体" pitchFamily="2" charset="-122"/>
              </a:defRPr>
            </a:lvl4pPr>
            <a:lvl5pPr marL="2286000" algn="l" defTabSz="762000">
              <a:spcBef>
                <a:spcPct val="0"/>
              </a:spcBef>
              <a:defRPr>
                <a:solidFill>
                  <a:schemeClr val="tx1"/>
                </a:solidFill>
                <a:latin typeface="Arial" pitchFamily="34" charset="0"/>
                <a:ea typeface="宋体" pitchFamily="2" charset="-122"/>
              </a:defRPr>
            </a:lvl5pPr>
            <a:lvl6pPr marL="2743200" defTabSz="762000" fontAlgn="base">
              <a:spcBef>
                <a:spcPct val="0"/>
              </a:spcBef>
              <a:spcAft>
                <a:spcPct val="0"/>
              </a:spcAft>
              <a:defRPr>
                <a:solidFill>
                  <a:schemeClr val="tx1"/>
                </a:solidFill>
                <a:latin typeface="Arial" pitchFamily="34" charset="0"/>
                <a:ea typeface="宋体" pitchFamily="2" charset="-122"/>
              </a:defRPr>
            </a:lvl6pPr>
            <a:lvl7pPr marL="3200400" defTabSz="762000" fontAlgn="base">
              <a:spcBef>
                <a:spcPct val="0"/>
              </a:spcBef>
              <a:spcAft>
                <a:spcPct val="0"/>
              </a:spcAft>
              <a:defRPr>
                <a:solidFill>
                  <a:schemeClr val="tx1"/>
                </a:solidFill>
                <a:latin typeface="Arial" pitchFamily="34" charset="0"/>
                <a:ea typeface="宋体" pitchFamily="2" charset="-122"/>
              </a:defRPr>
            </a:lvl7pPr>
            <a:lvl8pPr marL="3657600" defTabSz="762000" fontAlgn="base">
              <a:spcBef>
                <a:spcPct val="0"/>
              </a:spcBef>
              <a:spcAft>
                <a:spcPct val="0"/>
              </a:spcAft>
              <a:defRPr>
                <a:solidFill>
                  <a:schemeClr val="tx1"/>
                </a:solidFill>
                <a:latin typeface="Arial" pitchFamily="34" charset="0"/>
                <a:ea typeface="宋体" pitchFamily="2" charset="-122"/>
              </a:defRPr>
            </a:lvl8pPr>
            <a:lvl9pPr marL="4114800" defTabSz="762000" fontAlgn="base">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50000"/>
              </a:spcBef>
              <a:spcAft>
                <a:spcPct val="0"/>
              </a:spcAft>
              <a:buClr>
                <a:srgbClr val="FF3300"/>
              </a:buClr>
              <a:buFontTx/>
              <a:buChar char="•"/>
            </a:pPr>
            <a:r>
              <a:rPr kumimoji="1" lang="zh-CN" altLang="en-US" sz="2400" b="1" dirty="0" smtClean="0">
                <a:solidFill>
                  <a:schemeClr val="bg1"/>
                </a:solidFill>
                <a:latin typeface="Times New Roman" pitchFamily="18" charset="0"/>
                <a:ea typeface="楷体_GB2312" pitchFamily="49" charset="-122"/>
                <a:cs typeface="Times New Roman" pitchFamily="18" charset="0"/>
              </a:rPr>
              <a:t>质量</a:t>
            </a:r>
            <a:r>
              <a:rPr kumimoji="1" lang="zh-CN" altLang="en-US" sz="2400" b="1" dirty="0">
                <a:solidFill>
                  <a:schemeClr val="bg1"/>
                </a:solidFill>
                <a:latin typeface="Times New Roman" pitchFamily="18" charset="0"/>
                <a:ea typeface="楷体_GB2312" pitchFamily="49" charset="-122"/>
                <a:cs typeface="Times New Roman" pitchFamily="18" charset="0"/>
              </a:rPr>
              <a:t>与参考系无关</a:t>
            </a:r>
            <a:endParaRPr kumimoji="1" lang="zh-CN" altLang="en-US" sz="2400" b="1" dirty="0" smtClean="0">
              <a:solidFill>
                <a:schemeClr val="bg1"/>
              </a:solidFill>
              <a:latin typeface="Times New Roman" pitchFamily="18" charset="0"/>
              <a:ea typeface="楷体_GB2312" pitchFamily="49" charset="-122"/>
              <a:cs typeface="Times New Roman" pitchFamily="18" charset="0"/>
            </a:endParaRPr>
          </a:p>
        </p:txBody>
      </p:sp>
      <p:sp>
        <p:nvSpPr>
          <p:cNvPr id="22" name="Text Box 99"/>
          <p:cNvSpPr txBox="1">
            <a:spLocks noChangeArrowheads="1"/>
          </p:cNvSpPr>
          <p:nvPr/>
        </p:nvSpPr>
        <p:spPr bwMode="auto">
          <a:xfrm>
            <a:off x="679781" y="5154811"/>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3300"/>
              </a:buClr>
              <a:buFontTx/>
              <a:buChar char="•"/>
            </a:pPr>
            <a:r>
              <a:rPr kumimoji="1" lang="zh-CN" altLang="en-US" sz="2400" b="1" dirty="0" smtClean="0">
                <a:solidFill>
                  <a:schemeClr val="bg1"/>
                </a:solidFill>
                <a:latin typeface="Times New Roman" pitchFamily="18" charset="0"/>
                <a:ea typeface="楷体_GB2312" pitchFamily="49" charset="-122"/>
                <a:cs typeface="Times New Roman" pitchFamily="18" charset="0"/>
              </a:rPr>
              <a:t>力与参考系无关</a:t>
            </a:r>
            <a:endParaRPr kumimoji="1" lang="zh-CN" altLang="en-US" sz="2400" dirty="0" smtClean="0">
              <a:solidFill>
                <a:schemeClr val="bg1"/>
              </a:solidFill>
              <a:latin typeface="Times New Roman" pitchFamily="18" charset="0"/>
              <a:ea typeface="楷体_GB2312" pitchFamily="49" charset="-122"/>
              <a:cs typeface="Times New Roman" pitchFamily="18" charset="0"/>
            </a:endParaRPr>
          </a:p>
        </p:txBody>
      </p:sp>
      <p:graphicFrame>
        <p:nvGraphicFramePr>
          <p:cNvPr id="23" name="Object 103"/>
          <p:cNvGraphicFramePr>
            <a:graphicFrameLocks noChangeAspect="1"/>
          </p:cNvGraphicFramePr>
          <p:nvPr>
            <p:extLst>
              <p:ext uri="{D42A27DB-BD31-4B8C-83A1-F6EECF244321}">
                <p14:modId xmlns:p14="http://schemas.microsoft.com/office/powerpoint/2010/main" val="3219963750"/>
              </p:ext>
            </p:extLst>
          </p:nvPr>
        </p:nvGraphicFramePr>
        <p:xfrm>
          <a:off x="3457766" y="5250492"/>
          <a:ext cx="823912" cy="306387"/>
        </p:xfrm>
        <a:graphic>
          <a:graphicData uri="http://schemas.openxmlformats.org/presentationml/2006/ole">
            <mc:AlternateContent xmlns:mc="http://schemas.openxmlformats.org/markup-compatibility/2006">
              <mc:Choice xmlns:v="urn:schemas-microsoft-com:vml" Requires="v">
                <p:oleObj spid="_x0000_s1543248" name="公式" r:id="rId24" imgW="825480" imgH="304560" progId="Equation.3">
                  <p:embed/>
                </p:oleObj>
              </mc:Choice>
              <mc:Fallback>
                <p:oleObj name="公式" r:id="rId24" imgW="825480" imgH="3045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57766" y="5250492"/>
                        <a:ext cx="8239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04"/>
          <p:cNvGraphicFramePr>
            <a:graphicFrameLocks noChangeAspect="1"/>
          </p:cNvGraphicFramePr>
          <p:nvPr>
            <p:extLst>
              <p:ext uri="{D42A27DB-BD31-4B8C-83A1-F6EECF244321}">
                <p14:modId xmlns:p14="http://schemas.microsoft.com/office/powerpoint/2010/main" val="1638864968"/>
              </p:ext>
            </p:extLst>
          </p:nvPr>
        </p:nvGraphicFramePr>
        <p:xfrm>
          <a:off x="3472756" y="5874891"/>
          <a:ext cx="811212" cy="280987"/>
        </p:xfrm>
        <a:graphic>
          <a:graphicData uri="http://schemas.openxmlformats.org/presentationml/2006/ole">
            <mc:AlternateContent xmlns:mc="http://schemas.openxmlformats.org/markup-compatibility/2006">
              <mc:Choice xmlns:v="urn:schemas-microsoft-com:vml" Requires="v">
                <p:oleObj spid="_x0000_s1543249" name="公式" r:id="rId26" imgW="812520" imgH="279360" progId="Equation.3">
                  <p:embed/>
                </p:oleObj>
              </mc:Choice>
              <mc:Fallback>
                <p:oleObj name="公式" r:id="rId26" imgW="812520" imgH="2793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72756" y="5874891"/>
                        <a:ext cx="811212"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05"/>
          <p:cNvGraphicFramePr>
            <a:graphicFrameLocks/>
          </p:cNvGraphicFramePr>
          <p:nvPr>
            <p:extLst>
              <p:ext uri="{D42A27DB-BD31-4B8C-83A1-F6EECF244321}">
                <p14:modId xmlns:p14="http://schemas.microsoft.com/office/powerpoint/2010/main" val="1682359121"/>
              </p:ext>
            </p:extLst>
          </p:nvPr>
        </p:nvGraphicFramePr>
        <p:xfrm>
          <a:off x="4772165" y="5580980"/>
          <a:ext cx="1189038" cy="368300"/>
        </p:xfrm>
        <a:graphic>
          <a:graphicData uri="http://schemas.openxmlformats.org/presentationml/2006/ole">
            <mc:AlternateContent xmlns:mc="http://schemas.openxmlformats.org/markup-compatibility/2006">
              <mc:Choice xmlns:v="urn:schemas-microsoft-com:vml" Requires="v">
                <p:oleObj spid="_x0000_s1543250" name="公式" r:id="rId28" imgW="1180800" imgH="368280" progId="Equation.3">
                  <p:embed/>
                </p:oleObj>
              </mc:Choice>
              <mc:Fallback>
                <p:oleObj name="公式" r:id="rId28" imgW="1180800" imgH="368280"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72165" y="5580980"/>
                        <a:ext cx="1189038" cy="368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108"/>
          <p:cNvSpPr txBox="1">
            <a:spLocks noChangeArrowheads="1"/>
          </p:cNvSpPr>
          <p:nvPr/>
        </p:nvSpPr>
        <p:spPr bwMode="auto">
          <a:xfrm>
            <a:off x="4773034" y="5143144"/>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1" lang="en-US" altLang="zh-CN"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S</a:t>
            </a:r>
            <a:r>
              <a:rPr kumimoji="1" lang="zh-CN" altLang="en-US"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系）</a:t>
            </a:r>
          </a:p>
        </p:txBody>
      </p:sp>
      <p:sp>
        <p:nvSpPr>
          <p:cNvPr id="27" name="AutoShape 111"/>
          <p:cNvSpPr>
            <a:spLocks noChangeArrowheads="1"/>
          </p:cNvSpPr>
          <p:nvPr/>
        </p:nvSpPr>
        <p:spPr bwMode="auto">
          <a:xfrm>
            <a:off x="6223967" y="5686640"/>
            <a:ext cx="720000" cy="231775"/>
          </a:xfrm>
          <a:prstGeom prst="rightArrow">
            <a:avLst>
              <a:gd name="adj1" fmla="val 43138"/>
              <a:gd name="adj2" fmla="val 100622"/>
            </a:avLst>
          </a:prstGeom>
          <a:solidFill>
            <a:srgbClr val="00FF00">
              <a:alpha val="70000"/>
            </a:srgbClr>
          </a:solidFill>
          <a:ln w="12699">
            <a:noFill/>
            <a:miter lim="800000"/>
            <a:headEnd type="none" w="sm" len="sm"/>
            <a:tailEnd type="none" w="sm" len="sm"/>
          </a:ln>
          <a:effectLst/>
        </p:spPr>
        <p:txBody>
          <a:bodyPr wrap="none" anchor="ctr"/>
          <a:lstStyle/>
          <a:p>
            <a:pPr algn="ctr" fontAlgn="base">
              <a:spcBef>
                <a:spcPct val="50000"/>
              </a:spcBef>
              <a:spcAft>
                <a:spcPct val="0"/>
              </a:spcAft>
            </a:pPr>
            <a:endParaRPr lang="zh-CN" altLang="en-US" sz="2400" b="1" smtClean="0">
              <a:solidFill>
                <a:srgbClr val="FFFFFF"/>
              </a:solidFill>
              <a:latin typeface="Times New Roman" pitchFamily="18" charset="0"/>
              <a:cs typeface="Times New Roman" pitchFamily="18" charset="0"/>
            </a:endParaRPr>
          </a:p>
        </p:txBody>
      </p:sp>
      <p:sp>
        <p:nvSpPr>
          <p:cNvPr id="28" name="Text Box 114"/>
          <p:cNvSpPr txBox="1">
            <a:spLocks noChangeArrowheads="1"/>
          </p:cNvSpPr>
          <p:nvPr/>
        </p:nvSpPr>
        <p:spPr bwMode="auto">
          <a:xfrm>
            <a:off x="7236023" y="5158134"/>
            <a:ext cx="1368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a:t>
            </a:r>
            <a:r>
              <a:rPr kumimoji="1" lang="en-US" altLang="zh-CN"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S</a:t>
            </a:r>
            <a:r>
              <a:rPr kumimoji="1" lang="en-US" altLang="zh-CN"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sym typeface="Symbol" pitchFamily="18" charset="2"/>
              </a:rPr>
              <a:t></a:t>
            </a:r>
            <a:r>
              <a:rPr kumimoji="1" lang="zh-CN" altLang="en-US" sz="24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系）</a:t>
            </a:r>
          </a:p>
        </p:txBody>
      </p:sp>
      <p:graphicFrame>
        <p:nvGraphicFramePr>
          <p:cNvPr id="29" name="Object 115"/>
          <p:cNvGraphicFramePr>
            <a:graphicFrameLocks/>
          </p:cNvGraphicFramePr>
          <p:nvPr>
            <p:extLst>
              <p:ext uri="{D42A27DB-BD31-4B8C-83A1-F6EECF244321}">
                <p14:modId xmlns:p14="http://schemas.microsoft.com/office/powerpoint/2010/main" val="1268837629"/>
              </p:ext>
            </p:extLst>
          </p:nvPr>
        </p:nvGraphicFramePr>
        <p:xfrm>
          <a:off x="7212929" y="5586627"/>
          <a:ext cx="1343025" cy="368300"/>
        </p:xfrm>
        <a:graphic>
          <a:graphicData uri="http://schemas.openxmlformats.org/presentationml/2006/ole">
            <mc:AlternateContent xmlns:mc="http://schemas.openxmlformats.org/markup-compatibility/2006">
              <mc:Choice xmlns:v="urn:schemas-microsoft-com:vml" Requires="v">
                <p:oleObj spid="_x0000_s1543251" name="公式" r:id="rId30" imgW="1422360" imgH="368280" progId="Equation.3">
                  <p:embed/>
                </p:oleObj>
              </mc:Choice>
              <mc:Fallback>
                <p:oleObj name="公式" r:id="rId30" imgW="1422360" imgH="368280"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12929" y="5586627"/>
                        <a:ext cx="1343025" cy="368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364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7" grpId="0"/>
      <p:bldP spid="17" grpId="0" autoUpdateAnimBg="0"/>
      <p:bldP spid="18" grpId="0" autoUpdateAnimBg="0"/>
      <p:bldP spid="19" grpId="0" autoUpdateAnimBg="0"/>
      <p:bldP spid="21" grpId="0"/>
      <p:bldP spid="22" grpId="0"/>
      <p:bldP spid="25" grpId="0" autoUpdateAnimBg="0"/>
      <p:bldP spid="26" grpId="0"/>
      <p:bldP spid="27" grpId="0" animBg="1"/>
      <p:bldP spid="28" grpId="0"/>
      <p:bldP spid="2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7</a:t>
            </a:fld>
            <a:endParaRPr lang="zh-CN" altLang="en-US"/>
          </a:p>
        </p:txBody>
      </p:sp>
      <p:sp>
        <p:nvSpPr>
          <p:cNvPr id="3" name="Text Box 4"/>
          <p:cNvSpPr txBox="1">
            <a:spLocks noChangeArrowheads="1"/>
          </p:cNvSpPr>
          <p:nvPr/>
        </p:nvSpPr>
        <p:spPr bwMode="auto">
          <a:xfrm>
            <a:off x="323850" y="333375"/>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
                <a:srgbClr val="00FFFF"/>
              </a:buClr>
              <a:buSzTx/>
              <a:buFont typeface="Wingdings" pitchFamily="2" charset="2"/>
              <a:buChar char="Ø"/>
              <a:tabLst/>
              <a:defRPr/>
            </a:pPr>
            <a:r>
              <a:rPr kumimoji="1" lang="en-US" altLang="zh-CN"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 </a:t>
            </a:r>
            <a:r>
              <a:rPr kumimoji="1" lang="zh-CN" altLang="en-US" sz="2400" b="1" i="0" u="none" strike="noStrike" kern="0" cap="none" spc="0" normalizeH="0" baseline="0" noProof="0" smtClean="0">
                <a:ln>
                  <a:noFill/>
                </a:ln>
                <a:solidFill>
                  <a:srgbClr val="FFFF00"/>
                </a:solidFill>
                <a:effectLst/>
                <a:uLnTx/>
                <a:uFillTx/>
                <a:latin typeface="Times New Roman" pitchFamily="18" charset="0"/>
                <a:cs typeface="Times New Roman" pitchFamily="18" charset="0"/>
              </a:rPr>
              <a:t>讨论</a:t>
            </a:r>
          </a:p>
        </p:txBody>
      </p:sp>
      <p:sp>
        <p:nvSpPr>
          <p:cNvPr id="4" name="Rectangle 6"/>
          <p:cNvSpPr>
            <a:spLocks noChangeArrowheads="1"/>
          </p:cNvSpPr>
          <p:nvPr/>
        </p:nvSpPr>
        <p:spPr bwMode="auto">
          <a:xfrm>
            <a:off x="539750" y="1951038"/>
            <a:ext cx="8208963"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3538" indent="-363538" fontAlgn="base">
              <a:lnSpc>
                <a:spcPct val="120000"/>
              </a:lnSpc>
              <a:spcBef>
                <a:spcPct val="50000"/>
              </a:spcBef>
              <a:spcAft>
                <a:spcPct val="0"/>
              </a:spcAft>
            </a:pPr>
            <a:r>
              <a:rPr lang="en-US" altLang="zh-CN" sz="2400" b="1" dirty="0" smtClean="0">
                <a:solidFill>
                  <a:srgbClr val="00FFFF"/>
                </a:solidFill>
                <a:latin typeface="Times New Roman" pitchFamily="18" charset="0"/>
                <a:ea typeface="楷体_GB2312" pitchFamily="49" charset="-122"/>
                <a:cs typeface="Times New Roman" pitchFamily="18" charset="0"/>
              </a:rPr>
              <a:t>2.  </a:t>
            </a:r>
            <a:r>
              <a:rPr lang="zh-CN" altLang="en-US" sz="2400" b="1" dirty="0" smtClean="0">
                <a:solidFill>
                  <a:srgbClr val="FFFFFF"/>
                </a:solidFill>
                <a:latin typeface="Times New Roman" pitchFamily="18" charset="0"/>
                <a:ea typeface="楷体_GB2312" pitchFamily="49" charset="-122"/>
                <a:cs typeface="Times New Roman" pitchFamily="18" charset="0"/>
              </a:rPr>
              <a:t>在伽利略变换中</a:t>
            </a:r>
            <a:r>
              <a:rPr lang="en-US" altLang="zh-CN" sz="2400" b="1" i="1" dirty="0" smtClean="0">
                <a:solidFill>
                  <a:srgbClr val="FFCC66"/>
                </a:solidFill>
                <a:latin typeface="Times New Roman" pitchFamily="18" charset="0"/>
                <a:ea typeface="楷体_GB2312" pitchFamily="49" charset="-122"/>
                <a:cs typeface="Times New Roman" pitchFamily="18" charset="0"/>
              </a:rPr>
              <a:t>t</a:t>
            </a:r>
            <a:r>
              <a:rPr lang="zh-CN" altLang="en-US" sz="2400" b="1" dirty="0" smtClean="0">
                <a:solidFill>
                  <a:srgbClr val="FFCC66"/>
                </a:solidFill>
                <a:latin typeface="Times New Roman" pitchFamily="18" charset="0"/>
                <a:ea typeface="楷体_GB2312" pitchFamily="49" charset="-122"/>
                <a:cs typeface="Times New Roman" pitchFamily="18" charset="0"/>
              </a:rPr>
              <a:t>＝</a:t>
            </a:r>
            <a:r>
              <a:rPr lang="en-US" altLang="zh-CN" sz="2400" b="1" i="1" dirty="0" smtClean="0">
                <a:solidFill>
                  <a:srgbClr val="FFCC66"/>
                </a:solidFill>
                <a:latin typeface="Times New Roman" pitchFamily="18" charset="0"/>
                <a:ea typeface="楷体_GB2312" pitchFamily="49" charset="-122"/>
                <a:cs typeface="Times New Roman" pitchFamily="18" charset="0"/>
              </a:rPr>
              <a:t>t</a:t>
            </a:r>
            <a:r>
              <a:rPr lang="en-US" altLang="zh-CN" sz="2400" b="1" dirty="0" smtClean="0">
                <a:solidFill>
                  <a:srgbClr val="FFCC66"/>
                </a:solidFill>
                <a:latin typeface="Times New Roman" pitchFamily="18" charset="0"/>
                <a:ea typeface="楷体_GB2312" pitchFamily="49" charset="-122"/>
                <a:cs typeface="Times New Roman" pitchFamily="18" charset="0"/>
              </a:rPr>
              <a:t> </a:t>
            </a:r>
            <a:r>
              <a:rPr lang="en-US" altLang="zh-CN" sz="2400" b="1" dirty="0" smtClean="0">
                <a:solidFill>
                  <a:srgbClr val="FFCC66"/>
                </a:solidFill>
                <a:latin typeface="Times New Roman" pitchFamily="18" charset="0"/>
                <a:ea typeface="楷体_GB2312" pitchFamily="49" charset="-122"/>
                <a:cs typeface="Times New Roman" pitchFamily="18" charset="0"/>
                <a:sym typeface="Symbol"/>
              </a:rPr>
              <a:t></a:t>
            </a:r>
            <a:r>
              <a:rPr lang="zh-CN" altLang="en-US" sz="2400" b="1" dirty="0" smtClean="0">
                <a:solidFill>
                  <a:srgbClr val="FFFFFF"/>
                </a:solidFill>
                <a:latin typeface="Times New Roman" pitchFamily="18" charset="0"/>
                <a:ea typeface="楷体_GB2312" pitchFamily="49" charset="-122"/>
                <a:cs typeface="Times New Roman" pitchFamily="18" charset="0"/>
              </a:rPr>
              <a:t>意味着，不论在哪一个惯性系中，都有一个相同的绝对时间。这实际上是经典力学隐含的一个基本假定。</a:t>
            </a:r>
          </a:p>
        </p:txBody>
      </p:sp>
      <p:sp>
        <p:nvSpPr>
          <p:cNvPr id="5" name="Rectangle 7"/>
          <p:cNvSpPr>
            <a:spLocks noChangeArrowheads="1"/>
          </p:cNvSpPr>
          <p:nvPr/>
        </p:nvSpPr>
        <p:spPr bwMode="auto">
          <a:xfrm>
            <a:off x="538163" y="3519240"/>
            <a:ext cx="8281987"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63538" indent="-363538" fontAlgn="base">
              <a:lnSpc>
                <a:spcPct val="120000"/>
              </a:lnSpc>
              <a:spcBef>
                <a:spcPct val="0"/>
              </a:spcBef>
              <a:spcAft>
                <a:spcPct val="0"/>
              </a:spcAft>
            </a:pPr>
            <a:r>
              <a:rPr lang="en-US" altLang="zh-CN" sz="2400" b="1" dirty="0" smtClean="0">
                <a:solidFill>
                  <a:srgbClr val="00FFFF"/>
                </a:solidFill>
                <a:latin typeface="Times New Roman" pitchFamily="18" charset="0"/>
                <a:ea typeface="楷体_GB2312" pitchFamily="49" charset="-122"/>
                <a:cs typeface="Times New Roman" pitchFamily="18" charset="0"/>
              </a:rPr>
              <a:t>3.  </a:t>
            </a:r>
            <a:r>
              <a:rPr lang="zh-CN" altLang="en-US" sz="2400" b="1" dirty="0" smtClean="0">
                <a:solidFill>
                  <a:srgbClr val="FFFFFF"/>
                </a:solidFill>
                <a:latin typeface="Times New Roman" pitchFamily="18" charset="0"/>
                <a:ea typeface="楷体_GB2312" pitchFamily="49" charset="-122"/>
                <a:cs typeface="Times New Roman" pitchFamily="18" charset="0"/>
              </a:rPr>
              <a:t>由于</a:t>
            </a:r>
            <a:r>
              <a:rPr lang="zh-CN" altLang="en-US" sz="2400" b="1" dirty="0">
                <a:solidFill>
                  <a:srgbClr val="FFFFFF"/>
                </a:solidFill>
                <a:latin typeface="Times New Roman" pitchFamily="18" charset="0"/>
                <a:ea typeface="楷体_GB2312" pitchFamily="49" charset="-122"/>
                <a:cs typeface="Times New Roman" pitchFamily="18" charset="0"/>
              </a:rPr>
              <a:t>牛顿第二定律</a:t>
            </a:r>
            <a:r>
              <a:rPr lang="zh-CN" altLang="en-US" sz="2400" b="1" dirty="0" smtClean="0">
                <a:solidFill>
                  <a:srgbClr val="FFFFFF"/>
                </a:solidFill>
                <a:latin typeface="Times New Roman" pitchFamily="18" charset="0"/>
                <a:ea typeface="楷体_GB2312" pitchFamily="49" charset="-122"/>
                <a:cs typeface="Times New Roman" pitchFamily="18" charset="0"/>
              </a:rPr>
              <a:t>对伽利略变换保持不变</a:t>
            </a:r>
            <a:r>
              <a:rPr lang="zh-CN" altLang="en-US" sz="2400" b="1" dirty="0">
                <a:solidFill>
                  <a:srgbClr val="FFFFFF"/>
                </a:solidFill>
                <a:latin typeface="Times New Roman" pitchFamily="18" charset="0"/>
                <a:ea typeface="楷体_GB2312" pitchFamily="49" charset="-122"/>
                <a:cs typeface="Times New Roman" pitchFamily="18" charset="0"/>
              </a:rPr>
              <a:t>，同时各种</a:t>
            </a:r>
            <a:r>
              <a:rPr lang="zh-CN" altLang="en-US" sz="2400" b="1" dirty="0" smtClean="0">
                <a:solidFill>
                  <a:srgbClr val="FFFFFF"/>
                </a:solidFill>
                <a:latin typeface="Times New Roman" pitchFamily="18" charset="0"/>
                <a:ea typeface="楷体_GB2312" pitchFamily="49" charset="-122"/>
                <a:cs typeface="Times New Roman" pitchFamily="18" charset="0"/>
              </a:rPr>
              <a:t>力学规律均为</a:t>
            </a:r>
            <a:r>
              <a:rPr lang="zh-CN" altLang="en-US" sz="2400" b="1" dirty="0">
                <a:solidFill>
                  <a:srgbClr val="FFFFFF"/>
                </a:solidFill>
                <a:latin typeface="Times New Roman" pitchFamily="18" charset="0"/>
                <a:ea typeface="楷体_GB2312" pitchFamily="49" charset="-122"/>
                <a:cs typeface="Times New Roman" pitchFamily="18" charset="0"/>
              </a:rPr>
              <a:t>牛顿第二定律</a:t>
            </a:r>
            <a:r>
              <a:rPr lang="zh-CN" altLang="en-US" sz="2400" b="1" dirty="0" smtClean="0">
                <a:solidFill>
                  <a:srgbClr val="FFFFFF"/>
                </a:solidFill>
                <a:latin typeface="Times New Roman" pitchFamily="18" charset="0"/>
                <a:ea typeface="楷体_GB2312" pitchFamily="49" charset="-122"/>
                <a:cs typeface="Times New Roman" pitchFamily="18" charset="0"/>
              </a:rPr>
              <a:t>的推论，所以力学规律对伽利略变换是不变的，即力学规律对一切惯性系都是等价的。</a:t>
            </a:r>
          </a:p>
        </p:txBody>
      </p:sp>
      <p:sp>
        <p:nvSpPr>
          <p:cNvPr id="6" name="Text Box 8"/>
          <p:cNvSpPr txBox="1">
            <a:spLocks noChangeArrowheads="1"/>
          </p:cNvSpPr>
          <p:nvPr/>
        </p:nvSpPr>
        <p:spPr bwMode="auto">
          <a:xfrm>
            <a:off x="539750" y="5085184"/>
            <a:ext cx="67691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363538" algn="l">
              <a:spcBef>
                <a:spcPct val="0"/>
              </a:spcBef>
              <a:defRPr>
                <a:solidFill>
                  <a:schemeClr val="tx1"/>
                </a:solidFill>
                <a:latin typeface="Arial" pitchFamily="34" charset="0"/>
                <a:ea typeface="宋体" pitchFamily="2" charset="-122"/>
              </a:defRPr>
            </a:lvl1pPr>
            <a:lvl2pPr marL="542925"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fontAlgn="base">
              <a:lnSpc>
                <a:spcPct val="120000"/>
              </a:lnSpc>
              <a:spcBef>
                <a:spcPct val="50000"/>
              </a:spcBef>
              <a:spcAft>
                <a:spcPct val="0"/>
              </a:spcAft>
            </a:pPr>
            <a:r>
              <a:rPr lang="en-US" altLang="zh-CN" sz="2400" b="1" dirty="0" smtClean="0">
                <a:solidFill>
                  <a:srgbClr val="00FFFF"/>
                </a:solidFill>
                <a:latin typeface="Times New Roman" pitchFamily="18" charset="0"/>
                <a:ea typeface="楷体_GB2312" pitchFamily="49" charset="-122"/>
                <a:cs typeface="Times New Roman" pitchFamily="18" charset="0"/>
              </a:rPr>
              <a:t>4.  </a:t>
            </a:r>
            <a:r>
              <a:rPr lang="zh-CN" altLang="en-US" sz="2400" b="1" dirty="0" smtClean="0">
                <a:solidFill>
                  <a:srgbClr val="FFFFFF"/>
                </a:solidFill>
                <a:latin typeface="Times New Roman" pitchFamily="18" charset="0"/>
                <a:ea typeface="楷体_GB2312" pitchFamily="49" charset="-122"/>
                <a:cs typeface="Times New Roman" pitchFamily="18" charset="0"/>
              </a:rPr>
              <a:t>伽利略变换是力学相对性原理的数学表示。</a:t>
            </a:r>
          </a:p>
        </p:txBody>
      </p:sp>
      <p:sp>
        <p:nvSpPr>
          <p:cNvPr id="7" name="Rectangle 9"/>
          <p:cNvSpPr>
            <a:spLocks noChangeArrowheads="1"/>
          </p:cNvSpPr>
          <p:nvPr/>
        </p:nvSpPr>
        <p:spPr bwMode="auto">
          <a:xfrm>
            <a:off x="539750" y="866095"/>
            <a:ext cx="828198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63538" indent="-363538" fontAlgn="base">
              <a:lnSpc>
                <a:spcPct val="120000"/>
              </a:lnSpc>
              <a:spcBef>
                <a:spcPct val="0"/>
              </a:spcBef>
              <a:spcAft>
                <a:spcPct val="0"/>
              </a:spcAft>
            </a:pPr>
            <a:r>
              <a:rPr lang="en-US" altLang="zh-CN" sz="2400" b="1" dirty="0" smtClean="0">
                <a:solidFill>
                  <a:srgbClr val="00FFFF"/>
                </a:solidFill>
                <a:latin typeface="Times New Roman" pitchFamily="18" charset="0"/>
                <a:ea typeface="楷体_GB2312" pitchFamily="49" charset="-122"/>
                <a:cs typeface="Times New Roman" pitchFamily="18" charset="0"/>
              </a:rPr>
              <a:t>1.  </a:t>
            </a:r>
            <a:r>
              <a:rPr lang="zh-CN" altLang="en-US" sz="2400" b="1" dirty="0" smtClean="0">
                <a:solidFill>
                  <a:srgbClr val="FFFFFF"/>
                </a:solidFill>
                <a:latin typeface="Times New Roman" pitchFamily="18" charset="0"/>
                <a:ea typeface="楷体_GB2312" pitchFamily="49" charset="-122"/>
                <a:cs typeface="Times New Roman" pitchFamily="18" charset="0"/>
              </a:rPr>
              <a:t>伽利略变换说明了同一事件在两个惯性系中时空坐标之间的关系。</a:t>
            </a:r>
          </a:p>
        </p:txBody>
      </p:sp>
    </p:spTree>
    <p:extLst>
      <p:ext uri="{BB962C8B-B14F-4D97-AF65-F5344CB8AC3E}">
        <p14:creationId xmlns:p14="http://schemas.microsoft.com/office/powerpoint/2010/main" val="417649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BC6BFF3-3B72-4D96-9AAD-1FA045D44F06}" type="slidenum">
              <a:rPr lang="zh-CN" altLang="en-US" smtClean="0"/>
              <a:t>8</a:t>
            </a:fld>
            <a:endParaRPr lang="zh-CN" altLang="en-US"/>
          </a:p>
        </p:txBody>
      </p:sp>
      <p:sp>
        <p:nvSpPr>
          <p:cNvPr id="3" name="Text Box 12"/>
          <p:cNvSpPr txBox="1">
            <a:spLocks noChangeArrowheads="1"/>
          </p:cNvSpPr>
          <p:nvPr/>
        </p:nvSpPr>
        <p:spPr bwMode="auto">
          <a:xfrm>
            <a:off x="3995936" y="3377185"/>
            <a:ext cx="41200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40000"/>
              </a:lnSpc>
              <a:spcBef>
                <a:spcPct val="50000"/>
              </a:spcBef>
              <a:spcAft>
                <a:spcPct val="0"/>
              </a:spcAft>
              <a:buClrTx/>
              <a:buSzTx/>
              <a:buFontTx/>
              <a:buNone/>
              <a:tabLst/>
              <a:defRPr/>
            </a:pPr>
            <a:r>
              <a:rPr kumimoji="0" lang="zh-CN" altLang="en-US" sz="2000" b="1" i="0" u="none" strike="noStrike" kern="0" cap="none" spc="0" normalizeH="0" baseline="0" noProof="0" dirty="0" smtClean="0">
                <a:ln>
                  <a:noFill/>
                </a:ln>
                <a:solidFill>
                  <a:srgbClr val="FF9900"/>
                </a:solidFill>
                <a:effectLst/>
                <a:uLnTx/>
                <a:uFillTx/>
                <a:latin typeface="Times New Roman" pitchFamily="18" charset="0"/>
                <a:cs typeface="Times New Roman" pitchFamily="18" charset="0"/>
              </a:rPr>
              <a:t>（时间间隔与惯性系的选择无关） </a:t>
            </a:r>
          </a:p>
        </p:txBody>
      </p:sp>
      <p:sp>
        <p:nvSpPr>
          <p:cNvPr id="4" name="Text Box 4"/>
          <p:cNvSpPr txBox="1">
            <a:spLocks noChangeArrowheads="1"/>
          </p:cNvSpPr>
          <p:nvPr/>
        </p:nvSpPr>
        <p:spPr bwMode="auto">
          <a:xfrm>
            <a:off x="647700" y="1485292"/>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1. </a:t>
            </a:r>
            <a:r>
              <a:rPr kumimoji="1" lang="zh-CN" altLang="en-US" sz="2400" b="1" i="0" u="none" strike="noStrike" kern="0" cap="none" spc="0" normalizeH="0" baseline="0" noProof="0" dirty="0" smtClean="0">
                <a:ln>
                  <a:noFill/>
                </a:ln>
                <a:solidFill>
                  <a:srgbClr val="66FFFF"/>
                </a:solidFill>
                <a:effectLst/>
                <a:uLnTx/>
                <a:uFillTx/>
                <a:latin typeface="Times New Roman" pitchFamily="18" charset="0"/>
                <a:cs typeface="Times New Roman" pitchFamily="18" charset="0"/>
              </a:rPr>
              <a:t>时间间隔</a:t>
            </a:r>
          </a:p>
        </p:txBody>
      </p:sp>
      <p:graphicFrame>
        <p:nvGraphicFramePr>
          <p:cNvPr id="5" name="Object 9"/>
          <p:cNvGraphicFramePr>
            <a:graphicFrameLocks noChangeAspect="1"/>
          </p:cNvGraphicFramePr>
          <p:nvPr>
            <p:extLst>
              <p:ext uri="{D42A27DB-BD31-4B8C-83A1-F6EECF244321}">
                <p14:modId xmlns:p14="http://schemas.microsoft.com/office/powerpoint/2010/main" val="169479494"/>
              </p:ext>
            </p:extLst>
          </p:nvPr>
        </p:nvGraphicFramePr>
        <p:xfrm>
          <a:off x="2795588" y="3438155"/>
          <a:ext cx="1231900" cy="342900"/>
        </p:xfrm>
        <a:graphic>
          <a:graphicData uri="http://schemas.openxmlformats.org/presentationml/2006/ole">
            <mc:AlternateContent xmlns:mc="http://schemas.openxmlformats.org/markup-compatibility/2006">
              <mc:Choice xmlns:v="urn:schemas-microsoft-com:vml" Requires="v">
                <p:oleObj spid="_x0000_s1405468" name="Equation" r:id="rId3" imgW="1231560" imgH="342720" progId="Equation.DSMT4">
                  <p:embed/>
                </p:oleObj>
              </mc:Choice>
              <mc:Fallback>
                <p:oleObj name="Equation" r:id="rId3" imgW="123156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88" y="3438155"/>
                        <a:ext cx="1231900" cy="342900"/>
                      </a:xfrm>
                      <a:prstGeom prst="rect">
                        <a:avLst/>
                      </a:prstGeom>
                      <a:noFill/>
                      <a:ln w="12700" algn="ctr">
                        <a:noFill/>
                        <a:miter lim="800000"/>
                        <a:headEnd/>
                        <a:tailEnd/>
                      </a:ln>
                      <a:effectLs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1433495996"/>
              </p:ext>
            </p:extLst>
          </p:nvPr>
        </p:nvGraphicFramePr>
        <p:xfrm>
          <a:off x="3416052" y="2066051"/>
          <a:ext cx="723900" cy="342900"/>
        </p:xfrm>
        <a:graphic>
          <a:graphicData uri="http://schemas.openxmlformats.org/presentationml/2006/ole">
            <mc:AlternateContent xmlns:mc="http://schemas.openxmlformats.org/markup-compatibility/2006">
              <mc:Choice xmlns:v="urn:schemas-microsoft-com:vml" Requires="v">
                <p:oleObj spid="_x0000_s1405469" name="Equation" r:id="rId5" imgW="723600" imgH="342720" progId="Equation.DSMT4">
                  <p:embed/>
                </p:oleObj>
              </mc:Choice>
              <mc:Fallback>
                <p:oleObj name="Equation" r:id="rId5" imgW="723600" imgH="342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6052" y="2066051"/>
                        <a:ext cx="723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5"/>
          <p:cNvSpPr txBox="1">
            <a:spLocks noChangeArrowheads="1"/>
          </p:cNvSpPr>
          <p:nvPr/>
        </p:nvSpPr>
        <p:spPr bwMode="auto">
          <a:xfrm>
            <a:off x="323850" y="403225"/>
            <a:ext cx="39709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4.1.3 </a:t>
            </a:r>
            <a:r>
              <a:rPr kumimoji="1" lang="zh-CN" altLang="en-US" sz="2400" b="1" i="0" u="none" strike="noStrike" kern="0" cap="none" spc="0" normalizeH="0" baseline="0" noProof="0" dirty="0" smtClean="0">
                <a:ln>
                  <a:noFill/>
                </a:ln>
                <a:solidFill>
                  <a:srgbClr val="FFFF00"/>
                </a:solidFill>
                <a:effectLst/>
                <a:uLnTx/>
                <a:uFillTx/>
                <a:latin typeface="Times New Roman" pitchFamily="18" charset="0"/>
                <a:cs typeface="Times New Roman" pitchFamily="18" charset="0"/>
              </a:rPr>
              <a:t>经典力学的绝对时空观</a:t>
            </a:r>
          </a:p>
        </p:txBody>
      </p:sp>
      <p:sp>
        <p:nvSpPr>
          <p:cNvPr id="8" name="Rectangle 29"/>
          <p:cNvSpPr>
            <a:spLocks noChangeArrowheads="1"/>
          </p:cNvSpPr>
          <p:nvPr/>
        </p:nvSpPr>
        <p:spPr bwMode="auto">
          <a:xfrm>
            <a:off x="939800" y="1917340"/>
            <a:ext cx="235032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40000"/>
              </a:lnSpc>
              <a:spcBef>
                <a:spcPct val="50000"/>
              </a:spcBef>
              <a:spcAft>
                <a:spcPct val="0"/>
              </a:spcAft>
            </a:pPr>
            <a:r>
              <a:rPr lang="zh-CN" altLang="en-US" sz="2400" b="1" dirty="0" smtClean="0">
                <a:solidFill>
                  <a:srgbClr val="FFFFFF"/>
                </a:solidFill>
                <a:latin typeface="Times New Roman" pitchFamily="18" charset="0"/>
                <a:cs typeface="Times New Roman" pitchFamily="18" charset="0"/>
              </a:rPr>
              <a:t>在伽利略变换中</a:t>
            </a:r>
          </a:p>
        </p:txBody>
      </p:sp>
      <p:sp>
        <p:nvSpPr>
          <p:cNvPr id="9" name="Text Box 31"/>
          <p:cNvSpPr txBox="1">
            <a:spLocks noChangeArrowheads="1"/>
          </p:cNvSpPr>
          <p:nvPr/>
        </p:nvSpPr>
        <p:spPr bwMode="auto">
          <a:xfrm>
            <a:off x="971550" y="908720"/>
            <a:ext cx="637225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30000"/>
              </a:lnSpc>
              <a:spcBef>
                <a:spcPct val="50000"/>
              </a:spcBef>
              <a:spcAft>
                <a:spcPct val="0"/>
              </a:spcAft>
            </a:pPr>
            <a:r>
              <a:rPr lang="zh-CN" altLang="en-US" sz="2400" b="1" dirty="0" smtClean="0">
                <a:solidFill>
                  <a:srgbClr val="FFFFFF"/>
                </a:solidFill>
                <a:latin typeface="Times New Roman" pitchFamily="18" charset="0"/>
                <a:cs typeface="Times New Roman" pitchFamily="18" charset="0"/>
              </a:rPr>
              <a:t>时空观：有关时间和空间的物理性质的认识。</a:t>
            </a:r>
          </a:p>
        </p:txBody>
      </p:sp>
      <p:sp>
        <p:nvSpPr>
          <p:cNvPr id="10" name="Text Box 32"/>
          <p:cNvSpPr txBox="1">
            <a:spLocks noChangeArrowheads="1"/>
          </p:cNvSpPr>
          <p:nvPr/>
        </p:nvSpPr>
        <p:spPr bwMode="auto">
          <a:xfrm>
            <a:off x="971550" y="2420577"/>
            <a:ext cx="770413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lang="zh-CN" altLang="en-US" sz="2400" b="1" dirty="0" smtClean="0">
                <a:solidFill>
                  <a:srgbClr val="FFFFFF"/>
                </a:solidFill>
                <a:latin typeface="Times New Roman" pitchFamily="18" charset="0"/>
                <a:cs typeface="Times New Roman" pitchFamily="18" charset="0"/>
              </a:rPr>
              <a:t>若有两事件先后发生，在两惯性系中的观测者测得的时间间隔相同</a:t>
            </a:r>
          </a:p>
        </p:txBody>
      </p:sp>
      <p:sp>
        <p:nvSpPr>
          <p:cNvPr id="11" name="Text Box 33"/>
          <p:cNvSpPr txBox="1">
            <a:spLocks noChangeArrowheads="1"/>
          </p:cNvSpPr>
          <p:nvPr/>
        </p:nvSpPr>
        <p:spPr bwMode="auto">
          <a:xfrm>
            <a:off x="971550" y="4992617"/>
            <a:ext cx="7561263"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3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如果在空间有任意两点，在</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系和</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S</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系的空间坐标分别为</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0"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y</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z</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y</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z</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和</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0"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y</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z</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1</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x</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y</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 </a:t>
            </a:r>
            <a:r>
              <a:rPr kumimoji="0" lang="en-US" altLang="zh-CN" sz="2400" b="1" i="1"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z</a:t>
            </a:r>
            <a:r>
              <a:rPr kumimoji="0" lang="en-US" altLang="zh-CN" sz="2400" b="1" i="0" u="none" strike="noStrike" kern="0" cap="none" spc="0" normalizeH="0" baseline="-25000" noProof="0" dirty="0" smtClean="0">
                <a:ln>
                  <a:noFill/>
                </a:ln>
                <a:solidFill>
                  <a:srgbClr val="FFCC66"/>
                </a:solidFill>
                <a:effectLst/>
                <a:uLnTx/>
                <a:uFillTx/>
                <a:latin typeface="Times New Roman" pitchFamily="18" charset="0"/>
                <a:cs typeface="Times New Roman" pitchFamily="18" charset="0"/>
              </a:rPr>
              <a:t>2</a:t>
            </a:r>
            <a:r>
              <a:rPr kumimoji="0" lang="en-US" altLang="zh-CN" sz="2400" b="0"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sym typeface="Symbol" pitchFamily="18" charset="2"/>
              </a:rPr>
              <a:t></a:t>
            </a:r>
            <a:r>
              <a:rPr kumimoji="0" lang="en-US" altLang="zh-CN" sz="2400" b="1" i="0" u="none" strike="noStrike" kern="0" cap="none" spc="0" normalizeH="0" baseline="0" noProof="0" dirty="0" smtClean="0">
                <a:ln>
                  <a:noFill/>
                </a:ln>
                <a:solidFill>
                  <a:srgbClr val="FFCC66"/>
                </a:solidFill>
                <a:effectLst/>
                <a:uLnTx/>
                <a:uFillTx/>
                <a:latin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。在两惯性系中的观测者测得的空间间隔为： </a:t>
            </a:r>
          </a:p>
        </p:txBody>
      </p:sp>
      <p:sp>
        <p:nvSpPr>
          <p:cNvPr id="12" name="Text Box 34"/>
          <p:cNvSpPr txBox="1">
            <a:spLocks noChangeArrowheads="1"/>
          </p:cNvSpPr>
          <p:nvPr/>
        </p:nvSpPr>
        <p:spPr bwMode="auto">
          <a:xfrm>
            <a:off x="684213" y="4560817"/>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2. </a:t>
            </a:r>
            <a:r>
              <a:rPr kumimoji="1" lang="zh-CN" altLang="en-US" sz="2400" b="1" i="0" u="none" strike="noStrike" kern="0" cap="none" spc="0" normalizeH="0" baseline="0" noProof="0" smtClean="0">
                <a:ln>
                  <a:noFill/>
                </a:ln>
                <a:solidFill>
                  <a:srgbClr val="66FFFF"/>
                </a:solidFill>
                <a:effectLst/>
                <a:uLnTx/>
                <a:uFillTx/>
                <a:latin typeface="Times New Roman" pitchFamily="18" charset="0"/>
                <a:cs typeface="Times New Roman" pitchFamily="18" charset="0"/>
              </a:rPr>
              <a:t>空间间隔</a:t>
            </a:r>
          </a:p>
        </p:txBody>
      </p:sp>
      <p:sp>
        <p:nvSpPr>
          <p:cNvPr id="13" name="Rectangle 29"/>
          <p:cNvSpPr>
            <a:spLocks noChangeArrowheads="1"/>
          </p:cNvSpPr>
          <p:nvPr/>
        </p:nvSpPr>
        <p:spPr bwMode="auto">
          <a:xfrm>
            <a:off x="925533" y="3861556"/>
            <a:ext cx="802976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40000"/>
              </a:lnSpc>
              <a:spcBef>
                <a:spcPct val="50000"/>
              </a:spcBef>
              <a:spcAft>
                <a:spcPct val="0"/>
              </a:spcAft>
            </a:pPr>
            <a:r>
              <a:rPr lang="zh-CN" altLang="en-US" sz="2400" b="1" dirty="0" smtClean="0">
                <a:solidFill>
                  <a:srgbClr val="00FFFF"/>
                </a:solidFill>
                <a:latin typeface="Times New Roman" pitchFamily="18" charset="0"/>
                <a:cs typeface="Times New Roman" pitchFamily="18" charset="0"/>
              </a:rPr>
              <a:t>推论：</a:t>
            </a:r>
            <a:r>
              <a:rPr lang="zh-CN" altLang="en-US" sz="2400" b="1" dirty="0" smtClean="0">
                <a:solidFill>
                  <a:srgbClr val="FFFFFF"/>
                </a:solidFill>
                <a:latin typeface="Times New Roman" pitchFamily="18" charset="0"/>
                <a:cs typeface="Times New Roman" pitchFamily="18" charset="0"/>
              </a:rPr>
              <a:t>若</a:t>
            </a:r>
            <a:r>
              <a:rPr lang="en-US" altLang="zh-CN" sz="2400" b="1" kern="0" dirty="0">
                <a:solidFill>
                  <a:srgbClr val="FFCC66"/>
                </a:solidFill>
                <a:latin typeface="Times New Roman" pitchFamily="18" charset="0"/>
                <a:cs typeface="Times New Roman" pitchFamily="18" charset="0"/>
              </a:rPr>
              <a:t>S</a:t>
            </a:r>
            <a:r>
              <a:rPr lang="zh-CN" altLang="en-US" sz="2400" b="1" kern="0" dirty="0" smtClean="0">
                <a:solidFill>
                  <a:srgbClr val="FFFFFF"/>
                </a:solidFill>
                <a:latin typeface="Times New Roman" pitchFamily="18" charset="0"/>
                <a:cs typeface="Times New Roman" pitchFamily="18" charset="0"/>
              </a:rPr>
              <a:t>系中两个事件同时发生，则</a:t>
            </a:r>
            <a:r>
              <a:rPr lang="en-US" altLang="zh-CN" sz="2400" b="1" kern="0" dirty="0">
                <a:solidFill>
                  <a:srgbClr val="FFCC66"/>
                </a:solidFill>
                <a:latin typeface="Times New Roman" pitchFamily="18" charset="0"/>
                <a:cs typeface="Times New Roman" pitchFamily="18" charset="0"/>
              </a:rPr>
              <a:t>S</a:t>
            </a:r>
            <a:r>
              <a:rPr lang="en-US" altLang="zh-CN" sz="2400" b="1" kern="0" dirty="0">
                <a:solidFill>
                  <a:srgbClr val="FFCC66"/>
                </a:solidFill>
                <a:latin typeface="Times New Roman" pitchFamily="18" charset="0"/>
                <a:cs typeface="Times New Roman" pitchFamily="18" charset="0"/>
                <a:sym typeface="Symbol" pitchFamily="18" charset="2"/>
              </a:rPr>
              <a:t></a:t>
            </a:r>
            <a:r>
              <a:rPr lang="zh-CN" altLang="en-US" sz="2400" b="1" kern="0" dirty="0" smtClean="0">
                <a:solidFill>
                  <a:srgbClr val="FFFFFF"/>
                </a:solidFill>
                <a:latin typeface="Times New Roman" pitchFamily="18" charset="0"/>
                <a:cs typeface="Times New Roman" pitchFamily="18" charset="0"/>
              </a:rPr>
              <a:t>系中也同时发生。</a:t>
            </a:r>
            <a:endParaRPr lang="zh-CN" altLang="en-US" sz="2400" b="1" dirty="0" smtClean="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20996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utoUpdateAnimBg="0"/>
      <p:bldP spid="8" grpId="0"/>
      <p:bldP spid="9" grpId="0"/>
      <p:bldP spid="10" grpId="0"/>
      <p:bldP spid="11"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29078</TotalTime>
  <Words>4701</Words>
  <Application>Microsoft Office PowerPoint</Application>
  <PresentationFormat>全屏显示(4:3)</PresentationFormat>
  <Paragraphs>546</Paragraphs>
  <Slides>63</Slides>
  <Notes>10</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63</vt:i4>
      </vt:variant>
    </vt:vector>
  </HeadingPairs>
  <TitlesOfParts>
    <vt:vector size="68" baseType="lpstr">
      <vt:lpstr>Office 主题​​</vt:lpstr>
      <vt:lpstr>1_默认设计模板</vt:lpstr>
      <vt:lpstr>公式</vt:lpstr>
      <vt:lpstr>Equation</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John</cp:lastModifiedBy>
  <cp:revision>2161</cp:revision>
  <cp:lastPrinted>2020-09-21T03:48:41Z</cp:lastPrinted>
  <dcterms:created xsi:type="dcterms:W3CDTF">2020-09-09T03:13:45Z</dcterms:created>
  <dcterms:modified xsi:type="dcterms:W3CDTF">2021-06-13T03:07:04Z</dcterms:modified>
</cp:coreProperties>
</file>