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>
        <p:scale>
          <a:sx n="66" d="100"/>
          <a:sy n="66" d="100"/>
        </p:scale>
        <p:origin x="-45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0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9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2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6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1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4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9F44E-82F4-4F80-A808-60299D5D6017}" type="datetimeFigureOut">
              <a:rPr lang="en-US" smtClean="0"/>
              <a:t>25/12/2017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7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EasyWeb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Trịnh Ngọc Quốc Bảo</a:t>
            </a:r>
          </a:p>
          <a:p>
            <a:r>
              <a:rPr lang="en-US" smtClean="0"/>
              <a:t>VinaAS CEO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Tóm lượt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EasyWeb: mô hình (1-1-n+)</a:t>
            </a:r>
          </a:p>
          <a:p>
            <a:r>
              <a:rPr lang="en-US" smtClean="0"/>
              <a:t>EasyWeb Ecosystem: nền tảng vận hành</a:t>
            </a:r>
          </a:p>
          <a:p>
            <a:pPr lvl="1"/>
            <a:r>
              <a:rPr lang="en-US" smtClean="0"/>
              <a:t>xây dựng cộng đồng mở, nơi từng cá nhân, từng nhóm phát huy, thể hiện năng lực, chuyên môn cho nhi</a:t>
            </a:r>
          </a:p>
          <a:p>
            <a:r>
              <a:rPr lang="en-US" smtClean="0"/>
              <a:t>Easy Prototype: phương pháp kết nối  khách hàng và cộng đồng EasyWeb</a:t>
            </a:r>
          </a:p>
          <a:p>
            <a:r>
              <a:rPr lang="en-US" smtClean="0"/>
              <a:t>Easy Collaboration: các cá nhân, nhóm kết nối, thực hiện công việc, hạn chế sự phụ thuộc vào địa điểm, làm việc trực tiếp.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9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Bối cảnh hiện tại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Một doanh nghiệp có nhiều hệ thống cho các nghiệp vụ đặc thù (Websites, CRM, ERP, Ecommerce,...) và hoạt động độc lập. </a:t>
            </a:r>
          </a:p>
          <a:p>
            <a:r>
              <a:rPr lang="en-US" smtClean="0"/>
              <a:t>Doanh nghiệp phát triển  =&gt; bổ sung thêm nhiều hệ thống mới</a:t>
            </a:r>
          </a:p>
          <a:p>
            <a:r>
              <a:rPr lang="en-US" smtClean="0"/>
              <a:t>Một hệ thống phục vụ 2 đối tượng:</a:t>
            </a:r>
          </a:p>
          <a:p>
            <a:pPr lvl="1"/>
            <a:r>
              <a:rPr lang="en-US" smtClean="0"/>
              <a:t>Khách hàng, người xem thông tin  =&gt; giao diện  </a:t>
            </a:r>
            <a:r>
              <a:rPr lang="en-US" b="1" smtClean="0">
                <a:solidFill>
                  <a:srgbClr val="00B050"/>
                </a:solidFill>
              </a:rPr>
              <a:t>UserFront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Nhân viên nội bộ, đối tác liên kết  =&gt; giao diện </a:t>
            </a:r>
            <a:r>
              <a:rPr lang="en-US" b="1" smtClean="0">
                <a:solidFill>
                  <a:srgbClr val="0070C0"/>
                </a:solidFill>
              </a:rPr>
              <a:t>StaffAdmin</a:t>
            </a:r>
            <a:endParaRPr lang="en-US" smtClean="0"/>
          </a:p>
          <a:p>
            <a:endParaRPr lang="en-US" b="1" smtClean="0">
              <a:solidFill>
                <a:srgbClr val="0070C0"/>
              </a:solidFill>
            </a:endParaRPr>
          </a:p>
          <a:p>
            <a:r>
              <a:rPr lang="en-US" b="1" smtClean="0"/>
              <a:t>Nhiều hệ thống =&gt; </a:t>
            </a:r>
            <a:r>
              <a:rPr lang="en-US" b="1" smtClean="0">
                <a:solidFill>
                  <a:srgbClr val="00B050"/>
                </a:solidFill>
              </a:rPr>
              <a:t>(n+) UserFront</a:t>
            </a:r>
            <a:r>
              <a:rPr lang="en-US" b="1" smtClean="0"/>
              <a:t> và </a:t>
            </a:r>
            <a:r>
              <a:rPr lang="en-US" b="1" smtClean="0">
                <a:solidFill>
                  <a:srgbClr val="00B0F0"/>
                </a:solidFill>
              </a:rPr>
              <a:t>(n+) StaffAdmin</a:t>
            </a:r>
            <a:endParaRPr lang="en-US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2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hệ thống trong một doanh nghiệp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38200" y="2518228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CRM</a:t>
            </a:r>
          </a:p>
        </p:txBody>
      </p:sp>
      <p:sp>
        <p:nvSpPr>
          <p:cNvPr id="5" name="Rectangle 4"/>
          <p:cNvSpPr/>
          <p:nvPr/>
        </p:nvSpPr>
        <p:spPr>
          <a:xfrm>
            <a:off x="928551" y="2932974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UserFront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2050868" y="2932974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StaffAdmin</a:t>
            </a:r>
            <a:endParaRPr lang="en-US" sz="1600"/>
          </a:p>
        </p:txBody>
      </p:sp>
      <p:sp>
        <p:nvSpPr>
          <p:cNvPr id="7" name="Rounded Rectangle 6"/>
          <p:cNvSpPr/>
          <p:nvPr/>
        </p:nvSpPr>
        <p:spPr>
          <a:xfrm>
            <a:off x="3377836" y="2518228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smtClean="0"/>
              <a:t>Ecommerce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468187" y="2932974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UserFront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4590504" y="2932974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StaffAdmin</a:t>
            </a: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5917472" y="2518228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mtClean="0"/>
              <a:t>ERP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07823" y="2932974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UserFront</a:t>
            </a:r>
            <a:endParaRPr lang="en-US" sz="1600" b="1"/>
          </a:p>
        </p:txBody>
      </p:sp>
      <p:sp>
        <p:nvSpPr>
          <p:cNvPr id="12" name="Rectangle 11"/>
          <p:cNvSpPr/>
          <p:nvPr/>
        </p:nvSpPr>
        <p:spPr>
          <a:xfrm>
            <a:off x="7130140" y="2932974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StaffAdmin</a:t>
            </a:r>
            <a:endParaRPr lang="en-US" sz="1600" b="1"/>
          </a:p>
        </p:txBody>
      </p:sp>
      <p:sp>
        <p:nvSpPr>
          <p:cNvPr id="13" name="Rounded Rectangle 12"/>
          <p:cNvSpPr/>
          <p:nvPr/>
        </p:nvSpPr>
        <p:spPr>
          <a:xfrm>
            <a:off x="8457108" y="2518228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mtClean="0"/>
              <a:t>HRM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47459" y="2932974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UserFront</a:t>
            </a:r>
            <a:endParaRPr lang="en-US" sz="1600" b="1"/>
          </a:p>
        </p:txBody>
      </p:sp>
      <p:sp>
        <p:nvSpPr>
          <p:cNvPr id="15" name="Rectangle 14"/>
          <p:cNvSpPr/>
          <p:nvPr/>
        </p:nvSpPr>
        <p:spPr>
          <a:xfrm>
            <a:off x="9669776" y="2932974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StaffAdmin</a:t>
            </a:r>
            <a:endParaRPr lang="en-US" sz="1600" b="1"/>
          </a:p>
        </p:txBody>
      </p:sp>
      <p:sp>
        <p:nvSpPr>
          <p:cNvPr id="16" name="Rounded Rectangle 15"/>
          <p:cNvSpPr/>
          <p:nvPr/>
        </p:nvSpPr>
        <p:spPr>
          <a:xfrm>
            <a:off x="1422082" y="4347370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PHP</a:t>
            </a:r>
            <a:br>
              <a:rPr lang="en-US" smtClean="0"/>
            </a:br>
            <a:r>
              <a:rPr lang="en-US" smtClean="0"/>
              <a:t>MySQL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900349" y="4347370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C#</a:t>
            </a:r>
            <a:br>
              <a:rPr lang="en-US" smtClean="0"/>
            </a:br>
            <a:r>
              <a:rPr lang="en-US" smtClean="0"/>
              <a:t>MSSQL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428011" y="4347370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Java</a:t>
            </a:r>
            <a:br>
              <a:rPr lang="en-US" smtClean="0"/>
            </a:br>
            <a:r>
              <a:rPr lang="en-US" smtClean="0"/>
              <a:t>Oracle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979621" y="4347370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Java</a:t>
            </a:r>
            <a:br>
              <a:rPr lang="en-US" smtClean="0"/>
            </a:br>
            <a:r>
              <a:rPr lang="en-US" smtClean="0"/>
              <a:t>Oracle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9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EasyWeb:  mô hình (1-1-n+)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 giao diện UserFront:  </a:t>
            </a:r>
          </a:p>
          <a:p>
            <a:pPr lvl="1"/>
            <a:r>
              <a:rPr lang="en-US" smtClean="0"/>
              <a:t>đồng nhất cho khách hàng</a:t>
            </a:r>
          </a:p>
          <a:p>
            <a:pPr lvl="1"/>
            <a:r>
              <a:rPr lang="en-US" smtClean="0"/>
              <a:t>hoạt đồng trên nhiều thiết bị (multidevices) như Web, Mobile Web, Apps,..</a:t>
            </a:r>
          </a:p>
          <a:p>
            <a:r>
              <a:rPr lang="en-US" smtClean="0"/>
              <a:t>1 giao diện StaffAdmin:  </a:t>
            </a:r>
          </a:p>
          <a:p>
            <a:pPr lvl="1"/>
            <a:r>
              <a:rPr lang="en-US" smtClean="0"/>
              <a:t>thống nhất cho vận hành, quản lý</a:t>
            </a:r>
          </a:p>
          <a:p>
            <a:pPr lvl="1"/>
            <a:r>
              <a:rPr lang="en-US" smtClean="0"/>
              <a:t>Dùng chung phần đăng nhập, phân quyền truy cập</a:t>
            </a:r>
            <a:endParaRPr lang="en-US" smtClean="0"/>
          </a:p>
          <a:p>
            <a:r>
              <a:rPr lang="en-US" smtClean="0"/>
              <a:t>n+  backend:</a:t>
            </a:r>
          </a:p>
          <a:p>
            <a:pPr lvl="1"/>
            <a:r>
              <a:rPr lang="en-US" smtClean="0"/>
              <a:t>Tính năng hoạt động của các hệ thống, tách biệt với phần giao diện</a:t>
            </a:r>
          </a:p>
          <a:p>
            <a:pPr lvl="1"/>
            <a:r>
              <a:rPr lang="en-US" smtClean="0"/>
              <a:t>Dễ dàng thay thế, bổ sung</a:t>
            </a:r>
          </a:p>
          <a:p>
            <a:pPr lvl="1"/>
            <a:r>
              <a:rPr lang="en-US" smtClean="0"/>
              <a:t>tích hợp, mở rộng với các hệ thống khác của đối tác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010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EasyWeb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54314" y="3577771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CRM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4665" y="3992517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UserFront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2166982" y="3992517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StaffAdmin</a:t>
            </a:r>
            <a:endParaRPr lang="en-US" sz="1600"/>
          </a:p>
        </p:txBody>
      </p:sp>
      <p:sp>
        <p:nvSpPr>
          <p:cNvPr id="7" name="Rounded Rectangle 6"/>
          <p:cNvSpPr/>
          <p:nvPr/>
        </p:nvSpPr>
        <p:spPr>
          <a:xfrm>
            <a:off x="3493950" y="3577771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smtClean="0"/>
              <a:t>Ecommerce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4301" y="3992517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UserFront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4706618" y="3992517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StaffAdmin</a:t>
            </a: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6033586" y="3577771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mtClean="0"/>
              <a:t>ERP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23937" y="3992517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UserFront</a:t>
            </a:r>
            <a:endParaRPr lang="en-US" sz="1600" b="1"/>
          </a:p>
        </p:txBody>
      </p:sp>
      <p:sp>
        <p:nvSpPr>
          <p:cNvPr id="12" name="Rectangle 11"/>
          <p:cNvSpPr/>
          <p:nvPr/>
        </p:nvSpPr>
        <p:spPr>
          <a:xfrm>
            <a:off x="7246254" y="3992517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StaffAdmin</a:t>
            </a:r>
            <a:endParaRPr lang="en-US" sz="1600" b="1"/>
          </a:p>
        </p:txBody>
      </p:sp>
      <p:sp>
        <p:nvSpPr>
          <p:cNvPr id="13" name="Rounded Rectangle 12"/>
          <p:cNvSpPr/>
          <p:nvPr/>
        </p:nvSpPr>
        <p:spPr>
          <a:xfrm>
            <a:off x="8573222" y="3577771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mtClean="0"/>
              <a:t>HRM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63573" y="3992517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UserFront</a:t>
            </a:r>
            <a:endParaRPr lang="en-US" sz="1600" b="1"/>
          </a:p>
        </p:txBody>
      </p:sp>
      <p:sp>
        <p:nvSpPr>
          <p:cNvPr id="15" name="Rectangle 14"/>
          <p:cNvSpPr/>
          <p:nvPr/>
        </p:nvSpPr>
        <p:spPr>
          <a:xfrm>
            <a:off x="9785890" y="3992517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StaffAdmin</a:t>
            </a:r>
            <a:endParaRPr lang="en-US" sz="1600" b="1"/>
          </a:p>
        </p:txBody>
      </p:sp>
      <p:sp>
        <p:nvSpPr>
          <p:cNvPr id="16" name="Rounded Rectangle 15"/>
          <p:cNvSpPr/>
          <p:nvPr/>
        </p:nvSpPr>
        <p:spPr>
          <a:xfrm>
            <a:off x="1538196" y="5406913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PHP</a:t>
            </a:r>
            <a:br>
              <a:rPr lang="en-US" smtClean="0"/>
            </a:br>
            <a:r>
              <a:rPr lang="en-US" smtClean="0"/>
              <a:t>MySQL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016463" y="5406913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C#</a:t>
            </a:r>
            <a:br>
              <a:rPr lang="en-US" smtClean="0"/>
            </a:br>
            <a:r>
              <a:rPr lang="en-US" smtClean="0"/>
              <a:t>MSSQL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44125" y="5406913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Java</a:t>
            </a:r>
            <a:br>
              <a:rPr lang="en-US" smtClean="0"/>
            </a:br>
            <a:r>
              <a:rPr lang="en-US" smtClean="0"/>
              <a:t>Oracle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095735" y="5406913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Java</a:t>
            </a:r>
            <a:br>
              <a:rPr lang="en-US" smtClean="0"/>
            </a:br>
            <a:r>
              <a:rPr lang="en-US" smtClean="0"/>
              <a:t>Oracle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38195" y="3933915"/>
            <a:ext cx="1404257" cy="742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49300" y="3933915"/>
            <a:ext cx="1404257" cy="742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56099" y="3933914"/>
            <a:ext cx="1404257" cy="742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00268" y="3933914"/>
            <a:ext cx="1404257" cy="742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54314" y="1955668"/>
            <a:ext cx="4711700" cy="1117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UserFront</a:t>
            </a:r>
            <a:endParaRPr lang="en-US" sz="1600"/>
          </a:p>
        </p:txBody>
      </p:sp>
      <p:sp>
        <p:nvSpPr>
          <p:cNvPr id="25" name="Rectangle 24"/>
          <p:cNvSpPr/>
          <p:nvPr/>
        </p:nvSpPr>
        <p:spPr>
          <a:xfrm>
            <a:off x="5849618" y="1955667"/>
            <a:ext cx="5094128" cy="111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StaffAdmin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6012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N+ backend: convert from existings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Open standard:</a:t>
            </a:r>
          </a:p>
          <a:p>
            <a:pPr lvl="1"/>
            <a:r>
              <a:rPr lang="en-US" smtClean="0"/>
              <a:t>Micro Services: Restful API, SOAP, ...</a:t>
            </a:r>
          </a:p>
          <a:p>
            <a:pPr lvl="1"/>
            <a:r>
              <a:rPr lang="en-US" smtClean="0"/>
              <a:t>Sharepoint, SaaS cloud Services, ...</a:t>
            </a:r>
          </a:p>
          <a:p>
            <a:r>
              <a:rPr lang="en-US" smtClean="0"/>
              <a:t>Independent from:</a:t>
            </a:r>
          </a:p>
          <a:p>
            <a:pPr lvl="1"/>
            <a:r>
              <a:rPr lang="en-US" smtClean="0"/>
              <a:t>programming languages: C#, PHP, Java,...</a:t>
            </a:r>
          </a:p>
          <a:p>
            <a:pPr lvl="1"/>
            <a:r>
              <a:rPr lang="en-US" smtClean="0"/>
              <a:t>backend frameworks: wordpress, magento, oddo, openCRM, ...</a:t>
            </a:r>
          </a:p>
          <a:p>
            <a:pPr lvl="1"/>
            <a:r>
              <a:rPr lang="en-US" smtClean="0"/>
              <a:t>database : mysql, mssqlserver, oracle, ...</a:t>
            </a:r>
          </a:p>
          <a:p>
            <a:r>
              <a:rPr lang="en-US" smtClean="0"/>
              <a:t>Security, performance.</a:t>
            </a:r>
          </a:p>
          <a:p>
            <a:r>
              <a:rPr lang="en-US" smtClean="0"/>
              <a:t>Easy to convert from existing systems.</a:t>
            </a:r>
          </a:p>
        </p:txBody>
      </p:sp>
    </p:spTree>
    <p:extLst>
      <p:ext uri="{BB962C8B-B14F-4D97-AF65-F5344CB8AC3E}">
        <p14:creationId xmlns:p14="http://schemas.microsoft.com/office/powerpoint/2010/main" val="134980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Rebuild UserFront &amp; StaffAdmin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Cho phép chuyển đổi </a:t>
            </a:r>
          </a:p>
          <a:p>
            <a:pPr lvl="1"/>
            <a:r>
              <a:rPr lang="en-US" smtClean="0"/>
              <a:t>Nếu giao diện là dạng Web,</a:t>
            </a:r>
          </a:p>
          <a:p>
            <a:pPr lvl="1"/>
            <a:r>
              <a:rPr lang="en-US" smtClean="0"/>
              <a:t>Kế thừa 1 phần hoặc có thể toàn bộ</a:t>
            </a:r>
          </a:p>
          <a:p>
            <a:r>
              <a:rPr lang="en-US" smtClean="0"/>
              <a:t>Làm mới hoàn toàn </a:t>
            </a:r>
          </a:p>
          <a:p>
            <a:pPr lvl="1"/>
            <a:r>
              <a:rPr lang="en-US" smtClean="0"/>
              <a:t>bám sát nghiệp vụ hiện tại hoặc bổ sung yêu cầu mới</a:t>
            </a:r>
          </a:p>
          <a:p>
            <a:pPr lvl="1"/>
            <a:r>
              <a:rPr lang="en-US" smtClean="0"/>
              <a:t>điều chỉnh để tối ưu vận hành</a:t>
            </a:r>
          </a:p>
          <a:p>
            <a:r>
              <a:rPr lang="en-US" smtClean="0"/>
              <a:t>Kết hợp với phương pháp Easy Prototype</a:t>
            </a:r>
          </a:p>
          <a:p>
            <a:pPr lvl="1"/>
            <a:r>
              <a:rPr lang="en-US" smtClean="0"/>
              <a:t>Bám sát yêu cầu đưa ra</a:t>
            </a:r>
          </a:p>
          <a:p>
            <a:pPr lvl="1"/>
            <a:r>
              <a:rPr lang="en-US" smtClean="0"/>
              <a:t>Thực hiện nhanh chóng </a:t>
            </a:r>
          </a:p>
          <a:p>
            <a:pPr lvl="1"/>
            <a:r>
              <a:rPr lang="en-US" smtClean="0"/>
              <a:t>Chi phí thấp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4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EasyPrototype: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Prototype: nguyên mẫu giao diện hệ thống cho các yêu cầu nghiệp vụ</a:t>
            </a:r>
          </a:p>
          <a:p>
            <a:r>
              <a:rPr lang="en-US" smtClean="0"/>
              <a:t>EasyPrototype:</a:t>
            </a:r>
          </a:p>
          <a:p>
            <a:pPr lvl="1"/>
            <a:r>
              <a:rPr lang="en-US" smtClean="0"/>
              <a:t>Xây dựng nhanh chóng, cùng lúc với yêu cầu đưa ra</a:t>
            </a:r>
          </a:p>
          <a:p>
            <a:pPr lvl="1"/>
            <a:r>
              <a:rPr lang="en-US" smtClean="0"/>
              <a:t>Là giao diện gần hoàn thiện của hệ thống thực tế:</a:t>
            </a:r>
          </a:p>
          <a:p>
            <a:pPr lvl="1"/>
            <a:r>
              <a:rPr lang="en-US" smtClean="0"/>
              <a:t>Triển khai, chia sẻ dễ dàng, nhanh chóng</a:t>
            </a:r>
          </a:p>
          <a:p>
            <a:r>
              <a:rPr lang="en-US" smtClean="0"/>
              <a:t>EasyProtoype: </a:t>
            </a:r>
          </a:p>
          <a:p>
            <a:pPr lvl="1"/>
            <a:r>
              <a:rPr lang="en-US" smtClean="0"/>
              <a:t>Xây dựng, triển khai độc lập , không ảnh hưởng tới hệ thống hiện tại</a:t>
            </a:r>
          </a:p>
          <a:p>
            <a:pPr lvl="1"/>
            <a:r>
              <a:rPr lang="en-US" smtClean="0"/>
              <a:t>Kế thừa các thư viện miễn phí để tăng tốc độ thực hiện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0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547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EasyWeb</vt:lpstr>
      <vt:lpstr>Tóm lượt</vt:lpstr>
      <vt:lpstr>Bối cảnh hiện tại</vt:lpstr>
      <vt:lpstr>Các hệ thống trong một doanh nghiệp</vt:lpstr>
      <vt:lpstr>EasyWeb:  mô hình (1-1-n+)</vt:lpstr>
      <vt:lpstr>Mô hình EasyWeb</vt:lpstr>
      <vt:lpstr>N+ backend: convert from existings</vt:lpstr>
      <vt:lpstr>Rebuild UserFront &amp; StaffAdmin</vt:lpstr>
      <vt:lpstr>EasyPrototype: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EasyWeb</dc:title>
  <dc:creator>quocbao</dc:creator>
  <cp:lastModifiedBy>quocbao</cp:lastModifiedBy>
  <cp:revision>10</cp:revision>
  <dcterms:created xsi:type="dcterms:W3CDTF">2017-12-25T07:35:06Z</dcterms:created>
  <dcterms:modified xsi:type="dcterms:W3CDTF">2017-12-26T02:42:42Z</dcterms:modified>
</cp:coreProperties>
</file>