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1115" r:id="rId2"/>
    <p:sldId id="1116" r:id="rId3"/>
    <p:sldId id="1117" r:id="rId4"/>
    <p:sldId id="455" r:id="rId5"/>
    <p:sldId id="1118" r:id="rId6"/>
    <p:sldId id="457" r:id="rId7"/>
    <p:sldId id="1111" r:id="rId8"/>
    <p:sldId id="463" r:id="rId9"/>
    <p:sldId id="461" r:id="rId10"/>
    <p:sldId id="1113" r:id="rId11"/>
    <p:sldId id="1119" r:id="rId12"/>
    <p:sldId id="1120" r:id="rId13"/>
    <p:sldId id="1114" r:id="rId14"/>
    <p:sldId id="460" r:id="rId15"/>
    <p:sldId id="1112" r:id="rId16"/>
    <p:sldId id="459" r:id="rId17"/>
    <p:sldId id="456"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5840" autoAdjust="0"/>
  </p:normalViewPr>
  <p:slideViewPr>
    <p:cSldViewPr snapToGrid="0">
      <p:cViewPr varScale="1">
        <p:scale>
          <a:sx n="121" d="100"/>
          <a:sy n="121" d="100"/>
        </p:scale>
        <p:origin x="176" y="392"/>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2"/>
          <p:cNvSpPr>
            <a:spLocks noGrp="1"/>
          </p:cNvSpPr>
          <p:nvPr>
            <p:ph type="body" idx="10"/>
          </p:nvPr>
        </p:nvSpPr>
        <p:spPr>
          <a:xfrm>
            <a:off x="491224" y="1069854"/>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3820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emplate Option 3 (Subtitle/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F31402E-0393-4C7F-A6D7-8632111F3BFF}"/>
              </a:ext>
            </a:extLst>
          </p:cNvPr>
          <p:cNvSpPr>
            <a:spLocks noGrp="1"/>
          </p:cNvSpPr>
          <p:nvPr>
            <p:ph sz="quarter" idx="12"/>
          </p:nvPr>
        </p:nvSpPr>
        <p:spPr>
          <a:xfrm>
            <a:off x="381000" y="1485900"/>
            <a:ext cx="11430000" cy="468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6">
            <a:extLst>
              <a:ext uri="{FF2B5EF4-FFF2-40B4-BE49-F238E27FC236}">
                <a16:creationId xmlns:a16="http://schemas.microsoft.com/office/drawing/2014/main" id="{98CD7DD4-8AEA-4D04-A9C6-E04C99AB14BC}"/>
              </a:ext>
            </a:extLst>
          </p:cNvPr>
          <p:cNvSpPr>
            <a:spLocks noGrp="1"/>
          </p:cNvSpPr>
          <p:nvPr>
            <p:ph type="title"/>
          </p:nvPr>
        </p:nvSpPr>
        <p:spPr>
          <a:xfrm>
            <a:off x="381000" y="228601"/>
            <a:ext cx="11430000" cy="914399"/>
          </a:xfrm>
        </p:spPr>
        <p:txBody>
          <a:bodyPr/>
          <a:lstStyle/>
          <a:p>
            <a:r>
              <a:rPr lang="en-US"/>
              <a:t>Click to edit Master title style</a:t>
            </a:r>
          </a:p>
        </p:txBody>
      </p:sp>
    </p:spTree>
    <p:extLst>
      <p:ext uri="{BB962C8B-B14F-4D97-AF65-F5344CB8AC3E}">
        <p14:creationId xmlns:p14="http://schemas.microsoft.com/office/powerpoint/2010/main" val="1574998042"/>
      </p:ext>
    </p:extLst>
  </p:cSld>
  <p:clrMapOvr>
    <a:masterClrMapping/>
  </p:clrMapOvr>
  <p:extLst mod="1">
    <p:ext uri="{DCECCB84-F9BA-43D5-87BE-67443E8EF086}">
      <p15:sldGuideLst xmlns:p15="http://schemas.microsoft.com/office/powerpoint/2012/main">
        <p15:guide id="1" orient="horz" pos="936">
          <p15:clr>
            <a:srgbClr val="FBAE40"/>
          </p15:clr>
        </p15:guide>
        <p15:guide id="2" orient="horz" pos="720">
          <p15:clr>
            <a:srgbClr val="FBAE40"/>
          </p15:clr>
        </p15:guide>
        <p15:guide id="5" orient="horz" pos="3960">
          <p15:clr>
            <a:srgbClr val="FBAE40"/>
          </p15:clr>
        </p15:guide>
        <p15:guide id="6" orient="horz" pos="3888">
          <p15:clr>
            <a:srgbClr val="FBAE40"/>
          </p15:clr>
        </p15:guide>
        <p15:guide id="7" orient="horz" pos="144">
          <p15:clr>
            <a:srgbClr val="FBAE40"/>
          </p15:clr>
        </p15:guide>
        <p15:guide id="8" pos="240">
          <p15:clr>
            <a:srgbClr val="FBAE40"/>
          </p15:clr>
        </p15:guide>
        <p15:guide id="9" pos="74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2"/>
          <p:cNvSpPr>
            <a:spLocks noGrp="1"/>
          </p:cNvSpPr>
          <p:nvPr>
            <p:ph type="body" idx="10"/>
          </p:nvPr>
        </p:nvSpPr>
        <p:spPr>
          <a:xfrm>
            <a:off x="491224" y="1069854"/>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0171132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7072708"/>
      </p:ext>
    </p:extLst>
  </p:cSld>
  <p:clrMapOvr>
    <a:masterClrMapping/>
  </p:clrMapOvr>
  <p:extLst mod="1">
    <p:ext uri="{DCECCB84-F9BA-43D5-87BE-67443E8EF086}">
      <p15:sldGuideLst xmlns:p15="http://schemas.microsoft.com/office/powerpoint/2012/main">
        <p15:guide id="1" orient="horz" pos="71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0558550"/>
      </p:ext>
    </p:extLst>
  </p:cSld>
  <p:clrMapOvr>
    <a:masterClrMapping/>
  </p:clrMapOvr>
  <p:extLst mod="1">
    <p:ext uri="{DCECCB84-F9BA-43D5-87BE-67443E8EF086}">
      <p15:sldGuideLst xmlns:p15="http://schemas.microsoft.com/office/powerpoint/2012/main">
        <p15:guide id="1" orient="horz" pos="71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5084730"/>
      </p:ext>
    </p:extLst>
  </p:cSld>
  <p:clrMapOvr>
    <a:masterClrMapping/>
  </p:clrMapOvr>
  <p:extLst mod="1">
    <p:ext uri="{DCECCB84-F9BA-43D5-87BE-67443E8EF086}">
      <p15:sldGuideLst xmlns:p15="http://schemas.microsoft.com/office/powerpoint/2012/main">
        <p15:guide id="1" orient="horz" pos="71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7739008"/>
      </p:ext>
    </p:extLst>
  </p:cSld>
  <p:clrMapOvr>
    <a:masterClrMapping/>
  </p:clrMapOvr>
  <p:extLst mod="1">
    <p:ext uri="{DCECCB84-F9BA-43D5-87BE-67443E8EF086}">
      <p15:sldGuideLst xmlns:p15="http://schemas.microsoft.com/office/powerpoint/2012/main">
        <p15:guide id="1" orient="horz" pos="71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1227709"/>
      </p:ext>
    </p:extLst>
  </p:cSld>
  <p:clrMapOvr>
    <a:masterClrMapping/>
  </p:clrMapOvr>
  <p:extLst mod="1">
    <p:ext uri="{DCECCB84-F9BA-43D5-87BE-67443E8EF086}">
      <p15:sldGuideLst xmlns:p15="http://schemas.microsoft.com/office/powerpoint/2012/main">
        <p15:guide id="1" orient="horz" pos="71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3647649"/>
      </p:ext>
    </p:extLst>
  </p:cSld>
  <p:clrMapOvr>
    <a:masterClrMapping/>
  </p:clrMapOvr>
  <p:extLst mod="1">
    <p:ext uri="{DCECCB84-F9BA-43D5-87BE-67443E8EF086}">
      <p15:sldGuideLst xmlns:p15="http://schemas.microsoft.com/office/powerpoint/2012/main">
        <p15:guide id="1" orient="horz" pos="71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4316035"/>
      </p:ext>
    </p:extLst>
  </p:cSld>
  <p:clrMapOvr>
    <a:masterClrMapping/>
  </p:clrMapOvr>
  <p:extLst mod="1">
    <p:ext uri="{DCECCB84-F9BA-43D5-87BE-67443E8EF086}">
      <p15:sldGuideLst xmlns:p15="http://schemas.microsoft.com/office/powerpoint/2012/main">
        <p15:guide id="1" orient="horz" pos="71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224" y="1638301"/>
            <a:ext cx="11190236" cy="4635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type="body" idx="10"/>
          </p:nvPr>
        </p:nvSpPr>
        <p:spPr>
          <a:xfrm>
            <a:off x="491224" y="1070259"/>
            <a:ext cx="11190236" cy="431657"/>
          </a:xfrm>
        </p:spPr>
        <p:txBody>
          <a:bodyPr anchor="t">
            <a:normAutofit/>
          </a:bodyPr>
          <a:lstStyle>
            <a:lvl1pPr marL="0" indent="0">
              <a:lnSpc>
                <a:spcPct val="94000"/>
              </a:lnSpc>
              <a:buNone/>
              <a:defRPr sz="2400" b="0">
                <a:solidFill>
                  <a:schemeClr val="accent4">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7206575"/>
      </p:ext>
    </p:extLst>
  </p:cSld>
  <p:clrMapOvr>
    <a:masterClrMapping/>
  </p:clrMapOvr>
  <p:extLst mod="1">
    <p:ext uri="{DCECCB84-F9BA-43D5-87BE-67443E8EF086}">
      <p15:sldGuideLst xmlns:p15="http://schemas.microsoft.com/office/powerpoint/2012/main">
        <p15:guide id="1" orient="horz" pos="71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57" r:id="rId43"/>
    <p:sldLayoutId id="2147484158" r:id="rId44"/>
    <p:sldLayoutId id="2147484159" r:id="rId45"/>
    <p:sldLayoutId id="2147484160" r:id="rId46"/>
    <p:sldLayoutId id="2147484161" r:id="rId47"/>
    <p:sldLayoutId id="2147484162" r:id="rId48"/>
    <p:sldLayoutId id="2147484163" r:id="rId49"/>
    <p:sldLayoutId id="2147484164" r:id="rId50"/>
    <p:sldLayoutId id="2147484165" r:id="rId51"/>
    <p:sldLayoutId id="2147484166" r:id="rId52"/>
    <p:sldLayoutId id="2147484167" r:id="rId5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hyperlink" Target="mailto:eat@ietf.org"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hyperlink" Target="http://cbor.io/" TargetMode="Externa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3.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gif"/></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44.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9.gif"/><Relationship Id="rId4" Type="http://schemas.openxmlformats.org/officeDocument/2006/relationships/image" Target="../media/image8.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hyperlink" Target="https://www.iana.org/assignments/cose/cose.xhtml" TargetMode="Externa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6A05-1E22-A045-B302-63876652A616}"/>
              </a:ext>
            </a:extLst>
          </p:cNvPr>
          <p:cNvSpPr>
            <a:spLocks noGrp="1"/>
          </p:cNvSpPr>
          <p:nvPr>
            <p:ph type="title"/>
          </p:nvPr>
        </p:nvSpPr>
        <p:spPr>
          <a:xfrm>
            <a:off x="300723" y="1547125"/>
            <a:ext cx="11099717" cy="3292231"/>
          </a:xfrm>
        </p:spPr>
        <p:txBody>
          <a:bodyPr/>
          <a:lstStyle/>
          <a:p>
            <a:r>
              <a:rPr lang="en-US" b="1" dirty="0"/>
              <a:t>A Proposed Standard for Entity Attestation</a:t>
            </a:r>
            <a:br>
              <a:rPr lang="en-US" dirty="0"/>
            </a:br>
            <a:br>
              <a:rPr lang="en-US" dirty="0"/>
            </a:br>
            <a:r>
              <a:rPr lang="en-US" dirty="0"/>
              <a:t>Laurence Lundblade</a:t>
            </a:r>
            <a:br>
              <a:rPr lang="en-US" dirty="0"/>
            </a:br>
            <a:br>
              <a:rPr lang="en-US" dirty="0"/>
            </a:br>
            <a:r>
              <a:rPr lang="en-US" dirty="0"/>
              <a:t>July 2018</a:t>
            </a:r>
            <a:br>
              <a:rPr lang="en-US" dirty="0"/>
            </a:br>
            <a:br>
              <a:rPr lang="en-US" dirty="0"/>
            </a:br>
            <a:br>
              <a:rPr lang="en-US" dirty="0"/>
            </a:br>
            <a:endParaRPr lang="en-US" dirty="0"/>
          </a:p>
        </p:txBody>
      </p:sp>
      <p:sp>
        <p:nvSpPr>
          <p:cNvPr id="4" name="Footer Placeholder 3">
            <a:extLst>
              <a:ext uri="{FF2B5EF4-FFF2-40B4-BE49-F238E27FC236}">
                <a16:creationId xmlns:a16="http://schemas.microsoft.com/office/drawing/2014/main" id="{CAF4BAA3-ADC7-7D48-B46D-9EF8C19538CC}"/>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02413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40AD7-F6E7-B941-A336-6701D212466B}"/>
              </a:ext>
            </a:extLst>
          </p:cNvPr>
          <p:cNvSpPr>
            <a:spLocks noGrp="1"/>
          </p:cNvSpPr>
          <p:nvPr>
            <p:ph idx="1"/>
          </p:nvPr>
        </p:nvSpPr>
        <p:spPr>
          <a:xfrm>
            <a:off x="491224" y="1753094"/>
            <a:ext cx="11190236" cy="4569329"/>
          </a:xfrm>
        </p:spPr>
        <p:txBody>
          <a:bodyPr/>
          <a:lstStyle/>
          <a:p>
            <a:r>
              <a:rPr lang="en-US" dirty="0"/>
              <a:t>Entity Attestation Tokens are intended for many use cases with varying privacy requirements</a:t>
            </a:r>
          </a:p>
          <a:p>
            <a:pPr marL="630238" lvl="3" indent="-457200"/>
            <a:r>
              <a:rPr lang="en-US" sz="1800" dirty="0"/>
              <a:t>Some will be simple with only 2 or 3 claims, others may have 100 claims</a:t>
            </a:r>
          </a:p>
          <a:p>
            <a:pPr marL="630238" lvl="3" indent="-457200"/>
            <a:r>
              <a:rPr lang="en-US" sz="1800" dirty="0"/>
              <a:t>Simple, single-use IoT devices, have fewer privacy issues and may be able to include claims that complex devices like Android phones cannot</a:t>
            </a:r>
          </a:p>
          <a:p>
            <a:pPr marL="630238" lvl="3" indent="-457200"/>
            <a:endParaRPr lang="en-US" sz="1800" dirty="0"/>
          </a:p>
          <a:p>
            <a:pPr marL="81598" indent="-457200"/>
            <a:r>
              <a:rPr lang="en-US" dirty="0"/>
              <a:t>Options for handling privacy</a:t>
            </a:r>
          </a:p>
          <a:p>
            <a:pPr marL="630238" lvl="3" indent="-457200"/>
            <a:r>
              <a:rPr lang="en-US" sz="1800" dirty="0"/>
              <a:t>Omit privacy-violating claims</a:t>
            </a:r>
          </a:p>
          <a:p>
            <a:pPr marL="630238" lvl="3" indent="-457200"/>
            <a:r>
              <a:rPr lang="en-US" sz="1800" dirty="0"/>
              <a:t>Redesign claims especially to work with privacy regulation</a:t>
            </a:r>
          </a:p>
          <a:p>
            <a:pPr marL="630238" lvl="3" indent="-457200"/>
            <a:r>
              <a:rPr lang="en-US" sz="1800" dirty="0"/>
              <a:t>Obtain user permission to include claims that would otherwise be privacy-violating</a:t>
            </a:r>
          </a:p>
          <a:p>
            <a:pPr marL="630238" lvl="3" indent="-457200"/>
            <a:endParaRPr lang="en-US" sz="1800" dirty="0"/>
          </a:p>
          <a:p>
            <a:pPr marL="81598" indent="-457200"/>
            <a:r>
              <a:rPr lang="en-US" dirty="0"/>
              <a:t>Some signing schemes will be privacy-preserving (e.g. group key, ECDAA) and some will not</a:t>
            </a:r>
          </a:p>
          <a:p>
            <a:pPr marL="0" lvl="3" indent="0">
              <a:buNone/>
            </a:pPr>
            <a:r>
              <a:rPr lang="en-US" dirty="0"/>
              <a:t>		</a:t>
            </a:r>
          </a:p>
          <a:p>
            <a:pPr marL="0" lvl="3" indent="0">
              <a:buNone/>
            </a:pPr>
            <a:endParaRPr lang="en-US" dirty="0"/>
          </a:p>
        </p:txBody>
      </p:sp>
      <p:sp>
        <p:nvSpPr>
          <p:cNvPr id="5" name="Title 4">
            <a:extLst>
              <a:ext uri="{FF2B5EF4-FFF2-40B4-BE49-F238E27FC236}">
                <a16:creationId xmlns:a16="http://schemas.microsoft.com/office/drawing/2014/main" id="{EEF64F32-9BC9-0741-9118-C7BA117302A0}"/>
              </a:ext>
            </a:extLst>
          </p:cNvPr>
          <p:cNvSpPr>
            <a:spLocks noGrp="1"/>
          </p:cNvSpPr>
          <p:nvPr>
            <p:ph type="title"/>
          </p:nvPr>
        </p:nvSpPr>
        <p:spPr>
          <a:xfrm>
            <a:off x="491224" y="566970"/>
            <a:ext cx="11190236" cy="454292"/>
          </a:xfrm>
        </p:spPr>
        <p:txBody>
          <a:bodyPr/>
          <a:lstStyle/>
          <a:p>
            <a:r>
              <a:rPr lang="en-US" sz="3600"/>
              <a:t>Privacy</a:t>
            </a:r>
          </a:p>
        </p:txBody>
      </p:sp>
    </p:spTree>
    <p:extLst>
      <p:ext uri="{BB962C8B-B14F-4D97-AF65-F5344CB8AC3E}">
        <p14:creationId xmlns:p14="http://schemas.microsoft.com/office/powerpoint/2010/main" val="3059822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F11E6E0-1C21-3C43-AE55-14DE01DEE1B3}"/>
              </a:ext>
            </a:extLst>
          </p:cNvPr>
          <p:cNvGraphicFramePr>
            <a:graphicFrameLocks noGrp="1"/>
          </p:cNvGraphicFramePr>
          <p:nvPr>
            <p:ph idx="1"/>
            <p:extLst/>
          </p:nvPr>
        </p:nvGraphicFramePr>
        <p:xfrm>
          <a:off x="842229" y="1521068"/>
          <a:ext cx="9731986" cy="4582920"/>
        </p:xfrm>
        <a:graphic>
          <a:graphicData uri="http://schemas.openxmlformats.org/drawingml/2006/table">
            <a:tbl>
              <a:tblPr firstRow="1" bandRow="1">
                <a:tableStyleId>{2A488322-F2BA-4B5B-9748-0D474271808F}</a:tableStyleId>
              </a:tblPr>
              <a:tblGrid>
                <a:gridCol w="3260848">
                  <a:extLst>
                    <a:ext uri="{9D8B030D-6E8A-4147-A177-3AD203B41FA5}">
                      <a16:colId xmlns:a16="http://schemas.microsoft.com/office/drawing/2014/main" val="1911231808"/>
                    </a:ext>
                  </a:extLst>
                </a:gridCol>
                <a:gridCol w="6471138">
                  <a:extLst>
                    <a:ext uri="{9D8B030D-6E8A-4147-A177-3AD203B41FA5}">
                      <a16:colId xmlns:a16="http://schemas.microsoft.com/office/drawing/2014/main" val="1867727675"/>
                    </a:ext>
                  </a:extLst>
                </a:gridCol>
              </a:tblGrid>
              <a:tr h="483440">
                <a:tc>
                  <a:txBody>
                    <a:bodyPr/>
                    <a:lstStyle/>
                    <a:p>
                      <a:r>
                        <a:rPr lang="en-US" dirty="0"/>
                        <a:t>Technology</a:t>
                      </a:r>
                    </a:p>
                  </a:txBody>
                  <a:tcPr/>
                </a:tc>
                <a:tc>
                  <a:txBody>
                    <a:bodyPr/>
                    <a:lstStyle/>
                    <a:p>
                      <a:r>
                        <a:rPr lang="en-US" dirty="0"/>
                        <a:t>Use Case</a:t>
                      </a:r>
                    </a:p>
                  </a:txBody>
                  <a:tcPr/>
                </a:tc>
                <a:extLst>
                  <a:ext uri="{0D108BD9-81ED-4DB2-BD59-A6C34878D82A}">
                    <a16:rowId xmlns:a16="http://schemas.microsoft.com/office/drawing/2014/main" val="1509393868"/>
                  </a:ext>
                </a:extLst>
              </a:tr>
              <a:tr h="574569">
                <a:tc>
                  <a:txBody>
                    <a:bodyPr/>
                    <a:lstStyle/>
                    <a:p>
                      <a:r>
                        <a:rPr lang="en-US" dirty="0"/>
                        <a:t>FIDO Attestation</a:t>
                      </a:r>
                    </a:p>
                  </a:txBody>
                  <a:tcPr/>
                </a:tc>
                <a:tc>
                  <a:txBody>
                    <a:bodyPr/>
                    <a:lstStyle/>
                    <a:p>
                      <a:r>
                        <a:rPr lang="en-US" dirty="0"/>
                        <a:t>Attestation of FIDO Authenticator implementations</a:t>
                      </a:r>
                    </a:p>
                  </a:txBody>
                  <a:tcPr/>
                </a:tc>
                <a:extLst>
                  <a:ext uri="{0D108BD9-81ED-4DB2-BD59-A6C34878D82A}">
                    <a16:rowId xmlns:a16="http://schemas.microsoft.com/office/drawing/2014/main" val="1250037633"/>
                  </a:ext>
                </a:extLst>
              </a:tr>
              <a:tr h="550985">
                <a:tc>
                  <a:txBody>
                    <a:bodyPr/>
                    <a:lstStyle/>
                    <a:p>
                      <a:r>
                        <a:rPr lang="en-US" dirty="0"/>
                        <a:t>Android Key Store</a:t>
                      </a:r>
                    </a:p>
                  </a:txBody>
                  <a:tcPr/>
                </a:tc>
                <a:tc>
                  <a:txBody>
                    <a:bodyPr/>
                    <a:lstStyle/>
                    <a:p>
                      <a:r>
                        <a:rPr lang="en-US" dirty="0"/>
                        <a:t>Attestation key pairs in the key store</a:t>
                      </a:r>
                    </a:p>
                  </a:txBody>
                  <a:tcPr/>
                </a:tc>
                <a:extLst>
                  <a:ext uri="{0D108BD9-81ED-4DB2-BD59-A6C34878D82A}">
                    <a16:rowId xmlns:a16="http://schemas.microsoft.com/office/drawing/2014/main" val="4293170770"/>
                  </a:ext>
                </a:extLst>
              </a:tr>
              <a:tr h="834430">
                <a:tc>
                  <a:txBody>
                    <a:bodyPr/>
                    <a:lstStyle/>
                    <a:p>
                      <a:r>
                        <a:rPr lang="en-US" dirty="0"/>
                        <a:t>NEA</a:t>
                      </a:r>
                    </a:p>
                  </a:txBody>
                  <a:tcPr/>
                </a:tc>
                <a:tc>
                  <a:txBody>
                    <a:bodyPr/>
                    <a:lstStyle/>
                    <a:p>
                      <a:r>
                        <a:rPr lang="en-US" dirty="0"/>
                        <a:t>Collect and send endpoint security posture (e.g. anti-virus SW state and config) to enterprise collection / monitoring point</a:t>
                      </a:r>
                    </a:p>
                  </a:txBody>
                  <a:tcPr/>
                </a:tc>
                <a:extLst>
                  <a:ext uri="{0D108BD9-81ED-4DB2-BD59-A6C34878D82A}">
                    <a16:rowId xmlns:a16="http://schemas.microsoft.com/office/drawing/2014/main" val="796421027"/>
                  </a:ext>
                </a:extLst>
              </a:tr>
              <a:tr h="852050">
                <a:tc>
                  <a:txBody>
                    <a:bodyPr/>
                    <a:lstStyle/>
                    <a:p>
                      <a:r>
                        <a:rPr lang="en-US" dirty="0"/>
                        <a:t>RATS / NSF</a:t>
                      </a:r>
                    </a:p>
                  </a:txBody>
                  <a:tcPr/>
                </a:tc>
                <a:tc>
                  <a:txBody>
                    <a:bodyPr/>
                    <a:lstStyle/>
                    <a:p>
                      <a:r>
                        <a:rPr lang="en-US" dirty="0"/>
                        <a:t>Attestation / Measurement of SW on Network Security Functions (e.g., firewalls)</a:t>
                      </a:r>
                    </a:p>
                  </a:txBody>
                  <a:tcPr/>
                </a:tc>
                <a:extLst>
                  <a:ext uri="{0D108BD9-81ED-4DB2-BD59-A6C34878D82A}">
                    <a16:rowId xmlns:a16="http://schemas.microsoft.com/office/drawing/2014/main" val="1663479786"/>
                  </a:ext>
                </a:extLst>
              </a:tr>
              <a:tr h="647366">
                <a:tc>
                  <a:txBody>
                    <a:bodyPr/>
                    <a:lstStyle/>
                    <a:p>
                      <a:r>
                        <a:rPr lang="en-US" dirty="0"/>
                        <a:t>TPM</a:t>
                      </a:r>
                    </a:p>
                  </a:txBody>
                  <a:tcPr/>
                </a:tc>
                <a:tc>
                  <a:txBody>
                    <a:bodyPr/>
                    <a:lstStyle/>
                    <a:p>
                      <a:r>
                        <a:rPr lang="en-US" dirty="0"/>
                        <a:t>Attestation / Measurement of SW running on a device</a:t>
                      </a:r>
                    </a:p>
                  </a:txBody>
                  <a:tcPr/>
                </a:tc>
                <a:extLst>
                  <a:ext uri="{0D108BD9-81ED-4DB2-BD59-A6C34878D82A}">
                    <a16:rowId xmlns:a16="http://schemas.microsoft.com/office/drawing/2014/main" val="3057965412"/>
                  </a:ext>
                </a:extLst>
              </a:tr>
              <a:tr h="483440">
                <a:tc>
                  <a:txBody>
                    <a:bodyPr/>
                    <a:lstStyle/>
                    <a:p>
                      <a:r>
                        <a:rPr lang="en-US" dirty="0"/>
                        <a:t>BRSKI / Zero Touch</a:t>
                      </a:r>
                    </a:p>
                  </a:txBody>
                  <a:tcPr/>
                </a:tc>
                <a:tc>
                  <a:txBody>
                    <a:bodyPr/>
                    <a:lstStyle/>
                    <a:p>
                      <a:r>
                        <a:rPr lang="en-US" dirty="0"/>
                        <a:t>Authenticates IoT devices for enrollment in IoT management system</a:t>
                      </a:r>
                    </a:p>
                  </a:txBody>
                  <a:tcPr/>
                </a:tc>
                <a:extLst>
                  <a:ext uri="{0D108BD9-81ED-4DB2-BD59-A6C34878D82A}">
                    <a16:rowId xmlns:a16="http://schemas.microsoft.com/office/drawing/2014/main" val="257803294"/>
                  </a:ext>
                </a:extLst>
              </a:tr>
            </a:tbl>
          </a:graphicData>
        </a:graphic>
      </p:graphicFrame>
      <p:sp>
        <p:nvSpPr>
          <p:cNvPr id="4" name="Title 3">
            <a:extLst>
              <a:ext uri="{FF2B5EF4-FFF2-40B4-BE49-F238E27FC236}">
                <a16:creationId xmlns:a16="http://schemas.microsoft.com/office/drawing/2014/main" id="{FA9C5FDD-48A6-7B4B-AB36-EFD7114FCA8D}"/>
              </a:ext>
            </a:extLst>
          </p:cNvPr>
          <p:cNvSpPr>
            <a:spLocks noGrp="1"/>
          </p:cNvSpPr>
          <p:nvPr>
            <p:ph type="title"/>
          </p:nvPr>
        </p:nvSpPr>
        <p:spPr/>
        <p:txBody>
          <a:bodyPr/>
          <a:lstStyle/>
          <a:p>
            <a:r>
              <a:rPr lang="en-US" dirty="0"/>
              <a:t>Similar and Related Technologies</a:t>
            </a:r>
          </a:p>
        </p:txBody>
      </p:sp>
    </p:spTree>
    <p:extLst>
      <p:ext uri="{BB962C8B-B14F-4D97-AF65-F5344CB8AC3E}">
        <p14:creationId xmlns:p14="http://schemas.microsoft.com/office/powerpoint/2010/main" val="223447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269A-66C0-ED44-BBEB-50CA6B4A740B}"/>
              </a:ext>
            </a:extLst>
          </p:cNvPr>
          <p:cNvSpPr>
            <a:spLocks noGrp="1"/>
          </p:cNvSpPr>
          <p:nvPr>
            <p:ph type="title"/>
          </p:nvPr>
        </p:nvSpPr>
        <p:spPr/>
        <p:txBody>
          <a:bodyPr/>
          <a:lstStyle/>
          <a:p>
            <a:r>
              <a:rPr lang="en-US" dirty="0"/>
              <a:t>More Info</a:t>
            </a:r>
          </a:p>
        </p:txBody>
      </p:sp>
      <p:sp>
        <p:nvSpPr>
          <p:cNvPr id="3" name="Content Placeholder 2">
            <a:extLst>
              <a:ext uri="{FF2B5EF4-FFF2-40B4-BE49-F238E27FC236}">
                <a16:creationId xmlns:a16="http://schemas.microsoft.com/office/drawing/2014/main" id="{01DE9B68-29B4-E448-A2D9-9031030A452E}"/>
              </a:ext>
            </a:extLst>
          </p:cNvPr>
          <p:cNvSpPr>
            <a:spLocks noGrp="1"/>
          </p:cNvSpPr>
          <p:nvPr>
            <p:ph sz="quarter" idx="12"/>
          </p:nvPr>
        </p:nvSpPr>
        <p:spPr/>
        <p:txBody>
          <a:bodyPr/>
          <a:lstStyle/>
          <a:p>
            <a:r>
              <a:rPr lang="en-US" dirty="0"/>
              <a:t>Non-WG mailing list: </a:t>
            </a:r>
            <a:r>
              <a:rPr lang="en-US" dirty="0">
                <a:hlinkClick r:id="rId2"/>
              </a:rPr>
              <a:t>eat@ietf.org</a:t>
            </a:r>
            <a:endParaRPr lang="en-US" dirty="0"/>
          </a:p>
          <a:p>
            <a:r>
              <a:rPr lang="en-US" dirty="0"/>
              <a:t>Mail list info: https://</a:t>
            </a:r>
            <a:r>
              <a:rPr lang="en-US" dirty="0" err="1"/>
              <a:t>www.ietf.org</a:t>
            </a:r>
            <a:r>
              <a:rPr lang="en-US" dirty="0"/>
              <a:t>/mailman/</a:t>
            </a:r>
            <a:r>
              <a:rPr lang="en-US" dirty="0" err="1"/>
              <a:t>listinfo</a:t>
            </a:r>
            <a:r>
              <a:rPr lang="en-US" dirty="0"/>
              <a:t>/EAT</a:t>
            </a:r>
          </a:p>
          <a:p>
            <a:r>
              <a:rPr lang="en-US" dirty="0"/>
              <a:t>Draft document: https://</a:t>
            </a:r>
            <a:r>
              <a:rPr lang="en-US" dirty="0" err="1"/>
              <a:t>tools.ietf.org</a:t>
            </a:r>
            <a:r>
              <a:rPr lang="en-US" dirty="0"/>
              <a:t>/html/draft-mandyam-eat-00</a:t>
            </a:r>
          </a:p>
          <a:p>
            <a:r>
              <a:rPr lang="en-US" dirty="0" err="1"/>
              <a:t>Github</a:t>
            </a:r>
            <a:r>
              <a:rPr lang="en-US" dirty="0"/>
              <a:t>: https://</a:t>
            </a:r>
            <a:r>
              <a:rPr lang="en-US" dirty="0" err="1"/>
              <a:t>github.com</a:t>
            </a:r>
            <a:r>
              <a:rPr lang="en-US" dirty="0"/>
              <a:t>/eat-</a:t>
            </a:r>
            <a:r>
              <a:rPr lang="en-US" dirty="0" err="1"/>
              <a:t>ietf</a:t>
            </a:r>
            <a:r>
              <a:rPr lang="en-US" dirty="0"/>
              <a:t>-</a:t>
            </a:r>
            <a:r>
              <a:rPr lang="en-US" dirty="0" err="1"/>
              <a:t>wg</a:t>
            </a:r>
            <a:endParaRPr lang="en-US" dirty="0"/>
          </a:p>
        </p:txBody>
      </p:sp>
      <p:sp>
        <p:nvSpPr>
          <p:cNvPr id="5" name="Footer Placeholder 4">
            <a:extLst>
              <a:ext uri="{FF2B5EF4-FFF2-40B4-BE49-F238E27FC236}">
                <a16:creationId xmlns:a16="http://schemas.microsoft.com/office/drawing/2014/main" id="{D3D7CDE7-1893-7446-9AAA-49465A6B3A97}"/>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46282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34E42-E883-5646-972B-A21404129078}"/>
              </a:ext>
            </a:extLst>
          </p:cNvPr>
          <p:cNvSpPr>
            <a:spLocks noGrp="1"/>
          </p:cNvSpPr>
          <p:nvPr>
            <p:ph type="title"/>
          </p:nvPr>
        </p:nvSpPr>
        <p:spPr>
          <a:xfrm>
            <a:off x="550817" y="2932612"/>
            <a:ext cx="11430000" cy="914399"/>
          </a:xfrm>
        </p:spPr>
        <p:txBody>
          <a:bodyPr/>
          <a:lstStyle/>
          <a:p>
            <a:r>
              <a:rPr lang="en-US">
                <a:solidFill>
                  <a:schemeClr val="bg2">
                    <a:lumMod val="25000"/>
                  </a:schemeClr>
                </a:solidFill>
              </a:rPr>
              <a:t>Extra Slides Follow</a:t>
            </a:r>
          </a:p>
        </p:txBody>
      </p:sp>
    </p:spTree>
    <p:extLst>
      <p:ext uri="{BB962C8B-B14F-4D97-AF65-F5344CB8AC3E}">
        <p14:creationId xmlns:p14="http://schemas.microsoft.com/office/powerpoint/2010/main" val="332755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40AD7-F6E7-B941-A336-6701D212466B}"/>
              </a:ext>
            </a:extLst>
          </p:cNvPr>
          <p:cNvSpPr>
            <a:spLocks noGrp="1"/>
          </p:cNvSpPr>
          <p:nvPr>
            <p:ph idx="1"/>
          </p:nvPr>
        </p:nvSpPr>
        <p:spPr>
          <a:xfrm>
            <a:off x="491224" y="1185885"/>
            <a:ext cx="11190236" cy="5253818"/>
          </a:xfrm>
        </p:spPr>
        <p:txBody>
          <a:bodyPr/>
          <a:lstStyle/>
          <a:p>
            <a:r>
              <a:rPr lang="en-US" sz="2200" dirty="0"/>
              <a:t>COSE allows for signed data to be encrypted, vice versa (and even countersigning)</a:t>
            </a:r>
          </a:p>
          <a:p>
            <a:endParaRPr lang="en-US" sz="2200" dirty="0"/>
          </a:p>
          <a:p>
            <a:r>
              <a:rPr lang="en-US" sz="2200" dirty="0"/>
              <a:t>CBOR encryption provides algorithm flexibility, structuring and so-on like it does for signing.</a:t>
            </a:r>
          </a:p>
          <a:p>
            <a:endParaRPr lang="en-US" sz="2200" dirty="0"/>
          </a:p>
          <a:p>
            <a:r>
              <a:rPr lang="en-US" sz="2200" dirty="0"/>
              <a:t>Specifies how to combine AES symmetric encryption with EC or RSA public key</a:t>
            </a:r>
          </a:p>
          <a:p>
            <a:endParaRPr lang="en-US" sz="2200" dirty="0"/>
          </a:p>
          <a:p>
            <a:r>
              <a:rPr lang="en-US" sz="2200" dirty="0"/>
              <a:t>Encryption of tokens is optional, but useful</a:t>
            </a:r>
          </a:p>
          <a:p>
            <a:pPr marL="342900" lvl="1" indent="-342900">
              <a:buFontTx/>
              <a:buChar char="-"/>
            </a:pPr>
            <a:r>
              <a:rPr lang="en-US" sz="2000" dirty="0"/>
              <a:t>Protect data that needs to be secret</a:t>
            </a:r>
          </a:p>
          <a:p>
            <a:pPr marL="342900" lvl="1" indent="-342900">
              <a:buFontTx/>
              <a:buChar char="-"/>
            </a:pPr>
            <a:r>
              <a:rPr lang="en-US" sz="2000" dirty="0"/>
              <a:t>Useful in implementing a privacy proxy</a:t>
            </a:r>
          </a:p>
          <a:p>
            <a:pPr marL="342900" lvl="1" indent="-342900">
              <a:buFontTx/>
              <a:buChar char="-"/>
            </a:pPr>
            <a:r>
              <a:rPr lang="en-US" sz="2000" dirty="0"/>
              <a:t>Monetization of an attestation service</a:t>
            </a:r>
          </a:p>
          <a:p>
            <a:pPr lvl="1"/>
            <a:endParaRPr lang="en-US" dirty="0"/>
          </a:p>
          <a:p>
            <a:pPr lvl="1"/>
            <a:endParaRPr lang="en-US" dirty="0"/>
          </a:p>
          <a:p>
            <a:pPr lvl="1"/>
            <a:endParaRPr lang="en-US" dirty="0"/>
          </a:p>
          <a:p>
            <a:pPr lvl="1"/>
            <a:endParaRPr lang="en-US" dirty="0"/>
          </a:p>
          <a:p>
            <a:pPr marL="0" lvl="3" indent="0">
              <a:buNone/>
            </a:pPr>
            <a:r>
              <a:rPr lang="en-US" dirty="0"/>
              <a:t>		</a:t>
            </a:r>
          </a:p>
          <a:p>
            <a:pPr marL="0" lvl="3" indent="0">
              <a:buNone/>
            </a:pPr>
            <a:endParaRPr lang="en-US" dirty="0"/>
          </a:p>
        </p:txBody>
      </p:sp>
      <p:sp>
        <p:nvSpPr>
          <p:cNvPr id="5" name="Title 4">
            <a:extLst>
              <a:ext uri="{FF2B5EF4-FFF2-40B4-BE49-F238E27FC236}">
                <a16:creationId xmlns:a16="http://schemas.microsoft.com/office/drawing/2014/main" id="{EEF64F32-9BC9-0741-9118-C7BA117302A0}"/>
              </a:ext>
            </a:extLst>
          </p:cNvPr>
          <p:cNvSpPr>
            <a:spLocks noGrp="1"/>
          </p:cNvSpPr>
          <p:nvPr>
            <p:ph type="title"/>
          </p:nvPr>
        </p:nvSpPr>
        <p:spPr>
          <a:xfrm>
            <a:off x="491224" y="566970"/>
            <a:ext cx="11190236" cy="454292"/>
          </a:xfrm>
        </p:spPr>
        <p:txBody>
          <a:bodyPr/>
          <a:lstStyle/>
          <a:p>
            <a:r>
              <a:rPr lang="en-US" sz="3600"/>
              <a:t>Encryption Format</a:t>
            </a:r>
          </a:p>
        </p:txBody>
      </p:sp>
    </p:spTree>
    <p:extLst>
      <p:ext uri="{BB962C8B-B14F-4D97-AF65-F5344CB8AC3E}">
        <p14:creationId xmlns:p14="http://schemas.microsoft.com/office/powerpoint/2010/main" val="362746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F85F2-0C93-0A4C-92CD-A05F12CD9B94}"/>
              </a:ext>
            </a:extLst>
          </p:cNvPr>
          <p:cNvSpPr>
            <a:spLocks noGrp="1"/>
          </p:cNvSpPr>
          <p:nvPr>
            <p:ph type="title"/>
          </p:nvPr>
        </p:nvSpPr>
        <p:spPr/>
        <p:txBody>
          <a:bodyPr/>
          <a:lstStyle/>
          <a:p>
            <a:r>
              <a:rPr lang="en-US" dirty="0"/>
              <a:t>End-end Attestation Flow – Two scenarios</a:t>
            </a:r>
          </a:p>
        </p:txBody>
      </p:sp>
      <p:sp>
        <p:nvSpPr>
          <p:cNvPr id="72" name="TextBox 71">
            <a:extLst>
              <a:ext uri="{FF2B5EF4-FFF2-40B4-BE49-F238E27FC236}">
                <a16:creationId xmlns:a16="http://schemas.microsoft.com/office/drawing/2014/main" id="{147C639A-F742-294B-AA9D-E202CD40BD99}"/>
              </a:ext>
            </a:extLst>
          </p:cNvPr>
          <p:cNvSpPr txBox="1"/>
          <p:nvPr/>
        </p:nvSpPr>
        <p:spPr>
          <a:xfrm>
            <a:off x="1463041" y="1516018"/>
            <a:ext cx="2377440" cy="1005840"/>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Device / Chip Vendor</a:t>
            </a:r>
          </a:p>
        </p:txBody>
      </p:sp>
      <p:sp>
        <p:nvSpPr>
          <p:cNvPr id="73" name="TextBox 72">
            <a:extLst>
              <a:ext uri="{FF2B5EF4-FFF2-40B4-BE49-F238E27FC236}">
                <a16:creationId xmlns:a16="http://schemas.microsoft.com/office/drawing/2014/main" id="{8D4A90DC-D749-9B43-B961-C07E9483B41B}"/>
              </a:ext>
            </a:extLst>
          </p:cNvPr>
          <p:cNvSpPr txBox="1"/>
          <p:nvPr/>
        </p:nvSpPr>
        <p:spPr>
          <a:xfrm>
            <a:off x="423453" y="3463808"/>
            <a:ext cx="1959428" cy="711925"/>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Device / Chip</a:t>
            </a:r>
          </a:p>
        </p:txBody>
      </p:sp>
      <p:sp>
        <p:nvSpPr>
          <p:cNvPr id="74" name="TextBox 73">
            <a:extLst>
              <a:ext uri="{FF2B5EF4-FFF2-40B4-BE49-F238E27FC236}">
                <a16:creationId xmlns:a16="http://schemas.microsoft.com/office/drawing/2014/main" id="{17B63D57-DA0A-4D40-8EEE-F29285407AEB}"/>
              </a:ext>
            </a:extLst>
          </p:cNvPr>
          <p:cNvSpPr txBox="1"/>
          <p:nvPr/>
        </p:nvSpPr>
        <p:spPr>
          <a:xfrm>
            <a:off x="2633259" y="4482311"/>
            <a:ext cx="2542628" cy="1005840"/>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Relying Party</a:t>
            </a:r>
          </a:p>
        </p:txBody>
      </p:sp>
      <p:cxnSp>
        <p:nvCxnSpPr>
          <p:cNvPr id="75" name="Curved Connector 74">
            <a:extLst>
              <a:ext uri="{FF2B5EF4-FFF2-40B4-BE49-F238E27FC236}">
                <a16:creationId xmlns:a16="http://schemas.microsoft.com/office/drawing/2014/main" id="{9D5F7475-5605-9546-96C9-D5CDD9DCC09B}"/>
              </a:ext>
            </a:extLst>
          </p:cNvPr>
          <p:cNvCxnSpPr>
            <a:cxnSpLocks/>
            <a:endCxn id="73" idx="0"/>
          </p:cNvCxnSpPr>
          <p:nvPr/>
        </p:nvCxnSpPr>
        <p:spPr>
          <a:xfrm rot="5400000">
            <a:off x="1301421" y="2536602"/>
            <a:ext cx="1028953" cy="825459"/>
          </a:xfrm>
          <a:prstGeom prst="curvedConnector3">
            <a:avLst/>
          </a:prstGeom>
          <a:noFill/>
          <a:ln w="28575" cap="flat" cmpd="sng" algn="ctr">
            <a:solidFill>
              <a:srgbClr val="015486"/>
            </a:solidFill>
            <a:prstDash val="solid"/>
            <a:miter lim="800000"/>
            <a:tailEnd type="triangle"/>
          </a:ln>
          <a:effectLst/>
        </p:spPr>
      </p:cxnSp>
      <p:cxnSp>
        <p:nvCxnSpPr>
          <p:cNvPr id="81" name="Curved Connector 80">
            <a:extLst>
              <a:ext uri="{FF2B5EF4-FFF2-40B4-BE49-F238E27FC236}">
                <a16:creationId xmlns:a16="http://schemas.microsoft.com/office/drawing/2014/main" id="{A6FCE2B0-859A-A140-B09A-DD219E0D4BBD}"/>
              </a:ext>
            </a:extLst>
          </p:cNvPr>
          <p:cNvCxnSpPr>
            <a:cxnSpLocks/>
            <a:stCxn id="73" idx="2"/>
            <a:endCxn id="118" idx="2"/>
          </p:cNvCxnSpPr>
          <p:nvPr/>
        </p:nvCxnSpPr>
        <p:spPr>
          <a:xfrm rot="16200000" flipH="1">
            <a:off x="1580925" y="3997974"/>
            <a:ext cx="926514" cy="1282031"/>
          </a:xfrm>
          <a:prstGeom prst="curvedConnector2">
            <a:avLst/>
          </a:prstGeom>
          <a:noFill/>
          <a:ln w="28575" cap="flat" cmpd="sng" algn="ctr">
            <a:solidFill>
              <a:srgbClr val="015486"/>
            </a:solidFill>
            <a:prstDash val="solid"/>
            <a:miter lim="800000"/>
            <a:tailEnd type="triangle"/>
          </a:ln>
          <a:effectLst/>
        </p:spPr>
      </p:cxnSp>
      <p:cxnSp>
        <p:nvCxnSpPr>
          <p:cNvPr id="83" name="Curved Connector 82">
            <a:extLst>
              <a:ext uri="{FF2B5EF4-FFF2-40B4-BE49-F238E27FC236}">
                <a16:creationId xmlns:a16="http://schemas.microsoft.com/office/drawing/2014/main" id="{F50166BC-AC84-3845-A7C1-EB624A873A14}"/>
              </a:ext>
            </a:extLst>
          </p:cNvPr>
          <p:cNvCxnSpPr>
            <a:cxnSpLocks/>
            <a:stCxn id="117" idx="0"/>
          </p:cNvCxnSpPr>
          <p:nvPr/>
        </p:nvCxnSpPr>
        <p:spPr>
          <a:xfrm rot="16200000" flipV="1">
            <a:off x="2086608" y="3424039"/>
            <a:ext cx="2449852" cy="432407"/>
          </a:xfrm>
          <a:prstGeom prst="curvedConnector3">
            <a:avLst>
              <a:gd name="adj1" fmla="val 50000"/>
            </a:avLst>
          </a:prstGeom>
          <a:noFill/>
          <a:ln w="28575" cap="flat" cmpd="sng" algn="ctr">
            <a:solidFill>
              <a:srgbClr val="015486"/>
            </a:solidFill>
            <a:prstDash val="solid"/>
            <a:miter lim="800000"/>
            <a:tailEnd type="triangle"/>
          </a:ln>
          <a:effectLst/>
        </p:spPr>
      </p:cxnSp>
      <p:cxnSp>
        <p:nvCxnSpPr>
          <p:cNvPr id="85" name="Curved Connector 84">
            <a:extLst>
              <a:ext uri="{FF2B5EF4-FFF2-40B4-BE49-F238E27FC236}">
                <a16:creationId xmlns:a16="http://schemas.microsoft.com/office/drawing/2014/main" id="{937C966D-D37A-F94A-8656-8B1D16EFBB00}"/>
              </a:ext>
            </a:extLst>
          </p:cNvPr>
          <p:cNvCxnSpPr>
            <a:cxnSpLocks/>
          </p:cNvCxnSpPr>
          <p:nvPr/>
        </p:nvCxnSpPr>
        <p:spPr>
          <a:xfrm rot="16200000" flipH="1">
            <a:off x="2996343" y="2969691"/>
            <a:ext cx="2242027" cy="1243489"/>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90" name="TextBox 89">
            <a:extLst>
              <a:ext uri="{FF2B5EF4-FFF2-40B4-BE49-F238E27FC236}">
                <a16:creationId xmlns:a16="http://schemas.microsoft.com/office/drawing/2014/main" id="{A1B9BB67-11C9-3846-A317-7FB951CF9716}"/>
              </a:ext>
            </a:extLst>
          </p:cNvPr>
          <p:cNvSpPr txBox="1"/>
          <p:nvPr/>
        </p:nvSpPr>
        <p:spPr>
          <a:xfrm>
            <a:off x="2746465" y="1939742"/>
            <a:ext cx="964475" cy="530679"/>
          </a:xfrm>
          <a:prstGeom prst="rect">
            <a:avLst/>
          </a:prstGeom>
          <a:solidFill>
            <a:srgbClr val="33ACC4">
              <a:lumMod val="50000"/>
            </a:srgbClr>
          </a:solidFill>
        </p:spPr>
        <p:txBody>
          <a:bodyPr wrap="square" lIns="0" tIns="0" rIns="0" bIns="0"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Verification Process</a:t>
            </a:r>
          </a:p>
        </p:txBody>
      </p:sp>
      <p:sp>
        <p:nvSpPr>
          <p:cNvPr id="92" name="Rounded Rectangle 91">
            <a:extLst>
              <a:ext uri="{FF2B5EF4-FFF2-40B4-BE49-F238E27FC236}">
                <a16:creationId xmlns:a16="http://schemas.microsoft.com/office/drawing/2014/main" id="{2EBBAB79-6DA1-1B45-BC61-3B99130557B2}"/>
              </a:ext>
            </a:extLst>
          </p:cNvPr>
          <p:cNvSpPr/>
          <p:nvPr/>
        </p:nvSpPr>
        <p:spPr>
          <a:xfrm>
            <a:off x="1503248" y="4851284"/>
            <a:ext cx="825133" cy="407786"/>
          </a:xfrm>
          <a:prstGeom prst="roundRect">
            <a:avLst>
              <a:gd name="adj" fmla="val 5580"/>
            </a:avLst>
          </a:prstGeom>
          <a:solidFill>
            <a:srgbClr val="B4B4B4">
              <a:lumMod val="40000"/>
              <a:lumOff val="60000"/>
            </a:srgbClr>
          </a:solidFill>
          <a:ln w="38100">
            <a:noFill/>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Token</a:t>
            </a:r>
          </a:p>
        </p:txBody>
      </p:sp>
      <p:sp>
        <p:nvSpPr>
          <p:cNvPr id="93" name="Rounded Rectangle 92">
            <a:extLst>
              <a:ext uri="{FF2B5EF4-FFF2-40B4-BE49-F238E27FC236}">
                <a16:creationId xmlns:a16="http://schemas.microsoft.com/office/drawing/2014/main" id="{33F6F0BB-A356-204A-993E-D8C8E4B66A49}"/>
              </a:ext>
            </a:extLst>
          </p:cNvPr>
          <p:cNvSpPr/>
          <p:nvPr/>
        </p:nvSpPr>
        <p:spPr>
          <a:xfrm>
            <a:off x="2719400" y="3289802"/>
            <a:ext cx="825133" cy="407786"/>
          </a:xfrm>
          <a:prstGeom prst="roundRect">
            <a:avLst>
              <a:gd name="adj" fmla="val 5580"/>
            </a:avLst>
          </a:prstGeom>
          <a:solidFill>
            <a:srgbClr val="B4B4B4">
              <a:lumMod val="40000"/>
              <a:lumOff val="60000"/>
            </a:srgbClr>
          </a:solidFill>
          <a:ln w="38100">
            <a:noFill/>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Token</a:t>
            </a:r>
          </a:p>
        </p:txBody>
      </p:sp>
      <p:sp>
        <p:nvSpPr>
          <p:cNvPr id="94" name="TextBox 93">
            <a:extLst>
              <a:ext uri="{FF2B5EF4-FFF2-40B4-BE49-F238E27FC236}">
                <a16:creationId xmlns:a16="http://schemas.microsoft.com/office/drawing/2014/main" id="{96763F77-A40B-B340-861D-4BEE2968AB85}"/>
              </a:ext>
            </a:extLst>
          </p:cNvPr>
          <p:cNvSpPr txBox="1"/>
          <p:nvPr/>
        </p:nvSpPr>
        <p:spPr>
          <a:xfrm>
            <a:off x="562065" y="5718291"/>
            <a:ext cx="4368800" cy="464910"/>
          </a:xfrm>
          <a:prstGeom prst="rect">
            <a:avLst/>
          </a:prstGeom>
          <a:noFill/>
        </p:spPr>
        <p:txBody>
          <a:bodyPr wrap="none" lIns="0" tIns="0" rIns="0" bIns="0" rtlCol="0" anchor="t" anchorCtr="0">
            <a:noAutofit/>
          </a:bodyPr>
          <a:lstStyle/>
          <a:p>
            <a:r>
              <a:rPr lang="en-US" dirty="0">
                <a:solidFill>
                  <a:prstClr val="black"/>
                </a:solidFill>
                <a:latin typeface="Arial"/>
              </a:rPr>
              <a:t>1. Device / Chip Vendor Provides a Service</a:t>
            </a:r>
          </a:p>
        </p:txBody>
      </p:sp>
      <p:sp>
        <p:nvSpPr>
          <p:cNvPr id="95" name="TextBox 94">
            <a:extLst>
              <a:ext uri="{FF2B5EF4-FFF2-40B4-BE49-F238E27FC236}">
                <a16:creationId xmlns:a16="http://schemas.microsoft.com/office/drawing/2014/main" id="{9CB5074B-EB74-004F-9DCE-D9B4FD5D09CD}"/>
              </a:ext>
            </a:extLst>
          </p:cNvPr>
          <p:cNvSpPr txBox="1"/>
          <p:nvPr/>
        </p:nvSpPr>
        <p:spPr>
          <a:xfrm>
            <a:off x="725355" y="2815771"/>
            <a:ext cx="1933303"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Provisions private keys during manufacturing</a:t>
            </a:r>
          </a:p>
        </p:txBody>
      </p:sp>
      <p:sp>
        <p:nvSpPr>
          <p:cNvPr id="97" name="TextBox 96">
            <a:extLst>
              <a:ext uri="{FF2B5EF4-FFF2-40B4-BE49-F238E27FC236}">
                <a16:creationId xmlns:a16="http://schemas.microsoft.com/office/drawing/2014/main" id="{8C10C72C-B0F1-1940-BEC3-D1F8FB406EA3}"/>
              </a:ext>
            </a:extLst>
          </p:cNvPr>
          <p:cNvSpPr txBox="1"/>
          <p:nvPr/>
        </p:nvSpPr>
        <p:spPr>
          <a:xfrm>
            <a:off x="589476" y="4308168"/>
            <a:ext cx="1933303"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Token – Carried in protocol messages</a:t>
            </a:r>
          </a:p>
        </p:txBody>
      </p:sp>
      <p:sp>
        <p:nvSpPr>
          <p:cNvPr id="98" name="TextBox 97">
            <a:extLst>
              <a:ext uri="{FF2B5EF4-FFF2-40B4-BE49-F238E27FC236}">
                <a16:creationId xmlns:a16="http://schemas.microsoft.com/office/drawing/2014/main" id="{99A82568-3481-BA40-9FEB-4F07C00C3360}"/>
              </a:ext>
            </a:extLst>
          </p:cNvPr>
          <p:cNvSpPr txBox="1"/>
          <p:nvPr/>
        </p:nvSpPr>
        <p:spPr>
          <a:xfrm>
            <a:off x="2988678" y="3948532"/>
            <a:ext cx="1190899"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Token – Sent for verification</a:t>
            </a:r>
          </a:p>
        </p:txBody>
      </p:sp>
      <p:sp>
        <p:nvSpPr>
          <p:cNvPr id="99" name="TextBox 98">
            <a:extLst>
              <a:ext uri="{FF2B5EF4-FFF2-40B4-BE49-F238E27FC236}">
                <a16:creationId xmlns:a16="http://schemas.microsoft.com/office/drawing/2014/main" id="{578C1A43-A55A-9D43-8626-1EF1C573A38D}"/>
              </a:ext>
            </a:extLst>
          </p:cNvPr>
          <p:cNvSpPr txBox="1"/>
          <p:nvPr/>
        </p:nvSpPr>
        <p:spPr>
          <a:xfrm>
            <a:off x="3757751" y="3382372"/>
            <a:ext cx="1190899"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Verified payload</a:t>
            </a:r>
          </a:p>
        </p:txBody>
      </p:sp>
      <p:sp>
        <p:nvSpPr>
          <p:cNvPr id="100" name="TextBox 99">
            <a:extLst>
              <a:ext uri="{FF2B5EF4-FFF2-40B4-BE49-F238E27FC236}">
                <a16:creationId xmlns:a16="http://schemas.microsoft.com/office/drawing/2014/main" id="{C95A397F-72C8-8E45-BBF7-7B0902A97C12}"/>
              </a:ext>
            </a:extLst>
          </p:cNvPr>
          <p:cNvSpPr txBox="1"/>
          <p:nvPr/>
        </p:nvSpPr>
        <p:spPr>
          <a:xfrm>
            <a:off x="7646481" y="1502956"/>
            <a:ext cx="2377440" cy="1005840"/>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Device / Chip Vendor</a:t>
            </a:r>
          </a:p>
        </p:txBody>
      </p:sp>
      <p:sp>
        <p:nvSpPr>
          <p:cNvPr id="101" name="TextBox 100">
            <a:extLst>
              <a:ext uri="{FF2B5EF4-FFF2-40B4-BE49-F238E27FC236}">
                <a16:creationId xmlns:a16="http://schemas.microsoft.com/office/drawing/2014/main" id="{E08C41AB-6FF6-EF45-95E0-BDEE702EF4F4}"/>
              </a:ext>
            </a:extLst>
          </p:cNvPr>
          <p:cNvSpPr txBox="1"/>
          <p:nvPr/>
        </p:nvSpPr>
        <p:spPr>
          <a:xfrm>
            <a:off x="6606893" y="3450746"/>
            <a:ext cx="1959428" cy="711925"/>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Device / Chip</a:t>
            </a:r>
          </a:p>
        </p:txBody>
      </p:sp>
      <p:sp>
        <p:nvSpPr>
          <p:cNvPr id="102" name="TextBox 101">
            <a:extLst>
              <a:ext uri="{FF2B5EF4-FFF2-40B4-BE49-F238E27FC236}">
                <a16:creationId xmlns:a16="http://schemas.microsoft.com/office/drawing/2014/main" id="{9FE77A73-0A5D-A74A-ACB4-077D87C18EEC}"/>
              </a:ext>
            </a:extLst>
          </p:cNvPr>
          <p:cNvSpPr txBox="1"/>
          <p:nvPr/>
        </p:nvSpPr>
        <p:spPr>
          <a:xfrm>
            <a:off x="8816699" y="4469249"/>
            <a:ext cx="2542628" cy="1005840"/>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Relying Party</a:t>
            </a:r>
          </a:p>
        </p:txBody>
      </p:sp>
      <p:cxnSp>
        <p:nvCxnSpPr>
          <p:cNvPr id="103" name="Curved Connector 102">
            <a:extLst>
              <a:ext uri="{FF2B5EF4-FFF2-40B4-BE49-F238E27FC236}">
                <a16:creationId xmlns:a16="http://schemas.microsoft.com/office/drawing/2014/main" id="{2589C30B-7B4E-E340-8C8A-333AB6CE374E}"/>
              </a:ext>
            </a:extLst>
          </p:cNvPr>
          <p:cNvCxnSpPr>
            <a:cxnSpLocks/>
            <a:stCxn id="100" idx="2"/>
            <a:endCxn id="101" idx="0"/>
          </p:cNvCxnSpPr>
          <p:nvPr/>
        </p:nvCxnSpPr>
        <p:spPr>
          <a:xfrm rot="5400000">
            <a:off x="7739929" y="2355474"/>
            <a:ext cx="941950" cy="1248594"/>
          </a:xfrm>
          <a:prstGeom prst="curvedConnector3">
            <a:avLst/>
          </a:prstGeom>
          <a:noFill/>
          <a:ln w="28575" cap="flat" cmpd="sng" algn="ctr">
            <a:solidFill>
              <a:srgbClr val="015486"/>
            </a:solidFill>
            <a:prstDash val="solid"/>
            <a:miter lim="800000"/>
            <a:tailEnd type="triangle"/>
          </a:ln>
          <a:effectLst/>
        </p:spPr>
      </p:cxnSp>
      <p:cxnSp>
        <p:nvCxnSpPr>
          <p:cNvPr id="104" name="Curved Connector 103">
            <a:extLst>
              <a:ext uri="{FF2B5EF4-FFF2-40B4-BE49-F238E27FC236}">
                <a16:creationId xmlns:a16="http://schemas.microsoft.com/office/drawing/2014/main" id="{492F56C8-3846-FD47-BBE8-0B477C7B1D7A}"/>
              </a:ext>
            </a:extLst>
          </p:cNvPr>
          <p:cNvCxnSpPr>
            <a:cxnSpLocks/>
            <a:stCxn id="101" idx="2"/>
            <a:endCxn id="108" idx="1"/>
          </p:cNvCxnSpPr>
          <p:nvPr/>
        </p:nvCxnSpPr>
        <p:spPr>
          <a:xfrm rot="16200000" flipH="1">
            <a:off x="7912970" y="3836307"/>
            <a:ext cx="971969" cy="1624695"/>
          </a:xfrm>
          <a:prstGeom prst="curvedConnector2">
            <a:avLst/>
          </a:prstGeom>
          <a:noFill/>
          <a:ln w="28575" cap="flat" cmpd="sng" algn="ctr">
            <a:solidFill>
              <a:srgbClr val="015486"/>
            </a:solidFill>
            <a:prstDash val="solid"/>
            <a:miter lim="800000"/>
            <a:tailEnd type="triangle"/>
          </a:ln>
          <a:effectLst/>
        </p:spPr>
      </p:cxnSp>
      <p:cxnSp>
        <p:nvCxnSpPr>
          <p:cNvPr id="105" name="Curved Connector 104">
            <a:extLst>
              <a:ext uri="{FF2B5EF4-FFF2-40B4-BE49-F238E27FC236}">
                <a16:creationId xmlns:a16="http://schemas.microsoft.com/office/drawing/2014/main" id="{5A02002B-5FFA-8C4B-AE84-F5DB1BF8C673}"/>
              </a:ext>
            </a:extLst>
          </p:cNvPr>
          <p:cNvCxnSpPr>
            <a:cxnSpLocks/>
            <a:endCxn id="108" idx="0"/>
          </p:cNvCxnSpPr>
          <p:nvPr/>
        </p:nvCxnSpPr>
        <p:spPr>
          <a:xfrm rot="16200000" flipH="1">
            <a:off x="8342109" y="3517869"/>
            <a:ext cx="2360504" cy="342358"/>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106" name="Rounded Rectangle 105">
            <a:extLst>
              <a:ext uri="{FF2B5EF4-FFF2-40B4-BE49-F238E27FC236}">
                <a16:creationId xmlns:a16="http://schemas.microsoft.com/office/drawing/2014/main" id="{07D565D5-8C6E-D04A-AFDC-10C2424D0CE0}"/>
              </a:ext>
            </a:extLst>
          </p:cNvPr>
          <p:cNvSpPr/>
          <p:nvPr/>
        </p:nvSpPr>
        <p:spPr>
          <a:xfrm>
            <a:off x="7834531" y="4929058"/>
            <a:ext cx="825133" cy="407786"/>
          </a:xfrm>
          <a:prstGeom prst="roundRect">
            <a:avLst>
              <a:gd name="adj" fmla="val 5580"/>
            </a:avLst>
          </a:prstGeom>
          <a:solidFill>
            <a:srgbClr val="B4B4B4">
              <a:lumMod val="40000"/>
              <a:lumOff val="60000"/>
            </a:srgbClr>
          </a:solidFill>
          <a:ln w="38100">
            <a:noFill/>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Token</a:t>
            </a:r>
          </a:p>
        </p:txBody>
      </p:sp>
      <p:sp>
        <p:nvSpPr>
          <p:cNvPr id="108" name="TextBox 107">
            <a:extLst>
              <a:ext uri="{FF2B5EF4-FFF2-40B4-BE49-F238E27FC236}">
                <a16:creationId xmlns:a16="http://schemas.microsoft.com/office/drawing/2014/main" id="{6B0C12F5-8876-144D-B58D-57111FFE6A07}"/>
              </a:ext>
            </a:extLst>
          </p:cNvPr>
          <p:cNvSpPr txBox="1"/>
          <p:nvPr/>
        </p:nvSpPr>
        <p:spPr>
          <a:xfrm>
            <a:off x="9211302" y="4869300"/>
            <a:ext cx="964475" cy="530679"/>
          </a:xfrm>
          <a:prstGeom prst="rect">
            <a:avLst/>
          </a:prstGeom>
          <a:solidFill>
            <a:srgbClr val="33ACC4">
              <a:lumMod val="50000"/>
            </a:srgbClr>
          </a:solidFill>
        </p:spPr>
        <p:txBody>
          <a:bodyPr wrap="square" lIns="0" tIns="0" rIns="0" bIns="0"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Verification Process</a:t>
            </a:r>
          </a:p>
        </p:txBody>
      </p:sp>
      <p:sp>
        <p:nvSpPr>
          <p:cNvPr id="109" name="TextBox 108">
            <a:extLst>
              <a:ext uri="{FF2B5EF4-FFF2-40B4-BE49-F238E27FC236}">
                <a16:creationId xmlns:a16="http://schemas.microsoft.com/office/drawing/2014/main" id="{A7641E20-30A1-CD46-AC01-A0D57C694498}"/>
              </a:ext>
            </a:extLst>
          </p:cNvPr>
          <p:cNvSpPr txBox="1"/>
          <p:nvPr/>
        </p:nvSpPr>
        <p:spPr>
          <a:xfrm>
            <a:off x="6745505" y="5705229"/>
            <a:ext cx="4368800" cy="464910"/>
          </a:xfrm>
          <a:prstGeom prst="rect">
            <a:avLst/>
          </a:prstGeom>
          <a:noFill/>
        </p:spPr>
        <p:txBody>
          <a:bodyPr wrap="none" lIns="0" tIns="0" rIns="0" bIns="0" rtlCol="0" anchor="t" anchorCtr="0">
            <a:noAutofit/>
          </a:bodyPr>
          <a:lstStyle/>
          <a:p>
            <a:r>
              <a:rPr lang="en-US" dirty="0">
                <a:solidFill>
                  <a:prstClr val="black"/>
                </a:solidFill>
                <a:latin typeface="Arial"/>
              </a:rPr>
              <a:t>2. Device / Chip Vendor Provides Keys</a:t>
            </a:r>
          </a:p>
        </p:txBody>
      </p:sp>
      <p:sp>
        <p:nvSpPr>
          <p:cNvPr id="111" name="TextBox 110">
            <a:extLst>
              <a:ext uri="{FF2B5EF4-FFF2-40B4-BE49-F238E27FC236}">
                <a16:creationId xmlns:a16="http://schemas.microsoft.com/office/drawing/2014/main" id="{36AE2A29-D48D-8242-A33C-1029D321A346}"/>
              </a:ext>
            </a:extLst>
          </p:cNvPr>
          <p:cNvSpPr txBox="1"/>
          <p:nvPr/>
        </p:nvSpPr>
        <p:spPr>
          <a:xfrm>
            <a:off x="7035795" y="2802709"/>
            <a:ext cx="1933303"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Provisions private keys during manufacturing</a:t>
            </a:r>
          </a:p>
        </p:txBody>
      </p:sp>
      <p:sp>
        <p:nvSpPr>
          <p:cNvPr id="112" name="TextBox 111">
            <a:extLst>
              <a:ext uri="{FF2B5EF4-FFF2-40B4-BE49-F238E27FC236}">
                <a16:creationId xmlns:a16="http://schemas.microsoft.com/office/drawing/2014/main" id="{E8FA38EB-3867-A54E-8190-B2683AC5B005}"/>
              </a:ext>
            </a:extLst>
          </p:cNvPr>
          <p:cNvSpPr txBox="1"/>
          <p:nvPr/>
        </p:nvSpPr>
        <p:spPr>
          <a:xfrm>
            <a:off x="6835659" y="4318001"/>
            <a:ext cx="1933303"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Token – Carried in protocol messages</a:t>
            </a:r>
          </a:p>
        </p:txBody>
      </p:sp>
      <p:sp>
        <p:nvSpPr>
          <p:cNvPr id="113" name="TextBox 112">
            <a:extLst>
              <a:ext uri="{FF2B5EF4-FFF2-40B4-BE49-F238E27FC236}">
                <a16:creationId xmlns:a16="http://schemas.microsoft.com/office/drawing/2014/main" id="{BFD8E6C3-E5F9-484C-A324-961BF3862579}"/>
              </a:ext>
            </a:extLst>
          </p:cNvPr>
          <p:cNvSpPr txBox="1"/>
          <p:nvPr/>
        </p:nvSpPr>
        <p:spPr>
          <a:xfrm>
            <a:off x="9033665" y="3214385"/>
            <a:ext cx="1190899"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Verification Keys</a:t>
            </a:r>
          </a:p>
        </p:txBody>
      </p:sp>
      <p:cxnSp>
        <p:nvCxnSpPr>
          <p:cNvPr id="114" name="Curved Connector 113">
            <a:extLst>
              <a:ext uri="{FF2B5EF4-FFF2-40B4-BE49-F238E27FC236}">
                <a16:creationId xmlns:a16="http://schemas.microsoft.com/office/drawing/2014/main" id="{07ADA1DA-D675-8442-9ECD-0611C780B97B}"/>
              </a:ext>
            </a:extLst>
          </p:cNvPr>
          <p:cNvCxnSpPr>
            <a:cxnSpLocks/>
            <a:stCxn id="118" idx="0"/>
            <a:endCxn id="117" idx="2"/>
          </p:cNvCxnSpPr>
          <p:nvPr/>
        </p:nvCxnSpPr>
        <p:spPr>
          <a:xfrm flipV="1">
            <a:off x="2730917" y="4910888"/>
            <a:ext cx="796820" cy="191359"/>
          </a:xfrm>
          <a:prstGeom prst="curvedConnector2">
            <a:avLst/>
          </a:prstGeom>
          <a:noFill/>
          <a:ln w="28575" cap="flat" cmpd="sng" algn="ctr">
            <a:solidFill>
              <a:srgbClr val="015486"/>
            </a:solidFill>
            <a:prstDash val="solid"/>
            <a:miter lim="800000"/>
            <a:tailEnd type="triangle"/>
          </a:ln>
          <a:effectLst/>
        </p:spPr>
      </p:cxnSp>
      <p:sp>
        <p:nvSpPr>
          <p:cNvPr id="115" name="TextBox 114">
            <a:extLst>
              <a:ext uri="{FF2B5EF4-FFF2-40B4-BE49-F238E27FC236}">
                <a16:creationId xmlns:a16="http://schemas.microsoft.com/office/drawing/2014/main" id="{C1CA39A6-67C0-B042-9EB9-FAB0EC21ED72}"/>
              </a:ext>
            </a:extLst>
          </p:cNvPr>
          <p:cNvSpPr txBox="1"/>
          <p:nvPr/>
        </p:nvSpPr>
        <p:spPr>
          <a:xfrm>
            <a:off x="10554603" y="4914482"/>
            <a:ext cx="1190899" cy="530679"/>
          </a:xfrm>
          <a:prstGeom prst="rect">
            <a:avLst/>
          </a:prstGeom>
          <a:noFill/>
        </p:spPr>
        <p:txBody>
          <a:bodyPr wrap="square" lIns="0" tIns="0" rIns="0" bIns="0" rtlCol="0" anchor="t" anchorCtr="0">
            <a:noAutofit/>
          </a:bodyPr>
          <a:lstStyle/>
          <a:p>
            <a:r>
              <a:rPr lang="en-US" sz="1400" dirty="0">
                <a:solidFill>
                  <a:prstClr val="black"/>
                </a:solidFill>
                <a:latin typeface="Arial"/>
              </a:rPr>
              <a:t>Verified payload</a:t>
            </a:r>
          </a:p>
        </p:txBody>
      </p:sp>
      <p:cxnSp>
        <p:nvCxnSpPr>
          <p:cNvPr id="116" name="Curved Connector 115">
            <a:extLst>
              <a:ext uri="{FF2B5EF4-FFF2-40B4-BE49-F238E27FC236}">
                <a16:creationId xmlns:a16="http://schemas.microsoft.com/office/drawing/2014/main" id="{F31757F9-704E-2A43-A16D-1562B66E637F}"/>
              </a:ext>
            </a:extLst>
          </p:cNvPr>
          <p:cNvCxnSpPr>
            <a:cxnSpLocks/>
            <a:endCxn id="115" idx="1"/>
          </p:cNvCxnSpPr>
          <p:nvPr/>
        </p:nvCxnSpPr>
        <p:spPr>
          <a:xfrm>
            <a:off x="10168164" y="5109607"/>
            <a:ext cx="386439" cy="70215"/>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117" name="TextBox 116">
            <a:extLst>
              <a:ext uri="{FF2B5EF4-FFF2-40B4-BE49-F238E27FC236}">
                <a16:creationId xmlns:a16="http://schemas.microsoft.com/office/drawing/2014/main" id="{7DE89EF9-5C77-0C47-99B7-F98140409413}"/>
              </a:ext>
            </a:extLst>
          </p:cNvPr>
          <p:cNvSpPr txBox="1"/>
          <p:nvPr/>
        </p:nvSpPr>
        <p:spPr>
          <a:xfrm>
            <a:off x="3407805" y="4865169"/>
            <a:ext cx="239863" cy="45719"/>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ndParaRPr>
          </a:p>
        </p:txBody>
      </p:sp>
      <p:sp>
        <p:nvSpPr>
          <p:cNvPr id="118" name="TextBox 117">
            <a:extLst>
              <a:ext uri="{FF2B5EF4-FFF2-40B4-BE49-F238E27FC236}">
                <a16:creationId xmlns:a16="http://schemas.microsoft.com/office/drawing/2014/main" id="{D1F29376-75DF-9B40-9B06-65FBF7EE8FFB}"/>
              </a:ext>
            </a:extLst>
          </p:cNvPr>
          <p:cNvSpPr txBox="1"/>
          <p:nvPr/>
        </p:nvSpPr>
        <p:spPr>
          <a:xfrm rot="5400000">
            <a:off x="2588126" y="5079387"/>
            <a:ext cx="239863" cy="45719"/>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ndParaRPr>
          </a:p>
        </p:txBody>
      </p:sp>
    </p:spTree>
    <p:extLst>
      <p:ext uri="{BB962C8B-B14F-4D97-AF65-F5344CB8AC3E}">
        <p14:creationId xmlns:p14="http://schemas.microsoft.com/office/powerpoint/2010/main" val="402357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40AD7-F6E7-B941-A336-6701D212466B}"/>
              </a:ext>
            </a:extLst>
          </p:cNvPr>
          <p:cNvSpPr>
            <a:spLocks noGrp="1"/>
          </p:cNvSpPr>
          <p:nvPr>
            <p:ph idx="1"/>
          </p:nvPr>
        </p:nvSpPr>
        <p:spPr>
          <a:xfrm>
            <a:off x="491224" y="1303495"/>
            <a:ext cx="8170844" cy="5253818"/>
          </a:xfrm>
        </p:spPr>
        <p:txBody>
          <a:bodyPr/>
          <a:lstStyle/>
          <a:p>
            <a:r>
              <a:rPr lang="en-US" dirty="0"/>
              <a:t>COSE (CBOR Object Signing and Encryption) RFC 8152</a:t>
            </a:r>
          </a:p>
          <a:p>
            <a:endParaRPr lang="en-US" dirty="0"/>
          </a:p>
          <a:p>
            <a:r>
              <a:rPr lang="en-US" dirty="0"/>
              <a:t>COSE is an IoT-oriented format for signing and/or encrypting a payload. It is similar to, but much simpler and more compact than PKCS #7, CMS and JOSE</a:t>
            </a:r>
          </a:p>
          <a:p>
            <a:endParaRPr lang="en-US"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0" lvl="3" indent="0">
              <a:buNone/>
            </a:pPr>
            <a:r>
              <a:rPr lang="en-US" sz="1600" dirty="0"/>
              <a:t>		</a:t>
            </a:r>
          </a:p>
          <a:p>
            <a:pPr marL="0" lvl="3" indent="0">
              <a:buNone/>
            </a:pPr>
            <a:endParaRPr lang="en-US" sz="1600" dirty="0"/>
          </a:p>
        </p:txBody>
      </p:sp>
      <p:sp>
        <p:nvSpPr>
          <p:cNvPr id="5" name="Title 4">
            <a:extLst>
              <a:ext uri="{FF2B5EF4-FFF2-40B4-BE49-F238E27FC236}">
                <a16:creationId xmlns:a16="http://schemas.microsoft.com/office/drawing/2014/main" id="{EEF64F32-9BC9-0741-9118-C7BA117302A0}"/>
              </a:ext>
            </a:extLst>
          </p:cNvPr>
          <p:cNvSpPr>
            <a:spLocks noGrp="1"/>
          </p:cNvSpPr>
          <p:nvPr>
            <p:ph type="title"/>
          </p:nvPr>
        </p:nvSpPr>
        <p:spPr>
          <a:xfrm>
            <a:off x="491224" y="566970"/>
            <a:ext cx="11190236" cy="454292"/>
          </a:xfrm>
        </p:spPr>
        <p:txBody>
          <a:bodyPr/>
          <a:lstStyle/>
          <a:p>
            <a:r>
              <a:rPr lang="en-US" sz="3600"/>
              <a:t>Signing Format</a:t>
            </a:r>
          </a:p>
        </p:txBody>
      </p:sp>
      <p:sp>
        <p:nvSpPr>
          <p:cNvPr id="19" name="Rectangle 18">
            <a:extLst>
              <a:ext uri="{FF2B5EF4-FFF2-40B4-BE49-F238E27FC236}">
                <a16:creationId xmlns:a16="http://schemas.microsoft.com/office/drawing/2014/main" id="{CB0A8B09-FF7D-EB4E-A9EA-DD7459A76B98}"/>
              </a:ext>
            </a:extLst>
          </p:cNvPr>
          <p:cNvSpPr/>
          <p:nvPr/>
        </p:nvSpPr>
        <p:spPr>
          <a:xfrm>
            <a:off x="8734553" y="284737"/>
            <a:ext cx="3065253" cy="2638889"/>
          </a:xfrm>
          <a:prstGeom prst="rect">
            <a:avLst/>
          </a:prstGeom>
          <a:solidFill>
            <a:srgbClr val="A2DAD6">
              <a:lumMod val="50000"/>
            </a:srgbClr>
          </a:solidFill>
          <a:ln w="28575" cmpd="sng">
            <a:solidFill>
              <a:sysClr val="windowText" lastClr="000000">
                <a:lumMod val="75000"/>
                <a:lumOff val="25000"/>
              </a:sysClr>
            </a:solidFill>
            <a:headEnd type="none"/>
            <a:tailEnd type="triangle"/>
          </a:ln>
        </p:spPr>
        <p:txBody>
          <a:bodyPr wrap="square" lIns="89299" tIns="44649" rIns="89299" bIns="44649" rtlCol="0" anchor="t">
            <a:noAutofit/>
          </a:bodyPr>
          <a:lstStyle/>
          <a:p>
            <a:pPr marL="0" marR="0" lvl="0" indent="0" algn="ctr"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000" b="0" i="0" u="none" strike="noStrike" kern="0" cap="none" spc="0" normalizeH="0" baseline="0" noProof="0" dirty="0">
                <a:ln>
                  <a:noFill/>
                </a:ln>
                <a:solidFill>
                  <a:srgbClr val="FFFFFF"/>
                </a:solidFill>
                <a:effectLst/>
                <a:uLnTx/>
                <a:uFillTx/>
                <a:latin typeface="Arial Black"/>
                <a:cs typeface="Arial Black"/>
              </a:rPr>
              <a:t>COSE_Sign1:  a CBOR array of four</a:t>
            </a:r>
            <a:endParaRPr kumimoji="0" lang="en-US" sz="900" b="0" i="0" u="none" strike="noStrike" kern="0" cap="none" spc="0" normalizeH="0" baseline="0" noProof="0" dirty="0">
              <a:ln>
                <a:noFill/>
              </a:ln>
              <a:solidFill>
                <a:srgbClr val="FFFFFF"/>
              </a:solidFill>
              <a:effectLst/>
              <a:uLnTx/>
              <a:uFillTx/>
              <a:cs typeface="Arial"/>
            </a:endParaRPr>
          </a:p>
        </p:txBody>
      </p:sp>
      <p:sp>
        <p:nvSpPr>
          <p:cNvPr id="20" name="Rectangle 19">
            <a:extLst>
              <a:ext uri="{FF2B5EF4-FFF2-40B4-BE49-F238E27FC236}">
                <a16:creationId xmlns:a16="http://schemas.microsoft.com/office/drawing/2014/main" id="{2BC41F51-8032-9A41-9852-5E314A5D0880}"/>
              </a:ext>
            </a:extLst>
          </p:cNvPr>
          <p:cNvSpPr/>
          <p:nvPr/>
        </p:nvSpPr>
        <p:spPr>
          <a:xfrm>
            <a:off x="9276729" y="1009431"/>
            <a:ext cx="2450592" cy="611227"/>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lvl="0" defTabSz="893028">
              <a:lnSpc>
                <a:spcPct val="95000"/>
              </a:lnSpc>
              <a:spcAft>
                <a:spcPts val="782"/>
              </a:spcAft>
              <a:buClr>
                <a:srgbClr val="FCB53B"/>
              </a:buClr>
              <a:buSzPct val="90000"/>
              <a:tabLst>
                <a:tab pos="227908" algn="l"/>
              </a:tabLst>
            </a:pPr>
            <a:r>
              <a:rPr kumimoji="0" lang="en-US" sz="900" b="0" i="0" u="none" strike="noStrike" kern="0" cap="none" spc="0" normalizeH="0" baseline="0" noProof="0" dirty="0">
                <a:ln>
                  <a:noFill/>
                </a:ln>
                <a:solidFill>
                  <a:prstClr val="black">
                    <a:lumMod val="75000"/>
                    <a:lumOff val="25000"/>
                  </a:prstClr>
                </a:solidFill>
                <a:effectLst/>
                <a:uLnTx/>
                <a:uFillTx/>
                <a:latin typeface="Microsoft Sans Serif"/>
              </a:rPr>
              <a:t>Key id </a:t>
            </a:r>
            <a:r>
              <a:rPr lang="en-US" sz="900" kern="0" dirty="0">
                <a:solidFill>
                  <a:prstClr val="black">
                    <a:lumMod val="75000"/>
                    <a:lumOff val="25000"/>
                  </a:prstClr>
                </a:solidFill>
                <a:latin typeface="Microsoft Sans Serif"/>
              </a:rPr>
              <a:t>: d25a91aef0b0117e2af9a291 aa32e14ab834dc56ed2a223444547e01</a:t>
            </a:r>
            <a:endParaRPr kumimoji="0" lang="en-US" sz="900" b="0" i="0" u="none" strike="noStrike" kern="0" cap="none" spc="0" normalizeH="0" baseline="0" noProof="0" dirty="0">
              <a:ln>
                <a:noFill/>
              </a:ln>
              <a:solidFill>
                <a:prstClr val="black">
                  <a:lumMod val="75000"/>
                  <a:lumOff val="25000"/>
                </a:prstClr>
              </a:solidFill>
              <a:effectLst/>
              <a:uLnTx/>
              <a:uFillTx/>
              <a:latin typeface="Microsoft Sans Serif"/>
            </a:endParaRPr>
          </a:p>
        </p:txBody>
      </p:sp>
      <p:sp>
        <p:nvSpPr>
          <p:cNvPr id="21" name="Rectangle 20">
            <a:extLst>
              <a:ext uri="{FF2B5EF4-FFF2-40B4-BE49-F238E27FC236}">
                <a16:creationId xmlns:a16="http://schemas.microsoft.com/office/drawing/2014/main" id="{6A1B31C3-FEE3-CC41-9116-8F1FD027A848}"/>
              </a:ext>
            </a:extLst>
          </p:cNvPr>
          <p:cNvSpPr/>
          <p:nvPr/>
        </p:nvSpPr>
        <p:spPr>
          <a:xfrm>
            <a:off x="9276729" y="2528641"/>
            <a:ext cx="2450592" cy="313427"/>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900" b="0" i="0" u="none" strike="noStrike" kern="0" cap="none" spc="0" normalizeH="0" baseline="0" noProof="0">
                <a:ln>
                  <a:noFill/>
                </a:ln>
                <a:solidFill>
                  <a:prstClr val="black">
                    <a:lumMod val="75000"/>
                    <a:lumOff val="25000"/>
                  </a:prstClr>
                </a:solidFill>
                <a:effectLst/>
                <a:uLnTx/>
                <a:uFillTx/>
                <a:latin typeface="Microsoft Sans Serif"/>
              </a:rPr>
              <a:t>bstr </a:t>
            </a:r>
            <a:r>
              <a:rPr kumimoji="0" lang="mr-IN" sz="900" b="0" i="0" u="none" strike="noStrike" kern="0" cap="none" spc="0" normalizeH="0" baseline="0" noProof="0">
                <a:ln>
                  <a:noFill/>
                </a:ln>
                <a:solidFill>
                  <a:prstClr val="black">
                    <a:lumMod val="75000"/>
                    <a:lumOff val="25000"/>
                  </a:prstClr>
                </a:solidFill>
                <a:effectLst/>
                <a:uLnTx/>
                <a:uFillTx/>
                <a:latin typeface="Microsoft Sans Serif"/>
              </a:rPr>
              <a:t>–</a:t>
            </a:r>
            <a:r>
              <a:rPr kumimoji="0" lang="en-US" sz="900" b="0" i="0" u="none" strike="noStrike" kern="0" cap="none" spc="0" normalizeH="0" baseline="0" noProof="0">
                <a:ln>
                  <a:noFill/>
                </a:ln>
                <a:solidFill>
                  <a:prstClr val="black">
                    <a:lumMod val="75000"/>
                    <a:lumOff val="25000"/>
                  </a:prstClr>
                </a:solidFill>
                <a:effectLst/>
                <a:uLnTx/>
                <a:uFillTx/>
                <a:latin typeface="Microsoft Sans Serif"/>
              </a:rPr>
              <a:t> 64 bytes of ECDSA signature</a:t>
            </a:r>
          </a:p>
        </p:txBody>
      </p:sp>
      <p:sp>
        <p:nvSpPr>
          <p:cNvPr id="22" name="Rectangle 21">
            <a:extLst>
              <a:ext uri="{FF2B5EF4-FFF2-40B4-BE49-F238E27FC236}">
                <a16:creationId xmlns:a16="http://schemas.microsoft.com/office/drawing/2014/main" id="{15B8F1E1-B223-2940-99D5-17B55FDB6413}"/>
              </a:ext>
            </a:extLst>
          </p:cNvPr>
          <p:cNvSpPr/>
          <p:nvPr/>
        </p:nvSpPr>
        <p:spPr>
          <a:xfrm>
            <a:off x="9276729" y="1686508"/>
            <a:ext cx="2450592" cy="779326"/>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900" b="0" i="0" u="none" strike="noStrike" kern="0" cap="none" spc="0" normalizeH="0" baseline="0" noProof="0" dirty="0">
                <a:ln>
                  <a:noFill/>
                </a:ln>
                <a:solidFill>
                  <a:prstClr val="black">
                    <a:lumMod val="75000"/>
                    <a:lumOff val="25000"/>
                  </a:prstClr>
                </a:solidFill>
                <a:effectLst/>
                <a:uLnTx/>
                <a:uFillTx/>
                <a:latin typeface="Microsoft Sans Serif"/>
              </a:rPr>
              <a:t>CBOR formatted map of claims</a:t>
            </a:r>
          </a:p>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lang="en-US" sz="900" kern="0" dirty="0">
                <a:solidFill>
                  <a:prstClr val="black">
                    <a:lumMod val="75000"/>
                    <a:lumOff val="25000"/>
                  </a:prstClr>
                </a:solidFill>
                <a:latin typeface="Microsoft Sans Serif"/>
              </a:rPr>
              <a:t>Maybe small and simple or large, nested and complex</a:t>
            </a:r>
            <a:endParaRPr kumimoji="0" lang="en-US" sz="900" b="0" i="0" u="none" strike="noStrike" kern="0" cap="none" spc="0" normalizeH="0" baseline="0" noProof="0" dirty="0">
              <a:ln>
                <a:noFill/>
              </a:ln>
              <a:solidFill>
                <a:prstClr val="black">
                  <a:lumMod val="75000"/>
                  <a:lumOff val="25000"/>
                </a:prstClr>
              </a:solidFill>
              <a:effectLst/>
              <a:uLnTx/>
              <a:uFillTx/>
              <a:latin typeface="Microsoft Sans Serif"/>
            </a:endParaRPr>
          </a:p>
        </p:txBody>
      </p:sp>
      <p:sp>
        <p:nvSpPr>
          <p:cNvPr id="23" name="Rectangle 22">
            <a:extLst>
              <a:ext uri="{FF2B5EF4-FFF2-40B4-BE49-F238E27FC236}">
                <a16:creationId xmlns:a16="http://schemas.microsoft.com/office/drawing/2014/main" id="{F19A46B4-AA1B-9E47-A69C-F388665B7E82}"/>
              </a:ext>
            </a:extLst>
          </p:cNvPr>
          <p:cNvSpPr/>
          <p:nvPr/>
        </p:nvSpPr>
        <p:spPr>
          <a:xfrm>
            <a:off x="9276730" y="490212"/>
            <a:ext cx="2450592" cy="483126"/>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lang="pt-BR" sz="900" kern="0" dirty="0">
                <a:solidFill>
                  <a:prstClr val="black">
                    <a:lumMod val="75000"/>
                    <a:lumOff val="25000"/>
                  </a:prstClr>
                </a:solidFill>
                <a:latin typeface="Microsoft Sans Serif"/>
              </a:rPr>
              <a:t>Algorithm</a:t>
            </a:r>
            <a:r>
              <a:rPr kumimoji="0" lang="pt-BR" sz="900" b="0" i="0" u="none" strike="noStrike" kern="0" cap="none" spc="0" normalizeH="0" baseline="0" noProof="0" dirty="0">
                <a:ln>
                  <a:noFill/>
                </a:ln>
                <a:solidFill>
                  <a:prstClr val="black">
                    <a:lumMod val="75000"/>
                    <a:lumOff val="25000"/>
                  </a:prstClr>
                </a:solidFill>
                <a:effectLst/>
                <a:uLnTx/>
                <a:uFillTx/>
                <a:latin typeface="Microsoft Sans Serif"/>
              </a:rPr>
              <a:t> : ECDSA 256 </a:t>
            </a:r>
            <a:endParaRPr kumimoji="0" lang="en-US" sz="900" b="0" i="0" u="none" strike="noStrike" kern="0" cap="none" spc="0" normalizeH="0" baseline="0" noProof="0" dirty="0">
              <a:ln>
                <a:noFill/>
              </a:ln>
              <a:solidFill>
                <a:prstClr val="black">
                  <a:lumMod val="75000"/>
                  <a:lumOff val="25000"/>
                </a:prstClr>
              </a:solidFill>
              <a:effectLst/>
              <a:uLnTx/>
              <a:uFillTx/>
              <a:latin typeface="Microsoft Sans Serif"/>
            </a:endParaRPr>
          </a:p>
        </p:txBody>
      </p:sp>
      <p:sp>
        <p:nvSpPr>
          <p:cNvPr id="27" name="Rectangle 26">
            <a:extLst>
              <a:ext uri="{FF2B5EF4-FFF2-40B4-BE49-F238E27FC236}">
                <a16:creationId xmlns:a16="http://schemas.microsoft.com/office/drawing/2014/main" id="{BB2D41EF-14B0-6D46-B9D8-B5DA46358E33}"/>
              </a:ext>
            </a:extLst>
          </p:cNvPr>
          <p:cNvSpPr/>
          <p:nvPr/>
        </p:nvSpPr>
        <p:spPr>
          <a:xfrm rot="16200000">
            <a:off x="8651774" y="1893291"/>
            <a:ext cx="779326"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000" b="0" i="0" u="none" strike="noStrike" kern="0" cap="none" spc="0" normalizeH="0" baseline="0" noProof="0">
                <a:ln>
                  <a:noFill/>
                </a:ln>
                <a:solidFill>
                  <a:srgbClr val="FFFFFF"/>
                </a:solidFill>
                <a:effectLst/>
                <a:uLnTx/>
                <a:uFillTx/>
                <a:latin typeface="Arial Narrow"/>
                <a:cs typeface="Arial Narrow"/>
              </a:rPr>
              <a:t>payload</a:t>
            </a:r>
          </a:p>
        </p:txBody>
      </p:sp>
      <p:sp>
        <p:nvSpPr>
          <p:cNvPr id="28" name="Rectangle 27">
            <a:extLst>
              <a:ext uri="{FF2B5EF4-FFF2-40B4-BE49-F238E27FC236}">
                <a16:creationId xmlns:a16="http://schemas.microsoft.com/office/drawing/2014/main" id="{021DA54F-29FB-A344-AECD-5BAA1709359D}"/>
              </a:ext>
            </a:extLst>
          </p:cNvPr>
          <p:cNvSpPr/>
          <p:nvPr/>
        </p:nvSpPr>
        <p:spPr>
          <a:xfrm rot="16200000">
            <a:off x="8873745" y="2493431"/>
            <a:ext cx="335384"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000" b="0" i="0" u="none" strike="noStrike" kern="0" cap="none" spc="0" normalizeH="0" baseline="0" noProof="0">
                <a:ln>
                  <a:noFill/>
                </a:ln>
                <a:solidFill>
                  <a:srgbClr val="FFFFFF"/>
                </a:solidFill>
                <a:effectLst/>
                <a:uLnTx/>
                <a:uFillTx/>
                <a:latin typeface="Arial Narrow"/>
                <a:cs typeface="Arial Narrow"/>
              </a:rPr>
              <a:t>sig</a:t>
            </a:r>
          </a:p>
        </p:txBody>
      </p:sp>
      <p:sp>
        <p:nvSpPr>
          <p:cNvPr id="29" name="Rectangle 28">
            <a:extLst>
              <a:ext uri="{FF2B5EF4-FFF2-40B4-BE49-F238E27FC236}">
                <a16:creationId xmlns:a16="http://schemas.microsoft.com/office/drawing/2014/main" id="{502A7865-02A9-E448-8944-FBB33713E4EA}"/>
              </a:ext>
            </a:extLst>
          </p:cNvPr>
          <p:cNvSpPr/>
          <p:nvPr/>
        </p:nvSpPr>
        <p:spPr>
          <a:xfrm rot="16200000">
            <a:off x="8785999" y="526533"/>
            <a:ext cx="510877"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000" b="0" i="0" u="none" strike="noStrike" kern="0" cap="none" spc="0" normalizeH="0" baseline="0" noProof="0">
                <a:ln>
                  <a:noFill/>
                </a:ln>
                <a:solidFill>
                  <a:srgbClr val="FFFFFF"/>
                </a:solidFill>
                <a:effectLst/>
                <a:uLnTx/>
                <a:uFillTx/>
                <a:latin typeface="Arial Narrow"/>
                <a:cs typeface="Arial Narrow"/>
              </a:rPr>
              <a:t>protected</a:t>
            </a:r>
          </a:p>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000" b="0" i="0" u="none" strike="noStrike" kern="0" cap="none" spc="0" normalizeH="0" baseline="0" noProof="0">
                <a:ln>
                  <a:noFill/>
                </a:ln>
                <a:solidFill>
                  <a:srgbClr val="FFFFFF"/>
                </a:solidFill>
                <a:effectLst/>
                <a:uLnTx/>
                <a:uFillTx/>
                <a:latin typeface="Arial Narrow"/>
                <a:cs typeface="Arial Narrow"/>
              </a:rPr>
              <a:t>headers</a:t>
            </a:r>
          </a:p>
        </p:txBody>
      </p:sp>
      <p:sp>
        <p:nvSpPr>
          <p:cNvPr id="30" name="Rectangle 29">
            <a:extLst>
              <a:ext uri="{FF2B5EF4-FFF2-40B4-BE49-F238E27FC236}">
                <a16:creationId xmlns:a16="http://schemas.microsoft.com/office/drawing/2014/main" id="{2F99AF7D-3FD3-1B4C-9C43-B63F4691F3A6}"/>
              </a:ext>
            </a:extLst>
          </p:cNvPr>
          <p:cNvSpPr/>
          <p:nvPr/>
        </p:nvSpPr>
        <p:spPr>
          <a:xfrm rot="16200000">
            <a:off x="8723394" y="1142800"/>
            <a:ext cx="636087"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000" b="0" i="0" u="none" strike="noStrike" kern="0" cap="none" spc="0" normalizeH="0" baseline="0" noProof="0" dirty="0">
                <a:ln>
                  <a:noFill/>
                </a:ln>
                <a:solidFill>
                  <a:srgbClr val="FFFFFF"/>
                </a:solidFill>
                <a:effectLst/>
                <a:uLnTx/>
                <a:uFillTx/>
                <a:latin typeface="Arial Narrow"/>
                <a:cs typeface="Arial Narrow"/>
              </a:rPr>
              <a:t>unprotected</a:t>
            </a:r>
          </a:p>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000" b="0" i="0" u="none" strike="noStrike" kern="0" cap="none" spc="0" normalizeH="0" baseline="0" noProof="0" dirty="0">
                <a:ln>
                  <a:noFill/>
                </a:ln>
                <a:solidFill>
                  <a:srgbClr val="FFFFFF"/>
                </a:solidFill>
                <a:effectLst/>
                <a:uLnTx/>
                <a:uFillTx/>
                <a:latin typeface="Arial Narrow"/>
                <a:cs typeface="Arial Narrow"/>
              </a:rPr>
              <a:t>headers</a:t>
            </a:r>
          </a:p>
        </p:txBody>
      </p:sp>
      <p:sp>
        <p:nvSpPr>
          <p:cNvPr id="31" name="Content Placeholder 1">
            <a:extLst>
              <a:ext uri="{FF2B5EF4-FFF2-40B4-BE49-F238E27FC236}">
                <a16:creationId xmlns:a16="http://schemas.microsoft.com/office/drawing/2014/main" id="{3BF52256-52B8-FC42-AB45-7B92DCA40E1D}"/>
              </a:ext>
            </a:extLst>
          </p:cNvPr>
          <p:cNvSpPr txBox="1">
            <a:spLocks/>
          </p:cNvSpPr>
          <p:nvPr/>
        </p:nvSpPr>
        <p:spPr>
          <a:xfrm>
            <a:off x="487570" y="3366087"/>
            <a:ext cx="11190236" cy="2844213"/>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600"/>
              </a:spcBef>
              <a:buClr>
                <a:schemeClr val="accent3"/>
              </a:buClr>
              <a:buFont typeface="Arial" panose="020B0604020202020204" pitchFamily="34" charset="0"/>
              <a:buChar char="•"/>
              <a:defRPr sz="2000" kern="1200">
                <a:solidFill>
                  <a:schemeClr val="tx2"/>
                </a:solidFill>
                <a:latin typeface="+mn-lt"/>
                <a:ea typeface="+mn-ea"/>
                <a:cs typeface="+mn-cs"/>
              </a:defRPr>
            </a:lvl1pPr>
            <a:lvl2pPr marL="365760" indent="-182880" algn="l" defTabSz="914400" rtl="0" eaLnBrk="1" latinLnBrk="0" hangingPunct="1">
              <a:lnSpc>
                <a:spcPct val="100000"/>
              </a:lnSpc>
              <a:spcBef>
                <a:spcPts val="600"/>
              </a:spcBef>
              <a:buClr>
                <a:schemeClr val="accent3"/>
              </a:buClr>
              <a:buFont typeface="Calibri" panose="020F0502020204030204" pitchFamily="34" charset="0"/>
              <a:buChar char="–"/>
              <a:defRPr sz="1800" kern="1200">
                <a:solidFill>
                  <a:schemeClr val="tx2"/>
                </a:solidFill>
                <a:latin typeface="+mn-lt"/>
                <a:ea typeface="+mn-ea"/>
                <a:cs typeface="+mn-cs"/>
              </a:defRPr>
            </a:lvl2pPr>
            <a:lvl3pPr marL="548640" indent="-182880" algn="l" defTabSz="914400" rtl="0" eaLnBrk="1" latinLnBrk="0" hangingPunct="1">
              <a:lnSpc>
                <a:spcPct val="100000"/>
              </a:lnSpc>
              <a:spcBef>
                <a:spcPts val="600"/>
              </a:spcBef>
              <a:buClr>
                <a:schemeClr val="accent3"/>
              </a:buClr>
              <a:buFont typeface="Wingdings" panose="05000000000000000000" pitchFamily="2" charset="2"/>
              <a:buChar char="§"/>
              <a:defRPr sz="1600" kern="1200">
                <a:solidFill>
                  <a:schemeClr val="tx2"/>
                </a:solidFill>
                <a:latin typeface="+mn-lt"/>
                <a:ea typeface="+mn-ea"/>
                <a:cs typeface="+mn-cs"/>
              </a:defRPr>
            </a:lvl3pPr>
            <a:lvl4pPr marL="731520" indent="-182880" algn="l" defTabSz="914400" rtl="0" eaLnBrk="1" latinLnBrk="0" hangingPunct="1">
              <a:lnSpc>
                <a:spcPct val="100000"/>
              </a:lnSpc>
              <a:spcBef>
                <a:spcPts val="600"/>
              </a:spcBef>
              <a:buClr>
                <a:schemeClr val="accent3"/>
              </a:buClr>
              <a:buFont typeface="Courier New" panose="02070309020205020404" pitchFamily="49" charset="0"/>
              <a:buChar char="o"/>
              <a:defRPr sz="1400" kern="1200">
                <a:solidFill>
                  <a:schemeClr val="tx2"/>
                </a:solidFill>
                <a:latin typeface="+mn-lt"/>
                <a:ea typeface="+mn-ea"/>
                <a:cs typeface="+mn-cs"/>
              </a:defRPr>
            </a:lvl4pPr>
            <a:lvl5pPr marL="914400" indent="-182880" algn="l" defTabSz="914400" rtl="0" eaLnBrk="1" latinLnBrk="0" hangingPunct="1">
              <a:lnSpc>
                <a:spcPct val="100000"/>
              </a:lnSpc>
              <a:spcBef>
                <a:spcPts val="600"/>
              </a:spcBef>
              <a:buClr>
                <a:schemeClr val="accent3"/>
              </a:buClr>
              <a:buFont typeface="Wingdings" panose="05000000000000000000" pitchFamily="2" charset="2"/>
              <a:buChar char="v"/>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a:buClr>
                <a:schemeClr val="accent2">
                  <a:lumMod val="75000"/>
                </a:schemeClr>
              </a:buClr>
            </a:pPr>
            <a:r>
              <a:rPr lang="en-US" dirty="0">
                <a:solidFill>
                  <a:schemeClr val="tx1">
                    <a:lumMod val="85000"/>
                    <a:lumOff val="15000"/>
                  </a:schemeClr>
                </a:solidFill>
              </a:rPr>
              <a:t>COSE signed tokens are small, self-secured data blobs that can be embedded in other protocols or written to disk…</a:t>
            </a:r>
          </a:p>
          <a:p>
            <a:pPr>
              <a:buClr>
                <a:schemeClr val="accent2">
                  <a:lumMod val="75000"/>
                </a:schemeClr>
              </a:buClr>
            </a:pPr>
            <a:endParaRPr lang="en-US" dirty="0">
              <a:solidFill>
                <a:schemeClr val="tx1">
                  <a:lumMod val="85000"/>
                  <a:lumOff val="15000"/>
                </a:schemeClr>
              </a:solidFill>
            </a:endParaRPr>
          </a:p>
          <a:p>
            <a:pPr>
              <a:buClr>
                <a:schemeClr val="accent2">
                  <a:lumMod val="75000"/>
                </a:schemeClr>
              </a:buClr>
            </a:pPr>
            <a:r>
              <a:rPr lang="en-US" dirty="0">
                <a:solidFill>
                  <a:schemeClr val="tx1">
                    <a:lumMod val="85000"/>
                    <a:lumOff val="15000"/>
                  </a:schemeClr>
                </a:solidFill>
              </a:rPr>
              <a:t>COSE provides structuring of payload (to-be-signed data), algorithm identification, key identification and signature</a:t>
            </a:r>
          </a:p>
          <a:p>
            <a:pPr>
              <a:buClr>
                <a:schemeClr val="accent2">
                  <a:lumMod val="75000"/>
                </a:schemeClr>
              </a:buClr>
            </a:pPr>
            <a:endParaRPr lang="en-US" dirty="0">
              <a:solidFill>
                <a:schemeClr val="tx1">
                  <a:lumMod val="85000"/>
                  <a:lumOff val="15000"/>
                </a:schemeClr>
              </a:solidFill>
            </a:endParaRPr>
          </a:p>
          <a:p>
            <a:pPr>
              <a:buClr>
                <a:schemeClr val="accent2">
                  <a:lumMod val="75000"/>
                </a:schemeClr>
              </a:buClr>
            </a:pPr>
            <a:r>
              <a:rPr lang="en-US" dirty="0">
                <a:solidFill>
                  <a:schemeClr val="tx1">
                    <a:lumMod val="85000"/>
                    <a:lumOff val="15000"/>
                  </a:schemeClr>
                </a:solidFill>
              </a:rPr>
              <a:t>Standard format allows use and development of standard / open source tools</a:t>
            </a:r>
          </a:p>
          <a:p>
            <a:pPr lvl="1">
              <a:buClr>
                <a:schemeClr val="accent2">
                  <a:lumMod val="75000"/>
                </a:schemeClr>
              </a:buClr>
            </a:pPr>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0" lvl="3" indent="0">
              <a:buFont typeface="Courier New" panose="02070309020205020404" pitchFamily="49" charset="0"/>
              <a:buNone/>
            </a:pPr>
            <a:r>
              <a:rPr lang="en-US" sz="1600" dirty="0"/>
              <a:t>		</a:t>
            </a:r>
          </a:p>
          <a:p>
            <a:pPr marL="0" lvl="3" indent="0">
              <a:buFont typeface="Courier New" panose="02070309020205020404" pitchFamily="49" charset="0"/>
              <a:buNone/>
            </a:pPr>
            <a:endParaRPr lang="en-US" sz="1600" dirty="0"/>
          </a:p>
        </p:txBody>
      </p:sp>
    </p:spTree>
    <p:extLst>
      <p:ext uri="{BB962C8B-B14F-4D97-AF65-F5344CB8AC3E}">
        <p14:creationId xmlns:p14="http://schemas.microsoft.com/office/powerpoint/2010/main" val="179637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40AD7-F6E7-B941-A336-6701D212466B}"/>
              </a:ext>
            </a:extLst>
          </p:cNvPr>
          <p:cNvSpPr>
            <a:spLocks noGrp="1"/>
          </p:cNvSpPr>
          <p:nvPr>
            <p:ph idx="1"/>
          </p:nvPr>
        </p:nvSpPr>
        <p:spPr>
          <a:xfrm>
            <a:off x="491224" y="1631174"/>
            <a:ext cx="11190236" cy="4505466"/>
          </a:xfrm>
        </p:spPr>
        <p:txBody>
          <a:bodyPr/>
          <a:lstStyle/>
          <a:p>
            <a:r>
              <a:rPr lang="en-US" dirty="0"/>
              <a:t>CBOR (Concise Binary Object Representation) RFC 7049</a:t>
            </a:r>
          </a:p>
          <a:p>
            <a:pPr lvl="1"/>
            <a:r>
              <a:rPr lang="en-US" dirty="0"/>
              <a:t>Integers, text, binary, floating point numbers…</a:t>
            </a:r>
          </a:p>
          <a:p>
            <a:pPr lvl="1"/>
            <a:r>
              <a:rPr lang="en-US" dirty="0"/>
              <a:t>Aggregate types: arrays, maps of label-value pairs</a:t>
            </a:r>
          </a:p>
          <a:p>
            <a:pPr lvl="1"/>
            <a:r>
              <a:rPr lang="en-US" dirty="0"/>
              <a:t>Reasonably mature – On IETF Standards Track, RFC 7049 published in 2013</a:t>
            </a:r>
          </a:p>
          <a:p>
            <a:pPr lvl="1"/>
            <a:r>
              <a:rPr lang="en-US" dirty="0"/>
              <a:t>Open source implementations and tools available in many languages at </a:t>
            </a:r>
            <a:r>
              <a:rPr lang="en-US" dirty="0">
                <a:hlinkClick r:id="rId2"/>
              </a:rPr>
              <a:t>http://cbor.io</a:t>
            </a:r>
            <a:endParaRPr lang="en-US" dirty="0"/>
          </a:p>
          <a:p>
            <a:pPr lvl="1"/>
            <a:r>
              <a:rPr lang="en-US" dirty="0"/>
              <a:t>Translatable to JSON by common tools</a:t>
            </a:r>
          </a:p>
          <a:p>
            <a:pPr lvl="1"/>
            <a:r>
              <a:rPr lang="en-US" dirty="0"/>
              <a:t>Compact code and data for IoT</a:t>
            </a:r>
          </a:p>
          <a:p>
            <a:pPr lvl="1"/>
            <a:r>
              <a:rPr lang="en-US" dirty="0"/>
              <a:t>Meets goal:</a:t>
            </a:r>
          </a:p>
          <a:p>
            <a:pPr lvl="2"/>
            <a:r>
              <a:rPr lang="en-US" dirty="0"/>
              <a:t>Top-level of token payload is a CBOR map of label-value pairs</a:t>
            </a:r>
          </a:p>
          <a:p>
            <a:pPr lvl="2"/>
            <a:r>
              <a:rPr lang="en-US" dirty="0"/>
              <a:t>CBOR maps easily allow for optional data</a:t>
            </a:r>
          </a:p>
          <a:p>
            <a:pPr lvl="2"/>
            <a:r>
              <a:rPr lang="en-US" dirty="0"/>
              <a:t>CBOR data types are simple &amp;  powerful – a top-level claim can be a simple integer or have a complex internal structure</a:t>
            </a:r>
          </a:p>
          <a:p>
            <a:pPr lvl="3"/>
            <a:endParaRPr lang="en-US" sz="1800" dirty="0"/>
          </a:p>
        </p:txBody>
      </p:sp>
      <p:sp>
        <p:nvSpPr>
          <p:cNvPr id="5" name="Title 4">
            <a:extLst>
              <a:ext uri="{FF2B5EF4-FFF2-40B4-BE49-F238E27FC236}">
                <a16:creationId xmlns:a16="http://schemas.microsoft.com/office/drawing/2014/main" id="{EEF64F32-9BC9-0741-9118-C7BA117302A0}"/>
              </a:ext>
            </a:extLst>
          </p:cNvPr>
          <p:cNvSpPr>
            <a:spLocks noGrp="1"/>
          </p:cNvSpPr>
          <p:nvPr>
            <p:ph type="title"/>
          </p:nvPr>
        </p:nvSpPr>
        <p:spPr>
          <a:xfrm>
            <a:off x="491224" y="566970"/>
            <a:ext cx="11190236" cy="454292"/>
          </a:xfrm>
        </p:spPr>
        <p:txBody>
          <a:bodyPr/>
          <a:lstStyle/>
          <a:p>
            <a:r>
              <a:rPr lang="en-US" sz="3600" dirty="0"/>
              <a:t>General Structure &amp; Representation of Claims</a:t>
            </a:r>
            <a:endParaRPr lang="en-US" dirty="0"/>
          </a:p>
        </p:txBody>
      </p:sp>
    </p:spTree>
    <p:extLst>
      <p:ext uri="{BB962C8B-B14F-4D97-AF65-F5344CB8AC3E}">
        <p14:creationId xmlns:p14="http://schemas.microsoft.com/office/powerpoint/2010/main" val="286401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6E694478-D24E-E646-BD22-8ECA0B51031A}"/>
              </a:ext>
            </a:extLst>
          </p:cNvPr>
          <p:cNvPicPr>
            <a:picLocks noChangeAspect="1"/>
          </p:cNvPicPr>
          <p:nvPr/>
        </p:nvPicPr>
        <p:blipFill rotWithShape="1">
          <a:blip r:embed="rId2"/>
          <a:srcRect l="27135" t="14776" r="27484" b="14421"/>
          <a:stretch/>
        </p:blipFill>
        <p:spPr>
          <a:xfrm>
            <a:off x="1256216" y="5395051"/>
            <a:ext cx="758952" cy="886968"/>
          </a:xfrm>
          <a:prstGeom prst="rect">
            <a:avLst/>
          </a:prstGeom>
        </p:spPr>
      </p:pic>
      <p:pic>
        <p:nvPicPr>
          <p:cNvPr id="5" name="Picture 4"/>
          <p:cNvPicPr>
            <a:picLocks noChangeAspect="1"/>
          </p:cNvPicPr>
          <p:nvPr/>
        </p:nvPicPr>
        <p:blipFill rotWithShape="1">
          <a:blip r:embed="rId3"/>
          <a:srcRect l="40106" t="22482" r="29" b="22479"/>
          <a:stretch/>
        </p:blipFill>
        <p:spPr>
          <a:xfrm rot="16200000">
            <a:off x="742984" y="1483109"/>
            <a:ext cx="1063938" cy="656567"/>
          </a:xfrm>
          <a:prstGeom prst="rect">
            <a:avLst/>
          </a:prstGeom>
        </p:spPr>
      </p:pic>
      <p:pic>
        <p:nvPicPr>
          <p:cNvPr id="7" name="Picture 6"/>
          <p:cNvPicPr>
            <a:picLocks noChangeAspect="1"/>
          </p:cNvPicPr>
          <p:nvPr/>
        </p:nvPicPr>
        <p:blipFill rotWithShape="1">
          <a:blip r:embed="rId2"/>
          <a:srcRect l="27135" t="14776" r="27484" b="14421"/>
          <a:stretch/>
        </p:blipFill>
        <p:spPr>
          <a:xfrm>
            <a:off x="2272371" y="2536248"/>
            <a:ext cx="758952" cy="886968"/>
          </a:xfrm>
          <a:prstGeom prst="rect">
            <a:avLst/>
          </a:prstGeom>
        </p:spPr>
      </p:pic>
      <p:pic>
        <p:nvPicPr>
          <p:cNvPr id="10" name="Picture 9"/>
          <p:cNvPicPr>
            <a:picLocks noChangeAspect="1"/>
          </p:cNvPicPr>
          <p:nvPr/>
        </p:nvPicPr>
        <p:blipFill>
          <a:blip r:embed="rId4"/>
          <a:stretch>
            <a:fillRect/>
          </a:stretch>
        </p:blipFill>
        <p:spPr>
          <a:xfrm>
            <a:off x="2895613" y="1361208"/>
            <a:ext cx="1080252" cy="903978"/>
          </a:xfrm>
          <a:prstGeom prst="rect">
            <a:avLst/>
          </a:prstGeom>
        </p:spPr>
      </p:pic>
      <p:pic>
        <p:nvPicPr>
          <p:cNvPr id="11" name="Picture 10"/>
          <p:cNvPicPr>
            <a:picLocks noChangeAspect="1"/>
          </p:cNvPicPr>
          <p:nvPr/>
        </p:nvPicPr>
        <p:blipFill rotWithShape="1">
          <a:blip r:embed="rId5"/>
          <a:srcRect l="19203" t="9638" r="19058" b="12713"/>
          <a:stretch/>
        </p:blipFill>
        <p:spPr>
          <a:xfrm>
            <a:off x="3038670" y="2386113"/>
            <a:ext cx="846888" cy="1065158"/>
          </a:xfrm>
          <a:prstGeom prst="rect">
            <a:avLst/>
          </a:prstGeom>
        </p:spPr>
      </p:pic>
      <p:sp>
        <p:nvSpPr>
          <p:cNvPr id="15" name="TextBox 14"/>
          <p:cNvSpPr txBox="1"/>
          <p:nvPr/>
        </p:nvSpPr>
        <p:spPr>
          <a:xfrm rot="5400000">
            <a:off x="-67131" y="4950307"/>
            <a:ext cx="1294375" cy="276999"/>
          </a:xfrm>
          <a:prstGeom prst="rect">
            <a:avLst/>
          </a:prstGeom>
        </p:spPr>
        <p:txBody>
          <a:bodyPr vert="horz" wrap="none" lIns="0" tIns="0" rIns="0" bIns="0" rtlCol="0" anchor="b">
            <a:spAutoFit/>
          </a:bodyPr>
          <a:lstStyle/>
          <a:p>
            <a:r>
              <a:rPr lang="en-US" dirty="0">
                <a:solidFill>
                  <a:schemeClr val="tx1">
                    <a:lumMod val="65000"/>
                    <a:lumOff val="35000"/>
                  </a:schemeClr>
                </a:solidFill>
              </a:rPr>
              <a:t>Bad Devices</a:t>
            </a:r>
          </a:p>
        </p:txBody>
      </p:sp>
      <p:sp>
        <p:nvSpPr>
          <p:cNvPr id="18" name="TextBox 17"/>
          <p:cNvSpPr txBox="1"/>
          <p:nvPr/>
        </p:nvSpPr>
        <p:spPr>
          <a:xfrm rot="1106183">
            <a:off x="1228271" y="5692130"/>
            <a:ext cx="732573" cy="276999"/>
          </a:xfrm>
          <a:prstGeom prst="rect">
            <a:avLst/>
          </a:prstGeom>
          <a:solidFill>
            <a:schemeClr val="bg1">
              <a:alpha val="64000"/>
            </a:schemeClr>
          </a:solidFill>
          <a:effectLst>
            <a:softEdge rad="50800"/>
          </a:effectLst>
        </p:spPr>
        <p:txBody>
          <a:bodyPr vert="horz" wrap="none" lIns="0" tIns="0" rIns="0" bIns="0" rtlCol="0" anchor="b">
            <a:spAutoFit/>
          </a:bodyPr>
          <a:lstStyle/>
          <a:p>
            <a:r>
              <a:rPr lang="en-US" b="1" dirty="0">
                <a:solidFill>
                  <a:srgbClr val="C00000"/>
                </a:solidFill>
              </a:rPr>
              <a:t>Cloned</a:t>
            </a:r>
          </a:p>
        </p:txBody>
      </p:sp>
      <p:grpSp>
        <p:nvGrpSpPr>
          <p:cNvPr id="3" name="Group 2">
            <a:extLst>
              <a:ext uri="{FF2B5EF4-FFF2-40B4-BE49-F238E27FC236}">
                <a16:creationId xmlns:a16="http://schemas.microsoft.com/office/drawing/2014/main" id="{0E0AB8F8-FD6C-AD43-B990-526E07C1C911}"/>
              </a:ext>
            </a:extLst>
          </p:cNvPr>
          <p:cNvGrpSpPr/>
          <p:nvPr/>
        </p:nvGrpSpPr>
        <p:grpSpPr>
          <a:xfrm>
            <a:off x="2445217" y="4035627"/>
            <a:ext cx="1122176" cy="903978"/>
            <a:chOff x="2398815" y="4076590"/>
            <a:chExt cx="1122176" cy="903978"/>
          </a:xfrm>
        </p:grpSpPr>
        <p:pic>
          <p:nvPicPr>
            <p:cNvPr id="17" name="Picture 16"/>
            <p:cNvPicPr>
              <a:picLocks noChangeAspect="1"/>
            </p:cNvPicPr>
            <p:nvPr/>
          </p:nvPicPr>
          <p:blipFill>
            <a:blip r:embed="rId4"/>
            <a:stretch>
              <a:fillRect/>
            </a:stretch>
          </p:blipFill>
          <p:spPr>
            <a:xfrm>
              <a:off x="2440739" y="4076590"/>
              <a:ext cx="1080252" cy="903978"/>
            </a:xfrm>
            <a:prstGeom prst="rect">
              <a:avLst/>
            </a:prstGeom>
          </p:spPr>
        </p:pic>
        <p:sp>
          <p:nvSpPr>
            <p:cNvPr id="19" name="TextBox 18"/>
            <p:cNvSpPr txBox="1"/>
            <p:nvPr/>
          </p:nvSpPr>
          <p:spPr>
            <a:xfrm rot="1106183">
              <a:off x="2398815" y="4445893"/>
              <a:ext cx="1085746" cy="276999"/>
            </a:xfrm>
            <a:prstGeom prst="rect">
              <a:avLst/>
            </a:prstGeom>
            <a:solidFill>
              <a:schemeClr val="bg1">
                <a:alpha val="64000"/>
              </a:schemeClr>
            </a:solidFill>
            <a:effectLst>
              <a:softEdge rad="50800"/>
            </a:effectLst>
          </p:spPr>
          <p:txBody>
            <a:bodyPr vert="horz" wrap="none" lIns="0" tIns="0" rIns="0" bIns="0" rtlCol="0" anchor="b">
              <a:spAutoFit/>
            </a:bodyPr>
            <a:lstStyle/>
            <a:p>
              <a:r>
                <a:rPr lang="en-US" b="1" dirty="0">
                  <a:solidFill>
                    <a:srgbClr val="C00000"/>
                  </a:solidFill>
                </a:rPr>
                <a:t>Tampered</a:t>
              </a:r>
            </a:p>
          </p:txBody>
        </p:sp>
      </p:grpSp>
      <p:grpSp>
        <p:nvGrpSpPr>
          <p:cNvPr id="8" name="Group 7">
            <a:extLst>
              <a:ext uri="{FF2B5EF4-FFF2-40B4-BE49-F238E27FC236}">
                <a16:creationId xmlns:a16="http://schemas.microsoft.com/office/drawing/2014/main" id="{7EF72104-9B92-F74F-A622-4F8E10E7ABA5}"/>
              </a:ext>
            </a:extLst>
          </p:cNvPr>
          <p:cNvGrpSpPr/>
          <p:nvPr/>
        </p:nvGrpSpPr>
        <p:grpSpPr>
          <a:xfrm>
            <a:off x="2715812" y="5129714"/>
            <a:ext cx="795089" cy="1201955"/>
            <a:chOff x="1155058" y="5120380"/>
            <a:chExt cx="795089" cy="1201955"/>
          </a:xfrm>
        </p:grpSpPr>
        <p:pic>
          <p:nvPicPr>
            <p:cNvPr id="13" name="Picture 12"/>
            <p:cNvPicPr>
              <a:picLocks noChangeAspect="1"/>
            </p:cNvPicPr>
            <p:nvPr/>
          </p:nvPicPr>
          <p:blipFill rotWithShape="1">
            <a:blip r:embed="rId3"/>
            <a:srcRect l="40106" t="22482" r="29" b="22479"/>
            <a:stretch/>
          </p:blipFill>
          <p:spPr>
            <a:xfrm rot="16200000">
              <a:off x="943465" y="5393074"/>
              <a:ext cx="1201955" cy="656567"/>
            </a:xfrm>
            <a:prstGeom prst="rect">
              <a:avLst/>
            </a:prstGeom>
          </p:spPr>
        </p:pic>
        <p:sp>
          <p:nvSpPr>
            <p:cNvPr id="20" name="TextBox 19"/>
            <p:cNvSpPr txBox="1"/>
            <p:nvPr/>
          </p:nvSpPr>
          <p:spPr>
            <a:xfrm rot="1106183">
              <a:off x="1155058" y="5544069"/>
              <a:ext cx="795089" cy="276999"/>
            </a:xfrm>
            <a:prstGeom prst="rect">
              <a:avLst/>
            </a:prstGeom>
            <a:solidFill>
              <a:schemeClr val="bg1">
                <a:alpha val="64000"/>
              </a:schemeClr>
            </a:solidFill>
            <a:effectLst>
              <a:softEdge rad="50800"/>
            </a:effectLst>
          </p:spPr>
          <p:txBody>
            <a:bodyPr vert="horz" wrap="none" lIns="0" tIns="0" rIns="0" bIns="0" rtlCol="0" anchor="b">
              <a:spAutoFit/>
            </a:bodyPr>
            <a:lstStyle/>
            <a:p>
              <a:r>
                <a:rPr lang="en-US" b="1" dirty="0">
                  <a:solidFill>
                    <a:srgbClr val="C00000"/>
                  </a:solidFill>
                </a:rPr>
                <a:t>Rooted</a:t>
              </a:r>
            </a:p>
          </p:txBody>
        </p:sp>
      </p:grpSp>
      <p:grpSp>
        <p:nvGrpSpPr>
          <p:cNvPr id="2" name="Group 1">
            <a:extLst>
              <a:ext uri="{FF2B5EF4-FFF2-40B4-BE49-F238E27FC236}">
                <a16:creationId xmlns:a16="http://schemas.microsoft.com/office/drawing/2014/main" id="{5330E8C5-8487-7844-93D5-EFC99EDDCF27}"/>
              </a:ext>
            </a:extLst>
          </p:cNvPr>
          <p:cNvGrpSpPr/>
          <p:nvPr/>
        </p:nvGrpSpPr>
        <p:grpSpPr>
          <a:xfrm>
            <a:off x="1090190" y="3924068"/>
            <a:ext cx="1314076" cy="1476994"/>
            <a:chOff x="2363861" y="4960040"/>
            <a:chExt cx="1314076" cy="1476994"/>
          </a:xfrm>
        </p:grpSpPr>
        <p:pic>
          <p:nvPicPr>
            <p:cNvPr id="12" name="Picture 11"/>
            <p:cNvPicPr>
              <a:picLocks noChangeAspect="1"/>
            </p:cNvPicPr>
            <p:nvPr/>
          </p:nvPicPr>
          <p:blipFill>
            <a:blip r:embed="rId6"/>
            <a:stretch>
              <a:fillRect/>
            </a:stretch>
          </p:blipFill>
          <p:spPr>
            <a:xfrm>
              <a:off x="2363861" y="4960040"/>
              <a:ext cx="1283943" cy="1476994"/>
            </a:xfrm>
            <a:prstGeom prst="rect">
              <a:avLst/>
            </a:prstGeom>
          </p:spPr>
        </p:pic>
        <p:sp>
          <p:nvSpPr>
            <p:cNvPr id="21" name="TextBox 20"/>
            <p:cNvSpPr txBox="1"/>
            <p:nvPr/>
          </p:nvSpPr>
          <p:spPr>
            <a:xfrm rot="1106183">
              <a:off x="2382711" y="5485911"/>
              <a:ext cx="1295226" cy="553998"/>
            </a:xfrm>
            <a:prstGeom prst="rect">
              <a:avLst/>
            </a:prstGeom>
            <a:solidFill>
              <a:schemeClr val="bg1">
                <a:alpha val="64000"/>
              </a:schemeClr>
            </a:solidFill>
            <a:effectLst>
              <a:softEdge rad="50800"/>
            </a:effectLst>
          </p:spPr>
          <p:txBody>
            <a:bodyPr vert="horz" wrap="none" lIns="0" tIns="0" rIns="0" bIns="0" rtlCol="0" anchor="b">
              <a:spAutoFit/>
            </a:bodyPr>
            <a:lstStyle/>
            <a:p>
              <a:r>
                <a:rPr lang="en-US" b="1" dirty="0">
                  <a:solidFill>
                    <a:srgbClr val="C00000"/>
                  </a:solidFill>
                </a:rPr>
                <a:t>Emulating </a:t>
              </a:r>
            </a:p>
            <a:p>
              <a:r>
                <a:rPr lang="en-US" b="1" dirty="0">
                  <a:solidFill>
                    <a:srgbClr val="C00000"/>
                  </a:solidFill>
                </a:rPr>
                <a:t>Real Device</a:t>
              </a:r>
            </a:p>
          </p:txBody>
        </p:sp>
      </p:grpSp>
      <p:sp>
        <p:nvSpPr>
          <p:cNvPr id="24" name="TextBox 23"/>
          <p:cNvSpPr txBox="1"/>
          <p:nvPr/>
        </p:nvSpPr>
        <p:spPr>
          <a:xfrm>
            <a:off x="8540653" y="2517947"/>
            <a:ext cx="1564531" cy="215444"/>
          </a:xfrm>
          <a:prstGeom prst="rect">
            <a:avLst/>
          </a:prstGeom>
        </p:spPr>
        <p:txBody>
          <a:bodyPr vert="horz" wrap="none" lIns="0" tIns="0" rIns="0" bIns="0" rtlCol="0" anchor="b">
            <a:spAutoFit/>
          </a:bodyPr>
          <a:lstStyle/>
          <a:p>
            <a:r>
              <a:rPr lang="en-US" sz="1400" dirty="0">
                <a:solidFill>
                  <a:schemeClr val="tx1">
                    <a:lumMod val="75000"/>
                    <a:lumOff val="25000"/>
                  </a:schemeClr>
                </a:solidFill>
              </a:rPr>
              <a:t>Banking risk engine</a:t>
            </a:r>
          </a:p>
        </p:txBody>
      </p:sp>
      <p:pic>
        <p:nvPicPr>
          <p:cNvPr id="30" name="Content Placeholder 20"/>
          <p:cNvPicPr>
            <a:picLocks noChangeAspect="1"/>
          </p:cNvPicPr>
          <p:nvPr/>
        </p:nvPicPr>
        <p:blipFill>
          <a:blip r:embed="rId7"/>
          <a:srcRect l="-20275" r="-20275"/>
          <a:stretch>
            <a:fillRect/>
          </a:stretch>
        </p:blipFill>
        <p:spPr>
          <a:xfrm>
            <a:off x="10426562" y="1599232"/>
            <a:ext cx="1733902" cy="905104"/>
          </a:xfrm>
          <a:prstGeom prst="rect">
            <a:avLst/>
          </a:prstGeom>
        </p:spPr>
      </p:pic>
      <p:sp>
        <p:nvSpPr>
          <p:cNvPr id="31" name="TextBox 30"/>
          <p:cNvSpPr txBox="1"/>
          <p:nvPr/>
        </p:nvSpPr>
        <p:spPr>
          <a:xfrm>
            <a:off x="10686966" y="2517220"/>
            <a:ext cx="985872" cy="215444"/>
          </a:xfrm>
          <a:prstGeom prst="rect">
            <a:avLst/>
          </a:prstGeom>
        </p:spPr>
        <p:txBody>
          <a:bodyPr vert="horz" wrap="none" lIns="0" tIns="0" rIns="0" bIns="0" rtlCol="0" anchor="b">
            <a:spAutoFit/>
          </a:bodyPr>
          <a:lstStyle/>
          <a:p>
            <a:r>
              <a:rPr lang="en-US" sz="1400" dirty="0">
                <a:solidFill>
                  <a:schemeClr val="tx1">
                    <a:lumMod val="75000"/>
                    <a:lumOff val="25000"/>
                  </a:schemeClr>
                </a:solidFill>
              </a:rPr>
              <a:t>IoT backend</a:t>
            </a:r>
          </a:p>
        </p:txBody>
      </p:sp>
      <p:sp>
        <p:nvSpPr>
          <p:cNvPr id="36" name="TextBox 35"/>
          <p:cNvSpPr txBox="1"/>
          <p:nvPr/>
        </p:nvSpPr>
        <p:spPr>
          <a:xfrm>
            <a:off x="8447679" y="4219617"/>
            <a:ext cx="1750479" cy="215444"/>
          </a:xfrm>
          <a:prstGeom prst="rect">
            <a:avLst/>
          </a:prstGeom>
        </p:spPr>
        <p:txBody>
          <a:bodyPr vert="horz" wrap="none" lIns="0" tIns="0" rIns="0" bIns="0" rtlCol="0" anchor="b">
            <a:spAutoFit/>
          </a:bodyPr>
          <a:lstStyle/>
          <a:p>
            <a:r>
              <a:rPr lang="en-US" sz="1400" dirty="0">
                <a:solidFill>
                  <a:schemeClr val="tx1">
                    <a:lumMod val="75000"/>
                    <a:lumOff val="25000"/>
                  </a:schemeClr>
                </a:solidFill>
              </a:rPr>
              <a:t>Network infrastructure</a:t>
            </a:r>
          </a:p>
        </p:txBody>
      </p:sp>
      <p:sp>
        <p:nvSpPr>
          <p:cNvPr id="42" name="TextBox 41"/>
          <p:cNvSpPr txBox="1"/>
          <p:nvPr/>
        </p:nvSpPr>
        <p:spPr>
          <a:xfrm>
            <a:off x="8258524" y="5876251"/>
            <a:ext cx="2128788" cy="215444"/>
          </a:xfrm>
          <a:prstGeom prst="rect">
            <a:avLst/>
          </a:prstGeom>
        </p:spPr>
        <p:txBody>
          <a:bodyPr vert="horz" wrap="none" lIns="0" tIns="0" rIns="0" bIns="0" rtlCol="0" anchor="b">
            <a:spAutoFit/>
          </a:bodyPr>
          <a:lstStyle/>
          <a:p>
            <a:r>
              <a:rPr lang="en-US" sz="1400" dirty="0">
                <a:solidFill>
                  <a:schemeClr val="tx1">
                    <a:lumMod val="75000"/>
                    <a:lumOff val="25000"/>
                  </a:schemeClr>
                </a:solidFill>
              </a:rPr>
              <a:t>Enterprise auth risk engine</a:t>
            </a:r>
          </a:p>
        </p:txBody>
      </p:sp>
      <p:sp>
        <p:nvSpPr>
          <p:cNvPr id="45" name="TextBox 44"/>
          <p:cNvSpPr txBox="1"/>
          <p:nvPr/>
        </p:nvSpPr>
        <p:spPr>
          <a:xfrm>
            <a:off x="10487405" y="5866516"/>
            <a:ext cx="1384995" cy="215444"/>
          </a:xfrm>
          <a:prstGeom prst="rect">
            <a:avLst/>
          </a:prstGeom>
        </p:spPr>
        <p:txBody>
          <a:bodyPr vert="horz" wrap="none" lIns="0" tIns="0" rIns="0" bIns="0" rtlCol="0" anchor="b">
            <a:spAutoFit/>
          </a:bodyPr>
          <a:lstStyle/>
          <a:p>
            <a:r>
              <a:rPr lang="en-US" sz="1400">
                <a:solidFill>
                  <a:schemeClr val="tx1">
                    <a:lumMod val="75000"/>
                    <a:lumOff val="25000"/>
                  </a:schemeClr>
                </a:solidFill>
              </a:rPr>
              <a:t>Electric company</a:t>
            </a:r>
          </a:p>
        </p:txBody>
      </p:sp>
      <p:pic>
        <p:nvPicPr>
          <p:cNvPr id="6" name="Picture 5">
            <a:extLst>
              <a:ext uri="{FF2B5EF4-FFF2-40B4-BE49-F238E27FC236}">
                <a16:creationId xmlns:a16="http://schemas.microsoft.com/office/drawing/2014/main" id="{27A3985C-42C5-074D-BB6B-BE6B355510B6}"/>
              </a:ext>
            </a:extLst>
          </p:cNvPr>
          <p:cNvPicPr>
            <a:picLocks noChangeAspect="1"/>
          </p:cNvPicPr>
          <p:nvPr/>
        </p:nvPicPr>
        <p:blipFill>
          <a:blip r:embed="rId8"/>
          <a:stretch>
            <a:fillRect/>
          </a:stretch>
        </p:blipFill>
        <p:spPr>
          <a:xfrm>
            <a:off x="1817865" y="1360082"/>
            <a:ext cx="833982" cy="833982"/>
          </a:xfrm>
          <a:prstGeom prst="rect">
            <a:avLst/>
          </a:prstGeom>
        </p:spPr>
      </p:pic>
      <p:pic>
        <p:nvPicPr>
          <p:cNvPr id="27" name="Picture 26">
            <a:extLst>
              <a:ext uri="{FF2B5EF4-FFF2-40B4-BE49-F238E27FC236}">
                <a16:creationId xmlns:a16="http://schemas.microsoft.com/office/drawing/2014/main" id="{CA1F9C0E-3ECC-844C-BA46-136F970EA479}"/>
              </a:ext>
            </a:extLst>
          </p:cNvPr>
          <p:cNvPicPr>
            <a:picLocks noChangeAspect="1"/>
          </p:cNvPicPr>
          <p:nvPr/>
        </p:nvPicPr>
        <p:blipFill rotWithShape="1">
          <a:blip r:embed="rId9"/>
          <a:srcRect l="39095" t="47631" r="1720" b="262"/>
          <a:stretch/>
        </p:blipFill>
        <p:spPr>
          <a:xfrm>
            <a:off x="494189" y="2510859"/>
            <a:ext cx="1751154" cy="1005840"/>
          </a:xfrm>
          <a:prstGeom prst="rect">
            <a:avLst/>
          </a:prstGeom>
        </p:spPr>
      </p:pic>
      <p:pic>
        <p:nvPicPr>
          <p:cNvPr id="46" name="Picture 45">
            <a:extLst>
              <a:ext uri="{FF2B5EF4-FFF2-40B4-BE49-F238E27FC236}">
                <a16:creationId xmlns:a16="http://schemas.microsoft.com/office/drawing/2014/main" id="{C073A714-1860-4E41-8499-A77D2B43B68C}"/>
              </a:ext>
            </a:extLst>
          </p:cNvPr>
          <p:cNvPicPr>
            <a:picLocks noChangeAspect="1"/>
          </p:cNvPicPr>
          <p:nvPr/>
        </p:nvPicPr>
        <p:blipFill rotWithShape="1">
          <a:blip r:embed="rId9"/>
          <a:srcRect l="39095" t="47631" r="1720" b="262"/>
          <a:stretch/>
        </p:blipFill>
        <p:spPr>
          <a:xfrm>
            <a:off x="10571710" y="3109348"/>
            <a:ext cx="1443607" cy="1005840"/>
          </a:xfrm>
          <a:prstGeom prst="rect">
            <a:avLst/>
          </a:prstGeom>
        </p:spPr>
      </p:pic>
      <p:sp>
        <p:nvSpPr>
          <p:cNvPr id="49" name="TextBox 48">
            <a:extLst>
              <a:ext uri="{FF2B5EF4-FFF2-40B4-BE49-F238E27FC236}">
                <a16:creationId xmlns:a16="http://schemas.microsoft.com/office/drawing/2014/main" id="{AB259C53-27AC-FD48-BB69-56E517EDFCA6}"/>
              </a:ext>
            </a:extLst>
          </p:cNvPr>
          <p:cNvSpPr txBox="1"/>
          <p:nvPr/>
        </p:nvSpPr>
        <p:spPr>
          <a:xfrm>
            <a:off x="10524274" y="4212305"/>
            <a:ext cx="1311256" cy="215444"/>
          </a:xfrm>
          <a:prstGeom prst="rect">
            <a:avLst/>
          </a:prstGeom>
        </p:spPr>
        <p:txBody>
          <a:bodyPr vert="horz" wrap="none" lIns="0" tIns="0" rIns="0" bIns="0" rtlCol="0" anchor="b">
            <a:spAutoFit/>
          </a:bodyPr>
          <a:lstStyle/>
          <a:p>
            <a:r>
              <a:rPr lang="en-US" sz="1400">
                <a:solidFill>
                  <a:schemeClr val="tx1">
                    <a:lumMod val="75000"/>
                    <a:lumOff val="25000"/>
                  </a:schemeClr>
                </a:solidFill>
              </a:rPr>
              <a:t>Car components</a:t>
            </a:r>
          </a:p>
        </p:txBody>
      </p:sp>
      <p:pic>
        <p:nvPicPr>
          <p:cNvPr id="50" name="Picture 49">
            <a:extLst>
              <a:ext uri="{FF2B5EF4-FFF2-40B4-BE49-F238E27FC236}">
                <a16:creationId xmlns:a16="http://schemas.microsoft.com/office/drawing/2014/main" id="{54D6DC51-E127-634E-A174-E5A2FEC8D505}"/>
              </a:ext>
            </a:extLst>
          </p:cNvPr>
          <p:cNvPicPr>
            <a:picLocks noChangeAspect="1"/>
          </p:cNvPicPr>
          <p:nvPr/>
        </p:nvPicPr>
        <p:blipFill>
          <a:blip r:embed="rId10"/>
          <a:stretch>
            <a:fillRect/>
          </a:stretch>
        </p:blipFill>
        <p:spPr>
          <a:xfrm>
            <a:off x="8405671" y="1242387"/>
            <a:ext cx="1728524" cy="1330703"/>
          </a:xfrm>
          <a:prstGeom prst="rect">
            <a:avLst/>
          </a:prstGeom>
        </p:spPr>
      </p:pic>
      <p:pic>
        <p:nvPicPr>
          <p:cNvPr id="52" name="Picture 51">
            <a:extLst>
              <a:ext uri="{FF2B5EF4-FFF2-40B4-BE49-F238E27FC236}">
                <a16:creationId xmlns:a16="http://schemas.microsoft.com/office/drawing/2014/main" id="{985CADBA-79D0-2444-BA57-F0BF50BDAE7E}"/>
              </a:ext>
            </a:extLst>
          </p:cNvPr>
          <p:cNvPicPr>
            <a:picLocks noChangeAspect="1"/>
          </p:cNvPicPr>
          <p:nvPr/>
        </p:nvPicPr>
        <p:blipFill rotWithShape="1">
          <a:blip r:embed="rId11"/>
          <a:srcRect l="13713" t="9314" r="47437" b="10762"/>
          <a:stretch/>
        </p:blipFill>
        <p:spPr>
          <a:xfrm>
            <a:off x="8540580" y="4641954"/>
            <a:ext cx="1458707" cy="1196581"/>
          </a:xfrm>
          <a:prstGeom prst="rect">
            <a:avLst/>
          </a:prstGeom>
        </p:spPr>
      </p:pic>
      <p:pic>
        <p:nvPicPr>
          <p:cNvPr id="55" name="Picture 54">
            <a:extLst>
              <a:ext uri="{FF2B5EF4-FFF2-40B4-BE49-F238E27FC236}">
                <a16:creationId xmlns:a16="http://schemas.microsoft.com/office/drawing/2014/main" id="{62BD8036-A77B-C84F-AB92-0BBC721B4624}"/>
              </a:ext>
            </a:extLst>
          </p:cNvPr>
          <p:cNvPicPr>
            <a:picLocks noChangeAspect="1"/>
          </p:cNvPicPr>
          <p:nvPr/>
        </p:nvPicPr>
        <p:blipFill>
          <a:blip r:embed="rId12"/>
          <a:stretch>
            <a:fillRect/>
          </a:stretch>
        </p:blipFill>
        <p:spPr>
          <a:xfrm>
            <a:off x="8458472" y="3145932"/>
            <a:ext cx="1622923" cy="904415"/>
          </a:xfrm>
          <a:prstGeom prst="rect">
            <a:avLst/>
          </a:prstGeom>
        </p:spPr>
      </p:pic>
      <p:pic>
        <p:nvPicPr>
          <p:cNvPr id="57" name="Picture 56">
            <a:extLst>
              <a:ext uri="{FF2B5EF4-FFF2-40B4-BE49-F238E27FC236}">
                <a16:creationId xmlns:a16="http://schemas.microsoft.com/office/drawing/2014/main" id="{CC90750B-E20B-9349-9A5B-34B1C52BCDAB}"/>
              </a:ext>
            </a:extLst>
          </p:cNvPr>
          <p:cNvPicPr>
            <a:picLocks noChangeAspect="1"/>
          </p:cNvPicPr>
          <p:nvPr/>
        </p:nvPicPr>
        <p:blipFill>
          <a:blip r:embed="rId13"/>
          <a:stretch>
            <a:fillRect/>
          </a:stretch>
        </p:blipFill>
        <p:spPr>
          <a:xfrm>
            <a:off x="10575247" y="4828992"/>
            <a:ext cx="1436533" cy="901700"/>
          </a:xfrm>
          <a:prstGeom prst="rect">
            <a:avLst/>
          </a:prstGeom>
        </p:spPr>
      </p:pic>
      <p:sp>
        <p:nvSpPr>
          <p:cNvPr id="14" name="TextBox 13"/>
          <p:cNvSpPr txBox="1"/>
          <p:nvPr/>
        </p:nvSpPr>
        <p:spPr>
          <a:xfrm rot="5400000">
            <a:off x="-153119" y="1929024"/>
            <a:ext cx="1448338" cy="276999"/>
          </a:xfrm>
          <a:prstGeom prst="rect">
            <a:avLst/>
          </a:prstGeom>
        </p:spPr>
        <p:txBody>
          <a:bodyPr vert="horz" wrap="none" lIns="0" tIns="0" rIns="0" bIns="0" rtlCol="0" anchor="b">
            <a:spAutoFit/>
          </a:bodyPr>
          <a:lstStyle/>
          <a:p>
            <a:r>
              <a:rPr lang="en-US">
                <a:solidFill>
                  <a:schemeClr val="tx1">
                    <a:lumMod val="65000"/>
                    <a:lumOff val="35000"/>
                  </a:schemeClr>
                </a:solidFill>
              </a:rPr>
              <a:t>Good Devices</a:t>
            </a:r>
          </a:p>
        </p:txBody>
      </p:sp>
      <p:sp>
        <p:nvSpPr>
          <p:cNvPr id="41" name="Rounded Rectangle 40">
            <a:extLst>
              <a:ext uri="{FF2B5EF4-FFF2-40B4-BE49-F238E27FC236}">
                <a16:creationId xmlns:a16="http://schemas.microsoft.com/office/drawing/2014/main" id="{2A746BA9-E0E7-6D4F-9068-443452E67D4A}"/>
              </a:ext>
            </a:extLst>
          </p:cNvPr>
          <p:cNvSpPr/>
          <p:nvPr/>
        </p:nvSpPr>
        <p:spPr>
          <a:xfrm>
            <a:off x="4793847" y="341194"/>
            <a:ext cx="3032453" cy="6184400"/>
          </a:xfrm>
          <a:prstGeom prst="roundRect">
            <a:avLst>
              <a:gd name="adj" fmla="val 5580"/>
            </a:avLst>
          </a:prstGeom>
          <a:solidFill>
            <a:srgbClr val="B4B4B4">
              <a:lumMod val="40000"/>
              <a:lumOff val="60000"/>
            </a:srgbClr>
          </a:solidFill>
          <a:ln w="38100">
            <a:solidFill>
              <a:schemeClr val="bg1">
                <a:lumMod val="75000"/>
              </a:schemeClr>
            </a:solidFill>
          </a:ln>
        </p:spPr>
        <p:txBody>
          <a:bodyPr wrap="square" lIns="89299" tIns="44649" rIns="89299" bIns="44649" rtlCol="0" anchor="t">
            <a:noAutofit/>
          </a:bodyPr>
          <a:lstStyle/>
          <a:p>
            <a:pPr marL="0" marR="0" lvl="0" indent="0" defTabSz="893028" eaLnBrk="1" fontAlgn="auto" latinLnBrk="0" hangingPunct="1">
              <a:lnSpc>
                <a:spcPct val="100000"/>
              </a:lnSpc>
              <a:spcBef>
                <a:spcPts val="0"/>
              </a:spcBef>
              <a:spcAft>
                <a:spcPts val="782"/>
              </a:spcAft>
              <a:buClr>
                <a:srgbClr val="FCB53B"/>
              </a:buClr>
              <a:buSzPct val="90000"/>
              <a:buFontTx/>
              <a:buNone/>
              <a:tabLst>
                <a:tab pos="227908" algn="l"/>
              </a:tabLst>
              <a:defRPr/>
            </a:pPr>
            <a:r>
              <a:rPr kumimoji="0" lang="en-US" sz="2800" b="1" i="0" u="none" strike="noStrike" kern="0" cap="none" spc="0" normalizeH="0" baseline="0" noProof="0">
                <a:ln>
                  <a:noFill/>
                </a:ln>
                <a:solidFill>
                  <a:prstClr val="black">
                    <a:lumMod val="75000"/>
                    <a:lumOff val="25000"/>
                  </a:prstClr>
                </a:solidFill>
                <a:effectLst/>
                <a:uLnTx/>
                <a:uFillTx/>
                <a:latin typeface="Arial"/>
              </a:rPr>
              <a:t>Entity </a:t>
            </a:r>
          </a:p>
          <a:p>
            <a:pPr marL="0" marR="0" lvl="0" indent="0" defTabSz="893028" eaLnBrk="1" fontAlgn="auto" latinLnBrk="0" hangingPunct="1">
              <a:lnSpc>
                <a:spcPct val="100000"/>
              </a:lnSpc>
              <a:spcBef>
                <a:spcPts val="0"/>
              </a:spcBef>
              <a:spcAft>
                <a:spcPts val="782"/>
              </a:spcAft>
              <a:buClr>
                <a:srgbClr val="FCB53B"/>
              </a:buClr>
              <a:buSzPct val="90000"/>
              <a:buFontTx/>
              <a:buNone/>
              <a:tabLst>
                <a:tab pos="227908" algn="l"/>
              </a:tabLst>
              <a:defRPr/>
            </a:pPr>
            <a:r>
              <a:rPr kumimoji="0" lang="en-US" sz="2800" b="1" i="0" u="none" strike="noStrike" kern="0" cap="none" spc="0" normalizeH="0" baseline="0" noProof="0">
                <a:ln>
                  <a:noFill/>
                </a:ln>
                <a:solidFill>
                  <a:prstClr val="black">
                    <a:lumMod val="75000"/>
                    <a:lumOff val="25000"/>
                  </a:prstClr>
                </a:solidFill>
                <a:effectLst/>
                <a:uLnTx/>
                <a:uFillTx/>
                <a:latin typeface="Arial"/>
              </a:rPr>
              <a:t>Attestation </a:t>
            </a:r>
          </a:p>
          <a:p>
            <a:pPr marL="0" marR="0" lvl="0" indent="0" defTabSz="893028" eaLnBrk="1" fontAlgn="auto" latinLnBrk="0" hangingPunct="1">
              <a:lnSpc>
                <a:spcPct val="100000"/>
              </a:lnSpc>
              <a:spcBef>
                <a:spcPts val="0"/>
              </a:spcBef>
              <a:spcAft>
                <a:spcPts val="782"/>
              </a:spcAft>
              <a:buClr>
                <a:srgbClr val="FCB53B"/>
              </a:buClr>
              <a:buSzPct val="90000"/>
              <a:buFontTx/>
              <a:buNone/>
              <a:tabLst>
                <a:tab pos="227908" algn="l"/>
              </a:tabLst>
              <a:defRPr/>
            </a:pPr>
            <a:r>
              <a:rPr kumimoji="0" lang="en-US" sz="2800" b="1" i="0" u="none" strike="noStrike" kern="0" cap="none" spc="0" normalizeH="0" baseline="0" noProof="0">
                <a:ln>
                  <a:noFill/>
                </a:ln>
                <a:solidFill>
                  <a:prstClr val="black">
                    <a:lumMod val="75000"/>
                    <a:lumOff val="25000"/>
                  </a:prstClr>
                </a:solidFill>
                <a:effectLst/>
                <a:uLnTx/>
                <a:uFillTx/>
                <a:latin typeface="Arial"/>
              </a:rPr>
              <a:t>Token </a:t>
            </a:r>
          </a:p>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endParaRPr kumimoji="0" lang="en-US" sz="1600" b="0" i="0" u="none" strike="noStrike" kern="0" cap="none" spc="0" normalizeH="0" baseline="0" noProof="0">
              <a:ln>
                <a:noFill/>
              </a:ln>
              <a:solidFill>
                <a:prstClr val="black">
                  <a:lumMod val="75000"/>
                  <a:lumOff val="25000"/>
                </a:prstClr>
              </a:solidFill>
              <a:effectLst/>
              <a:uLnTx/>
              <a:uFillTx/>
              <a:latin typeface="Arial"/>
            </a:endParaRPr>
          </a:p>
        </p:txBody>
      </p:sp>
      <p:sp>
        <p:nvSpPr>
          <p:cNvPr id="43" name="Rounded Rectangle 42">
            <a:extLst>
              <a:ext uri="{FF2B5EF4-FFF2-40B4-BE49-F238E27FC236}">
                <a16:creationId xmlns:a16="http://schemas.microsoft.com/office/drawing/2014/main" id="{90BEFF28-CCAE-F245-811B-58C251F86392}"/>
              </a:ext>
            </a:extLst>
          </p:cNvPr>
          <p:cNvSpPr/>
          <p:nvPr/>
        </p:nvSpPr>
        <p:spPr>
          <a:xfrm>
            <a:off x="4993065" y="2026066"/>
            <a:ext cx="2584989" cy="3580588"/>
          </a:xfrm>
          <a:prstGeom prst="roundRect">
            <a:avLst>
              <a:gd name="adj" fmla="val 5580"/>
            </a:avLst>
          </a:prstGeom>
          <a:solidFill>
            <a:srgbClr val="B4B4B4">
              <a:lumMod val="40000"/>
              <a:lumOff val="60000"/>
            </a:srgbClr>
          </a:solidFill>
          <a:ln w="38100">
            <a:solidFill>
              <a:srgbClr val="B4B4B4">
                <a:lumMod val="50000"/>
              </a:srgbClr>
            </a:solidFill>
          </a:ln>
        </p:spPr>
        <p:txBody>
          <a:bodyPr wrap="square" lIns="89299" tIns="44649" rIns="89299" bIns="44649" rtlCol="0" anchor="t">
            <a:spAutoFit/>
          </a:bodyPr>
          <a:lstStyle/>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Chip &amp; device manufacturer</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Device ID (e.g. serial number)</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Boot state, debug state</a:t>
            </a:r>
            <a:r>
              <a:rPr kumimoji="0" lang="mr-IN" sz="1600" b="0" i="0" u="none" strike="noStrike" kern="0" cap="none" spc="0" normalizeH="0" baseline="0" noProof="0" dirty="0">
                <a:ln>
                  <a:noFill/>
                </a:ln>
                <a:solidFill>
                  <a:prstClr val="black">
                    <a:lumMod val="75000"/>
                    <a:lumOff val="25000"/>
                  </a:prstClr>
                </a:solidFill>
                <a:effectLst/>
                <a:uLnTx/>
                <a:uFillTx/>
                <a:latin typeface="Arial"/>
              </a:rPr>
              <a:t>…</a:t>
            </a:r>
            <a:endParaRPr kumimoji="0" lang="en-US" sz="1600" b="0" i="0" u="none" strike="noStrike" kern="0" cap="none" spc="0" normalizeH="0" baseline="0" noProof="0" dirty="0">
              <a:ln>
                <a:noFill/>
              </a:ln>
              <a:solidFill>
                <a:prstClr val="black">
                  <a:lumMod val="75000"/>
                  <a:lumOff val="25000"/>
                </a:prstClr>
              </a:solidFill>
              <a:effectLst/>
              <a:uLnTx/>
              <a:uFillTx/>
              <a:latin typeface="Arial"/>
            </a:endParaRP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Firmware, OS &amp; app names and versions</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Geographic location</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1600" b="0" i="0" u="none" strike="noStrike" kern="0" cap="none" spc="0" normalizeH="0" baseline="0" noProof="0" dirty="0" err="1">
                <a:ln>
                  <a:noFill/>
                </a:ln>
                <a:solidFill>
                  <a:prstClr val="black">
                    <a:lumMod val="75000"/>
                    <a:lumOff val="25000"/>
                  </a:prstClr>
                </a:solidFill>
                <a:effectLst/>
                <a:uLnTx/>
                <a:uFillTx/>
                <a:latin typeface="Arial"/>
              </a:rPr>
              <a:t>Measurement,rooting</a:t>
            </a:r>
            <a:r>
              <a:rPr kumimoji="0" lang="en-US" sz="1600" b="0" i="0" u="none" strike="noStrike" kern="0" cap="none" spc="0" normalizeH="0" baseline="0" noProof="0" dirty="0">
                <a:ln>
                  <a:noFill/>
                </a:ln>
                <a:solidFill>
                  <a:prstClr val="black">
                    <a:lumMod val="75000"/>
                    <a:lumOff val="25000"/>
                  </a:prstClr>
                </a:solidFill>
                <a:effectLst/>
                <a:uLnTx/>
                <a:uFillTx/>
                <a:latin typeface="Arial"/>
              </a:rPr>
              <a:t> &amp; malware detection…</a:t>
            </a:r>
          </a:p>
          <a:p>
            <a:pPr marL="0" marR="0" lvl="0" indent="0" algn="ctr" defTabSz="893028" eaLnBrk="1" fontAlgn="auto" latinLnBrk="0" hangingPunct="1">
              <a:lnSpc>
                <a:spcPct val="95000"/>
              </a:lnSpc>
              <a:spcBef>
                <a:spcPts val="0"/>
              </a:spcBef>
              <a:spcAft>
                <a:spcPts val="782"/>
              </a:spcAft>
              <a:buClr>
                <a:srgbClr val="B4B4B4">
                  <a:lumMod val="50000"/>
                </a:srgbClr>
              </a:buClr>
              <a:buSzPct val="90000"/>
              <a:buFontTx/>
              <a:buNone/>
              <a:tabLst>
                <a:tab pos="227908" algn="l"/>
              </a:tabLst>
              <a:defRPr/>
            </a:pPr>
            <a:r>
              <a:rPr kumimoji="0" lang="en-US" sz="1600" b="1" i="0" u="none" strike="noStrike" kern="0" cap="none" spc="0" normalizeH="0" baseline="0" noProof="0" dirty="0">
                <a:ln>
                  <a:noFill/>
                </a:ln>
                <a:solidFill>
                  <a:prstClr val="black">
                    <a:lumMod val="75000"/>
                    <a:lumOff val="25000"/>
                  </a:prstClr>
                </a:solidFill>
                <a:effectLst/>
                <a:uLnTx/>
                <a:uFillTx/>
                <a:latin typeface="Arial"/>
              </a:rPr>
              <a:t>All Are Optional</a:t>
            </a:r>
          </a:p>
        </p:txBody>
      </p:sp>
      <p:sp>
        <p:nvSpPr>
          <p:cNvPr id="44" name="Right Arrow 43">
            <a:extLst>
              <a:ext uri="{FF2B5EF4-FFF2-40B4-BE49-F238E27FC236}">
                <a16:creationId xmlns:a16="http://schemas.microsoft.com/office/drawing/2014/main" id="{7850AC34-FCAD-0A4C-A67B-AA32A1E163B7}"/>
              </a:ext>
            </a:extLst>
          </p:cNvPr>
          <p:cNvSpPr/>
          <p:nvPr/>
        </p:nvSpPr>
        <p:spPr>
          <a:xfrm>
            <a:off x="3995616" y="2602073"/>
            <a:ext cx="747575" cy="1125924"/>
          </a:xfrm>
          <a:prstGeom prst="rightArrow">
            <a:avLst/>
          </a:prstGeom>
          <a:solidFill>
            <a:srgbClr val="B4B4B4">
              <a:lumMod val="75000"/>
            </a:srgbClr>
          </a:solidFill>
        </p:spPr>
        <p:txBody>
          <a:bodyPr wrap="square" lIns="89299" tIns="44649" rIns="89299" bIns="44649" rtlCol="0" anchor="ctr">
            <a:spAutoFit/>
          </a:bodyPr>
          <a:lstStyle/>
          <a:p>
            <a:pPr marL="223257" marR="0" lvl="0" indent="-223257" algn="ctr" defTabSz="893028" eaLnBrk="1" fontAlgn="auto" latinLnBrk="0" hangingPunct="1">
              <a:lnSpc>
                <a:spcPct val="95000"/>
              </a:lnSpc>
              <a:spcBef>
                <a:spcPts val="0"/>
              </a:spcBef>
              <a:spcAft>
                <a:spcPts val="782"/>
              </a:spcAft>
              <a:buClr>
                <a:srgbClr val="FCB53B"/>
              </a:buClr>
              <a:buSzPct val="90000"/>
              <a:buFont typeface="Arial"/>
              <a:buChar char="•"/>
              <a:tabLst>
                <a:tab pos="227908" algn="l"/>
              </a:tabLst>
              <a:defRPr/>
            </a:pPr>
            <a:endParaRPr kumimoji="0" lang="en-US" sz="2000" b="0" i="0" u="none" strike="noStrike" kern="0" cap="none" spc="0" normalizeH="0" baseline="0" noProof="0">
              <a:ln>
                <a:noFill/>
              </a:ln>
              <a:solidFill>
                <a:srgbClr val="FFFFFF"/>
              </a:solidFill>
              <a:effectLst/>
              <a:uLnTx/>
              <a:uFillTx/>
              <a:latin typeface="Arial"/>
            </a:endParaRPr>
          </a:p>
        </p:txBody>
      </p:sp>
      <p:sp>
        <p:nvSpPr>
          <p:cNvPr id="47" name="Right Arrow 46">
            <a:extLst>
              <a:ext uri="{FF2B5EF4-FFF2-40B4-BE49-F238E27FC236}">
                <a16:creationId xmlns:a16="http://schemas.microsoft.com/office/drawing/2014/main" id="{BB718353-A641-4A4A-A0BB-1C1F4CCC473D}"/>
              </a:ext>
            </a:extLst>
          </p:cNvPr>
          <p:cNvSpPr/>
          <p:nvPr/>
        </p:nvSpPr>
        <p:spPr>
          <a:xfrm>
            <a:off x="7915395" y="2602073"/>
            <a:ext cx="747575" cy="1125924"/>
          </a:xfrm>
          <a:prstGeom prst="rightArrow">
            <a:avLst/>
          </a:prstGeom>
          <a:solidFill>
            <a:srgbClr val="B4B4B4">
              <a:lumMod val="75000"/>
            </a:srgbClr>
          </a:solidFill>
        </p:spPr>
        <p:txBody>
          <a:bodyPr wrap="square" lIns="89299" tIns="44649" rIns="89299" bIns="44649" rtlCol="0" anchor="ctr">
            <a:spAutoFit/>
          </a:bodyPr>
          <a:lstStyle/>
          <a:p>
            <a:pPr marL="223257" marR="0" lvl="0" indent="-223257" algn="ctr" defTabSz="893028" eaLnBrk="1" fontAlgn="auto" latinLnBrk="0" hangingPunct="1">
              <a:lnSpc>
                <a:spcPct val="95000"/>
              </a:lnSpc>
              <a:spcBef>
                <a:spcPts val="0"/>
              </a:spcBef>
              <a:spcAft>
                <a:spcPts val="782"/>
              </a:spcAft>
              <a:buClr>
                <a:srgbClr val="FCB53B"/>
              </a:buClr>
              <a:buSzPct val="90000"/>
              <a:buFont typeface="Arial"/>
              <a:buChar char="•"/>
              <a:tabLst>
                <a:tab pos="227908" algn="l"/>
              </a:tabLst>
              <a:defRPr/>
            </a:pPr>
            <a:endParaRPr kumimoji="0" lang="en-US" sz="2000" b="0" i="0" u="none" strike="noStrike" kern="0" cap="none" spc="0" normalizeH="0" baseline="0" noProof="0">
              <a:ln>
                <a:noFill/>
              </a:ln>
              <a:solidFill>
                <a:srgbClr val="FFFFFF"/>
              </a:solidFill>
              <a:effectLst/>
              <a:uLnTx/>
              <a:uFillTx/>
              <a:latin typeface="Arial"/>
            </a:endParaRPr>
          </a:p>
        </p:txBody>
      </p:sp>
      <p:sp>
        <p:nvSpPr>
          <p:cNvPr id="48" name="Rectangle 47">
            <a:extLst>
              <a:ext uri="{FF2B5EF4-FFF2-40B4-BE49-F238E27FC236}">
                <a16:creationId xmlns:a16="http://schemas.microsoft.com/office/drawing/2014/main" id="{2A3EA64F-32C9-7847-918A-F4A0622DAC72}"/>
              </a:ext>
            </a:extLst>
          </p:cNvPr>
          <p:cNvSpPr/>
          <p:nvPr/>
        </p:nvSpPr>
        <p:spPr>
          <a:xfrm>
            <a:off x="5414345" y="5622391"/>
            <a:ext cx="1968448" cy="557990"/>
          </a:xfrm>
          <a:prstGeom prst="rect">
            <a:avLst/>
          </a:prstGeom>
          <a:solidFill>
            <a:srgbClr val="B4B4B4">
              <a:lumMod val="50000"/>
            </a:srgbClr>
          </a:solidFill>
        </p:spPr>
        <p:txBody>
          <a:bodyPr wrap="square" lIns="89299" tIns="44649" rIns="89299" bIns="44649" rtlCol="0" anchor="ctr">
            <a:sp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600" b="0" i="0" u="none" strike="noStrike" kern="0" cap="none" spc="0" normalizeH="0" baseline="0" noProof="0">
                <a:ln>
                  <a:noFill/>
                </a:ln>
                <a:solidFill>
                  <a:srgbClr val="FFFFFF"/>
                </a:solidFill>
                <a:effectLst/>
                <a:uLnTx/>
                <a:uFillTx/>
                <a:latin typeface="Arial"/>
              </a:rPr>
              <a:t>Cryptographically secured by signing</a:t>
            </a:r>
          </a:p>
        </p:txBody>
      </p:sp>
    </p:spTree>
    <p:extLst>
      <p:ext uri="{BB962C8B-B14F-4D97-AF65-F5344CB8AC3E}">
        <p14:creationId xmlns:p14="http://schemas.microsoft.com/office/powerpoint/2010/main" val="369008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F85F2-0C93-0A4C-92CD-A05F12CD9B94}"/>
              </a:ext>
            </a:extLst>
          </p:cNvPr>
          <p:cNvSpPr>
            <a:spLocks noGrp="1"/>
          </p:cNvSpPr>
          <p:nvPr>
            <p:ph type="title"/>
          </p:nvPr>
        </p:nvSpPr>
        <p:spPr/>
        <p:txBody>
          <a:bodyPr/>
          <a:lstStyle/>
          <a:p>
            <a:r>
              <a:rPr lang="en-US" dirty="0"/>
              <a:t>End-End Attestation Flow</a:t>
            </a:r>
          </a:p>
        </p:txBody>
      </p:sp>
      <p:sp>
        <p:nvSpPr>
          <p:cNvPr id="94" name="TextBox 93">
            <a:extLst>
              <a:ext uri="{FF2B5EF4-FFF2-40B4-BE49-F238E27FC236}">
                <a16:creationId xmlns:a16="http://schemas.microsoft.com/office/drawing/2014/main" id="{96763F77-A40B-B340-861D-4BEE2968AB85}"/>
              </a:ext>
            </a:extLst>
          </p:cNvPr>
          <p:cNvSpPr txBox="1"/>
          <p:nvPr/>
        </p:nvSpPr>
        <p:spPr>
          <a:xfrm>
            <a:off x="804278" y="6199657"/>
            <a:ext cx="4368800" cy="464910"/>
          </a:xfrm>
          <a:prstGeom prst="rect">
            <a:avLst/>
          </a:prstGeom>
          <a:noFill/>
        </p:spPr>
        <p:txBody>
          <a:bodyPr wrap="none" lIns="0" tIns="0" rIns="0" bIns="0" rtlCol="0" anchor="t" anchorCtr="0">
            <a:noAutofit/>
          </a:bodyPr>
          <a:lstStyle/>
          <a:p>
            <a:r>
              <a:rPr lang="en-US" dirty="0">
                <a:solidFill>
                  <a:prstClr val="black"/>
                </a:solidFill>
                <a:latin typeface="Arial"/>
              </a:rPr>
              <a:t>Other flows are possible where verification is done by a service or by the entity vendor.</a:t>
            </a:r>
          </a:p>
        </p:txBody>
      </p:sp>
      <p:sp>
        <p:nvSpPr>
          <p:cNvPr id="100" name="TextBox 99">
            <a:extLst>
              <a:ext uri="{FF2B5EF4-FFF2-40B4-BE49-F238E27FC236}">
                <a16:creationId xmlns:a16="http://schemas.microsoft.com/office/drawing/2014/main" id="{C95A397F-72C8-8E45-BBF7-7B0902A97C12}"/>
              </a:ext>
            </a:extLst>
          </p:cNvPr>
          <p:cNvSpPr txBox="1"/>
          <p:nvPr/>
        </p:nvSpPr>
        <p:spPr>
          <a:xfrm>
            <a:off x="7035794" y="799431"/>
            <a:ext cx="3392996" cy="1413146"/>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Entity Manufacturer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(e.g. chip or device vendor)</a:t>
            </a:r>
          </a:p>
        </p:txBody>
      </p:sp>
      <p:sp>
        <p:nvSpPr>
          <p:cNvPr id="101" name="TextBox 100">
            <a:extLst>
              <a:ext uri="{FF2B5EF4-FFF2-40B4-BE49-F238E27FC236}">
                <a16:creationId xmlns:a16="http://schemas.microsoft.com/office/drawing/2014/main" id="{E08C41AB-6FF6-EF45-95E0-BDEE702EF4F4}"/>
              </a:ext>
            </a:extLst>
          </p:cNvPr>
          <p:cNvSpPr txBox="1"/>
          <p:nvPr/>
        </p:nvSpPr>
        <p:spPr>
          <a:xfrm>
            <a:off x="879565" y="2801314"/>
            <a:ext cx="3927566" cy="2638194"/>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Entity (e.g., Chip, Device…)</a:t>
            </a:r>
          </a:p>
        </p:txBody>
      </p:sp>
      <p:sp>
        <p:nvSpPr>
          <p:cNvPr id="102" name="TextBox 101">
            <a:extLst>
              <a:ext uri="{FF2B5EF4-FFF2-40B4-BE49-F238E27FC236}">
                <a16:creationId xmlns:a16="http://schemas.microsoft.com/office/drawing/2014/main" id="{9FE77A73-0A5D-A74A-ACB4-077D87C18EEC}"/>
              </a:ext>
            </a:extLst>
          </p:cNvPr>
          <p:cNvSpPr txBox="1"/>
          <p:nvPr/>
        </p:nvSpPr>
        <p:spPr>
          <a:xfrm>
            <a:off x="7113131" y="3705525"/>
            <a:ext cx="4539607" cy="2447240"/>
          </a:xfrm>
          <a:prstGeom prst="rect">
            <a:avLst/>
          </a:prstGeom>
          <a:solidFill>
            <a:srgbClr val="33ACC4"/>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a:rPr>
              <a:t>Relying Party (e.g., Server / Service)</a:t>
            </a:r>
          </a:p>
        </p:txBody>
      </p:sp>
      <p:cxnSp>
        <p:nvCxnSpPr>
          <p:cNvPr id="103" name="Curved Connector 102">
            <a:extLst>
              <a:ext uri="{FF2B5EF4-FFF2-40B4-BE49-F238E27FC236}">
                <a16:creationId xmlns:a16="http://schemas.microsoft.com/office/drawing/2014/main" id="{2589C30B-7B4E-E340-8C8A-333AB6CE374E}"/>
              </a:ext>
            </a:extLst>
          </p:cNvPr>
          <p:cNvCxnSpPr>
            <a:cxnSpLocks/>
            <a:endCxn id="60" idx="0"/>
          </p:cNvCxnSpPr>
          <p:nvPr/>
        </p:nvCxnSpPr>
        <p:spPr>
          <a:xfrm rot="10800000" flipV="1">
            <a:off x="3575246" y="1506004"/>
            <a:ext cx="3460548" cy="1749170"/>
          </a:xfrm>
          <a:prstGeom prst="curvedConnector2">
            <a:avLst/>
          </a:prstGeom>
          <a:noFill/>
          <a:ln w="28575" cap="flat" cmpd="sng" algn="ctr">
            <a:solidFill>
              <a:srgbClr val="015486"/>
            </a:solidFill>
            <a:prstDash val="solid"/>
            <a:miter lim="800000"/>
            <a:tailEnd type="triangle"/>
          </a:ln>
          <a:effectLst/>
        </p:spPr>
      </p:cxnSp>
      <p:cxnSp>
        <p:nvCxnSpPr>
          <p:cNvPr id="104" name="Curved Connector 103">
            <a:extLst>
              <a:ext uri="{FF2B5EF4-FFF2-40B4-BE49-F238E27FC236}">
                <a16:creationId xmlns:a16="http://schemas.microsoft.com/office/drawing/2014/main" id="{492F56C8-3846-FD47-BBE8-0B477C7B1D7A}"/>
              </a:ext>
            </a:extLst>
          </p:cNvPr>
          <p:cNvCxnSpPr>
            <a:cxnSpLocks/>
            <a:endCxn id="108" idx="1"/>
          </p:cNvCxnSpPr>
          <p:nvPr/>
        </p:nvCxnSpPr>
        <p:spPr>
          <a:xfrm>
            <a:off x="4040497" y="4427924"/>
            <a:ext cx="3368489" cy="298041"/>
          </a:xfrm>
          <a:prstGeom prst="curvedConnector3">
            <a:avLst>
              <a:gd name="adj1" fmla="val 50000"/>
            </a:avLst>
          </a:prstGeom>
          <a:noFill/>
          <a:ln w="28575" cap="flat" cmpd="sng" algn="ctr">
            <a:solidFill>
              <a:srgbClr val="015486"/>
            </a:solidFill>
            <a:prstDash val="solid"/>
            <a:miter lim="800000"/>
            <a:tailEnd type="triangle"/>
          </a:ln>
          <a:effectLst/>
        </p:spPr>
      </p:cxnSp>
      <p:cxnSp>
        <p:nvCxnSpPr>
          <p:cNvPr id="105" name="Curved Connector 104">
            <a:extLst>
              <a:ext uri="{FF2B5EF4-FFF2-40B4-BE49-F238E27FC236}">
                <a16:creationId xmlns:a16="http://schemas.microsoft.com/office/drawing/2014/main" id="{5A02002B-5FFA-8C4B-AE84-F5DB1BF8C673}"/>
              </a:ext>
            </a:extLst>
          </p:cNvPr>
          <p:cNvCxnSpPr>
            <a:cxnSpLocks/>
            <a:endCxn id="108" idx="0"/>
          </p:cNvCxnSpPr>
          <p:nvPr/>
        </p:nvCxnSpPr>
        <p:spPr>
          <a:xfrm rot="5400000">
            <a:off x="7152843" y="2844624"/>
            <a:ext cx="2399064" cy="759834"/>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106" name="Rounded Rectangle 105">
            <a:extLst>
              <a:ext uri="{FF2B5EF4-FFF2-40B4-BE49-F238E27FC236}">
                <a16:creationId xmlns:a16="http://schemas.microsoft.com/office/drawing/2014/main" id="{07D565D5-8C6E-D04A-AFDC-10C2424D0CE0}"/>
              </a:ext>
            </a:extLst>
          </p:cNvPr>
          <p:cNvSpPr/>
          <p:nvPr/>
        </p:nvSpPr>
        <p:spPr>
          <a:xfrm>
            <a:off x="5263875" y="4446406"/>
            <a:ext cx="1372435" cy="407786"/>
          </a:xfrm>
          <a:prstGeom prst="roundRect">
            <a:avLst>
              <a:gd name="adj" fmla="val 5580"/>
            </a:avLst>
          </a:prstGeom>
          <a:solidFill>
            <a:srgbClr val="B4B4B4">
              <a:lumMod val="40000"/>
              <a:lumOff val="60000"/>
            </a:srgbClr>
          </a:solidFill>
          <a:ln w="38100">
            <a:solidFill>
              <a:schemeClr val="bg1">
                <a:lumMod val="65000"/>
              </a:schemeClr>
            </a:solidFill>
          </a:ln>
        </p:spPr>
        <p:txBody>
          <a:bodyPr wrap="square" lIns="91440" tIns="91440" rIns="91440" bIns="91440"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Arial"/>
              </a:rPr>
              <a:t>EAT Token</a:t>
            </a:r>
          </a:p>
        </p:txBody>
      </p:sp>
      <p:sp>
        <p:nvSpPr>
          <p:cNvPr id="108" name="TextBox 107">
            <a:extLst>
              <a:ext uri="{FF2B5EF4-FFF2-40B4-BE49-F238E27FC236}">
                <a16:creationId xmlns:a16="http://schemas.microsoft.com/office/drawing/2014/main" id="{6B0C12F5-8876-144D-B58D-57111FFE6A07}"/>
              </a:ext>
            </a:extLst>
          </p:cNvPr>
          <p:cNvSpPr txBox="1"/>
          <p:nvPr/>
        </p:nvSpPr>
        <p:spPr>
          <a:xfrm>
            <a:off x="7408986" y="4424073"/>
            <a:ext cx="1126943" cy="603783"/>
          </a:xfrm>
          <a:prstGeom prst="rect">
            <a:avLst/>
          </a:prstGeom>
          <a:solidFill>
            <a:srgbClr val="33ACC4">
              <a:lumMod val="50000"/>
            </a:srgbClr>
          </a:solidFill>
        </p:spPr>
        <p:txBody>
          <a:bodyPr wrap="square" lIns="91440" tIns="91440" rIns="91440" bIns="91440"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Verification Process</a:t>
            </a:r>
          </a:p>
        </p:txBody>
      </p:sp>
      <p:sp>
        <p:nvSpPr>
          <p:cNvPr id="111" name="TextBox 110">
            <a:extLst>
              <a:ext uri="{FF2B5EF4-FFF2-40B4-BE49-F238E27FC236}">
                <a16:creationId xmlns:a16="http://schemas.microsoft.com/office/drawing/2014/main" id="{36AE2A29-D48D-8242-A33C-1029D321A346}"/>
              </a:ext>
            </a:extLst>
          </p:cNvPr>
          <p:cNvSpPr txBox="1"/>
          <p:nvPr/>
        </p:nvSpPr>
        <p:spPr>
          <a:xfrm>
            <a:off x="3200992" y="1865969"/>
            <a:ext cx="2138304"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Provision private keys during manufacturing</a:t>
            </a:r>
          </a:p>
        </p:txBody>
      </p:sp>
      <p:sp>
        <p:nvSpPr>
          <p:cNvPr id="112" name="TextBox 111">
            <a:extLst>
              <a:ext uri="{FF2B5EF4-FFF2-40B4-BE49-F238E27FC236}">
                <a16:creationId xmlns:a16="http://schemas.microsoft.com/office/drawing/2014/main" id="{E8FA38EB-3867-A54E-8190-B2683AC5B005}"/>
              </a:ext>
            </a:extLst>
          </p:cNvPr>
          <p:cNvSpPr txBox="1"/>
          <p:nvPr/>
        </p:nvSpPr>
        <p:spPr>
          <a:xfrm>
            <a:off x="5100683" y="3513001"/>
            <a:ext cx="1777510"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Self-secured token carried in protocol messages</a:t>
            </a:r>
          </a:p>
        </p:txBody>
      </p:sp>
      <p:sp>
        <p:nvSpPr>
          <p:cNvPr id="113" name="TextBox 112">
            <a:extLst>
              <a:ext uri="{FF2B5EF4-FFF2-40B4-BE49-F238E27FC236}">
                <a16:creationId xmlns:a16="http://schemas.microsoft.com/office/drawing/2014/main" id="{BFD8E6C3-E5F9-484C-A324-961BF3862579}"/>
              </a:ext>
            </a:extLst>
          </p:cNvPr>
          <p:cNvSpPr txBox="1"/>
          <p:nvPr/>
        </p:nvSpPr>
        <p:spPr>
          <a:xfrm>
            <a:off x="8175664" y="2859740"/>
            <a:ext cx="1190899" cy="530679"/>
          </a:xfrm>
          <a:prstGeom prst="rect">
            <a:avLst/>
          </a:prstGeom>
          <a:solidFill>
            <a:sysClr val="window" lastClr="FFFFFF">
              <a:alpha val="81000"/>
            </a:sysClr>
          </a:solidFill>
          <a:effectLst>
            <a:softEdge rad="25400"/>
          </a:effectLst>
        </p:spPr>
        <p:txBody>
          <a:bodyPr wrap="square" lIns="0" tIns="0" rIns="0" bIns="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Verification Keys</a:t>
            </a:r>
          </a:p>
        </p:txBody>
      </p:sp>
      <p:cxnSp>
        <p:nvCxnSpPr>
          <p:cNvPr id="116" name="Curved Connector 115">
            <a:extLst>
              <a:ext uri="{FF2B5EF4-FFF2-40B4-BE49-F238E27FC236}">
                <a16:creationId xmlns:a16="http://schemas.microsoft.com/office/drawing/2014/main" id="{F31757F9-704E-2A43-A16D-1562B66E637F}"/>
              </a:ext>
            </a:extLst>
          </p:cNvPr>
          <p:cNvCxnSpPr>
            <a:cxnSpLocks/>
            <a:stCxn id="108" idx="3"/>
            <a:endCxn id="50" idx="1"/>
          </p:cNvCxnSpPr>
          <p:nvPr/>
        </p:nvCxnSpPr>
        <p:spPr>
          <a:xfrm>
            <a:off x="8535929" y="4725965"/>
            <a:ext cx="1310377" cy="91170"/>
          </a:xfrm>
          <a:prstGeom prst="curvedConnector3">
            <a:avLst>
              <a:gd name="adj1" fmla="val 50000"/>
            </a:avLst>
          </a:prstGeom>
          <a:noFill/>
          <a:ln w="28575" cap="flat" cmpd="sng" algn="ctr">
            <a:solidFill>
              <a:srgbClr val="015486"/>
            </a:solidFill>
            <a:prstDash val="solid"/>
            <a:miter lim="800000"/>
            <a:tailEnd type="triangle"/>
          </a:ln>
          <a:effectLst/>
        </p:spPr>
      </p:cxnSp>
      <p:sp>
        <p:nvSpPr>
          <p:cNvPr id="50" name="TextBox 49">
            <a:extLst>
              <a:ext uri="{FF2B5EF4-FFF2-40B4-BE49-F238E27FC236}">
                <a16:creationId xmlns:a16="http://schemas.microsoft.com/office/drawing/2014/main" id="{AFA03CC3-1D6D-684D-8744-ED60D5CEF0A4}"/>
              </a:ext>
            </a:extLst>
          </p:cNvPr>
          <p:cNvSpPr txBox="1"/>
          <p:nvPr/>
        </p:nvSpPr>
        <p:spPr>
          <a:xfrm>
            <a:off x="9846306" y="4302064"/>
            <a:ext cx="1509321" cy="1030141"/>
          </a:xfrm>
          <a:prstGeom prst="rect">
            <a:avLst/>
          </a:prstGeom>
          <a:solidFill>
            <a:srgbClr val="33ACC4">
              <a:lumMod val="50000"/>
            </a:srgbClr>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Processing such as a payment or authentication risk engine </a:t>
            </a:r>
          </a:p>
        </p:txBody>
      </p:sp>
      <p:sp>
        <p:nvSpPr>
          <p:cNvPr id="53" name="Rounded Rectangle 52">
            <a:extLst>
              <a:ext uri="{FF2B5EF4-FFF2-40B4-BE49-F238E27FC236}">
                <a16:creationId xmlns:a16="http://schemas.microsoft.com/office/drawing/2014/main" id="{EA3F3DE8-ED72-C442-B78C-D9A24A8FD968}"/>
              </a:ext>
            </a:extLst>
          </p:cNvPr>
          <p:cNvSpPr/>
          <p:nvPr/>
        </p:nvSpPr>
        <p:spPr>
          <a:xfrm>
            <a:off x="8732293" y="4587941"/>
            <a:ext cx="868956" cy="535043"/>
          </a:xfrm>
          <a:prstGeom prst="roundRect">
            <a:avLst>
              <a:gd name="adj" fmla="val 5580"/>
            </a:avLst>
          </a:prstGeom>
          <a:solidFill>
            <a:schemeClr val="accent6">
              <a:lumMod val="20000"/>
              <a:lumOff val="80000"/>
            </a:schemeClr>
          </a:solidFill>
          <a:ln w="38100">
            <a:noFill/>
          </a:ln>
        </p:spPr>
        <p:txBody>
          <a:bodyPr wrap="square" lIns="91440" tIns="91440" rIns="91440" bIns="91440"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rPr>
              <a:t>Verified claims</a:t>
            </a:r>
          </a:p>
        </p:txBody>
      </p:sp>
      <p:sp>
        <p:nvSpPr>
          <p:cNvPr id="60" name="Rounded Rectangle 59">
            <a:extLst>
              <a:ext uri="{FF2B5EF4-FFF2-40B4-BE49-F238E27FC236}">
                <a16:creationId xmlns:a16="http://schemas.microsoft.com/office/drawing/2014/main" id="{D50F09D4-AB2A-7644-B142-301E8C55C36B}"/>
              </a:ext>
            </a:extLst>
          </p:cNvPr>
          <p:cNvSpPr/>
          <p:nvPr/>
        </p:nvSpPr>
        <p:spPr>
          <a:xfrm>
            <a:off x="2447864" y="3255174"/>
            <a:ext cx="2254764" cy="589560"/>
          </a:xfrm>
          <a:prstGeom prst="roundRect">
            <a:avLst>
              <a:gd name="adj" fmla="val 5580"/>
            </a:avLst>
          </a:prstGeom>
          <a:solidFill>
            <a:srgbClr val="FCF3DC"/>
          </a:solidFill>
          <a:ln w="38100">
            <a:noFill/>
          </a:ln>
        </p:spPr>
        <p:txBody>
          <a:bodyPr wrap="square" lIns="91440" tIns="91440" rIns="91440" bIns="91440"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400" b="0" i="0" u="none" strike="noStrike" kern="0" cap="none" spc="0" normalizeH="0" baseline="0" noProof="0" dirty="0">
                <a:ln>
                  <a:noFill/>
                </a:ln>
                <a:solidFill>
                  <a:prstClr val="black">
                    <a:lumMod val="75000"/>
                    <a:lumOff val="25000"/>
                  </a:prstClr>
                </a:solidFill>
                <a:effectLst/>
                <a:uLnTx/>
                <a:uFillTx/>
                <a:latin typeface="Arial"/>
              </a:rPr>
              <a:t>Private key for signing. Stored securely on device</a:t>
            </a:r>
          </a:p>
        </p:txBody>
      </p:sp>
      <p:sp>
        <p:nvSpPr>
          <p:cNvPr id="61" name="TextBox 60">
            <a:extLst>
              <a:ext uri="{FF2B5EF4-FFF2-40B4-BE49-F238E27FC236}">
                <a16:creationId xmlns:a16="http://schemas.microsoft.com/office/drawing/2014/main" id="{958BCB98-4873-1644-949B-DB99A375314C}"/>
              </a:ext>
            </a:extLst>
          </p:cNvPr>
          <p:cNvSpPr txBox="1"/>
          <p:nvPr/>
        </p:nvSpPr>
        <p:spPr>
          <a:xfrm>
            <a:off x="2447864" y="4152588"/>
            <a:ext cx="1592633" cy="550674"/>
          </a:xfrm>
          <a:prstGeom prst="rect">
            <a:avLst/>
          </a:prstGeom>
          <a:solidFill>
            <a:srgbClr val="33ACC4">
              <a:lumMod val="50000"/>
            </a:srgbClr>
          </a:solidFill>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Arial"/>
              </a:rPr>
              <a:t>Token Creation and Signing</a:t>
            </a:r>
          </a:p>
        </p:txBody>
      </p:sp>
      <p:cxnSp>
        <p:nvCxnSpPr>
          <p:cNvPr id="76" name="Curved Connector 75">
            <a:extLst>
              <a:ext uri="{FF2B5EF4-FFF2-40B4-BE49-F238E27FC236}">
                <a16:creationId xmlns:a16="http://schemas.microsoft.com/office/drawing/2014/main" id="{CC974F0A-49DD-3146-8E06-A6EFB099F442}"/>
              </a:ext>
            </a:extLst>
          </p:cNvPr>
          <p:cNvCxnSpPr>
            <a:cxnSpLocks/>
            <a:stCxn id="60" idx="2"/>
            <a:endCxn id="61" idx="0"/>
          </p:cNvCxnSpPr>
          <p:nvPr/>
        </p:nvCxnSpPr>
        <p:spPr>
          <a:xfrm rot="5400000">
            <a:off x="3255787" y="3833129"/>
            <a:ext cx="307854" cy="331065"/>
          </a:xfrm>
          <a:prstGeom prst="curvedConnector3">
            <a:avLst>
              <a:gd name="adj1" fmla="val 50000"/>
            </a:avLst>
          </a:prstGeom>
          <a:noFill/>
          <a:ln w="28575" cap="flat" cmpd="sng" algn="ctr">
            <a:solidFill>
              <a:srgbClr val="015486"/>
            </a:solidFill>
            <a:prstDash val="solid"/>
            <a:miter lim="800000"/>
            <a:tailEnd type="triangle"/>
          </a:ln>
          <a:effectLst/>
        </p:spPr>
      </p:cxnSp>
      <p:cxnSp>
        <p:nvCxnSpPr>
          <p:cNvPr id="77" name="Curved Connector 76">
            <a:extLst>
              <a:ext uri="{FF2B5EF4-FFF2-40B4-BE49-F238E27FC236}">
                <a16:creationId xmlns:a16="http://schemas.microsoft.com/office/drawing/2014/main" id="{1D276D07-4A26-D847-9091-8D6788E57F4E}"/>
              </a:ext>
            </a:extLst>
          </p:cNvPr>
          <p:cNvCxnSpPr>
            <a:cxnSpLocks/>
            <a:stCxn id="78" idx="2"/>
            <a:endCxn id="61" idx="1"/>
          </p:cNvCxnSpPr>
          <p:nvPr/>
        </p:nvCxnSpPr>
        <p:spPr>
          <a:xfrm rot="16200000" flipH="1">
            <a:off x="1928166" y="3908226"/>
            <a:ext cx="125557" cy="913839"/>
          </a:xfrm>
          <a:prstGeom prst="curvedConnector2">
            <a:avLst/>
          </a:prstGeom>
          <a:noFill/>
          <a:ln w="28575" cap="flat" cmpd="sng" algn="ctr">
            <a:solidFill>
              <a:srgbClr val="015486"/>
            </a:solidFill>
            <a:prstDash val="solid"/>
            <a:miter lim="800000"/>
            <a:tailEnd type="triangle"/>
          </a:ln>
          <a:effectLst/>
        </p:spPr>
      </p:cxnSp>
      <p:sp>
        <p:nvSpPr>
          <p:cNvPr id="78" name="TextBox 77">
            <a:extLst>
              <a:ext uri="{FF2B5EF4-FFF2-40B4-BE49-F238E27FC236}">
                <a16:creationId xmlns:a16="http://schemas.microsoft.com/office/drawing/2014/main" id="{1C86D222-7AA1-D741-9EF5-1BB75561E61F}"/>
              </a:ext>
            </a:extLst>
          </p:cNvPr>
          <p:cNvSpPr txBox="1"/>
          <p:nvPr/>
        </p:nvSpPr>
        <p:spPr>
          <a:xfrm>
            <a:off x="1038952" y="3730544"/>
            <a:ext cx="990146" cy="571824"/>
          </a:xfrm>
          <a:prstGeom prst="rect">
            <a:avLst/>
          </a:prstGeom>
          <a:solidFill>
            <a:schemeClr val="accent6">
              <a:lumMod val="20000"/>
              <a:lumOff val="80000"/>
            </a:schemeClr>
          </a:solidFill>
          <a:ln>
            <a:noFill/>
          </a:ln>
          <a:effectLst>
            <a:softEdge rad="25400"/>
          </a:effectLst>
        </p:spPr>
        <p:txBody>
          <a:bodyPr wrap="square" lIns="91440" tIns="91440" rIns="91440" bIns="91440" rtlCol="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Claims data</a:t>
            </a:r>
          </a:p>
        </p:txBody>
      </p:sp>
      <p:pic>
        <p:nvPicPr>
          <p:cNvPr id="43" name="Picture 42">
            <a:extLst>
              <a:ext uri="{FF2B5EF4-FFF2-40B4-BE49-F238E27FC236}">
                <a16:creationId xmlns:a16="http://schemas.microsoft.com/office/drawing/2014/main" id="{659EB6E8-21F9-2A48-B0DB-4D8B5325D7EC}"/>
              </a:ext>
            </a:extLst>
          </p:cNvPr>
          <p:cNvPicPr>
            <a:picLocks noChangeAspect="1"/>
          </p:cNvPicPr>
          <p:nvPr/>
        </p:nvPicPr>
        <p:blipFill rotWithShape="1">
          <a:blip r:embed="rId2"/>
          <a:srcRect l="40106" t="22482" r="29" b="22479"/>
          <a:stretch/>
        </p:blipFill>
        <p:spPr>
          <a:xfrm rot="16200000">
            <a:off x="954264" y="4902294"/>
            <a:ext cx="574150" cy="354314"/>
          </a:xfrm>
          <a:prstGeom prst="rect">
            <a:avLst/>
          </a:prstGeom>
        </p:spPr>
      </p:pic>
      <p:pic>
        <p:nvPicPr>
          <p:cNvPr id="44" name="Picture 43">
            <a:extLst>
              <a:ext uri="{FF2B5EF4-FFF2-40B4-BE49-F238E27FC236}">
                <a16:creationId xmlns:a16="http://schemas.microsoft.com/office/drawing/2014/main" id="{C45A6F64-348C-B64F-9292-0BCD997B64DF}"/>
              </a:ext>
            </a:extLst>
          </p:cNvPr>
          <p:cNvPicPr>
            <a:picLocks noChangeAspect="1"/>
          </p:cNvPicPr>
          <p:nvPr/>
        </p:nvPicPr>
        <p:blipFill>
          <a:blip r:embed="rId3"/>
          <a:stretch>
            <a:fillRect/>
          </a:stretch>
        </p:blipFill>
        <p:spPr>
          <a:xfrm>
            <a:off x="2180260" y="4850296"/>
            <a:ext cx="615739" cy="515264"/>
          </a:xfrm>
          <a:prstGeom prst="rect">
            <a:avLst/>
          </a:prstGeom>
        </p:spPr>
      </p:pic>
      <p:pic>
        <p:nvPicPr>
          <p:cNvPr id="45" name="Picture 44">
            <a:extLst>
              <a:ext uri="{FF2B5EF4-FFF2-40B4-BE49-F238E27FC236}">
                <a16:creationId xmlns:a16="http://schemas.microsoft.com/office/drawing/2014/main" id="{CA4D1335-5AC8-344E-A210-CE23B79848F2}"/>
              </a:ext>
            </a:extLst>
          </p:cNvPr>
          <p:cNvPicPr>
            <a:picLocks noChangeAspect="1"/>
          </p:cNvPicPr>
          <p:nvPr/>
        </p:nvPicPr>
        <p:blipFill>
          <a:blip r:embed="rId4"/>
          <a:stretch>
            <a:fillRect/>
          </a:stretch>
        </p:blipFill>
        <p:spPr>
          <a:xfrm>
            <a:off x="1480731" y="4846995"/>
            <a:ext cx="579095" cy="579095"/>
          </a:xfrm>
          <a:prstGeom prst="rect">
            <a:avLst/>
          </a:prstGeom>
        </p:spPr>
      </p:pic>
      <p:pic>
        <p:nvPicPr>
          <p:cNvPr id="46" name="Picture 45">
            <a:extLst>
              <a:ext uri="{FF2B5EF4-FFF2-40B4-BE49-F238E27FC236}">
                <a16:creationId xmlns:a16="http://schemas.microsoft.com/office/drawing/2014/main" id="{E4ACC7E2-5681-AF4E-B468-E9603A6B549D}"/>
              </a:ext>
            </a:extLst>
          </p:cNvPr>
          <p:cNvPicPr>
            <a:picLocks noChangeAspect="1"/>
          </p:cNvPicPr>
          <p:nvPr/>
        </p:nvPicPr>
        <p:blipFill>
          <a:blip r:embed="rId5"/>
          <a:stretch>
            <a:fillRect/>
          </a:stretch>
        </p:blipFill>
        <p:spPr>
          <a:xfrm>
            <a:off x="7230363" y="5447419"/>
            <a:ext cx="824848" cy="635008"/>
          </a:xfrm>
          <a:prstGeom prst="rect">
            <a:avLst/>
          </a:prstGeom>
        </p:spPr>
      </p:pic>
      <p:pic>
        <p:nvPicPr>
          <p:cNvPr id="47" name="Content Placeholder 20">
            <a:extLst>
              <a:ext uri="{FF2B5EF4-FFF2-40B4-BE49-F238E27FC236}">
                <a16:creationId xmlns:a16="http://schemas.microsoft.com/office/drawing/2014/main" id="{15533E40-674C-9848-92B8-C34C12C5683D}"/>
              </a:ext>
            </a:extLst>
          </p:cNvPr>
          <p:cNvPicPr>
            <a:picLocks noChangeAspect="1"/>
          </p:cNvPicPr>
          <p:nvPr/>
        </p:nvPicPr>
        <p:blipFill>
          <a:blip r:embed="rId6"/>
          <a:srcRect l="-20275" r="-20275"/>
          <a:stretch>
            <a:fillRect/>
          </a:stretch>
        </p:blipFill>
        <p:spPr>
          <a:xfrm>
            <a:off x="7910894" y="5545311"/>
            <a:ext cx="894203" cy="466778"/>
          </a:xfrm>
          <a:prstGeom prst="rect">
            <a:avLst/>
          </a:prstGeom>
        </p:spPr>
      </p:pic>
      <p:pic>
        <p:nvPicPr>
          <p:cNvPr id="48" name="Picture 47">
            <a:extLst>
              <a:ext uri="{FF2B5EF4-FFF2-40B4-BE49-F238E27FC236}">
                <a16:creationId xmlns:a16="http://schemas.microsoft.com/office/drawing/2014/main" id="{57345544-34BB-D346-BF8C-7777882B0CBF}"/>
              </a:ext>
            </a:extLst>
          </p:cNvPr>
          <p:cNvPicPr>
            <a:picLocks noChangeAspect="1"/>
          </p:cNvPicPr>
          <p:nvPr/>
        </p:nvPicPr>
        <p:blipFill>
          <a:blip r:embed="rId7"/>
          <a:stretch>
            <a:fillRect/>
          </a:stretch>
        </p:blipFill>
        <p:spPr>
          <a:xfrm>
            <a:off x="8649057" y="5632574"/>
            <a:ext cx="765164" cy="426407"/>
          </a:xfrm>
          <a:prstGeom prst="rect">
            <a:avLst/>
          </a:prstGeom>
        </p:spPr>
      </p:pic>
      <p:pic>
        <p:nvPicPr>
          <p:cNvPr id="49" name="Picture 48">
            <a:extLst>
              <a:ext uri="{FF2B5EF4-FFF2-40B4-BE49-F238E27FC236}">
                <a16:creationId xmlns:a16="http://schemas.microsoft.com/office/drawing/2014/main" id="{C4A5DC63-DC55-D74B-A287-CE8CB8046946}"/>
              </a:ext>
            </a:extLst>
          </p:cNvPr>
          <p:cNvPicPr>
            <a:picLocks noChangeAspect="1"/>
          </p:cNvPicPr>
          <p:nvPr/>
        </p:nvPicPr>
        <p:blipFill rotWithShape="1">
          <a:blip r:embed="rId8"/>
          <a:srcRect l="27135" t="14776" r="27484" b="14421"/>
          <a:stretch/>
        </p:blipFill>
        <p:spPr>
          <a:xfrm>
            <a:off x="2856143" y="4854192"/>
            <a:ext cx="441933" cy="516476"/>
          </a:xfrm>
          <a:prstGeom prst="rect">
            <a:avLst/>
          </a:prstGeom>
        </p:spPr>
      </p:pic>
      <p:pic>
        <p:nvPicPr>
          <p:cNvPr id="51" name="Picture 50">
            <a:extLst>
              <a:ext uri="{FF2B5EF4-FFF2-40B4-BE49-F238E27FC236}">
                <a16:creationId xmlns:a16="http://schemas.microsoft.com/office/drawing/2014/main" id="{63CAF324-5F33-7341-A394-31B22E99EA79}"/>
              </a:ext>
            </a:extLst>
          </p:cNvPr>
          <p:cNvPicPr>
            <a:picLocks noChangeAspect="1"/>
          </p:cNvPicPr>
          <p:nvPr/>
        </p:nvPicPr>
        <p:blipFill rotWithShape="1">
          <a:blip r:embed="rId9"/>
          <a:srcRect l="19203" t="9638" r="19058" b="12713"/>
          <a:stretch/>
        </p:blipFill>
        <p:spPr>
          <a:xfrm>
            <a:off x="3356482" y="4886413"/>
            <a:ext cx="386963" cy="486696"/>
          </a:xfrm>
          <a:prstGeom prst="rect">
            <a:avLst/>
          </a:prstGeom>
        </p:spPr>
      </p:pic>
      <p:pic>
        <p:nvPicPr>
          <p:cNvPr id="52" name="Picture 51">
            <a:extLst>
              <a:ext uri="{FF2B5EF4-FFF2-40B4-BE49-F238E27FC236}">
                <a16:creationId xmlns:a16="http://schemas.microsoft.com/office/drawing/2014/main" id="{C1296390-A883-3840-B9A5-FDCBB0561D5A}"/>
              </a:ext>
            </a:extLst>
          </p:cNvPr>
          <p:cNvPicPr>
            <a:picLocks noChangeAspect="1"/>
          </p:cNvPicPr>
          <p:nvPr/>
        </p:nvPicPr>
        <p:blipFill rotWithShape="1">
          <a:blip r:embed="rId10"/>
          <a:srcRect l="39095" t="47631" r="1720" b="262"/>
          <a:stretch/>
        </p:blipFill>
        <p:spPr>
          <a:xfrm>
            <a:off x="3787745" y="4906424"/>
            <a:ext cx="799349" cy="459136"/>
          </a:xfrm>
          <a:prstGeom prst="rect">
            <a:avLst/>
          </a:prstGeom>
        </p:spPr>
      </p:pic>
      <p:pic>
        <p:nvPicPr>
          <p:cNvPr id="54" name="Picture 53">
            <a:extLst>
              <a:ext uri="{FF2B5EF4-FFF2-40B4-BE49-F238E27FC236}">
                <a16:creationId xmlns:a16="http://schemas.microsoft.com/office/drawing/2014/main" id="{EA2BD1D9-A5DF-6E4E-81D0-C7F74B450764}"/>
              </a:ext>
            </a:extLst>
          </p:cNvPr>
          <p:cNvPicPr>
            <a:picLocks noChangeAspect="1"/>
          </p:cNvPicPr>
          <p:nvPr/>
        </p:nvPicPr>
        <p:blipFill>
          <a:blip r:embed="rId11"/>
          <a:stretch>
            <a:fillRect/>
          </a:stretch>
        </p:blipFill>
        <p:spPr>
          <a:xfrm>
            <a:off x="10936679" y="5656201"/>
            <a:ext cx="641685" cy="402780"/>
          </a:xfrm>
          <a:prstGeom prst="rect">
            <a:avLst/>
          </a:prstGeom>
        </p:spPr>
      </p:pic>
      <p:pic>
        <p:nvPicPr>
          <p:cNvPr id="55" name="Picture 54">
            <a:extLst>
              <a:ext uri="{FF2B5EF4-FFF2-40B4-BE49-F238E27FC236}">
                <a16:creationId xmlns:a16="http://schemas.microsoft.com/office/drawing/2014/main" id="{835FCECD-5D46-EF4A-A507-6CE65EDA9F0D}"/>
              </a:ext>
            </a:extLst>
          </p:cNvPr>
          <p:cNvPicPr>
            <a:picLocks noChangeAspect="1"/>
          </p:cNvPicPr>
          <p:nvPr/>
        </p:nvPicPr>
        <p:blipFill rotWithShape="1">
          <a:blip r:embed="rId12"/>
          <a:srcRect l="13713" t="9314" r="47437" b="10762"/>
          <a:stretch/>
        </p:blipFill>
        <p:spPr>
          <a:xfrm>
            <a:off x="9434026" y="5572250"/>
            <a:ext cx="593355" cy="486731"/>
          </a:xfrm>
          <a:prstGeom prst="rect">
            <a:avLst/>
          </a:prstGeom>
        </p:spPr>
      </p:pic>
      <p:pic>
        <p:nvPicPr>
          <p:cNvPr id="56" name="Picture 55">
            <a:extLst>
              <a:ext uri="{FF2B5EF4-FFF2-40B4-BE49-F238E27FC236}">
                <a16:creationId xmlns:a16="http://schemas.microsoft.com/office/drawing/2014/main" id="{D1EC9291-39F6-F84F-9CB4-8C3D21F70C84}"/>
              </a:ext>
            </a:extLst>
          </p:cNvPr>
          <p:cNvPicPr>
            <a:picLocks noChangeAspect="1"/>
          </p:cNvPicPr>
          <p:nvPr/>
        </p:nvPicPr>
        <p:blipFill rotWithShape="1">
          <a:blip r:embed="rId10"/>
          <a:srcRect l="39095" t="47631" r="1720" b="262"/>
          <a:stretch/>
        </p:blipFill>
        <p:spPr>
          <a:xfrm>
            <a:off x="10070632" y="5599845"/>
            <a:ext cx="799349" cy="459136"/>
          </a:xfrm>
          <a:prstGeom prst="rect">
            <a:avLst/>
          </a:prstGeom>
        </p:spPr>
      </p:pic>
    </p:spTree>
    <p:extLst>
      <p:ext uri="{BB962C8B-B14F-4D97-AF65-F5344CB8AC3E}">
        <p14:creationId xmlns:p14="http://schemas.microsoft.com/office/powerpoint/2010/main" val="250986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7D7E57B-C3FA-6E4C-9F9E-1AE3213C3172}"/>
              </a:ext>
            </a:extLst>
          </p:cNvPr>
          <p:cNvGraphicFramePr>
            <a:graphicFrameLocks noGrp="1"/>
          </p:cNvGraphicFramePr>
          <p:nvPr>
            <p:extLst/>
          </p:nvPr>
        </p:nvGraphicFramePr>
        <p:xfrm>
          <a:off x="4858607" y="1414043"/>
          <a:ext cx="6693313" cy="4682894"/>
        </p:xfrm>
        <a:graphic>
          <a:graphicData uri="http://schemas.openxmlformats.org/drawingml/2006/table">
            <a:tbl>
              <a:tblPr firstRow="1" bandRow="1">
                <a:tableStyleId>{EB9631B5-78F2-41C9-869B-9F39066F8104}</a:tableStyleId>
              </a:tblPr>
              <a:tblGrid>
                <a:gridCol w="6693313">
                  <a:extLst>
                    <a:ext uri="{9D8B030D-6E8A-4147-A177-3AD203B41FA5}">
                      <a16:colId xmlns:a16="http://schemas.microsoft.com/office/drawing/2014/main" val="4131657768"/>
                    </a:ext>
                  </a:extLst>
                </a:gridCol>
              </a:tblGrid>
              <a:tr h="877763">
                <a:tc>
                  <a:txBody>
                    <a:bodyPr/>
                    <a:lstStyle/>
                    <a:p>
                      <a:r>
                        <a:rPr lang="en-US" sz="3200" dirty="0">
                          <a:solidFill>
                            <a:schemeClr val="tx1">
                              <a:lumMod val="75000"/>
                              <a:lumOff val="25000"/>
                            </a:schemeClr>
                          </a:solidFill>
                        </a:rPr>
                        <a:t>Four Aspects of Standardization</a:t>
                      </a:r>
                    </a:p>
                  </a:txBody>
                  <a:tcPr/>
                </a:tc>
                <a:extLst>
                  <a:ext uri="{0D108BD9-81ED-4DB2-BD59-A6C34878D82A}">
                    <a16:rowId xmlns:a16="http://schemas.microsoft.com/office/drawing/2014/main" val="1557067186"/>
                  </a:ext>
                </a:extLst>
              </a:tr>
              <a:tr h="927921">
                <a:tc>
                  <a:txBody>
                    <a:bodyPr/>
                    <a:lstStyle/>
                    <a:p>
                      <a:r>
                        <a:rPr lang="en-US" sz="2000" dirty="0"/>
                        <a:t>1. General Structuring and Representation of Claims</a:t>
                      </a:r>
                    </a:p>
                    <a:p>
                      <a:pPr marL="342900" indent="-342900">
                        <a:buFont typeface="Arial" panose="020B0604020202020204" pitchFamily="34" charset="0"/>
                        <a:buChar char="•"/>
                      </a:pPr>
                      <a:r>
                        <a:rPr lang="en-US" sz="1600" dirty="0"/>
                        <a:t>Labeling of claims</a:t>
                      </a:r>
                    </a:p>
                    <a:p>
                      <a:pPr marL="342900" indent="-342900">
                        <a:buFont typeface="Arial" panose="020B0604020202020204" pitchFamily="34" charset="0"/>
                        <a:buChar char="•"/>
                      </a:pPr>
                      <a:r>
                        <a:rPr lang="en-US" sz="1600" dirty="0"/>
                        <a:t>Optionality of claims</a:t>
                      </a:r>
                    </a:p>
                    <a:p>
                      <a:pPr marL="342900" indent="-342900">
                        <a:buFont typeface="Arial" panose="020B0604020202020204" pitchFamily="34" charset="0"/>
                        <a:buChar char="•"/>
                      </a:pPr>
                      <a:r>
                        <a:rPr lang="en-US" sz="1600" dirty="0"/>
                        <a:t>Flexible data representation – integers, strings, binary…</a:t>
                      </a:r>
                    </a:p>
                    <a:p>
                      <a:pPr marL="342900" indent="-342900">
                        <a:buFont typeface="Arial" panose="020B0604020202020204" pitchFamily="34" charset="0"/>
                        <a:buChar char="•"/>
                      </a:pPr>
                      <a:endParaRPr lang="en-US"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00038086"/>
                  </a:ext>
                </a:extLst>
              </a:tr>
              <a:tr h="890971">
                <a:tc>
                  <a:txBody>
                    <a:bodyPr/>
                    <a:lstStyle/>
                    <a:p>
                      <a:r>
                        <a:rPr lang="en-US" sz="2000" dirty="0"/>
                        <a:t>2. Meaning of Individual Claims</a:t>
                      </a:r>
                    </a:p>
                    <a:p>
                      <a:pPr marL="342900" indent="-342900">
                        <a:buFont typeface="Arial" panose="020B0604020202020204" pitchFamily="34" charset="0"/>
                        <a:buChar char="•"/>
                      </a:pPr>
                      <a:r>
                        <a:rPr lang="en-US" sz="1600" dirty="0"/>
                        <a:t>Interoperability between devices and servers from different vendors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07900047"/>
                  </a:ext>
                </a:extLst>
              </a:tr>
              <a:tr h="771280">
                <a:tc>
                  <a:txBody>
                    <a:bodyPr/>
                    <a:lstStyle/>
                    <a:p>
                      <a:r>
                        <a:rPr lang="en-US" sz="2000" dirty="0"/>
                        <a:t>3. Signing Format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Accommodate different schemes and algorithms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5784340"/>
                  </a:ext>
                </a:extLst>
              </a:tr>
              <a:tr h="771280">
                <a:tc>
                  <a:txBody>
                    <a:bodyPr/>
                    <a:lstStyle/>
                    <a:p>
                      <a:r>
                        <a:rPr lang="en-US" sz="2000" dirty="0"/>
                        <a:t>4. Encryption Format (optional)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Accommodate different algorithms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34234065"/>
                  </a:ext>
                </a:extLst>
              </a:tr>
            </a:tbl>
          </a:graphicData>
        </a:graphic>
      </p:graphicFrame>
      <p:sp>
        <p:nvSpPr>
          <p:cNvPr id="13" name="Rounded Rectangle 12">
            <a:extLst>
              <a:ext uri="{FF2B5EF4-FFF2-40B4-BE49-F238E27FC236}">
                <a16:creationId xmlns:a16="http://schemas.microsoft.com/office/drawing/2014/main" id="{62AEF72D-E74E-7749-8E69-8083DB0D8556}"/>
              </a:ext>
            </a:extLst>
          </p:cNvPr>
          <p:cNvSpPr/>
          <p:nvPr/>
        </p:nvSpPr>
        <p:spPr>
          <a:xfrm>
            <a:off x="712557" y="1414043"/>
            <a:ext cx="3310803" cy="5016326"/>
          </a:xfrm>
          <a:prstGeom prst="roundRect">
            <a:avLst>
              <a:gd name="adj" fmla="val 5580"/>
            </a:avLst>
          </a:prstGeom>
          <a:solidFill>
            <a:srgbClr val="B4B4B4">
              <a:lumMod val="40000"/>
              <a:lumOff val="60000"/>
            </a:srgbClr>
          </a:solidFill>
          <a:ln w="38100">
            <a:noFill/>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2000" b="1" i="0" u="none" strike="noStrike" kern="0" cap="none" spc="0" normalizeH="0" baseline="0" noProof="0" dirty="0">
                <a:ln>
                  <a:noFill/>
                </a:ln>
                <a:solidFill>
                  <a:prstClr val="black">
                    <a:lumMod val="75000"/>
                    <a:lumOff val="25000"/>
                  </a:prstClr>
                </a:solidFill>
                <a:effectLst/>
                <a:uLnTx/>
                <a:uFillTx/>
                <a:latin typeface="Arial"/>
              </a:rPr>
              <a:t>Entity Attestation Token </a:t>
            </a:r>
          </a:p>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endParaRPr kumimoji="0" lang="en-US" sz="1400" b="0" i="0" u="none" strike="noStrike" kern="0" cap="none" spc="0" normalizeH="0" baseline="0" noProof="0" dirty="0">
              <a:ln>
                <a:noFill/>
              </a:ln>
              <a:solidFill>
                <a:prstClr val="black">
                  <a:lumMod val="75000"/>
                  <a:lumOff val="25000"/>
                </a:prstClr>
              </a:solidFill>
              <a:effectLst/>
              <a:uLnTx/>
              <a:uFillTx/>
              <a:latin typeface="Arial"/>
            </a:endParaRPr>
          </a:p>
        </p:txBody>
      </p:sp>
      <p:sp>
        <p:nvSpPr>
          <p:cNvPr id="14" name="Rounded Rectangle 13">
            <a:extLst>
              <a:ext uri="{FF2B5EF4-FFF2-40B4-BE49-F238E27FC236}">
                <a16:creationId xmlns:a16="http://schemas.microsoft.com/office/drawing/2014/main" id="{90722575-3148-AA43-B3B0-63AD6614C1FA}"/>
              </a:ext>
            </a:extLst>
          </p:cNvPr>
          <p:cNvSpPr/>
          <p:nvPr/>
        </p:nvSpPr>
        <p:spPr>
          <a:xfrm>
            <a:off x="1185343" y="2260344"/>
            <a:ext cx="2144715" cy="2374081"/>
          </a:xfrm>
          <a:prstGeom prst="roundRect">
            <a:avLst>
              <a:gd name="adj" fmla="val 5580"/>
            </a:avLst>
          </a:prstGeom>
          <a:solidFill>
            <a:srgbClr val="B4B4B4">
              <a:lumMod val="40000"/>
              <a:lumOff val="60000"/>
            </a:srgbClr>
          </a:solidFill>
          <a:ln w="38100">
            <a:solidFill>
              <a:srgbClr val="B4B4B4">
                <a:lumMod val="50000"/>
              </a:srgbClr>
            </a:solidFill>
          </a:ln>
        </p:spPr>
        <p:txBody>
          <a:bodyPr wrap="square" lIns="89299" tIns="44649" rIns="89299" bIns="44649" rtlCol="0" anchor="t">
            <a:noAutofit/>
          </a:bodyPr>
          <a:lstStyle/>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Arial"/>
              </a:rPr>
              <a:t>Claim 1: value</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Arial"/>
              </a:rPr>
              <a:t>Claim 2: value</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Arial"/>
              </a:rPr>
              <a:t>Claim 3: value</a:t>
            </a:r>
          </a:p>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r>
              <a:rPr kumimoji="0" lang="en-US" sz="2000" b="0" i="0" u="none" strike="noStrike" kern="0" cap="none" spc="0" normalizeH="0" baseline="0" noProof="0" dirty="0">
                <a:ln>
                  <a:noFill/>
                </a:ln>
                <a:solidFill>
                  <a:prstClr val="black">
                    <a:lumMod val="75000"/>
                    <a:lumOff val="25000"/>
                  </a:prstClr>
                </a:solidFill>
                <a:effectLst/>
                <a:uLnTx/>
                <a:uFillTx/>
                <a:latin typeface="Arial"/>
              </a:rPr>
              <a:t>…</a:t>
            </a:r>
          </a:p>
        </p:txBody>
      </p:sp>
      <p:sp>
        <p:nvSpPr>
          <p:cNvPr id="15" name="Rectangle 14">
            <a:extLst>
              <a:ext uri="{FF2B5EF4-FFF2-40B4-BE49-F238E27FC236}">
                <a16:creationId xmlns:a16="http://schemas.microsoft.com/office/drawing/2014/main" id="{B84D220C-43D2-D04F-A8FF-EF6C04F37E02}"/>
              </a:ext>
            </a:extLst>
          </p:cNvPr>
          <p:cNvSpPr/>
          <p:nvPr/>
        </p:nvSpPr>
        <p:spPr>
          <a:xfrm>
            <a:off x="1172714" y="4634425"/>
            <a:ext cx="2157344" cy="616468"/>
          </a:xfrm>
          <a:prstGeom prst="rect">
            <a:avLst/>
          </a:prstGeom>
          <a:solidFill>
            <a:srgbClr val="B4B4B4">
              <a:lumMod val="50000"/>
            </a:srgbClr>
          </a:solidFill>
        </p:spPr>
        <p:txBody>
          <a:bodyPr wrap="square" lIns="89299" tIns="44649" rIns="89299" bIns="44649" rtlCol="0" anchor="ctr">
            <a:sp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800" b="0" i="0" u="none" strike="noStrike" kern="0" cap="none" spc="0" normalizeH="0" baseline="0" noProof="0" dirty="0">
                <a:ln>
                  <a:noFill/>
                </a:ln>
                <a:solidFill>
                  <a:srgbClr val="FFFFFF"/>
                </a:solidFill>
                <a:effectLst/>
                <a:uLnTx/>
                <a:uFillTx/>
                <a:latin typeface="Arial"/>
              </a:rPr>
              <a:t>Cryptographically secured by signing</a:t>
            </a:r>
          </a:p>
        </p:txBody>
      </p:sp>
      <p:sp>
        <p:nvSpPr>
          <p:cNvPr id="16" name="Rounded Rectangle 15">
            <a:extLst>
              <a:ext uri="{FF2B5EF4-FFF2-40B4-BE49-F238E27FC236}">
                <a16:creationId xmlns:a16="http://schemas.microsoft.com/office/drawing/2014/main" id="{7625B716-558B-B243-8B47-6858C26A297E}"/>
              </a:ext>
            </a:extLst>
          </p:cNvPr>
          <p:cNvSpPr/>
          <p:nvPr/>
        </p:nvSpPr>
        <p:spPr>
          <a:xfrm>
            <a:off x="996447" y="2042982"/>
            <a:ext cx="2565622" cy="3489415"/>
          </a:xfrm>
          <a:prstGeom prst="roundRect">
            <a:avLst>
              <a:gd name="adj" fmla="val 5580"/>
            </a:avLst>
          </a:prstGeom>
          <a:noFill/>
          <a:ln w="38100">
            <a:solidFill>
              <a:srgbClr val="B4B4B4">
                <a:lumMod val="50000"/>
              </a:srgbClr>
            </a:solidFill>
            <a:prstDash val="sysDot"/>
          </a:ln>
        </p:spPr>
        <p:txBody>
          <a:bodyPr wrap="square" lIns="89299" tIns="44649" rIns="89299" bIns="44649" rtlCol="0" anchor="t">
            <a:noAutofit/>
          </a:bodyPr>
          <a:lstStyle/>
          <a:p>
            <a:pPr marL="164592" marR="0" lvl="0" indent="-164592" defTabSz="893028" eaLnBrk="1" fontAlgn="auto" latinLnBrk="0" hangingPunct="1">
              <a:lnSpc>
                <a:spcPct val="95000"/>
              </a:lnSpc>
              <a:spcBef>
                <a:spcPts val="0"/>
              </a:spcBef>
              <a:spcAft>
                <a:spcPts val="782"/>
              </a:spcAft>
              <a:buClr>
                <a:srgbClr val="B4B4B4">
                  <a:lumMod val="50000"/>
                </a:srgbClr>
              </a:buClr>
              <a:buSzPct val="90000"/>
              <a:buFont typeface="Arial"/>
              <a:buChar char="•"/>
              <a:tabLst>
                <a:tab pos="227908" algn="l"/>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Arial"/>
            </a:endParaRPr>
          </a:p>
        </p:txBody>
      </p:sp>
      <p:sp>
        <p:nvSpPr>
          <p:cNvPr id="17" name="Rectangle 16">
            <a:extLst>
              <a:ext uri="{FF2B5EF4-FFF2-40B4-BE49-F238E27FC236}">
                <a16:creationId xmlns:a16="http://schemas.microsoft.com/office/drawing/2014/main" id="{F7B37420-38AA-B04A-A7E2-CB3AE238B2E4}"/>
              </a:ext>
            </a:extLst>
          </p:cNvPr>
          <p:cNvSpPr/>
          <p:nvPr/>
        </p:nvSpPr>
        <p:spPr>
          <a:xfrm>
            <a:off x="1185343" y="5532397"/>
            <a:ext cx="1968448" cy="616468"/>
          </a:xfrm>
          <a:prstGeom prst="rect">
            <a:avLst/>
          </a:prstGeom>
          <a:solidFill>
            <a:srgbClr val="B4B4B4">
              <a:lumMod val="50000"/>
            </a:srgbClr>
          </a:solidFill>
        </p:spPr>
        <p:txBody>
          <a:bodyPr wrap="square" lIns="89299" tIns="44649" rIns="89299" bIns="44649" rtlCol="0" anchor="ctr">
            <a:sp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800" b="0" i="0" u="none" strike="noStrike" kern="0" cap="none" spc="0" normalizeH="0" baseline="0" noProof="0" dirty="0">
                <a:ln>
                  <a:noFill/>
                </a:ln>
                <a:solidFill>
                  <a:srgbClr val="FFFFFF"/>
                </a:solidFill>
                <a:effectLst/>
                <a:uLnTx/>
                <a:uFillTx/>
                <a:latin typeface="Arial"/>
              </a:rPr>
              <a:t>Optional Encryption</a:t>
            </a:r>
          </a:p>
        </p:txBody>
      </p:sp>
    </p:spTree>
    <p:extLst>
      <p:ext uri="{BB962C8B-B14F-4D97-AF65-F5344CB8AC3E}">
        <p14:creationId xmlns:p14="http://schemas.microsoft.com/office/powerpoint/2010/main" val="254526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F64F32-9BC9-0741-9118-C7BA117302A0}"/>
              </a:ext>
            </a:extLst>
          </p:cNvPr>
          <p:cNvSpPr>
            <a:spLocks noGrp="1"/>
          </p:cNvSpPr>
          <p:nvPr>
            <p:ph type="title"/>
          </p:nvPr>
        </p:nvSpPr>
        <p:spPr>
          <a:xfrm>
            <a:off x="491224" y="566970"/>
            <a:ext cx="11190236" cy="454292"/>
          </a:xfrm>
        </p:spPr>
        <p:txBody>
          <a:bodyPr/>
          <a:lstStyle/>
          <a:p>
            <a:r>
              <a:rPr lang="en-US" sz="3600" dirty="0"/>
              <a:t>EAT Format</a:t>
            </a:r>
          </a:p>
        </p:txBody>
      </p:sp>
      <p:sp>
        <p:nvSpPr>
          <p:cNvPr id="19" name="Rectangle 18">
            <a:extLst>
              <a:ext uri="{FF2B5EF4-FFF2-40B4-BE49-F238E27FC236}">
                <a16:creationId xmlns:a16="http://schemas.microsoft.com/office/drawing/2014/main" id="{CB0A8B09-FF7D-EB4E-A9EA-DD7459A76B98}"/>
              </a:ext>
            </a:extLst>
          </p:cNvPr>
          <p:cNvSpPr/>
          <p:nvPr/>
        </p:nvSpPr>
        <p:spPr>
          <a:xfrm>
            <a:off x="767419" y="1258403"/>
            <a:ext cx="6954181" cy="5354064"/>
          </a:xfrm>
          <a:prstGeom prst="rect">
            <a:avLst/>
          </a:prstGeom>
          <a:solidFill>
            <a:srgbClr val="A2DAD6">
              <a:lumMod val="50000"/>
            </a:srgbClr>
          </a:solidFill>
          <a:ln w="28575" cmpd="sng">
            <a:solidFill>
              <a:sysClr val="windowText" lastClr="000000">
                <a:lumMod val="75000"/>
                <a:lumOff val="25000"/>
              </a:sysClr>
            </a:solidFill>
            <a:headEnd type="none"/>
            <a:tailEnd type="triangle"/>
          </a:ln>
        </p:spPr>
        <p:txBody>
          <a:bodyPr wrap="square" lIns="89299" tIns="44649" rIns="89299" bIns="44649" rtlCol="0" anchor="t">
            <a:noAutofit/>
          </a:bodyPr>
          <a:lstStyle/>
          <a:p>
            <a:pPr marL="0" marR="0" lvl="0" indent="0" algn="ctr"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Overall structure: COSE_Sign1</a:t>
            </a:r>
            <a:endParaRPr kumimoji="0" lang="en-US" sz="11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endParaRPr>
          </a:p>
        </p:txBody>
      </p:sp>
      <p:sp>
        <p:nvSpPr>
          <p:cNvPr id="20" name="Rectangle 19">
            <a:extLst>
              <a:ext uri="{FF2B5EF4-FFF2-40B4-BE49-F238E27FC236}">
                <a16:creationId xmlns:a16="http://schemas.microsoft.com/office/drawing/2014/main" id="{2BC41F51-8032-9A41-9852-5E314A5D0880}"/>
              </a:ext>
            </a:extLst>
          </p:cNvPr>
          <p:cNvSpPr/>
          <p:nvPr/>
        </p:nvSpPr>
        <p:spPr>
          <a:xfrm>
            <a:off x="1257183" y="2452949"/>
            <a:ext cx="6107205" cy="1127096"/>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lvl="0" defTabSz="893028">
              <a:lnSpc>
                <a:spcPct val="95000"/>
              </a:lnSpc>
              <a:spcAft>
                <a:spcPts val="782"/>
              </a:spcAft>
              <a:buClr>
                <a:srgbClr val="FCB53B"/>
              </a:buClr>
              <a:buSzPct val="90000"/>
              <a:tabLst>
                <a:tab pos="227908" algn="l"/>
              </a:tabLst>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Key </a:t>
            </a:r>
            <a:r>
              <a:rPr lang="en-US" sz="1400" kern="0" dirty="0">
                <a:solidFill>
                  <a:schemeClr val="tx1">
                    <a:lumMod val="95000"/>
                    <a:lumOff val="5000"/>
                  </a:schemeClr>
                </a:solidFill>
                <a:latin typeface="Microsoft Sans Serif"/>
              </a:rPr>
              <a:t>ID</a:t>
            </a: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 </a:t>
            </a:r>
            <a:r>
              <a:rPr lang="en-US" sz="1400" kern="0" dirty="0">
                <a:solidFill>
                  <a:schemeClr val="tx1">
                    <a:lumMod val="95000"/>
                    <a:lumOff val="5000"/>
                  </a:schemeClr>
                </a:solidFill>
                <a:latin typeface="Microsoft Sans Serif"/>
              </a:rPr>
              <a:t> -- </a:t>
            </a: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identifies the key needed to verify signature</a:t>
            </a:r>
            <a:endParaRPr lang="en-US" sz="1400" kern="0" dirty="0">
              <a:solidFill>
                <a:schemeClr val="tx1">
                  <a:lumMod val="95000"/>
                  <a:lumOff val="5000"/>
                </a:schemeClr>
              </a:solidFill>
              <a:latin typeface="Microsoft Sans Serif"/>
            </a:endParaRPr>
          </a:p>
          <a:p>
            <a:pPr lvl="0" defTabSz="893028">
              <a:lnSpc>
                <a:spcPct val="95000"/>
              </a:lnSpc>
              <a:spcAft>
                <a:spcPts val="782"/>
              </a:spcAft>
              <a:buClr>
                <a:srgbClr val="FCB53B"/>
              </a:buClr>
              <a:buSzPct val="90000"/>
              <a:tabLst>
                <a:tab pos="227908" algn="l"/>
              </a:tabLst>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Certs (optional) -- to chain up to a root for some signing schemes</a:t>
            </a:r>
          </a:p>
        </p:txBody>
      </p:sp>
      <p:sp>
        <p:nvSpPr>
          <p:cNvPr id="21" name="Rectangle 20">
            <a:extLst>
              <a:ext uri="{FF2B5EF4-FFF2-40B4-BE49-F238E27FC236}">
                <a16:creationId xmlns:a16="http://schemas.microsoft.com/office/drawing/2014/main" id="{6A1B31C3-FEE3-CC41-9116-8F1FD027A848}"/>
              </a:ext>
            </a:extLst>
          </p:cNvPr>
          <p:cNvSpPr/>
          <p:nvPr/>
        </p:nvSpPr>
        <p:spPr>
          <a:xfrm>
            <a:off x="1257183" y="6127438"/>
            <a:ext cx="6107205" cy="335384"/>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lang="en-US" sz="1400" kern="0" dirty="0">
                <a:solidFill>
                  <a:schemeClr val="tx1">
                    <a:lumMod val="95000"/>
                    <a:lumOff val="5000"/>
                  </a:schemeClr>
                </a:solidFill>
                <a:latin typeface="Microsoft Sans Serif"/>
              </a:rPr>
              <a:t>signature -- Examples: 64 byte ECDSA signature, 256 byte RSA signature </a:t>
            </a: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p:txBody>
      </p:sp>
      <p:sp>
        <p:nvSpPr>
          <p:cNvPr id="22" name="Rectangle 21">
            <a:extLst>
              <a:ext uri="{FF2B5EF4-FFF2-40B4-BE49-F238E27FC236}">
                <a16:creationId xmlns:a16="http://schemas.microsoft.com/office/drawing/2014/main" id="{15B8F1E1-B223-2940-99D5-17B55FDB6413}"/>
              </a:ext>
            </a:extLst>
          </p:cNvPr>
          <p:cNvSpPr/>
          <p:nvPr/>
        </p:nvSpPr>
        <p:spPr>
          <a:xfrm>
            <a:off x="1257183" y="3670398"/>
            <a:ext cx="6107205" cy="2366686"/>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CBOR formatted map of claims that describe device and </a:t>
            </a:r>
            <a:r>
              <a:rPr lang="en-US" sz="1400" kern="0" dirty="0">
                <a:solidFill>
                  <a:schemeClr val="tx1">
                    <a:lumMod val="95000"/>
                    <a:lumOff val="5000"/>
                  </a:schemeClr>
                </a:solidFill>
                <a:latin typeface="Microsoft Sans Serif"/>
              </a:rPr>
              <a:t>its </a:t>
            </a: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disposition</a:t>
            </a:r>
          </a:p>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lang="en-US" sz="1400" kern="0" dirty="0">
                <a:solidFill>
                  <a:schemeClr val="tx1">
                    <a:lumMod val="95000"/>
                    <a:lumOff val="5000"/>
                  </a:schemeClr>
                </a:solidFill>
                <a:latin typeface="Microsoft Sans Serif"/>
              </a:rPr>
              <a:t>Few and simple or many, complex, nested…</a:t>
            </a:r>
          </a:p>
          <a:p>
            <a:pPr marL="171450" indent="-171450" defTabSz="893028">
              <a:lnSpc>
                <a:spcPct val="95000"/>
              </a:lnSpc>
              <a:spcAft>
                <a:spcPts val="782"/>
              </a:spcAft>
              <a:buClr>
                <a:schemeClr val="tx1">
                  <a:lumMod val="95000"/>
                  <a:lumOff val="5000"/>
                </a:schemeClr>
              </a:buClr>
              <a:buSzPct val="90000"/>
              <a:buFont typeface="Arial" panose="020B0604020202020204" pitchFamily="34" charset="0"/>
              <a:buChar char="•"/>
              <a:tabLst>
                <a:tab pos="227908" algn="l"/>
              </a:tabLst>
              <a:defRPr/>
            </a:pPr>
            <a:r>
              <a:rPr lang="en-US" sz="1400" kern="0" dirty="0">
                <a:solidFill>
                  <a:schemeClr val="tx1">
                    <a:lumMod val="95000"/>
                    <a:lumOff val="5000"/>
                  </a:schemeClr>
                </a:solidFill>
              </a:rPr>
              <a:t>All claims are optional -- no minimal set</a:t>
            </a: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The format and meaning of a basic set of claims should be standardized for interoperability</a:t>
            </a:r>
          </a:p>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Should</a:t>
            </a:r>
            <a:r>
              <a:rPr lang="en-US" sz="1400" kern="0" dirty="0">
                <a:solidFill>
                  <a:schemeClr val="tx1">
                    <a:lumMod val="95000"/>
                    <a:lumOff val="5000"/>
                  </a:schemeClr>
                </a:solidFill>
                <a:latin typeface="Microsoft Sans Serif"/>
              </a:rPr>
              <a:t> be adaptable to cover many different use cases from tiny IoT devices to complex mobile phones</a:t>
            </a:r>
          </a:p>
          <a:p>
            <a:pPr marL="171450" marR="0" lvl="0" indent="-171450" defTabSz="893028" eaLnBrk="1" fontAlgn="auto" latinLnBrk="0" hangingPunct="1">
              <a:lnSpc>
                <a:spcPct val="95000"/>
              </a:lnSpc>
              <a:spcBef>
                <a:spcPts val="0"/>
              </a:spcBef>
              <a:spcAft>
                <a:spcPts val="782"/>
              </a:spcAft>
              <a:buClr>
                <a:schemeClr val="tx1">
                  <a:lumMod val="95000"/>
                  <a:lumOff val="5000"/>
                </a:schemeClr>
              </a:buClr>
              <a:buSzPct val="90000"/>
              <a:buFont typeface="Arial" panose="020B0604020202020204" pitchFamily="34" charset="0"/>
              <a:buChar char="•"/>
              <a:tabLst>
                <a:tab pos="227908" algn="l"/>
              </a:tabLst>
              <a:defRPr/>
            </a:pP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Privacy</a:t>
            </a:r>
            <a:r>
              <a:rPr lang="en-US" sz="1400" kern="0" dirty="0">
                <a:solidFill>
                  <a:schemeClr val="tx1">
                    <a:lumMod val="95000"/>
                    <a:lumOff val="5000"/>
                  </a:schemeClr>
                </a:solidFill>
                <a:latin typeface="Microsoft Sans Serif"/>
              </a:rPr>
              <a:t> issues must be taken into account</a:t>
            </a: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a:p>
            <a:pPr marL="628650" lvl="1" indent="-171450" defTabSz="893028">
              <a:lnSpc>
                <a:spcPct val="95000"/>
              </a:lnSpc>
              <a:spcAft>
                <a:spcPts val="782"/>
              </a:spcAft>
              <a:buClr>
                <a:schemeClr val="tx1">
                  <a:lumMod val="95000"/>
                  <a:lumOff val="5000"/>
                </a:schemeClr>
              </a:buClr>
              <a:buSzPct val="90000"/>
              <a:buFont typeface="Arial" panose="020B0604020202020204" pitchFamily="34" charset="0"/>
              <a:buChar char="•"/>
              <a:tabLst>
                <a:tab pos="227908" algn="l"/>
              </a:tabLst>
              <a:defRPr/>
            </a:pP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p:txBody>
      </p:sp>
      <p:sp>
        <p:nvSpPr>
          <p:cNvPr id="23" name="Rectangle 22">
            <a:extLst>
              <a:ext uri="{FF2B5EF4-FFF2-40B4-BE49-F238E27FC236}">
                <a16:creationId xmlns:a16="http://schemas.microsoft.com/office/drawing/2014/main" id="{F19A46B4-AA1B-9E47-A69C-F388665B7E82}"/>
              </a:ext>
            </a:extLst>
          </p:cNvPr>
          <p:cNvSpPr/>
          <p:nvPr/>
        </p:nvSpPr>
        <p:spPr>
          <a:xfrm>
            <a:off x="1257183" y="1506910"/>
            <a:ext cx="6107205" cy="855686"/>
          </a:xfrm>
          <a:prstGeom prst="rect">
            <a:avLst/>
          </a:prstGeom>
          <a:solidFill>
            <a:srgbClr val="A2DAD6">
              <a:lumMod val="75000"/>
            </a:srgbClr>
          </a:solidFill>
          <a:ln w="6350" cmpd="sng">
            <a:solidFill>
              <a:sysClr val="windowText" lastClr="000000">
                <a:lumMod val="65000"/>
                <a:lumOff val="35000"/>
              </a:sysClr>
            </a:solidFill>
            <a:headEnd type="none"/>
            <a:tailEnd type="triangle"/>
          </a:ln>
        </p:spPr>
        <p:txBody>
          <a:bodyPr wrap="square" lIns="89299" tIns="44649" rIns="89299" bIns="44649" rtlCol="0" anchor="t">
            <a:noAutofit/>
          </a:bodyPr>
          <a:lstStyle/>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lang="en-US" sz="1400" kern="0" dirty="0">
                <a:solidFill>
                  <a:schemeClr val="tx1">
                    <a:lumMod val="95000"/>
                    <a:lumOff val="5000"/>
                  </a:schemeClr>
                </a:solidFill>
                <a:latin typeface="Microsoft Sans Serif"/>
              </a:rPr>
              <a:t>Algorithm -- Examples: </a:t>
            </a:r>
            <a:r>
              <a:rPr kumimoji="0" lang="en-US" sz="1400" b="0" i="0" u="none" strike="noStrike" kern="0" cap="none" spc="0" normalizeH="0" baseline="0" noProof="0" dirty="0">
                <a:ln>
                  <a:noFill/>
                </a:ln>
                <a:solidFill>
                  <a:schemeClr val="tx1">
                    <a:lumMod val="95000"/>
                    <a:lumOff val="5000"/>
                  </a:schemeClr>
                </a:solidFill>
                <a:effectLst/>
                <a:uLnTx/>
                <a:uFillTx/>
                <a:latin typeface="Microsoft Sans Serif"/>
              </a:rPr>
              <a:t>ECDSA 256, RSA 2048, ECDAA</a:t>
            </a:r>
          </a:p>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r>
              <a:rPr lang="en-US" sz="1400" kern="0" dirty="0">
                <a:solidFill>
                  <a:schemeClr val="tx1">
                    <a:lumMod val="95000"/>
                    <a:lumOff val="5000"/>
                  </a:schemeClr>
                </a:solidFill>
                <a:latin typeface="Microsoft Sans Serif"/>
              </a:rPr>
              <a:t>Signing Scheme --  Examples: IEEE </a:t>
            </a:r>
            <a:r>
              <a:rPr lang="en-US" sz="1400" kern="0" dirty="0" err="1">
                <a:solidFill>
                  <a:schemeClr val="tx1">
                    <a:lumMod val="95000"/>
                    <a:lumOff val="5000"/>
                  </a:schemeClr>
                </a:solidFill>
                <a:latin typeface="Microsoft Sans Serif"/>
              </a:rPr>
              <a:t>IDevID</a:t>
            </a:r>
            <a:r>
              <a:rPr lang="en-US" sz="1400" kern="0" dirty="0">
                <a:solidFill>
                  <a:schemeClr val="tx1">
                    <a:lumMod val="95000"/>
                    <a:lumOff val="5000"/>
                  </a:schemeClr>
                </a:solidFill>
                <a:latin typeface="Microsoft Sans Serif"/>
              </a:rPr>
              <a:t>, EPID, X.509 Hierarchy</a:t>
            </a: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a:p>
            <a:pPr marL="0" marR="0" lvl="0" indent="0" defTabSz="893028" eaLnBrk="1" fontAlgn="auto" latinLnBrk="0" hangingPunct="1">
              <a:lnSpc>
                <a:spcPct val="95000"/>
              </a:lnSpc>
              <a:spcBef>
                <a:spcPts val="0"/>
              </a:spcBef>
              <a:spcAft>
                <a:spcPts val="782"/>
              </a:spcAft>
              <a:buClr>
                <a:srgbClr val="FCB53B"/>
              </a:buClr>
              <a:buSzPct val="90000"/>
              <a:buFontTx/>
              <a:buNone/>
              <a:tabLst>
                <a:tab pos="227908" algn="l"/>
              </a:tabLst>
              <a:defRPr/>
            </a:pPr>
            <a:endParaRPr kumimoji="0" lang="en-US" sz="1400" b="0" i="0" u="none" strike="noStrike" kern="0" cap="none" spc="0" normalizeH="0" baseline="0" noProof="0" dirty="0">
              <a:ln>
                <a:noFill/>
              </a:ln>
              <a:solidFill>
                <a:schemeClr val="tx1">
                  <a:lumMod val="95000"/>
                  <a:lumOff val="5000"/>
                </a:schemeClr>
              </a:solidFill>
              <a:effectLst/>
              <a:uLnTx/>
              <a:uFillTx/>
              <a:latin typeface="Microsoft Sans Serif"/>
            </a:endParaRPr>
          </a:p>
        </p:txBody>
      </p:sp>
      <p:sp>
        <p:nvSpPr>
          <p:cNvPr id="27" name="Rectangle 26">
            <a:extLst>
              <a:ext uri="{FF2B5EF4-FFF2-40B4-BE49-F238E27FC236}">
                <a16:creationId xmlns:a16="http://schemas.microsoft.com/office/drawing/2014/main" id="{BB2D41EF-14B0-6D46-B9D8-B5DA46358E33}"/>
              </a:ext>
            </a:extLst>
          </p:cNvPr>
          <p:cNvSpPr/>
          <p:nvPr/>
        </p:nvSpPr>
        <p:spPr>
          <a:xfrm rot="16200000">
            <a:off x="-161451" y="4670861"/>
            <a:ext cx="2366685"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Signed payload</a:t>
            </a:r>
          </a:p>
        </p:txBody>
      </p:sp>
      <p:sp>
        <p:nvSpPr>
          <p:cNvPr id="28" name="Rectangle 27">
            <a:extLst>
              <a:ext uri="{FF2B5EF4-FFF2-40B4-BE49-F238E27FC236}">
                <a16:creationId xmlns:a16="http://schemas.microsoft.com/office/drawing/2014/main" id="{021DA54F-29FB-A344-AECD-5BAA1709359D}"/>
              </a:ext>
            </a:extLst>
          </p:cNvPr>
          <p:cNvSpPr/>
          <p:nvPr/>
        </p:nvSpPr>
        <p:spPr>
          <a:xfrm rot="16200000">
            <a:off x="854199" y="6112250"/>
            <a:ext cx="335384"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sig</a:t>
            </a:r>
          </a:p>
        </p:txBody>
      </p:sp>
      <p:sp>
        <p:nvSpPr>
          <p:cNvPr id="29" name="Rectangle 28">
            <a:extLst>
              <a:ext uri="{FF2B5EF4-FFF2-40B4-BE49-F238E27FC236}">
                <a16:creationId xmlns:a16="http://schemas.microsoft.com/office/drawing/2014/main" id="{502A7865-02A9-E448-8944-FBB33713E4EA}"/>
              </a:ext>
            </a:extLst>
          </p:cNvPr>
          <p:cNvSpPr/>
          <p:nvPr/>
        </p:nvSpPr>
        <p:spPr>
          <a:xfrm rot="16200000">
            <a:off x="600780" y="1758604"/>
            <a:ext cx="842223"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protected</a:t>
            </a:r>
          </a:p>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headers</a:t>
            </a:r>
          </a:p>
        </p:txBody>
      </p:sp>
      <p:sp>
        <p:nvSpPr>
          <p:cNvPr id="30" name="Rectangle 29">
            <a:extLst>
              <a:ext uri="{FF2B5EF4-FFF2-40B4-BE49-F238E27FC236}">
                <a16:creationId xmlns:a16="http://schemas.microsoft.com/office/drawing/2014/main" id="{2F99AF7D-3FD3-1B4C-9C43-B63F4691F3A6}"/>
              </a:ext>
            </a:extLst>
          </p:cNvPr>
          <p:cNvSpPr/>
          <p:nvPr/>
        </p:nvSpPr>
        <p:spPr>
          <a:xfrm rot="16200000">
            <a:off x="458344" y="2833617"/>
            <a:ext cx="1127095" cy="365760"/>
          </a:xfrm>
          <a:prstGeom prst="rect">
            <a:avLst/>
          </a:prstGeom>
          <a:solidFill>
            <a:srgbClr val="A2DAD6">
              <a:lumMod val="50000"/>
              <a:alpha val="57000"/>
            </a:srgbClr>
          </a:solidFill>
          <a:ln w="6350" cmpd="sng">
            <a:solidFill>
              <a:sysClr val="windowText" lastClr="000000">
                <a:lumMod val="65000"/>
                <a:lumOff val="35000"/>
              </a:sysClr>
            </a:solidFill>
            <a:headEnd type="none"/>
            <a:tailEnd type="triangle"/>
          </a:ln>
        </p:spPr>
        <p:txBody>
          <a:bodyPr wrap="square" lIns="0" tIns="18288" rIns="0" bIns="18288" rtlCol="0" anchor="ctr">
            <a:noAutofit/>
          </a:bodyPr>
          <a:lstStyle/>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unprotected</a:t>
            </a:r>
          </a:p>
          <a:p>
            <a:pPr marL="0" marR="0" lvl="0" indent="0" algn="ctr" defTabSz="893028" eaLnBrk="1" fontAlgn="auto" latinLnBrk="0" hangingPunct="1">
              <a:lnSpc>
                <a:spcPct val="100000"/>
              </a:lnSpc>
              <a:spcBef>
                <a:spcPts val="0"/>
              </a:spcBef>
              <a:spcAft>
                <a:spcPts val="0"/>
              </a:spcAft>
              <a:buClr>
                <a:srgbClr val="FCB53B"/>
              </a:buClr>
              <a:buSzPct val="90000"/>
              <a:buFontTx/>
              <a:buNone/>
              <a:tabLst>
                <a:tab pos="227908" algn="l"/>
              </a:tabLst>
              <a:defRPr/>
            </a:pPr>
            <a:r>
              <a:rPr kumimoji="0" lang="en-US" sz="1200" b="1" u="none" strike="noStrike" kern="0" cap="none" spc="0" normalizeH="0" baseline="0" noProof="0" dirty="0">
                <a:ln>
                  <a:noFill/>
                </a:ln>
                <a:solidFill>
                  <a:srgbClr val="FFFFFF"/>
                </a:solidFill>
                <a:effectLst/>
                <a:uLnTx/>
                <a:uFillTx/>
                <a:latin typeface="Arial Black" panose="020B0604020202020204" pitchFamily="34" charset="0"/>
                <a:cs typeface="Arial Black" panose="020B0604020202020204" pitchFamily="34" charset="0"/>
              </a:rPr>
              <a:t>headers</a:t>
            </a:r>
          </a:p>
        </p:txBody>
      </p:sp>
      <p:sp>
        <p:nvSpPr>
          <p:cNvPr id="6" name="Rounded Rectangular Callout 5">
            <a:extLst>
              <a:ext uri="{FF2B5EF4-FFF2-40B4-BE49-F238E27FC236}">
                <a16:creationId xmlns:a16="http://schemas.microsoft.com/office/drawing/2014/main" id="{94D0CB13-C82C-504B-88B1-3D8920CE4D41}"/>
              </a:ext>
            </a:extLst>
          </p:cNvPr>
          <p:cNvSpPr/>
          <p:nvPr/>
        </p:nvSpPr>
        <p:spPr>
          <a:xfrm>
            <a:off x="8029302" y="4493623"/>
            <a:ext cx="3971109" cy="2118844"/>
          </a:xfrm>
          <a:prstGeom prst="wedgeRoundRectCallout">
            <a:avLst>
              <a:gd name="adj1" fmla="val -70397"/>
              <a:gd name="adj2" fmla="val 39463"/>
              <a:gd name="adj3" fmla="val 16667"/>
            </a:avLst>
          </a:prstGeom>
          <a:solidFill>
            <a:srgbClr val="FCF3DC"/>
          </a:solidFill>
          <a:ln>
            <a:solidFill>
              <a:srgbClr val="FCE8B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en-US" sz="1400" dirty="0">
                <a:solidFill>
                  <a:schemeClr val="tx1">
                    <a:lumMod val="75000"/>
                    <a:lumOff val="25000"/>
                  </a:schemeClr>
                </a:solidFill>
              </a:rPr>
              <a:t>Signature proves device and claims (critical)</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Accommodate different end-end signing schemes because of device manufacturing issues</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Privacy requirements also drive variance in signing schemes</a:t>
            </a:r>
          </a:p>
          <a:p>
            <a:pPr marL="285750" indent="-285750">
              <a:spcAft>
                <a:spcPts val="1200"/>
              </a:spcAft>
              <a:buFont typeface="Arial" panose="020B0604020202020204" pitchFamily="34" charset="0"/>
              <a:buChar char="•"/>
            </a:pPr>
            <a:endParaRPr lang="en-US" sz="1400" dirty="0">
              <a:solidFill>
                <a:schemeClr val="tx1">
                  <a:lumMod val="75000"/>
                  <a:lumOff val="25000"/>
                </a:schemeClr>
              </a:solidFill>
            </a:endParaRPr>
          </a:p>
          <a:p>
            <a:pPr marL="285750" indent="-285750">
              <a:spcAft>
                <a:spcPts val="1200"/>
              </a:spcAft>
              <a:buFont typeface="Arial" panose="020B0604020202020204" pitchFamily="34" charset="0"/>
              <a:buChar char="•"/>
            </a:pPr>
            <a:endParaRPr lang="en-US" sz="1400" dirty="0">
              <a:solidFill>
                <a:schemeClr val="tx1">
                  <a:lumMod val="75000"/>
                  <a:lumOff val="25000"/>
                </a:schemeClr>
              </a:solidFill>
            </a:endParaRPr>
          </a:p>
        </p:txBody>
      </p:sp>
      <p:sp>
        <p:nvSpPr>
          <p:cNvPr id="17" name="Rounded Rectangular Callout 16">
            <a:extLst>
              <a:ext uri="{FF2B5EF4-FFF2-40B4-BE49-F238E27FC236}">
                <a16:creationId xmlns:a16="http://schemas.microsoft.com/office/drawing/2014/main" id="{B7BCD875-0B0D-DF42-B98D-50C1B445D7C3}"/>
              </a:ext>
            </a:extLst>
          </p:cNvPr>
          <p:cNvSpPr/>
          <p:nvPr/>
        </p:nvSpPr>
        <p:spPr>
          <a:xfrm>
            <a:off x="8029303" y="237022"/>
            <a:ext cx="3971109" cy="1568480"/>
          </a:xfrm>
          <a:prstGeom prst="wedgeRoundRectCallout">
            <a:avLst>
              <a:gd name="adj1" fmla="val -110309"/>
              <a:gd name="adj2" fmla="val 22810"/>
              <a:gd name="adj3" fmla="val 16667"/>
            </a:avLst>
          </a:prstGeom>
          <a:solidFill>
            <a:srgbClr val="FCF3DC"/>
          </a:solidFill>
          <a:ln>
            <a:solidFill>
              <a:srgbClr val="FCE8B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en-US" sz="1400" dirty="0">
                <a:solidFill>
                  <a:schemeClr val="tx1">
                    <a:lumMod val="75000"/>
                    <a:lumOff val="25000"/>
                  </a:schemeClr>
                </a:solidFill>
              </a:rPr>
              <a:t>COSE format for signing</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Small message size for IoT</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Allows for varying signing algorithms, carries headers, sets overall format</a:t>
            </a:r>
          </a:p>
          <a:p>
            <a:pPr marL="285750" indent="-285750">
              <a:spcAft>
                <a:spcPts val="1200"/>
              </a:spcAft>
              <a:buFont typeface="Arial" panose="020B0604020202020204" pitchFamily="34" charset="0"/>
              <a:buChar char="•"/>
            </a:pPr>
            <a:endParaRPr lang="en-US" sz="1400" dirty="0">
              <a:solidFill>
                <a:schemeClr val="tx1">
                  <a:lumMod val="75000"/>
                  <a:lumOff val="25000"/>
                </a:schemeClr>
              </a:solidFill>
            </a:endParaRPr>
          </a:p>
        </p:txBody>
      </p:sp>
      <p:sp>
        <p:nvSpPr>
          <p:cNvPr id="18" name="Rounded Rectangular Callout 17">
            <a:extLst>
              <a:ext uri="{FF2B5EF4-FFF2-40B4-BE49-F238E27FC236}">
                <a16:creationId xmlns:a16="http://schemas.microsoft.com/office/drawing/2014/main" id="{50432B02-3555-4F4B-BEF5-0C79A6DFEF1B}"/>
              </a:ext>
            </a:extLst>
          </p:cNvPr>
          <p:cNvSpPr/>
          <p:nvPr/>
        </p:nvSpPr>
        <p:spPr>
          <a:xfrm>
            <a:off x="8029303" y="2041876"/>
            <a:ext cx="3971109" cy="2215374"/>
          </a:xfrm>
          <a:prstGeom prst="wedgeRoundRectCallout">
            <a:avLst>
              <a:gd name="adj1" fmla="val -71493"/>
              <a:gd name="adj2" fmla="val 37986"/>
              <a:gd name="adj3" fmla="val 16667"/>
            </a:avLst>
          </a:prstGeom>
          <a:solidFill>
            <a:srgbClr val="FCF3DC"/>
          </a:solidFill>
          <a:ln>
            <a:solidFill>
              <a:srgbClr val="FCE8B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1200"/>
              </a:spcAft>
              <a:buFont typeface="Arial" panose="020B0604020202020204" pitchFamily="34" charset="0"/>
              <a:buChar char="•"/>
            </a:pPr>
            <a:r>
              <a:rPr lang="en-US" sz="1400" dirty="0">
                <a:solidFill>
                  <a:schemeClr val="tx1">
                    <a:lumMod val="75000"/>
                    <a:lumOff val="25000"/>
                  </a:schemeClr>
                </a:solidFill>
              </a:rPr>
              <a:t>CBOR format for claims</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Small message size for IoT</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Labelling of claims</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Very flexible data types for all kinds of different claims.</a:t>
            </a:r>
          </a:p>
          <a:p>
            <a:pPr marL="285750" indent="-285750">
              <a:spcAft>
                <a:spcPts val="1200"/>
              </a:spcAft>
              <a:buFont typeface="Arial" panose="020B0604020202020204" pitchFamily="34" charset="0"/>
              <a:buChar char="•"/>
            </a:pPr>
            <a:r>
              <a:rPr lang="en-US" sz="1400" dirty="0">
                <a:solidFill>
                  <a:schemeClr val="tx1">
                    <a:lumMod val="75000"/>
                    <a:lumOff val="25000"/>
                  </a:schemeClr>
                </a:solidFill>
              </a:rPr>
              <a:t>Translates to JSON</a:t>
            </a:r>
          </a:p>
          <a:p>
            <a:pPr marL="285750" indent="-285750">
              <a:spcAft>
                <a:spcPts val="1200"/>
              </a:spcAft>
              <a:buFont typeface="Arial" panose="020B0604020202020204" pitchFamily="34" charset="0"/>
              <a:buChar char="•"/>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49237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40AD7-F6E7-B941-A336-6701D212466B}"/>
              </a:ext>
            </a:extLst>
          </p:cNvPr>
          <p:cNvSpPr>
            <a:spLocks noGrp="1"/>
          </p:cNvSpPr>
          <p:nvPr>
            <p:ph idx="1"/>
          </p:nvPr>
        </p:nvSpPr>
        <p:spPr>
          <a:xfrm>
            <a:off x="491224" y="1099684"/>
            <a:ext cx="11374956" cy="5647957"/>
          </a:xfrm>
        </p:spPr>
        <p:txBody>
          <a:bodyPr/>
          <a:lstStyle/>
          <a:p>
            <a:r>
              <a:rPr lang="en-US" sz="2000" dirty="0"/>
              <a:t>Base standard describes how claims work and are formatted in general and </a:t>
            </a:r>
          </a:p>
          <a:p>
            <a:pPr lvl="1"/>
            <a:r>
              <a:rPr lang="en-US" sz="2000" dirty="0"/>
              <a:t>May include  the most common, best agreed upon claims</a:t>
            </a:r>
          </a:p>
          <a:p>
            <a:r>
              <a:rPr lang="en-US" sz="2000" dirty="0"/>
              <a:t>No claims will be mandatory in base standard</a:t>
            </a:r>
          </a:p>
          <a:p>
            <a:pPr lvl="1"/>
            <a:r>
              <a:rPr lang="en-US" sz="2000" dirty="0"/>
              <a:t>Verifiers can reject tokens missing claims required in specific use cases</a:t>
            </a:r>
          </a:p>
          <a:p>
            <a:pPr lvl="1"/>
            <a:r>
              <a:rPr lang="en-US" sz="2000" dirty="0"/>
              <a:t>Profile with minimum sets of claims can be defined, by industry / use case (automotive, power meter…)</a:t>
            </a:r>
          </a:p>
          <a:p>
            <a:r>
              <a:rPr lang="en-US" sz="2000" dirty="0"/>
              <a:t>Non-standard and proprietary claims will be allowed</a:t>
            </a:r>
          </a:p>
          <a:p>
            <a:pPr lvl="1"/>
            <a:r>
              <a:rPr lang="en-US" sz="2000" dirty="0"/>
              <a:t>Verifiers can ignore claims they do not understand</a:t>
            </a:r>
          </a:p>
          <a:p>
            <a:r>
              <a:rPr lang="en-US" sz="2000" dirty="0"/>
              <a:t>The bulk of standardization work will be defining claims well</a:t>
            </a:r>
          </a:p>
          <a:p>
            <a:pPr lvl="1"/>
            <a:r>
              <a:rPr lang="en-US" sz="2000" dirty="0"/>
              <a:t>Standardized meaning will allow verifiers to interpret claims from devices from different vendors</a:t>
            </a:r>
          </a:p>
          <a:p>
            <a:pPr lvl="1"/>
            <a:r>
              <a:rPr lang="en-US" sz="2000" dirty="0"/>
              <a:t>This will not always work perfectly and the meaning of some claims may be subjective</a:t>
            </a:r>
          </a:p>
          <a:p>
            <a:r>
              <a:rPr lang="en-US" sz="2000" dirty="0"/>
              <a:t>IANA (Internet Assigned Names and Numbers) can be used to register claims to avoid collisions and duplications. Similar registries already exist (e.g. CWT and JWT registries).</a:t>
            </a:r>
          </a:p>
          <a:p>
            <a:r>
              <a:rPr lang="en-US" sz="2000" dirty="0"/>
              <a:t>CBOR itself is extensible for new data types.</a:t>
            </a:r>
          </a:p>
          <a:p>
            <a:pPr lvl="1"/>
            <a:endParaRPr lang="en-US" sz="2200" dirty="0"/>
          </a:p>
          <a:p>
            <a:pPr marL="0" lvl="3" indent="0">
              <a:buNone/>
            </a:pPr>
            <a:r>
              <a:rPr lang="en-US" sz="1600" dirty="0"/>
              <a:t>		</a:t>
            </a:r>
          </a:p>
          <a:p>
            <a:pPr marL="0" lvl="3" indent="0">
              <a:buNone/>
            </a:pPr>
            <a:endParaRPr lang="en-US" sz="1600" dirty="0"/>
          </a:p>
        </p:txBody>
      </p:sp>
      <p:sp>
        <p:nvSpPr>
          <p:cNvPr id="5" name="Title 4">
            <a:extLst>
              <a:ext uri="{FF2B5EF4-FFF2-40B4-BE49-F238E27FC236}">
                <a16:creationId xmlns:a16="http://schemas.microsoft.com/office/drawing/2014/main" id="{EEF64F32-9BC9-0741-9118-C7BA117302A0}"/>
              </a:ext>
            </a:extLst>
          </p:cNvPr>
          <p:cNvSpPr>
            <a:spLocks noGrp="1"/>
          </p:cNvSpPr>
          <p:nvPr>
            <p:ph type="title"/>
          </p:nvPr>
        </p:nvSpPr>
        <p:spPr>
          <a:xfrm>
            <a:off x="491224" y="566970"/>
            <a:ext cx="11190236" cy="454292"/>
          </a:xfrm>
        </p:spPr>
        <p:txBody>
          <a:bodyPr/>
          <a:lstStyle/>
          <a:p>
            <a:r>
              <a:rPr lang="en-US" sz="3600" dirty="0"/>
              <a:t>Standardization / Extensibility of Claims</a:t>
            </a:r>
          </a:p>
        </p:txBody>
      </p:sp>
    </p:spTree>
    <p:extLst>
      <p:ext uri="{BB962C8B-B14F-4D97-AF65-F5344CB8AC3E}">
        <p14:creationId xmlns:p14="http://schemas.microsoft.com/office/powerpoint/2010/main" val="32236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28413"/>
            <a:ext cx="9866001" cy="5204758"/>
          </a:xfrm>
        </p:spPr>
        <p:txBody>
          <a:bodyPr/>
          <a:lstStyle/>
          <a:p>
            <a:pPr marL="0" indent="0">
              <a:lnSpc>
                <a:spcPct val="100000"/>
              </a:lnSpc>
              <a:spcBef>
                <a:spcPts val="0"/>
              </a:spcBef>
              <a:buNone/>
            </a:pPr>
            <a:r>
              <a:rPr lang="mr-IN" sz="1400" dirty="0">
                <a:solidFill>
                  <a:schemeClr val="tx1">
                    <a:lumMod val="75000"/>
                    <a:lumOff val="25000"/>
                  </a:schemeClr>
                </a:solidFill>
                <a:latin typeface="Courier New"/>
                <a:cs typeface="Courier New"/>
              </a:rPr>
              <a:t>     </a:t>
            </a:r>
            <a:r>
              <a:rPr lang="mr-IN" sz="1400" b="1" dirty="0">
                <a:solidFill>
                  <a:schemeClr val="tx1">
                    <a:lumMod val="75000"/>
                    <a:lumOff val="25000"/>
                  </a:schemeClr>
                </a:solidFill>
                <a:latin typeface="Courier New"/>
                <a:cs typeface="Courier New"/>
              </a:rPr>
              <a:t>[</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 </a:t>
            </a:r>
            <a:r>
              <a:rPr lang="mr-IN" sz="1400" b="1" dirty="0" err="1">
                <a:solidFill>
                  <a:schemeClr val="tx1">
                    <a:lumMod val="75000"/>
                    <a:lumOff val="25000"/>
                  </a:schemeClr>
                </a:solidFill>
                <a:latin typeface="Courier New"/>
                <a:cs typeface="Courier New"/>
              </a:rPr>
              <a:t>protected</a:t>
            </a:r>
            <a:r>
              <a:rPr lang="mr-IN" sz="1400" b="1" dirty="0">
                <a:solidFill>
                  <a:schemeClr val="tx1">
                    <a:lumMod val="75000"/>
                    <a:lumOff val="25000"/>
                  </a:schemeClr>
                </a:solidFill>
                <a:latin typeface="Courier New"/>
                <a:cs typeface="Courier New"/>
              </a:rPr>
              <a:t> / &lt;&lt; {</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 </a:t>
            </a:r>
            <a:r>
              <a:rPr lang="mr-IN" sz="1400" b="1" dirty="0" err="1">
                <a:solidFill>
                  <a:schemeClr val="tx1">
                    <a:lumMod val="75000"/>
                    <a:lumOff val="25000"/>
                  </a:schemeClr>
                </a:solidFill>
                <a:latin typeface="Courier New"/>
                <a:cs typeface="Courier New"/>
              </a:rPr>
              <a:t>alg</a:t>
            </a:r>
            <a:r>
              <a:rPr lang="mr-IN" sz="1400" b="1" dirty="0">
                <a:solidFill>
                  <a:schemeClr val="tx1">
                    <a:lumMod val="75000"/>
                    <a:lumOff val="25000"/>
                  </a:schemeClr>
                </a:solidFill>
                <a:latin typeface="Courier New"/>
                <a:cs typeface="Courier New"/>
              </a:rPr>
              <a:t> / 1: -7 / ECDSA 256 /</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 &gt;&gt;,</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 </a:t>
            </a:r>
            <a:r>
              <a:rPr lang="mr-IN" sz="1400" b="1" dirty="0" err="1">
                <a:solidFill>
                  <a:schemeClr val="tx1">
                    <a:lumMod val="75000"/>
                    <a:lumOff val="25000"/>
                  </a:schemeClr>
                </a:solidFill>
                <a:latin typeface="Courier New"/>
                <a:cs typeface="Courier New"/>
              </a:rPr>
              <a:t>unprotected</a:t>
            </a:r>
            <a:r>
              <a:rPr lang="mr-IN" sz="1400" b="1" dirty="0">
                <a:solidFill>
                  <a:schemeClr val="tx1">
                    <a:lumMod val="75000"/>
                    <a:lumOff val="25000"/>
                  </a:schemeClr>
                </a:solidFill>
                <a:latin typeface="Courier New"/>
                <a:cs typeface="Courier New"/>
              </a:rPr>
              <a:t> / {</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 </a:t>
            </a:r>
            <a:r>
              <a:rPr lang="mr-IN" sz="1400" b="1" dirty="0" err="1">
                <a:solidFill>
                  <a:schemeClr val="tx1">
                    <a:lumMod val="75000"/>
                    <a:lumOff val="25000"/>
                  </a:schemeClr>
                </a:solidFill>
                <a:latin typeface="Courier New"/>
                <a:cs typeface="Courier New"/>
              </a:rPr>
              <a:t>kid</a:t>
            </a:r>
            <a:r>
              <a:rPr lang="mr-IN" sz="1400" b="1" dirty="0">
                <a:solidFill>
                  <a:schemeClr val="tx1">
                    <a:lumMod val="75000"/>
                    <a:lumOff val="25000"/>
                  </a:schemeClr>
                </a:solidFill>
                <a:latin typeface="Courier New"/>
                <a:cs typeface="Courier New"/>
              </a:rPr>
              <a:t> / 4: h'4173796d6d65747269634543445341323536’</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 </a:t>
            </a:r>
            <a:r>
              <a:rPr lang="mr-IN" sz="1400" b="1" dirty="0" err="1">
                <a:solidFill>
                  <a:schemeClr val="tx1">
                    <a:lumMod val="75000"/>
                    <a:lumOff val="25000"/>
                  </a:schemeClr>
                </a:solidFill>
                <a:latin typeface="Courier New"/>
                <a:cs typeface="Courier New"/>
              </a:rPr>
              <a:t>payload</a:t>
            </a:r>
            <a:r>
              <a:rPr lang="mr-IN" sz="1400" b="1" dirty="0">
                <a:solidFill>
                  <a:schemeClr val="tx1">
                    <a:lumMod val="75000"/>
                    <a:lumOff val="25000"/>
                  </a:schemeClr>
                </a:solidFill>
                <a:latin typeface="Courier New"/>
                <a:cs typeface="Courier New"/>
              </a:rPr>
              <a:t> / &lt;&lt; {</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 </a:t>
            </a:r>
            <a:r>
              <a:rPr lang="en-US" sz="1400" b="1" dirty="0">
                <a:solidFill>
                  <a:schemeClr val="tx1">
                    <a:lumMod val="75000"/>
                    <a:lumOff val="25000"/>
                  </a:schemeClr>
                </a:solidFill>
                <a:latin typeface="Courier New"/>
                <a:cs typeface="Courier New"/>
              </a:rPr>
              <a:t>UEID </a:t>
            </a:r>
            <a:r>
              <a:rPr lang="mr-IN" sz="1400" b="1" dirty="0">
                <a:solidFill>
                  <a:schemeClr val="tx1">
                    <a:lumMod val="75000"/>
                    <a:lumOff val="25000"/>
                  </a:schemeClr>
                </a:solidFill>
                <a:latin typeface="Courier New"/>
                <a:cs typeface="Courier New"/>
              </a:rPr>
              <a:t>/ </a:t>
            </a:r>
            <a:r>
              <a:rPr lang="en-US" sz="1400" b="1" dirty="0">
                <a:solidFill>
                  <a:schemeClr val="tx1">
                    <a:lumMod val="75000"/>
                    <a:lumOff val="25000"/>
                  </a:schemeClr>
                </a:solidFill>
                <a:latin typeface="Courier New"/>
                <a:cs typeface="Courier New"/>
              </a:rPr>
              <a:t>8</a:t>
            </a:r>
            <a:r>
              <a:rPr lang="mr-IN" sz="1400" b="1" dirty="0">
                <a:solidFill>
                  <a:schemeClr val="tx1">
                    <a:lumMod val="75000"/>
                    <a:lumOff val="25000"/>
                  </a:schemeClr>
                </a:solidFill>
                <a:latin typeface="Courier New"/>
                <a:cs typeface="Courier New"/>
              </a:rPr>
              <a:t>: h'5427c1ff28d23fbad1f29c4c7c6a55</a:t>
            </a:r>
            <a:r>
              <a:rPr lang="en-US" sz="1400" b="1" dirty="0">
                <a:solidFill>
                  <a:schemeClr val="tx1">
                    <a:lumMod val="75000"/>
                    <a:lumOff val="25000"/>
                  </a:schemeClr>
                </a:solidFill>
                <a:latin typeface="Courier New"/>
                <a:cs typeface="Courier New"/>
              </a:rPr>
              <a:t>’</a:t>
            </a:r>
            <a:r>
              <a:rPr lang="mr-IN" sz="1400" b="1" dirty="0">
                <a:solidFill>
                  <a:schemeClr val="tx1">
                    <a:lumMod val="75000"/>
                    <a:lumOff val="25000"/>
                  </a:schemeClr>
                </a:solidFill>
                <a:latin typeface="Courier New"/>
                <a:cs typeface="Courier New"/>
              </a:rPr>
              <a:t>,</a:t>
            </a:r>
          </a:p>
          <a:p>
            <a:pPr marL="0" indent="0">
              <a:lnSpc>
                <a:spcPct val="100000"/>
              </a:lnSpc>
              <a:spcBef>
                <a:spcPts val="0"/>
              </a:spcBef>
              <a:buNone/>
            </a:pPr>
            <a:r>
              <a:rPr lang="en-US" sz="1400" b="1" dirty="0">
                <a:solidFill>
                  <a:schemeClr val="tx1">
                    <a:lumMod val="75000"/>
                    <a:lumOff val="25000"/>
                  </a:schemeClr>
                </a:solidFill>
                <a:latin typeface="Courier New"/>
                <a:cs typeface="Courier New"/>
              </a:rPr>
              <a:t>         / secure boot enabled / 13: true</a:t>
            </a:r>
            <a:endParaRPr lang="mr-IN" sz="1400" b="1" dirty="0">
              <a:solidFill>
                <a:schemeClr val="tx1">
                  <a:lumMod val="75000"/>
                  <a:lumOff val="25000"/>
                </a:schemeClr>
              </a:solidFill>
              <a:latin typeface="Courier New"/>
              <a:cs typeface="Courier New"/>
            </a:endParaRPr>
          </a:p>
          <a:p>
            <a:pPr marL="0" indent="0">
              <a:lnSpc>
                <a:spcPct val="100000"/>
              </a:lnSpc>
              <a:spcBef>
                <a:spcPts val="0"/>
              </a:spcBef>
              <a:buNone/>
            </a:pPr>
            <a:r>
              <a:rPr lang="en-US" sz="1400" b="1" dirty="0">
                <a:solidFill>
                  <a:schemeClr val="tx1">
                    <a:lumMod val="75000"/>
                    <a:lumOff val="25000"/>
                  </a:schemeClr>
                </a:solidFill>
                <a:latin typeface="Courier New"/>
                <a:cs typeface="Courier New"/>
              </a:rPr>
              <a:t>         / debug disabled / 15: true</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 </a:t>
            </a:r>
            <a:r>
              <a:rPr lang="en-US" sz="1400" b="1" dirty="0">
                <a:solidFill>
                  <a:schemeClr val="tx1">
                    <a:lumMod val="75000"/>
                    <a:lumOff val="25000"/>
                  </a:schemeClr>
                </a:solidFill>
                <a:latin typeface="Courier New"/>
                <a:cs typeface="Courier New"/>
              </a:rPr>
              <a:t>integrity </a:t>
            </a:r>
            <a:r>
              <a:rPr lang="mr-IN" sz="1400" b="1" dirty="0">
                <a:solidFill>
                  <a:schemeClr val="tx1">
                    <a:lumMod val="75000"/>
                    <a:lumOff val="25000"/>
                  </a:schemeClr>
                </a:solidFill>
                <a:latin typeface="Courier New"/>
                <a:cs typeface="Courier New"/>
              </a:rPr>
              <a:t>/ </a:t>
            </a:r>
            <a:r>
              <a:rPr lang="en-US" sz="1400" b="1" dirty="0">
                <a:solidFill>
                  <a:schemeClr val="tx1">
                    <a:lumMod val="75000"/>
                    <a:lumOff val="25000"/>
                  </a:schemeClr>
                </a:solidFill>
                <a:latin typeface="Courier New"/>
                <a:cs typeface="Courier New"/>
              </a:rPr>
              <a:t>-81000: {</a:t>
            </a:r>
          </a:p>
          <a:p>
            <a:pPr marL="0" indent="0">
              <a:lnSpc>
                <a:spcPct val="100000"/>
              </a:lnSpc>
              <a:spcBef>
                <a:spcPts val="0"/>
              </a:spcBef>
              <a:buNone/>
            </a:pPr>
            <a:r>
              <a:rPr lang="en-US" sz="1400" b="1" dirty="0">
                <a:solidFill>
                  <a:schemeClr val="tx1">
                    <a:lumMod val="75000"/>
                    <a:lumOff val="25000"/>
                  </a:schemeClr>
                </a:solidFill>
                <a:latin typeface="Courier New"/>
                <a:cs typeface="Courier New"/>
              </a:rPr>
              <a:t>            / status / -81001: true</a:t>
            </a:r>
          </a:p>
          <a:p>
            <a:pPr marL="0" indent="0">
              <a:lnSpc>
                <a:spcPct val="100000"/>
              </a:lnSpc>
              <a:spcBef>
                <a:spcPts val="0"/>
              </a:spcBef>
              <a:buNone/>
            </a:pPr>
            <a:r>
              <a:rPr lang="en-US" sz="1400" b="1" dirty="0">
                <a:solidFill>
                  <a:schemeClr val="tx1">
                    <a:lumMod val="75000"/>
                    <a:lumOff val="25000"/>
                  </a:schemeClr>
                </a:solidFill>
                <a:latin typeface="Courier New"/>
                <a:cs typeface="Courier New"/>
              </a:rPr>
              <a:t>            / timestamp / 21: </a:t>
            </a:r>
            <a:r>
              <a:rPr lang="mr-IN" sz="1400" b="1" dirty="0">
                <a:solidFill>
                  <a:schemeClr val="tx1">
                    <a:lumMod val="75000"/>
                    <a:lumOff val="25000"/>
                  </a:schemeClr>
                </a:solidFill>
                <a:latin typeface="Courier New"/>
                <a:cs typeface="Courier New"/>
              </a:rPr>
              <a:t>1444064944,</a:t>
            </a:r>
            <a:endParaRPr lang="en-US" sz="1400" b="1" dirty="0">
              <a:solidFill>
                <a:schemeClr val="tx1">
                  <a:lumMod val="75000"/>
                  <a:lumOff val="25000"/>
                </a:schemeClr>
              </a:solidFill>
              <a:latin typeface="Courier New"/>
              <a:cs typeface="Courier New"/>
            </a:endParaRPr>
          </a:p>
          <a:p>
            <a:pPr marL="0" indent="0">
              <a:lnSpc>
                <a:spcPct val="100000"/>
              </a:lnSpc>
              <a:spcBef>
                <a:spcPts val="0"/>
              </a:spcBef>
              <a:buNone/>
            </a:pPr>
            <a:r>
              <a:rPr lang="en-US" sz="1400" b="1" dirty="0">
                <a:solidFill>
                  <a:schemeClr val="tx1">
                    <a:lumMod val="75000"/>
                    <a:lumOff val="25000"/>
                  </a:schemeClr>
                </a:solidFill>
                <a:latin typeface="Courier New"/>
                <a:cs typeface="Courier New"/>
              </a:rPr>
              <a:t>         },</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a:t>
            </a:r>
            <a:r>
              <a:rPr lang="en-US" sz="1400" b="1" dirty="0">
                <a:solidFill>
                  <a:schemeClr val="tx1">
                    <a:lumMod val="75000"/>
                    <a:lumOff val="25000"/>
                  </a:schemeClr>
                </a:solidFill>
                <a:latin typeface="Courier New"/>
                <a:cs typeface="Courier New"/>
              </a:rPr>
              <a:t>        </a:t>
            </a:r>
            <a:r>
              <a:rPr lang="mr-IN" sz="1400" b="1" dirty="0">
                <a:solidFill>
                  <a:schemeClr val="tx1">
                    <a:lumMod val="75000"/>
                    <a:lumOff val="25000"/>
                  </a:schemeClr>
                </a:solidFill>
                <a:latin typeface="Courier New"/>
                <a:cs typeface="Courier New"/>
              </a:rPr>
              <a:t>/ </a:t>
            </a:r>
            <a:r>
              <a:rPr lang="en-US" sz="1400" b="1" dirty="0">
                <a:solidFill>
                  <a:schemeClr val="tx1">
                    <a:lumMod val="75000"/>
                    <a:lumOff val="25000"/>
                  </a:schemeClr>
                </a:solidFill>
                <a:latin typeface="Courier New"/>
                <a:cs typeface="Courier New"/>
              </a:rPr>
              <a:t>location </a:t>
            </a:r>
            <a:r>
              <a:rPr lang="mr-IN" sz="1400" b="1" dirty="0">
                <a:solidFill>
                  <a:schemeClr val="tx1">
                    <a:lumMod val="75000"/>
                    <a:lumOff val="25000"/>
                  </a:schemeClr>
                </a:solidFill>
                <a:latin typeface="Courier New"/>
                <a:cs typeface="Courier New"/>
              </a:rPr>
              <a:t>/ </a:t>
            </a:r>
            <a:r>
              <a:rPr lang="en-US" sz="1400" b="1" dirty="0">
                <a:solidFill>
                  <a:schemeClr val="tx1">
                    <a:lumMod val="75000"/>
                    <a:lumOff val="25000"/>
                  </a:schemeClr>
                </a:solidFill>
                <a:latin typeface="Courier New"/>
                <a:cs typeface="Courier New"/>
              </a:rPr>
              <a:t>18: {</a:t>
            </a:r>
          </a:p>
          <a:p>
            <a:pPr marL="0" indent="0">
              <a:lnSpc>
                <a:spcPct val="100000"/>
              </a:lnSpc>
              <a:spcBef>
                <a:spcPts val="0"/>
              </a:spcBef>
              <a:buNone/>
            </a:pPr>
            <a:r>
              <a:rPr lang="en-US" sz="1400" b="1" dirty="0">
                <a:solidFill>
                  <a:schemeClr val="tx1">
                    <a:lumMod val="75000"/>
                    <a:lumOff val="25000"/>
                  </a:schemeClr>
                </a:solidFill>
                <a:latin typeface="Courier New"/>
                <a:cs typeface="Courier New"/>
              </a:rPr>
              <a:t>            / </a:t>
            </a:r>
            <a:r>
              <a:rPr lang="en-US" sz="1400" b="1" dirty="0" err="1">
                <a:solidFill>
                  <a:schemeClr val="tx1">
                    <a:lumMod val="75000"/>
                    <a:lumOff val="25000"/>
                  </a:schemeClr>
                </a:solidFill>
                <a:latin typeface="Courier New"/>
                <a:cs typeface="Courier New"/>
              </a:rPr>
              <a:t>lat</a:t>
            </a:r>
            <a:r>
              <a:rPr lang="en-US" sz="1400" b="1" dirty="0">
                <a:solidFill>
                  <a:schemeClr val="tx1">
                    <a:lumMod val="75000"/>
                    <a:lumOff val="25000"/>
                  </a:schemeClr>
                </a:solidFill>
                <a:latin typeface="Courier New"/>
                <a:cs typeface="Courier New"/>
              </a:rPr>
              <a:t>  / 19: 32.9024843386,</a:t>
            </a:r>
          </a:p>
          <a:p>
            <a:pPr marL="0" indent="0">
              <a:lnSpc>
                <a:spcPct val="100000"/>
              </a:lnSpc>
              <a:spcBef>
                <a:spcPts val="0"/>
              </a:spcBef>
              <a:buNone/>
            </a:pPr>
            <a:r>
              <a:rPr lang="en-US" sz="1400" b="1" dirty="0">
                <a:solidFill>
                  <a:schemeClr val="tx1">
                    <a:lumMod val="75000"/>
                    <a:lumOff val="25000"/>
                  </a:schemeClr>
                </a:solidFill>
                <a:latin typeface="Courier New"/>
                <a:cs typeface="Courier New"/>
              </a:rPr>
              <a:t>            / long / 20: </a:t>
            </a:r>
            <a:r>
              <a:rPr lang="mr-IN" sz="1400" b="1" dirty="0">
                <a:solidFill>
                  <a:schemeClr val="tx1">
                    <a:lumMod val="75000"/>
                    <a:lumOff val="25000"/>
                  </a:schemeClr>
                </a:solidFill>
                <a:latin typeface="Courier New"/>
                <a:cs typeface="Courier New"/>
              </a:rPr>
              <a:t>-117.192956976</a:t>
            </a:r>
            <a:endParaRPr lang="en-US" sz="1400" b="1" dirty="0">
              <a:solidFill>
                <a:schemeClr val="tx1">
                  <a:lumMod val="75000"/>
                  <a:lumOff val="25000"/>
                </a:schemeClr>
              </a:solidFill>
              <a:latin typeface="Courier New"/>
              <a:cs typeface="Courier New"/>
            </a:endParaRPr>
          </a:p>
          <a:p>
            <a:pPr marL="0" indent="0">
              <a:lnSpc>
                <a:spcPct val="100000"/>
              </a:lnSpc>
              <a:spcBef>
                <a:spcPts val="0"/>
              </a:spcBef>
              <a:buNone/>
            </a:pPr>
            <a:r>
              <a:rPr lang="en-US" sz="1400" b="1" dirty="0">
                <a:solidFill>
                  <a:schemeClr val="tx1">
                    <a:lumMod val="75000"/>
                    <a:lumOff val="25000"/>
                  </a:schemeClr>
                </a:solidFill>
                <a:latin typeface="Courier New"/>
                <a:cs typeface="Courier New"/>
              </a:rPr>
              <a:t>         },</a:t>
            </a:r>
            <a:endParaRPr lang="mr-IN" sz="1400" b="1" dirty="0">
              <a:solidFill>
                <a:schemeClr val="tx1">
                  <a:lumMod val="75000"/>
                  <a:lumOff val="25000"/>
                </a:schemeClr>
              </a:solidFill>
              <a:latin typeface="Courier New"/>
              <a:cs typeface="Courier New"/>
            </a:endParaRPr>
          </a:p>
          <a:p>
            <a:pPr marL="0" indent="0">
              <a:lnSpc>
                <a:spcPct val="100000"/>
              </a:lnSpc>
              <a:spcBef>
                <a:spcPts val="0"/>
              </a:spcBef>
              <a:buNone/>
            </a:pPr>
            <a:r>
              <a:rPr lang="en-US" sz="1400" b="1" dirty="0">
                <a:solidFill>
                  <a:schemeClr val="tx1">
                    <a:lumMod val="75000"/>
                    <a:lumOff val="25000"/>
                  </a:schemeClr>
                </a:solidFill>
                <a:latin typeface="Courier New"/>
                <a:cs typeface="Courier New"/>
              </a:rPr>
              <a:t>      </a:t>
            </a:r>
            <a:r>
              <a:rPr lang="mr-IN" sz="1400" b="1" dirty="0">
                <a:solidFill>
                  <a:schemeClr val="tx1">
                    <a:lumMod val="75000"/>
                    <a:lumOff val="25000"/>
                  </a:schemeClr>
                </a:solidFill>
                <a:latin typeface="Courier New"/>
                <a:cs typeface="Courier New"/>
              </a:rPr>
              <a:t>} &gt;&gt;,</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 </a:t>
            </a:r>
            <a:r>
              <a:rPr lang="mr-IN" sz="1400" b="1" dirty="0" err="1">
                <a:solidFill>
                  <a:schemeClr val="tx1">
                    <a:lumMod val="75000"/>
                    <a:lumOff val="25000"/>
                  </a:schemeClr>
                </a:solidFill>
                <a:latin typeface="Courier New"/>
                <a:cs typeface="Courier New"/>
              </a:rPr>
              <a:t>signature</a:t>
            </a:r>
            <a:r>
              <a:rPr lang="en-US" sz="1400" b="1" dirty="0">
                <a:solidFill>
                  <a:schemeClr val="tx1">
                    <a:lumMod val="75000"/>
                    <a:lumOff val="25000"/>
                  </a:schemeClr>
                </a:solidFill>
                <a:latin typeface="Courier New"/>
                <a:cs typeface="Courier New"/>
              </a:rPr>
              <a:t> / </a:t>
            </a:r>
            <a:r>
              <a:rPr lang="mr-IN" sz="1400" b="1" dirty="0">
                <a:solidFill>
                  <a:schemeClr val="tx1">
                    <a:lumMod val="75000"/>
                    <a:lumOff val="25000"/>
                  </a:schemeClr>
                </a:solidFill>
                <a:latin typeface="Courier New"/>
                <a:cs typeface="Courier New"/>
              </a:rPr>
              <a:t>h'5427c1ff28d23fbad1f29c4c7c6a555e601d6fa29f9179bc3d7438bacaca5acd08c8</a:t>
            </a:r>
            <a:endParaRPr lang="en-US" sz="1400" b="1" dirty="0">
              <a:solidFill>
                <a:schemeClr val="tx1">
                  <a:lumMod val="75000"/>
                  <a:lumOff val="25000"/>
                </a:schemeClr>
              </a:solidFill>
              <a:latin typeface="Courier New"/>
              <a:cs typeface="Courier New"/>
            </a:endParaRPr>
          </a:p>
          <a:p>
            <a:pPr marL="0" indent="0">
              <a:lnSpc>
                <a:spcPct val="100000"/>
              </a:lnSpc>
              <a:spcBef>
                <a:spcPts val="0"/>
              </a:spcBef>
              <a:buNone/>
            </a:pPr>
            <a:r>
              <a:rPr lang="en-US" sz="1400" b="1" dirty="0">
                <a:solidFill>
                  <a:schemeClr val="tx1">
                    <a:lumMod val="75000"/>
                    <a:lumOff val="25000"/>
                  </a:schemeClr>
                </a:solidFill>
                <a:latin typeface="Courier New"/>
                <a:cs typeface="Courier New"/>
              </a:rPr>
              <a:t>                       </a:t>
            </a:r>
            <a:r>
              <a:rPr lang="mr-IN" sz="1400" b="1" dirty="0">
                <a:solidFill>
                  <a:schemeClr val="tx1">
                    <a:lumMod val="75000"/>
                    <a:lumOff val="25000"/>
                  </a:schemeClr>
                </a:solidFill>
                <a:latin typeface="Courier New"/>
                <a:cs typeface="Courier New"/>
              </a:rPr>
              <a:t>d4d4f96131680c429a01f85951ecee743a52b9b63632c57209120e1c9e30'</a:t>
            </a:r>
          </a:p>
          <a:p>
            <a:pPr marL="0" indent="0">
              <a:lnSpc>
                <a:spcPct val="100000"/>
              </a:lnSpc>
              <a:spcBef>
                <a:spcPts val="0"/>
              </a:spcBef>
              <a:buNone/>
            </a:pPr>
            <a:r>
              <a:rPr lang="mr-IN" sz="1400" b="1" dirty="0">
                <a:solidFill>
                  <a:schemeClr val="tx1">
                    <a:lumMod val="75000"/>
                    <a:lumOff val="25000"/>
                  </a:schemeClr>
                </a:solidFill>
                <a:latin typeface="Courier New"/>
                <a:cs typeface="Courier New"/>
              </a:rPr>
              <a:t>     ]</a:t>
            </a:r>
          </a:p>
          <a:p>
            <a:pPr marL="0" indent="0">
              <a:lnSpc>
                <a:spcPct val="100000"/>
              </a:lnSpc>
              <a:spcBef>
                <a:spcPts val="0"/>
              </a:spcBef>
              <a:buNone/>
            </a:pPr>
            <a:endParaRPr lang="en-US" sz="1400" dirty="0">
              <a:solidFill>
                <a:schemeClr val="tx1">
                  <a:lumMod val="75000"/>
                  <a:lumOff val="25000"/>
                </a:schemeClr>
              </a:solidFill>
              <a:latin typeface="Courier New"/>
              <a:cs typeface="Courier New"/>
            </a:endParaRPr>
          </a:p>
        </p:txBody>
      </p:sp>
      <p:sp>
        <p:nvSpPr>
          <p:cNvPr id="5" name="Title 4"/>
          <p:cNvSpPr>
            <a:spLocks noGrp="1"/>
          </p:cNvSpPr>
          <p:nvPr>
            <p:ph type="title"/>
          </p:nvPr>
        </p:nvSpPr>
        <p:spPr>
          <a:xfrm>
            <a:off x="502984" y="306085"/>
            <a:ext cx="3891595" cy="444737"/>
          </a:xfrm>
        </p:spPr>
        <p:txBody>
          <a:bodyPr/>
          <a:lstStyle/>
          <a:p>
            <a:r>
              <a:rPr lang="en-US"/>
              <a:t>Example Token</a:t>
            </a:r>
            <a:endParaRPr lang="en-US" sz="1800"/>
          </a:p>
        </p:txBody>
      </p:sp>
      <p:sp>
        <p:nvSpPr>
          <p:cNvPr id="7" name="TextBox 6"/>
          <p:cNvSpPr txBox="1"/>
          <p:nvPr/>
        </p:nvSpPr>
        <p:spPr>
          <a:xfrm>
            <a:off x="6359857" y="1340680"/>
            <a:ext cx="5682205" cy="4308872"/>
          </a:xfrm>
          <a:prstGeom prst="rect">
            <a:avLst/>
          </a:prstGeom>
          <a:solidFill>
            <a:schemeClr val="accent5">
              <a:lumMod val="20000"/>
              <a:lumOff val="80000"/>
            </a:schemeClr>
          </a:solidFill>
        </p:spPr>
        <p:txBody>
          <a:bodyPr vert="horz" wrap="square" lIns="45720" tIns="45720" rIns="45720" bIns="4572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16182">
                    <a:lumMod val="75000"/>
                  </a:srgbClr>
                </a:solidFill>
                <a:effectLst/>
                <a:uLnTx/>
                <a:uFillTx/>
                <a:latin typeface="Microsoft Sans Serif"/>
                <a:ea typeface="+mn-ea"/>
                <a:cs typeface="+mn-cs"/>
              </a:rPr>
              <a:t>Payload Translated to JSON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dirty="0">
                <a:ln>
                  <a:noFill/>
                </a:ln>
                <a:solidFill>
                  <a:srgbClr val="116182">
                    <a:lumMod val="75000"/>
                  </a:srgbClr>
                </a:solidFill>
                <a:effectLst/>
                <a:uLnTx/>
                <a:uFillTx/>
                <a:latin typeface="Microsoft Sans Serif"/>
                <a:ea typeface="+mn-ea"/>
                <a:cs typeface="+mn-cs"/>
              </a:rPr>
              <a:t>Integer labels mapped to strings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dirty="0">
                <a:ln>
                  <a:noFill/>
                </a:ln>
                <a:solidFill>
                  <a:srgbClr val="116182">
                    <a:lumMod val="75000"/>
                  </a:srgbClr>
                </a:solidFill>
                <a:effectLst/>
                <a:uLnTx/>
                <a:uFillTx/>
                <a:latin typeface="Microsoft Sans Serif"/>
                <a:ea typeface="+mn-ea"/>
                <a:cs typeface="+mn-cs"/>
              </a:rPr>
              <a:t>Binary data base 64 encoded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600" b="0" i="0" u="none" strike="noStrike" kern="1200" cap="none" spc="0" normalizeH="0" baseline="0" noProof="0" dirty="0">
                <a:ln>
                  <a:noFill/>
                </a:ln>
                <a:solidFill>
                  <a:srgbClr val="116182">
                    <a:lumMod val="75000"/>
                  </a:srgbClr>
                </a:solidFill>
                <a:effectLst/>
                <a:uLnTx/>
                <a:uFillTx/>
                <a:latin typeface="Microsoft Sans Serif"/>
                <a:ea typeface="+mn-ea"/>
                <a:cs typeface="+mn-cs"/>
              </a:rPr>
              <a:t>Floating point numbers turned into strings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16182">
                  <a:lumMod val="75000"/>
                </a:srgbClr>
              </a:solidFill>
              <a:effectLst/>
              <a:uLnTx/>
              <a:uFillTx/>
              <a:latin typeface="Microsoft Sans Serif"/>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lang="en-US" sz="1400" b="1" dirty="0">
                <a:solidFill>
                  <a:srgbClr val="116182">
                    <a:lumMod val="75000"/>
                  </a:srgbClr>
                </a:solidFill>
                <a:latin typeface="Courier New"/>
                <a:cs typeface="Courier New"/>
              </a:rPr>
              <a:t>UE</a:t>
            </a:r>
            <a:r>
              <a:rPr kumimoji="0" lang="en-US"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ID</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 “k8if9d98Mk97</a:t>
            </a:r>
            <a:r>
              <a:rPr kumimoji="0" lang="en-US"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9077L</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3</a:t>
            </a:r>
            <a:r>
              <a:rPr kumimoji="0" lang="en-US"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8Uw</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34kKFRHJgd18f==”,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secureBoot</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true</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debugDisable</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true</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integrity</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status</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true</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timestamp</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“2015-10-5T05:09:04Z”,</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location</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lat</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en-US"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32.9024843386</a:t>
            </a:r>
            <a:r>
              <a:rPr kumimoji="0" lang="en-US"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mr-IN" sz="1400" b="1" i="0" u="none" strike="noStrike" kern="1200" cap="none" spc="0" normalizeH="0" baseline="0" noProof="0" dirty="0" err="1">
                <a:ln>
                  <a:noFill/>
                </a:ln>
                <a:solidFill>
                  <a:srgbClr val="116182">
                    <a:lumMod val="75000"/>
                  </a:srgbClr>
                </a:solidFill>
                <a:effectLst/>
                <a:uLnTx/>
                <a:uFillTx/>
                <a:latin typeface="Courier New"/>
                <a:ea typeface="+mn-ea"/>
                <a:cs typeface="Courier New"/>
              </a:rPr>
              <a:t>long</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a:t>
            </a:r>
            <a:r>
              <a:rPr kumimoji="0" lang="en-US"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-117.192956976</a:t>
            </a:r>
            <a:r>
              <a:rPr kumimoji="0" lang="en-US"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1400" b="1" i="0" u="none" strike="noStrike" kern="1200" cap="none" spc="0" normalizeH="0" baseline="0" noProof="0" dirty="0">
                <a:ln>
                  <a:noFill/>
                </a:ln>
                <a:solidFill>
                  <a:srgbClr val="116182">
                    <a:lumMod val="75000"/>
                  </a:srgbClr>
                </a:solidFill>
                <a:effectLst/>
                <a:uLnTx/>
                <a:uFillTx/>
                <a:latin typeface="Courier New"/>
                <a:ea typeface="+mn-ea"/>
                <a:cs typeface="Courier New"/>
              </a:rPr>
              <a:t>}</a:t>
            </a:r>
            <a:endParaRPr kumimoji="0" lang="en-US" sz="1400" b="1" i="0" u="none" strike="noStrike" kern="1200" cap="none" spc="0" normalizeH="0" baseline="0" noProof="0" dirty="0">
              <a:ln>
                <a:noFill/>
              </a:ln>
              <a:solidFill>
                <a:srgbClr val="116182">
                  <a:lumMod val="75000"/>
                </a:srgbClr>
              </a:solidFill>
              <a:effectLst/>
              <a:uLnTx/>
              <a:uFillTx/>
              <a:latin typeface="Courier New"/>
              <a:ea typeface="+mn-ea"/>
              <a:cs typeface="Courier New"/>
            </a:endParaRPr>
          </a:p>
        </p:txBody>
      </p:sp>
      <p:sp>
        <p:nvSpPr>
          <p:cNvPr id="8" name="TextBox 7"/>
          <p:cNvSpPr txBox="1"/>
          <p:nvPr/>
        </p:nvSpPr>
        <p:spPr>
          <a:xfrm>
            <a:off x="611513" y="922343"/>
            <a:ext cx="4068898" cy="553998"/>
          </a:xfrm>
          <a:prstGeom prst="rect">
            <a:avLst/>
          </a:prstGeom>
        </p:spPr>
        <p:txBody>
          <a:bodyPr vert="horz"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lumMod val="75000"/>
                    <a:lumOff val="25000"/>
                  </a:prstClr>
                </a:solidFill>
                <a:effectLst/>
                <a:uLnTx/>
                <a:uFillTx/>
                <a:latin typeface="Microsoft Sans Serif"/>
                <a:ea typeface="+mn-ea"/>
                <a:cs typeface="+mn-cs"/>
              </a:rPr>
              <a:t>CBOR diagnostic representation of binary data of full signed token</a:t>
            </a:r>
          </a:p>
        </p:txBody>
      </p:sp>
      <p:sp>
        <p:nvSpPr>
          <p:cNvPr id="3" name="TextBox 2">
            <a:extLst>
              <a:ext uri="{FF2B5EF4-FFF2-40B4-BE49-F238E27FC236}">
                <a16:creationId xmlns:a16="http://schemas.microsoft.com/office/drawing/2014/main" id="{1194628D-5E06-4E4C-AD1D-029825718E3D}"/>
              </a:ext>
            </a:extLst>
          </p:cNvPr>
          <p:cNvSpPr txBox="1"/>
          <p:nvPr/>
        </p:nvSpPr>
        <p:spPr>
          <a:xfrm>
            <a:off x="4162567" y="193000"/>
            <a:ext cx="1863223" cy="584775"/>
          </a:xfrm>
          <a:prstGeom prst="rect">
            <a:avLst/>
          </a:prstGeom>
          <a:solidFill>
            <a:schemeClr val="bg1">
              <a:lumMod val="85000"/>
            </a:schemeClr>
          </a:solidFill>
        </p:spPr>
        <p:txBody>
          <a:bodyPr vert="horz" wrap="square" lIns="45720" tIns="45720" rIns="45720" bIns="4572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Microsoft Sans Serif"/>
                <a:ea typeface="+mn-ea"/>
                <a:cs typeface="+mn-cs"/>
              </a:rPr>
              <a:t>COSE binary ~130 bytes including sig</a:t>
            </a:r>
          </a:p>
        </p:txBody>
      </p:sp>
      <p:sp>
        <p:nvSpPr>
          <p:cNvPr id="9" name="TextBox 8">
            <a:extLst>
              <a:ext uri="{FF2B5EF4-FFF2-40B4-BE49-F238E27FC236}">
                <a16:creationId xmlns:a16="http://schemas.microsoft.com/office/drawing/2014/main" id="{D7599260-9DD7-2046-9472-75560DC6F888}"/>
              </a:ext>
            </a:extLst>
          </p:cNvPr>
          <p:cNvSpPr txBox="1"/>
          <p:nvPr/>
        </p:nvSpPr>
        <p:spPr>
          <a:xfrm>
            <a:off x="10097590" y="193000"/>
            <a:ext cx="1944472" cy="830997"/>
          </a:xfrm>
          <a:prstGeom prst="rect">
            <a:avLst/>
          </a:prstGeom>
          <a:solidFill>
            <a:schemeClr val="bg1">
              <a:lumMod val="85000"/>
            </a:schemeClr>
          </a:solidFill>
        </p:spPr>
        <p:txBody>
          <a:bodyPr vert="horz" wrap="square" lIns="45720" tIns="45720" rIns="45720" bIns="4572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75000"/>
                    <a:lumOff val="25000"/>
                  </a:prstClr>
                </a:solidFill>
                <a:effectLst/>
                <a:uLnTx/>
                <a:uFillTx/>
                <a:latin typeface="Microsoft Sans Serif"/>
                <a:ea typeface="+mn-ea"/>
                <a:cs typeface="+mn-cs"/>
              </a:rPr>
              <a:t>JSON text ~500 bytes including a JOSE sig</a:t>
            </a:r>
          </a:p>
        </p:txBody>
      </p:sp>
      <p:sp>
        <p:nvSpPr>
          <p:cNvPr id="6" name="Right Arrow 5">
            <a:extLst>
              <a:ext uri="{FF2B5EF4-FFF2-40B4-BE49-F238E27FC236}">
                <a16:creationId xmlns:a16="http://schemas.microsoft.com/office/drawing/2014/main" id="{D48176E2-F29C-F545-8244-74157F669BCA}"/>
              </a:ext>
            </a:extLst>
          </p:cNvPr>
          <p:cNvSpPr/>
          <p:nvPr/>
        </p:nvSpPr>
        <p:spPr>
          <a:xfrm rot="6949145">
            <a:off x="4696336" y="1036879"/>
            <a:ext cx="252589" cy="276999"/>
          </a:xfrm>
          <a:prstGeom prst="rightArrow">
            <a:avLst/>
          </a:prstGeom>
          <a:solidFill>
            <a:schemeClr val="bg1">
              <a:lumMod val="85000"/>
            </a:schemeClr>
          </a:solidFill>
        </p:spPr>
        <p:txBody>
          <a:bodyPr wrap="square" lIns="89299" tIns="44649" rIns="89299" bIns="44649" rtlCol="0" anchor="ctr">
            <a:spAutoFit/>
          </a:bodyPr>
          <a:lstStyle/>
          <a:p>
            <a:pPr marL="223257" marR="0" lvl="0" indent="-223257" algn="ctr" defTabSz="893028" rtl="0" eaLnBrk="1" fontAlgn="auto" latinLnBrk="0" hangingPunct="1">
              <a:lnSpc>
                <a:spcPct val="95000"/>
              </a:lnSpc>
              <a:spcBef>
                <a:spcPts val="0"/>
              </a:spcBef>
              <a:spcAft>
                <a:spcPts val="782"/>
              </a:spcAft>
              <a:buClr>
                <a:srgbClr val="FCB53B"/>
              </a:buClr>
              <a:buSzPct val="90000"/>
              <a:buFont typeface="Arial"/>
              <a:buChar char="•"/>
              <a:tabLst>
                <a:tab pos="227908" algn="l"/>
              </a:tabLst>
              <a:defRPr/>
            </a:pPr>
            <a:endParaRPr kumimoji="0" lang="en-US" sz="2000" b="0" i="0" u="none" strike="noStrike" kern="1200" cap="none" spc="0" normalizeH="0" baseline="0" noProof="0">
              <a:ln>
                <a:noFill/>
              </a:ln>
              <a:solidFill>
                <a:srgbClr val="FFFFFF"/>
              </a:solidFill>
              <a:effectLst/>
              <a:uLnTx/>
              <a:uFillTx/>
              <a:latin typeface="Microsoft Sans Serif"/>
              <a:ea typeface="+mn-ea"/>
              <a:cs typeface="+mn-cs"/>
            </a:endParaRPr>
          </a:p>
        </p:txBody>
      </p:sp>
      <p:sp>
        <p:nvSpPr>
          <p:cNvPr id="10" name="Right Arrow 9">
            <a:extLst>
              <a:ext uri="{FF2B5EF4-FFF2-40B4-BE49-F238E27FC236}">
                <a16:creationId xmlns:a16="http://schemas.microsoft.com/office/drawing/2014/main" id="{E3EFC6A7-AAEB-7448-89BC-A3A99C1421AD}"/>
              </a:ext>
            </a:extLst>
          </p:cNvPr>
          <p:cNvSpPr/>
          <p:nvPr/>
        </p:nvSpPr>
        <p:spPr>
          <a:xfrm rot="6178148">
            <a:off x="10591237" y="1029364"/>
            <a:ext cx="252589" cy="276999"/>
          </a:xfrm>
          <a:prstGeom prst="rightArrow">
            <a:avLst/>
          </a:prstGeom>
          <a:solidFill>
            <a:schemeClr val="bg1">
              <a:lumMod val="85000"/>
            </a:schemeClr>
          </a:solidFill>
        </p:spPr>
        <p:txBody>
          <a:bodyPr wrap="square" lIns="89299" tIns="44649" rIns="89299" bIns="44649" rtlCol="0" anchor="ctr">
            <a:spAutoFit/>
          </a:bodyPr>
          <a:lstStyle/>
          <a:p>
            <a:pPr marL="223257" marR="0" lvl="0" indent="-223257" algn="ctr" defTabSz="893028" rtl="0" eaLnBrk="1" fontAlgn="auto" latinLnBrk="0" hangingPunct="1">
              <a:lnSpc>
                <a:spcPct val="95000"/>
              </a:lnSpc>
              <a:spcBef>
                <a:spcPts val="0"/>
              </a:spcBef>
              <a:spcAft>
                <a:spcPts val="782"/>
              </a:spcAft>
              <a:buClr>
                <a:srgbClr val="FCB53B"/>
              </a:buClr>
              <a:buSzPct val="90000"/>
              <a:buFont typeface="Arial"/>
              <a:buChar char="•"/>
              <a:tabLst>
                <a:tab pos="227908" algn="l"/>
              </a:tabLst>
              <a:defRPr/>
            </a:pPr>
            <a:endParaRPr kumimoji="0" lang="en-US" sz="2000" b="0" i="0" u="none" strike="noStrike" kern="1200" cap="none" spc="0" normalizeH="0" baseline="0" noProof="0">
              <a:ln>
                <a:noFill/>
              </a:ln>
              <a:solidFill>
                <a:srgbClr val="FFFFFF"/>
              </a:solidFill>
              <a:effectLst/>
              <a:uLnTx/>
              <a:uFillTx/>
              <a:latin typeface="Microsoft Sans Serif"/>
              <a:ea typeface="+mn-ea"/>
              <a:cs typeface="+mn-cs"/>
            </a:endParaRPr>
          </a:p>
        </p:txBody>
      </p:sp>
      <p:sp>
        <p:nvSpPr>
          <p:cNvPr id="12" name="TextBox 11">
            <a:extLst>
              <a:ext uri="{FF2B5EF4-FFF2-40B4-BE49-F238E27FC236}">
                <a16:creationId xmlns:a16="http://schemas.microsoft.com/office/drawing/2014/main" id="{DD0CA9C9-0EE1-934B-9C8B-F013344B85A6}"/>
              </a:ext>
            </a:extLst>
          </p:cNvPr>
          <p:cNvSpPr txBox="1"/>
          <p:nvPr/>
        </p:nvSpPr>
        <p:spPr>
          <a:xfrm>
            <a:off x="6388748" y="193000"/>
            <a:ext cx="3446132" cy="784830"/>
          </a:xfrm>
          <a:prstGeom prst="rect">
            <a:avLst/>
          </a:prstGeom>
          <a:solidFill>
            <a:schemeClr val="bg1">
              <a:lumMod val="85000"/>
            </a:schemeClr>
          </a:solidFill>
        </p:spPr>
        <p:txBody>
          <a:bodyPr vert="horz" wrap="square" lIns="45720" tIns="45720" rIns="45720" bIns="0" rtlCol="0" anchor="b">
            <a:spAutoFit/>
          </a:bodyPr>
          <a:lstStyle/>
          <a:p>
            <a:pPr lvl="0"/>
            <a:r>
              <a:rPr lang="en-US" sz="1600">
                <a:solidFill>
                  <a:prstClr val="black">
                    <a:lumMod val="75000"/>
                    <a:lumOff val="25000"/>
                  </a:prstClr>
                </a:solidFill>
              </a:rPr>
              <a:t>COSE ECDSA signing overhead is about 87 bytes: 23 for headers and structure, 64 bytes for ECDSA sig</a:t>
            </a:r>
          </a:p>
        </p:txBody>
      </p:sp>
    </p:spTree>
    <p:extLst>
      <p:ext uri="{BB962C8B-B14F-4D97-AF65-F5344CB8AC3E}">
        <p14:creationId xmlns:p14="http://schemas.microsoft.com/office/powerpoint/2010/main" val="173210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40AD7-F6E7-B941-A336-6701D212466B}"/>
              </a:ext>
            </a:extLst>
          </p:cNvPr>
          <p:cNvSpPr>
            <a:spLocks noGrp="1"/>
          </p:cNvSpPr>
          <p:nvPr>
            <p:ph idx="1"/>
          </p:nvPr>
        </p:nvSpPr>
        <p:spPr>
          <a:xfrm>
            <a:off x="491224" y="1681974"/>
            <a:ext cx="11190236" cy="4601260"/>
          </a:xfrm>
        </p:spPr>
        <p:txBody>
          <a:bodyPr/>
          <a:lstStyle/>
          <a:p>
            <a:r>
              <a:rPr lang="en-US" sz="2400" dirty="0"/>
              <a:t>A top-level token is associated with a device – a finished commercial end product </a:t>
            </a:r>
          </a:p>
          <a:p>
            <a:endParaRPr lang="en-US" sz="2400" dirty="0"/>
          </a:p>
          <a:p>
            <a:r>
              <a:rPr lang="en-US" sz="2400" dirty="0"/>
              <a:t>A device may have a set of submodules</a:t>
            </a:r>
          </a:p>
          <a:p>
            <a:pPr marL="442595" lvl="3" indent="-285750"/>
            <a:r>
              <a:rPr lang="en-US" sz="1800" dirty="0"/>
              <a:t>Examples: WiFi subsystem, DSP subsystem</a:t>
            </a:r>
          </a:p>
          <a:p>
            <a:pPr marL="442595" lvl="3" indent="-285750"/>
            <a:r>
              <a:rPr lang="en-US" sz="1800" dirty="0"/>
              <a:t>A submodule has a set of claims of its own</a:t>
            </a:r>
          </a:p>
          <a:p>
            <a:pPr marL="442595" lvl="3" indent="-285750"/>
            <a:r>
              <a:rPr lang="en-US" sz="1800" dirty="0"/>
              <a:t>One level of submodules – keep it simple</a:t>
            </a:r>
          </a:p>
          <a:p>
            <a:pPr marL="442595" lvl="3" indent="-285750"/>
            <a:r>
              <a:rPr lang="en-US" sz="1800" dirty="0"/>
              <a:t>The security of a submodule is either the same or less than that of the device</a:t>
            </a:r>
          </a:p>
          <a:p>
            <a:pPr marL="342900" lvl="1" indent="-342900"/>
            <a:endParaRPr lang="en-US" sz="2200" dirty="0"/>
          </a:p>
          <a:p>
            <a:r>
              <a:rPr lang="en-US" sz="2400" dirty="0"/>
              <a:t>Tokens may be nested</a:t>
            </a:r>
          </a:p>
          <a:p>
            <a:pPr lvl="1"/>
            <a:r>
              <a:rPr lang="en-US" sz="2000" dirty="0"/>
              <a:t>This allows submodules that have attestation keys to create their own attestations</a:t>
            </a:r>
          </a:p>
          <a:p>
            <a:pPr lvl="1"/>
            <a:endParaRPr lang="en-US" dirty="0"/>
          </a:p>
          <a:p>
            <a:pPr marL="0" lvl="3" indent="0">
              <a:buNone/>
            </a:pPr>
            <a:r>
              <a:rPr lang="en-US" dirty="0"/>
              <a:t>	</a:t>
            </a:r>
          </a:p>
        </p:txBody>
      </p:sp>
      <p:sp>
        <p:nvSpPr>
          <p:cNvPr id="5" name="Title 4">
            <a:extLst>
              <a:ext uri="{FF2B5EF4-FFF2-40B4-BE49-F238E27FC236}">
                <a16:creationId xmlns:a16="http://schemas.microsoft.com/office/drawing/2014/main" id="{EEF64F32-9BC9-0741-9118-C7BA117302A0}"/>
              </a:ext>
            </a:extLst>
          </p:cNvPr>
          <p:cNvSpPr>
            <a:spLocks noGrp="1"/>
          </p:cNvSpPr>
          <p:nvPr>
            <p:ph type="title"/>
          </p:nvPr>
        </p:nvSpPr>
        <p:spPr>
          <a:xfrm>
            <a:off x="491224" y="566970"/>
            <a:ext cx="11190236" cy="454292"/>
          </a:xfrm>
        </p:spPr>
        <p:txBody>
          <a:bodyPr/>
          <a:lstStyle/>
          <a:p>
            <a:r>
              <a:rPr lang="en-US" sz="3600"/>
              <a:t>Device and Submodules</a:t>
            </a:r>
          </a:p>
        </p:txBody>
      </p:sp>
    </p:spTree>
    <p:extLst>
      <p:ext uri="{BB962C8B-B14F-4D97-AF65-F5344CB8AC3E}">
        <p14:creationId xmlns:p14="http://schemas.microsoft.com/office/powerpoint/2010/main" val="239232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40AD7-F6E7-B941-A336-6701D212466B}"/>
              </a:ext>
            </a:extLst>
          </p:cNvPr>
          <p:cNvSpPr>
            <a:spLocks noGrp="1"/>
          </p:cNvSpPr>
          <p:nvPr>
            <p:ph idx="1"/>
          </p:nvPr>
        </p:nvSpPr>
        <p:spPr>
          <a:xfrm>
            <a:off x="491224" y="1692134"/>
            <a:ext cx="11190236" cy="5253818"/>
          </a:xfrm>
        </p:spPr>
        <p:txBody>
          <a:bodyPr/>
          <a:lstStyle/>
          <a:p>
            <a:pPr marL="457200" indent="-457200"/>
            <a:r>
              <a:rPr lang="en-US" sz="2400" dirty="0"/>
              <a:t>Many standard algorithms already supported</a:t>
            </a:r>
          </a:p>
          <a:p>
            <a:pPr marL="630238" lvl="3" indent="-457200"/>
            <a:r>
              <a:rPr lang="en-US" sz="1600" dirty="0"/>
              <a:t>RSA, ECDSA and Edwards-Curve Signing (public key)</a:t>
            </a:r>
          </a:p>
          <a:p>
            <a:pPr marL="630238" lvl="3" indent="-457200"/>
            <a:r>
              <a:rPr lang="en-US" sz="1600" dirty="0"/>
              <a:t>HMAC and AES-based MACs (symmetric key)</a:t>
            </a:r>
          </a:p>
          <a:p>
            <a:pPr marL="457200" indent="-457200"/>
            <a:r>
              <a:rPr lang="en-US" sz="2400" dirty="0"/>
              <a:t>Extensible for future algorithms</a:t>
            </a:r>
          </a:p>
          <a:p>
            <a:pPr marL="630238" lvl="3" indent="-457200"/>
            <a:r>
              <a:rPr lang="en-US" sz="1600" dirty="0">
                <a:hlinkClick r:id="rId2"/>
              </a:rPr>
              <a:t>IANA registry </a:t>
            </a:r>
            <a:r>
              <a:rPr lang="en-US" sz="1600" dirty="0"/>
              <a:t>for algorithms exists today</a:t>
            </a:r>
          </a:p>
          <a:p>
            <a:pPr marL="457200" indent="-457200"/>
            <a:r>
              <a:rPr lang="en-US" sz="2400" dirty="0"/>
              <a:t>Extensible for special case schemes</a:t>
            </a:r>
          </a:p>
          <a:p>
            <a:pPr marL="630238" lvl="3" indent="-457200"/>
            <a:r>
              <a:rPr lang="en-US" sz="1600" dirty="0"/>
              <a:t>Proprietary simple HMACs schemes, perhaps HW based</a:t>
            </a:r>
          </a:p>
          <a:p>
            <a:pPr marL="630238" lvl="3" indent="-457200"/>
            <a:r>
              <a:rPr lang="en-US" sz="1600" dirty="0"/>
              <a:t>Possibly Intel EPID</a:t>
            </a:r>
          </a:p>
          <a:p>
            <a:pPr marL="630238" lvl="3" indent="-457200"/>
            <a:r>
              <a:rPr lang="en-US" sz="1600" dirty="0"/>
              <a:t>(non-standard algorithms will of course be less interoperable)	</a:t>
            </a:r>
          </a:p>
          <a:p>
            <a:pPr lvl="3" indent="0">
              <a:buNone/>
            </a:pPr>
            <a:r>
              <a:rPr lang="en-US" sz="1600" dirty="0"/>
              <a:t>		</a:t>
            </a:r>
          </a:p>
          <a:p>
            <a:pPr marL="630238" lvl="3" indent="-457200"/>
            <a:endParaRPr lang="en-US" sz="1600" dirty="0"/>
          </a:p>
          <a:p>
            <a:pPr marL="457200" lvl="1" indent="-457200"/>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0" lvl="3" indent="0">
              <a:buNone/>
            </a:pPr>
            <a:r>
              <a:rPr lang="en-US" sz="1600" dirty="0"/>
              <a:t>		</a:t>
            </a:r>
          </a:p>
          <a:p>
            <a:pPr marL="0" lvl="3" indent="0">
              <a:buNone/>
            </a:pPr>
            <a:endParaRPr lang="en-US" sz="1600" dirty="0"/>
          </a:p>
        </p:txBody>
      </p:sp>
      <p:sp>
        <p:nvSpPr>
          <p:cNvPr id="5" name="Title 4">
            <a:extLst>
              <a:ext uri="{FF2B5EF4-FFF2-40B4-BE49-F238E27FC236}">
                <a16:creationId xmlns:a16="http://schemas.microsoft.com/office/drawing/2014/main" id="{EEF64F32-9BC9-0741-9118-C7BA117302A0}"/>
              </a:ext>
            </a:extLst>
          </p:cNvPr>
          <p:cNvSpPr>
            <a:spLocks noGrp="1"/>
          </p:cNvSpPr>
          <p:nvPr>
            <p:ph type="title"/>
          </p:nvPr>
        </p:nvSpPr>
        <p:spPr>
          <a:xfrm>
            <a:off x="491224" y="566970"/>
            <a:ext cx="11190236" cy="454292"/>
          </a:xfrm>
        </p:spPr>
        <p:txBody>
          <a:bodyPr/>
          <a:lstStyle/>
          <a:p>
            <a:r>
              <a:rPr lang="en-US" sz="3600"/>
              <a:t>COSE Signing Scheme Flexibility</a:t>
            </a:r>
          </a:p>
        </p:txBody>
      </p:sp>
    </p:spTree>
    <p:extLst>
      <p:ext uri="{BB962C8B-B14F-4D97-AF65-F5344CB8AC3E}">
        <p14:creationId xmlns:p14="http://schemas.microsoft.com/office/powerpoint/2010/main" val="1381669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Presentation1" id="{AF659E09-988D-45D0-83CB-DF5B68648978}" vid="{5D9E8444-7367-4E87-9C69-0075BEB264D1}"/>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Qualcomm</Template>
  <TotalTime>66</TotalTime>
  <Words>1712</Words>
  <Application>Microsoft Macintosh PowerPoint</Application>
  <PresentationFormat>Widescreen</PresentationFormat>
  <Paragraphs>304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 Narrow</vt:lpstr>
      <vt:lpstr>Calibri</vt:lpstr>
      <vt:lpstr>Century Gothic</vt:lpstr>
      <vt:lpstr>Courier New</vt:lpstr>
      <vt:lpstr>Microsoft Sans Serif</vt:lpstr>
      <vt:lpstr>Qualcomm</vt:lpstr>
      <vt:lpstr>A Proposed Standard for Entity Attestation  Laurence Lundblade  July 2018   </vt:lpstr>
      <vt:lpstr>PowerPoint Presentation</vt:lpstr>
      <vt:lpstr>End-End Attestation Flow</vt:lpstr>
      <vt:lpstr>PowerPoint Presentation</vt:lpstr>
      <vt:lpstr>EAT Format</vt:lpstr>
      <vt:lpstr>Standardization / Extensibility of Claims</vt:lpstr>
      <vt:lpstr>Example Token</vt:lpstr>
      <vt:lpstr>Device and Submodules</vt:lpstr>
      <vt:lpstr>COSE Signing Scheme Flexibility</vt:lpstr>
      <vt:lpstr>Privacy</vt:lpstr>
      <vt:lpstr>Similar and Related Technologies</vt:lpstr>
      <vt:lpstr>More Info</vt:lpstr>
      <vt:lpstr>Extra Slides Follow</vt:lpstr>
      <vt:lpstr>Encryption Format</vt:lpstr>
      <vt:lpstr>End-end Attestation Flow – Two scenarios</vt:lpstr>
      <vt:lpstr>Signing Format</vt:lpstr>
      <vt:lpstr>General Structure &amp; Representation of Claims</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16x9 Simplified External Template</dc:title>
  <dc:creator>Laurence Lundblade</dc:creator>
  <cp:lastModifiedBy>Laurence Lundblade</cp:lastModifiedBy>
  <cp:revision>7</cp:revision>
  <dcterms:created xsi:type="dcterms:W3CDTF">2018-05-17T18:56:46Z</dcterms:created>
  <dcterms:modified xsi:type="dcterms:W3CDTF">2018-07-16T15:18:43Z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