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1115" r:id="rId2"/>
    <p:sldId id="448" r:id="rId3"/>
    <p:sldId id="1117" r:id="rId4"/>
    <p:sldId id="1116" r:id="rId5"/>
    <p:sldId id="1118" r:id="rId6"/>
    <p:sldId id="1120"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3DC"/>
    <a:srgbClr val="FCE8B3"/>
    <a:srgbClr val="E05050"/>
    <a:srgbClr val="190000"/>
    <a:srgbClr val="F816D8"/>
    <a:srgbClr val="DDDFE5"/>
    <a:srgbClr val="F2F2F2"/>
    <a:srgbClr val="6AB19B"/>
    <a:srgbClr val="E04F4F"/>
    <a:srgbClr val="294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08" autoAdjust="0"/>
    <p:restoredTop sz="95939" autoAdjust="0"/>
  </p:normalViewPr>
  <p:slideViewPr>
    <p:cSldViewPr snapToGrid="0">
      <p:cViewPr varScale="1">
        <p:scale>
          <a:sx n="108" d="100"/>
          <a:sy n="108" d="100"/>
        </p:scale>
        <p:origin x="208" y="568"/>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2"/>
          <p:cNvSpPr>
            <a:spLocks noGrp="1"/>
          </p:cNvSpPr>
          <p:nvPr>
            <p:ph type="body" idx="10"/>
          </p:nvPr>
        </p:nvSpPr>
        <p:spPr>
          <a:xfrm>
            <a:off x="491224" y="1069854"/>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3820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mplate Option 3 (Subtitle/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F31402E-0393-4C7F-A6D7-8632111F3BFF}"/>
              </a:ext>
            </a:extLst>
          </p:cNvPr>
          <p:cNvSpPr>
            <a:spLocks noGrp="1"/>
          </p:cNvSpPr>
          <p:nvPr>
            <p:ph sz="quarter" idx="12"/>
          </p:nvPr>
        </p:nvSpPr>
        <p:spPr>
          <a:xfrm>
            <a:off x="381000" y="1485900"/>
            <a:ext cx="11430000" cy="468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6">
            <a:extLst>
              <a:ext uri="{FF2B5EF4-FFF2-40B4-BE49-F238E27FC236}">
                <a16:creationId xmlns:a16="http://schemas.microsoft.com/office/drawing/2014/main" id="{98CD7DD4-8AEA-4D04-A9C6-E04C99AB14BC}"/>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1574998042"/>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1227709"/>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57" r:id="rId43"/>
    <p:sldLayoutId id="2147484158" r:id="rId44"/>
    <p:sldLayoutId id="2147484164"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3.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gif"/></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44.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9.gif"/><Relationship Id="rId4" Type="http://schemas.openxmlformats.org/officeDocument/2006/relationships/image" Target="../media/image8.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hyperlink" Target="mailto:eat@ietf.or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A05-1E22-A045-B302-63876652A616}"/>
              </a:ext>
            </a:extLst>
          </p:cNvPr>
          <p:cNvSpPr>
            <a:spLocks noGrp="1"/>
          </p:cNvSpPr>
          <p:nvPr>
            <p:ph type="title"/>
          </p:nvPr>
        </p:nvSpPr>
        <p:spPr>
          <a:xfrm>
            <a:off x="300723" y="1547125"/>
            <a:ext cx="11099717" cy="3292231"/>
          </a:xfrm>
        </p:spPr>
        <p:txBody>
          <a:bodyPr/>
          <a:lstStyle/>
          <a:p>
            <a:r>
              <a:rPr lang="en-US" b="1" dirty="0"/>
              <a:t>Entity Attestation Token (EAT)</a:t>
            </a:r>
            <a:br>
              <a:rPr lang="en-US" dirty="0"/>
            </a:br>
            <a:br>
              <a:rPr lang="en-US" dirty="0"/>
            </a:br>
            <a:r>
              <a:rPr lang="en-US" dirty="0"/>
              <a:t>Laurence Lundblade</a:t>
            </a:r>
            <a:br>
              <a:rPr lang="en-US" dirty="0"/>
            </a:br>
            <a:br>
              <a:rPr lang="en-US" dirty="0"/>
            </a:br>
            <a:r>
              <a:rPr lang="en-US" dirty="0"/>
              <a:t>July 2018</a:t>
            </a:r>
            <a:br>
              <a:rPr lang="en-US" dirty="0"/>
            </a:br>
            <a:br>
              <a:rPr lang="en-US" dirty="0"/>
            </a:br>
            <a:br>
              <a:rPr lang="en-US" dirty="0"/>
            </a:br>
            <a:endParaRPr lang="en-US" dirty="0"/>
          </a:p>
        </p:txBody>
      </p:sp>
      <p:sp>
        <p:nvSpPr>
          <p:cNvPr id="4" name="Footer Placeholder 3">
            <a:extLst>
              <a:ext uri="{FF2B5EF4-FFF2-40B4-BE49-F238E27FC236}">
                <a16:creationId xmlns:a16="http://schemas.microsoft.com/office/drawing/2014/main" id="{CAF4BAA3-ADC7-7D48-B46D-9EF8C19538CC}"/>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02413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6E694478-D24E-E646-BD22-8ECA0B51031A}"/>
              </a:ext>
            </a:extLst>
          </p:cNvPr>
          <p:cNvPicPr>
            <a:picLocks noChangeAspect="1"/>
          </p:cNvPicPr>
          <p:nvPr/>
        </p:nvPicPr>
        <p:blipFill rotWithShape="1">
          <a:blip r:embed="rId2"/>
          <a:srcRect l="27135" t="14776" r="27484" b="14421"/>
          <a:stretch/>
        </p:blipFill>
        <p:spPr>
          <a:xfrm>
            <a:off x="1256216" y="5395051"/>
            <a:ext cx="758952" cy="886968"/>
          </a:xfrm>
          <a:prstGeom prst="rect">
            <a:avLst/>
          </a:prstGeom>
        </p:spPr>
      </p:pic>
      <p:pic>
        <p:nvPicPr>
          <p:cNvPr id="5" name="Picture 4"/>
          <p:cNvPicPr>
            <a:picLocks noChangeAspect="1"/>
          </p:cNvPicPr>
          <p:nvPr/>
        </p:nvPicPr>
        <p:blipFill rotWithShape="1">
          <a:blip r:embed="rId3"/>
          <a:srcRect l="40106" t="22482" r="29" b="22479"/>
          <a:stretch/>
        </p:blipFill>
        <p:spPr>
          <a:xfrm rot="16200000">
            <a:off x="742984" y="1483109"/>
            <a:ext cx="1063938" cy="656567"/>
          </a:xfrm>
          <a:prstGeom prst="rect">
            <a:avLst/>
          </a:prstGeom>
        </p:spPr>
      </p:pic>
      <p:pic>
        <p:nvPicPr>
          <p:cNvPr id="7" name="Picture 6"/>
          <p:cNvPicPr>
            <a:picLocks noChangeAspect="1"/>
          </p:cNvPicPr>
          <p:nvPr/>
        </p:nvPicPr>
        <p:blipFill rotWithShape="1">
          <a:blip r:embed="rId2"/>
          <a:srcRect l="27135" t="14776" r="27484" b="14421"/>
          <a:stretch/>
        </p:blipFill>
        <p:spPr>
          <a:xfrm>
            <a:off x="2272371" y="2536248"/>
            <a:ext cx="758952" cy="886968"/>
          </a:xfrm>
          <a:prstGeom prst="rect">
            <a:avLst/>
          </a:prstGeom>
        </p:spPr>
      </p:pic>
      <p:pic>
        <p:nvPicPr>
          <p:cNvPr id="10" name="Picture 9"/>
          <p:cNvPicPr>
            <a:picLocks noChangeAspect="1"/>
          </p:cNvPicPr>
          <p:nvPr/>
        </p:nvPicPr>
        <p:blipFill>
          <a:blip r:embed="rId4"/>
          <a:stretch>
            <a:fillRect/>
          </a:stretch>
        </p:blipFill>
        <p:spPr>
          <a:xfrm>
            <a:off x="2895613" y="1361208"/>
            <a:ext cx="1080252" cy="903978"/>
          </a:xfrm>
          <a:prstGeom prst="rect">
            <a:avLst/>
          </a:prstGeom>
        </p:spPr>
      </p:pic>
      <p:pic>
        <p:nvPicPr>
          <p:cNvPr id="11" name="Picture 10"/>
          <p:cNvPicPr>
            <a:picLocks noChangeAspect="1"/>
          </p:cNvPicPr>
          <p:nvPr/>
        </p:nvPicPr>
        <p:blipFill rotWithShape="1">
          <a:blip r:embed="rId5"/>
          <a:srcRect l="19203" t="9638" r="19058" b="12713"/>
          <a:stretch/>
        </p:blipFill>
        <p:spPr>
          <a:xfrm>
            <a:off x="3038670" y="2386113"/>
            <a:ext cx="846888" cy="1065158"/>
          </a:xfrm>
          <a:prstGeom prst="rect">
            <a:avLst/>
          </a:prstGeom>
        </p:spPr>
      </p:pic>
      <p:sp>
        <p:nvSpPr>
          <p:cNvPr id="15" name="TextBox 14"/>
          <p:cNvSpPr txBox="1"/>
          <p:nvPr/>
        </p:nvSpPr>
        <p:spPr>
          <a:xfrm rot="5400000">
            <a:off x="-67131" y="4950307"/>
            <a:ext cx="1294375" cy="276999"/>
          </a:xfrm>
          <a:prstGeom prst="rect">
            <a:avLst/>
          </a:prstGeom>
        </p:spPr>
        <p:txBody>
          <a:bodyPr vert="horz" wrap="none" lIns="0" tIns="0" rIns="0" bIns="0" rtlCol="0" anchor="b">
            <a:spAutoFit/>
          </a:bodyPr>
          <a:lstStyle/>
          <a:p>
            <a:r>
              <a:rPr lang="en-US" dirty="0">
                <a:solidFill>
                  <a:schemeClr val="tx1">
                    <a:lumMod val="65000"/>
                    <a:lumOff val="35000"/>
                  </a:schemeClr>
                </a:solidFill>
              </a:rPr>
              <a:t>Bad Devices</a:t>
            </a:r>
          </a:p>
        </p:txBody>
      </p:sp>
      <p:sp>
        <p:nvSpPr>
          <p:cNvPr id="18" name="TextBox 17"/>
          <p:cNvSpPr txBox="1"/>
          <p:nvPr/>
        </p:nvSpPr>
        <p:spPr>
          <a:xfrm rot="1106183">
            <a:off x="1228271" y="5692130"/>
            <a:ext cx="732573"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Cloned</a:t>
            </a:r>
          </a:p>
        </p:txBody>
      </p:sp>
      <p:grpSp>
        <p:nvGrpSpPr>
          <p:cNvPr id="3" name="Group 2">
            <a:extLst>
              <a:ext uri="{FF2B5EF4-FFF2-40B4-BE49-F238E27FC236}">
                <a16:creationId xmlns:a16="http://schemas.microsoft.com/office/drawing/2014/main" id="{0E0AB8F8-FD6C-AD43-B990-526E07C1C911}"/>
              </a:ext>
            </a:extLst>
          </p:cNvPr>
          <p:cNvGrpSpPr/>
          <p:nvPr/>
        </p:nvGrpSpPr>
        <p:grpSpPr>
          <a:xfrm>
            <a:off x="2445217" y="4035627"/>
            <a:ext cx="1122176" cy="903978"/>
            <a:chOff x="2398815" y="4076590"/>
            <a:chExt cx="1122176" cy="903978"/>
          </a:xfrm>
        </p:grpSpPr>
        <p:pic>
          <p:nvPicPr>
            <p:cNvPr id="17" name="Picture 16"/>
            <p:cNvPicPr>
              <a:picLocks noChangeAspect="1"/>
            </p:cNvPicPr>
            <p:nvPr/>
          </p:nvPicPr>
          <p:blipFill>
            <a:blip r:embed="rId4"/>
            <a:stretch>
              <a:fillRect/>
            </a:stretch>
          </p:blipFill>
          <p:spPr>
            <a:xfrm>
              <a:off x="2440739" y="4076590"/>
              <a:ext cx="1080252" cy="903978"/>
            </a:xfrm>
            <a:prstGeom prst="rect">
              <a:avLst/>
            </a:prstGeom>
          </p:spPr>
        </p:pic>
        <p:sp>
          <p:nvSpPr>
            <p:cNvPr id="19" name="TextBox 18"/>
            <p:cNvSpPr txBox="1"/>
            <p:nvPr/>
          </p:nvSpPr>
          <p:spPr>
            <a:xfrm rot="1106183">
              <a:off x="2398815" y="4445893"/>
              <a:ext cx="1085746"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Tampered</a:t>
              </a:r>
            </a:p>
          </p:txBody>
        </p:sp>
      </p:grpSp>
      <p:grpSp>
        <p:nvGrpSpPr>
          <p:cNvPr id="8" name="Group 7">
            <a:extLst>
              <a:ext uri="{FF2B5EF4-FFF2-40B4-BE49-F238E27FC236}">
                <a16:creationId xmlns:a16="http://schemas.microsoft.com/office/drawing/2014/main" id="{7EF72104-9B92-F74F-A622-4F8E10E7ABA5}"/>
              </a:ext>
            </a:extLst>
          </p:cNvPr>
          <p:cNvGrpSpPr/>
          <p:nvPr/>
        </p:nvGrpSpPr>
        <p:grpSpPr>
          <a:xfrm>
            <a:off x="2715812" y="5129714"/>
            <a:ext cx="795089" cy="1201955"/>
            <a:chOff x="1155058" y="5120380"/>
            <a:chExt cx="795089" cy="1201955"/>
          </a:xfrm>
        </p:grpSpPr>
        <p:pic>
          <p:nvPicPr>
            <p:cNvPr id="13" name="Picture 12"/>
            <p:cNvPicPr>
              <a:picLocks noChangeAspect="1"/>
            </p:cNvPicPr>
            <p:nvPr/>
          </p:nvPicPr>
          <p:blipFill rotWithShape="1">
            <a:blip r:embed="rId3"/>
            <a:srcRect l="40106" t="22482" r="29" b="22479"/>
            <a:stretch/>
          </p:blipFill>
          <p:spPr>
            <a:xfrm rot="16200000">
              <a:off x="943465" y="5393074"/>
              <a:ext cx="1201955" cy="656567"/>
            </a:xfrm>
            <a:prstGeom prst="rect">
              <a:avLst/>
            </a:prstGeom>
          </p:spPr>
        </p:pic>
        <p:sp>
          <p:nvSpPr>
            <p:cNvPr id="20" name="TextBox 19"/>
            <p:cNvSpPr txBox="1"/>
            <p:nvPr/>
          </p:nvSpPr>
          <p:spPr>
            <a:xfrm rot="1106183">
              <a:off x="1155058" y="5544069"/>
              <a:ext cx="795089"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Rooted</a:t>
              </a:r>
            </a:p>
          </p:txBody>
        </p:sp>
      </p:grpSp>
      <p:grpSp>
        <p:nvGrpSpPr>
          <p:cNvPr id="2" name="Group 1">
            <a:extLst>
              <a:ext uri="{FF2B5EF4-FFF2-40B4-BE49-F238E27FC236}">
                <a16:creationId xmlns:a16="http://schemas.microsoft.com/office/drawing/2014/main" id="{5330E8C5-8487-7844-93D5-EFC99EDDCF27}"/>
              </a:ext>
            </a:extLst>
          </p:cNvPr>
          <p:cNvGrpSpPr/>
          <p:nvPr/>
        </p:nvGrpSpPr>
        <p:grpSpPr>
          <a:xfrm>
            <a:off x="1090190" y="3924068"/>
            <a:ext cx="1314076" cy="1476994"/>
            <a:chOff x="2363861" y="4960040"/>
            <a:chExt cx="1314076" cy="1476994"/>
          </a:xfrm>
        </p:grpSpPr>
        <p:pic>
          <p:nvPicPr>
            <p:cNvPr id="12" name="Picture 11"/>
            <p:cNvPicPr>
              <a:picLocks noChangeAspect="1"/>
            </p:cNvPicPr>
            <p:nvPr/>
          </p:nvPicPr>
          <p:blipFill>
            <a:blip r:embed="rId6"/>
            <a:stretch>
              <a:fillRect/>
            </a:stretch>
          </p:blipFill>
          <p:spPr>
            <a:xfrm>
              <a:off x="2363861" y="4960040"/>
              <a:ext cx="1283943" cy="1476994"/>
            </a:xfrm>
            <a:prstGeom prst="rect">
              <a:avLst/>
            </a:prstGeom>
          </p:spPr>
        </p:pic>
        <p:sp>
          <p:nvSpPr>
            <p:cNvPr id="21" name="TextBox 20"/>
            <p:cNvSpPr txBox="1"/>
            <p:nvPr/>
          </p:nvSpPr>
          <p:spPr>
            <a:xfrm rot="1106183">
              <a:off x="2382711" y="5485911"/>
              <a:ext cx="1295226" cy="553998"/>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Emulating </a:t>
              </a:r>
            </a:p>
            <a:p>
              <a:r>
                <a:rPr lang="en-US" b="1" dirty="0">
                  <a:solidFill>
                    <a:srgbClr val="C00000"/>
                  </a:solidFill>
                </a:rPr>
                <a:t>Real Device</a:t>
              </a:r>
            </a:p>
          </p:txBody>
        </p:sp>
      </p:grpSp>
      <p:sp>
        <p:nvSpPr>
          <p:cNvPr id="24" name="TextBox 23"/>
          <p:cNvSpPr txBox="1"/>
          <p:nvPr/>
        </p:nvSpPr>
        <p:spPr>
          <a:xfrm>
            <a:off x="8540653" y="2517947"/>
            <a:ext cx="1564531"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Banking risk engine</a:t>
            </a:r>
          </a:p>
        </p:txBody>
      </p:sp>
      <p:pic>
        <p:nvPicPr>
          <p:cNvPr id="30" name="Content Placeholder 20"/>
          <p:cNvPicPr>
            <a:picLocks noChangeAspect="1"/>
          </p:cNvPicPr>
          <p:nvPr/>
        </p:nvPicPr>
        <p:blipFill>
          <a:blip r:embed="rId7"/>
          <a:srcRect l="-20275" r="-20275"/>
          <a:stretch>
            <a:fillRect/>
          </a:stretch>
        </p:blipFill>
        <p:spPr>
          <a:xfrm>
            <a:off x="10426562" y="1599232"/>
            <a:ext cx="1733902" cy="905104"/>
          </a:xfrm>
          <a:prstGeom prst="rect">
            <a:avLst/>
          </a:prstGeom>
        </p:spPr>
      </p:pic>
      <p:sp>
        <p:nvSpPr>
          <p:cNvPr id="31" name="TextBox 30"/>
          <p:cNvSpPr txBox="1"/>
          <p:nvPr/>
        </p:nvSpPr>
        <p:spPr>
          <a:xfrm>
            <a:off x="10686966" y="2517220"/>
            <a:ext cx="985872"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IoT backend</a:t>
            </a:r>
          </a:p>
        </p:txBody>
      </p:sp>
      <p:sp>
        <p:nvSpPr>
          <p:cNvPr id="36" name="TextBox 35"/>
          <p:cNvSpPr txBox="1"/>
          <p:nvPr/>
        </p:nvSpPr>
        <p:spPr>
          <a:xfrm>
            <a:off x="8447679" y="4219617"/>
            <a:ext cx="1750479"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Network infrastructure</a:t>
            </a:r>
          </a:p>
        </p:txBody>
      </p:sp>
      <p:sp>
        <p:nvSpPr>
          <p:cNvPr id="42" name="TextBox 41"/>
          <p:cNvSpPr txBox="1"/>
          <p:nvPr/>
        </p:nvSpPr>
        <p:spPr>
          <a:xfrm>
            <a:off x="8258524" y="5876251"/>
            <a:ext cx="2128788"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Enterprise auth risk engine</a:t>
            </a:r>
          </a:p>
        </p:txBody>
      </p:sp>
      <p:sp>
        <p:nvSpPr>
          <p:cNvPr id="45" name="TextBox 44"/>
          <p:cNvSpPr txBox="1"/>
          <p:nvPr/>
        </p:nvSpPr>
        <p:spPr>
          <a:xfrm>
            <a:off x="10487405" y="5866516"/>
            <a:ext cx="1384995" cy="215444"/>
          </a:xfrm>
          <a:prstGeom prst="rect">
            <a:avLst/>
          </a:prstGeom>
        </p:spPr>
        <p:txBody>
          <a:bodyPr vert="horz" wrap="none" lIns="0" tIns="0" rIns="0" bIns="0" rtlCol="0" anchor="b">
            <a:spAutoFit/>
          </a:bodyPr>
          <a:lstStyle/>
          <a:p>
            <a:r>
              <a:rPr lang="en-US" sz="1400">
                <a:solidFill>
                  <a:schemeClr val="tx1">
                    <a:lumMod val="75000"/>
                    <a:lumOff val="25000"/>
                  </a:schemeClr>
                </a:solidFill>
              </a:rPr>
              <a:t>Electric company</a:t>
            </a:r>
          </a:p>
        </p:txBody>
      </p:sp>
      <p:pic>
        <p:nvPicPr>
          <p:cNvPr id="6" name="Picture 5">
            <a:extLst>
              <a:ext uri="{FF2B5EF4-FFF2-40B4-BE49-F238E27FC236}">
                <a16:creationId xmlns:a16="http://schemas.microsoft.com/office/drawing/2014/main" id="{27A3985C-42C5-074D-BB6B-BE6B355510B6}"/>
              </a:ext>
            </a:extLst>
          </p:cNvPr>
          <p:cNvPicPr>
            <a:picLocks noChangeAspect="1"/>
          </p:cNvPicPr>
          <p:nvPr/>
        </p:nvPicPr>
        <p:blipFill>
          <a:blip r:embed="rId8"/>
          <a:stretch>
            <a:fillRect/>
          </a:stretch>
        </p:blipFill>
        <p:spPr>
          <a:xfrm>
            <a:off x="1817865" y="1360082"/>
            <a:ext cx="833982" cy="833982"/>
          </a:xfrm>
          <a:prstGeom prst="rect">
            <a:avLst/>
          </a:prstGeom>
        </p:spPr>
      </p:pic>
      <p:pic>
        <p:nvPicPr>
          <p:cNvPr id="27" name="Picture 26">
            <a:extLst>
              <a:ext uri="{FF2B5EF4-FFF2-40B4-BE49-F238E27FC236}">
                <a16:creationId xmlns:a16="http://schemas.microsoft.com/office/drawing/2014/main" id="{CA1F9C0E-3ECC-844C-BA46-136F970EA479}"/>
              </a:ext>
            </a:extLst>
          </p:cNvPr>
          <p:cNvPicPr>
            <a:picLocks noChangeAspect="1"/>
          </p:cNvPicPr>
          <p:nvPr/>
        </p:nvPicPr>
        <p:blipFill rotWithShape="1">
          <a:blip r:embed="rId9"/>
          <a:srcRect l="39095" t="47631" r="1720" b="262"/>
          <a:stretch/>
        </p:blipFill>
        <p:spPr>
          <a:xfrm>
            <a:off x="494189" y="2510859"/>
            <a:ext cx="1751154" cy="1005840"/>
          </a:xfrm>
          <a:prstGeom prst="rect">
            <a:avLst/>
          </a:prstGeom>
        </p:spPr>
      </p:pic>
      <p:pic>
        <p:nvPicPr>
          <p:cNvPr id="46" name="Picture 45">
            <a:extLst>
              <a:ext uri="{FF2B5EF4-FFF2-40B4-BE49-F238E27FC236}">
                <a16:creationId xmlns:a16="http://schemas.microsoft.com/office/drawing/2014/main" id="{C073A714-1860-4E41-8499-A77D2B43B68C}"/>
              </a:ext>
            </a:extLst>
          </p:cNvPr>
          <p:cNvPicPr>
            <a:picLocks noChangeAspect="1"/>
          </p:cNvPicPr>
          <p:nvPr/>
        </p:nvPicPr>
        <p:blipFill rotWithShape="1">
          <a:blip r:embed="rId9"/>
          <a:srcRect l="39095" t="47631" r="1720" b="262"/>
          <a:stretch/>
        </p:blipFill>
        <p:spPr>
          <a:xfrm>
            <a:off x="10571710" y="3109348"/>
            <a:ext cx="1443607" cy="1005840"/>
          </a:xfrm>
          <a:prstGeom prst="rect">
            <a:avLst/>
          </a:prstGeom>
        </p:spPr>
      </p:pic>
      <p:sp>
        <p:nvSpPr>
          <p:cNvPr id="49" name="TextBox 48">
            <a:extLst>
              <a:ext uri="{FF2B5EF4-FFF2-40B4-BE49-F238E27FC236}">
                <a16:creationId xmlns:a16="http://schemas.microsoft.com/office/drawing/2014/main" id="{AB259C53-27AC-FD48-BB69-56E517EDFCA6}"/>
              </a:ext>
            </a:extLst>
          </p:cNvPr>
          <p:cNvSpPr txBox="1"/>
          <p:nvPr/>
        </p:nvSpPr>
        <p:spPr>
          <a:xfrm>
            <a:off x="10524274" y="4212305"/>
            <a:ext cx="1311256" cy="215444"/>
          </a:xfrm>
          <a:prstGeom prst="rect">
            <a:avLst/>
          </a:prstGeom>
        </p:spPr>
        <p:txBody>
          <a:bodyPr vert="horz" wrap="none" lIns="0" tIns="0" rIns="0" bIns="0" rtlCol="0" anchor="b">
            <a:spAutoFit/>
          </a:bodyPr>
          <a:lstStyle/>
          <a:p>
            <a:r>
              <a:rPr lang="en-US" sz="1400">
                <a:solidFill>
                  <a:schemeClr val="tx1">
                    <a:lumMod val="75000"/>
                    <a:lumOff val="25000"/>
                  </a:schemeClr>
                </a:solidFill>
              </a:rPr>
              <a:t>Car components</a:t>
            </a:r>
          </a:p>
        </p:txBody>
      </p:sp>
      <p:pic>
        <p:nvPicPr>
          <p:cNvPr id="50" name="Picture 49">
            <a:extLst>
              <a:ext uri="{FF2B5EF4-FFF2-40B4-BE49-F238E27FC236}">
                <a16:creationId xmlns:a16="http://schemas.microsoft.com/office/drawing/2014/main" id="{54D6DC51-E127-634E-A174-E5A2FEC8D505}"/>
              </a:ext>
            </a:extLst>
          </p:cNvPr>
          <p:cNvPicPr>
            <a:picLocks noChangeAspect="1"/>
          </p:cNvPicPr>
          <p:nvPr/>
        </p:nvPicPr>
        <p:blipFill>
          <a:blip r:embed="rId10"/>
          <a:stretch>
            <a:fillRect/>
          </a:stretch>
        </p:blipFill>
        <p:spPr>
          <a:xfrm>
            <a:off x="8405671" y="1242387"/>
            <a:ext cx="1728524" cy="1330703"/>
          </a:xfrm>
          <a:prstGeom prst="rect">
            <a:avLst/>
          </a:prstGeom>
        </p:spPr>
      </p:pic>
      <p:pic>
        <p:nvPicPr>
          <p:cNvPr id="52" name="Picture 51">
            <a:extLst>
              <a:ext uri="{FF2B5EF4-FFF2-40B4-BE49-F238E27FC236}">
                <a16:creationId xmlns:a16="http://schemas.microsoft.com/office/drawing/2014/main" id="{985CADBA-79D0-2444-BA57-F0BF50BDAE7E}"/>
              </a:ext>
            </a:extLst>
          </p:cNvPr>
          <p:cNvPicPr>
            <a:picLocks noChangeAspect="1"/>
          </p:cNvPicPr>
          <p:nvPr/>
        </p:nvPicPr>
        <p:blipFill rotWithShape="1">
          <a:blip r:embed="rId11"/>
          <a:srcRect l="13713" t="9314" r="47437" b="10762"/>
          <a:stretch/>
        </p:blipFill>
        <p:spPr>
          <a:xfrm>
            <a:off x="8540580" y="4641954"/>
            <a:ext cx="1458707" cy="1196581"/>
          </a:xfrm>
          <a:prstGeom prst="rect">
            <a:avLst/>
          </a:prstGeom>
        </p:spPr>
      </p:pic>
      <p:pic>
        <p:nvPicPr>
          <p:cNvPr id="55" name="Picture 54">
            <a:extLst>
              <a:ext uri="{FF2B5EF4-FFF2-40B4-BE49-F238E27FC236}">
                <a16:creationId xmlns:a16="http://schemas.microsoft.com/office/drawing/2014/main" id="{62BD8036-A77B-C84F-AB92-0BBC721B4624}"/>
              </a:ext>
            </a:extLst>
          </p:cNvPr>
          <p:cNvPicPr>
            <a:picLocks noChangeAspect="1"/>
          </p:cNvPicPr>
          <p:nvPr/>
        </p:nvPicPr>
        <p:blipFill>
          <a:blip r:embed="rId12"/>
          <a:stretch>
            <a:fillRect/>
          </a:stretch>
        </p:blipFill>
        <p:spPr>
          <a:xfrm>
            <a:off x="8458472" y="3145932"/>
            <a:ext cx="1622923" cy="904415"/>
          </a:xfrm>
          <a:prstGeom prst="rect">
            <a:avLst/>
          </a:prstGeom>
        </p:spPr>
      </p:pic>
      <p:pic>
        <p:nvPicPr>
          <p:cNvPr id="57" name="Picture 56">
            <a:extLst>
              <a:ext uri="{FF2B5EF4-FFF2-40B4-BE49-F238E27FC236}">
                <a16:creationId xmlns:a16="http://schemas.microsoft.com/office/drawing/2014/main" id="{CC90750B-E20B-9349-9A5B-34B1C52BCDAB}"/>
              </a:ext>
            </a:extLst>
          </p:cNvPr>
          <p:cNvPicPr>
            <a:picLocks noChangeAspect="1"/>
          </p:cNvPicPr>
          <p:nvPr/>
        </p:nvPicPr>
        <p:blipFill>
          <a:blip r:embed="rId13"/>
          <a:stretch>
            <a:fillRect/>
          </a:stretch>
        </p:blipFill>
        <p:spPr>
          <a:xfrm>
            <a:off x="10575247" y="4828992"/>
            <a:ext cx="1436533" cy="901700"/>
          </a:xfrm>
          <a:prstGeom prst="rect">
            <a:avLst/>
          </a:prstGeom>
        </p:spPr>
      </p:pic>
      <p:sp>
        <p:nvSpPr>
          <p:cNvPr id="14" name="TextBox 13"/>
          <p:cNvSpPr txBox="1"/>
          <p:nvPr/>
        </p:nvSpPr>
        <p:spPr>
          <a:xfrm rot="5400000">
            <a:off x="-153119" y="1929024"/>
            <a:ext cx="1448338" cy="276999"/>
          </a:xfrm>
          <a:prstGeom prst="rect">
            <a:avLst/>
          </a:prstGeom>
        </p:spPr>
        <p:txBody>
          <a:bodyPr vert="horz" wrap="none" lIns="0" tIns="0" rIns="0" bIns="0" rtlCol="0" anchor="b">
            <a:spAutoFit/>
          </a:bodyPr>
          <a:lstStyle/>
          <a:p>
            <a:r>
              <a:rPr lang="en-US">
                <a:solidFill>
                  <a:schemeClr val="tx1">
                    <a:lumMod val="65000"/>
                    <a:lumOff val="35000"/>
                  </a:schemeClr>
                </a:solidFill>
              </a:rPr>
              <a:t>Good Devices</a:t>
            </a:r>
          </a:p>
        </p:txBody>
      </p:sp>
      <p:sp>
        <p:nvSpPr>
          <p:cNvPr id="41" name="Rounded Rectangle 40">
            <a:extLst>
              <a:ext uri="{FF2B5EF4-FFF2-40B4-BE49-F238E27FC236}">
                <a16:creationId xmlns:a16="http://schemas.microsoft.com/office/drawing/2014/main" id="{2A746BA9-E0E7-6D4F-9068-443452E67D4A}"/>
              </a:ext>
            </a:extLst>
          </p:cNvPr>
          <p:cNvSpPr/>
          <p:nvPr/>
        </p:nvSpPr>
        <p:spPr>
          <a:xfrm>
            <a:off x="4793847" y="341194"/>
            <a:ext cx="3032453" cy="6184400"/>
          </a:xfrm>
          <a:prstGeom prst="roundRect">
            <a:avLst>
              <a:gd name="adj" fmla="val 5580"/>
            </a:avLst>
          </a:prstGeom>
          <a:solidFill>
            <a:srgbClr val="B4B4B4">
              <a:lumMod val="40000"/>
              <a:lumOff val="60000"/>
            </a:srgbClr>
          </a:solidFill>
          <a:ln w="38100">
            <a:solidFill>
              <a:schemeClr val="bg1">
                <a:lumMod val="75000"/>
              </a:schemeClr>
            </a:solidFill>
          </a:ln>
        </p:spPr>
        <p:txBody>
          <a:bodyPr wrap="square" lIns="89299" tIns="44649" rIns="89299" bIns="44649" rtlCol="0" anchor="t">
            <a:noAutofit/>
          </a:bodyPr>
          <a:lstStyle/>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Entity </a:t>
            </a:r>
          </a:p>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Attestation </a:t>
            </a:r>
          </a:p>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Token </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endParaRPr kumimoji="0" lang="en-US" sz="1600" b="0" i="0" u="none" strike="noStrike" kern="0" cap="none" spc="0" normalizeH="0" baseline="0" noProof="0">
              <a:ln>
                <a:noFill/>
              </a:ln>
              <a:solidFill>
                <a:prstClr val="black">
                  <a:lumMod val="75000"/>
                  <a:lumOff val="25000"/>
                </a:prstClr>
              </a:solidFill>
              <a:effectLst/>
              <a:uLnTx/>
              <a:uFillTx/>
              <a:latin typeface="Arial"/>
            </a:endParaRPr>
          </a:p>
        </p:txBody>
      </p:sp>
      <p:sp>
        <p:nvSpPr>
          <p:cNvPr id="43" name="Rounded Rectangle 42">
            <a:extLst>
              <a:ext uri="{FF2B5EF4-FFF2-40B4-BE49-F238E27FC236}">
                <a16:creationId xmlns:a16="http://schemas.microsoft.com/office/drawing/2014/main" id="{90BEFF28-CCAE-F245-811B-58C251F86392}"/>
              </a:ext>
            </a:extLst>
          </p:cNvPr>
          <p:cNvSpPr/>
          <p:nvPr/>
        </p:nvSpPr>
        <p:spPr>
          <a:xfrm>
            <a:off x="4993065" y="2026066"/>
            <a:ext cx="2584989" cy="3580588"/>
          </a:xfrm>
          <a:prstGeom prst="roundRect">
            <a:avLst>
              <a:gd name="adj" fmla="val 5580"/>
            </a:avLst>
          </a:prstGeom>
          <a:solidFill>
            <a:srgbClr val="B4B4B4">
              <a:lumMod val="40000"/>
              <a:lumOff val="60000"/>
            </a:srgbClr>
          </a:solidFill>
          <a:ln w="38100">
            <a:solidFill>
              <a:srgbClr val="B4B4B4">
                <a:lumMod val="50000"/>
              </a:srgbClr>
            </a:solidFill>
          </a:ln>
        </p:spPr>
        <p:txBody>
          <a:bodyPr wrap="square" lIns="89299" tIns="44649" rIns="89299" bIns="44649" rtlCol="0" anchor="t">
            <a:spAutoFit/>
          </a:bodyPr>
          <a:lstStyle/>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Chip &amp; device manufacturer</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Device ID (e.g. serial number)</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Boot state, debug state</a:t>
            </a:r>
            <a:r>
              <a:rPr kumimoji="0" lang="mr-IN" sz="1600" b="0" i="0" u="none" strike="noStrike" kern="0" cap="none" spc="0" normalizeH="0" baseline="0" noProof="0" dirty="0">
                <a:ln>
                  <a:noFill/>
                </a:ln>
                <a:solidFill>
                  <a:prstClr val="black">
                    <a:lumMod val="75000"/>
                    <a:lumOff val="25000"/>
                  </a:prstClr>
                </a:solidFill>
                <a:effectLst/>
                <a:uLnTx/>
                <a:uFillTx/>
                <a:latin typeface="Arial"/>
              </a:rPr>
              <a:t>…</a:t>
            </a:r>
            <a:endParaRPr kumimoji="0" lang="en-US" sz="1600" b="0" i="0" u="none" strike="noStrike" kern="0" cap="none" spc="0" normalizeH="0" baseline="0" noProof="0" dirty="0">
              <a:ln>
                <a:noFill/>
              </a:ln>
              <a:solidFill>
                <a:prstClr val="black">
                  <a:lumMod val="75000"/>
                  <a:lumOff val="25000"/>
                </a:prstClr>
              </a:solidFill>
              <a:effectLst/>
              <a:uLnTx/>
              <a:uFillTx/>
              <a:latin typeface="Arial"/>
            </a:endParaRP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Firmware, OS &amp; app names and versions</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Geographic location</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err="1">
                <a:ln>
                  <a:noFill/>
                </a:ln>
                <a:solidFill>
                  <a:prstClr val="black">
                    <a:lumMod val="75000"/>
                    <a:lumOff val="25000"/>
                  </a:prstClr>
                </a:solidFill>
                <a:effectLst/>
                <a:uLnTx/>
                <a:uFillTx/>
                <a:latin typeface="Arial"/>
              </a:rPr>
              <a:t>Measurement,rooting</a:t>
            </a:r>
            <a:r>
              <a:rPr kumimoji="0" lang="en-US" sz="1600" b="0" i="0" u="none" strike="noStrike" kern="0" cap="none" spc="0" normalizeH="0" baseline="0" noProof="0" dirty="0">
                <a:ln>
                  <a:noFill/>
                </a:ln>
                <a:solidFill>
                  <a:prstClr val="black">
                    <a:lumMod val="75000"/>
                    <a:lumOff val="25000"/>
                  </a:prstClr>
                </a:solidFill>
                <a:effectLst/>
                <a:uLnTx/>
                <a:uFillTx/>
                <a:latin typeface="Arial"/>
              </a:rPr>
              <a:t> &amp; malware detection…</a:t>
            </a:r>
          </a:p>
          <a:p>
            <a:pPr marL="0" marR="0" lvl="0" indent="0" algn="ctr" defTabSz="893028" eaLnBrk="1" fontAlgn="auto" latinLnBrk="0" hangingPunct="1">
              <a:lnSpc>
                <a:spcPct val="95000"/>
              </a:lnSpc>
              <a:spcBef>
                <a:spcPts val="0"/>
              </a:spcBef>
              <a:spcAft>
                <a:spcPts val="782"/>
              </a:spcAft>
              <a:buClr>
                <a:srgbClr val="B4B4B4">
                  <a:lumMod val="50000"/>
                </a:srgbClr>
              </a:buClr>
              <a:buSzPct val="90000"/>
              <a:buFontTx/>
              <a:buNone/>
              <a:tabLst>
                <a:tab pos="227908" algn="l"/>
              </a:tabLst>
              <a:defRPr/>
            </a:pPr>
            <a:r>
              <a:rPr kumimoji="0" lang="en-US" sz="1600" b="1" i="0" u="none" strike="noStrike" kern="0" cap="none" spc="0" normalizeH="0" baseline="0" noProof="0" dirty="0">
                <a:ln>
                  <a:noFill/>
                </a:ln>
                <a:solidFill>
                  <a:prstClr val="black">
                    <a:lumMod val="75000"/>
                    <a:lumOff val="25000"/>
                  </a:prstClr>
                </a:solidFill>
                <a:effectLst/>
                <a:uLnTx/>
                <a:uFillTx/>
                <a:latin typeface="Arial"/>
              </a:rPr>
              <a:t>All Are Optional</a:t>
            </a:r>
          </a:p>
        </p:txBody>
      </p:sp>
      <p:sp>
        <p:nvSpPr>
          <p:cNvPr id="44" name="Right Arrow 43">
            <a:extLst>
              <a:ext uri="{FF2B5EF4-FFF2-40B4-BE49-F238E27FC236}">
                <a16:creationId xmlns:a16="http://schemas.microsoft.com/office/drawing/2014/main" id="{7850AC34-FCAD-0A4C-A67B-AA32A1E163B7}"/>
              </a:ext>
            </a:extLst>
          </p:cNvPr>
          <p:cNvSpPr/>
          <p:nvPr/>
        </p:nvSpPr>
        <p:spPr>
          <a:xfrm>
            <a:off x="3995616" y="2602073"/>
            <a:ext cx="747575" cy="1125924"/>
          </a:xfrm>
          <a:prstGeom prst="rightArrow">
            <a:avLst/>
          </a:prstGeom>
          <a:solidFill>
            <a:srgbClr val="B4B4B4">
              <a:lumMod val="75000"/>
            </a:srgbClr>
          </a:solidFill>
        </p:spPr>
        <p:txBody>
          <a:bodyPr wrap="square" lIns="89299" tIns="44649" rIns="89299" bIns="44649" rtlCol="0" anchor="ctr">
            <a:spAutoFit/>
          </a:bodyPr>
          <a:lstStyle/>
          <a:p>
            <a:pPr marL="223257" marR="0" lvl="0" indent="-223257" algn="ctr" defTabSz="893028"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0" cap="none" spc="0" normalizeH="0" baseline="0" noProof="0">
              <a:ln>
                <a:noFill/>
              </a:ln>
              <a:solidFill>
                <a:srgbClr val="FFFFFF"/>
              </a:solidFill>
              <a:effectLst/>
              <a:uLnTx/>
              <a:uFillTx/>
              <a:latin typeface="Arial"/>
            </a:endParaRPr>
          </a:p>
        </p:txBody>
      </p:sp>
      <p:sp>
        <p:nvSpPr>
          <p:cNvPr id="47" name="Right Arrow 46">
            <a:extLst>
              <a:ext uri="{FF2B5EF4-FFF2-40B4-BE49-F238E27FC236}">
                <a16:creationId xmlns:a16="http://schemas.microsoft.com/office/drawing/2014/main" id="{BB718353-A641-4A4A-A0BB-1C1F4CCC473D}"/>
              </a:ext>
            </a:extLst>
          </p:cNvPr>
          <p:cNvSpPr/>
          <p:nvPr/>
        </p:nvSpPr>
        <p:spPr>
          <a:xfrm>
            <a:off x="7915395" y="2602073"/>
            <a:ext cx="747575" cy="1125924"/>
          </a:xfrm>
          <a:prstGeom prst="rightArrow">
            <a:avLst/>
          </a:prstGeom>
          <a:solidFill>
            <a:srgbClr val="B4B4B4">
              <a:lumMod val="75000"/>
            </a:srgbClr>
          </a:solidFill>
        </p:spPr>
        <p:txBody>
          <a:bodyPr wrap="square" lIns="89299" tIns="44649" rIns="89299" bIns="44649" rtlCol="0" anchor="ctr">
            <a:spAutoFit/>
          </a:bodyPr>
          <a:lstStyle/>
          <a:p>
            <a:pPr marL="223257" marR="0" lvl="0" indent="-223257" algn="ctr" defTabSz="893028"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0" cap="none" spc="0" normalizeH="0" baseline="0" noProof="0">
              <a:ln>
                <a:noFill/>
              </a:ln>
              <a:solidFill>
                <a:srgbClr val="FFFFFF"/>
              </a:solidFill>
              <a:effectLst/>
              <a:uLnTx/>
              <a:uFillTx/>
              <a:latin typeface="Arial"/>
            </a:endParaRPr>
          </a:p>
        </p:txBody>
      </p:sp>
      <p:sp>
        <p:nvSpPr>
          <p:cNvPr id="48" name="Rectangle 47">
            <a:extLst>
              <a:ext uri="{FF2B5EF4-FFF2-40B4-BE49-F238E27FC236}">
                <a16:creationId xmlns:a16="http://schemas.microsoft.com/office/drawing/2014/main" id="{2A3EA64F-32C9-7847-918A-F4A0622DAC72}"/>
              </a:ext>
            </a:extLst>
          </p:cNvPr>
          <p:cNvSpPr/>
          <p:nvPr/>
        </p:nvSpPr>
        <p:spPr>
          <a:xfrm>
            <a:off x="5414345" y="5622391"/>
            <a:ext cx="1968448" cy="557990"/>
          </a:xfrm>
          <a:prstGeom prst="rect">
            <a:avLst/>
          </a:prstGeom>
          <a:solidFill>
            <a:srgbClr val="B4B4B4">
              <a:lumMod val="50000"/>
            </a:srgbClr>
          </a:solidFill>
        </p:spPr>
        <p:txBody>
          <a:bodyPr wrap="square" lIns="89299" tIns="44649" rIns="89299" bIns="44649" rtlCol="0" anchor="ctr">
            <a:sp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a:ln>
                  <a:noFill/>
                </a:ln>
                <a:solidFill>
                  <a:srgbClr val="FFFFFF"/>
                </a:solidFill>
                <a:effectLst/>
                <a:uLnTx/>
                <a:uFillTx/>
                <a:latin typeface="Arial"/>
              </a:rPr>
              <a:t>Cryptographically secured by signing</a:t>
            </a:r>
          </a:p>
        </p:txBody>
      </p:sp>
    </p:spTree>
    <p:extLst>
      <p:ext uri="{BB962C8B-B14F-4D97-AF65-F5344CB8AC3E}">
        <p14:creationId xmlns:p14="http://schemas.microsoft.com/office/powerpoint/2010/main" val="208014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p:txBody>
          <a:bodyPr/>
          <a:lstStyle/>
          <a:p>
            <a:r>
              <a:rPr lang="en-US" dirty="0"/>
              <a:t>End-End Attestation Flow</a:t>
            </a:r>
          </a:p>
        </p:txBody>
      </p:sp>
      <p:sp>
        <p:nvSpPr>
          <p:cNvPr id="94" name="TextBox 93">
            <a:extLst>
              <a:ext uri="{FF2B5EF4-FFF2-40B4-BE49-F238E27FC236}">
                <a16:creationId xmlns:a16="http://schemas.microsoft.com/office/drawing/2014/main" id="{96763F77-A40B-B340-861D-4BEE2968AB85}"/>
              </a:ext>
            </a:extLst>
          </p:cNvPr>
          <p:cNvSpPr txBox="1"/>
          <p:nvPr/>
        </p:nvSpPr>
        <p:spPr>
          <a:xfrm>
            <a:off x="804278" y="6199657"/>
            <a:ext cx="4368800" cy="464910"/>
          </a:xfrm>
          <a:prstGeom prst="rect">
            <a:avLst/>
          </a:prstGeom>
          <a:noFill/>
        </p:spPr>
        <p:txBody>
          <a:bodyPr wrap="none" lIns="0" tIns="0" rIns="0" bIns="0" rtlCol="0" anchor="t" anchorCtr="0">
            <a:noAutofit/>
          </a:bodyPr>
          <a:lstStyle/>
          <a:p>
            <a:r>
              <a:rPr lang="en-US" dirty="0">
                <a:solidFill>
                  <a:prstClr val="black"/>
                </a:solidFill>
                <a:latin typeface="Arial"/>
              </a:rPr>
              <a:t>Other flows are possible where verification is done by a service or by the entity vendor.</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7035794" y="799431"/>
            <a:ext cx="3392996" cy="1413146"/>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Entity Manufacturer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(e.g. chip or device vendor)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879565" y="2801314"/>
            <a:ext cx="3927566" cy="2638194"/>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Entity (e.g., Chip, Device…)</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7113131" y="3705525"/>
            <a:ext cx="4539607" cy="24472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Relying Party (e.g., Server / Service)</a:t>
            </a:r>
          </a:p>
        </p:txBody>
      </p:sp>
      <p:cxnSp>
        <p:nvCxnSpPr>
          <p:cNvPr id="103" name="Curved Connector 102">
            <a:extLst>
              <a:ext uri="{FF2B5EF4-FFF2-40B4-BE49-F238E27FC236}">
                <a16:creationId xmlns:a16="http://schemas.microsoft.com/office/drawing/2014/main" id="{2589C30B-7B4E-E340-8C8A-333AB6CE374E}"/>
              </a:ext>
            </a:extLst>
          </p:cNvPr>
          <p:cNvCxnSpPr>
            <a:cxnSpLocks/>
            <a:endCxn id="60" idx="0"/>
          </p:cNvCxnSpPr>
          <p:nvPr/>
        </p:nvCxnSpPr>
        <p:spPr>
          <a:xfrm rot="10800000" flipV="1">
            <a:off x="3575246" y="1506004"/>
            <a:ext cx="3460548" cy="1749170"/>
          </a:xfrm>
          <a:prstGeom prst="curvedConnector2">
            <a:avLst/>
          </a:prstGeom>
          <a:noFill/>
          <a:ln w="28575" cap="flat" cmpd="sng" algn="ctr">
            <a:solidFill>
              <a:srgbClr val="015486"/>
            </a:solidFill>
            <a:prstDash val="solid"/>
            <a:miter lim="800000"/>
            <a:tailEnd type="triangle"/>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endCxn id="108" idx="1"/>
          </p:cNvCxnSpPr>
          <p:nvPr/>
        </p:nvCxnSpPr>
        <p:spPr>
          <a:xfrm>
            <a:off x="4040497" y="4427924"/>
            <a:ext cx="3368489" cy="298041"/>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105" name="Curved Connector 104">
            <a:extLst>
              <a:ext uri="{FF2B5EF4-FFF2-40B4-BE49-F238E27FC236}">
                <a16:creationId xmlns:a16="http://schemas.microsoft.com/office/drawing/2014/main" id="{5A02002B-5FFA-8C4B-AE84-F5DB1BF8C673}"/>
              </a:ext>
            </a:extLst>
          </p:cNvPr>
          <p:cNvCxnSpPr>
            <a:cxnSpLocks/>
            <a:endCxn id="108" idx="0"/>
          </p:cNvCxnSpPr>
          <p:nvPr/>
        </p:nvCxnSpPr>
        <p:spPr>
          <a:xfrm rot="5400000">
            <a:off x="7152843" y="2844624"/>
            <a:ext cx="2399064" cy="759834"/>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5263875" y="4446406"/>
            <a:ext cx="1372435" cy="407786"/>
          </a:xfrm>
          <a:prstGeom prst="roundRect">
            <a:avLst>
              <a:gd name="adj" fmla="val 5580"/>
            </a:avLst>
          </a:prstGeom>
          <a:solidFill>
            <a:srgbClr val="B4B4B4">
              <a:lumMod val="40000"/>
              <a:lumOff val="60000"/>
            </a:srgbClr>
          </a:solidFill>
          <a:ln w="38100">
            <a:solidFill>
              <a:schemeClr val="bg1">
                <a:lumMod val="65000"/>
              </a:schemeClr>
            </a:solid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EAT Token</a:t>
            </a:r>
          </a:p>
        </p:txBody>
      </p:sp>
      <p:sp>
        <p:nvSpPr>
          <p:cNvPr id="108" name="TextBox 107">
            <a:extLst>
              <a:ext uri="{FF2B5EF4-FFF2-40B4-BE49-F238E27FC236}">
                <a16:creationId xmlns:a16="http://schemas.microsoft.com/office/drawing/2014/main" id="{6B0C12F5-8876-144D-B58D-57111FFE6A07}"/>
              </a:ext>
            </a:extLst>
          </p:cNvPr>
          <p:cNvSpPr txBox="1"/>
          <p:nvPr/>
        </p:nvSpPr>
        <p:spPr>
          <a:xfrm>
            <a:off x="7408986" y="4424073"/>
            <a:ext cx="1126943" cy="603783"/>
          </a:xfrm>
          <a:prstGeom prst="rect">
            <a:avLst/>
          </a:prstGeom>
          <a:solidFill>
            <a:srgbClr val="33ACC4">
              <a:lumMod val="50000"/>
            </a:srgbClr>
          </a:solidFill>
        </p:spPr>
        <p:txBody>
          <a:bodyPr wrap="square" lIns="91440" tIns="91440" rIns="91440" bIns="9144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Verification Process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3200992" y="1865969"/>
            <a:ext cx="2138304"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Provision private keys during manufacturing</a:t>
            </a:r>
          </a:p>
        </p:txBody>
      </p:sp>
      <p:sp>
        <p:nvSpPr>
          <p:cNvPr id="112" name="TextBox 111">
            <a:extLst>
              <a:ext uri="{FF2B5EF4-FFF2-40B4-BE49-F238E27FC236}">
                <a16:creationId xmlns:a16="http://schemas.microsoft.com/office/drawing/2014/main" id="{E8FA38EB-3867-A54E-8190-B2683AC5B005}"/>
              </a:ext>
            </a:extLst>
          </p:cNvPr>
          <p:cNvSpPr txBox="1"/>
          <p:nvPr/>
        </p:nvSpPr>
        <p:spPr>
          <a:xfrm>
            <a:off x="5100683" y="3513001"/>
            <a:ext cx="1777510"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Self-secured token carried in protocol messages</a:t>
            </a:r>
          </a:p>
        </p:txBody>
      </p:sp>
      <p:sp>
        <p:nvSpPr>
          <p:cNvPr id="113" name="TextBox 112">
            <a:extLst>
              <a:ext uri="{FF2B5EF4-FFF2-40B4-BE49-F238E27FC236}">
                <a16:creationId xmlns:a16="http://schemas.microsoft.com/office/drawing/2014/main" id="{BFD8E6C3-E5F9-484C-A324-961BF3862579}"/>
              </a:ext>
            </a:extLst>
          </p:cNvPr>
          <p:cNvSpPr txBox="1"/>
          <p:nvPr/>
        </p:nvSpPr>
        <p:spPr>
          <a:xfrm>
            <a:off x="8175664" y="2859740"/>
            <a:ext cx="1190899"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Verification Keys</a:t>
            </a: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a:endCxn id="50" idx="1"/>
          </p:cNvCxnSpPr>
          <p:nvPr/>
        </p:nvCxnSpPr>
        <p:spPr>
          <a:xfrm>
            <a:off x="8535929" y="4725965"/>
            <a:ext cx="1310377" cy="9117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0" name="TextBox 49">
            <a:extLst>
              <a:ext uri="{FF2B5EF4-FFF2-40B4-BE49-F238E27FC236}">
                <a16:creationId xmlns:a16="http://schemas.microsoft.com/office/drawing/2014/main" id="{AFA03CC3-1D6D-684D-8744-ED60D5CEF0A4}"/>
              </a:ext>
            </a:extLst>
          </p:cNvPr>
          <p:cNvSpPr txBox="1"/>
          <p:nvPr/>
        </p:nvSpPr>
        <p:spPr>
          <a:xfrm>
            <a:off x="9846306" y="4302064"/>
            <a:ext cx="1509321"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Processing such as a payment or authentication risk engine </a:t>
            </a:r>
          </a:p>
        </p:txBody>
      </p:sp>
      <p:sp>
        <p:nvSpPr>
          <p:cNvPr id="53" name="Rounded Rectangle 52">
            <a:extLst>
              <a:ext uri="{FF2B5EF4-FFF2-40B4-BE49-F238E27FC236}">
                <a16:creationId xmlns:a16="http://schemas.microsoft.com/office/drawing/2014/main" id="{EA3F3DE8-ED72-C442-B78C-D9A24A8FD968}"/>
              </a:ext>
            </a:extLst>
          </p:cNvPr>
          <p:cNvSpPr/>
          <p:nvPr/>
        </p:nvSpPr>
        <p:spPr>
          <a:xfrm>
            <a:off x="8732293" y="4587941"/>
            <a:ext cx="868956" cy="535043"/>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rPr>
              <a:t>Verified 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2447864" y="3255174"/>
            <a:ext cx="2254764" cy="589560"/>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rPr>
              <a:t>Private key for signing. Stored securely on device</a:t>
            </a:r>
          </a:p>
        </p:txBody>
      </p:sp>
      <p:sp>
        <p:nvSpPr>
          <p:cNvPr id="61" name="TextBox 60">
            <a:extLst>
              <a:ext uri="{FF2B5EF4-FFF2-40B4-BE49-F238E27FC236}">
                <a16:creationId xmlns:a16="http://schemas.microsoft.com/office/drawing/2014/main" id="{958BCB98-4873-1644-949B-DB99A375314C}"/>
              </a:ext>
            </a:extLst>
          </p:cNvPr>
          <p:cNvSpPr txBox="1"/>
          <p:nvPr/>
        </p:nvSpPr>
        <p:spPr>
          <a:xfrm>
            <a:off x="2447864" y="4152588"/>
            <a:ext cx="1592633" cy="550674"/>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Token Creation and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5400000">
            <a:off x="3255787" y="3833129"/>
            <a:ext cx="307854" cy="331065"/>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stCxn id="78" idx="2"/>
            <a:endCxn id="61" idx="1"/>
          </p:cNvCxnSpPr>
          <p:nvPr/>
        </p:nvCxnSpPr>
        <p:spPr>
          <a:xfrm rot="16200000" flipH="1">
            <a:off x="1928166" y="3908226"/>
            <a:ext cx="125557" cy="913839"/>
          </a:xfrm>
          <a:prstGeom prst="curvedConnector2">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1038952" y="3730544"/>
            <a:ext cx="990146" cy="571824"/>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Claims data</a:t>
            </a:r>
          </a:p>
        </p:txBody>
      </p:sp>
      <p:pic>
        <p:nvPicPr>
          <p:cNvPr id="43" name="Picture 42">
            <a:extLst>
              <a:ext uri="{FF2B5EF4-FFF2-40B4-BE49-F238E27FC236}">
                <a16:creationId xmlns:a16="http://schemas.microsoft.com/office/drawing/2014/main" id="{659EB6E8-21F9-2A48-B0DB-4D8B5325D7EC}"/>
              </a:ext>
            </a:extLst>
          </p:cNvPr>
          <p:cNvPicPr>
            <a:picLocks noChangeAspect="1"/>
          </p:cNvPicPr>
          <p:nvPr/>
        </p:nvPicPr>
        <p:blipFill rotWithShape="1">
          <a:blip r:embed="rId2"/>
          <a:srcRect l="40106" t="22482" r="29" b="22479"/>
          <a:stretch/>
        </p:blipFill>
        <p:spPr>
          <a:xfrm rot="16200000">
            <a:off x="954264" y="4902294"/>
            <a:ext cx="574150" cy="354314"/>
          </a:xfrm>
          <a:prstGeom prst="rect">
            <a:avLst/>
          </a:prstGeom>
        </p:spPr>
      </p:pic>
      <p:pic>
        <p:nvPicPr>
          <p:cNvPr id="44" name="Picture 43">
            <a:extLst>
              <a:ext uri="{FF2B5EF4-FFF2-40B4-BE49-F238E27FC236}">
                <a16:creationId xmlns:a16="http://schemas.microsoft.com/office/drawing/2014/main" id="{C45A6F64-348C-B64F-9292-0BCD997B64DF}"/>
              </a:ext>
            </a:extLst>
          </p:cNvPr>
          <p:cNvPicPr>
            <a:picLocks noChangeAspect="1"/>
          </p:cNvPicPr>
          <p:nvPr/>
        </p:nvPicPr>
        <p:blipFill>
          <a:blip r:embed="rId3"/>
          <a:stretch>
            <a:fillRect/>
          </a:stretch>
        </p:blipFill>
        <p:spPr>
          <a:xfrm>
            <a:off x="2180260" y="4850296"/>
            <a:ext cx="615739" cy="515264"/>
          </a:xfrm>
          <a:prstGeom prst="rect">
            <a:avLst/>
          </a:prstGeom>
        </p:spPr>
      </p:pic>
      <p:pic>
        <p:nvPicPr>
          <p:cNvPr id="45" name="Picture 44">
            <a:extLst>
              <a:ext uri="{FF2B5EF4-FFF2-40B4-BE49-F238E27FC236}">
                <a16:creationId xmlns:a16="http://schemas.microsoft.com/office/drawing/2014/main" id="{CA4D1335-5AC8-344E-A210-CE23B79848F2}"/>
              </a:ext>
            </a:extLst>
          </p:cNvPr>
          <p:cNvPicPr>
            <a:picLocks noChangeAspect="1"/>
          </p:cNvPicPr>
          <p:nvPr/>
        </p:nvPicPr>
        <p:blipFill>
          <a:blip r:embed="rId4"/>
          <a:stretch>
            <a:fillRect/>
          </a:stretch>
        </p:blipFill>
        <p:spPr>
          <a:xfrm>
            <a:off x="1480731" y="4846995"/>
            <a:ext cx="579095" cy="579095"/>
          </a:xfrm>
          <a:prstGeom prst="rect">
            <a:avLst/>
          </a:prstGeom>
        </p:spPr>
      </p:pic>
      <p:pic>
        <p:nvPicPr>
          <p:cNvPr id="46" name="Picture 45">
            <a:extLst>
              <a:ext uri="{FF2B5EF4-FFF2-40B4-BE49-F238E27FC236}">
                <a16:creationId xmlns:a16="http://schemas.microsoft.com/office/drawing/2014/main" id="{E4ACC7E2-5681-AF4E-B468-E9603A6B549D}"/>
              </a:ext>
            </a:extLst>
          </p:cNvPr>
          <p:cNvPicPr>
            <a:picLocks noChangeAspect="1"/>
          </p:cNvPicPr>
          <p:nvPr/>
        </p:nvPicPr>
        <p:blipFill>
          <a:blip r:embed="rId5"/>
          <a:stretch>
            <a:fillRect/>
          </a:stretch>
        </p:blipFill>
        <p:spPr>
          <a:xfrm>
            <a:off x="7230363" y="5447419"/>
            <a:ext cx="824848" cy="635008"/>
          </a:xfrm>
          <a:prstGeom prst="rect">
            <a:avLst/>
          </a:prstGeom>
        </p:spPr>
      </p:pic>
      <p:pic>
        <p:nvPicPr>
          <p:cNvPr id="47" name="Content Placeholder 20">
            <a:extLst>
              <a:ext uri="{FF2B5EF4-FFF2-40B4-BE49-F238E27FC236}">
                <a16:creationId xmlns:a16="http://schemas.microsoft.com/office/drawing/2014/main" id="{15533E40-674C-9848-92B8-C34C12C5683D}"/>
              </a:ext>
            </a:extLst>
          </p:cNvPr>
          <p:cNvPicPr>
            <a:picLocks noChangeAspect="1"/>
          </p:cNvPicPr>
          <p:nvPr/>
        </p:nvPicPr>
        <p:blipFill>
          <a:blip r:embed="rId6"/>
          <a:srcRect l="-20275" r="-20275"/>
          <a:stretch>
            <a:fillRect/>
          </a:stretch>
        </p:blipFill>
        <p:spPr>
          <a:xfrm>
            <a:off x="7910894" y="5545311"/>
            <a:ext cx="894203" cy="466778"/>
          </a:xfrm>
          <a:prstGeom prst="rect">
            <a:avLst/>
          </a:prstGeom>
        </p:spPr>
      </p:pic>
      <p:pic>
        <p:nvPicPr>
          <p:cNvPr id="48" name="Picture 47">
            <a:extLst>
              <a:ext uri="{FF2B5EF4-FFF2-40B4-BE49-F238E27FC236}">
                <a16:creationId xmlns:a16="http://schemas.microsoft.com/office/drawing/2014/main" id="{57345544-34BB-D346-BF8C-7777882B0CBF}"/>
              </a:ext>
            </a:extLst>
          </p:cNvPr>
          <p:cNvPicPr>
            <a:picLocks noChangeAspect="1"/>
          </p:cNvPicPr>
          <p:nvPr/>
        </p:nvPicPr>
        <p:blipFill>
          <a:blip r:embed="rId7"/>
          <a:stretch>
            <a:fillRect/>
          </a:stretch>
        </p:blipFill>
        <p:spPr>
          <a:xfrm>
            <a:off x="8649057" y="5632574"/>
            <a:ext cx="765164" cy="426407"/>
          </a:xfrm>
          <a:prstGeom prst="rect">
            <a:avLst/>
          </a:prstGeom>
        </p:spPr>
      </p:pic>
      <p:pic>
        <p:nvPicPr>
          <p:cNvPr id="49" name="Picture 48">
            <a:extLst>
              <a:ext uri="{FF2B5EF4-FFF2-40B4-BE49-F238E27FC236}">
                <a16:creationId xmlns:a16="http://schemas.microsoft.com/office/drawing/2014/main" id="{C4A5DC63-DC55-D74B-A287-CE8CB8046946}"/>
              </a:ext>
            </a:extLst>
          </p:cNvPr>
          <p:cNvPicPr>
            <a:picLocks noChangeAspect="1"/>
          </p:cNvPicPr>
          <p:nvPr/>
        </p:nvPicPr>
        <p:blipFill rotWithShape="1">
          <a:blip r:embed="rId8"/>
          <a:srcRect l="27135" t="14776" r="27484" b="14421"/>
          <a:stretch/>
        </p:blipFill>
        <p:spPr>
          <a:xfrm>
            <a:off x="2856143" y="4854192"/>
            <a:ext cx="441933" cy="516476"/>
          </a:xfrm>
          <a:prstGeom prst="rect">
            <a:avLst/>
          </a:prstGeom>
        </p:spPr>
      </p:pic>
      <p:pic>
        <p:nvPicPr>
          <p:cNvPr id="51" name="Picture 50">
            <a:extLst>
              <a:ext uri="{FF2B5EF4-FFF2-40B4-BE49-F238E27FC236}">
                <a16:creationId xmlns:a16="http://schemas.microsoft.com/office/drawing/2014/main" id="{63CAF324-5F33-7341-A394-31B22E99EA79}"/>
              </a:ext>
            </a:extLst>
          </p:cNvPr>
          <p:cNvPicPr>
            <a:picLocks noChangeAspect="1"/>
          </p:cNvPicPr>
          <p:nvPr/>
        </p:nvPicPr>
        <p:blipFill rotWithShape="1">
          <a:blip r:embed="rId9"/>
          <a:srcRect l="19203" t="9638" r="19058" b="12713"/>
          <a:stretch/>
        </p:blipFill>
        <p:spPr>
          <a:xfrm>
            <a:off x="3356482" y="4886413"/>
            <a:ext cx="386963" cy="486696"/>
          </a:xfrm>
          <a:prstGeom prst="rect">
            <a:avLst/>
          </a:prstGeom>
        </p:spPr>
      </p:pic>
      <p:pic>
        <p:nvPicPr>
          <p:cNvPr id="52" name="Picture 51">
            <a:extLst>
              <a:ext uri="{FF2B5EF4-FFF2-40B4-BE49-F238E27FC236}">
                <a16:creationId xmlns:a16="http://schemas.microsoft.com/office/drawing/2014/main" id="{C1296390-A883-3840-B9A5-FDCBB0561D5A}"/>
              </a:ext>
            </a:extLst>
          </p:cNvPr>
          <p:cNvPicPr>
            <a:picLocks noChangeAspect="1"/>
          </p:cNvPicPr>
          <p:nvPr/>
        </p:nvPicPr>
        <p:blipFill rotWithShape="1">
          <a:blip r:embed="rId10"/>
          <a:srcRect l="39095" t="47631" r="1720" b="262"/>
          <a:stretch/>
        </p:blipFill>
        <p:spPr>
          <a:xfrm>
            <a:off x="3787745" y="4906424"/>
            <a:ext cx="799349" cy="459136"/>
          </a:xfrm>
          <a:prstGeom prst="rect">
            <a:avLst/>
          </a:prstGeom>
        </p:spPr>
      </p:pic>
      <p:pic>
        <p:nvPicPr>
          <p:cNvPr id="54" name="Picture 53">
            <a:extLst>
              <a:ext uri="{FF2B5EF4-FFF2-40B4-BE49-F238E27FC236}">
                <a16:creationId xmlns:a16="http://schemas.microsoft.com/office/drawing/2014/main" id="{EA2BD1D9-A5DF-6E4E-81D0-C7F74B450764}"/>
              </a:ext>
            </a:extLst>
          </p:cNvPr>
          <p:cNvPicPr>
            <a:picLocks noChangeAspect="1"/>
          </p:cNvPicPr>
          <p:nvPr/>
        </p:nvPicPr>
        <p:blipFill>
          <a:blip r:embed="rId11"/>
          <a:stretch>
            <a:fillRect/>
          </a:stretch>
        </p:blipFill>
        <p:spPr>
          <a:xfrm>
            <a:off x="10936679" y="5656201"/>
            <a:ext cx="641685" cy="402780"/>
          </a:xfrm>
          <a:prstGeom prst="rect">
            <a:avLst/>
          </a:prstGeom>
        </p:spPr>
      </p:pic>
      <p:pic>
        <p:nvPicPr>
          <p:cNvPr id="55" name="Picture 54">
            <a:extLst>
              <a:ext uri="{FF2B5EF4-FFF2-40B4-BE49-F238E27FC236}">
                <a16:creationId xmlns:a16="http://schemas.microsoft.com/office/drawing/2014/main" id="{835FCECD-5D46-EF4A-A507-6CE65EDA9F0D}"/>
              </a:ext>
            </a:extLst>
          </p:cNvPr>
          <p:cNvPicPr>
            <a:picLocks noChangeAspect="1"/>
          </p:cNvPicPr>
          <p:nvPr/>
        </p:nvPicPr>
        <p:blipFill rotWithShape="1">
          <a:blip r:embed="rId12"/>
          <a:srcRect l="13713" t="9314" r="47437" b="10762"/>
          <a:stretch/>
        </p:blipFill>
        <p:spPr>
          <a:xfrm>
            <a:off x="9434026" y="5572250"/>
            <a:ext cx="593355" cy="486731"/>
          </a:xfrm>
          <a:prstGeom prst="rect">
            <a:avLst/>
          </a:prstGeom>
        </p:spPr>
      </p:pic>
      <p:pic>
        <p:nvPicPr>
          <p:cNvPr id="56" name="Picture 55">
            <a:extLst>
              <a:ext uri="{FF2B5EF4-FFF2-40B4-BE49-F238E27FC236}">
                <a16:creationId xmlns:a16="http://schemas.microsoft.com/office/drawing/2014/main" id="{D1EC9291-39F6-F84F-9CB4-8C3D21F70C84}"/>
              </a:ext>
            </a:extLst>
          </p:cNvPr>
          <p:cNvPicPr>
            <a:picLocks noChangeAspect="1"/>
          </p:cNvPicPr>
          <p:nvPr/>
        </p:nvPicPr>
        <p:blipFill rotWithShape="1">
          <a:blip r:embed="rId10"/>
          <a:srcRect l="39095" t="47631" r="1720" b="262"/>
          <a:stretch/>
        </p:blipFill>
        <p:spPr>
          <a:xfrm>
            <a:off x="10070632" y="5599845"/>
            <a:ext cx="799349" cy="459136"/>
          </a:xfrm>
          <a:prstGeom prst="rect">
            <a:avLst/>
          </a:prstGeom>
        </p:spPr>
      </p:pic>
    </p:spTree>
    <p:extLst>
      <p:ext uri="{BB962C8B-B14F-4D97-AF65-F5344CB8AC3E}">
        <p14:creationId xmlns:p14="http://schemas.microsoft.com/office/powerpoint/2010/main" val="5975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dirty="0"/>
              <a:t>EAT Format</a:t>
            </a:r>
          </a:p>
        </p:txBody>
      </p:sp>
      <p:sp>
        <p:nvSpPr>
          <p:cNvPr id="19" name="Rectangle 18">
            <a:extLst>
              <a:ext uri="{FF2B5EF4-FFF2-40B4-BE49-F238E27FC236}">
                <a16:creationId xmlns:a16="http://schemas.microsoft.com/office/drawing/2014/main" id="{CB0A8B09-FF7D-EB4E-A9EA-DD7459A76B98}"/>
              </a:ext>
            </a:extLst>
          </p:cNvPr>
          <p:cNvSpPr/>
          <p:nvPr/>
        </p:nvSpPr>
        <p:spPr>
          <a:xfrm>
            <a:off x="767419" y="1258403"/>
            <a:ext cx="6954181" cy="5354064"/>
          </a:xfrm>
          <a:prstGeom prst="rect">
            <a:avLst/>
          </a:prstGeom>
          <a:solidFill>
            <a:srgbClr val="A2DAD6">
              <a:lumMod val="50000"/>
            </a:srgbClr>
          </a:solidFill>
          <a:ln w="28575" cmpd="sng">
            <a:solidFill>
              <a:sysClr val="windowText" lastClr="000000">
                <a:lumMod val="75000"/>
                <a:lumOff val="25000"/>
              </a:sysClr>
            </a:solidFill>
            <a:headEnd type="none"/>
            <a:tailEnd type="triangle"/>
          </a:ln>
        </p:spPr>
        <p:txBody>
          <a:bodyPr wrap="square" lIns="89299" tIns="44649" rIns="89299" bIns="44649" rtlCol="0" anchor="t">
            <a:noAutofit/>
          </a:bodyPr>
          <a:lstStyle/>
          <a:p>
            <a:pPr marL="0" marR="0" lvl="0" indent="0" algn="ctr"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Overall structure: COSE_Sign1</a:t>
            </a:r>
            <a:endParaRPr kumimoji="0" lang="en-US" sz="11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endParaRPr>
          </a:p>
        </p:txBody>
      </p:sp>
      <p:sp>
        <p:nvSpPr>
          <p:cNvPr id="20" name="Rectangle 19">
            <a:extLst>
              <a:ext uri="{FF2B5EF4-FFF2-40B4-BE49-F238E27FC236}">
                <a16:creationId xmlns:a16="http://schemas.microsoft.com/office/drawing/2014/main" id="{2BC41F51-8032-9A41-9852-5E314A5D0880}"/>
              </a:ext>
            </a:extLst>
          </p:cNvPr>
          <p:cNvSpPr/>
          <p:nvPr/>
        </p:nvSpPr>
        <p:spPr>
          <a:xfrm>
            <a:off x="1257183" y="2452949"/>
            <a:ext cx="6107205" cy="112709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lvl="0" defTabSz="893028">
              <a:lnSpc>
                <a:spcPct val="95000"/>
              </a:lnSpc>
              <a:spcAft>
                <a:spcPts val="782"/>
              </a:spcAft>
              <a:buClr>
                <a:srgbClr val="FCB53B"/>
              </a:buClr>
              <a:buSzPct val="90000"/>
              <a:tabLst>
                <a:tab pos="227908" algn="l"/>
              </a:tabLst>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Key </a:t>
            </a:r>
            <a:r>
              <a:rPr lang="en-US" sz="1400" kern="0" dirty="0">
                <a:solidFill>
                  <a:schemeClr val="tx1">
                    <a:lumMod val="95000"/>
                    <a:lumOff val="5000"/>
                  </a:schemeClr>
                </a:solidFill>
                <a:latin typeface="Microsoft Sans Serif"/>
              </a:rPr>
              <a:t>ID</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 </a:t>
            </a:r>
            <a:r>
              <a:rPr lang="en-US" sz="1400" kern="0" dirty="0">
                <a:solidFill>
                  <a:schemeClr val="tx1">
                    <a:lumMod val="95000"/>
                    <a:lumOff val="5000"/>
                  </a:schemeClr>
                </a:solidFill>
                <a:latin typeface="Microsoft Sans Serif"/>
              </a:rPr>
              <a:t> --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identifies the key needed to verify signature</a:t>
            </a:r>
            <a:endParaRPr lang="en-US" sz="1400" kern="0" dirty="0">
              <a:solidFill>
                <a:schemeClr val="tx1">
                  <a:lumMod val="95000"/>
                  <a:lumOff val="5000"/>
                </a:schemeClr>
              </a:solidFill>
              <a:latin typeface="Microsoft Sans Serif"/>
            </a:endParaRPr>
          </a:p>
          <a:p>
            <a:pPr lvl="0" defTabSz="893028">
              <a:lnSpc>
                <a:spcPct val="95000"/>
              </a:lnSpc>
              <a:spcAft>
                <a:spcPts val="782"/>
              </a:spcAft>
              <a:buClr>
                <a:srgbClr val="FCB53B"/>
              </a:buClr>
              <a:buSzPct val="90000"/>
              <a:tabLst>
                <a:tab pos="227908" algn="l"/>
              </a:tabLst>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Certs (optional) -- to chain up to a root for some signing schemes</a:t>
            </a:r>
          </a:p>
        </p:txBody>
      </p:sp>
      <p:sp>
        <p:nvSpPr>
          <p:cNvPr id="21" name="Rectangle 20">
            <a:extLst>
              <a:ext uri="{FF2B5EF4-FFF2-40B4-BE49-F238E27FC236}">
                <a16:creationId xmlns:a16="http://schemas.microsoft.com/office/drawing/2014/main" id="{6A1B31C3-FEE3-CC41-9116-8F1FD027A848}"/>
              </a:ext>
            </a:extLst>
          </p:cNvPr>
          <p:cNvSpPr/>
          <p:nvPr/>
        </p:nvSpPr>
        <p:spPr>
          <a:xfrm>
            <a:off x="1257183" y="6127438"/>
            <a:ext cx="6107205" cy="335384"/>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signature -- Examples: 64 byte ECDSA signature, 256 byte RSA signature </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2" name="Rectangle 21">
            <a:extLst>
              <a:ext uri="{FF2B5EF4-FFF2-40B4-BE49-F238E27FC236}">
                <a16:creationId xmlns:a16="http://schemas.microsoft.com/office/drawing/2014/main" id="{15B8F1E1-B223-2940-99D5-17B55FDB6413}"/>
              </a:ext>
            </a:extLst>
          </p:cNvPr>
          <p:cNvSpPr/>
          <p:nvPr/>
        </p:nvSpPr>
        <p:spPr>
          <a:xfrm>
            <a:off x="1257183" y="3670398"/>
            <a:ext cx="6107205" cy="236668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CBOR formatted map of claims that describe device and </a:t>
            </a:r>
            <a:r>
              <a:rPr lang="en-US" sz="1400" kern="0" dirty="0">
                <a:solidFill>
                  <a:schemeClr val="tx1">
                    <a:lumMod val="95000"/>
                    <a:lumOff val="5000"/>
                  </a:schemeClr>
                </a:solidFill>
                <a:latin typeface="Microsoft Sans Serif"/>
              </a:rPr>
              <a:t>its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disposition</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lang="en-US" sz="1400" kern="0" dirty="0">
                <a:solidFill>
                  <a:schemeClr val="tx1">
                    <a:lumMod val="95000"/>
                    <a:lumOff val="5000"/>
                  </a:schemeClr>
                </a:solidFill>
                <a:latin typeface="Microsoft Sans Serif"/>
              </a:rPr>
              <a:t>Few and simple or many, complex, nested…</a:t>
            </a:r>
          </a:p>
          <a:p>
            <a:pPr marL="171450" indent="-171450" defTabSz="893028">
              <a:lnSpc>
                <a:spcPct val="95000"/>
              </a:lnSpc>
              <a:spcAft>
                <a:spcPts val="782"/>
              </a:spcAft>
              <a:buClr>
                <a:schemeClr val="tx1">
                  <a:lumMod val="95000"/>
                  <a:lumOff val="5000"/>
                </a:schemeClr>
              </a:buClr>
              <a:buSzPct val="90000"/>
              <a:buFont typeface="Arial" panose="020B0604020202020204" pitchFamily="34" charset="0"/>
              <a:buChar char="•"/>
              <a:tabLst>
                <a:tab pos="227908" algn="l"/>
              </a:tabLst>
              <a:defRPr/>
            </a:pPr>
            <a:r>
              <a:rPr lang="en-US" sz="1400" kern="0" dirty="0">
                <a:solidFill>
                  <a:schemeClr val="tx1">
                    <a:lumMod val="95000"/>
                    <a:lumOff val="5000"/>
                  </a:schemeClr>
                </a:solidFill>
              </a:rPr>
              <a:t>All claims are optional -- no minimal set</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The format and meaning of a basic set of claims should be standardized for interoperability</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Should</a:t>
            </a:r>
            <a:r>
              <a:rPr lang="en-US" sz="1400" kern="0" dirty="0">
                <a:solidFill>
                  <a:schemeClr val="tx1">
                    <a:lumMod val="95000"/>
                    <a:lumOff val="5000"/>
                  </a:schemeClr>
                </a:solidFill>
                <a:latin typeface="Microsoft Sans Serif"/>
              </a:rPr>
              <a:t> be adaptable to cover many different use cases from tiny IoT devices to complex mobile phones</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Privacy</a:t>
            </a:r>
            <a:r>
              <a:rPr lang="en-US" sz="1400" kern="0" dirty="0">
                <a:solidFill>
                  <a:schemeClr val="tx1">
                    <a:lumMod val="95000"/>
                    <a:lumOff val="5000"/>
                  </a:schemeClr>
                </a:solidFill>
                <a:latin typeface="Microsoft Sans Serif"/>
              </a:rPr>
              <a:t> issues must be taken into account</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628650" lvl="1" indent="-171450" defTabSz="893028">
              <a:lnSpc>
                <a:spcPct val="95000"/>
              </a:lnSpc>
              <a:spcAft>
                <a:spcPts val="782"/>
              </a:spcAft>
              <a:buClr>
                <a:schemeClr val="tx1">
                  <a:lumMod val="95000"/>
                  <a:lumOff val="5000"/>
                </a:schemeClr>
              </a:buClr>
              <a:buSzPct val="90000"/>
              <a:buFont typeface="Arial" panose="020B0604020202020204" pitchFamily="34" charset="0"/>
              <a:buChar char="•"/>
              <a:tabLst>
                <a:tab pos="227908" algn="l"/>
              </a:tabLst>
              <a:defRPr/>
            </a:pP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3" name="Rectangle 22">
            <a:extLst>
              <a:ext uri="{FF2B5EF4-FFF2-40B4-BE49-F238E27FC236}">
                <a16:creationId xmlns:a16="http://schemas.microsoft.com/office/drawing/2014/main" id="{F19A46B4-AA1B-9E47-A69C-F388665B7E82}"/>
              </a:ext>
            </a:extLst>
          </p:cNvPr>
          <p:cNvSpPr/>
          <p:nvPr/>
        </p:nvSpPr>
        <p:spPr>
          <a:xfrm>
            <a:off x="1257183" y="1506910"/>
            <a:ext cx="6107205" cy="85568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Algorithm -- Examples: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ECDSA 256, RSA 2048, ECDAA</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Signing Scheme --  Examples: IEEE </a:t>
            </a:r>
            <a:r>
              <a:rPr lang="en-US" sz="1400" kern="0" dirty="0" err="1">
                <a:solidFill>
                  <a:schemeClr val="tx1">
                    <a:lumMod val="95000"/>
                    <a:lumOff val="5000"/>
                  </a:schemeClr>
                </a:solidFill>
                <a:latin typeface="Microsoft Sans Serif"/>
              </a:rPr>
              <a:t>IDevID</a:t>
            </a:r>
            <a:r>
              <a:rPr lang="en-US" sz="1400" kern="0" dirty="0">
                <a:solidFill>
                  <a:schemeClr val="tx1">
                    <a:lumMod val="95000"/>
                    <a:lumOff val="5000"/>
                  </a:schemeClr>
                </a:solidFill>
                <a:latin typeface="Microsoft Sans Serif"/>
              </a:rPr>
              <a:t>, EPID, X.509 Hierarchy</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7" name="Rectangle 26">
            <a:extLst>
              <a:ext uri="{FF2B5EF4-FFF2-40B4-BE49-F238E27FC236}">
                <a16:creationId xmlns:a16="http://schemas.microsoft.com/office/drawing/2014/main" id="{BB2D41EF-14B0-6D46-B9D8-B5DA46358E33}"/>
              </a:ext>
            </a:extLst>
          </p:cNvPr>
          <p:cNvSpPr/>
          <p:nvPr/>
        </p:nvSpPr>
        <p:spPr>
          <a:xfrm rot="16200000">
            <a:off x="-161451" y="4670861"/>
            <a:ext cx="2366685"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Signed payload</a:t>
            </a:r>
          </a:p>
        </p:txBody>
      </p:sp>
      <p:sp>
        <p:nvSpPr>
          <p:cNvPr id="28" name="Rectangle 27">
            <a:extLst>
              <a:ext uri="{FF2B5EF4-FFF2-40B4-BE49-F238E27FC236}">
                <a16:creationId xmlns:a16="http://schemas.microsoft.com/office/drawing/2014/main" id="{021DA54F-29FB-A344-AECD-5BAA1709359D}"/>
              </a:ext>
            </a:extLst>
          </p:cNvPr>
          <p:cNvSpPr/>
          <p:nvPr/>
        </p:nvSpPr>
        <p:spPr>
          <a:xfrm rot="16200000">
            <a:off x="854199" y="6112250"/>
            <a:ext cx="335384"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sig</a:t>
            </a:r>
          </a:p>
        </p:txBody>
      </p:sp>
      <p:sp>
        <p:nvSpPr>
          <p:cNvPr id="29" name="Rectangle 28">
            <a:extLst>
              <a:ext uri="{FF2B5EF4-FFF2-40B4-BE49-F238E27FC236}">
                <a16:creationId xmlns:a16="http://schemas.microsoft.com/office/drawing/2014/main" id="{502A7865-02A9-E448-8944-FBB33713E4EA}"/>
              </a:ext>
            </a:extLst>
          </p:cNvPr>
          <p:cNvSpPr/>
          <p:nvPr/>
        </p:nvSpPr>
        <p:spPr>
          <a:xfrm rot="16200000">
            <a:off x="600780" y="1758604"/>
            <a:ext cx="842223"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headers</a:t>
            </a:r>
          </a:p>
        </p:txBody>
      </p:sp>
      <p:sp>
        <p:nvSpPr>
          <p:cNvPr id="30" name="Rectangle 29">
            <a:extLst>
              <a:ext uri="{FF2B5EF4-FFF2-40B4-BE49-F238E27FC236}">
                <a16:creationId xmlns:a16="http://schemas.microsoft.com/office/drawing/2014/main" id="{2F99AF7D-3FD3-1B4C-9C43-B63F4691F3A6}"/>
              </a:ext>
            </a:extLst>
          </p:cNvPr>
          <p:cNvSpPr/>
          <p:nvPr/>
        </p:nvSpPr>
        <p:spPr>
          <a:xfrm rot="16200000">
            <a:off x="458344" y="2833617"/>
            <a:ext cx="1127095"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unprotected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headers</a:t>
            </a:r>
          </a:p>
        </p:txBody>
      </p:sp>
      <p:sp>
        <p:nvSpPr>
          <p:cNvPr id="6" name="Rounded Rectangular Callout 5">
            <a:extLst>
              <a:ext uri="{FF2B5EF4-FFF2-40B4-BE49-F238E27FC236}">
                <a16:creationId xmlns:a16="http://schemas.microsoft.com/office/drawing/2014/main" id="{94D0CB13-C82C-504B-88B1-3D8920CE4D41}"/>
              </a:ext>
            </a:extLst>
          </p:cNvPr>
          <p:cNvSpPr/>
          <p:nvPr/>
        </p:nvSpPr>
        <p:spPr>
          <a:xfrm>
            <a:off x="8029302" y="4493623"/>
            <a:ext cx="3971109" cy="2118844"/>
          </a:xfrm>
          <a:prstGeom prst="wedgeRoundRectCallout">
            <a:avLst>
              <a:gd name="adj1" fmla="val -70397"/>
              <a:gd name="adj2" fmla="val 39463"/>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Signature proves device and claims (critical)</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Accommodate different end-end signing schemes because of device manufacturing issues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Privacy requirements also drive variance in signing schemes</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
        <p:nvSpPr>
          <p:cNvPr id="17" name="Rounded Rectangular Callout 16">
            <a:extLst>
              <a:ext uri="{FF2B5EF4-FFF2-40B4-BE49-F238E27FC236}">
                <a16:creationId xmlns:a16="http://schemas.microsoft.com/office/drawing/2014/main" id="{B7BCD875-0B0D-DF42-B98D-50C1B445D7C3}"/>
              </a:ext>
            </a:extLst>
          </p:cNvPr>
          <p:cNvSpPr/>
          <p:nvPr/>
        </p:nvSpPr>
        <p:spPr>
          <a:xfrm>
            <a:off x="8029303" y="237022"/>
            <a:ext cx="3971109" cy="1568480"/>
          </a:xfrm>
          <a:prstGeom prst="wedgeRoundRectCallout">
            <a:avLst>
              <a:gd name="adj1" fmla="val -110309"/>
              <a:gd name="adj2" fmla="val 22810"/>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COSE format for signing</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Small message size for IoT</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Allows for varying signing algorithms, carries headers, sets overall format</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
        <p:nvSpPr>
          <p:cNvPr id="18" name="Rounded Rectangular Callout 17">
            <a:extLst>
              <a:ext uri="{FF2B5EF4-FFF2-40B4-BE49-F238E27FC236}">
                <a16:creationId xmlns:a16="http://schemas.microsoft.com/office/drawing/2014/main" id="{50432B02-3555-4F4B-BEF5-0C79A6DFEF1B}"/>
              </a:ext>
            </a:extLst>
          </p:cNvPr>
          <p:cNvSpPr/>
          <p:nvPr/>
        </p:nvSpPr>
        <p:spPr>
          <a:xfrm>
            <a:off x="8029303" y="2041876"/>
            <a:ext cx="3971109" cy="2215374"/>
          </a:xfrm>
          <a:prstGeom prst="wedgeRoundRectCallout">
            <a:avLst>
              <a:gd name="adj1" fmla="val -71493"/>
              <a:gd name="adj2" fmla="val 37986"/>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CBOR format for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Small message size for IoT</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Labelling of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Very flexible data types for all kinds of different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Translates to JSON</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237506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F11E6E0-1C21-3C43-AE55-14DE01DEE1B3}"/>
              </a:ext>
            </a:extLst>
          </p:cNvPr>
          <p:cNvGraphicFramePr>
            <a:graphicFrameLocks noGrp="1"/>
          </p:cNvGraphicFramePr>
          <p:nvPr>
            <p:ph idx="1"/>
            <p:extLst>
              <p:ext uri="{D42A27DB-BD31-4B8C-83A1-F6EECF244321}">
                <p14:modId xmlns:p14="http://schemas.microsoft.com/office/powerpoint/2010/main" val="1993009735"/>
              </p:ext>
            </p:extLst>
          </p:nvPr>
        </p:nvGraphicFramePr>
        <p:xfrm>
          <a:off x="842229" y="1521068"/>
          <a:ext cx="9731986" cy="4582920"/>
        </p:xfrm>
        <a:graphic>
          <a:graphicData uri="http://schemas.openxmlformats.org/drawingml/2006/table">
            <a:tbl>
              <a:tblPr firstRow="1" bandRow="1">
                <a:tableStyleId>{2A488322-F2BA-4B5B-9748-0D474271808F}</a:tableStyleId>
              </a:tblPr>
              <a:tblGrid>
                <a:gridCol w="3260848">
                  <a:extLst>
                    <a:ext uri="{9D8B030D-6E8A-4147-A177-3AD203B41FA5}">
                      <a16:colId xmlns:a16="http://schemas.microsoft.com/office/drawing/2014/main" val="1911231808"/>
                    </a:ext>
                  </a:extLst>
                </a:gridCol>
                <a:gridCol w="6471138">
                  <a:extLst>
                    <a:ext uri="{9D8B030D-6E8A-4147-A177-3AD203B41FA5}">
                      <a16:colId xmlns:a16="http://schemas.microsoft.com/office/drawing/2014/main" val="1867727675"/>
                    </a:ext>
                  </a:extLst>
                </a:gridCol>
              </a:tblGrid>
              <a:tr h="483440">
                <a:tc>
                  <a:txBody>
                    <a:bodyPr/>
                    <a:lstStyle/>
                    <a:p>
                      <a:r>
                        <a:rPr lang="en-US" dirty="0"/>
                        <a:t>Technology</a:t>
                      </a:r>
                    </a:p>
                  </a:txBody>
                  <a:tcPr/>
                </a:tc>
                <a:tc>
                  <a:txBody>
                    <a:bodyPr/>
                    <a:lstStyle/>
                    <a:p>
                      <a:r>
                        <a:rPr lang="en-US" dirty="0"/>
                        <a:t>Use Case</a:t>
                      </a:r>
                    </a:p>
                  </a:txBody>
                  <a:tcPr/>
                </a:tc>
                <a:extLst>
                  <a:ext uri="{0D108BD9-81ED-4DB2-BD59-A6C34878D82A}">
                    <a16:rowId xmlns:a16="http://schemas.microsoft.com/office/drawing/2014/main" val="1509393868"/>
                  </a:ext>
                </a:extLst>
              </a:tr>
              <a:tr h="574569">
                <a:tc>
                  <a:txBody>
                    <a:bodyPr/>
                    <a:lstStyle/>
                    <a:p>
                      <a:r>
                        <a:rPr lang="en-US" dirty="0"/>
                        <a:t>FIDO Attestation</a:t>
                      </a:r>
                    </a:p>
                  </a:txBody>
                  <a:tcPr/>
                </a:tc>
                <a:tc>
                  <a:txBody>
                    <a:bodyPr/>
                    <a:lstStyle/>
                    <a:p>
                      <a:r>
                        <a:rPr lang="en-US" dirty="0"/>
                        <a:t>Attestation of FIDO Authenticator implementations</a:t>
                      </a:r>
                    </a:p>
                  </a:txBody>
                  <a:tcPr/>
                </a:tc>
                <a:extLst>
                  <a:ext uri="{0D108BD9-81ED-4DB2-BD59-A6C34878D82A}">
                    <a16:rowId xmlns:a16="http://schemas.microsoft.com/office/drawing/2014/main" val="1250037633"/>
                  </a:ext>
                </a:extLst>
              </a:tr>
              <a:tr h="550985">
                <a:tc>
                  <a:txBody>
                    <a:bodyPr/>
                    <a:lstStyle/>
                    <a:p>
                      <a:r>
                        <a:rPr lang="en-US" dirty="0"/>
                        <a:t>Android Key Store</a:t>
                      </a:r>
                    </a:p>
                  </a:txBody>
                  <a:tcPr/>
                </a:tc>
                <a:tc>
                  <a:txBody>
                    <a:bodyPr/>
                    <a:lstStyle/>
                    <a:p>
                      <a:r>
                        <a:rPr lang="en-US" dirty="0"/>
                        <a:t>Attestation key pairs in the key store</a:t>
                      </a:r>
                    </a:p>
                  </a:txBody>
                  <a:tcPr/>
                </a:tc>
                <a:extLst>
                  <a:ext uri="{0D108BD9-81ED-4DB2-BD59-A6C34878D82A}">
                    <a16:rowId xmlns:a16="http://schemas.microsoft.com/office/drawing/2014/main" val="4293170770"/>
                  </a:ext>
                </a:extLst>
              </a:tr>
              <a:tr h="834430">
                <a:tc>
                  <a:txBody>
                    <a:bodyPr/>
                    <a:lstStyle/>
                    <a:p>
                      <a:r>
                        <a:rPr lang="en-US" dirty="0"/>
                        <a:t>NEA</a:t>
                      </a:r>
                    </a:p>
                  </a:txBody>
                  <a:tcPr/>
                </a:tc>
                <a:tc>
                  <a:txBody>
                    <a:bodyPr/>
                    <a:lstStyle/>
                    <a:p>
                      <a:r>
                        <a:rPr lang="en-US" dirty="0"/>
                        <a:t>Collect and send endpoint security posture (e.g. anti-virus SW state and config) to enterprise collection / monitoring point</a:t>
                      </a:r>
                    </a:p>
                  </a:txBody>
                  <a:tcPr/>
                </a:tc>
                <a:extLst>
                  <a:ext uri="{0D108BD9-81ED-4DB2-BD59-A6C34878D82A}">
                    <a16:rowId xmlns:a16="http://schemas.microsoft.com/office/drawing/2014/main" val="796421027"/>
                  </a:ext>
                </a:extLst>
              </a:tr>
              <a:tr h="852050">
                <a:tc>
                  <a:txBody>
                    <a:bodyPr/>
                    <a:lstStyle/>
                    <a:p>
                      <a:r>
                        <a:rPr lang="en-US" dirty="0"/>
                        <a:t>RATS / NSF</a:t>
                      </a:r>
                    </a:p>
                  </a:txBody>
                  <a:tcPr/>
                </a:tc>
                <a:tc>
                  <a:txBody>
                    <a:bodyPr/>
                    <a:lstStyle/>
                    <a:p>
                      <a:r>
                        <a:rPr lang="en-US" dirty="0"/>
                        <a:t>Attestation / Measurement of SW on Network Security Functions (e.g., firewalls)</a:t>
                      </a:r>
                    </a:p>
                  </a:txBody>
                  <a:tcPr/>
                </a:tc>
                <a:extLst>
                  <a:ext uri="{0D108BD9-81ED-4DB2-BD59-A6C34878D82A}">
                    <a16:rowId xmlns:a16="http://schemas.microsoft.com/office/drawing/2014/main" val="1663479786"/>
                  </a:ext>
                </a:extLst>
              </a:tr>
              <a:tr h="647366">
                <a:tc>
                  <a:txBody>
                    <a:bodyPr/>
                    <a:lstStyle/>
                    <a:p>
                      <a:r>
                        <a:rPr lang="en-US" dirty="0"/>
                        <a:t>TPM</a:t>
                      </a:r>
                    </a:p>
                  </a:txBody>
                  <a:tcPr/>
                </a:tc>
                <a:tc>
                  <a:txBody>
                    <a:bodyPr/>
                    <a:lstStyle/>
                    <a:p>
                      <a:r>
                        <a:rPr lang="en-US" dirty="0"/>
                        <a:t>Attestation / Measurement of SW running on a device</a:t>
                      </a:r>
                    </a:p>
                  </a:txBody>
                  <a:tcPr/>
                </a:tc>
                <a:extLst>
                  <a:ext uri="{0D108BD9-81ED-4DB2-BD59-A6C34878D82A}">
                    <a16:rowId xmlns:a16="http://schemas.microsoft.com/office/drawing/2014/main" val="3057965412"/>
                  </a:ext>
                </a:extLst>
              </a:tr>
              <a:tr h="483440">
                <a:tc>
                  <a:txBody>
                    <a:bodyPr/>
                    <a:lstStyle/>
                    <a:p>
                      <a:r>
                        <a:rPr lang="en-US" dirty="0"/>
                        <a:t>BRSKI / Zero Touch</a:t>
                      </a:r>
                    </a:p>
                  </a:txBody>
                  <a:tcPr/>
                </a:tc>
                <a:tc>
                  <a:txBody>
                    <a:bodyPr/>
                    <a:lstStyle/>
                    <a:p>
                      <a:r>
                        <a:rPr lang="en-US" dirty="0"/>
                        <a:t>Authenticates IoT devices for enrollment in IoT management system</a:t>
                      </a:r>
                    </a:p>
                  </a:txBody>
                  <a:tcPr/>
                </a:tc>
                <a:extLst>
                  <a:ext uri="{0D108BD9-81ED-4DB2-BD59-A6C34878D82A}">
                    <a16:rowId xmlns:a16="http://schemas.microsoft.com/office/drawing/2014/main" val="257803294"/>
                  </a:ext>
                </a:extLst>
              </a:tr>
            </a:tbl>
          </a:graphicData>
        </a:graphic>
      </p:graphicFrame>
      <p:sp>
        <p:nvSpPr>
          <p:cNvPr id="4" name="Title 3">
            <a:extLst>
              <a:ext uri="{FF2B5EF4-FFF2-40B4-BE49-F238E27FC236}">
                <a16:creationId xmlns:a16="http://schemas.microsoft.com/office/drawing/2014/main" id="{FA9C5FDD-48A6-7B4B-AB36-EFD7114FCA8D}"/>
              </a:ext>
            </a:extLst>
          </p:cNvPr>
          <p:cNvSpPr>
            <a:spLocks noGrp="1"/>
          </p:cNvSpPr>
          <p:nvPr>
            <p:ph type="title"/>
          </p:nvPr>
        </p:nvSpPr>
        <p:spPr/>
        <p:txBody>
          <a:bodyPr/>
          <a:lstStyle/>
          <a:p>
            <a:r>
              <a:rPr lang="en-US" dirty="0"/>
              <a:t>Similar and Related Technologies</a:t>
            </a:r>
          </a:p>
        </p:txBody>
      </p:sp>
    </p:spTree>
    <p:extLst>
      <p:ext uri="{BB962C8B-B14F-4D97-AF65-F5344CB8AC3E}">
        <p14:creationId xmlns:p14="http://schemas.microsoft.com/office/powerpoint/2010/main" val="221365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269A-66C0-ED44-BBEB-50CA6B4A740B}"/>
              </a:ext>
            </a:extLst>
          </p:cNvPr>
          <p:cNvSpPr>
            <a:spLocks noGrp="1"/>
          </p:cNvSpPr>
          <p:nvPr>
            <p:ph type="title"/>
          </p:nvPr>
        </p:nvSpPr>
        <p:spPr/>
        <p:txBody>
          <a:bodyPr/>
          <a:lstStyle/>
          <a:p>
            <a:r>
              <a:rPr lang="en-US" dirty="0"/>
              <a:t>More Info</a:t>
            </a:r>
          </a:p>
        </p:txBody>
      </p:sp>
      <p:sp>
        <p:nvSpPr>
          <p:cNvPr id="3" name="Content Placeholder 2">
            <a:extLst>
              <a:ext uri="{FF2B5EF4-FFF2-40B4-BE49-F238E27FC236}">
                <a16:creationId xmlns:a16="http://schemas.microsoft.com/office/drawing/2014/main" id="{01DE9B68-29B4-E448-A2D9-9031030A452E}"/>
              </a:ext>
            </a:extLst>
          </p:cNvPr>
          <p:cNvSpPr>
            <a:spLocks noGrp="1"/>
          </p:cNvSpPr>
          <p:nvPr>
            <p:ph sz="quarter" idx="12"/>
          </p:nvPr>
        </p:nvSpPr>
        <p:spPr/>
        <p:txBody>
          <a:bodyPr/>
          <a:lstStyle/>
          <a:p>
            <a:r>
              <a:rPr lang="en-US" dirty="0"/>
              <a:t>Non-WG mailing list: </a:t>
            </a:r>
            <a:r>
              <a:rPr lang="en-US" dirty="0">
                <a:hlinkClick r:id="rId2"/>
              </a:rPr>
              <a:t>eat@ietf.org</a:t>
            </a:r>
            <a:endParaRPr lang="en-US" dirty="0"/>
          </a:p>
          <a:p>
            <a:r>
              <a:rPr lang="en-US" dirty="0"/>
              <a:t>Mail list info: https://</a:t>
            </a:r>
            <a:r>
              <a:rPr lang="en-US" dirty="0" err="1"/>
              <a:t>www.ietf.org</a:t>
            </a:r>
            <a:r>
              <a:rPr lang="en-US" dirty="0"/>
              <a:t>/mailman/</a:t>
            </a:r>
            <a:r>
              <a:rPr lang="en-US" dirty="0" err="1"/>
              <a:t>listinfo</a:t>
            </a:r>
            <a:r>
              <a:rPr lang="en-US" dirty="0"/>
              <a:t>/EAT</a:t>
            </a:r>
          </a:p>
          <a:p>
            <a:r>
              <a:rPr lang="en-US" dirty="0"/>
              <a:t>Draft document: https://</a:t>
            </a:r>
            <a:r>
              <a:rPr lang="en-US" dirty="0" err="1"/>
              <a:t>tools.ietf.org</a:t>
            </a:r>
            <a:r>
              <a:rPr lang="en-US" dirty="0"/>
              <a:t>/html/draft-mandyam-eat-00</a:t>
            </a:r>
          </a:p>
          <a:p>
            <a:r>
              <a:rPr lang="en-US" dirty="0" err="1"/>
              <a:t>Github</a:t>
            </a:r>
            <a:r>
              <a:rPr lang="en-US" dirty="0"/>
              <a:t>: https://</a:t>
            </a:r>
            <a:r>
              <a:rPr lang="en-US" dirty="0" err="1"/>
              <a:t>github.com</a:t>
            </a:r>
            <a:r>
              <a:rPr lang="en-US" dirty="0"/>
              <a:t>/eat-</a:t>
            </a:r>
            <a:r>
              <a:rPr lang="en-US" dirty="0" err="1"/>
              <a:t>ietf</a:t>
            </a:r>
            <a:r>
              <a:rPr lang="en-US" dirty="0"/>
              <a:t>-</a:t>
            </a:r>
            <a:r>
              <a:rPr lang="en-US" dirty="0" err="1"/>
              <a:t>wg</a:t>
            </a:r>
            <a:endParaRPr lang="en-US" dirty="0"/>
          </a:p>
        </p:txBody>
      </p:sp>
      <p:sp>
        <p:nvSpPr>
          <p:cNvPr id="5" name="Footer Placeholder 4">
            <a:extLst>
              <a:ext uri="{FF2B5EF4-FFF2-40B4-BE49-F238E27FC236}">
                <a16:creationId xmlns:a16="http://schemas.microsoft.com/office/drawing/2014/main" id="{D3D7CDE7-1893-7446-9AAA-49465A6B3A97}"/>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42617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Presentation1" id="{AF659E09-988D-45D0-83CB-DF5B68648978}" vid="{5D9E8444-7367-4E87-9C69-0075BEB264D1}"/>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Qualcomm</Template>
  <TotalTime>3284</TotalTime>
  <Words>534</Words>
  <Application>Microsoft Macintosh PowerPoint</Application>
  <PresentationFormat>Widescreen</PresentationFormat>
  <Paragraphs>91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Century Gothic</vt:lpstr>
      <vt:lpstr>Microsoft Sans Serif</vt:lpstr>
      <vt:lpstr>Qualcomm</vt:lpstr>
      <vt:lpstr>Entity Attestation Token (EAT)  Laurence Lundblade  July 2018   </vt:lpstr>
      <vt:lpstr>PowerPoint Presentation</vt:lpstr>
      <vt:lpstr>End-End Attestation Flow</vt:lpstr>
      <vt:lpstr>EAT Format</vt:lpstr>
      <vt:lpstr>Similar and Related Technologies</vt:lpstr>
      <vt:lpstr>More Info</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Laurence Lundblade</dc:creator>
  <cp:lastModifiedBy>Laurence Lundblade</cp:lastModifiedBy>
  <cp:revision>20</cp:revision>
  <cp:lastPrinted>2018-06-15T01:17:32Z</cp:lastPrinted>
  <dcterms:created xsi:type="dcterms:W3CDTF">2018-05-17T18:56:46Z</dcterms:created>
  <dcterms:modified xsi:type="dcterms:W3CDTF">2018-07-17T15:23:45Z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