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
  </p:notesMasterIdLst>
  <p:handoutMasterIdLst>
    <p:handoutMasterId r:id="rId5"/>
  </p:handoutMasterIdLst>
  <p:sldIdLst>
    <p:sldId id="1117" r:id="rId2"/>
    <p:sldId id="1118" r:id="rId3"/>
  </p:sldIdLst>
  <p:sldSz cx="12192000" cy="6858000"/>
  <p:notesSz cx="6858000" cy="9144000"/>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8" userDrawn="1">
          <p15:clr>
            <a:srgbClr val="A4A3A4"/>
          </p15:clr>
        </p15:guide>
        <p15:guide id="2" pos="76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4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050"/>
    <a:srgbClr val="190000"/>
    <a:srgbClr val="F816D8"/>
    <a:srgbClr val="DDDFE5"/>
    <a:srgbClr val="F2F2F2"/>
    <a:srgbClr val="6AB19B"/>
    <a:srgbClr val="E04F4F"/>
    <a:srgbClr val="294D42"/>
    <a:srgbClr val="000000"/>
    <a:srgbClr val="DE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5840" autoAdjust="0"/>
  </p:normalViewPr>
  <p:slideViewPr>
    <p:cSldViewPr snapToGrid="0">
      <p:cViewPr varScale="1">
        <p:scale>
          <a:sx n="121" d="100"/>
          <a:sy n="121" d="100"/>
        </p:scale>
        <p:origin x="176" y="392"/>
      </p:cViewPr>
      <p:guideLst>
        <p:guide orient="horz" pos="2968"/>
        <p:guide pos="7632"/>
      </p:guideLst>
    </p:cSldViewPr>
  </p:slideViewPr>
  <p:outlineViewPr>
    <p:cViewPr>
      <p:scale>
        <a:sx n="33" d="100"/>
        <a:sy n="33" d="100"/>
      </p:scale>
      <p:origin x="0" y="-49468"/>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16" d="100"/>
          <a:sy n="116" d="100"/>
        </p:scale>
        <p:origin x="4428"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tableStyles" Target="tableStyles.xml"/><Relationship Id="rId5" Type="http://schemas.openxmlformats.org/officeDocument/2006/relationships/handoutMaster" Target="handoutMasters/handoutMaster1.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484094" y="8591550"/>
            <a:ext cx="2811555" cy="298018"/>
          </a:xfrm>
          <a:prstGeom prst="rect">
            <a:avLst/>
          </a:prstGeom>
        </p:spPr>
        <p:txBody>
          <a:bodyPr vert="horz" lIns="0" tIns="0" rIns="0" bIns="0" rtlCol="0" anchor="b"/>
          <a:lstStyle>
            <a:lvl1pPr algn="l">
              <a:defRPr sz="1200"/>
            </a:lvl1pPr>
          </a:lstStyle>
          <a:p>
            <a:pPr>
              <a:lnSpc>
                <a:spcPct val="93000"/>
              </a:lnSpc>
            </a:pPr>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5" name="Slide Number Placeholder 4"/>
          <p:cNvSpPr>
            <a:spLocks noGrp="1"/>
          </p:cNvSpPr>
          <p:nvPr>
            <p:ph type="sldNum" sz="quarter" idx="3"/>
          </p:nvPr>
        </p:nvSpPr>
        <p:spPr>
          <a:xfrm>
            <a:off x="5203825" y="8591550"/>
            <a:ext cx="1186217" cy="298018"/>
          </a:xfrm>
          <a:prstGeom prst="rect">
            <a:avLst/>
          </a:prstGeom>
        </p:spPr>
        <p:txBody>
          <a:bodyPr vert="horz" lIns="0" tIns="0" rIns="0" bIns="0" rtlCol="0" anchor="b"/>
          <a:lstStyle>
            <a:lvl1pPr algn="r">
              <a:defRPr sz="1200"/>
            </a:lvl1pPr>
          </a:lstStyle>
          <a:p>
            <a:pPr>
              <a:lnSpc>
                <a:spcPct val="93000"/>
              </a:lnSpc>
            </a:pPr>
            <a:fld id="{CCF787FE-A727-45E5-A50B-58A9041FD46F}" type="slidenum">
              <a:rPr lang="en-US" sz="800">
                <a:solidFill>
                  <a:schemeClr val="tx1">
                    <a:lumMod val="50000"/>
                    <a:lumOff val="50000"/>
                  </a:schemeClr>
                </a:solidFill>
                <a:latin typeface="Microsoft Sans Serif" panose="020B0604020202020204" pitchFamily="34" charset="0"/>
                <a:cs typeface="Microsoft Sans Serif" panose="020B0604020202020204" pitchFamily="34" charset="0"/>
              </a:rPr>
              <a:pPr>
                <a:lnSpc>
                  <a:spcPct val="93000"/>
                </a:lnSpc>
              </a:pPr>
              <a:t>‹#›</a:t>
            </a:fld>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6" name="Freeform 5">
            <a:extLst>
              <a:ext uri="{FF2B5EF4-FFF2-40B4-BE49-F238E27FC236}">
                <a16:creationId xmlns:a16="http://schemas.microsoft.com/office/drawing/2014/main" id="{9433C20D-9BD1-4CBF-A6CC-339E8C451B6E}"/>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1152661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6875" y="555575"/>
            <a:ext cx="4962980" cy="2791677"/>
          </a:xfrm>
          <a:prstGeom prst="rect">
            <a:avLst/>
          </a:prstGeom>
          <a:noFill/>
          <a:ln w="9525">
            <a:solidFill>
              <a:schemeClr val="tx1">
                <a:lumMod val="50000"/>
                <a:lumOff val="50000"/>
              </a:schemeClr>
            </a:solidFill>
          </a:ln>
        </p:spPr>
        <p:txBody>
          <a:bodyPr vert="horz" lIns="91440" tIns="45720" rIns="91440" bIns="45720" rtlCol="0" anchor="ctr"/>
          <a:lstStyle/>
          <a:p>
            <a:r>
              <a:rPr lang="en-US"/>
              <a:t> </a:t>
            </a:r>
            <a:endParaRPr lang="en-US" dirty="0"/>
          </a:p>
        </p:txBody>
      </p:sp>
      <p:sp>
        <p:nvSpPr>
          <p:cNvPr id="5" name="Notes Placeholder 4"/>
          <p:cNvSpPr>
            <a:spLocks noGrp="1"/>
          </p:cNvSpPr>
          <p:nvPr>
            <p:ph type="body" sz="quarter" idx="3"/>
          </p:nvPr>
        </p:nvSpPr>
        <p:spPr>
          <a:xfrm>
            <a:off x="946875" y="3502090"/>
            <a:ext cx="4962980" cy="487811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244709" y="8588760"/>
            <a:ext cx="4700354" cy="300808"/>
          </a:xfrm>
          <a:prstGeom prst="rect">
            <a:avLst/>
          </a:prstGeom>
        </p:spPr>
        <p:txBody>
          <a:bodyPr vert="horz" lIns="0" tIns="0" rIns="0" bIns="0" rtlCol="0" anchor="b" anchorCtr="0"/>
          <a:lstStyle>
            <a:lvl1pPr>
              <a:def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r>
              <a:rPr lang="en-US"/>
              <a:t>Footer</a:t>
            </a:r>
          </a:p>
        </p:txBody>
      </p:sp>
      <p:sp>
        <p:nvSpPr>
          <p:cNvPr id="7" name="Slide Number Placeholder 6"/>
          <p:cNvSpPr>
            <a:spLocks noGrp="1"/>
          </p:cNvSpPr>
          <p:nvPr>
            <p:ph type="sldNum" sz="quarter" idx="5"/>
          </p:nvPr>
        </p:nvSpPr>
        <p:spPr>
          <a:xfrm>
            <a:off x="5203825" y="8588760"/>
            <a:ext cx="1395413" cy="300808"/>
          </a:xfrm>
          <a:prstGeom prst="rect">
            <a:avLst/>
          </a:prstGeom>
        </p:spPr>
        <p:txBody>
          <a:bodyPr vert="horz" lIns="0" tIns="0" rIns="0" bIns="0" rtlCol="0" anchor="b" anchorCtr="0"/>
          <a:lstStyle>
            <a:lvl1pPr algn="r">
              <a:defRPr lang="en-US" sz="800" smtClean="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fld id="{785BB0B3-964C-4CDE-9D3D-0BF955B8C425}" type="slidenum">
              <a:rPr lang="en-US" smtClean="0"/>
              <a:pPr>
                <a:lnSpc>
                  <a:spcPct val="93000"/>
                </a:lnSpc>
              </a:pPr>
              <a:t>‹#›</a:t>
            </a:fld>
            <a:endParaRPr lang="en-US" dirty="0"/>
          </a:p>
        </p:txBody>
      </p:sp>
      <p:sp>
        <p:nvSpPr>
          <p:cNvPr id="8" name="Freeform 5">
            <a:extLst>
              <a:ext uri="{FF2B5EF4-FFF2-40B4-BE49-F238E27FC236}">
                <a16:creationId xmlns:a16="http://schemas.microsoft.com/office/drawing/2014/main" id="{081A910F-E215-4375-98BC-8AF00B8B77B4}"/>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86400577"/>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lnSpc>
        <a:spcPct val="107000"/>
      </a:lnSpc>
      <a:buFont typeface="Arial" panose="020B0604020202020204" pitchFamily="34" charset="0"/>
      <a:buNone/>
      <a:defRPr lang="en-US" sz="1400" kern="1200" dirty="0" smtClean="0">
        <a:solidFill>
          <a:schemeClr val="tx1">
            <a:lumMod val="85000"/>
            <a:lumOff val="15000"/>
          </a:schemeClr>
        </a:solidFill>
        <a:latin typeface="Microsoft Sans Serif" panose="020B0604020202020204" pitchFamily="34" charset="0"/>
        <a:ea typeface="+mn-ea"/>
        <a:cs typeface="Microsoft Sans Serif" panose="020B0604020202020204" pitchFamily="34" charset="0"/>
      </a:defRPr>
    </a:lvl1pPr>
    <a:lvl2pPr marL="111125" indent="-111125" algn="l" defTabSz="914400" rtl="0" eaLnBrk="1" latinLnBrk="0" hangingPunct="1">
      <a:lnSpc>
        <a:spcPct val="107000"/>
      </a:lnSpc>
      <a:buFont typeface="Arial" panose="020B0604020202020204" pitchFamily="34" charset="0"/>
      <a:buChar char="•"/>
      <a:defRPr sz="1400" kern="1200">
        <a:solidFill>
          <a:schemeClr val="tx1">
            <a:lumMod val="85000"/>
            <a:lumOff val="15000"/>
          </a:schemeClr>
        </a:solidFill>
        <a:latin typeface="Microsoft Sans Serif" panose="020B0604020202020204" pitchFamily="34" charset="0"/>
        <a:ea typeface="+mn-ea"/>
        <a:cs typeface="+mn-cs"/>
      </a:defRPr>
    </a:lvl2pPr>
    <a:lvl3pPr marL="230188" indent="-119063"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3pPr>
    <a:lvl4pPr marL="341313" indent="-111125" algn="l" defTabSz="914400" rtl="0" eaLnBrk="1" latinLnBrk="0" hangingPunct="1">
      <a:lnSpc>
        <a:spcPct val="98000"/>
      </a:lnSpc>
      <a:buFont typeface="Arial"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4pPr>
    <a:lvl5pPr marL="461963" indent="-120650"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2240" userDrawn="1">
          <p15:clr>
            <a:srgbClr val="F26B43"/>
          </p15:clr>
        </p15:guide>
        <p15:guide id="2" pos="155" userDrawn="1">
          <p15:clr>
            <a:srgbClr val="F26B43"/>
          </p15:clr>
        </p15:guide>
        <p15:guide id="3" pos="3115" userDrawn="1">
          <p15:clr>
            <a:srgbClr val="F26B43"/>
          </p15:clr>
        </p15:guide>
        <p15:guide id="4" pos="3278" userDrawn="1">
          <p15:clr>
            <a:srgbClr val="F26B43"/>
          </p15:clr>
        </p15:guide>
        <p15:guide id="5" pos="4157" userDrawn="1">
          <p15:clr>
            <a:srgbClr val="F26B43"/>
          </p15:clr>
        </p15:guide>
        <p15:guide id="7" pos="7680" userDrawn="1">
          <p15:clr>
            <a:srgbClr val="F26B43"/>
          </p15:clr>
        </p15:guide>
      </p15:sldGuideLst>
    </p:ext>
  </p:extLst>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12585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BDDB8C03-07B4-4533-BAD5-81ABB73A11D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154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1C590B01-8FA8-4F37-A7F4-7A47DA255144}"/>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493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7FD96441-ABA2-4111-A5CB-32BCB29235B9}"/>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254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ED1B9C24-EF11-4E2C-A4E2-9953587E4AB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1819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691785B5-450D-4D9C-AF78-E0BCA291EAD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12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CD751FBA-BB3D-4EB3-8730-523C1B8E423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220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AC2321B-8144-4C7C-90AB-3068D5E236DD}"/>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3488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3B9F367-5273-4098-85EF-76069E6BE529}"/>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0817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6E1F5C1-7965-44F0-AC21-8B61D0E99C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5472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8ADC46CF-FB24-453C-AA66-FB54B937C7D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3715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6378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849781E-47E1-4D42-B04A-351F1041127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132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BFDA095-18AD-4CD4-BE6D-A29020FC2516}"/>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25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DCAC94D-95BA-4EA9-9AC8-22A3151E3997}"/>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6908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C8B9117A-45C8-41B8-A737-D5E3DDD673C1}"/>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88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3DE1ADF2-1F17-43A1-A385-A237AFE3253C}"/>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3870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C1442D5-AD6A-45E3-8351-EC243B0008F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637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33FCEADD-7D87-4F38-B124-99BC46562D2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2977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87CECA87-665D-4422-BFD8-C14511DAB20A}"/>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1232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91DDB5E-A32A-4871-AC95-3D19FCD67740}"/>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712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5FA51CC5-68A4-4BAF-99A2-E4F88105CC67}"/>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94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31834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74A5DE2-FD46-41C2-992A-25069F64CEFC}"/>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573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8F7DAADF-C002-4FC3-9ADD-BE1237EA6DF9}"/>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1370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27FAF4D7-2DD3-4685-91D9-73F6C3B57BF0}"/>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56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dirty="0" err="1">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930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560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19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5269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38992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251976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8334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4">
            <a:extLst>
              <a:ext uri="{FF2B5EF4-FFF2-40B4-BE49-F238E27FC236}">
                <a16:creationId xmlns:a16="http://schemas.microsoft.com/office/drawing/2014/main" id="{E2069815-7C74-4EFC-BAEB-378036544812}"/>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3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C835D43-8A65-4035-A683-22A12DBD52F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5ECB9C80-4B52-44F0-A52E-551E207FA5BB}"/>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106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FECA1437-2DE4-4541-8CC7-542EB1A660B2}"/>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2A7A2340-A86B-4E79-9FF2-BDEACDC1434A}"/>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6477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D3C36F5-9C2E-4267-B9D8-9CBB3C38A90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97EA16B3-77C2-4F46-A9F1-67927CB1CB7C}"/>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42469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emplate Option 3 (Subtitle/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9F31402E-0393-4C7F-A6D7-8632111F3BFF}"/>
              </a:ext>
            </a:extLst>
          </p:cNvPr>
          <p:cNvSpPr>
            <a:spLocks noGrp="1"/>
          </p:cNvSpPr>
          <p:nvPr>
            <p:ph sz="quarter" idx="12"/>
          </p:nvPr>
        </p:nvSpPr>
        <p:spPr>
          <a:xfrm>
            <a:off x="381000" y="1485900"/>
            <a:ext cx="11430000" cy="468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6">
            <a:extLst>
              <a:ext uri="{FF2B5EF4-FFF2-40B4-BE49-F238E27FC236}">
                <a16:creationId xmlns:a16="http://schemas.microsoft.com/office/drawing/2014/main" id="{98CD7DD4-8AEA-4D04-A9C6-E04C99AB14BC}"/>
              </a:ext>
            </a:extLst>
          </p:cNvPr>
          <p:cNvSpPr>
            <a:spLocks noGrp="1"/>
          </p:cNvSpPr>
          <p:nvPr>
            <p:ph type="title"/>
          </p:nvPr>
        </p:nvSpPr>
        <p:spPr>
          <a:xfrm>
            <a:off x="381000" y="228601"/>
            <a:ext cx="11430000" cy="914399"/>
          </a:xfrm>
        </p:spPr>
        <p:txBody>
          <a:bodyPr/>
          <a:lstStyle/>
          <a:p>
            <a:r>
              <a:rPr lang="en-US"/>
              <a:t>Click to edit Master title style</a:t>
            </a:r>
          </a:p>
        </p:txBody>
      </p:sp>
    </p:spTree>
    <p:extLst>
      <p:ext uri="{BB962C8B-B14F-4D97-AF65-F5344CB8AC3E}">
        <p14:creationId xmlns:p14="http://schemas.microsoft.com/office/powerpoint/2010/main" val="1574998042"/>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77F368D0-FB27-454C-A516-F7BCCD47B28F}"/>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0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7362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endParaRPr lang="en-US" dirty="0"/>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8E56FFB8-9276-4D42-BEB3-073CF1C18C1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671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endParaRPr lang="en-US" dirty="0"/>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E6BF56D4-6CCF-4B04-8451-164C779269E9}"/>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9527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2D5628E-33B8-4C71-98B1-788148D7233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8255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endParaRPr lang="en-US" dirty="0"/>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3690409294"/>
      </p:ext>
    </p:extLst>
  </p:cSld>
  <p:clrMap bg1="lt1" tx1="dk1" bg2="lt2" tx2="dk2" accent1="accent1" accent2="accent2" accent3="accent3" accent4="accent4" accent5="accent5" accent6="accent6" hlink="hlink" folHlink="folHlink"/>
  <p:sldLayoutIdLst>
    <p:sldLayoutId id="2147483665" r:id="rId1"/>
    <p:sldLayoutId id="2147483731" r:id="rId2"/>
    <p:sldLayoutId id="2147483732" r:id="rId3"/>
    <p:sldLayoutId id="2147483654" r:id="rId4"/>
    <p:sldLayoutId id="2147483678" r:id="rId5"/>
    <p:sldLayoutId id="2147483650" r:id="rId6"/>
    <p:sldLayoutId id="2147483652" r:id="rId7"/>
    <p:sldLayoutId id="2147483660" r:id="rId8"/>
    <p:sldLayoutId id="2147483998" r:id="rId9"/>
    <p:sldLayoutId id="2147484001" r:id="rId10"/>
    <p:sldLayoutId id="2147484005" r:id="rId11"/>
    <p:sldLayoutId id="2147484040" r:id="rId12"/>
    <p:sldLayoutId id="2147483959" r:id="rId13"/>
    <p:sldLayoutId id="2147483962" r:id="rId14"/>
    <p:sldLayoutId id="2147483966" r:id="rId15"/>
    <p:sldLayoutId id="2147483971" r:id="rId16"/>
    <p:sldLayoutId id="2147483976" r:id="rId17"/>
    <p:sldLayoutId id="2147483981" r:id="rId18"/>
    <p:sldLayoutId id="2147483985" r:id="rId19"/>
    <p:sldLayoutId id="2147483990" r:id="rId20"/>
    <p:sldLayoutId id="2147484013" r:id="rId21"/>
    <p:sldLayoutId id="2147484021" r:id="rId22"/>
    <p:sldLayoutId id="2147484032" r:id="rId23"/>
    <p:sldLayoutId id="2147484060" r:id="rId24"/>
    <p:sldLayoutId id="2147484065" r:id="rId25"/>
    <p:sldLayoutId id="2147484074" r:id="rId26"/>
    <p:sldLayoutId id="2147484084" r:id="rId27"/>
    <p:sldLayoutId id="2147484099" r:id="rId28"/>
    <p:sldLayoutId id="2147484128" r:id="rId29"/>
    <p:sldLayoutId id="2147484132" r:id="rId30"/>
    <p:sldLayoutId id="2147484137" r:id="rId31"/>
    <p:sldLayoutId id="2147484141" r:id="rId32"/>
    <p:sldLayoutId id="2147483677" r:id="rId33"/>
    <p:sldLayoutId id="2147483691" r:id="rId34"/>
    <p:sldLayoutId id="2147483693" r:id="rId35"/>
    <p:sldLayoutId id="2147483675" r:id="rId36"/>
    <p:sldLayoutId id="2147483777" r:id="rId37"/>
    <p:sldLayoutId id="2147483728" r:id="rId38"/>
    <p:sldLayoutId id="2147483729" r:id="rId39"/>
    <p:sldLayoutId id="2147484147" r:id="rId40"/>
    <p:sldLayoutId id="2147483934" r:id="rId41"/>
    <p:sldLayoutId id="2147484153" r:id="rId42"/>
    <p:sldLayoutId id="2147484158"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03" userDrawn="1">
          <p15:clr>
            <a:srgbClr val="F26B43"/>
          </p15:clr>
        </p15:guide>
        <p15:guide id="2" pos="309" userDrawn="1">
          <p15:clr>
            <a:srgbClr val="F26B43"/>
          </p15:clr>
        </p15:guide>
        <p15:guide id="3" orient="horz" pos="1075" userDrawn="1">
          <p15:clr>
            <a:srgbClr val="F26B43"/>
          </p15:clr>
        </p15:guide>
        <p15:guide id="4" orient="horz" pos="314" userDrawn="1">
          <p15:clr>
            <a:srgbClr val="F26B43"/>
          </p15:clr>
        </p15:guide>
        <p15:guide id="6" pos="7359" userDrawn="1">
          <p15:clr>
            <a:srgbClr val="F26B43"/>
          </p15:clr>
        </p15:guide>
        <p15:guide id="7" orient="horz" pos="4181" userDrawn="1">
          <p15:clr>
            <a:srgbClr val="F26B43"/>
          </p15:clr>
        </p15:guide>
        <p15:guide id="8" orient="horz" pos="571" userDrawn="1">
          <p15:clr>
            <a:srgbClr val="F26B43"/>
          </p15:clr>
        </p15:guide>
        <p15:guide id="9" pos="331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FF85F2-0C93-0A4C-92CD-A05F12CD9B94}"/>
              </a:ext>
            </a:extLst>
          </p:cNvPr>
          <p:cNvSpPr>
            <a:spLocks noGrp="1"/>
          </p:cNvSpPr>
          <p:nvPr>
            <p:ph type="title"/>
          </p:nvPr>
        </p:nvSpPr>
        <p:spPr/>
        <p:txBody>
          <a:bodyPr/>
          <a:lstStyle/>
          <a:p>
            <a:r>
              <a:rPr lang="en-US" dirty="0"/>
              <a:t>Attestation Model &amp; Terminology</a:t>
            </a:r>
          </a:p>
        </p:txBody>
      </p:sp>
      <p:sp>
        <p:nvSpPr>
          <p:cNvPr id="100" name="TextBox 99">
            <a:extLst>
              <a:ext uri="{FF2B5EF4-FFF2-40B4-BE49-F238E27FC236}">
                <a16:creationId xmlns:a16="http://schemas.microsoft.com/office/drawing/2014/main" id="{C95A397F-72C8-8E45-BBF7-7B0902A97C12}"/>
              </a:ext>
            </a:extLst>
          </p:cNvPr>
          <p:cNvSpPr txBox="1"/>
          <p:nvPr/>
        </p:nvSpPr>
        <p:spPr>
          <a:xfrm>
            <a:off x="6221406" y="1310219"/>
            <a:ext cx="4451356" cy="858640"/>
          </a:xfrm>
          <a:prstGeom prst="rect">
            <a:avLst/>
          </a:prstGeom>
          <a:solidFill>
            <a:srgbClr val="33ACC4"/>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Entity Manufacturer </a:t>
            </a:r>
          </a:p>
        </p:txBody>
      </p:sp>
      <p:sp>
        <p:nvSpPr>
          <p:cNvPr id="101" name="TextBox 100">
            <a:extLst>
              <a:ext uri="{FF2B5EF4-FFF2-40B4-BE49-F238E27FC236}">
                <a16:creationId xmlns:a16="http://schemas.microsoft.com/office/drawing/2014/main" id="{E08C41AB-6FF6-EF45-95E0-BDEE702EF4F4}"/>
              </a:ext>
            </a:extLst>
          </p:cNvPr>
          <p:cNvSpPr txBox="1"/>
          <p:nvPr/>
        </p:nvSpPr>
        <p:spPr>
          <a:xfrm>
            <a:off x="443956" y="2833491"/>
            <a:ext cx="3927566" cy="2638194"/>
          </a:xfrm>
          <a:prstGeom prst="rect">
            <a:avLst/>
          </a:prstGeom>
          <a:solidFill>
            <a:srgbClr val="33ACC4"/>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Entity</a:t>
            </a:r>
            <a:endParaRPr kumimoji="0" lang="en-US" sz="1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02" name="TextBox 101">
            <a:extLst>
              <a:ext uri="{FF2B5EF4-FFF2-40B4-BE49-F238E27FC236}">
                <a16:creationId xmlns:a16="http://schemas.microsoft.com/office/drawing/2014/main" id="{9FE77A73-0A5D-A74A-ACB4-077D87C18EEC}"/>
              </a:ext>
            </a:extLst>
          </p:cNvPr>
          <p:cNvSpPr txBox="1"/>
          <p:nvPr/>
        </p:nvSpPr>
        <p:spPr>
          <a:xfrm>
            <a:off x="6375431" y="3705525"/>
            <a:ext cx="5277308" cy="2447240"/>
          </a:xfrm>
          <a:prstGeom prst="rect">
            <a:avLst/>
          </a:prstGeom>
          <a:solidFill>
            <a:srgbClr val="33ACC4"/>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Relying Party</a:t>
            </a:r>
            <a:r>
              <a:rPr kumimoji="0" lang="en-US" sz="2000" b="0" i="0" u="none" strike="noStrike" kern="0" cap="none" spc="0" normalizeH="0" baseline="0" noProof="0" dirty="0">
                <a:ln>
                  <a:noFill/>
                </a:ln>
                <a:solidFill>
                  <a:prstClr val="white"/>
                </a:solidFill>
                <a:effectLst/>
                <a:uLnTx/>
                <a:uFillTx/>
                <a:latin typeface="Arial"/>
              </a:rPr>
              <a:t> </a:t>
            </a:r>
          </a:p>
        </p:txBody>
      </p:sp>
      <p:cxnSp>
        <p:nvCxnSpPr>
          <p:cNvPr id="103" name="Curved Connector 102">
            <a:extLst>
              <a:ext uri="{FF2B5EF4-FFF2-40B4-BE49-F238E27FC236}">
                <a16:creationId xmlns:a16="http://schemas.microsoft.com/office/drawing/2014/main" id="{2589C30B-7B4E-E340-8C8A-333AB6CE374E}"/>
              </a:ext>
            </a:extLst>
          </p:cNvPr>
          <p:cNvCxnSpPr>
            <a:cxnSpLocks/>
            <a:stCxn id="100" idx="1"/>
            <a:endCxn id="60" idx="0"/>
          </p:cNvCxnSpPr>
          <p:nvPr/>
        </p:nvCxnSpPr>
        <p:spPr>
          <a:xfrm rot="10800000" flipV="1">
            <a:off x="3102286" y="1739538"/>
            <a:ext cx="3119121" cy="1515635"/>
          </a:xfrm>
          <a:prstGeom prst="curvedConnector2">
            <a:avLst/>
          </a:prstGeom>
          <a:noFill/>
          <a:ln w="38100" cap="flat" cmpd="sng" algn="ctr">
            <a:solidFill>
              <a:srgbClr val="015486"/>
            </a:solidFill>
            <a:prstDash val="solid"/>
            <a:miter lim="800000"/>
            <a:headEnd type="triangle" w="lg" len="med"/>
            <a:tailEnd type="triangle" w="lg" len="med"/>
          </a:ln>
          <a:effectLst/>
        </p:spPr>
      </p:cxnSp>
      <p:cxnSp>
        <p:nvCxnSpPr>
          <p:cNvPr id="104" name="Curved Connector 103">
            <a:extLst>
              <a:ext uri="{FF2B5EF4-FFF2-40B4-BE49-F238E27FC236}">
                <a16:creationId xmlns:a16="http://schemas.microsoft.com/office/drawing/2014/main" id="{492F56C8-3846-FD47-BBE8-0B477C7B1D7A}"/>
              </a:ext>
            </a:extLst>
          </p:cNvPr>
          <p:cNvCxnSpPr>
            <a:cxnSpLocks/>
            <a:stCxn id="61" idx="3"/>
            <a:endCxn id="108" idx="1"/>
          </p:cNvCxnSpPr>
          <p:nvPr/>
        </p:nvCxnSpPr>
        <p:spPr>
          <a:xfrm>
            <a:off x="3567536" y="4427925"/>
            <a:ext cx="3133302" cy="655412"/>
          </a:xfrm>
          <a:prstGeom prst="curvedConnector3">
            <a:avLst>
              <a:gd name="adj1" fmla="val 50000"/>
            </a:avLst>
          </a:prstGeom>
          <a:noFill/>
          <a:ln w="38100" cap="flat" cmpd="sng" algn="ctr">
            <a:solidFill>
              <a:srgbClr val="015486"/>
            </a:solidFill>
            <a:prstDash val="solid"/>
            <a:miter lim="800000"/>
            <a:headEnd type="triangle" w="lg" len="med"/>
            <a:tailEnd type="triangle" w="lg" len="med"/>
          </a:ln>
          <a:effectLst/>
        </p:spPr>
      </p:cxnSp>
      <p:cxnSp>
        <p:nvCxnSpPr>
          <p:cNvPr id="105" name="Curved Connector 104">
            <a:extLst>
              <a:ext uri="{FF2B5EF4-FFF2-40B4-BE49-F238E27FC236}">
                <a16:creationId xmlns:a16="http://schemas.microsoft.com/office/drawing/2014/main" id="{5A02002B-5FFA-8C4B-AE84-F5DB1BF8C673}"/>
              </a:ext>
            </a:extLst>
          </p:cNvPr>
          <p:cNvCxnSpPr>
            <a:cxnSpLocks/>
            <a:stCxn id="100" idx="2"/>
            <a:endCxn id="108" idx="0"/>
          </p:cNvCxnSpPr>
          <p:nvPr/>
        </p:nvCxnSpPr>
        <p:spPr>
          <a:xfrm rot="5400000">
            <a:off x="6663282" y="2997643"/>
            <a:ext cx="2612586" cy="955019"/>
          </a:xfrm>
          <a:prstGeom prst="curvedConnector3">
            <a:avLst>
              <a:gd name="adj1" fmla="val 50000"/>
            </a:avLst>
          </a:prstGeom>
          <a:noFill/>
          <a:ln w="38100" cap="flat" cmpd="sng" algn="ctr">
            <a:solidFill>
              <a:srgbClr val="015486"/>
            </a:solidFill>
            <a:prstDash val="solid"/>
            <a:miter lim="800000"/>
            <a:headEnd type="triangle" w="lg" len="med"/>
            <a:tailEnd type="triangle" w="lg" len="med"/>
          </a:ln>
          <a:effectLst/>
        </p:spPr>
      </p:cxnSp>
      <p:sp>
        <p:nvSpPr>
          <p:cNvPr id="108" name="TextBox 107">
            <a:extLst>
              <a:ext uri="{FF2B5EF4-FFF2-40B4-BE49-F238E27FC236}">
                <a16:creationId xmlns:a16="http://schemas.microsoft.com/office/drawing/2014/main" id="{6B0C12F5-8876-144D-B58D-57111FFE6A07}"/>
              </a:ext>
            </a:extLst>
          </p:cNvPr>
          <p:cNvSpPr txBox="1"/>
          <p:nvPr/>
        </p:nvSpPr>
        <p:spPr>
          <a:xfrm>
            <a:off x="6700838" y="4781445"/>
            <a:ext cx="1582453" cy="603783"/>
          </a:xfrm>
          <a:prstGeom prst="rect">
            <a:avLst/>
          </a:prstGeom>
          <a:solidFill>
            <a:srgbClr val="33ACC4">
              <a:lumMod val="50000"/>
            </a:srgbClr>
          </a:solidFill>
        </p:spPr>
        <p:txBody>
          <a:bodyPr wrap="square" lIns="91440" tIns="91440" rIns="91440" bIns="91440"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Verification</a:t>
            </a:r>
          </a:p>
        </p:txBody>
      </p:sp>
      <p:cxnSp>
        <p:nvCxnSpPr>
          <p:cNvPr id="116" name="Curved Connector 115">
            <a:extLst>
              <a:ext uri="{FF2B5EF4-FFF2-40B4-BE49-F238E27FC236}">
                <a16:creationId xmlns:a16="http://schemas.microsoft.com/office/drawing/2014/main" id="{F31757F9-704E-2A43-A16D-1562B66E637F}"/>
              </a:ext>
            </a:extLst>
          </p:cNvPr>
          <p:cNvCxnSpPr>
            <a:cxnSpLocks/>
            <a:stCxn id="108" idx="3"/>
            <a:endCxn id="50" idx="1"/>
          </p:cNvCxnSpPr>
          <p:nvPr/>
        </p:nvCxnSpPr>
        <p:spPr>
          <a:xfrm flipV="1">
            <a:off x="8283291" y="4817135"/>
            <a:ext cx="2089434" cy="266202"/>
          </a:xfrm>
          <a:prstGeom prst="curvedConnector3">
            <a:avLst>
              <a:gd name="adj1" fmla="val 50000"/>
            </a:avLst>
          </a:prstGeom>
          <a:noFill/>
          <a:ln w="28575" cap="flat" cmpd="sng" algn="ctr">
            <a:solidFill>
              <a:srgbClr val="015486"/>
            </a:solidFill>
            <a:prstDash val="solid"/>
            <a:miter lim="800000"/>
            <a:tailEnd type="triangle"/>
          </a:ln>
          <a:effectLst/>
        </p:spPr>
      </p:cxnSp>
      <p:sp>
        <p:nvSpPr>
          <p:cNvPr id="50" name="TextBox 49">
            <a:extLst>
              <a:ext uri="{FF2B5EF4-FFF2-40B4-BE49-F238E27FC236}">
                <a16:creationId xmlns:a16="http://schemas.microsoft.com/office/drawing/2014/main" id="{AFA03CC3-1D6D-684D-8744-ED60D5CEF0A4}"/>
              </a:ext>
            </a:extLst>
          </p:cNvPr>
          <p:cNvSpPr txBox="1"/>
          <p:nvPr/>
        </p:nvSpPr>
        <p:spPr>
          <a:xfrm>
            <a:off x="10372725" y="4302064"/>
            <a:ext cx="982902" cy="1030141"/>
          </a:xfrm>
          <a:prstGeom prst="rect">
            <a:avLst/>
          </a:prstGeom>
          <a:solidFill>
            <a:srgbClr val="33ACC4">
              <a:lumMod val="50000"/>
            </a:srgbClr>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rPr>
              <a:t>Trust decision logic</a:t>
            </a:r>
          </a:p>
        </p:txBody>
      </p:sp>
      <p:sp>
        <p:nvSpPr>
          <p:cNvPr id="53" name="Rounded Rectangle 52">
            <a:extLst>
              <a:ext uri="{FF2B5EF4-FFF2-40B4-BE49-F238E27FC236}">
                <a16:creationId xmlns:a16="http://schemas.microsoft.com/office/drawing/2014/main" id="{EA3F3DE8-ED72-C442-B78C-D9A24A8FD968}"/>
              </a:ext>
            </a:extLst>
          </p:cNvPr>
          <p:cNvSpPr/>
          <p:nvPr/>
        </p:nvSpPr>
        <p:spPr>
          <a:xfrm>
            <a:off x="8580403" y="4587941"/>
            <a:ext cx="1317748" cy="797287"/>
          </a:xfrm>
          <a:prstGeom prst="roundRect">
            <a:avLst>
              <a:gd name="adj" fmla="val 5580"/>
            </a:avLst>
          </a:prstGeom>
          <a:solidFill>
            <a:schemeClr val="accent6">
              <a:lumMod val="20000"/>
              <a:lumOff val="80000"/>
            </a:schemeClr>
          </a:solidFill>
          <a:ln w="38100">
            <a:noFill/>
          </a:ln>
        </p:spPr>
        <p:txBody>
          <a:bodyPr wrap="square" lIns="91440" tIns="91440" rIns="91440" bIns="91440" rtlCol="0" anchor="t">
            <a:no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2000" b="1" i="0" u="none" strike="noStrike" kern="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Verified claims</a:t>
            </a:r>
          </a:p>
        </p:txBody>
      </p:sp>
      <p:sp>
        <p:nvSpPr>
          <p:cNvPr id="60" name="Rounded Rectangle 59">
            <a:extLst>
              <a:ext uri="{FF2B5EF4-FFF2-40B4-BE49-F238E27FC236}">
                <a16:creationId xmlns:a16="http://schemas.microsoft.com/office/drawing/2014/main" id="{D50F09D4-AB2A-7644-B142-301E8C55C36B}"/>
              </a:ext>
            </a:extLst>
          </p:cNvPr>
          <p:cNvSpPr/>
          <p:nvPr/>
        </p:nvSpPr>
        <p:spPr>
          <a:xfrm>
            <a:off x="1974903" y="3255174"/>
            <a:ext cx="2254764" cy="691022"/>
          </a:xfrm>
          <a:prstGeom prst="roundRect">
            <a:avLst>
              <a:gd name="adj" fmla="val 5580"/>
            </a:avLst>
          </a:prstGeom>
          <a:solidFill>
            <a:srgbClr val="FCF3DC"/>
          </a:solidFill>
          <a:ln w="38100">
            <a:noFill/>
          </a:ln>
        </p:spPr>
        <p:txBody>
          <a:bodyPr wrap="square" lIns="91440" tIns="91440" rIns="91440" bIns="91440" rtlCol="0" anchor="t">
            <a:noAutofit/>
          </a:bodyPr>
          <a:lstStyle/>
          <a:p>
            <a:pPr lvl="0" defTabSz="893028">
              <a:buClr>
                <a:srgbClr val="FCB53B"/>
              </a:buClr>
              <a:buSzPct val="90000"/>
              <a:tabLst>
                <a:tab pos="227908" algn="l"/>
              </a:tabLst>
              <a:defRPr/>
            </a:pPr>
            <a:r>
              <a:rPr lang="en-US" sz="2000" b="1" kern="0" dirty="0">
                <a:solidFill>
                  <a:prstClr val="black">
                    <a:lumMod val="75000"/>
                    <a:lumOff val="25000"/>
                  </a:prstClr>
                </a:solidFill>
                <a:latin typeface="Times New Roman" panose="02020603050405020304" pitchFamily="18" charset="0"/>
                <a:cs typeface="Times New Roman" panose="02020603050405020304" pitchFamily="18" charset="0"/>
              </a:rPr>
              <a:t>AKM</a:t>
            </a:r>
          </a:p>
          <a:p>
            <a:pPr lvl="0" defTabSz="893028">
              <a:buClr>
                <a:srgbClr val="FCB53B"/>
              </a:buClr>
              <a:buSzPct val="90000"/>
              <a:tabLst>
                <a:tab pos="227908" algn="l"/>
              </a:tabLst>
              <a:defRPr/>
            </a:pPr>
            <a:r>
              <a:rPr lang="en-US" sz="1400" b="1" kern="0" dirty="0">
                <a:solidFill>
                  <a:prstClr val="black">
                    <a:lumMod val="75000"/>
                    <a:lumOff val="25000"/>
                  </a:prstClr>
                </a:solidFill>
                <a:latin typeface="Times New Roman" panose="02020603050405020304" pitchFamily="18" charset="0"/>
                <a:cs typeface="Times New Roman" panose="02020603050405020304" pitchFamily="18" charset="0"/>
              </a:rPr>
              <a:t>(Attestation Key Material) </a:t>
            </a:r>
            <a:endParaRPr kumimoji="0" lang="en-US" sz="1400" b="1" i="0" u="none" strike="noStrike" kern="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958BCB98-4873-1644-949B-DB99A375314C}"/>
              </a:ext>
            </a:extLst>
          </p:cNvPr>
          <p:cNvSpPr txBox="1"/>
          <p:nvPr/>
        </p:nvSpPr>
        <p:spPr>
          <a:xfrm>
            <a:off x="1974903" y="4152588"/>
            <a:ext cx="1592633" cy="550674"/>
          </a:xfrm>
          <a:prstGeom prst="rect">
            <a:avLst/>
          </a:prstGeom>
          <a:solidFill>
            <a:srgbClr val="33ACC4">
              <a:lumMod val="50000"/>
            </a:srgbClr>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rPr>
              <a:t>Token Creation and Signing</a:t>
            </a:r>
          </a:p>
        </p:txBody>
      </p:sp>
      <p:cxnSp>
        <p:nvCxnSpPr>
          <p:cNvPr id="76" name="Curved Connector 75">
            <a:extLst>
              <a:ext uri="{FF2B5EF4-FFF2-40B4-BE49-F238E27FC236}">
                <a16:creationId xmlns:a16="http://schemas.microsoft.com/office/drawing/2014/main" id="{CC974F0A-49DD-3146-8E06-A6EFB099F442}"/>
              </a:ext>
            </a:extLst>
          </p:cNvPr>
          <p:cNvCxnSpPr>
            <a:cxnSpLocks/>
            <a:stCxn id="60" idx="2"/>
            <a:endCxn id="61" idx="0"/>
          </p:cNvCxnSpPr>
          <p:nvPr/>
        </p:nvCxnSpPr>
        <p:spPr>
          <a:xfrm rot="5400000">
            <a:off x="2833557" y="3883860"/>
            <a:ext cx="206392" cy="331065"/>
          </a:xfrm>
          <a:prstGeom prst="curvedConnector3">
            <a:avLst>
              <a:gd name="adj1" fmla="val 50000"/>
            </a:avLst>
          </a:prstGeom>
          <a:noFill/>
          <a:ln w="28575" cap="flat" cmpd="sng" algn="ctr">
            <a:solidFill>
              <a:srgbClr val="015486"/>
            </a:solidFill>
            <a:prstDash val="solid"/>
            <a:miter lim="800000"/>
            <a:tailEnd type="triangle"/>
          </a:ln>
          <a:effectLst/>
        </p:spPr>
      </p:cxnSp>
      <p:cxnSp>
        <p:nvCxnSpPr>
          <p:cNvPr id="77" name="Curved Connector 76">
            <a:extLst>
              <a:ext uri="{FF2B5EF4-FFF2-40B4-BE49-F238E27FC236}">
                <a16:creationId xmlns:a16="http://schemas.microsoft.com/office/drawing/2014/main" id="{1D276D07-4A26-D847-9091-8D6788E57F4E}"/>
              </a:ext>
            </a:extLst>
          </p:cNvPr>
          <p:cNvCxnSpPr>
            <a:cxnSpLocks/>
            <a:stCxn id="78" idx="2"/>
            <a:endCxn id="61" idx="1"/>
          </p:cNvCxnSpPr>
          <p:nvPr/>
        </p:nvCxnSpPr>
        <p:spPr>
          <a:xfrm rot="16200000" flipH="1">
            <a:off x="1455205" y="3908226"/>
            <a:ext cx="125557" cy="913839"/>
          </a:xfrm>
          <a:prstGeom prst="curvedConnector2">
            <a:avLst/>
          </a:prstGeom>
          <a:noFill/>
          <a:ln w="28575" cap="flat" cmpd="sng" algn="ctr">
            <a:solidFill>
              <a:srgbClr val="015486"/>
            </a:solidFill>
            <a:prstDash val="solid"/>
            <a:miter lim="800000"/>
            <a:tailEnd type="triangle"/>
          </a:ln>
          <a:effectLst/>
        </p:spPr>
      </p:cxnSp>
      <p:sp>
        <p:nvSpPr>
          <p:cNvPr id="78" name="TextBox 77">
            <a:extLst>
              <a:ext uri="{FF2B5EF4-FFF2-40B4-BE49-F238E27FC236}">
                <a16:creationId xmlns:a16="http://schemas.microsoft.com/office/drawing/2014/main" id="{1C86D222-7AA1-D741-9EF5-1BB75561E61F}"/>
              </a:ext>
            </a:extLst>
          </p:cNvPr>
          <p:cNvSpPr txBox="1"/>
          <p:nvPr/>
        </p:nvSpPr>
        <p:spPr>
          <a:xfrm>
            <a:off x="565991" y="3730544"/>
            <a:ext cx="990146" cy="571824"/>
          </a:xfrm>
          <a:prstGeom prst="rect">
            <a:avLst/>
          </a:prstGeom>
          <a:solidFill>
            <a:schemeClr val="accent6">
              <a:lumMod val="20000"/>
              <a:lumOff val="80000"/>
            </a:schemeClr>
          </a:solidFill>
          <a:ln>
            <a:noFill/>
          </a:ln>
          <a:effectLst>
            <a:softEdge rad="25400"/>
          </a:effectLst>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Claims</a:t>
            </a:r>
          </a:p>
        </p:txBody>
      </p:sp>
      <p:sp>
        <p:nvSpPr>
          <p:cNvPr id="42" name="Rounded Rectangle 41">
            <a:extLst>
              <a:ext uri="{FF2B5EF4-FFF2-40B4-BE49-F238E27FC236}">
                <a16:creationId xmlns:a16="http://schemas.microsoft.com/office/drawing/2014/main" id="{AC9AAADF-81D0-644D-9872-9890F6F495A8}"/>
              </a:ext>
            </a:extLst>
          </p:cNvPr>
          <p:cNvSpPr/>
          <p:nvPr/>
        </p:nvSpPr>
        <p:spPr>
          <a:xfrm>
            <a:off x="4975628" y="4122684"/>
            <a:ext cx="1057974" cy="689984"/>
          </a:xfrm>
          <a:prstGeom prst="roundRect">
            <a:avLst>
              <a:gd name="adj" fmla="val 5580"/>
            </a:avLst>
          </a:prstGeom>
          <a:solidFill>
            <a:schemeClr val="accent6">
              <a:lumMod val="20000"/>
              <a:lumOff val="80000"/>
            </a:schemeClr>
          </a:solidFill>
          <a:ln w="38100">
            <a:solidFill>
              <a:schemeClr val="accent6">
                <a:lumMod val="75000"/>
              </a:schemeClr>
            </a:solidFill>
          </a:ln>
        </p:spPr>
        <p:txBody>
          <a:bodyPr wrap="square" lIns="91440" tIns="91440" rIns="91440" bIns="91440" rtlCol="0" anchor="t">
            <a:no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2000" b="1" i="0" u="none" strike="noStrike" kern="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Token</a:t>
            </a:r>
          </a:p>
        </p:txBody>
      </p:sp>
      <p:sp>
        <p:nvSpPr>
          <p:cNvPr id="24" name="TextBox 23">
            <a:extLst>
              <a:ext uri="{FF2B5EF4-FFF2-40B4-BE49-F238E27FC236}">
                <a16:creationId xmlns:a16="http://schemas.microsoft.com/office/drawing/2014/main" id="{B6FBF44D-9CDB-EB4F-A424-9098AFD7C672}"/>
              </a:ext>
            </a:extLst>
          </p:cNvPr>
          <p:cNvSpPr txBox="1"/>
          <p:nvPr/>
        </p:nvSpPr>
        <p:spPr>
          <a:xfrm rot="803343">
            <a:off x="4444526" y="4879381"/>
            <a:ext cx="1822165" cy="477054"/>
          </a:xfrm>
          <a:prstGeom prst="rect">
            <a:avLst/>
          </a:prstGeom>
          <a:noFill/>
          <a:ln>
            <a:noFill/>
          </a:ln>
        </p:spPr>
        <p:txBody>
          <a:bodyPr wrap="none" lIns="137160" tIns="91440" rIns="0" bIns="91440" rtlCol="0">
            <a:spAutoFit/>
          </a:bodyPr>
          <a:lstStyle/>
          <a:p>
            <a:pPr algn="l">
              <a:lnSpc>
                <a:spcPct val="95000"/>
              </a:lnSpc>
              <a:spcBef>
                <a:spcPts val="1200"/>
              </a:spcBef>
            </a:pPr>
            <a:r>
              <a:rPr lang="en-US" sz="2000" dirty="0">
                <a:solidFill>
                  <a:schemeClr val="accent1">
                    <a:lumMod val="50000"/>
                  </a:schemeClr>
                </a:solidFill>
                <a:latin typeface="Times New Roman" panose="02020603050405020304" pitchFamily="18" charset="0"/>
                <a:cs typeface="Times New Roman" panose="02020603050405020304" pitchFamily="18" charset="0"/>
              </a:rPr>
              <a:t>Token Transport</a:t>
            </a:r>
          </a:p>
        </p:txBody>
      </p:sp>
    </p:spTree>
    <p:extLst>
      <p:ext uri="{BB962C8B-B14F-4D97-AF65-F5344CB8AC3E}">
        <p14:creationId xmlns:p14="http://schemas.microsoft.com/office/powerpoint/2010/main" val="2509867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E75D-7C38-534E-92F2-65385FE6A12C}"/>
              </a:ext>
            </a:extLst>
          </p:cNvPr>
          <p:cNvSpPr>
            <a:spLocks noGrp="1"/>
          </p:cNvSpPr>
          <p:nvPr>
            <p:ph type="title"/>
          </p:nvPr>
        </p:nvSpPr>
        <p:spPr/>
        <p:txBody>
          <a:bodyPr/>
          <a:lstStyle/>
          <a:p>
            <a:r>
              <a:rPr lang="en-US" dirty="0"/>
              <a:t>Essential Attestation Terminology</a:t>
            </a:r>
          </a:p>
        </p:txBody>
      </p:sp>
      <p:graphicFrame>
        <p:nvGraphicFramePr>
          <p:cNvPr id="6" name="Content Placeholder 5">
            <a:extLst>
              <a:ext uri="{FF2B5EF4-FFF2-40B4-BE49-F238E27FC236}">
                <a16:creationId xmlns:a16="http://schemas.microsoft.com/office/drawing/2014/main" id="{52119C5A-6F81-384D-AA5F-64AA4DE70432}"/>
              </a:ext>
            </a:extLst>
          </p:cNvPr>
          <p:cNvGraphicFramePr>
            <a:graphicFrameLocks noGrp="1"/>
          </p:cNvGraphicFramePr>
          <p:nvPr>
            <p:ph sz="quarter" idx="12"/>
            <p:extLst>
              <p:ext uri="{D42A27DB-BD31-4B8C-83A1-F6EECF244321}">
                <p14:modId xmlns:p14="http://schemas.microsoft.com/office/powerpoint/2010/main" val="323514582"/>
              </p:ext>
            </p:extLst>
          </p:nvPr>
        </p:nvGraphicFramePr>
        <p:xfrm>
          <a:off x="283779" y="1166813"/>
          <a:ext cx="11571890" cy="5552440"/>
        </p:xfrm>
        <a:graphic>
          <a:graphicData uri="http://schemas.openxmlformats.org/drawingml/2006/table">
            <a:tbl>
              <a:tblPr firstRow="1" bandRow="1">
                <a:tableStyleId>{7DF18680-E054-41AD-8BC1-D1AEF772440D}</a:tableStyleId>
              </a:tblPr>
              <a:tblGrid>
                <a:gridCol w="2018973">
                  <a:extLst>
                    <a:ext uri="{9D8B030D-6E8A-4147-A177-3AD203B41FA5}">
                      <a16:colId xmlns:a16="http://schemas.microsoft.com/office/drawing/2014/main" val="130475326"/>
                    </a:ext>
                  </a:extLst>
                </a:gridCol>
                <a:gridCol w="1866249">
                  <a:extLst>
                    <a:ext uri="{9D8B030D-6E8A-4147-A177-3AD203B41FA5}">
                      <a16:colId xmlns:a16="http://schemas.microsoft.com/office/drawing/2014/main" val="2924205574"/>
                    </a:ext>
                  </a:extLst>
                </a:gridCol>
                <a:gridCol w="7686668">
                  <a:extLst>
                    <a:ext uri="{9D8B030D-6E8A-4147-A177-3AD203B41FA5}">
                      <a16:colId xmlns:a16="http://schemas.microsoft.com/office/drawing/2014/main" val="710603716"/>
                    </a:ext>
                  </a:extLst>
                </a:gridCol>
              </a:tblGrid>
              <a:tr h="370840">
                <a:tc>
                  <a:txBody>
                    <a:bodyPr/>
                    <a:lstStyle/>
                    <a:p>
                      <a:r>
                        <a:rPr lang="en-US" dirty="0"/>
                        <a:t>Term</a:t>
                      </a:r>
                    </a:p>
                  </a:txBody>
                  <a:tcPr/>
                </a:tc>
                <a:tc>
                  <a:txBody>
                    <a:bodyPr/>
                    <a:lstStyle/>
                    <a:p>
                      <a:r>
                        <a:rPr lang="en-US" dirty="0"/>
                        <a:t>AKA</a:t>
                      </a:r>
                    </a:p>
                  </a:txBody>
                  <a:tcPr/>
                </a:tc>
                <a:tc>
                  <a:txBody>
                    <a:bodyPr/>
                    <a:lstStyle/>
                    <a:p>
                      <a:r>
                        <a:rPr lang="en-US" dirty="0"/>
                        <a:t>Description</a:t>
                      </a:r>
                    </a:p>
                  </a:txBody>
                  <a:tcPr/>
                </a:tc>
                <a:extLst>
                  <a:ext uri="{0D108BD9-81ED-4DB2-BD59-A6C34878D82A}">
                    <a16:rowId xmlns:a16="http://schemas.microsoft.com/office/drawing/2014/main" val="1545363633"/>
                  </a:ext>
                </a:extLst>
              </a:tr>
              <a:tr h="370840">
                <a:tc>
                  <a:txBody>
                    <a:bodyPr/>
                    <a:lstStyle/>
                    <a:p>
                      <a:r>
                        <a:rPr lang="en-US" b="0" dirty="0">
                          <a:solidFill>
                            <a:schemeClr val="tx1">
                              <a:lumMod val="95000"/>
                              <a:lumOff val="5000"/>
                            </a:schemeClr>
                          </a:solidFill>
                          <a:latin typeface="Times New Roman" panose="02020603050405020304" pitchFamily="18" charset="0"/>
                          <a:cs typeface="Times New Roman" panose="02020603050405020304" pitchFamily="18" charset="0"/>
                        </a:rPr>
                        <a:t>Entity</a:t>
                      </a:r>
                    </a:p>
                  </a:txBody>
                  <a:tcPr/>
                </a:tc>
                <a:tc>
                  <a:txBody>
                    <a:bodyPr/>
                    <a:lstStyle/>
                    <a:p>
                      <a:r>
                        <a:rPr lang="en-US" sz="1400" dirty="0"/>
                        <a:t>Device, Endpoint, </a:t>
                      </a:r>
                      <a:r>
                        <a:rPr lang="en-US" sz="1400" dirty="0" err="1"/>
                        <a:t>Attestee</a:t>
                      </a:r>
                      <a:r>
                        <a:rPr lang="en-US" sz="1400" dirty="0"/>
                        <a:t>, Computing Context, System Entity, Subject</a:t>
                      </a:r>
                    </a:p>
                  </a:txBody>
                  <a:tcPr/>
                </a:tc>
                <a:tc>
                  <a:txBody>
                    <a:bodyPr/>
                    <a:lstStyle/>
                    <a:p>
                      <a:r>
                        <a:rPr lang="en-US" sz="1400" dirty="0"/>
                        <a:t>The Claims are made about the Entity so that the Relying Party can make a decision about it. The Entity may be HW or SW or both. It may be an entire enclosed device or a subpart. A subpart could be a TEE, a HW block or even an individual application. The definition of Entity is thus broad. An Entity is NOT an end user, device owner or device admin.</a:t>
                      </a:r>
                    </a:p>
                  </a:txBody>
                  <a:tcPr/>
                </a:tc>
                <a:extLst>
                  <a:ext uri="{0D108BD9-81ED-4DB2-BD59-A6C34878D82A}">
                    <a16:rowId xmlns:a16="http://schemas.microsoft.com/office/drawing/2014/main" val="487281380"/>
                  </a:ext>
                </a:extLst>
              </a:tr>
              <a:tr h="370840">
                <a:tc>
                  <a:txBody>
                    <a:bodyPr/>
                    <a:lstStyle/>
                    <a:p>
                      <a:r>
                        <a:rPr lang="en-US" b="0" dirty="0">
                          <a:solidFill>
                            <a:schemeClr val="tx1">
                              <a:lumMod val="95000"/>
                              <a:lumOff val="5000"/>
                            </a:schemeClr>
                          </a:solidFill>
                          <a:latin typeface="Times New Roman" panose="02020603050405020304" pitchFamily="18" charset="0"/>
                          <a:cs typeface="Times New Roman" panose="02020603050405020304" pitchFamily="18" charset="0"/>
                        </a:rPr>
                        <a:t>Claim</a:t>
                      </a:r>
                    </a:p>
                  </a:txBody>
                  <a:tcPr/>
                </a:tc>
                <a:tc>
                  <a:txBody>
                    <a:bodyPr/>
                    <a:lstStyle/>
                    <a:p>
                      <a:endParaRPr lang="en-US" sz="1400" dirty="0"/>
                    </a:p>
                  </a:txBody>
                  <a:tcPr/>
                </a:tc>
                <a:tc>
                  <a:txBody>
                    <a:bodyPr/>
                    <a:lstStyle/>
                    <a:p>
                      <a:r>
                        <a:rPr lang="en-US" sz="1400" dirty="0"/>
                        <a:t>Any information about the entity that is sent to the Relying Party. Essentially the same as a claim in JWT or CWT. Includes measurements, GNSS position</a:t>
                      </a:r>
                      <a:r>
                        <a:rPr lang="en-US" sz="1400"/>
                        <a:t>, ID… Usually </a:t>
                      </a:r>
                      <a:r>
                        <a:rPr lang="en-US" sz="1400" dirty="0"/>
                        <a:t>a name/value pair.</a:t>
                      </a:r>
                    </a:p>
                  </a:txBody>
                  <a:tcPr/>
                </a:tc>
                <a:extLst>
                  <a:ext uri="{0D108BD9-81ED-4DB2-BD59-A6C34878D82A}">
                    <a16:rowId xmlns:a16="http://schemas.microsoft.com/office/drawing/2014/main" val="3653233344"/>
                  </a:ext>
                </a:extLst>
              </a:tr>
              <a:tr h="370840">
                <a:tc>
                  <a:txBody>
                    <a:bodyPr/>
                    <a:lstStyle/>
                    <a:p>
                      <a:r>
                        <a:rPr lang="en-US" b="0" dirty="0">
                          <a:solidFill>
                            <a:schemeClr val="tx1">
                              <a:lumMod val="95000"/>
                              <a:lumOff val="5000"/>
                            </a:schemeClr>
                          </a:solidFill>
                          <a:latin typeface="Times New Roman" panose="02020603050405020304" pitchFamily="18" charset="0"/>
                          <a:cs typeface="Times New Roman" panose="02020603050405020304" pitchFamily="18" charset="0"/>
                        </a:rPr>
                        <a:t>Relying Party</a:t>
                      </a:r>
                    </a:p>
                  </a:txBody>
                  <a:tcPr/>
                </a:tc>
                <a:tc>
                  <a:txBody>
                    <a:bodyPr/>
                    <a:lstStyle/>
                    <a:p>
                      <a:r>
                        <a:rPr lang="en-US" sz="1400" dirty="0"/>
                        <a:t>Verifier, Server, Service</a:t>
                      </a:r>
                    </a:p>
                  </a:txBody>
                  <a:tcPr/>
                </a:tc>
                <a:tc>
                  <a:txBody>
                    <a:bodyPr/>
                    <a:lstStyle/>
                    <a:p>
                      <a:r>
                        <a:rPr lang="en-US" sz="1400" dirty="0"/>
                        <a:t>The party that wishes to make a decision about the trustworthiness of the Entity. The decision may be to trust a single transaction, or to trust the entity forever or anything in between.</a:t>
                      </a:r>
                    </a:p>
                  </a:txBody>
                  <a:tcPr/>
                </a:tc>
                <a:extLst>
                  <a:ext uri="{0D108BD9-81ED-4DB2-BD59-A6C34878D82A}">
                    <a16:rowId xmlns:a16="http://schemas.microsoft.com/office/drawing/2014/main" val="850924622"/>
                  </a:ext>
                </a:extLst>
              </a:tr>
              <a:tr h="349830">
                <a:tc>
                  <a:txBody>
                    <a:bodyPr/>
                    <a:lstStyle/>
                    <a:p>
                      <a:r>
                        <a:rPr lang="en-US" b="0" dirty="0">
                          <a:solidFill>
                            <a:schemeClr val="tx1">
                              <a:lumMod val="95000"/>
                              <a:lumOff val="5000"/>
                            </a:schemeClr>
                          </a:solidFill>
                          <a:latin typeface="Times New Roman" panose="02020603050405020304" pitchFamily="18" charset="0"/>
                          <a:cs typeface="Times New Roman" panose="02020603050405020304" pitchFamily="18" charset="0"/>
                        </a:rPr>
                        <a:t>Entity Manufacturer</a:t>
                      </a:r>
                    </a:p>
                  </a:txBody>
                  <a:tcPr/>
                </a:tc>
                <a:tc>
                  <a:txBody>
                    <a:bodyPr/>
                    <a:lstStyle/>
                    <a:p>
                      <a:endParaRPr lang="en-US" sz="1400" dirty="0"/>
                    </a:p>
                  </a:txBody>
                  <a:tcPr/>
                </a:tc>
                <a:tc>
                  <a:txBody>
                    <a:bodyPr/>
                    <a:lstStyle/>
                    <a:p>
                      <a:r>
                        <a:rPr lang="en-US" sz="1400" dirty="0"/>
                        <a:t>The company that made the entity and with which the Relying Party interacts to complete the Verification</a:t>
                      </a:r>
                    </a:p>
                  </a:txBody>
                  <a:tcPr/>
                </a:tc>
                <a:extLst>
                  <a:ext uri="{0D108BD9-81ED-4DB2-BD59-A6C34878D82A}">
                    <a16:rowId xmlns:a16="http://schemas.microsoft.com/office/drawing/2014/main" val="1487274549"/>
                  </a:ext>
                </a:extLst>
              </a:tr>
              <a:tr h="370840">
                <a:tc>
                  <a:txBody>
                    <a:bodyPr/>
                    <a:lstStyle/>
                    <a:p>
                      <a:r>
                        <a:rPr lang="en-US" b="0" dirty="0">
                          <a:solidFill>
                            <a:schemeClr val="tx1">
                              <a:lumMod val="95000"/>
                              <a:lumOff val="5000"/>
                            </a:schemeClr>
                          </a:solidFill>
                          <a:latin typeface="Times New Roman" panose="02020603050405020304" pitchFamily="18" charset="0"/>
                          <a:cs typeface="Times New Roman" panose="02020603050405020304" pitchFamily="18" charset="0"/>
                        </a:rPr>
                        <a:t>Verification</a:t>
                      </a:r>
                    </a:p>
                  </a:txBody>
                  <a:tcPr/>
                </a:tc>
                <a:tc>
                  <a:txBody>
                    <a:bodyPr/>
                    <a:lstStyle/>
                    <a:p>
                      <a:endParaRPr lang="en-US" sz="1400" dirty="0"/>
                    </a:p>
                  </a:txBody>
                  <a:tcPr/>
                </a:tc>
                <a:tc>
                  <a:txBody>
                    <a:bodyPr/>
                    <a:lstStyle/>
                    <a:p>
                      <a:r>
                        <a:rPr lang="en-US" sz="1400" dirty="0"/>
                        <a:t>The process initiated by the Relying Party to verify the Claims in a Token. It will always involve at least a one-time interaction with the Entity Manufacturer</a:t>
                      </a:r>
                    </a:p>
                  </a:txBody>
                  <a:tcPr/>
                </a:tc>
                <a:extLst>
                  <a:ext uri="{0D108BD9-81ED-4DB2-BD59-A6C34878D82A}">
                    <a16:rowId xmlns:a16="http://schemas.microsoft.com/office/drawing/2014/main" val="481887167"/>
                  </a:ext>
                </a:extLst>
              </a:tr>
              <a:tr h="370840">
                <a:tc>
                  <a:txBody>
                    <a:bodyPr/>
                    <a:lstStyle/>
                    <a:p>
                      <a:r>
                        <a:rPr lang="en-US" b="0" dirty="0">
                          <a:solidFill>
                            <a:schemeClr val="tx1">
                              <a:lumMod val="95000"/>
                              <a:lumOff val="5000"/>
                            </a:schemeClr>
                          </a:solidFill>
                          <a:latin typeface="Times New Roman" panose="02020603050405020304" pitchFamily="18" charset="0"/>
                          <a:cs typeface="Times New Roman" panose="02020603050405020304" pitchFamily="18" charset="0"/>
                        </a:rPr>
                        <a:t>Token</a:t>
                      </a:r>
                    </a:p>
                  </a:txBody>
                  <a:tcPr/>
                </a:tc>
                <a:tc>
                  <a:txBody>
                    <a:bodyPr/>
                    <a:lstStyle/>
                    <a:p>
                      <a:r>
                        <a:rPr lang="en-US" sz="1400" dirty="0"/>
                        <a:t>EAT, CWT, JWT</a:t>
                      </a:r>
                    </a:p>
                  </a:txBody>
                  <a:tcPr/>
                </a:tc>
                <a:tc>
                  <a:txBody>
                    <a:bodyPr/>
                    <a:lstStyle/>
                    <a:p>
                      <a:r>
                        <a:rPr lang="en-US" sz="1400" dirty="0"/>
                        <a:t>The self-secured (i.e., signed) data blob containing the claims that conveyed from the Entity to the Relying Party.</a:t>
                      </a:r>
                    </a:p>
                  </a:txBody>
                  <a:tcPr/>
                </a:tc>
                <a:extLst>
                  <a:ext uri="{0D108BD9-81ED-4DB2-BD59-A6C34878D82A}">
                    <a16:rowId xmlns:a16="http://schemas.microsoft.com/office/drawing/2014/main" val="855279205"/>
                  </a:ext>
                </a:extLst>
              </a:tr>
              <a:tr h="370840">
                <a:tc>
                  <a:txBody>
                    <a:bodyPr/>
                    <a:lstStyle/>
                    <a:p>
                      <a:pPr lvl="0" defTabSz="893028">
                        <a:buClr>
                          <a:srgbClr val="FCB53B"/>
                        </a:buClr>
                        <a:buSzPct val="90000"/>
                        <a:tabLst>
                          <a:tab pos="227908" algn="l"/>
                        </a:tabLst>
                        <a:defRPr/>
                      </a:pPr>
                      <a:r>
                        <a:rPr lang="en-US" sz="1800" b="0" kern="0" dirty="0">
                          <a:solidFill>
                            <a:schemeClr val="tx1">
                              <a:lumMod val="95000"/>
                              <a:lumOff val="5000"/>
                            </a:schemeClr>
                          </a:solidFill>
                          <a:latin typeface="Times New Roman" panose="02020603050405020304" pitchFamily="18" charset="0"/>
                          <a:cs typeface="Times New Roman" panose="02020603050405020304" pitchFamily="18" charset="0"/>
                        </a:rPr>
                        <a:t>AKM</a:t>
                      </a:r>
                    </a:p>
                    <a:p>
                      <a:pPr lvl="0" defTabSz="893028">
                        <a:buClr>
                          <a:srgbClr val="FCB53B"/>
                        </a:buClr>
                        <a:buSzPct val="90000"/>
                        <a:tabLst>
                          <a:tab pos="227908" algn="l"/>
                        </a:tabLst>
                        <a:defRPr/>
                      </a:pPr>
                      <a:r>
                        <a:rPr lang="en-US" sz="1400" b="0" kern="0" dirty="0">
                          <a:solidFill>
                            <a:schemeClr val="tx1">
                              <a:lumMod val="95000"/>
                              <a:lumOff val="5000"/>
                            </a:schemeClr>
                          </a:solidFill>
                          <a:latin typeface="Times New Roman" panose="02020603050405020304" pitchFamily="18" charset="0"/>
                          <a:cs typeface="Times New Roman" panose="02020603050405020304" pitchFamily="18" charset="0"/>
                        </a:rPr>
                        <a:t>(Attestation Key Material) </a:t>
                      </a:r>
                      <a:endParaRPr kumimoji="0" lang="en-US" sz="1400" b="0" i="0" u="none" strike="noStrike" kern="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endParaRPr>
                    </a:p>
                  </a:txBody>
                  <a:tcPr/>
                </a:tc>
                <a:tc>
                  <a:txBody>
                    <a:bodyPr/>
                    <a:lstStyle/>
                    <a:p>
                      <a:r>
                        <a:rPr lang="en-US" sz="1400" dirty="0"/>
                        <a:t>Attestation Identity Key (AIK)</a:t>
                      </a:r>
                    </a:p>
                  </a:txBody>
                  <a:tcPr/>
                </a:tc>
                <a:tc>
                  <a:txBody>
                    <a:bodyPr/>
                    <a:lstStyle/>
                    <a:p>
                      <a:r>
                        <a:rPr lang="en-US" sz="1400" dirty="0"/>
                        <a:t>Typically the private part of a public key pair that is used to sign the Token and secure the Claims. May also be a symmetric key or key material for ECDAA or other cryptography.</a:t>
                      </a:r>
                    </a:p>
                  </a:txBody>
                  <a:tcPr/>
                </a:tc>
                <a:extLst>
                  <a:ext uri="{0D108BD9-81ED-4DB2-BD59-A6C34878D82A}">
                    <a16:rowId xmlns:a16="http://schemas.microsoft.com/office/drawing/2014/main" val="2213164425"/>
                  </a:ext>
                </a:extLst>
              </a:tr>
              <a:tr h="370840">
                <a:tc>
                  <a:txBody>
                    <a:bodyPr/>
                    <a:lstStyle/>
                    <a:p>
                      <a:r>
                        <a:rPr lang="en-US" b="0" dirty="0">
                          <a:solidFill>
                            <a:schemeClr val="tx1">
                              <a:lumMod val="95000"/>
                              <a:lumOff val="5000"/>
                            </a:schemeClr>
                          </a:solidFill>
                          <a:latin typeface="Times New Roman" panose="02020603050405020304" pitchFamily="18" charset="0"/>
                          <a:cs typeface="Times New Roman" panose="02020603050405020304" pitchFamily="18" charset="0"/>
                        </a:rPr>
                        <a:t>Token Transport</a:t>
                      </a:r>
                    </a:p>
                  </a:txBody>
                  <a:tcPr/>
                </a:tc>
                <a:tc>
                  <a:txBody>
                    <a:bodyPr/>
                    <a:lstStyle/>
                    <a:p>
                      <a:r>
                        <a:rPr lang="en-US" sz="1400" dirty="0"/>
                        <a:t>Interconnect</a:t>
                      </a:r>
                    </a:p>
                  </a:txBody>
                  <a:tcPr/>
                </a:tc>
                <a:tc>
                  <a:txBody>
                    <a:bodyPr/>
                    <a:lstStyle/>
                    <a:p>
                      <a:r>
                        <a:rPr lang="en-US" sz="1400" dirty="0"/>
                        <a:t>The means by which the Relying Party requests a Token and by which the Token is returned. This varies greatly by use case. Examples include: HTTP headers, FIDO extension, and an newly defined protocol</a:t>
                      </a:r>
                    </a:p>
                  </a:txBody>
                  <a:tcPr/>
                </a:tc>
                <a:extLst>
                  <a:ext uri="{0D108BD9-81ED-4DB2-BD59-A6C34878D82A}">
                    <a16:rowId xmlns:a16="http://schemas.microsoft.com/office/drawing/2014/main" val="1183829125"/>
                  </a:ext>
                </a:extLst>
              </a:tr>
            </a:tbl>
          </a:graphicData>
        </a:graphic>
      </p:graphicFrame>
      <p:sp>
        <p:nvSpPr>
          <p:cNvPr id="5" name="Footer Placeholder 4">
            <a:extLst>
              <a:ext uri="{FF2B5EF4-FFF2-40B4-BE49-F238E27FC236}">
                <a16:creationId xmlns:a16="http://schemas.microsoft.com/office/drawing/2014/main" id="{A77D6BB2-674E-FE41-8367-697FF49A0BF7}"/>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153845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SP_AGENDA" val="SectionNumber SlideNumber"/>
</p:tagLst>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Presentation1" id="{AF659E09-988D-45D0-83CB-DF5B68648978}" vid="{5D9E8444-7367-4E87-9C69-0075BEB264D1}"/>
    </a:ext>
  </a:extLst>
</a:theme>
</file>

<file path=ppt/theme/theme2.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Qualcomm</Template>
  <TotalTime>1236</TotalTime>
  <Words>378</Words>
  <Application>Microsoft Macintosh PowerPoint</Application>
  <PresentationFormat>Widescreen</PresentationFormat>
  <Paragraphs>39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Century Gothic</vt:lpstr>
      <vt:lpstr>Microsoft Sans Serif</vt:lpstr>
      <vt:lpstr>Times New Roman</vt:lpstr>
      <vt:lpstr>Qualcomm</vt:lpstr>
      <vt:lpstr>Attestation Model &amp; Terminology</vt:lpstr>
      <vt:lpstr>Essential Attestation Terminology</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16x9 Simplified External Template</dc:title>
  <dc:creator>Laurence Lundblade</dc:creator>
  <cp:lastModifiedBy>Laurence Lundblade</cp:lastModifiedBy>
  <cp:revision>18</cp:revision>
  <cp:lastPrinted>2018-07-19T14:27:38Z</cp:lastPrinted>
  <dcterms:created xsi:type="dcterms:W3CDTF">2018-05-17T18:56:46Z</dcterms:created>
  <dcterms:modified xsi:type="dcterms:W3CDTF">2018-07-19T14:27:42Z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-1763380183</vt:i4>
  </property>
  <property fmtid="{D5CDD505-2E9C-101B-9397-08002B2CF9AE}" pid="4" name="_EmailSubject">
    <vt:lpwstr>Duarte-Qualcomm Template Feedback Call</vt:lpwstr>
  </property>
  <property fmtid="{D5CDD505-2E9C-101B-9397-08002B2CF9AE}" pid="5" name="_AuthorEmail">
    <vt:lpwstr>beverlyc@qti.qualcomm.com</vt:lpwstr>
  </property>
  <property fmtid="{D5CDD505-2E9C-101B-9397-08002B2CF9AE}" pid="6" name="_AuthorEmailDisplayName">
    <vt:lpwstr>Beverly Crawford-Westre</vt:lpwstr>
  </property>
</Properties>
</file>