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3" r:id="rId4"/>
    <p:sldId id="323" r:id="rId5"/>
    <p:sldId id="324" r:id="rId6"/>
    <p:sldId id="307" r:id="rId7"/>
    <p:sldId id="331" r:id="rId8"/>
    <p:sldId id="325" r:id="rId9"/>
    <p:sldId id="326" r:id="rId10"/>
    <p:sldId id="327" r:id="rId11"/>
    <p:sldId id="328" r:id="rId12"/>
    <p:sldId id="329" r:id="rId13"/>
    <p:sldId id="330" r:id="rId14"/>
    <p:sldId id="332" r:id="rId15"/>
    <p:sldId id="334" r:id="rId16"/>
    <p:sldId id="335" r:id="rId17"/>
    <p:sldId id="336" r:id="rId18"/>
    <p:sldId id="337" r:id="rId19"/>
    <p:sldId id="338" r:id="rId20"/>
    <p:sldId id="339" r:id="rId21"/>
    <p:sldId id="340" r:id="rId22"/>
  </p:sldIdLst>
  <p:sldSz cx="9144000" cy="5143500" type="screen16x9"/>
  <p:notesSz cx="6858000" cy="9144000"/>
  <p:embeddedFontLst>
    <p:embeddedFont>
      <p:font typeface="12롯데마트드림Bold" panose="0202060302010102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12롯데마트드림Light" panose="02020603020101020101" pitchFamily="18" charset="-127"/>
      <p:regular r:id="rId27"/>
    </p:embeddedFont>
    <p:embeddedFont>
      <p:font typeface="a옛날목욕탕B" panose="02020600000000000000" pitchFamily="18" charset="-127"/>
      <p:regular r:id="rId28"/>
    </p:embeddedFont>
    <p:embeddedFont>
      <p:font typeface="a옛날목욕탕L" panose="02020600000000000000" pitchFamily="18" charset="-127"/>
      <p:regular r:id="rId29"/>
    </p:embeddedFont>
    <p:embeddedFont>
      <p:font typeface="Cambria Math" panose="02040503050406030204" pitchFamily="18" charset="0"/>
      <p:regular r:id="rId30"/>
    </p:embeddedFont>
    <p:embeddedFont>
      <p:font typeface="a옛날목욕탕M" panose="02020600000000000000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EE2"/>
    <a:srgbClr val="D9C4EE"/>
    <a:srgbClr val="3B1B5C"/>
    <a:srgbClr val="57BB9C"/>
    <a:srgbClr val="AFDFD0"/>
    <a:srgbClr val="4FC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20" autoAdjust="0"/>
  </p:normalViewPr>
  <p:slideViewPr>
    <p:cSldViewPr showGuides="1">
      <p:cViewPr varScale="1">
        <p:scale>
          <a:sx n="101" d="100"/>
          <a:sy n="101" d="100"/>
        </p:scale>
        <p:origin x="122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813DE-7293-4E8A-BE35-9B888F85EC99}" type="datetimeFigureOut">
              <a:rPr lang="ko-KR" altLang="en-US" smtClean="0"/>
              <a:pPr/>
              <a:t>2017-07-13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C55D1-5C25-4350-8C5B-609570357D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7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70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24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91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91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223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25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913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64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7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87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33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98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88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4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28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2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59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2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12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9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3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0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1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0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4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pPr/>
              <a:t>2017-07-13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35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A097A-58AC-4BA3-B7E3-5CEE38A85376}" type="datetimeFigureOut">
              <a:rPr lang="ko-KR" altLang="en-US" smtClean="0"/>
              <a:pPr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1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sanghyukchun.github.io/62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facebook.com/groups/TensorFlowKR/permalink/484676605206736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ai/infoGAN" TargetMode="External"/><Relationship Id="rId5" Type="http://schemas.openxmlformats.org/officeDocument/2006/relationships/hyperlink" Target="http://jaejunyoo.blogspot.com/2017/03/infogan-1.html" TargetMode="External"/><Relationship Id="rId4" Type="http://schemas.openxmlformats.org/officeDocument/2006/relationships/hyperlink" Target="https://www.youtube.com/watch?v=_4jbgniqt_Q&amp;t=905s" TargetMode="External"/><Relationship Id="rId9" Type="http://schemas.openxmlformats.org/officeDocument/2006/relationships/hyperlink" Target="http://norman3.github.io/prml/docs/chapter01/6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1470" y="-142894"/>
            <a:ext cx="9340056" cy="5286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53017" y="318899"/>
            <a:ext cx="1656184" cy="314604"/>
          </a:xfrm>
        </p:spPr>
        <p:txBody>
          <a:bodyPr>
            <a:no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GAN </a:t>
            </a:r>
            <a:r>
              <a:rPr lang="en-US" altLang="ko-KR" sz="12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strudy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3017" y="555526"/>
            <a:ext cx="16561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ko-KR" altLang="en-US" sz="105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박이삭</a:t>
            </a:r>
            <a:endParaRPr lang="en-US" altLang="ko-KR" sz="105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816061" y="555526"/>
            <a:ext cx="15572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각형 9"/>
          <p:cNvSpPr/>
          <p:nvPr/>
        </p:nvSpPr>
        <p:spPr>
          <a:xfrm rot="5400000">
            <a:off x="3807194" y="-269958"/>
            <a:ext cx="1529612" cy="1800200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bg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259396" y="2441893"/>
            <a:ext cx="867032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Info_GAN</a:t>
            </a:r>
            <a:endParaRPr lang="en-US" altLang="ko-KR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Interpretable Representation Learning by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Information Maximizing Generative Adversarial Nets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83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en-US" altLang="ko-KR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Backgournd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– information theory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2749" y="1275606"/>
                <a:ext cx="1577701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옛날목욕탕L"/>
                        </a:rPr>
                        <m:t>𝑰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옛날목욕탕L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옛날목욕탕L"/>
                            </a:rPr>
                            <m:t>𝒄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옛날목욕탕L"/>
                            </a:rPr>
                            <m:t> ;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옛날목욕탕L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옛날목욕탕L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옛날목욕탕L"/>
                                </a:rPr>
                                <m:t>𝒛</m:t>
                              </m:r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옛날목욕탕L"/>
                                </a:rPr>
                                <m:t>,</m:t>
                              </m:r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옛날목욕탕L"/>
                                </a:rPr>
                                <m:t>𝒄</m:t>
                              </m:r>
                            </m:e>
                          </m:d>
                        </m:e>
                      </m:d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옛날목욕탕L"/>
                        </a:rPr>
                        <m:t>?</m:t>
                      </m:r>
                    </m:oMath>
                  </m:oMathPara>
                </a14:m>
                <a:endParaRPr lang="en-US" altLang="ko-KR" sz="1300" b="1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endParaRPr lang="en-US" altLang="ko-KR" sz="1300" b="1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49" y="1275606"/>
                <a:ext cx="1577701" cy="600164"/>
              </a:xfrm>
              <a:prstGeom prst="rect">
                <a:avLst/>
              </a:prstGeom>
              <a:blipFill>
                <a:blip r:embed="rId4"/>
                <a:stretch>
                  <a:fillRect r="-1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9552" y="1779662"/>
                <a:ext cx="8424936" cy="281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결합 확률분포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(joint)</a:t>
                </a:r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도 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GAN</a:t>
                </a:r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에서 빼놓을 수 없다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...</a:t>
                </a:r>
              </a:p>
              <a:p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12롯데마트드림Light" panose="02020603020101020101" pitchFamily="18" charset="-127"/>
                      </a:rPr>
                      <m:t>𝒑</m:t>
                    </m:r>
                    <m:d>
                      <m:dPr>
                        <m:ctrlPr>
                          <a:rPr lang="en-US" altLang="ko-KR" sz="1300" b="1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  <m:t>𝒙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  <m:t>,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  <m:t>𝒚</m:t>
                        </m:r>
                      </m:e>
                    </m:d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12롯데마트드림Light" panose="02020603020101020101" pitchFamily="18" charset="-127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ko-KR" sz="1300" b="1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ko-KR" sz="1300" b="1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  <m:t>𝒙</m:t>
                        </m:r>
                      </m:sub>
                      <m:sup/>
                      <m:e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  <m:t>𝒑</m:t>
                        </m:r>
                        <m:d>
                          <m:dPr>
                            <m:ctrlPr>
                              <a:rPr lang="en-US" altLang="ko-KR" sz="1300" b="1" i="1" smtClean="0">
                                <a:latin typeface="Cambria Math" panose="02040503050406030204" pitchFamily="18" charset="0"/>
                                <a:ea typeface="12롯데마트드림Light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sz="1300" b="1" i="1" smtClean="0">
                                <a:latin typeface="Cambria Math" panose="02040503050406030204" pitchFamily="18" charset="0"/>
                                <a:ea typeface="12롯데마트드림Light" panose="02020603020101020101" pitchFamily="18" charset="-127"/>
                              </a:rPr>
                              <m:t>𝒙</m:t>
                            </m:r>
                          </m:e>
                        </m:d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  <m:t>𝒑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  <m:t>(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  <m:t>𝒚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  <m:t>|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  <m:t>𝒙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  <m:t>)ⅆ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  <m:t>𝒙</m:t>
                        </m:r>
                      </m:e>
                    </m:nary>
                  </m:oMath>
                </a14:m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로 정의 된다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. X</a:t>
                </a:r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를 이미 알고 있다면 결합분포를 구하는데 필요한 정보량은 </a:t>
                </a:r>
                <a14:m>
                  <m:oMath xmlns:m="http://schemas.openxmlformats.org/officeDocument/2006/math"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12롯데마트드림Light" panose="02020603020101020101" pitchFamily="18" charset="-127"/>
                      </a:rPr>
                      <m:t>−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12롯데마트드림Light" panose="02020603020101020101" pitchFamily="18" charset="-127"/>
                      </a:rPr>
                      <m:t>𝒍𝒐𝒈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12롯데마트드림Light" panose="02020603020101020101" pitchFamily="18" charset="-127"/>
                      </a:rPr>
                      <m:t> 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12롯데마트드림Light" panose="02020603020101020101" pitchFamily="18" charset="-127"/>
                      </a:rPr>
                      <m:t>𝒑</m:t>
                    </m:r>
                    <m:d>
                      <m:dPr>
                        <m:ctrlPr>
                          <a:rPr lang="en-US" altLang="ko-KR" sz="1300" b="1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  <m:t>𝒚</m:t>
                        </m:r>
                      </m:e>
                      <m:e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가 된다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. </a:t>
                </a:r>
              </a:p>
              <a:p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이를 조건부 엔트로피라고 하고</a:t>
                </a:r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12롯데마트드림Light" panose="02020603020101020101" pitchFamily="18" charset="-127"/>
                      </a:rPr>
                      <m:t>𝑯</m:t>
                    </m:r>
                    <m:d>
                      <m:dPr>
                        <m:ctrlPr>
                          <a:rPr lang="en-US" altLang="ko-KR" sz="1300" b="1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  <m:t>𝒚</m:t>
                        </m:r>
                      </m:e>
                      <m:e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  <m:t>𝒙</m:t>
                        </m:r>
                      </m:e>
                    </m:d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12롯데마트드림Light" panose="02020603020101020101" pitchFamily="18" charset="-127"/>
                      </a:rPr>
                      <m:t>=</m:t>
                    </m:r>
                    <m:r>
                      <a:rPr lang="en-US" altLang="ko-KR" sz="1300" b="1" i="1">
                        <a:latin typeface="Cambria Math" panose="02040503050406030204" pitchFamily="18" charset="0"/>
                        <a:ea typeface="a옛날목욕탕L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300" b="1" i="1">
                            <a:latin typeface="Cambria Math" panose="02040503050406030204" pitchFamily="18" charset="0"/>
                            <a:ea typeface="a옛날목욕탕L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300" b="1" i="1">
                            <a:latin typeface="Cambria Math" panose="02040503050406030204" pitchFamily="18" charset="0"/>
                            <a:ea typeface="a옛날목욕탕L"/>
                          </a:rPr>
                          <m:t>𝒙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300" b="1" i="1">
                                <a:latin typeface="Cambria Math" panose="02040503050406030204" pitchFamily="18" charset="0"/>
                                <a:ea typeface="a옛날목욕탕L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300" b="1" i="1" smtClean="0">
                                <a:latin typeface="Cambria Math" panose="02040503050406030204" pitchFamily="18" charset="0"/>
                                <a:ea typeface="a옛날목욕탕L"/>
                              </a:rPr>
                              <m:t>𝒚</m:t>
                            </m:r>
                          </m:sub>
                          <m:sup/>
                          <m:e>
                            <m:r>
                              <a:rPr lang="en-US" altLang="ko-KR" sz="1300" b="1" i="1" smtClean="0">
                                <a:latin typeface="Cambria Math" panose="02040503050406030204" pitchFamily="18" charset="0"/>
                                <a:ea typeface="a옛날목욕탕L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</m:ctrlPr>
                              </m:dPr>
                              <m:e>
                                <m: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𝒙</m:t>
                                </m:r>
                                <m: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,</m:t>
                                </m:r>
                                <m: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altLang="ko-KR" sz="1300" b="1" i="1" smtClean="0">
                                <a:latin typeface="Cambria Math" panose="02040503050406030204" pitchFamily="18" charset="0"/>
                                <a:ea typeface="a옛날목욕탕L"/>
                              </a:rPr>
                              <m:t>𝒍𝒐𝒈</m:t>
                            </m:r>
                            <m:r>
                              <a:rPr lang="en-US" altLang="ko-KR" sz="1300" b="1" i="1" smtClean="0">
                                <a:latin typeface="Cambria Math" panose="02040503050406030204" pitchFamily="18" charset="0"/>
                                <a:ea typeface="a옛날목욕탕L"/>
                              </a:rPr>
                              <m:t> </m:t>
                            </m:r>
                            <m:r>
                              <a:rPr lang="en-US" altLang="ko-KR" sz="1300" b="1" i="1" smtClean="0">
                                <a:latin typeface="Cambria Math" panose="02040503050406030204" pitchFamily="18" charset="0"/>
                                <a:ea typeface="a옛날목욕탕L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</m:ctrlPr>
                              </m:dPr>
                              <m:e>
                                <m: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𝒙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 </a:t>
                </a:r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로 정의한다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. </a:t>
                </a:r>
              </a:p>
              <a:p>
                <a:pPr algn="ctr"/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3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a옛날목욕탕L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3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a옛날목욕탕L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3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a옛날목욕탕L"/>
                          </a:rPr>
                          <m:t>𝒙</m:t>
                        </m:r>
                      </m:sub>
                      <m:sup/>
                      <m:e>
                        <m:r>
                          <a:rPr lang="en-US" altLang="ko-KR" sz="13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a옛날목욕탕L"/>
                          </a:rPr>
                          <m:t>𝒑</m:t>
                        </m:r>
                        <m:r>
                          <a:rPr lang="en-US" altLang="ko-KR" sz="13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a옛날목욕탕L"/>
                          </a:rPr>
                          <m:t>(</m:t>
                        </m:r>
                        <m:r>
                          <a:rPr lang="en-US" altLang="ko-KR" sz="13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a옛날목욕탕L"/>
                          </a:rPr>
                          <m:t>𝒙</m:t>
                        </m:r>
                        <m:r>
                          <a:rPr lang="en-US" altLang="ko-KR" sz="13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a옛날목욕탕L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altLang="ko-KR" sz="13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a옛날목욕탕L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3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a옛날목욕탕L"/>
                          </a:rPr>
                          <m:t>𝒚</m:t>
                        </m:r>
                      </m:sub>
                      <m:sup/>
                      <m:e>
                        <m:r>
                          <a:rPr lang="en-US" altLang="ko-KR" sz="13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a옛날목욕탕L"/>
                          </a:rPr>
                          <m:t>𝒑</m:t>
                        </m:r>
                        <m:d>
                          <m:dPr>
                            <m:ctrlPr>
                              <a:rPr lang="en-US" altLang="ko-KR" sz="13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a옛날목욕탕L"/>
                              </a:rPr>
                            </m:ctrlPr>
                          </m:dPr>
                          <m:e>
                            <m:r>
                              <a:rPr lang="en-US" altLang="ko-KR" sz="13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a옛날목욕탕L"/>
                              </a:rPr>
                              <m:t>𝒚</m:t>
                            </m:r>
                          </m:e>
                          <m:e>
                            <m:r>
                              <a:rPr lang="en-US" altLang="ko-KR" sz="13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a옛날목욕탕L"/>
                              </a:rPr>
                              <m:t>𝒙</m:t>
                            </m:r>
                          </m:e>
                        </m:d>
                        <m:r>
                          <a:rPr lang="en-US" altLang="ko-KR" sz="13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a옛날목욕탕L"/>
                          </a:rPr>
                          <m:t>𝒍𝒐𝒈</m:t>
                        </m:r>
                        <m:r>
                          <a:rPr lang="en-US" altLang="ko-KR" sz="13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a옛날목욕탕L"/>
                          </a:rPr>
                          <m:t> (</m:t>
                        </m:r>
                        <m:r>
                          <a:rPr lang="en-US" altLang="ko-KR" sz="13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a옛날목욕탕L"/>
                          </a:rPr>
                          <m:t>𝒚</m:t>
                        </m:r>
                        <m:r>
                          <a:rPr lang="en-US" altLang="ko-KR" sz="13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a옛날목욕탕L"/>
                          </a:rPr>
                          <m:t>|</m:t>
                        </m:r>
                        <m:r>
                          <a:rPr lang="en-US" altLang="ko-KR" sz="13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a옛날목욕탕L"/>
                          </a:rPr>
                          <m:t>𝒙</m:t>
                        </m:r>
                        <m:r>
                          <a:rPr lang="en-US" altLang="ko-KR" sz="13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a옛날목욕탕L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300" b="1" dirty="0">
                    <a:solidFill>
                      <a:srgbClr val="00B0F0"/>
                    </a:solidFill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 </a:t>
                </a:r>
                <a:r>
                  <a:rPr lang="ko-KR" altLang="en-US" sz="1300" b="1" dirty="0" err="1">
                    <a:solidFill>
                      <a:srgbClr val="00B0F0"/>
                    </a:solidFill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베이즈</a:t>
                </a:r>
                <a:r>
                  <a:rPr lang="ko-KR" altLang="en-US" sz="1300" b="1" dirty="0">
                    <a:solidFill>
                      <a:srgbClr val="00B0F0"/>
                    </a:solidFill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 규칙</a:t>
                </a:r>
                <a:endParaRPr lang="en-US" altLang="ko-KR" sz="1300" b="1" dirty="0">
                  <a:solidFill>
                    <a:srgbClr val="00B0F0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pPr algn="ctr"/>
                <a:endParaRPr lang="en-US" altLang="ko-KR" sz="1300" b="1" dirty="0">
                  <a:solidFill>
                    <a:srgbClr val="00B0F0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조건부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 </a:t>
                </a:r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엔트로피는 다음과 같은 성질이 있다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.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1" i="1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𝑯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(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𝒙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,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𝒚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)=</m:t>
                      </m:r>
                      <m:r>
                        <a:rPr lang="en-US" altLang="ko-KR" sz="1300" b="1" i="1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𝑯</m:t>
                      </m:r>
                      <m:d>
                        <m:dPr>
                          <m:ctrlPr>
                            <a:rPr lang="en-US" altLang="ko-KR" sz="1300" b="1" i="1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1300" b="1" i="1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𝒚</m:t>
                          </m:r>
                        </m:e>
                        <m:e>
                          <m:r>
                            <a:rPr lang="en-US" altLang="ko-KR" sz="1300" b="1" i="1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𝒙</m:t>
                          </m:r>
                        </m:e>
                      </m:d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+</m:t>
                      </m:r>
                      <m:r>
                        <a:rPr lang="en-US" altLang="ko-KR" sz="1300" b="1" i="1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𝑯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(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𝒙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(</a:t>
                </a:r>
                <a:r>
                  <a:rPr lang="en-US" altLang="ko-KR" sz="1300" b="1" dirty="0" err="1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x,y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)</a:t>
                </a:r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를 설명하기 위해서는 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x</a:t>
                </a:r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만의 정보 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H(X) </a:t>
                </a:r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와        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x</a:t>
                </a:r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가 주어졌을 때 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y</a:t>
                </a:r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를 기술하는데 필요한 정보의 합</a:t>
                </a:r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79662"/>
                <a:ext cx="8424936" cy="2818785"/>
              </a:xfrm>
              <a:prstGeom prst="rect">
                <a:avLst/>
              </a:prstGeom>
              <a:blipFill>
                <a:blip r:embed="rId5"/>
                <a:stretch>
                  <a:fillRect l="-145" r="-1085" b="-1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05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04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info_GAN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2749" y="1275606"/>
                <a:ext cx="1577701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옛날목욕탕L"/>
                        </a:rPr>
                        <m:t>𝑰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옛날목욕탕L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옛날목욕탕L"/>
                            </a:rPr>
                            <m:t>𝒄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옛날목욕탕L"/>
                            </a:rPr>
                            <m:t> ;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옛날목욕탕L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옛날목욕탕L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옛날목욕탕L"/>
                                </a:rPr>
                                <m:t>𝒛</m:t>
                              </m:r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옛날목욕탕L"/>
                                </a:rPr>
                                <m:t>,</m:t>
                              </m:r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옛날목욕탕L"/>
                                </a:rPr>
                                <m:t>𝒄</m:t>
                              </m:r>
                            </m:e>
                          </m:d>
                        </m:e>
                      </m:d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옛날목욕탕L"/>
                        </a:rPr>
                        <m:t>?</m:t>
                      </m:r>
                    </m:oMath>
                  </m:oMathPara>
                </a14:m>
                <a:endParaRPr lang="en-US" altLang="ko-KR" sz="1300" b="1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endParaRPr lang="en-US" altLang="ko-KR" sz="1300" b="1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49" y="1275606"/>
                <a:ext cx="1577701" cy="600164"/>
              </a:xfrm>
              <a:prstGeom prst="rect">
                <a:avLst/>
              </a:prstGeom>
              <a:blipFill>
                <a:blip r:embed="rId4"/>
                <a:stretch>
                  <a:fillRect r="-1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0858" y="1614521"/>
                <a:ext cx="8424936" cy="3113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마지막으로 결합분포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(joint) </a:t>
                </a:r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와 주변분포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(marginal)</a:t>
                </a:r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를 정보 기준으로 살펴보자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.</a:t>
                </a:r>
              </a:p>
              <a:p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만약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, x</a:t>
                </a:r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와 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y</a:t>
                </a:r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가 독립이라면 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p(</a:t>
                </a:r>
                <a:r>
                  <a:rPr lang="en-US" altLang="ko-KR" sz="1300" b="1" dirty="0" err="1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x,y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) = p(x)p(y) </a:t>
                </a:r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가 될 것이다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. </a:t>
                </a:r>
              </a:p>
              <a:p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하지만 독립이 아니라면 둘의 차이는 존재하고 이를 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KL</a:t>
                </a:r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로 측정할 수 있다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. </a:t>
                </a:r>
              </a:p>
              <a:p>
                <a:endParaRPr lang="en-US" altLang="ko-KR" sz="1300" b="1" i="1" dirty="0">
                  <a:latin typeface="Cambria Math" panose="02040503050406030204" pitchFamily="18" charset="0"/>
                  <a:ea typeface="12롯데마트드림Light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12롯데마트드림Light" panose="02020603020101020101" pitchFamily="18" charset="-127"/>
                      </a:rPr>
                      <m:t>𝑲𝑳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12롯데마트드림Light" panose="02020603020101020101" pitchFamily="18" charset="-127"/>
                      </a:rPr>
                      <m:t>( 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12롯데마트드림Light" panose="02020603020101020101" pitchFamily="18" charset="-127"/>
                      </a:rPr>
                      <m:t>𝒑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12롯데마트드림Light" panose="02020603020101020101" pitchFamily="18" charset="-127"/>
                      </a:rPr>
                      <m:t>(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12롯데마트드림Light" panose="02020603020101020101" pitchFamily="18" charset="-127"/>
                      </a:rPr>
                      <m:t>𝒙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12롯데마트드림Light" panose="02020603020101020101" pitchFamily="18" charset="-127"/>
                      </a:rPr>
                      <m:t>,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12롯데마트드림Light" panose="02020603020101020101" pitchFamily="18" charset="-127"/>
                      </a:rPr>
                      <m:t>𝒚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12롯데마트드림Light" panose="02020603020101020101" pitchFamily="18" charset="-127"/>
                      </a:rPr>
                      <m:t>)||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12롯데마트드림Light" panose="02020603020101020101" pitchFamily="18" charset="-127"/>
                      </a:rPr>
                      <m:t>𝒑</m:t>
                    </m:r>
                    <m:d>
                      <m:dPr>
                        <m:ctrlPr>
                          <a:rPr lang="en-US" altLang="ko-KR" sz="1300" b="1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  <m:t>𝒙</m:t>
                        </m:r>
                      </m:e>
                    </m:d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12롯데마트드림Light" panose="02020603020101020101" pitchFamily="18" charset="-127"/>
                      </a:rPr>
                      <m:t>𝒑</m:t>
                    </m:r>
                    <m:d>
                      <m:dPr>
                        <m:ctrlPr>
                          <a:rPr lang="en-US" altLang="ko-KR" sz="1300" b="1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  <m:t>𝒚</m:t>
                        </m:r>
                      </m:e>
                    </m:d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12롯데마트드림Light" panose="02020603020101020101" pitchFamily="18" charset="-127"/>
                      </a:rPr>
                      <m:t> )</m:t>
                    </m:r>
                  </m:oMath>
                </a14:m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300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300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𝒙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𝒚</m:t>
                              </m:r>
                            </m:sub>
                            <m:sup/>
                            <m:e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𝒙</m:t>
                                  </m:r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,</m:t>
                                  </m:r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𝒍𝒐𝒈</m:t>
                              </m:r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 </m:t>
                              </m:r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−{−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𝒙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ko-KR" sz="1300" b="1" i="1" smtClean="0">
                                          <a:latin typeface="Cambria Math" panose="02040503050406030204" pitchFamily="18" charset="0"/>
                                          <a:ea typeface="12롯데마트드림Light" panose="02020603020101020101" pitchFamily="18" charset="-127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300" b="1" i="1" smtClean="0">
                                          <a:latin typeface="Cambria Math" panose="02040503050406030204" pitchFamily="18" charset="0"/>
                                          <a:ea typeface="12롯데마트드림Light" panose="02020603020101020101" pitchFamily="18" charset="-127"/>
                                        </a:rPr>
                                        <m:t>𝒚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ko-KR" sz="1300" b="1" i="1" smtClean="0">
                                          <a:latin typeface="Cambria Math" panose="02040503050406030204" pitchFamily="18" charset="0"/>
                                          <a:ea typeface="12롯데마트드림Light" panose="02020603020101020101" pitchFamily="18" charset="-127"/>
                                        </a:rPr>
                                        <m:t>𝒑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300" b="1" i="1" smtClean="0">
                                              <a:latin typeface="Cambria Math" panose="02040503050406030204" pitchFamily="18" charset="0"/>
                                              <a:ea typeface="12롯데마트드림Light" panose="02020603020101020101" pitchFamily="18" charset="-127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300" b="1" i="1" smtClean="0">
                                              <a:latin typeface="Cambria Math" panose="02040503050406030204" pitchFamily="18" charset="0"/>
                                              <a:ea typeface="12롯데마트드림Light" panose="02020603020101020101" pitchFamily="18" charset="-127"/>
                                            </a:rPr>
                                            <m:t>𝒙</m:t>
                                          </m:r>
                                          <m:r>
                                            <a:rPr lang="en-US" altLang="ko-KR" sz="1300" b="1" i="1" smtClean="0">
                                              <a:latin typeface="Cambria Math" panose="02040503050406030204" pitchFamily="18" charset="0"/>
                                              <a:ea typeface="12롯데마트드림Light" panose="02020603020101020101" pitchFamily="18" charset="-127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300" b="1" i="1" smtClean="0">
                                              <a:latin typeface="Cambria Math" panose="02040503050406030204" pitchFamily="18" charset="0"/>
                                              <a:ea typeface="12롯데마트드림Light" panose="02020603020101020101" pitchFamily="18" charset="-127"/>
                                            </a:rPr>
                                            <m:t>𝒚</m:t>
                                          </m:r>
                                        </m:e>
                                      </m:d>
                                      <m:r>
                                        <a:rPr lang="en-US" altLang="ko-KR" sz="1300" b="1" i="1" smtClean="0">
                                          <a:latin typeface="Cambria Math" panose="02040503050406030204" pitchFamily="18" charset="0"/>
                                          <a:ea typeface="12롯데마트드림Light" panose="02020603020101020101" pitchFamily="18" charset="-127"/>
                                        </a:rPr>
                                        <m:t>𝒍𝒐𝒈𝒑</m:t>
                                      </m:r>
                                      <m:r>
                                        <a:rPr lang="en-US" altLang="ko-KR" sz="1300" b="1" i="1" smtClean="0">
                                          <a:latin typeface="Cambria Math" panose="02040503050406030204" pitchFamily="18" charset="0"/>
                                          <a:ea typeface="12롯데마트드림Light" panose="02020603020101020101" pitchFamily="18" charset="-127"/>
                                        </a:rPr>
                                        <m:t>(</m:t>
                                      </m:r>
                                      <m:r>
                                        <a:rPr lang="en-US" altLang="ko-KR" sz="1300" b="1" i="1" smtClean="0">
                                          <a:latin typeface="Cambria Math" panose="02040503050406030204" pitchFamily="18" charset="0"/>
                                          <a:ea typeface="12롯데마트드림Light" panose="02020603020101020101" pitchFamily="18" charset="-127"/>
                                        </a:rPr>
                                        <m:t>𝒙</m:t>
                                      </m:r>
                                      <m:r>
                                        <a:rPr lang="en-US" altLang="ko-KR" sz="1300" b="1" i="1" smtClean="0">
                                          <a:latin typeface="Cambria Math" panose="02040503050406030204" pitchFamily="18" charset="0"/>
                                          <a:ea typeface="12롯데마트드림Light" panose="02020603020101020101" pitchFamily="18" charset="-127"/>
                                        </a:rPr>
                                        <m:t>,</m:t>
                                      </m:r>
                                      <m:r>
                                        <a:rPr lang="en-US" altLang="ko-KR" sz="1300" b="1" i="1" smtClean="0">
                                          <a:latin typeface="Cambria Math" panose="02040503050406030204" pitchFamily="18" charset="0"/>
                                          <a:ea typeface="12롯데마트드림Light" panose="02020603020101020101" pitchFamily="18" charset="-127"/>
                                        </a:rPr>
                                        <m:t>𝒚</m:t>
                                      </m:r>
                                      <m:r>
                                        <a:rPr lang="en-US" altLang="ko-KR" sz="1300" b="1" i="1" smtClean="0">
                                          <a:latin typeface="Cambria Math" panose="02040503050406030204" pitchFamily="18" charset="0"/>
                                          <a:ea typeface="12롯데마트드림Light" panose="02020603020101020101" pitchFamily="18" charset="-127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}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300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300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𝒙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300" b="1" i="1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𝒚</m:t>
                              </m:r>
                            </m:sub>
                            <m:sup/>
                            <m:e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𝒙</m:t>
                                  </m:r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,</m:t>
                                  </m:r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𝒍𝒐𝒈</m:t>
                              </m:r>
                              <m:f>
                                <m:fPr>
                                  <m:ctrlP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𝒑</m:t>
                                  </m:r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(</m:t>
                                  </m:r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𝒙</m:t>
                                  </m:r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,</m:t>
                                  </m:r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𝒚</m:t>
                                  </m:r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altLang="ko-KR" sz="1300" b="1" i="1" smtClean="0">
                                          <a:latin typeface="Cambria Math" panose="02040503050406030204" pitchFamily="18" charset="0"/>
                                          <a:ea typeface="12롯데마트드림Light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300" b="1" i="1" smtClean="0">
                                          <a:latin typeface="Cambria Math" panose="02040503050406030204" pitchFamily="18" charset="0"/>
                                          <a:ea typeface="12롯데마트드림Light" panose="02020603020101020101" pitchFamily="18" charset="-127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𝒑</m:t>
                                  </m:r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(</m:t>
                                  </m:r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𝒚</m:t>
                                  </m:r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=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𝑯</m:t>
                      </m:r>
                      <m:d>
                        <m:dPr>
                          <m:ctrlPr>
                            <a:rPr lang="en-US" altLang="ko-KR" sz="1300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1300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𝒙</m:t>
                          </m:r>
                        </m:e>
                      </m:d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−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𝑯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(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𝒙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|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𝒚</m:t>
                      </m:r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이를 상호 정보라고 한다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.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58" y="1614521"/>
                <a:ext cx="8424936" cy="3113673"/>
              </a:xfrm>
              <a:prstGeom prst="rect">
                <a:avLst/>
              </a:prstGeom>
              <a:blipFill>
                <a:blip r:embed="rId5"/>
                <a:stretch>
                  <a:fillRect l="-145" b="-158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29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08520" y="1131589"/>
            <a:ext cx="9289032" cy="3838553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0858" y="1213440"/>
                <a:ext cx="8424936" cy="3630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a옛날목욕탕L"/>
                      </a:rPr>
                      <m:t>𝑰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1" i="1">
                            <a:latin typeface="Cambria Math" panose="02040503050406030204" pitchFamily="18" charset="0"/>
                            <a:ea typeface="a옛날목욕탕L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𝒙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ea typeface="a옛날목욕탕L"/>
                          </a:rPr>
                          <m:t> ;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𝒚</m:t>
                        </m:r>
                      </m:e>
                    </m:d>
                    <m:r>
                      <a:rPr lang="en-US" altLang="ko-KR" sz="1400" b="1" i="1">
                        <a:latin typeface="Cambria Math" panose="02040503050406030204" pitchFamily="18" charset="0"/>
                        <a:ea typeface="a옛날목욕탕L"/>
                      </a:rPr>
                      <m:t>≥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a옛날목욕탕L"/>
                      </a:rPr>
                      <m:t>𝟎</m:t>
                    </m:r>
                  </m:oMath>
                </a14:m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 </a:t>
                </a:r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이고 독립일때 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0</a:t>
                </a:r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을 만족한다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.  </a:t>
                </a:r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즉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  <a:ea typeface="a옛날목욕탕L"/>
                      </a:rPr>
                      <m:t>𝑰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1" i="1">
                            <a:latin typeface="Cambria Math" panose="02040503050406030204" pitchFamily="18" charset="0"/>
                            <a:ea typeface="a옛날목욕탕L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𝒙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ea typeface="a옛날목욕탕L"/>
                          </a:rPr>
                          <m:t>;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𝒚</m:t>
                        </m:r>
                      </m:e>
                    </m:d>
                  </m:oMath>
                </a14:m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는 연관이 있다면 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0</a:t>
                </a:r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보다 큰 값을 갖는다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.</a:t>
                </a:r>
              </a:p>
              <a:p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300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300" b="0" i="0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300" b="0" i="0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𝑫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𝑰</m:t>
                                  </m:r>
                                </m:sub>
                              </m:sSub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=</m:t>
                              </m:r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𝑽</m:t>
                              </m:r>
                              <m:d>
                                <m:dPr>
                                  <m:ctrlP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𝑮</m:t>
                                  </m:r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,</m:t>
                                  </m:r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𝑫</m:t>
                                  </m:r>
                                </m:e>
                              </m:d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−</m:t>
                              </m:r>
                              <m:r>
                                <a:rPr lang="ko-KR" altLang="en-US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𝝀</m:t>
                              </m:r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𝑰</m:t>
                              </m:r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(</m:t>
                              </m:r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𝒄</m:t>
                              </m:r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 ;</m:t>
                              </m:r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𝒛</m:t>
                                  </m:r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,</m:t>
                                  </m:r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𝒄</m:t>
                                  </m:r>
                                </m:e>
                              </m:d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 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r>
                  <a:rPr lang="en-US" altLang="ko-KR" sz="1300" b="1" dirty="0" err="1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Info_GAN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 </a:t>
                </a:r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에서 상보 정보량은 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c </a:t>
                </a:r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가 변하면 생성함수 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G</a:t>
                </a:r>
                <a:r>
                  <a:rPr lang="ko-KR" altLang="en-US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도 변화시켜 만들어 내는 이미지를 변화하게끔 학습시키는 것</a:t>
                </a:r>
                <a:r>
                  <a:rPr lang="en-US" altLang="ko-KR" sz="13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!! </a:t>
                </a:r>
              </a:p>
              <a:p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  <a:ea typeface="a옛날목욕탕L"/>
                        </a:rPr>
                        <m:t>𝑰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1" i="1">
                              <a:latin typeface="Cambria Math" panose="02040503050406030204" pitchFamily="18" charset="0"/>
                              <a:ea typeface="a옛날목욕탕L"/>
                            </a:rPr>
                          </m:ctrlPr>
                        </m:d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a옛날목욕탕L"/>
                            </a:rPr>
                            <m:t>𝒄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a옛날목욕탕L"/>
                            </a:rPr>
                            <m:t> ;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a옛날목욕탕L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  <a:ea typeface="a옛날목욕탕L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a옛날목욕탕L"/>
                                </a:rPr>
                                <m:t>𝒛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a옛날목욕탕L"/>
                                </a:rPr>
                                <m:t>,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a옛날목욕탕L"/>
                                </a:rPr>
                                <m:t>𝒄</m:t>
                              </m:r>
                            </m:e>
                          </m:d>
                        </m:e>
                      </m:d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a옛날목욕탕L"/>
                        </a:rPr>
                        <m:t>=</m:t>
                      </m:r>
                      <m:r>
                        <a:rPr lang="en-US" altLang="ko-KR" sz="1300" b="1" i="1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𝑯</m:t>
                      </m:r>
                      <m:d>
                        <m:dPr>
                          <m:ctrlPr>
                            <a:rPr lang="en-US" altLang="ko-KR" sz="1300" b="1" i="1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1300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𝒄</m:t>
                          </m:r>
                        </m:e>
                      </m:d>
                      <m:r>
                        <a:rPr lang="en-US" altLang="ko-KR" sz="13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−</m:t>
                      </m:r>
                      <m:r>
                        <a:rPr lang="en-US" altLang="ko-KR" sz="13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𝑯</m:t>
                      </m:r>
                      <m:d>
                        <m:dPr>
                          <m:ctrlPr>
                            <a:rPr lang="en-US" altLang="ko-KR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𝒄</m:t>
                          </m:r>
                        </m:e>
                        <m:e>
                          <m: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ko-KR" sz="13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3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𝒛</m:t>
                              </m:r>
                              <m:r>
                                <a:rPr lang="en-US" altLang="ko-KR" sz="13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,</m:t>
                              </m:r>
                              <m:r>
                                <a:rPr lang="en-US" altLang="ko-KR" sz="13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3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3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𝒙</m:t>
                              </m:r>
                            </m:sub>
                            <m:sup/>
                            <m:e>
                              <m:r>
                                <a:rPr lang="en-US" altLang="ko-KR" sz="13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𝒑</m:t>
                              </m:r>
                              <m:r>
                                <a:rPr lang="en-US" altLang="ko-KR" sz="13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(</m:t>
                              </m:r>
                              <m:r>
                                <a:rPr lang="en-US" altLang="ko-KR" sz="13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𝒄</m:t>
                              </m:r>
                              <m:r>
                                <a:rPr lang="en-US" altLang="ko-KR" sz="13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,</m:t>
                              </m:r>
                              <m:r>
                                <a:rPr lang="en-US" altLang="ko-KR" sz="13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𝒙</m:t>
                              </m:r>
                              <m:r>
                                <a:rPr lang="en-US" altLang="ko-KR" sz="13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ko-KR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𝒍𝒐𝒈</m:t>
                          </m:r>
                          <m:r>
                            <a:rPr lang="en-US" altLang="ko-KR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 </m:t>
                          </m:r>
                          <m:r>
                            <a:rPr lang="en-US" altLang="ko-KR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ko-KR" sz="13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3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altLang="ko-KR" sz="13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,</m:t>
                          </m:r>
                          <m:r>
                            <a:rPr lang="ko-KR" altLang="en-US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단</m:t>
                          </m:r>
                          <m:r>
                            <a:rPr lang="en-US" altLang="ko-KR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 </m:t>
                          </m:r>
                          <m:r>
                            <a:rPr lang="en-US" altLang="ko-KR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𝒙</m:t>
                          </m:r>
                          <m:r>
                            <a:rPr lang="en-US" altLang="ko-KR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~</m:t>
                          </m:r>
                          <m:r>
                            <a:rPr lang="en-US" altLang="ko-KR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𝑮</m:t>
                          </m:r>
                          <m:r>
                            <a:rPr lang="en-US" altLang="ko-KR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(</m:t>
                          </m:r>
                          <m:r>
                            <a:rPr lang="en-US" altLang="ko-KR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𝒛</m:t>
                          </m:r>
                          <m:r>
                            <a:rPr lang="en-US" altLang="ko-KR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,</m:t>
                          </m:r>
                          <m:r>
                            <a:rPr lang="en-US" altLang="ko-KR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𝒄</m:t>
                          </m:r>
                          <m:r>
                            <a:rPr lang="en-US" altLang="ko-KR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)</m:t>
                          </m:r>
                        </m:e>
                      </m:nary>
                      <m:r>
                        <a:rPr lang="en-US" altLang="ko-KR" sz="1300" b="1" i="1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 </m:t>
                      </m:r>
                    </m:oMath>
                  </m:oMathPara>
                </a14:m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𝒑</m:t>
                          </m:r>
                          <m: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(</m:t>
                          </m:r>
                          <m: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𝒙</m:t>
                          </m:r>
                          <m: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𝒄</m:t>
                          </m:r>
                        </m:sub>
                        <m:sup/>
                        <m:e>
                          <m: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ko-KR" sz="13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3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altLang="ko-KR" sz="13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𝒍𝒐𝒈</m:t>
                          </m:r>
                          <m: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 </m:t>
                          </m:r>
                          <m: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𝒑</m:t>
                          </m:r>
                          <m: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(</m:t>
                          </m:r>
                          <m: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𝒄</m:t>
                          </m:r>
                          <m: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|</m:t>
                          </m:r>
                          <m: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𝒙</m:t>
                          </m:r>
                          <m: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𝒑</m:t>
                          </m:r>
                          <m: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(</m:t>
                          </m:r>
                          <m: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𝒙</m:t>
                          </m:r>
                          <m:r>
                            <a:rPr lang="en-US" altLang="ko-KR" sz="13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3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3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𝒄</m:t>
                              </m:r>
                            </m:sub>
                            <m:sup/>
                            <m:e>
                              <m:r>
                                <a:rPr lang="en-US" altLang="ko-KR" sz="13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altLang="ko-KR" sz="13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3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𝒄</m:t>
                                  </m:r>
                                </m:e>
                                <m:e>
                                  <m:r>
                                    <a:rPr lang="en-US" altLang="ko-KR" sz="13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ko-KR" sz="13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𝒍𝒐𝒈</m:t>
                              </m:r>
                              <m:f>
                                <m:fPr>
                                  <m:ctrlPr>
                                    <a:rPr lang="en-US" altLang="ko-KR" sz="13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3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𝑷</m:t>
                                  </m:r>
                                  <m:r>
                                    <a:rPr lang="en-US" altLang="ko-KR" sz="13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(</m:t>
                                  </m:r>
                                  <m:r>
                                    <a:rPr lang="en-US" altLang="ko-KR" sz="13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𝒄</m:t>
                                  </m:r>
                                  <m:r>
                                    <a:rPr lang="en-US" altLang="ko-KR" sz="13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|</m:t>
                                  </m:r>
                                  <m:r>
                                    <a:rPr lang="en-US" altLang="ko-KR" sz="13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𝒙</m:t>
                                  </m:r>
                                  <m:r>
                                    <a:rPr lang="en-US" altLang="ko-KR" sz="13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))</m:t>
                                  </m:r>
                                </m:num>
                                <m:den>
                                  <m:r>
                                    <a:rPr lang="en-US" altLang="ko-KR" sz="13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𝑸</m:t>
                                  </m:r>
                                  <m:r>
                                    <a:rPr lang="en-US" altLang="ko-KR" sz="13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(</m:t>
                                  </m:r>
                                  <m:r>
                                    <a:rPr lang="en-US" altLang="ko-KR" sz="13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𝒄</m:t>
                                  </m:r>
                                  <m:r>
                                    <a:rPr lang="en-US" altLang="ko-KR" sz="13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|</m:t>
                                  </m:r>
                                  <m:r>
                                    <a:rPr lang="en-US" altLang="ko-KR" sz="13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𝒙</m:t>
                                  </m:r>
                                  <m:r>
                                    <a:rPr lang="en-US" altLang="ko-KR" sz="13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ko-KR" sz="13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𝑸</m:t>
                              </m:r>
                              <m:r>
                                <a:rPr lang="en-US" altLang="ko-KR" sz="13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(</m:t>
                              </m:r>
                              <m:r>
                                <a:rPr lang="en-US" altLang="ko-KR" sz="13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𝒄</m:t>
                              </m:r>
                              <m:r>
                                <a:rPr lang="en-US" altLang="ko-KR" sz="13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|</m:t>
                              </m:r>
                              <m:r>
                                <a:rPr lang="en-US" altLang="ko-KR" sz="13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𝒙</m:t>
                              </m:r>
                              <m:r>
                                <a:rPr lang="en-US" altLang="ko-KR" sz="13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58" y="1213440"/>
                <a:ext cx="8424936" cy="3630546"/>
              </a:xfrm>
              <a:prstGeom prst="rect">
                <a:avLst/>
              </a:prstGeom>
              <a:blipFill>
                <a:blip r:embed="rId4"/>
                <a:stretch>
                  <a:fillRect l="-145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21398" y="3644313"/>
                <a:ext cx="3024336" cy="296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3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300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 필요하지만 </a:t>
                </a:r>
                <a:r>
                  <a:rPr lang="en-US" altLang="ko-KR" sz="1300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p(x)</a:t>
                </a:r>
                <a:r>
                  <a:rPr lang="ko-KR" altLang="en-US" sz="1300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는 구할 수 없다</a:t>
                </a:r>
                <a:r>
                  <a:rPr lang="en-US" altLang="ko-KR" sz="1300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.</a:t>
                </a:r>
                <a:endParaRPr lang="ko-KR" altLang="en-US" sz="13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398" y="3644313"/>
                <a:ext cx="3024336" cy="296171"/>
              </a:xfrm>
              <a:prstGeom prst="rect">
                <a:avLst/>
              </a:prstGeom>
              <a:blipFill>
                <a:blip r:embed="rId5"/>
                <a:stretch>
                  <a:fillRect t="-2083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15898" y="4345612"/>
                <a:ext cx="3024336" cy="496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300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1300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는 보조분포</a:t>
                </a:r>
                <a:r>
                  <a:rPr lang="en-US" altLang="ko-KR" sz="1300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(auxiliary)</a:t>
                </a:r>
                <a:r>
                  <a:rPr lang="ko-KR" altLang="en-US" sz="1300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를 이용해 근사시키는 방법을 이용한다</a:t>
                </a:r>
                <a:r>
                  <a:rPr lang="en-US" altLang="ko-KR" sz="1300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. </a:t>
                </a:r>
                <a:endParaRPr lang="ko-KR" altLang="en-US" sz="13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898" y="4345612"/>
                <a:ext cx="3024336" cy="496226"/>
              </a:xfrm>
              <a:prstGeom prst="rect">
                <a:avLst/>
              </a:prstGeom>
              <a:blipFill>
                <a:blip r:embed="rId6"/>
                <a:stretch>
                  <a:fillRect l="-202" t="-1235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04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info_GAN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64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5536" y="1242175"/>
                <a:ext cx="8424936" cy="581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300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300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altLang="ko-KR" sz="1300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𝒑</m:t>
                          </m:r>
                          <m:r>
                            <a:rPr lang="en-US" altLang="ko-KR" sz="1300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(</m:t>
                          </m:r>
                          <m:r>
                            <a:rPr lang="en-US" altLang="ko-KR" sz="1300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𝒙</m:t>
                          </m:r>
                          <m:r>
                            <a:rPr lang="en-US" altLang="ko-KR" sz="1300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)</m:t>
                          </m:r>
                        </m:e>
                      </m:nary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{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300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300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𝒄</m:t>
                          </m:r>
                        </m:sub>
                        <m:sup/>
                        <m:e>
                          <m:r>
                            <a:rPr lang="en-US" altLang="ko-KR" sz="1300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1300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𝒍𝒐𝒈</m:t>
                          </m:r>
                          <m:f>
                            <m:fPr>
                              <m:ctrlP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𝒄</m:t>
                                  </m:r>
                                </m:e>
                                <m:e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𝑸</m:t>
                              </m:r>
                              <m:d>
                                <m:dPr>
                                  <m:ctrlP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𝒄</m:t>
                                  </m:r>
                                </m:e>
                                <m:e>
                                  <m:r>
                                    <a:rPr lang="en-US" altLang="ko-KR" sz="1300" b="1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𝒙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300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300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𝒄</m:t>
                          </m:r>
                        </m:sub>
                        <m:sup/>
                        <m:e>
                          <m:r>
                            <a:rPr lang="en-US" altLang="ko-KR" sz="1300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1300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𝒍𝒐𝒈𝑸</m:t>
                          </m:r>
                          <m:d>
                            <m:dPr>
                              <m:ctrlP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ko-KR" sz="1300" b="1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 }</m:t>
                      </m:r>
                    </m:oMath>
                  </m:oMathPara>
                </a14:m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42175"/>
                <a:ext cx="8424936" cy="581185"/>
              </a:xfrm>
              <a:prstGeom prst="rect">
                <a:avLst/>
              </a:prstGeom>
              <a:blipFill>
                <a:blip r:embed="rId4"/>
                <a:stretch>
                  <a:fillRect t="-113684" b="-16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75856" y="1823360"/>
                <a:ext cx="194421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/>
                  <a:t>KL</a:t>
                </a:r>
                <a:r>
                  <a:rPr lang="ko-KR" altLang="en-US" sz="1300" dirty="0"/>
                  <a:t>다이버 </a:t>
                </a:r>
                <a:r>
                  <a:rPr lang="ko-KR" altLang="en-US" sz="1300" dirty="0" err="1"/>
                  <a:t>젼스</a:t>
                </a:r>
                <a14:m>
                  <m:oMath xmlns:m="http://schemas.openxmlformats.org/officeDocument/2006/math">
                    <m:r>
                      <a:rPr lang="ko-KR" altLang="en-US" sz="130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823360"/>
                <a:ext cx="1944216" cy="292388"/>
              </a:xfrm>
              <a:prstGeom prst="rect">
                <a:avLst/>
              </a:prstGeom>
              <a:blipFill>
                <a:blip r:embed="rId5"/>
                <a:stretch>
                  <a:fillRect l="-313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연결선: 구부러짐 6"/>
          <p:cNvCxnSpPr/>
          <p:nvPr/>
        </p:nvCxnSpPr>
        <p:spPr>
          <a:xfrm flipV="1">
            <a:off x="3347864" y="1787356"/>
            <a:ext cx="1440160" cy="36004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87623" y="2571750"/>
                <a:ext cx="7027715" cy="764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1" i="1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𝒙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1" i="1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𝒄</m:t>
                              </m:r>
                            </m:sub>
                            <m:sup/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𝒄</m:t>
                                  </m:r>
                                </m:e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𝒍𝒐𝒈𝑸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𝒄</m:t>
                                  </m:r>
                                </m:e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+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𝑯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𝒄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3" y="2571750"/>
                <a:ext cx="7027715" cy="7643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04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info_GAN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666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이미지: 텍스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82661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547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5576" y="1563638"/>
                <a:ext cx="5388216" cy="20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𝑙𝑜𝑔𝑄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𝑙𝑜𝑔𝑄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𝑙𝑜𝑔𝑄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𝑙𝑜𝑔𝑄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𝑙𝑜𝑔𝑄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563638"/>
                <a:ext cx="5388216" cy="2021002"/>
              </a:xfrm>
              <a:prstGeom prst="rect">
                <a:avLst/>
              </a:prstGeom>
              <a:blipFill>
                <a:blip r:embed="rId4"/>
                <a:stretch>
                  <a:fillRect b="-2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952591" y="1526150"/>
            <a:ext cx="22322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sym typeface="Wingdings" panose="05000000000000000000" pitchFamily="2" charset="2"/>
              </a:rPr>
              <a:t> Goal </a:t>
            </a:r>
            <a:r>
              <a:rPr lang="en-US" altLang="ko-KR" sz="13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  <a:sym typeface="Wingdings" panose="05000000000000000000" pitchFamily="2" charset="2"/>
              </a:rPr>
              <a:t>eq</a:t>
            </a:r>
            <a:endParaRPr lang="ko-KR" altLang="en-US" sz="13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21141" y="2214101"/>
            <a:ext cx="22322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sym typeface="Wingdings" panose="05000000000000000000" pitchFamily="2" charset="2"/>
              </a:rPr>
              <a:t> Lemma 5.1</a:t>
            </a:r>
            <a:endParaRPr lang="ko-KR" altLang="en-US" sz="13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04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info_GAN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30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7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04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info_GAN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41962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최종적으로 다음과 같은 식을 얻을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5536" y="1891897"/>
                <a:ext cx="7565780" cy="2724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𝐺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𝑄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𝐼𝑛𝑓𝑜𝐺𝐴𝑁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(</m:t>
                              </m:r>
                            </m:e>
                          </m:func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𝐷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𝐺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𝐺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𝑙𝑜𝑔𝑄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endParaRPr lang="en-US" altLang="ko-KR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r>
                  <a:rPr lang="ko-KR" altLang="en-US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생성된 </a:t>
                </a:r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c</a:t>
                </a:r>
                <a:r>
                  <a:rPr lang="ko-KR" altLang="en-US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는 </a:t>
                </a:r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G</a:t>
                </a:r>
                <a:r>
                  <a:rPr lang="ko-KR" altLang="en-US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에 영향을 준다</a:t>
                </a:r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. </a:t>
                </a:r>
              </a:p>
              <a:p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G</a:t>
                </a:r>
                <a:r>
                  <a:rPr lang="ko-KR" altLang="en-US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에서 </a:t>
                </a:r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x</a:t>
                </a:r>
                <a:r>
                  <a:rPr lang="ko-KR" altLang="en-US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를 생성한 다음 </a:t>
                </a:r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Q</a:t>
                </a:r>
                <a:r>
                  <a:rPr lang="ko-KR" altLang="en-US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를 통해 다시 </a:t>
                </a:r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c</a:t>
                </a:r>
                <a:r>
                  <a:rPr lang="ko-KR" altLang="en-US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로 돌아 온다</a:t>
                </a:r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.</a:t>
                </a:r>
              </a:p>
              <a:p>
                <a:endParaRPr lang="en-US" altLang="ko-KR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r>
                  <a:rPr lang="ko-KR" altLang="en-US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그런데</a:t>
                </a:r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!! </a:t>
                </a:r>
                <a:r>
                  <a:rPr lang="ko-KR" altLang="en-US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 다시 돌아온 </a:t>
                </a:r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c </a:t>
                </a:r>
                <a:r>
                  <a:rPr lang="ko-KR" altLang="en-US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가 처음과 같아야 한다는 내용</a:t>
                </a:r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! </a:t>
                </a:r>
              </a:p>
              <a:p>
                <a:endParaRPr lang="en-US" altLang="ko-KR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r>
                  <a:rPr lang="ko-KR" altLang="en-US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이를 </a:t>
                </a:r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Reconstruction loss </a:t>
                </a:r>
                <a:r>
                  <a:rPr lang="ko-KR" altLang="en-US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라고 한다</a:t>
                </a:r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. </a:t>
                </a:r>
                <a:endParaRPr lang="ko-KR" altLang="en-US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91897"/>
                <a:ext cx="7565780" cy="2724207"/>
              </a:xfrm>
              <a:prstGeom prst="rect">
                <a:avLst/>
              </a:prstGeom>
              <a:blipFill>
                <a:blip r:embed="rId4"/>
                <a:stretch>
                  <a:fillRect l="-725" b="-24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220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7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04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info_GAN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41962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최종적으로 다음과 같은 식을 얻을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5536" y="1891897"/>
                <a:ext cx="7565780" cy="2447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𝐺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𝑄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12롯데마트드림Light" panose="02020603020101020101" pitchFamily="18" charset="-127"/>
                                    </a:rPr>
                                    <m:t>𝐼𝑛𝑓𝑜𝐺𝐴𝑁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Light" panose="02020603020101020101" pitchFamily="18" charset="-127"/>
                                </a:rPr>
                                <m:t>(</m:t>
                              </m:r>
                            </m:e>
                          </m:func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𝐷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𝐺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12롯데마트드림Light" panose="02020603020101020101" pitchFamily="18" charset="-127"/>
                        </a:rPr>
                        <m:t>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𝐺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Light" panose="02020603020101020101" pitchFamily="18" charset="-127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𝑙𝑜𝑔𝑄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endParaRPr lang="en-US" altLang="ko-KR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Intuitions</a:t>
                </a:r>
              </a:p>
              <a:p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* V(D,G)</a:t>
                </a:r>
                <a:r>
                  <a:rPr lang="ko-KR" altLang="en-US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는 기존 </a:t>
                </a:r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GAN</a:t>
                </a:r>
                <a:r>
                  <a:rPr lang="ko-KR" altLang="en-US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과 같다</a:t>
                </a:r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. </a:t>
                </a:r>
              </a:p>
              <a:p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* G</a:t>
                </a:r>
                <a:r>
                  <a:rPr lang="ko-KR" altLang="en-US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와 </a:t>
                </a:r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Q</a:t>
                </a:r>
                <a:r>
                  <a:rPr lang="ko-KR" altLang="en-US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ko-KR" altLang="en-US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도 최대화 해야한다</a:t>
                </a:r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.</a:t>
                </a:r>
              </a:p>
              <a:p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* </a:t>
                </a:r>
                <a:r>
                  <a:rPr lang="ko-KR" altLang="en-US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즉</a:t>
                </a:r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 Q</a:t>
                </a:r>
                <a:r>
                  <a:rPr lang="ko-KR" altLang="en-US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는 </a:t>
                </a:r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G(</a:t>
                </a:r>
                <a:r>
                  <a:rPr lang="en-US" altLang="ko-KR" dirty="0" err="1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z,c</a:t>
                </a:r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)</a:t>
                </a:r>
                <a:r>
                  <a:rPr lang="ko-KR" altLang="en-US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를 다시 </a:t>
                </a:r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c</a:t>
                </a:r>
                <a:r>
                  <a:rPr lang="ko-KR" altLang="en-US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로 잘 바꿔야 하고</a:t>
                </a:r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,</a:t>
                </a:r>
              </a:p>
              <a:p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* G </a:t>
                </a:r>
                <a:r>
                  <a:rPr lang="ko-KR" altLang="en-US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는 </a:t>
                </a:r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Q</a:t>
                </a:r>
                <a:r>
                  <a:rPr lang="ko-KR" altLang="en-US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가 잘 바꿀 수 있도록 </a:t>
                </a:r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x=G(</a:t>
                </a:r>
                <a:r>
                  <a:rPr lang="en-US" altLang="ko-KR" dirty="0" err="1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z,c</a:t>
                </a:r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)</a:t>
                </a:r>
                <a:r>
                  <a:rPr lang="ko-KR" altLang="en-US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를 생성해야 한다</a:t>
                </a:r>
                <a:r>
                  <a:rPr lang="en-US" altLang="ko-KR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.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91897"/>
                <a:ext cx="7565780" cy="2447208"/>
              </a:xfrm>
              <a:prstGeom prst="rect">
                <a:avLst/>
              </a:prstGeom>
              <a:blipFill>
                <a:blip r:embed="rId4"/>
                <a:stretch>
                  <a:fillRect l="-725" b="-27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436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43608" y="-935162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7" name="제목 1"/>
          <p:cNvSpPr txBox="1">
            <a:spLocks/>
          </p:cNvSpPr>
          <p:nvPr/>
        </p:nvSpPr>
        <p:spPr>
          <a:xfrm>
            <a:off x="1475656" y="123478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05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result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1958" t="2401" r="1117"/>
          <a:stretch/>
        </p:blipFill>
        <p:spPr>
          <a:xfrm>
            <a:off x="1259632" y="689827"/>
            <a:ext cx="6840760" cy="41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18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43608" y="-935162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7" name="제목 1"/>
          <p:cNvSpPr txBox="1">
            <a:spLocks/>
          </p:cNvSpPr>
          <p:nvPr/>
        </p:nvSpPr>
        <p:spPr>
          <a:xfrm>
            <a:off x="1475656" y="123478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05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result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637126"/>
            <a:ext cx="6941025" cy="431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9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 rot="16200000">
            <a:off x="-3134196" y="1636985"/>
            <a:ext cx="5832648" cy="3237682"/>
          </a:xfrm>
          <a:prstGeom prst="roundRect">
            <a:avLst>
              <a:gd name="adj" fmla="val 2226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5400000">
            <a:off x="-1086440" y="2130566"/>
            <a:ext cx="4249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spc="6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Contents</a:t>
            </a:r>
            <a:endParaRPr lang="ko-KR" altLang="en-US" sz="5400" spc="6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411760" y="1162070"/>
            <a:ext cx="673224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1760" y="1851670"/>
            <a:ext cx="6732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11760" y="2499742"/>
            <a:ext cx="6732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11760" y="3147814"/>
            <a:ext cx="6732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411760" y="3760635"/>
            <a:ext cx="6732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/>
          <p:cNvSpPr txBox="1">
            <a:spLocks/>
          </p:cNvSpPr>
          <p:nvPr/>
        </p:nvSpPr>
        <p:spPr>
          <a:xfrm>
            <a:off x="2411760" y="1347614"/>
            <a:ext cx="5017760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6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01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disentangled representation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411760" y="1995686"/>
            <a:ext cx="5803578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6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02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background</a:t>
            </a:r>
            <a:endParaRPr lang="ko-KR" altLang="en-US" sz="1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2411760" y="2613162"/>
            <a:ext cx="601789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6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03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information theory 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411760" y="3257405"/>
            <a:ext cx="637508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6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04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info_GAN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2411760" y="3867894"/>
            <a:ext cx="630364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6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05 l</a:t>
            </a:r>
            <a:r>
              <a:rPr lang="ko-KR" altLang="en-US" sz="1400" spc="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en-US" altLang="ko-KR" sz="1400" spc="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result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026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78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43608" y="-935162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7" name="제목 1"/>
          <p:cNvSpPr txBox="1">
            <a:spLocks/>
          </p:cNvSpPr>
          <p:nvPr/>
        </p:nvSpPr>
        <p:spPr>
          <a:xfrm>
            <a:off x="1475656" y="123478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05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result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54808"/>
            <a:ext cx="9144000" cy="28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60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43608" y="-935162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7" name="제목 1"/>
          <p:cNvSpPr txBox="1">
            <a:spLocks/>
          </p:cNvSpPr>
          <p:nvPr/>
        </p:nvSpPr>
        <p:spPr>
          <a:xfrm>
            <a:off x="1475656" y="123478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05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result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491630"/>
            <a:ext cx="8712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PR-022:infoGAN </a:t>
            </a:r>
            <a:r>
              <a:rPr lang="en-US" altLang="ko-KR" dirty="0">
                <a:hlinkClick r:id="rId4"/>
              </a:rPr>
              <a:t>https://www.youtube.com/watch?v=_4jbgniqt_Q&amp;t=905s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초짜</a:t>
            </a:r>
            <a:r>
              <a:rPr lang="ko-KR" altLang="en-US" dirty="0"/>
              <a:t> 대학원생 </a:t>
            </a:r>
            <a:r>
              <a:rPr lang="en-US" altLang="ko-KR" dirty="0">
                <a:hlinkClick r:id="rId5"/>
              </a:rPr>
              <a:t>http://jaejunyoo.blogspot.com/2017/03/infogan-1.html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infoGAN</a:t>
            </a:r>
            <a:r>
              <a:rPr lang="en-US" altLang="ko-KR" dirty="0"/>
              <a:t> </a:t>
            </a:r>
            <a:r>
              <a:rPr lang="ko-KR" altLang="en-US" dirty="0"/>
              <a:t>코드 </a:t>
            </a:r>
            <a:r>
              <a:rPr lang="en-US" altLang="ko-KR" dirty="0"/>
              <a:t>: </a:t>
            </a:r>
            <a:r>
              <a:rPr lang="en-US" altLang="ko-KR" dirty="0">
                <a:hlinkClick r:id="rId6"/>
              </a:rPr>
              <a:t>https://github.com/openai/infoGAN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Lemma5.1 </a:t>
            </a:r>
            <a:r>
              <a:rPr lang="ko-KR" altLang="en-US" dirty="0"/>
              <a:t>해석</a:t>
            </a:r>
            <a:r>
              <a:rPr lang="en-US" altLang="ko-KR" dirty="0"/>
              <a:t>: </a:t>
            </a:r>
            <a:r>
              <a:rPr lang="en-US" altLang="ko-KR" dirty="0">
                <a:hlinkClick r:id="rId7"/>
              </a:rPr>
              <a:t>https://www.facebook.com/groups/TensorFlowKR/permalink/484676605206736/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상호 정보량</a:t>
            </a:r>
            <a:r>
              <a:rPr lang="en-US" altLang="ko-KR" dirty="0"/>
              <a:t>: </a:t>
            </a:r>
            <a:r>
              <a:rPr lang="en-US" altLang="ko-KR" dirty="0">
                <a:hlinkClick r:id="rId8"/>
              </a:rPr>
              <a:t>http://sanghyukchun.github.io/62/</a:t>
            </a:r>
            <a:endParaRPr lang="en-US" altLang="ko-KR" dirty="0"/>
          </a:p>
          <a:p>
            <a:r>
              <a:rPr lang="en-US" altLang="ko-KR" dirty="0"/>
              <a:t>	     </a:t>
            </a:r>
            <a:r>
              <a:rPr lang="en-US" altLang="ko-KR" dirty="0">
                <a:hlinkClick r:id="rId9"/>
              </a:rPr>
              <a:t>http://norman3.github.io/prml/docs/chapter01/6.html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85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disentangled representation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13480" y="2285998"/>
            <a:ext cx="7077080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 txBox="1">
            <a:spLocks/>
          </p:cNvSpPr>
          <p:nvPr/>
        </p:nvSpPr>
        <p:spPr>
          <a:xfrm>
            <a:off x="-492688" y="1563638"/>
            <a:ext cx="564075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옛날목욕탕M" pitchFamily="18" charset="-127"/>
                <a:ea typeface="a옛날목욕탕M" pitchFamily="18" charset="-127"/>
              </a:rPr>
              <a:t>Generate Model?</a:t>
            </a:r>
            <a:endParaRPr lang="ko-KR" altLang="en-US" sz="3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a옛날목욕탕M" pitchFamily="18" charset="-127"/>
              <a:ea typeface="a옛날목욕탕M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13480" y="2364358"/>
            <a:ext cx="8183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a typeface="a옛날목욕탕L"/>
              </a:rPr>
              <a:t>- P(x)</a:t>
            </a:r>
            <a:r>
              <a:rPr lang="ko-KR" altLang="en-US" b="1" dirty="0">
                <a:ea typeface="a옛날목욕탕L"/>
              </a:rPr>
              <a:t>의 분포를 모르지만 샘플은 얻을 수 있는 경우</a:t>
            </a:r>
            <a:r>
              <a:rPr lang="en-US" altLang="ko-KR" b="1" dirty="0">
                <a:ea typeface="a옛날목욕탕L"/>
              </a:rPr>
              <a:t>,</a:t>
            </a:r>
            <a:r>
              <a:rPr lang="ko-KR" altLang="en-US" b="1" dirty="0">
                <a:ea typeface="a옛날목욕탕L"/>
              </a:rPr>
              <a:t> 유사한 </a:t>
            </a:r>
            <a:r>
              <a:rPr lang="en-US" altLang="ko-KR" b="1" dirty="0">
                <a:ea typeface="a옛날목욕탕L"/>
              </a:rPr>
              <a:t>Q(x)</a:t>
            </a:r>
            <a:r>
              <a:rPr lang="ko-KR" altLang="en-US" b="1" dirty="0">
                <a:ea typeface="a옛날목욕탕L"/>
              </a:rPr>
              <a:t>를</a:t>
            </a:r>
            <a:r>
              <a:rPr lang="en-US" altLang="ko-KR" b="1" dirty="0">
                <a:ea typeface="a옛날목욕탕L"/>
              </a:rPr>
              <a:t> </a:t>
            </a:r>
            <a:r>
              <a:rPr lang="ko-KR" altLang="en-US" b="1" dirty="0">
                <a:ea typeface="a옛날목욕탕L"/>
              </a:rPr>
              <a:t>만든다</a:t>
            </a:r>
            <a:r>
              <a:rPr lang="en-US" altLang="ko-KR" b="1" dirty="0">
                <a:ea typeface="a옛날목욕탕L"/>
              </a:rPr>
              <a:t>.</a:t>
            </a:r>
          </a:p>
          <a:p>
            <a:endParaRPr lang="en-US" altLang="ko-KR" b="1" dirty="0">
              <a:ea typeface="a옛날목욕탕L"/>
            </a:endParaRPr>
          </a:p>
          <a:p>
            <a:r>
              <a:rPr lang="en-US" altLang="ko-KR" b="1" dirty="0">
                <a:ea typeface="a옛날목욕탕L"/>
              </a:rPr>
              <a:t>- </a:t>
            </a:r>
            <a:r>
              <a:rPr lang="ko-KR" altLang="en-US" b="1" dirty="0">
                <a:ea typeface="a옛날목욕탕L"/>
              </a:rPr>
              <a:t>유사함의 기준</a:t>
            </a:r>
            <a:r>
              <a:rPr lang="en-US" altLang="ko-KR" b="1" dirty="0">
                <a:ea typeface="a옛날목욕탕L"/>
              </a:rPr>
              <a:t>: KL </a:t>
            </a:r>
            <a:r>
              <a:rPr lang="ko-KR" altLang="en-US" b="1" dirty="0">
                <a:ea typeface="a옛날목욕탕L"/>
              </a:rPr>
              <a:t>다이버 </a:t>
            </a:r>
            <a:r>
              <a:rPr lang="ko-KR" altLang="en-US" b="1" dirty="0" err="1">
                <a:ea typeface="a옛날목욕탕L"/>
              </a:rPr>
              <a:t>젼스</a:t>
            </a:r>
            <a:r>
              <a:rPr lang="ko-KR" altLang="en-US" b="1" dirty="0">
                <a:ea typeface="a옛날목욕탕L"/>
              </a:rPr>
              <a:t> </a:t>
            </a:r>
            <a:r>
              <a:rPr lang="en-US" altLang="ko-KR" b="1" dirty="0">
                <a:ea typeface="a옛날목욕탕L"/>
              </a:rPr>
              <a:t> </a:t>
            </a:r>
          </a:p>
          <a:p>
            <a:endParaRPr lang="en-US" altLang="ko-KR" b="1" dirty="0">
              <a:ea typeface="a옛날목욕탕L"/>
            </a:endParaRPr>
          </a:p>
          <a:p>
            <a:r>
              <a:rPr lang="en-US" altLang="ko-KR" b="1" dirty="0">
                <a:ea typeface="a옛날목욕탕L"/>
              </a:rPr>
              <a:t>+ </a:t>
            </a:r>
            <a:r>
              <a:rPr lang="ko-KR" altLang="en-US" b="1" dirty="0">
                <a:ea typeface="a옛날목욕탕L"/>
              </a:rPr>
              <a:t>만들기에 그치는 것이 아니라 얼굴데이터를 생성할 경우 </a:t>
            </a:r>
            <a:endParaRPr lang="en-US" altLang="ko-KR" b="1" dirty="0">
              <a:ea typeface="a옛날목욕탕L"/>
            </a:endParaRPr>
          </a:p>
          <a:p>
            <a:r>
              <a:rPr lang="ko-KR" altLang="en-US" b="1" dirty="0">
                <a:ea typeface="a옛날목욕탕L"/>
              </a:rPr>
              <a:t>눈의 색</a:t>
            </a:r>
            <a:r>
              <a:rPr lang="en-US" altLang="ko-KR" b="1" dirty="0">
                <a:ea typeface="a옛날목욕탕L"/>
              </a:rPr>
              <a:t>, hairstyle, </a:t>
            </a:r>
            <a:r>
              <a:rPr lang="ko-KR" altLang="en-US" b="1" dirty="0">
                <a:ea typeface="a옛날목욕탕L"/>
              </a:rPr>
              <a:t>안경의 유무 등의 </a:t>
            </a:r>
            <a:r>
              <a:rPr lang="en-US" altLang="ko-KR" b="1" dirty="0">
                <a:ea typeface="a옛날목욕탕L"/>
              </a:rPr>
              <a:t>representation</a:t>
            </a:r>
            <a:r>
              <a:rPr lang="ko-KR" altLang="en-US" b="1" dirty="0">
                <a:ea typeface="a옛날목욕탕L"/>
              </a:rPr>
              <a:t>을 학습 할 수 있다면</a:t>
            </a:r>
            <a:r>
              <a:rPr lang="en-US" altLang="ko-KR" b="1" dirty="0">
                <a:ea typeface="a옛날목욕탕L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103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disentangled representation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13480" y="2285998"/>
            <a:ext cx="7077080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 txBox="1">
            <a:spLocks/>
          </p:cNvSpPr>
          <p:nvPr/>
        </p:nvSpPr>
        <p:spPr>
          <a:xfrm>
            <a:off x="-492688" y="1563638"/>
            <a:ext cx="564075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옛날목욕탕M" pitchFamily="18" charset="-127"/>
                <a:ea typeface="a옛날목욕탕M" pitchFamily="18" charset="-127"/>
              </a:rPr>
              <a:t>?</a:t>
            </a:r>
            <a:endParaRPr lang="ko-KR" altLang="en-US" sz="3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a옛날목욕탕M" pitchFamily="18" charset="-127"/>
              <a:ea typeface="a옛날목욕탕M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026" name="Picture 2" descr="Motivation&#10;How can we achieve&#10;unsupervised learning of disentangled representation?&#10;In general, learned representation is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78456" y="284021"/>
                <a:ext cx="6365544" cy="711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기존 </a:t>
                </a:r>
                <a:r>
                  <a:rPr lang="en-US" altLang="ko-KR" sz="13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GAN</a:t>
                </a:r>
                <a:r>
                  <a:rPr lang="ko-KR" altLang="en-US" sz="13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에서 학습을 진행할 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300" b="1" i="1" smtClean="0">
                                <a:latin typeface="Cambria Math" panose="02040503050406030204" pitchFamily="18" charset="0"/>
                                <a:ea typeface="a옛날목욕탕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300" b="0" i="0" smtClean="0">
                                <a:latin typeface="Cambria Math" panose="02040503050406030204" pitchFamily="18" charset="0"/>
                                <a:ea typeface="a옛날목욕탕L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300" b="1" i="1" smtClean="0">
                                <a:latin typeface="Cambria Math" panose="02040503050406030204" pitchFamily="18" charset="0"/>
                                <a:ea typeface="a옛날목욕탕L"/>
                              </a:rPr>
                              <m:t>𝑮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ko-KR" sz="1300" b="1" i="1" smtClean="0">
                                <a:latin typeface="Cambria Math" panose="02040503050406030204" pitchFamily="18" charset="0"/>
                                <a:ea typeface="a옛날목욕탕L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300" b="0" i="0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𝑫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sz="1300" b="1" i="1" smtClean="0">
                                <a:latin typeface="Cambria Math" panose="02040503050406030204" pitchFamily="18" charset="0"/>
                                <a:ea typeface="a옛날목욕탕L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</m:ctrlPr>
                              </m:dPr>
                              <m:e>
                                <m: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𝑫</m:t>
                                </m:r>
                                <m: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,</m:t>
                                </m:r>
                                <m: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𝑮</m:t>
                                </m:r>
                              </m:e>
                            </m:d>
                            <m:r>
                              <a:rPr lang="en-US" altLang="ko-KR" sz="1300" b="1" i="1" smtClean="0">
                                <a:latin typeface="Cambria Math" panose="02040503050406030204" pitchFamily="18" charset="0"/>
                                <a:ea typeface="a옛날목욕탕L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𝒙</m:t>
                                </m:r>
                                <m: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altLang="ko-KR" sz="1300" b="1" i="1" smtClean="0">
                                        <a:latin typeface="Cambria Math" panose="02040503050406030204" pitchFamily="18" charset="0"/>
                                        <a:ea typeface="a옛날목욕탕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300" b="1" i="1" smtClean="0">
                                        <a:latin typeface="Cambria Math" panose="02040503050406030204" pitchFamily="18" charset="0"/>
                                        <a:ea typeface="a옛날목욕탕L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ko-KR" sz="1300" b="1" i="1" smtClean="0">
                                        <a:latin typeface="Cambria Math" panose="02040503050406030204" pitchFamily="18" charset="0"/>
                                        <a:ea typeface="a옛날목욕탕L"/>
                                      </a:rPr>
                                      <m:t>𝒅𝒂𝒕𝒂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ko-KR" sz="1300" b="1" i="1" smtClean="0">
                                <a:latin typeface="Cambria Math" panose="02040503050406030204" pitchFamily="18" charset="0"/>
                                <a:ea typeface="a옛날목욕탕L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</m:ctrlPr>
                              </m:dPr>
                              <m:e>
                                <m: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𝒍𝒐𝒈𝑫</m:t>
                                </m:r>
                                <m: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(</m:t>
                                </m:r>
                                <m: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𝒙</m:t>
                                </m:r>
                                <m: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ko-KR" sz="1300" b="1" i="1" smtClean="0">
                                <a:latin typeface="Cambria Math" panose="02040503050406030204" pitchFamily="18" charset="0"/>
                                <a:ea typeface="a옛날목욕탕L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1300" b="1" i="1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300" b="1" i="1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𝒛</m:t>
                                </m:r>
                                <m:r>
                                  <a:rPr lang="en-US" altLang="ko-KR" sz="1300" b="1" i="1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altLang="ko-KR" sz="1300" b="1" i="1">
                                        <a:latin typeface="Cambria Math" panose="02040503050406030204" pitchFamily="18" charset="0"/>
                                        <a:ea typeface="a옛날목욕탕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300" b="1" i="1">
                                        <a:latin typeface="Cambria Math" panose="02040503050406030204" pitchFamily="18" charset="0"/>
                                        <a:ea typeface="a옛날목욕탕L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ko-KR" sz="1300" b="1" i="1" smtClean="0">
                                        <a:latin typeface="Cambria Math" panose="02040503050406030204" pitchFamily="18" charset="0"/>
                                        <a:ea typeface="a옛날목욕탕L"/>
                                      </a:rPr>
                                      <m:t>𝒛</m:t>
                                    </m:r>
                                  </m:sub>
                                </m:sSub>
                                <m: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(</m:t>
                                </m:r>
                                <m: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𝒛</m:t>
                                </m:r>
                                <m: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altLang="ko-KR" sz="1300" b="1" i="1">
                                <a:latin typeface="Cambria Math" panose="02040503050406030204" pitchFamily="18" charset="0"/>
                                <a:ea typeface="a옛날목욕탕L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300" b="1" i="1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</m:ctrlPr>
                              </m:dPr>
                              <m:e>
                                <m:r>
                                  <a:rPr lang="en-US" altLang="ko-KR" sz="1300" b="1" i="1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𝒍𝒐𝒈</m:t>
                                </m:r>
                                <m: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(</m:t>
                                </m:r>
                                <m: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𝟏</m:t>
                                </m:r>
                                <m: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−</m:t>
                                </m:r>
                                <m:r>
                                  <a:rPr lang="en-US" altLang="ko-KR" sz="1300" b="1" i="1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𝑫</m:t>
                                </m:r>
                                <m:r>
                                  <a:rPr lang="en-US" altLang="ko-KR" sz="1300" b="1" i="1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(</m:t>
                                </m:r>
                                <m: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𝑮</m:t>
                                </m:r>
                                <m:d>
                                  <m:dPr>
                                    <m:ctrlPr>
                                      <a:rPr lang="en-US" altLang="ko-KR" sz="1300" b="1" i="1" smtClean="0">
                                        <a:latin typeface="Cambria Math" panose="02040503050406030204" pitchFamily="18" charset="0"/>
                                        <a:ea typeface="a옛날목욕탕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00" b="1" i="1" smtClean="0">
                                        <a:latin typeface="Cambria Math" panose="02040503050406030204" pitchFamily="18" charset="0"/>
                                        <a:ea typeface="a옛날목욕탕L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n-US" altLang="ko-KR" sz="1300" b="1" i="1" smtClean="0">
                                    <a:latin typeface="Cambria Math" panose="02040503050406030204" pitchFamily="18" charset="0"/>
                                    <a:ea typeface="a옛날목욕탕L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altLang="ko-KR" sz="13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z</a:t>
                </a:r>
                <a:r>
                  <a:rPr lang="ko-KR" altLang="en-US" sz="13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에 제약이 없기 때문에 이미지의 특징을 잡아 낼 필요가 없었다</a:t>
                </a:r>
                <a:r>
                  <a:rPr lang="en-US" altLang="ko-KR" sz="13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. (</a:t>
                </a:r>
                <a:r>
                  <a:rPr lang="ko-KR" altLang="en-US" sz="13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혹은 잡아내지 못했다</a:t>
                </a:r>
                <a:r>
                  <a:rPr lang="en-US" altLang="ko-KR" sz="13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.)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456" y="284021"/>
                <a:ext cx="6365544" cy="711733"/>
              </a:xfrm>
              <a:prstGeom prst="rect">
                <a:avLst/>
              </a:prstGeom>
              <a:blipFill>
                <a:blip r:embed="rId5"/>
                <a:stretch>
                  <a:fillRect l="-192" r="-96" b="-7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95536" y="2910199"/>
            <a:ext cx="48983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그렇기 때문에 이미지의 특성이 꼬인</a:t>
            </a:r>
            <a:r>
              <a:rPr lang="en-US" altLang="ko-KR" sz="13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(entangled)</a:t>
            </a:r>
            <a:r>
              <a:rPr lang="ko-KR" altLang="en-US" sz="13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형태로 학습이 된다</a:t>
            </a:r>
            <a:r>
              <a:rPr lang="en-US" altLang="ko-KR" sz="13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4424926"/>
            <a:ext cx="56886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꼬임을 풀어</a:t>
            </a:r>
            <a:r>
              <a:rPr lang="en-US" altLang="ko-KR" sz="13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(disentangled) </a:t>
            </a:r>
            <a:r>
              <a:rPr lang="ko-KR" altLang="en-US" sz="13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학습을 진행 한다면 특징들을 잡아 낼 수 있을 것이다</a:t>
            </a:r>
            <a:r>
              <a:rPr lang="en-US" altLang="ko-KR" sz="13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258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disentangled representation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213480" y="2285998"/>
            <a:ext cx="7077080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 txBox="1">
            <a:spLocks/>
          </p:cNvSpPr>
          <p:nvPr/>
        </p:nvSpPr>
        <p:spPr>
          <a:xfrm>
            <a:off x="-180528" y="1502494"/>
            <a:ext cx="657685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옛날목욕탕M" pitchFamily="18" charset="-127"/>
                <a:ea typeface="a옛날목욕탕M" pitchFamily="18" charset="-127"/>
              </a:rPr>
              <a:t>지도 학습보다는 비지도 학습으로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47664" y="2481605"/>
                <a:ext cx="6742896" cy="1954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ea typeface="a옛날목욕탕L"/>
                  </a:rPr>
                  <a:t>Label</a:t>
                </a:r>
                <a:r>
                  <a:rPr lang="ko-KR" altLang="en-US" b="1" dirty="0">
                    <a:ea typeface="a옛날목욕탕L"/>
                  </a:rPr>
                  <a:t>을 이용해 특징을 학습하기 보다 연속형</a:t>
                </a:r>
                <a:r>
                  <a:rPr lang="en-US" altLang="ko-KR" b="1" dirty="0">
                    <a:ea typeface="a옛날목욕탕L"/>
                  </a:rPr>
                  <a:t>(</a:t>
                </a:r>
                <a:r>
                  <a:rPr lang="ko-KR" altLang="en-US" b="1" dirty="0">
                    <a:ea typeface="a옛날목욕탕L"/>
                  </a:rPr>
                  <a:t>혹은 범주형</a:t>
                </a:r>
                <a:r>
                  <a:rPr lang="en-US" altLang="ko-KR" b="1" dirty="0">
                    <a:ea typeface="a옛날목욕탕L"/>
                  </a:rPr>
                  <a:t>)</a:t>
                </a:r>
                <a:r>
                  <a:rPr lang="ko-KR" altLang="en-US" b="1" dirty="0">
                    <a:ea typeface="a옛날목욕탕L"/>
                  </a:rPr>
                  <a:t>변수를 </a:t>
                </a:r>
                <a:endParaRPr lang="en-US" altLang="ko-KR" b="1" dirty="0">
                  <a:ea typeface="a옛날목욕탕L"/>
                </a:endParaRPr>
              </a:p>
              <a:p>
                <a:r>
                  <a:rPr lang="en-US" altLang="ko-KR" b="1" dirty="0">
                    <a:ea typeface="a옛날목욕탕L"/>
                  </a:rPr>
                  <a:t>  </a:t>
                </a:r>
                <a:r>
                  <a:rPr lang="ko-KR" altLang="en-US" b="1" dirty="0">
                    <a:ea typeface="a옛날목욕탕L"/>
                  </a:rPr>
                  <a:t>이용해 특징을 학습시키는 것</a:t>
                </a:r>
                <a:endParaRPr lang="en-US" altLang="ko-KR" b="1" dirty="0">
                  <a:ea typeface="a옛날목욕탕L"/>
                </a:endParaRPr>
              </a:p>
              <a:p>
                <a:endParaRPr lang="en-US" altLang="ko-KR" b="1" dirty="0">
                  <a:ea typeface="a옛날목욕탕L"/>
                </a:endParaRPr>
              </a:p>
              <a:p>
                <a:r>
                  <a:rPr lang="en-US" altLang="ko-KR" b="1" dirty="0">
                    <a:ea typeface="a옛날목욕탕L"/>
                  </a:rPr>
                  <a:t>Latent code ‘C’ </a:t>
                </a:r>
                <a:r>
                  <a:rPr lang="ko-KR" altLang="en-US" b="1" dirty="0">
                    <a:ea typeface="a옛날목욕탕L"/>
                  </a:rPr>
                  <a:t>는 데이터의 특징을 목표로 하는 변수</a:t>
                </a:r>
                <a:endParaRPr lang="en-US" altLang="ko-KR" b="1" dirty="0">
                  <a:ea typeface="a옛날목욕탕L"/>
                </a:endParaRPr>
              </a:p>
              <a:p>
                <a:endParaRPr lang="en-US" altLang="ko-KR" b="1" dirty="0">
                  <a:ea typeface="a옛날목욕탕L"/>
                </a:endParaRPr>
              </a:p>
              <a:p>
                <a:r>
                  <a:rPr lang="ko-KR" altLang="en-US" sz="1300" b="1" dirty="0" err="1">
                    <a:ea typeface="a옛날목욕탕L"/>
                  </a:rPr>
                  <a:t>예</a:t>
                </a:r>
                <a:r>
                  <a:rPr lang="en-US" altLang="ko-KR" sz="1300" b="1" dirty="0">
                    <a:ea typeface="a옛날목욕탕L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</m:ctrlPr>
                      </m:sSubPr>
                      <m:e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 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𝒄</m:t>
                        </m:r>
                      </m:e>
                      <m:sub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𝟏</m:t>
                        </m:r>
                      </m:sub>
                    </m:sSub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~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𝒄𝒂𝒕𝒆𝒈𝒐𝒓𝒚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(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𝒌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=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𝟏𝟎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, 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𝒑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=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𝟎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.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𝟏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)</m:t>
                    </m:r>
                  </m:oMath>
                </a14:m>
                <a:r>
                  <a:rPr lang="en-US" altLang="ko-KR" sz="1300" b="1" dirty="0">
                    <a:ea typeface="a옛날목욕탕L"/>
                  </a:rPr>
                  <a:t> </a:t>
                </a:r>
                <a:r>
                  <a:rPr lang="ko-KR" altLang="en-US" sz="1300" b="1" dirty="0">
                    <a:ea typeface="a옛날목욕탕L"/>
                  </a:rPr>
                  <a:t>이면 </a:t>
                </a:r>
                <a:r>
                  <a:rPr lang="en-US" altLang="ko-KR" sz="1300" b="1" dirty="0" err="1">
                    <a:ea typeface="a옛날목욕탕L"/>
                  </a:rPr>
                  <a:t>mnist</a:t>
                </a:r>
                <a:r>
                  <a:rPr lang="ko-KR" altLang="en-US" sz="1300" b="1" dirty="0">
                    <a:ea typeface="a옛날목욕탕L"/>
                  </a:rPr>
                  <a:t>의 </a:t>
                </a:r>
                <a:r>
                  <a:rPr lang="en-US" altLang="ko-KR" sz="1300" b="1" dirty="0">
                    <a:ea typeface="a옛날목욕탕L"/>
                  </a:rPr>
                  <a:t>0~9</a:t>
                </a:r>
                <a:r>
                  <a:rPr lang="ko-KR" altLang="en-US" sz="1300" b="1" dirty="0">
                    <a:ea typeface="a옛날목욕탕L"/>
                  </a:rPr>
                  <a:t>까지 대응시켜 </a:t>
                </a:r>
                <a:r>
                  <a:rPr lang="en-US" altLang="ko-KR" sz="1300" b="1" dirty="0">
                    <a:ea typeface="a옛날목욕탕L"/>
                  </a:rPr>
                  <a:t>CGAN</a:t>
                </a:r>
                <a:r>
                  <a:rPr lang="ko-KR" altLang="en-US" sz="1300" b="1" dirty="0">
                    <a:ea typeface="a옛날목욕탕L"/>
                  </a:rPr>
                  <a:t>의 역할도 가능</a:t>
                </a:r>
                <a:endParaRPr lang="en-US" altLang="ko-KR" sz="1300" b="1" dirty="0">
                  <a:ea typeface="a옛날목욕탕L"/>
                </a:endParaRPr>
              </a:p>
              <a:p>
                <a:r>
                  <a:rPr lang="en-US" altLang="ko-KR" b="1" dirty="0">
                    <a:ea typeface="a옛날목욕탕L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b="1" i="1">
                            <a:latin typeface="Cambria Math" panose="02040503050406030204" pitchFamily="18" charset="0"/>
                            <a:ea typeface="a옛날목욕탕L"/>
                          </a:rPr>
                        </m:ctrlPr>
                      </m:sSubPr>
                      <m:e>
                        <m:r>
                          <a:rPr lang="en-US" altLang="ko-KR" sz="1300" b="1" i="1">
                            <a:latin typeface="Cambria Math" panose="02040503050406030204" pitchFamily="18" charset="0"/>
                            <a:ea typeface="a옛날목욕탕L"/>
                          </a:rPr>
                          <m:t> </m:t>
                        </m:r>
                        <m:r>
                          <a:rPr lang="en-US" altLang="ko-KR" sz="1300" b="1" i="1">
                            <a:latin typeface="Cambria Math" panose="02040503050406030204" pitchFamily="18" charset="0"/>
                            <a:ea typeface="a옛날목욕탕L"/>
                          </a:rPr>
                          <m:t>𝒄</m:t>
                        </m:r>
                      </m:e>
                      <m:sub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𝟐</m:t>
                        </m:r>
                      </m:sub>
                    </m:sSub>
                    <m:r>
                      <a:rPr lang="en-US" altLang="ko-KR" sz="1300" b="1" i="1">
                        <a:latin typeface="Cambria Math" panose="02040503050406030204" pitchFamily="18" charset="0"/>
                        <a:ea typeface="a옛날목욕탕L"/>
                      </a:rPr>
                      <m:t>~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𝒖𝒏𝒊𝒇</m:t>
                    </m:r>
                    <m:d>
                      <m:dPr>
                        <m:ctrlP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</m:ctrlPr>
                      </m:dPr>
                      <m:e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−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𝟏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,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𝟏</m:t>
                        </m:r>
                      </m:e>
                    </m:d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 </m:t>
                    </m:r>
                    <m:r>
                      <a:rPr lang="ko-KR" altLang="en-US" sz="1300" b="1" i="1">
                        <a:latin typeface="Cambria Math" panose="02040503050406030204" pitchFamily="18" charset="0"/>
                        <a:ea typeface="a옛날목욕탕L"/>
                      </a:rPr>
                      <m:t>이</m:t>
                    </m:r>
                  </m:oMath>
                </a14:m>
                <a:r>
                  <a:rPr lang="ko-KR" altLang="en-US" sz="1300" b="1" dirty="0">
                    <a:ea typeface="a옛날목욕탕L"/>
                  </a:rPr>
                  <a:t>면 회전 </a:t>
                </a:r>
                <a:r>
                  <a:rPr lang="ko-KR" altLang="en-US" sz="1300" b="1" dirty="0">
                    <a:solidFill>
                      <a:srgbClr val="FF0000"/>
                    </a:solidFill>
                    <a:ea typeface="a옛날목욕탕L"/>
                  </a:rPr>
                  <a:t>이나</a:t>
                </a:r>
                <a:r>
                  <a:rPr lang="ko-KR" altLang="en-US" sz="1300" b="1" dirty="0">
                    <a:ea typeface="a옛날목욕탕L"/>
                  </a:rPr>
                  <a:t> 두께에 대응시킬 수 있다</a:t>
                </a:r>
                <a:r>
                  <a:rPr lang="en-US" altLang="ko-KR" sz="1300" b="1" dirty="0">
                    <a:ea typeface="a옛날목욕탕L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481605"/>
                <a:ext cx="6742896" cy="1954381"/>
              </a:xfrm>
              <a:prstGeom prst="rect">
                <a:avLst/>
              </a:prstGeom>
              <a:blipFill>
                <a:blip r:embed="rId3"/>
                <a:stretch>
                  <a:fillRect l="-814" t="-1869" b="-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55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en-US" altLang="ko-KR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Backgournd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94525" y="1968949"/>
                <a:ext cx="7920880" cy="2284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의미없는 </a:t>
                </a:r>
                <a:r>
                  <a:rPr lang="en-US" altLang="ko-KR" sz="20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code</a:t>
                </a:r>
                <a:r>
                  <a:rPr lang="ko-KR" altLang="en-US" sz="20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를 학습하는 것을 막기위해 </a:t>
                </a:r>
                <a:r>
                  <a:rPr lang="en-US" altLang="ko-KR" sz="2000" b="1" dirty="0" err="1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info_GAN</a:t>
                </a:r>
                <a:r>
                  <a:rPr lang="ko-KR" altLang="en-US" sz="20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은 생성분포</a:t>
                </a:r>
                <a:r>
                  <a:rPr lang="en-US" altLang="ko-KR" sz="20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 G </a:t>
                </a:r>
                <a:r>
                  <a:rPr lang="ko-KR" altLang="en-US" sz="20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와 </a:t>
                </a:r>
                <a:r>
                  <a:rPr lang="en-US" altLang="ko-KR" sz="20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c </a:t>
                </a:r>
                <a:r>
                  <a:rPr lang="ko-KR" altLang="en-US" sz="20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에</a:t>
                </a:r>
                <a:endParaRPr lang="en-US" altLang="ko-KR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endParaRPr lang="en-US" altLang="ko-KR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r>
                  <a:rPr lang="ko-KR" altLang="en-US" sz="20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상호 정보량</a:t>
                </a:r>
                <a:r>
                  <a:rPr lang="en-US" altLang="ko-KR" sz="20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(Mutual Information)</a:t>
                </a:r>
                <a:r>
                  <a:rPr lang="ko-KR" altLang="en-US" sz="20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이 높도록 제약조건을 부여한다</a:t>
                </a:r>
                <a:r>
                  <a:rPr lang="en-US" altLang="ko-KR" sz="2000" b="1" dirty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.</a:t>
                </a:r>
              </a:p>
              <a:p>
                <a:endParaRPr lang="en-US" altLang="ko-KR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a옛날목욕탕L"/>
                      </a:rPr>
                      <m:t>𝑰</m:t>
                    </m:r>
                    <m:r>
                      <a:rPr lang="en-US" altLang="ko-KR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a옛날목욕탕L"/>
                      </a:rPr>
                      <m:t>[</m:t>
                    </m:r>
                    <m:r>
                      <a:rPr lang="en-US" altLang="ko-KR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a옛날목욕탕L"/>
                      </a:rPr>
                      <m:t>𝒄</m:t>
                    </m:r>
                    <m:r>
                      <a:rPr lang="en-US" altLang="ko-KR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a옛날목욕탕L"/>
                      </a:rPr>
                      <m:t> ;</m:t>
                    </m:r>
                    <m:r>
                      <a:rPr lang="en-US" altLang="ko-KR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a옛날목욕탕L"/>
                      </a:rPr>
                      <m:t>𝑮</m:t>
                    </m:r>
                    <m:d>
                      <m:dPr>
                        <m:ctrlPr>
                          <a:rPr lang="en-US" altLang="ko-KR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a옛날목욕탕L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a옛날목욕탕L"/>
                          </a:rPr>
                          <m:t>𝒛</m:t>
                        </m:r>
                        <m:r>
                          <a:rPr lang="en-US" altLang="ko-KR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a옛날목욕탕L"/>
                          </a:rPr>
                          <m:t>,</m:t>
                        </m:r>
                        <m:r>
                          <a:rPr lang="en-US" altLang="ko-KR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a옛날목욕탕L"/>
                          </a:rPr>
                          <m:t>𝒄</m:t>
                        </m:r>
                      </m:e>
                    </m:d>
                    <m:r>
                      <a:rPr lang="en-US" altLang="ko-KR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a옛날목욕탕L"/>
                      </a:rPr>
                      <m:t>]</m:t>
                    </m:r>
                  </m:oMath>
                </a14:m>
                <a:r>
                  <a:rPr lang="en-US" altLang="ko-KR" sz="1600" b="1" dirty="0">
                    <a:solidFill>
                      <a:srgbClr val="0070C0"/>
                    </a:solidFill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 </a:t>
                </a:r>
                <a:r>
                  <a:rPr lang="ko-KR" altLang="en-US" sz="1300" b="1" dirty="0">
                    <a:solidFill>
                      <a:srgbClr val="0070C0"/>
                    </a:solidFill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높아야 한다</a:t>
                </a:r>
                <a:r>
                  <a:rPr lang="en-US" altLang="ko-KR" sz="1300" b="1" dirty="0">
                    <a:solidFill>
                      <a:srgbClr val="0070C0"/>
                    </a:solidFill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.</a:t>
                </a:r>
              </a:p>
              <a:p>
                <a:endParaRPr lang="en-US" altLang="ko-KR" sz="1300" b="1" dirty="0">
                  <a:solidFill>
                    <a:srgbClr val="0070C0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endParaRPr lang="en-US" altLang="ko-KR" sz="13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25" y="1968949"/>
                <a:ext cx="7920880" cy="2284921"/>
              </a:xfrm>
              <a:prstGeom prst="rect">
                <a:avLst/>
              </a:prstGeom>
              <a:blipFill>
                <a:blip r:embed="rId4"/>
                <a:stretch>
                  <a:fillRect l="-769" t="-1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04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en-US" altLang="ko-KR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Backgournd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8194" name="Picture 2" descr="Variational Information Maximization I&#10;• 상호정보량 𝐼(𝒄; 𝐺 𝒛, 𝒄 )을&#10;– 계산에 𝑃(𝒄|𝒙)가 필요하지만 직접 최대화가 불가능&#10;– 보조분포 𝑄(𝒄|𝒙)를 사용하여 low limi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50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en-US" altLang="ko-KR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Backgournd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– information theory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2749" y="1275606"/>
                <a:ext cx="3183211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옛날목욕탕L"/>
                      </a:rPr>
                      <m:t>𝑰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옛날목욕탕L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옛날목욕탕L"/>
                          </a:rPr>
                          <m:t>𝒄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옛날목욕탕L"/>
                          </a:rPr>
                          <m:t> ;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옛날목욕탕L"/>
                          </a:rPr>
                          <m:t>𝑮</m:t>
                        </m:r>
                        <m:d>
                          <m:dPr>
                            <m:ctrlPr>
                              <a:rPr lang="en-US" altLang="ko-KR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옛날목욕탕L"/>
                              </a:rPr>
                            </m:ctrlPr>
                          </m:dPr>
                          <m:e>
                            <m:r>
                              <a:rPr lang="en-US" altLang="ko-KR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옛날목욕탕L"/>
                              </a:rPr>
                              <m:t>𝒛</m:t>
                            </m:r>
                            <m:r>
                              <a:rPr lang="en-US" altLang="ko-KR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옛날목욕탕L"/>
                              </a:rPr>
                              <m:t>,</m:t>
                            </m:r>
                            <m:r>
                              <a:rPr lang="en-US" altLang="ko-KR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옛날목욕탕L"/>
                              </a:rPr>
                              <m:t>𝒄</m:t>
                            </m:r>
                          </m:e>
                        </m:d>
                      </m:e>
                    </m:d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옛날목욕탕L"/>
                      </a:rPr>
                      <m:t>?</m:t>
                    </m:r>
                  </m:oMath>
                </a14:m>
                <a:r>
                  <a:rPr lang="ko-KR" altLang="en-US" sz="1300" b="1" dirty="0">
                    <a:solidFill>
                      <a:schemeClr val="tx1"/>
                    </a:solidFill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엔트로피</a:t>
                </a:r>
                <a:endParaRPr lang="en-US" altLang="ko-KR" sz="1300" b="1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endParaRPr lang="en-US" altLang="ko-KR" sz="1300" b="1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49" y="1275606"/>
                <a:ext cx="3183211" cy="600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1560" y="1871124"/>
                <a:ext cx="6742896" cy="2292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b="1" dirty="0">
                    <a:ea typeface="a옛날목욕탕L"/>
                  </a:rPr>
                  <a:t>정보의 양을 </a:t>
                </a:r>
                <a14:m>
                  <m:oMath xmlns:m="http://schemas.openxmlformats.org/officeDocument/2006/math"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𝒉</m:t>
                    </m:r>
                    <m:d>
                      <m:dPr>
                        <m:ctrlP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</m:ctrlPr>
                      </m:dPr>
                      <m:e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𝒙</m:t>
                        </m:r>
                      </m:e>
                    </m:d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=−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𝒍𝒐𝒈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 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𝒑</m:t>
                    </m:r>
                    <m:d>
                      <m:dPr>
                        <m:ctrlP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</m:ctrlPr>
                      </m:dPr>
                      <m:e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𝒙</m:t>
                        </m:r>
                      </m:e>
                    </m:d>
                    <m:r>
                      <a:rPr lang="ko-KR" altLang="en-US" sz="1300" b="1" i="1">
                        <a:latin typeface="Cambria Math" panose="02040503050406030204" pitchFamily="18" charset="0"/>
                        <a:ea typeface="a옛날목욕탕L"/>
                      </a:rPr>
                      <m:t>로</m:t>
                    </m:r>
                  </m:oMath>
                </a14:m>
                <a:r>
                  <a:rPr lang="en-US" altLang="ko-KR" sz="1300" b="1" dirty="0">
                    <a:ea typeface="a옛날목욕탕L"/>
                  </a:rPr>
                  <a:t> </a:t>
                </a:r>
                <a:r>
                  <a:rPr lang="ko-KR" altLang="en-US" sz="1300" b="1" dirty="0">
                    <a:ea typeface="a옛날목욕탕L"/>
                  </a:rPr>
                  <a:t>정의하면 </a:t>
                </a:r>
                <a:endParaRPr lang="en-US" altLang="ko-KR" sz="1300" b="1" dirty="0">
                  <a:ea typeface="a옛날목욕탕L"/>
                </a:endParaRPr>
              </a:p>
              <a:p>
                <a:endParaRPr lang="en-US" altLang="ko-KR" sz="1300" b="1" dirty="0">
                  <a:ea typeface="a옛날목욕탕L"/>
                </a:endParaRPr>
              </a:p>
              <a:p>
                <a:r>
                  <a:rPr lang="en-US" altLang="ko-KR" sz="1300" b="1" dirty="0">
                    <a:solidFill>
                      <a:srgbClr val="00B0F0"/>
                    </a:solidFill>
                    <a:ea typeface="a옛날목욕탕L"/>
                  </a:rPr>
                  <a:t>(</a:t>
                </a:r>
                <a:r>
                  <a:rPr lang="ko-KR" altLang="en-US" sz="1300" b="1" dirty="0">
                    <a:solidFill>
                      <a:srgbClr val="00B0F0"/>
                    </a:solidFill>
                    <a:ea typeface="a옛날목욕탕L"/>
                  </a:rPr>
                  <a:t>낮은 확률로 발생하는 사건을 높은 정보량을 부여하기 위해</a:t>
                </a:r>
                <a:r>
                  <a:rPr lang="en-US" altLang="ko-KR" sz="1300" b="1" dirty="0">
                    <a:solidFill>
                      <a:srgbClr val="00B0F0"/>
                    </a:solidFill>
                    <a:ea typeface="a옛날목욕탕L"/>
                  </a:rPr>
                  <a:t>)</a:t>
                </a:r>
              </a:p>
              <a:p>
                <a:endParaRPr lang="en-US" altLang="ko-KR" sz="1300" b="1" dirty="0">
                  <a:ea typeface="a옛날목욕탕L"/>
                </a:endParaRPr>
              </a:p>
              <a:p>
                <a:endParaRPr lang="en-US" altLang="ko-KR" sz="1300" b="1" i="1" dirty="0">
                  <a:latin typeface="Cambria Math" panose="02040503050406030204" pitchFamily="18" charset="0"/>
                  <a:ea typeface="a옛날목욕탕L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300" b="1" i="1">
                        <a:latin typeface="Cambria Math" panose="02040503050406030204" pitchFamily="18" charset="0"/>
                        <a:ea typeface="a옛날목욕탕L"/>
                      </a:rPr>
                      <m:t>𝒉</m:t>
                    </m:r>
                    <m:d>
                      <m:dPr>
                        <m:ctrlPr>
                          <a:rPr lang="en-US" altLang="ko-KR" sz="1300" b="1" i="1">
                            <a:latin typeface="Cambria Math" panose="02040503050406030204" pitchFamily="18" charset="0"/>
                            <a:ea typeface="a옛날목욕탕L"/>
                          </a:rPr>
                        </m:ctrlPr>
                      </m:dPr>
                      <m:e>
                        <m:r>
                          <a:rPr lang="en-US" altLang="ko-KR" sz="1300" b="1" i="1">
                            <a:latin typeface="Cambria Math" panose="02040503050406030204" pitchFamily="18" charset="0"/>
                            <a:ea typeface="a옛날목욕탕L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sz="1300" b="1" dirty="0">
                    <a:ea typeface="a옛날목욕탕L"/>
                  </a:rPr>
                  <a:t>의</a:t>
                </a:r>
                <a:r>
                  <a:rPr lang="en-US" altLang="ko-KR" sz="1300" b="1" dirty="0">
                    <a:ea typeface="a옛날목욕탕L"/>
                  </a:rPr>
                  <a:t> </a:t>
                </a:r>
                <a:r>
                  <a:rPr lang="ko-KR" altLang="en-US" sz="1300" b="1" dirty="0" err="1">
                    <a:ea typeface="a옛날목욕탕L"/>
                  </a:rPr>
                  <a:t>기댓값</a:t>
                </a:r>
                <a:r>
                  <a:rPr lang="ko-KR" altLang="en-US" sz="1300" b="1" dirty="0">
                    <a:ea typeface="a옛날목욕탕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300" b="1" i="0" smtClean="0">
                        <a:latin typeface="Cambria Math" panose="02040503050406030204" pitchFamily="18" charset="0"/>
                        <a:ea typeface="a옛날목욕탕L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ko-KR" altLang="en-US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𝒙</m:t>
                        </m:r>
                      </m:sub>
                      <m:sup/>
                      <m:e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𝒑</m:t>
                        </m:r>
                        <m:d>
                          <m:dPr>
                            <m:ctrlPr>
                              <a:rPr lang="en-US" altLang="ko-KR" sz="1300" b="1" i="1" smtClean="0">
                                <a:latin typeface="Cambria Math" panose="02040503050406030204" pitchFamily="18" charset="0"/>
                                <a:ea typeface="a옛날목욕탕L"/>
                              </a:rPr>
                            </m:ctrlPr>
                          </m:dPr>
                          <m:e>
                            <m:r>
                              <a:rPr lang="en-US" altLang="ko-KR" sz="1300" b="1" i="1" smtClean="0">
                                <a:latin typeface="Cambria Math" panose="02040503050406030204" pitchFamily="18" charset="0"/>
                                <a:ea typeface="a옛날목욕탕L"/>
                              </a:rPr>
                              <m:t>𝒙</m:t>
                            </m:r>
                          </m:e>
                        </m:d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𝒍𝒐𝒈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 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𝒑</m:t>
                        </m:r>
                        <m:d>
                          <m:dPr>
                            <m:ctrlPr>
                              <a:rPr lang="en-US" altLang="ko-KR" sz="1300" b="1" i="1" smtClean="0">
                                <a:latin typeface="Cambria Math" panose="02040503050406030204" pitchFamily="18" charset="0"/>
                                <a:ea typeface="a옛날목욕탕L"/>
                              </a:rPr>
                            </m:ctrlPr>
                          </m:dPr>
                          <m:e>
                            <m:r>
                              <a:rPr lang="en-US" altLang="ko-KR" sz="1300" b="1" i="1" smtClean="0">
                                <a:latin typeface="Cambria Math" panose="02040503050406030204" pitchFamily="18" charset="0"/>
                                <a:ea typeface="a옛날목욕탕L"/>
                              </a:rPr>
                              <m:t>𝒙</m:t>
                            </m:r>
                          </m:e>
                        </m:d>
                      </m:e>
                    </m:nary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=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𝑯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(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𝒙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)</m:t>
                    </m:r>
                  </m:oMath>
                </a14:m>
                <a:r>
                  <a:rPr lang="en-US" altLang="ko-KR" sz="1300" b="1" dirty="0">
                    <a:ea typeface="a옛날목욕탕L"/>
                  </a:rPr>
                  <a:t> </a:t>
                </a:r>
                <a:r>
                  <a:rPr lang="ko-KR" altLang="en-US" sz="1300" b="1" dirty="0">
                    <a:ea typeface="a옛날목욕탕L"/>
                  </a:rPr>
                  <a:t>라고 정의하고 </a:t>
                </a:r>
                <a:r>
                  <a:rPr lang="en-US" altLang="ko-KR" sz="1300" b="1" dirty="0">
                    <a:ea typeface="a옛날목욕탕L"/>
                  </a:rPr>
                  <a:t>‘</a:t>
                </a:r>
                <a:r>
                  <a:rPr lang="ko-KR" altLang="en-US" sz="1300" b="1" dirty="0">
                    <a:solidFill>
                      <a:srgbClr val="FF0000"/>
                    </a:solidFill>
                    <a:ea typeface="a옛날목욕탕L"/>
                  </a:rPr>
                  <a:t>엔트로피</a:t>
                </a:r>
                <a:r>
                  <a:rPr lang="en-US" altLang="ko-KR" sz="1300" b="1" dirty="0">
                    <a:ea typeface="a옛날목욕탕L"/>
                  </a:rPr>
                  <a:t>’</a:t>
                </a:r>
                <a:r>
                  <a:rPr lang="ko-KR" altLang="en-US" sz="1300" b="1" dirty="0">
                    <a:ea typeface="a옛날목욕탕L"/>
                  </a:rPr>
                  <a:t> 라고 부른다</a:t>
                </a:r>
                <a:r>
                  <a:rPr lang="en-US" altLang="ko-KR" sz="1300" b="1" dirty="0">
                    <a:ea typeface="a옛날목욕탕L"/>
                  </a:rPr>
                  <a:t>. </a:t>
                </a:r>
              </a:p>
              <a:p>
                <a:endParaRPr lang="en-US" altLang="ko-KR" sz="1300" b="1" dirty="0">
                  <a:ea typeface="a옛날목욕탕L"/>
                </a:endParaRPr>
              </a:p>
              <a:p>
                <a:endParaRPr lang="en-US" altLang="ko-KR" sz="1300" b="1" dirty="0">
                  <a:ea typeface="a옛날목욕탕L"/>
                </a:endParaRPr>
              </a:p>
              <a:p>
                <a:r>
                  <a:rPr lang="en-US" altLang="ko-KR" sz="1300" b="1" dirty="0">
                    <a:ea typeface="a옛날목욕탕L"/>
                  </a:rPr>
                  <a:t>H(</a:t>
                </a:r>
                <a:r>
                  <a:rPr lang="en-US" altLang="ko-KR" sz="1300" b="1" dirty="0" err="1">
                    <a:ea typeface="a옛날목욕탕L"/>
                  </a:rPr>
                  <a:t>x,y</a:t>
                </a:r>
                <a:r>
                  <a:rPr lang="en-US" altLang="ko-KR" sz="1300" b="1" dirty="0">
                    <a:ea typeface="a옛날목욕탕L"/>
                  </a:rPr>
                  <a:t>)</a:t>
                </a:r>
                <a:r>
                  <a:rPr lang="ko-KR" altLang="en-US" sz="1300" b="1" dirty="0">
                    <a:ea typeface="a옛날목욕탕L"/>
                  </a:rPr>
                  <a:t>는 흔히 말하는 </a:t>
                </a:r>
                <a:r>
                  <a:rPr lang="en-US" altLang="ko-KR" sz="1300" b="1" dirty="0">
                    <a:ea typeface="a옛날목욕탕L"/>
                  </a:rPr>
                  <a:t>cross-entropy </a:t>
                </a:r>
                <a:r>
                  <a:rPr lang="ko-KR" altLang="en-US" sz="1300" b="1" dirty="0">
                    <a:ea typeface="a옛날목욕탕L"/>
                  </a:rPr>
                  <a:t>라고 하며 </a:t>
                </a:r>
                <a14:m>
                  <m:oMath xmlns:m="http://schemas.openxmlformats.org/officeDocument/2006/math">
                    <m:r>
                      <a:rPr lang="en-US" altLang="ko-KR" sz="1300" b="1" i="1">
                        <a:latin typeface="Cambria Math" panose="02040503050406030204" pitchFamily="18" charset="0"/>
                        <a:ea typeface="a옛날목욕탕L"/>
                      </a:rPr>
                      <m:t>𝑯</m:t>
                    </m:r>
                    <m:d>
                      <m:dPr>
                        <m:ctrlPr>
                          <a:rPr lang="en-US" altLang="ko-KR" sz="1300" b="1" i="1">
                            <a:latin typeface="Cambria Math" panose="02040503050406030204" pitchFamily="18" charset="0"/>
                            <a:ea typeface="a옛날목욕탕L"/>
                          </a:rPr>
                        </m:ctrlPr>
                      </m:dPr>
                      <m:e>
                        <m:r>
                          <a:rPr lang="en-US" altLang="ko-KR" sz="1300" b="1" i="1">
                            <a:latin typeface="Cambria Math" panose="02040503050406030204" pitchFamily="18" charset="0"/>
                            <a:ea typeface="a옛날목욕탕L"/>
                          </a:rPr>
                          <m:t>𝒙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,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𝒚</m:t>
                        </m:r>
                      </m:e>
                    </m:d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𝒙</m:t>
                        </m:r>
                      </m:sub>
                      <m:sup/>
                      <m:e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𝒑</m:t>
                        </m:r>
                        <m:d>
                          <m:dPr>
                            <m:ctrlPr>
                              <a:rPr lang="en-US" altLang="ko-KR" sz="1300" b="1" i="1" smtClean="0">
                                <a:latin typeface="Cambria Math" panose="02040503050406030204" pitchFamily="18" charset="0"/>
                                <a:ea typeface="a옛날목욕탕L"/>
                              </a:rPr>
                            </m:ctrlPr>
                          </m:dPr>
                          <m:e>
                            <m:r>
                              <a:rPr lang="en-US" altLang="ko-KR" sz="1300" b="1" i="1" smtClean="0">
                                <a:latin typeface="Cambria Math" panose="02040503050406030204" pitchFamily="18" charset="0"/>
                                <a:ea typeface="a옛날목욕탕L"/>
                              </a:rPr>
                              <m:t>𝒙</m:t>
                            </m:r>
                          </m:e>
                        </m:d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𝒍𝒐𝒈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 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𝒒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(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𝒚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300" b="1" dirty="0">
                    <a:ea typeface="a옛날목욕탕L"/>
                  </a:rPr>
                  <a:t> </a:t>
                </a:r>
                <a:r>
                  <a:rPr lang="ko-KR" altLang="en-US" sz="1300" b="1" dirty="0">
                    <a:ea typeface="a옛날목욕탕L"/>
                  </a:rPr>
                  <a:t>로</a:t>
                </a:r>
                <a:r>
                  <a:rPr lang="en-US" altLang="ko-KR" sz="1300" b="1" dirty="0">
                    <a:ea typeface="a옛날목욕탕L"/>
                  </a:rPr>
                  <a:t> </a:t>
                </a:r>
                <a:r>
                  <a:rPr lang="ko-KR" altLang="en-US" sz="1300" b="1" dirty="0">
                    <a:ea typeface="a옛날목욕탕L"/>
                  </a:rPr>
                  <a:t>정의한다</a:t>
                </a:r>
                <a:r>
                  <a:rPr lang="en-US" altLang="ko-KR" sz="1300" b="1" dirty="0">
                    <a:ea typeface="a옛날목욕탕L"/>
                  </a:rPr>
                  <a:t>.</a:t>
                </a:r>
              </a:p>
              <a:p>
                <a:endParaRPr lang="en-US" altLang="ko-KR" sz="1300" b="1" dirty="0">
                  <a:ea typeface="a옛날목욕탕L"/>
                </a:endParaRPr>
              </a:p>
              <a:p>
                <a:endParaRPr lang="en-US" altLang="ko-KR" sz="1300" b="1" dirty="0">
                  <a:ea typeface="a옛날목욕탕L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871124"/>
                <a:ext cx="6742896" cy="2292935"/>
              </a:xfrm>
              <a:prstGeom prst="rect">
                <a:avLst/>
              </a:prstGeom>
              <a:blipFill>
                <a:blip r:embed="rId5"/>
                <a:stretch>
                  <a:fillRect l="-90" t="-266" b="-2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/>
          <p:nvPr/>
        </p:nvCxnSpPr>
        <p:spPr>
          <a:xfrm>
            <a:off x="5220072" y="2499742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5364088" y="1275606"/>
            <a:ext cx="8384" cy="137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 rot="11667240">
            <a:off x="5377710" y="655338"/>
            <a:ext cx="3030498" cy="1872208"/>
          </a:xfrm>
          <a:prstGeom prst="arc">
            <a:avLst>
              <a:gd name="adj1" fmla="val 16200000"/>
              <a:gd name="adj2" fmla="val 211045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04092" y="251110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발생확률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1645" y="134761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정보량</a:t>
            </a:r>
          </a:p>
        </p:txBody>
      </p:sp>
    </p:spTree>
    <p:extLst>
      <p:ext uri="{BB962C8B-B14F-4D97-AF65-F5344CB8AC3E}">
        <p14:creationId xmlns:p14="http://schemas.microsoft.com/office/powerpoint/2010/main" val="193740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71600" y="-540060"/>
            <a:ext cx="9217024" cy="149163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en-US" altLang="ko-KR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Backgournd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– information theory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8215339" y="4943445"/>
            <a:ext cx="928661" cy="200073"/>
            <a:chOff x="8215339" y="4943445"/>
            <a:chExt cx="92866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76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2749" y="1275606"/>
                <a:ext cx="1577701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옛날목욕탕L"/>
                        </a:rPr>
                        <m:t>𝑰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옛날목욕탕L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옛날목욕탕L"/>
                            </a:rPr>
                            <m:t>𝒄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옛날목욕탕L"/>
                            </a:rPr>
                            <m:t> ;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옛날목욕탕L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옛날목욕탕L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옛날목욕탕L"/>
                                </a:rPr>
                                <m:t>𝒛</m:t>
                              </m:r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옛날목욕탕L"/>
                                </a:rPr>
                                <m:t>,</m:t>
                              </m:r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옛날목욕탕L"/>
                                </a:rPr>
                                <m:t>𝒄</m:t>
                              </m:r>
                            </m:e>
                          </m:d>
                        </m:e>
                      </m:d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옛날목욕탕L"/>
                        </a:rPr>
                        <m:t>?</m:t>
                      </m:r>
                    </m:oMath>
                  </m:oMathPara>
                </a14:m>
                <a:endParaRPr lang="en-US" altLang="ko-KR" sz="1300" b="1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endParaRPr lang="en-US" altLang="ko-KR" sz="1300" b="1" dirty="0">
                  <a:solidFill>
                    <a:schemeClr val="tx1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49" y="1275606"/>
                <a:ext cx="1577701" cy="600164"/>
              </a:xfrm>
              <a:prstGeom prst="rect">
                <a:avLst/>
              </a:prstGeom>
              <a:blipFill>
                <a:blip r:embed="rId4"/>
                <a:stretch>
                  <a:fillRect r="-1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1560" y="1871124"/>
                <a:ext cx="6742896" cy="2909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dirty="0">
                    <a:ea typeface="a옛날목욕탕L"/>
                  </a:rPr>
                  <a:t>KL </a:t>
                </a:r>
                <a:r>
                  <a:rPr lang="ko-KR" altLang="en-US" sz="1300" b="1" dirty="0" err="1">
                    <a:ea typeface="a옛날목욕탕L"/>
                  </a:rPr>
                  <a:t>다이버젼스는</a:t>
                </a:r>
                <a:r>
                  <a:rPr lang="ko-KR" altLang="en-US" sz="1300" b="1" dirty="0">
                    <a:ea typeface="a옛날목욕탕L"/>
                  </a:rPr>
                  <a:t> 두 확률분포 </a:t>
                </a:r>
                <a:r>
                  <a:rPr lang="en-US" altLang="ko-KR" sz="1300" b="1" dirty="0">
                    <a:ea typeface="a옛날목욕탕L"/>
                  </a:rPr>
                  <a:t>p q </a:t>
                </a:r>
                <a:r>
                  <a:rPr lang="ko-KR" altLang="en-US" sz="1300" b="1" dirty="0">
                    <a:ea typeface="a옛날목욕탕L"/>
                  </a:rPr>
                  <a:t>간의 괴리로 정의하며 </a:t>
                </a:r>
                <a:endParaRPr lang="en-US" altLang="ko-KR" sz="1300" b="1" dirty="0">
                  <a:ea typeface="a옛날목욕탕L"/>
                </a:endParaRPr>
              </a:p>
              <a:p>
                <a:endParaRPr lang="en-US" altLang="ko-KR" sz="1300" b="1" dirty="0">
                  <a:ea typeface="a옛날목욕탕L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𝑲𝑳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(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𝒑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</m:ctrlPr>
                      </m:dPr>
                      <m:e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𝒒</m:t>
                        </m:r>
                      </m:e>
                    </m:d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=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𝑯</m:t>
                    </m:r>
                    <m:d>
                      <m:dPr>
                        <m:ctrlP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</m:ctrlPr>
                      </m:dPr>
                      <m:e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𝒙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,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𝒚</m:t>
                        </m:r>
                      </m:e>
                    </m:d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−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  <a:ea typeface="a옛날목욕탕L"/>
                      </a:rPr>
                      <m:t>𝑯</m:t>
                    </m:r>
                    <m:d>
                      <m:dPr>
                        <m:ctrlP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</m:ctrlPr>
                      </m:dPr>
                      <m:e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a옛날목욕탕L"/>
                          </a:rPr>
                          <m:t>𝒙</m:t>
                        </m:r>
                      </m:e>
                    </m:d>
                    <m:r>
                      <a:rPr lang="ko-KR" altLang="en-US" sz="1300" b="1" i="1">
                        <a:latin typeface="Cambria Math" panose="02040503050406030204" pitchFamily="18" charset="0"/>
                        <a:ea typeface="a옛날목욕탕L"/>
                      </a:rPr>
                      <m:t>로</m:t>
                    </m:r>
                  </m:oMath>
                </a14:m>
                <a:r>
                  <a:rPr lang="en-US" altLang="ko-KR" sz="1300" b="1" dirty="0">
                    <a:ea typeface="a옛날목욕탕L"/>
                  </a:rPr>
                  <a:t> </a:t>
                </a:r>
                <a:r>
                  <a:rPr lang="ko-KR" altLang="en-US" sz="1300" b="1" dirty="0">
                    <a:ea typeface="a옛날목욕탕L"/>
                  </a:rPr>
                  <a:t>정의하고 </a:t>
                </a:r>
                <a:r>
                  <a:rPr lang="en-US" altLang="ko-KR" sz="1300" b="1" dirty="0">
                    <a:ea typeface="a옛날목욕탕L"/>
                  </a:rPr>
                  <a:t>GAN</a:t>
                </a:r>
                <a:r>
                  <a:rPr lang="ko-KR" altLang="en-US" sz="1300" b="1" dirty="0">
                    <a:ea typeface="a옛날목욕탕L"/>
                  </a:rPr>
                  <a:t>에 빗대어 설명한다면 </a:t>
                </a:r>
                <a:endParaRPr lang="en-US" altLang="ko-KR" sz="1300" b="1" dirty="0">
                  <a:ea typeface="a옛날목욕탕L"/>
                </a:endParaRPr>
              </a:p>
              <a:p>
                <a:endParaRPr lang="en-US" altLang="ko-KR" sz="1300" b="1" dirty="0">
                  <a:ea typeface="a옛날목욕탕L"/>
                </a:endParaRPr>
              </a:p>
              <a:p>
                <a:r>
                  <a:rPr lang="en-US" altLang="ko-KR" sz="1300" b="1" dirty="0">
                    <a:ea typeface="a옛날목욕탕L"/>
                  </a:rPr>
                  <a:t>“</a:t>
                </a:r>
                <a:r>
                  <a:rPr lang="ko-KR" altLang="en-US" sz="1300" b="1" dirty="0">
                    <a:ea typeface="a옛날목욕탕L"/>
                  </a:rPr>
                  <a:t>어떤 확률분포 </a:t>
                </a:r>
                <a:r>
                  <a:rPr lang="en-US" altLang="ko-KR" sz="1300" b="1" dirty="0">
                    <a:ea typeface="a옛날목욕탕L"/>
                  </a:rPr>
                  <a:t>p </a:t>
                </a:r>
                <a:r>
                  <a:rPr lang="ko-KR" altLang="en-US" sz="1300" b="1" dirty="0">
                    <a:ea typeface="a옛날목욕탕L"/>
                  </a:rPr>
                  <a:t>가 있을 때 </a:t>
                </a:r>
                <a:r>
                  <a:rPr lang="en-US" altLang="ko-KR" sz="1300" b="1" dirty="0">
                    <a:ea typeface="a옛날목욕탕L"/>
                  </a:rPr>
                  <a:t>P</a:t>
                </a:r>
                <a:r>
                  <a:rPr lang="ko-KR" altLang="en-US" sz="1300" b="1" dirty="0">
                    <a:ea typeface="a옛날목욕탕L"/>
                  </a:rPr>
                  <a:t>를 알 수 없어</a:t>
                </a:r>
                <a:r>
                  <a:rPr lang="en-US" altLang="ko-KR" sz="1300" b="1" dirty="0">
                    <a:ea typeface="a옛날목욕탕L"/>
                  </a:rPr>
                  <a:t>,</a:t>
                </a:r>
                <a:r>
                  <a:rPr lang="ko-KR" altLang="en-US" sz="1300" b="1" dirty="0">
                    <a:ea typeface="a옛날목욕탕L"/>
                  </a:rPr>
                  <a:t> </a:t>
                </a:r>
                <a:r>
                  <a:rPr lang="en-US" altLang="ko-KR" sz="1300" b="1" dirty="0">
                    <a:ea typeface="a옛날목욕탕L"/>
                  </a:rPr>
                  <a:t>P</a:t>
                </a:r>
                <a:r>
                  <a:rPr lang="ko-KR" altLang="en-US" sz="1300" b="1" dirty="0">
                    <a:ea typeface="a옛날목욕탕L"/>
                  </a:rPr>
                  <a:t>어서 얻은 </a:t>
                </a:r>
                <a:r>
                  <a:rPr lang="en-US" altLang="ko-KR" sz="1300" b="1" dirty="0">
                    <a:ea typeface="a옛날목욕탕L"/>
                  </a:rPr>
                  <a:t>sample</a:t>
                </a:r>
                <a:r>
                  <a:rPr lang="ko-KR" altLang="en-US" sz="1300" b="1" dirty="0">
                    <a:ea typeface="a옛날목욕탕L"/>
                  </a:rPr>
                  <a:t>을 이용해 근사적으로 </a:t>
                </a:r>
                <a:r>
                  <a:rPr lang="en-US" altLang="ko-KR" sz="1300" b="1" dirty="0">
                    <a:ea typeface="a옛날목욕탕L"/>
                  </a:rPr>
                  <a:t>q</a:t>
                </a:r>
                <a:r>
                  <a:rPr lang="ko-KR" altLang="en-US" sz="1300" b="1" dirty="0">
                    <a:ea typeface="a옛날목욕탕L"/>
                  </a:rPr>
                  <a:t>를 만들어 </a:t>
                </a:r>
                <a:r>
                  <a:rPr lang="en-US" altLang="ko-KR" sz="1300" b="1" dirty="0">
                    <a:ea typeface="a옛날목욕탕L"/>
                  </a:rPr>
                  <a:t>p</a:t>
                </a:r>
                <a:r>
                  <a:rPr lang="ko-KR" altLang="en-US" sz="1300" b="1" dirty="0">
                    <a:ea typeface="a옛날목욕탕L"/>
                  </a:rPr>
                  <a:t>대신 사용할 때 생기는 엔트로피 변화의 의미</a:t>
                </a:r>
                <a:r>
                  <a:rPr lang="en-US" altLang="ko-KR" sz="1300" b="1" dirty="0">
                    <a:ea typeface="a옛날목욕탕L"/>
                  </a:rPr>
                  <a:t>“ </a:t>
                </a:r>
                <a:r>
                  <a:rPr lang="ko-KR" altLang="en-US" sz="1300" b="1" dirty="0">
                    <a:ea typeface="a옛날목욕탕L"/>
                  </a:rPr>
                  <a:t>이다</a:t>
                </a:r>
                <a:r>
                  <a:rPr lang="en-US" altLang="ko-KR" sz="1300" b="1" dirty="0">
                    <a:ea typeface="a옛날목욕탕L"/>
                  </a:rPr>
                  <a:t>.</a:t>
                </a:r>
              </a:p>
              <a:p>
                <a:endParaRPr lang="en-US" altLang="ko-KR" sz="1300" b="1" dirty="0">
                  <a:ea typeface="a옛날목욕탕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1" i="1">
                          <a:latin typeface="Cambria Math" panose="02040503050406030204" pitchFamily="18" charset="0"/>
                          <a:ea typeface="a옛날목욕탕L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300" b="1" i="1">
                              <a:latin typeface="Cambria Math" panose="02040503050406030204" pitchFamily="18" charset="0"/>
                              <a:ea typeface="a옛날목욕탕L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300" b="1" i="1">
                              <a:latin typeface="Cambria Math" panose="02040503050406030204" pitchFamily="18" charset="0"/>
                              <a:ea typeface="a옛날목욕탕L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altLang="ko-KR" sz="1300" b="1" i="1">
                              <a:latin typeface="Cambria Math" panose="02040503050406030204" pitchFamily="18" charset="0"/>
                              <a:ea typeface="a옛날목욕탕L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ko-KR" sz="1300" b="1" i="1">
                                  <a:latin typeface="Cambria Math" panose="02040503050406030204" pitchFamily="18" charset="0"/>
                                  <a:ea typeface="a옛날목욕탕L"/>
                                </a:rPr>
                              </m:ctrlPr>
                            </m:dPr>
                            <m:e>
                              <m:r>
                                <a:rPr lang="en-US" altLang="ko-KR" sz="1300" b="1" i="1">
                                  <a:latin typeface="Cambria Math" panose="02040503050406030204" pitchFamily="18" charset="0"/>
                                  <a:ea typeface="a옛날목욕탕L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1300" b="1" i="1">
                              <a:latin typeface="Cambria Math" panose="02040503050406030204" pitchFamily="18" charset="0"/>
                              <a:ea typeface="a옛날목욕탕L"/>
                            </a:rPr>
                            <m:t>𝒍𝒐𝒈</m:t>
                          </m:r>
                          <m:r>
                            <a:rPr lang="en-US" altLang="ko-KR" sz="1300" b="1" i="1">
                              <a:latin typeface="Cambria Math" panose="02040503050406030204" pitchFamily="18" charset="0"/>
                              <a:ea typeface="a옛날목욕탕L"/>
                            </a:rPr>
                            <m:t> </m:t>
                          </m:r>
                          <m:r>
                            <a:rPr lang="en-US" altLang="ko-KR" sz="1300" b="1" i="1">
                              <a:latin typeface="Cambria Math" panose="02040503050406030204" pitchFamily="18" charset="0"/>
                              <a:ea typeface="a옛날목욕탕L"/>
                            </a:rPr>
                            <m:t>𝒒</m:t>
                          </m:r>
                          <m:d>
                            <m:dPr>
                              <m:ctrlPr>
                                <a:rPr lang="en-US" altLang="ko-KR" sz="1300" b="1" i="1">
                                  <a:latin typeface="Cambria Math" panose="02040503050406030204" pitchFamily="18" charset="0"/>
                                  <a:ea typeface="a옛날목욕탕L"/>
                                </a:rPr>
                              </m:ctrlPr>
                            </m:dPr>
                            <m:e>
                              <m:r>
                                <a:rPr lang="en-US" altLang="ko-KR" sz="1300" b="1" i="1">
                                  <a:latin typeface="Cambria Math" panose="02040503050406030204" pitchFamily="18" charset="0"/>
                                  <a:ea typeface="a옛날목욕탕L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1300" b="1" i="1">
                              <a:latin typeface="Cambria Math" panose="02040503050406030204" pitchFamily="18" charset="0"/>
                              <a:ea typeface="a옛날목욕탕L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sz="1300" b="1" i="1">
                                  <a:latin typeface="Cambria Math" panose="02040503050406030204" pitchFamily="18" charset="0"/>
                                  <a:ea typeface="a옛날목욕탕L"/>
                                </a:rPr>
                              </m:ctrlPr>
                            </m:dPr>
                            <m:e>
                              <m:r>
                                <a:rPr lang="en-US" altLang="ko-KR" sz="1300" b="1" i="1">
                                  <a:latin typeface="Cambria Math" panose="02040503050406030204" pitchFamily="18" charset="0"/>
                                  <a:ea typeface="a옛날목욕탕L"/>
                                </a:rPr>
                                <m:t> 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1300" b="1" i="1">
                                      <a:latin typeface="Cambria Math" panose="02040503050406030204" pitchFamily="18" charset="0"/>
                                      <a:ea typeface="a옛날목욕탕L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1300" b="1" i="1">
                                      <a:latin typeface="Cambria Math" panose="02040503050406030204" pitchFamily="18" charset="0"/>
                                      <a:ea typeface="a옛날목욕탕L"/>
                                    </a:rPr>
                                    <m:t>𝒙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300" b="1" i="1">
                                      <a:latin typeface="Cambria Math" panose="02040503050406030204" pitchFamily="18" charset="0"/>
                                      <a:ea typeface="a옛날목욕탕L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altLang="ko-KR" sz="1300" b="1" i="1">
                                          <a:latin typeface="Cambria Math" panose="02040503050406030204" pitchFamily="18" charset="0"/>
                                          <a:ea typeface="a옛날목욕탕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300" b="1" i="1">
                                          <a:latin typeface="Cambria Math" panose="02040503050406030204" pitchFamily="18" charset="0"/>
                                          <a:ea typeface="a옛날목욕탕L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altLang="ko-KR" sz="1300" b="1" i="1">
                                      <a:latin typeface="Cambria Math" panose="02040503050406030204" pitchFamily="18" charset="0"/>
                                      <a:ea typeface="a옛날목욕탕L"/>
                                    </a:rPr>
                                    <m:t>𝒍𝒐𝒈</m:t>
                                  </m:r>
                                  <m:r>
                                    <a:rPr lang="en-US" altLang="ko-KR" sz="1300" b="1" i="1">
                                      <a:latin typeface="Cambria Math" panose="02040503050406030204" pitchFamily="18" charset="0"/>
                                      <a:ea typeface="a옛날목욕탕L"/>
                                    </a:rPr>
                                    <m:t> </m:t>
                                  </m:r>
                                  <m:r>
                                    <a:rPr lang="en-US" altLang="ko-KR" sz="1300" b="1" i="1">
                                      <a:latin typeface="Cambria Math" panose="02040503050406030204" pitchFamily="18" charset="0"/>
                                      <a:ea typeface="a옛날목욕탕L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altLang="ko-KR" sz="1300" b="1" i="1">
                                          <a:latin typeface="Cambria Math" panose="02040503050406030204" pitchFamily="18" charset="0"/>
                                          <a:ea typeface="a옛날목욕탕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300" b="1" i="1">
                                          <a:latin typeface="Cambria Math" panose="02040503050406030204" pitchFamily="18" charset="0"/>
                                          <a:ea typeface="a옛날목욕탕L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300" b="1" dirty="0">
                  <a:ea typeface="a옛날목욕탕L"/>
                </a:endParaRPr>
              </a:p>
              <a:p>
                <a:endParaRPr lang="en-US" altLang="ko-KR" sz="1300" b="1" dirty="0">
                  <a:ea typeface="a옛날목욕탕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1" i="1">
                          <a:latin typeface="Cambria Math" panose="02040503050406030204" pitchFamily="18" charset="0"/>
                          <a:ea typeface="a옛날목욕탕L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300" b="1" i="1">
                              <a:latin typeface="Cambria Math" panose="02040503050406030204" pitchFamily="18" charset="0"/>
                              <a:ea typeface="a옛날목욕탕L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300" b="1" i="1">
                              <a:latin typeface="Cambria Math" panose="02040503050406030204" pitchFamily="18" charset="0"/>
                              <a:ea typeface="a옛날목욕탕L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altLang="ko-KR" sz="1300" b="1" i="1">
                              <a:latin typeface="Cambria Math" panose="02040503050406030204" pitchFamily="18" charset="0"/>
                              <a:ea typeface="a옛날목욕탕L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ko-KR" sz="1300" b="1" i="1">
                                  <a:latin typeface="Cambria Math" panose="02040503050406030204" pitchFamily="18" charset="0"/>
                                  <a:ea typeface="a옛날목욕탕L"/>
                                </a:rPr>
                              </m:ctrlPr>
                            </m:dPr>
                            <m:e>
                              <m:r>
                                <a:rPr lang="en-US" altLang="ko-KR" sz="1300" b="1" i="1">
                                  <a:latin typeface="Cambria Math" panose="02040503050406030204" pitchFamily="18" charset="0"/>
                                  <a:ea typeface="a옛날목욕탕L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1300" b="1" i="1">
                              <a:latin typeface="Cambria Math" panose="02040503050406030204" pitchFamily="18" charset="0"/>
                              <a:ea typeface="a옛날목욕탕L"/>
                            </a:rPr>
                            <m:t>𝒍𝒐𝒈</m:t>
                          </m:r>
                          <m:f>
                            <m:fPr>
                              <m:ctrlP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a옛날목욕탕L"/>
                                </a:rPr>
                              </m:ctrlPr>
                            </m:fPr>
                            <m:num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a옛날목욕탕L"/>
                                </a:rPr>
                                <m:t>𝒑</m:t>
                              </m:r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a옛날목욕탕L"/>
                                </a:rPr>
                                <m:t>(</m:t>
                              </m:r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a옛날목욕탕L"/>
                                </a:rPr>
                                <m:t>𝒙</m:t>
                              </m:r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a옛날목욕탕L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a옛날목욕탕L"/>
                                </a:rPr>
                                <m:t>𝒒</m:t>
                              </m:r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a옛날목욕탕L"/>
                                </a:rPr>
                                <m:t>(</m:t>
                              </m:r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a옛날목욕탕L"/>
                                </a:rPr>
                                <m:t>𝒙</m:t>
                              </m:r>
                              <m:r>
                                <a:rPr lang="en-US" altLang="ko-KR" sz="1300" b="1" i="1" smtClean="0">
                                  <a:latin typeface="Cambria Math" panose="02040503050406030204" pitchFamily="18" charset="0"/>
                                  <a:ea typeface="a옛날목욕탕L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sz="1300" b="1" dirty="0">
                  <a:ea typeface="a옛날목욕탕L"/>
                </a:endParaRPr>
              </a:p>
              <a:p>
                <a:endParaRPr lang="en-US" altLang="ko-KR" sz="1300" b="1" dirty="0">
                  <a:ea typeface="a옛날목욕탕L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871124"/>
                <a:ext cx="6742896" cy="2909964"/>
              </a:xfrm>
              <a:prstGeom prst="rect">
                <a:avLst/>
              </a:prstGeom>
              <a:blipFill>
                <a:blip r:embed="rId5"/>
                <a:stretch>
                  <a:fillRect l="-90" t="-210" r="-90" b="-249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71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6356</TotalTime>
  <Words>1863</Words>
  <Application>Microsoft Office PowerPoint</Application>
  <PresentationFormat>화면 슬라이드 쇼(16:9)</PresentationFormat>
  <Paragraphs>194</Paragraphs>
  <Slides>21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12롯데마트드림Bold</vt:lpstr>
      <vt:lpstr>맑은 고딕</vt:lpstr>
      <vt:lpstr>12롯데마트드림Light</vt:lpstr>
      <vt:lpstr>Arial</vt:lpstr>
      <vt:lpstr>a옛날목욕탕B</vt:lpstr>
      <vt:lpstr>a옛날목욕탕L</vt:lpstr>
      <vt:lpstr>Wingdings</vt:lpstr>
      <vt:lpstr>Cambria Math</vt:lpstr>
      <vt:lpstr>a옛날목욕탕M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 깔끔하게만 만들면 된다</dc:title>
  <dc:creator>Chunil</dc:creator>
  <cp:lastModifiedBy>xp102</cp:lastModifiedBy>
  <cp:revision>137</cp:revision>
  <dcterms:created xsi:type="dcterms:W3CDTF">2014-05-09T00:22:11Z</dcterms:created>
  <dcterms:modified xsi:type="dcterms:W3CDTF">2017-07-13T09:39:52Z</dcterms:modified>
</cp:coreProperties>
</file>