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4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63" r:id="rId4"/>
    <p:sldId id="312" r:id="rId5"/>
    <p:sldId id="325" r:id="rId6"/>
    <p:sldId id="326" r:id="rId7"/>
    <p:sldId id="313" r:id="rId8"/>
    <p:sldId id="314" r:id="rId9"/>
    <p:sldId id="315" r:id="rId10"/>
    <p:sldId id="323" r:id="rId11"/>
    <p:sldId id="324" r:id="rId12"/>
    <p:sldId id="327" r:id="rId13"/>
    <p:sldId id="307" r:id="rId14"/>
    <p:sldId id="311" r:id="rId15"/>
    <p:sldId id="316" r:id="rId16"/>
    <p:sldId id="318" r:id="rId17"/>
    <p:sldId id="320" r:id="rId18"/>
    <p:sldId id="322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28" r:id="rId27"/>
    <p:sldId id="337" r:id="rId28"/>
    <p:sldId id="336" r:id="rId29"/>
    <p:sldId id="262" r:id="rId30"/>
  </p:sldIdLst>
  <p:sldSz cx="9144000" cy="5143500" type="screen16x9"/>
  <p:notesSz cx="6858000" cy="9144000"/>
  <p:embeddedFontLst>
    <p:embeddedFont>
      <p:font typeface="Yoon 윤고딕 540_TT" panose="020B0600000101010101" charset="-127"/>
      <p:regular r:id="rId32"/>
    </p:embeddedFont>
    <p:embeddedFont>
      <p:font typeface="Cambria Math" panose="02040503050406030204" pitchFamily="18" charset="0"/>
      <p:regular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a옛날목욕탕M" panose="02020600000000000000" pitchFamily="18" charset="-127"/>
      <p:regular r:id="rId36"/>
    </p:embeddedFont>
    <p:embeddedFont>
      <p:font typeface="a옛날목욕탕L" panose="02020600000000000000" pitchFamily="18" charset="-127"/>
      <p:regular r:id="rId37"/>
    </p:embeddedFont>
    <p:embeddedFont>
      <p:font typeface="a옛날목욕탕B" panose="02020600000000000000" pitchFamily="18" charset="-127"/>
      <p:regular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C09EE2"/>
    <a:srgbClr val="D9C4EE"/>
    <a:srgbClr val="3B1B5C"/>
    <a:srgbClr val="57BB9C"/>
    <a:srgbClr val="AFDFD0"/>
    <a:srgbClr val="4FC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691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813DE-7293-4E8A-BE35-9B888F85EC99}" type="datetimeFigureOut">
              <a:rPr lang="ko-KR" altLang="en-US" smtClean="0"/>
              <a:pPr/>
              <a:t>2017-05-03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C55D1-5C25-4350-8C5B-609570357D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77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7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pPr/>
              <a:t>2017-05-03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2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pPr/>
              <a:t>2017-05-03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12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pPr/>
              <a:t>2017-05-03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7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pPr/>
              <a:t>2017-05-03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9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pPr/>
              <a:t>2017-05-03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3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pPr/>
              <a:t>2017-05-03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0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pPr/>
              <a:t>2017-05-03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1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pPr/>
              <a:t>2017-05-03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0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pPr/>
              <a:t>2017-05-03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4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pPr/>
              <a:t>2017-05-03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pPr/>
              <a:t>2017-05-03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35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A097A-58AC-4BA3-B7E3-5CEE38A85376}" type="datetimeFigureOut">
              <a:rPr lang="ko-KR" altLang="en-US" smtClean="0"/>
              <a:pPr/>
              <a:t>2017-05-03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1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2ft8AG8JKE&amp;list=PLMYpgYEYXcS2qhmFQOdCj-QshPOZ7xp1p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2ft8AG8JKE&amp;list=PLMYpgYEYXcS2qhmFQOdCj-QshPOZ7xp1p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paskorn/simulated-binary-crossover-presentation" TargetMode="External"/><Relationship Id="rId7" Type="http://schemas.openxmlformats.org/officeDocument/2006/relationships/hyperlink" Target="https://www.jstatsoft.org/article/view/v053i04" TargetMode="External"/><Relationship Id="rId2" Type="http://schemas.openxmlformats.org/officeDocument/2006/relationships/hyperlink" Target="https://www.slideshare.net/guest9938738/genetic-algorithm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-bloggers.com/genetic-algorithms-a-simple-r-example" TargetMode="External"/><Relationship Id="rId5" Type="http://schemas.openxmlformats.org/officeDocument/2006/relationships/hyperlink" Target="https://cran.r-project.org/web/packages/GA/vignettes/GA.html" TargetMode="External"/><Relationship Id="rId4" Type="http://schemas.openxmlformats.org/officeDocument/2006/relationships/hyperlink" Target="https://cran.r-project.org/web/packages/GA/GA.pdf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-134664"/>
            <a:ext cx="9340056" cy="52863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/>
          </a:p>
        </p:txBody>
      </p:sp>
      <p:sp>
        <p:nvSpPr>
          <p:cNvPr id="15" name="평행 사변형 14"/>
          <p:cNvSpPr/>
          <p:nvPr/>
        </p:nvSpPr>
        <p:spPr>
          <a:xfrm>
            <a:off x="2866060" y="2889042"/>
            <a:ext cx="3483280" cy="360040"/>
          </a:xfrm>
          <a:prstGeom prst="parallelogram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53017" y="318899"/>
            <a:ext cx="1656184" cy="31460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T-lab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43908" y="654166"/>
            <a:ext cx="1656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9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박이삭</a:t>
            </a:r>
            <a:endParaRPr lang="en-US" altLang="ko-KR" sz="9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816061" y="555526"/>
            <a:ext cx="15572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오각형 9"/>
          <p:cNvSpPr/>
          <p:nvPr/>
        </p:nvSpPr>
        <p:spPr>
          <a:xfrm rot="5400000">
            <a:off x="3807194" y="-269958"/>
            <a:ext cx="1529612" cy="1800200"/>
          </a:xfrm>
          <a:prstGeom prst="homePlate">
            <a:avLst>
              <a:gd name="adj" fmla="val 23545"/>
            </a:avLst>
          </a:prstGeom>
          <a:noFill/>
          <a:ln w="12700">
            <a:solidFill>
              <a:schemeClr val="bg1"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915816" y="2906619"/>
            <a:ext cx="3357481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유전알고리즘</a:t>
            </a: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259396" y="2229287"/>
            <a:ext cx="867032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u="sng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</a:t>
            </a:r>
            <a:r>
              <a:rPr lang="en-US" altLang="ko-KR" sz="4000" u="sng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enetic </a:t>
            </a:r>
            <a:r>
              <a:rPr lang="en-US" altLang="ko-KR" sz="4000" u="sng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</a:t>
            </a:r>
            <a:r>
              <a:rPr lang="en-US" altLang="ko-KR" sz="4000" u="sng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lgorithm</a:t>
            </a:r>
          </a:p>
        </p:txBody>
      </p:sp>
    </p:spTree>
    <p:extLst>
      <p:ext uri="{BB962C8B-B14F-4D97-AF65-F5344CB8AC3E}">
        <p14:creationId xmlns:p14="http://schemas.microsoft.com/office/powerpoint/2010/main" val="349883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43608" y="-548006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유전 알고리즘 이란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?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67544" y="1381896"/>
            <a:ext cx="4104457" cy="30997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유전 알고리즘에서</a:t>
            </a:r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 해</a:t>
            </a:r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를</a:t>
            </a:r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구할 때</a:t>
            </a:r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 적합도</a:t>
            </a:r>
            <a:r>
              <a:rPr lang="en-US" altLang="ko-KR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(fitness)</a:t>
            </a:r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라는</a:t>
            </a:r>
            <a:endParaRPr lang="en-US" altLang="ko-KR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just"/>
            <a:endParaRPr lang="en-US" altLang="ko-KR" sz="5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just"/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개념을 이용합니다</a:t>
            </a:r>
            <a:r>
              <a:rPr lang="en-US" altLang="ko-KR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적합도</a:t>
            </a:r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의 정의에 따라 해 집합에</a:t>
            </a:r>
            <a:endParaRPr lang="en-US" altLang="ko-KR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just"/>
            <a:endParaRPr lang="en-US" altLang="ko-KR" sz="5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just"/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서 수렴속도가 결정될 수 있습니다</a:t>
            </a:r>
            <a:r>
              <a:rPr lang="en-US" altLang="ko-KR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66056"/>
            <a:ext cx="1656184" cy="314604"/>
            <a:chOff x="5580112" y="356955"/>
            <a:chExt cx="1656184" cy="314604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T-lab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유전알고리즘</a:t>
              </a:r>
              <a:endPara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213701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406553"/>
              </p:ext>
            </p:extLst>
          </p:nvPr>
        </p:nvGraphicFramePr>
        <p:xfrm>
          <a:off x="5148064" y="1483724"/>
          <a:ext cx="38884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08233324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15783093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65216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ITEM</a:t>
                      </a:r>
                      <a:endParaRPr lang="ko-KR" altLang="en-US" dirty="0"/>
                    </a:p>
                  </a:txBody>
                  <a:tcPr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생존점수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무게</a:t>
                      </a:r>
                      <a:r>
                        <a:rPr lang="en-US" altLang="ko-KR" dirty="0"/>
                        <a:t>(kg)</a:t>
                      </a:r>
                      <a:endParaRPr lang="ko-KR" altLang="en-US" dirty="0"/>
                    </a:p>
                  </a:txBody>
                  <a:tcPr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주머니 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84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2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감자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18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양파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25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침낭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04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밧줄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381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나침반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744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90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43608" y="-548006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유전 알고리즘 이란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?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67544" y="1381896"/>
            <a:ext cx="4104457" cy="30997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예를 들어 유전체가 </a:t>
            </a:r>
            <a:r>
              <a:rPr lang="en-US" altLang="ko-KR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(1,0,0,0,1,0,0) </a:t>
            </a:r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일때</a:t>
            </a:r>
            <a:endParaRPr lang="en-US" altLang="ko-KR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a옛날목욕탕L" pitchFamily="18" charset="-127"/>
              <a:ea typeface="a옛날목욕탕L" pitchFamily="18" charset="-127"/>
            </a:endParaRPr>
          </a:p>
          <a:p>
            <a:pPr algn="just"/>
            <a:endParaRPr lang="en-US" altLang="ko-KR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just"/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해 </a:t>
            </a:r>
            <a:r>
              <a:rPr lang="en-US" altLang="ko-KR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주머니 칼</a:t>
            </a:r>
            <a:r>
              <a:rPr lang="en-US" altLang="ko-KR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침낭 </a:t>
            </a:r>
            <a:endParaRPr lang="en-US" altLang="ko-KR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a옛날목욕탕L" pitchFamily="18" charset="-127"/>
              <a:ea typeface="a옛날목욕탕L" pitchFamily="18" charset="-127"/>
            </a:endParaRPr>
          </a:p>
          <a:p>
            <a:pPr algn="just"/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생존점수</a:t>
            </a:r>
            <a:r>
              <a:rPr lang="en-US" altLang="ko-KR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: 10 + 30 = 40</a:t>
            </a:r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점</a:t>
            </a:r>
            <a:endParaRPr lang="en-US" altLang="ko-KR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a옛날목욕탕L" pitchFamily="18" charset="-127"/>
              <a:ea typeface="a옛날목욕탕L" pitchFamily="18" charset="-127"/>
            </a:endParaRPr>
          </a:p>
          <a:p>
            <a:pPr algn="just"/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무게</a:t>
            </a:r>
            <a:r>
              <a:rPr lang="en-US" altLang="ko-KR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: 1 + 7 = 8 kg </a:t>
            </a:r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입니다</a:t>
            </a:r>
            <a:r>
              <a:rPr lang="en-US" altLang="ko-KR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.</a:t>
            </a:r>
            <a:endParaRPr lang="en-US" altLang="ko-KR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66056"/>
            <a:ext cx="1656184" cy="314604"/>
            <a:chOff x="5580112" y="356955"/>
            <a:chExt cx="1656184" cy="314604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T-lab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유전알고리즘</a:t>
              </a:r>
              <a:endPara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213701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65848"/>
              </p:ext>
            </p:extLst>
          </p:nvPr>
        </p:nvGraphicFramePr>
        <p:xfrm>
          <a:off x="5148064" y="1483724"/>
          <a:ext cx="38884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08233324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15783093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65216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ITEM</a:t>
                      </a:r>
                      <a:endParaRPr lang="ko-KR" altLang="en-US" dirty="0"/>
                    </a:p>
                  </a:txBody>
                  <a:tcPr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생존점수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무게</a:t>
                      </a:r>
                      <a:r>
                        <a:rPr lang="en-US" altLang="ko-KR" dirty="0"/>
                        <a:t>(kg)</a:t>
                      </a:r>
                      <a:endParaRPr lang="ko-KR" altLang="en-US" dirty="0"/>
                    </a:p>
                  </a:txBody>
                  <a:tcPr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주머니 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84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2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감자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18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양파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25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침낭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04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밧줄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381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나침반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744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13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43608" y="-548006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유전 알고리즘 이란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?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67544" y="1381896"/>
            <a:ext cx="4104457" cy="30997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altLang="ko-KR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66056"/>
            <a:ext cx="1656184" cy="314604"/>
            <a:chOff x="5580112" y="356955"/>
            <a:chExt cx="1656184" cy="314604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T-lab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유전알고리즘</a:t>
              </a:r>
              <a:endPara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213701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5" y="1645914"/>
            <a:ext cx="2571751" cy="257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0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en-US" altLang="ko-KR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Classifitcation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&amp; Clustering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83568" y="1159908"/>
            <a:ext cx="7077080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기존에는 어떤 방법들이 있었을까요</a:t>
            </a:r>
            <a:r>
              <a:rPr lang="en-US" altLang="ko-KR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?</a:t>
            </a:r>
            <a:endParaRPr lang="ko-KR" altLang="en-US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Naive </a:t>
              </a:r>
              <a:r>
                <a:rPr lang="en-US" altLang="ko-KR" sz="9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Bayes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 Classification</a:t>
              </a:r>
              <a:endParaRPr lang="ko-KR" altLang="en-US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모서리가 둥근 직사각형 3"/>
          <p:cNvSpPr/>
          <p:nvPr/>
        </p:nvSpPr>
        <p:spPr>
          <a:xfrm>
            <a:off x="1196008" y="-395606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556048" y="6939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유전 알고리즘 이란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?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460704" y="318456"/>
            <a:ext cx="1656184" cy="314604"/>
            <a:chOff x="5580112" y="356955"/>
            <a:chExt cx="1656184" cy="314604"/>
          </a:xfrm>
        </p:grpSpPr>
        <p:sp>
          <p:nvSpPr>
            <p:cNvPr id="17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T-lab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유전알고리즘</a:t>
              </a:r>
              <a:endPara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5580112" y="388708"/>
              <a:ext cx="0" cy="213701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779" y="1867036"/>
            <a:ext cx="2457000" cy="2061686"/>
          </a:xfrm>
          <a:prstGeom prst="roundRect">
            <a:avLst>
              <a:gd name="adj" fmla="val 11111"/>
            </a:avLst>
          </a:prstGeom>
          <a:ln w="190500" cap="rnd">
            <a:noFill/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89" b="10620"/>
          <a:stretch/>
        </p:blipFill>
        <p:spPr>
          <a:xfrm>
            <a:off x="552992" y="1949827"/>
            <a:ext cx="2457000" cy="19865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769" y="1877102"/>
            <a:ext cx="2397400" cy="2062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3" name="사각형: 잘린 한쪽 모서리 22"/>
          <p:cNvSpPr/>
          <p:nvPr/>
        </p:nvSpPr>
        <p:spPr>
          <a:xfrm>
            <a:off x="974951" y="3980766"/>
            <a:ext cx="1613082" cy="309110"/>
          </a:xfrm>
          <a:prstGeom prst="snip1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Newton’s method</a:t>
            </a:r>
            <a:endParaRPr lang="ko-KR" altLang="en-US" sz="120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4" name="사각형: 잘린 한쪽 모서리 23"/>
          <p:cNvSpPr/>
          <p:nvPr/>
        </p:nvSpPr>
        <p:spPr>
          <a:xfrm>
            <a:off x="4078618" y="3970946"/>
            <a:ext cx="914756" cy="309110"/>
          </a:xfrm>
          <a:prstGeom prst="snip1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Bisection</a:t>
            </a:r>
          </a:p>
        </p:txBody>
      </p:sp>
      <p:sp>
        <p:nvSpPr>
          <p:cNvPr id="25" name="사각형: 잘린 한쪽 모서리 24"/>
          <p:cNvSpPr/>
          <p:nvPr/>
        </p:nvSpPr>
        <p:spPr>
          <a:xfrm>
            <a:off x="6845892" y="4002105"/>
            <a:ext cx="914756" cy="309110"/>
          </a:xfrm>
          <a:prstGeom prst="snip1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25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steepest</a:t>
            </a:r>
            <a:endParaRPr lang="ko-KR" altLang="en-US" sz="1125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212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en-US" altLang="ko-KR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Classifitcation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&amp; Clustering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83568" y="1159908"/>
            <a:ext cx="7077080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기존에는 어떤 방법들이 있었을까요</a:t>
            </a:r>
            <a:r>
              <a:rPr lang="en-US" altLang="ko-KR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?</a:t>
            </a:r>
            <a:endParaRPr lang="ko-KR" altLang="en-US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Naive </a:t>
              </a:r>
              <a:r>
                <a:rPr lang="en-US" altLang="ko-KR" sz="9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Bayes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 Classification</a:t>
              </a:r>
              <a:endParaRPr lang="ko-KR" altLang="en-US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모서리가 둥근 직사각형 3"/>
          <p:cNvSpPr/>
          <p:nvPr/>
        </p:nvSpPr>
        <p:spPr>
          <a:xfrm>
            <a:off x="1196008" y="-395606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556048" y="6939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유전 알고리즘 이란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?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460704" y="318456"/>
            <a:ext cx="1656184" cy="314604"/>
            <a:chOff x="5580112" y="356955"/>
            <a:chExt cx="1656184" cy="314604"/>
          </a:xfrm>
        </p:grpSpPr>
        <p:sp>
          <p:nvSpPr>
            <p:cNvPr id="17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T-lab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유전알고리즘</a:t>
              </a:r>
              <a:endPara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5580112" y="388708"/>
              <a:ext cx="0" cy="213701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779" y="1867036"/>
            <a:ext cx="2457000" cy="2061686"/>
          </a:xfrm>
          <a:prstGeom prst="roundRect">
            <a:avLst>
              <a:gd name="adj" fmla="val 11111"/>
            </a:avLst>
          </a:prstGeom>
          <a:ln w="190500" cap="rnd">
            <a:noFill/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89" b="10620"/>
          <a:stretch/>
        </p:blipFill>
        <p:spPr>
          <a:xfrm>
            <a:off x="552992" y="1949827"/>
            <a:ext cx="2457000" cy="19865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769" y="1877102"/>
            <a:ext cx="2397400" cy="2062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3" name="사각형: 잘린 한쪽 모서리 22"/>
          <p:cNvSpPr/>
          <p:nvPr/>
        </p:nvSpPr>
        <p:spPr>
          <a:xfrm>
            <a:off x="974951" y="3980766"/>
            <a:ext cx="1613082" cy="309110"/>
          </a:xfrm>
          <a:prstGeom prst="snip1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Newton’s method</a:t>
            </a:r>
            <a:endParaRPr lang="ko-KR" altLang="en-US" sz="120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4" name="사각형: 잘린 한쪽 모서리 23"/>
          <p:cNvSpPr/>
          <p:nvPr/>
        </p:nvSpPr>
        <p:spPr>
          <a:xfrm>
            <a:off x="4078618" y="3970946"/>
            <a:ext cx="914756" cy="309110"/>
          </a:xfrm>
          <a:prstGeom prst="snip1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Bisection</a:t>
            </a:r>
          </a:p>
        </p:txBody>
      </p:sp>
      <p:sp>
        <p:nvSpPr>
          <p:cNvPr id="25" name="사각형: 잘린 한쪽 모서리 24"/>
          <p:cNvSpPr/>
          <p:nvPr/>
        </p:nvSpPr>
        <p:spPr>
          <a:xfrm>
            <a:off x="6845892" y="4002105"/>
            <a:ext cx="914756" cy="309110"/>
          </a:xfrm>
          <a:prstGeom prst="snip1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25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steepest</a:t>
            </a:r>
            <a:endParaRPr lang="ko-KR" altLang="en-US" sz="1125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80512" cy="5143500"/>
          </a:xfrm>
          <a:prstGeom prst="rect">
            <a:avLst/>
          </a:prstGeom>
          <a:solidFill>
            <a:srgbClr val="26262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/>
          <a:srcRect t="82600" b="9000"/>
          <a:stretch/>
        </p:blipFill>
        <p:spPr>
          <a:xfrm>
            <a:off x="1730466" y="1744219"/>
            <a:ext cx="7165534" cy="4320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1680" y="2436861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최적인 </a:t>
            </a:r>
            <a:r>
              <a:rPr lang="el-GR" altLang="ko-KR" dirty="0">
                <a:solidFill>
                  <a:schemeClr val="bg1">
                    <a:lumMod val="6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θ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찾기 위해서는 미분 기술이 필요하다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18000" y="406049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출처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: GA package Luca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Scrucca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671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화살표 연결선 45"/>
          <p:cNvCxnSpPr>
            <a:stCxn id="33" idx="0"/>
            <a:endCxn id="32" idx="0"/>
          </p:cNvCxnSpPr>
          <p:nvPr/>
        </p:nvCxnSpPr>
        <p:spPr>
          <a:xfrm>
            <a:off x="7468892" y="1417260"/>
            <a:ext cx="0" cy="217544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en-US" altLang="ko-KR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Classifitcation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&amp; Clustering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744416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352768" y="2560702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Naive </a:t>
              </a:r>
              <a:r>
                <a:rPr lang="en-US" altLang="ko-KR" sz="9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Bayes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 Classification</a:t>
              </a:r>
              <a:endParaRPr lang="ko-KR" altLang="en-US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모서리가 둥근 직사각형 3"/>
          <p:cNvSpPr/>
          <p:nvPr/>
        </p:nvSpPr>
        <p:spPr>
          <a:xfrm>
            <a:off x="1196008" y="-395606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556048" y="6939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02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유전 알고리즘 작동 원리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460704" y="318456"/>
            <a:ext cx="1656184" cy="314604"/>
            <a:chOff x="5580112" y="356955"/>
            <a:chExt cx="1656184" cy="314604"/>
          </a:xfrm>
        </p:grpSpPr>
        <p:sp>
          <p:nvSpPr>
            <p:cNvPr id="17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T-lab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유전알고리즘</a:t>
              </a:r>
              <a:endPara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5580112" y="388708"/>
              <a:ext cx="0" cy="213701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사각형: 둥근 모서리 7"/>
          <p:cNvSpPr/>
          <p:nvPr/>
        </p:nvSpPr>
        <p:spPr>
          <a:xfrm>
            <a:off x="107504" y="2571750"/>
            <a:ext cx="1872208" cy="7250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초기 세대를 만든다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랜덤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5736" y="2506164"/>
            <a:ext cx="1794180" cy="8512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적합도 검사를 실시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다이아몬드 9"/>
          <p:cNvSpPr/>
          <p:nvPr/>
        </p:nvSpPr>
        <p:spPr>
          <a:xfrm>
            <a:off x="4205940" y="2175705"/>
            <a:ext cx="1548172" cy="1512168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수렴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검사</a:t>
            </a:r>
          </a:p>
        </p:txBody>
      </p:sp>
      <p:sp>
        <p:nvSpPr>
          <p:cNvPr id="31" name="사각형: 둥근 모서리 30"/>
          <p:cNvSpPr/>
          <p:nvPr/>
        </p:nvSpPr>
        <p:spPr>
          <a:xfrm>
            <a:off x="4047624" y="1172230"/>
            <a:ext cx="1872208" cy="7250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Out put</a:t>
            </a:r>
            <a:endParaRPr lang="ko-KR" altLang="en-US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71802" y="3592707"/>
            <a:ext cx="1794180" cy="8512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변이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(Mutation)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571802" y="1417260"/>
            <a:ext cx="1794180" cy="8512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우수한 종자 선택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(Selection)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572656" y="2504061"/>
            <a:ext cx="1794180" cy="8512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교배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(Crossover)</a:t>
            </a:r>
          </a:p>
        </p:txBody>
      </p:sp>
      <p:sp>
        <p:nvSpPr>
          <p:cNvPr id="11" name="사각형: 둥근 모서리 10"/>
          <p:cNvSpPr/>
          <p:nvPr/>
        </p:nvSpPr>
        <p:spPr>
          <a:xfrm>
            <a:off x="6352768" y="1130702"/>
            <a:ext cx="2232248" cy="3600400"/>
          </a:xfrm>
          <a:prstGeom prst="round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6" name="직선 화살표 연결선 25"/>
          <p:cNvCxnSpPr>
            <a:stCxn id="8" idx="3"/>
            <a:endCxn id="9" idx="1"/>
          </p:cNvCxnSpPr>
          <p:nvPr/>
        </p:nvCxnSpPr>
        <p:spPr>
          <a:xfrm flipV="1">
            <a:off x="1979712" y="2931790"/>
            <a:ext cx="216024" cy="24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9" idx="3"/>
            <a:endCxn id="10" idx="1"/>
          </p:cNvCxnSpPr>
          <p:nvPr/>
        </p:nvCxnSpPr>
        <p:spPr>
          <a:xfrm flipV="1">
            <a:off x="3989916" y="2931789"/>
            <a:ext cx="216024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0" idx="0"/>
            <a:endCxn id="31" idx="2"/>
          </p:cNvCxnSpPr>
          <p:nvPr/>
        </p:nvCxnSpPr>
        <p:spPr>
          <a:xfrm flipV="1">
            <a:off x="4980026" y="1897256"/>
            <a:ext cx="3702" cy="27844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0" idx="3"/>
            <a:endCxn id="11" idx="1"/>
          </p:cNvCxnSpPr>
          <p:nvPr/>
        </p:nvCxnSpPr>
        <p:spPr>
          <a:xfrm flipV="1">
            <a:off x="5754112" y="2930902"/>
            <a:ext cx="598656" cy="88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54112" y="2989684"/>
            <a:ext cx="52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No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54168" y="2211710"/>
            <a:ext cx="64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Yes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52" name="연결선: 꺾임 51"/>
          <p:cNvCxnSpPr>
            <a:stCxn id="11" idx="2"/>
            <a:endCxn id="9" idx="2"/>
          </p:cNvCxnSpPr>
          <p:nvPr/>
        </p:nvCxnSpPr>
        <p:spPr>
          <a:xfrm rot="5400000" flipH="1">
            <a:off x="4594015" y="1856226"/>
            <a:ext cx="1373687" cy="4376066"/>
          </a:xfrm>
          <a:prstGeom prst="bentConnector3">
            <a:avLst>
              <a:gd name="adj1" fmla="val -3328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315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3"/>
          <p:cNvSpPr/>
          <p:nvPr/>
        </p:nvSpPr>
        <p:spPr>
          <a:xfrm>
            <a:off x="1196008" y="-395606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1556048" y="6939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문제 종류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3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가지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460704" y="318456"/>
            <a:ext cx="1656184" cy="314604"/>
            <a:chOff x="5580112" y="356955"/>
            <a:chExt cx="1656184" cy="314604"/>
          </a:xfrm>
        </p:grpSpPr>
        <p:sp>
          <p:nvSpPr>
            <p:cNvPr id="2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T-lab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유전알고리즘</a:t>
              </a:r>
              <a:endPara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5580112" y="388708"/>
              <a:ext cx="0" cy="213701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899592" y="1491630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유전 알고리즘은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가지 형식의 문제를 해결합니다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rgbClr val="262626"/>
                </a:solidFill>
              </a:rPr>
              <a:t>1. Binary  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배낭문제처럼 선택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(0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또는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1)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로 표기 할 수 있는 문제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rgbClr val="262626"/>
              </a:solidFill>
            </a:endParaRPr>
          </a:p>
          <a:p>
            <a:r>
              <a:rPr lang="en-US" altLang="ko-KR" dirty="0">
                <a:solidFill>
                  <a:srgbClr val="262626"/>
                </a:solidFill>
              </a:rPr>
              <a:t>2. Real-value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실수범위를 다루는 문제들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최대 최솟값 찾기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US" altLang="ko-KR" dirty="0">
              <a:solidFill>
                <a:srgbClr val="262626"/>
              </a:solidFill>
            </a:endParaRPr>
          </a:p>
          <a:p>
            <a:r>
              <a:rPr lang="en-US" altLang="ko-KR" dirty="0">
                <a:solidFill>
                  <a:srgbClr val="262626"/>
                </a:solidFill>
              </a:rPr>
              <a:t>3. Permutation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salesman problem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같이 순서를 찾는 문제</a:t>
            </a:r>
          </a:p>
        </p:txBody>
      </p:sp>
    </p:spTree>
    <p:extLst>
      <p:ext uri="{BB962C8B-B14F-4D97-AF65-F5344CB8AC3E}">
        <p14:creationId xmlns:p14="http://schemas.microsoft.com/office/powerpoint/2010/main" val="738866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/>
          <p:nvPr/>
        </p:nvCxnSpPr>
        <p:spPr>
          <a:xfrm>
            <a:off x="6407273" y="3145215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6462675" y="2272508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4537551" y="1203597"/>
            <a:ext cx="6105865" cy="1013622"/>
            <a:chOff x="3678192" y="1542898"/>
            <a:chExt cx="6105865" cy="1013622"/>
          </a:xfrm>
        </p:grpSpPr>
        <p:sp>
          <p:nvSpPr>
            <p:cNvPr id="38" name="대각선 방향의 모서리가 잘린 사각형 37"/>
            <p:cNvSpPr/>
            <p:nvPr/>
          </p:nvSpPr>
          <p:spPr>
            <a:xfrm>
              <a:off x="3678192" y="1542898"/>
              <a:ext cx="4000528" cy="1013622"/>
            </a:xfrm>
            <a:prstGeom prst="snip2DiagRect">
              <a:avLst/>
            </a:prstGeom>
            <a:solidFill>
              <a:schemeClr val="bg1">
                <a:lumMod val="8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03228" y="1628480"/>
              <a:ext cx="6080829" cy="316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latin typeface="a옛날목욕탕L" pitchFamily="18" charset="-127"/>
                  <a:ea typeface="a옛날목욕탕L" pitchFamily="18" charset="-127"/>
                </a:rPr>
                <a:t>랜덤하게 개체를 만들었습니다</a:t>
              </a:r>
              <a:r>
                <a:rPr lang="en-US" altLang="ko-KR" sz="1100" dirty="0">
                  <a:latin typeface="a옛날목욕탕L" pitchFamily="18" charset="-127"/>
                  <a:ea typeface="a옛날목욕탕L" pitchFamily="18" charset="-127"/>
                </a:rPr>
                <a:t>. </a:t>
              </a:r>
            </a:p>
          </p:txBody>
        </p:sp>
      </p:grpSp>
      <p:cxnSp>
        <p:nvCxnSpPr>
          <p:cNvPr id="52" name="직선 연결선 51"/>
          <p:cNvCxnSpPr/>
          <p:nvPr/>
        </p:nvCxnSpPr>
        <p:spPr>
          <a:xfrm>
            <a:off x="7308304" y="197809"/>
            <a:ext cx="0" cy="325736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"/>
          <p:cNvSpPr/>
          <p:nvPr/>
        </p:nvSpPr>
        <p:spPr>
          <a:xfrm>
            <a:off x="1196008" y="-395606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1556048" y="6939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초기세대 만들기 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460704" y="318456"/>
            <a:ext cx="1656184" cy="314604"/>
            <a:chOff x="5580112" y="356955"/>
            <a:chExt cx="1656184" cy="314604"/>
          </a:xfrm>
        </p:grpSpPr>
        <p:sp>
          <p:nvSpPr>
            <p:cNvPr id="4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T-lab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유전알고리즘</a:t>
              </a:r>
              <a:endPara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5580112" y="388708"/>
              <a:ext cx="0" cy="213701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539551" y="1203597"/>
            <a:ext cx="2560131" cy="941333"/>
            <a:chOff x="107504" y="1130702"/>
            <a:chExt cx="8477512" cy="3600400"/>
          </a:xfrm>
        </p:grpSpPr>
        <p:sp>
          <p:nvSpPr>
            <p:cNvPr id="36" name="사각형: 둥근 모서리 35"/>
            <p:cNvSpPr/>
            <p:nvPr/>
          </p:nvSpPr>
          <p:spPr>
            <a:xfrm>
              <a:off x="107504" y="2571750"/>
              <a:ext cx="1872208" cy="725026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195736" y="2506164"/>
              <a:ext cx="1794180" cy="8512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4" name="다이아몬드 43"/>
            <p:cNvSpPr/>
            <p:nvPr/>
          </p:nvSpPr>
          <p:spPr>
            <a:xfrm>
              <a:off x="4205940" y="2175705"/>
              <a:ext cx="1548172" cy="1512168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5" name="사각형: 둥근 모서리 44"/>
            <p:cNvSpPr/>
            <p:nvPr/>
          </p:nvSpPr>
          <p:spPr>
            <a:xfrm>
              <a:off x="4047624" y="1172230"/>
              <a:ext cx="1872208" cy="72502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571802" y="3592707"/>
              <a:ext cx="1794180" cy="8512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571802" y="1417260"/>
              <a:ext cx="1794180" cy="8512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572656" y="2504061"/>
              <a:ext cx="1794180" cy="8512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9" name="사각형: 둥근 모서리 48"/>
            <p:cNvSpPr/>
            <p:nvPr/>
          </p:nvSpPr>
          <p:spPr>
            <a:xfrm>
              <a:off x="6352768" y="1130702"/>
              <a:ext cx="2232248" cy="3600400"/>
            </a:xfrm>
            <a:prstGeom prst="round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 flipV="1">
              <a:off x="1979712" y="2931790"/>
              <a:ext cx="216024" cy="247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3989916" y="2931789"/>
              <a:ext cx="216024" cy="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V="1">
              <a:off x="4980026" y="1897256"/>
              <a:ext cx="3702" cy="27844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endCxn id="49" idx="1"/>
            </p:cNvCxnSpPr>
            <p:nvPr/>
          </p:nvCxnSpPr>
          <p:spPr>
            <a:xfrm flipV="1">
              <a:off x="5754112" y="2930902"/>
              <a:ext cx="598656" cy="88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/>
            <p:cNvCxnSpPr>
              <a:stCxn id="49" idx="2"/>
            </p:cNvCxnSpPr>
            <p:nvPr/>
          </p:nvCxnSpPr>
          <p:spPr>
            <a:xfrm rot="5400000" flipH="1">
              <a:off x="4594015" y="1856226"/>
              <a:ext cx="1373687" cy="4376066"/>
            </a:xfrm>
            <a:prstGeom prst="bentConnector3">
              <a:avLst>
                <a:gd name="adj1" fmla="val -3328"/>
              </a:avLst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83568" y="2499742"/>
            <a:ext cx="784887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초기 세대는 문제의 종류에 상관없이 랜덤하게 개체를 만듦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600" dirty="0"/>
              <a:t>Binary</a:t>
            </a:r>
            <a:r>
              <a:rPr lang="ko-KR" altLang="en-US" sz="1600" dirty="0"/>
              <a:t>는 </a:t>
            </a:r>
            <a:r>
              <a:rPr lang="en-US" altLang="ko-KR" sz="1600" dirty="0"/>
              <a:t>0</a:t>
            </a:r>
            <a:r>
              <a:rPr lang="ko-KR" altLang="en-US" sz="1600" dirty="0"/>
              <a:t>과 </a:t>
            </a:r>
            <a:r>
              <a:rPr lang="en-US" altLang="ko-KR" sz="1600" dirty="0"/>
              <a:t>1</a:t>
            </a:r>
            <a:r>
              <a:rPr lang="ko-KR" altLang="en-US" sz="1600" dirty="0"/>
              <a:t>을 필요한 유전자의 수 만큼</a:t>
            </a:r>
            <a:r>
              <a:rPr lang="en-US" altLang="ko-KR" sz="1600" dirty="0"/>
              <a:t>,</a:t>
            </a:r>
          </a:p>
          <a:p>
            <a:endParaRPr lang="en-US" altLang="ko-KR" sz="1600" dirty="0"/>
          </a:p>
          <a:p>
            <a:r>
              <a:rPr lang="en-US" altLang="ko-KR" sz="1600" dirty="0"/>
              <a:t>Real-value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unif</a:t>
            </a:r>
            <a:r>
              <a:rPr lang="en-US" altLang="ko-KR" sz="1600" dirty="0"/>
              <a:t>( min(x) , max(x) ) </a:t>
            </a:r>
            <a:r>
              <a:rPr lang="ko-KR" altLang="en-US" sz="1600" dirty="0"/>
              <a:t>에서 랜덤하게</a:t>
            </a:r>
            <a:r>
              <a:rPr lang="en-US" altLang="ko-KR" sz="1600" dirty="0"/>
              <a:t>,</a:t>
            </a:r>
          </a:p>
          <a:p>
            <a:endParaRPr lang="en-US" altLang="ko-KR" sz="1600" dirty="0"/>
          </a:p>
          <a:p>
            <a:r>
              <a:rPr lang="en-US" altLang="ko-KR" sz="1600" dirty="0"/>
              <a:t>Permutation</a:t>
            </a:r>
            <a:r>
              <a:rPr lang="ko-KR" altLang="en-US" sz="1600" dirty="0"/>
              <a:t>은 </a:t>
            </a:r>
            <a:r>
              <a:rPr lang="en-US" altLang="ko-KR" sz="1600" dirty="0"/>
              <a:t>3</a:t>
            </a:r>
            <a:r>
              <a:rPr lang="ko-KR" altLang="en-US" sz="1600" dirty="0"/>
              <a:t>가지의 순서를 고려한다면 </a:t>
            </a:r>
            <a:r>
              <a:rPr lang="en-US" altLang="ko-KR" sz="1600" dirty="0"/>
              <a:t>(1,2,3) (2,3,1) </a:t>
            </a:r>
            <a:r>
              <a:rPr lang="ko-KR" altLang="en-US" sz="1600" dirty="0"/>
              <a:t>등과 같이 랜덤으로 생성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07157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/>
          <p:nvPr/>
        </p:nvCxnSpPr>
        <p:spPr>
          <a:xfrm>
            <a:off x="6407273" y="3145215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6462675" y="2272508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4537551" y="1203597"/>
            <a:ext cx="6105865" cy="1013622"/>
            <a:chOff x="3678192" y="1542898"/>
            <a:chExt cx="6105865" cy="1013622"/>
          </a:xfrm>
        </p:grpSpPr>
        <p:sp>
          <p:nvSpPr>
            <p:cNvPr id="38" name="대각선 방향의 모서리가 잘린 사각형 37"/>
            <p:cNvSpPr/>
            <p:nvPr/>
          </p:nvSpPr>
          <p:spPr>
            <a:xfrm>
              <a:off x="3678192" y="1542898"/>
              <a:ext cx="4000528" cy="1013622"/>
            </a:xfrm>
            <a:prstGeom prst="snip2DiagRect">
              <a:avLst/>
            </a:prstGeom>
            <a:solidFill>
              <a:schemeClr val="bg1">
                <a:lumMod val="8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03228" y="1628480"/>
              <a:ext cx="6080829" cy="804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 err="1">
                  <a:latin typeface="a옛날목욕탕L" pitchFamily="18" charset="-127"/>
                  <a:ea typeface="a옛날목욕탕L" pitchFamily="18" charset="-127"/>
                </a:rPr>
                <a:t>목표값과</a:t>
              </a:r>
              <a:r>
                <a:rPr lang="ko-KR" altLang="en-US" sz="1100" dirty="0">
                  <a:latin typeface="a옛날목욕탕L" pitchFamily="18" charset="-127"/>
                  <a:ea typeface="a옛날목욕탕L" pitchFamily="18" charset="-127"/>
                </a:rPr>
                <a:t> 얼마나 </a:t>
              </a:r>
              <a:r>
                <a:rPr lang="ko-KR" altLang="en-US" sz="1100" dirty="0" err="1">
                  <a:latin typeface="a옛날목욕탕L" pitchFamily="18" charset="-127"/>
                  <a:ea typeface="a옛날목욕탕L" pitchFamily="18" charset="-127"/>
                </a:rPr>
                <a:t>가까운지</a:t>
              </a:r>
              <a:r>
                <a:rPr lang="ko-KR" altLang="en-US" sz="1100" dirty="0">
                  <a:latin typeface="a옛날목욕탕L" pitchFamily="18" charset="-127"/>
                  <a:ea typeface="a옛날목욕탕L" pitchFamily="18" charset="-127"/>
                </a:rPr>
                <a:t> 확인하는 작업입니다</a:t>
              </a:r>
              <a:r>
                <a:rPr lang="en-US" altLang="ko-KR" sz="1100" dirty="0">
                  <a:latin typeface="a옛날목욕탕L" pitchFamily="18" charset="-127"/>
                  <a:ea typeface="a옛날목욕탕L" pitchFamily="18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latin typeface="a옛날목욕탕L" pitchFamily="18" charset="-127"/>
                  <a:ea typeface="a옛날목욕탕L" pitchFamily="18" charset="-127"/>
                </a:rPr>
                <a:t>배낭문제에서는 물건 무게의 총합이 됩니다</a:t>
              </a:r>
              <a:r>
                <a:rPr lang="en-US" altLang="ko-KR" sz="1100" dirty="0">
                  <a:latin typeface="a옛날목욕탕L" pitchFamily="18" charset="-127"/>
                  <a:ea typeface="a옛날목욕탕L" pitchFamily="18" charset="-127"/>
                </a:rPr>
                <a:t>.</a:t>
              </a:r>
              <a:r>
                <a:rPr lang="ko-KR" altLang="en-US" sz="1100" dirty="0">
                  <a:latin typeface="a옛날목욕탕L" pitchFamily="18" charset="-127"/>
                  <a:ea typeface="a옛날목욕탕L" pitchFamily="18" charset="-127"/>
                </a:rPr>
                <a:t> </a:t>
              </a:r>
              <a:endParaRPr lang="en-US" altLang="ko-KR" sz="1100" dirty="0">
                <a:latin typeface="a옛날목욕탕L" pitchFamily="18" charset="-127"/>
                <a:ea typeface="a옛날목욕탕L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000" dirty="0"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  <p:cxnSp>
        <p:nvCxnSpPr>
          <p:cNvPr id="52" name="직선 연결선 51"/>
          <p:cNvCxnSpPr/>
          <p:nvPr/>
        </p:nvCxnSpPr>
        <p:spPr>
          <a:xfrm>
            <a:off x="7308304" y="197809"/>
            <a:ext cx="0" cy="325736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"/>
          <p:cNvSpPr/>
          <p:nvPr/>
        </p:nvSpPr>
        <p:spPr>
          <a:xfrm>
            <a:off x="1196008" y="-395606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1556048" y="6939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ㅣ적합도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검사를 실시 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460704" y="318456"/>
            <a:ext cx="1656184" cy="314604"/>
            <a:chOff x="5580112" y="356955"/>
            <a:chExt cx="1656184" cy="314604"/>
          </a:xfrm>
        </p:grpSpPr>
        <p:sp>
          <p:nvSpPr>
            <p:cNvPr id="4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T-lab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유전알고리즘</a:t>
              </a:r>
              <a:endPara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5580112" y="388708"/>
              <a:ext cx="0" cy="213701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83568" y="2499742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적합도 함수를 이용하여 개체들의 적합도</a:t>
            </a:r>
            <a:r>
              <a:rPr lang="en-US" altLang="ko-KR" sz="1600" dirty="0"/>
              <a:t>(fitness)</a:t>
            </a:r>
            <a:r>
              <a:rPr lang="ko-KR" altLang="en-US" sz="1600" dirty="0"/>
              <a:t>를 계산합니다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함수의 정의에 따라 알고리즘의 성능이 달라 질 수 있습니다</a:t>
            </a:r>
            <a:r>
              <a:rPr lang="en-US" altLang="ko-KR" sz="1600" dirty="0"/>
              <a:t>. 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06361" y="1203598"/>
            <a:ext cx="2593321" cy="965233"/>
            <a:chOff x="107504" y="1130702"/>
            <a:chExt cx="8477512" cy="3600400"/>
          </a:xfrm>
        </p:grpSpPr>
        <p:sp>
          <p:nvSpPr>
            <p:cNvPr id="30" name="사각형: 둥근 모서리 29"/>
            <p:cNvSpPr/>
            <p:nvPr/>
          </p:nvSpPr>
          <p:spPr>
            <a:xfrm>
              <a:off x="107504" y="2571750"/>
              <a:ext cx="1872208" cy="72502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195736" y="2506164"/>
              <a:ext cx="1794180" cy="8512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2" name="다이아몬드 31"/>
            <p:cNvSpPr/>
            <p:nvPr/>
          </p:nvSpPr>
          <p:spPr>
            <a:xfrm>
              <a:off x="4205940" y="2175705"/>
              <a:ext cx="1548172" cy="1512168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4" name="사각형: 둥근 모서리 33"/>
            <p:cNvSpPr/>
            <p:nvPr/>
          </p:nvSpPr>
          <p:spPr>
            <a:xfrm>
              <a:off x="4047624" y="1172230"/>
              <a:ext cx="1872208" cy="72502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571802" y="3592707"/>
              <a:ext cx="1794180" cy="8512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571802" y="1417260"/>
              <a:ext cx="1794180" cy="8512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572656" y="2504061"/>
              <a:ext cx="1794180" cy="8512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59" name="사각형: 둥근 모서리 58"/>
            <p:cNvSpPr/>
            <p:nvPr/>
          </p:nvSpPr>
          <p:spPr>
            <a:xfrm>
              <a:off x="6352768" y="1130702"/>
              <a:ext cx="2232248" cy="3600400"/>
            </a:xfrm>
            <a:prstGeom prst="round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 flipV="1">
              <a:off x="1979712" y="2931790"/>
              <a:ext cx="216024" cy="247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flipV="1">
              <a:off x="3989916" y="2931789"/>
              <a:ext cx="216024" cy="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 flipV="1">
              <a:off x="4980026" y="1897256"/>
              <a:ext cx="3702" cy="27844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endCxn id="59" idx="1"/>
            </p:cNvCxnSpPr>
            <p:nvPr/>
          </p:nvCxnSpPr>
          <p:spPr>
            <a:xfrm flipV="1">
              <a:off x="5754112" y="2930902"/>
              <a:ext cx="598656" cy="88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연결선: 꺾임 63"/>
            <p:cNvCxnSpPr>
              <a:stCxn id="59" idx="2"/>
            </p:cNvCxnSpPr>
            <p:nvPr/>
          </p:nvCxnSpPr>
          <p:spPr>
            <a:xfrm rot="5400000" flipH="1">
              <a:off x="4594015" y="1856226"/>
              <a:ext cx="1373687" cy="4376066"/>
            </a:xfrm>
            <a:prstGeom prst="bentConnector3">
              <a:avLst>
                <a:gd name="adj1" fmla="val -3328"/>
              </a:avLst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730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/>
          <p:nvPr/>
        </p:nvCxnSpPr>
        <p:spPr>
          <a:xfrm>
            <a:off x="6407273" y="3145215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6462675" y="2272508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4502276" y="1203597"/>
            <a:ext cx="6080829" cy="1013622"/>
            <a:chOff x="3642917" y="1542898"/>
            <a:chExt cx="6080829" cy="1013622"/>
          </a:xfrm>
        </p:grpSpPr>
        <p:sp>
          <p:nvSpPr>
            <p:cNvPr id="38" name="대각선 방향의 모서리가 잘린 사각형 37"/>
            <p:cNvSpPr/>
            <p:nvPr/>
          </p:nvSpPr>
          <p:spPr>
            <a:xfrm>
              <a:off x="3678192" y="1542898"/>
              <a:ext cx="4000528" cy="1013622"/>
            </a:xfrm>
            <a:prstGeom prst="snip2DiagRect">
              <a:avLst/>
            </a:prstGeom>
            <a:solidFill>
              <a:schemeClr val="bg1">
                <a:lumMod val="8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42917" y="1750694"/>
              <a:ext cx="6080829" cy="527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>
                  <a:latin typeface="a옛날목욕탕L" pitchFamily="18" charset="-127"/>
                  <a:ea typeface="a옛날목욕탕L" pitchFamily="18" charset="-127"/>
                </a:rPr>
                <a:t>선택</a:t>
              </a:r>
              <a:r>
                <a:rPr lang="en-US" altLang="ko-KR" sz="1000" dirty="0">
                  <a:latin typeface="a옛날목욕탕L" pitchFamily="18" charset="-127"/>
                  <a:ea typeface="a옛날목욕탕L" pitchFamily="18" charset="-127"/>
                </a:rPr>
                <a:t>(Selection), </a:t>
              </a:r>
              <a:r>
                <a:rPr lang="ko-KR" altLang="en-US" sz="1000" dirty="0">
                  <a:latin typeface="a옛날목욕탕L" pitchFamily="18" charset="-127"/>
                  <a:ea typeface="a옛날목욕탕L" pitchFamily="18" charset="-127"/>
                </a:rPr>
                <a:t>교차</a:t>
              </a:r>
              <a:r>
                <a:rPr lang="en-US" altLang="ko-KR" sz="1000" dirty="0">
                  <a:latin typeface="a옛날목욕탕L" pitchFamily="18" charset="-127"/>
                  <a:ea typeface="a옛날목욕탕L" pitchFamily="18" charset="-127"/>
                </a:rPr>
                <a:t>(Crossover) </a:t>
              </a:r>
              <a:r>
                <a:rPr lang="ko-KR" altLang="en-US" sz="1000" dirty="0">
                  <a:latin typeface="a옛날목욕탕L" pitchFamily="18" charset="-127"/>
                  <a:ea typeface="a옛날목욕탕L" pitchFamily="18" charset="-127"/>
                </a:rPr>
                <a:t>변이</a:t>
              </a:r>
              <a:r>
                <a:rPr lang="en-US" altLang="ko-KR" sz="1000" dirty="0">
                  <a:latin typeface="a옛날목욕탕L" pitchFamily="18" charset="-127"/>
                  <a:ea typeface="a옛날목욕탕L" pitchFamily="18" charset="-127"/>
                </a:rPr>
                <a:t>(</a:t>
              </a:r>
              <a:r>
                <a:rPr lang="en-US" altLang="ko-KR" sz="1000" dirty="0" err="1">
                  <a:latin typeface="a옛날목욕탕L" pitchFamily="18" charset="-127"/>
                  <a:ea typeface="a옛날목욕탕L" pitchFamily="18" charset="-127"/>
                </a:rPr>
                <a:t>Mutatoin</a:t>
              </a:r>
              <a:r>
                <a:rPr lang="en-US" altLang="ko-KR" sz="1000" dirty="0">
                  <a:latin typeface="a옛날목욕탕L" pitchFamily="18" charset="-127"/>
                  <a:ea typeface="a옛날목욕탕L" pitchFamily="18" charset="-127"/>
                </a:rPr>
                <a:t>)</a:t>
              </a:r>
              <a:r>
                <a:rPr lang="ko-KR" altLang="en-US" sz="1000" dirty="0">
                  <a:latin typeface="a옛날목욕탕L" pitchFamily="18" charset="-127"/>
                  <a:ea typeface="a옛날목욕탕L" pitchFamily="18" charset="-127"/>
                </a:rPr>
                <a:t>은 모두 확률</a:t>
              </a:r>
              <a:endParaRPr lang="en-US" altLang="ko-KR" sz="1000" dirty="0">
                <a:latin typeface="a옛날목욕탕L" pitchFamily="18" charset="-127"/>
                <a:ea typeface="a옛날목욕탕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latin typeface="a옛날목욕탕L" pitchFamily="18" charset="-127"/>
                  <a:ea typeface="a옛날목욕탕L" pitchFamily="18" charset="-127"/>
                </a:rPr>
                <a:t>적으로 일어나게 됩니다</a:t>
              </a:r>
              <a:r>
                <a:rPr lang="en-US" altLang="ko-KR" sz="1000" dirty="0">
                  <a:latin typeface="a옛날목욕탕L" pitchFamily="18" charset="-127"/>
                  <a:ea typeface="a옛날목욕탕L" pitchFamily="18" charset="-127"/>
                </a:rPr>
                <a:t>. </a:t>
              </a:r>
            </a:p>
          </p:txBody>
        </p:sp>
      </p:grpSp>
      <p:cxnSp>
        <p:nvCxnSpPr>
          <p:cNvPr id="52" name="직선 연결선 51"/>
          <p:cNvCxnSpPr/>
          <p:nvPr/>
        </p:nvCxnSpPr>
        <p:spPr>
          <a:xfrm>
            <a:off x="7308304" y="197809"/>
            <a:ext cx="0" cy="325736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"/>
          <p:cNvSpPr/>
          <p:nvPr/>
        </p:nvSpPr>
        <p:spPr>
          <a:xfrm>
            <a:off x="1196008" y="-395606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1556048" y="6939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ㅣ적합도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검사를 실시 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460704" y="318456"/>
            <a:ext cx="1656184" cy="314604"/>
            <a:chOff x="5580112" y="356955"/>
            <a:chExt cx="1656184" cy="314604"/>
          </a:xfrm>
        </p:grpSpPr>
        <p:sp>
          <p:nvSpPr>
            <p:cNvPr id="4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T-lab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유전알고리즘</a:t>
              </a:r>
              <a:endPara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5580112" y="388708"/>
              <a:ext cx="0" cy="213701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79239" y="2575802"/>
                <a:ext cx="7848872" cy="2170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k</a:t>
                </a:r>
                <a:r>
                  <a:rPr lang="ko-KR" altLang="en-US" sz="1600" dirty="0"/>
                  <a:t>번</a:t>
                </a:r>
                <a14:m>
                  <m:oMath xmlns:m="http://schemas.openxmlformats.org/officeDocument/2006/math">
                    <m:r>
                      <a:rPr lang="ko-KR" altLang="en-US" sz="1600" b="0" i="1" dirty="0">
                        <a:latin typeface="Cambria Math" panose="02040503050406030204" pitchFamily="18" charset="0"/>
                      </a:rPr>
                      <m:t>째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세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대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유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전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자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집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합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다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음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과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같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표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기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합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니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다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16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=0 ,{</m:t>
                    </m:r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altLang="ko-KR" sz="1600" dirty="0"/>
                  <a:t>,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altLang="ko-KR" sz="1600" dirty="0"/>
                  <a:t>, …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altLang="ko-KR" sz="1600" dirty="0"/>
                  <a:t>}</a:t>
                </a:r>
              </a:p>
              <a:p>
                <a:endParaRPr lang="en-US" altLang="ko-KR" sz="1600" dirty="0"/>
              </a:p>
              <a:p>
                <a:r>
                  <a:rPr lang="ko-KR" altLang="en-US" sz="1600" dirty="0"/>
                  <a:t>적합도 함수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nor/>
                      </m:rPr>
                      <a:rPr lang="ko-KR" altLang="en-US" sz="1600" dirty="0"/>
                      <m:t>를 이용해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모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대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해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sz="1600" dirty="0"/>
                  <a:t>)</a:t>
                </a:r>
                <a:r>
                  <a:rPr lang="ko-KR" altLang="en-US" sz="1600" dirty="0"/>
                  <a:t>를 구합니다</a:t>
                </a:r>
                <a:r>
                  <a:rPr lang="en-US" altLang="ko-KR" sz="1600" dirty="0"/>
                  <a:t>.</a:t>
                </a:r>
              </a:p>
              <a:p>
                <a:r>
                  <a:rPr lang="ko-KR" altLang="en-US" sz="1600" dirty="0">
                    <a:solidFill>
                      <a:srgbClr val="FF0000"/>
                    </a:solidFill>
                  </a:rPr>
                  <a:t>확률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ko-KR" altLang="en-US" sz="1600" dirty="0"/>
                  <a:t>을 구하기 위해서 입니다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이 확률은 다음세대에 전달해줄 부모를 결정하는데 쓰이게 됩니다</a:t>
                </a:r>
                <a:r>
                  <a:rPr lang="en-US" altLang="ko-KR" sz="1600" dirty="0"/>
                  <a:t>.</a:t>
                </a:r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sSubSup>
                          <m:sSub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m:rPr>
                        <m:nor/>
                      </m:rPr>
                      <a:rPr lang="en-US" altLang="ko-KR" sz="1600" dirty="0"/>
                      <m:t>)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1600" dirty="0"/>
                  <a:t> 유전알고리즘의 최종결과 입니다</a:t>
                </a:r>
                <a:r>
                  <a:rPr lang="en-US" altLang="ko-KR" sz="1600" dirty="0"/>
                  <a:t>.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39" y="2575802"/>
                <a:ext cx="7848872" cy="2170402"/>
              </a:xfrm>
              <a:prstGeom prst="rect">
                <a:avLst/>
              </a:prstGeom>
              <a:blipFill>
                <a:blip r:embed="rId2"/>
                <a:stretch>
                  <a:fillRect l="-388" t="-5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/>
          <p:cNvGrpSpPr/>
          <p:nvPr/>
        </p:nvGrpSpPr>
        <p:grpSpPr>
          <a:xfrm>
            <a:off x="395536" y="1203598"/>
            <a:ext cx="2592288" cy="996902"/>
            <a:chOff x="107504" y="1130702"/>
            <a:chExt cx="8477512" cy="3600400"/>
          </a:xfrm>
        </p:grpSpPr>
        <p:sp>
          <p:nvSpPr>
            <p:cNvPr id="37" name="사각형: 둥근 모서리 36"/>
            <p:cNvSpPr/>
            <p:nvPr/>
          </p:nvSpPr>
          <p:spPr>
            <a:xfrm>
              <a:off x="107504" y="2571750"/>
              <a:ext cx="1872208" cy="72502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195736" y="2506164"/>
              <a:ext cx="1794180" cy="8512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5" name="다이아몬드 44"/>
            <p:cNvSpPr/>
            <p:nvPr/>
          </p:nvSpPr>
          <p:spPr>
            <a:xfrm>
              <a:off x="4205940" y="2175705"/>
              <a:ext cx="1548172" cy="1512168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6" name="사각형: 둥근 모서리 45"/>
            <p:cNvSpPr/>
            <p:nvPr/>
          </p:nvSpPr>
          <p:spPr>
            <a:xfrm>
              <a:off x="4047624" y="1172230"/>
              <a:ext cx="1872208" cy="72502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571802" y="3592707"/>
              <a:ext cx="1794180" cy="8512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571802" y="1417260"/>
              <a:ext cx="1794180" cy="8512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572656" y="2504061"/>
              <a:ext cx="1794180" cy="8512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50" name="사각형: 둥근 모서리 49"/>
            <p:cNvSpPr/>
            <p:nvPr/>
          </p:nvSpPr>
          <p:spPr>
            <a:xfrm>
              <a:off x="6352768" y="1130702"/>
              <a:ext cx="2232248" cy="3600400"/>
            </a:xfrm>
            <a:prstGeom prst="round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 flipV="1">
              <a:off x="1979712" y="2931790"/>
              <a:ext cx="216024" cy="247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V="1">
              <a:off x="3989916" y="2931789"/>
              <a:ext cx="216024" cy="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4980026" y="1897256"/>
              <a:ext cx="3702" cy="27844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endCxn id="50" idx="1"/>
            </p:cNvCxnSpPr>
            <p:nvPr/>
          </p:nvCxnSpPr>
          <p:spPr>
            <a:xfrm flipV="1">
              <a:off x="5754112" y="2930902"/>
              <a:ext cx="598656" cy="88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/>
            <p:cNvCxnSpPr>
              <a:stCxn id="50" idx="2"/>
            </p:cNvCxnSpPr>
            <p:nvPr/>
          </p:nvCxnSpPr>
          <p:spPr>
            <a:xfrm rot="5400000" flipH="1">
              <a:off x="4594015" y="1856226"/>
              <a:ext cx="1373687" cy="4376066"/>
            </a:xfrm>
            <a:prstGeom prst="bentConnector3">
              <a:avLst>
                <a:gd name="adj1" fmla="val -3328"/>
              </a:avLst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243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 rot="16200000">
            <a:off x="-3134196" y="1636985"/>
            <a:ext cx="5832648" cy="3237682"/>
          </a:xfrm>
          <a:prstGeom prst="roundRect">
            <a:avLst>
              <a:gd name="adj" fmla="val 2226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5400000">
            <a:off x="-1086440" y="2130566"/>
            <a:ext cx="4249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spc="600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Contents</a:t>
            </a:r>
            <a:endParaRPr lang="ko-KR" altLang="en-US" sz="5400" spc="6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411760" y="1162070"/>
            <a:ext cx="6732240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1760" y="1851670"/>
            <a:ext cx="6732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11760" y="2499742"/>
            <a:ext cx="6732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411760" y="3147814"/>
            <a:ext cx="6732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/>
          <p:cNvSpPr txBox="1">
            <a:spLocks/>
          </p:cNvSpPr>
          <p:nvPr/>
        </p:nvSpPr>
        <p:spPr>
          <a:xfrm>
            <a:off x="2411760" y="1347614"/>
            <a:ext cx="5017760" cy="754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6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 01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ㅣ유전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알고리즘 이란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?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411760" y="1995686"/>
            <a:ext cx="5803578" cy="754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6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 02 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유전 알고리즘 작동원리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2411760" y="2613162"/>
            <a:ext cx="6017892" cy="754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6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 03 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ㅣ문제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종류 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3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가지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2411760" y="3257405"/>
            <a:ext cx="6375082" cy="754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6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 04 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풀 수 없는 문제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?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78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/>
          <p:nvPr/>
        </p:nvCxnSpPr>
        <p:spPr>
          <a:xfrm>
            <a:off x="6407273" y="3145215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6462675" y="2272508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4502276" y="1203597"/>
            <a:ext cx="6080829" cy="1013622"/>
            <a:chOff x="3642917" y="1542898"/>
            <a:chExt cx="6080829" cy="1013622"/>
          </a:xfrm>
        </p:grpSpPr>
        <p:sp>
          <p:nvSpPr>
            <p:cNvPr id="38" name="대각선 방향의 모서리가 잘린 사각형 37"/>
            <p:cNvSpPr/>
            <p:nvPr/>
          </p:nvSpPr>
          <p:spPr>
            <a:xfrm>
              <a:off x="3678192" y="1542898"/>
              <a:ext cx="4000528" cy="1013622"/>
            </a:xfrm>
            <a:prstGeom prst="snip2DiagRect">
              <a:avLst/>
            </a:prstGeom>
            <a:solidFill>
              <a:schemeClr val="bg1">
                <a:lumMod val="8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42917" y="1750694"/>
              <a:ext cx="608082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rgbClr val="FF0000"/>
                  </a:solidFill>
                  <a:latin typeface="a옛날목욕탕L" pitchFamily="18" charset="-127"/>
                  <a:ea typeface="a옛날목욕탕L" pitchFamily="18" charset="-127"/>
                </a:rPr>
                <a:t>선택</a:t>
              </a:r>
              <a:r>
                <a:rPr lang="en-US" altLang="ko-KR" sz="1000" dirty="0">
                  <a:solidFill>
                    <a:srgbClr val="FF0000"/>
                  </a:solidFill>
                  <a:latin typeface="a옛날목욕탕L" pitchFamily="18" charset="-127"/>
                  <a:ea typeface="a옛날목욕탕L" pitchFamily="18" charset="-127"/>
                </a:rPr>
                <a:t>(Selection)</a:t>
              </a:r>
              <a:r>
                <a:rPr lang="en-US" altLang="ko-KR" sz="1000" dirty="0">
                  <a:latin typeface="a옛날목욕탕L" pitchFamily="18" charset="-127"/>
                  <a:ea typeface="a옛날목욕탕L" pitchFamily="18" charset="-127"/>
                </a:rPr>
                <a:t>, </a:t>
              </a:r>
              <a:r>
                <a:rPr lang="ko-KR" altLang="en-US" sz="1000" dirty="0">
                  <a:latin typeface="a옛날목욕탕L" pitchFamily="18" charset="-127"/>
                  <a:ea typeface="a옛날목욕탕L" pitchFamily="18" charset="-127"/>
                </a:rPr>
                <a:t>교차</a:t>
              </a:r>
              <a:r>
                <a:rPr lang="en-US" altLang="ko-KR" sz="1000" dirty="0">
                  <a:latin typeface="a옛날목욕탕L" pitchFamily="18" charset="-127"/>
                  <a:ea typeface="a옛날목욕탕L" pitchFamily="18" charset="-127"/>
                </a:rPr>
                <a:t>(Crossover) </a:t>
              </a:r>
              <a:r>
                <a:rPr lang="ko-KR" altLang="en-US" sz="1000" dirty="0">
                  <a:latin typeface="a옛날목욕탕L" pitchFamily="18" charset="-127"/>
                  <a:ea typeface="a옛날목욕탕L" pitchFamily="18" charset="-127"/>
                </a:rPr>
                <a:t>변이</a:t>
              </a:r>
              <a:r>
                <a:rPr lang="en-US" altLang="ko-KR" sz="1000" dirty="0">
                  <a:latin typeface="a옛날목욕탕L" pitchFamily="18" charset="-127"/>
                  <a:ea typeface="a옛날목욕탕L" pitchFamily="18" charset="-127"/>
                </a:rPr>
                <a:t>(</a:t>
              </a:r>
              <a:r>
                <a:rPr lang="en-US" altLang="ko-KR" sz="1000" dirty="0" err="1">
                  <a:latin typeface="a옛날목욕탕L" pitchFamily="18" charset="-127"/>
                  <a:ea typeface="a옛날목욕탕L" pitchFamily="18" charset="-127"/>
                </a:rPr>
                <a:t>Mutatoin</a:t>
              </a:r>
              <a:r>
                <a:rPr lang="en-US" altLang="ko-KR" sz="1000" dirty="0">
                  <a:latin typeface="a옛날목욕탕L" pitchFamily="18" charset="-127"/>
                  <a:ea typeface="a옛날목욕탕L" pitchFamily="18" charset="-127"/>
                </a:rPr>
                <a:t>)</a:t>
              </a:r>
              <a:r>
                <a:rPr lang="ko-KR" altLang="en-US" sz="1000" dirty="0">
                  <a:latin typeface="a옛날목욕탕L" pitchFamily="18" charset="-127"/>
                  <a:ea typeface="a옛날목욕탕L" pitchFamily="18" charset="-127"/>
                </a:rPr>
                <a:t>은 모두 확률</a:t>
              </a:r>
              <a:endParaRPr lang="en-US" altLang="ko-KR" sz="1000" dirty="0">
                <a:latin typeface="a옛날목욕탕L" pitchFamily="18" charset="-127"/>
                <a:ea typeface="a옛날목욕탕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latin typeface="a옛날목욕탕L" pitchFamily="18" charset="-127"/>
                  <a:ea typeface="a옛날목욕탕L" pitchFamily="18" charset="-127"/>
                </a:rPr>
                <a:t>적으로 일어나게 됩니다</a:t>
              </a:r>
              <a:r>
                <a:rPr lang="en-US" altLang="ko-KR" sz="1000" dirty="0">
                  <a:latin typeface="a옛날목욕탕L" pitchFamily="18" charset="-127"/>
                  <a:ea typeface="a옛날목욕탕L" pitchFamily="18" charset="-127"/>
                </a:rPr>
                <a:t>. </a:t>
              </a:r>
            </a:p>
          </p:txBody>
        </p:sp>
      </p:grpSp>
      <p:cxnSp>
        <p:nvCxnSpPr>
          <p:cNvPr id="52" name="직선 연결선 51"/>
          <p:cNvCxnSpPr/>
          <p:nvPr/>
        </p:nvCxnSpPr>
        <p:spPr>
          <a:xfrm>
            <a:off x="7308304" y="197809"/>
            <a:ext cx="0" cy="325736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"/>
          <p:cNvSpPr/>
          <p:nvPr/>
        </p:nvSpPr>
        <p:spPr>
          <a:xfrm>
            <a:off x="1196008" y="-395606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1556048" y="6939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ㅣ적합도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검사를 실시 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460704" y="318456"/>
            <a:ext cx="1656184" cy="314604"/>
            <a:chOff x="5580112" y="356955"/>
            <a:chExt cx="1656184" cy="314604"/>
          </a:xfrm>
        </p:grpSpPr>
        <p:sp>
          <p:nvSpPr>
            <p:cNvPr id="4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T-lab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유전알고리즘</a:t>
              </a:r>
              <a:endPara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5580112" y="388708"/>
              <a:ext cx="0" cy="213701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79239" y="2575802"/>
                <a:ext cx="7848872" cy="898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FF0000"/>
                    </a:solidFill>
                  </a:rPr>
                  <a:t>확률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는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다음과 같이 대표적인 방법이 있습니다</a:t>
                </a:r>
                <a:r>
                  <a:rPr lang="en-US" altLang="ko-KR" sz="1600" dirty="0"/>
                  <a:t>. </a:t>
                </a:r>
              </a:p>
              <a:p>
                <a:endParaRPr lang="en-US" altLang="ko-KR" sz="1600" dirty="0"/>
              </a:p>
              <a:p>
                <a:endParaRPr lang="en-US" altLang="ko-KR" sz="16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39" y="2575802"/>
                <a:ext cx="7848872" cy="898195"/>
              </a:xfrm>
              <a:prstGeom prst="rect">
                <a:avLst/>
              </a:prstGeom>
              <a:blipFill>
                <a:blip r:embed="rId2"/>
                <a:stretch>
                  <a:fillRect l="-3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/>
          <p:cNvGrpSpPr/>
          <p:nvPr/>
        </p:nvGrpSpPr>
        <p:grpSpPr>
          <a:xfrm>
            <a:off x="395536" y="1203598"/>
            <a:ext cx="2592288" cy="996902"/>
            <a:chOff x="107504" y="1130702"/>
            <a:chExt cx="8477512" cy="3600400"/>
          </a:xfrm>
        </p:grpSpPr>
        <p:sp>
          <p:nvSpPr>
            <p:cNvPr id="37" name="사각형: 둥근 모서리 36"/>
            <p:cNvSpPr/>
            <p:nvPr/>
          </p:nvSpPr>
          <p:spPr>
            <a:xfrm>
              <a:off x="107504" y="2571750"/>
              <a:ext cx="1872208" cy="72502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195736" y="2506164"/>
              <a:ext cx="1794180" cy="8512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5" name="다이아몬드 44"/>
            <p:cNvSpPr/>
            <p:nvPr/>
          </p:nvSpPr>
          <p:spPr>
            <a:xfrm>
              <a:off x="4205940" y="2175705"/>
              <a:ext cx="1548172" cy="1512168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6" name="사각형: 둥근 모서리 45"/>
            <p:cNvSpPr/>
            <p:nvPr/>
          </p:nvSpPr>
          <p:spPr>
            <a:xfrm>
              <a:off x="4047624" y="1172230"/>
              <a:ext cx="1872208" cy="72502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571802" y="3592707"/>
              <a:ext cx="1794180" cy="8512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571802" y="1417260"/>
              <a:ext cx="1794180" cy="8512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572656" y="2504061"/>
              <a:ext cx="1794180" cy="8512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50" name="사각형: 둥근 모서리 49"/>
            <p:cNvSpPr/>
            <p:nvPr/>
          </p:nvSpPr>
          <p:spPr>
            <a:xfrm>
              <a:off x="6352768" y="1130702"/>
              <a:ext cx="2232248" cy="3600400"/>
            </a:xfrm>
            <a:prstGeom prst="round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 flipV="1">
              <a:off x="1979712" y="2931790"/>
              <a:ext cx="216024" cy="247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V="1">
              <a:off x="3989916" y="2931789"/>
              <a:ext cx="216024" cy="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4980026" y="1897256"/>
              <a:ext cx="3702" cy="27844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endCxn id="50" idx="1"/>
            </p:cNvCxnSpPr>
            <p:nvPr/>
          </p:nvCxnSpPr>
          <p:spPr>
            <a:xfrm flipV="1">
              <a:off x="5754112" y="2930902"/>
              <a:ext cx="598656" cy="88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/>
            <p:cNvCxnSpPr>
              <a:stCxn id="50" idx="2"/>
            </p:cNvCxnSpPr>
            <p:nvPr/>
          </p:nvCxnSpPr>
          <p:spPr>
            <a:xfrm rot="5400000" flipH="1">
              <a:off x="4594015" y="1856226"/>
              <a:ext cx="1373687" cy="4376066"/>
            </a:xfrm>
            <a:prstGeom prst="bentConnector3">
              <a:avLst>
                <a:gd name="adj1" fmla="val -3328"/>
              </a:avLst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562" y="3445121"/>
            <a:ext cx="781050" cy="808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9552" y="3145215"/>
            <a:ext cx="1765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Roulette Wheel Selection</a:t>
            </a:r>
            <a:endParaRPr lang="ko-KR" altLang="ko-KR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516563"/>
            <a:ext cx="1908779" cy="71309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920847" y="3134162"/>
            <a:ext cx="1765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ko-KR" sz="1000" b="1" dirty="0"/>
              <a:t>토너먼트 선택</a:t>
            </a:r>
            <a:endParaRPr lang="ko-KR" altLang="ko-KR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4940603" y="3129953"/>
            <a:ext cx="1765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1000" b="1" dirty="0"/>
              <a:t>선형</a:t>
            </a:r>
            <a:r>
              <a:rPr lang="en-US" altLang="ko-KR" sz="1000" b="1" dirty="0"/>
              <a:t>/ </a:t>
            </a:r>
            <a:r>
              <a:rPr lang="ko-KR" altLang="en-US" sz="1000" b="1" dirty="0"/>
              <a:t>비 선형</a:t>
            </a:r>
            <a:endParaRPr lang="ko-KR" altLang="ko-KR" sz="1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691" y="3435846"/>
            <a:ext cx="1143565" cy="969961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79133" y="4208842"/>
            <a:ext cx="1765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/>
              <a:t>gabin_rwSelectoin</a:t>
            </a:r>
            <a:endParaRPr lang="en-US" altLang="ko-KR" sz="1000" b="1" dirty="0"/>
          </a:p>
          <a:p>
            <a:r>
              <a:rPr lang="en-US" altLang="ko-KR" sz="1000" b="1" dirty="0" err="1"/>
              <a:t>gareal_rwSelectoin</a:t>
            </a:r>
            <a:endParaRPr lang="en-US" altLang="ko-KR" sz="1000" b="1" dirty="0"/>
          </a:p>
          <a:p>
            <a:r>
              <a:rPr lang="en-US" altLang="ko-KR" sz="1000" b="1" dirty="0" err="1"/>
              <a:t>gaperm_rwSelectoin</a:t>
            </a:r>
            <a:endParaRPr lang="ko-KR" altLang="ko-KR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2510836" y="4193816"/>
            <a:ext cx="1765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/>
              <a:t>gabin_tourSelectoin</a:t>
            </a:r>
            <a:endParaRPr lang="en-US" altLang="ko-KR" sz="1000" b="1" dirty="0"/>
          </a:p>
          <a:p>
            <a:r>
              <a:rPr lang="en-US" altLang="ko-KR" sz="1000" b="1" dirty="0" err="1"/>
              <a:t>gareal_tourSelectoin</a:t>
            </a:r>
            <a:endParaRPr lang="en-US" altLang="ko-KR" sz="1000" b="1" dirty="0"/>
          </a:p>
          <a:p>
            <a:r>
              <a:rPr lang="en-US" altLang="ko-KR" sz="1000" b="1" dirty="0" err="1"/>
              <a:t>gaperm_tourSelectoin</a:t>
            </a:r>
            <a:endParaRPr lang="ko-KR" altLang="ko-KR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921676" y="4177992"/>
            <a:ext cx="2890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/>
              <a:t>gabin_lrSelectoin</a:t>
            </a:r>
            <a:r>
              <a:rPr lang="en-US" altLang="ko-KR" sz="1000" b="1" dirty="0"/>
              <a:t> , </a:t>
            </a:r>
            <a:r>
              <a:rPr lang="en-US" altLang="ko-KR" sz="1000" b="1" dirty="0" err="1"/>
              <a:t>gabin_nlrSelectoin</a:t>
            </a:r>
            <a:endParaRPr lang="en-US" altLang="ko-KR" sz="1000" b="1" dirty="0"/>
          </a:p>
          <a:p>
            <a:r>
              <a:rPr lang="en-US" altLang="ko-KR" sz="1000" b="1" dirty="0" err="1"/>
              <a:t>gareal_lrSelectoin</a:t>
            </a:r>
            <a:r>
              <a:rPr lang="en-US" altLang="ko-KR" sz="1000" b="1" dirty="0"/>
              <a:t> , </a:t>
            </a:r>
            <a:r>
              <a:rPr lang="en-US" altLang="ko-KR" sz="1000" b="1" dirty="0" err="1"/>
              <a:t>gareal_nlrSelectoin</a:t>
            </a:r>
            <a:endParaRPr lang="en-US" altLang="ko-KR" sz="1000" b="1" dirty="0"/>
          </a:p>
          <a:p>
            <a:r>
              <a:rPr lang="en-US" altLang="ko-KR" sz="1000" b="1" dirty="0" err="1"/>
              <a:t>gaperm_lrSelectoin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gaperm_nlrSelectoin</a:t>
            </a:r>
            <a:endParaRPr lang="ko-KR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476055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/>
          <p:nvPr/>
        </p:nvCxnSpPr>
        <p:spPr>
          <a:xfrm>
            <a:off x="6407273" y="3145215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6462675" y="2272508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4502276" y="1203597"/>
            <a:ext cx="6080829" cy="1013622"/>
            <a:chOff x="3642917" y="1542898"/>
            <a:chExt cx="6080829" cy="1013622"/>
          </a:xfrm>
        </p:grpSpPr>
        <p:sp>
          <p:nvSpPr>
            <p:cNvPr id="38" name="대각선 방향의 모서리가 잘린 사각형 37"/>
            <p:cNvSpPr/>
            <p:nvPr/>
          </p:nvSpPr>
          <p:spPr>
            <a:xfrm>
              <a:off x="3678192" y="1542898"/>
              <a:ext cx="4000528" cy="1013622"/>
            </a:xfrm>
            <a:prstGeom prst="snip2DiagRect">
              <a:avLst/>
            </a:prstGeom>
            <a:solidFill>
              <a:schemeClr val="bg1">
                <a:lumMod val="8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42917" y="1750694"/>
              <a:ext cx="608082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>
                  <a:latin typeface="a옛날목욕탕L" pitchFamily="18" charset="-127"/>
                  <a:ea typeface="a옛날목욕탕L" pitchFamily="18" charset="-127"/>
                </a:rPr>
                <a:t>선택</a:t>
              </a:r>
              <a:r>
                <a:rPr lang="en-US" altLang="ko-KR" sz="1000" dirty="0">
                  <a:latin typeface="a옛날목욕탕L" pitchFamily="18" charset="-127"/>
                  <a:ea typeface="a옛날목욕탕L" pitchFamily="18" charset="-127"/>
                </a:rPr>
                <a:t>(Selection), </a:t>
              </a:r>
              <a:r>
                <a:rPr lang="ko-KR" altLang="en-US" sz="1000" dirty="0">
                  <a:solidFill>
                    <a:srgbClr val="FF0000"/>
                  </a:solidFill>
                  <a:latin typeface="a옛날목욕탕L" pitchFamily="18" charset="-127"/>
                  <a:ea typeface="a옛날목욕탕L" pitchFamily="18" charset="-127"/>
                </a:rPr>
                <a:t>교차</a:t>
              </a:r>
              <a:r>
                <a:rPr lang="en-US" altLang="ko-KR" sz="1000" dirty="0">
                  <a:solidFill>
                    <a:srgbClr val="FF0000"/>
                  </a:solidFill>
                  <a:latin typeface="a옛날목욕탕L" pitchFamily="18" charset="-127"/>
                  <a:ea typeface="a옛날목욕탕L" pitchFamily="18" charset="-127"/>
                </a:rPr>
                <a:t>(Crossover) </a:t>
              </a:r>
              <a:r>
                <a:rPr lang="ko-KR" altLang="en-US" sz="1000" dirty="0">
                  <a:latin typeface="a옛날목욕탕L" pitchFamily="18" charset="-127"/>
                  <a:ea typeface="a옛날목욕탕L" pitchFamily="18" charset="-127"/>
                </a:rPr>
                <a:t>변이</a:t>
              </a:r>
              <a:r>
                <a:rPr lang="en-US" altLang="ko-KR" sz="1000" dirty="0">
                  <a:latin typeface="a옛날목욕탕L" pitchFamily="18" charset="-127"/>
                  <a:ea typeface="a옛날목욕탕L" pitchFamily="18" charset="-127"/>
                </a:rPr>
                <a:t>(</a:t>
              </a:r>
              <a:r>
                <a:rPr lang="en-US" altLang="ko-KR" sz="1000" dirty="0" err="1">
                  <a:latin typeface="a옛날목욕탕L" pitchFamily="18" charset="-127"/>
                  <a:ea typeface="a옛날목욕탕L" pitchFamily="18" charset="-127"/>
                </a:rPr>
                <a:t>Mutatoin</a:t>
              </a:r>
              <a:r>
                <a:rPr lang="en-US" altLang="ko-KR" sz="1000" dirty="0">
                  <a:latin typeface="a옛날목욕탕L" pitchFamily="18" charset="-127"/>
                  <a:ea typeface="a옛날목욕탕L" pitchFamily="18" charset="-127"/>
                </a:rPr>
                <a:t>)</a:t>
              </a:r>
              <a:r>
                <a:rPr lang="ko-KR" altLang="en-US" sz="1000" dirty="0">
                  <a:latin typeface="a옛날목욕탕L" pitchFamily="18" charset="-127"/>
                  <a:ea typeface="a옛날목욕탕L" pitchFamily="18" charset="-127"/>
                </a:rPr>
                <a:t>은 모두 확률</a:t>
              </a:r>
              <a:endParaRPr lang="en-US" altLang="ko-KR" sz="1000" dirty="0">
                <a:latin typeface="a옛날목욕탕L" pitchFamily="18" charset="-127"/>
                <a:ea typeface="a옛날목욕탕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latin typeface="a옛날목욕탕L" pitchFamily="18" charset="-127"/>
                  <a:ea typeface="a옛날목욕탕L" pitchFamily="18" charset="-127"/>
                </a:rPr>
                <a:t>적으로 일어나게 됩니다</a:t>
              </a:r>
              <a:r>
                <a:rPr lang="en-US" altLang="ko-KR" sz="1000" dirty="0">
                  <a:latin typeface="a옛날목욕탕L" pitchFamily="18" charset="-127"/>
                  <a:ea typeface="a옛날목욕탕L" pitchFamily="18" charset="-127"/>
                </a:rPr>
                <a:t>. </a:t>
              </a:r>
            </a:p>
          </p:txBody>
        </p:sp>
      </p:grpSp>
      <p:cxnSp>
        <p:nvCxnSpPr>
          <p:cNvPr id="52" name="직선 연결선 51"/>
          <p:cNvCxnSpPr/>
          <p:nvPr/>
        </p:nvCxnSpPr>
        <p:spPr>
          <a:xfrm>
            <a:off x="7308304" y="197809"/>
            <a:ext cx="0" cy="325736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"/>
          <p:cNvSpPr/>
          <p:nvPr/>
        </p:nvSpPr>
        <p:spPr>
          <a:xfrm>
            <a:off x="1196008" y="-395606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1556048" y="6939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ㅣ적합도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검사를 실시 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460704" y="318456"/>
            <a:ext cx="1656184" cy="314604"/>
            <a:chOff x="5580112" y="356955"/>
            <a:chExt cx="1656184" cy="314604"/>
          </a:xfrm>
        </p:grpSpPr>
        <p:sp>
          <p:nvSpPr>
            <p:cNvPr id="4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T-lab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유전알고리즘</a:t>
              </a:r>
              <a:endPara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5580112" y="388708"/>
              <a:ext cx="0" cy="213701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79239" y="2575802"/>
                <a:ext cx="784887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FF0000"/>
                    </a:solidFill>
                  </a:rPr>
                  <a:t>교</a:t>
                </a:r>
                <a14:m>
                  <m:oMath xmlns:m="http://schemas.openxmlformats.org/officeDocument/2006/math">
                    <m:r>
                      <a:rPr lang="ko-KR" altLang="en-US" sz="16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차</m:t>
                    </m:r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는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다음과 같이 대표적인 방법이 있습니다</a:t>
                </a:r>
                <a:r>
                  <a:rPr lang="en-US" altLang="ko-KR" sz="1600" dirty="0"/>
                  <a:t>. </a:t>
                </a:r>
              </a:p>
              <a:p>
                <a:endParaRPr lang="en-US" altLang="ko-KR" sz="1600" dirty="0"/>
              </a:p>
              <a:p>
                <a:endParaRPr lang="en-US" altLang="ko-KR" sz="16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39" y="2575802"/>
                <a:ext cx="7848872" cy="830997"/>
              </a:xfrm>
              <a:prstGeom prst="rect">
                <a:avLst/>
              </a:prstGeom>
              <a:blipFill>
                <a:blip r:embed="rId2"/>
                <a:stretch>
                  <a:fillRect l="-388" t="-2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/>
          <p:cNvGrpSpPr/>
          <p:nvPr/>
        </p:nvGrpSpPr>
        <p:grpSpPr>
          <a:xfrm>
            <a:off x="395536" y="1203598"/>
            <a:ext cx="2592288" cy="996902"/>
            <a:chOff x="107504" y="1130702"/>
            <a:chExt cx="8477512" cy="3600400"/>
          </a:xfrm>
        </p:grpSpPr>
        <p:sp>
          <p:nvSpPr>
            <p:cNvPr id="37" name="사각형: 둥근 모서리 36"/>
            <p:cNvSpPr/>
            <p:nvPr/>
          </p:nvSpPr>
          <p:spPr>
            <a:xfrm>
              <a:off x="107504" y="2571750"/>
              <a:ext cx="1872208" cy="72502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195736" y="2506164"/>
              <a:ext cx="1794180" cy="8512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5" name="다이아몬드 44"/>
            <p:cNvSpPr/>
            <p:nvPr/>
          </p:nvSpPr>
          <p:spPr>
            <a:xfrm>
              <a:off x="4205940" y="2175705"/>
              <a:ext cx="1548172" cy="1512168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6" name="사각형: 둥근 모서리 45"/>
            <p:cNvSpPr/>
            <p:nvPr/>
          </p:nvSpPr>
          <p:spPr>
            <a:xfrm>
              <a:off x="4047624" y="1172230"/>
              <a:ext cx="1872208" cy="72502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571802" y="3592707"/>
              <a:ext cx="1794180" cy="8512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571802" y="1417260"/>
              <a:ext cx="1794180" cy="8512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572656" y="2504061"/>
              <a:ext cx="1794180" cy="8512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50" name="사각형: 둥근 모서리 49"/>
            <p:cNvSpPr/>
            <p:nvPr/>
          </p:nvSpPr>
          <p:spPr>
            <a:xfrm>
              <a:off x="6352768" y="1130702"/>
              <a:ext cx="2232248" cy="3600400"/>
            </a:xfrm>
            <a:prstGeom prst="round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 flipV="1">
              <a:off x="1979712" y="2931790"/>
              <a:ext cx="216024" cy="247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V="1">
              <a:off x="3989916" y="2931789"/>
              <a:ext cx="216024" cy="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4980026" y="1897256"/>
              <a:ext cx="3702" cy="27844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endCxn id="50" idx="1"/>
            </p:cNvCxnSpPr>
            <p:nvPr/>
          </p:nvCxnSpPr>
          <p:spPr>
            <a:xfrm flipV="1">
              <a:off x="5754112" y="2930902"/>
              <a:ext cx="598656" cy="88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/>
            <p:cNvCxnSpPr>
              <a:stCxn id="50" idx="2"/>
            </p:cNvCxnSpPr>
            <p:nvPr/>
          </p:nvCxnSpPr>
          <p:spPr>
            <a:xfrm rot="5400000" flipH="1">
              <a:off x="4594015" y="1856226"/>
              <a:ext cx="1373687" cy="4376066"/>
            </a:xfrm>
            <a:prstGeom prst="bentConnector3">
              <a:avLst>
                <a:gd name="adj1" fmla="val -3328"/>
              </a:avLst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422395" y="3166120"/>
            <a:ext cx="1765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Single-point crossover</a:t>
            </a:r>
            <a:endParaRPr lang="ko-KR" altLang="ko-KR" sz="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96" y="3452509"/>
            <a:ext cx="3506738" cy="9210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316" y="3360576"/>
            <a:ext cx="5080550" cy="133415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829254" y="3163349"/>
            <a:ext cx="1765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uniform crossover</a:t>
            </a:r>
            <a:endParaRPr lang="ko-KR" altLang="ko-KR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853461" y="3177429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Bin real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89418" y="3163349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bin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664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/>
          <p:nvPr/>
        </p:nvCxnSpPr>
        <p:spPr>
          <a:xfrm>
            <a:off x="6407273" y="3145215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6462675" y="2272508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308304" y="197809"/>
            <a:ext cx="0" cy="325736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"/>
          <p:cNvSpPr/>
          <p:nvPr/>
        </p:nvSpPr>
        <p:spPr>
          <a:xfrm>
            <a:off x="1196008" y="-395606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1556048" y="6939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ㅣ적합도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검사를 실시 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460704" y="318456"/>
            <a:ext cx="1656184" cy="314604"/>
            <a:chOff x="5580112" y="356955"/>
            <a:chExt cx="1656184" cy="314604"/>
          </a:xfrm>
        </p:grpSpPr>
        <p:sp>
          <p:nvSpPr>
            <p:cNvPr id="4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T-lab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유전알고리즘</a:t>
              </a:r>
              <a:endPara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5580112" y="388708"/>
              <a:ext cx="0" cy="213701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115616" y="1363971"/>
            <a:ext cx="216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Whole arithmetic crossover</a:t>
            </a:r>
            <a:endParaRPr lang="ko-KR" altLang="ko-KR" sz="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956189"/>
            <a:ext cx="4374231" cy="20818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489847" y="1363970"/>
            <a:ext cx="216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Local arithmetic crossover</a:t>
            </a:r>
            <a:endParaRPr lang="ko-KR" altLang="ko-KR" sz="2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68" y="1842573"/>
            <a:ext cx="3676248" cy="2169337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888196" y="1381766"/>
            <a:ext cx="216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Real </a:t>
            </a:r>
            <a:endParaRPr lang="ko-KR" altLang="ko-KR" sz="1000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03893" y="1347122"/>
            <a:ext cx="216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Real </a:t>
            </a:r>
            <a:endParaRPr lang="ko-KR" altLang="ko-KR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942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/>
          <p:nvPr/>
        </p:nvCxnSpPr>
        <p:spPr>
          <a:xfrm>
            <a:off x="6407273" y="3145215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462675" y="2272508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308304" y="197809"/>
            <a:ext cx="0" cy="325736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제목 1"/>
          <p:cNvSpPr txBox="1">
            <a:spLocks/>
          </p:cNvSpPr>
          <p:nvPr/>
        </p:nvSpPr>
        <p:spPr>
          <a:xfrm>
            <a:off x="1556048" y="6939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02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ㅣ적합도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검사를 실시 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460704" y="318456"/>
            <a:ext cx="1656184" cy="314604"/>
            <a:chOff x="5580112" y="356955"/>
            <a:chExt cx="1656184" cy="314604"/>
          </a:xfrm>
        </p:grpSpPr>
        <p:sp>
          <p:nvSpPr>
            <p:cNvPr id="4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T-lab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유전알고리즘</a:t>
              </a:r>
              <a:endPara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5580112" y="388708"/>
              <a:ext cx="0" cy="213701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1" t="4418" r="7072" b="4833"/>
          <a:stretch/>
        </p:blipFill>
        <p:spPr>
          <a:xfrm>
            <a:off x="539552" y="0"/>
            <a:ext cx="7992888" cy="512334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5382555" y="188789"/>
            <a:ext cx="216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Real </a:t>
            </a:r>
            <a:endParaRPr lang="ko-KR" altLang="ko-KR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234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/>
          <p:nvPr/>
        </p:nvCxnSpPr>
        <p:spPr>
          <a:xfrm>
            <a:off x="6407273" y="3145215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462675" y="2272508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308304" y="197809"/>
            <a:ext cx="0" cy="325736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제목 1"/>
          <p:cNvSpPr txBox="1">
            <a:spLocks/>
          </p:cNvSpPr>
          <p:nvPr/>
        </p:nvSpPr>
        <p:spPr>
          <a:xfrm>
            <a:off x="1556048" y="6939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02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ㅣ적합도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검사를 실시 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460704" y="318456"/>
            <a:ext cx="1656184" cy="314604"/>
            <a:chOff x="5580112" y="356955"/>
            <a:chExt cx="1656184" cy="314604"/>
          </a:xfrm>
        </p:grpSpPr>
        <p:sp>
          <p:nvSpPr>
            <p:cNvPr id="4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T-lab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유전알고리즘</a:t>
              </a:r>
              <a:endPara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5580112" y="388708"/>
              <a:ext cx="0" cy="213701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0"/>
            <a:ext cx="7704856" cy="512334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6172944" y="73608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permutation </a:t>
            </a:r>
            <a:endParaRPr lang="ko-KR" altLang="ko-KR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4690054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</a:t>
            </a:r>
            <a:r>
              <a:rPr lang="en-US" altLang="ko-KR" dirty="0">
                <a:hlinkClick r:id="rId3"/>
              </a:rPr>
              <a:t>www.youtube.com/watch?v=c2ft8AG8JKE&amp;list=PLMYpgYEYXcS2qhmFQOdCj-QshPOZ7xp1p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880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/>
          <p:nvPr/>
        </p:nvCxnSpPr>
        <p:spPr>
          <a:xfrm>
            <a:off x="6407273" y="3145215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462675" y="2272508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308304" y="197809"/>
            <a:ext cx="0" cy="325736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제목 1"/>
          <p:cNvSpPr txBox="1">
            <a:spLocks/>
          </p:cNvSpPr>
          <p:nvPr/>
        </p:nvSpPr>
        <p:spPr>
          <a:xfrm>
            <a:off x="1556048" y="6939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02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ㅣ적합도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검사를 실시 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460704" y="318456"/>
            <a:ext cx="1656184" cy="314604"/>
            <a:chOff x="5580112" y="356955"/>
            <a:chExt cx="1656184" cy="314604"/>
          </a:xfrm>
        </p:grpSpPr>
        <p:sp>
          <p:nvSpPr>
            <p:cNvPr id="4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T-lab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유전알고리즘</a:t>
              </a:r>
              <a:endPara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5580112" y="388708"/>
              <a:ext cx="0" cy="213701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0"/>
            <a:ext cx="7488832" cy="512334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6875495" y="68515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permutation </a:t>
            </a:r>
            <a:endParaRPr lang="ko-KR" altLang="ko-KR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4690054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</a:t>
            </a:r>
            <a:r>
              <a:rPr lang="en-US" altLang="ko-KR" dirty="0">
                <a:hlinkClick r:id="rId3"/>
              </a:rPr>
              <a:t>www.youtube.com/watch?v=c2ft8AG8JKE&amp;list=PLMYpgYEYXcS2qhmFQOdCj-QshPOZ7xp1p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57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/>
          <p:nvPr/>
        </p:nvCxnSpPr>
        <p:spPr>
          <a:xfrm>
            <a:off x="6407273" y="3145215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6462675" y="2272508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4537551" y="1203596"/>
            <a:ext cx="6247766" cy="3168353"/>
            <a:chOff x="3678192" y="1542898"/>
            <a:chExt cx="6247766" cy="1013622"/>
          </a:xfrm>
        </p:grpSpPr>
        <p:sp>
          <p:nvSpPr>
            <p:cNvPr id="38" name="대각선 방향의 모서리가 잘린 사각형 37"/>
            <p:cNvSpPr/>
            <p:nvPr/>
          </p:nvSpPr>
          <p:spPr>
            <a:xfrm>
              <a:off x="3678192" y="1542898"/>
              <a:ext cx="4000528" cy="1013622"/>
            </a:xfrm>
            <a:prstGeom prst="snip2DiagRect">
              <a:avLst/>
            </a:prstGeom>
            <a:solidFill>
              <a:schemeClr val="bg1">
                <a:lumMod val="8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45129" y="1588815"/>
              <a:ext cx="6080829" cy="83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dirty="0">
                  <a:latin typeface="a옛날목욕탕L" pitchFamily="18" charset="-127"/>
                  <a:ea typeface="a옛날목욕탕L" pitchFamily="18" charset="-127"/>
                </a:rPr>
                <a:t>마지막으로 찾은 우수한 </a:t>
              </a:r>
              <a:endParaRPr lang="en-US" altLang="ko-KR" sz="2800" dirty="0">
                <a:latin typeface="a옛날목욕탕L" pitchFamily="18" charset="-127"/>
                <a:ea typeface="a옛날목욕탕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800" dirty="0">
                  <a:latin typeface="a옛날목욕탕L" pitchFamily="18" charset="-127"/>
                  <a:ea typeface="a옛날목욕탕L" pitchFamily="18" charset="-127"/>
                </a:rPr>
                <a:t>결과가 지정한 횟수내에 </a:t>
              </a:r>
              <a:endParaRPr lang="en-US" altLang="ko-KR" sz="2800" dirty="0">
                <a:latin typeface="a옛날목욕탕L" pitchFamily="18" charset="-127"/>
                <a:ea typeface="a옛날목욕탕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800" dirty="0">
                  <a:latin typeface="a옛날목욕탕L" pitchFamily="18" charset="-127"/>
                  <a:ea typeface="a옛날목욕탕L" pitchFamily="18" charset="-127"/>
                </a:rPr>
                <a:t>변하지 않는다면</a:t>
              </a:r>
              <a:endParaRPr lang="en-US" altLang="ko-KR" sz="2800" dirty="0">
                <a:latin typeface="a옛날목욕탕L" pitchFamily="18" charset="-127"/>
                <a:ea typeface="a옛날목욕탕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800" dirty="0">
                  <a:latin typeface="a옛날목욕탕L" pitchFamily="18" charset="-127"/>
                  <a:ea typeface="a옛날목욕탕L" pitchFamily="18" charset="-127"/>
                </a:rPr>
                <a:t>알고리즘을 종료합니다</a:t>
              </a:r>
              <a:r>
                <a:rPr lang="en-US" altLang="ko-KR" sz="2800" dirty="0">
                  <a:latin typeface="a옛날목욕탕L" pitchFamily="18" charset="-127"/>
                  <a:ea typeface="a옛날목욕탕L" pitchFamily="18" charset="-127"/>
                </a:rPr>
                <a:t>.</a:t>
              </a:r>
            </a:p>
          </p:txBody>
        </p:sp>
      </p:grpSp>
      <p:cxnSp>
        <p:nvCxnSpPr>
          <p:cNvPr id="52" name="직선 연결선 51"/>
          <p:cNvCxnSpPr/>
          <p:nvPr/>
        </p:nvCxnSpPr>
        <p:spPr>
          <a:xfrm>
            <a:off x="7308304" y="197809"/>
            <a:ext cx="0" cy="325736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"/>
          <p:cNvSpPr/>
          <p:nvPr/>
        </p:nvSpPr>
        <p:spPr>
          <a:xfrm>
            <a:off x="1196008" y="-395606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1556048" y="6939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ㅣ수렴여부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검사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460704" y="318456"/>
            <a:ext cx="1656184" cy="314604"/>
            <a:chOff x="5580112" y="356955"/>
            <a:chExt cx="1656184" cy="314604"/>
          </a:xfrm>
        </p:grpSpPr>
        <p:sp>
          <p:nvSpPr>
            <p:cNvPr id="4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T-lab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유전알고리즘</a:t>
              </a:r>
              <a:endPara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5580112" y="388708"/>
              <a:ext cx="0" cy="213701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236434" y="1267018"/>
            <a:ext cx="4119542" cy="3032923"/>
            <a:chOff x="107504" y="1130702"/>
            <a:chExt cx="8477512" cy="3600400"/>
          </a:xfrm>
        </p:grpSpPr>
        <p:sp>
          <p:nvSpPr>
            <p:cNvPr id="37" name="사각형: 둥근 모서리 36"/>
            <p:cNvSpPr/>
            <p:nvPr/>
          </p:nvSpPr>
          <p:spPr>
            <a:xfrm>
              <a:off x="107504" y="2571750"/>
              <a:ext cx="1872208" cy="72502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195736" y="2506164"/>
              <a:ext cx="1794180" cy="8512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5" name="다이아몬드 44"/>
            <p:cNvSpPr/>
            <p:nvPr/>
          </p:nvSpPr>
          <p:spPr>
            <a:xfrm>
              <a:off x="4205940" y="2175705"/>
              <a:ext cx="1548172" cy="1512168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6" name="사각형: 둥근 모서리 45"/>
            <p:cNvSpPr/>
            <p:nvPr/>
          </p:nvSpPr>
          <p:spPr>
            <a:xfrm>
              <a:off x="4047624" y="1172230"/>
              <a:ext cx="1872208" cy="72502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571802" y="3592707"/>
              <a:ext cx="1794180" cy="8512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571802" y="1417260"/>
              <a:ext cx="1794180" cy="8512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572656" y="2504061"/>
              <a:ext cx="1794180" cy="8512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50" name="사각형: 둥근 모서리 49"/>
            <p:cNvSpPr/>
            <p:nvPr/>
          </p:nvSpPr>
          <p:spPr>
            <a:xfrm>
              <a:off x="6352768" y="1130702"/>
              <a:ext cx="2232248" cy="3600400"/>
            </a:xfrm>
            <a:prstGeom prst="round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 flipV="1">
              <a:off x="1979712" y="2931790"/>
              <a:ext cx="216024" cy="247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V="1">
              <a:off x="3989916" y="2931789"/>
              <a:ext cx="216024" cy="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4980026" y="1897256"/>
              <a:ext cx="3702" cy="27844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endCxn id="50" idx="1"/>
            </p:cNvCxnSpPr>
            <p:nvPr/>
          </p:nvCxnSpPr>
          <p:spPr>
            <a:xfrm flipV="1">
              <a:off x="5754112" y="2930902"/>
              <a:ext cx="598656" cy="88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/>
            <p:cNvCxnSpPr>
              <a:stCxn id="50" idx="2"/>
            </p:cNvCxnSpPr>
            <p:nvPr/>
          </p:nvCxnSpPr>
          <p:spPr>
            <a:xfrm rot="5400000" flipH="1">
              <a:off x="4594015" y="1856226"/>
              <a:ext cx="1373687" cy="4376066"/>
            </a:xfrm>
            <a:prstGeom prst="bentConnector3">
              <a:avLst>
                <a:gd name="adj1" fmla="val -3328"/>
              </a:avLst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991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48" y="-236562"/>
            <a:ext cx="7308304" cy="5204987"/>
          </a:xfrm>
        </p:spPr>
      </p:pic>
      <p:sp>
        <p:nvSpPr>
          <p:cNvPr id="5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GA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가 필요하지 않는 문제의 종류</a:t>
            </a:r>
          </a:p>
        </p:txBody>
      </p:sp>
    </p:spTree>
    <p:extLst>
      <p:ext uri="{BB962C8B-B14F-4D97-AF65-F5344CB8AC3E}">
        <p14:creationId xmlns:p14="http://schemas.microsoft.com/office/powerpoint/2010/main" val="501315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6983760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67544" y="1707654"/>
            <a:ext cx="7632848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400" kern="0" spc="-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M" pitchFamily="18" charset="-127"/>
                <a:ea typeface="a옛날목욕탕M" pitchFamily="18" charset="-127"/>
                <a:hlinkClick r:id="rId2"/>
              </a:rPr>
              <a:t>https://www.slideshare.net/guest9938738/genetic-algorithms</a:t>
            </a:r>
            <a:endParaRPr lang="en-US" altLang="ko-KR" sz="1400" kern="0" spc="-1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M" pitchFamily="18" charset="-127"/>
              <a:ea typeface="a옛날목욕탕M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spc="-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M" pitchFamily="18" charset="-127"/>
                <a:ea typeface="a옛날목욕탕M" pitchFamily="18" charset="-127"/>
                <a:hlinkClick r:id="rId3"/>
              </a:rPr>
              <a:t>https://www.slideshare.net/paskorn/simulated-binary-crossover-presentation</a:t>
            </a:r>
            <a:endParaRPr lang="en-US" altLang="ko-KR" sz="1400" kern="0" spc="-1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M" pitchFamily="18" charset="-127"/>
              <a:ea typeface="a옛날목욕탕M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dirty="0">
                <a:hlinkClick r:id="rId4"/>
              </a:rPr>
              <a:t>https://cran.r-project.org/web/packages/GA/GA.pdf</a:t>
            </a:r>
            <a:endParaRPr lang="en-US" altLang="ko-KR" sz="1400" kern="0" spc="-1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effectLst/>
              <a:latin typeface="a옛날목욕탕M" pitchFamily="18" charset="-127"/>
              <a:ea typeface="a옛날목욕탕M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spc="-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M" pitchFamily="18" charset="-127"/>
                <a:ea typeface="a옛날목욕탕M" pitchFamily="18" charset="-127"/>
                <a:hlinkClick r:id="rId5"/>
              </a:rPr>
              <a:t>https://cran.r-project.org/web/packages/GA/vignettes/GA.html</a:t>
            </a:r>
            <a:r>
              <a:rPr lang="en-US" altLang="ko-KR" sz="1400" kern="0" spc="-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M" pitchFamily="18" charset="-127"/>
                <a:ea typeface="a옛날목욕탕M" pitchFamily="18" charset="-127"/>
              </a:rPr>
              <a:t> 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spc="-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M" pitchFamily="18" charset="-127"/>
                <a:ea typeface="a옛날목욕탕M" pitchFamily="18" charset="-127"/>
                <a:hlinkClick r:id="rId6"/>
              </a:rPr>
              <a:t>https://www.r-bloggers.com/genetic-algorithms-a-simple-r-example</a:t>
            </a:r>
            <a:endParaRPr lang="en-US" altLang="ko-KR" sz="1400" kern="0" spc="-1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M" pitchFamily="18" charset="-127"/>
              <a:ea typeface="a옛날목욕탕M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spc="-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M" pitchFamily="18" charset="-127"/>
                <a:ea typeface="a옛날목욕탕M" pitchFamily="18" charset="-127"/>
                <a:hlinkClick r:id="rId7"/>
              </a:rPr>
              <a:t>https://www.jstatsoft.org/article/view/v053i04</a:t>
            </a:r>
            <a:endParaRPr lang="ko-KR" altLang="en-US" sz="1400" kern="0" spc="-1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effectLst/>
              <a:latin typeface="a옛날목욕탕M" pitchFamily="18" charset="-127"/>
              <a:ea typeface="a옛날목욕탕M" pitchFamily="18" charset="-127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출처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7460704" y="318456"/>
            <a:ext cx="1656184" cy="3146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T-lab </a:t>
            </a:r>
            <a:r>
              <a:rPr lang="ko-KR" altLang="en-US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유전알고리즘</a:t>
            </a:r>
            <a:endParaRPr lang="en-US" altLang="ko-KR" sz="9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460704" y="350209"/>
            <a:ext cx="0" cy="213701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12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488804" y="483518"/>
            <a:ext cx="4259168" cy="3545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299700" y="483518"/>
            <a:ext cx="2448272" cy="3475680"/>
            <a:chOff x="2275364" y="915566"/>
            <a:chExt cx="2448272" cy="3475680"/>
          </a:xfrm>
        </p:grpSpPr>
        <p:sp>
          <p:nvSpPr>
            <p:cNvPr id="4" name="직사각형 3"/>
            <p:cNvSpPr/>
            <p:nvPr/>
          </p:nvSpPr>
          <p:spPr>
            <a:xfrm>
              <a:off x="2275364" y="915566"/>
              <a:ext cx="2448272" cy="2232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/>
            <p:cNvSpPr/>
            <p:nvPr/>
          </p:nvSpPr>
          <p:spPr>
            <a:xfrm rot="11700000">
              <a:off x="3841153" y="3023094"/>
              <a:ext cx="720080" cy="1368152"/>
            </a:xfrm>
            <a:prstGeom prst="trapezoid">
              <a:avLst>
                <a:gd name="adj" fmla="val 3604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1"/>
          <p:cNvSpPr txBox="1">
            <a:spLocks/>
          </p:cNvSpPr>
          <p:nvPr/>
        </p:nvSpPr>
        <p:spPr>
          <a:xfrm>
            <a:off x="5515724" y="314243"/>
            <a:ext cx="2603056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spc="-3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Q </a:t>
            </a:r>
            <a:r>
              <a:rPr lang="en-US" altLang="ko-KR" sz="4800" spc="-3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&amp;</a:t>
            </a:r>
            <a:r>
              <a:rPr lang="en-US" altLang="ko-KR" sz="6600" spc="-3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A</a:t>
            </a:r>
            <a:endParaRPr lang="ko-KR" altLang="en-US" sz="6600" spc="-3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452036" y="3683193"/>
            <a:ext cx="3238128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들어주셔서 감사합니다</a:t>
            </a:r>
            <a:r>
              <a:rPr lang="en-US" altLang="ko-KR" sz="16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  <a:endParaRPr lang="ko-KR" altLang="en-US" sz="1600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02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43608" y="-548006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유전 알고리즘 이란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?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213480" y="2285998"/>
            <a:ext cx="7077080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1975</a:t>
            </a:r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년 존 </a:t>
            </a:r>
            <a:r>
              <a:rPr lang="ko-KR" altLang="en-US" sz="1600" spc="-1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홀랜드가</a:t>
            </a:r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개발한 전역 최적화 알고리즘 입니다</a:t>
            </a:r>
            <a:r>
              <a:rPr lang="en-US" altLang="ko-KR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. </a:t>
            </a:r>
            <a:endParaRPr lang="ko-KR" altLang="en-US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66056"/>
            <a:ext cx="1656184" cy="314604"/>
            <a:chOff x="5580112" y="356955"/>
            <a:chExt cx="1656184" cy="314604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T-lab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유전알고리즘</a:t>
              </a:r>
              <a:endPara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213701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1"/>
          <p:cNvSpPr txBox="1">
            <a:spLocks/>
          </p:cNvSpPr>
          <p:nvPr/>
        </p:nvSpPr>
        <p:spPr>
          <a:xfrm>
            <a:off x="1931644" y="2931790"/>
            <a:ext cx="564075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옛날목욕탕M" pitchFamily="18" charset="-127"/>
                <a:ea typeface="a옛날목욕탕M" pitchFamily="18" charset="-127"/>
              </a:rPr>
              <a:t>Genetic Algorithm</a:t>
            </a:r>
            <a:endParaRPr lang="ko-KR" altLang="en-US" sz="3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a옛날목욕탕M" pitchFamily="18" charset="-127"/>
              <a:ea typeface="a옛날목욕탕M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70455" y1="32039" x2="74091" y2="41748"/>
                        <a14:backgroundMark x1="64545" y1="45631" x2="70909" y2="50971"/>
                        <a14:backgroundMark x1="56364" y1="41262" x2="58182" y2="43689"/>
                        <a14:backgroundMark x1="61818" y1="47573" x2="61818" y2="48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2536" r="8546"/>
          <a:stretch/>
        </p:blipFill>
        <p:spPr>
          <a:xfrm>
            <a:off x="533063" y="1857680"/>
            <a:ext cx="1741170" cy="171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3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43608" y="-548006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유전 알고리즘 이란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?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689644" y="1846216"/>
            <a:ext cx="7077080" cy="2078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유전자를</a:t>
            </a:r>
            <a:r>
              <a:rPr lang="en-US" altLang="ko-KR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가진 개체들의 집단에서 </a:t>
            </a:r>
            <a:endParaRPr lang="en-US" altLang="ko-KR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해</a:t>
            </a:r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에 더욱 근접한 개체는 생존하고 번식하며</a:t>
            </a:r>
            <a:r>
              <a:rPr lang="en-US" altLang="ko-KR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</a:p>
          <a:p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적응에 실패한 개체는 도태되어 사라지게 됩니다</a:t>
            </a:r>
            <a:r>
              <a:rPr lang="en-US" altLang="ko-KR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  <a:p>
            <a:endParaRPr lang="en-US" altLang="ko-KR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  <a:endParaRPr lang="ko-KR" altLang="en-US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66056"/>
            <a:ext cx="1656184" cy="314604"/>
            <a:chOff x="5580112" y="356955"/>
            <a:chExt cx="1656184" cy="314604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T-lab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유전알고리즘</a:t>
              </a:r>
              <a:endPara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213701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54165"/>
            <a:ext cx="3877206" cy="205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2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43608" y="-548006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유전 알고리즘 이란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?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689644" y="1846216"/>
            <a:ext cx="7077080" cy="2078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유전자를</a:t>
            </a:r>
            <a:r>
              <a:rPr lang="en-US" altLang="ko-KR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가진 개체들의 집단에서 </a:t>
            </a:r>
            <a:endParaRPr lang="en-US" altLang="ko-KR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해</a:t>
            </a:r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에 더욱 근접한 개체는 생존하고 번식하며</a:t>
            </a:r>
            <a:r>
              <a:rPr lang="en-US" altLang="ko-KR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</a:p>
          <a:p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적응에 실패한 개체는 도태되어 사라지게 됩니다</a:t>
            </a:r>
            <a:r>
              <a:rPr lang="en-US" altLang="ko-KR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  <a:p>
            <a:endParaRPr lang="en-US" altLang="ko-KR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그 중 가장 우수한 유전자들을 선택해 </a:t>
            </a:r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다음세대에 </a:t>
            </a:r>
            <a:endParaRPr lang="en-US" altLang="ko-KR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유전정보를 </a:t>
            </a:r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물려줄 부모로 지정합니다</a:t>
            </a:r>
            <a:r>
              <a:rPr lang="en-US" altLang="ko-KR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  <a:p>
            <a:endParaRPr lang="en-US" altLang="ko-KR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66056"/>
            <a:ext cx="1656184" cy="314604"/>
            <a:chOff x="5580112" y="356955"/>
            <a:chExt cx="1656184" cy="314604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T-lab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유전알고리즘</a:t>
              </a:r>
              <a:endPara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213701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76894"/>
            <a:ext cx="3877206" cy="18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43608" y="-548006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유전 알고리즘 이란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?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689644" y="1846216"/>
            <a:ext cx="7077080" cy="2078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유전자를</a:t>
            </a:r>
            <a:r>
              <a:rPr lang="en-US" altLang="ko-KR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가진 개체들의 집단에서 </a:t>
            </a:r>
            <a:endParaRPr lang="en-US" altLang="ko-KR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해</a:t>
            </a:r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에 더욱 근접한 개체는 생존하고 번식하며</a:t>
            </a:r>
            <a:r>
              <a:rPr lang="en-US" altLang="ko-KR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</a:p>
          <a:p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적응에 실패한 개체는 도태되어 사라지게 됩니다</a:t>
            </a:r>
            <a:r>
              <a:rPr lang="en-US" altLang="ko-KR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  <a:p>
            <a:endParaRPr lang="en-US" altLang="ko-KR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그 중 가장 우수한 유전자들을 선택해 </a:t>
            </a:r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다음세대에 </a:t>
            </a:r>
            <a:endParaRPr lang="en-US" altLang="ko-KR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유전정보를 </a:t>
            </a:r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물려줄 부모로 지정합니다</a:t>
            </a:r>
            <a:r>
              <a:rPr lang="en-US" altLang="ko-KR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  <a:p>
            <a:endParaRPr lang="en-US" altLang="ko-KR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자손들은 부모의 유전자가 </a:t>
            </a:r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교차된 유전자</a:t>
            </a:r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를 가지며</a:t>
            </a:r>
            <a:r>
              <a:rPr lang="en-US" altLang="ko-KR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,</a:t>
            </a:r>
          </a:p>
          <a:p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약간의 </a:t>
            </a:r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돌연변이</a:t>
            </a:r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또한 생길 수 있습니다</a:t>
            </a:r>
            <a:r>
              <a:rPr lang="en-US" altLang="ko-KR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  <a:endParaRPr lang="ko-KR" altLang="en-US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66056"/>
            <a:ext cx="1656184" cy="314604"/>
            <a:chOff x="5580112" y="356955"/>
            <a:chExt cx="1656184" cy="314604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T-lab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유전알고리즘</a:t>
              </a:r>
              <a:endPara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213701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3978"/>
            <a:ext cx="3877206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0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43608" y="-548006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유전 알고리즘 이란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?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059316" y="894885"/>
            <a:ext cx="7077080" cy="30997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다음의 문제를 한번 살펴 볼까요</a:t>
            </a:r>
            <a:r>
              <a:rPr lang="en-US" altLang="ko-KR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?</a:t>
            </a:r>
          </a:p>
          <a:p>
            <a:pPr algn="just"/>
            <a:endParaRPr lang="en-US" altLang="ko-KR" sz="24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just"/>
            <a:r>
              <a:rPr lang="ko-KR" altLang="en-US" sz="24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배낭문제</a:t>
            </a:r>
            <a:r>
              <a:rPr lang="en-US" altLang="ko-KR" sz="24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(Knapsack Problem) : </a:t>
            </a:r>
          </a:p>
          <a:p>
            <a:pPr algn="just"/>
            <a:r>
              <a:rPr lang="ko-KR" altLang="en-US" sz="18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한</a:t>
            </a:r>
            <a:r>
              <a:rPr lang="en-US" altLang="ko-KR" sz="18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여행가가 가지고 가는 배낭에 담을 수 있는 무게의 최댓값은 정해져 있습니다</a:t>
            </a:r>
            <a:r>
              <a:rPr lang="en-US" altLang="ko-KR" sz="18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  <a:p>
            <a:pPr algn="just"/>
            <a:r>
              <a:rPr lang="ko-KR" altLang="en-US" sz="18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일정 가치와 무게가 있는 짐들을 배낭에 넣을 때 점수의 합이 최대가 되도록 짐을</a:t>
            </a:r>
            <a:endParaRPr lang="en-US" altLang="ko-KR" sz="18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just"/>
            <a:r>
              <a:rPr lang="ko-KR" altLang="en-US" sz="18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고르는 방법을 찾는 문제입니다</a:t>
            </a:r>
            <a:r>
              <a:rPr lang="en-US" altLang="ko-KR" sz="18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  <a:endParaRPr lang="ko-KR" altLang="en-US" sz="18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66056"/>
            <a:ext cx="1656184" cy="314604"/>
            <a:chOff x="5580112" y="356955"/>
            <a:chExt cx="1656184" cy="314604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T-lab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유전알고리즘</a:t>
              </a:r>
              <a:endPara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213701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146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43608" y="-548006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유전 알고리즘 이란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?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856144" y="1381896"/>
            <a:ext cx="3859872" cy="30997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4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배낭문제</a:t>
            </a:r>
            <a:endParaRPr lang="en-US" altLang="ko-KR" sz="24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a옛날목욕탕L" pitchFamily="18" charset="-127"/>
              <a:ea typeface="a옛날목욕탕L" pitchFamily="18" charset="-127"/>
            </a:endParaRPr>
          </a:p>
          <a:p>
            <a:pPr algn="just"/>
            <a:endParaRPr lang="en-US" altLang="ko-KR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just"/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무게제한이 </a:t>
            </a:r>
            <a:r>
              <a:rPr lang="en-US" altLang="ko-KR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20kg </a:t>
            </a:r>
            <a:r>
              <a: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일 때 생존점수가 가장 높은 배낭 속 물건은 어떻게 될까요</a:t>
            </a:r>
            <a:r>
              <a:rPr lang="en-US" altLang="ko-KR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?</a:t>
            </a:r>
            <a:endParaRPr lang="en-US" altLang="ko-KR" sz="24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just"/>
            <a:endParaRPr lang="ko-KR" altLang="en-US" sz="12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66056"/>
            <a:ext cx="1656184" cy="314604"/>
            <a:chOff x="5580112" y="356955"/>
            <a:chExt cx="1656184" cy="314604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T-lab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유전알고리즘</a:t>
              </a:r>
              <a:endPara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213701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115466"/>
              </p:ext>
            </p:extLst>
          </p:nvPr>
        </p:nvGraphicFramePr>
        <p:xfrm>
          <a:off x="5148064" y="1483724"/>
          <a:ext cx="38884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08233324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15783093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65216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ITEM</a:t>
                      </a:r>
                      <a:endParaRPr lang="ko-KR" altLang="en-US" dirty="0"/>
                    </a:p>
                  </a:txBody>
                  <a:tcPr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생존점수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무게</a:t>
                      </a:r>
                      <a:r>
                        <a:rPr lang="en-US" altLang="ko-KR" dirty="0"/>
                        <a:t>(kg)</a:t>
                      </a:r>
                      <a:endParaRPr lang="ko-KR" altLang="en-US" dirty="0"/>
                    </a:p>
                  </a:txBody>
                  <a:tcPr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주머니 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84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2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감자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18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양파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25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침낭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04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밧줄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381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나침반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744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62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43608" y="-548006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유전 알고리즘 이란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?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67544" y="1381896"/>
            <a:ext cx="4104457" cy="30997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18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유전 알고리즘으로 생각하면 문제는 다음과 같이 바뀔 수 있습니다</a:t>
            </a:r>
            <a:r>
              <a:rPr lang="en-US" altLang="ko-KR" sz="18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  <a:p>
            <a:pPr algn="just"/>
            <a:r>
              <a:rPr lang="ko-KR" altLang="en-US" sz="18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문제</a:t>
            </a:r>
            <a:r>
              <a:rPr lang="ko-KR" altLang="en-US" sz="18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  </a:t>
            </a:r>
            <a:r>
              <a:rPr lang="en-US" altLang="ko-KR" sz="18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18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생존점수는 높이고 무게는 줄여라</a:t>
            </a:r>
            <a:endParaRPr lang="en-US" altLang="ko-KR" sz="18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just"/>
            <a:endParaRPr lang="en-US" altLang="ko-KR" sz="2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just"/>
            <a:r>
              <a:rPr lang="ko-KR" altLang="en-US" sz="18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유전자</a:t>
            </a:r>
            <a:r>
              <a:rPr lang="en-US" altLang="ko-KR" sz="18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18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배낭 속 물건들</a:t>
            </a:r>
            <a:endParaRPr lang="en-US" altLang="ko-KR" sz="18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just"/>
            <a:r>
              <a:rPr lang="en-US" altLang="ko-KR" sz="18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   Ex) ( 1,0,0,0,0,0,0 )</a:t>
            </a:r>
            <a:r>
              <a:rPr lang="en-US" altLang="ko-KR" sz="18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8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  <a:sym typeface="Wingdings" panose="05000000000000000000" pitchFamily="2" charset="2"/>
              </a:rPr>
              <a:t>주머니 칼만</a:t>
            </a:r>
            <a:endParaRPr lang="en-US" altLang="ko-KR" sz="18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just"/>
            <a:endParaRPr lang="en-US" altLang="ko-KR" sz="2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just"/>
            <a:r>
              <a:rPr lang="ko-KR" altLang="en-US" sz="18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a옛날목욕탕L" pitchFamily="18" charset="-127"/>
                <a:ea typeface="a옛날목욕탕L" pitchFamily="18" charset="-127"/>
              </a:rPr>
              <a:t>해 </a:t>
            </a:r>
            <a:r>
              <a:rPr lang="ko-KR" altLang="en-US" sz="18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   </a:t>
            </a:r>
            <a:r>
              <a:rPr lang="en-US" altLang="ko-KR" sz="18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18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생존점수가 높은 배낭 속 물건들</a:t>
            </a:r>
            <a:endParaRPr lang="en-US" altLang="ko-KR" sz="18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66056"/>
            <a:ext cx="1656184" cy="314604"/>
            <a:chOff x="5580112" y="356955"/>
            <a:chExt cx="1656184" cy="314604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T-lab 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유전알고리즘</a:t>
              </a:r>
              <a:endParaRPr lang="en-US" altLang="ko-KR" sz="9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213701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11924"/>
              </p:ext>
            </p:extLst>
          </p:nvPr>
        </p:nvGraphicFramePr>
        <p:xfrm>
          <a:off x="5148064" y="1483724"/>
          <a:ext cx="38884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08233324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15783093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65216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ITEM</a:t>
                      </a:r>
                      <a:endParaRPr lang="ko-KR" altLang="en-US" dirty="0"/>
                    </a:p>
                  </a:txBody>
                  <a:tcPr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생존점수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무게</a:t>
                      </a:r>
                      <a:r>
                        <a:rPr lang="en-US" altLang="ko-KR" dirty="0"/>
                        <a:t>(kg)</a:t>
                      </a:r>
                      <a:endParaRPr lang="ko-KR" altLang="en-US" dirty="0"/>
                    </a:p>
                  </a:txBody>
                  <a:tcPr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주머니 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84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2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감자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18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양파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25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침낭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04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밧줄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381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나침반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744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78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1105</Words>
  <Application>Microsoft Office PowerPoint</Application>
  <PresentationFormat>화면 슬라이드 쇼(16:9)</PresentationFormat>
  <Paragraphs>314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KoPub돋움체 Medium</vt:lpstr>
      <vt:lpstr>Yoon 윤고딕 540_TT</vt:lpstr>
      <vt:lpstr>Cambria Math</vt:lpstr>
      <vt:lpstr>맑은 고딕</vt:lpstr>
      <vt:lpstr>KoPub돋움체 Bold</vt:lpstr>
      <vt:lpstr>a옛날목욕탕M</vt:lpstr>
      <vt:lpstr>a옛날목욕탕L</vt:lpstr>
      <vt:lpstr>Wingdings</vt:lpstr>
      <vt:lpstr>Arial</vt:lpstr>
      <vt:lpstr>a옛날목욕탕B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 깔끔하게만 만들면 된다</dc:title>
  <dc:creator>Chunil</dc:creator>
  <cp:lastModifiedBy>xp102</cp:lastModifiedBy>
  <cp:revision>124</cp:revision>
  <dcterms:created xsi:type="dcterms:W3CDTF">2014-05-09T00:22:11Z</dcterms:created>
  <dcterms:modified xsi:type="dcterms:W3CDTF">2017-05-04T07:45:24Z</dcterms:modified>
</cp:coreProperties>
</file>