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4" r:id="rId10"/>
    <p:sldId id="265" r:id="rId11"/>
    <p:sldId id="275" r:id="rId12"/>
    <p:sldId id="276" r:id="rId13"/>
    <p:sldId id="277" r:id="rId14"/>
    <p:sldId id="278" r:id="rId15"/>
    <p:sldId id="279" r:id="rId16"/>
    <p:sldId id="283" r:id="rId17"/>
    <p:sldId id="285" r:id="rId18"/>
    <p:sldId id="258" r:id="rId19"/>
    <p:sldId id="260" r:id="rId20"/>
    <p:sldId id="259" r:id="rId21"/>
    <p:sldId id="261" r:id="rId22"/>
    <p:sldId id="262" r:id="rId23"/>
    <p:sldId id="263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596" autoAdjust="0"/>
  </p:normalViewPr>
  <p:slideViewPr>
    <p:cSldViewPr snapToGrid="0">
      <p:cViewPr varScale="1">
        <p:scale>
          <a:sx n="70" d="100"/>
          <a:sy n="70" d="100"/>
        </p:scale>
        <p:origin x="13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B2307-C326-4724-84C3-FC09C8C68315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A2F6-F29E-4209-A5F0-BD610479E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4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radientscience.org/batchnor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pdf/1805.11604.pdf" TargetMode="External"/><Relationship Id="rId5" Type="http://schemas.openxmlformats.org/officeDocument/2006/relationships/hyperlink" Target="http://blog.naver.com/PostView.nhn?blogId=infoefficien&amp;logNo=221122737854&amp;parentCategoryNo=&amp;categoryNo=627&amp;viewDate=&amp;isShowPopularPosts=true&amp;from=search" TargetMode="External"/><Relationship Id="rId4" Type="http://schemas.openxmlformats.org/officeDocument/2006/relationships/hyperlink" Target="https://ml-dnn.tistory.com/6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http://blog.naver.com/PostView.nhn?blogId=infoefficien&amp;logNo=221122737854&amp;parentCategoryNo=&amp;categoryNo=627&amp;viewDate=&amp;isShowPopularPosts=true&amp;from=search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1">
            <a:extLst>
              <a:ext uri="{FF2B5EF4-FFF2-40B4-BE49-F238E27FC236}">
                <a16:creationId xmlns:a16="http://schemas.microsoft.com/office/drawing/2014/main" id="{579F6B31-6FFE-4CA9-8041-56F6E1BE8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u="sng" dirty="0">
                <a:solidFill>
                  <a:schemeClr val="hlink"/>
                </a:solidFill>
                <a:hlinkClick r:id="rId3"/>
              </a:rPr>
              <a:t>http://gradientscience.org/batchnorm/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file:///C:/Users/isaac/Downloads/batchnorm.pdf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u="sng" dirty="0">
                <a:solidFill>
                  <a:schemeClr val="hlink"/>
                </a:solidFill>
                <a:hlinkClick r:id="rId4"/>
              </a:rPr>
              <a:t>https://ml-dnn.tistory.com/6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u="sng" dirty="0">
                <a:solidFill>
                  <a:schemeClr val="hlink"/>
                </a:solidFill>
                <a:hlinkClick r:id="rId5"/>
              </a:rPr>
              <a:t>http://blog.naver.com/PostView.nhn?blogId=infoefficien&amp;logNo=221122737854&amp;parentCategoryNo=&amp;categoryNo=627&amp;viewDate=&amp;isShowPopularPosts=true&amp;from=search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u="sng" dirty="0">
                <a:solidFill>
                  <a:schemeClr val="hlink"/>
                </a:solidFill>
                <a:hlinkClick r:id="rId6"/>
              </a:rPr>
              <a:t>https://arxiv.org/pdf/1805.11604.pdf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u="sng" dirty="0">
                <a:solidFill>
                  <a:schemeClr val="hlink"/>
                </a:solidFill>
              </a:rPr>
              <a:t>https://www.youtube.com/watch?v=hiN0IMM50FM&amp;index=34&amp;list=PLWKf9beHi3TgstcIn8K6dI_85_ppAxzB8</a:t>
            </a:r>
            <a:endParaRPr lang="en-US" altLang="ko-KR" u="sng" dirty="0">
              <a:solidFill>
                <a:schemeClr val="hlink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그런데 만약</a:t>
            </a:r>
            <a:r>
              <a:rPr lang="en-US" altLang="ko-KR" dirty="0"/>
              <a:t>, L</a:t>
            </a:r>
            <a:r>
              <a:rPr lang="ko-KR" altLang="en-US" dirty="0"/>
              <a:t>이 작아지게 되면 </a:t>
            </a:r>
            <a:r>
              <a:rPr lang="ko-KR" altLang="en-US" dirty="0" err="1"/>
              <a:t>무슨일이</a:t>
            </a:r>
            <a:r>
              <a:rPr lang="ko-KR" altLang="en-US" dirty="0"/>
              <a:t> 일어나게 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으로 줄면 </a:t>
            </a:r>
            <a:r>
              <a:rPr lang="en-US" altLang="ko-KR" dirty="0"/>
              <a:t>f</a:t>
            </a:r>
            <a:r>
              <a:rPr lang="ko-KR" altLang="en-US" dirty="0"/>
              <a:t>함수에는 어떤 일이 일어날까요</a:t>
            </a:r>
            <a:r>
              <a:rPr lang="en-US" altLang="ko-KR" dirty="0"/>
              <a:t>~~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6A2F6-F29E-4209-A5F0-BD610479E6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0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바는 </a:t>
            </a:r>
            <a:r>
              <a:rPr lang="en-US" altLang="ko-KR" dirty="0"/>
              <a:t>L</a:t>
            </a:r>
            <a:r>
              <a:rPr lang="ko-KR" altLang="en-US" dirty="0"/>
              <a:t>에 의해 </a:t>
            </a:r>
            <a:r>
              <a:rPr lang="ko-KR" altLang="en-US" dirty="0" err="1"/>
              <a:t>바운디드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그러니 </a:t>
            </a:r>
            <a:r>
              <a:rPr lang="en-US" altLang="ko-KR" dirty="0"/>
              <a:t>L</a:t>
            </a:r>
            <a:r>
              <a:rPr lang="ko-KR" altLang="en-US" dirty="0"/>
              <a:t>이 작아진다면</a:t>
            </a:r>
            <a:r>
              <a:rPr lang="en-US" altLang="ko-KR" dirty="0"/>
              <a:t>, f </a:t>
            </a:r>
            <a:r>
              <a:rPr lang="ko-KR" altLang="en-US" dirty="0"/>
              <a:t>입장에서는 </a:t>
            </a:r>
            <a:r>
              <a:rPr lang="en-US" altLang="ko-KR" dirty="0"/>
              <a:t>(loss)</a:t>
            </a:r>
            <a:r>
              <a:rPr lang="ko-KR" altLang="en-US" dirty="0"/>
              <a:t>입장에서는 </a:t>
            </a:r>
            <a:r>
              <a:rPr lang="en-US" altLang="ko-KR" dirty="0"/>
              <a:t>x bar</a:t>
            </a:r>
            <a:r>
              <a:rPr lang="ko-KR" altLang="en-US" dirty="0"/>
              <a:t>를 찾기 수월해 지는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어떻게</a:t>
            </a:r>
            <a:r>
              <a:rPr lang="en-US" altLang="ko-KR" dirty="0"/>
              <a:t>? </a:t>
            </a:r>
            <a:r>
              <a:rPr lang="ko-KR" altLang="en-US" dirty="0"/>
              <a:t>직관적으로는 </a:t>
            </a:r>
            <a:r>
              <a:rPr lang="en-US" altLang="ko-KR" dirty="0"/>
              <a:t> </a:t>
            </a:r>
            <a:r>
              <a:rPr lang="ko-KR" altLang="en-US" dirty="0"/>
              <a:t>탐색할 공간이 적어지니까</a:t>
            </a:r>
            <a:endParaRPr lang="en-US" altLang="ko-KR" dirty="0"/>
          </a:p>
          <a:p>
            <a:r>
              <a:rPr lang="ko-KR" altLang="en-US" dirty="0"/>
              <a:t>수식으로는 </a:t>
            </a:r>
            <a:r>
              <a:rPr lang="en-US" altLang="ko-KR" dirty="0"/>
              <a:t>grad</a:t>
            </a:r>
            <a:r>
              <a:rPr lang="ko-KR" altLang="en-US" dirty="0"/>
              <a:t>의 </a:t>
            </a:r>
            <a:r>
              <a:rPr lang="en-US" altLang="ko-KR" dirty="0"/>
              <a:t>step </a:t>
            </a:r>
            <a:r>
              <a:rPr lang="ko-KR" altLang="en-US" dirty="0"/>
              <a:t>사이즈가 줄어들기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http://citeseerx.ist.psu.edu/viewdoc/download?doi=10.1.1.693.855&amp;rep=rep1&amp;type=pdf</a:t>
            </a:r>
          </a:p>
          <a:p>
            <a:endParaRPr lang="en-US" altLang="ko-KR" dirty="0"/>
          </a:p>
          <a:p>
            <a:r>
              <a:rPr lang="en-US" altLang="ko-KR" dirty="0"/>
              <a:t>15 </a:t>
            </a:r>
            <a:r>
              <a:rPr lang="ko-KR" altLang="en-US" dirty="0"/>
              <a:t>페이지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6A2F6-F29E-4209-A5F0-BD610479E6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3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253f61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253f61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이처럼, BN의 효과는 loss의 landscape를 평탄하게 만드는 성질이 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반대로 일반적인 DNN은 loss의 landscape가 sharp하고, flat한 region이 많은 것이다.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이런 것들이 초기값, 하이퍼 파라미터에 영향을 많이 받게 만든다.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BN은 오른쪽 처럼 평활하게 만들어 주고,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BN</a:t>
            </a:r>
            <a:r>
              <a:rPr lang="ko-KR" altLang="en-US" dirty="0"/>
              <a:t>은  </a:t>
            </a:r>
            <a:r>
              <a:rPr lang="en-US" altLang="ko-KR" dirty="0"/>
              <a:t>grad</a:t>
            </a:r>
            <a:r>
              <a:rPr lang="ko-KR" altLang="en-US" dirty="0"/>
              <a:t>를 </a:t>
            </a:r>
            <a:r>
              <a:rPr lang="ko-KR" altLang="en-US" dirty="0" err="1"/>
              <a:t>예측가능하게</a:t>
            </a:r>
            <a:r>
              <a:rPr lang="ko-KR" altLang="en-US" dirty="0"/>
              <a:t> 만들어 주고 믿을 수 있게 해준다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6A2F6-F29E-4209-A5F0-BD610479E6B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1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253f61c7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253f61c7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아니다. L - p norm에서도 비슷한 효과를 보인다.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p-norm$도 loss land scape를 smooth하게 함을 발견 했고 appendix에 그 내용이 있음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253f61c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253f61c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253f61c7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253f61c7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Hidden layer</a:t>
            </a:r>
            <a:r>
              <a:rPr lang="ko-KR" altLang="en-US" dirty="0"/>
              <a:t>의 노드 값이 심하게 </a:t>
            </a:r>
            <a:r>
              <a:rPr lang="ko-KR" altLang="en-US" dirty="0" err="1"/>
              <a:t>변동되는것이</a:t>
            </a:r>
            <a:r>
              <a:rPr lang="ko-KR" altLang="en-US" dirty="0"/>
              <a:t> 문제가 되곤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253f61c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253f61c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4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253f61c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253f61c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253f61c7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253f61c7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변화로 인해 어떤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paraemter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얼마 만큼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"adjust"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해야 하는지 측정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관련된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측정 지표가 될 수 있음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https://ml-dnn.tistory.com/6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번째 레이어만 업데이트를 하고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2</a:t>
            </a:r>
            <a:r>
              <a:rPr lang="ko-KR" altLang="en-US" dirty="0"/>
              <a:t>번째 레이어 부터 업데이트를 하지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이 차이가 크다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</a:t>
            </a:r>
            <a:r>
              <a:rPr lang="en-US" altLang="ko-KR" dirty="0">
                <a:sym typeface="Wingdings" panose="05000000000000000000" pitchFamily="2" charset="2"/>
              </a:rPr>
              <a:t>layer</a:t>
            </a:r>
            <a:r>
              <a:rPr lang="ko-KR" altLang="en-US" dirty="0">
                <a:sym typeface="Wingdings" panose="05000000000000000000" pitchFamily="2" charset="2"/>
              </a:rPr>
              <a:t>에 많은 영향을 받는다</a:t>
            </a:r>
            <a:r>
              <a:rPr lang="en-US" altLang="ko-KR" dirty="0">
                <a:sym typeface="Wingdings" panose="05000000000000000000" pitchFamily="2" charset="2"/>
              </a:rPr>
              <a:t>.  ICS</a:t>
            </a:r>
            <a:r>
              <a:rPr lang="ko-KR" altLang="en-US" dirty="0">
                <a:sym typeface="Wingdings" panose="05000000000000000000" pitchFamily="2" charset="2"/>
              </a:rPr>
              <a:t>가 존재한다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Cos</a:t>
            </a:r>
            <a:r>
              <a:rPr lang="ko-KR" altLang="en-US" dirty="0"/>
              <a:t>과 </a:t>
            </a:r>
            <a:r>
              <a:rPr lang="en-US" altLang="ko-KR" dirty="0"/>
              <a:t>L2</a:t>
            </a:r>
            <a:r>
              <a:rPr lang="ko-KR" altLang="en-US" dirty="0"/>
              <a:t>로 </a:t>
            </a:r>
            <a:r>
              <a:rPr lang="en-US" altLang="ko-KR" dirty="0"/>
              <a:t>ICS</a:t>
            </a:r>
            <a:r>
              <a:rPr lang="ko-KR" altLang="en-US" dirty="0"/>
              <a:t>를 측정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6A2F6-F29E-4209-A5F0-BD610479E6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6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253f61c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253f61c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실험을 해보니, ICS는 결국 줄어들지 않음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L2</a:t>
            </a:r>
            <a:r>
              <a:rPr lang="ko-KR" altLang="en-US" dirty="0"/>
              <a:t>는 </a:t>
            </a:r>
            <a:r>
              <a:rPr lang="en-US" altLang="ko-KR" dirty="0"/>
              <a:t>G – G’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작을 수록 좋은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일수록 좋은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253f61c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253f61c7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1222C-8CB7-4C3E-8FCD-F8DFB699F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C3E16-E860-43BB-856C-AD16557B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716BD-A1AF-49A1-BBC8-6056099B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1C3C0-10D0-4E31-A38E-E4289051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501DA-A207-41ED-A5D1-BCE23361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AF56-0E83-45ED-973B-8228F0D4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190B5-68D5-406D-BCE9-6FDF6083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2F0BE-5DF3-4817-B196-344613A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292E5-7000-430C-8DCF-5FB6732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DF196-7398-4F6D-AEDE-91B4A50F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22C38-4002-46D3-A2F0-29508789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88426-5813-4048-AD77-E7C919EF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F9845-7A45-455D-8329-59533D65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A599-74C2-4AEB-8A72-F720DDDE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94F36-28DA-4B49-B29A-039A9B56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4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3260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9404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2141-64E9-4AB7-B1D5-67FEC057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F45EA-8AAE-4CC0-BFDE-6E4A4B25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A0169-16F8-440D-9BAB-E124BEA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D8968-4D1A-474D-8BE5-EFB8E538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80108-0B3C-4D1E-A5DF-1687C26D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60A40-3BB0-4FE0-AEA8-C91965D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BAD17-9029-41F6-91C1-A64BB190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E227B-642F-487D-9B08-854AA40B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5674B-C182-460D-9A26-66A9E158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EA71-537A-42AC-9148-3061C3E7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9DBCB-F8BB-4C77-A68B-644E04A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962A3-5FDE-4505-B1FE-DA708BDEC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A4522-9223-422C-A1B4-D6AB4264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8AE67-3327-44DC-ACD4-AF77EAC3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978AB-2DAF-4CDF-B3A7-524A873F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020AC-4AA0-45B8-993E-EB38DA82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3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BFEE4-44BB-4C31-A81F-61CD812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C3496-0642-4964-A966-C0C8BE53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9D082-6779-4DA3-AC96-64FD5CC3D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B89697-36A7-40A7-A994-4C2F65B4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D0491-7B42-46AF-BDF2-856C0686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403E87-A79C-4A26-9E83-224BF001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B3AE2D-B53F-4911-91F4-000A0668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0E5D3-82B5-441A-8626-B7F1B290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C97A2-8542-4C72-9398-AF5DDC40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8B574-DC60-4C8B-9CD2-C350EB34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9A77F-CADD-4378-9CFC-651DA696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97BFF2-F00B-4266-85B6-E68E8D3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0A798-402E-4B30-BE47-EC216DB3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F4E05-9154-459D-A199-6E880483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E1E1F-6020-4A27-91D6-753407AF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A13F-2819-4465-82A8-ACC73E3D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66C40-5D7C-493C-89D9-CADE681B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2CD76-F88B-4A8E-A36F-1C0C081D7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9A5A6-79BE-43E7-B9E9-3991074D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A5824-3551-43BA-ABF4-339B5AD3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23ACC-8F6D-4146-8F60-527D71E2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FD883-8F14-421C-A710-65B1883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4DC966-D805-461C-8960-44B7FD3F2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C6A75-CE3B-4C64-8C89-460A6D51E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14CF1-DFB8-4F48-9140-C8E5DAA2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F3CC22-FC24-4210-9549-A63A5263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B62CC-F5E0-4D48-9609-6EC34539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F9C5E9-EFA5-42C4-9DC1-1D22A2BE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5F29E-D047-4FBD-B890-B0BD6D36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E4D9-8E42-4D03-AD64-364061302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7FC5-68F7-4EC2-B5D3-4AAF4BEF1A63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56B2D-E48A-40AA-8A4B-EDCE948E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C7A0-46CF-4E56-B73E-6211749F8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05B9-C683-43FB-9048-78CC5CE0B9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EAF2FC-5E34-4067-AF4D-741F434C897D}"/>
              </a:ext>
            </a:extLst>
          </p:cNvPr>
          <p:cNvSpPr/>
          <p:nvPr userDrawn="1"/>
        </p:nvSpPr>
        <p:spPr>
          <a:xfrm>
            <a:off x="0" y="0"/>
            <a:ext cx="12192000" cy="1257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B15342-F8B0-456B-9F21-4A823FDE7A04}"/>
              </a:ext>
            </a:extLst>
          </p:cNvPr>
          <p:cNvSpPr/>
          <p:nvPr userDrawn="1"/>
        </p:nvSpPr>
        <p:spPr>
          <a:xfrm>
            <a:off x="0" y="6740842"/>
            <a:ext cx="12192000" cy="12573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258779-069C-48FF-B910-EA814ED6CCE2}"/>
              </a:ext>
            </a:extLst>
          </p:cNvPr>
          <p:cNvSpPr/>
          <p:nvPr userDrawn="1"/>
        </p:nvSpPr>
        <p:spPr>
          <a:xfrm>
            <a:off x="0" y="0"/>
            <a:ext cx="12192000" cy="12573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hyperlink" Target="http://citeseerx.ist.psu.edu/viewdoc/download?doi=10.1.1.693.855&amp;rep=rep1&amp;type=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40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57792"/>
            <a:ext cx="11785599" cy="41151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E65635-42DD-4568-88FC-EF1ECED79A7D}"/>
              </a:ext>
            </a:extLst>
          </p:cNvPr>
          <p:cNvSpPr txBox="1"/>
          <p:nvPr/>
        </p:nvSpPr>
        <p:spPr>
          <a:xfrm>
            <a:off x="7861110" y="5646101"/>
            <a:ext cx="3950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박이삭</a:t>
            </a:r>
            <a:endParaRPr lang="en-US" altLang="ko-KR" sz="2800" b="1" dirty="0"/>
          </a:p>
          <a:p>
            <a:pPr algn="r"/>
            <a:r>
              <a:rPr lang="ko-KR" altLang="en-US" sz="2800" b="1" dirty="0"/>
              <a:t> </a:t>
            </a:r>
            <a:r>
              <a:rPr lang="en-US" altLang="ko-KR" sz="2800" b="1" dirty="0"/>
              <a:t>2019-03-01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858981" y="1025236"/>
            <a:ext cx="10723419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53994" marR="253994">
              <a:spcBef>
                <a:spcPts val="1333"/>
              </a:spcBef>
            </a:pPr>
            <a:r>
              <a:rPr lang="en-US" altLang="ko" sz="2000" b="1" i="1" dirty="0">
                <a:solidFill>
                  <a:schemeClr val="dk1"/>
                </a:solidFill>
              </a:rPr>
              <a:t>batchNorm</a:t>
            </a:r>
            <a:r>
              <a:rPr lang="ko" altLang="en-US" sz="2000" b="1" i="1" dirty="0">
                <a:solidFill>
                  <a:schemeClr val="dk1"/>
                </a:solidFill>
              </a:rPr>
              <a:t>의 </a:t>
            </a:r>
            <a:r>
              <a:rPr lang="en-US" altLang="ko" sz="2000" b="1" i="1" dirty="0">
                <a:solidFill>
                  <a:schemeClr val="dk1"/>
                </a:solidFill>
              </a:rPr>
              <a:t>additional properties</a:t>
            </a:r>
            <a:r>
              <a:rPr lang="ko" altLang="en-US" sz="2000" b="1" i="1" dirty="0">
                <a:solidFill>
                  <a:schemeClr val="dk1"/>
                </a:solidFill>
              </a:rPr>
              <a:t>와 의문점</a:t>
            </a:r>
            <a:endParaRPr sz="2000" b="1" i="1" dirty="0">
              <a:solidFill>
                <a:schemeClr val="dk1"/>
              </a:solidFill>
            </a:endParaRPr>
          </a:p>
          <a:p>
            <a:pPr marL="914377" indent="-393690">
              <a:lnSpc>
                <a:spcPct val="115000"/>
              </a:lnSpc>
              <a:buClr>
                <a:schemeClr val="dk1"/>
              </a:buClr>
              <a:buSzPts val="1050"/>
              <a:buChar char="●"/>
            </a:pPr>
            <a:r>
              <a:rPr lang="ko" altLang="en-US" sz="2000" dirty="0">
                <a:solidFill>
                  <a:schemeClr val="dk1"/>
                </a:solidFill>
              </a:rPr>
              <a:t>여러 </a:t>
            </a:r>
            <a:r>
              <a:rPr lang="en-US" altLang="ko" sz="2000" dirty="0">
                <a:solidFill>
                  <a:schemeClr val="dk1"/>
                </a:solidFill>
              </a:rPr>
              <a:t>batchNorm</a:t>
            </a:r>
            <a:r>
              <a:rPr lang="ko" altLang="en-US" sz="2000" dirty="0">
                <a:solidFill>
                  <a:schemeClr val="dk1"/>
                </a:solidFill>
              </a:rPr>
              <a:t>의 </a:t>
            </a:r>
            <a:r>
              <a:rPr lang="en-US" altLang="ko" sz="2000" dirty="0">
                <a:solidFill>
                  <a:schemeClr val="dk1"/>
                </a:solidFill>
              </a:rPr>
              <a:t>training</a:t>
            </a:r>
            <a:r>
              <a:rPr lang="ko" altLang="en-US" sz="2000" dirty="0">
                <a:solidFill>
                  <a:schemeClr val="dk1"/>
                </a:solidFill>
              </a:rPr>
              <a:t>에 도움이 되는 </a:t>
            </a:r>
            <a:r>
              <a:rPr lang="en-US" altLang="ko" sz="2000" dirty="0">
                <a:solidFill>
                  <a:schemeClr val="dk1"/>
                </a:solidFill>
              </a:rPr>
              <a:t>property</a:t>
            </a:r>
            <a:r>
              <a:rPr lang="ko" altLang="en-US" sz="2000" dirty="0">
                <a:solidFill>
                  <a:schemeClr val="dk1"/>
                </a:solidFill>
              </a:rPr>
              <a:t>들</a:t>
            </a:r>
            <a:endParaRPr sz="2000" dirty="0">
              <a:solidFill>
                <a:schemeClr val="dk1"/>
              </a:solidFill>
            </a:endParaRPr>
          </a:p>
          <a:p>
            <a:pPr marL="1828754" lvl="1" indent="-393690">
              <a:lnSpc>
                <a:spcPct val="115000"/>
              </a:lnSpc>
              <a:buClr>
                <a:schemeClr val="dk1"/>
              </a:buClr>
              <a:buSzPts val="1050"/>
              <a:buChar char="○"/>
            </a:pPr>
            <a:r>
              <a:rPr lang="en-US" altLang="ko" sz="2000" dirty="0">
                <a:solidFill>
                  <a:schemeClr val="dk1"/>
                </a:solidFill>
              </a:rPr>
              <a:t>exploding, vanishing gradient </a:t>
            </a:r>
            <a:r>
              <a:rPr lang="ko" altLang="en-US" sz="2000" dirty="0">
                <a:solidFill>
                  <a:schemeClr val="dk1"/>
                </a:solidFill>
              </a:rPr>
              <a:t>문제 방지</a:t>
            </a:r>
            <a:endParaRPr sz="2000" dirty="0">
              <a:solidFill>
                <a:schemeClr val="dk1"/>
              </a:solidFill>
            </a:endParaRPr>
          </a:p>
          <a:p>
            <a:pPr marL="1828754" lvl="1" indent="-393690">
              <a:lnSpc>
                <a:spcPct val="115000"/>
              </a:lnSpc>
              <a:buClr>
                <a:schemeClr val="dk1"/>
              </a:buClr>
              <a:buSzPts val="1050"/>
              <a:buChar char="○"/>
            </a:pPr>
            <a:r>
              <a:rPr lang="en-US" altLang="ko" sz="2000" dirty="0">
                <a:solidFill>
                  <a:schemeClr val="dk1"/>
                </a:solidFill>
              </a:rPr>
              <a:t>hyperparaemter setting (learing rate, initialization) </a:t>
            </a:r>
            <a:r>
              <a:rPr lang="ko" altLang="en-US" sz="2000" dirty="0">
                <a:solidFill>
                  <a:schemeClr val="dk1"/>
                </a:solidFill>
              </a:rPr>
              <a:t>등에 대해 </a:t>
            </a:r>
            <a:r>
              <a:rPr lang="en-US" altLang="ko" sz="2000" dirty="0">
                <a:solidFill>
                  <a:schemeClr val="dk1"/>
                </a:solidFill>
              </a:rPr>
              <a:t>robust</a:t>
            </a:r>
            <a:r>
              <a:rPr lang="ko" altLang="en-US" sz="2000" dirty="0">
                <a:solidFill>
                  <a:schemeClr val="dk1"/>
                </a:solidFill>
              </a:rPr>
              <a:t>함</a:t>
            </a:r>
            <a:endParaRPr sz="2000" dirty="0">
              <a:solidFill>
                <a:schemeClr val="dk1"/>
              </a:solidFill>
            </a:endParaRPr>
          </a:p>
          <a:p>
            <a:pPr marL="914377" indent="-393690">
              <a:lnSpc>
                <a:spcPct val="115000"/>
              </a:lnSpc>
              <a:buClr>
                <a:schemeClr val="dk1"/>
              </a:buClr>
              <a:buSzPts val="1050"/>
              <a:buChar char="●"/>
            </a:pPr>
            <a:r>
              <a:rPr lang="ko" altLang="en-US" sz="2000" dirty="0">
                <a:solidFill>
                  <a:schemeClr val="dk1"/>
                </a:solidFill>
              </a:rPr>
              <a:t>이러한 </a:t>
            </a:r>
            <a:r>
              <a:rPr lang="en-US" altLang="ko" sz="2000" dirty="0">
                <a:solidFill>
                  <a:schemeClr val="dk1"/>
                </a:solidFill>
              </a:rPr>
              <a:t>properties </a:t>
            </a:r>
            <a:r>
              <a:rPr lang="ko" altLang="en-US" sz="2000" dirty="0">
                <a:solidFill>
                  <a:schemeClr val="dk1"/>
                </a:solidFill>
              </a:rPr>
              <a:t>들은 단지 </a:t>
            </a:r>
            <a:r>
              <a:rPr lang="en-US" altLang="ko" sz="2000" dirty="0">
                <a:solidFill>
                  <a:schemeClr val="dk1"/>
                </a:solidFill>
              </a:rPr>
              <a:t>BatchNorm</a:t>
            </a:r>
            <a:r>
              <a:rPr lang="ko" altLang="en-US" sz="2000" dirty="0">
                <a:solidFill>
                  <a:schemeClr val="dk1"/>
                </a:solidFill>
              </a:rPr>
              <a:t>으로 부터 나오는 결과들일 뿐 </a:t>
            </a:r>
            <a:r>
              <a:rPr lang="en-US" altLang="ko" sz="2000" dirty="0">
                <a:solidFill>
                  <a:schemeClr val="dk1"/>
                </a:solidFill>
              </a:rPr>
              <a:t>Batch Norm</a:t>
            </a:r>
            <a:r>
              <a:rPr lang="ko" altLang="en-US" sz="2000" dirty="0">
                <a:solidFill>
                  <a:schemeClr val="dk1"/>
                </a:solidFill>
              </a:rPr>
              <a:t>이 정말 왜 잘되는지 설명한는데 부족함</a:t>
            </a:r>
            <a:endParaRPr sz="2000" dirty="0">
              <a:solidFill>
                <a:schemeClr val="dk1"/>
              </a:solidFill>
            </a:endParaRPr>
          </a:p>
          <a:p>
            <a:pPr marL="914377" indent="-393690">
              <a:lnSpc>
                <a:spcPct val="115000"/>
              </a:lnSpc>
              <a:buClr>
                <a:schemeClr val="dk1"/>
              </a:buClr>
              <a:buSzPts val="1050"/>
              <a:buChar char="●"/>
            </a:pPr>
            <a:r>
              <a:rPr lang="en-US" altLang="ko" sz="2000" dirty="0">
                <a:solidFill>
                  <a:schemeClr val="dk1"/>
                </a:solidFill>
              </a:rPr>
              <a:t>Batch Norm</a:t>
            </a:r>
            <a:r>
              <a:rPr lang="ko" altLang="en-US" sz="2000" dirty="0">
                <a:solidFill>
                  <a:schemeClr val="dk1"/>
                </a:solidFill>
              </a:rPr>
              <a:t>이 학습이 잘되는 좀더 </a:t>
            </a:r>
            <a:r>
              <a:rPr lang="ko" altLang="en-US" sz="2000" b="1" dirty="0">
                <a:solidFill>
                  <a:schemeClr val="dk1"/>
                </a:solidFill>
              </a:rPr>
              <a:t>근본적인 현상</a:t>
            </a:r>
            <a:r>
              <a:rPr lang="ko" altLang="en-US" sz="2000" dirty="0">
                <a:solidFill>
                  <a:schemeClr val="dk1"/>
                </a:solidFill>
              </a:rPr>
              <a:t>은 무엇일까</a:t>
            </a:r>
            <a:r>
              <a:rPr lang="en-US" altLang="ko" sz="2000" dirty="0">
                <a:solidFill>
                  <a:schemeClr val="dk1"/>
                </a:solidFill>
              </a:rPr>
              <a:t>????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A0F51F-D8F1-4E32-BFA7-BACD924F9880}"/>
              </a:ext>
            </a:extLst>
          </p:cNvPr>
          <p:cNvGrpSpPr/>
          <p:nvPr/>
        </p:nvGrpSpPr>
        <p:grpSpPr>
          <a:xfrm>
            <a:off x="2992580" y="2556165"/>
            <a:ext cx="928254" cy="928255"/>
            <a:chOff x="2337954" y="1875559"/>
            <a:chExt cx="696191" cy="6961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E9A7AD-C195-4B5A-9944-7836AA111CAC}"/>
                </a:ext>
              </a:extLst>
            </p:cNvPr>
            <p:cNvSpPr/>
            <p:nvPr/>
          </p:nvSpPr>
          <p:spPr>
            <a:xfrm>
              <a:off x="2337954" y="1875559"/>
              <a:ext cx="696191" cy="69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/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667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EB4F5E-1528-402E-8FB8-A5968E01054F}"/>
              </a:ext>
            </a:extLst>
          </p:cNvPr>
          <p:cNvGrpSpPr/>
          <p:nvPr/>
        </p:nvGrpSpPr>
        <p:grpSpPr>
          <a:xfrm>
            <a:off x="6940504" y="1214939"/>
            <a:ext cx="1371601" cy="928255"/>
            <a:chOff x="2337954" y="1875559"/>
            <a:chExt cx="1028701" cy="69619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FE1E9A2-409E-4846-91AE-9F8F257A59F2}"/>
                </a:ext>
              </a:extLst>
            </p:cNvPr>
            <p:cNvSpPr/>
            <p:nvPr/>
          </p:nvSpPr>
          <p:spPr>
            <a:xfrm>
              <a:off x="2337954" y="1875559"/>
              <a:ext cx="1028701" cy="69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A45AE25-F19A-4B51-86AF-FB15DD700297}"/>
                    </a:ext>
                  </a:extLst>
                </p:cNvPr>
                <p:cNvSpPr/>
                <p:nvPr/>
              </p:nvSpPr>
              <p:spPr>
                <a:xfrm>
                  <a:off x="2520155" y="1976246"/>
                  <a:ext cx="705866" cy="3770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2667" dirty="0"/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DA45AE25-F19A-4B51-86AF-FB15DD700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55" y="1976246"/>
                  <a:ext cx="705866" cy="3770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219A42E-2736-49EF-A6A5-7110727F069E}"/>
              </a:ext>
            </a:extLst>
          </p:cNvPr>
          <p:cNvSpPr/>
          <p:nvPr/>
        </p:nvSpPr>
        <p:spPr>
          <a:xfrm rot="20491202">
            <a:off x="3904450" y="2152700"/>
            <a:ext cx="3052439" cy="39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/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3200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4C234E-07A6-49D5-881B-E20E8AA07BF9}"/>
              </a:ext>
            </a:extLst>
          </p:cNvPr>
          <p:cNvSpPr txBox="1"/>
          <p:nvPr/>
        </p:nvSpPr>
        <p:spPr>
          <a:xfrm>
            <a:off x="3218106" y="5008728"/>
            <a:ext cx="572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step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는 위와 같이 업데이트 된다고 할 때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9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A0F51F-D8F1-4E32-BFA7-BACD924F9880}"/>
              </a:ext>
            </a:extLst>
          </p:cNvPr>
          <p:cNvGrpSpPr/>
          <p:nvPr/>
        </p:nvGrpSpPr>
        <p:grpSpPr>
          <a:xfrm>
            <a:off x="2992580" y="2556165"/>
            <a:ext cx="928254" cy="928255"/>
            <a:chOff x="2337954" y="1875559"/>
            <a:chExt cx="696191" cy="6961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E9A7AD-C195-4B5A-9944-7836AA111CAC}"/>
                </a:ext>
              </a:extLst>
            </p:cNvPr>
            <p:cNvSpPr/>
            <p:nvPr/>
          </p:nvSpPr>
          <p:spPr>
            <a:xfrm>
              <a:off x="2337954" y="1875559"/>
              <a:ext cx="696191" cy="69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/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667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/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3200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FF67B0-4222-41B9-8538-9CCF0AEFF4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1191491"/>
            <a:ext cx="4167615" cy="150061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F0999-D179-4779-A95A-0AD688570270}"/>
              </a:ext>
            </a:extLst>
          </p:cNvPr>
          <p:cNvCxnSpPr>
            <a:cxnSpLocks/>
          </p:cNvCxnSpPr>
          <p:nvPr/>
        </p:nvCxnSpPr>
        <p:spPr>
          <a:xfrm>
            <a:off x="942110" y="5666509"/>
            <a:ext cx="35319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67BBB4-34DC-4BD8-BADF-B4FA29EAF9A1}"/>
              </a:ext>
            </a:extLst>
          </p:cNvPr>
          <p:cNvCxnSpPr/>
          <p:nvPr/>
        </p:nvCxnSpPr>
        <p:spPr>
          <a:xfrm flipV="1">
            <a:off x="1066800" y="3616035"/>
            <a:ext cx="0" cy="2175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6B8F6A-5763-471B-8CB2-6235A601DF53}"/>
              </a:ext>
            </a:extLst>
          </p:cNvPr>
          <p:cNvSpPr txBox="1"/>
          <p:nvPr/>
        </p:nvSpPr>
        <p:spPr>
          <a:xfrm>
            <a:off x="1987659" y="5666510"/>
            <a:ext cx="156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/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54F297-8307-4C2C-A10D-B1056DD60AAD}"/>
              </a:ext>
            </a:extLst>
          </p:cNvPr>
          <p:cNvSpPr/>
          <p:nvPr/>
        </p:nvSpPr>
        <p:spPr>
          <a:xfrm rot="20266332">
            <a:off x="3719855" y="2164757"/>
            <a:ext cx="1427019" cy="5126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A86D33-9064-43DE-BEBD-6025A856C625}"/>
              </a:ext>
            </a:extLst>
          </p:cNvPr>
          <p:cNvSpPr/>
          <p:nvPr/>
        </p:nvSpPr>
        <p:spPr>
          <a:xfrm>
            <a:off x="1080655" y="3947630"/>
            <a:ext cx="775855" cy="361135"/>
          </a:xfrm>
          <a:custGeom>
            <a:avLst/>
            <a:gdLst>
              <a:gd name="connsiteX0" fmla="*/ 0 w 581891"/>
              <a:gd name="connsiteY0" fmla="*/ 208505 h 270851"/>
              <a:gd name="connsiteX1" fmla="*/ 363682 w 581891"/>
              <a:gd name="connsiteY1" fmla="*/ 687 h 270851"/>
              <a:gd name="connsiteX2" fmla="*/ 581891 w 581891"/>
              <a:gd name="connsiteY2" fmla="*/ 270851 h 27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270851">
                <a:moveTo>
                  <a:pt x="0" y="208505"/>
                </a:moveTo>
                <a:cubicBezTo>
                  <a:pt x="133350" y="99400"/>
                  <a:pt x="266700" y="-9704"/>
                  <a:pt x="363682" y="687"/>
                </a:cubicBezTo>
                <a:cubicBezTo>
                  <a:pt x="460664" y="11078"/>
                  <a:pt x="521277" y="140964"/>
                  <a:pt x="581891" y="270851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945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A0F51F-D8F1-4E32-BFA7-BACD924F9880}"/>
              </a:ext>
            </a:extLst>
          </p:cNvPr>
          <p:cNvGrpSpPr/>
          <p:nvPr/>
        </p:nvGrpSpPr>
        <p:grpSpPr>
          <a:xfrm>
            <a:off x="2992580" y="2556165"/>
            <a:ext cx="928254" cy="928255"/>
            <a:chOff x="2337954" y="1875559"/>
            <a:chExt cx="696191" cy="6961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E9A7AD-C195-4B5A-9944-7836AA111CAC}"/>
                </a:ext>
              </a:extLst>
            </p:cNvPr>
            <p:cNvSpPr/>
            <p:nvPr/>
          </p:nvSpPr>
          <p:spPr>
            <a:xfrm>
              <a:off x="2337954" y="1875559"/>
              <a:ext cx="696191" cy="69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/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667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/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3200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FF67B0-4222-41B9-8538-9CCF0AEFF4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1191491"/>
            <a:ext cx="4167615" cy="150061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F0999-D179-4779-A95A-0AD688570270}"/>
              </a:ext>
            </a:extLst>
          </p:cNvPr>
          <p:cNvCxnSpPr>
            <a:cxnSpLocks/>
          </p:cNvCxnSpPr>
          <p:nvPr/>
        </p:nvCxnSpPr>
        <p:spPr>
          <a:xfrm>
            <a:off x="942110" y="5666509"/>
            <a:ext cx="35319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67BBB4-34DC-4BD8-BADF-B4FA29EAF9A1}"/>
              </a:ext>
            </a:extLst>
          </p:cNvPr>
          <p:cNvCxnSpPr/>
          <p:nvPr/>
        </p:nvCxnSpPr>
        <p:spPr>
          <a:xfrm flipV="1">
            <a:off x="1066800" y="3616035"/>
            <a:ext cx="0" cy="2175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6B8F6A-5763-471B-8CB2-6235A601DF53}"/>
              </a:ext>
            </a:extLst>
          </p:cNvPr>
          <p:cNvSpPr txBox="1"/>
          <p:nvPr/>
        </p:nvSpPr>
        <p:spPr>
          <a:xfrm>
            <a:off x="1987659" y="5666510"/>
            <a:ext cx="156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/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A86D33-9064-43DE-BEBD-6025A856C625}"/>
              </a:ext>
            </a:extLst>
          </p:cNvPr>
          <p:cNvSpPr/>
          <p:nvPr/>
        </p:nvSpPr>
        <p:spPr>
          <a:xfrm>
            <a:off x="1080655" y="3947630"/>
            <a:ext cx="775855" cy="361135"/>
          </a:xfrm>
          <a:custGeom>
            <a:avLst/>
            <a:gdLst>
              <a:gd name="connsiteX0" fmla="*/ 0 w 581891"/>
              <a:gd name="connsiteY0" fmla="*/ 208505 h 270851"/>
              <a:gd name="connsiteX1" fmla="*/ 363682 w 581891"/>
              <a:gd name="connsiteY1" fmla="*/ 687 h 270851"/>
              <a:gd name="connsiteX2" fmla="*/ 581891 w 581891"/>
              <a:gd name="connsiteY2" fmla="*/ 270851 h 27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270851">
                <a:moveTo>
                  <a:pt x="0" y="208505"/>
                </a:moveTo>
                <a:cubicBezTo>
                  <a:pt x="133350" y="99400"/>
                  <a:pt x="266700" y="-9704"/>
                  <a:pt x="363682" y="687"/>
                </a:cubicBezTo>
                <a:cubicBezTo>
                  <a:pt x="460664" y="11078"/>
                  <a:pt x="521277" y="140964"/>
                  <a:pt x="581891" y="270851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C480205-987C-4A5B-A050-3170F0F26031}"/>
              </a:ext>
            </a:extLst>
          </p:cNvPr>
          <p:cNvSpPr/>
          <p:nvPr/>
        </p:nvSpPr>
        <p:spPr>
          <a:xfrm rot="18308739">
            <a:off x="4472748" y="1492197"/>
            <a:ext cx="1427019" cy="5126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1FB5A0-0D88-4142-BAE4-44DBC186C581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2305523"/>
            <a:ext cx="1094636" cy="38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6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A0F51F-D8F1-4E32-BFA7-BACD924F9880}"/>
              </a:ext>
            </a:extLst>
          </p:cNvPr>
          <p:cNvGrpSpPr/>
          <p:nvPr/>
        </p:nvGrpSpPr>
        <p:grpSpPr>
          <a:xfrm>
            <a:off x="2992580" y="2556165"/>
            <a:ext cx="928254" cy="928255"/>
            <a:chOff x="2337954" y="1875559"/>
            <a:chExt cx="696191" cy="6961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E9A7AD-C195-4B5A-9944-7836AA111CAC}"/>
                </a:ext>
              </a:extLst>
            </p:cNvPr>
            <p:cNvSpPr/>
            <p:nvPr/>
          </p:nvSpPr>
          <p:spPr>
            <a:xfrm>
              <a:off x="2337954" y="1875559"/>
              <a:ext cx="696191" cy="69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/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667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/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3200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FF67B0-4222-41B9-8538-9CCF0AEFF4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1191491"/>
            <a:ext cx="4167615" cy="150061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F0999-D179-4779-A95A-0AD688570270}"/>
              </a:ext>
            </a:extLst>
          </p:cNvPr>
          <p:cNvCxnSpPr>
            <a:cxnSpLocks/>
          </p:cNvCxnSpPr>
          <p:nvPr/>
        </p:nvCxnSpPr>
        <p:spPr>
          <a:xfrm>
            <a:off x="942110" y="5666509"/>
            <a:ext cx="35319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67BBB4-34DC-4BD8-BADF-B4FA29EAF9A1}"/>
              </a:ext>
            </a:extLst>
          </p:cNvPr>
          <p:cNvCxnSpPr/>
          <p:nvPr/>
        </p:nvCxnSpPr>
        <p:spPr>
          <a:xfrm flipV="1">
            <a:off x="1066800" y="3616035"/>
            <a:ext cx="0" cy="2175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6B8F6A-5763-471B-8CB2-6235A601DF53}"/>
              </a:ext>
            </a:extLst>
          </p:cNvPr>
          <p:cNvSpPr txBox="1"/>
          <p:nvPr/>
        </p:nvSpPr>
        <p:spPr>
          <a:xfrm>
            <a:off x="1987659" y="5666510"/>
            <a:ext cx="156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/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A86D33-9064-43DE-BEBD-6025A856C625}"/>
              </a:ext>
            </a:extLst>
          </p:cNvPr>
          <p:cNvSpPr/>
          <p:nvPr/>
        </p:nvSpPr>
        <p:spPr>
          <a:xfrm>
            <a:off x="1080655" y="3947630"/>
            <a:ext cx="775855" cy="361135"/>
          </a:xfrm>
          <a:custGeom>
            <a:avLst/>
            <a:gdLst>
              <a:gd name="connsiteX0" fmla="*/ 0 w 581891"/>
              <a:gd name="connsiteY0" fmla="*/ 208505 h 270851"/>
              <a:gd name="connsiteX1" fmla="*/ 363682 w 581891"/>
              <a:gd name="connsiteY1" fmla="*/ 687 h 270851"/>
              <a:gd name="connsiteX2" fmla="*/ 581891 w 581891"/>
              <a:gd name="connsiteY2" fmla="*/ 270851 h 27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270851">
                <a:moveTo>
                  <a:pt x="0" y="208505"/>
                </a:moveTo>
                <a:cubicBezTo>
                  <a:pt x="133350" y="99400"/>
                  <a:pt x="266700" y="-9704"/>
                  <a:pt x="363682" y="687"/>
                </a:cubicBezTo>
                <a:cubicBezTo>
                  <a:pt x="460664" y="11078"/>
                  <a:pt x="521277" y="140964"/>
                  <a:pt x="581891" y="270851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C480205-987C-4A5B-A050-3170F0F26031}"/>
              </a:ext>
            </a:extLst>
          </p:cNvPr>
          <p:cNvSpPr/>
          <p:nvPr/>
        </p:nvSpPr>
        <p:spPr>
          <a:xfrm rot="18308739">
            <a:off x="4390448" y="1534908"/>
            <a:ext cx="1427019" cy="311320"/>
          </a:xfrm>
          <a:prstGeom prst="rightArrow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1FB5A0-0D88-4142-BAE4-44DBC186C581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1981200"/>
            <a:ext cx="2012981" cy="710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0E73637-EF1C-460A-AF17-7570E410B989}"/>
              </a:ext>
            </a:extLst>
          </p:cNvPr>
          <p:cNvSpPr/>
          <p:nvPr/>
        </p:nvSpPr>
        <p:spPr>
          <a:xfrm>
            <a:off x="1870365" y="4336473"/>
            <a:ext cx="471055" cy="378152"/>
          </a:xfrm>
          <a:custGeom>
            <a:avLst/>
            <a:gdLst>
              <a:gd name="connsiteX0" fmla="*/ 0 w 353291"/>
              <a:gd name="connsiteY0" fmla="*/ 0 h 283614"/>
              <a:gd name="connsiteX1" fmla="*/ 207818 w 353291"/>
              <a:gd name="connsiteY1" fmla="*/ 270163 h 283614"/>
              <a:gd name="connsiteX2" fmla="*/ 353291 w 353291"/>
              <a:gd name="connsiteY2" fmla="*/ 218209 h 28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1" h="283614">
                <a:moveTo>
                  <a:pt x="0" y="0"/>
                </a:moveTo>
                <a:cubicBezTo>
                  <a:pt x="74468" y="116897"/>
                  <a:pt x="148936" y="233795"/>
                  <a:pt x="207818" y="270163"/>
                </a:cubicBezTo>
                <a:cubicBezTo>
                  <a:pt x="266700" y="306531"/>
                  <a:pt x="309995" y="262370"/>
                  <a:pt x="353291" y="218209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8E940E8-1595-400B-8DB5-13E7CD2B0BE4}"/>
              </a:ext>
            </a:extLst>
          </p:cNvPr>
          <p:cNvSpPr/>
          <p:nvPr/>
        </p:nvSpPr>
        <p:spPr>
          <a:xfrm rot="1044947">
            <a:off x="5667516" y="2001569"/>
            <a:ext cx="1427019" cy="5126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5178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A0F51F-D8F1-4E32-BFA7-BACD924F9880}"/>
              </a:ext>
            </a:extLst>
          </p:cNvPr>
          <p:cNvGrpSpPr/>
          <p:nvPr/>
        </p:nvGrpSpPr>
        <p:grpSpPr>
          <a:xfrm>
            <a:off x="2992580" y="2556165"/>
            <a:ext cx="928254" cy="928255"/>
            <a:chOff x="2337954" y="1875559"/>
            <a:chExt cx="696191" cy="69619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E9A7AD-C195-4B5A-9944-7836AA111CAC}"/>
                </a:ext>
              </a:extLst>
            </p:cNvPr>
            <p:cNvSpPr/>
            <p:nvPr/>
          </p:nvSpPr>
          <p:spPr>
            <a:xfrm>
              <a:off x="2337954" y="1875559"/>
              <a:ext cx="696191" cy="696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/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667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667" dirty="0"/>
                </a:p>
              </p:txBody>
            </p:sp>
          </mc:Choice>
          <mc:Fallback xmlns="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5230FE-CC1E-4617-9AD2-B30824762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099" y="1976246"/>
                  <a:ext cx="461810" cy="377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/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3200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818988-E94D-4DE4-ABA5-8FD30664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3290">
                <a:off x="4516582" y="2423607"/>
                <a:ext cx="21745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FF67B0-4222-41B9-8538-9CCF0AEFF4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1191491"/>
            <a:ext cx="4167615" cy="150061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F0999-D179-4779-A95A-0AD688570270}"/>
              </a:ext>
            </a:extLst>
          </p:cNvPr>
          <p:cNvCxnSpPr>
            <a:cxnSpLocks/>
          </p:cNvCxnSpPr>
          <p:nvPr/>
        </p:nvCxnSpPr>
        <p:spPr>
          <a:xfrm>
            <a:off x="942110" y="5666509"/>
            <a:ext cx="35319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67BBB4-34DC-4BD8-BADF-B4FA29EAF9A1}"/>
              </a:ext>
            </a:extLst>
          </p:cNvPr>
          <p:cNvCxnSpPr/>
          <p:nvPr/>
        </p:nvCxnSpPr>
        <p:spPr>
          <a:xfrm flipV="1">
            <a:off x="1066800" y="3616035"/>
            <a:ext cx="0" cy="2175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6B8F6A-5763-471B-8CB2-6235A601DF53}"/>
              </a:ext>
            </a:extLst>
          </p:cNvPr>
          <p:cNvSpPr txBox="1"/>
          <p:nvPr/>
        </p:nvSpPr>
        <p:spPr>
          <a:xfrm>
            <a:off x="1987659" y="5666510"/>
            <a:ext cx="1565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step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/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EC6C06-AC9F-4ACD-B7C4-0BC71511E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8" y="3653384"/>
                <a:ext cx="892744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A86D33-9064-43DE-BEBD-6025A856C625}"/>
              </a:ext>
            </a:extLst>
          </p:cNvPr>
          <p:cNvSpPr/>
          <p:nvPr/>
        </p:nvSpPr>
        <p:spPr>
          <a:xfrm>
            <a:off x="1080655" y="3947630"/>
            <a:ext cx="775855" cy="361135"/>
          </a:xfrm>
          <a:custGeom>
            <a:avLst/>
            <a:gdLst>
              <a:gd name="connsiteX0" fmla="*/ 0 w 581891"/>
              <a:gd name="connsiteY0" fmla="*/ 208505 h 270851"/>
              <a:gd name="connsiteX1" fmla="*/ 363682 w 581891"/>
              <a:gd name="connsiteY1" fmla="*/ 687 h 270851"/>
              <a:gd name="connsiteX2" fmla="*/ 581891 w 581891"/>
              <a:gd name="connsiteY2" fmla="*/ 270851 h 27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270851">
                <a:moveTo>
                  <a:pt x="0" y="208505"/>
                </a:moveTo>
                <a:cubicBezTo>
                  <a:pt x="133350" y="99400"/>
                  <a:pt x="266700" y="-9704"/>
                  <a:pt x="363682" y="687"/>
                </a:cubicBezTo>
                <a:cubicBezTo>
                  <a:pt x="460664" y="11078"/>
                  <a:pt x="521277" y="140964"/>
                  <a:pt x="581891" y="270851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C480205-987C-4A5B-A050-3170F0F26031}"/>
              </a:ext>
            </a:extLst>
          </p:cNvPr>
          <p:cNvSpPr/>
          <p:nvPr/>
        </p:nvSpPr>
        <p:spPr>
          <a:xfrm rot="18308739">
            <a:off x="4390448" y="1534908"/>
            <a:ext cx="1427019" cy="311320"/>
          </a:xfrm>
          <a:prstGeom prst="rightArrow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1FB5A0-0D88-4142-BAE4-44DBC186C581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3784895" y="1587235"/>
            <a:ext cx="3128524" cy="1104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0E73637-EF1C-460A-AF17-7570E410B989}"/>
              </a:ext>
            </a:extLst>
          </p:cNvPr>
          <p:cNvSpPr/>
          <p:nvPr/>
        </p:nvSpPr>
        <p:spPr>
          <a:xfrm>
            <a:off x="1870365" y="4336473"/>
            <a:ext cx="471055" cy="378152"/>
          </a:xfrm>
          <a:custGeom>
            <a:avLst/>
            <a:gdLst>
              <a:gd name="connsiteX0" fmla="*/ 0 w 353291"/>
              <a:gd name="connsiteY0" fmla="*/ 0 h 283614"/>
              <a:gd name="connsiteX1" fmla="*/ 207818 w 353291"/>
              <a:gd name="connsiteY1" fmla="*/ 270163 h 283614"/>
              <a:gd name="connsiteX2" fmla="*/ 353291 w 353291"/>
              <a:gd name="connsiteY2" fmla="*/ 218209 h 28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1" h="283614">
                <a:moveTo>
                  <a:pt x="0" y="0"/>
                </a:moveTo>
                <a:cubicBezTo>
                  <a:pt x="74468" y="116897"/>
                  <a:pt x="148936" y="233795"/>
                  <a:pt x="207818" y="270163"/>
                </a:cubicBezTo>
                <a:cubicBezTo>
                  <a:pt x="266700" y="306531"/>
                  <a:pt x="309995" y="262370"/>
                  <a:pt x="353291" y="218209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8E940E8-1595-400B-8DB5-13E7CD2B0BE4}"/>
              </a:ext>
            </a:extLst>
          </p:cNvPr>
          <p:cNvSpPr/>
          <p:nvPr/>
        </p:nvSpPr>
        <p:spPr>
          <a:xfrm rot="1044947">
            <a:off x="5671944" y="2148186"/>
            <a:ext cx="1427019" cy="312713"/>
          </a:xfrm>
          <a:prstGeom prst="rightArrow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78A93C-E4B2-41F7-A004-C623FE20E4D8}"/>
              </a:ext>
            </a:extLst>
          </p:cNvPr>
          <p:cNvSpPr/>
          <p:nvPr/>
        </p:nvSpPr>
        <p:spPr>
          <a:xfrm>
            <a:off x="2327564" y="4552939"/>
            <a:ext cx="831272" cy="531680"/>
          </a:xfrm>
          <a:custGeom>
            <a:avLst/>
            <a:gdLst>
              <a:gd name="connsiteX0" fmla="*/ 0 w 623454"/>
              <a:gd name="connsiteY0" fmla="*/ 66251 h 398760"/>
              <a:gd name="connsiteX1" fmla="*/ 311727 w 623454"/>
              <a:gd name="connsiteY1" fmla="*/ 24687 h 398760"/>
              <a:gd name="connsiteX2" fmla="*/ 623454 w 623454"/>
              <a:gd name="connsiteY2" fmla="*/ 398760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454" h="398760">
                <a:moveTo>
                  <a:pt x="0" y="66251"/>
                </a:moveTo>
                <a:cubicBezTo>
                  <a:pt x="103909" y="17760"/>
                  <a:pt x="207818" y="-30731"/>
                  <a:pt x="311727" y="24687"/>
                </a:cubicBezTo>
                <a:cubicBezTo>
                  <a:pt x="415636" y="80105"/>
                  <a:pt x="519545" y="239432"/>
                  <a:pt x="623454" y="398760"/>
                </a:cubicBezTo>
              </a:path>
            </a:pathLst>
          </a:cu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B9EA40-FC2A-4627-A595-57C2347B66B9}"/>
              </a:ext>
            </a:extLst>
          </p:cNvPr>
          <p:cNvCxnSpPr/>
          <p:nvPr/>
        </p:nvCxnSpPr>
        <p:spPr>
          <a:xfrm>
            <a:off x="3394364" y="3947629"/>
            <a:ext cx="0" cy="10261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A7517F-D956-4B08-906A-C18B15BF743D}"/>
              </a:ext>
            </a:extLst>
          </p:cNvPr>
          <p:cNvSpPr txBox="1"/>
          <p:nvPr/>
        </p:nvSpPr>
        <p:spPr>
          <a:xfrm>
            <a:off x="3351874" y="4260697"/>
            <a:ext cx="225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Loss Variation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F8A836-D354-469C-A4D9-F7C921BE0C84}"/>
              </a:ext>
            </a:extLst>
          </p:cNvPr>
          <p:cNvSpPr/>
          <p:nvPr/>
        </p:nvSpPr>
        <p:spPr>
          <a:xfrm>
            <a:off x="3850215" y="1017530"/>
            <a:ext cx="4407095" cy="16497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3BD7-0276-41FC-B8DF-B7F54EECE102}"/>
              </a:ext>
            </a:extLst>
          </p:cNvPr>
          <p:cNvSpPr txBox="1"/>
          <p:nvPr/>
        </p:nvSpPr>
        <p:spPr>
          <a:xfrm>
            <a:off x="8351143" y="2363606"/>
            <a:ext cx="2259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Gradient Variation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2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C2109E-5C07-4C84-A52F-1DC2DA5113BE}"/>
              </a:ext>
            </a:extLst>
          </p:cNvPr>
          <p:cNvGrpSpPr/>
          <p:nvPr/>
        </p:nvGrpSpPr>
        <p:grpSpPr>
          <a:xfrm>
            <a:off x="2063086" y="1966028"/>
            <a:ext cx="8065827" cy="3896432"/>
            <a:chOff x="2063086" y="1480784"/>
            <a:chExt cx="8065827" cy="3896432"/>
          </a:xfrm>
        </p:grpSpPr>
        <p:pic>
          <p:nvPicPr>
            <p:cNvPr id="3" name="Google Shape;129;p23">
              <a:extLst>
                <a:ext uri="{FF2B5EF4-FFF2-40B4-BE49-F238E27FC236}">
                  <a16:creationId xmlns:a16="http://schemas.microsoft.com/office/drawing/2014/main" id="{6E7B2F82-F9B1-4FC7-AAC6-356951DD09E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33578"/>
            <a:stretch/>
          </p:blipFill>
          <p:spPr>
            <a:xfrm>
              <a:off x="2063086" y="1789413"/>
              <a:ext cx="8065827" cy="358780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25D1AD-BA20-47D6-8FE8-E742A9768D00}"/>
                    </a:ext>
                  </a:extLst>
                </p:cNvPr>
                <p:cNvSpPr txBox="1"/>
                <p:nvPr/>
              </p:nvSpPr>
              <p:spPr>
                <a:xfrm>
                  <a:off x="2866030" y="1480784"/>
                  <a:ext cx="29479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/>
                    <a:t>Variation</a:t>
                  </a:r>
                  <a:r>
                    <a:rPr lang="ko-KR" altLang="en-US" sz="2400" b="1" dirty="0"/>
                    <a:t> </a:t>
                  </a:r>
                  <a:r>
                    <a:rPr lang="en-US" altLang="ko-KR" sz="2400" b="1" dirty="0"/>
                    <a:t>of</a:t>
                  </a:r>
                  <a:r>
                    <a:rPr lang="ko-KR" altLang="en-US" sz="24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525D1AD-BA20-47D6-8FE8-E742A9768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030" y="1480784"/>
                  <a:ext cx="2947917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D0F425B-5B68-475C-B47F-4C2ECB7DE402}"/>
                    </a:ext>
                  </a:extLst>
                </p:cNvPr>
                <p:cNvSpPr txBox="1"/>
                <p:nvPr/>
              </p:nvSpPr>
              <p:spPr>
                <a:xfrm>
                  <a:off x="6497471" y="1480784"/>
                  <a:ext cx="29479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dirty="0"/>
                    <a:t>Change</a:t>
                  </a:r>
                  <a:r>
                    <a:rPr lang="ko-KR" altLang="en-US" sz="2400" b="1" dirty="0"/>
                    <a:t> </a:t>
                  </a:r>
                  <a:r>
                    <a:rPr lang="en-US" altLang="ko-KR" sz="2400" b="1" dirty="0"/>
                    <a:t>in</a:t>
                  </a:r>
                  <a:r>
                    <a:rPr lang="ko-KR" altLang="en-US" sz="2400" b="1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D0F425B-5B68-475C-B47F-4C2ECB7DE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71" y="1480784"/>
                  <a:ext cx="2947917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D37209-C62D-45B0-AD57-880B4DE6A944}"/>
              </a:ext>
            </a:extLst>
          </p:cNvPr>
          <p:cNvGrpSpPr/>
          <p:nvPr/>
        </p:nvGrpSpPr>
        <p:grpSpPr>
          <a:xfrm>
            <a:off x="968888" y="1596961"/>
            <a:ext cx="2427234" cy="1355392"/>
            <a:chOff x="1134832" y="1228299"/>
            <a:chExt cx="2427234" cy="1355392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2E43B02-19BD-4A3E-9707-AF87C4FC9236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1927146" y="1228299"/>
              <a:ext cx="1634920" cy="563077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ABAA7C3-157B-4F67-92C8-C8D83071FFCA}"/>
                </a:ext>
              </a:extLst>
            </p:cNvPr>
            <p:cNvGrpSpPr/>
            <p:nvPr/>
          </p:nvGrpSpPr>
          <p:grpSpPr>
            <a:xfrm>
              <a:off x="1134832" y="1655436"/>
              <a:ext cx="928254" cy="928255"/>
              <a:chOff x="2337954" y="1875559"/>
              <a:chExt cx="696191" cy="696191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EA7AE89-F766-420A-8B12-D5BFF071B706}"/>
                  </a:ext>
                </a:extLst>
              </p:cNvPr>
              <p:cNvSpPr/>
              <p:nvPr/>
            </p:nvSpPr>
            <p:spPr>
              <a:xfrm>
                <a:off x="2337954" y="1875559"/>
                <a:ext cx="696191" cy="6961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6860570E-D50A-460E-BA75-24A2AF07DD7C}"/>
                      </a:ext>
                    </a:extLst>
                  </p:cNvPr>
                  <p:cNvSpPr/>
                  <p:nvPr/>
                </p:nvSpPr>
                <p:spPr>
                  <a:xfrm>
                    <a:off x="2507099" y="1976246"/>
                    <a:ext cx="461810" cy="3770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6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67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667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667" dirty="0"/>
                  </a:p>
                </p:txBody>
              </p:sp>
            </mc:Choice>
            <mc:Fallback xmlns=""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6860570E-D50A-460E-BA75-24A2AF07DD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99" y="1976246"/>
                    <a:ext cx="461810" cy="3770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62136A3-A12E-4FD8-8C98-A9566465B80E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1927146" y="1480784"/>
              <a:ext cx="879464" cy="3105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C22704-8912-4CB3-B955-05667E26892D}"/>
              </a:ext>
            </a:extLst>
          </p:cNvPr>
          <p:cNvSpPr txBox="1"/>
          <p:nvPr/>
        </p:nvSpPr>
        <p:spPr>
          <a:xfrm>
            <a:off x="436728" y="629653"/>
            <a:ext cx="5377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Norm</a:t>
            </a:r>
            <a:r>
              <a:rPr lang="ko-KR" altLang="en-US" sz="2000" b="1" dirty="0"/>
              <a:t>은 학습에 어떤 도움이 되는가</a:t>
            </a:r>
          </a:p>
        </p:txBody>
      </p:sp>
    </p:spTree>
    <p:extLst>
      <p:ext uri="{BB962C8B-B14F-4D97-AF65-F5344CB8AC3E}">
        <p14:creationId xmlns:p14="http://schemas.microsoft.com/office/powerpoint/2010/main" val="57400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4;p29">
            <a:extLst>
              <a:ext uri="{FF2B5EF4-FFF2-40B4-BE49-F238E27FC236}">
                <a16:creationId xmlns:a16="http://schemas.microsoft.com/office/drawing/2014/main" id="{2CA9608B-BD1F-4BFA-847B-E3A926A04218}"/>
              </a:ext>
            </a:extLst>
          </p:cNvPr>
          <p:cNvSpPr txBox="1">
            <a:spLocks/>
          </p:cNvSpPr>
          <p:nvPr/>
        </p:nvSpPr>
        <p:spPr>
          <a:xfrm>
            <a:off x="311700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>
                <a:srgbClr val="000000"/>
              </a:buClr>
            </a:pPr>
            <a:r>
              <a:rPr lang="ko-KR" altLang="en-US" dirty="0">
                <a:solidFill>
                  <a:srgbClr val="000000"/>
                </a:solidFill>
              </a:rPr>
              <a:t>실험적으로는 다음의 사실을 알았다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Google Shape;165;p29">
            <a:extLst>
              <a:ext uri="{FF2B5EF4-FFF2-40B4-BE49-F238E27FC236}">
                <a16:creationId xmlns:a16="http://schemas.microsoft.com/office/drawing/2014/main" id="{CB2A693E-D991-4361-B4D0-A2275EB3F4C5}"/>
              </a:ext>
            </a:extLst>
          </p:cNvPr>
          <p:cNvSpPr txBox="1">
            <a:spLocks/>
          </p:cNvSpPr>
          <p:nvPr/>
        </p:nvSpPr>
        <p:spPr>
          <a:xfrm>
            <a:off x="311701" y="4129593"/>
            <a:ext cx="3811121" cy="49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914377">
              <a:spcAft>
                <a:spcPts val="1600"/>
              </a:spcAft>
              <a:buClr>
                <a:srgbClr val="595959"/>
              </a:buClr>
              <a:buNone/>
            </a:pPr>
            <a:r>
              <a:rPr lang="ko-KR" altLang="en-US" dirty="0">
                <a:solidFill>
                  <a:srgbClr val="595959"/>
                </a:solidFill>
              </a:rPr>
              <a:t>이론적으로는 어떻게 증명 </a:t>
            </a:r>
            <a:r>
              <a:rPr lang="ko-KR" altLang="en-US" dirty="0" err="1">
                <a:solidFill>
                  <a:srgbClr val="595959"/>
                </a:solidFill>
              </a:rPr>
              <a:t>하실꺼</a:t>
            </a:r>
            <a:r>
              <a:rPr lang="en-US" altLang="ko-KR" dirty="0">
                <a:solidFill>
                  <a:srgbClr val="595959"/>
                </a:solidFill>
              </a:rPr>
              <a:t>?</a:t>
            </a:r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B1AE4-9DA8-4F91-A590-14C609FE859B}"/>
              </a:ext>
            </a:extLst>
          </p:cNvPr>
          <p:cNvSpPr txBox="1"/>
          <p:nvPr/>
        </p:nvSpPr>
        <p:spPr>
          <a:xfrm>
            <a:off x="1180215" y="1307767"/>
            <a:ext cx="1028168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기본적인 효과는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Optimization Landscape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영향을 미친다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44" indent="-285744" defTabSz="914377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Loss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평면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공간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매끄러워 진다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44" indent="-285744" defTabSz="914377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그 다음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Loss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예측하기 쉬워진다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44" indent="-285744" defTabSz="914377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Grad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이리저리 날뛰지 않는다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44" indent="-285744" defTabSz="914377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914377">
              <a:lnSpc>
                <a:spcPct val="150000"/>
              </a:lnSpc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내부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공변량을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줄여주는 것이 아니라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loss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공간을 바꾸어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도움을 준다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7B7A73-0342-441E-B626-BE1C99BC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821" y="3951243"/>
            <a:ext cx="7126427" cy="24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9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625C7-1D4C-4316-8B69-638621DA0353}"/>
                  </a:ext>
                </a:extLst>
              </p:cNvPr>
              <p:cNvSpPr txBox="1"/>
              <p:nvPr/>
            </p:nvSpPr>
            <p:spPr>
              <a:xfrm>
                <a:off x="1269242" y="1064525"/>
                <a:ext cx="6305265" cy="177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여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b="0" dirty="0" err="1">
                    <a:latin typeface="Cambria Math" panose="02040503050406030204" pitchFamily="18" charset="0"/>
                  </a:rPr>
                  <a:t>그라디언트의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크기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(magnitude)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는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아래와 같이 정의되고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이는 </a:t>
                </a:r>
                <a:r>
                  <a:rPr lang="ko-KR" altLang="en-US" b="1" dirty="0" err="1"/>
                  <a:t>립시츠</a:t>
                </a:r>
                <a:r>
                  <a:rPr lang="ko-KR" altLang="en-US" b="1" dirty="0"/>
                  <a:t> 상수</a:t>
                </a:r>
                <a:r>
                  <a:rPr lang="ko-KR" altLang="en-US" dirty="0"/>
                  <a:t>가 됩니다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625C7-1D4C-4316-8B69-638621DA0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2" y="1064525"/>
                <a:ext cx="6305265" cy="1771126"/>
              </a:xfrm>
              <a:prstGeom prst="rect">
                <a:avLst/>
              </a:prstGeom>
              <a:blipFill>
                <a:blip r:embed="rId2"/>
                <a:stretch>
                  <a:fillRect l="-773" b="-4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what ì§¤ì ëí ì´ë¯¸ì§ ê²ìê²°ê³¼">
            <a:extLst>
              <a:ext uri="{FF2B5EF4-FFF2-40B4-BE49-F238E27FC236}">
                <a16:creationId xmlns:a16="http://schemas.microsoft.com/office/drawing/2014/main" id="{26FB895D-DE95-4D86-B5C3-8DFE413A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43" y="1782312"/>
            <a:ext cx="4071582" cy="44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625C7-1D4C-4316-8B69-638621DA0353}"/>
                  </a:ext>
                </a:extLst>
              </p:cNvPr>
              <p:cNvSpPr txBox="1"/>
              <p:nvPr/>
            </p:nvSpPr>
            <p:spPr>
              <a:xfrm>
                <a:off x="2943368" y="1064525"/>
                <a:ext cx="6305265" cy="177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여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b="0" dirty="0" err="1">
                    <a:latin typeface="Cambria Math" panose="02040503050406030204" pitchFamily="18" charset="0"/>
                  </a:rPr>
                  <a:t>그라디언트의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크기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(magnitude)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는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아래와 같이 정의되고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이는 </a:t>
                </a:r>
                <a:r>
                  <a:rPr lang="ko-KR" altLang="en-US" dirty="0" err="1"/>
                  <a:t>립시츠</a:t>
                </a:r>
                <a:r>
                  <a:rPr lang="ko-KR" altLang="en-US" dirty="0"/>
                  <a:t> 상수가 됩니다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625C7-1D4C-4316-8B69-638621DA0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368" y="1064525"/>
                <a:ext cx="6305265" cy="1771126"/>
              </a:xfrm>
              <a:prstGeom prst="rect">
                <a:avLst/>
              </a:prstGeom>
              <a:blipFill>
                <a:blip r:embed="rId3"/>
                <a:stretch>
                  <a:fillRect l="-870" b="-4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A020969-C2F0-4FEE-944A-7D18A57B6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052" y="3578450"/>
            <a:ext cx="7391897" cy="8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00" y="2603500"/>
            <a:ext cx="3734130" cy="2442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FFA45C-AE26-49E1-84D8-9974D5D143AE}"/>
              </a:ext>
            </a:extLst>
          </p:cNvPr>
          <p:cNvGrpSpPr/>
          <p:nvPr/>
        </p:nvGrpSpPr>
        <p:grpSpPr>
          <a:xfrm>
            <a:off x="7748763" y="1267693"/>
            <a:ext cx="799308" cy="5281948"/>
            <a:chOff x="10464667" y="430966"/>
            <a:chExt cx="870400" cy="5751734"/>
          </a:xfrm>
        </p:grpSpPr>
        <p:sp>
          <p:nvSpPr>
            <p:cNvPr id="62" name="Google Shape;62;p14"/>
            <p:cNvSpPr/>
            <p:nvPr/>
          </p:nvSpPr>
          <p:spPr>
            <a:xfrm>
              <a:off x="10464667" y="5312300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X</a:t>
              </a:r>
              <a:endParaRPr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0464667" y="4041967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H1</a:t>
              </a:r>
              <a:endParaRPr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0464667" y="2838300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H2</a:t>
              </a:r>
              <a:endParaRPr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0464667" y="1634633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H3</a:t>
              </a:r>
              <a:endParaRPr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0464667" y="430966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 latinLnBrk="0">
                <a:buClr>
                  <a:srgbClr val="000000"/>
                </a:buClr>
              </a:pPr>
              <a:r>
                <a:rPr lang="en-US" altLang="ko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O</a:t>
              </a:r>
              <a:endParaRPr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69;p14">
              <a:extLst>
                <a:ext uri="{FF2B5EF4-FFF2-40B4-BE49-F238E27FC236}">
                  <a16:creationId xmlns:a16="http://schemas.microsoft.com/office/drawing/2014/main" id="{24620F9A-E4DA-41E5-852A-EF4511461DC1}"/>
                </a:ext>
              </a:extLst>
            </p:cNvPr>
            <p:cNvCxnSpPr>
              <a:cxnSpLocks/>
              <a:stCxn id="62" idx="0"/>
              <a:endCxn id="63" idx="4"/>
            </p:cNvCxnSpPr>
            <p:nvPr/>
          </p:nvCxnSpPr>
          <p:spPr>
            <a:xfrm flipV="1">
              <a:off x="10899867" y="4912367"/>
              <a:ext cx="0" cy="3999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69;p14">
              <a:extLst>
                <a:ext uri="{FF2B5EF4-FFF2-40B4-BE49-F238E27FC236}">
                  <a16:creationId xmlns:a16="http://schemas.microsoft.com/office/drawing/2014/main" id="{BF1279C7-BBD7-4102-8DB9-6F73DB83F1F5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V="1">
              <a:off x="10899867" y="3708700"/>
              <a:ext cx="0" cy="333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69;p14">
              <a:extLst>
                <a:ext uri="{FF2B5EF4-FFF2-40B4-BE49-F238E27FC236}">
                  <a16:creationId xmlns:a16="http://schemas.microsoft.com/office/drawing/2014/main" id="{DEAFD187-63D6-4232-9A6B-5C73227F16BE}"/>
                </a:ext>
              </a:extLst>
            </p:cNvPr>
            <p:cNvCxnSpPr>
              <a:cxnSpLocks/>
              <a:stCxn id="64" idx="0"/>
              <a:endCxn id="65" idx="4"/>
            </p:cNvCxnSpPr>
            <p:nvPr/>
          </p:nvCxnSpPr>
          <p:spPr>
            <a:xfrm flipV="1">
              <a:off x="10899867" y="2505033"/>
              <a:ext cx="0" cy="333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69;p14">
              <a:extLst>
                <a:ext uri="{FF2B5EF4-FFF2-40B4-BE49-F238E27FC236}">
                  <a16:creationId xmlns:a16="http://schemas.microsoft.com/office/drawing/2014/main" id="{A39E55AA-C373-4D82-9BC1-18DAE229C0E6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V="1">
              <a:off x="10899867" y="1301366"/>
              <a:ext cx="0" cy="3332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1CDE63A-7720-4234-BFD4-68D2903099B7}"/>
              </a:ext>
            </a:extLst>
          </p:cNvPr>
          <p:cNvSpPr txBox="1"/>
          <p:nvPr/>
        </p:nvSpPr>
        <p:spPr>
          <a:xfrm>
            <a:off x="600506" y="680526"/>
            <a:ext cx="922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왼쪽 </a:t>
            </a:r>
            <a:r>
              <a:rPr lang="en-US" altLang="ko-KR" sz="2800" dirty="0"/>
              <a:t>DNN </a:t>
            </a:r>
            <a:r>
              <a:rPr lang="ko-KR" altLang="en-US" sz="2800" dirty="0"/>
              <a:t>구조를 오른쪽 처럼 간단히 만들 수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82A184-D039-47D7-A38D-735005F8661C}"/>
                  </a:ext>
                </a:extLst>
              </p:cNvPr>
              <p:cNvSpPr txBox="1"/>
              <p:nvPr/>
            </p:nvSpPr>
            <p:spPr>
              <a:xfrm>
                <a:off x="6178579" y="3172356"/>
                <a:ext cx="9917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82A184-D039-47D7-A38D-735005F8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79" y="3172356"/>
                <a:ext cx="9917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B75AB-CAF7-4BAE-AAFE-871E05CF0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51" y="996427"/>
            <a:ext cx="7477125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8F7B6-D182-492B-9CC6-AE7A3B48A529}"/>
              </a:ext>
            </a:extLst>
          </p:cNvPr>
          <p:cNvSpPr txBox="1"/>
          <p:nvPr/>
        </p:nvSpPr>
        <p:spPr>
          <a:xfrm>
            <a:off x="2825087" y="2124714"/>
            <a:ext cx="717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차원에서 유계 집할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95B62-8F2A-4966-9241-A3D010CB3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219" y="1997097"/>
            <a:ext cx="466725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5AD951-8657-4955-981E-D6275EB4C07A}"/>
                  </a:ext>
                </a:extLst>
              </p:cNvPr>
              <p:cNvSpPr txBox="1"/>
              <p:nvPr/>
            </p:nvSpPr>
            <p:spPr>
              <a:xfrm>
                <a:off x="2825087" y="2739399"/>
                <a:ext cx="7424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global min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입실론 보다 작은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dirty="0" err="1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찾을 수 있습니다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5AD951-8657-4955-981E-D6275EB4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087" y="2739399"/>
                <a:ext cx="7424382" cy="369332"/>
              </a:xfrm>
              <a:prstGeom prst="rect">
                <a:avLst/>
              </a:prstGeom>
              <a:blipFill>
                <a:blip r:embed="rId5"/>
                <a:stretch>
                  <a:fillRect l="-24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BD46D2E-AE62-4AEC-AC5D-1A6B6610DA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7"/>
          <a:stretch/>
        </p:blipFill>
        <p:spPr>
          <a:xfrm>
            <a:off x="183782" y="3723417"/>
            <a:ext cx="12008218" cy="187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584897-4AF3-4A71-9A7F-C1203A1CC517}"/>
              </a:ext>
            </a:extLst>
          </p:cNvPr>
          <p:cNvSpPr txBox="1"/>
          <p:nvPr/>
        </p:nvSpPr>
        <p:spPr>
          <a:xfrm>
            <a:off x="10426889" y="6217849"/>
            <a:ext cx="128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ko-KR" altLang="en-US" dirty="0">
                <a:hlinkClick r:id="rId7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1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D61DD-DE1F-4403-94E6-8C57B420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300588"/>
            <a:ext cx="10001250" cy="180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59A93-5F03-46A7-BF09-DF0615629CF4}"/>
              </a:ext>
            </a:extLst>
          </p:cNvPr>
          <p:cNvSpPr txBox="1"/>
          <p:nvPr/>
        </p:nvSpPr>
        <p:spPr>
          <a:xfrm>
            <a:off x="368490" y="450376"/>
            <a:ext cx="173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마지막</a:t>
            </a:r>
            <a:r>
              <a:rPr lang="en-US" altLang="ko-KR" sz="2800" dirty="0"/>
              <a:t>!! 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E186F1-F273-4702-BF4E-4874C0F97F0D}"/>
                  </a:ext>
                </a:extLst>
              </p:cNvPr>
              <p:cNvSpPr txBox="1"/>
              <p:nvPr/>
            </p:nvSpPr>
            <p:spPr>
              <a:xfrm>
                <a:off x="2931496" y="3117873"/>
                <a:ext cx="6329007" cy="212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ko-KR" altLang="en-US" dirty="0"/>
                  <a:t>은</a:t>
                </a:r>
                <a:r>
                  <a:rPr lang="en-US" altLang="ko-KR" dirty="0"/>
                  <a:t> BN</a:t>
                </a:r>
                <a:r>
                  <a:rPr lang="ko-KR" altLang="en-US" dirty="0"/>
                  <a:t>에서 구한 </a:t>
                </a:r>
                <a:r>
                  <a:rPr lang="en-US" altLang="ko-KR" dirty="0"/>
                  <a:t>loss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그리고 그 값은 </a:t>
                </a:r>
                <a:r>
                  <a:rPr lang="en-US" altLang="ko-KR" dirty="0"/>
                  <a:t>BN</a:t>
                </a:r>
                <a:r>
                  <a:rPr lang="ko-KR" altLang="en-US" dirty="0"/>
                  <a:t>을 거치지 않은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에 의해 </a:t>
                </a:r>
                <a:r>
                  <a:rPr lang="ko-KR" altLang="en-US" dirty="0" err="1"/>
                  <a:t>바운디드</a:t>
                </a:r>
                <a:r>
                  <a:rPr lang="ko-KR" altLang="en-US" dirty="0"/>
                  <a:t> 된다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Train</a:t>
                </a:r>
                <a:r>
                  <a:rPr lang="ko-KR" altLang="en-US" dirty="0"/>
                  <a:t>을 할수록 </a:t>
                </a:r>
                <a:r>
                  <a:rPr lang="ko-KR" altLang="en-US" dirty="0" err="1"/>
                  <a:t>립시츠</a:t>
                </a:r>
                <a:r>
                  <a:rPr lang="ko-KR" altLang="en-US" dirty="0"/>
                  <a:t> 상수가 점점 줄어든다</a:t>
                </a:r>
                <a:r>
                  <a:rPr lang="en-US" altLang="ko-KR" dirty="0"/>
                  <a:t>~~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이게 핵심 입니다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.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E186F1-F273-4702-BF4E-4874C0F9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96" y="3117873"/>
                <a:ext cx="6329007" cy="2129301"/>
              </a:xfrm>
              <a:prstGeom prst="rect">
                <a:avLst/>
              </a:prstGeom>
              <a:blipFill>
                <a:blip r:embed="rId3"/>
                <a:stretch>
                  <a:fillRect l="-867" b="-3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D0264EA-3B61-4EA3-9047-455EB5F7F85D}"/>
              </a:ext>
            </a:extLst>
          </p:cNvPr>
          <p:cNvSpPr txBox="1"/>
          <p:nvPr/>
        </p:nvSpPr>
        <p:spPr>
          <a:xfrm>
            <a:off x="4339988" y="5390866"/>
            <a:ext cx="761458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 err="1"/>
              <a:t>헤시안</a:t>
            </a:r>
            <a:r>
              <a:rPr lang="ko-KR" altLang="en-US" dirty="0"/>
              <a:t> 관점에서 바라본 </a:t>
            </a:r>
            <a:r>
              <a:rPr lang="en-US" altLang="ko-KR" dirty="0"/>
              <a:t>Theorem 4.2</a:t>
            </a:r>
            <a:r>
              <a:rPr lang="ko-KR" altLang="en-US" dirty="0"/>
              <a:t>도 있지만</a:t>
            </a:r>
            <a:r>
              <a:rPr lang="en-US" altLang="ko-KR" dirty="0"/>
              <a:t>, </a:t>
            </a:r>
            <a:r>
              <a:rPr lang="ko-KR" altLang="en-US" dirty="0"/>
              <a:t>잘 모르겠습니다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결과만 보면</a:t>
            </a:r>
            <a:r>
              <a:rPr lang="en-US" altLang="ko-KR" dirty="0"/>
              <a:t>, BN </a:t>
            </a:r>
            <a:r>
              <a:rPr lang="ko-KR" altLang="en-US" dirty="0"/>
              <a:t>덕분에 </a:t>
            </a:r>
            <a:r>
              <a:rPr lang="en-US" altLang="ko-KR" dirty="0" err="1"/>
              <a:t>lr</a:t>
            </a:r>
            <a:r>
              <a:rPr lang="ko-KR" altLang="en-US" dirty="0"/>
              <a:t>을 </a:t>
            </a:r>
            <a:r>
              <a:rPr lang="ko-KR" altLang="en-US" dirty="0" err="1"/>
              <a:t>높혀도</a:t>
            </a:r>
            <a:r>
              <a:rPr lang="ko-KR" altLang="en-US" dirty="0"/>
              <a:t> 된다는 내용입니다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그래도 혹시 몰라 다음장에 추가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930217-F8AD-41E5-AEA5-BD9A1D9D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819275"/>
            <a:ext cx="9972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AEEE5-5451-49DC-9FF4-1C71C5E88CFF}"/>
              </a:ext>
            </a:extLst>
          </p:cNvPr>
          <p:cNvSpPr txBox="1"/>
          <p:nvPr/>
        </p:nvSpPr>
        <p:spPr>
          <a:xfrm>
            <a:off x="464024" y="368490"/>
            <a:ext cx="2620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정리</a:t>
            </a:r>
            <a:r>
              <a:rPr lang="en-US" altLang="ko-KR" sz="3200" b="1" dirty="0"/>
              <a:t>!! 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CC2B4-E536-46F5-BC1D-D29755C27DAF}"/>
                  </a:ext>
                </a:extLst>
              </p:cNvPr>
              <p:cNvSpPr txBox="1"/>
              <p:nvPr/>
            </p:nvSpPr>
            <p:spPr>
              <a:xfrm>
                <a:off x="7397087" y="1351128"/>
                <a:ext cx="2197289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CC2B4-E536-46F5-BC1D-D29755C2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87" y="1351128"/>
                <a:ext cx="2197289" cy="683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CD3A0-0F02-408B-AA1D-019C1322381B}"/>
              </a:ext>
            </a:extLst>
          </p:cNvPr>
          <p:cNvSpPr txBox="1"/>
          <p:nvPr/>
        </p:nvSpPr>
        <p:spPr>
          <a:xfrm>
            <a:off x="8766412" y="737822"/>
            <a:ext cx="29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step size</a:t>
            </a:r>
            <a:r>
              <a:rPr lang="ko-KR" altLang="en-US" dirty="0"/>
              <a:t>를 결정한다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C3AD691-BA53-4208-A0A7-6D69C3038B3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9594376" y="1107154"/>
            <a:ext cx="652818" cy="585606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B714DD-FBDC-49A7-8BEB-E6A8A39AD6B6}"/>
              </a:ext>
            </a:extLst>
          </p:cNvPr>
          <p:cNvSpPr txBox="1"/>
          <p:nvPr/>
        </p:nvSpPr>
        <p:spPr>
          <a:xfrm>
            <a:off x="4039737" y="2278366"/>
            <a:ext cx="379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기울기가 아무리 커 봐야 </a:t>
            </a:r>
            <a:r>
              <a:rPr lang="en-US" altLang="ko-KR" dirty="0"/>
              <a:t>L </a:t>
            </a:r>
            <a:r>
              <a:rPr lang="ko-KR" altLang="en-US" dirty="0"/>
              <a:t>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83E56B-0CFC-4515-9252-E1E789164EF6}"/>
                  </a:ext>
                </a:extLst>
              </p:cNvPr>
              <p:cNvSpPr txBox="1"/>
              <p:nvPr/>
            </p:nvSpPr>
            <p:spPr>
              <a:xfrm>
                <a:off x="1187354" y="2906973"/>
                <a:ext cx="3507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 기울기는 급변하지 않는다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83E56B-0CFC-4515-9252-E1E789164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4" y="2906973"/>
                <a:ext cx="3507475" cy="369332"/>
              </a:xfrm>
              <a:prstGeom prst="rect">
                <a:avLst/>
              </a:prstGeom>
              <a:blipFill>
                <a:blip r:embed="rId3"/>
                <a:stretch>
                  <a:fillRect l="-52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9905D0-CAF3-4269-AA27-0AB2941ADD1F}"/>
                  </a:ext>
                </a:extLst>
              </p:cNvPr>
              <p:cNvSpPr txBox="1"/>
              <p:nvPr/>
            </p:nvSpPr>
            <p:spPr>
              <a:xfrm>
                <a:off x="4988256" y="3588552"/>
                <a:ext cx="415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그</m:t>
                    </m:r>
                  </m:oMath>
                </a14:m>
                <a:r>
                  <a:rPr lang="ko-KR" altLang="en-US" dirty="0"/>
                  <a:t>런데 </a:t>
                </a:r>
                <a:r>
                  <a:rPr lang="ko-KR" altLang="en-US" dirty="0" err="1"/>
                  <a:t>립시츠</a:t>
                </a:r>
                <a:r>
                  <a:rPr lang="ko-KR" altLang="en-US" dirty="0"/>
                  <a:t> 상수 </a:t>
                </a:r>
                <a:r>
                  <a:rPr lang="en-US" altLang="ko-KR" dirty="0"/>
                  <a:t>L</a:t>
                </a:r>
                <a:r>
                  <a:rPr lang="ko-KR" altLang="en-US" dirty="0"/>
                  <a:t>이 작아진다면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9905D0-CAF3-4269-AA27-0AB2941A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56" y="3588552"/>
                <a:ext cx="415574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CE79FF-D014-41AA-BD4D-0D9566B6976E}"/>
                  </a:ext>
                </a:extLst>
              </p:cNvPr>
              <p:cNvSpPr txBox="1"/>
              <p:nvPr/>
            </p:nvSpPr>
            <p:spPr>
              <a:xfrm>
                <a:off x="6688540" y="5089750"/>
                <a:ext cx="41557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𝑙𝑎𝑛𝑑𝑠𝑐𝑎𝑝𝑒</m:t>
                    </m:r>
                  </m:oMath>
                </a14:m>
                <a:r>
                  <a:rPr lang="ko-KR" altLang="en-US" dirty="0"/>
                  <a:t>가 매끄러워 진다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CE79FF-D014-41AA-BD4D-0D9566B6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40" y="5089750"/>
                <a:ext cx="4155744" cy="374526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22D8E59-AEAA-4EA7-915C-B221CFC47619}"/>
              </a:ext>
            </a:extLst>
          </p:cNvPr>
          <p:cNvSpPr txBox="1"/>
          <p:nvPr/>
        </p:nvSpPr>
        <p:spPr>
          <a:xfrm>
            <a:off x="10250607" y="1217245"/>
            <a:ext cx="5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9841A-EB3E-4776-9070-1137E3027C5D}"/>
              </a:ext>
            </a:extLst>
          </p:cNvPr>
          <p:cNvSpPr txBox="1"/>
          <p:nvPr/>
        </p:nvSpPr>
        <p:spPr>
          <a:xfrm>
            <a:off x="8550323" y="2421759"/>
            <a:ext cx="5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</a:p>
          <a:p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1666D19-3B72-4022-A4FE-B90F4B3A2F52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5400000">
            <a:off x="7950454" y="1917754"/>
            <a:ext cx="428640" cy="6619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1D5F736-6DBF-4584-8435-E8C6E0006A5B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 rot="10800000" flipV="1">
            <a:off x="2941093" y="2463031"/>
            <a:ext cx="1098645" cy="44394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CBAF690-F2F1-45E5-A7E9-2E104BE8188A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3716218" y="2501179"/>
            <a:ext cx="496913" cy="204716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B7CBD35-CEA4-49F7-9A6C-9BB5A8CF854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7350337" y="3673675"/>
            <a:ext cx="1131866" cy="1700284"/>
          </a:xfrm>
          <a:prstGeom prst="bentConnector3">
            <a:avLst>
              <a:gd name="adj1" fmla="val 2950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A4D221A-2CE1-40FA-AFF2-3CB9E81F96D8}"/>
              </a:ext>
            </a:extLst>
          </p:cNvPr>
          <p:cNvSpPr txBox="1"/>
          <p:nvPr/>
        </p:nvSpPr>
        <p:spPr>
          <a:xfrm>
            <a:off x="2190465" y="2421759"/>
            <a:ext cx="5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</a:t>
            </a:r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5A858-A0A8-454D-B8C6-DA494CB454C3}"/>
              </a:ext>
            </a:extLst>
          </p:cNvPr>
          <p:cNvSpPr txBox="1"/>
          <p:nvPr/>
        </p:nvSpPr>
        <p:spPr>
          <a:xfrm>
            <a:off x="4488978" y="3769575"/>
            <a:ext cx="5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</a:t>
            </a:r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8BDA0-B982-4CD9-88C9-036ABECBEC61}"/>
              </a:ext>
            </a:extLst>
          </p:cNvPr>
          <p:cNvSpPr txBox="1"/>
          <p:nvPr/>
        </p:nvSpPr>
        <p:spPr>
          <a:xfrm>
            <a:off x="8766412" y="4610737"/>
            <a:ext cx="5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(5)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61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993" y="1353995"/>
            <a:ext cx="9012014" cy="415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36;p24">
            <a:extLst>
              <a:ext uri="{FF2B5EF4-FFF2-40B4-BE49-F238E27FC236}">
                <a16:creationId xmlns:a16="http://schemas.microsoft.com/office/drawing/2014/main" id="{260EE972-1062-46E4-88B6-B060B735A6F9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8506" y="643467"/>
            <a:ext cx="6294988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69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/>
              <a:t>BN이 유일한 방법이니?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536643"/>
            <a:ext cx="12191999" cy="523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5"/>
              <p:cNvSpPr txBox="1"/>
              <p:nvPr/>
            </p:nvSpPr>
            <p:spPr>
              <a:xfrm>
                <a:off x="724027" y="1716150"/>
                <a:ext cx="5442691" cy="1014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ko" sz="2400" b="0" i="1" smtClean="0">
                          <a:latin typeface="Cambria Math" panose="02040503050406030204" pitchFamily="18" charset="0"/>
                        </a:rPr>
                        <m:t>𝑛𝑡𝑒𝑟𝑛𝑎𝑙</m:t>
                      </m:r>
                      <m:r>
                        <a:rPr lang="en-US" altLang="k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" sz="2400" b="0" i="1" smtClean="0">
                          <a:latin typeface="Cambria Math" panose="02040503050406030204" pitchFamily="18" charset="0"/>
                        </a:rPr>
                        <m:t>𝑜𝑣𝑎𝑟𝑖𝑎𝑡𝑒</m:t>
                      </m:r>
                      <m:r>
                        <a:rPr lang="en-US" altLang="k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" sz="2400" b="0" i="1" smtClean="0">
                          <a:latin typeface="Cambria Math" panose="02040503050406030204" pitchFamily="18" charset="0"/>
                        </a:rPr>
                        <m:t>h𝑖𝑓𝑡</m:t>
                      </m:r>
                    </m:oMath>
                  </m:oMathPara>
                </a14:m>
                <a:endParaRPr lang="en-US" altLang="ko" sz="2400" dirty="0"/>
              </a:p>
              <a:p>
                <a:pPr algn="ctr"/>
                <a:r>
                  <a:rPr lang="en-US" altLang="ko" sz="2400" dirty="0"/>
                  <a:t>(</a:t>
                </a:r>
                <a:r>
                  <a:rPr lang="ko" altLang="en-US" sz="2400" dirty="0"/>
                  <a:t>내부 공변량</a:t>
                </a:r>
                <a:r>
                  <a:rPr lang="en-US" altLang="ko" sz="2400" dirty="0"/>
                  <a:t>)</a:t>
                </a:r>
                <a:endParaRPr sz="2400" dirty="0"/>
              </a:p>
            </p:txBody>
          </p:sp>
        </mc:Choice>
        <mc:Fallback xmlns="">
          <p:sp>
            <p:nvSpPr>
              <p:cNvPr id="79" name="Google Shape;79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7" y="1716150"/>
                <a:ext cx="5442691" cy="101487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144000-AE80-4D7C-A3D5-DC233A5B80DC}"/>
              </a:ext>
            </a:extLst>
          </p:cNvPr>
          <p:cNvSpPr txBox="1"/>
          <p:nvPr/>
        </p:nvSpPr>
        <p:spPr>
          <a:xfrm>
            <a:off x="464024" y="997830"/>
            <a:ext cx="618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원조 </a:t>
            </a:r>
            <a:r>
              <a:rPr lang="en-US" altLang="ko-KR" dirty="0"/>
              <a:t>BN</a:t>
            </a:r>
            <a:r>
              <a:rPr lang="ko-KR" altLang="en-US" dirty="0"/>
              <a:t> 논문을 보면 아래의 효과를 억제한다고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E893583-0B45-4534-A0B0-9FF4E9A7FFD9}"/>
              </a:ext>
            </a:extLst>
          </p:cNvPr>
          <p:cNvGrpSpPr/>
          <p:nvPr/>
        </p:nvGrpSpPr>
        <p:grpSpPr>
          <a:xfrm>
            <a:off x="7548711" y="746617"/>
            <a:ext cx="1607634" cy="5853667"/>
            <a:chOff x="7133466" y="746617"/>
            <a:chExt cx="1607634" cy="5853667"/>
          </a:xfrm>
        </p:grpSpPr>
        <p:sp>
          <p:nvSpPr>
            <p:cNvPr id="80" name="Google Shape;80;p15"/>
            <p:cNvSpPr/>
            <p:nvPr/>
          </p:nvSpPr>
          <p:spPr>
            <a:xfrm>
              <a:off x="7693033" y="5729884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/>
                <a:t>X</a:t>
              </a:r>
              <a:endParaRPr sz="20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44300" y="4459551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/>
                <a:t>H1</a:t>
              </a:r>
              <a:endParaRPr sz="20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870700" y="3189233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 dirty="0"/>
                <a:t>H2</a:t>
              </a:r>
              <a:endParaRPr sz="2000"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133466" y="2052217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 dirty="0"/>
                <a:t>H3</a:t>
              </a:r>
              <a:endParaRPr sz="2000"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93033" y="746617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/>
                <a:t>O</a:t>
              </a:r>
              <a:endParaRPr sz="200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B0F51BE-0AC0-4480-9B96-D9E809090991}"/>
                </a:ext>
              </a:extLst>
            </p:cNvPr>
            <p:cNvCxnSpPr>
              <a:stCxn id="80" idx="0"/>
              <a:endCxn id="81" idx="4"/>
            </p:cNvCxnSpPr>
            <p:nvPr/>
          </p:nvCxnSpPr>
          <p:spPr>
            <a:xfrm flipH="1" flipV="1">
              <a:off x="7879500" y="5329951"/>
              <a:ext cx="248733" cy="3999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42CF4CE-AF06-4382-AF0F-12A6916E583F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7879500" y="4059633"/>
              <a:ext cx="426400" cy="3999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431E89-8320-4B8B-AE8E-B0DFB2602C8C}"/>
                </a:ext>
              </a:extLst>
            </p:cNvPr>
            <p:cNvCxnSpPr>
              <a:cxnSpLocks/>
              <a:stCxn id="82" idx="0"/>
              <a:endCxn id="83" idx="4"/>
            </p:cNvCxnSpPr>
            <p:nvPr/>
          </p:nvCxnSpPr>
          <p:spPr>
            <a:xfrm flipH="1" flipV="1">
              <a:off x="7568666" y="2922617"/>
              <a:ext cx="737234" cy="2666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CC19CA2-CB77-4286-87E4-A295DC3B9472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V="1">
              <a:off x="7568666" y="1617017"/>
              <a:ext cx="559567" cy="435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725909-C037-444C-8F44-6A99EE537DBA}"/>
              </a:ext>
            </a:extLst>
          </p:cNvPr>
          <p:cNvSpPr txBox="1"/>
          <p:nvPr/>
        </p:nvSpPr>
        <p:spPr>
          <a:xfrm>
            <a:off x="1128679" y="3189233"/>
            <a:ext cx="481864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Due to many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Small change in all weights</a:t>
            </a:r>
            <a:r>
              <a:rPr lang="ko-KR" altLang="en-US" dirty="0"/>
              <a:t> </a:t>
            </a:r>
            <a:r>
              <a:rPr lang="en-US" altLang="ko-KR" dirty="0"/>
              <a:t>could</a:t>
            </a:r>
            <a:r>
              <a:rPr lang="ko-KR" altLang="en-US" dirty="0"/>
              <a:t> </a:t>
            </a:r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vary</a:t>
            </a:r>
            <a:r>
              <a:rPr lang="ko-KR" altLang="en-US" dirty="0"/>
              <a:t> </a:t>
            </a:r>
            <a:r>
              <a:rPr lang="en-US" altLang="ko-KR" dirty="0"/>
              <a:t>different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upper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6E8FF-26F0-4FCC-B645-10185AB06474}"/>
              </a:ext>
            </a:extLst>
          </p:cNvPr>
          <p:cNvSpPr txBox="1"/>
          <p:nvPr/>
        </p:nvSpPr>
        <p:spPr>
          <a:xfrm>
            <a:off x="1128678" y="5219114"/>
            <a:ext cx="496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쉽게</a:t>
            </a:r>
            <a:r>
              <a:rPr lang="en-US" altLang="ko-KR" sz="1600" dirty="0"/>
              <a:t> </a:t>
            </a:r>
            <a:r>
              <a:rPr lang="ko-KR" altLang="en-US" sz="1600" dirty="0"/>
              <a:t>말하면 나비효과 같은 일이 </a:t>
            </a:r>
            <a:r>
              <a:rPr lang="en-US" altLang="ko-KR" sz="1600" dirty="0"/>
              <a:t>NN</a:t>
            </a:r>
            <a:r>
              <a:rPr lang="ko-KR" altLang="en-US" sz="1600" dirty="0"/>
              <a:t>에서 일어난다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그리고 </a:t>
            </a:r>
            <a:r>
              <a:rPr lang="en-US" altLang="ko-KR" sz="1600" dirty="0"/>
              <a:t>BN</a:t>
            </a:r>
            <a:r>
              <a:rPr lang="ko-KR" altLang="en-US" sz="1600" dirty="0"/>
              <a:t>은 그걸 억제 했다는 겁니다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F004354-8E2C-4BE7-BADD-57B20E5B1071}"/>
              </a:ext>
            </a:extLst>
          </p:cNvPr>
          <p:cNvGrpSpPr/>
          <p:nvPr/>
        </p:nvGrpSpPr>
        <p:grpSpPr>
          <a:xfrm>
            <a:off x="10322533" y="746617"/>
            <a:ext cx="870400" cy="5853667"/>
            <a:chOff x="10322533" y="746617"/>
            <a:chExt cx="870400" cy="5853667"/>
          </a:xfrm>
        </p:grpSpPr>
        <p:sp>
          <p:nvSpPr>
            <p:cNvPr id="74" name="Google Shape;74;p15"/>
            <p:cNvSpPr/>
            <p:nvPr/>
          </p:nvSpPr>
          <p:spPr>
            <a:xfrm>
              <a:off x="10322533" y="5729884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/>
                <a:t>X</a:t>
              </a:r>
              <a:endParaRPr sz="20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322533" y="4459551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 dirty="0"/>
                <a:t>H1</a:t>
              </a:r>
              <a:endParaRPr sz="2000"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322533" y="3189233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 dirty="0"/>
                <a:t>H2</a:t>
              </a:r>
              <a:endParaRPr sz="2000"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0322533" y="2052217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 dirty="0"/>
                <a:t>H3</a:t>
              </a:r>
              <a:endParaRPr sz="2000"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322533" y="746617"/>
              <a:ext cx="870400" cy="870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2000" dirty="0"/>
                <a:t>O</a:t>
              </a:r>
              <a:endParaRPr sz="20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05E01CC-1383-48D2-8AF2-E2D03642A3AE}"/>
                </a:ext>
              </a:extLst>
            </p:cNvPr>
            <p:cNvCxnSpPr>
              <a:cxnSpLocks/>
              <a:stCxn id="75" idx="0"/>
              <a:endCxn id="76" idx="4"/>
            </p:cNvCxnSpPr>
            <p:nvPr/>
          </p:nvCxnSpPr>
          <p:spPr>
            <a:xfrm flipV="1">
              <a:off x="10757733" y="4059633"/>
              <a:ext cx="0" cy="3999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CC58A29-F722-4607-A6F1-E25D70C82A9C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V="1">
              <a:off x="10757733" y="5329951"/>
              <a:ext cx="0" cy="3999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3B476F1-9480-4D02-9848-39C33793D19C}"/>
                </a:ext>
              </a:extLst>
            </p:cNvPr>
            <p:cNvCxnSpPr>
              <a:cxnSpLocks/>
              <a:stCxn id="76" idx="0"/>
              <a:endCxn id="77" idx="4"/>
            </p:cNvCxnSpPr>
            <p:nvPr/>
          </p:nvCxnSpPr>
          <p:spPr>
            <a:xfrm flipV="1">
              <a:off x="10757733" y="2922617"/>
              <a:ext cx="0" cy="2666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7B46C62-7079-474F-AD18-6E8546A049CA}"/>
                </a:ext>
              </a:extLst>
            </p:cNvPr>
            <p:cNvCxnSpPr>
              <a:cxnSpLocks/>
              <a:stCxn id="77" idx="0"/>
              <a:endCxn id="78" idx="4"/>
            </p:cNvCxnSpPr>
            <p:nvPr/>
          </p:nvCxnSpPr>
          <p:spPr>
            <a:xfrm flipV="1">
              <a:off x="10757733" y="1617017"/>
              <a:ext cx="0" cy="435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621833" y="515232"/>
            <a:ext cx="7579632" cy="21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400" dirty="0"/>
              <a:t>진짜 </a:t>
            </a:r>
            <a:r>
              <a:rPr lang="en-US" altLang="ko" sz="2400" dirty="0"/>
              <a:t>ICS</a:t>
            </a:r>
            <a:r>
              <a:rPr lang="ko" altLang="en-US" sz="2400" dirty="0"/>
              <a:t>가 해결되는지 확인은 해봐야 되지 않겠나</a:t>
            </a:r>
            <a:r>
              <a:rPr lang="en-US" altLang="ko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만약 </a:t>
            </a:r>
            <a:r>
              <a:rPr lang="en-US" altLang="ko-KR" sz="2400" dirty="0"/>
              <a:t>ICS</a:t>
            </a:r>
            <a:r>
              <a:rPr lang="ko-KR" altLang="en-US" sz="2400" dirty="0"/>
              <a:t>를 좀더 추가한다면 무슨 일이 일어날까</a:t>
            </a:r>
            <a:r>
              <a:rPr lang="en-US" altLang="ko-KR" sz="2400" dirty="0"/>
              <a:t>?</a:t>
            </a:r>
            <a:endParaRPr sz="2400" dirty="0"/>
          </a:p>
        </p:txBody>
      </p:sp>
      <p:sp>
        <p:nvSpPr>
          <p:cNvPr id="5" name="Google Shape;81;p15">
            <a:extLst>
              <a:ext uri="{FF2B5EF4-FFF2-40B4-BE49-F238E27FC236}">
                <a16:creationId xmlns:a16="http://schemas.microsoft.com/office/drawing/2014/main" id="{5354904F-533C-4A70-AC02-0BE21F80785A}"/>
              </a:ext>
            </a:extLst>
          </p:cNvPr>
          <p:cNvSpPr/>
          <p:nvPr/>
        </p:nvSpPr>
        <p:spPr>
          <a:xfrm>
            <a:off x="1951115" y="2615731"/>
            <a:ext cx="870400" cy="87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2000"/>
              <a:t>H1</a:t>
            </a:r>
            <a:endParaRPr sz="2000"/>
          </a:p>
        </p:txBody>
      </p:sp>
      <p:sp>
        <p:nvSpPr>
          <p:cNvPr id="6" name="Google Shape;82;p15">
            <a:extLst>
              <a:ext uri="{FF2B5EF4-FFF2-40B4-BE49-F238E27FC236}">
                <a16:creationId xmlns:a16="http://schemas.microsoft.com/office/drawing/2014/main" id="{790A703F-5090-4AC5-9FE6-E26C2595864F}"/>
              </a:ext>
            </a:extLst>
          </p:cNvPr>
          <p:cNvSpPr/>
          <p:nvPr/>
        </p:nvSpPr>
        <p:spPr>
          <a:xfrm>
            <a:off x="5732038" y="2615731"/>
            <a:ext cx="870400" cy="87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2000" dirty="0"/>
              <a:t>H2</a:t>
            </a:r>
            <a:endParaRPr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524B8D4-0C7F-4425-ACF0-0E655B1ABA6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821515" y="3050931"/>
            <a:ext cx="2910523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28C750-2258-4125-963E-586B38DC6265}"/>
              </a:ext>
            </a:extLst>
          </p:cNvPr>
          <p:cNvSpPr/>
          <p:nvPr/>
        </p:nvSpPr>
        <p:spPr>
          <a:xfrm>
            <a:off x="3377226" y="2615731"/>
            <a:ext cx="745588" cy="870400"/>
          </a:xfrm>
          <a:prstGeom prst="rect">
            <a:avLst/>
          </a:prstGeom>
          <a:solidFill>
            <a:srgbClr val="00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AF47C2-E390-4581-90EC-DE5CC0D1463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678525" y="3050931"/>
            <a:ext cx="446807" cy="94954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605374-B73B-4A1B-87AB-FD866AF49A15}"/>
              </a:ext>
            </a:extLst>
          </p:cNvPr>
          <p:cNvSpPr txBox="1"/>
          <p:nvPr/>
        </p:nvSpPr>
        <p:spPr>
          <a:xfrm>
            <a:off x="5125332" y="3815808"/>
            <a:ext cx="11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74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1;p18">
            <a:extLst>
              <a:ext uri="{FF2B5EF4-FFF2-40B4-BE49-F238E27FC236}">
                <a16:creationId xmlns:a16="http://schemas.microsoft.com/office/drawing/2014/main" id="{315AA763-E138-4FB2-9735-739482EF1B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3366" y="659026"/>
            <a:ext cx="9525268" cy="40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8B9099-A1AC-4EC4-B347-B40C6AA2D610}"/>
              </a:ext>
            </a:extLst>
          </p:cNvPr>
          <p:cNvSpPr/>
          <p:nvPr/>
        </p:nvSpPr>
        <p:spPr>
          <a:xfrm>
            <a:off x="700585" y="6062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ICS</a:t>
            </a:r>
            <a:r>
              <a:rPr lang="ko-KR" altLang="en-US" dirty="0"/>
              <a:t>를 추가한다면 무슨 일이 일어날까</a:t>
            </a:r>
            <a:r>
              <a:rPr lang="en-US" altLang="ko-KR" dirty="0"/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5F5586-E498-4AD6-BC51-754E1469278E}"/>
              </a:ext>
            </a:extLst>
          </p:cNvPr>
          <p:cNvSpPr/>
          <p:nvPr/>
        </p:nvSpPr>
        <p:spPr>
          <a:xfrm>
            <a:off x="1119116" y="4738126"/>
            <a:ext cx="9635320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이러한 </a:t>
            </a:r>
            <a:r>
              <a:rPr lang="en-US" altLang="ko-KR" sz="1600" dirty="0"/>
              <a:t>noise </a:t>
            </a:r>
            <a:r>
              <a:rPr lang="ko-KR" altLang="en-US" sz="1600" dirty="0"/>
              <a:t>추가는 심각한 </a:t>
            </a:r>
            <a:r>
              <a:rPr lang="en-US" altLang="ko-KR" sz="1600" dirty="0"/>
              <a:t>Internal covariate shift</a:t>
            </a:r>
            <a:r>
              <a:rPr lang="ko-KR" altLang="en-US" sz="1600" dirty="0"/>
              <a:t>를 초래한다고 믿었지만</a:t>
            </a:r>
            <a:r>
              <a:rPr lang="en-US" altLang="ko-KR" sz="1600" dirty="0"/>
              <a:t>,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figure 2</a:t>
            </a:r>
            <a:r>
              <a:rPr lang="ko-KR" altLang="en-US" sz="1600" dirty="0"/>
              <a:t>를 보면 </a:t>
            </a:r>
            <a:r>
              <a:rPr lang="en-US" altLang="ko-KR" sz="1600" dirty="0"/>
              <a:t>Noisy </a:t>
            </a:r>
            <a:r>
              <a:rPr lang="en-US" altLang="ko-KR" sz="1600" dirty="0" err="1"/>
              <a:t>batchNorm</a:t>
            </a:r>
            <a:r>
              <a:rPr lang="ko-KR" altLang="en-US" sz="1600" dirty="0"/>
              <a:t>은 </a:t>
            </a:r>
            <a:r>
              <a:rPr lang="en-US" altLang="ko-KR" sz="1600" dirty="0"/>
              <a:t>Standard </a:t>
            </a:r>
            <a:r>
              <a:rPr lang="ko-KR" altLang="en-US" sz="1600" dirty="0"/>
              <a:t>보다 성능이 좋다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Standard </a:t>
            </a:r>
            <a:r>
              <a:rPr lang="en-US" altLang="ko-KR" sz="1600" dirty="0" err="1"/>
              <a:t>BatchNorm</a:t>
            </a:r>
            <a:r>
              <a:rPr lang="ko-KR" altLang="en-US" sz="1600" dirty="0"/>
              <a:t>과 성능 차이가 많이 나지 않음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/>
              <a:t>BatchNorm</a:t>
            </a:r>
            <a:r>
              <a:rPr lang="ko-KR" altLang="en-US" sz="1600" dirty="0"/>
              <a:t>의 성능 향상 원인이 </a:t>
            </a:r>
            <a:r>
              <a:rPr lang="en-US" altLang="ko-KR" sz="1600" dirty="0"/>
              <a:t>ICS</a:t>
            </a:r>
            <a:r>
              <a:rPr lang="ko-KR" altLang="en-US" sz="1600" dirty="0"/>
              <a:t>에 있다는 것은 믿기 힘듦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886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2" y="230496"/>
            <a:ext cx="11785597" cy="47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992A9F-FB12-4CAC-B51F-1B08439F98FC}"/>
              </a:ext>
            </a:extLst>
          </p:cNvPr>
          <p:cNvSpPr/>
          <p:nvPr/>
        </p:nvSpPr>
        <p:spPr>
          <a:xfrm>
            <a:off x="2565779" y="5135918"/>
            <a:ext cx="8215952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/>
              <a:t>어쩌면 이 사진이 더 잘 이해가 될지 모르겠다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>
              <a:lnSpc>
                <a:spcPct val="150000"/>
              </a:lnSpc>
            </a:pPr>
            <a:r>
              <a:rPr lang="en-US" altLang="ko-KR" sz="1600" dirty="0"/>
              <a:t>ICS</a:t>
            </a:r>
            <a:r>
              <a:rPr lang="ko-KR" altLang="en-US" sz="1600" dirty="0"/>
              <a:t>를 확인해보니</a:t>
            </a:r>
            <a:r>
              <a:rPr lang="en-US" altLang="ko-KR" sz="1600" dirty="0"/>
              <a:t>, </a:t>
            </a:r>
            <a:r>
              <a:rPr lang="ko-KR" altLang="en-US" sz="1600" dirty="0"/>
              <a:t>연관이 없는 것 같다</a:t>
            </a:r>
            <a:r>
              <a:rPr lang="en-US" altLang="ko-KR" sz="1600" dirty="0"/>
              <a:t>. </a:t>
            </a:r>
          </a:p>
          <a:p>
            <a:pPr lvl="0">
              <a:lnSpc>
                <a:spcPct val="150000"/>
              </a:lnSpc>
            </a:pPr>
            <a:r>
              <a:rPr lang="ko-KR" altLang="en-US" sz="1600" dirty="0"/>
              <a:t>그럼 무엇이 </a:t>
            </a:r>
            <a:r>
              <a:rPr lang="en-US" altLang="ko-KR" sz="1600" dirty="0"/>
              <a:t>BN</a:t>
            </a:r>
            <a:r>
              <a:rPr lang="ko-KR" altLang="en-US" sz="1600" dirty="0"/>
              <a:t>으로 하여금 </a:t>
            </a:r>
            <a:r>
              <a:rPr lang="en-US" altLang="ko-KR" sz="1600" dirty="0"/>
              <a:t>train</a:t>
            </a:r>
            <a:r>
              <a:rPr lang="ko-KR" altLang="en-US" sz="1600" dirty="0"/>
              <a:t>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더 좋은 결과를 나게 하는 것일까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97" y="2874022"/>
            <a:ext cx="11785601" cy="2618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13082" y="334493"/>
            <a:ext cx="10965833" cy="234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" altLang="en-US" sz="1600" dirty="0">
                <a:solidFill>
                  <a:schemeClr val="dk1"/>
                </a:solidFill>
              </a:rPr>
              <a:t>이전 과정에서 </a:t>
            </a:r>
            <a:r>
              <a:rPr lang="en-US" altLang="ko" sz="1600" dirty="0">
                <a:solidFill>
                  <a:schemeClr val="dk1"/>
                </a:solidFill>
              </a:rPr>
              <a:t>ICS</a:t>
            </a:r>
            <a:r>
              <a:rPr lang="ko" altLang="en-US" sz="1600" dirty="0">
                <a:solidFill>
                  <a:schemeClr val="dk1"/>
                </a:solidFill>
              </a:rPr>
              <a:t>는 </a:t>
            </a:r>
            <a:r>
              <a:rPr lang="ko" altLang="en-US" sz="1600" b="1" u="sng" dirty="0">
                <a:solidFill>
                  <a:schemeClr val="dk1"/>
                </a:solidFill>
              </a:rPr>
              <a:t>평균</a:t>
            </a:r>
            <a:r>
              <a:rPr lang="ko" altLang="en-US" sz="1600" dirty="0">
                <a:solidFill>
                  <a:schemeClr val="dk1"/>
                </a:solidFill>
              </a:rPr>
              <a:t>과 </a:t>
            </a:r>
            <a:r>
              <a:rPr lang="ko" altLang="en-US" sz="1600" b="1" u="sng" dirty="0">
                <a:solidFill>
                  <a:schemeClr val="dk1"/>
                </a:solidFill>
              </a:rPr>
              <a:t>분산</a:t>
            </a:r>
            <a:r>
              <a:rPr lang="ko" altLang="en-US" sz="1600" dirty="0">
                <a:solidFill>
                  <a:schemeClr val="dk1"/>
                </a:solidFill>
              </a:rPr>
              <a:t>에 대한 </a:t>
            </a:r>
            <a:r>
              <a:rPr lang="ko" altLang="en-US" sz="1600" b="1" dirty="0">
                <a:solidFill>
                  <a:schemeClr val="dk1"/>
                </a:solidFill>
              </a:rPr>
              <a:t>관련 없는</a:t>
            </a:r>
            <a:r>
              <a:rPr lang="ko" altLang="en-US" sz="1600" dirty="0">
                <a:solidFill>
                  <a:schemeClr val="dk1"/>
                </a:solidFill>
              </a:rPr>
              <a:t> 것을 보였다</a:t>
            </a:r>
            <a:r>
              <a:rPr lang="en-US" altLang="ko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ko" altLang="en-US" sz="1600" dirty="0">
                <a:solidFill>
                  <a:schemeClr val="dk1"/>
                </a:solidFill>
              </a:rPr>
              <a:t>그럼 어떤 효과가 </a:t>
            </a:r>
            <a:r>
              <a:rPr lang="en-US" altLang="ko" sz="1600" dirty="0">
                <a:solidFill>
                  <a:schemeClr val="dk1"/>
                </a:solidFill>
              </a:rPr>
              <a:t>BN</a:t>
            </a:r>
            <a:r>
              <a:rPr lang="ko" altLang="en-US" sz="1600" dirty="0">
                <a:solidFill>
                  <a:schemeClr val="dk1"/>
                </a:solidFill>
              </a:rPr>
              <a:t>으로 하여금 </a:t>
            </a:r>
            <a:r>
              <a:rPr lang="en-US" altLang="ko" sz="1600" dirty="0">
                <a:solidFill>
                  <a:schemeClr val="dk1"/>
                </a:solidFill>
              </a:rPr>
              <a:t>train</a:t>
            </a:r>
            <a:r>
              <a:rPr lang="ko" altLang="en-US" sz="1600" dirty="0">
                <a:solidFill>
                  <a:schemeClr val="dk1"/>
                </a:solidFill>
              </a:rPr>
              <a:t>할 때 효과를 내게 하는 것일까</a:t>
            </a:r>
            <a:r>
              <a:rPr lang="en-US" altLang="ko" sz="1600" dirty="0">
                <a:solidFill>
                  <a:schemeClr val="dk1"/>
                </a:solidFill>
              </a:rPr>
              <a:t>?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ko" altLang="en-US" sz="1600" dirty="0">
                <a:solidFill>
                  <a:schemeClr val="dk1"/>
                </a:solidFill>
              </a:rPr>
              <a:t>누군가는 이렇게 질문 할 수 있다</a:t>
            </a:r>
            <a:r>
              <a:rPr lang="en-US" altLang="ko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" sz="1600" dirty="0">
                <a:solidFill>
                  <a:schemeClr val="dk1"/>
                </a:solidFill>
              </a:rPr>
              <a:t>Q. </a:t>
            </a:r>
            <a:r>
              <a:rPr lang="ko" altLang="en-US" sz="1600" dirty="0">
                <a:solidFill>
                  <a:schemeClr val="dk1"/>
                </a:solidFill>
              </a:rPr>
              <a:t>평균과 분산이 아닌 다른 </a:t>
            </a:r>
            <a:r>
              <a:rPr lang="en-US" altLang="ko" sz="1600" dirty="0">
                <a:solidFill>
                  <a:schemeClr val="dk1"/>
                </a:solidFill>
              </a:rPr>
              <a:t>ICS</a:t>
            </a:r>
            <a:r>
              <a:rPr lang="ko" altLang="en-US" sz="1600" dirty="0">
                <a:solidFill>
                  <a:schemeClr val="dk1"/>
                </a:solidFill>
              </a:rPr>
              <a:t>가 있는 것은 아닐까</a:t>
            </a:r>
            <a:r>
              <a:rPr lang="en-US" altLang="ko" sz="1600" dirty="0">
                <a:solidFill>
                  <a:schemeClr val="dk1"/>
                </a:solidFill>
              </a:rPr>
              <a:t>?</a:t>
            </a:r>
            <a:endParaRPr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ko" altLang="en-US" sz="1600" dirty="0">
                <a:solidFill>
                  <a:schemeClr val="dk1"/>
                </a:solidFill>
              </a:rPr>
              <a:t>그렇다면</a:t>
            </a:r>
            <a:r>
              <a:rPr lang="en-US" altLang="ko" sz="1600" dirty="0">
                <a:solidFill>
                  <a:schemeClr val="dk1"/>
                </a:solidFill>
              </a:rPr>
              <a:t>, </a:t>
            </a:r>
            <a:r>
              <a:rPr lang="ko" altLang="en-US" sz="1600" dirty="0">
                <a:solidFill>
                  <a:schemeClr val="dk1"/>
                </a:solidFill>
              </a:rPr>
              <a:t>새롭게 </a:t>
            </a:r>
            <a:r>
              <a:rPr lang="en-US" altLang="ko" sz="1600" dirty="0">
                <a:solidFill>
                  <a:schemeClr val="dk1"/>
                </a:solidFill>
              </a:rPr>
              <a:t>ICS</a:t>
            </a:r>
            <a:r>
              <a:rPr lang="ko" altLang="en-US" sz="1600" dirty="0">
                <a:solidFill>
                  <a:schemeClr val="dk1"/>
                </a:solidFill>
              </a:rPr>
              <a:t>를 정의해 보자</a:t>
            </a:r>
            <a:r>
              <a:rPr lang="en-US" altLang="ko" sz="1600" dirty="0">
                <a:solidFill>
                  <a:schemeClr val="dk1"/>
                </a:solidFill>
              </a:rPr>
              <a:t>.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380C72-9809-4EC7-9DC3-215CD2E7BB57}"/>
              </a:ext>
            </a:extLst>
          </p:cNvPr>
          <p:cNvGrpSpPr/>
          <p:nvPr/>
        </p:nvGrpSpPr>
        <p:grpSpPr>
          <a:xfrm>
            <a:off x="1902958" y="716027"/>
            <a:ext cx="1600259" cy="3630573"/>
            <a:chOff x="547575" y="832019"/>
            <a:chExt cx="1936314" cy="4392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50353E65-1945-4476-92E7-FEB0F778A644}"/>
                    </a:ext>
                  </a:extLst>
                </p:cNvPr>
                <p:cNvSpPr/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50353E65-1945-4476-92E7-FEB0F778A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6663A7E-BCD2-46E6-A975-B0B06DBCF684}"/>
                </a:ext>
              </a:extLst>
            </p:cNvPr>
            <p:cNvSpPr/>
            <p:nvPr/>
          </p:nvSpPr>
          <p:spPr>
            <a:xfrm>
              <a:off x="765943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1FA1A27-05CD-49D5-8C09-DA5DE72ACFF4}"/>
                </a:ext>
              </a:extLst>
            </p:cNvPr>
            <p:cNvSpPr/>
            <p:nvPr/>
          </p:nvSpPr>
          <p:spPr>
            <a:xfrm>
              <a:off x="103750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AD375A9-93B9-4FF5-A789-057313EFADB6}"/>
                </a:ext>
              </a:extLst>
            </p:cNvPr>
            <p:cNvSpPr/>
            <p:nvPr/>
          </p:nvSpPr>
          <p:spPr>
            <a:xfrm>
              <a:off x="1309069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E10ED22-BD79-44C8-B900-9116373C6DAA}"/>
                </a:ext>
              </a:extLst>
            </p:cNvPr>
            <p:cNvSpPr/>
            <p:nvPr/>
          </p:nvSpPr>
          <p:spPr>
            <a:xfrm>
              <a:off x="162157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700EC9E-E5A7-49EE-9979-BFB43B12AD41}"/>
                </a:ext>
              </a:extLst>
            </p:cNvPr>
            <p:cNvSpPr/>
            <p:nvPr/>
          </p:nvSpPr>
          <p:spPr>
            <a:xfrm>
              <a:off x="191625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74A760-0B42-4DC4-AC14-414F742ACB03}"/>
                </a:ext>
              </a:extLst>
            </p:cNvPr>
            <p:cNvSpPr/>
            <p:nvPr/>
          </p:nvSpPr>
          <p:spPr>
            <a:xfrm>
              <a:off x="1445545" y="832019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B4A933A5-6C63-4ED4-A286-3AB2A50D27BD}"/>
                    </a:ext>
                  </a:extLst>
                </p:cNvPr>
                <p:cNvSpPr/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B4A933A5-6C63-4ED4-A286-3AB2A50D2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1BCF7A6-1A63-4F2A-A55D-41A1196B3067}"/>
                </a:ext>
              </a:extLst>
            </p:cNvPr>
            <p:cNvSpPr/>
            <p:nvPr/>
          </p:nvSpPr>
          <p:spPr>
            <a:xfrm>
              <a:off x="765943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069793D-4C27-4373-8E58-A945C236477B}"/>
                </a:ext>
              </a:extLst>
            </p:cNvPr>
            <p:cNvSpPr/>
            <p:nvPr/>
          </p:nvSpPr>
          <p:spPr>
            <a:xfrm>
              <a:off x="103750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DE9664A-216C-43E3-8DEA-DBD0D3343FFB}"/>
                </a:ext>
              </a:extLst>
            </p:cNvPr>
            <p:cNvSpPr/>
            <p:nvPr/>
          </p:nvSpPr>
          <p:spPr>
            <a:xfrm>
              <a:off x="1309069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2F53C9C-EA9D-4036-B257-237825CAE092}"/>
                </a:ext>
              </a:extLst>
            </p:cNvPr>
            <p:cNvSpPr/>
            <p:nvPr/>
          </p:nvSpPr>
          <p:spPr>
            <a:xfrm>
              <a:off x="162157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43AB507-93A9-4DF2-89ED-6A3F876B2FA5}"/>
                </a:ext>
              </a:extLst>
            </p:cNvPr>
            <p:cNvSpPr/>
            <p:nvPr/>
          </p:nvSpPr>
          <p:spPr>
            <a:xfrm>
              <a:off x="191625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B2A70006-8062-4D6D-B920-2D7CB90F4206}"/>
                    </a:ext>
                  </a:extLst>
                </p:cNvPr>
                <p:cNvSpPr/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사각형: 둥근 모서리 20">
                  <a:extLst>
                    <a:ext uri="{FF2B5EF4-FFF2-40B4-BE49-F238E27FC236}">
                      <a16:creationId xmlns:a16="http://schemas.microsoft.com/office/drawing/2014/main" id="{B2A70006-8062-4D6D-B920-2D7CB90F4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E4B40FF-44CB-4416-9309-4BB6178D8F00}"/>
                </a:ext>
              </a:extLst>
            </p:cNvPr>
            <p:cNvSpPr/>
            <p:nvPr/>
          </p:nvSpPr>
          <p:spPr>
            <a:xfrm>
              <a:off x="765943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6D60C3E-4306-4EB4-9F4D-5DEBD1374FA2}"/>
                </a:ext>
              </a:extLst>
            </p:cNvPr>
            <p:cNvSpPr/>
            <p:nvPr/>
          </p:nvSpPr>
          <p:spPr>
            <a:xfrm>
              <a:off x="103750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DE6913D-A4EC-4BF8-97C1-2E5F2FF9CD24}"/>
                </a:ext>
              </a:extLst>
            </p:cNvPr>
            <p:cNvSpPr/>
            <p:nvPr/>
          </p:nvSpPr>
          <p:spPr>
            <a:xfrm>
              <a:off x="1309069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45A6FDB-C56F-4549-9307-F8B7790D6205}"/>
                </a:ext>
              </a:extLst>
            </p:cNvPr>
            <p:cNvSpPr/>
            <p:nvPr/>
          </p:nvSpPr>
          <p:spPr>
            <a:xfrm>
              <a:off x="162157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5128465-C3BB-42CB-9FB8-7948153602F0}"/>
                </a:ext>
              </a:extLst>
            </p:cNvPr>
            <p:cNvSpPr/>
            <p:nvPr/>
          </p:nvSpPr>
          <p:spPr>
            <a:xfrm>
              <a:off x="191625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69FD0C6-5082-42AF-9D6E-3B8196882B95}"/>
                    </a:ext>
                  </a:extLst>
                </p:cNvPr>
                <p:cNvSpPr/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69FD0C6-5082-42AF-9D6E-3B8196882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03CD78-6AFB-4F7D-9E08-04F331952E0F}"/>
                </a:ext>
              </a:extLst>
            </p:cNvPr>
            <p:cNvSpPr/>
            <p:nvPr/>
          </p:nvSpPr>
          <p:spPr>
            <a:xfrm>
              <a:off x="765943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234C7F6-9A3E-4AF8-9EB1-BC9D02FBA2DB}"/>
                </a:ext>
              </a:extLst>
            </p:cNvPr>
            <p:cNvSpPr/>
            <p:nvPr/>
          </p:nvSpPr>
          <p:spPr>
            <a:xfrm>
              <a:off x="103750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830F7D1-D465-44C0-B134-F13E7269C37C}"/>
                </a:ext>
              </a:extLst>
            </p:cNvPr>
            <p:cNvSpPr/>
            <p:nvPr/>
          </p:nvSpPr>
          <p:spPr>
            <a:xfrm>
              <a:off x="1309069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9A042F5-228E-4E83-917F-4314B1A5F7F7}"/>
                </a:ext>
              </a:extLst>
            </p:cNvPr>
            <p:cNvSpPr/>
            <p:nvPr/>
          </p:nvSpPr>
          <p:spPr>
            <a:xfrm>
              <a:off x="162157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2B0EF94-4D8C-43B2-BE4D-39C502BB290A}"/>
                </a:ext>
              </a:extLst>
            </p:cNvPr>
            <p:cNvSpPr/>
            <p:nvPr/>
          </p:nvSpPr>
          <p:spPr>
            <a:xfrm>
              <a:off x="191625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771B15-6ED7-40CB-B006-7A30422C8410}"/>
                    </a:ext>
                  </a:extLst>
                </p:cNvPr>
                <p:cNvSpPr txBox="1"/>
                <p:nvPr/>
              </p:nvSpPr>
              <p:spPr>
                <a:xfrm>
                  <a:off x="547575" y="4640237"/>
                  <a:ext cx="19363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= 1</m:t>
                        </m:r>
                      </m:oMath>
                    </m:oMathPara>
                  </a14:m>
                  <a:endParaRPr lang="ko-KR" alt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771B15-6ED7-40CB-B006-7A30422C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5" y="4640237"/>
                  <a:ext cx="1936314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634BE3-1BEB-493C-B06A-1587769DEE10}"/>
              </a:ext>
            </a:extLst>
          </p:cNvPr>
          <p:cNvGrpSpPr/>
          <p:nvPr/>
        </p:nvGrpSpPr>
        <p:grpSpPr>
          <a:xfrm>
            <a:off x="4086599" y="716027"/>
            <a:ext cx="1600259" cy="3630573"/>
            <a:chOff x="547575" y="832019"/>
            <a:chExt cx="1936314" cy="4392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8C82A60D-302A-4470-A442-DC13F8DDD9C7}"/>
                    </a:ext>
                  </a:extLst>
                </p:cNvPr>
                <p:cNvSpPr/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8C82A60D-302A-4470-A442-DC13F8DDD9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  <a:blipFill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A651ECB-8374-4656-A3CA-BC62B9A743A5}"/>
                </a:ext>
              </a:extLst>
            </p:cNvPr>
            <p:cNvSpPr/>
            <p:nvPr/>
          </p:nvSpPr>
          <p:spPr>
            <a:xfrm>
              <a:off x="765943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1888D87-9FAB-4509-8C55-8DDDA3462942}"/>
                </a:ext>
              </a:extLst>
            </p:cNvPr>
            <p:cNvSpPr/>
            <p:nvPr/>
          </p:nvSpPr>
          <p:spPr>
            <a:xfrm>
              <a:off x="103750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F4EC9B7-EC31-419E-9A9D-291D596EFD2F}"/>
                </a:ext>
              </a:extLst>
            </p:cNvPr>
            <p:cNvSpPr/>
            <p:nvPr/>
          </p:nvSpPr>
          <p:spPr>
            <a:xfrm>
              <a:off x="1309069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817ACA4-1B61-4092-B8F6-0EDDBDBA306C}"/>
                </a:ext>
              </a:extLst>
            </p:cNvPr>
            <p:cNvSpPr/>
            <p:nvPr/>
          </p:nvSpPr>
          <p:spPr>
            <a:xfrm>
              <a:off x="162157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431A072-998A-4623-A98F-3E336B862ACE}"/>
                </a:ext>
              </a:extLst>
            </p:cNvPr>
            <p:cNvSpPr/>
            <p:nvPr/>
          </p:nvSpPr>
          <p:spPr>
            <a:xfrm>
              <a:off x="191625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FF6E5CF-C675-4FF0-86BA-957C900402E1}"/>
                </a:ext>
              </a:extLst>
            </p:cNvPr>
            <p:cNvSpPr/>
            <p:nvPr/>
          </p:nvSpPr>
          <p:spPr>
            <a:xfrm>
              <a:off x="1445545" y="832019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C34EAA1-25A1-4E6A-BC5B-4DF20B89E5CA}"/>
                    </a:ext>
                  </a:extLst>
                </p:cNvPr>
                <p:cNvSpPr/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C34EAA1-25A1-4E6A-BC5B-4DF20B89E5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A30B3C5-2126-43FD-8AAE-F1F1080EEA95}"/>
                </a:ext>
              </a:extLst>
            </p:cNvPr>
            <p:cNvSpPr/>
            <p:nvPr/>
          </p:nvSpPr>
          <p:spPr>
            <a:xfrm>
              <a:off x="765943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FE640DB-562E-4991-BDFC-D3E0A9F1E8E2}"/>
                </a:ext>
              </a:extLst>
            </p:cNvPr>
            <p:cNvSpPr/>
            <p:nvPr/>
          </p:nvSpPr>
          <p:spPr>
            <a:xfrm>
              <a:off x="103750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E6C31F6-A020-43A5-811F-AEC0ACFE3620}"/>
                </a:ext>
              </a:extLst>
            </p:cNvPr>
            <p:cNvSpPr/>
            <p:nvPr/>
          </p:nvSpPr>
          <p:spPr>
            <a:xfrm>
              <a:off x="1309069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0DA7A4A-AFBA-4870-B260-9BA96E4F1119}"/>
                </a:ext>
              </a:extLst>
            </p:cNvPr>
            <p:cNvSpPr/>
            <p:nvPr/>
          </p:nvSpPr>
          <p:spPr>
            <a:xfrm>
              <a:off x="162157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4A94E17-4F82-427B-9A18-02AEF679D251}"/>
                </a:ext>
              </a:extLst>
            </p:cNvPr>
            <p:cNvSpPr/>
            <p:nvPr/>
          </p:nvSpPr>
          <p:spPr>
            <a:xfrm>
              <a:off x="191625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C531752-1EF9-4A26-99F5-6A12B54D6BC4}"/>
                    </a:ext>
                  </a:extLst>
                </p:cNvPr>
                <p:cNvSpPr/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C531752-1EF9-4A26-99F5-6A12B54D6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E9FECCE-3446-49F4-968E-520455AFFC7C}"/>
                </a:ext>
              </a:extLst>
            </p:cNvPr>
            <p:cNvSpPr/>
            <p:nvPr/>
          </p:nvSpPr>
          <p:spPr>
            <a:xfrm>
              <a:off x="765943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38E63E9-C11A-4019-A8EB-795ED7D5B5BC}"/>
                </a:ext>
              </a:extLst>
            </p:cNvPr>
            <p:cNvSpPr/>
            <p:nvPr/>
          </p:nvSpPr>
          <p:spPr>
            <a:xfrm>
              <a:off x="103750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36FE7E4-BFDA-4AFD-989D-F5D197EBCBB6}"/>
                </a:ext>
              </a:extLst>
            </p:cNvPr>
            <p:cNvSpPr/>
            <p:nvPr/>
          </p:nvSpPr>
          <p:spPr>
            <a:xfrm>
              <a:off x="1309069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186C1CF-A3A6-4199-B614-ABD689C7E0CF}"/>
                </a:ext>
              </a:extLst>
            </p:cNvPr>
            <p:cNvSpPr/>
            <p:nvPr/>
          </p:nvSpPr>
          <p:spPr>
            <a:xfrm>
              <a:off x="162157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F570577-9E14-454E-BE2B-994A02CDEC58}"/>
                </a:ext>
              </a:extLst>
            </p:cNvPr>
            <p:cNvSpPr/>
            <p:nvPr/>
          </p:nvSpPr>
          <p:spPr>
            <a:xfrm>
              <a:off x="191625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D021A9A5-694F-483E-80F5-10898EB04B10}"/>
                    </a:ext>
                  </a:extLst>
                </p:cNvPr>
                <p:cNvSpPr/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D021A9A5-694F-483E-80F5-10898EB04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7506AA1-378D-487B-A01D-55997A8D3A94}"/>
                </a:ext>
              </a:extLst>
            </p:cNvPr>
            <p:cNvSpPr/>
            <p:nvPr/>
          </p:nvSpPr>
          <p:spPr>
            <a:xfrm>
              <a:off x="765943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D7B015C-9C37-4D11-B812-50380FBBE100}"/>
                </a:ext>
              </a:extLst>
            </p:cNvPr>
            <p:cNvSpPr/>
            <p:nvPr/>
          </p:nvSpPr>
          <p:spPr>
            <a:xfrm>
              <a:off x="103750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8F10891-735E-4778-939F-1CCF0BC714C1}"/>
                </a:ext>
              </a:extLst>
            </p:cNvPr>
            <p:cNvSpPr/>
            <p:nvPr/>
          </p:nvSpPr>
          <p:spPr>
            <a:xfrm>
              <a:off x="1309069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9E932EF-4197-4B0E-AD04-10BC7480240B}"/>
                </a:ext>
              </a:extLst>
            </p:cNvPr>
            <p:cNvSpPr/>
            <p:nvPr/>
          </p:nvSpPr>
          <p:spPr>
            <a:xfrm>
              <a:off x="162157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C5C04B8-8A45-4AB0-9552-16A2538BFAE3}"/>
                </a:ext>
              </a:extLst>
            </p:cNvPr>
            <p:cNvSpPr/>
            <p:nvPr/>
          </p:nvSpPr>
          <p:spPr>
            <a:xfrm>
              <a:off x="191625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995E196-194C-4B87-8515-F3E799BAA7E3}"/>
                    </a:ext>
                  </a:extLst>
                </p:cNvPr>
                <p:cNvSpPr txBox="1"/>
                <p:nvPr/>
              </p:nvSpPr>
              <p:spPr>
                <a:xfrm>
                  <a:off x="547575" y="4640237"/>
                  <a:ext cx="19363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ko-KR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32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995E196-194C-4B87-8515-F3E799BAA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5" y="4640237"/>
                  <a:ext cx="1936314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3D97A0-5A19-444C-BC36-E76F2D924691}"/>
              </a:ext>
            </a:extLst>
          </p:cNvPr>
          <p:cNvGrpSpPr/>
          <p:nvPr/>
        </p:nvGrpSpPr>
        <p:grpSpPr>
          <a:xfrm>
            <a:off x="6193238" y="716027"/>
            <a:ext cx="1600259" cy="3630573"/>
            <a:chOff x="547575" y="832019"/>
            <a:chExt cx="1936314" cy="4392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D9FEA29B-3841-46E2-9AC4-B250717FF1C6}"/>
                    </a:ext>
                  </a:extLst>
                </p:cNvPr>
                <p:cNvSpPr/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D9FEA29B-3841-46E2-9AC4-B250717FF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A3215F0-E5F7-460B-9B87-CD734627C44D}"/>
                </a:ext>
              </a:extLst>
            </p:cNvPr>
            <p:cNvSpPr/>
            <p:nvPr/>
          </p:nvSpPr>
          <p:spPr>
            <a:xfrm>
              <a:off x="765943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85BC2D4-75F2-4ED5-8E46-EF83B9FF28D2}"/>
                </a:ext>
              </a:extLst>
            </p:cNvPr>
            <p:cNvSpPr/>
            <p:nvPr/>
          </p:nvSpPr>
          <p:spPr>
            <a:xfrm>
              <a:off x="103750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6EDD54D-D840-42A8-BD7A-5F48F682AD99}"/>
                </a:ext>
              </a:extLst>
            </p:cNvPr>
            <p:cNvSpPr/>
            <p:nvPr/>
          </p:nvSpPr>
          <p:spPr>
            <a:xfrm>
              <a:off x="1309069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E33D10F-5D77-4D2C-9A25-AF05502DE546}"/>
                </a:ext>
              </a:extLst>
            </p:cNvPr>
            <p:cNvSpPr/>
            <p:nvPr/>
          </p:nvSpPr>
          <p:spPr>
            <a:xfrm>
              <a:off x="162157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51D7AB7-C883-4B24-97E8-AB37B01688AD}"/>
                </a:ext>
              </a:extLst>
            </p:cNvPr>
            <p:cNvSpPr/>
            <p:nvPr/>
          </p:nvSpPr>
          <p:spPr>
            <a:xfrm>
              <a:off x="191625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CF6DA4A-A96D-4D38-8DC1-EBACF4A3AC9E}"/>
                </a:ext>
              </a:extLst>
            </p:cNvPr>
            <p:cNvSpPr/>
            <p:nvPr/>
          </p:nvSpPr>
          <p:spPr>
            <a:xfrm>
              <a:off x="1445545" y="832019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48D7516D-0D13-4060-B9AF-F73BA9835211}"/>
                    </a:ext>
                  </a:extLst>
                </p:cNvPr>
                <p:cNvSpPr/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48D7516D-0D13-4060-B9AF-F73BA9835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2A8CB4B-1AC4-466A-A3A4-18E92001D635}"/>
                </a:ext>
              </a:extLst>
            </p:cNvPr>
            <p:cNvSpPr/>
            <p:nvPr/>
          </p:nvSpPr>
          <p:spPr>
            <a:xfrm>
              <a:off x="765943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B4B5855-31E8-4ECF-B9AE-7A57A4BC00BB}"/>
                </a:ext>
              </a:extLst>
            </p:cNvPr>
            <p:cNvSpPr/>
            <p:nvPr/>
          </p:nvSpPr>
          <p:spPr>
            <a:xfrm>
              <a:off x="103750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57AEB0-1EBE-469C-A637-1EF67F452E37}"/>
                </a:ext>
              </a:extLst>
            </p:cNvPr>
            <p:cNvSpPr/>
            <p:nvPr/>
          </p:nvSpPr>
          <p:spPr>
            <a:xfrm>
              <a:off x="1309069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3D4514C-9E62-40C5-A964-BDFD45547F9C}"/>
                </a:ext>
              </a:extLst>
            </p:cNvPr>
            <p:cNvSpPr/>
            <p:nvPr/>
          </p:nvSpPr>
          <p:spPr>
            <a:xfrm>
              <a:off x="162157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1B9FA7E-B69F-492D-A0A7-D27BE84992EA}"/>
                </a:ext>
              </a:extLst>
            </p:cNvPr>
            <p:cNvSpPr/>
            <p:nvPr/>
          </p:nvSpPr>
          <p:spPr>
            <a:xfrm>
              <a:off x="191625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EFD5CB53-BB8B-43D1-823F-5E929B3D367B}"/>
                    </a:ext>
                  </a:extLst>
                </p:cNvPr>
                <p:cNvSpPr/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EFD5CB53-BB8B-43D1-823F-5E929B3D36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  <a:blipFill>
                  <a:blip r:embed="rId1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2A7EED7-4026-4E54-921C-9B11AA8B4CE3}"/>
                </a:ext>
              </a:extLst>
            </p:cNvPr>
            <p:cNvSpPr/>
            <p:nvPr/>
          </p:nvSpPr>
          <p:spPr>
            <a:xfrm>
              <a:off x="765943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BF25BC-B490-4C48-B8EA-ED585B1D102B}"/>
                </a:ext>
              </a:extLst>
            </p:cNvPr>
            <p:cNvSpPr/>
            <p:nvPr/>
          </p:nvSpPr>
          <p:spPr>
            <a:xfrm>
              <a:off x="103750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BF97224-6B7F-4F28-AE02-1A0E3CAACB51}"/>
                </a:ext>
              </a:extLst>
            </p:cNvPr>
            <p:cNvSpPr/>
            <p:nvPr/>
          </p:nvSpPr>
          <p:spPr>
            <a:xfrm>
              <a:off x="1309069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A6EE95-2685-4663-AB9F-EF8DEC6DA9F8}"/>
                </a:ext>
              </a:extLst>
            </p:cNvPr>
            <p:cNvSpPr/>
            <p:nvPr/>
          </p:nvSpPr>
          <p:spPr>
            <a:xfrm>
              <a:off x="162157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6A39BDA-F0A4-4E41-999B-F29EC2CB9455}"/>
                </a:ext>
              </a:extLst>
            </p:cNvPr>
            <p:cNvSpPr/>
            <p:nvPr/>
          </p:nvSpPr>
          <p:spPr>
            <a:xfrm>
              <a:off x="191625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205D3F24-E61A-4559-9F91-841C2E7ECCDD}"/>
                    </a:ext>
                  </a:extLst>
                </p:cNvPr>
                <p:cNvSpPr/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205D3F24-E61A-4559-9F91-841C2E7ECC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1521730-308E-48CF-953B-76F1BE51DBC2}"/>
                </a:ext>
              </a:extLst>
            </p:cNvPr>
            <p:cNvSpPr/>
            <p:nvPr/>
          </p:nvSpPr>
          <p:spPr>
            <a:xfrm>
              <a:off x="765943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A4B54B4-D770-476E-AC5E-60956491EE4D}"/>
                </a:ext>
              </a:extLst>
            </p:cNvPr>
            <p:cNvSpPr/>
            <p:nvPr/>
          </p:nvSpPr>
          <p:spPr>
            <a:xfrm>
              <a:off x="103750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60F26CA-A8D9-4F2A-84DC-75E9144A8E7B}"/>
                </a:ext>
              </a:extLst>
            </p:cNvPr>
            <p:cNvSpPr/>
            <p:nvPr/>
          </p:nvSpPr>
          <p:spPr>
            <a:xfrm>
              <a:off x="1309069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0B95369-722F-4EB4-A5E3-D0701D059465}"/>
                </a:ext>
              </a:extLst>
            </p:cNvPr>
            <p:cNvSpPr/>
            <p:nvPr/>
          </p:nvSpPr>
          <p:spPr>
            <a:xfrm>
              <a:off x="162157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28DF67B-4309-4712-B716-18CAF8F047C3}"/>
                </a:ext>
              </a:extLst>
            </p:cNvPr>
            <p:cNvSpPr/>
            <p:nvPr/>
          </p:nvSpPr>
          <p:spPr>
            <a:xfrm>
              <a:off x="191625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F6974DA-08E5-4A3A-A8ED-6BA3CD193809}"/>
                    </a:ext>
                  </a:extLst>
                </p:cNvPr>
                <p:cNvSpPr txBox="1"/>
                <p:nvPr/>
              </p:nvSpPr>
              <p:spPr>
                <a:xfrm>
                  <a:off x="547575" y="4640237"/>
                  <a:ext cx="19363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ko-KR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ko-KR" altLang="en-US" sz="3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F6974DA-08E5-4A3A-A8ED-6BA3CD193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5" y="4640237"/>
                  <a:ext cx="1936314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27BF8C7-5F38-4078-B212-9A37A9B08A34}"/>
              </a:ext>
            </a:extLst>
          </p:cNvPr>
          <p:cNvCxnSpPr/>
          <p:nvPr/>
        </p:nvCxnSpPr>
        <p:spPr>
          <a:xfrm>
            <a:off x="8277497" y="783611"/>
            <a:ext cx="0" cy="3169414"/>
          </a:xfrm>
          <a:prstGeom prst="line">
            <a:avLst/>
          </a:prstGeom>
          <a:ln w="254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705E86A-6F1D-499B-8715-72BA5B13CC63}"/>
              </a:ext>
            </a:extLst>
          </p:cNvPr>
          <p:cNvGrpSpPr/>
          <p:nvPr/>
        </p:nvGrpSpPr>
        <p:grpSpPr>
          <a:xfrm>
            <a:off x="8749559" y="719121"/>
            <a:ext cx="1600259" cy="3660036"/>
            <a:chOff x="547575" y="832019"/>
            <a:chExt cx="1936314" cy="4428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F3820C91-4A56-43F7-85C3-929044615E3C}"/>
                    </a:ext>
                  </a:extLst>
                </p:cNvPr>
                <p:cNvSpPr/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F3820C91-4A56-43F7-85C3-929044615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1209115"/>
                  <a:ext cx="1585953" cy="428618"/>
                </a:xfrm>
                <a:prstGeom prst="round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129D3B2-F7FB-4798-9F5C-7AEAE818CD4F}"/>
                </a:ext>
              </a:extLst>
            </p:cNvPr>
            <p:cNvSpPr/>
            <p:nvPr/>
          </p:nvSpPr>
          <p:spPr>
            <a:xfrm>
              <a:off x="765943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3966E42-9C32-483B-8211-746AB92502DF}"/>
                </a:ext>
              </a:extLst>
            </p:cNvPr>
            <p:cNvSpPr/>
            <p:nvPr/>
          </p:nvSpPr>
          <p:spPr>
            <a:xfrm>
              <a:off x="103750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666FD4F0-BD30-4479-8745-23ABFC9C3772}"/>
                </a:ext>
              </a:extLst>
            </p:cNvPr>
            <p:cNvSpPr/>
            <p:nvPr/>
          </p:nvSpPr>
          <p:spPr>
            <a:xfrm>
              <a:off x="1309069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E239AC3-E30A-4E8C-8556-8F0F8483348B}"/>
                </a:ext>
              </a:extLst>
            </p:cNvPr>
            <p:cNvSpPr/>
            <p:nvPr/>
          </p:nvSpPr>
          <p:spPr>
            <a:xfrm>
              <a:off x="162157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6C5B99C-7609-4AFF-A570-C2E4EB32163B}"/>
                </a:ext>
              </a:extLst>
            </p:cNvPr>
            <p:cNvSpPr/>
            <p:nvPr/>
          </p:nvSpPr>
          <p:spPr>
            <a:xfrm>
              <a:off x="1916256" y="167817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A59BF30-C42C-4073-8ED4-ECBFC5D1C188}"/>
                </a:ext>
              </a:extLst>
            </p:cNvPr>
            <p:cNvSpPr/>
            <p:nvPr/>
          </p:nvSpPr>
          <p:spPr>
            <a:xfrm>
              <a:off x="1445545" y="832019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사각형: 둥근 모서리 100">
                  <a:extLst>
                    <a:ext uri="{FF2B5EF4-FFF2-40B4-BE49-F238E27FC236}">
                      <a16:creationId xmlns:a16="http://schemas.microsoft.com/office/drawing/2014/main" id="{79A22E76-5D6D-427D-B46F-E4D23B6928BE}"/>
                    </a:ext>
                  </a:extLst>
                </p:cNvPr>
                <p:cNvSpPr/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1" name="사각형: 둥근 모서리 100">
                  <a:extLst>
                    <a:ext uri="{FF2B5EF4-FFF2-40B4-BE49-F238E27FC236}">
                      <a16:creationId xmlns:a16="http://schemas.microsoft.com/office/drawing/2014/main" id="{79A22E76-5D6D-427D-B46F-E4D23B6928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068922"/>
                  <a:ext cx="1585953" cy="428618"/>
                </a:xfrm>
                <a:prstGeom prst="roundRect">
                  <a:avLst/>
                </a:prstGeom>
                <a:blipFill>
                  <a:blip r:embed="rId1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BCD34EF-6388-4AF0-8483-3D3CE8E654DE}"/>
                </a:ext>
              </a:extLst>
            </p:cNvPr>
            <p:cNvSpPr/>
            <p:nvPr/>
          </p:nvSpPr>
          <p:spPr>
            <a:xfrm>
              <a:off x="765943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D9D3E55-7099-4797-9021-8569E67C4627}"/>
                </a:ext>
              </a:extLst>
            </p:cNvPr>
            <p:cNvSpPr/>
            <p:nvPr/>
          </p:nvSpPr>
          <p:spPr>
            <a:xfrm>
              <a:off x="103750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C2B1C1A-CB98-4CFC-A2C3-DC6777E7EB30}"/>
                </a:ext>
              </a:extLst>
            </p:cNvPr>
            <p:cNvSpPr/>
            <p:nvPr/>
          </p:nvSpPr>
          <p:spPr>
            <a:xfrm>
              <a:off x="1309069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7C163C8-DD12-440A-8E89-228C16239B84}"/>
                </a:ext>
              </a:extLst>
            </p:cNvPr>
            <p:cNvSpPr/>
            <p:nvPr/>
          </p:nvSpPr>
          <p:spPr>
            <a:xfrm>
              <a:off x="162157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212DF50-D647-485E-A645-6C385E3781E4}"/>
                </a:ext>
              </a:extLst>
            </p:cNvPr>
            <p:cNvSpPr/>
            <p:nvPr/>
          </p:nvSpPr>
          <p:spPr>
            <a:xfrm>
              <a:off x="1916256" y="2537985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3FEFC9A8-133C-4C8D-A1A4-3044F71FC0D7}"/>
                    </a:ext>
                  </a:extLst>
                </p:cNvPr>
                <p:cNvSpPr/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3FEFC9A8-133C-4C8D-A1A4-3044F71FC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2912705"/>
                  <a:ext cx="1585953" cy="428618"/>
                </a:xfrm>
                <a:prstGeom prst="roundRect">
                  <a:avLst/>
                </a:prstGeom>
                <a:blipFill>
                  <a:blip r:embed="rId20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B6D38D3-FB92-41A4-B15D-02760EBD2B08}"/>
                </a:ext>
              </a:extLst>
            </p:cNvPr>
            <p:cNvSpPr/>
            <p:nvPr/>
          </p:nvSpPr>
          <p:spPr>
            <a:xfrm>
              <a:off x="765943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29677D7-B37F-41BC-A3AA-52A89437B813}"/>
                </a:ext>
              </a:extLst>
            </p:cNvPr>
            <p:cNvSpPr/>
            <p:nvPr/>
          </p:nvSpPr>
          <p:spPr>
            <a:xfrm>
              <a:off x="103750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F1E5E50-EC69-4FF0-9D7A-9A94238C4B4D}"/>
                </a:ext>
              </a:extLst>
            </p:cNvPr>
            <p:cNvSpPr/>
            <p:nvPr/>
          </p:nvSpPr>
          <p:spPr>
            <a:xfrm>
              <a:off x="1309069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8CC98C3-755B-4B89-B886-FAC73D4C538D}"/>
                </a:ext>
              </a:extLst>
            </p:cNvPr>
            <p:cNvSpPr/>
            <p:nvPr/>
          </p:nvSpPr>
          <p:spPr>
            <a:xfrm>
              <a:off x="162157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0973C34-038E-4232-980D-FAFC13AC2602}"/>
                </a:ext>
              </a:extLst>
            </p:cNvPr>
            <p:cNvSpPr/>
            <p:nvPr/>
          </p:nvSpPr>
          <p:spPr>
            <a:xfrm>
              <a:off x="1916256" y="3381768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46ECF030-A801-4098-BA84-6F49EC95A08F}"/>
                    </a:ext>
                  </a:extLst>
                </p:cNvPr>
                <p:cNvSpPr/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3" name="사각형: 둥근 모서리 112">
                  <a:extLst>
                    <a:ext uri="{FF2B5EF4-FFF2-40B4-BE49-F238E27FC236}">
                      <a16:creationId xmlns:a16="http://schemas.microsoft.com/office/drawing/2014/main" id="{46ECF030-A801-4098-BA84-6F49EC95A0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23" y="3756488"/>
                  <a:ext cx="1585953" cy="428618"/>
                </a:xfrm>
                <a:prstGeom prst="roundRect">
                  <a:avLst/>
                </a:prstGeom>
                <a:blipFill>
                  <a:blip r:embed="rId2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A7026F5-7AA5-4DBB-A396-F34E8C599557}"/>
                </a:ext>
              </a:extLst>
            </p:cNvPr>
            <p:cNvSpPr/>
            <p:nvPr/>
          </p:nvSpPr>
          <p:spPr>
            <a:xfrm>
              <a:off x="765943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7268D8C2-73FE-400B-B74B-83FCED7A71F2}"/>
                </a:ext>
              </a:extLst>
            </p:cNvPr>
            <p:cNvSpPr/>
            <p:nvPr/>
          </p:nvSpPr>
          <p:spPr>
            <a:xfrm>
              <a:off x="103750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0808E72F-0CD7-4561-A66A-86CDA1670781}"/>
                </a:ext>
              </a:extLst>
            </p:cNvPr>
            <p:cNvSpPr/>
            <p:nvPr/>
          </p:nvSpPr>
          <p:spPr>
            <a:xfrm>
              <a:off x="1309069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2AD7096-B655-48E3-AC36-B9594A01CD0D}"/>
                </a:ext>
              </a:extLst>
            </p:cNvPr>
            <p:cNvSpPr/>
            <p:nvPr/>
          </p:nvSpPr>
          <p:spPr>
            <a:xfrm>
              <a:off x="162157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0AE099E-3025-48F7-BDC2-B10F6C958812}"/>
                </a:ext>
              </a:extLst>
            </p:cNvPr>
            <p:cNvSpPr/>
            <p:nvPr/>
          </p:nvSpPr>
          <p:spPr>
            <a:xfrm>
              <a:off x="1916256" y="4225551"/>
              <a:ext cx="232012" cy="232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E2B823E-F8D9-429B-8D2F-89C47F90EC77}"/>
                    </a:ext>
                  </a:extLst>
                </p:cNvPr>
                <p:cNvSpPr txBox="1"/>
                <p:nvPr/>
              </p:nvSpPr>
              <p:spPr>
                <a:xfrm>
                  <a:off x="547575" y="4640237"/>
                  <a:ext cx="1936314" cy="620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ko-KR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3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E2B823E-F8D9-429B-8D2F-89C47F90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5" y="4640237"/>
                  <a:ext cx="1936314" cy="620426"/>
                </a:xfrm>
                <a:prstGeom prst="rect">
                  <a:avLst/>
                </a:prstGeom>
                <a:blipFill>
                  <a:blip r:embed="rId22"/>
                  <a:stretch>
                    <a:fillRect b="-130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4C7EEB-A054-41A2-A123-39B42B174103}"/>
                  </a:ext>
                </a:extLst>
              </p:cNvPr>
              <p:cNvSpPr txBox="1"/>
              <p:nvPr/>
            </p:nvSpPr>
            <p:spPr>
              <a:xfrm>
                <a:off x="540626" y="4537962"/>
                <a:ext cx="3085602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sub>
                      </m:sSub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4C7EEB-A054-41A2-A123-39B42B17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6" y="4537962"/>
                <a:ext cx="3085602" cy="73327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EB7BE57-0EBA-441F-A3B1-364CD2050292}"/>
                  </a:ext>
                </a:extLst>
              </p:cNvPr>
              <p:cNvSpPr txBox="1"/>
              <p:nvPr/>
            </p:nvSpPr>
            <p:spPr>
              <a:xfrm>
                <a:off x="508718" y="5373664"/>
                <a:ext cx="3085602" cy="707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sub>
                      </m:sSub>
                      <m:r>
                        <a:rPr lang="en-US" altLang="ko-KR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ko-KR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EB7BE57-0EBA-441F-A3B1-364CD205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8" y="5373664"/>
                <a:ext cx="3085602" cy="70775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D1FDE4-FACD-4D6C-A8ED-7B11B9B77E9E}"/>
                  </a:ext>
                </a:extLst>
              </p:cNvPr>
              <p:cNvSpPr txBox="1"/>
              <p:nvPr/>
            </p:nvSpPr>
            <p:spPr>
              <a:xfrm>
                <a:off x="4707088" y="5152802"/>
                <a:ext cx="5618893" cy="48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ICS of activation 2 at time 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3, 2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D1FDE4-FACD-4D6C-A8ED-7B11B9B7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88" y="5152802"/>
                <a:ext cx="5618893" cy="480581"/>
              </a:xfrm>
              <a:prstGeom prst="rect">
                <a:avLst/>
              </a:prstGeom>
              <a:blipFill>
                <a:blip r:embed="rId25"/>
                <a:stretch>
                  <a:fillRect l="-1085" t="-3797" b="-7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4FA4981E-8B4D-45EC-ADEB-FEFA24DA6E8C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3626228" y="4904601"/>
            <a:ext cx="1080860" cy="48849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84C2D75-2D2A-4595-82C7-08BB95711B63}"/>
              </a:ext>
            </a:extLst>
          </p:cNvPr>
          <p:cNvCxnSpPr>
            <a:cxnSpLocks/>
            <a:endCxn id="122" idx="1"/>
          </p:cNvCxnSpPr>
          <p:nvPr/>
        </p:nvCxnSpPr>
        <p:spPr>
          <a:xfrm flipV="1">
            <a:off x="3503217" y="5393093"/>
            <a:ext cx="1203871" cy="334451"/>
          </a:xfrm>
          <a:prstGeom prst="bentConnector3">
            <a:avLst>
              <a:gd name="adj1" fmla="val 5340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8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1"/>
            <a:ext cx="11785601" cy="571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1088</Words>
  <Application>Microsoft Office PowerPoint</Application>
  <PresentationFormat>와이드스크린</PresentationFormat>
  <Paragraphs>190</Paragraphs>
  <Slides>26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BN이 유일한 방법이니?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이삭</dc:creator>
  <cp:lastModifiedBy>박 이삭</cp:lastModifiedBy>
  <cp:revision>3</cp:revision>
  <dcterms:created xsi:type="dcterms:W3CDTF">2019-03-01T15:12:14Z</dcterms:created>
  <dcterms:modified xsi:type="dcterms:W3CDTF">2019-03-02T00:20:51Z</dcterms:modified>
</cp:coreProperties>
</file>