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73" r:id="rId4"/>
    <p:sldId id="280" r:id="rId5"/>
    <p:sldId id="278" r:id="rId6"/>
    <p:sldId id="283" r:id="rId7"/>
    <p:sldId id="284" r:id="rId8"/>
    <p:sldId id="285" r:id="rId9"/>
    <p:sldId id="286" r:id="rId10"/>
    <p:sldId id="287" r:id="rId11"/>
    <p:sldId id="281" r:id="rId12"/>
    <p:sldId id="288" r:id="rId13"/>
    <p:sldId id="289" r:id="rId14"/>
    <p:sldId id="290" r:id="rId15"/>
    <p:sldId id="291" r:id="rId16"/>
    <p:sldId id="295" r:id="rId17"/>
    <p:sldId id="296" r:id="rId18"/>
    <p:sldId id="297" r:id="rId19"/>
    <p:sldId id="298" r:id="rId20"/>
    <p:sldId id="29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BF7"/>
    <a:srgbClr val="808080"/>
    <a:srgbClr val="CC7832"/>
    <a:srgbClr val="57DE57"/>
    <a:srgbClr val="00B900"/>
    <a:srgbClr val="0000FF"/>
    <a:srgbClr val="A42828"/>
    <a:srgbClr val="00FFFF"/>
    <a:srgbClr val="8B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105" autoAdjust="0"/>
  </p:normalViewPr>
  <p:slideViewPr>
    <p:cSldViewPr snapToGrid="0">
      <p:cViewPr>
        <p:scale>
          <a:sx n="75" d="100"/>
          <a:sy n="75" d="100"/>
        </p:scale>
        <p:origin x="1086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358C2-1BD5-4B02-8BFD-B3CA562746D0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6AC85-BED0-45EB-AD1C-E71523B4E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102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어떤 </a:t>
            </a:r>
            <a:r>
              <a:rPr lang="ko-KR" altLang="en-US" dirty="0" err="1"/>
              <a:t>메타모델을</a:t>
            </a:r>
            <a:r>
              <a:rPr lang="ko-KR" altLang="en-US" dirty="0"/>
              <a:t> 사용해야 할지는 정답이 없다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6AC85-BED0-45EB-AD1C-E71523B4E35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06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AE08-D557-44C1-9A31-D93B984D4CA6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CE22-06FD-4FFC-9589-3BA29B2CC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44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AE08-D557-44C1-9A31-D93B984D4CA6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CE22-06FD-4FFC-9589-3BA29B2CC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10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AE08-D557-44C1-9A31-D93B984D4CA6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CE22-06FD-4FFC-9589-3BA29B2CC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33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AE08-D557-44C1-9A31-D93B984D4CA6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CE22-06FD-4FFC-9589-3BA29B2CC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5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AE08-D557-44C1-9A31-D93B984D4CA6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CE22-06FD-4FFC-9589-3BA29B2CC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13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AE08-D557-44C1-9A31-D93B984D4CA6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CE22-06FD-4FFC-9589-3BA29B2CC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98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AE08-D557-44C1-9A31-D93B984D4CA6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CE22-06FD-4FFC-9589-3BA29B2CC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94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AE08-D557-44C1-9A31-D93B984D4CA6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CE22-06FD-4FFC-9589-3BA29B2CC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9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AE08-D557-44C1-9A31-D93B984D4CA6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CE22-06FD-4FFC-9589-3BA29B2CC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7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AE08-D557-44C1-9A31-D93B984D4CA6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CE22-06FD-4FFC-9589-3BA29B2CC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90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AE08-D557-44C1-9A31-D93B984D4CA6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CE22-06FD-4FFC-9589-3BA29B2CC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69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4AE08-D557-44C1-9A31-D93B984D4CA6}" type="datetimeFigureOut">
              <a:rPr lang="ko-KR" altLang="en-US" smtClean="0"/>
              <a:t>2018-12-23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ECE22-06FD-4FFC-9589-3BA29B2CCE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1"/>
            <a:ext cx="12192000" cy="116377"/>
          </a:xfrm>
          <a:prstGeom prst="rect">
            <a:avLst/>
          </a:prstGeom>
          <a:solidFill>
            <a:srgbClr val="00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741623"/>
            <a:ext cx="12192000" cy="116377"/>
          </a:xfrm>
          <a:prstGeom prst="rect">
            <a:avLst/>
          </a:prstGeom>
          <a:solidFill>
            <a:srgbClr val="00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09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hn?blogId=tjdudwo93&amp;logNo=221085844907&amp;proxyReferer=https://www.google.co.k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hn?blogId=tjdudwo93&amp;logNo=221085844907&amp;proxyReferer=https://www.google.co.k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kaggle.com/2016/12/27/a-kagglers-guide-to-model-stacking-in-practic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erigne/stacked-regressions-top-4-on-leaderboard" TargetMode="External"/><Relationship Id="rId2" Type="http://schemas.openxmlformats.org/officeDocument/2006/relationships/hyperlink" Target="http://kweonwooj.tistory.com/3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ichael.hahsler.net/SMU/EMIS7332/R/viz_classifier.html" TargetMode="External"/><Relationship Id="rId5" Type="http://schemas.openxmlformats.org/officeDocument/2006/relationships/hyperlink" Target="http://otzslayer.github.io/machine-learning/feature-selection/" TargetMode="External"/><Relationship Id="rId4" Type="http://schemas.openxmlformats.org/officeDocument/2006/relationships/hyperlink" Target="https://topepo.github.io/caret/train-models-by-tag.html#l1-regulariz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86991" y="1825176"/>
            <a:ext cx="5618018" cy="1578423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/>
              <a:t>Stacking</a:t>
            </a:r>
            <a:endParaRPr lang="ko-KR" alt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19DA2-75C6-4CB6-A136-57DE8EB4D579}"/>
              </a:ext>
            </a:extLst>
          </p:cNvPr>
          <p:cNvSpPr txBox="1"/>
          <p:nvPr/>
        </p:nvSpPr>
        <p:spPr>
          <a:xfrm>
            <a:off x="9369631" y="5747657"/>
            <a:ext cx="25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2018.12.23 </a:t>
            </a:r>
            <a:r>
              <a:rPr lang="ko-KR" altLang="en-US" dirty="0"/>
              <a:t>박이삭</a:t>
            </a:r>
          </a:p>
        </p:txBody>
      </p:sp>
    </p:spTree>
    <p:extLst>
      <p:ext uri="{BB962C8B-B14F-4D97-AF65-F5344CB8AC3E}">
        <p14:creationId xmlns:p14="http://schemas.microsoft.com/office/powerpoint/2010/main" val="252827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09625" y="1272381"/>
          <a:ext cx="2743200" cy="25812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85941866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6039536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535626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79421854"/>
                    </a:ext>
                  </a:extLst>
                </a:gridCol>
              </a:tblGrid>
              <a:tr h="21907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Train 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4623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55635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8495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7992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8017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4992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9356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46286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9093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72907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22977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42496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09625" y="4801394"/>
          <a:ext cx="2057400" cy="1295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36761551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869292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80556355"/>
                    </a:ext>
                  </a:extLst>
                </a:gridCol>
              </a:tblGrid>
              <a:tr h="2190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4722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0198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1648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6417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37952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8358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886325" y="1272381"/>
          <a:ext cx="2743200" cy="32289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8392830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019986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047174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8832322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59754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66396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382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529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7029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086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051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0485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6507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54975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25698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6419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2674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9448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50183"/>
                  </a:ext>
                </a:extLst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 flipV="1">
            <a:off x="3552825" y="1714501"/>
            <a:ext cx="1333500" cy="62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552825" y="2337594"/>
            <a:ext cx="13335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12" idx="1"/>
          </p:cNvCxnSpPr>
          <p:nvPr/>
        </p:nvCxnSpPr>
        <p:spPr>
          <a:xfrm>
            <a:off x="3552825" y="2337594"/>
            <a:ext cx="1333500" cy="54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552825" y="2337593"/>
            <a:ext cx="1333500" cy="117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552825" y="2337592"/>
            <a:ext cx="1333500" cy="117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552825" y="2337591"/>
            <a:ext cx="1333500" cy="117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552825" y="2337590"/>
            <a:ext cx="1333500" cy="188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886325" y="1010771"/>
            <a:ext cx="2743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KNN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모델 사용</a:t>
            </a:r>
            <a:endParaRPr lang="ko-KR" altLang="en-US" dirty="0"/>
          </a:p>
        </p:txBody>
      </p:sp>
      <p:sp>
        <p:nvSpPr>
          <p:cNvPr id="2" name="오른쪽 화살표 1"/>
          <p:cNvSpPr/>
          <p:nvPr/>
        </p:nvSpPr>
        <p:spPr>
          <a:xfrm>
            <a:off x="7896225" y="2337590"/>
            <a:ext cx="962025" cy="748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763000" y="2450235"/>
            <a:ext cx="2047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K = 3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181599" y="4801394"/>
            <a:ext cx="54578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최적의 </a:t>
            </a:r>
            <a:r>
              <a:rPr lang="en-US" altLang="ko-KR" sz="1600" dirty="0"/>
              <a:t>Hyper parameter</a:t>
            </a:r>
            <a:r>
              <a:rPr lang="ko-KR" altLang="en-US" sz="1600" dirty="0"/>
              <a:t>를 찾았습니다</a:t>
            </a:r>
            <a:r>
              <a:rPr lang="en-US" altLang="ko-KR" sz="16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CV, Grid search </a:t>
            </a:r>
            <a:r>
              <a:rPr lang="ko-KR" altLang="en-US" sz="1600" dirty="0"/>
              <a:t>이용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‘</a:t>
            </a:r>
            <a:r>
              <a:rPr lang="en-US" altLang="ko-KR" sz="1600" b="1" dirty="0"/>
              <a:t>Random search</a:t>
            </a:r>
            <a:r>
              <a:rPr lang="en-US" altLang="ko-KR" sz="1600" dirty="0"/>
              <a:t>’ </a:t>
            </a:r>
            <a:r>
              <a:rPr lang="ko-KR" altLang="en-US" sz="1600" dirty="0"/>
              <a:t>또는 </a:t>
            </a:r>
            <a:r>
              <a:rPr lang="en-US" altLang="ko-KR" sz="1600" dirty="0"/>
              <a:t>‘</a:t>
            </a:r>
            <a:r>
              <a:rPr lang="ko-KR" altLang="en-US" sz="1600" b="1" dirty="0" err="1"/>
              <a:t>베이지안</a:t>
            </a:r>
            <a:r>
              <a:rPr lang="ko-KR" altLang="en-US" sz="1600" b="1" dirty="0"/>
              <a:t> 최적화</a:t>
            </a:r>
            <a:r>
              <a:rPr lang="en-US" altLang="ko-KR" sz="1600" dirty="0"/>
              <a:t>’</a:t>
            </a:r>
            <a:r>
              <a:rPr lang="ko-KR" altLang="en-US" sz="1600" dirty="0"/>
              <a:t>도</a:t>
            </a:r>
            <a:r>
              <a:rPr lang="en-US" altLang="ko-KR" sz="1600" dirty="0"/>
              <a:t> </a:t>
            </a:r>
            <a:r>
              <a:rPr lang="ko-KR" altLang="en-US" sz="1600" dirty="0"/>
              <a:t>사용가능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0F0FBC-3D82-45C2-AF3C-5EA627A225C5}"/>
              </a:ext>
            </a:extLst>
          </p:cNvPr>
          <p:cNvSpPr/>
          <p:nvPr/>
        </p:nvSpPr>
        <p:spPr>
          <a:xfrm>
            <a:off x="389988" y="484559"/>
            <a:ext cx="3985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Base Model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E914EF3-4AFE-48CE-9D05-4BB8C65449AB}"/>
              </a:ext>
            </a:extLst>
          </p:cNvPr>
          <p:cNvCxnSpPr/>
          <p:nvPr/>
        </p:nvCxnSpPr>
        <p:spPr>
          <a:xfrm>
            <a:off x="604911" y="886265"/>
            <a:ext cx="216686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430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5343524" y="1272381"/>
            <a:ext cx="4962525" cy="3134941"/>
            <a:chOff x="3362325" y="989384"/>
            <a:chExt cx="5848350" cy="3392116"/>
          </a:xfrm>
        </p:grpSpPr>
        <p:sp>
          <p:nvSpPr>
            <p:cNvPr id="2" name="직사각형 1"/>
            <p:cNvSpPr/>
            <p:nvPr/>
          </p:nvSpPr>
          <p:spPr>
            <a:xfrm>
              <a:off x="3362325" y="1352550"/>
              <a:ext cx="2114550" cy="9620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KNN</a:t>
              </a:r>
            </a:p>
            <a:p>
              <a:pPr algn="ctr"/>
              <a:r>
                <a:rPr lang="en-US" altLang="ko-KR" sz="1100" dirty="0"/>
                <a:t>(k = 3, </a:t>
              </a:r>
              <a:r>
                <a:rPr lang="en-US" altLang="ko-KR" sz="1100" dirty="0" err="1"/>
                <a:t>Acc</a:t>
              </a:r>
              <a:r>
                <a:rPr lang="en-US" altLang="ko-KR" sz="1100" dirty="0"/>
                <a:t>=70%)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362325" y="3419475"/>
              <a:ext cx="2114550" cy="9620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SVM</a:t>
              </a:r>
            </a:p>
            <a:p>
              <a:pPr algn="ctr"/>
              <a:r>
                <a:rPr lang="en-US" altLang="ko-KR" sz="1100" dirty="0"/>
                <a:t>(… , </a:t>
              </a:r>
              <a:r>
                <a:rPr lang="en-US" altLang="ko-KR" sz="1100" dirty="0" err="1"/>
                <a:t>Acc</a:t>
              </a:r>
              <a:r>
                <a:rPr lang="en-US" altLang="ko-KR" sz="1100" dirty="0"/>
                <a:t>=65%)</a:t>
              </a:r>
              <a:endParaRPr lang="ko-KR" altLang="en-US" sz="1100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7096125" y="2381250"/>
              <a:ext cx="2114550" cy="9620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Logistic</a:t>
              </a:r>
            </a:p>
            <a:p>
              <a:pPr algn="ctr"/>
              <a:r>
                <a:rPr lang="en-US" altLang="ko-KR" sz="1200" dirty="0"/>
                <a:t>( ?? %)</a:t>
              </a:r>
              <a:endParaRPr lang="ko-KR" altLang="en-US" sz="1200" dirty="0"/>
            </a:p>
          </p:txBody>
        </p:sp>
        <p:cxnSp>
          <p:nvCxnSpPr>
            <p:cNvPr id="5" name="직선 화살표 연결선 4"/>
            <p:cNvCxnSpPr>
              <a:stCxn id="3" idx="3"/>
              <a:endCxn id="4" idx="1"/>
            </p:cNvCxnSpPr>
            <p:nvPr/>
          </p:nvCxnSpPr>
          <p:spPr>
            <a:xfrm flipV="1">
              <a:off x="5476875" y="2862263"/>
              <a:ext cx="1619250" cy="1038225"/>
            </a:xfrm>
            <a:prstGeom prst="straightConnector1">
              <a:avLst/>
            </a:prstGeom>
            <a:ln w="25400">
              <a:solidFill>
                <a:schemeClr val="bg2">
                  <a:lumMod val="9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548062" y="989384"/>
              <a:ext cx="17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Base Model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48062" y="3050143"/>
              <a:ext cx="17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Base Model</a:t>
              </a:r>
              <a:endParaRPr lang="ko-KR" altLang="en-US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5476875" y="1833563"/>
              <a:ext cx="1619250" cy="1028700"/>
            </a:xfrm>
            <a:prstGeom prst="straightConnector1">
              <a:avLst/>
            </a:prstGeom>
            <a:ln w="25400">
              <a:solidFill>
                <a:schemeClr val="bg2">
                  <a:lumMod val="9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389988" y="484559"/>
            <a:ext cx="3985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Base Model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604911" y="886265"/>
            <a:ext cx="216686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24478"/>
              </p:ext>
            </p:extLst>
          </p:nvPr>
        </p:nvGraphicFramePr>
        <p:xfrm>
          <a:off x="806056" y="1098543"/>
          <a:ext cx="2743200" cy="25812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85941866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6039536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535626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79421854"/>
                    </a:ext>
                  </a:extLst>
                </a:gridCol>
              </a:tblGrid>
              <a:tr h="21907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Train 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4623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55635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8495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7992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8017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4992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9356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46286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9093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72907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22977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42496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34464"/>
              </p:ext>
            </p:extLst>
          </p:nvPr>
        </p:nvGraphicFramePr>
        <p:xfrm>
          <a:off x="809624" y="5373688"/>
          <a:ext cx="2638425" cy="1295400"/>
        </p:xfrm>
        <a:graphic>
          <a:graphicData uri="http://schemas.openxmlformats.org/drawingml/2006/table">
            <a:tbl>
              <a:tblPr/>
              <a:tblGrid>
                <a:gridCol w="527685">
                  <a:extLst>
                    <a:ext uri="{9D8B030D-6E8A-4147-A177-3AD203B41FA5}">
                      <a16:colId xmlns:a16="http://schemas.microsoft.com/office/drawing/2014/main" val="3367615518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418692929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380556355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600287034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1053885759"/>
                    </a:ext>
                  </a:extLst>
                </a:gridCol>
              </a:tblGrid>
              <a:tr h="21907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4722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KNN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0198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1648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96417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37952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83580"/>
                  </a:ext>
                </a:extLst>
              </a:tr>
            </a:tbl>
          </a:graphicData>
        </a:graphic>
      </p:graphicFrame>
      <p:cxnSp>
        <p:nvCxnSpPr>
          <p:cNvPr id="15" name="꺾인 연결선 14"/>
          <p:cNvCxnSpPr>
            <a:stCxn id="12" idx="0"/>
            <a:endCxn id="24" idx="0"/>
          </p:cNvCxnSpPr>
          <p:nvPr/>
        </p:nvCxnSpPr>
        <p:spPr>
          <a:xfrm rot="16200000" flipH="1">
            <a:off x="4153250" y="-877051"/>
            <a:ext cx="90980" cy="4042169"/>
          </a:xfrm>
          <a:prstGeom prst="bentConnector3">
            <a:avLst>
              <a:gd name="adj1" fmla="val -1465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172075" y="1189523"/>
            <a:ext cx="2095500" cy="361187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꺾인 연결선 26"/>
          <p:cNvCxnSpPr>
            <a:stCxn id="24" idx="2"/>
            <a:endCxn id="13" idx="3"/>
          </p:cNvCxnSpPr>
          <p:nvPr/>
        </p:nvCxnSpPr>
        <p:spPr>
          <a:xfrm rot="5400000">
            <a:off x="4223940" y="4025503"/>
            <a:ext cx="1219994" cy="277177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98694" y="5210175"/>
            <a:ext cx="4550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/>
              <a:t>튜닝 완료한 </a:t>
            </a:r>
            <a:r>
              <a:rPr lang="en-US" altLang="ko-KR" sz="1200" dirty="0"/>
              <a:t>Base Model</a:t>
            </a:r>
            <a:r>
              <a:rPr lang="ko-KR" altLang="en-US" sz="1200" dirty="0"/>
              <a:t>를 이용해 </a:t>
            </a:r>
            <a:r>
              <a:rPr lang="en-US" altLang="ko-KR" sz="1200" dirty="0"/>
              <a:t>Train Data </a:t>
            </a:r>
            <a:r>
              <a:rPr lang="ko-KR" altLang="en-US" sz="1200" dirty="0"/>
              <a:t>전체 학습</a:t>
            </a:r>
            <a:r>
              <a:rPr lang="en-US" altLang="ko-KR" sz="1200" dirty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/>
              <a:t>Base Model</a:t>
            </a:r>
            <a:r>
              <a:rPr lang="ko-KR" altLang="en-US" sz="1200" dirty="0"/>
              <a:t>별 </a:t>
            </a:r>
            <a:r>
              <a:rPr lang="en-US" altLang="ko-KR" sz="1200" dirty="0"/>
              <a:t>Test </a:t>
            </a:r>
            <a:r>
              <a:rPr lang="ko-KR" altLang="en-US" sz="1200" dirty="0"/>
              <a:t>데이터의 예측 값을 구한다</a:t>
            </a:r>
            <a:r>
              <a:rPr lang="en-US" altLang="ko-KR" sz="12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/>
              <a:t>2</a:t>
            </a:r>
            <a:r>
              <a:rPr lang="ko-KR" altLang="en-US" sz="1200" dirty="0"/>
              <a:t>에서 구한 예측 값을 새로운 변수로 추가한다</a:t>
            </a:r>
            <a:r>
              <a:rPr lang="en-US" altLang="ko-KR" sz="1200" dirty="0"/>
              <a:t>.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847866"/>
              </p:ext>
            </p:extLst>
          </p:nvPr>
        </p:nvGraphicFramePr>
        <p:xfrm>
          <a:off x="1386127" y="3915945"/>
          <a:ext cx="1583055" cy="1295400"/>
        </p:xfrm>
        <a:graphic>
          <a:graphicData uri="http://schemas.openxmlformats.org/drawingml/2006/table">
            <a:tbl>
              <a:tblPr/>
              <a:tblGrid>
                <a:gridCol w="527685">
                  <a:extLst>
                    <a:ext uri="{9D8B030D-6E8A-4147-A177-3AD203B41FA5}">
                      <a16:colId xmlns:a16="http://schemas.microsoft.com/office/drawing/2014/main" val="3367615518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418692929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380556355"/>
                    </a:ext>
                  </a:extLst>
                </a:gridCol>
              </a:tblGrid>
              <a:tr h="2190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4722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0198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1648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6417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37952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83580"/>
                  </a:ext>
                </a:extLst>
              </a:tr>
            </a:tbl>
          </a:graphicData>
        </a:graphic>
      </p:graphicFrame>
      <p:cxnSp>
        <p:nvCxnSpPr>
          <p:cNvPr id="36" name="꺾인 연결선 35"/>
          <p:cNvCxnSpPr>
            <a:stCxn id="30" idx="3"/>
            <a:endCxn id="24" idx="1"/>
          </p:cNvCxnSpPr>
          <p:nvPr/>
        </p:nvCxnSpPr>
        <p:spPr>
          <a:xfrm flipV="1">
            <a:off x="2969182" y="2995459"/>
            <a:ext cx="2202893" cy="156818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4198739" y="581024"/>
            <a:ext cx="305242" cy="305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4198739" y="2599918"/>
            <a:ext cx="305242" cy="305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4198739" y="5671840"/>
            <a:ext cx="305242" cy="305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85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89988" y="484559"/>
            <a:ext cx="3985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Meta Model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604911" y="886265"/>
            <a:ext cx="216686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716760"/>
              </p:ext>
            </p:extLst>
          </p:nvPr>
        </p:nvGraphicFramePr>
        <p:xfrm>
          <a:off x="4206834" y="1171747"/>
          <a:ext cx="3778332" cy="3164865"/>
        </p:xfrm>
        <a:graphic>
          <a:graphicData uri="http://schemas.openxmlformats.org/drawingml/2006/table">
            <a:tbl>
              <a:tblPr/>
              <a:tblGrid>
                <a:gridCol w="629722">
                  <a:extLst>
                    <a:ext uri="{9D8B030D-6E8A-4147-A177-3AD203B41FA5}">
                      <a16:colId xmlns:a16="http://schemas.microsoft.com/office/drawing/2014/main" val="1859418662"/>
                    </a:ext>
                  </a:extLst>
                </a:gridCol>
                <a:gridCol w="629722">
                  <a:extLst>
                    <a:ext uri="{9D8B030D-6E8A-4147-A177-3AD203B41FA5}">
                      <a16:colId xmlns:a16="http://schemas.microsoft.com/office/drawing/2014/main" val="2060395361"/>
                    </a:ext>
                  </a:extLst>
                </a:gridCol>
                <a:gridCol w="629722">
                  <a:extLst>
                    <a:ext uri="{9D8B030D-6E8A-4147-A177-3AD203B41FA5}">
                      <a16:colId xmlns:a16="http://schemas.microsoft.com/office/drawing/2014/main" val="2153562610"/>
                    </a:ext>
                  </a:extLst>
                </a:gridCol>
                <a:gridCol w="629722">
                  <a:extLst>
                    <a:ext uri="{9D8B030D-6E8A-4147-A177-3AD203B41FA5}">
                      <a16:colId xmlns:a16="http://schemas.microsoft.com/office/drawing/2014/main" val="2579421854"/>
                    </a:ext>
                  </a:extLst>
                </a:gridCol>
                <a:gridCol w="629722">
                  <a:extLst>
                    <a:ext uri="{9D8B030D-6E8A-4147-A177-3AD203B41FA5}">
                      <a16:colId xmlns:a16="http://schemas.microsoft.com/office/drawing/2014/main" val="1897868773"/>
                    </a:ext>
                  </a:extLst>
                </a:gridCol>
                <a:gridCol w="629722">
                  <a:extLst>
                    <a:ext uri="{9D8B030D-6E8A-4147-A177-3AD203B41FA5}">
                      <a16:colId xmlns:a16="http://schemas.microsoft.com/office/drawing/2014/main" val="804251114"/>
                    </a:ext>
                  </a:extLst>
                </a:gridCol>
              </a:tblGrid>
              <a:tr h="26860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Train 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34623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KNN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55635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849551"/>
                  </a:ext>
                </a:extLst>
              </a:tr>
              <a:tr h="2569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799270"/>
                  </a:ext>
                </a:extLst>
              </a:tr>
              <a:tr h="2569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8017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499239"/>
                  </a:ext>
                </a:extLst>
              </a:tr>
              <a:tr h="2569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935684"/>
                  </a:ext>
                </a:extLst>
              </a:tr>
              <a:tr h="2569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46286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909395"/>
                  </a:ext>
                </a:extLst>
              </a:tr>
              <a:tr h="2569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72907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22977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424961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369C52B5-09C8-4C8E-827C-FFCE5FF49E16}"/>
              </a:ext>
            </a:extLst>
          </p:cNvPr>
          <p:cNvGrpSpPr/>
          <p:nvPr/>
        </p:nvGrpSpPr>
        <p:grpSpPr>
          <a:xfrm>
            <a:off x="2065420" y="4544568"/>
            <a:ext cx="8061160" cy="1331455"/>
            <a:chOff x="2065420" y="4370119"/>
            <a:chExt cx="8061160" cy="1331455"/>
          </a:xfrm>
        </p:grpSpPr>
        <p:sp>
          <p:nvSpPr>
            <p:cNvPr id="16" name="TextBox 15"/>
            <p:cNvSpPr txBox="1"/>
            <p:nvPr/>
          </p:nvSpPr>
          <p:spPr>
            <a:xfrm>
              <a:off x="2065420" y="4370119"/>
              <a:ext cx="8061160" cy="1331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Test</a:t>
              </a:r>
              <a:r>
                <a:rPr lang="ko-KR" altLang="en-US" dirty="0"/>
                <a:t>와 마찬가지로 </a:t>
              </a:r>
              <a:r>
                <a:rPr lang="en-US" altLang="ko-KR" dirty="0"/>
                <a:t>Train</a:t>
              </a:r>
              <a:r>
                <a:rPr lang="ko-KR" altLang="en-US" dirty="0"/>
                <a:t>에도 </a:t>
              </a:r>
              <a:r>
                <a:rPr lang="en-US" altLang="ko-KR" dirty="0"/>
                <a:t>Meta </a:t>
              </a:r>
              <a:r>
                <a:rPr lang="ko-KR" altLang="en-US" dirty="0"/>
                <a:t>변수를 만들어야 한다</a:t>
              </a:r>
              <a:r>
                <a:rPr lang="en-US" altLang="ko-KR" dirty="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/>
                <a:t>단</a:t>
              </a:r>
              <a:r>
                <a:rPr lang="en-US" altLang="ko-KR" sz="2000" b="1" dirty="0"/>
                <a:t>,</a:t>
              </a:r>
              <a:r>
                <a:rPr lang="en-US" altLang="ko-KR" dirty="0"/>
                <a:t> </a:t>
              </a:r>
              <a:r>
                <a:rPr lang="ko-KR" altLang="en-US" dirty="0"/>
                <a:t>모델 튜닝을 할 때와 마찬가지로</a:t>
              </a:r>
              <a:r>
                <a:rPr lang="en-US" altLang="ko-KR" dirty="0"/>
                <a:t> CV</a:t>
              </a:r>
              <a:r>
                <a:rPr lang="ko-KR" altLang="en-US" dirty="0"/>
                <a:t>로 </a:t>
              </a:r>
              <a:r>
                <a:rPr lang="en-US" altLang="ko-KR" dirty="0"/>
                <a:t>Meta</a:t>
              </a:r>
              <a:r>
                <a:rPr lang="ko-KR" altLang="en-US" dirty="0"/>
                <a:t>변수를 얻는다</a:t>
              </a:r>
              <a:r>
                <a:rPr lang="en-US" altLang="ko-KR" dirty="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dirty="0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9112041" y="4897904"/>
              <a:ext cx="1014539" cy="386651"/>
              <a:chOff x="5497709" y="4510473"/>
              <a:chExt cx="788791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812033" y="4510473"/>
                <a:ext cx="47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왜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  <p:sp>
            <p:nvSpPr>
              <p:cNvPr id="19" name="왼쪽 화살표 18"/>
              <p:cNvSpPr/>
              <p:nvPr/>
            </p:nvSpPr>
            <p:spPr>
              <a:xfrm>
                <a:off x="5497709" y="4592939"/>
                <a:ext cx="314324" cy="204401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130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89989" y="484559"/>
            <a:ext cx="2594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Meta Model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604911" y="886265"/>
            <a:ext cx="216686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327641"/>
              </p:ext>
            </p:extLst>
          </p:nvPr>
        </p:nvGraphicFramePr>
        <p:xfrm>
          <a:off x="8429625" y="484559"/>
          <a:ext cx="2743200" cy="2581275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1859418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603953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535626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7942185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786877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4251114"/>
                    </a:ext>
                  </a:extLst>
                </a:gridCol>
              </a:tblGrid>
              <a:tr h="21907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Train 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34623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KNN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55635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8495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7992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8017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4992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9356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46286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9093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72907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22977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42496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115543"/>
              </p:ext>
            </p:extLst>
          </p:nvPr>
        </p:nvGraphicFramePr>
        <p:xfrm>
          <a:off x="8429625" y="3277244"/>
          <a:ext cx="2743200" cy="3228975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8392830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019986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047174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964607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2653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8832322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59754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66396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382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529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7029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086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051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0485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6507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54975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25698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6419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2674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9448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5018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9989" y="1467419"/>
            <a:ext cx="753204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Stacking</a:t>
            </a:r>
            <a:r>
              <a:rPr lang="ko-KR" altLang="en-US" sz="1400" dirty="0"/>
              <a:t>의 핵심은 </a:t>
            </a:r>
            <a:r>
              <a:rPr lang="en-US" altLang="ko-KR" sz="1400" dirty="0"/>
              <a:t>Base Model</a:t>
            </a:r>
            <a:r>
              <a:rPr lang="ko-KR" altLang="en-US" sz="1400" dirty="0"/>
              <a:t>의 </a:t>
            </a:r>
            <a:r>
              <a:rPr lang="ko-KR" altLang="en-US" sz="1400" b="1" dirty="0"/>
              <a:t>예측 결과값</a:t>
            </a:r>
            <a:r>
              <a:rPr lang="ko-KR" altLang="en-US" sz="1400" dirty="0"/>
              <a:t>을 </a:t>
            </a:r>
            <a:r>
              <a:rPr lang="en-US" altLang="ko-KR" sz="1400" dirty="0"/>
              <a:t>Meta model</a:t>
            </a:r>
            <a:r>
              <a:rPr lang="ko-KR" altLang="en-US" sz="1400" dirty="0"/>
              <a:t>의 </a:t>
            </a:r>
            <a:r>
              <a:rPr lang="ko-KR" altLang="en-US" sz="1400" b="1" dirty="0"/>
              <a:t>변수</a:t>
            </a:r>
            <a:r>
              <a:rPr lang="ko-KR" altLang="en-US" sz="1400" dirty="0"/>
              <a:t>로 사용한다는 점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 dirty="0">
                <a:sym typeface="Wingdings" panose="05000000000000000000" pitchFamily="2" charset="2"/>
              </a:rPr>
              <a:t>어떤 부분에서 정확도가 높고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낮은지 덕분에 알 수 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/>
              <a:t>이를 위해선</a:t>
            </a:r>
            <a:r>
              <a:rPr lang="en-US" altLang="ko-KR" sz="1400" dirty="0"/>
              <a:t>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Meta</a:t>
            </a:r>
            <a:r>
              <a:rPr lang="ko-KR" altLang="en-US" sz="1400" dirty="0"/>
              <a:t>변수를 만들 때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번째 행을 학습하지 않고 </a:t>
            </a:r>
            <a:r>
              <a:rPr lang="en-US" altLang="ko-KR" sz="1400" dirty="0"/>
              <a:t>test</a:t>
            </a:r>
            <a:r>
              <a:rPr lang="ko-KR" altLang="en-US" sz="1400" dirty="0"/>
              <a:t>로 두어야 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만약</a:t>
            </a:r>
            <a:r>
              <a:rPr lang="en-US" altLang="ko-KR" sz="1400" dirty="0"/>
              <a:t>, </a:t>
            </a:r>
            <a:r>
              <a:rPr lang="ko-KR" altLang="en-US" sz="1400" dirty="0"/>
              <a:t>학습하게 된다면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 누출</a:t>
            </a:r>
            <a:r>
              <a:rPr lang="en-US" altLang="ko-KR" sz="1400" dirty="0"/>
              <a:t>( </a:t>
            </a:r>
            <a:r>
              <a:rPr lang="ko-KR" altLang="en-US" sz="1400" dirty="0"/>
              <a:t>링크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2"/>
              </a:rPr>
              <a:t>Data leakage</a:t>
            </a:r>
            <a:r>
              <a:rPr lang="en-US" altLang="ko-KR" sz="1400" dirty="0"/>
              <a:t>)</a:t>
            </a:r>
            <a:r>
              <a:rPr lang="ko-KR" altLang="en-US" sz="1400" dirty="0"/>
              <a:t>로 인해 </a:t>
            </a:r>
            <a:r>
              <a:rPr lang="ko-KR" altLang="en-US" sz="1400" dirty="0" err="1"/>
              <a:t>오버피팅</a:t>
            </a:r>
            <a:r>
              <a:rPr lang="ko-KR" altLang="en-US" sz="1400" dirty="0"/>
              <a:t> 될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89988" y="5162550"/>
            <a:ext cx="65061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※ </a:t>
            </a:r>
            <a:r>
              <a:rPr lang="ko-KR" altLang="en-US" sz="1050" dirty="0"/>
              <a:t>데이터 누출 </a:t>
            </a:r>
            <a:r>
              <a:rPr lang="en-US" altLang="ko-KR" sz="1050" dirty="0"/>
              <a:t>:</a:t>
            </a:r>
          </a:p>
          <a:p>
            <a:r>
              <a:rPr lang="en-US" altLang="ko-KR" sz="1050" dirty="0"/>
              <a:t>	ML</a:t>
            </a:r>
            <a:r>
              <a:rPr lang="ko-KR" altLang="en-US" sz="1050" dirty="0"/>
              <a:t>알고리즘을 훈련하기 위해 사용하는 데이터가 예측하려는 정보를 가지고 있는 상황</a:t>
            </a:r>
          </a:p>
        </p:txBody>
      </p:sp>
    </p:spTree>
    <p:extLst>
      <p:ext uri="{BB962C8B-B14F-4D97-AF65-F5344CB8AC3E}">
        <p14:creationId xmlns:p14="http://schemas.microsoft.com/office/powerpoint/2010/main" val="3384393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89989" y="484559"/>
            <a:ext cx="2594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Meta Model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604911" y="886265"/>
            <a:ext cx="216686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8429625" y="484559"/>
          <a:ext cx="2743200" cy="2581275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1859418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603953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535626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7942185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786877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4251114"/>
                    </a:ext>
                  </a:extLst>
                </a:gridCol>
              </a:tblGrid>
              <a:tr h="21907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Train 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34623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KNN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55635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8495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7992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8017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4992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9356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46286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9093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72907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22977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42496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8429625" y="3277244"/>
          <a:ext cx="2743200" cy="3228975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8392830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019986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047174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964607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2653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8832322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59754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66396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382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529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7029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086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051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0485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6507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54975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25698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6419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2674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9448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5018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9989" y="1467419"/>
            <a:ext cx="753204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Stacking</a:t>
            </a:r>
            <a:r>
              <a:rPr lang="ko-KR" altLang="en-US" sz="1400" dirty="0"/>
              <a:t>의 핵심은 </a:t>
            </a:r>
            <a:r>
              <a:rPr lang="en-US" altLang="ko-KR" sz="1400" dirty="0"/>
              <a:t>Base Model</a:t>
            </a:r>
            <a:r>
              <a:rPr lang="ko-KR" altLang="en-US" sz="1400" dirty="0"/>
              <a:t>의 </a:t>
            </a:r>
            <a:r>
              <a:rPr lang="ko-KR" altLang="en-US" sz="1400" b="1" dirty="0"/>
              <a:t>예측 결과값</a:t>
            </a:r>
            <a:r>
              <a:rPr lang="ko-KR" altLang="en-US" sz="1400" dirty="0"/>
              <a:t>을 </a:t>
            </a:r>
            <a:r>
              <a:rPr lang="en-US" altLang="ko-KR" sz="1400" dirty="0"/>
              <a:t>Meta model</a:t>
            </a:r>
            <a:r>
              <a:rPr lang="ko-KR" altLang="en-US" sz="1400" dirty="0"/>
              <a:t>의 </a:t>
            </a:r>
            <a:r>
              <a:rPr lang="ko-KR" altLang="en-US" sz="1400" b="1" dirty="0"/>
              <a:t>변수</a:t>
            </a:r>
            <a:r>
              <a:rPr lang="ko-KR" altLang="en-US" sz="1400" dirty="0"/>
              <a:t>로 사용한다는 점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 dirty="0">
                <a:sym typeface="Wingdings" panose="05000000000000000000" pitchFamily="2" charset="2"/>
              </a:rPr>
              <a:t>어떤 부분에서 정확도가 높고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낮은지 덕분에 알 수 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/>
              <a:t>이를 위해선</a:t>
            </a:r>
            <a:r>
              <a:rPr lang="en-US" altLang="ko-KR" sz="1400" dirty="0"/>
              <a:t>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Meta</a:t>
            </a:r>
            <a:r>
              <a:rPr lang="ko-KR" altLang="en-US" sz="1400" dirty="0"/>
              <a:t>변수를 만들 때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번째 행을 학습하지 않고 </a:t>
            </a:r>
            <a:r>
              <a:rPr lang="en-US" altLang="ko-KR" sz="1400" dirty="0"/>
              <a:t>test</a:t>
            </a:r>
            <a:r>
              <a:rPr lang="ko-KR" altLang="en-US" sz="1400" dirty="0"/>
              <a:t>로 두어야 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만약</a:t>
            </a:r>
            <a:r>
              <a:rPr lang="en-US" altLang="ko-KR" sz="1400" dirty="0"/>
              <a:t>, </a:t>
            </a:r>
            <a:r>
              <a:rPr lang="ko-KR" altLang="en-US" sz="1400" dirty="0"/>
              <a:t>학습하게 된다면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 누출</a:t>
            </a:r>
            <a:r>
              <a:rPr lang="en-US" altLang="ko-KR" sz="1400" dirty="0"/>
              <a:t>( </a:t>
            </a:r>
            <a:r>
              <a:rPr lang="ko-KR" altLang="en-US" sz="1400" dirty="0"/>
              <a:t>링크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2"/>
              </a:rPr>
              <a:t>Data leakage</a:t>
            </a:r>
            <a:r>
              <a:rPr lang="en-US" altLang="ko-KR" sz="1400" dirty="0"/>
              <a:t>)</a:t>
            </a:r>
            <a:r>
              <a:rPr lang="ko-KR" altLang="en-US" sz="1400" dirty="0"/>
              <a:t>로 인해 </a:t>
            </a:r>
            <a:r>
              <a:rPr lang="ko-KR" altLang="en-US" sz="1400" dirty="0" err="1"/>
              <a:t>오버피팅</a:t>
            </a:r>
            <a:r>
              <a:rPr lang="ko-KR" altLang="en-US" sz="1400" dirty="0"/>
              <a:t> 될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89988" y="5162550"/>
            <a:ext cx="65061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※ </a:t>
            </a:r>
            <a:r>
              <a:rPr lang="ko-KR" altLang="en-US" sz="1050" dirty="0"/>
              <a:t>데이터 누출 </a:t>
            </a:r>
            <a:r>
              <a:rPr lang="en-US" altLang="ko-KR" sz="1050" dirty="0"/>
              <a:t>:</a:t>
            </a:r>
          </a:p>
          <a:p>
            <a:r>
              <a:rPr lang="en-US" altLang="ko-KR" sz="1050" dirty="0"/>
              <a:t>	ML</a:t>
            </a:r>
            <a:r>
              <a:rPr lang="ko-KR" altLang="en-US" sz="1050" dirty="0"/>
              <a:t>알고리즘을 훈련하기 위해 사용하는 데이터가 예측하려는 정보를 가지고 있는 상황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8245475" y="304800"/>
            <a:ext cx="3022600" cy="28479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8296275" y="266700"/>
            <a:ext cx="3124200" cy="29051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02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5701348" y="856587"/>
            <a:ext cx="4428080" cy="2163648"/>
            <a:chOff x="3362325" y="1352550"/>
            <a:chExt cx="5218504" cy="2341143"/>
          </a:xfrm>
        </p:grpSpPr>
        <p:sp>
          <p:nvSpPr>
            <p:cNvPr id="2" name="직사각형 1"/>
            <p:cNvSpPr/>
            <p:nvPr/>
          </p:nvSpPr>
          <p:spPr>
            <a:xfrm>
              <a:off x="3362325" y="1352550"/>
              <a:ext cx="2114550" cy="9620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KNN</a:t>
              </a:r>
            </a:p>
            <a:p>
              <a:pPr algn="ctr"/>
              <a:r>
                <a:rPr lang="en-US" altLang="ko-KR" sz="1100" dirty="0"/>
                <a:t>(k = 3, </a:t>
              </a:r>
              <a:r>
                <a:rPr lang="en-US" altLang="ko-KR" sz="1100" dirty="0" err="1"/>
                <a:t>Acc</a:t>
              </a:r>
              <a:r>
                <a:rPr lang="en-US" altLang="ko-KR" sz="1100" dirty="0"/>
                <a:t>=70%)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362325" y="2731668"/>
              <a:ext cx="2114550" cy="9620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SVM</a:t>
              </a:r>
            </a:p>
            <a:p>
              <a:pPr algn="ctr"/>
              <a:r>
                <a:rPr lang="en-US" altLang="ko-KR" sz="1100" dirty="0"/>
                <a:t>(… , </a:t>
              </a:r>
              <a:r>
                <a:rPr lang="en-US" altLang="ko-KR" sz="1100" dirty="0" err="1"/>
                <a:t>Acc</a:t>
              </a:r>
              <a:r>
                <a:rPr lang="en-US" altLang="ko-KR" sz="1100" dirty="0"/>
                <a:t>=65%)</a:t>
              </a:r>
              <a:endParaRPr lang="ko-KR" altLang="en-US" sz="1100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466279" y="1882122"/>
              <a:ext cx="2114550" cy="9620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Logistic</a:t>
              </a:r>
            </a:p>
            <a:p>
              <a:pPr algn="ctr"/>
              <a:r>
                <a:rPr lang="en-US" altLang="ko-KR" sz="1200" dirty="0"/>
                <a:t>( ?? %)</a:t>
              </a:r>
              <a:endParaRPr lang="ko-KR" altLang="en-US" sz="1200" dirty="0"/>
            </a:p>
          </p:txBody>
        </p:sp>
        <p:cxnSp>
          <p:nvCxnSpPr>
            <p:cNvPr id="5" name="직선 화살표 연결선 4"/>
            <p:cNvCxnSpPr>
              <a:stCxn id="3" idx="3"/>
              <a:endCxn id="4" idx="1"/>
            </p:cNvCxnSpPr>
            <p:nvPr/>
          </p:nvCxnSpPr>
          <p:spPr>
            <a:xfrm flipV="1">
              <a:off x="5476875" y="2363135"/>
              <a:ext cx="989405" cy="849546"/>
            </a:xfrm>
            <a:prstGeom prst="straightConnector1">
              <a:avLst/>
            </a:prstGeom>
            <a:ln w="25400">
              <a:solidFill>
                <a:schemeClr val="bg2">
                  <a:lumMod val="9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endCxn id="4" idx="1"/>
            </p:cNvCxnSpPr>
            <p:nvPr/>
          </p:nvCxnSpPr>
          <p:spPr>
            <a:xfrm>
              <a:off x="5317138" y="1770873"/>
              <a:ext cx="1149140" cy="592262"/>
            </a:xfrm>
            <a:prstGeom prst="straightConnector1">
              <a:avLst/>
            </a:prstGeom>
            <a:ln w="25400">
              <a:solidFill>
                <a:schemeClr val="bg2">
                  <a:lumMod val="9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389988" y="484559"/>
            <a:ext cx="3985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Meta Model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604911" y="886265"/>
            <a:ext cx="216686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34" idx="0"/>
            <a:endCxn id="2" idx="0"/>
          </p:cNvCxnSpPr>
          <p:nvPr/>
        </p:nvCxnSpPr>
        <p:spPr>
          <a:xfrm rot="5400000" flipH="1" flipV="1">
            <a:off x="4421581" y="-653724"/>
            <a:ext cx="666590" cy="3687212"/>
          </a:xfrm>
          <a:prstGeom prst="bentConnector3">
            <a:avLst>
              <a:gd name="adj1" fmla="val 13429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95616" y="5210175"/>
            <a:ext cx="4550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/>
              <a:t>CV</a:t>
            </a:r>
            <a:r>
              <a:rPr lang="ko-KR" altLang="en-US" sz="1200" dirty="0"/>
              <a:t>를 이용해 </a:t>
            </a:r>
            <a:r>
              <a:rPr lang="en-US" altLang="ko-KR" sz="1200" dirty="0"/>
              <a:t>train</a:t>
            </a:r>
            <a:r>
              <a:rPr lang="ko-KR" altLang="en-US" sz="1200" dirty="0"/>
              <a:t>데이터를 </a:t>
            </a:r>
            <a:r>
              <a:rPr lang="en-US" altLang="ko-KR" sz="1200" dirty="0"/>
              <a:t>Base</a:t>
            </a:r>
            <a:r>
              <a:rPr lang="ko-KR" altLang="en-US" sz="1200" dirty="0"/>
              <a:t>모델에 적합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/>
              <a:t>Meta</a:t>
            </a:r>
            <a:r>
              <a:rPr lang="ko-KR" altLang="en-US" sz="1200" dirty="0"/>
              <a:t>변수를 </a:t>
            </a:r>
            <a:r>
              <a:rPr lang="en-US" altLang="ko-KR" sz="1200" dirty="0"/>
              <a:t>Train set</a:t>
            </a:r>
            <a:r>
              <a:rPr lang="ko-KR" altLang="en-US" sz="1200" dirty="0"/>
              <a:t>에 추가한다</a:t>
            </a:r>
            <a:r>
              <a:rPr lang="en-US" altLang="ko-KR" sz="12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/>
              <a:t>다시 </a:t>
            </a:r>
            <a:r>
              <a:rPr lang="en-US" altLang="ko-KR" sz="1200" dirty="0"/>
              <a:t>Meta </a:t>
            </a:r>
            <a:r>
              <a:rPr lang="ko-KR" altLang="en-US" sz="1200" dirty="0"/>
              <a:t>모델을 학습한다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 Meta</a:t>
            </a:r>
            <a:r>
              <a:rPr lang="ko-KR" altLang="en-US" sz="1200" dirty="0"/>
              <a:t>모델의 튜닝은 </a:t>
            </a:r>
            <a:r>
              <a:rPr lang="en-US" altLang="ko-KR" sz="1200" dirty="0"/>
              <a:t>CV</a:t>
            </a:r>
            <a:r>
              <a:rPr lang="ko-KR" altLang="en-US" sz="1200" dirty="0"/>
              <a:t>로 진행한다</a:t>
            </a:r>
            <a:r>
              <a:rPr lang="en-US" altLang="ko-KR" sz="1200" dirty="0"/>
              <a:t>.</a:t>
            </a:r>
          </a:p>
        </p:txBody>
      </p:sp>
      <p:sp>
        <p:nvSpPr>
          <p:cNvPr id="44" name="타원 43"/>
          <p:cNvSpPr/>
          <p:nvPr/>
        </p:nvSpPr>
        <p:spPr>
          <a:xfrm>
            <a:off x="4556563" y="702618"/>
            <a:ext cx="305242" cy="305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4973438" y="3032926"/>
            <a:ext cx="305242" cy="305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17182"/>
              </p:ext>
            </p:extLst>
          </p:nvPr>
        </p:nvGraphicFramePr>
        <p:xfrm>
          <a:off x="1915460" y="1523177"/>
          <a:ext cx="1991620" cy="2428875"/>
        </p:xfrm>
        <a:graphic>
          <a:graphicData uri="http://schemas.openxmlformats.org/drawingml/2006/table">
            <a:tbl>
              <a:tblPr/>
              <a:tblGrid>
                <a:gridCol w="497905">
                  <a:extLst>
                    <a:ext uri="{9D8B030D-6E8A-4147-A177-3AD203B41FA5}">
                      <a16:colId xmlns:a16="http://schemas.microsoft.com/office/drawing/2014/main" val="3839283055"/>
                    </a:ext>
                  </a:extLst>
                </a:gridCol>
                <a:gridCol w="497905">
                  <a:extLst>
                    <a:ext uri="{9D8B030D-6E8A-4147-A177-3AD203B41FA5}">
                      <a16:colId xmlns:a16="http://schemas.microsoft.com/office/drawing/2014/main" val="1101998609"/>
                    </a:ext>
                  </a:extLst>
                </a:gridCol>
                <a:gridCol w="497905">
                  <a:extLst>
                    <a:ext uri="{9D8B030D-6E8A-4147-A177-3AD203B41FA5}">
                      <a16:colId xmlns:a16="http://schemas.microsoft.com/office/drawing/2014/main" val="1704717449"/>
                    </a:ext>
                  </a:extLst>
                </a:gridCol>
                <a:gridCol w="497905">
                  <a:extLst>
                    <a:ext uri="{9D8B030D-6E8A-4147-A177-3AD203B41FA5}">
                      <a16:colId xmlns:a16="http://schemas.microsoft.com/office/drawing/2014/main" val="3388323222"/>
                    </a:ext>
                  </a:extLst>
                </a:gridCol>
              </a:tblGrid>
              <a:tr h="762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597541"/>
                  </a:ext>
                </a:extLst>
              </a:tr>
              <a:tr h="762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663964"/>
                  </a:ext>
                </a:extLst>
              </a:tr>
              <a:tr h="762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38224"/>
                  </a:ext>
                </a:extLst>
              </a:tr>
              <a:tr h="762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52976"/>
                  </a:ext>
                </a:extLst>
              </a:tr>
              <a:tr h="762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70293"/>
                  </a:ext>
                </a:extLst>
              </a:tr>
              <a:tr h="762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08672"/>
                  </a:ext>
                </a:extLst>
              </a:tr>
              <a:tr h="762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05109"/>
                  </a:ext>
                </a:extLst>
              </a:tr>
              <a:tr h="762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04850"/>
                  </a:ext>
                </a:extLst>
              </a:tr>
              <a:tr h="762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650773"/>
                  </a:ext>
                </a:extLst>
              </a:tr>
              <a:tr h="762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549755"/>
                  </a:ext>
                </a:extLst>
              </a:tr>
              <a:tr h="762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256987"/>
                  </a:ext>
                </a:extLst>
              </a:tr>
              <a:tr h="762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64193"/>
                  </a:ext>
                </a:extLst>
              </a:tr>
              <a:tr h="762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267461"/>
                  </a:ext>
                </a:extLst>
              </a:tr>
              <a:tr h="762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94486"/>
                  </a:ext>
                </a:extLst>
              </a:tr>
              <a:tr h="762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50183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1335"/>
              </p:ext>
            </p:extLst>
          </p:nvPr>
        </p:nvGraphicFramePr>
        <p:xfrm>
          <a:off x="4067176" y="3465602"/>
          <a:ext cx="2743200" cy="3228975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8392830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019986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047174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964607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265334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8832322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59754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66396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382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529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7029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086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051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0485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6507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54975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25698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6419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2674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9448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50183"/>
                  </a:ext>
                </a:extLst>
              </a:tr>
            </a:tbl>
          </a:graphicData>
        </a:graphic>
      </p:graphicFrame>
      <p:cxnSp>
        <p:nvCxnSpPr>
          <p:cNvPr id="51" name="꺾인 연결선 50"/>
          <p:cNvCxnSpPr>
            <a:stCxn id="3" idx="2"/>
            <a:endCxn id="50" idx="0"/>
          </p:cNvCxnSpPr>
          <p:nvPr/>
        </p:nvCxnSpPr>
        <p:spPr>
          <a:xfrm rot="5400000">
            <a:off x="5795946" y="2663065"/>
            <a:ext cx="445367" cy="11597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0" idx="3"/>
            <a:endCxn id="4" idx="2"/>
          </p:cNvCxnSpPr>
          <p:nvPr/>
        </p:nvCxnSpPr>
        <p:spPr>
          <a:xfrm flipV="1">
            <a:off x="6810376" y="2235098"/>
            <a:ext cx="2421918" cy="28449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8767852" y="3185326"/>
            <a:ext cx="305242" cy="305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732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27000"/>
            <a:ext cx="3421440" cy="3456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480" y="127000"/>
            <a:ext cx="3421440" cy="3456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00" y="3392500"/>
            <a:ext cx="3421440" cy="3456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8480" y="3392500"/>
            <a:ext cx="3421440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3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679412"/>
            <a:ext cx="2833024" cy="28616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124" y="679412"/>
            <a:ext cx="2833024" cy="28616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" y="3541052"/>
            <a:ext cx="2833024" cy="28616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7829" y="3541052"/>
            <a:ext cx="2833024" cy="28616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2545" y="679412"/>
            <a:ext cx="5713898" cy="577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97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679412"/>
            <a:ext cx="2833024" cy="28616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124" y="679412"/>
            <a:ext cx="2833024" cy="28616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3541052"/>
            <a:ext cx="2833024" cy="28616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7829" y="3541052"/>
            <a:ext cx="2833024" cy="286164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6195" y="679412"/>
            <a:ext cx="5809320" cy="58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53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479" y="958387"/>
            <a:ext cx="3916527" cy="39560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47" y="1022312"/>
            <a:ext cx="3853242" cy="38921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889" y="1022312"/>
            <a:ext cx="3917590" cy="39571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510535" y="5530334"/>
            <a:ext cx="5194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어떤 메타 모델을 사용해야 할지는 정답이 없다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884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9988" y="484559"/>
            <a:ext cx="3985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Staking or</a:t>
            </a:r>
            <a:r>
              <a:rPr lang="ko-KR" altLang="en-US" dirty="0"/>
              <a:t> </a:t>
            </a:r>
            <a:r>
              <a:rPr lang="en-US" altLang="ko-KR" dirty="0"/>
              <a:t>Meta </a:t>
            </a:r>
            <a:r>
              <a:rPr lang="en-US" altLang="ko-KR" dirty="0" err="1"/>
              <a:t>Ensembling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604911" y="886265"/>
            <a:ext cx="3193366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458413"/>
            <a:ext cx="11511695" cy="37579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5268" y="5613009"/>
            <a:ext cx="8201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Kaggle </a:t>
            </a:r>
            <a:r>
              <a:rPr lang="ko-KR" altLang="en-US" dirty="0"/>
              <a:t>공식 홈페이지에 있는 수상자 리뷰 중 </a:t>
            </a:r>
            <a:r>
              <a:rPr lang="en-US" altLang="ko-KR" dirty="0"/>
              <a:t>Stacking </a:t>
            </a:r>
            <a:r>
              <a:rPr lang="ko-KR" altLang="en-US" dirty="0"/>
              <a:t>관련 인터뷰를 참고</a:t>
            </a:r>
            <a:endParaRPr lang="en-US" altLang="ko-KR" dirty="0"/>
          </a:p>
          <a:p>
            <a:r>
              <a:rPr lang="ko-KR" altLang="en-US" dirty="0">
                <a:hlinkClick r:id="rId3"/>
              </a:rPr>
              <a:t>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113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>
                <a:hlinkClick r:id="rId2"/>
              </a:rPr>
              <a:t>http://kweonwooj.tistory.com/36</a:t>
            </a:r>
            <a:endParaRPr lang="en-US" altLang="ko-KR" sz="1800" dirty="0"/>
          </a:p>
          <a:p>
            <a:r>
              <a:rPr lang="en-US" altLang="ko-KR" sz="1800" dirty="0">
                <a:hlinkClick r:id="rId3"/>
              </a:rPr>
              <a:t>https://www.kaggle.com/serigne/stacked-regressions-top-4-on-leaderboard#</a:t>
            </a:r>
            <a:endParaRPr lang="en-US" altLang="ko-KR" sz="1800" dirty="0"/>
          </a:p>
          <a:p>
            <a:r>
              <a:rPr lang="en-US" altLang="ko-KR" sz="1800" dirty="0">
                <a:hlinkClick r:id="rId4"/>
              </a:rPr>
              <a:t>https://topepo.github.io/caret/train-models-by-tag.html#l1-regularization</a:t>
            </a:r>
            <a:endParaRPr lang="en-US" altLang="ko-KR" sz="1800" dirty="0"/>
          </a:p>
          <a:p>
            <a:r>
              <a:rPr lang="en-US" altLang="ko-KR" sz="1800" dirty="0">
                <a:hlinkClick r:id="rId5"/>
              </a:rPr>
              <a:t>http://otzslayer.github.io/machine-learning/feature-selection/</a:t>
            </a:r>
            <a:endParaRPr lang="en-US" altLang="ko-KR" sz="1800" dirty="0"/>
          </a:p>
          <a:p>
            <a:r>
              <a:rPr lang="en-US" altLang="ko-KR" sz="1800" dirty="0">
                <a:hlinkClick r:id="rId6"/>
              </a:rPr>
              <a:t>http://michael.hahsler.net/SMU/EMIS7332/R/viz_classifier.html</a:t>
            </a:r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3159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89988" y="484559"/>
            <a:ext cx="3985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Why Staking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604911" y="886265"/>
            <a:ext cx="157558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42535" y="1406769"/>
            <a:ext cx="642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좀 더 나은 성능을 위해  ★</a:t>
            </a:r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942536" y="2321169"/>
            <a:ext cx="7090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여러 모델을 </a:t>
            </a:r>
            <a:r>
              <a:rPr lang="en-US" altLang="ko-KR" dirty="0"/>
              <a:t>Stack</a:t>
            </a:r>
            <a:r>
              <a:rPr lang="ko-KR" altLang="en-US" dirty="0"/>
              <a:t>해서 어떤 이점이 있는가</a:t>
            </a:r>
            <a:r>
              <a:rPr lang="en-US" altLang="ko-KR" dirty="0"/>
              <a:t>? 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Q1. </a:t>
            </a:r>
            <a:r>
              <a:rPr lang="ko-KR" altLang="en-US" b="1" dirty="0"/>
              <a:t>단일 모델을 좀 더 잘 만들면 되는 것이 아닌가</a:t>
            </a:r>
            <a:r>
              <a:rPr lang="en-US" altLang="ko-KR" b="1" dirty="0"/>
              <a:t>?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66093" y="3359914"/>
            <a:ext cx="104100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/>
              <a:t>A1. </a:t>
            </a:r>
            <a:r>
              <a:rPr lang="ko-KR" altLang="en-US" dirty="0"/>
              <a:t>거의 모든 모델은 </a:t>
            </a:r>
            <a:r>
              <a:rPr lang="en-US" altLang="ko-KR" dirty="0"/>
              <a:t>mistake</a:t>
            </a:r>
            <a:r>
              <a:rPr lang="ko-KR" altLang="en-US" dirty="0"/>
              <a:t>를 유발한다</a:t>
            </a:r>
            <a:r>
              <a:rPr lang="en-US" altLang="ko-KR" dirty="0"/>
              <a:t>. </a:t>
            </a:r>
            <a:r>
              <a:rPr lang="ko-KR" altLang="en-US" dirty="0"/>
              <a:t>또한 모델마다 가지고 있는 장단점이 달라서</a:t>
            </a:r>
            <a:r>
              <a:rPr lang="en-US" altLang="ko-KR" dirty="0"/>
              <a:t>,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 데이터를 보는 관점이 다르다</a:t>
            </a:r>
            <a:r>
              <a:rPr lang="en-US" altLang="ko-KR" dirty="0"/>
              <a:t>.</a:t>
            </a:r>
            <a:r>
              <a:rPr lang="ko-KR" altLang="en-US" dirty="0"/>
              <a:t> 따라서</a:t>
            </a:r>
            <a:r>
              <a:rPr lang="en-US" altLang="ko-KR" dirty="0"/>
              <a:t>, </a:t>
            </a:r>
            <a:r>
              <a:rPr lang="ko-KR" altLang="en-US" dirty="0"/>
              <a:t>여러 모델을 통합할 때 더 좋은 결과를 유도 할 수 있다</a:t>
            </a:r>
            <a:r>
              <a:rPr lang="en-US" altLang="ko-KR" dirty="0"/>
              <a:t>.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42535" y="4444827"/>
            <a:ext cx="709011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b="1" dirty="0"/>
              <a:t>Q2. </a:t>
            </a:r>
            <a:r>
              <a:rPr lang="ko-KR" altLang="en-US" b="1" dirty="0"/>
              <a:t>여러 모델을 만들면서 증가되는 계산 복잡도는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1266093" y="5058801"/>
            <a:ext cx="100584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/>
              <a:t>A2.  </a:t>
            </a:r>
            <a:r>
              <a:rPr lang="ko-KR" altLang="en-US" dirty="0"/>
              <a:t>좀더 나은 성능을 위해서 잠시만 접어두자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4763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62325" y="1352550"/>
            <a:ext cx="2114550" cy="9620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KNN</a:t>
            </a:r>
          </a:p>
          <a:p>
            <a:pPr algn="ctr"/>
            <a:r>
              <a:rPr lang="en-US" altLang="ko-KR" sz="1100" dirty="0"/>
              <a:t>( ?? %)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362325" y="3419475"/>
            <a:ext cx="2114550" cy="9620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SVM</a:t>
            </a:r>
          </a:p>
          <a:p>
            <a:pPr algn="ctr"/>
            <a:r>
              <a:rPr lang="en-US" altLang="ko-KR" sz="1100" dirty="0"/>
              <a:t>( ?? %)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7096125" y="2381250"/>
            <a:ext cx="2114550" cy="9620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</a:t>
            </a:r>
          </a:p>
          <a:p>
            <a:pPr algn="ctr"/>
            <a:r>
              <a:rPr lang="en-US" altLang="ko-KR" sz="1200" dirty="0"/>
              <a:t>( ?? %)</a:t>
            </a:r>
            <a:endParaRPr lang="ko-KR" altLang="en-US" sz="1200" dirty="0"/>
          </a:p>
        </p:txBody>
      </p:sp>
      <p:cxnSp>
        <p:nvCxnSpPr>
          <p:cNvPr id="6" name="직선 화살표 연결선 5"/>
          <p:cNvCxnSpPr>
            <a:stCxn id="2" idx="3"/>
            <a:endCxn id="4" idx="1"/>
          </p:cNvCxnSpPr>
          <p:nvPr/>
        </p:nvCxnSpPr>
        <p:spPr>
          <a:xfrm>
            <a:off x="5476875" y="1833563"/>
            <a:ext cx="1619250" cy="1028700"/>
          </a:xfrm>
          <a:prstGeom prst="straightConnector1">
            <a:avLst/>
          </a:prstGeom>
          <a:ln w="254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3" idx="3"/>
            <a:endCxn id="4" idx="1"/>
          </p:cNvCxnSpPr>
          <p:nvPr/>
        </p:nvCxnSpPr>
        <p:spPr>
          <a:xfrm flipV="1">
            <a:off x="5476875" y="2862263"/>
            <a:ext cx="1619250" cy="1038225"/>
          </a:xfrm>
          <a:prstGeom prst="straightConnector1">
            <a:avLst/>
          </a:prstGeom>
          <a:ln w="254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89988" y="484559"/>
            <a:ext cx="3985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Stack structure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604911" y="886265"/>
            <a:ext cx="178586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82520" y="4836036"/>
            <a:ext cx="787717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Stacking</a:t>
            </a:r>
            <a:r>
              <a:rPr lang="ko-KR" altLang="en-US" dirty="0"/>
              <a:t>의 구조는 다음과 같이 생겼음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우선</a:t>
            </a:r>
            <a:r>
              <a:rPr lang="en-US" altLang="ko-KR" dirty="0"/>
              <a:t>, Base Model</a:t>
            </a:r>
            <a:r>
              <a:rPr lang="ko-KR" altLang="en-US" dirty="0"/>
              <a:t>을 만들어야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Hyper parameter</a:t>
            </a:r>
            <a:r>
              <a:rPr lang="ko-KR" altLang="en-US" dirty="0"/>
              <a:t>를 가지는 </a:t>
            </a:r>
            <a:r>
              <a:rPr lang="en-US" altLang="ko-KR" dirty="0"/>
              <a:t>Base Model</a:t>
            </a:r>
            <a:r>
              <a:rPr lang="ko-KR" altLang="en-US" dirty="0"/>
              <a:t>를 튜닝한다</a:t>
            </a:r>
            <a:endParaRPr lang="en-US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3548062" y="989384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Base Model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81862" y="1922741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Meta Model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48062" y="3050143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Base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56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587510"/>
              </p:ext>
            </p:extLst>
          </p:nvPr>
        </p:nvGraphicFramePr>
        <p:xfrm>
          <a:off x="809625" y="1272381"/>
          <a:ext cx="2743200" cy="25812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85941866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6039536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535626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79421854"/>
                    </a:ext>
                  </a:extLst>
                </a:gridCol>
              </a:tblGrid>
              <a:tr h="21907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Train 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4623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55635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8495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7992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8017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4992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9356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46286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9093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72907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22977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42496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43999"/>
              </p:ext>
            </p:extLst>
          </p:nvPr>
        </p:nvGraphicFramePr>
        <p:xfrm>
          <a:off x="809625" y="4801394"/>
          <a:ext cx="2057400" cy="1295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36761551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869292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80556355"/>
                    </a:ext>
                  </a:extLst>
                </a:gridCol>
              </a:tblGrid>
              <a:tr h="2190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4722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0198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1648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6417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37952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8358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789511"/>
              </p:ext>
            </p:extLst>
          </p:nvPr>
        </p:nvGraphicFramePr>
        <p:xfrm>
          <a:off x="4886325" y="1272381"/>
          <a:ext cx="2743200" cy="32289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8392830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019986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047174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8832322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59754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66396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382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529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7029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086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051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0485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6507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54975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25698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6419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2674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9448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50183"/>
                  </a:ext>
                </a:extLst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 flipV="1">
            <a:off x="3552825" y="1714501"/>
            <a:ext cx="1333500" cy="62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552825" y="2337594"/>
            <a:ext cx="13335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12" idx="1"/>
          </p:cNvCxnSpPr>
          <p:nvPr/>
        </p:nvCxnSpPr>
        <p:spPr>
          <a:xfrm>
            <a:off x="3552825" y="2337594"/>
            <a:ext cx="1333500" cy="54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552825" y="2337593"/>
            <a:ext cx="1333500" cy="117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552825" y="2337592"/>
            <a:ext cx="1333500" cy="117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552825" y="2337591"/>
            <a:ext cx="1333500" cy="117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552825" y="2337590"/>
            <a:ext cx="1333500" cy="188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886325" y="1010771"/>
            <a:ext cx="2743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KNN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모델 사용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89988" y="484559"/>
            <a:ext cx="3985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Base Model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604911" y="886265"/>
            <a:ext cx="216686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22490"/>
              </p:ext>
            </p:extLst>
          </p:nvPr>
        </p:nvGraphicFramePr>
        <p:xfrm>
          <a:off x="8210550" y="1701007"/>
          <a:ext cx="2743200" cy="2362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419981708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88336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980410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55345513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20861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52508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313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rowSpan="8"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Train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rowSpan="8"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rowSpan="8"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47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20087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568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3462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62804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2404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2487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37954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905750" y="1272381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for </a:t>
            </a:r>
            <a:r>
              <a:rPr lang="en-US" altLang="ko-KR" b="1" dirty="0" err="1"/>
              <a:t>i</a:t>
            </a:r>
            <a:r>
              <a:rPr lang="en-US" altLang="ko-KR" b="1" dirty="0"/>
              <a:t> in 1:10{</a:t>
            </a:r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905750" y="4203699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}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219575" y="5597683"/>
            <a:ext cx="652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Cross-Validation</a:t>
            </a:r>
            <a:r>
              <a:rPr lang="ko-KR" altLang="en-US" dirty="0"/>
              <a:t>으로 최적의 </a:t>
            </a:r>
            <a:r>
              <a:rPr lang="en-US" altLang="ko-KR" dirty="0"/>
              <a:t>Hyper parameter</a:t>
            </a:r>
            <a:r>
              <a:rPr lang="ko-KR" altLang="en-US" dirty="0"/>
              <a:t>를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67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200525" y="5626258"/>
            <a:ext cx="652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Cross-Validation</a:t>
            </a:r>
            <a:r>
              <a:rPr lang="ko-KR" altLang="en-US" dirty="0"/>
              <a:t>으로 최적의 </a:t>
            </a:r>
            <a:r>
              <a:rPr lang="en-US" altLang="ko-KR" dirty="0"/>
              <a:t>Hyper parameter</a:t>
            </a:r>
            <a:r>
              <a:rPr lang="ko-KR" altLang="en-US" dirty="0"/>
              <a:t>를 찾는 중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A2ED08D-DE41-491A-B47F-2A4631848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474521"/>
              </p:ext>
            </p:extLst>
          </p:nvPr>
        </p:nvGraphicFramePr>
        <p:xfrm>
          <a:off x="809625" y="1272381"/>
          <a:ext cx="2743200" cy="25812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85941866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6039536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535626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79421854"/>
                    </a:ext>
                  </a:extLst>
                </a:gridCol>
              </a:tblGrid>
              <a:tr h="21907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Train 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4623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55635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8495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7992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8017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4992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9356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46286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9093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72907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22977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42496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D180C9C-8A60-49C1-A3D9-1F3186240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02380"/>
              </p:ext>
            </p:extLst>
          </p:nvPr>
        </p:nvGraphicFramePr>
        <p:xfrm>
          <a:off x="809625" y="4801394"/>
          <a:ext cx="2057400" cy="1295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36761551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869292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80556355"/>
                    </a:ext>
                  </a:extLst>
                </a:gridCol>
              </a:tblGrid>
              <a:tr h="2190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4722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0198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1648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6417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37952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83580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703037B2-C4D0-4EF3-A424-9184C95CA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524255"/>
              </p:ext>
            </p:extLst>
          </p:nvPr>
        </p:nvGraphicFramePr>
        <p:xfrm>
          <a:off x="4886325" y="1272381"/>
          <a:ext cx="2743200" cy="32289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8392830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019986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047174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8832322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59754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66396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382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529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7029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086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051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0485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6507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54975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25698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6419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2674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9448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50183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C59F929-1038-419B-974F-536044886963}"/>
              </a:ext>
            </a:extLst>
          </p:cNvPr>
          <p:cNvCxnSpPr/>
          <p:nvPr/>
        </p:nvCxnSpPr>
        <p:spPr>
          <a:xfrm flipV="1">
            <a:off x="3552825" y="1714501"/>
            <a:ext cx="1333500" cy="62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7851899-CDDA-4B56-BC70-3AACA6EF7173}"/>
              </a:ext>
            </a:extLst>
          </p:cNvPr>
          <p:cNvCxnSpPr/>
          <p:nvPr/>
        </p:nvCxnSpPr>
        <p:spPr>
          <a:xfrm>
            <a:off x="3552825" y="2337594"/>
            <a:ext cx="13335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CE68394-DFF2-405B-89F5-0D907D475B2C}"/>
              </a:ext>
            </a:extLst>
          </p:cNvPr>
          <p:cNvCxnSpPr>
            <a:endCxn id="26" idx="1"/>
          </p:cNvCxnSpPr>
          <p:nvPr/>
        </p:nvCxnSpPr>
        <p:spPr>
          <a:xfrm>
            <a:off x="3552825" y="2337594"/>
            <a:ext cx="1333500" cy="54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715CA59-575B-43F9-BEC3-D685B199B61A}"/>
              </a:ext>
            </a:extLst>
          </p:cNvPr>
          <p:cNvCxnSpPr/>
          <p:nvPr/>
        </p:nvCxnSpPr>
        <p:spPr>
          <a:xfrm>
            <a:off x="3552825" y="2337593"/>
            <a:ext cx="1333500" cy="117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6D9CDB2-9109-4917-B9FF-8447AE9DD7B1}"/>
              </a:ext>
            </a:extLst>
          </p:cNvPr>
          <p:cNvCxnSpPr/>
          <p:nvPr/>
        </p:nvCxnSpPr>
        <p:spPr>
          <a:xfrm>
            <a:off x="3552825" y="2337592"/>
            <a:ext cx="1333500" cy="117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E37DF06-C5AC-47A4-AE13-3D03F08A9568}"/>
              </a:ext>
            </a:extLst>
          </p:cNvPr>
          <p:cNvCxnSpPr/>
          <p:nvPr/>
        </p:nvCxnSpPr>
        <p:spPr>
          <a:xfrm>
            <a:off x="3552825" y="2337591"/>
            <a:ext cx="1333500" cy="117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2822D6D-7E3D-4688-ACE0-16DA493ABFBE}"/>
              </a:ext>
            </a:extLst>
          </p:cNvPr>
          <p:cNvCxnSpPr/>
          <p:nvPr/>
        </p:nvCxnSpPr>
        <p:spPr>
          <a:xfrm>
            <a:off x="3552825" y="2337590"/>
            <a:ext cx="1333500" cy="188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D5D941-2797-45C1-9142-69E32B04357B}"/>
              </a:ext>
            </a:extLst>
          </p:cNvPr>
          <p:cNvSpPr/>
          <p:nvPr/>
        </p:nvSpPr>
        <p:spPr>
          <a:xfrm>
            <a:off x="4886325" y="1010771"/>
            <a:ext cx="2743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KNN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모델 사용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D4AB6A-9E8C-4900-8A83-19D608EFBE0F}"/>
              </a:ext>
            </a:extLst>
          </p:cNvPr>
          <p:cNvSpPr/>
          <p:nvPr/>
        </p:nvSpPr>
        <p:spPr>
          <a:xfrm>
            <a:off x="389988" y="484559"/>
            <a:ext cx="3985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Base Model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786AB10-D5E7-4C9C-8A74-AD1EF89C81BD}"/>
              </a:ext>
            </a:extLst>
          </p:cNvPr>
          <p:cNvCxnSpPr/>
          <p:nvPr/>
        </p:nvCxnSpPr>
        <p:spPr>
          <a:xfrm>
            <a:off x="604911" y="886265"/>
            <a:ext cx="216686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F99BBA5-4FC4-45C3-A0A9-9CB3D865B92E}"/>
              </a:ext>
            </a:extLst>
          </p:cNvPr>
          <p:cNvSpPr txBox="1"/>
          <p:nvPr/>
        </p:nvSpPr>
        <p:spPr>
          <a:xfrm>
            <a:off x="7905750" y="1272381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for </a:t>
            </a:r>
            <a:r>
              <a:rPr lang="en-US" altLang="ko-KR" b="1" dirty="0" err="1"/>
              <a:t>i</a:t>
            </a:r>
            <a:r>
              <a:rPr lang="en-US" altLang="ko-KR" b="1" dirty="0"/>
              <a:t> in 1:10{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C2E9A4-1A24-4624-AC67-3C18E716C8B2}"/>
              </a:ext>
            </a:extLst>
          </p:cNvPr>
          <p:cNvSpPr txBox="1"/>
          <p:nvPr/>
        </p:nvSpPr>
        <p:spPr>
          <a:xfrm>
            <a:off x="7905750" y="4203699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}</a:t>
            </a:r>
            <a:endParaRPr lang="ko-KR" altLang="en-US" b="1" dirty="0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D0B5C2BC-D321-4927-960E-538767761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922767"/>
              </p:ext>
            </p:extLst>
          </p:nvPr>
        </p:nvGraphicFramePr>
        <p:xfrm>
          <a:off x="8210550" y="1701007"/>
          <a:ext cx="2743200" cy="2362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419981708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88336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980410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55345513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20861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52508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313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47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20087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rowSpan="6"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568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3462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62804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2404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2487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37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56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235936"/>
              </p:ext>
            </p:extLst>
          </p:nvPr>
        </p:nvGraphicFramePr>
        <p:xfrm>
          <a:off x="8191500" y="1714501"/>
          <a:ext cx="2743200" cy="233362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54613409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1142228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3080205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05619145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2280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rowSpan="4"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Train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35046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151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831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250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39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3244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rowSpan="4"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Train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4806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3091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3798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391908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219575" y="5597683"/>
            <a:ext cx="652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Cross-Validation</a:t>
            </a:r>
            <a:r>
              <a:rPr lang="ko-KR" altLang="en-US" dirty="0"/>
              <a:t>으로 최적의 </a:t>
            </a:r>
            <a:r>
              <a:rPr lang="en-US" altLang="ko-KR" dirty="0"/>
              <a:t>Hyper parameter</a:t>
            </a:r>
            <a:r>
              <a:rPr lang="ko-KR" altLang="en-US" dirty="0"/>
              <a:t>를 찾는 중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D91B2C0-C51E-4EAF-81B2-55D55AB35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474521"/>
              </p:ext>
            </p:extLst>
          </p:nvPr>
        </p:nvGraphicFramePr>
        <p:xfrm>
          <a:off x="809625" y="1272381"/>
          <a:ext cx="2743200" cy="25812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85941866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6039536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535626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79421854"/>
                    </a:ext>
                  </a:extLst>
                </a:gridCol>
              </a:tblGrid>
              <a:tr h="21907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Train 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4623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55635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8495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7992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8017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4992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9356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46286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9093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72907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22977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42496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B17F520-D3C9-429E-9E88-4B3863771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02380"/>
              </p:ext>
            </p:extLst>
          </p:nvPr>
        </p:nvGraphicFramePr>
        <p:xfrm>
          <a:off x="809625" y="4801394"/>
          <a:ext cx="2057400" cy="1295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36761551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869292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80556355"/>
                    </a:ext>
                  </a:extLst>
                </a:gridCol>
              </a:tblGrid>
              <a:tr h="2190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4722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0198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1648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6417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37952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83580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E491518-5FAB-4F6A-B91A-6A1E71EF6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524255"/>
              </p:ext>
            </p:extLst>
          </p:nvPr>
        </p:nvGraphicFramePr>
        <p:xfrm>
          <a:off x="4886325" y="1272381"/>
          <a:ext cx="2743200" cy="32289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8392830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019986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047174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8832322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59754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66396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382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529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7029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086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051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0485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6507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54975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25698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6419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2674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9448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50183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3EC47EB-738C-456D-A299-CB0FD80A9C9C}"/>
              </a:ext>
            </a:extLst>
          </p:cNvPr>
          <p:cNvCxnSpPr/>
          <p:nvPr/>
        </p:nvCxnSpPr>
        <p:spPr>
          <a:xfrm flipV="1">
            <a:off x="3552825" y="1714501"/>
            <a:ext cx="1333500" cy="62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4CF688-357E-474A-8958-389705CA040D}"/>
              </a:ext>
            </a:extLst>
          </p:cNvPr>
          <p:cNvCxnSpPr/>
          <p:nvPr/>
        </p:nvCxnSpPr>
        <p:spPr>
          <a:xfrm>
            <a:off x="3552825" y="2337594"/>
            <a:ext cx="13335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8C7B6A8-E965-4EF2-B6EE-6CA9E7EF4743}"/>
              </a:ext>
            </a:extLst>
          </p:cNvPr>
          <p:cNvCxnSpPr>
            <a:endCxn id="26" idx="1"/>
          </p:cNvCxnSpPr>
          <p:nvPr/>
        </p:nvCxnSpPr>
        <p:spPr>
          <a:xfrm>
            <a:off x="3552825" y="2337594"/>
            <a:ext cx="1333500" cy="54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A0E4C1C-B04D-498A-A7E7-0E3BA0A7C9D5}"/>
              </a:ext>
            </a:extLst>
          </p:cNvPr>
          <p:cNvCxnSpPr/>
          <p:nvPr/>
        </p:nvCxnSpPr>
        <p:spPr>
          <a:xfrm>
            <a:off x="3552825" y="2337593"/>
            <a:ext cx="1333500" cy="117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3145D74-6030-42A5-AF65-ED3EBBC8A788}"/>
              </a:ext>
            </a:extLst>
          </p:cNvPr>
          <p:cNvCxnSpPr/>
          <p:nvPr/>
        </p:nvCxnSpPr>
        <p:spPr>
          <a:xfrm>
            <a:off x="3552825" y="2337592"/>
            <a:ext cx="1333500" cy="117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11DF2AC-081A-48FC-9A1F-5AEE0922C820}"/>
              </a:ext>
            </a:extLst>
          </p:cNvPr>
          <p:cNvCxnSpPr/>
          <p:nvPr/>
        </p:nvCxnSpPr>
        <p:spPr>
          <a:xfrm>
            <a:off x="3552825" y="2337591"/>
            <a:ext cx="1333500" cy="117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430FF63-316F-4F9E-9A6A-94EE9F0E9F3F}"/>
              </a:ext>
            </a:extLst>
          </p:cNvPr>
          <p:cNvCxnSpPr/>
          <p:nvPr/>
        </p:nvCxnSpPr>
        <p:spPr>
          <a:xfrm>
            <a:off x="3552825" y="2337590"/>
            <a:ext cx="1333500" cy="188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A43B8D-51C9-498E-AAE0-0E6202FAB716}"/>
              </a:ext>
            </a:extLst>
          </p:cNvPr>
          <p:cNvSpPr/>
          <p:nvPr/>
        </p:nvSpPr>
        <p:spPr>
          <a:xfrm>
            <a:off x="4886325" y="1010771"/>
            <a:ext cx="2743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KNN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모델 사용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2A8F84-D3A8-4C54-8713-997566910296}"/>
              </a:ext>
            </a:extLst>
          </p:cNvPr>
          <p:cNvSpPr/>
          <p:nvPr/>
        </p:nvSpPr>
        <p:spPr>
          <a:xfrm>
            <a:off x="389988" y="484559"/>
            <a:ext cx="3985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Base Model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C240F08-CBD8-4A61-9D72-20F4CC509DAD}"/>
              </a:ext>
            </a:extLst>
          </p:cNvPr>
          <p:cNvCxnSpPr/>
          <p:nvPr/>
        </p:nvCxnSpPr>
        <p:spPr>
          <a:xfrm>
            <a:off x="604911" y="886265"/>
            <a:ext cx="216686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AC51FB6-77C4-4F2B-A993-EF21AC6855CD}"/>
              </a:ext>
            </a:extLst>
          </p:cNvPr>
          <p:cNvSpPr txBox="1"/>
          <p:nvPr/>
        </p:nvSpPr>
        <p:spPr>
          <a:xfrm>
            <a:off x="7905750" y="1272381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for </a:t>
            </a:r>
            <a:r>
              <a:rPr lang="en-US" altLang="ko-KR" b="1" dirty="0" err="1"/>
              <a:t>i</a:t>
            </a:r>
            <a:r>
              <a:rPr lang="en-US" altLang="ko-KR" b="1" dirty="0"/>
              <a:t> in 1:10{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5017AC-D190-4062-B026-8063C0D733FB}"/>
              </a:ext>
            </a:extLst>
          </p:cNvPr>
          <p:cNvSpPr txBox="1"/>
          <p:nvPr/>
        </p:nvSpPr>
        <p:spPr>
          <a:xfrm>
            <a:off x="7905750" y="4203699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}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1235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45306"/>
              </p:ext>
            </p:extLst>
          </p:nvPr>
        </p:nvGraphicFramePr>
        <p:xfrm>
          <a:off x="8191500" y="1714501"/>
          <a:ext cx="2743200" cy="23241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631527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1609885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557483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9139799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087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rowSpan="6"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Train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16104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2052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197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9619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107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756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9927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279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Train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1846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4731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219575" y="5597683"/>
            <a:ext cx="652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Cross-Validation</a:t>
            </a:r>
            <a:r>
              <a:rPr lang="ko-KR" altLang="en-US" dirty="0"/>
              <a:t>으로 최적의 </a:t>
            </a:r>
            <a:r>
              <a:rPr lang="en-US" altLang="ko-KR" dirty="0"/>
              <a:t>Hyper parameter</a:t>
            </a:r>
            <a:r>
              <a:rPr lang="ko-KR" altLang="en-US" dirty="0"/>
              <a:t>를 찾는 중</a:t>
            </a:r>
            <a:r>
              <a:rPr lang="en-US" altLang="ko-KR" dirty="0"/>
              <a:t>...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D88C8FF-531D-4036-96A1-7F1FA41A2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474521"/>
              </p:ext>
            </p:extLst>
          </p:nvPr>
        </p:nvGraphicFramePr>
        <p:xfrm>
          <a:off x="809625" y="1272381"/>
          <a:ext cx="2743200" cy="25812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85941866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6039536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535626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79421854"/>
                    </a:ext>
                  </a:extLst>
                </a:gridCol>
              </a:tblGrid>
              <a:tr h="21907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Train 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4623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55635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8495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7992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8017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4992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9356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46286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9093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72907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22977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42496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CE5E71E-A49E-4C0C-8CB1-95A8E7805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02380"/>
              </p:ext>
            </p:extLst>
          </p:nvPr>
        </p:nvGraphicFramePr>
        <p:xfrm>
          <a:off x="809625" y="4801394"/>
          <a:ext cx="2057400" cy="1295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36761551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869292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80556355"/>
                    </a:ext>
                  </a:extLst>
                </a:gridCol>
              </a:tblGrid>
              <a:tr h="2190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4722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0198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1648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6417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37952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83580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B4555E3F-161B-4757-82C8-5334A75A9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524255"/>
              </p:ext>
            </p:extLst>
          </p:nvPr>
        </p:nvGraphicFramePr>
        <p:xfrm>
          <a:off x="4886325" y="1272381"/>
          <a:ext cx="2743200" cy="32289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8392830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019986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047174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8832322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59754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66396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382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529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7029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086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051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0485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6507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54975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25698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6419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2674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9448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50183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9A4EE41-7796-4D21-BFDC-C25683F6E842}"/>
              </a:ext>
            </a:extLst>
          </p:cNvPr>
          <p:cNvCxnSpPr/>
          <p:nvPr/>
        </p:nvCxnSpPr>
        <p:spPr>
          <a:xfrm flipV="1">
            <a:off x="3552825" y="1714501"/>
            <a:ext cx="1333500" cy="62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F70C5ED-F2DC-419D-A161-B0EFC1FE9675}"/>
              </a:ext>
            </a:extLst>
          </p:cNvPr>
          <p:cNvCxnSpPr/>
          <p:nvPr/>
        </p:nvCxnSpPr>
        <p:spPr>
          <a:xfrm>
            <a:off x="3552825" y="2337594"/>
            <a:ext cx="13335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2706CF-709F-4196-8788-242D7D997B3C}"/>
              </a:ext>
            </a:extLst>
          </p:cNvPr>
          <p:cNvCxnSpPr>
            <a:endCxn id="26" idx="1"/>
          </p:cNvCxnSpPr>
          <p:nvPr/>
        </p:nvCxnSpPr>
        <p:spPr>
          <a:xfrm>
            <a:off x="3552825" y="2337594"/>
            <a:ext cx="1333500" cy="54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C68187C-467F-4D2E-9C0D-B2B3D0A76C37}"/>
              </a:ext>
            </a:extLst>
          </p:cNvPr>
          <p:cNvCxnSpPr/>
          <p:nvPr/>
        </p:nvCxnSpPr>
        <p:spPr>
          <a:xfrm>
            <a:off x="3552825" y="2337593"/>
            <a:ext cx="1333500" cy="117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3A69DF8-2874-46D8-933C-541CB2B15618}"/>
              </a:ext>
            </a:extLst>
          </p:cNvPr>
          <p:cNvCxnSpPr/>
          <p:nvPr/>
        </p:nvCxnSpPr>
        <p:spPr>
          <a:xfrm>
            <a:off x="3552825" y="2337592"/>
            <a:ext cx="1333500" cy="117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BF793C9-E56E-434C-A32D-93DB114271F2}"/>
              </a:ext>
            </a:extLst>
          </p:cNvPr>
          <p:cNvCxnSpPr/>
          <p:nvPr/>
        </p:nvCxnSpPr>
        <p:spPr>
          <a:xfrm>
            <a:off x="3552825" y="2337591"/>
            <a:ext cx="1333500" cy="117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FFCF09A-49EC-4931-A7BB-C6E27DD210D4}"/>
              </a:ext>
            </a:extLst>
          </p:cNvPr>
          <p:cNvCxnSpPr/>
          <p:nvPr/>
        </p:nvCxnSpPr>
        <p:spPr>
          <a:xfrm>
            <a:off x="3552825" y="2337590"/>
            <a:ext cx="1333500" cy="188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E6BC33B-C6DA-4348-806C-6B4A0D21AD99}"/>
              </a:ext>
            </a:extLst>
          </p:cNvPr>
          <p:cNvSpPr/>
          <p:nvPr/>
        </p:nvSpPr>
        <p:spPr>
          <a:xfrm>
            <a:off x="4886325" y="1010771"/>
            <a:ext cx="2743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KNN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모델 사용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FA41C9-8F6A-408D-8742-77B8489DFCBF}"/>
              </a:ext>
            </a:extLst>
          </p:cNvPr>
          <p:cNvSpPr/>
          <p:nvPr/>
        </p:nvSpPr>
        <p:spPr>
          <a:xfrm>
            <a:off x="389988" y="484559"/>
            <a:ext cx="3985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Base Model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D6FED09-9385-459B-B3A0-A7AFE8DAD443}"/>
              </a:ext>
            </a:extLst>
          </p:cNvPr>
          <p:cNvCxnSpPr/>
          <p:nvPr/>
        </p:nvCxnSpPr>
        <p:spPr>
          <a:xfrm>
            <a:off x="604911" y="886265"/>
            <a:ext cx="216686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9F74A92-5FD4-4ABF-8AF5-6B8BE8BD8C9A}"/>
              </a:ext>
            </a:extLst>
          </p:cNvPr>
          <p:cNvSpPr txBox="1"/>
          <p:nvPr/>
        </p:nvSpPr>
        <p:spPr>
          <a:xfrm>
            <a:off x="7905750" y="1272381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for </a:t>
            </a:r>
            <a:r>
              <a:rPr lang="en-US" altLang="ko-KR" b="1" dirty="0" err="1"/>
              <a:t>i</a:t>
            </a:r>
            <a:r>
              <a:rPr lang="en-US" altLang="ko-KR" b="1" dirty="0"/>
              <a:t> in 1:10{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DC587E-D108-43DB-8FB6-A5D9789C7878}"/>
              </a:ext>
            </a:extLst>
          </p:cNvPr>
          <p:cNvSpPr txBox="1"/>
          <p:nvPr/>
        </p:nvSpPr>
        <p:spPr>
          <a:xfrm>
            <a:off x="7905750" y="4203699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}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20106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461487"/>
              </p:ext>
            </p:extLst>
          </p:nvPr>
        </p:nvGraphicFramePr>
        <p:xfrm>
          <a:off x="8191500" y="1760656"/>
          <a:ext cx="2743200" cy="23241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11419527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222462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1901496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820428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85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rowSpan="8"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Train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rowSpan="8"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rowSpan="8"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21935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4615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068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894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961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132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2382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4859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94861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09998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219575" y="5597683"/>
            <a:ext cx="652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Cross-Validation</a:t>
            </a:r>
            <a:r>
              <a:rPr lang="ko-KR" altLang="en-US" dirty="0"/>
              <a:t>으로 최적의 </a:t>
            </a:r>
            <a:r>
              <a:rPr lang="en-US" altLang="ko-KR" dirty="0"/>
              <a:t>Hyper parameter</a:t>
            </a:r>
            <a:r>
              <a:rPr lang="ko-KR" altLang="en-US" dirty="0"/>
              <a:t>를 찾는 중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1745C63-BA8C-47B0-8BC2-DC1A0EE96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474521"/>
              </p:ext>
            </p:extLst>
          </p:nvPr>
        </p:nvGraphicFramePr>
        <p:xfrm>
          <a:off x="809625" y="1272381"/>
          <a:ext cx="2743200" cy="25812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85941866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6039536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535626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79421854"/>
                    </a:ext>
                  </a:extLst>
                </a:gridCol>
              </a:tblGrid>
              <a:tr h="21907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Train 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4623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55635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8495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7992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8017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4992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9356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46286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9093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72907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22977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42496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07274A2-FE92-4E8D-859B-4E339527B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02380"/>
              </p:ext>
            </p:extLst>
          </p:nvPr>
        </p:nvGraphicFramePr>
        <p:xfrm>
          <a:off x="809625" y="4801394"/>
          <a:ext cx="2057400" cy="1295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36761551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869292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80556355"/>
                    </a:ext>
                  </a:extLst>
                </a:gridCol>
              </a:tblGrid>
              <a:tr h="2190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4722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0198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1648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6417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37952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83580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6BADDF3-8E86-49DC-ADE9-D50676D66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524255"/>
              </p:ext>
            </p:extLst>
          </p:nvPr>
        </p:nvGraphicFramePr>
        <p:xfrm>
          <a:off x="4886325" y="1272381"/>
          <a:ext cx="2743200" cy="32289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8392830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019986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047174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8832322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59754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66396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382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529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7029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086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051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0485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6507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54975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25698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6419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2674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9448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50183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B99E38A-07EE-46FB-B590-AECC1D474D28}"/>
              </a:ext>
            </a:extLst>
          </p:cNvPr>
          <p:cNvCxnSpPr/>
          <p:nvPr/>
        </p:nvCxnSpPr>
        <p:spPr>
          <a:xfrm flipV="1">
            <a:off x="3552825" y="1714501"/>
            <a:ext cx="1333500" cy="62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57368BA-B53C-4822-9584-3C6A6454D199}"/>
              </a:ext>
            </a:extLst>
          </p:cNvPr>
          <p:cNvCxnSpPr/>
          <p:nvPr/>
        </p:nvCxnSpPr>
        <p:spPr>
          <a:xfrm>
            <a:off x="3552825" y="2337594"/>
            <a:ext cx="13335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B8C1113-B76B-45A1-8C0C-44C8C1FB55C7}"/>
              </a:ext>
            </a:extLst>
          </p:cNvPr>
          <p:cNvCxnSpPr>
            <a:endCxn id="26" idx="1"/>
          </p:cNvCxnSpPr>
          <p:nvPr/>
        </p:nvCxnSpPr>
        <p:spPr>
          <a:xfrm>
            <a:off x="3552825" y="2337594"/>
            <a:ext cx="1333500" cy="54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FADC539-4CAA-41D9-A11C-04DE63B6F464}"/>
              </a:ext>
            </a:extLst>
          </p:cNvPr>
          <p:cNvCxnSpPr/>
          <p:nvPr/>
        </p:nvCxnSpPr>
        <p:spPr>
          <a:xfrm>
            <a:off x="3552825" y="2337593"/>
            <a:ext cx="1333500" cy="117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E919B08-2D85-458D-813B-789629FDAC3E}"/>
              </a:ext>
            </a:extLst>
          </p:cNvPr>
          <p:cNvCxnSpPr/>
          <p:nvPr/>
        </p:nvCxnSpPr>
        <p:spPr>
          <a:xfrm>
            <a:off x="3552825" y="2337592"/>
            <a:ext cx="1333500" cy="117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6429E07-F512-4371-9F8E-FA61778B32D7}"/>
              </a:ext>
            </a:extLst>
          </p:cNvPr>
          <p:cNvCxnSpPr/>
          <p:nvPr/>
        </p:nvCxnSpPr>
        <p:spPr>
          <a:xfrm>
            <a:off x="3552825" y="2337591"/>
            <a:ext cx="1333500" cy="117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F94AE57-BF5F-4A99-BB9B-81AB3CC92D68}"/>
              </a:ext>
            </a:extLst>
          </p:cNvPr>
          <p:cNvCxnSpPr/>
          <p:nvPr/>
        </p:nvCxnSpPr>
        <p:spPr>
          <a:xfrm>
            <a:off x="3552825" y="2337590"/>
            <a:ext cx="1333500" cy="188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E53A13-5127-448A-B02C-72FFE43CB24C}"/>
              </a:ext>
            </a:extLst>
          </p:cNvPr>
          <p:cNvSpPr/>
          <p:nvPr/>
        </p:nvSpPr>
        <p:spPr>
          <a:xfrm>
            <a:off x="4886325" y="1010771"/>
            <a:ext cx="2743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KNN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모델 사용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B0CABE1-BF61-4A97-ABC6-E928D37CEDF2}"/>
              </a:ext>
            </a:extLst>
          </p:cNvPr>
          <p:cNvSpPr/>
          <p:nvPr/>
        </p:nvSpPr>
        <p:spPr>
          <a:xfrm>
            <a:off x="389988" y="484559"/>
            <a:ext cx="3985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Base Model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DF300C5-6944-4173-90EF-B3C5EB8938F3}"/>
              </a:ext>
            </a:extLst>
          </p:cNvPr>
          <p:cNvCxnSpPr/>
          <p:nvPr/>
        </p:nvCxnSpPr>
        <p:spPr>
          <a:xfrm>
            <a:off x="604911" y="886265"/>
            <a:ext cx="216686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D55EA2E-C40B-43FB-BE63-4DD14F8E5720}"/>
              </a:ext>
            </a:extLst>
          </p:cNvPr>
          <p:cNvSpPr txBox="1"/>
          <p:nvPr/>
        </p:nvSpPr>
        <p:spPr>
          <a:xfrm>
            <a:off x="7905750" y="1272381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for </a:t>
            </a:r>
            <a:r>
              <a:rPr lang="en-US" altLang="ko-KR" b="1" dirty="0" err="1"/>
              <a:t>i</a:t>
            </a:r>
            <a:r>
              <a:rPr lang="en-US" altLang="ko-KR" b="1" dirty="0"/>
              <a:t> in 1:10{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7D3535-7A83-42F0-BF89-F951AEAB1902}"/>
              </a:ext>
            </a:extLst>
          </p:cNvPr>
          <p:cNvSpPr txBox="1"/>
          <p:nvPr/>
        </p:nvSpPr>
        <p:spPr>
          <a:xfrm>
            <a:off x="7905750" y="4203699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}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81740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17357</TotalTime>
  <Words>1222</Words>
  <Application>Microsoft Office PowerPoint</Application>
  <PresentationFormat>와이드스크린</PresentationFormat>
  <Paragraphs>1215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Stacking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참고자료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박 이삭</cp:lastModifiedBy>
  <cp:revision>362</cp:revision>
  <dcterms:created xsi:type="dcterms:W3CDTF">2018-08-06T07:51:47Z</dcterms:created>
  <dcterms:modified xsi:type="dcterms:W3CDTF">2018-12-23T15:11:14Z</dcterms:modified>
</cp:coreProperties>
</file>