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79" r:id="rId3"/>
    <p:sldId id="376" r:id="rId4"/>
    <p:sldId id="377" r:id="rId5"/>
    <p:sldId id="3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5" autoAdjust="0"/>
    <p:restoredTop sz="73420" autoAdjust="0"/>
  </p:normalViewPr>
  <p:slideViewPr>
    <p:cSldViewPr snapToGrid="0">
      <p:cViewPr varScale="1">
        <p:scale>
          <a:sx n="49" d="100"/>
          <a:sy n="49" d="100"/>
        </p:scale>
        <p:origin x="1866" y="48"/>
      </p:cViewPr>
      <p:guideLst>
        <p:guide pos="3877"/>
        <p:guide orient="horz" pos="2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5A1DC-3B41-432C-9F2A-E5F8336C8D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28E85-41AC-4185-8DA2-2096242338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282357"/>
            <a:ext cx="10772775" cy="10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19348"/>
            <a:ext cx="10753725" cy="5035349"/>
          </a:xfrm>
        </p:spPr>
        <p:txBody>
          <a:bodyPr/>
          <a:lstStyle>
            <a:lvl1pPr>
              <a:spcAft>
                <a:spcPts val="600"/>
              </a:spcAft>
              <a:defRPr sz="2800" b="1"/>
            </a:lvl1pPr>
            <a:lvl2pPr marL="438785" indent="-228600">
              <a:buFont typeface="Wingdings" panose="05000000000000000000" pitchFamily="2" charset="2"/>
              <a:buChar char="§"/>
              <a:defRPr/>
            </a:lvl2pPr>
            <a:lvl3pPr marL="640080" indent="-182880">
              <a:buFont typeface="Arial" panose="020B0604020202020204" pitchFamily="34" charset="0"/>
              <a:buChar char="•"/>
              <a:defRPr/>
            </a:lvl3pPr>
            <a:lvl4pPr marL="914400" indent="-228600">
              <a:buFont typeface="Arial" panose="020B0604020202020204" pitchFamily="34" charset="0"/>
              <a:buChar char="-"/>
              <a:defRPr/>
            </a:lvl4pPr>
            <a:lvl5pPr marL="1188720" indent="-228600">
              <a:buFont typeface="Arial" panose="020B0604020202020204" pitchFamily="34" charset="0"/>
              <a:buChar char="·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9379" y="6596483"/>
            <a:ext cx="500896" cy="226142"/>
          </a:xfr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9%80%92%E5%BD%92" TargetMode="External"/><Relationship Id="rId4" Type="http://schemas.openxmlformats.org/officeDocument/2006/relationships/hyperlink" Target="https://baike.baidu.com/item/%E5%85%94%E5%AD%90%E6%95%B0%E5%88%97" TargetMode="External"/><Relationship Id="rId3" Type="http://schemas.openxmlformats.org/officeDocument/2006/relationships/hyperlink" Target="https://baike.baidu.com/item/%E6%95%B0%E5%AD%A6%E5%AE%B6/1210991" TargetMode="External"/><Relationship Id="rId2" Type="http://schemas.openxmlformats.org/officeDocument/2006/relationships/hyperlink" Target="https://baike.baidu.com/item/%E9%BB%84%E9%87%91%E5%88%86%E5%89%B2/115896" TargetMode="External"/><Relationship Id="rId1" Type="http://schemas.openxmlformats.org/officeDocument/2006/relationships/hyperlink" Target="https://baike.baidu.com/item/%E6%96%90%E6%B3%A2%E9%82%A3%E5%A5%91%E6%95%B0%E5%88%9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194" y="1114426"/>
            <a:ext cx="10898187" cy="5440272"/>
          </a:xfrm>
        </p:spPr>
        <p:txBody>
          <a:bodyPr/>
          <a:lstStyle/>
          <a:p>
            <a:r>
              <a:rPr lang="zh-CN" altLang="en-US" sz="3200" dirty="0"/>
              <a:t>编写程序，判断今天是今年的第几天？提示：可以</a:t>
            </a:r>
            <a:r>
              <a:rPr lang="en-US" altLang="zh-CN" sz="3200" dirty="0"/>
              <a:t>import time </a:t>
            </a:r>
            <a:r>
              <a:rPr lang="zh-CN" altLang="en-US" sz="3200" dirty="0"/>
              <a:t>模块，使用</a:t>
            </a:r>
            <a:r>
              <a:rPr lang="en-US" altLang="zh-CN" sz="3200" dirty="0"/>
              <a:t>time.localtime()</a:t>
            </a:r>
            <a:r>
              <a:rPr lang="zh-CN" altLang="en-US" sz="3200" dirty="0"/>
              <a:t>方法得到当天的年月日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请输出“水仙花数”</a:t>
            </a:r>
            <a:endParaRPr lang="en-US" altLang="zh-CN" dirty="0"/>
          </a:p>
          <a:p>
            <a:r>
              <a:rPr lang="zh-CN" altLang="en-US" dirty="0"/>
              <a:t>水仙花数是指一个三位数，其各位数字的立方</a:t>
            </a:r>
            <a:r>
              <a:rPr lang="zh-CN" altLang="en-US"/>
              <a:t>和恰好与</a:t>
            </a:r>
            <a:r>
              <a:rPr lang="zh-CN" altLang="en-US" dirty="0"/>
              <a:t>该数本身</a:t>
            </a:r>
            <a:r>
              <a:rPr lang="en-US" altLang="zh-CN" dirty="0"/>
              <a:t>.</a:t>
            </a:r>
            <a:r>
              <a:rPr lang="zh-CN" altLang="en-US" dirty="0"/>
              <a:t>比如</a:t>
            </a:r>
            <a:r>
              <a:rPr lang="en-US" altLang="zh-CN" dirty="0"/>
              <a:t>153</a:t>
            </a:r>
            <a:r>
              <a:rPr lang="zh-CN" altLang="en-US" dirty="0"/>
              <a:t>就是一个水仙花数 </a:t>
            </a:r>
            <a:r>
              <a:rPr lang="en-US" altLang="zh-CN" dirty="0"/>
              <a:t>153=1</a:t>
            </a:r>
            <a:r>
              <a:rPr lang="en-US" altLang="zh-CN" baseline="30000" dirty="0"/>
              <a:t>3</a:t>
            </a:r>
            <a:r>
              <a:rPr lang="en-US" altLang="zh-CN" dirty="0"/>
              <a:t>+5</a:t>
            </a:r>
            <a:r>
              <a:rPr lang="en-US" altLang="zh-CN" baseline="30000" dirty="0"/>
              <a:t>3</a:t>
            </a:r>
            <a:r>
              <a:rPr lang="en-US" altLang="zh-CN" dirty="0"/>
              <a:t>+3</a:t>
            </a:r>
            <a:r>
              <a:rPr lang="en-US" altLang="zh-CN" baseline="30000" dirty="0"/>
              <a:t>3</a:t>
            </a:r>
            <a:endParaRPr lang="en-US" altLang="zh-CN" baseline="30000" dirty="0"/>
          </a:p>
          <a:p>
            <a:r>
              <a:rPr lang="zh-CN" altLang="zh-CN" dirty="0"/>
              <a:t>要求：提取百位、十位和个位数据时不使用除法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48" y="1519348"/>
            <a:ext cx="11907078" cy="5035349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hlinkClick r:id="rId1"/>
              </a:rPr>
              <a:t>斐波那契数列</a:t>
            </a:r>
            <a:r>
              <a:rPr lang="zh-CN" altLang="en-US" sz="3200" b="0" dirty="0"/>
              <a:t>（</a:t>
            </a:r>
            <a:r>
              <a:rPr lang="en-US" altLang="zh-CN" sz="3200" b="0" dirty="0"/>
              <a:t>Fibonacci sequence</a:t>
            </a:r>
            <a:r>
              <a:rPr lang="zh-CN" altLang="en-US" sz="3200" b="0" dirty="0"/>
              <a:t>），又称</a:t>
            </a:r>
            <a:r>
              <a:rPr lang="zh-CN" altLang="en-US" sz="3200" b="0" dirty="0">
                <a:hlinkClick r:id="rId2"/>
              </a:rPr>
              <a:t>黄金分割</a:t>
            </a:r>
            <a:r>
              <a:rPr lang="zh-CN" altLang="en-US" sz="3200" b="0" dirty="0"/>
              <a:t>数列、因</a:t>
            </a:r>
            <a:r>
              <a:rPr lang="zh-CN" altLang="en-US" sz="3200" b="0" dirty="0">
                <a:hlinkClick r:id="rId3"/>
              </a:rPr>
              <a:t>数学家</a:t>
            </a:r>
            <a:r>
              <a:rPr lang="zh-CN" altLang="en-US" sz="3200" b="0" dirty="0"/>
              <a:t>列昂纳多</a:t>
            </a:r>
            <a:r>
              <a:rPr lang="en-US" altLang="zh-CN" sz="3200" b="0" dirty="0"/>
              <a:t>·</a:t>
            </a:r>
            <a:r>
              <a:rPr lang="zh-CN" altLang="en-US" sz="3200" b="0" dirty="0"/>
              <a:t>斐波那契（</a:t>
            </a:r>
            <a:r>
              <a:rPr lang="en-US" altLang="zh-CN" sz="3200" b="0" dirty="0" err="1"/>
              <a:t>Leonardoda</a:t>
            </a:r>
            <a:r>
              <a:rPr lang="en-US" altLang="zh-CN" sz="3200" b="0" dirty="0"/>
              <a:t> Fibonacci</a:t>
            </a:r>
            <a:r>
              <a:rPr lang="zh-CN" altLang="en-US" sz="3200" b="0" dirty="0"/>
              <a:t>）以兔子繁殖为例子而引入，故又称为“</a:t>
            </a:r>
            <a:r>
              <a:rPr lang="zh-CN" altLang="en-US" sz="3200" b="0" dirty="0">
                <a:hlinkClick r:id="rId4"/>
              </a:rPr>
              <a:t>兔子数列</a:t>
            </a:r>
            <a:r>
              <a:rPr lang="zh-CN" altLang="en-US" sz="3200" b="0" dirty="0"/>
              <a:t>”，指的是这样一个数列：</a:t>
            </a:r>
            <a:r>
              <a:rPr lang="en-US" altLang="zh-CN" sz="3200" b="0" dirty="0"/>
              <a:t>1</a:t>
            </a:r>
            <a:r>
              <a:rPr lang="zh-CN" altLang="en-US" sz="3200" b="0" dirty="0"/>
              <a:t>、</a:t>
            </a:r>
            <a:r>
              <a:rPr lang="en-US" altLang="zh-CN" sz="3200" b="0" dirty="0"/>
              <a:t>1</a:t>
            </a:r>
            <a:r>
              <a:rPr lang="zh-CN" altLang="en-US" sz="3200" b="0" dirty="0"/>
              <a:t>、</a:t>
            </a:r>
            <a:r>
              <a:rPr lang="en-US" altLang="zh-CN" sz="3200" b="0" dirty="0"/>
              <a:t>2</a:t>
            </a:r>
            <a:r>
              <a:rPr lang="zh-CN" altLang="en-US" sz="3200" b="0" dirty="0"/>
              <a:t>、</a:t>
            </a:r>
            <a:r>
              <a:rPr lang="en-US" altLang="zh-CN" sz="3200" b="0" dirty="0"/>
              <a:t>3</a:t>
            </a:r>
            <a:r>
              <a:rPr lang="zh-CN" altLang="en-US" sz="3200" b="0" dirty="0"/>
              <a:t>、</a:t>
            </a:r>
            <a:r>
              <a:rPr lang="en-US" altLang="zh-CN" sz="3200" b="0" dirty="0"/>
              <a:t>5</a:t>
            </a:r>
            <a:r>
              <a:rPr lang="zh-CN" altLang="en-US" sz="3200" b="0" dirty="0"/>
              <a:t>、</a:t>
            </a:r>
            <a:r>
              <a:rPr lang="en-US" altLang="zh-CN" sz="3200" b="0" dirty="0"/>
              <a:t>8</a:t>
            </a:r>
            <a:r>
              <a:rPr lang="zh-CN" altLang="en-US" sz="3200" b="0" dirty="0"/>
              <a:t>、</a:t>
            </a:r>
            <a:r>
              <a:rPr lang="en-US" altLang="zh-CN" sz="3200" b="0" dirty="0"/>
              <a:t>13</a:t>
            </a:r>
            <a:r>
              <a:rPr lang="zh-CN" altLang="en-US" sz="3200" b="0" dirty="0"/>
              <a:t>、</a:t>
            </a:r>
            <a:r>
              <a:rPr lang="en-US" altLang="zh-CN" sz="3200" b="0" dirty="0"/>
              <a:t>21</a:t>
            </a:r>
            <a:r>
              <a:rPr lang="zh-CN" altLang="en-US" sz="3200" b="0" dirty="0"/>
              <a:t>、</a:t>
            </a:r>
            <a:r>
              <a:rPr lang="en-US" altLang="zh-CN" sz="3200" b="0" dirty="0"/>
              <a:t>34</a:t>
            </a:r>
            <a:r>
              <a:rPr lang="zh-CN" altLang="en-US" sz="3200" b="0" dirty="0"/>
              <a:t>、</a:t>
            </a:r>
            <a:r>
              <a:rPr lang="en-US" altLang="zh-CN" sz="3200" b="0" dirty="0"/>
              <a:t>……</a:t>
            </a:r>
            <a:r>
              <a:rPr lang="zh-CN" altLang="en-US" sz="3200" b="0" dirty="0"/>
              <a:t>在数学上，斐波纳契数列以如下被以</a:t>
            </a:r>
            <a:r>
              <a:rPr lang="zh-CN" altLang="en-US" sz="3200" b="0" dirty="0">
                <a:hlinkClick r:id="rId5"/>
              </a:rPr>
              <a:t>递归</a:t>
            </a:r>
            <a:r>
              <a:rPr lang="zh-CN" altLang="en-US" sz="3200" b="0" dirty="0"/>
              <a:t>的方法定义：</a:t>
            </a:r>
            <a:r>
              <a:rPr lang="en-US" altLang="zh-CN" sz="3200" b="0" dirty="0"/>
              <a:t>F(0)=0</a:t>
            </a:r>
            <a:r>
              <a:rPr lang="zh-CN" altLang="en-US" sz="3200" b="0" dirty="0"/>
              <a:t>，</a:t>
            </a:r>
            <a:r>
              <a:rPr lang="en-US" altLang="zh-CN" sz="3200" b="0" dirty="0"/>
              <a:t>F(1)=1, F(n)=F(n-1)+F(n-2)</a:t>
            </a:r>
            <a:r>
              <a:rPr lang="zh-CN" altLang="en-US" sz="3200" b="0" dirty="0"/>
              <a:t>（</a:t>
            </a:r>
            <a:r>
              <a:rPr lang="en-US" altLang="zh-CN" sz="3200" b="0" dirty="0"/>
              <a:t>n&gt;=2</a:t>
            </a:r>
            <a:r>
              <a:rPr lang="zh-CN" altLang="en-US" sz="3200" b="0" dirty="0"/>
              <a:t>，</a:t>
            </a:r>
            <a:r>
              <a:rPr lang="en-US" altLang="zh-CN" sz="3200" b="0" dirty="0" err="1"/>
              <a:t>n∈N</a:t>
            </a:r>
            <a:r>
              <a:rPr lang="en-US" altLang="zh-CN" sz="3200" b="0" dirty="0"/>
              <a:t>*</a:t>
            </a:r>
            <a:r>
              <a:rPr lang="zh-CN" altLang="en-US" sz="3200" b="0" dirty="0"/>
              <a:t>）在现代物理、准晶体结构、化学等领域，斐波纳契数列都有直接的应用。</a:t>
            </a:r>
            <a:endParaRPr lang="en-US" altLang="zh-CN" sz="3200" b="0" dirty="0"/>
          </a:p>
          <a:p>
            <a:pPr marL="0" indent="0">
              <a:buNone/>
            </a:pPr>
            <a:r>
              <a:rPr lang="zh-CN" altLang="en-US" sz="3200" b="0" dirty="0"/>
              <a:t>问题，请生成斐波拉契数列的函数</a:t>
            </a:r>
            <a:r>
              <a:rPr lang="en-US" altLang="zh-CN" sz="3200" b="0" dirty="0" err="1"/>
              <a:t>fibonacci</a:t>
            </a:r>
            <a:r>
              <a:rPr lang="en-US" altLang="zh-CN" sz="3200" b="0" dirty="0"/>
              <a:t>(n)</a:t>
            </a:r>
            <a:r>
              <a:rPr lang="zh-CN" altLang="en-US" sz="3200" b="0" dirty="0"/>
              <a:t>中小于等于</a:t>
            </a:r>
            <a:r>
              <a:rPr lang="en-US" altLang="zh-CN" sz="3200" b="0" dirty="0"/>
              <a:t>100</a:t>
            </a:r>
            <a:r>
              <a:rPr lang="zh-CN" altLang="en-US" sz="3200" b="0" dirty="0"/>
              <a:t>的所有数</a:t>
            </a:r>
            <a:endParaRPr lang="zh-CN" altLang="en-US" sz="3200" b="0" dirty="0"/>
          </a:p>
          <a:p>
            <a:pPr marL="0" indent="0">
              <a:buNone/>
            </a:pPr>
            <a:r>
              <a:rPr lang="zh-CN" altLang="en-US" sz="3200" b="0" dirty="0"/>
              <a:t>要求函数使用</a:t>
            </a:r>
            <a:r>
              <a:rPr lang="en-US" altLang="zh-CN" sz="3200" b="0" dirty="0"/>
              <a:t>yield</a:t>
            </a:r>
            <a:endParaRPr lang="en-US" altLang="zh-CN" sz="3200" b="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给定一个只包含大小写字母，数字的字符串，比如说</a:t>
            </a:r>
            <a:r>
              <a:rPr lang="en-US" altLang="zh-CN" b="0" dirty="0"/>
              <a:t>“Sorting1234”</a:t>
            </a:r>
            <a:r>
              <a:rPr lang="zh-CN" altLang="en-US" b="0" dirty="0"/>
              <a:t>对其进行排序，保证：</a:t>
            </a:r>
            <a:endParaRPr lang="zh-CN" altLang="en-US" b="0" dirty="0"/>
          </a:p>
          <a:p>
            <a:r>
              <a:rPr lang="zh-CN" altLang="en-US" b="0" dirty="0"/>
              <a:t>所有的数字在字母前面</a:t>
            </a:r>
            <a:endParaRPr lang="en-US" altLang="zh-CN" b="0" dirty="0"/>
          </a:p>
          <a:p>
            <a:r>
              <a:rPr lang="zh-CN" altLang="en-US" b="0" dirty="0"/>
              <a:t>偶数在奇数前面</a:t>
            </a:r>
            <a:endParaRPr lang="en-US" altLang="zh-CN" b="0" dirty="0"/>
          </a:p>
          <a:p>
            <a:r>
              <a:rPr lang="zh-CN" altLang="en-US" b="0" dirty="0"/>
              <a:t>大写字母在小写字母前面</a:t>
            </a:r>
            <a:endParaRPr lang="zh-CN" altLang="en-US" b="0" dirty="0"/>
          </a:p>
          <a:p>
            <a:r>
              <a:rPr lang="zh-CN" altLang="en-US" b="0" dirty="0"/>
              <a:t>要求使用</a:t>
            </a:r>
            <a:r>
              <a:rPr lang="en-US" altLang="zh-CN" b="0" dirty="0"/>
              <a:t>lambda</a:t>
            </a:r>
            <a:endParaRPr lang="zh-CN" altLang="en-US" b="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宽屏</PresentationFormat>
  <Paragraphs>29</Paragraphs>
  <Slides>4</Slides>
  <Notes>3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Metropolitan</vt:lpstr>
      <vt:lpstr>练习</vt:lpstr>
      <vt:lpstr>第四次作业：</vt:lpstr>
      <vt:lpstr>生成器-生成器函数</vt:lpstr>
      <vt:lpstr>lambda表达式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APX SR7.15.5 Feature Sharing &amp; Demo</dc:title>
  <dc:creator>Wang Lei-A17995</dc:creator>
  <cp:lastModifiedBy>洛漪</cp:lastModifiedBy>
  <cp:revision>576</cp:revision>
  <dcterms:created xsi:type="dcterms:W3CDTF">2014-09-17T03:54:00Z</dcterms:created>
  <dcterms:modified xsi:type="dcterms:W3CDTF">2018-12-13T15:43:39Z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