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379" r:id="rId3"/>
    <p:sldId id="385" r:id="rId4"/>
    <p:sldId id="386" r:id="rId5"/>
    <p:sldId id="383" r:id="rId6"/>
    <p:sldId id="38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15" autoAdjust="0"/>
    <p:restoredTop sz="73420" autoAdjust="0"/>
  </p:normalViewPr>
  <p:slideViewPr>
    <p:cSldViewPr snapToGrid="0">
      <p:cViewPr varScale="1">
        <p:scale>
          <a:sx n="49" d="100"/>
          <a:sy n="49" d="100"/>
        </p:scale>
        <p:origin x="1866" y="48"/>
      </p:cViewPr>
      <p:guideLst>
        <p:guide pos="3877"/>
        <p:guide orient="horz" pos="20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5A1DC-3B41-432C-9F2A-E5F8336C8D5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28E85-41AC-4185-8DA2-20962423381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282357"/>
            <a:ext cx="10772775" cy="10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519348"/>
            <a:ext cx="10753725" cy="5035349"/>
          </a:xfrm>
        </p:spPr>
        <p:txBody>
          <a:bodyPr/>
          <a:lstStyle>
            <a:lvl1pPr>
              <a:spcAft>
                <a:spcPts val="600"/>
              </a:spcAft>
              <a:defRPr sz="2800" b="1"/>
            </a:lvl1pPr>
            <a:lvl2pPr marL="438785" indent="-228600">
              <a:buFont typeface="Wingdings" panose="05000000000000000000" pitchFamily="2" charset="2"/>
              <a:buChar char="§"/>
              <a:defRPr/>
            </a:lvl2pPr>
            <a:lvl3pPr marL="640080" indent="-182880">
              <a:buFont typeface="Arial" panose="020B0604020202020204" pitchFamily="34" charset="0"/>
              <a:buChar char="•"/>
              <a:defRPr/>
            </a:lvl3pPr>
            <a:lvl4pPr marL="914400" indent="-228600">
              <a:buFont typeface="Arial" panose="020B0604020202020204" pitchFamily="34" charset="0"/>
              <a:buChar char="-"/>
              <a:defRPr/>
            </a:lvl4pPr>
            <a:lvl5pPr marL="1188720" indent="-228600">
              <a:buFont typeface="Arial" panose="020B0604020202020204" pitchFamily="34" charset="0"/>
              <a:buChar char="·"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19379" y="6596483"/>
            <a:ext cx="500896" cy="226142"/>
          </a:xfrm>
        </p:spPr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45" indent="-3429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15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17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22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194" y="1114426"/>
            <a:ext cx="10898187" cy="5440272"/>
          </a:xfrm>
        </p:spPr>
        <p:txBody>
          <a:bodyPr>
            <a:normAutofit lnSpcReduction="10000"/>
          </a:bodyPr>
          <a:lstStyle/>
          <a:p>
            <a:r>
              <a:rPr lang="zh-CN" altLang="en-US" sz="3200" b="0" dirty="0"/>
              <a:t>编写程序，</a:t>
            </a:r>
            <a:r>
              <a:rPr lang="zh-CN" altLang="en-US" sz="3200" b="0" dirty="0">
                <a:sym typeface="+mn-ea"/>
              </a:rPr>
              <a:t>创建一个类</a:t>
            </a:r>
            <a:r>
              <a:rPr lang="en-US" altLang="zh-CN" sz="3200" b="0" dirty="0">
                <a:sym typeface="+mn-ea"/>
              </a:rPr>
              <a:t>Employee</a:t>
            </a:r>
            <a:r>
              <a:rPr lang="zh-CN" altLang="en-US" sz="3200" b="0" dirty="0">
                <a:sym typeface="+mn-ea"/>
              </a:rPr>
              <a:t>，</a:t>
            </a:r>
            <a:endParaRPr lang="zh-CN" altLang="en-US" sz="3200" b="0" dirty="0">
              <a:sym typeface="+mn-ea"/>
            </a:endParaRPr>
          </a:p>
          <a:p>
            <a:r>
              <a:rPr lang="zh-CN" altLang="en-US" sz="3200" b="0" dirty="0">
                <a:sym typeface="+mn-ea"/>
              </a:rPr>
              <a:t>该类具有下列属性：name、pay，</a:t>
            </a:r>
            <a:endParaRPr lang="zh-CN" altLang="en-US" sz="3200" b="0" dirty="0">
              <a:sym typeface="+mn-ea"/>
            </a:endParaRPr>
          </a:p>
          <a:p>
            <a:r>
              <a:rPr lang="zh-CN" altLang="en-US" sz="3200" b="0" dirty="0">
                <a:sym typeface="+mn-ea"/>
              </a:rPr>
              <a:t>该类具有下列公有方法：</a:t>
            </a:r>
            <a:endParaRPr lang="zh-CN" altLang="en-US" sz="3200" b="0" dirty="0">
              <a:sym typeface="+mn-ea"/>
            </a:endParaRPr>
          </a:p>
          <a:p>
            <a:r>
              <a:rPr lang="en-US" altLang="zh-CN" sz="3200" b="0" dirty="0">
                <a:sym typeface="+mn-ea"/>
              </a:rPr>
              <a:t>1</a:t>
            </a:r>
            <a:r>
              <a:rPr lang="zh-CN" altLang="en-US" sz="3200" b="0" dirty="0">
                <a:sym typeface="+mn-ea"/>
              </a:rPr>
              <a:t>）返回实例对象的姓</a:t>
            </a:r>
            <a:endParaRPr lang="zh-CN" altLang="en-US" sz="3200" b="0" dirty="0">
              <a:sym typeface="+mn-ea"/>
            </a:endParaRPr>
          </a:p>
          <a:p>
            <a:pPr marL="0" indent="0">
              <a:buNone/>
            </a:pPr>
            <a:r>
              <a:rPr lang="zh-CN" altLang="en-US" sz="3200" b="0" dirty="0">
                <a:sym typeface="+mn-ea"/>
              </a:rPr>
              <a:t> </a:t>
            </a:r>
            <a:r>
              <a:rPr lang="en-US" altLang="zh-CN" sz="3200" b="0" dirty="0">
                <a:sym typeface="+mn-ea"/>
              </a:rPr>
              <a:t>2</a:t>
            </a:r>
            <a:r>
              <a:rPr lang="zh-CN" altLang="en-US" sz="3200" b="0" dirty="0">
                <a:sym typeface="+mn-ea"/>
              </a:rPr>
              <a:t>）涨薪，修改薪酬。以上涨薪酬的幅度作为输入参数</a:t>
            </a:r>
            <a:endParaRPr lang="zh-CN" altLang="en-US" sz="3200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194" y="1114426"/>
            <a:ext cx="10898187" cy="5440272"/>
          </a:xfrm>
        </p:spPr>
        <p:txBody>
          <a:bodyPr>
            <a:normAutofit fontScale="80000"/>
          </a:bodyPr>
          <a:lstStyle/>
          <a:p>
            <a:r>
              <a:rPr lang="zh-CN" altLang="en-US" sz="3200" b="0" dirty="0">
                <a:sym typeface="+mn-ea"/>
              </a:rPr>
              <a:t>测试案例为：</a:t>
            </a:r>
            <a:endParaRPr lang="zh-CN" altLang="en-US" sz="3200" b="0" dirty="0">
              <a:sym typeface="+mn-ea"/>
            </a:endParaRPr>
          </a:p>
          <a:p>
            <a:r>
              <a:rPr lang="zh-CN" altLang="en-US" b="0" dirty="0"/>
              <a:t>if __name__=="__main__":</a:t>
            </a:r>
            <a:endParaRPr lang="zh-CN" altLang="en-US" b="0" dirty="0"/>
          </a:p>
          <a:p>
            <a:r>
              <a:rPr lang="zh-CN" altLang="en-US" b="0" dirty="0"/>
              <a:t>    ZhangSan=Employee('张三',8000)</a:t>
            </a:r>
            <a:endParaRPr lang="zh-CN" altLang="en-US" b="0" dirty="0"/>
          </a:p>
          <a:p>
            <a:r>
              <a:rPr lang="zh-CN" altLang="en-US" b="0" dirty="0"/>
              <a:t>    print(ZhangSan.get_last_name())</a:t>
            </a:r>
            <a:endParaRPr lang="zh-CN" altLang="en-US" b="0" dirty="0"/>
          </a:p>
          <a:p>
            <a:r>
              <a:rPr lang="zh-CN" altLang="en-US" b="0" dirty="0"/>
              <a:t>    ZhangSan.pay_raise(0.1)</a:t>
            </a:r>
            <a:endParaRPr lang="zh-CN" altLang="en-US" b="0" dirty="0"/>
          </a:p>
          <a:p>
            <a:r>
              <a:rPr lang="zh-CN" altLang="en-US" b="0" dirty="0"/>
              <a:t>    print(ZhangSan.pay)</a:t>
            </a:r>
            <a:endParaRPr lang="zh-CN" altLang="en-US" b="0" dirty="0"/>
          </a:p>
          <a:p>
            <a:r>
              <a:rPr lang="zh-CN" altLang="en-US" b="0" dirty="0"/>
              <a:t>    Dongfangbubai=Employee('东方不败',5000)</a:t>
            </a:r>
            <a:endParaRPr lang="zh-CN" altLang="en-US" b="0" dirty="0"/>
          </a:p>
          <a:p>
            <a:r>
              <a:rPr lang="zh-CN" altLang="en-US" b="0" dirty="0"/>
              <a:t>    print(Dongfangbubai.get_last_name())</a:t>
            </a:r>
            <a:endParaRPr lang="zh-CN" altLang="en-US" b="0" dirty="0"/>
          </a:p>
          <a:p>
            <a:r>
              <a:rPr lang="zh-CN" altLang="en-US" b="0" dirty="0"/>
              <a:t>    Dongfangbubai.pay_raise(-0.2)</a:t>
            </a:r>
            <a:endParaRPr lang="zh-CN" altLang="en-US" b="0" dirty="0"/>
          </a:p>
          <a:p>
            <a:r>
              <a:rPr lang="zh-CN" altLang="en-US" b="0" dirty="0"/>
              <a:t>    print(Dongfangbubai.pay)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194" y="1114426"/>
            <a:ext cx="10898187" cy="5440272"/>
          </a:xfrm>
        </p:spPr>
        <p:txBody>
          <a:bodyPr>
            <a:normAutofit/>
          </a:bodyPr>
          <a:lstStyle/>
          <a:p>
            <a:r>
              <a:rPr lang="zh-CN" altLang="en-US" sz="3200" b="0" dirty="0"/>
              <a:t>在另一个文件中</a:t>
            </a:r>
            <a:endParaRPr lang="zh-CN" altLang="en-US" sz="3200" b="0" dirty="0"/>
          </a:p>
          <a:p>
            <a:r>
              <a:rPr lang="zh-CN" altLang="en-US" sz="3200" b="0" dirty="0"/>
              <a:t>编写程序，</a:t>
            </a:r>
            <a:r>
              <a:rPr lang="zh-CN" altLang="en-US" sz="3200" b="0" dirty="0">
                <a:sym typeface="+mn-ea"/>
              </a:rPr>
              <a:t>创建一个类</a:t>
            </a:r>
            <a:r>
              <a:rPr lang="en-US" altLang="zh-CN" sz="3200" b="0" dirty="0">
                <a:sym typeface="+mn-ea"/>
              </a:rPr>
              <a:t>Manager</a:t>
            </a:r>
            <a:r>
              <a:rPr lang="zh-CN" altLang="en-US" sz="3200" b="0" dirty="0">
                <a:sym typeface="+mn-ea"/>
              </a:rPr>
              <a:t>，</a:t>
            </a:r>
            <a:endParaRPr lang="zh-CN" altLang="en-US" sz="3200" b="0" dirty="0">
              <a:sym typeface="+mn-ea"/>
            </a:endParaRPr>
          </a:p>
          <a:p>
            <a:r>
              <a:rPr lang="zh-CN" altLang="en-US" sz="3200" b="0" dirty="0">
                <a:sym typeface="+mn-ea"/>
              </a:rPr>
              <a:t>该类具有下列属性：姓名name、薪酬pay，级别</a:t>
            </a:r>
            <a:r>
              <a:rPr lang="en-US" altLang="zh-CN" sz="3200" b="0" dirty="0">
                <a:sym typeface="+mn-ea"/>
              </a:rPr>
              <a:t>level</a:t>
            </a:r>
            <a:r>
              <a:rPr lang="zh-CN" altLang="en-US" sz="3200" b="0" dirty="0">
                <a:sym typeface="+mn-ea"/>
              </a:rPr>
              <a:t>（有</a:t>
            </a:r>
            <a:r>
              <a:rPr lang="en-US" altLang="zh-CN" sz="3200" b="0" dirty="0">
                <a:sym typeface="+mn-ea"/>
              </a:rPr>
              <a:t>“</a:t>
            </a:r>
            <a:r>
              <a:rPr lang="zh-CN" altLang="en-US" sz="3200" b="0" dirty="0">
                <a:sym typeface="+mn-ea"/>
              </a:rPr>
              <a:t>初级</a:t>
            </a:r>
            <a:r>
              <a:rPr lang="en-US" altLang="zh-CN" sz="3200" b="0" dirty="0">
                <a:sym typeface="+mn-ea"/>
              </a:rPr>
              <a:t>”</a:t>
            </a:r>
            <a:r>
              <a:rPr lang="zh-CN" altLang="en-US" sz="3200" b="0" dirty="0">
                <a:sym typeface="+mn-ea"/>
              </a:rPr>
              <a:t>和</a:t>
            </a:r>
            <a:r>
              <a:rPr lang="en-US" altLang="zh-CN" sz="3200" b="0" dirty="0">
                <a:sym typeface="+mn-ea"/>
              </a:rPr>
              <a:t>“</a:t>
            </a:r>
            <a:r>
              <a:rPr lang="zh-CN" altLang="en-US" sz="3200" b="0" dirty="0">
                <a:sym typeface="+mn-ea"/>
              </a:rPr>
              <a:t>高级</a:t>
            </a:r>
            <a:r>
              <a:rPr lang="en-US" altLang="zh-CN" sz="3200" b="0" dirty="0">
                <a:sym typeface="+mn-ea"/>
              </a:rPr>
              <a:t>”</a:t>
            </a:r>
            <a:r>
              <a:rPr lang="zh-CN" altLang="en-US" sz="3200" b="0" dirty="0">
                <a:sym typeface="+mn-ea"/>
              </a:rPr>
              <a:t>两个级别，默认为</a:t>
            </a:r>
            <a:r>
              <a:rPr lang="en-US" altLang="zh-CN" sz="3200" b="0" dirty="0">
                <a:sym typeface="+mn-ea"/>
              </a:rPr>
              <a:t>“</a:t>
            </a:r>
            <a:r>
              <a:rPr lang="zh-CN" altLang="en-US" sz="3200" b="0" dirty="0">
                <a:sym typeface="+mn-ea"/>
              </a:rPr>
              <a:t>初级</a:t>
            </a:r>
            <a:r>
              <a:rPr lang="en-US" altLang="zh-CN" sz="3200" b="0" dirty="0">
                <a:sym typeface="+mn-ea"/>
              </a:rPr>
              <a:t>”</a:t>
            </a:r>
            <a:r>
              <a:rPr lang="zh-CN" altLang="en-US" sz="3200" b="0" dirty="0">
                <a:sym typeface="+mn-ea"/>
              </a:rPr>
              <a:t>）</a:t>
            </a:r>
            <a:endParaRPr lang="zh-CN" altLang="en-US" sz="3200" b="0" dirty="0">
              <a:sym typeface="+mn-ea"/>
            </a:endParaRPr>
          </a:p>
          <a:p>
            <a:r>
              <a:rPr lang="zh-CN" altLang="en-US" sz="3200" b="0" dirty="0">
                <a:sym typeface="+mn-ea"/>
              </a:rPr>
              <a:t>该类具有下列方法：</a:t>
            </a:r>
            <a:endParaRPr lang="zh-CN" altLang="en-US" sz="3200" b="0" dirty="0">
              <a:sym typeface="+mn-ea"/>
            </a:endParaRPr>
          </a:p>
          <a:p>
            <a:r>
              <a:rPr lang="en-US" altLang="zh-CN" sz="3200" b="0" dirty="0">
                <a:sym typeface="+mn-ea"/>
              </a:rPr>
              <a:t>1</a:t>
            </a:r>
            <a:r>
              <a:rPr lang="zh-CN" altLang="en-US" sz="3200" b="0" dirty="0">
                <a:sym typeface="+mn-ea"/>
              </a:rPr>
              <a:t>）返回实例对象的姓</a:t>
            </a:r>
            <a:endParaRPr lang="zh-CN" altLang="en-US" sz="3200" b="0" dirty="0">
              <a:sym typeface="+mn-ea"/>
            </a:endParaRPr>
          </a:p>
          <a:p>
            <a:pPr marL="0" indent="0">
              <a:buNone/>
            </a:pPr>
            <a:r>
              <a:rPr lang="zh-CN" altLang="en-US" sz="3200" b="0" dirty="0">
                <a:sym typeface="+mn-ea"/>
              </a:rPr>
              <a:t> </a:t>
            </a:r>
            <a:r>
              <a:rPr lang="en-US" altLang="zh-CN" sz="3200" b="0" dirty="0">
                <a:sym typeface="+mn-ea"/>
              </a:rPr>
              <a:t>2</a:t>
            </a:r>
            <a:r>
              <a:rPr lang="zh-CN" altLang="en-US" sz="3200" b="0" dirty="0">
                <a:sym typeface="+mn-ea"/>
              </a:rPr>
              <a:t>） 涨薪，修改薪酬。以上涨薪酬的幅度作为输入参数，并且高级经理额外增加</a:t>
            </a:r>
            <a:r>
              <a:rPr lang="en-US" altLang="zh-CN" sz="3200" b="0" dirty="0">
                <a:sym typeface="+mn-ea"/>
              </a:rPr>
              <a:t>1000</a:t>
            </a:r>
            <a:r>
              <a:rPr lang="zh-CN" altLang="en-US" sz="3200" b="0" dirty="0">
                <a:sym typeface="+mn-ea"/>
              </a:rPr>
              <a:t>元，初级经理额外增加</a:t>
            </a:r>
            <a:r>
              <a:rPr lang="en-US" altLang="zh-CN" sz="3200" b="0" dirty="0">
                <a:sym typeface="+mn-ea"/>
              </a:rPr>
              <a:t>500</a:t>
            </a:r>
            <a:r>
              <a:rPr lang="zh-CN" altLang="en-US" sz="3200" b="0" dirty="0">
                <a:sym typeface="+mn-ea"/>
              </a:rPr>
              <a:t>元</a:t>
            </a:r>
            <a:endParaRPr lang="zh-CN" altLang="en-US" sz="3200" dirty="0">
              <a:sym typeface="+mn-ea"/>
            </a:endParaRPr>
          </a:p>
          <a:p>
            <a:pPr marL="0" indent="0">
              <a:buNone/>
            </a:pPr>
            <a:endParaRPr lang="zh-CN" altLang="en-US" sz="3200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194" y="1114426"/>
            <a:ext cx="10898187" cy="5440272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sz="3200" b="0" dirty="0">
                <a:sym typeface="+mn-ea"/>
              </a:rPr>
              <a:t>测试案例为：</a:t>
            </a:r>
            <a:endParaRPr sz="3200" b="0" dirty="0"/>
          </a:p>
          <a:p>
            <a:r>
              <a:rPr sz="3200" b="0" dirty="0"/>
              <a:t>if __name__=="__main__":</a:t>
            </a:r>
            <a:endParaRPr sz="3200" b="0" dirty="0"/>
          </a:p>
          <a:p>
            <a:r>
              <a:rPr sz="3200" b="0" dirty="0"/>
              <a:t>    LiSi=Manager('李四',12000,"初级")</a:t>
            </a:r>
            <a:endParaRPr sz="3200" b="0" dirty="0"/>
          </a:p>
          <a:p>
            <a:r>
              <a:rPr sz="3200" b="0" dirty="0"/>
              <a:t>    print(LiSi.get_last_name())</a:t>
            </a:r>
            <a:endParaRPr sz="3200" b="0" dirty="0"/>
          </a:p>
          <a:p>
            <a:r>
              <a:rPr sz="3200" b="0" dirty="0"/>
              <a:t>    LiSi.pay_raise(0.3)</a:t>
            </a:r>
            <a:endParaRPr sz="3200" b="0" dirty="0"/>
          </a:p>
          <a:p>
            <a:r>
              <a:rPr sz="3200" b="0" dirty="0"/>
              <a:t>    print(round(LiSi.pay))</a:t>
            </a:r>
            <a:endParaRPr sz="3200" b="0" dirty="0"/>
          </a:p>
          <a:p>
            <a:r>
              <a:rPr sz="3200" b="0" dirty="0"/>
              <a:t>    WangWu=Manager('王五',15000,"高级")</a:t>
            </a:r>
            <a:endParaRPr sz="3200" b="0" dirty="0"/>
          </a:p>
          <a:p>
            <a:r>
              <a:rPr sz="3200" b="0" dirty="0"/>
              <a:t>    print(WangWu.get_last_name())</a:t>
            </a:r>
            <a:endParaRPr sz="3200" b="0" dirty="0"/>
          </a:p>
          <a:p>
            <a:r>
              <a:rPr sz="3200" b="0" dirty="0"/>
              <a:t>    WangWu.pay_raise(0.2)</a:t>
            </a:r>
            <a:endParaRPr sz="3200" b="0" dirty="0"/>
          </a:p>
          <a:p>
            <a:r>
              <a:rPr sz="3200" b="0" dirty="0"/>
              <a:t>    print(round(WangWu.pay))</a:t>
            </a:r>
            <a:endParaRPr sz="3200" dirty="0"/>
          </a:p>
          <a:p>
            <a:pPr marL="0" indent="0">
              <a:buNone/>
            </a:pPr>
            <a:endParaRPr lang="zh-CN" altLang="en-US" sz="3200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194" y="1114426"/>
            <a:ext cx="10898187" cy="5440272"/>
          </a:xfrm>
        </p:spPr>
        <p:txBody>
          <a:bodyPr>
            <a:normAutofit/>
          </a:bodyPr>
          <a:lstStyle/>
          <a:p>
            <a:r>
              <a:rPr lang="zh-CN" sz="3200" dirty="0"/>
              <a:t>作业提交方式：</a:t>
            </a:r>
            <a:endParaRPr lang="zh-CN" sz="3200" dirty="0"/>
          </a:p>
          <a:p>
            <a:r>
              <a:rPr lang="zh-CN" sz="3200" dirty="0"/>
              <a:t>电子邮件到我的</a:t>
            </a:r>
            <a:r>
              <a:rPr lang="en-US" altLang="zh-CN" sz="3200" dirty="0"/>
              <a:t>qq</a:t>
            </a:r>
            <a:r>
              <a:rPr lang="zh-CN" altLang="en-US" sz="3200" dirty="0"/>
              <a:t>邮箱</a:t>
            </a:r>
            <a:r>
              <a:rPr lang="en-US" altLang="zh-CN" sz="3200" dirty="0"/>
              <a:t>1469366149@qq.com</a:t>
            </a:r>
            <a:endParaRPr lang="en-US" altLang="zh-CN" sz="3200" dirty="0"/>
          </a:p>
          <a:p>
            <a:r>
              <a:rPr lang="zh-CN" altLang="en-US" sz="3200" dirty="0"/>
              <a:t>每个人建立一个文件夹，文件夹名问</a:t>
            </a:r>
            <a:r>
              <a:rPr lang="en-US" altLang="zh-CN" sz="3200" dirty="0"/>
              <a:t>PyhtonEx</a:t>
            </a:r>
            <a:r>
              <a:rPr lang="en-US" altLang="zh-CN" sz="3200" dirty="0">
                <a:sym typeface="+mn-ea"/>
              </a:rPr>
              <a:t>_{</a:t>
            </a:r>
            <a:r>
              <a:rPr lang="zh-CN" altLang="en-US" sz="3200" dirty="0">
                <a:sym typeface="+mn-ea"/>
              </a:rPr>
              <a:t>你的姓名</a:t>
            </a:r>
            <a:r>
              <a:rPr lang="en-US" altLang="zh-CN" sz="3200" dirty="0">
                <a:sym typeface="+mn-ea"/>
              </a:rPr>
              <a:t>}</a:t>
            </a:r>
            <a:r>
              <a:rPr lang="en-US" altLang="zh-CN" sz="3200" dirty="0"/>
              <a:t>_{</a:t>
            </a:r>
            <a:r>
              <a:rPr lang="zh-CN" altLang="en-US" sz="3200" dirty="0"/>
              <a:t>你自己的学号</a:t>
            </a:r>
            <a:r>
              <a:rPr lang="en-US" altLang="zh-CN" sz="3200" dirty="0"/>
              <a:t>}</a:t>
            </a:r>
            <a:r>
              <a:rPr lang="zh-CN" altLang="en-US" sz="3200" dirty="0"/>
              <a:t>，在该文件夹下新建三个子文件夹，名字分别为第二三周作业，第四周作业，第五六周作业，第七八周作业，在每个文件夹下放好该周布置的作业。</a:t>
            </a:r>
            <a:endParaRPr lang="en-US" altLang="zh-CN" sz="3200" dirty="0"/>
          </a:p>
          <a:p>
            <a:pPr marL="0" indent="0">
              <a:buNone/>
            </a:pPr>
            <a:r>
              <a:rPr lang="zh-CN" sz="3200" dirty="0"/>
              <a:t>提交的截止时间：</a:t>
            </a:r>
            <a:r>
              <a:rPr lang="en-US" altLang="zh-CN" sz="3200" dirty="0"/>
              <a:t>2018</a:t>
            </a:r>
            <a:r>
              <a:rPr lang="zh-CN" altLang="en-US" sz="3200" dirty="0"/>
              <a:t>年</a:t>
            </a:r>
            <a:r>
              <a:rPr lang="en-US" altLang="zh-CN" sz="3200" dirty="0"/>
              <a:t>12</a:t>
            </a:r>
            <a:r>
              <a:rPr lang="zh-CN" altLang="en-US" sz="3200" dirty="0"/>
              <a:t>月</a:t>
            </a:r>
            <a:r>
              <a:rPr lang="en-US" altLang="zh-CN" sz="3200" dirty="0"/>
              <a:t>25</a:t>
            </a:r>
            <a:r>
              <a:rPr lang="zh-CN" altLang="en-US" sz="3200" dirty="0"/>
              <a:t>日</a:t>
            </a:r>
            <a:r>
              <a:rPr lang="en-US" altLang="zh-CN" sz="3200" dirty="0"/>
              <a:t>24</a:t>
            </a:r>
            <a:r>
              <a:rPr lang="zh-CN" altLang="en-US" sz="3200" dirty="0"/>
              <a:t>：</a:t>
            </a:r>
            <a:r>
              <a:rPr lang="en-US" altLang="zh-CN" sz="3200" dirty="0"/>
              <a:t>00</a:t>
            </a:r>
            <a:endParaRPr sz="3200" dirty="0"/>
          </a:p>
          <a:p>
            <a:pPr marL="0" indent="0">
              <a:buNone/>
            </a:pPr>
            <a:endParaRPr lang="zh-CN" altLang="en-US" sz="3200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WPS 演示</Application>
  <PresentationFormat>宽屏</PresentationFormat>
  <Paragraphs>57</Paragraphs>
  <Slides>5</Slides>
  <Notes>3</Notes>
  <HiddenSlides>0</HiddenSlides>
  <MMClips>2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Metropolitan</vt:lpstr>
      <vt:lpstr>面向对象</vt:lpstr>
      <vt:lpstr>面向对象</vt:lpstr>
      <vt:lpstr>面向对象</vt:lpstr>
      <vt:lpstr>面向对象</vt:lpstr>
      <vt:lpstr>面向对象</vt:lpstr>
    </vt:vector>
  </TitlesOfParts>
  <Company>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APX SR7.15.5 Feature Sharing &amp; Demo</dc:title>
  <dc:creator>Wang Lei-A17995</dc:creator>
  <cp:lastModifiedBy>洛漪</cp:lastModifiedBy>
  <cp:revision>587</cp:revision>
  <dcterms:created xsi:type="dcterms:W3CDTF">2014-09-17T03:54:00Z</dcterms:created>
  <dcterms:modified xsi:type="dcterms:W3CDTF">2018-12-21T06:20:40Z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