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Gothic A1 SemiBold"/>
      <p:regular r:id="rId34"/>
      <p:bold r:id="rId35"/>
    </p:embeddedFont>
    <p:embeddedFont>
      <p:font typeface="Gothic A1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8F5BD1-963D-4C39-83C7-604F9E60A0EF}">
  <a:tblStyle styleId="{9C8F5BD1-963D-4C39-83C7-604F9E60A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GothicA1SemiBold-bold.fntdata"/><Relationship Id="rId12" Type="http://schemas.openxmlformats.org/officeDocument/2006/relationships/slide" Target="slides/slide5.xml"/><Relationship Id="rId34" Type="http://schemas.openxmlformats.org/officeDocument/2006/relationships/font" Target="fonts/GothicA1SemiBold-regular.fntdata"/><Relationship Id="rId15" Type="http://schemas.openxmlformats.org/officeDocument/2006/relationships/slide" Target="slides/slide8.xml"/><Relationship Id="rId37" Type="http://schemas.openxmlformats.org/officeDocument/2006/relationships/font" Target="fonts/GothicA1-bold.fntdata"/><Relationship Id="rId14" Type="http://schemas.openxmlformats.org/officeDocument/2006/relationships/slide" Target="slides/slide7.xml"/><Relationship Id="rId36" Type="http://schemas.openxmlformats.org/officeDocument/2006/relationships/font" Target="fonts/GothicA1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c6104fa3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2c6104fa3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2c6104fa3_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2c6104fa3_1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2c6104fa3_1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82c6104fa3_15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2c6104fa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 오는 날을 따로 구별하여 평균량을 비교하였더니 차이를 보여준다.</a:t>
            </a:r>
            <a:endParaRPr/>
          </a:p>
        </p:txBody>
      </p:sp>
      <p:sp>
        <p:nvSpPr>
          <p:cNvPr id="295" name="Google Shape;295;g82c6104fa3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2c6104fa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 선호도는 각각의 사원들이 가장 많이 찾았던 곳으로 추출</a:t>
            </a:r>
            <a:endParaRPr/>
          </a:p>
        </p:txBody>
      </p:sp>
      <p:sp>
        <p:nvSpPr>
          <p:cNvPr id="306" name="Google Shape;306;g82c6104fa3_0_6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2c6104fa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82c6104fa3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2c6104fa3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82c6104fa3_9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2bb4796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2bb479648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2c6104fa3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82c6104fa3_3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2c6104fa3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2c6104fa3_9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c6104fa3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82c6104fa3_9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c6104fa3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2c6104fa3_5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2bb4796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2bb479648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2c6104fa3_1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저번주 + 강수량을 이용한 하루 취식량 LM</a:t>
            </a:r>
            <a:endParaRPr/>
          </a:p>
        </p:txBody>
      </p:sp>
      <p:sp>
        <p:nvSpPr>
          <p:cNvPr id="413" name="Google Shape;413;g82c6104fa3_13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bb4796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82bb479648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2bb47964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브랜드별 LM </a:t>
            </a:r>
            <a:endParaRPr/>
          </a:p>
        </p:txBody>
      </p:sp>
      <p:sp>
        <p:nvSpPr>
          <p:cNvPr id="450" name="Google Shape;450;g82bb47964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2bb47964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82bb479648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c6104fa3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82c6104fa3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2c6104fa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82c6104fa3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c6104fa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2c6104fa3_0_5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c6104fa3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사원 / 성별 / 년도  + 사원 / 브랜드 / 날짜 / 메뉴 / 먹은 수 / 가격 + 날짜 / 온도 / 강수량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시킨 Data와 그 이유?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날씨 -&gt; 온도 , 강수량 -&gt; 건물 내의 지하의 위치하기 때문에 영향을 받을 것으로 생각.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추가적으로 결혼 여부 ,  가구 수 등과 같은 추가적인 data가 있었으면 ..?</a:t>
            </a:r>
            <a:endParaRPr/>
          </a:p>
        </p:txBody>
      </p:sp>
      <p:sp>
        <p:nvSpPr>
          <p:cNvPr id="152" name="Google Shape;152;g82c6104fa3_1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2c6104fa3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arules - 상관관계 분석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dplyr ,stringr = 문자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forecast 및 ttr 은 시계열 분석 시 사용 해보았다.</a:t>
            </a:r>
            <a:endParaRPr/>
          </a:p>
        </p:txBody>
      </p:sp>
      <p:sp>
        <p:nvSpPr>
          <p:cNvPr id="189" name="Google Shape;189;g82c6104fa3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c6104fa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기상청 사이트 내의 class로 접근하여</a:t>
            </a:r>
            <a:r>
              <a:rPr lang="ko">
                <a:solidFill>
                  <a:schemeClr val="dk1"/>
                </a:solidFill>
              </a:rPr>
              <a:t> 자료를 수집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값만 알고 싶어 정규 표현식을 이용하였다.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문자열에 대한 전처리는 정규표현식 str_replace_all을 이용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2c6104fa3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bb47964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총 data는 10만 개 넘게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요일별로 나누었을 때 373일 정도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토요일은 특정 브랜드만 판매하기 때문에 토요일을 제외하고 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2bb479648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2c6104fa3_1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2c6104fa3_13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2c6104fa3_1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82c6104fa3_13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Relationship Id="rId5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eather.go.kr/weather/climate/past_cal.jsp?stn=108&amp;yy=2018&amp;mm=1&amp;obs=1&amp;x=17&amp;y=1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342895" y="2522346"/>
            <a:ext cx="8258100" cy="0"/>
          </a:xfrm>
          <a:prstGeom prst="straightConnector1">
            <a:avLst/>
          </a:prstGeom>
          <a:noFill/>
          <a:ln cap="flat" cmpd="sng" w="22225">
            <a:solidFill>
              <a:srgbClr val="EAE9EF">
                <a:alpha val="5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5"/>
          <p:cNvSpPr txBox="1"/>
          <p:nvPr/>
        </p:nvSpPr>
        <p:spPr>
          <a:xfrm>
            <a:off x="1210381" y="1697850"/>
            <a:ext cx="7018500" cy="7617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74000" fadeDir="5400000" kx="0" rotWithShape="0" algn="bl" stA="24000" stPos="0" sy="-100000" ky="0"/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 데이터 수요량 예측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5400525" y="4386475"/>
            <a:ext cx="315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김남준</a:t>
            </a:r>
            <a:r>
              <a:rPr b="1" lang="ko" sz="18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김욱성 박두의 양명호</a:t>
            </a:r>
            <a:endParaRPr b="1" sz="18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90535" y="1486942"/>
            <a:ext cx="771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>
                <a:solidFill>
                  <a:srgbClr val="EAE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600">
              <a:solidFill>
                <a:srgbClr val="EAE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7914905" y="1437442"/>
            <a:ext cx="886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>
                <a:solidFill>
                  <a:srgbClr val="EAE9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6600">
              <a:solidFill>
                <a:srgbClr val="EAE9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0" y="823800"/>
            <a:ext cx="5737800" cy="41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5957125" y="823800"/>
            <a:ext cx="3035100" cy="3018000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#남녀 비율 나누기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mpercent &lt;- gender %&gt;% filter(gender$GENDER=='남') %&gt;% group_by(BRAND) %&gt;% summarise(man=n()/768817*100)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fpercent &lt;- gender %&gt;% filter(gender$GENDER=='여') %&gt;% group_by(BRAND) %&gt;% summarise(women=n()/262538*100)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#데이터 조인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percent &lt;-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merge(mpercent,fpercent,by='BRAND')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#자료구조 변경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library(reshape2)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percent &lt;- melt(percent,id='BRAND')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#데이터 시각화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ggplot(data=percent, aes(x=BRAND,y=value,fill=variable))+geom_col(position='dodge')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5412350" y="3905375"/>
            <a:ext cx="3579900" cy="1104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각 성별에 대한 비율을 구하고 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시각화 시켰더니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TakeOut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여성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싱푸차이나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남성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수요가 높은것을 알 수 있음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3339450" y="823800"/>
            <a:ext cx="2525700" cy="324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성별에 따른 브랜드 선호도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성별에 따른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0" y="884375"/>
            <a:ext cx="6013725" cy="41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6155175" y="65700"/>
            <a:ext cx="28797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6183525" y="930800"/>
            <a:ext cx="2823000" cy="2026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출생년도 범주화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각 나이대별 브랜드 그룹화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나이대별 비율 구하고 데이터 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프레임 생성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자료구조 변경 후 시각화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4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(성별에 따른 브랜드별 선호도 코드와 동일)</a:t>
            </a:r>
            <a:endParaRPr sz="1000">
              <a:solidFill>
                <a:srgbClr val="F4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6070200" y="3091750"/>
            <a:ext cx="2971800" cy="1966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KOREAN1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을 포함한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한식브랜드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들에서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50~60년대생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비교적 높은 수요가 보이고 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TakeOut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80~90년대생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뚜렷하게 높은 수요가 보임.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이 외에도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양식 브랜드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80~90년대생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수요가 비교적 높은 것을 볼 수 있음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3537525" y="884375"/>
            <a:ext cx="2561100" cy="410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나이대에 따른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연령에 따른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" y="1200250"/>
            <a:ext cx="4842825" cy="38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2443138" y="1200250"/>
            <a:ext cx="25164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 오는 날 평균 취식량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028325" y="1670063"/>
            <a:ext cx="39633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비가 온날의 판매량 / 비가 왔던 날 갯수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269293 / 104 = 2589.3557692307691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비가 오지 않는 날의 판매량 / 비가 오지 않는 날 갯수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762062 / 306 = 2490.3986928104573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korean1_rain_sum=KOREAN %&gt;%group_by( rain) %&gt;% summarise(a_sum=sum(QUANTITY) 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length(unique(df$SELL_DATE[df$rain==0&amp;df$BRAND=='KOREAN1']))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length(unique(df$SELL_DATE[df$rain!=0&amp;df$BRAND=='KOREAN1']))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비 오는 날과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/>
        </p:nvSpPr>
        <p:spPr>
          <a:xfrm>
            <a:off x="4895875" y="1892625"/>
            <a:ext cx="40938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#사원들 중에서 아예 안 먹은 사람도 있다.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먹는 사람들 평균 -&gt; 100명을 기준으로 단골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mean(people_eat$QUANTITY) #97.57379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#브랜드 선호도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custom_data = arrange(people_eat,desc(QUANTITY))$CUSTOMER_ID[1:4191 ]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for(i in 1:length(custom_data)){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custom1 = subset(samsung, CUSTOMER_ID==custom_data[i])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t = table(custom1$BRAND)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best=names(t)[t == max(t)]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print(best)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samsung$brand_prefer[samsung$CUSTOMER_ID==custom_data[i]]=best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063"/>
            <a:ext cx="1982250" cy="1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6125"/>
            <a:ext cx="4591076" cy="2633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/>
          <p:nvPr/>
        </p:nvSpPr>
        <p:spPr>
          <a:xfrm>
            <a:off x="152400" y="672075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사원 중 식당 이용여부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2761375" y="1892625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단골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단골의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4895875" y="1301800"/>
            <a:ext cx="40485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#토요일 제거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 = df[!(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weekdays(as.Date(df$SELL_DATE)) 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 "토요일" ), 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table(df$day)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#일일 평균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temp2 = df %&gt;% group_by(SELL_DATE)%&gt;%summarise(a_sum=sum(QUANTITY))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summary(temp2$a_sum)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boxplot(temp2$a_sum)$stats #2379 ~ 3626 이상치 제거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temp2 = subset(temp2, a_sum&gt;=2379 &amp; a_sum&lt;=3626)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mean(temp2$a_sum, na.rm = FALSE) #3028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단골의 일일 평균 - 2634.551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비단골의 일일 평균 - 325.0756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TAKEOUT 일일 평균 - 479.9353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2761375" y="1923650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0" y="2327150"/>
            <a:ext cx="4493125" cy="258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50" y="988475"/>
            <a:ext cx="1949675" cy="1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/>
          <p:nvPr/>
        </p:nvSpPr>
        <p:spPr>
          <a:xfrm>
            <a:off x="264500" y="687425"/>
            <a:ext cx="19356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하루 단골 비율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4743475" y="3757800"/>
            <a:ext cx="4284300" cy="1154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단골과 신규를 나누어 하루 방문객 수를 예측하여 방문객 내에서 가중치로 나누어 브랜드 선호도로 각 브랜드별 몇 명이 먹었는지를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예측.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신규 유입자의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412750"/>
            <a:ext cx="4046651" cy="34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50" y="823800"/>
            <a:ext cx="4046648" cy="260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/>
        </p:nvSpPr>
        <p:spPr>
          <a:xfrm>
            <a:off x="331150" y="772775"/>
            <a:ext cx="4381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# 요일별 판매량을 브랜드와 성별로 분류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densityplot(~ date2 | factor(BRAND), groups = GENDER, data = data, auto.key = T)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# 브랜드별 판매량을 요일과 성별로 분류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densityplot(~ BRAND2 | factor(date), groups = GENDER, data = data, auto.key =  T)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4572000" y="3426475"/>
            <a:ext cx="42972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스냅스낵의 경우 남녀에 관계없이 월화수에 비해 목금에 더 많이 팔리는 것을 알 수 있고 탕맛기픈은 남성들의 판매량이 요일이 지날수록 감소한다. 또한 남녀에 관계없이 아시안픽스는 목요일에 매출이 낮고, KOREAN1은 월요일에 매출이 높은 것을 알 수 있다.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ㆍ요일에 관계없이 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여성이 남성에 비해 테이크아웃을 많이 먹는 것을 알 수 있고, 남성이 여성에 비해 싱푸차이나를 많이 먹는 것을 알 수 있다.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요일과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/>
        </p:nvSpPr>
        <p:spPr>
          <a:xfrm>
            <a:off x="385300" y="1037000"/>
            <a:ext cx="4602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샌드위치 휴일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주말과 공휴일 사이에 위치한 평일로 정의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판매량이 급감하는 경향을 보임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하위 5개 날짜와 샌드위치 휴일이 일치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검증군에서도 같은 경향을 보일 것으로 예측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2" name="Google Shape;352;p40"/>
          <p:cNvGraphicFramePr/>
          <p:nvPr/>
        </p:nvGraphicFramePr>
        <p:xfrm>
          <a:off x="6361238" y="371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{9C8F5BD1-963D-4C39-83C7-604F9E60A0EF}</a:tableStyleId>
              </a:tblPr>
              <a:tblGrid>
                <a:gridCol w="1083525"/>
                <a:gridCol w="1083525"/>
              </a:tblGrid>
              <a:tr h="63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전체 평균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샌드위치 휴일 평균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1640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3" name="Google Shape;353;p40"/>
          <p:cNvGrpSpPr/>
          <p:nvPr/>
        </p:nvGrpSpPr>
        <p:grpSpPr>
          <a:xfrm>
            <a:off x="5810852" y="717593"/>
            <a:ext cx="3115435" cy="2880819"/>
            <a:chOff x="4876975" y="1250950"/>
            <a:chExt cx="3820276" cy="3479250"/>
          </a:xfrm>
        </p:grpSpPr>
        <p:pic>
          <p:nvPicPr>
            <p:cNvPr id="354" name="Google Shape;35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6975" y="1250950"/>
              <a:ext cx="3820276" cy="3479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40"/>
            <p:cNvSpPr/>
            <p:nvPr/>
          </p:nvSpPr>
          <p:spPr>
            <a:xfrm>
              <a:off x="5376975" y="2427725"/>
              <a:ext cx="679200" cy="679200"/>
            </a:xfrm>
            <a:prstGeom prst="mathMultiply">
              <a:avLst>
                <a:gd fmla="val 13394" name="adj1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910375" y="2427725"/>
              <a:ext cx="679200" cy="679200"/>
            </a:xfrm>
            <a:prstGeom prst="mathMultiply">
              <a:avLst>
                <a:gd fmla="val 13394" name="adj1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476275" y="3376625"/>
              <a:ext cx="480600" cy="480600"/>
            </a:xfrm>
            <a:prstGeom prst="donut">
              <a:avLst>
                <a:gd fmla="val 15617" name="adj"/>
              </a:avLst>
            </a:prstGeom>
            <a:solidFill>
              <a:srgbClr val="00AD3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40"/>
          <p:cNvSpPr/>
          <p:nvPr/>
        </p:nvSpPr>
        <p:spPr>
          <a:xfrm>
            <a:off x="461500" y="2903100"/>
            <a:ext cx="4002900" cy="208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Training Set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2018-03-02 (삼일절 다음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2018-05-21 (석가탄신일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2018-10-08 (한글날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2018-12-24 (크리스마스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2018-12-31 (신정 전 날)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Set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2019-06-07 (현충일 다음날)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175" y="890048"/>
            <a:ext cx="3231100" cy="2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2804600" y="1357525"/>
            <a:ext cx="242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517"/>
                </a:solidFill>
              </a:rPr>
              <a:t>판매량에 따른 브랜드</a:t>
            </a:r>
            <a:endParaRPr>
              <a:solidFill>
                <a:srgbClr val="FFD517"/>
              </a:solidFill>
            </a:endParaRPr>
          </a:p>
        </p:txBody>
      </p:sp>
      <p:sp>
        <p:nvSpPr>
          <p:cNvPr id="365" name="Google Shape;365;p41"/>
          <p:cNvSpPr txBox="1"/>
          <p:nvPr>
            <p:ph idx="2" type="body"/>
          </p:nvPr>
        </p:nvSpPr>
        <p:spPr>
          <a:xfrm>
            <a:off x="725625" y="1645075"/>
            <a:ext cx="1883700" cy="220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</a:rPr>
              <a:t>메뉴 TOP3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김밥              21855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샐러드팩        20428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한식도시락     18860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</a:rPr>
              <a:t>브랜드 TOP2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Take Out      157326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KOREAN1     138422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6" name="Google Shape;366;p41"/>
          <p:cNvSpPr txBox="1"/>
          <p:nvPr>
            <p:ph idx="3" type="body"/>
          </p:nvPr>
        </p:nvSpPr>
        <p:spPr>
          <a:xfrm>
            <a:off x="5908050" y="815625"/>
            <a:ext cx="22389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517"/>
                </a:solidFill>
              </a:rPr>
              <a:t>판매량에 </a:t>
            </a:r>
            <a:r>
              <a:rPr lang="ko">
                <a:solidFill>
                  <a:srgbClr val="FFD517"/>
                </a:solidFill>
              </a:rPr>
              <a:t>따른 메뉴</a:t>
            </a:r>
            <a:endParaRPr>
              <a:solidFill>
                <a:srgbClr val="FFD517"/>
              </a:solidFill>
            </a:endParaRPr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831" y="1497825"/>
            <a:ext cx="3342644" cy="31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540000" y="1018125"/>
            <a:ext cx="4909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분석목적 : </a:t>
            </a: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판매량에 따른 메뉴, 브랜드 시각화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662" y="2064988"/>
            <a:ext cx="1956065" cy="17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653025" y="3853675"/>
            <a:ext cx="45207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분석결과 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판매량이 높은 메뉴와 브랜드가 전부 Take Out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것으로 보아 사람들이 Take Out을 선호한다고 알 수 있음.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워드 클라우드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4400550" y="938025"/>
            <a:ext cx="4484400" cy="2774400"/>
          </a:xfrm>
          <a:prstGeom prst="rect">
            <a:avLst/>
          </a:prstGeom>
          <a:noFill/>
          <a:ln cap="flat" cmpd="sng" w="19050">
            <a:solidFill>
              <a:srgbClr val="FFD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필요한 데이만 추출 및 transaction으로 형변환 객체 생성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transdata &lt;- data[,c(1,4)]   # 1: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CUSTOMER_ID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2: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write.csv(transdata, "C:/Users/transdata.csv",quote = F, 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row.names = F)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tdata &lt;- read.transactions("transdata.csv", format = "single",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sep = ",", cols = c(1,2), rm.duplicates = F, encoding = "UTF-8")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tdata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</a:rPr>
              <a:t># items : MENU  /  transactionID : CUSTOMER_ID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transactions in sparse format with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10569 transactions (rows) and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560 items (columns)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지지도 10% , 신뢰도 65% 적용된 연관규칙 110개 생성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trdata &lt;- apriori(tdata, parameter = list(supp=0.1, conf=0.65, maxlen=2))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신뢰도기준 내림차순 정렬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trdata2 &lt;- sort(trdata, decreasing = T, by="confidence")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inspect(trdata2)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연관규칙 시각화 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x11()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plot(tdata2)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x11()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plot(trdata2, method = "graph")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938025"/>
            <a:ext cx="4035702" cy="384029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4473150" y="3886700"/>
            <a:ext cx="4411800" cy="840900"/>
          </a:xfrm>
          <a:prstGeom prst="rect">
            <a:avLst/>
          </a:prstGeom>
          <a:noFill/>
          <a:ln cap="flat" cmpd="sng" w="28575">
            <a:solidFill>
              <a:srgbClr val="FFD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대체로 전에 먹은 음식에 따라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‘부대찌개&amp;라면사리’ , ‘옛날자장면’ , ‘김밥’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등을 많이 먹는것으로 보인다.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연관성 분석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/>
        </p:nvSpPr>
        <p:spPr>
          <a:xfrm>
            <a:off x="4513075" y="4032750"/>
            <a:ext cx="43929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1" name="Google Shape;3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25" y="823800"/>
            <a:ext cx="4617925" cy="3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3"/>
          <p:cNvSpPr txBox="1"/>
          <p:nvPr/>
        </p:nvSpPr>
        <p:spPr>
          <a:xfrm>
            <a:off x="5128425" y="733800"/>
            <a:ext cx="35475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지지도 10%, 신뢰도 65% 적용된 연관규칙 110개 중 30개만 신뢰도 기준 내림차순해서 보면 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신뢰도 최대값은 81%이며 향상도는 항상 1을 넘는 것으로 보인다.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025" y="1661125"/>
            <a:ext cx="3240300" cy="31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5" name="Google Shape;395;p43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연관성 분석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421380" y="200695"/>
            <a:ext cx="2301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36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923124" y="1195968"/>
            <a:ext cx="386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1</a:t>
            </a:r>
            <a:endParaRPr b="1" i="0" sz="3000" u="none" cap="none" strike="noStrike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2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3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4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5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6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7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421375" y="1195975"/>
            <a:ext cx="4233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독립, 종속 변수</a:t>
            </a:r>
            <a:endParaRPr b="1" i="0" sz="3000" u="none" cap="none" strike="noStrike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PACKAGE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크롤링 및 전처리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자료 시각화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워드 클라우드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연관성 분석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예측 결과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 정확도 평가 기준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387600" y="1208850"/>
            <a:ext cx="7285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</a:t>
            </a: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브랜드 수요량 예측  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13개 브랜드 별 2019-05-25 ~ 2019-07-31 검증 데이터의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(Mean Absolute Error) 측정값 평균(토/일/공휴일 제외)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예측 수요 대비 13개 브랜드 별 예측 수요의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측정 후 13개의 평균값으로 평가 </a:t>
            </a: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(낮을수록 유리)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775" y="2303800"/>
            <a:ext cx="2393200" cy="14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00" y="3189350"/>
            <a:ext cx="5934524" cy="1755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8087000" y="3717950"/>
            <a:ext cx="1297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공식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6375900" y="4633675"/>
            <a:ext cx="2128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 예시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/>
        </p:nvSpPr>
        <p:spPr>
          <a:xfrm>
            <a:off x="1825925" y="21310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사원번호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053700" y="11508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4753425" y="30008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판매일자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977500" y="29836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4384450" y="19947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3767500" y="1078426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6633700" y="23193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6765225" y="12043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강수량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540000" y="15858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540000" y="26500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강수량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2511775" y="1605850"/>
            <a:ext cx="28716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사내식당의 총 취식량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비가 얼마나 오는가?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→ 비 오는 날인가?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6" name="Google Shape;426;p45"/>
          <p:cNvGraphicFramePr/>
          <p:nvPr/>
        </p:nvGraphicFramePr>
        <p:xfrm>
          <a:off x="5093600" y="16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{9C8F5BD1-963D-4C39-83C7-604F9E60A0EF}</a:tableStyleId>
              </a:tblPr>
              <a:tblGrid>
                <a:gridCol w="1327625"/>
                <a:gridCol w="1327625"/>
                <a:gridCol w="1327625"/>
              </a:tblGrid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MAE 결과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강우 예측 전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강우 예측 후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선형 회귀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30.44552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30.27390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랜덤 포레스트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35.29827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32.81393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XGBoost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31.84915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31.33426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7" name="Google Shape;427;p45"/>
          <p:cNvSpPr txBox="1"/>
          <p:nvPr/>
        </p:nvSpPr>
        <p:spPr>
          <a:xfrm>
            <a:off x="7950900" y="3830650"/>
            <a:ext cx="1226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(20mm 이상)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4836175" y="4683200"/>
            <a:ext cx="4240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독립 변수 : 총 취식량 + 강우 유무 (0 or 1)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2646713" y="30008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5" y="1927700"/>
            <a:ext cx="7041890" cy="2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/>
          <p:nvPr/>
        </p:nvSpPr>
        <p:spPr>
          <a:xfrm>
            <a:off x="1296350" y="3201125"/>
            <a:ext cx="1379700" cy="1379700"/>
          </a:xfrm>
          <a:prstGeom prst="donut">
            <a:avLst>
              <a:gd fmla="val 8184" name="adj"/>
            </a:avLst>
          </a:prstGeom>
          <a:solidFill>
            <a:srgbClr val="FFFF00"/>
          </a:solidFill>
          <a:ln cap="flat" cmpd="sng" w="9525">
            <a:solidFill>
              <a:srgbClr val="1232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"/>
          <p:cNvSpPr/>
          <p:nvPr/>
        </p:nvSpPr>
        <p:spPr>
          <a:xfrm rot="7357016">
            <a:off x="2194766" y="1802517"/>
            <a:ext cx="1754852" cy="813553"/>
          </a:xfrm>
          <a:prstGeom prst="rightArrow">
            <a:avLst>
              <a:gd fmla="val 43130" name="adj1"/>
              <a:gd fmla="val 63564" name="adj2"/>
            </a:avLst>
          </a:prstGeom>
          <a:solidFill>
            <a:srgbClr val="FFFF00"/>
          </a:solidFill>
          <a:ln cap="flat" cmpd="sng" w="9525">
            <a:solidFill>
              <a:srgbClr val="1232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6"/>
          <p:cNvSpPr txBox="1"/>
          <p:nvPr/>
        </p:nvSpPr>
        <p:spPr>
          <a:xfrm>
            <a:off x="3717600" y="878925"/>
            <a:ext cx="4146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샌드위치 휴일 보정 결과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기본 예측값의 54%로 보정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6" name="Google Shape;446;p46"/>
          <p:cNvGraphicFramePr/>
          <p:nvPr/>
        </p:nvGraphicFramePr>
        <p:xfrm>
          <a:off x="7485650" y="308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{9C8F5BD1-963D-4C39-83C7-604F9E60A0EF}</a:tableStyleId>
              </a:tblPr>
              <a:tblGrid>
                <a:gridCol w="779300"/>
                <a:gridCol w="779300"/>
              </a:tblGrid>
              <a:tr h="552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2019년 6월 7일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실제값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356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예측값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1320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46"/>
          <p:cNvSpPr txBox="1"/>
          <p:nvPr/>
        </p:nvSpPr>
        <p:spPr>
          <a:xfrm>
            <a:off x="227825" y="4716525"/>
            <a:ext cx="683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 회귀 모델을 이용한 브랜드 별 일주일 뒤의 판매량 예측 결과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5" name="Google Shape;455;p4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 회귀 모델 상관계수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6" name="Google Shape;456;p47"/>
          <p:cNvGraphicFramePr/>
          <p:nvPr/>
        </p:nvGraphicFramePr>
        <p:xfrm>
          <a:off x="832225" y="7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{9C8F5BD1-963D-4C39-83C7-604F9E60A0EF}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브랜드 명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기본 취식량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일주일 전 취식량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비 오는</a:t>
                      </a:r>
                      <a:r>
                        <a:rPr lang="ko" sz="700">
                          <a:solidFill>
                            <a:srgbClr val="FFFFFF"/>
                          </a:solidFill>
                        </a:rPr>
                        <a:t> 날</a:t>
                      </a: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에 따른 수요 증가량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비 오늘 날에 따른 수요량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Chef`s Counter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73.0632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0.3105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3.7306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KOREAN1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248.0130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0.3852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-26.0214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KOREAN2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304.4667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0.0315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-21.7894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TakeOut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136.4211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-0.0081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-19.7518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Western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146.0864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0.1423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-18.1158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가츠엔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42.7015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0.3769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-14.0462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고슬고슬비빈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157.7726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0.6734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-11.4149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나폴리폴리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146.0864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0.1423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-18.1158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스냅스낵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42.7015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0.3769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-14.0461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싱푸차이나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264.8774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0.0315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-21.7894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아시안픽스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136.4211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-0.0081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-19.7517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우리미각면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153.6675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0.2625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19.9674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탕맛기픈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186.7352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0.1926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11.0600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인사이트 및 향후 계획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48"/>
          <p:cNvSpPr txBox="1"/>
          <p:nvPr/>
        </p:nvSpPr>
        <p:spPr>
          <a:xfrm>
            <a:off x="-75" y="1313475"/>
            <a:ext cx="91440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식사하는 사람의 성별 / 연령에 따라 브랜드 선호 비율이 바뀔 수 있다.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가격은 메뉴 선택에 크게 영향을 미치지 않는다.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비가 많이 온다면 구내 식당 이용객 수가 증가한다.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메뉴의 연관성 분석에 따라 한식을 선호하는 사람, 중식을 선호하는 사람 등으로 분류된다.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하루에 몇 명이 먹을 것인지, 남녀의 비율을 예측해봐야 할 것이다.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Decompose를 이용하여 TREND / SEASONAL / IRREGULAR 나누어 분석 해봐야한다.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/>
          <p:nvPr/>
        </p:nvSpPr>
        <p:spPr>
          <a:xfrm>
            <a:off x="8001000" y="0"/>
            <a:ext cx="1192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픽토그램 Freepik, Good Ware, pixel perfect</a:t>
            </a:r>
            <a:endParaRPr sz="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5404700" y="2204200"/>
            <a:ext cx="3739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출처 : 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https://contest.brightics.ai/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2" name="Google Shape;4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00" y="4086325"/>
            <a:ext cx="1753100" cy="6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002" y="3296224"/>
            <a:ext cx="1390698" cy="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9"/>
          <p:cNvSpPr txBox="1"/>
          <p:nvPr/>
        </p:nvSpPr>
        <p:spPr>
          <a:xfrm>
            <a:off x="5404702" y="3262150"/>
            <a:ext cx="1944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:</a:t>
            </a:r>
            <a:endParaRPr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00" y="755125"/>
            <a:ext cx="4396076" cy="3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948" y="1882026"/>
            <a:ext cx="955031" cy="9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463" y="1866384"/>
            <a:ext cx="955031" cy="95503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 txBox="1"/>
          <p:nvPr/>
        </p:nvSpPr>
        <p:spPr>
          <a:xfrm>
            <a:off x="3154273" y="2059668"/>
            <a:ext cx="3701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1100"/>
          </a:p>
        </p:txBody>
      </p:sp>
      <p:sp>
        <p:nvSpPr>
          <p:cNvPr id="483" name="Google Shape;483;p50"/>
          <p:cNvSpPr txBox="1"/>
          <p:nvPr/>
        </p:nvSpPr>
        <p:spPr>
          <a:xfrm>
            <a:off x="8001000" y="0"/>
            <a:ext cx="1192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픽토그램 Freepik, Good Ware, pixel perfect</a:t>
            </a:r>
            <a:endParaRPr sz="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48550" y="1052050"/>
            <a:ext cx="7803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브랜드 별 취식 수요량을 예측한다.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수요량에 영향을 미치는 변수를 찾아낸다.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변수에 따른 수요량과의 상관 관계를 밝힌다.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상관 관계에 근거하여 브랜드 별 수요량을 예측한다.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예측값과 실제값의 차이를 비교하여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우수한 모델을 선정하고 오차를 확인한다.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8"/>
          <p:cNvCxnSpPr/>
          <p:nvPr/>
        </p:nvCxnSpPr>
        <p:spPr>
          <a:xfrm>
            <a:off x="1059180" y="2461260"/>
            <a:ext cx="7071300" cy="0"/>
          </a:xfrm>
          <a:prstGeom prst="straightConnector1">
            <a:avLst/>
          </a:prstGeom>
          <a:noFill/>
          <a:ln cap="flat" cmpd="sng" w="50800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8"/>
          <p:cNvSpPr/>
          <p:nvPr/>
        </p:nvSpPr>
        <p:spPr>
          <a:xfrm>
            <a:off x="165354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33806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219075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176643" y="270128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SELL_DATE</a:t>
            </a:r>
            <a:endParaRPr b="1" sz="1500"/>
          </a:p>
        </p:txBody>
      </p:sp>
      <p:sp>
        <p:nvSpPr>
          <p:cNvPr id="159" name="Google Shape;159;p28"/>
          <p:cNvSpPr/>
          <p:nvPr/>
        </p:nvSpPr>
        <p:spPr>
          <a:xfrm>
            <a:off x="686577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176651" y="309135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CUSTOMER_ID</a:t>
            </a:r>
            <a:endParaRPr sz="1100"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176643" y="348139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GENDER</a:t>
            </a:r>
            <a:endParaRPr b="1" sz="1500"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6827527" y="2701300"/>
            <a:ext cx="202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BRAND별 취식량</a:t>
            </a:r>
            <a:endParaRPr sz="1100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2732649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633825" y="1480925"/>
            <a:ext cx="306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30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261250" y="1480925"/>
            <a:ext cx="306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30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176643" y="38714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BIRTH_YEAR</a:t>
            </a:r>
            <a:endParaRPr b="1" sz="1500"/>
          </a:p>
        </p:txBody>
      </p:sp>
      <p:sp>
        <p:nvSpPr>
          <p:cNvPr id="170" name="Google Shape;170;p28"/>
          <p:cNvSpPr txBox="1"/>
          <p:nvPr/>
        </p:nvSpPr>
        <p:spPr>
          <a:xfrm>
            <a:off x="1176651" y="426150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BRAND</a:t>
            </a:r>
            <a:endParaRPr sz="1100"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902799"/>
            <a:ext cx="237325" cy="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4294332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081643" y="427054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MENU</a:t>
            </a:r>
            <a:endParaRPr b="1" sz="1500"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576" y="4301909"/>
            <a:ext cx="237326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3097768" y="27326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PRICE</a:t>
            </a:r>
            <a:endParaRPr b="1" sz="1500"/>
          </a:p>
        </p:txBody>
      </p:sp>
      <p:sp>
        <p:nvSpPr>
          <p:cNvPr id="176" name="Google Shape;176;p28"/>
          <p:cNvSpPr txBox="1"/>
          <p:nvPr/>
        </p:nvSpPr>
        <p:spPr>
          <a:xfrm>
            <a:off x="3097776" y="312270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QUANTITY</a:t>
            </a:r>
            <a:endParaRPr sz="11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701" y="2763999"/>
            <a:ext cx="237326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701" y="3155532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3076405" y="348138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TEMPER</a:t>
            </a:r>
            <a:endParaRPr b="1" sz="1500"/>
          </a:p>
        </p:txBody>
      </p:sp>
      <p:sp>
        <p:nvSpPr>
          <p:cNvPr id="180" name="Google Shape;180;p28"/>
          <p:cNvSpPr txBox="1"/>
          <p:nvPr/>
        </p:nvSpPr>
        <p:spPr>
          <a:xfrm>
            <a:off x="3076414" y="387145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RAIN</a:t>
            </a:r>
            <a:endParaRPr sz="1100"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339" y="3512749"/>
            <a:ext cx="237326" cy="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339" y="3904282"/>
            <a:ext cx="237326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 및 종속변수 선택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9"/>
          <p:cNvCxnSpPr/>
          <p:nvPr/>
        </p:nvCxnSpPr>
        <p:spPr>
          <a:xfrm>
            <a:off x="1059180" y="2461260"/>
            <a:ext cx="7071300" cy="0"/>
          </a:xfrm>
          <a:prstGeom prst="straightConnector1">
            <a:avLst/>
          </a:prstGeom>
          <a:noFill/>
          <a:ln cap="flat" cmpd="sng" w="50800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9"/>
          <p:cNvSpPr/>
          <p:nvPr/>
        </p:nvSpPr>
        <p:spPr>
          <a:xfrm>
            <a:off x="165354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49580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33806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219075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61618" y="30913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dplyr</a:t>
            </a:r>
            <a:endParaRPr b="1" sz="1500"/>
          </a:p>
        </p:txBody>
      </p:sp>
      <p:sp>
        <p:nvSpPr>
          <p:cNvPr id="197" name="Google Shape;197;p29"/>
          <p:cNvSpPr/>
          <p:nvPr/>
        </p:nvSpPr>
        <p:spPr>
          <a:xfrm>
            <a:off x="402331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686577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1176643" y="3091344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ggplot2</a:t>
            </a:r>
            <a:endParaRPr sz="1100"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4061618" y="270129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arules</a:t>
            </a:r>
            <a:endParaRPr b="1" sz="1500"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1176660" y="3481389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arulesviz</a:t>
            </a:r>
            <a:endParaRPr b="1" sz="1500"/>
          </a:p>
        </p:txBody>
      </p:sp>
      <p:sp>
        <p:nvSpPr>
          <p:cNvPr id="205" name="Google Shape;205;p29"/>
          <p:cNvSpPr txBox="1"/>
          <p:nvPr/>
        </p:nvSpPr>
        <p:spPr>
          <a:xfrm>
            <a:off x="1176660" y="2731557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wordcloud </a:t>
            </a:r>
            <a:endParaRPr b="1" sz="1500"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4023360" y="3481399"/>
            <a:ext cx="151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stringr</a:t>
            </a:r>
            <a:endParaRPr sz="1100"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827520" y="2701289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forecast</a:t>
            </a:r>
            <a:endParaRPr sz="1100"/>
          </a:p>
        </p:txBody>
      </p:sp>
      <p:sp>
        <p:nvSpPr>
          <p:cNvPr id="211" name="Google Shape;211;p29"/>
          <p:cNvSpPr txBox="1"/>
          <p:nvPr/>
        </p:nvSpPr>
        <p:spPr>
          <a:xfrm>
            <a:off x="6827520" y="3091344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TTR</a:t>
            </a:r>
            <a:endParaRPr sz="1100"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2732649"/>
            <a:ext cx="237326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3124182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6253925" y="1566075"/>
            <a:ext cx="2359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400625" y="1195975"/>
            <a:ext cx="46341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Package : BeautifulSoup ,  urlopen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1) </a:t>
            </a:r>
            <a:r>
              <a:rPr b="1" lang="ko" sz="1000">
                <a:solidFill>
                  <a:srgbClr val="FFFFFF"/>
                </a:solidFill>
              </a:rPr>
              <a:t>URL Parsing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2) bsObject.find_all('tr') 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3) 정규 표현식 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 re.compile('평균기온:[-]*\d+')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4) data 전처리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str_replace_all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-참고- </a:t>
            </a:r>
            <a:r>
              <a:rPr b="1" lang="ko" sz="10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https://www.weather.go.kr/weather/climate/past_cal.jsp?stn=108&amp;yy=2018&amp;mm=1&amp;obs=1&amp;x=17&amp;y=10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5975"/>
            <a:ext cx="4142100" cy="37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및 전처리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학습군과 검증군 분리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7" name="Google Shape;237;p31"/>
          <p:cNvGraphicFramePr/>
          <p:nvPr/>
        </p:nvGraphicFramePr>
        <p:xfrm>
          <a:off x="1312750" y="18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{9C8F5BD1-963D-4C39-83C7-604F9E60A0EF}</a:tableStyleId>
              </a:tblPr>
              <a:tblGrid>
                <a:gridCol w="1303700"/>
                <a:gridCol w="1303700"/>
                <a:gridCol w="1303700"/>
                <a:gridCol w="1303700"/>
                <a:gridCol w="1303700"/>
              </a:tblGrid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시작일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종료일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유효 일수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비율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Training Set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2018-01-02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2019-05-24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323일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86.13%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Test Set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2019-05-27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2019-07-31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52일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13.87%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200"/>
            <a:ext cx="4014900" cy="40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4795025" y="150932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가격이 저렴할수록 수요량이 많을 것</a:t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4439575" y="114300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가설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795025" y="278477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5000~6500원 메뉴의 수요량 높음</a:t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4439575" y="246025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결과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795025" y="408017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가격이 저렴하다고 수요가 높지 않음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- 가격과 수요량 관계 유추 불가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439575" y="371385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결론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가격과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20686" l="29098" r="22145" t="14951"/>
          <a:stretch/>
        </p:blipFill>
        <p:spPr>
          <a:xfrm>
            <a:off x="926825" y="975325"/>
            <a:ext cx="3233250" cy="2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식당 이용자 수 성비와 연령비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25466" l="39148" r="35318" t="26886"/>
          <a:stretch/>
        </p:blipFill>
        <p:spPr>
          <a:xfrm>
            <a:off x="4971700" y="975325"/>
            <a:ext cx="3268548" cy="2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813625" y="3456600"/>
            <a:ext cx="3523500" cy="72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pct &lt;- round(prop.table(table(gender$GENDER))*100, 1)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 &lt;- paste(names(pct), "\n", pct, "%")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pie(table(gender$GENDER), labels=lab, 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main='사원들의 성비')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867575" y="3456575"/>
            <a:ext cx="3678900" cy="72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labf &lt;- paste(names(table(customer_meal$age2)), "\n", round(prop.table(table(customer_meal$age2)),2), "%")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pie(table(customer_meal$age2),labels=labf)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960150" y="4336950"/>
            <a:ext cx="7280100" cy="601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성비와 연령비를 보았을때 성비는 남성이 여성보다 3배 정도 많고 연령비에서는 70~80년대생들이 주를 이루고 있음.</a:t>
            </a:r>
            <a:endParaRPr i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464525" y="905600"/>
            <a:ext cx="2433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     사원들의 성별 비율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490225" y="905600"/>
            <a:ext cx="2433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     사원들의 나이대별 비율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