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436FB-E9E0-4C4D-B338-7CFF64AF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28C14C-4122-499F-9F26-8362F1F0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D1531-2A46-4492-91E3-96CBAF32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7F7520-5C46-48AE-9CCA-7F06D525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5D6C3-D1B0-451B-BD65-ADE9FA5B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F4D0-3CBE-4FD2-9A40-35D97C86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C2A378-E3D0-4B4E-AA65-356B8BA9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18A03-1B7B-4F6B-84DC-B06F9D40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85B53-93FD-420F-8CEF-404A6A5A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5F829-BABB-41B2-A206-F0D2C7DB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1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B55379-0E35-4F9C-B8FF-E581EDDC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FE1B9C-F0FE-4437-B02E-93114CE5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C07B8-DFE1-4128-B357-C5D4E2C9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5280F-8997-4F1A-9AD3-C59CE38E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64E78-9743-4865-9CE7-910C33A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D1639-7C26-473C-9666-E6572505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D9E4C-0119-47D1-887D-AB9D1B0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FD1FE-206E-4351-8080-ACF1400B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87FF9-6D68-441D-800C-801BE90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19A52-CFE3-44A3-BF31-172D2435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036-DD15-4163-BDDE-9C562BA6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BAFF1-3FCD-44A0-B380-1ABA34FE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03E5C-F880-4525-ABA4-919F2302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80BE8-AA6A-48E5-805A-D35D8D11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91A38-7053-4852-BB73-3238B63A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1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FE1E5-B5E1-4248-B11E-5057D031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0EC55-02EB-4B85-B2E9-EB4AD5C5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1FE7F0-9A8D-4072-81B8-C4F0DFB1A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B6AE0-A6C9-4F32-AC12-1827785A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BC0ED-3D75-434D-ADC1-FD7D01BA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718E3-7575-4431-BDF8-8C808170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63F57-B628-4741-9796-AE8AAECE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173A8C-1027-4E0B-8479-7A9697E44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8A4C0-4E5F-40BA-B74B-E9DEB315B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CC2AC0-C02C-4073-9CA9-3F09BA80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CD441B-29AB-4857-B831-7D96A43DB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4CBAA8-A146-4DD9-8722-7BF83E36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948DBE-06F1-4E47-897F-9D844044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FA7894-515D-4AFD-A586-D257DE08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FA290-9C28-44BC-94F5-9F2F4D6E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01775-CC2F-42E2-A8E1-7D09AE19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D22E56-F8A0-4F99-9601-A57A7B55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ED72FE-139A-4397-BCFD-32A880AB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2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FB7632-65F5-4D71-80B8-4C08943F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CE186D-7DE8-4759-BDCE-98604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20B22-6D0D-4EC3-9687-A8997C44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EB491-4898-414E-BD84-7D720A74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4C01A-DD67-432E-BDA2-45B2614E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7CDE5B-71B1-4AFF-BE5D-63824D6E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D9906-C445-4A93-A7B3-84085441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7D9BE8-DF19-4C39-9FB7-E058CD2C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6D8CD-2272-43A0-B9A2-FC29E44F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62638-6D9E-48FD-B259-2547F7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8E1E81-5655-45DB-8D53-1FC7ECAC7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8D0BC-20F6-4FA6-B877-43CDB226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383658-AF5B-4AD1-B922-AFF124E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29C181-7F25-48B8-810A-0F75EFE0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56D70-F9CA-409B-A17F-748934A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4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66B2D-EFE1-4ED8-BF1A-C2F4DB7F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CBE5A-742E-45F6-9135-E9830784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02990-1913-4B27-9A46-E66739ADB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EC66-4C81-45B0-A46B-EB36D8B53E3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02BEF-8B83-48ED-9A01-C0228E4A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E8E7E-6B4D-487C-9989-8148F3CEF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A936-56A3-4DB8-A94B-344F510E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69A56-2918-4C8E-9FD3-38FEEF41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858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РОССИЙСКИЙ УНИВЕРСИТЕТ ДРУЖБЫ НАРОДОВ Факультет физико-математических и естественных наук Кафедра </a:t>
            </a:r>
            <a:r>
              <a:rPr lang="ru-RU" sz="3600" b="1" dirty="0" err="1"/>
              <a:t>прикладнои</a:t>
            </a:r>
            <a:r>
              <a:rPr lang="ru-RU" sz="3600" b="1" dirty="0"/>
              <a:t>̆ информатики и теории </a:t>
            </a:r>
            <a:r>
              <a:rPr lang="ru-RU" sz="3600" b="1" dirty="0" err="1"/>
              <a:t>вероятностеи</a:t>
            </a:r>
            <a:r>
              <a:rPr lang="ru-RU" sz="3600" b="1" dirty="0"/>
              <a:t>̆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C1FFC4-86BE-47C7-A5E9-DB6ABEF9C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14399" y="2438401"/>
            <a:ext cx="13744574" cy="4124324"/>
          </a:xfrm>
        </p:spPr>
        <p:txBody>
          <a:bodyPr>
            <a:normAutofit/>
          </a:bodyPr>
          <a:lstStyle/>
          <a:p>
            <a:r>
              <a:rPr lang="ru-RU" b="1" dirty="0"/>
              <a:t> </a:t>
            </a:r>
            <a:endParaRPr lang="ru-RU" dirty="0"/>
          </a:p>
          <a:p>
            <a:r>
              <a:rPr lang="ru-RU" b="1" dirty="0"/>
              <a:t>ОТЧЕТ</a:t>
            </a:r>
            <a:br>
              <a:rPr lang="ru-RU" b="1" dirty="0"/>
            </a:br>
            <a:r>
              <a:rPr lang="ru-RU" b="1" dirty="0"/>
              <a:t>ПО ЛАБОРАТОРНОЙ РАБОТЕ №5</a:t>
            </a:r>
            <a:endParaRPr lang="ru-RU" dirty="0"/>
          </a:p>
          <a:p>
            <a:r>
              <a:rPr lang="ru-RU" i="1" u="sng" dirty="0"/>
              <a:t>дисциплина: Операционные системы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en-US" b="1" dirty="0"/>
              <a:t>                                                                                                                     </a:t>
            </a:r>
            <a:r>
              <a:rPr lang="ru-RU" b="1" dirty="0"/>
              <a:t>Студент:</a:t>
            </a:r>
            <a:r>
              <a:rPr lang="ru-RU" dirty="0"/>
              <a:t>  Тихонова Екатерина</a:t>
            </a:r>
          </a:p>
          <a:p>
            <a:r>
              <a:rPr lang="en-US" b="1" dirty="0"/>
              <a:t>                                                                                                                                    </a:t>
            </a:r>
            <a:r>
              <a:rPr lang="ru-RU" b="1" dirty="0"/>
              <a:t>Группа: </a:t>
            </a:r>
            <a:r>
              <a:rPr lang="ru-RU" dirty="0"/>
              <a:t>НПМбд-02-20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3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572FD-D387-4990-9ADB-3D982A0E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5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100" dirty="0" err="1"/>
              <a:t>Cоздаем</a:t>
            </a:r>
            <a:r>
              <a:rPr lang="ru-RU" sz="3100" dirty="0"/>
              <a:t> каталог </a:t>
            </a:r>
            <a:r>
              <a:rPr lang="ru-RU" sz="3100" dirty="0" err="1"/>
              <a:t>morefun</a:t>
            </a:r>
            <a:r>
              <a:rPr lang="ru-RU" sz="3100" dirty="0"/>
              <a:t>, используя команду «</a:t>
            </a:r>
            <a:r>
              <a:rPr lang="ru-RU" sz="3100" dirty="0" err="1"/>
              <a:t>mkdir</a:t>
            </a:r>
            <a:r>
              <a:rPr lang="ru-RU" sz="3100" dirty="0"/>
              <a:t> ~/</a:t>
            </a:r>
            <a:r>
              <a:rPr lang="ru-RU" sz="3100" dirty="0" err="1"/>
              <a:t>newdir</a:t>
            </a:r>
            <a:r>
              <a:rPr lang="ru-RU" sz="3100" dirty="0"/>
              <a:t>/</a:t>
            </a:r>
            <a:r>
              <a:rPr lang="ru-RU" sz="3100" dirty="0" err="1"/>
              <a:t>morefun</a:t>
            </a:r>
            <a:r>
              <a:rPr lang="ru-RU" sz="3100" dirty="0"/>
              <a:t>», после чего командой «</a:t>
            </a:r>
            <a:r>
              <a:rPr lang="ru-RU" sz="3100" dirty="0" err="1"/>
              <a:t>cd</a:t>
            </a:r>
            <a:r>
              <a:rPr lang="ru-RU" sz="3100" dirty="0"/>
              <a:t> </a:t>
            </a:r>
            <a:r>
              <a:rPr lang="ru-RU" sz="3100" dirty="0" err="1"/>
              <a:t>newdir</a:t>
            </a:r>
            <a:r>
              <a:rPr lang="ru-RU" sz="3100" dirty="0"/>
              <a:t>» переходим в ранее созданный каталог и там командой «</a:t>
            </a:r>
            <a:r>
              <a:rPr lang="ru-RU" sz="3100" dirty="0" err="1"/>
              <a:t>ls</a:t>
            </a:r>
            <a:r>
              <a:rPr lang="ru-RU" sz="3100" dirty="0"/>
              <a:t>» проверяем правильность выполненных действий (рис. -</a:t>
            </a:r>
            <a:r>
              <a:rPr lang="ru-RU" sz="3100" dirty="0" err="1"/>
              <a:t>fig</a:t>
            </a:r>
            <a:r>
              <a:rPr lang="ru-RU" sz="3100" dirty="0"/>
              <a:t>. 8).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066CA-7695-4887-B75B-DAB8DF8D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Рисунок 51">
            <a:extLst>
              <a:ext uri="{FF2B5EF4-FFF2-40B4-BE49-F238E27FC236}">
                <a16:creationId xmlns:a16="http://schemas.microsoft.com/office/drawing/2014/main" id="{A4917D7A-3EF6-45FF-9ED6-51CC6A79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7" y="2411413"/>
            <a:ext cx="10994241" cy="211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054BC3-7AB4-4B7B-900F-BEBC54D4BB31}"/>
              </a:ext>
            </a:extLst>
          </p:cNvPr>
          <p:cNvSpPr/>
          <p:nvPr/>
        </p:nvSpPr>
        <p:spPr>
          <a:xfrm>
            <a:off x="838200" y="4747359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8: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Cоздаем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каталог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morefun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1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ACF76-182E-4CCC-86C8-49707C48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755650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dirty="0"/>
              <a:t>Используя команду «</a:t>
            </a:r>
            <a:r>
              <a:rPr lang="ru-RU" sz="3200" dirty="0" err="1"/>
              <a:t>mkdir</a:t>
            </a:r>
            <a:r>
              <a:rPr lang="ru-RU" sz="3200" dirty="0"/>
              <a:t> </a:t>
            </a:r>
            <a:r>
              <a:rPr lang="ru-RU" sz="3200" dirty="0" err="1"/>
              <a:t>letters</a:t>
            </a:r>
            <a:r>
              <a:rPr lang="ru-RU" sz="3200" dirty="0"/>
              <a:t> </a:t>
            </a:r>
            <a:r>
              <a:rPr lang="ru-RU" sz="3200" dirty="0" err="1"/>
              <a:t>memos</a:t>
            </a:r>
            <a:r>
              <a:rPr lang="ru-RU" sz="3200" dirty="0"/>
              <a:t> </a:t>
            </a:r>
            <a:r>
              <a:rPr lang="ru-RU" sz="3200" dirty="0" err="1"/>
              <a:t>misk</a:t>
            </a:r>
            <a:r>
              <a:rPr lang="ru-RU" sz="3200" dirty="0"/>
              <a:t>», создаем в домашнем каталоге три новых. Далее с помощью команды «</a:t>
            </a:r>
            <a:r>
              <a:rPr lang="ru-RU" sz="3200" dirty="0" err="1"/>
              <a:t>rm</a:t>
            </a:r>
            <a:r>
              <a:rPr lang="ru-RU" sz="3200" dirty="0"/>
              <a:t> –r </a:t>
            </a:r>
            <a:r>
              <a:rPr lang="ru-RU" sz="3200" dirty="0" err="1"/>
              <a:t>letters</a:t>
            </a:r>
            <a:r>
              <a:rPr lang="ru-RU" sz="3200" dirty="0"/>
              <a:t> </a:t>
            </a:r>
            <a:r>
              <a:rPr lang="ru-RU" sz="3200" dirty="0" err="1"/>
              <a:t>memos</a:t>
            </a:r>
            <a:r>
              <a:rPr lang="ru-RU" sz="3200" dirty="0"/>
              <a:t> </a:t>
            </a:r>
            <a:r>
              <a:rPr lang="ru-RU" sz="3200" dirty="0" err="1"/>
              <a:t>misk</a:t>
            </a:r>
            <a:r>
              <a:rPr lang="ru-RU" sz="3200" dirty="0"/>
              <a:t>» удаляем созданные каталоги (рис. -</a:t>
            </a:r>
            <a:r>
              <a:rPr lang="ru-RU" sz="3200" dirty="0" err="1"/>
              <a:t>fig</a:t>
            </a:r>
            <a:r>
              <a:rPr lang="ru-RU" sz="3200" dirty="0"/>
              <a:t>. 9). Командой «</a:t>
            </a:r>
            <a:r>
              <a:rPr lang="ru-RU" sz="3200" dirty="0" err="1"/>
              <a:t>ls</a:t>
            </a:r>
            <a:r>
              <a:rPr lang="ru-RU" sz="3200" dirty="0"/>
              <a:t>» проверяем правильность выполненных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42EA6-3DA0-47D7-9BDC-9F81AFA9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Рисунок 52">
            <a:extLst>
              <a:ext uri="{FF2B5EF4-FFF2-40B4-BE49-F238E27FC236}">
                <a16:creationId xmlns:a16="http://schemas.microsoft.com/office/drawing/2014/main" id="{87C363CD-DF1F-432E-81F3-C9514FA0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6"/>
          <a:stretch>
            <a:fillRect/>
          </a:stretch>
        </p:blipFill>
        <p:spPr bwMode="auto">
          <a:xfrm>
            <a:off x="436562" y="2579687"/>
            <a:ext cx="11382644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BB93E-A499-4C5B-A8F1-A0BD8A132C2A}"/>
              </a:ext>
            </a:extLst>
          </p:cNvPr>
          <p:cNvSpPr/>
          <p:nvPr/>
        </p:nvSpPr>
        <p:spPr>
          <a:xfrm>
            <a:off x="568163" y="4520167"/>
            <a:ext cx="501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9: C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оздаем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каталоги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letters, memos 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misk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37259-3DE8-4E03-ABD2-E78ABF3F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84137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ru-RU" sz="2700" dirty="0"/>
              <a:t>Пробуем удалить каталог </a:t>
            </a:r>
            <a:r>
              <a:rPr lang="ru-RU" sz="2700" dirty="0" err="1"/>
              <a:t>newdir</a:t>
            </a:r>
            <a:r>
              <a:rPr lang="ru-RU" sz="2700" dirty="0"/>
              <a:t> командой «</a:t>
            </a:r>
            <a:r>
              <a:rPr lang="ru-RU" sz="2700" dirty="0" err="1"/>
              <a:t>rm</a:t>
            </a:r>
            <a:r>
              <a:rPr lang="ru-RU" sz="2700" dirty="0"/>
              <a:t> </a:t>
            </a:r>
            <a:r>
              <a:rPr lang="ru-RU" sz="2700" dirty="0" err="1"/>
              <a:t>newdir</a:t>
            </a:r>
            <a:r>
              <a:rPr lang="ru-RU" sz="2700" dirty="0"/>
              <a:t>». Получаем отказ в выполнении команды (т.к. данный каталог содержит подкаталог </a:t>
            </a:r>
            <a:r>
              <a:rPr lang="ru-RU" sz="2700" dirty="0" err="1"/>
              <a:t>morefun</a:t>
            </a:r>
            <a:r>
              <a:rPr lang="ru-RU" sz="2700" dirty="0"/>
              <a:t> и требуется при удалении использовать опцию -r) (рис. -</a:t>
            </a:r>
            <a:r>
              <a:rPr lang="ru-RU" sz="2700" dirty="0" err="1"/>
              <a:t>fig</a:t>
            </a:r>
            <a:r>
              <a:rPr lang="ru-RU" sz="2700" dirty="0"/>
              <a:t>. 10).</a:t>
            </a:r>
            <a:br>
              <a:rPr lang="ru-RU" sz="2700" dirty="0"/>
            </a:br>
            <a:r>
              <a:rPr lang="ru-RU" sz="2700" dirty="0"/>
              <a:t>Удаляем каталог </a:t>
            </a:r>
            <a:r>
              <a:rPr lang="ru-RU" sz="2700" dirty="0" err="1"/>
              <a:t>newdir</a:t>
            </a:r>
            <a:r>
              <a:rPr lang="ru-RU" sz="2700" dirty="0"/>
              <a:t>/</a:t>
            </a:r>
            <a:r>
              <a:rPr lang="ru-RU" sz="2700" dirty="0" err="1"/>
              <a:t>morefun</a:t>
            </a:r>
            <a:r>
              <a:rPr lang="ru-RU" sz="2700" dirty="0"/>
              <a:t>, используя команду «</a:t>
            </a:r>
            <a:r>
              <a:rPr lang="ru-RU" sz="2700" dirty="0" err="1"/>
              <a:t>rm</a:t>
            </a:r>
            <a:r>
              <a:rPr lang="ru-RU" sz="2700" dirty="0"/>
              <a:t> –r </a:t>
            </a:r>
            <a:r>
              <a:rPr lang="ru-RU" sz="2700" dirty="0" err="1"/>
              <a:t>newdir</a:t>
            </a:r>
            <a:r>
              <a:rPr lang="ru-RU" sz="2700" dirty="0"/>
              <a:t>/</a:t>
            </a:r>
            <a:r>
              <a:rPr lang="ru-RU" sz="2700" dirty="0" err="1"/>
              <a:t>morefun</a:t>
            </a:r>
            <a:r>
              <a:rPr lang="ru-RU" sz="2700" dirty="0"/>
              <a:t>». Командой «</a:t>
            </a:r>
            <a:r>
              <a:rPr lang="ru-RU" sz="2700" dirty="0" err="1"/>
              <a:t>ls</a:t>
            </a:r>
            <a:r>
              <a:rPr lang="ru-RU" sz="2700" dirty="0"/>
              <a:t>» проверяем правильность выполненного действия (рис. -</a:t>
            </a:r>
            <a:r>
              <a:rPr lang="ru-RU" sz="2700" dirty="0" err="1"/>
              <a:t>fig</a:t>
            </a:r>
            <a:r>
              <a:rPr lang="ru-RU" sz="2700" dirty="0"/>
              <a:t>. 11).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BB608-3041-45FB-9FF0-B9F0187C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Рисунок 53">
            <a:extLst>
              <a:ext uri="{FF2B5EF4-FFF2-40B4-BE49-F238E27FC236}">
                <a16:creationId xmlns:a16="http://schemas.microsoft.com/office/drawing/2014/main" id="{E77DB52A-FA55-4334-B3F2-F407E1FC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" b="47646"/>
          <a:stretch>
            <a:fillRect/>
          </a:stretch>
        </p:blipFill>
        <p:spPr bwMode="auto">
          <a:xfrm>
            <a:off x="487363" y="2359025"/>
            <a:ext cx="1147829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B265DD-F9B8-48CB-AB80-A1981478EDD5}"/>
              </a:ext>
            </a:extLst>
          </p:cNvPr>
          <p:cNvSpPr/>
          <p:nvPr/>
        </p:nvSpPr>
        <p:spPr>
          <a:xfrm>
            <a:off x="596304" y="3584338"/>
            <a:ext cx="452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11: 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Удаляем каталог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newdir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morefun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F40E-FBD4-487E-B5C1-F76E2F27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0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Используя команду «</a:t>
            </a:r>
            <a:r>
              <a:rPr lang="ru-RU" sz="3600" dirty="0" err="1"/>
              <a:t>man</a:t>
            </a:r>
            <a:r>
              <a:rPr lang="ru-RU" sz="3600" dirty="0"/>
              <a:t> </a:t>
            </a:r>
            <a:r>
              <a:rPr lang="ru-RU" sz="3600" dirty="0" err="1"/>
              <a:t>ls</a:t>
            </a:r>
            <a:r>
              <a:rPr lang="ru-RU" sz="3600" dirty="0"/>
              <a:t>», определяю, какую опцию команды </a:t>
            </a:r>
            <a:r>
              <a:rPr lang="ru-RU" sz="3600" dirty="0" err="1"/>
              <a:t>ls</a:t>
            </a:r>
            <a:r>
              <a:rPr lang="ru-RU" sz="3600" dirty="0"/>
              <a:t> необходимо использовать, чтобы просмотреть содержимое не </a:t>
            </a:r>
            <a:r>
              <a:rPr lang="ru-RU" sz="3600" dirty="0" err="1"/>
              <a:t>тольк</a:t>
            </a:r>
            <a:r>
              <a:rPr lang="ru-RU" sz="3600" dirty="0"/>
              <a:t> указанного каталога, но и подкаталогов, входящих в него (рис. -</a:t>
            </a:r>
            <a:r>
              <a:rPr lang="ru-RU" sz="3600" dirty="0" err="1"/>
              <a:t>fig</a:t>
            </a:r>
            <a:r>
              <a:rPr lang="ru-RU" sz="3600" dirty="0"/>
              <a:t>. 12).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31F2D-98D7-46BB-8A6B-D9A1CBA6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Рисунок 10" descr="Figure 12: Определяем опцию -R команды ls">
            <a:extLst>
              <a:ext uri="{FF2B5EF4-FFF2-40B4-BE49-F238E27FC236}">
                <a16:creationId xmlns:a16="http://schemas.microsoft.com/office/drawing/2014/main" id="{C370EB74-D054-4126-8044-0C884CDF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73564"/>
            <a:ext cx="8696325" cy="104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A0D43F-3CAE-4DC7-92B6-6E28A22DB6D1}"/>
              </a:ext>
            </a:extLst>
          </p:cNvPr>
          <p:cNvSpPr/>
          <p:nvPr/>
        </p:nvSpPr>
        <p:spPr>
          <a:xfrm>
            <a:off x="484877" y="4096822"/>
            <a:ext cx="449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12: Определяем опцию -R команды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2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ADD97-0757-4706-9CD7-34319ED3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2700" dirty="0"/>
              <a:t>Используя то же руководство по команде «</a:t>
            </a:r>
            <a:r>
              <a:rPr lang="ru-RU" sz="2700" dirty="0" err="1"/>
              <a:t>ls</a:t>
            </a:r>
            <a:r>
              <a:rPr lang="ru-RU" sz="2700" dirty="0"/>
              <a:t>», открытое в предыдущем пункте, определяю набор опций команды </a:t>
            </a:r>
            <a:r>
              <a:rPr lang="ru-RU" sz="2700" dirty="0" err="1"/>
              <a:t>ls</a:t>
            </a:r>
            <a:r>
              <a:rPr lang="ru-RU" sz="2700" dirty="0"/>
              <a:t>, позволяющий отсортировать по времени последнего изменения выводимый список содержимого каталога с развернутым описанием файлов (рис. -</a:t>
            </a:r>
            <a:r>
              <a:rPr lang="ru-RU" sz="2700" dirty="0" err="1"/>
              <a:t>fig</a:t>
            </a:r>
            <a:r>
              <a:rPr lang="ru-RU" sz="2700" dirty="0"/>
              <a:t>. 13) (рис. -</a:t>
            </a:r>
            <a:r>
              <a:rPr lang="ru-RU" sz="2700" dirty="0" err="1"/>
              <a:t>fig</a:t>
            </a:r>
            <a:r>
              <a:rPr lang="ru-RU" sz="2700" dirty="0"/>
              <a:t>. 14) (рис. -</a:t>
            </a:r>
            <a:r>
              <a:rPr lang="ru-RU" sz="2700" dirty="0" err="1"/>
              <a:t>fig</a:t>
            </a:r>
            <a:r>
              <a:rPr lang="ru-RU" sz="2700" dirty="0"/>
              <a:t>. 15).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CFF03-F8B3-42CC-B0E9-BE8E3819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1" name="Рисунок 9" descr="Figure 13: Определяем опцию -a команды ls">
            <a:extLst>
              <a:ext uri="{FF2B5EF4-FFF2-40B4-BE49-F238E27FC236}">
                <a16:creationId xmlns:a16="http://schemas.microsoft.com/office/drawing/2014/main" id="{32FE90B1-2D3C-4241-8C5C-0103978A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006600"/>
            <a:ext cx="1069042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045C5A-7759-47C6-A7B6-AD988DAF5313}"/>
              </a:ext>
            </a:extLst>
          </p:cNvPr>
          <p:cNvSpPr/>
          <p:nvPr/>
        </p:nvSpPr>
        <p:spPr>
          <a:xfrm>
            <a:off x="576638" y="3438525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13: Определяем опцию -a команды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2" name="Рисунок 8" descr="Figure 14: Определяем опцию -l команды ls">
            <a:extLst>
              <a:ext uri="{FF2B5EF4-FFF2-40B4-BE49-F238E27FC236}">
                <a16:creationId xmlns:a16="http://schemas.microsoft.com/office/drawing/2014/main" id="{8D4E660F-89D1-4341-A4A5-3D23B61B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097338"/>
            <a:ext cx="10762960" cy="140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C91534-040C-405B-8FF8-A3ACA01522B1}"/>
              </a:ext>
            </a:extLst>
          </p:cNvPr>
          <p:cNvSpPr/>
          <p:nvPr/>
        </p:nvSpPr>
        <p:spPr>
          <a:xfrm>
            <a:off x="498534" y="5529263"/>
            <a:ext cx="441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14: Определяем опцию -l команды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0D50B-6C24-44C3-8166-E93F0362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1C6DD-F796-4849-B2BA-7EFF6DFB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5" name="Рисунок 7" descr="Figure 15: Определяем опцию -t команды ls">
            <a:extLst>
              <a:ext uri="{FF2B5EF4-FFF2-40B4-BE49-F238E27FC236}">
                <a16:creationId xmlns:a16="http://schemas.microsoft.com/office/drawing/2014/main" id="{7DA92E71-26EA-43E7-8CBA-ADE574C5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7" y="681037"/>
            <a:ext cx="10787635" cy="85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2CE750-7BE4-4237-9BE1-4EF6A6E9DCAF}"/>
              </a:ext>
            </a:extLst>
          </p:cNvPr>
          <p:cNvSpPr/>
          <p:nvPr/>
        </p:nvSpPr>
        <p:spPr>
          <a:xfrm>
            <a:off x="538767" y="1640959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15: Определяем опцию -t команды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856780-FEA6-4E3F-B8B8-5E2E6F253FB0}"/>
              </a:ext>
            </a:extLst>
          </p:cNvPr>
          <p:cNvSpPr/>
          <p:nvPr/>
        </p:nvSpPr>
        <p:spPr>
          <a:xfrm>
            <a:off x="612169" y="2145228"/>
            <a:ext cx="10815032" cy="300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6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команды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просматриваю описание соответствующих команд. Команда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имеет дополнительных опций.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16):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не разыменовывать символические ссылки. Если путь содержит символические ссылки, то выводить их без преобразования в исходный путь;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преобразовывать (отбрасывать символические ссылки) символические ссылки в исходные имена. Если путь содержит символические ссылки, то они будут преобразованы в названия исходных директорий, на которые они указывают;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справку по команде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версию утилиты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20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81116-E055-4898-A4CE-71B29278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5FB8B-17B7-4054-8846-20DB0DF4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Рисунок 6" descr="Figure 16: Команда pwd">
            <a:extLst>
              <a:ext uri="{FF2B5EF4-FFF2-40B4-BE49-F238E27FC236}">
                <a16:creationId xmlns:a16="http://schemas.microsoft.com/office/drawing/2014/main" id="{6C20702E-AEA0-4A26-893E-2EAD5556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t="10500"/>
          <a:stretch>
            <a:fillRect/>
          </a:stretch>
        </p:blipFill>
        <p:spPr bwMode="auto">
          <a:xfrm>
            <a:off x="380448" y="199365"/>
            <a:ext cx="10515600" cy="56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DD3A1F-2354-404B-AF53-D3729937C91F}"/>
              </a:ext>
            </a:extLst>
          </p:cNvPr>
          <p:cNvSpPr/>
          <p:nvPr/>
        </p:nvSpPr>
        <p:spPr>
          <a:xfrm>
            <a:off x="650435" y="601803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16: Команда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5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1A7ED-7E9E-4E35-8EDF-FF29D37D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0F8A0-6A81-4ADE-A78A-2A626F64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69F775-5639-42A7-A5D4-9CCBC3334BA1}"/>
              </a:ext>
            </a:extLst>
          </p:cNvPr>
          <p:cNvSpPr/>
          <p:nvPr/>
        </p:nvSpPr>
        <p:spPr>
          <a:xfrm>
            <a:off x="565080" y="473136"/>
            <a:ext cx="113323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17):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=MODE - устанавливает права доступа для создаваемой директории. Синтаксис MODE такой же как у команды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создать все директории, которые указаны внутри пути. Если какая-либо директория существует, то предупреждение об этом не выводится;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выводить сообщение о каждой создаваемой директории;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 - установить контекст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создаваемой директории по умолчанию;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=CTX - установить контекст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создаваемой директории в значение CTX;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справку по команде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версию утилиты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362" name="Рисунок 5" descr="Figure 17: Команда mkdir">
            <a:extLst>
              <a:ext uri="{FF2B5EF4-FFF2-40B4-BE49-F238E27FC236}">
                <a16:creationId xmlns:a16="http://schemas.microsoft.com/office/drawing/2014/main" id="{3740EDCC-8AEE-46B3-81F5-8B3F2199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10416" r="1151" b="-10416"/>
          <a:stretch>
            <a:fillRect/>
          </a:stretch>
        </p:blipFill>
        <p:spPr bwMode="auto">
          <a:xfrm>
            <a:off x="723954" y="3368613"/>
            <a:ext cx="6180280" cy="369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B672DC8-3618-4F5A-A675-E78C38744B47}"/>
              </a:ext>
            </a:extLst>
          </p:cNvPr>
          <p:cNvSpPr/>
          <p:nvPr/>
        </p:nvSpPr>
        <p:spPr>
          <a:xfrm>
            <a:off x="7256968" y="6200198"/>
            <a:ext cx="263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Команда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2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B3F0B-EC42-48A4-8C53-FF59FA44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7C8A9-C2F5-49A1-95DF-A1FA88F0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DE1D7B-D875-4924-AFDC-771755E29016}"/>
              </a:ext>
            </a:extLst>
          </p:cNvPr>
          <p:cNvSpPr/>
          <p:nvPr/>
        </p:nvSpPr>
        <p:spPr>
          <a:xfrm>
            <a:off x="838201" y="365125"/>
            <a:ext cx="10515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18):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ignore-fail-on-non-empty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игнорировать директории, которые содержат в себе файлы;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 этой опции каждый аргумент каталога обрабатывается как путь, из которого будут удалены все компоненты, если они уже пусты, начиная с последнего компонента;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-v, 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отображение подробной информации для каждого - обрабатываемого каталога;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справку по команде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версию утилиты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386" name="Рисунок 4" descr="Figure 18: Команда rmdir">
            <a:extLst>
              <a:ext uri="{FF2B5EF4-FFF2-40B4-BE49-F238E27FC236}">
                <a16:creationId xmlns:a16="http://schemas.microsoft.com/office/drawing/2014/main" id="{043BF715-95C4-4637-9233-B3327A24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9737"/>
          <a:stretch>
            <a:fillRect/>
          </a:stretch>
        </p:blipFill>
        <p:spPr bwMode="auto">
          <a:xfrm>
            <a:off x="838199" y="2475468"/>
            <a:ext cx="7187720" cy="383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A10389-C732-48E8-931B-D586747D6E72}"/>
              </a:ext>
            </a:extLst>
          </p:cNvPr>
          <p:cNvSpPr/>
          <p:nvPr/>
        </p:nvSpPr>
        <p:spPr>
          <a:xfrm>
            <a:off x="8159924" y="5690434"/>
            <a:ext cx="261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18: Команда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7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52D8C-DE76-4241-B724-86F8957D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5D942-60E1-40A2-92FC-C962EF4D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77" y="5431853"/>
            <a:ext cx="11993706" cy="483727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65A4F8-2F8D-4292-A42D-AF07A694B6EE}"/>
              </a:ext>
            </a:extLst>
          </p:cNvPr>
          <p:cNvSpPr/>
          <p:nvPr/>
        </p:nvSpPr>
        <p:spPr>
          <a:xfrm>
            <a:off x="215757" y="365125"/>
            <a:ext cx="893851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(рис. -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19):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-f, 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игнорировать несуществующие файлы и аргументы. Никогда не выдавать запросы на подтверждение удаления;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 - выводить запрос на подтверждение удаления каждого файла;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 - выдать один запрос на подтверждение удаления всех файлов, если удаляется больше трех файлов или используется рекурсивное удаление.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Опция применяется, как более «щадящая» версия опции –i;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=WHEN - вместо WHEN можно использовать: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никогда не выдавать запросы на подтверждение удаления.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выводить запрос один раз (аналог опции -I).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выводить запрос всегда (аналог опции -i).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значение КОГДА не задано, то используется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one-file-system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во время рекурсивного удаления пропускать директории, которые находятся на других файловых системах;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no-preserve-root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если в качестве директории для удаления задан корневой раздел /, то считать, что это обычная директория и начать выполнять удаление;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preserve-root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если в качестве директории для удаления задан корневой раздел /, то запретить выполнять команду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над корневым разделом. Данное поведение используется по умолчанию;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-r, -R, 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удаление директорий и их содержимого. Рекурсивное удаление;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-d, 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удалять пустые директории;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-v, 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выводить информацию об удаляемых файлах;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справку по команде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показать версию утилиты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411" name="Рисунок 3" descr="Figure 19: Команда rm">
            <a:extLst>
              <a:ext uri="{FF2B5EF4-FFF2-40B4-BE49-F238E27FC236}">
                <a16:creationId xmlns:a16="http://schemas.microsoft.com/office/drawing/2014/main" id="{1361665C-2361-4E27-826C-12439A81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t="9962"/>
          <a:stretch>
            <a:fillRect/>
          </a:stretch>
        </p:blipFill>
        <p:spPr bwMode="auto">
          <a:xfrm>
            <a:off x="289264" y="3612579"/>
            <a:ext cx="5806735" cy="30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46E756-F426-4B4A-A281-2369D61640CB}"/>
              </a:ext>
            </a:extLst>
          </p:cNvPr>
          <p:cNvSpPr/>
          <p:nvPr/>
        </p:nvSpPr>
        <p:spPr>
          <a:xfrm>
            <a:off x="6394513" y="6088796"/>
            <a:ext cx="236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19: Команда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4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6F78D-B9B0-4FB1-9F36-53B2A5A9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498725"/>
            <a:ext cx="10515600" cy="1325563"/>
          </a:xfrm>
        </p:spPr>
        <p:txBody>
          <a:bodyPr>
            <a:noAutofit/>
          </a:bodyPr>
          <a:lstStyle/>
          <a:p>
            <a:r>
              <a:rPr lang="ru-RU" sz="1400" b="1" dirty="0"/>
              <a:t>Цель работы</a:t>
            </a:r>
            <a:br>
              <a:rPr lang="ru-RU" sz="1400" b="1" dirty="0"/>
            </a:br>
            <a:r>
              <a:rPr lang="ru-RU" sz="1400" dirty="0"/>
              <a:t>Приобретение практических навыков взаимодействия пользователя с системой посредством командной строки.</a:t>
            </a:r>
            <a:br>
              <a:rPr lang="en-US" sz="1400" dirty="0"/>
            </a:br>
            <a:br>
              <a:rPr lang="ru-RU" sz="1400" dirty="0"/>
            </a:br>
            <a:r>
              <a:rPr lang="ru-RU" sz="1400" b="1" dirty="0"/>
              <a:t>Задание</a:t>
            </a:r>
            <a:br>
              <a:rPr lang="ru-RU" sz="1400" b="1" dirty="0"/>
            </a:br>
            <a:r>
              <a:rPr lang="ru-RU" sz="1400" dirty="0"/>
              <a:t>Определите полное имя вашего домашнего каталога. Далее относительно этого каталога будут выполняться последующие упражнения.</a:t>
            </a:r>
            <a:br>
              <a:rPr lang="ru-RU" sz="1400" dirty="0"/>
            </a:br>
            <a:r>
              <a:rPr lang="ru-RU" sz="1400" dirty="0"/>
              <a:t>Выполните следующие действия:</a:t>
            </a:r>
            <a:br>
              <a:rPr lang="ru-RU" sz="1400" dirty="0"/>
            </a:br>
            <a:r>
              <a:rPr lang="ru-RU" sz="1400" dirty="0"/>
              <a:t>Перейдите в каталог /</a:t>
            </a:r>
            <a:r>
              <a:rPr lang="ru-RU" sz="1400" dirty="0" err="1"/>
              <a:t>tmp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Выведите на экран содержимое каталога /</a:t>
            </a:r>
            <a:r>
              <a:rPr lang="ru-RU" sz="1400" dirty="0" err="1"/>
              <a:t>tmp</a:t>
            </a:r>
            <a:r>
              <a:rPr lang="ru-RU" sz="1400" dirty="0"/>
              <a:t>. Для этого используйте команду </a:t>
            </a:r>
            <a:r>
              <a:rPr lang="ru-RU" sz="1400" dirty="0" err="1"/>
              <a:t>ls</a:t>
            </a:r>
            <a:r>
              <a:rPr lang="ru-RU" sz="1400" dirty="0"/>
              <a:t> с различными опциями. Поясните разницу в выводимой на экран информации.</a:t>
            </a:r>
            <a:br>
              <a:rPr lang="ru-RU" sz="1400" dirty="0"/>
            </a:br>
            <a:r>
              <a:rPr lang="ru-RU" sz="1400" dirty="0"/>
              <a:t>Определите, есть ли в каталоге /</a:t>
            </a:r>
            <a:r>
              <a:rPr lang="ru-RU" sz="1400" dirty="0" err="1"/>
              <a:t>var</a:t>
            </a:r>
            <a:r>
              <a:rPr lang="ru-RU" sz="1400" dirty="0"/>
              <a:t>/</a:t>
            </a:r>
            <a:r>
              <a:rPr lang="ru-RU" sz="1400" dirty="0" err="1"/>
              <a:t>spool</a:t>
            </a:r>
            <a:r>
              <a:rPr lang="ru-RU" sz="1400" dirty="0"/>
              <a:t> подкаталог с именем </a:t>
            </a:r>
            <a:r>
              <a:rPr lang="ru-RU" sz="1400" dirty="0" err="1"/>
              <a:t>cron</a:t>
            </a:r>
            <a:r>
              <a:rPr lang="ru-RU" sz="1400" dirty="0"/>
              <a:t>?</a:t>
            </a:r>
            <a:br>
              <a:rPr lang="ru-RU" sz="1400" dirty="0"/>
            </a:br>
            <a:r>
              <a:rPr lang="ru-RU" sz="1400" dirty="0"/>
              <a:t>Перейдите в Ваш домашний каталог и выведите на экран его содержимое. Определите, кто является владельцем файлов и подкаталогов?</a:t>
            </a:r>
            <a:br>
              <a:rPr lang="ru-RU" sz="1400" dirty="0"/>
            </a:br>
            <a:r>
              <a:rPr lang="ru-RU" sz="1400" dirty="0"/>
              <a:t>Выполните следующие действия:</a:t>
            </a:r>
            <a:br>
              <a:rPr lang="ru-RU" sz="1400" dirty="0"/>
            </a:br>
            <a:r>
              <a:rPr lang="ru-RU" sz="1400" dirty="0"/>
              <a:t>В домашнем каталоге создайте новый каталог с именем </a:t>
            </a:r>
            <a:r>
              <a:rPr lang="ru-RU" sz="1400" dirty="0" err="1"/>
              <a:t>newdir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В каталоге ~/</a:t>
            </a:r>
            <a:r>
              <a:rPr lang="ru-RU" sz="1400" dirty="0" err="1"/>
              <a:t>newdir</a:t>
            </a:r>
            <a:r>
              <a:rPr lang="ru-RU" sz="1400" dirty="0"/>
              <a:t> создайте новый каталог с именем </a:t>
            </a:r>
            <a:r>
              <a:rPr lang="ru-RU" sz="1400" dirty="0" err="1"/>
              <a:t>morefun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В домашнем каталоге создайте одной командой три новых каталога с именами </a:t>
            </a:r>
            <a:r>
              <a:rPr lang="ru-RU" sz="1400" dirty="0" err="1"/>
              <a:t>letters</a:t>
            </a:r>
            <a:r>
              <a:rPr lang="ru-RU" sz="1400" dirty="0"/>
              <a:t>, </a:t>
            </a:r>
            <a:r>
              <a:rPr lang="ru-RU" sz="1400" dirty="0" err="1"/>
              <a:t>memos</a:t>
            </a:r>
            <a:r>
              <a:rPr lang="ru-RU" sz="1400" dirty="0"/>
              <a:t>, </a:t>
            </a:r>
            <a:r>
              <a:rPr lang="ru-RU" sz="1400" dirty="0" err="1"/>
              <a:t>misk</a:t>
            </a:r>
            <a:r>
              <a:rPr lang="ru-RU" sz="1400" dirty="0"/>
              <a:t>. Затем удалите эти каталоги одной командой.</a:t>
            </a:r>
            <a:br>
              <a:rPr lang="ru-RU" sz="1400" dirty="0"/>
            </a:br>
            <a:r>
              <a:rPr lang="ru-RU" sz="1400" dirty="0"/>
              <a:t>Попробуйте удалить ранее созданный каталог ~/</a:t>
            </a:r>
            <a:r>
              <a:rPr lang="ru-RU" sz="1400" dirty="0" err="1"/>
              <a:t>newdir</a:t>
            </a:r>
            <a:r>
              <a:rPr lang="ru-RU" sz="1400" dirty="0"/>
              <a:t> командой </a:t>
            </a:r>
            <a:r>
              <a:rPr lang="ru-RU" sz="1400" dirty="0" err="1"/>
              <a:t>rm</a:t>
            </a:r>
            <a:r>
              <a:rPr lang="ru-RU" sz="1400" dirty="0"/>
              <a:t>. Проверьте, был ли каталог удалён.</a:t>
            </a:r>
            <a:br>
              <a:rPr lang="ru-RU" sz="1400" dirty="0"/>
            </a:br>
            <a:r>
              <a:rPr lang="ru-RU" sz="1400" dirty="0"/>
              <a:t>Удалите каталог ~/</a:t>
            </a:r>
            <a:r>
              <a:rPr lang="ru-RU" sz="1400" dirty="0" err="1"/>
              <a:t>newdir</a:t>
            </a:r>
            <a:r>
              <a:rPr lang="ru-RU" sz="1400" dirty="0"/>
              <a:t>/</a:t>
            </a:r>
            <a:r>
              <a:rPr lang="ru-RU" sz="1400" dirty="0" err="1"/>
              <a:t>morefun</a:t>
            </a:r>
            <a:r>
              <a:rPr lang="ru-RU" sz="1400" dirty="0"/>
              <a:t> из домашнего каталога. Проверьте, был ли каталог удалён.</a:t>
            </a:r>
            <a:br>
              <a:rPr lang="ru-RU" sz="1400" dirty="0"/>
            </a:br>
            <a:r>
              <a:rPr lang="ru-RU" sz="1400" dirty="0"/>
              <a:t>С помощью команды </a:t>
            </a:r>
            <a:r>
              <a:rPr lang="ru-RU" sz="1400" dirty="0" err="1"/>
              <a:t>man</a:t>
            </a:r>
            <a:r>
              <a:rPr lang="ru-RU" sz="1400" dirty="0"/>
              <a:t> определите, какую опцию команды </a:t>
            </a:r>
            <a:r>
              <a:rPr lang="ru-RU" sz="1400" dirty="0" err="1"/>
              <a:t>ls</a:t>
            </a:r>
            <a:r>
              <a:rPr lang="ru-RU" sz="1400" dirty="0"/>
              <a:t> нужно использовать для просмотра содержимое не только указанного каталога, но и подкаталогов, входящих в него.</a:t>
            </a:r>
            <a:br>
              <a:rPr lang="ru-RU" sz="1400" dirty="0"/>
            </a:br>
            <a:r>
              <a:rPr lang="ru-RU" sz="1400" dirty="0"/>
              <a:t>С помощью команды </a:t>
            </a:r>
            <a:r>
              <a:rPr lang="ru-RU" sz="1400" dirty="0" err="1"/>
              <a:t>man</a:t>
            </a:r>
            <a:r>
              <a:rPr lang="ru-RU" sz="1400" dirty="0"/>
              <a:t> определите набор опций команды </a:t>
            </a:r>
            <a:r>
              <a:rPr lang="ru-RU" sz="1400" dirty="0" err="1"/>
              <a:t>ls</a:t>
            </a:r>
            <a:r>
              <a:rPr lang="ru-RU" sz="1400" dirty="0"/>
              <a:t> , позволяющий отсортировать по времени последнего изменения выводимый список содержимого каталога с развёрнутым описанием файлов.</a:t>
            </a:r>
            <a:br>
              <a:rPr lang="ru-RU" sz="1400" dirty="0"/>
            </a:br>
            <a:r>
              <a:rPr lang="ru-RU" sz="1400" dirty="0"/>
              <a:t>Используйте команду </a:t>
            </a:r>
            <a:r>
              <a:rPr lang="ru-RU" sz="1400" dirty="0" err="1"/>
              <a:t>man</a:t>
            </a:r>
            <a:r>
              <a:rPr lang="ru-RU" sz="1400" dirty="0"/>
              <a:t> для просмотра описания следующих команд: </a:t>
            </a:r>
            <a:r>
              <a:rPr lang="ru-RU" sz="1400" dirty="0" err="1"/>
              <a:t>cd</a:t>
            </a:r>
            <a:r>
              <a:rPr lang="ru-RU" sz="1400" dirty="0"/>
              <a:t>, </a:t>
            </a:r>
            <a:r>
              <a:rPr lang="ru-RU" sz="1400" dirty="0" err="1"/>
              <a:t>pwd</a:t>
            </a:r>
            <a:r>
              <a:rPr lang="ru-RU" sz="1400" dirty="0"/>
              <a:t>, </a:t>
            </a:r>
            <a:r>
              <a:rPr lang="ru-RU" sz="1400" dirty="0" err="1"/>
              <a:t>mkdir</a:t>
            </a:r>
            <a:r>
              <a:rPr lang="ru-RU" sz="1400" dirty="0"/>
              <a:t>, </a:t>
            </a:r>
            <a:r>
              <a:rPr lang="ru-RU" sz="1400" dirty="0" err="1"/>
              <a:t>rmdir</a:t>
            </a:r>
            <a:r>
              <a:rPr lang="ru-RU" sz="1400" dirty="0"/>
              <a:t>, </a:t>
            </a:r>
            <a:r>
              <a:rPr lang="ru-RU" sz="1400" dirty="0" err="1"/>
              <a:t>rm</a:t>
            </a:r>
            <a:r>
              <a:rPr lang="ru-RU" sz="1400" dirty="0"/>
              <a:t>. Поясните основные опции этих команд.</a:t>
            </a:r>
            <a:br>
              <a:rPr lang="ru-RU" sz="1400" dirty="0"/>
            </a:br>
            <a:r>
              <a:rPr lang="ru-RU" sz="1400" dirty="0"/>
              <a:t>Используя информацию, полученную при помощи команды </a:t>
            </a:r>
            <a:r>
              <a:rPr lang="ru-RU" sz="1400" dirty="0" err="1"/>
              <a:t>history</a:t>
            </a:r>
            <a:r>
              <a:rPr lang="ru-RU" sz="1400" dirty="0"/>
              <a:t>, выполните модификацию и исполнение нескольких команд из буфера команд.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C9973-808E-4108-9340-4FB16FAB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9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FB05C-4BCC-47A0-974E-AD584204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42B80-AF33-4849-9F67-895F4018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E50DBB-9576-46CA-AC89-D0FEC8617991}"/>
              </a:ext>
            </a:extLst>
          </p:cNvPr>
          <p:cNvSpPr/>
          <p:nvPr/>
        </p:nvSpPr>
        <p:spPr>
          <a:xfrm>
            <a:off x="1147281" y="365125"/>
            <a:ext cx="959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7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Выведем историю команд с помощью команды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20). Далее, используя команды, указанные на рисунках, создадим каталог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нём создадим подкаталог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попробуем удалить (неудачно) каталог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удалим каталог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 помощи команды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21).</a:t>
            </a:r>
          </a:p>
        </p:txBody>
      </p:sp>
      <p:pic>
        <p:nvPicPr>
          <p:cNvPr id="18435" name="Рисунок 54">
            <a:extLst>
              <a:ext uri="{FF2B5EF4-FFF2-40B4-BE49-F238E27FC236}">
                <a16:creationId xmlns:a16="http://schemas.microsoft.com/office/drawing/2014/main" id="{471D012F-4B1A-4DC4-8FA3-B38A4E07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5"/>
          <a:stretch>
            <a:fillRect/>
          </a:stretch>
        </p:blipFill>
        <p:spPr bwMode="auto">
          <a:xfrm>
            <a:off x="1147281" y="1690688"/>
            <a:ext cx="7283943" cy="466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621083-CA0E-45B0-AA36-FF058C44D33B}"/>
              </a:ext>
            </a:extLst>
          </p:cNvPr>
          <p:cNvSpPr/>
          <p:nvPr/>
        </p:nvSpPr>
        <p:spPr>
          <a:xfrm>
            <a:off x="8517196" y="5899001"/>
            <a:ext cx="352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20: Вывод истории команд</a:t>
            </a:r>
          </a:p>
        </p:txBody>
      </p:sp>
    </p:spTree>
    <p:extLst>
      <p:ext uri="{BB962C8B-B14F-4D97-AF65-F5344CB8AC3E}">
        <p14:creationId xmlns:p14="http://schemas.microsoft.com/office/powerpoint/2010/main" val="28504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1759F-608E-4148-B338-871AB4FE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234A0-8472-4789-BEE3-CF26A7D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Рисунок 55">
            <a:extLst>
              <a:ext uri="{FF2B5EF4-FFF2-40B4-BE49-F238E27FC236}">
                <a16:creationId xmlns:a16="http://schemas.microsoft.com/office/drawing/2014/main" id="{1A5AE3E0-C914-44A9-97CF-2E381411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6" y="365125"/>
            <a:ext cx="1065620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5A8D41-49EC-4BA4-B6D4-F97DB40A35BD}"/>
              </a:ext>
            </a:extLst>
          </p:cNvPr>
          <p:cNvSpPr/>
          <p:nvPr/>
        </p:nvSpPr>
        <p:spPr>
          <a:xfrm>
            <a:off x="489236" y="4851400"/>
            <a:ext cx="552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21: Используем с заменой команды из истории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8DFE60-3EA1-464E-9BAB-9D7B2C003163}"/>
              </a:ext>
            </a:extLst>
          </p:cNvPr>
          <p:cNvSpPr/>
          <p:nvPr/>
        </p:nvSpPr>
        <p:spPr>
          <a:xfrm>
            <a:off x="838200" y="5559779"/>
            <a:ext cx="97096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ru-RU" sz="2400" b="1" kern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лабораторной работы 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навыки взаимодействия с системой посредством командной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21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6D336-38F0-4C16-B730-8117B30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CCBE1-DFA3-44DF-A27F-2833CEA6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F897B-3C20-4A74-A7DC-A363854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Выполнение лабораторной работы</a:t>
            </a:r>
            <a:br>
              <a:rPr lang="ru-RU" b="1" dirty="0"/>
            </a:br>
            <a:r>
              <a:rPr lang="ru-RU" sz="2200" dirty="0"/>
              <a:t>Определяем полное имя домашнего каталога, используя команду «</a:t>
            </a:r>
            <a:r>
              <a:rPr lang="ru-RU" sz="2200" dirty="0" err="1"/>
              <a:t>pwd</a:t>
            </a:r>
            <a:r>
              <a:rPr lang="ru-RU" sz="2200" dirty="0"/>
              <a:t>» (рис. -</a:t>
            </a:r>
            <a:r>
              <a:rPr lang="ru-RU" sz="2200" dirty="0" err="1"/>
              <a:t>fig</a:t>
            </a:r>
            <a:r>
              <a:rPr lang="ru-RU" sz="2200" dirty="0"/>
              <a:t>. 1), т.к. уже находимся в домашнем каталоге (обозначается: ~). Если бы мы не находились в нем, необходимо было бы предварительно использовать команду «</a:t>
            </a:r>
            <a:r>
              <a:rPr lang="ru-RU" sz="2200" dirty="0" err="1"/>
              <a:t>cd</a:t>
            </a:r>
            <a:r>
              <a:rPr lang="ru-RU" sz="2200" dirty="0"/>
              <a:t> ~», чтобы перейти в него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E8346-C059-43F2-BDA5-34F4CC05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83" y="3685247"/>
            <a:ext cx="13592405" cy="8716789"/>
          </a:xfrm>
        </p:spPr>
        <p:txBody>
          <a:bodyPr/>
          <a:lstStyle/>
          <a:p>
            <a:r>
              <a:rPr lang="ru-RU" i="1" dirty="0" err="1"/>
              <a:t>Figure</a:t>
            </a:r>
            <a:r>
              <a:rPr lang="ru-RU" i="1" dirty="0"/>
              <a:t> 1: Полное имя домашнего каталога</a:t>
            </a:r>
          </a:p>
          <a:p>
            <a:endParaRPr lang="ru-RU" dirty="0"/>
          </a:p>
        </p:txBody>
      </p:sp>
      <p:pic>
        <p:nvPicPr>
          <p:cNvPr id="1028" name="Рисунок 43">
            <a:extLst>
              <a:ext uri="{FF2B5EF4-FFF2-40B4-BE49-F238E27FC236}">
                <a16:creationId xmlns:a16="http://schemas.microsoft.com/office/drawing/2014/main" id="{381F0969-986B-457B-9600-5450BF31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8792"/>
          <a:stretch>
            <a:fillRect/>
          </a:stretch>
        </p:blipFill>
        <p:spPr bwMode="auto">
          <a:xfrm>
            <a:off x="145941" y="2842017"/>
            <a:ext cx="11900118" cy="66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2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64220-561C-4687-B9C6-E924D9CA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6" y="1162843"/>
            <a:ext cx="10515600" cy="1325563"/>
          </a:xfrm>
        </p:spPr>
        <p:txBody>
          <a:bodyPr>
            <a:normAutofit fontScale="90000"/>
          </a:bodyPr>
          <a:lstStyle/>
          <a:p>
            <a:pPr lvl="1"/>
            <a:r>
              <a:rPr lang="ru-RU" sz="1800" dirty="0"/>
              <a:t>Переходим в каталог /</a:t>
            </a:r>
            <a:r>
              <a:rPr lang="ru-RU" sz="1800" dirty="0" err="1"/>
              <a:t>tmp</a:t>
            </a:r>
            <a:r>
              <a:rPr lang="ru-RU" sz="1800" dirty="0"/>
              <a:t>, используя команду «</a:t>
            </a:r>
            <a:r>
              <a:rPr lang="ru-RU" sz="1800" dirty="0" err="1"/>
              <a:t>cd</a:t>
            </a:r>
            <a:r>
              <a:rPr lang="ru-RU" sz="1800" dirty="0"/>
              <a:t> /</a:t>
            </a:r>
            <a:r>
              <a:rPr lang="ru-RU" sz="1800" dirty="0" err="1"/>
              <a:t>tmp</a:t>
            </a:r>
            <a:r>
              <a:rPr lang="ru-RU" sz="1800" dirty="0"/>
              <a:t>» (рис. -</a:t>
            </a:r>
            <a:r>
              <a:rPr lang="ru-RU" sz="1800" dirty="0" err="1"/>
              <a:t>fig</a:t>
            </a:r>
            <a:r>
              <a:rPr lang="ru-RU" sz="1800" dirty="0"/>
              <a:t>. 2).</a:t>
            </a:r>
            <a:br>
              <a:rPr lang="ru-RU" sz="1800" dirty="0"/>
            </a:br>
            <a:r>
              <a:rPr lang="ru-RU" sz="1800" dirty="0"/>
              <a:t>Выводим на экран содержимое каталога /</a:t>
            </a:r>
            <a:r>
              <a:rPr lang="ru-RU" sz="1800" dirty="0" err="1"/>
              <a:t>tmp</a:t>
            </a:r>
            <a:r>
              <a:rPr lang="ru-RU" sz="1800" dirty="0"/>
              <a:t>, используя команду «</a:t>
            </a:r>
            <a:r>
              <a:rPr lang="ru-RU" sz="1800" dirty="0" err="1"/>
              <a:t>ls</a:t>
            </a:r>
            <a:r>
              <a:rPr lang="ru-RU" sz="1800" dirty="0"/>
              <a:t>» с различными опциями (рис. -</a:t>
            </a:r>
            <a:r>
              <a:rPr lang="ru-RU" sz="1800" dirty="0" err="1"/>
              <a:t>fig</a:t>
            </a:r>
            <a:r>
              <a:rPr lang="ru-RU" sz="1800" dirty="0"/>
              <a:t>. 3) (рис. -</a:t>
            </a:r>
            <a:r>
              <a:rPr lang="ru-RU" sz="1800" dirty="0" err="1"/>
              <a:t>fig</a:t>
            </a:r>
            <a:r>
              <a:rPr lang="ru-RU" sz="1800" dirty="0"/>
              <a:t>. 4):</a:t>
            </a:r>
            <a:br>
              <a:rPr lang="ru-RU" sz="1800" dirty="0"/>
            </a:br>
            <a:r>
              <a:rPr lang="ru-RU" sz="1800" dirty="0"/>
              <a:t>«</a:t>
            </a:r>
            <a:r>
              <a:rPr lang="ru-RU" sz="1800" dirty="0" err="1"/>
              <a:t>ls</a:t>
            </a:r>
            <a:r>
              <a:rPr lang="ru-RU" sz="1800" dirty="0"/>
              <a:t>» − выводится список каталогов и файлов, которые можно </a:t>
            </a:r>
            <a:r>
              <a:rPr lang="ru-RU" sz="1800" dirty="0" err="1"/>
              <a:t>увидеть,«вручную</a:t>
            </a:r>
            <a:r>
              <a:rPr lang="ru-RU" sz="1800" dirty="0"/>
              <a:t>» открыв каталог </a:t>
            </a:r>
            <a:r>
              <a:rPr lang="ru-RU" sz="1800" dirty="0" err="1"/>
              <a:t>tmp</a:t>
            </a:r>
            <a:br>
              <a:rPr lang="ru-RU" sz="1800" dirty="0"/>
            </a:br>
            <a:r>
              <a:rPr lang="ru-RU" sz="1800" dirty="0"/>
              <a:t>«</a:t>
            </a:r>
            <a:r>
              <a:rPr lang="ru-RU" sz="1800" dirty="0" err="1"/>
              <a:t>ls</a:t>
            </a:r>
            <a:r>
              <a:rPr lang="ru-RU" sz="1800" dirty="0"/>
              <a:t> -a» − к списку, описанному в предыдущем пункте, добавляются скрытые каталоги и файлы (их имена начинаются с точки)</a:t>
            </a:r>
            <a:br>
              <a:rPr lang="ru-RU" sz="1800" dirty="0"/>
            </a:br>
            <a:r>
              <a:rPr lang="ru-RU" sz="1800" dirty="0"/>
              <a:t>«</a:t>
            </a:r>
            <a:r>
              <a:rPr lang="ru-RU" sz="1800" dirty="0" err="1"/>
              <a:t>ls</a:t>
            </a:r>
            <a:r>
              <a:rPr lang="ru-RU" sz="1800" dirty="0"/>
              <a:t> -F» − с помощью этой команды получаем информацию о типах файлов</a:t>
            </a:r>
            <a:br>
              <a:rPr lang="ru-RU" sz="1800" dirty="0"/>
            </a:br>
            <a:r>
              <a:rPr lang="ru-RU" sz="1800" dirty="0"/>
              <a:t>«</a:t>
            </a:r>
            <a:r>
              <a:rPr lang="ru-RU" sz="1800" dirty="0" err="1"/>
              <a:t>ls</a:t>
            </a:r>
            <a:r>
              <a:rPr lang="ru-RU" sz="1800" dirty="0"/>
              <a:t> -l» − получаем список каталогов и файлов, но уже с более подробной информацией о них</a:t>
            </a:r>
            <a:br>
              <a:rPr lang="ru-RU" sz="1800" dirty="0"/>
            </a:br>
            <a:r>
              <a:rPr lang="ru-RU" sz="1800" dirty="0"/>
              <a:t>«</a:t>
            </a:r>
            <a:r>
              <a:rPr lang="ru-RU" sz="1800" dirty="0" err="1"/>
              <a:t>ls</a:t>
            </a:r>
            <a:r>
              <a:rPr lang="ru-RU" sz="1800" dirty="0"/>
              <a:t> -</a:t>
            </a:r>
            <a:r>
              <a:rPr lang="ru-RU" sz="1800" dirty="0" err="1"/>
              <a:t>aFl</a:t>
            </a:r>
            <a:r>
              <a:rPr lang="ru-RU" sz="1800" dirty="0"/>
              <a:t>» − данная команда отобразит список всех каталогов и файлов, в том числе и скрытых, с подробной информацией о них.</a:t>
            </a:r>
            <a:br>
              <a:rPr lang="ru-RU" sz="18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26CD9-0696-45B8-9B07-CC6FB6DC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584" y="5034993"/>
            <a:ext cx="8627618" cy="33714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Рисунок 45">
            <a:extLst>
              <a:ext uri="{FF2B5EF4-FFF2-40B4-BE49-F238E27FC236}">
                <a16:creationId xmlns:a16="http://schemas.microsoft.com/office/drawing/2014/main" id="{9EAF8574-26A5-4C28-AFAB-353FDB54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34" y="3025351"/>
            <a:ext cx="4873875" cy="36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5CEFDC-BD2E-4060-91A5-9E428F82F004}"/>
              </a:ext>
            </a:extLst>
          </p:cNvPr>
          <p:cNvSpPr/>
          <p:nvPr/>
        </p:nvSpPr>
        <p:spPr>
          <a:xfrm>
            <a:off x="5867400" y="59868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Figure</a:t>
            </a:r>
            <a:r>
              <a:rPr lang="ru-RU" dirty="0"/>
              <a:t> 2: Переход в каталог /</a:t>
            </a:r>
            <a:r>
              <a:rPr lang="ru-RU" dirty="0" err="1"/>
              <a:t>tmp</a:t>
            </a:r>
            <a:endParaRPr lang="ru-RU" dirty="0"/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7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F64F2-8358-4369-B137-009D3556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D8483-5BAC-42F5-B117-7A59F00C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09" y="4503657"/>
            <a:ext cx="4097557" cy="4351338"/>
          </a:xfrm>
        </p:spPr>
        <p:txBody>
          <a:bodyPr/>
          <a:lstStyle/>
          <a:p>
            <a:r>
              <a:rPr lang="ru-RU" sz="2000" i="1" dirty="0" err="1"/>
              <a:t>Figure</a:t>
            </a:r>
            <a:r>
              <a:rPr lang="ru-RU" sz="2000" i="1" dirty="0"/>
              <a:t> 3: Вывод на экран содержимое каталога /</a:t>
            </a:r>
            <a:r>
              <a:rPr lang="ru-RU" sz="2000" i="1" dirty="0" err="1"/>
              <a:t>tmp</a:t>
            </a:r>
            <a:r>
              <a:rPr lang="ru-RU" sz="2000" i="1" dirty="0"/>
              <a:t> с различными опциями</a:t>
            </a:r>
          </a:p>
          <a:p>
            <a:endParaRPr lang="ru-RU" dirty="0"/>
          </a:p>
        </p:txBody>
      </p:sp>
      <p:pic>
        <p:nvPicPr>
          <p:cNvPr id="3074" name="Рисунок 46">
            <a:extLst>
              <a:ext uri="{FF2B5EF4-FFF2-40B4-BE49-F238E27FC236}">
                <a16:creationId xmlns:a16="http://schemas.microsoft.com/office/drawing/2014/main" id="{6A116A67-38F2-4713-8ED4-2CF1EC0C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3" y="442912"/>
            <a:ext cx="7627825" cy="579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4D3F8-D824-4DA6-B0E4-6655BD0C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5EF4A-19A8-4EFB-BEEE-2C67A604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Рисунок 47">
            <a:extLst>
              <a:ext uri="{FF2B5EF4-FFF2-40B4-BE49-F238E27FC236}">
                <a16:creationId xmlns:a16="http://schemas.microsoft.com/office/drawing/2014/main" id="{0372A5A4-8CAA-4258-ACBC-932FA9D2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96850"/>
            <a:ext cx="8571269" cy="641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F1159-C8FF-4D2B-BD85-578B16F993DF}"/>
              </a:ext>
            </a:extLst>
          </p:cNvPr>
          <p:cNvSpPr/>
          <p:nvPr/>
        </p:nvSpPr>
        <p:spPr>
          <a:xfrm>
            <a:off x="9409469" y="4801071"/>
            <a:ext cx="2609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4: Вывод на экран содержимое каталога /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различными опциями</a:t>
            </a:r>
          </a:p>
        </p:txBody>
      </p:sp>
    </p:spTree>
    <p:extLst>
      <p:ext uri="{BB962C8B-B14F-4D97-AF65-F5344CB8AC3E}">
        <p14:creationId xmlns:p14="http://schemas.microsoft.com/office/powerpoint/2010/main" val="289250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4D3F8-D824-4DA6-B0E4-6655BD0C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5EF4A-19A8-4EFB-BEEE-2C67A604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47F9C4-7A7D-4669-9F92-0B82FA198EC8}"/>
              </a:ext>
            </a:extLst>
          </p:cNvPr>
          <p:cNvSpPr/>
          <p:nvPr/>
        </p:nvSpPr>
        <p:spPr>
          <a:xfrm>
            <a:off x="448638" y="445635"/>
            <a:ext cx="10657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3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определить, есть ли в каталоге 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подкаталог с именем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перейдем в указанный каталог с помощью команды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просмотрим его содержимое, используя команду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и таким образом убедимся, что данный подкаталог существует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5).</a:t>
            </a:r>
          </a:p>
        </p:txBody>
      </p:sp>
      <p:pic>
        <p:nvPicPr>
          <p:cNvPr id="5123" name="Рисунок 48">
            <a:extLst>
              <a:ext uri="{FF2B5EF4-FFF2-40B4-BE49-F238E27FC236}">
                <a16:creationId xmlns:a16="http://schemas.microsoft.com/office/drawing/2014/main" id="{89840E72-EE60-491C-AFBC-A13D4B8C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3"/>
          <a:stretch>
            <a:fillRect/>
          </a:stretch>
        </p:blipFill>
        <p:spPr bwMode="auto">
          <a:xfrm>
            <a:off x="746089" y="1839745"/>
            <a:ext cx="10916839" cy="169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6579C4-123B-41C7-B1F0-5A7866CA5F03}"/>
              </a:ext>
            </a:extLst>
          </p:cNvPr>
          <p:cNvSpPr/>
          <p:nvPr/>
        </p:nvSpPr>
        <p:spPr>
          <a:xfrm>
            <a:off x="941798" y="4532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5: Есть ли в каталоге /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spool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подкаталог с именем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endParaRPr lang="ru-RU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F4503-120D-47FC-A90F-3CC760B8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C5338-759A-49E8-B5F5-E5D8446D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0BD46B-641A-4832-A823-53218D817986}"/>
              </a:ext>
            </a:extLst>
          </p:cNvPr>
          <p:cNvSpPr/>
          <p:nvPr/>
        </p:nvSpPr>
        <p:spPr>
          <a:xfrm>
            <a:off x="993168" y="476861"/>
            <a:ext cx="80172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4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перехожу в свой домашний каталог с помощью команды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~» и, используя команду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вывожу на экран его содержимое. Из (рис.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6) видно, что владельцем всех каталогов и файлов, кроме родительского каталога (его владелец пользователь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группы пользователей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является пользователь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daavetisyan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группы пользователей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daavetisyan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146" name="Рисунок 49">
            <a:extLst>
              <a:ext uri="{FF2B5EF4-FFF2-40B4-BE49-F238E27FC236}">
                <a16:creationId xmlns:a16="http://schemas.microsoft.com/office/drawing/2014/main" id="{7CF1C623-7951-4624-842E-CAE35B73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5187"/>
            <a:ext cx="7031804" cy="468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2A078A-62B2-4740-B6BF-504655030DAB}"/>
              </a:ext>
            </a:extLst>
          </p:cNvPr>
          <p:cNvSpPr/>
          <p:nvPr/>
        </p:nvSpPr>
        <p:spPr>
          <a:xfrm>
            <a:off x="8075488" y="4903812"/>
            <a:ext cx="3883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6: Вывод на экран содержимого домашнего каталога</a:t>
            </a:r>
          </a:p>
        </p:txBody>
      </p:sp>
    </p:spTree>
    <p:extLst>
      <p:ext uri="{BB962C8B-B14F-4D97-AF65-F5344CB8AC3E}">
        <p14:creationId xmlns:p14="http://schemas.microsoft.com/office/powerpoint/2010/main" val="291616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CA6F8-A47B-4948-9907-13BBF8CF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8F076-9FC1-4196-B4ED-09E4EE60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D6F65C-55F2-41A2-B403-F347E006A4F9}"/>
              </a:ext>
            </a:extLst>
          </p:cNvPr>
          <p:cNvSpPr/>
          <p:nvPr/>
        </p:nvSpPr>
        <p:spPr>
          <a:xfrm>
            <a:off x="315074" y="444349"/>
            <a:ext cx="7411092" cy="205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3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домашнем каталоге создаем новый каталог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newdir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команду «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newdir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(рис. -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7). Убеждаемся, что каталог создан, с помощью команды «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170" name="Рисунок 50">
            <a:extLst>
              <a:ext uri="{FF2B5EF4-FFF2-40B4-BE49-F238E27FC236}">
                <a16:creationId xmlns:a16="http://schemas.microsoft.com/office/drawing/2014/main" id="{3BCE6CF4-930D-4861-B477-DB80D409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2" y="2631130"/>
            <a:ext cx="11554006" cy="217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EE0B64-6A70-472D-8812-F937F1BF6EAA}"/>
              </a:ext>
            </a:extLst>
          </p:cNvPr>
          <p:cNvSpPr/>
          <p:nvPr/>
        </p:nvSpPr>
        <p:spPr>
          <a:xfrm>
            <a:off x="530332" y="4937311"/>
            <a:ext cx="7195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7: Создаем новый каталог </a:t>
            </a:r>
            <a:r>
              <a:rPr lang="ru-RU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newdir</a:t>
            </a:r>
            <a:endParaRPr lang="ru-RU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34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1860</Words>
  <Application>Microsoft Office PowerPoint</Application>
  <PresentationFormat>Широкоэкранный</PresentationFormat>
  <Paragraphs>48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РОССИЙСКИЙ УНИВЕРСИТЕТ ДРУЖБЫ НАРОДОВ Факультет физико-математических и естественных наук Кафедра прикладной информатики и теории вероятностей </vt:lpstr>
      <vt:lpstr>Цель работы Приобретение практических навыков взаимодействия пользователя с системой посредством командной строки.  Задание Определите полное имя вашего домашнего каталога. Далее относительно этого каталога будут выполняться последующие упражнения. Выполните следующие действия: Перейдите в каталог /tmp. Выведите на экран содержимое каталога /tmp. Для этого используйте команду ls с различными опциями. Поясните разницу в выводимой на экран информации. Определите, есть ли в каталоге /var/spool подкаталог с именем cron? Перейдите в Ваш домашний каталог и выведите на экран его содержимое. Определите, кто является владельцем файлов и подкаталогов? Выполните следующие действия: В домашнем каталоге создайте новый каталог с именем newdir. В каталоге ~/newdir создайте новый каталог с именем morefun. В домашнем каталоге создайте одной командой три новых каталога с именами letters, memos, misk. Затем удалите эти каталоги одной командой. Попробуйте удалить ранее созданный каталог ~/newdir командой rm. Проверьте, был ли каталог удалён. Удалите каталог ~/newdir/morefun из домашнего каталога. Проверьте, был ли каталог удалён. С помощью команды man определите, какую опцию команды ls нужно использовать для просмотра содержимое не только указанного каталога, но и подкаталогов, входящих в него. С помощью команды man определите набор опций команды ls , позволяющий отсортировать по времени последнего изменения выводимый список содержимого каталога с развёрнутым описанием файлов. Используйте команду man для просмотра описания следующих команд: cd, pwd, mkdir, rmdir, rm. Поясните основные опции этих команд. Используя информацию, полученную при помощи команды history, выполните модификацию и исполнение нескольких команд из буфера команд. </vt:lpstr>
      <vt:lpstr>Выполнение лабораторной работы Определяем полное имя домашнего каталога, используя команду «pwd» (рис. -fig. 1), т.к. уже находимся в домашнем каталоге (обозначается: ~). Если бы мы не находились в нем, необходимо было бы предварительно использовать команду «cd ~», чтобы перейти в него</vt:lpstr>
      <vt:lpstr>Переходим в каталог /tmp, используя команду «cd /tmp» (рис. -fig. 2). Выводим на экран содержимое каталога /tmp, используя команду «ls» с различными опциями (рис. -fig. 3) (рис. -fig. 4): «ls» − выводится список каталогов и файлов, которые можно увидеть,«вручную» открыв каталог tmp «ls -a» − к списку, описанному в предыдущем пункте, добавляются скрытые каталоги и файлы (их имена начинаются с точки) «ls -F» − с помощью этой команды получаем информацию о типах файлов «ls -l» − получаем список каталогов и файлов, но уже с более подробной информацией о них «ls -aFl» − данная команда отобразит список всех каталогов и файлов, в том числе и скрытых, с подробной информацией о них.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Cоздаем каталог morefun, используя команду «mkdir ~/newdir/morefun», после чего командой «cd newdir» переходим в ранее созданный каталог и там командой «ls» проверяем правильность выполненных действий (рис. -fig. 8). </vt:lpstr>
      <vt:lpstr>Используя команду «mkdir letters memos misk», создаем в домашнем каталоге три новых. Далее с помощью команды «rm –r letters memos misk» удаляем созданные каталоги (рис. -fig. 9). Командой «ls» проверяем правильность выполненных действий</vt:lpstr>
      <vt:lpstr>Пробуем удалить каталог newdir командой «rm newdir». Получаем отказ в выполнении команды (т.к. данный каталог содержит подкаталог morefun и требуется при удалении использовать опцию -r) (рис. -fig. 10). Удаляем каталог newdir/morefun, используя команду «rm –r newdir/morefun». Командой «ls» проверяем правильность выполненного действия (рис. -fig. 11). </vt:lpstr>
      <vt:lpstr>Используя команду «man ls», определяю, какую опцию команды ls необходимо использовать, чтобы просмотреть содержимое не тольк указанного каталога, но и подкаталогов, входящих в него (рис. -fig. 12). </vt:lpstr>
      <vt:lpstr>Используя то же руководство по команде «ls», открытое в предыдущем пункте, определяю набор опций команды ls, позволяющий отсортировать по времени последнего изменения выводимый список содержимого каталога с развернутым описанием файлов (рис. -fig. 13) (рис. -fig. 14) (рис. -fig. 15).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Факультет физико-математических и естественных наук Кафедра прикладной информатики и теории вероятностей</dc:title>
  <dc:creator>Krasilov Dmitriy</dc:creator>
  <cp:lastModifiedBy>Krasilov Dmitriy</cp:lastModifiedBy>
  <cp:revision>9</cp:revision>
  <dcterms:created xsi:type="dcterms:W3CDTF">2021-05-14T22:49:33Z</dcterms:created>
  <dcterms:modified xsi:type="dcterms:W3CDTF">2021-05-15T01:43:57Z</dcterms:modified>
</cp:coreProperties>
</file>