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67" r:id="rId4"/>
    <p:sldMasterId id="2147483682" r:id="rId5"/>
    <p:sldMasterId id="2147483697" r:id="rId6"/>
    <p:sldMasterId id="2147483712" r:id="rId7"/>
    <p:sldMasterId id="2147483727" r:id="rId8"/>
  </p:sldMasterIdLst>
  <p:notesMasterIdLst>
    <p:notesMasterId r:id="rId28"/>
  </p:notesMasterIdLst>
  <p:handoutMasterIdLst>
    <p:handoutMasterId r:id="rId29"/>
  </p:handoutMasterIdLst>
  <p:sldIdLst>
    <p:sldId id="256" r:id="rId9"/>
    <p:sldId id="258" r:id="rId10"/>
    <p:sldId id="257" r:id="rId11"/>
    <p:sldId id="279" r:id="rId12"/>
    <p:sldId id="261" r:id="rId13"/>
    <p:sldId id="295" r:id="rId14"/>
    <p:sldId id="293" r:id="rId15"/>
    <p:sldId id="294" r:id="rId16"/>
    <p:sldId id="310" r:id="rId17"/>
    <p:sldId id="311" r:id="rId18"/>
    <p:sldId id="312" r:id="rId19"/>
    <p:sldId id="264" r:id="rId20"/>
    <p:sldId id="260" r:id="rId21"/>
    <p:sldId id="313" r:id="rId22"/>
    <p:sldId id="314" r:id="rId23"/>
    <p:sldId id="315" r:id="rId24"/>
    <p:sldId id="319" r:id="rId25"/>
    <p:sldId id="320" r:id="rId26"/>
    <p:sldId id="27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896" y="-942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80685"/>
            <a:ext cx="12192000" cy="1377315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80685"/>
            <a:ext cx="12192000" cy="1377315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80685"/>
            <a:ext cx="12192000" cy="1377315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80685"/>
            <a:ext cx="12192000" cy="1377315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80685"/>
            <a:ext cx="12192000" cy="1377315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80685"/>
            <a:ext cx="12192000" cy="1377315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4028" y="3027286"/>
            <a:ext cx="8893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A5A69"/>
                </a:solidFill>
                <a:cs typeface="+mn-ea"/>
                <a:sym typeface="+mn-lt"/>
              </a:rPr>
              <a:t>Chinese Culture and Art Exploration Platform</a:t>
            </a:r>
            <a:endParaRPr lang="en-US" altLang="zh-CN" sz="3200" b="1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4575" y="3646170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Project </a:t>
            </a:r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Member</a:t>
            </a:r>
            <a:endParaRPr lang="en-US" altLang="zh-CN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7060" y="4098290"/>
            <a:ext cx="50355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Student 1: Huang Jiarui    ID: 3036382301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Student 2: Ji Ruishu 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ID: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3036382038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Student 3: Li Peiying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ID: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3036450237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760562" y="3854616"/>
            <a:ext cx="1974850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818889" y="3854616"/>
            <a:ext cx="2612390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截屏2025-02-24 16.06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2385" y="1074420"/>
            <a:ext cx="1246505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1"/>
          <a:srcRect t="4637" b="10721"/>
          <a:stretch>
            <a:fillRect/>
          </a:stretch>
        </p:blipFill>
        <p:spPr>
          <a:xfrm>
            <a:off x="110490" y="1066800"/>
            <a:ext cx="5360035" cy="2157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8" descr="IMG_256"/>
          <p:cNvPicPr>
            <a:picLocks noChangeAspect="1"/>
          </p:cNvPicPr>
          <p:nvPr/>
        </p:nvPicPr>
        <p:blipFill>
          <a:blip r:embed="rId2"/>
          <a:srcRect t="6034" b="8094"/>
          <a:stretch>
            <a:fillRect/>
          </a:stretch>
        </p:blipFill>
        <p:spPr>
          <a:xfrm>
            <a:off x="6087110" y="1066800"/>
            <a:ext cx="5426075" cy="196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5" descr="IMG_256"/>
          <p:cNvPicPr>
            <a:picLocks noChangeAspect="1"/>
          </p:cNvPicPr>
          <p:nvPr/>
        </p:nvPicPr>
        <p:blipFill>
          <a:blip r:embed="rId3"/>
          <a:srcRect t="5300" b="6365"/>
          <a:stretch>
            <a:fillRect/>
          </a:stretch>
        </p:blipFill>
        <p:spPr>
          <a:xfrm>
            <a:off x="111125" y="3791585"/>
            <a:ext cx="5359400" cy="225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987040" y="342900"/>
            <a:ext cx="604774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4A5A69"/>
                </a:solidFill>
                <a:cs typeface="+mn-ea"/>
              </a:rPr>
              <a:t>Pain Points and User Expectations</a:t>
            </a:r>
            <a:endParaRPr lang="zh-CN" altLang="en-US" sz="2800" dirty="0">
              <a:solidFill>
                <a:srgbClr val="4A5A69"/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7555" y="3429000"/>
            <a:ext cx="5925820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/>
              <a:t>Satisfaction with Existing Platforms: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- 60.7% are dissatisfied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Only 7.1% are very satisfied</a:t>
            </a:r>
            <a:endParaRPr lang="en-US" altLang="zh-CN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/>
              <a:t>Pain Points Identified: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Lack of specific community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Scattered content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Limited features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Complex user interface</a:t>
            </a:r>
            <a:endParaRPr lang="en-US" altLang="zh-CN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/>
              <a:t>Conclusion：</a:t>
            </a:r>
            <a:endParaRPr lang="en-US" altLang="zh-CN" sz="160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1600"/>
              <a:t>- Users seek a centralized, interactive, and social platform experience.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88260" y="196215"/>
            <a:ext cx="6917690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lang="en-US" altLang="zh-CN" sz="2800" b="0" i="0" dirty="0">
                <a:solidFill>
                  <a:srgbClr val="4A5A69"/>
                </a:solidFill>
                <a:cs typeface="+mn-ea"/>
              </a:rPr>
              <a:t>D</a:t>
            </a:r>
            <a:r>
              <a:rPr lang="zh-CN" altLang="en-US" sz="2800" b="0" i="0" dirty="0">
                <a:solidFill>
                  <a:srgbClr val="4A5A69"/>
                </a:solidFill>
                <a:cs typeface="+mn-ea"/>
              </a:rPr>
              <a:t>emand for intelligent </a:t>
            </a:r>
            <a:r>
              <a:rPr lang="en-US" altLang="zh-CN" sz="2800" b="0" i="0" dirty="0">
                <a:solidFill>
                  <a:srgbClr val="4A5A69"/>
                </a:solidFill>
                <a:cs typeface="+mn-ea"/>
              </a:rPr>
              <a:t>Q&amp;A </a:t>
            </a:r>
            <a:r>
              <a:rPr lang="zh-CN" altLang="en-US" sz="2800" b="0" i="0" dirty="0">
                <a:solidFill>
                  <a:srgbClr val="4A5A69"/>
                </a:solidFill>
                <a:cs typeface="+mn-ea"/>
              </a:rPr>
              <a:t>functions and online ticketing systems</a:t>
            </a:r>
            <a:endParaRPr lang="zh-CN" altLang="en-US" sz="2800" b="0" i="0" dirty="0">
              <a:solidFill>
                <a:srgbClr val="4A5A69"/>
              </a:solidFill>
              <a:cs typeface="+mn-ea"/>
            </a:endParaRPr>
          </a:p>
        </p:txBody>
      </p:sp>
      <p:pic>
        <p:nvPicPr>
          <p:cNvPr id="6" name="图片 6" descr="IMG_256"/>
          <p:cNvPicPr>
            <a:picLocks noChangeAspect="1"/>
          </p:cNvPicPr>
          <p:nvPr/>
        </p:nvPicPr>
        <p:blipFill>
          <a:blip r:embed="rId1"/>
          <a:srcRect l="2269" t="6441" r="4081" b="10145"/>
          <a:stretch>
            <a:fillRect/>
          </a:stretch>
        </p:blipFill>
        <p:spPr>
          <a:xfrm>
            <a:off x="95885" y="1275080"/>
            <a:ext cx="6137275" cy="2299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7" descr="IMG_256"/>
          <p:cNvPicPr>
            <a:picLocks noChangeAspect="1"/>
          </p:cNvPicPr>
          <p:nvPr/>
        </p:nvPicPr>
        <p:blipFill>
          <a:blip r:embed="rId2"/>
          <a:srcRect l="1932" t="5899" r="7282" b="7571"/>
          <a:stretch>
            <a:fillRect/>
          </a:stretch>
        </p:blipFill>
        <p:spPr>
          <a:xfrm>
            <a:off x="6233160" y="1275080"/>
            <a:ext cx="5909310" cy="2348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23950" y="3946525"/>
            <a:ext cx="10369550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/>
              <a:t>Smart Q&amp;A System Acceptance: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- 78.8% are very willing to use it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- 19.5% are somewhat willing</a:t>
            </a:r>
            <a:endParaRPr lang="en-US" altLang="zh-CN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/>
              <a:t>Ticketing Preferences: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- 87.6% prefer online ticket purchasing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Only 12.4% still prefer on-site</a:t>
            </a:r>
            <a:endParaRPr lang="en-US" altLang="zh-CN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/>
              <a:t>Conclusion:</a:t>
            </a:r>
            <a:endParaRPr lang="en-US" altLang="zh-CN" sz="1600"/>
          </a:p>
          <a:p>
            <a:pPr indent="0">
              <a:buFont typeface="Arial" panose="020B0604020202090204"/>
              <a:buNone/>
            </a:pPr>
            <a:r>
              <a:rPr lang="en-US" altLang="zh-CN" sz="1600"/>
              <a:t>- The introduction of intelligent question answering system and digital ticketing system is the key function to improve user satisfaction and platform competitiveness.</a:t>
            </a:r>
            <a:endParaRPr lang="en-US" altLang="zh-CN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2543" y="4260154"/>
            <a:ext cx="58731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Platform UI Design</a:t>
            </a:r>
            <a:endParaRPr lang="en-US" altLang="zh-CN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2895" y="3429158"/>
            <a:ext cx="283018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04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33570" y="203265"/>
            <a:ext cx="33248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Platform UI design</a:t>
            </a:r>
            <a:endParaRPr lang="en-US" altLang="zh-CN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3" name="图片 2" descr="页面 1 (1)"/>
          <p:cNvPicPr>
            <a:picLocks noChangeAspect="1"/>
          </p:cNvPicPr>
          <p:nvPr/>
        </p:nvPicPr>
        <p:blipFill>
          <a:blip r:embed="rId1"/>
          <a:srcRect t="1728"/>
          <a:stretch>
            <a:fillRect/>
          </a:stretch>
        </p:blipFill>
        <p:spPr>
          <a:xfrm>
            <a:off x="1532255" y="725170"/>
            <a:ext cx="8747125" cy="6139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89378" y="4260154"/>
            <a:ext cx="43643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RAG R</a:t>
            </a:r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esearch</a:t>
            </a:r>
            <a:endParaRPr lang="en-US" altLang="zh-CN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2895" y="3429158"/>
            <a:ext cx="283018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05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3808" y="203265"/>
            <a:ext cx="4604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RAG </a:t>
            </a:r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principle and novelty</a:t>
            </a:r>
            <a:endParaRPr lang="en-US" altLang="zh-CN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8285" y="2218055"/>
            <a:ext cx="3817620" cy="2267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" y="2187575"/>
            <a:ext cx="754380" cy="739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060" y="2125345"/>
            <a:ext cx="982980" cy="708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1965" y="3059430"/>
            <a:ext cx="3674745" cy="2350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600"/>
              <a:t>Combining the retrieval mechanism with the generation model, similar to a search engine, the retrieval of relevant knowledge is integrated into the prompt to guide the LLM output.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1740535" y="249682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Principle 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8750300" y="238823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novelty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7846695" y="3059430"/>
            <a:ext cx="3861435" cy="2350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altLang="zh-CN" sz="1600"/>
              <a:t>Alleviate the LLM illusion problem and ensure the accuracy of facts;</a:t>
            </a:r>
            <a:endParaRPr lang="en-US" altLang="zh-CN" sz="1600"/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altLang="zh-CN" sz="1600"/>
              <a:t>Connect to private knowledge bases to ensure data privacy and security; </a:t>
            </a:r>
            <a:endParaRPr lang="en-US" altLang="zh-CN" sz="1600"/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altLang="zh-CN" sz="1600"/>
              <a:t>Dynamically obtain the latest information.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60065" y="203265"/>
            <a:ext cx="6071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Application of RAG in the platform</a:t>
            </a:r>
            <a:endParaRPr lang="en-US" altLang="zh-CN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1203325"/>
            <a:ext cx="11939270" cy="1183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8020" y="2591435"/>
            <a:ext cx="382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400" b="1"/>
              <a:t>01 </a:t>
            </a:r>
            <a:r>
              <a:rPr lang="en-US" altLang="zh-CN">
                <a:sym typeface="+mn-ea"/>
              </a:rPr>
              <a:t>Knowledge preparation</a:t>
            </a:r>
            <a:endParaRPr lang="en-US" altLang="zh-CN">
              <a:sym typeface="+mn-ea"/>
            </a:endParaRPr>
          </a:p>
          <a:p>
            <a:pPr algn="l"/>
            <a:endParaRPr lang="en-US" altLang="zh-CN" sz="2400" b="1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600"/>
              <a:t>Various cultural documents conversion to text,</a:t>
            </a:r>
            <a:endParaRPr lang="en-US" altLang="zh-CN" sz="16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600"/>
              <a:t>Segmentation processing, </a:t>
            </a:r>
            <a:endParaRPr lang="en-US" altLang="zh-CN" sz="16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600"/>
              <a:t>Embedding vectors, </a:t>
            </a:r>
            <a:endParaRPr lang="en-US" altLang="zh-CN" sz="16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600"/>
              <a:t>Embedding database construction.</a:t>
            </a:r>
            <a:endParaRPr lang="en-US" altLang="zh-CN" sz="1600"/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4488180" y="2591435"/>
            <a:ext cx="3518535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400" b="1"/>
              <a:t>02 </a:t>
            </a:r>
            <a:r>
              <a:rPr lang="en-US" altLang="zh-CN">
                <a:sym typeface="+mn-ea"/>
              </a:rPr>
              <a:t>Optimization strategy</a:t>
            </a:r>
            <a:endParaRPr lang="en-US" altLang="zh-CN"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zh-CN" sz="2400" b="1"/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altLang="zh-CN" sz="1600"/>
              <a:t>Best model selection, </a:t>
            </a:r>
            <a:endParaRPr lang="en-US" altLang="zh-CN" sz="1600"/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altLang="zh-CN" sz="1600"/>
              <a:t>Parameter adjustment.</a:t>
            </a:r>
            <a:endParaRPr lang="en-US" altLang="zh-CN" sz="1600"/>
          </a:p>
          <a:p>
            <a:pPr algn="just"/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8347075" y="2591435"/>
            <a:ext cx="3518535" cy="287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400" b="1"/>
              <a:t>03 </a:t>
            </a:r>
            <a:r>
              <a:rPr lang="en-US" altLang="zh-CN"/>
              <a:t>E</a:t>
            </a:r>
            <a:r>
              <a:rPr lang="en-US" altLang="zh-CN">
                <a:sym typeface="+mn-ea"/>
              </a:rPr>
              <a:t>valuation indicators</a:t>
            </a:r>
            <a:endParaRPr lang="en-US" altLang="zh-CN" sz="2400" b="1"/>
          </a:p>
          <a:p>
            <a:pPr algn="l"/>
            <a:r>
              <a:rPr lang="en-US" altLang="zh-CN" sz="2400" b="1"/>
              <a:t> </a:t>
            </a:r>
            <a:endParaRPr lang="en-US" altLang="zh-CN" sz="2400" b="1"/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altLang="zh-CN" sz="1600"/>
              <a:t>Generation indicators: Rouge, BLEU, etc.</a:t>
            </a:r>
            <a:endParaRPr lang="en-US" altLang="zh-CN" sz="1600"/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altLang="zh-CN" sz="1600"/>
              <a:t>Embedding evaluation.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2861" y="4260154"/>
            <a:ext cx="34861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Next Steps</a:t>
            </a:r>
            <a:endParaRPr lang="en-US" altLang="zh-CN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2895" y="3429158"/>
            <a:ext cx="283018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06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4285" y="602680"/>
            <a:ext cx="2043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Next Steps</a:t>
            </a:r>
            <a:endParaRPr lang="en-US" altLang="zh-CN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3873" y="106240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11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59908" y="2622168"/>
            <a:ext cx="1924072" cy="1924072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299359" y="4460267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677119" y="4584169"/>
            <a:ext cx="137389" cy="137389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850822" y="4389548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483583" y="4511157"/>
            <a:ext cx="137389" cy="137389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24582" y="4271463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317331" y="4314755"/>
            <a:ext cx="137389" cy="137389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854301" y="4446183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3855765" y="2317459"/>
            <a:ext cx="792088" cy="0"/>
          </a:xfrm>
          <a:prstGeom prst="line">
            <a:avLst/>
          </a:prstGeom>
          <a:solidFill>
            <a:srgbClr val="92A3B8"/>
          </a:solidFill>
          <a:ln w="6350">
            <a:solidFill>
              <a:schemeClr val="accent5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855765" y="3325571"/>
            <a:ext cx="792088" cy="0"/>
          </a:xfrm>
          <a:prstGeom prst="line">
            <a:avLst/>
          </a:prstGeom>
          <a:solidFill>
            <a:srgbClr val="92A3B8"/>
          </a:solidFill>
          <a:ln w="6350">
            <a:solidFill>
              <a:schemeClr val="accent5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855765" y="4333683"/>
            <a:ext cx="792088" cy="0"/>
          </a:xfrm>
          <a:prstGeom prst="line">
            <a:avLst/>
          </a:prstGeom>
          <a:solidFill>
            <a:srgbClr val="92A3B8"/>
          </a:solidFill>
          <a:ln w="6350">
            <a:solidFill>
              <a:schemeClr val="accent5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220184" y="4085040"/>
            <a:ext cx="167224" cy="167224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3015285" y="4202768"/>
            <a:ext cx="137389" cy="137389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3643089" y="2176138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1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641804" y="3188181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2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643134" y="4192527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3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71" name="TextBox 41"/>
          <p:cNvSpPr txBox="1"/>
          <p:nvPr/>
        </p:nvSpPr>
        <p:spPr>
          <a:xfrm>
            <a:off x="1454762" y="3348160"/>
            <a:ext cx="1400809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Upcoming Milestones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862195" y="2176145"/>
            <a:ext cx="674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4A5A69"/>
                </a:solidFill>
                <a:cs typeface="+mn-ea"/>
                <a:sym typeface="+mn-ea"/>
              </a:rPr>
              <a:t>Complete </a:t>
            </a:r>
            <a:r>
              <a:rPr lang="en-US" altLang="zh-CN" dirty="0">
                <a:solidFill>
                  <a:srgbClr val="4A5A69"/>
                </a:solidFill>
                <a:cs typeface="+mn-ea"/>
              </a:rPr>
              <a:t>Key Requirement Identification and Specifications</a:t>
            </a:r>
            <a:endParaRPr lang="en-US" altLang="zh-CN" dirty="0">
              <a:solidFill>
                <a:srgbClr val="4A5A69"/>
              </a:solidFill>
              <a:cs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862195" y="3124200"/>
            <a:ext cx="711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4A5A69"/>
                </a:solidFill>
                <a:cs typeface="+mn-ea"/>
                <a:sym typeface="+mn-lt"/>
              </a:rPr>
              <a:t>Complete the </a:t>
            </a:r>
            <a:r>
              <a:rPr lang="en-US" altLang="zh-CN" dirty="0">
                <a:solidFill>
                  <a:srgbClr val="4A5A69"/>
                </a:solidFill>
                <a:cs typeface="+mn-ea"/>
                <a:sym typeface="+mn-lt"/>
              </a:rPr>
              <a:t>Admin system and user authentication module</a:t>
            </a:r>
            <a:endParaRPr lang="en-US" altLang="zh-CN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8230" y="4177665"/>
            <a:ext cx="577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4A5A69"/>
                </a:solidFill>
                <a:cs typeface="+mn-ea"/>
                <a:sym typeface="+mn-lt"/>
              </a:rPr>
              <a:t>Complete </a:t>
            </a:r>
            <a:r>
              <a:rPr lang="en-US" altLang="zh-CN" dirty="0">
                <a:solidFill>
                  <a:srgbClr val="4A5A69"/>
                </a:solidFill>
                <a:cs typeface="+mn-ea"/>
                <a:sym typeface="+mn-lt"/>
              </a:rPr>
              <a:t>the Content sharing center system</a:t>
            </a:r>
            <a:endParaRPr lang="en-US" altLang="zh-CN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29730" y="5220143"/>
            <a:ext cx="792088" cy="0"/>
          </a:xfrm>
          <a:prstGeom prst="line">
            <a:avLst/>
          </a:prstGeom>
          <a:solidFill>
            <a:srgbClr val="92A3B8"/>
          </a:solidFill>
          <a:ln w="6350">
            <a:solidFill>
              <a:schemeClr val="accent5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617099" y="5078987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+mj-ea"/>
                <a:ea typeface="+mj-ea"/>
              </a:rPr>
              <a:t>4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62195" y="5064125"/>
            <a:ext cx="7118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4A5A69"/>
                </a:solidFill>
                <a:cs typeface="+mn-ea"/>
                <a:sym typeface="+mn-lt"/>
              </a:rPr>
              <a:t>Embedding store construction for Chinese traditional culture and art</a:t>
            </a:r>
            <a:endParaRPr lang="en-US" altLang="zh-CN" dirty="0">
              <a:solidFill>
                <a:srgbClr val="4A5A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3" grpId="0" bldLvl="0" animBg="1"/>
      <p:bldP spid="17" grpId="0" bldLvl="0" animBg="1"/>
      <p:bldP spid="28" grpId="0" bldLvl="0" animBg="1"/>
      <p:bldP spid="42" grpId="0" bldLvl="0" animBg="1"/>
      <p:bldP spid="45" grpId="0" bldLvl="0" animBg="1"/>
      <p:bldP spid="48" grpId="0" bldLvl="0" animBg="1"/>
      <p:bldP spid="64" grpId="0" bldLvl="0" animBg="1"/>
      <p:bldP spid="65" grpId="0" bldLvl="0" animBg="1"/>
      <p:bldP spid="66" grpId="0" bldLvl="0" animBg="1"/>
      <p:bldP spid="68" grpId="0" bldLvl="0" animBg="1"/>
      <p:bldP spid="70" grpId="0" bldLvl="0" animBg="1"/>
      <p:bldP spid="71" grpId="0"/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9324" y="2876156"/>
            <a:ext cx="525335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4A5A69"/>
                </a:solidFill>
                <a:cs typeface="+mn-ea"/>
                <a:sym typeface="+mn-lt"/>
              </a:rPr>
              <a:t>Thank You！</a:t>
            </a:r>
            <a:endParaRPr lang="en-US" altLang="zh-CN" sz="6600" dirty="0">
              <a:solidFill>
                <a:srgbClr val="4A5A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8267" y="1918833"/>
            <a:ext cx="2370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Introduction</a:t>
            </a:r>
            <a:endParaRPr lang="en-US" altLang="zh-CN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9104" y="185726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14410" y="208761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31120" y="1918833"/>
            <a:ext cx="3211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Progress </a:t>
            </a:r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Update</a:t>
            </a:r>
            <a:endParaRPr lang="en-US" altLang="zh-CN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1957" y="185726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937263" y="208761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08267" y="3254813"/>
            <a:ext cx="4569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Requirements Gathering</a:t>
            </a:r>
            <a:endParaRPr lang="en-US" altLang="zh-CN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89104" y="319324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14410" y="342359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31120" y="3254813"/>
            <a:ext cx="3612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Platform </a:t>
            </a:r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UI Design</a:t>
            </a:r>
            <a:endParaRPr lang="en-US" altLang="zh-CN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11957" y="319324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37263" y="342359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20343" y="900807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08267" y="4674673"/>
            <a:ext cx="2774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RAG Research</a:t>
            </a:r>
            <a:endParaRPr lang="en-US" altLang="zh-CN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89104" y="4613104"/>
            <a:ext cx="768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14410" y="484345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31120" y="4674673"/>
            <a:ext cx="2165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Next Steps</a:t>
            </a:r>
            <a:endParaRPr lang="en-US" altLang="zh-CN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11957" y="4613104"/>
            <a:ext cx="768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06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37263" y="484345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9573" y="4255074"/>
            <a:ext cx="37966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Introduction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7385" y="342407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01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b4b147bc522828731f1a22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341745" y="2168525"/>
            <a:ext cx="3971290" cy="34169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4322" y="1487525"/>
            <a:ext cx="4674501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importance of culture and art: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Under the background of globalization and digitalization, the communication and exchange of culture and art have become particularly important.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Lack of existing platforms: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There is a lack of a cultural and artistic platform on the market that can meet the diverse needs of users.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Trends in digital transformation: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Digital platforms can effectively enhance the dissemination and participation of culture and art, and enhance the interactive experience of users.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need to protect cultural heritage: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Cultural heritage is at risk of disappearing and forgetting, and the platform can promote public attention and dissemination of cultural heritage.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9218" y="602680"/>
            <a:ext cx="4393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Motivation and </a:t>
            </a:r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Objective</a:t>
            </a:r>
            <a:endParaRPr lang="en-US" altLang="zh-CN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18675" y="3093394"/>
            <a:ext cx="1632181" cy="1632181"/>
          </a:xfrm>
          <a:prstGeom prst="ellipse">
            <a:avLst/>
          </a:prstGeom>
          <a:solidFill>
            <a:srgbClr val="C1CBD7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cs typeface="+mn-ea"/>
              <a:sym typeface="+mn-lt"/>
            </a:endParaRPr>
          </a:p>
        </p:txBody>
      </p:sp>
      <p:sp>
        <p:nvSpPr>
          <p:cNvPr id="6" name="Block Arc 14"/>
          <p:cNvSpPr/>
          <p:nvPr/>
        </p:nvSpPr>
        <p:spPr>
          <a:xfrm rot="16200000">
            <a:off x="5708015" y="3250565"/>
            <a:ext cx="452120" cy="4425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8735" y="3781425"/>
            <a:ext cx="1693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4A5A69"/>
                </a:solidFill>
                <a:cs typeface="+mn-ea"/>
                <a:sym typeface="+mn-lt"/>
              </a:rPr>
              <a:t>Chinese Culture and Art</a:t>
            </a:r>
            <a:endParaRPr lang="ko-KR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2590" y="5584825"/>
            <a:ext cx="4655185" cy="113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500" y="5585460"/>
            <a:ext cx="453898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Objective: 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Create an integrated platform including cultural and artistic works display, activity participation,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intelligent Q&amp;A model, user interaction and other functions to meet the requirements of users.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5576" y="4260154"/>
            <a:ext cx="523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Progress Update</a:t>
            </a:r>
            <a:endParaRPr lang="en-US" altLang="zh-CN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8155" y="342915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02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91940" y="222950"/>
            <a:ext cx="2004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Milestones</a:t>
            </a:r>
            <a:endParaRPr lang="en-US" altLang="zh-CN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3873" y="106240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11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pic>
        <p:nvPicPr>
          <p:cNvPr id="3" name="图片 2" descr="截屏2025-04-05 13.14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6040" y="807085"/>
            <a:ext cx="5358765" cy="598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73500" y="602680"/>
            <a:ext cx="44450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Achieved Key </a:t>
            </a:r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Milestones</a:t>
            </a:r>
            <a:endParaRPr lang="en-US" altLang="zh-CN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3873" y="1062400"/>
            <a:ext cx="324425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11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96433" y="2150998"/>
            <a:ext cx="1924072" cy="1924072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35884" y="3989097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813644" y="4112999"/>
            <a:ext cx="137389" cy="137389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987347" y="3918378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620108" y="4039987"/>
            <a:ext cx="137389" cy="137389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161107" y="3800293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453856" y="3843585"/>
            <a:ext cx="137389" cy="137389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990826" y="3975013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3855765" y="2317459"/>
            <a:ext cx="792088" cy="0"/>
          </a:xfrm>
          <a:prstGeom prst="line">
            <a:avLst/>
          </a:prstGeom>
          <a:solidFill>
            <a:srgbClr val="92A3B8"/>
          </a:solidFill>
          <a:ln w="6350">
            <a:solidFill>
              <a:schemeClr val="accent5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855765" y="3325571"/>
            <a:ext cx="792088" cy="0"/>
          </a:xfrm>
          <a:prstGeom prst="line">
            <a:avLst/>
          </a:prstGeom>
          <a:solidFill>
            <a:srgbClr val="92A3B8"/>
          </a:solidFill>
          <a:ln w="6350">
            <a:solidFill>
              <a:schemeClr val="accent5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855765" y="4333683"/>
            <a:ext cx="792088" cy="0"/>
          </a:xfrm>
          <a:prstGeom prst="line">
            <a:avLst/>
          </a:prstGeom>
          <a:solidFill>
            <a:srgbClr val="92A3B8"/>
          </a:solidFill>
          <a:ln w="6350">
            <a:solidFill>
              <a:schemeClr val="accent5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56709" y="3613870"/>
            <a:ext cx="167224" cy="167224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3151810" y="3731598"/>
            <a:ext cx="137389" cy="137389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3643089" y="2176138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1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641804" y="3188181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2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643134" y="4192527"/>
            <a:ext cx="274777" cy="274777"/>
          </a:xfrm>
          <a:prstGeom prst="ellipse">
            <a:avLst/>
          </a:prstGeom>
          <a:solidFill>
            <a:srgbClr val="92A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3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71" name="TextBox 41"/>
          <p:cNvSpPr txBox="1"/>
          <p:nvPr/>
        </p:nvSpPr>
        <p:spPr>
          <a:xfrm>
            <a:off x="1591287" y="2876990"/>
            <a:ext cx="1400809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Completed </a:t>
            </a:r>
            <a:br>
              <a:rPr lang="en-US" altLang="zh-CN" sz="2000" b="1" dirty="0">
                <a:solidFill>
                  <a:schemeClr val="bg1"/>
                </a:solidFill>
              </a:rPr>
            </a:br>
            <a:r>
              <a:rPr lang="en-US" altLang="zh-CN" sz="2000" b="1" dirty="0">
                <a:solidFill>
                  <a:schemeClr val="bg1"/>
                </a:solidFill>
              </a:rPr>
              <a:t>Task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862195" y="2176145"/>
            <a:ext cx="674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4A5A69"/>
                </a:solidFill>
                <a:cs typeface="+mn-ea"/>
                <a:sym typeface="+mn-ea"/>
              </a:rPr>
              <a:t>User </a:t>
            </a:r>
            <a:r>
              <a:rPr lang="en-US" altLang="zh-CN" dirty="0">
                <a:solidFill>
                  <a:srgbClr val="4A5A69"/>
                </a:solidFill>
                <a:cs typeface="+mn-ea"/>
                <a:sym typeface="+mn-lt"/>
              </a:rPr>
              <a:t>Requirements Gathering</a:t>
            </a:r>
            <a:endParaRPr lang="en-US" altLang="zh-CN" dirty="0">
              <a:solidFill>
                <a:srgbClr val="4A5A69"/>
              </a:solidFill>
              <a:cs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862195" y="3124200"/>
            <a:ext cx="711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4A5A69"/>
                </a:solidFill>
                <a:cs typeface="+mn-ea"/>
                <a:sym typeface="+mn-lt"/>
              </a:rPr>
              <a:t>Platform UI </a:t>
            </a:r>
            <a:r>
              <a:rPr lang="en-US" altLang="zh-CN" dirty="0">
                <a:solidFill>
                  <a:srgbClr val="4A5A69"/>
                </a:solidFill>
                <a:cs typeface="+mn-ea"/>
                <a:sym typeface="+mn-lt"/>
              </a:rPr>
              <a:t>Design</a:t>
            </a:r>
            <a:endParaRPr lang="en-US" altLang="zh-CN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2195" y="4192270"/>
            <a:ext cx="711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4A5A69"/>
                </a:solidFill>
                <a:cs typeface="+mn-ea"/>
                <a:sym typeface="+mn-lt"/>
              </a:rPr>
              <a:t>RAG </a:t>
            </a:r>
            <a:r>
              <a:rPr lang="en-US" altLang="zh-CN" dirty="0">
                <a:solidFill>
                  <a:srgbClr val="4A5A69"/>
                </a:solidFill>
                <a:cs typeface="+mn-ea"/>
                <a:sym typeface="+mn-lt"/>
              </a:rPr>
              <a:t>Research</a:t>
            </a:r>
            <a:endParaRPr lang="en-US" altLang="zh-CN" dirty="0">
              <a:solidFill>
                <a:srgbClr val="4A5A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3" grpId="0" bldLvl="0" animBg="1"/>
      <p:bldP spid="17" grpId="0" bldLvl="0" animBg="1"/>
      <p:bldP spid="28" grpId="0" bldLvl="0" animBg="1"/>
      <p:bldP spid="42" grpId="0" bldLvl="0" animBg="1"/>
      <p:bldP spid="45" grpId="0" bldLvl="0" animBg="1"/>
      <p:bldP spid="48" grpId="0" bldLvl="0" animBg="1"/>
      <p:bldP spid="64" grpId="0" bldLvl="0" animBg="1"/>
      <p:bldP spid="65" grpId="0" bldLvl="0" animBg="1"/>
      <p:bldP spid="66" grpId="0" bldLvl="0" animBg="1"/>
      <p:bldP spid="68" grpId="0" bldLvl="0" animBg="1"/>
      <p:bldP spid="70" grpId="0" bldLvl="0" animBg="1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2175" y="4197350"/>
            <a:ext cx="7353300" cy="8718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Requirements Gathering</a:t>
            </a:r>
            <a:endParaRPr lang="en-US" altLang="zh-CN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62450" y="3429158"/>
            <a:ext cx="283018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03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39110" y="436245"/>
            <a:ext cx="6496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4A5A69"/>
                </a:solidFill>
                <a:cs typeface="+mn-ea"/>
              </a:rPr>
              <a:t>Questionnaire user profile analysis</a:t>
            </a:r>
            <a:endParaRPr lang="en-US" altLang="zh-CN"/>
          </a:p>
        </p:txBody>
      </p:sp>
      <p:pic>
        <p:nvPicPr>
          <p:cNvPr id="9" name="图片 9" descr="IMG_256"/>
          <p:cNvPicPr>
            <a:picLocks noChangeAspect="1"/>
          </p:cNvPicPr>
          <p:nvPr/>
        </p:nvPicPr>
        <p:blipFill>
          <a:blip r:embed="rId1"/>
          <a:srcRect l="2258" t="4407" r="24515" b="8997"/>
          <a:stretch>
            <a:fillRect/>
          </a:stretch>
        </p:blipFill>
        <p:spPr>
          <a:xfrm>
            <a:off x="472440" y="1099820"/>
            <a:ext cx="5198745" cy="2587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3" descr="IMG_256"/>
          <p:cNvPicPr>
            <a:picLocks noChangeAspect="1"/>
          </p:cNvPicPr>
          <p:nvPr/>
        </p:nvPicPr>
        <p:blipFill>
          <a:blip r:embed="rId2"/>
          <a:srcRect l="1941" t="6692" r="19128" b="5289"/>
          <a:stretch>
            <a:fillRect/>
          </a:stretch>
        </p:blipFill>
        <p:spPr>
          <a:xfrm>
            <a:off x="6488430" y="1200150"/>
            <a:ext cx="5509895" cy="2585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258570" y="3785235"/>
            <a:ext cx="102266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Sample Size: 113 valid survey responses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Age Group: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- Covered different age groups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- Majority are under 40 years old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Cultural Interest: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- 91.2% are either very interested or generally interested in traditional Chinese culture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- Only 8.8% showed low interest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Conclusion: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- Users ha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ve strong cultural interest, which provides a solid foundation for the platform.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3626</Words>
  <Application>WPS 文字</Application>
  <PresentationFormat>自定义</PresentationFormat>
  <Paragraphs>189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包图简圆体</vt:lpstr>
      <vt:lpstr>华文宋体</vt:lpstr>
      <vt:lpstr>微软雅黑</vt:lpstr>
      <vt:lpstr>汉仪旗黑</vt:lpstr>
      <vt:lpstr>Arial</vt:lpstr>
      <vt:lpstr>宋体</vt:lpstr>
      <vt:lpstr>Arial Unicode MS</vt:lpstr>
      <vt:lpstr>Calibri</vt:lpstr>
      <vt:lpstr>Helvetica Neue</vt:lpstr>
      <vt:lpstr>汉仪书宋二KW</vt:lpstr>
      <vt:lpstr>微软雅黑</vt:lpstr>
      <vt:lpstr>第一PPT，www.1ppt.com</vt:lpstr>
      <vt:lpstr>自定义设计方案</vt:lpstr>
      <vt:lpstr>1_第一PPT，www.1ppt.com</vt:lpstr>
      <vt:lpstr>2_第一PPT，www.1ppt.com</vt:lpstr>
      <vt:lpstr>3_第一PPT，www.1ppt.com</vt:lpstr>
      <vt:lpstr>4_第一PPT，www.1ppt.com</vt:lpstr>
      <vt:lpstr>5_第一PPT，www.1ppt.com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</dc:title>
  <dc:creator>第一PPT</dc:creator>
  <cp:keywords>www.1ppt.com</cp:keywords>
  <dc:description>www.1ppt.com</dc:description>
  <cp:lastModifiedBy>苏轼</cp:lastModifiedBy>
  <cp:revision>76</cp:revision>
  <dcterms:created xsi:type="dcterms:W3CDTF">2025-04-10T06:16:57Z</dcterms:created>
  <dcterms:modified xsi:type="dcterms:W3CDTF">2025-04-10T06:16:57Z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4BBD384F5B0C29F9EF30BC67D509EB96_42</vt:lpwstr>
  </property>
  <property fmtid="{D5CDD505-2E9C-101B-9397-08002B2CF9AE}" pid="3" name="KSOProductBuildVer">
    <vt:lpwstr>2052-6.14.0.8924</vt:lpwstr>
  </property>
</Properties>
</file>