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87" r:id="rId5"/>
    <p:sldId id="288" r:id="rId6"/>
    <p:sldId id="289" r:id="rId7"/>
    <p:sldId id="259" r:id="rId8"/>
    <p:sldId id="268" r:id="rId9"/>
    <p:sldId id="264" r:id="rId10"/>
    <p:sldId id="275" r:id="rId11"/>
    <p:sldId id="281" r:id="rId12"/>
    <p:sldId id="282" r:id="rId13"/>
    <p:sldId id="278" r:id="rId14"/>
    <p:sldId id="274" r:id="rId15"/>
    <p:sldId id="263" r:id="rId16"/>
    <p:sldId id="290" r:id="rId17"/>
    <p:sldId id="291" r:id="rId18"/>
    <p:sldId id="292" r:id="rId19"/>
    <p:sldId id="293" r:id="rId20"/>
    <p:sldId id="294" r:id="rId21"/>
    <p:sldId id="295" r:id="rId22"/>
    <p:sldId id="296" r:id="rId23"/>
    <p:sldId id="297" r:id="rId24"/>
    <p:sldId id="298" r:id="rId25"/>
    <p:sldId id="299" r:id="rId26"/>
    <p:sldId id="300" r:id="rId27"/>
    <p:sldId id="301" r:id="rId28"/>
    <p:sldId id="313" r:id="rId29"/>
    <p:sldId id="302" r:id="rId30"/>
    <p:sldId id="303" r:id="rId31"/>
    <p:sldId id="304" r:id="rId32"/>
    <p:sldId id="305" r:id="rId33"/>
    <p:sldId id="306" r:id="rId34"/>
    <p:sldId id="307" r:id="rId35"/>
    <p:sldId id="308" r:id="rId36"/>
    <p:sldId id="309" r:id="rId37"/>
    <p:sldId id="310" r:id="rId38"/>
    <p:sldId id="311" r:id="rId39"/>
    <p:sldId id="312" r:id="rId40"/>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ED7D31"/>
    <a:srgbClr val="FEFA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58" autoAdjust="0"/>
    <p:restoredTop sz="94660"/>
  </p:normalViewPr>
  <p:slideViewPr>
    <p:cSldViewPr snapToGrid="0">
      <p:cViewPr varScale="1">
        <p:scale>
          <a:sx n="140" d="100"/>
          <a:sy n="140" d="100"/>
        </p:scale>
        <p:origin x="200" y="704"/>
      </p:cViewPr>
      <p:guideLst>
        <p:guide orient="horz" pos="1620"/>
        <p:guide pos="2880"/>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3AD4687C-C755-4BB9-A989-51D65373B122}" type="datetimeFigureOut">
              <a:rPr lang="zh-CN" altLang="en-US" smtClean="0"/>
              <a:t>2018/11/28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6649A0B-6E84-4D81-8BB5-3304024CC7D6}" type="slidenum">
              <a:rPr lang="zh-CN" altLang="en-US" smtClean="0"/>
              <a:t>‹#›</a:t>
            </a:fld>
            <a:endParaRPr lang="zh-CN" altLang="en-US"/>
          </a:p>
        </p:txBody>
      </p:sp>
    </p:spTree>
    <p:extLst>
      <p:ext uri="{BB962C8B-B14F-4D97-AF65-F5344CB8AC3E}">
        <p14:creationId xmlns:p14="http://schemas.microsoft.com/office/powerpoint/2010/main" val="3622257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AD4687C-C755-4BB9-A989-51D65373B122}" type="datetimeFigureOut">
              <a:rPr lang="zh-CN" altLang="en-US" smtClean="0"/>
              <a:t>2018/11/28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6649A0B-6E84-4D81-8BB5-3304024CC7D6}" type="slidenum">
              <a:rPr lang="zh-CN" altLang="en-US" smtClean="0"/>
              <a:t>‹#›</a:t>
            </a:fld>
            <a:endParaRPr lang="zh-CN" altLang="en-US"/>
          </a:p>
        </p:txBody>
      </p:sp>
    </p:spTree>
    <p:extLst>
      <p:ext uri="{BB962C8B-B14F-4D97-AF65-F5344CB8AC3E}">
        <p14:creationId xmlns:p14="http://schemas.microsoft.com/office/powerpoint/2010/main" val="2932844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5"/>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2" y="273845"/>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AD4687C-C755-4BB9-A989-51D65373B122}" type="datetimeFigureOut">
              <a:rPr lang="zh-CN" altLang="en-US" smtClean="0"/>
              <a:t>2018/11/28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6649A0B-6E84-4D81-8BB5-3304024CC7D6}" type="slidenum">
              <a:rPr lang="zh-CN" altLang="en-US" smtClean="0"/>
              <a:t>‹#›</a:t>
            </a:fld>
            <a:endParaRPr lang="zh-CN" altLang="en-US"/>
          </a:p>
        </p:txBody>
      </p:sp>
    </p:spTree>
    <p:extLst>
      <p:ext uri="{BB962C8B-B14F-4D97-AF65-F5344CB8AC3E}">
        <p14:creationId xmlns:p14="http://schemas.microsoft.com/office/powerpoint/2010/main" val="3531030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AD4687C-C755-4BB9-A989-51D65373B122}" type="datetimeFigureOut">
              <a:rPr lang="zh-CN" altLang="en-US" smtClean="0"/>
              <a:t>2018/11/28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6649A0B-6E84-4D81-8BB5-3304024CC7D6}" type="slidenum">
              <a:rPr lang="zh-CN" altLang="en-US" smtClean="0"/>
              <a:t>‹#›</a:t>
            </a:fld>
            <a:endParaRPr lang="zh-CN" altLang="en-US"/>
          </a:p>
        </p:txBody>
      </p:sp>
    </p:spTree>
    <p:extLst>
      <p:ext uri="{BB962C8B-B14F-4D97-AF65-F5344CB8AC3E}">
        <p14:creationId xmlns:p14="http://schemas.microsoft.com/office/powerpoint/2010/main" val="973168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5"/>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9"/>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AD4687C-C755-4BB9-A989-51D65373B122}" type="datetimeFigureOut">
              <a:rPr lang="zh-CN" altLang="en-US" smtClean="0"/>
              <a:t>2018/11/28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6649A0B-6E84-4D81-8BB5-3304024CC7D6}" type="slidenum">
              <a:rPr lang="zh-CN" altLang="en-US" smtClean="0"/>
              <a:t>‹#›</a:t>
            </a:fld>
            <a:endParaRPr lang="zh-CN" altLang="en-US"/>
          </a:p>
        </p:txBody>
      </p:sp>
    </p:spTree>
    <p:extLst>
      <p:ext uri="{BB962C8B-B14F-4D97-AF65-F5344CB8AC3E}">
        <p14:creationId xmlns:p14="http://schemas.microsoft.com/office/powerpoint/2010/main" val="3435129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3AD4687C-C755-4BB9-A989-51D65373B122}" type="datetimeFigureOut">
              <a:rPr lang="zh-CN" altLang="en-US" smtClean="0"/>
              <a:t>2018/11/28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6649A0B-6E84-4D81-8BB5-3304024CC7D6}" type="slidenum">
              <a:rPr lang="zh-CN" altLang="en-US" smtClean="0"/>
              <a:t>‹#›</a:t>
            </a:fld>
            <a:endParaRPr lang="zh-CN" altLang="en-US"/>
          </a:p>
        </p:txBody>
      </p:sp>
    </p:spTree>
    <p:extLst>
      <p:ext uri="{BB962C8B-B14F-4D97-AF65-F5344CB8AC3E}">
        <p14:creationId xmlns:p14="http://schemas.microsoft.com/office/powerpoint/2010/main" val="1028200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2"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2"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3AD4687C-C755-4BB9-A989-51D65373B122}" type="datetimeFigureOut">
              <a:rPr lang="zh-CN" altLang="en-US" smtClean="0"/>
              <a:t>2018/11/28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6649A0B-6E84-4D81-8BB5-3304024CC7D6}" type="slidenum">
              <a:rPr lang="zh-CN" altLang="en-US" smtClean="0"/>
              <a:t>‹#›</a:t>
            </a:fld>
            <a:endParaRPr lang="zh-CN" altLang="en-US"/>
          </a:p>
        </p:txBody>
      </p:sp>
    </p:spTree>
    <p:extLst>
      <p:ext uri="{BB962C8B-B14F-4D97-AF65-F5344CB8AC3E}">
        <p14:creationId xmlns:p14="http://schemas.microsoft.com/office/powerpoint/2010/main" val="1755770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3AD4687C-C755-4BB9-A989-51D65373B122}" type="datetimeFigureOut">
              <a:rPr lang="zh-CN" altLang="en-US" smtClean="0"/>
              <a:t>2018/11/28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6649A0B-6E84-4D81-8BB5-3304024CC7D6}" type="slidenum">
              <a:rPr lang="zh-CN" altLang="en-US" smtClean="0"/>
              <a:t>‹#›</a:t>
            </a:fld>
            <a:endParaRPr lang="zh-CN" altLang="en-US"/>
          </a:p>
        </p:txBody>
      </p:sp>
    </p:spTree>
    <p:extLst>
      <p:ext uri="{BB962C8B-B14F-4D97-AF65-F5344CB8AC3E}">
        <p14:creationId xmlns:p14="http://schemas.microsoft.com/office/powerpoint/2010/main" val="249895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D4687C-C755-4BB9-A989-51D65373B122}" type="datetimeFigureOut">
              <a:rPr lang="zh-CN" altLang="en-US" smtClean="0"/>
              <a:t>2018/11/28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6649A0B-6E84-4D81-8BB5-3304024CC7D6}" type="slidenum">
              <a:rPr lang="zh-CN" altLang="en-US" smtClean="0"/>
              <a:t>‹#›</a:t>
            </a:fld>
            <a:endParaRPr lang="zh-CN" altLang="en-US"/>
          </a:p>
        </p:txBody>
      </p:sp>
    </p:spTree>
    <p:extLst>
      <p:ext uri="{BB962C8B-B14F-4D97-AF65-F5344CB8AC3E}">
        <p14:creationId xmlns:p14="http://schemas.microsoft.com/office/powerpoint/2010/main" val="4010178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70"/>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1"/>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AD4687C-C755-4BB9-A989-51D65373B122}" type="datetimeFigureOut">
              <a:rPr lang="zh-CN" altLang="en-US" smtClean="0"/>
              <a:t>2018/11/28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6649A0B-6E84-4D81-8BB5-3304024CC7D6}" type="slidenum">
              <a:rPr lang="zh-CN" altLang="en-US" smtClean="0"/>
              <a:t>‹#›</a:t>
            </a:fld>
            <a:endParaRPr lang="zh-CN" altLang="en-US"/>
          </a:p>
        </p:txBody>
      </p:sp>
    </p:spTree>
    <p:extLst>
      <p:ext uri="{BB962C8B-B14F-4D97-AF65-F5344CB8AC3E}">
        <p14:creationId xmlns:p14="http://schemas.microsoft.com/office/powerpoint/2010/main" val="4088950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70"/>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1"/>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AD4687C-C755-4BB9-A989-51D65373B122}" type="datetimeFigureOut">
              <a:rPr lang="zh-CN" altLang="en-US" smtClean="0"/>
              <a:t>2018/11/28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6649A0B-6E84-4D81-8BB5-3304024CC7D6}" type="slidenum">
              <a:rPr lang="zh-CN" altLang="en-US" smtClean="0"/>
              <a:t>‹#›</a:t>
            </a:fld>
            <a:endParaRPr lang="zh-CN" altLang="en-US"/>
          </a:p>
        </p:txBody>
      </p:sp>
    </p:spTree>
    <p:extLst>
      <p:ext uri="{BB962C8B-B14F-4D97-AF65-F5344CB8AC3E}">
        <p14:creationId xmlns:p14="http://schemas.microsoft.com/office/powerpoint/2010/main" val="248698470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EFAEE"/>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4"/>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3AD4687C-C755-4BB9-A989-51D65373B122}" type="datetimeFigureOut">
              <a:rPr lang="zh-CN" altLang="en-US" smtClean="0"/>
              <a:t>2018/11/28</a:t>
            </a:fld>
            <a:endParaRPr lang="zh-CN" altLang="en-US"/>
          </a:p>
        </p:txBody>
      </p:sp>
      <p:sp>
        <p:nvSpPr>
          <p:cNvPr id="5" name="Footer Placeholder 4"/>
          <p:cNvSpPr>
            <a:spLocks noGrp="1"/>
          </p:cNvSpPr>
          <p:nvPr>
            <p:ph type="ftr" sz="quarter" idx="3"/>
          </p:nvPr>
        </p:nvSpPr>
        <p:spPr>
          <a:xfrm>
            <a:off x="3028950" y="4767264"/>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4"/>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F6649A0B-6E84-4D81-8BB5-3304024CC7D6}" type="slidenum">
              <a:rPr lang="zh-CN" altLang="en-US" smtClean="0"/>
              <a:t>‹#›</a:t>
            </a:fld>
            <a:endParaRPr lang="zh-CN" altLang="en-US"/>
          </a:p>
        </p:txBody>
      </p:sp>
    </p:spTree>
    <p:extLst>
      <p:ext uri="{BB962C8B-B14F-4D97-AF65-F5344CB8AC3E}">
        <p14:creationId xmlns:p14="http://schemas.microsoft.com/office/powerpoint/2010/main" val="7049716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14164" y="769326"/>
            <a:ext cx="2107144" cy="1550082"/>
            <a:chOff x="3326607" y="947688"/>
            <a:chExt cx="2140743" cy="1574800"/>
          </a:xfrm>
        </p:grpSpPr>
        <p:grpSp>
          <p:nvGrpSpPr>
            <p:cNvPr id="5" name="组合 4"/>
            <p:cNvGrpSpPr/>
            <p:nvPr/>
          </p:nvGrpSpPr>
          <p:grpSpPr>
            <a:xfrm>
              <a:off x="3813175" y="947688"/>
              <a:ext cx="1500187" cy="1498600"/>
              <a:chOff x="1978025" y="1323975"/>
              <a:chExt cx="1500187" cy="1498600"/>
            </a:xfrm>
          </p:grpSpPr>
          <p:sp>
            <p:nvSpPr>
              <p:cNvPr id="46" name="Oval 6"/>
              <p:cNvSpPr>
                <a:spLocks noChangeArrowheads="1"/>
              </p:cNvSpPr>
              <p:nvPr/>
            </p:nvSpPr>
            <p:spPr bwMode="auto">
              <a:xfrm>
                <a:off x="1978025" y="1323975"/>
                <a:ext cx="1500187" cy="1498600"/>
              </a:xfrm>
              <a:prstGeom prst="ellipse">
                <a:avLst/>
              </a:prstGeom>
              <a:solidFill>
                <a:srgbClr val="DEED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7"/>
              <p:cNvSpPr/>
              <p:nvPr/>
            </p:nvSpPr>
            <p:spPr bwMode="auto">
              <a:xfrm>
                <a:off x="1978025" y="2073275"/>
                <a:ext cx="1409700" cy="749300"/>
              </a:xfrm>
              <a:custGeom>
                <a:avLst/>
                <a:gdLst>
                  <a:gd name="T0" fmla="*/ 354 w 376"/>
                  <a:gd name="T1" fmla="*/ 94 h 200"/>
                  <a:gd name="T2" fmla="*/ 242 w 376"/>
                  <a:gd name="T3" fmla="*/ 120 h 200"/>
                  <a:gd name="T4" fmla="*/ 25 w 376"/>
                  <a:gd name="T5" fmla="*/ 0 h 200"/>
                  <a:gd name="T6" fmla="*/ 0 w 376"/>
                  <a:gd name="T7" fmla="*/ 1 h 200"/>
                  <a:gd name="T8" fmla="*/ 151 w 376"/>
                  <a:gd name="T9" fmla="*/ 194 h 200"/>
                  <a:gd name="T10" fmla="*/ 200 w 376"/>
                  <a:gd name="T11" fmla="*/ 200 h 200"/>
                  <a:gd name="T12" fmla="*/ 271 w 376"/>
                  <a:gd name="T13" fmla="*/ 187 h 200"/>
                  <a:gd name="T14" fmla="*/ 376 w 376"/>
                  <a:gd name="T15" fmla="*/ 95 h 200"/>
                  <a:gd name="T16" fmla="*/ 354 w 376"/>
                  <a:gd name="T17" fmla="*/ 9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6" h="200">
                    <a:moveTo>
                      <a:pt x="354" y="94"/>
                    </a:moveTo>
                    <a:cubicBezTo>
                      <a:pt x="314" y="94"/>
                      <a:pt x="276" y="103"/>
                      <a:pt x="242" y="120"/>
                    </a:cubicBezTo>
                    <a:cubicBezTo>
                      <a:pt x="196" y="48"/>
                      <a:pt x="116" y="0"/>
                      <a:pt x="25" y="0"/>
                    </a:cubicBezTo>
                    <a:cubicBezTo>
                      <a:pt x="16" y="0"/>
                      <a:pt x="8" y="0"/>
                      <a:pt x="0" y="1"/>
                    </a:cubicBezTo>
                    <a:cubicBezTo>
                      <a:pt x="1" y="94"/>
                      <a:pt x="65" y="172"/>
                      <a:pt x="151" y="194"/>
                    </a:cubicBezTo>
                    <a:cubicBezTo>
                      <a:pt x="167" y="198"/>
                      <a:pt x="183" y="200"/>
                      <a:pt x="200" y="200"/>
                    </a:cubicBezTo>
                    <a:cubicBezTo>
                      <a:pt x="225" y="200"/>
                      <a:pt x="249" y="195"/>
                      <a:pt x="271" y="187"/>
                    </a:cubicBezTo>
                    <a:cubicBezTo>
                      <a:pt x="316" y="169"/>
                      <a:pt x="353" y="137"/>
                      <a:pt x="376" y="95"/>
                    </a:cubicBezTo>
                    <a:cubicBezTo>
                      <a:pt x="369" y="94"/>
                      <a:pt x="362" y="94"/>
                      <a:pt x="354" y="94"/>
                    </a:cubicBezTo>
                    <a:close/>
                  </a:path>
                </a:pathLst>
              </a:custGeom>
              <a:solidFill>
                <a:srgbClr val="C6E6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8"/>
              <p:cNvSpPr/>
              <p:nvPr/>
            </p:nvSpPr>
            <p:spPr bwMode="auto">
              <a:xfrm>
                <a:off x="2120900" y="1841500"/>
                <a:ext cx="93662" cy="254000"/>
              </a:xfrm>
              <a:custGeom>
                <a:avLst/>
                <a:gdLst>
                  <a:gd name="T0" fmla="*/ 25 w 25"/>
                  <a:gd name="T1" fmla="*/ 25 h 68"/>
                  <a:gd name="T2" fmla="*/ 13 w 25"/>
                  <a:gd name="T3" fmla="*/ 0 h 68"/>
                  <a:gd name="T4" fmla="*/ 0 w 25"/>
                  <a:gd name="T5" fmla="*/ 25 h 68"/>
                  <a:gd name="T6" fmla="*/ 11 w 25"/>
                  <a:gd name="T7" fmla="*/ 50 h 68"/>
                  <a:gd name="T8" fmla="*/ 11 w 25"/>
                  <a:gd name="T9" fmla="*/ 68 h 68"/>
                  <a:gd name="T10" fmla="*/ 15 w 25"/>
                  <a:gd name="T11" fmla="*/ 68 h 68"/>
                  <a:gd name="T12" fmla="*/ 15 w 25"/>
                  <a:gd name="T13" fmla="*/ 50 h 68"/>
                  <a:gd name="T14" fmla="*/ 25 w 25"/>
                  <a:gd name="T15" fmla="*/ 25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68">
                    <a:moveTo>
                      <a:pt x="25" y="25"/>
                    </a:moveTo>
                    <a:cubicBezTo>
                      <a:pt x="25" y="17"/>
                      <a:pt x="21" y="0"/>
                      <a:pt x="13" y="0"/>
                    </a:cubicBezTo>
                    <a:cubicBezTo>
                      <a:pt x="4" y="0"/>
                      <a:pt x="0" y="17"/>
                      <a:pt x="0" y="25"/>
                    </a:cubicBezTo>
                    <a:cubicBezTo>
                      <a:pt x="0" y="32"/>
                      <a:pt x="2" y="48"/>
                      <a:pt x="11" y="50"/>
                    </a:cubicBezTo>
                    <a:cubicBezTo>
                      <a:pt x="11" y="68"/>
                      <a:pt x="11" y="68"/>
                      <a:pt x="11" y="68"/>
                    </a:cubicBezTo>
                    <a:cubicBezTo>
                      <a:pt x="15" y="68"/>
                      <a:pt x="15" y="68"/>
                      <a:pt x="15" y="68"/>
                    </a:cubicBezTo>
                    <a:cubicBezTo>
                      <a:pt x="15" y="50"/>
                      <a:pt x="15" y="50"/>
                      <a:pt x="15" y="50"/>
                    </a:cubicBezTo>
                    <a:cubicBezTo>
                      <a:pt x="24" y="48"/>
                      <a:pt x="25" y="32"/>
                      <a:pt x="25" y="25"/>
                    </a:cubicBezTo>
                    <a:close/>
                  </a:path>
                </a:pathLst>
              </a:custGeom>
              <a:solidFill>
                <a:srgbClr val="C6E6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9"/>
              <p:cNvSpPr/>
              <p:nvPr/>
            </p:nvSpPr>
            <p:spPr bwMode="auto">
              <a:xfrm>
                <a:off x="3246438" y="1773238"/>
                <a:ext cx="74612" cy="206375"/>
              </a:xfrm>
              <a:custGeom>
                <a:avLst/>
                <a:gdLst>
                  <a:gd name="T0" fmla="*/ 20 w 20"/>
                  <a:gd name="T1" fmla="*/ 20 h 55"/>
                  <a:gd name="T2" fmla="*/ 10 w 20"/>
                  <a:gd name="T3" fmla="*/ 0 h 55"/>
                  <a:gd name="T4" fmla="*/ 0 w 20"/>
                  <a:gd name="T5" fmla="*/ 20 h 55"/>
                  <a:gd name="T6" fmla="*/ 9 w 20"/>
                  <a:gd name="T7" fmla="*/ 41 h 55"/>
                  <a:gd name="T8" fmla="*/ 9 w 20"/>
                  <a:gd name="T9" fmla="*/ 55 h 55"/>
                  <a:gd name="T10" fmla="*/ 12 w 20"/>
                  <a:gd name="T11" fmla="*/ 55 h 55"/>
                  <a:gd name="T12" fmla="*/ 12 w 20"/>
                  <a:gd name="T13" fmla="*/ 41 h 55"/>
                  <a:gd name="T14" fmla="*/ 20 w 20"/>
                  <a:gd name="T15" fmla="*/ 2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55">
                    <a:moveTo>
                      <a:pt x="20" y="20"/>
                    </a:moveTo>
                    <a:cubicBezTo>
                      <a:pt x="20" y="14"/>
                      <a:pt x="17" y="0"/>
                      <a:pt x="10" y="0"/>
                    </a:cubicBezTo>
                    <a:cubicBezTo>
                      <a:pt x="4" y="0"/>
                      <a:pt x="0" y="14"/>
                      <a:pt x="0" y="20"/>
                    </a:cubicBezTo>
                    <a:cubicBezTo>
                      <a:pt x="0" y="26"/>
                      <a:pt x="2" y="39"/>
                      <a:pt x="9" y="41"/>
                    </a:cubicBezTo>
                    <a:cubicBezTo>
                      <a:pt x="9" y="55"/>
                      <a:pt x="9" y="55"/>
                      <a:pt x="9" y="55"/>
                    </a:cubicBezTo>
                    <a:cubicBezTo>
                      <a:pt x="12" y="55"/>
                      <a:pt x="12" y="55"/>
                      <a:pt x="12" y="55"/>
                    </a:cubicBezTo>
                    <a:cubicBezTo>
                      <a:pt x="12" y="41"/>
                      <a:pt x="12" y="41"/>
                      <a:pt x="12" y="41"/>
                    </a:cubicBezTo>
                    <a:cubicBezTo>
                      <a:pt x="19" y="39"/>
                      <a:pt x="20" y="26"/>
                      <a:pt x="20" y="20"/>
                    </a:cubicBezTo>
                    <a:close/>
                  </a:path>
                </a:pathLst>
              </a:custGeom>
              <a:solidFill>
                <a:srgbClr val="C6E6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6" name="组合 5"/>
            <p:cNvGrpSpPr/>
            <p:nvPr/>
          </p:nvGrpSpPr>
          <p:grpSpPr>
            <a:xfrm>
              <a:off x="3326607" y="1922413"/>
              <a:ext cx="446087" cy="581026"/>
              <a:chOff x="3326607" y="2279650"/>
              <a:chExt cx="446087" cy="581026"/>
            </a:xfrm>
          </p:grpSpPr>
          <p:sp>
            <p:nvSpPr>
              <p:cNvPr id="36" name="Line 28"/>
              <p:cNvSpPr>
                <a:spLocks noChangeShapeType="1"/>
              </p:cNvSpPr>
              <p:nvPr/>
            </p:nvSpPr>
            <p:spPr bwMode="auto">
              <a:xfrm>
                <a:off x="3328988" y="2859782"/>
                <a:ext cx="230187" cy="0"/>
              </a:xfrm>
              <a:prstGeom prst="line">
                <a:avLst/>
              </a:prstGeom>
              <a:noFill/>
              <a:ln w="6350" cap="rnd">
                <a:solidFill>
                  <a:srgbClr val="12B789"/>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7" name="Line 29"/>
              <p:cNvSpPr>
                <a:spLocks noChangeShapeType="1"/>
              </p:cNvSpPr>
              <p:nvPr/>
            </p:nvSpPr>
            <p:spPr bwMode="auto">
              <a:xfrm>
                <a:off x="3592512" y="2859782"/>
                <a:ext cx="49212" cy="0"/>
              </a:xfrm>
              <a:prstGeom prst="line">
                <a:avLst/>
              </a:prstGeom>
              <a:noFill/>
              <a:ln w="6350" cap="rnd">
                <a:solidFill>
                  <a:srgbClr val="12B789"/>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nvGrpSpPr>
              <p:cNvPr id="38" name="组合 37"/>
              <p:cNvGrpSpPr/>
              <p:nvPr/>
            </p:nvGrpSpPr>
            <p:grpSpPr>
              <a:xfrm>
                <a:off x="3326607" y="2279650"/>
                <a:ext cx="446087" cy="581026"/>
                <a:chOff x="1493838" y="2298700"/>
                <a:chExt cx="446087" cy="581026"/>
              </a:xfrm>
            </p:grpSpPr>
            <p:sp>
              <p:nvSpPr>
                <p:cNvPr id="39" name="Freeform 30"/>
                <p:cNvSpPr/>
                <p:nvPr/>
              </p:nvSpPr>
              <p:spPr bwMode="auto">
                <a:xfrm>
                  <a:off x="1520825" y="2317750"/>
                  <a:ext cx="400050" cy="512763"/>
                </a:xfrm>
                <a:custGeom>
                  <a:avLst/>
                  <a:gdLst>
                    <a:gd name="T0" fmla="*/ 37 w 252"/>
                    <a:gd name="T1" fmla="*/ 323 h 323"/>
                    <a:gd name="T2" fmla="*/ 0 w 252"/>
                    <a:gd name="T3" fmla="*/ 295 h 323"/>
                    <a:gd name="T4" fmla="*/ 215 w 252"/>
                    <a:gd name="T5" fmla="*/ 0 h 323"/>
                    <a:gd name="T6" fmla="*/ 252 w 252"/>
                    <a:gd name="T7" fmla="*/ 28 h 323"/>
                    <a:gd name="T8" fmla="*/ 37 w 252"/>
                    <a:gd name="T9" fmla="*/ 323 h 323"/>
                  </a:gdLst>
                  <a:ahLst/>
                  <a:cxnLst>
                    <a:cxn ang="0">
                      <a:pos x="T0" y="T1"/>
                    </a:cxn>
                    <a:cxn ang="0">
                      <a:pos x="T2" y="T3"/>
                    </a:cxn>
                    <a:cxn ang="0">
                      <a:pos x="T4" y="T5"/>
                    </a:cxn>
                    <a:cxn ang="0">
                      <a:pos x="T6" y="T7"/>
                    </a:cxn>
                    <a:cxn ang="0">
                      <a:pos x="T8" y="T9"/>
                    </a:cxn>
                  </a:cxnLst>
                  <a:rect l="0" t="0" r="r" b="b"/>
                  <a:pathLst>
                    <a:path w="252" h="323">
                      <a:moveTo>
                        <a:pt x="37" y="323"/>
                      </a:moveTo>
                      <a:lnTo>
                        <a:pt x="0" y="295"/>
                      </a:lnTo>
                      <a:lnTo>
                        <a:pt x="215" y="0"/>
                      </a:lnTo>
                      <a:lnTo>
                        <a:pt x="252" y="28"/>
                      </a:lnTo>
                      <a:lnTo>
                        <a:pt x="37" y="323"/>
                      </a:lnTo>
                      <a:close/>
                    </a:path>
                  </a:pathLst>
                </a:custGeom>
                <a:solidFill>
                  <a:srgbClr val="FFBC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1"/>
                <p:cNvSpPr/>
                <p:nvPr/>
              </p:nvSpPr>
              <p:spPr bwMode="auto">
                <a:xfrm>
                  <a:off x="1768475" y="2317750"/>
                  <a:ext cx="152400" cy="171450"/>
                </a:xfrm>
                <a:custGeom>
                  <a:avLst/>
                  <a:gdLst>
                    <a:gd name="T0" fmla="*/ 40 w 96"/>
                    <a:gd name="T1" fmla="*/ 108 h 108"/>
                    <a:gd name="T2" fmla="*/ 0 w 96"/>
                    <a:gd name="T3" fmla="*/ 80 h 108"/>
                    <a:gd name="T4" fmla="*/ 59 w 96"/>
                    <a:gd name="T5" fmla="*/ 0 h 108"/>
                    <a:gd name="T6" fmla="*/ 96 w 96"/>
                    <a:gd name="T7" fmla="*/ 28 h 108"/>
                    <a:gd name="T8" fmla="*/ 40 w 96"/>
                    <a:gd name="T9" fmla="*/ 108 h 108"/>
                  </a:gdLst>
                  <a:ahLst/>
                  <a:cxnLst>
                    <a:cxn ang="0">
                      <a:pos x="T0" y="T1"/>
                    </a:cxn>
                    <a:cxn ang="0">
                      <a:pos x="T2" y="T3"/>
                    </a:cxn>
                    <a:cxn ang="0">
                      <a:pos x="T4" y="T5"/>
                    </a:cxn>
                    <a:cxn ang="0">
                      <a:pos x="T6" y="T7"/>
                    </a:cxn>
                    <a:cxn ang="0">
                      <a:pos x="T8" y="T9"/>
                    </a:cxn>
                  </a:cxnLst>
                  <a:rect l="0" t="0" r="r" b="b"/>
                  <a:pathLst>
                    <a:path w="96" h="108">
                      <a:moveTo>
                        <a:pt x="40" y="108"/>
                      </a:moveTo>
                      <a:lnTo>
                        <a:pt x="0" y="80"/>
                      </a:lnTo>
                      <a:lnTo>
                        <a:pt x="59" y="0"/>
                      </a:lnTo>
                      <a:lnTo>
                        <a:pt x="96" y="28"/>
                      </a:lnTo>
                      <a:lnTo>
                        <a:pt x="40" y="108"/>
                      </a:lnTo>
                      <a:close/>
                    </a:path>
                  </a:pathLst>
                </a:custGeom>
                <a:solidFill>
                  <a:srgbClr val="FF91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2"/>
                <p:cNvSpPr/>
                <p:nvPr/>
              </p:nvSpPr>
              <p:spPr bwMode="auto">
                <a:xfrm>
                  <a:off x="1738313" y="2376488"/>
                  <a:ext cx="130175" cy="169863"/>
                </a:xfrm>
                <a:custGeom>
                  <a:avLst/>
                  <a:gdLst>
                    <a:gd name="T0" fmla="*/ 4 w 35"/>
                    <a:gd name="T1" fmla="*/ 44 h 45"/>
                    <a:gd name="T2" fmla="*/ 1 w 35"/>
                    <a:gd name="T3" fmla="*/ 44 h 45"/>
                    <a:gd name="T4" fmla="*/ 1 w 35"/>
                    <a:gd name="T5" fmla="*/ 44 h 45"/>
                    <a:gd name="T6" fmla="*/ 1 w 35"/>
                    <a:gd name="T7" fmla="*/ 42 h 45"/>
                    <a:gd name="T8" fmla="*/ 31 w 35"/>
                    <a:gd name="T9" fmla="*/ 1 h 45"/>
                    <a:gd name="T10" fmla="*/ 33 w 35"/>
                    <a:gd name="T11" fmla="*/ 1 h 45"/>
                    <a:gd name="T12" fmla="*/ 33 w 35"/>
                    <a:gd name="T13" fmla="*/ 1 h 45"/>
                    <a:gd name="T14" fmla="*/ 34 w 35"/>
                    <a:gd name="T15" fmla="*/ 3 h 45"/>
                    <a:gd name="T16" fmla="*/ 4 w 35"/>
                    <a:gd name="T1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45">
                      <a:moveTo>
                        <a:pt x="4" y="44"/>
                      </a:moveTo>
                      <a:cubicBezTo>
                        <a:pt x="3" y="45"/>
                        <a:pt x="2" y="45"/>
                        <a:pt x="1" y="44"/>
                      </a:cubicBezTo>
                      <a:cubicBezTo>
                        <a:pt x="1" y="44"/>
                        <a:pt x="1" y="44"/>
                        <a:pt x="1" y="44"/>
                      </a:cubicBezTo>
                      <a:cubicBezTo>
                        <a:pt x="1" y="44"/>
                        <a:pt x="0" y="43"/>
                        <a:pt x="1" y="42"/>
                      </a:cubicBezTo>
                      <a:cubicBezTo>
                        <a:pt x="31" y="1"/>
                        <a:pt x="31" y="1"/>
                        <a:pt x="31" y="1"/>
                      </a:cubicBezTo>
                      <a:cubicBezTo>
                        <a:pt x="31" y="0"/>
                        <a:pt x="32" y="0"/>
                        <a:pt x="33" y="1"/>
                      </a:cubicBezTo>
                      <a:cubicBezTo>
                        <a:pt x="33" y="1"/>
                        <a:pt x="33" y="1"/>
                        <a:pt x="33" y="1"/>
                      </a:cubicBezTo>
                      <a:cubicBezTo>
                        <a:pt x="34" y="2"/>
                        <a:pt x="35" y="3"/>
                        <a:pt x="34" y="3"/>
                      </a:cubicBezTo>
                      <a:lnTo>
                        <a:pt x="4" y="4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33"/>
                <p:cNvSpPr/>
                <p:nvPr/>
              </p:nvSpPr>
              <p:spPr bwMode="auto">
                <a:xfrm>
                  <a:off x="1854200" y="2298700"/>
                  <a:ext cx="85725" cy="66675"/>
                </a:xfrm>
                <a:custGeom>
                  <a:avLst/>
                  <a:gdLst>
                    <a:gd name="T0" fmla="*/ 22 w 23"/>
                    <a:gd name="T1" fmla="*/ 17 h 18"/>
                    <a:gd name="T2" fmla="*/ 18 w 23"/>
                    <a:gd name="T3" fmla="*/ 17 h 18"/>
                    <a:gd name="T4" fmla="*/ 2 w 23"/>
                    <a:gd name="T5" fmla="*/ 5 h 18"/>
                    <a:gd name="T6" fmla="*/ 1 w 23"/>
                    <a:gd name="T7" fmla="*/ 1 h 18"/>
                    <a:gd name="T8" fmla="*/ 1 w 23"/>
                    <a:gd name="T9" fmla="*/ 1 h 18"/>
                    <a:gd name="T10" fmla="*/ 5 w 23"/>
                    <a:gd name="T11" fmla="*/ 1 h 18"/>
                    <a:gd name="T12" fmla="*/ 22 w 23"/>
                    <a:gd name="T13" fmla="*/ 13 h 18"/>
                    <a:gd name="T14" fmla="*/ 22 w 23"/>
                    <a:gd name="T15" fmla="*/ 17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18">
                      <a:moveTo>
                        <a:pt x="22" y="17"/>
                      </a:moveTo>
                      <a:cubicBezTo>
                        <a:pt x="21" y="18"/>
                        <a:pt x="20" y="18"/>
                        <a:pt x="18" y="17"/>
                      </a:cubicBezTo>
                      <a:cubicBezTo>
                        <a:pt x="2" y="5"/>
                        <a:pt x="2" y="5"/>
                        <a:pt x="2" y="5"/>
                      </a:cubicBezTo>
                      <a:cubicBezTo>
                        <a:pt x="1" y="4"/>
                        <a:pt x="0" y="3"/>
                        <a:pt x="1" y="1"/>
                      </a:cubicBezTo>
                      <a:cubicBezTo>
                        <a:pt x="1" y="1"/>
                        <a:pt x="1" y="1"/>
                        <a:pt x="1" y="1"/>
                      </a:cubicBezTo>
                      <a:cubicBezTo>
                        <a:pt x="2" y="0"/>
                        <a:pt x="4" y="0"/>
                        <a:pt x="5" y="1"/>
                      </a:cubicBezTo>
                      <a:cubicBezTo>
                        <a:pt x="22" y="13"/>
                        <a:pt x="22" y="13"/>
                        <a:pt x="22" y="13"/>
                      </a:cubicBezTo>
                      <a:cubicBezTo>
                        <a:pt x="23" y="14"/>
                        <a:pt x="23" y="16"/>
                        <a:pt x="22" y="17"/>
                      </a:cubicBezTo>
                      <a:close/>
                    </a:path>
                  </a:pathLst>
                </a:custGeom>
                <a:solidFill>
                  <a:srgbClr val="502E1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34"/>
                <p:cNvSpPr/>
                <p:nvPr/>
              </p:nvSpPr>
              <p:spPr bwMode="auto">
                <a:xfrm>
                  <a:off x="1493838" y="2786063"/>
                  <a:ext cx="85725" cy="93663"/>
                </a:xfrm>
                <a:custGeom>
                  <a:avLst/>
                  <a:gdLst>
                    <a:gd name="T0" fmla="*/ 0 w 54"/>
                    <a:gd name="T1" fmla="*/ 59 h 59"/>
                    <a:gd name="T2" fmla="*/ 17 w 54"/>
                    <a:gd name="T3" fmla="*/ 0 h 59"/>
                    <a:gd name="T4" fmla="*/ 54 w 54"/>
                    <a:gd name="T5" fmla="*/ 28 h 59"/>
                    <a:gd name="T6" fmla="*/ 0 w 54"/>
                    <a:gd name="T7" fmla="*/ 59 h 59"/>
                  </a:gdLst>
                  <a:ahLst/>
                  <a:cxnLst>
                    <a:cxn ang="0">
                      <a:pos x="T0" y="T1"/>
                    </a:cxn>
                    <a:cxn ang="0">
                      <a:pos x="T2" y="T3"/>
                    </a:cxn>
                    <a:cxn ang="0">
                      <a:pos x="T4" y="T5"/>
                    </a:cxn>
                    <a:cxn ang="0">
                      <a:pos x="T6" y="T7"/>
                    </a:cxn>
                  </a:cxnLst>
                  <a:rect l="0" t="0" r="r" b="b"/>
                  <a:pathLst>
                    <a:path w="54" h="59">
                      <a:moveTo>
                        <a:pt x="0" y="59"/>
                      </a:moveTo>
                      <a:lnTo>
                        <a:pt x="17" y="0"/>
                      </a:lnTo>
                      <a:lnTo>
                        <a:pt x="54" y="28"/>
                      </a:lnTo>
                      <a:lnTo>
                        <a:pt x="0" y="59"/>
                      </a:lnTo>
                      <a:close/>
                    </a:path>
                  </a:pathLst>
                </a:custGeom>
                <a:solidFill>
                  <a:srgbClr val="FDE1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35"/>
                <p:cNvSpPr/>
                <p:nvPr/>
              </p:nvSpPr>
              <p:spPr bwMode="auto">
                <a:xfrm>
                  <a:off x="1520825" y="2778125"/>
                  <a:ext cx="66675" cy="52388"/>
                </a:xfrm>
                <a:custGeom>
                  <a:avLst/>
                  <a:gdLst>
                    <a:gd name="T0" fmla="*/ 42 w 42"/>
                    <a:gd name="T1" fmla="*/ 28 h 33"/>
                    <a:gd name="T2" fmla="*/ 2 w 42"/>
                    <a:gd name="T3" fmla="*/ 0 h 33"/>
                    <a:gd name="T4" fmla="*/ 0 w 42"/>
                    <a:gd name="T5" fmla="*/ 5 h 33"/>
                    <a:gd name="T6" fmla="*/ 37 w 42"/>
                    <a:gd name="T7" fmla="*/ 33 h 33"/>
                    <a:gd name="T8" fmla="*/ 42 w 42"/>
                    <a:gd name="T9" fmla="*/ 28 h 33"/>
                  </a:gdLst>
                  <a:ahLst/>
                  <a:cxnLst>
                    <a:cxn ang="0">
                      <a:pos x="T0" y="T1"/>
                    </a:cxn>
                    <a:cxn ang="0">
                      <a:pos x="T2" y="T3"/>
                    </a:cxn>
                    <a:cxn ang="0">
                      <a:pos x="T4" y="T5"/>
                    </a:cxn>
                    <a:cxn ang="0">
                      <a:pos x="T6" y="T7"/>
                    </a:cxn>
                    <a:cxn ang="0">
                      <a:pos x="T8" y="T9"/>
                    </a:cxn>
                  </a:cxnLst>
                  <a:rect l="0" t="0" r="r" b="b"/>
                  <a:pathLst>
                    <a:path w="42" h="33">
                      <a:moveTo>
                        <a:pt x="42" y="28"/>
                      </a:moveTo>
                      <a:lnTo>
                        <a:pt x="2" y="0"/>
                      </a:lnTo>
                      <a:lnTo>
                        <a:pt x="0" y="5"/>
                      </a:lnTo>
                      <a:lnTo>
                        <a:pt x="37" y="33"/>
                      </a:lnTo>
                      <a:lnTo>
                        <a:pt x="42" y="28"/>
                      </a:lnTo>
                      <a:close/>
                    </a:path>
                  </a:pathLst>
                </a:custGeom>
                <a:solidFill>
                  <a:srgbClr val="502E1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36"/>
                <p:cNvSpPr/>
                <p:nvPr/>
              </p:nvSpPr>
              <p:spPr bwMode="auto">
                <a:xfrm>
                  <a:off x="1493838" y="2857500"/>
                  <a:ext cx="22225" cy="22225"/>
                </a:xfrm>
                <a:custGeom>
                  <a:avLst/>
                  <a:gdLst>
                    <a:gd name="T0" fmla="*/ 5 w 14"/>
                    <a:gd name="T1" fmla="*/ 0 h 14"/>
                    <a:gd name="T2" fmla="*/ 0 w 14"/>
                    <a:gd name="T3" fmla="*/ 14 h 14"/>
                    <a:gd name="T4" fmla="*/ 14 w 14"/>
                    <a:gd name="T5" fmla="*/ 7 h 14"/>
                    <a:gd name="T6" fmla="*/ 5 w 14"/>
                    <a:gd name="T7" fmla="*/ 0 h 14"/>
                  </a:gdLst>
                  <a:ahLst/>
                  <a:cxnLst>
                    <a:cxn ang="0">
                      <a:pos x="T0" y="T1"/>
                    </a:cxn>
                    <a:cxn ang="0">
                      <a:pos x="T2" y="T3"/>
                    </a:cxn>
                    <a:cxn ang="0">
                      <a:pos x="T4" y="T5"/>
                    </a:cxn>
                    <a:cxn ang="0">
                      <a:pos x="T6" y="T7"/>
                    </a:cxn>
                  </a:cxnLst>
                  <a:rect l="0" t="0" r="r" b="b"/>
                  <a:pathLst>
                    <a:path w="14" h="14">
                      <a:moveTo>
                        <a:pt x="5" y="0"/>
                      </a:moveTo>
                      <a:lnTo>
                        <a:pt x="0" y="14"/>
                      </a:lnTo>
                      <a:lnTo>
                        <a:pt x="14" y="7"/>
                      </a:lnTo>
                      <a:lnTo>
                        <a:pt x="5" y="0"/>
                      </a:lnTo>
                      <a:close/>
                    </a:path>
                  </a:pathLst>
                </a:custGeom>
                <a:solidFill>
                  <a:srgbClr val="12B7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7" name="组合 6"/>
            <p:cNvGrpSpPr/>
            <p:nvPr/>
          </p:nvGrpSpPr>
          <p:grpSpPr>
            <a:xfrm>
              <a:off x="4121150" y="1190576"/>
              <a:ext cx="1346200" cy="1114425"/>
              <a:chOff x="2286000" y="1566863"/>
              <a:chExt cx="1346200" cy="1114425"/>
            </a:xfrm>
          </p:grpSpPr>
          <p:sp>
            <p:nvSpPr>
              <p:cNvPr id="18" name="Freeform 10"/>
              <p:cNvSpPr/>
              <p:nvPr/>
            </p:nvSpPr>
            <p:spPr bwMode="auto">
              <a:xfrm>
                <a:off x="2878138" y="2343150"/>
                <a:ext cx="379412" cy="19050"/>
              </a:xfrm>
              <a:custGeom>
                <a:avLst/>
                <a:gdLst>
                  <a:gd name="T0" fmla="*/ 0 w 239"/>
                  <a:gd name="T1" fmla="*/ 12 h 12"/>
                  <a:gd name="T2" fmla="*/ 217 w 239"/>
                  <a:gd name="T3" fmla="*/ 12 h 12"/>
                  <a:gd name="T4" fmla="*/ 239 w 239"/>
                  <a:gd name="T5" fmla="*/ 0 h 12"/>
                  <a:gd name="T6" fmla="*/ 0 w 239"/>
                  <a:gd name="T7" fmla="*/ 0 h 12"/>
                  <a:gd name="T8" fmla="*/ 0 w 239"/>
                  <a:gd name="T9" fmla="*/ 12 h 12"/>
                </a:gdLst>
                <a:ahLst/>
                <a:cxnLst>
                  <a:cxn ang="0">
                    <a:pos x="T0" y="T1"/>
                  </a:cxn>
                  <a:cxn ang="0">
                    <a:pos x="T2" y="T3"/>
                  </a:cxn>
                  <a:cxn ang="0">
                    <a:pos x="T4" y="T5"/>
                  </a:cxn>
                  <a:cxn ang="0">
                    <a:pos x="T6" y="T7"/>
                  </a:cxn>
                  <a:cxn ang="0">
                    <a:pos x="T8" y="T9"/>
                  </a:cxn>
                </a:cxnLst>
                <a:rect l="0" t="0" r="r" b="b"/>
                <a:pathLst>
                  <a:path w="239" h="12">
                    <a:moveTo>
                      <a:pt x="0" y="12"/>
                    </a:moveTo>
                    <a:lnTo>
                      <a:pt x="217" y="12"/>
                    </a:lnTo>
                    <a:lnTo>
                      <a:pt x="239" y="0"/>
                    </a:lnTo>
                    <a:lnTo>
                      <a:pt x="0" y="0"/>
                    </a:lnTo>
                    <a:lnTo>
                      <a:pt x="0" y="12"/>
                    </a:lnTo>
                    <a:close/>
                  </a:path>
                </a:pathLst>
              </a:custGeom>
              <a:solidFill>
                <a:srgbClr val="B7C8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1"/>
              <p:cNvSpPr/>
              <p:nvPr/>
            </p:nvSpPr>
            <p:spPr bwMode="auto">
              <a:xfrm>
                <a:off x="3257550" y="2241550"/>
                <a:ext cx="374650" cy="15875"/>
              </a:xfrm>
              <a:custGeom>
                <a:avLst/>
                <a:gdLst>
                  <a:gd name="T0" fmla="*/ 0 w 236"/>
                  <a:gd name="T1" fmla="*/ 10 h 10"/>
                  <a:gd name="T2" fmla="*/ 215 w 236"/>
                  <a:gd name="T3" fmla="*/ 10 h 10"/>
                  <a:gd name="T4" fmla="*/ 236 w 236"/>
                  <a:gd name="T5" fmla="*/ 0 h 10"/>
                  <a:gd name="T6" fmla="*/ 0 w 236"/>
                  <a:gd name="T7" fmla="*/ 0 h 10"/>
                  <a:gd name="T8" fmla="*/ 0 w 236"/>
                  <a:gd name="T9" fmla="*/ 10 h 10"/>
                </a:gdLst>
                <a:ahLst/>
                <a:cxnLst>
                  <a:cxn ang="0">
                    <a:pos x="T0" y="T1"/>
                  </a:cxn>
                  <a:cxn ang="0">
                    <a:pos x="T2" y="T3"/>
                  </a:cxn>
                  <a:cxn ang="0">
                    <a:pos x="T4" y="T5"/>
                  </a:cxn>
                  <a:cxn ang="0">
                    <a:pos x="T6" y="T7"/>
                  </a:cxn>
                  <a:cxn ang="0">
                    <a:pos x="T8" y="T9"/>
                  </a:cxn>
                </a:cxnLst>
                <a:rect l="0" t="0" r="r" b="b"/>
                <a:pathLst>
                  <a:path w="236" h="10">
                    <a:moveTo>
                      <a:pt x="0" y="10"/>
                    </a:moveTo>
                    <a:lnTo>
                      <a:pt x="215" y="10"/>
                    </a:lnTo>
                    <a:lnTo>
                      <a:pt x="236" y="0"/>
                    </a:lnTo>
                    <a:lnTo>
                      <a:pt x="0" y="0"/>
                    </a:lnTo>
                    <a:lnTo>
                      <a:pt x="0" y="10"/>
                    </a:lnTo>
                    <a:close/>
                  </a:path>
                </a:pathLst>
              </a:custGeom>
              <a:solidFill>
                <a:srgbClr val="B7C8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3"/>
              <p:cNvSpPr/>
              <p:nvPr/>
            </p:nvSpPr>
            <p:spPr bwMode="auto">
              <a:xfrm>
                <a:off x="3128963" y="1968500"/>
                <a:ext cx="376237" cy="374650"/>
              </a:xfrm>
              <a:custGeom>
                <a:avLst/>
                <a:gdLst>
                  <a:gd name="T0" fmla="*/ 100 w 100"/>
                  <a:gd name="T1" fmla="*/ 0 h 100"/>
                  <a:gd name="T2" fmla="*/ 67 w 100"/>
                  <a:gd name="T3" fmla="*/ 0 h 100"/>
                  <a:gd name="T4" fmla="*/ 0 w 100"/>
                  <a:gd name="T5" fmla="*/ 0 h 100"/>
                  <a:gd name="T6" fmla="*/ 0 w 100"/>
                  <a:gd name="T7" fmla="*/ 67 h 100"/>
                  <a:gd name="T8" fmla="*/ 34 w 100"/>
                  <a:gd name="T9" fmla="*/ 100 h 100"/>
                  <a:gd name="T10" fmla="*/ 67 w 100"/>
                  <a:gd name="T11" fmla="*/ 67 h 100"/>
                  <a:gd name="T12" fmla="*/ 67 w 100"/>
                  <a:gd name="T13" fmla="*/ 34 h 100"/>
                  <a:gd name="T14" fmla="*/ 100 w 100"/>
                  <a:gd name="T15" fmla="*/ 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100">
                    <a:moveTo>
                      <a:pt x="100" y="0"/>
                    </a:moveTo>
                    <a:cubicBezTo>
                      <a:pt x="67" y="0"/>
                      <a:pt x="67" y="0"/>
                      <a:pt x="67" y="0"/>
                    </a:cubicBezTo>
                    <a:cubicBezTo>
                      <a:pt x="0" y="0"/>
                      <a:pt x="0" y="0"/>
                      <a:pt x="0" y="0"/>
                    </a:cubicBezTo>
                    <a:cubicBezTo>
                      <a:pt x="0" y="67"/>
                      <a:pt x="0" y="67"/>
                      <a:pt x="0" y="67"/>
                    </a:cubicBezTo>
                    <a:cubicBezTo>
                      <a:pt x="0" y="85"/>
                      <a:pt x="15" y="100"/>
                      <a:pt x="34" y="100"/>
                    </a:cubicBezTo>
                    <a:cubicBezTo>
                      <a:pt x="52" y="100"/>
                      <a:pt x="67" y="85"/>
                      <a:pt x="67" y="67"/>
                    </a:cubicBezTo>
                    <a:cubicBezTo>
                      <a:pt x="67" y="34"/>
                      <a:pt x="67" y="34"/>
                      <a:pt x="67" y="34"/>
                    </a:cubicBezTo>
                    <a:cubicBezTo>
                      <a:pt x="67" y="15"/>
                      <a:pt x="82" y="0"/>
                      <a:pt x="100" y="0"/>
                    </a:cubicBezTo>
                    <a:close/>
                  </a:path>
                </a:pathLst>
              </a:custGeom>
              <a:solidFill>
                <a:srgbClr val="12B7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4"/>
              <p:cNvSpPr/>
              <p:nvPr/>
            </p:nvSpPr>
            <p:spPr bwMode="auto">
              <a:xfrm>
                <a:off x="3381375" y="1968500"/>
                <a:ext cx="250825" cy="273050"/>
              </a:xfrm>
              <a:custGeom>
                <a:avLst/>
                <a:gdLst>
                  <a:gd name="T0" fmla="*/ 33 w 67"/>
                  <a:gd name="T1" fmla="*/ 0 h 73"/>
                  <a:gd name="T2" fmla="*/ 0 w 67"/>
                  <a:gd name="T3" fmla="*/ 34 h 73"/>
                  <a:gd name="T4" fmla="*/ 0 w 67"/>
                  <a:gd name="T5" fmla="*/ 73 h 73"/>
                  <a:gd name="T6" fmla="*/ 67 w 67"/>
                  <a:gd name="T7" fmla="*/ 73 h 73"/>
                  <a:gd name="T8" fmla="*/ 67 w 67"/>
                  <a:gd name="T9" fmla="*/ 34 h 73"/>
                  <a:gd name="T10" fmla="*/ 33 w 67"/>
                  <a:gd name="T11" fmla="*/ 0 h 73"/>
                </a:gdLst>
                <a:ahLst/>
                <a:cxnLst>
                  <a:cxn ang="0">
                    <a:pos x="T0" y="T1"/>
                  </a:cxn>
                  <a:cxn ang="0">
                    <a:pos x="T2" y="T3"/>
                  </a:cxn>
                  <a:cxn ang="0">
                    <a:pos x="T4" y="T5"/>
                  </a:cxn>
                  <a:cxn ang="0">
                    <a:pos x="T6" y="T7"/>
                  </a:cxn>
                  <a:cxn ang="0">
                    <a:pos x="T8" y="T9"/>
                  </a:cxn>
                  <a:cxn ang="0">
                    <a:pos x="T10" y="T11"/>
                  </a:cxn>
                </a:cxnLst>
                <a:rect l="0" t="0" r="r" b="b"/>
                <a:pathLst>
                  <a:path w="67" h="73">
                    <a:moveTo>
                      <a:pt x="33" y="0"/>
                    </a:moveTo>
                    <a:cubicBezTo>
                      <a:pt x="15" y="0"/>
                      <a:pt x="0" y="15"/>
                      <a:pt x="0" y="34"/>
                    </a:cubicBezTo>
                    <a:cubicBezTo>
                      <a:pt x="0" y="73"/>
                      <a:pt x="0" y="73"/>
                      <a:pt x="0" y="73"/>
                    </a:cubicBezTo>
                    <a:cubicBezTo>
                      <a:pt x="67" y="73"/>
                      <a:pt x="67" y="73"/>
                      <a:pt x="67" y="73"/>
                    </a:cubicBezTo>
                    <a:cubicBezTo>
                      <a:pt x="67" y="34"/>
                      <a:pt x="67" y="34"/>
                      <a:pt x="67" y="34"/>
                    </a:cubicBezTo>
                    <a:cubicBezTo>
                      <a:pt x="67" y="15"/>
                      <a:pt x="52" y="0"/>
                      <a:pt x="33"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Line 25"/>
              <p:cNvSpPr>
                <a:spLocks noChangeShapeType="1"/>
              </p:cNvSpPr>
              <p:nvPr/>
            </p:nvSpPr>
            <p:spPr bwMode="auto">
              <a:xfrm>
                <a:off x="2905125" y="2073275"/>
                <a:ext cx="377825"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3" name="Line 26"/>
              <p:cNvSpPr>
                <a:spLocks noChangeShapeType="1"/>
              </p:cNvSpPr>
              <p:nvPr/>
            </p:nvSpPr>
            <p:spPr bwMode="auto">
              <a:xfrm>
                <a:off x="2905125" y="2216150"/>
                <a:ext cx="377825"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4" name="Freeform 12"/>
              <p:cNvSpPr/>
              <p:nvPr/>
            </p:nvSpPr>
            <p:spPr bwMode="auto">
              <a:xfrm>
                <a:off x="2878138" y="1566863"/>
                <a:ext cx="379412" cy="776288"/>
              </a:xfrm>
              <a:custGeom>
                <a:avLst/>
                <a:gdLst>
                  <a:gd name="T0" fmla="*/ 67 w 101"/>
                  <a:gd name="T1" fmla="*/ 174 h 207"/>
                  <a:gd name="T2" fmla="*/ 67 w 101"/>
                  <a:gd name="T3" fmla="*/ 33 h 207"/>
                  <a:gd name="T4" fmla="*/ 34 w 101"/>
                  <a:gd name="T5" fmla="*/ 0 h 207"/>
                  <a:gd name="T6" fmla="*/ 0 w 101"/>
                  <a:gd name="T7" fmla="*/ 33 h 207"/>
                  <a:gd name="T8" fmla="*/ 0 w 101"/>
                  <a:gd name="T9" fmla="*/ 207 h 207"/>
                  <a:gd name="T10" fmla="*/ 37 w 101"/>
                  <a:gd name="T11" fmla="*/ 207 h 207"/>
                  <a:gd name="T12" fmla="*/ 67 w 101"/>
                  <a:gd name="T13" fmla="*/ 207 h 207"/>
                  <a:gd name="T14" fmla="*/ 101 w 101"/>
                  <a:gd name="T15" fmla="*/ 207 h 207"/>
                  <a:gd name="T16" fmla="*/ 67 w 101"/>
                  <a:gd name="T17" fmla="*/ 174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207">
                    <a:moveTo>
                      <a:pt x="67" y="174"/>
                    </a:moveTo>
                    <a:cubicBezTo>
                      <a:pt x="67" y="33"/>
                      <a:pt x="67" y="33"/>
                      <a:pt x="67" y="33"/>
                    </a:cubicBezTo>
                    <a:cubicBezTo>
                      <a:pt x="67" y="15"/>
                      <a:pt x="52" y="0"/>
                      <a:pt x="34" y="0"/>
                    </a:cubicBezTo>
                    <a:cubicBezTo>
                      <a:pt x="15" y="0"/>
                      <a:pt x="0" y="15"/>
                      <a:pt x="0" y="33"/>
                    </a:cubicBezTo>
                    <a:cubicBezTo>
                      <a:pt x="0" y="207"/>
                      <a:pt x="0" y="207"/>
                      <a:pt x="0" y="207"/>
                    </a:cubicBezTo>
                    <a:cubicBezTo>
                      <a:pt x="37" y="207"/>
                      <a:pt x="37" y="207"/>
                      <a:pt x="37" y="207"/>
                    </a:cubicBezTo>
                    <a:cubicBezTo>
                      <a:pt x="67" y="207"/>
                      <a:pt x="67" y="207"/>
                      <a:pt x="67" y="207"/>
                    </a:cubicBezTo>
                    <a:cubicBezTo>
                      <a:pt x="101" y="207"/>
                      <a:pt x="101" y="207"/>
                      <a:pt x="101" y="207"/>
                    </a:cubicBezTo>
                    <a:cubicBezTo>
                      <a:pt x="82" y="207"/>
                      <a:pt x="67" y="192"/>
                      <a:pt x="67" y="17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Line 15"/>
              <p:cNvSpPr>
                <a:spLocks noChangeShapeType="1"/>
              </p:cNvSpPr>
              <p:nvPr/>
            </p:nvSpPr>
            <p:spPr bwMode="auto">
              <a:xfrm>
                <a:off x="2644775" y="1830388"/>
                <a:ext cx="379412" cy="0"/>
              </a:xfrm>
              <a:prstGeom prst="line">
                <a:avLst/>
              </a:prstGeom>
              <a:noFill/>
              <a:ln w="6350" cap="rnd">
                <a:solidFill>
                  <a:srgbClr val="EEEEEE"/>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6" name="Line 16"/>
              <p:cNvSpPr>
                <a:spLocks noChangeShapeType="1"/>
              </p:cNvSpPr>
              <p:nvPr/>
            </p:nvSpPr>
            <p:spPr bwMode="auto">
              <a:xfrm>
                <a:off x="2644775" y="1968500"/>
                <a:ext cx="379412" cy="0"/>
              </a:xfrm>
              <a:prstGeom prst="line">
                <a:avLst/>
              </a:prstGeom>
              <a:noFill/>
              <a:ln w="6350" cap="rnd">
                <a:solidFill>
                  <a:srgbClr val="EEEEEE"/>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7" name="Line 17"/>
              <p:cNvSpPr>
                <a:spLocks noChangeShapeType="1"/>
              </p:cNvSpPr>
              <p:nvPr/>
            </p:nvSpPr>
            <p:spPr bwMode="auto">
              <a:xfrm>
                <a:off x="2644775" y="2111375"/>
                <a:ext cx="379412" cy="0"/>
              </a:xfrm>
              <a:prstGeom prst="line">
                <a:avLst/>
              </a:prstGeom>
              <a:noFill/>
              <a:ln w="6350" cap="rnd">
                <a:solidFill>
                  <a:srgbClr val="EEEEEE"/>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8" name="Freeform 18"/>
              <p:cNvSpPr/>
              <p:nvPr/>
            </p:nvSpPr>
            <p:spPr bwMode="auto">
              <a:xfrm>
                <a:off x="2286000" y="1566863"/>
                <a:ext cx="719137" cy="1114425"/>
              </a:xfrm>
              <a:custGeom>
                <a:avLst/>
                <a:gdLst>
                  <a:gd name="T0" fmla="*/ 192 w 192"/>
                  <a:gd name="T1" fmla="*/ 0 h 297"/>
                  <a:gd name="T2" fmla="*/ 34 w 192"/>
                  <a:gd name="T3" fmla="*/ 0 h 297"/>
                  <a:gd name="T4" fmla="*/ 0 w 192"/>
                  <a:gd name="T5" fmla="*/ 33 h 297"/>
                  <a:gd name="T6" fmla="*/ 0 w 192"/>
                  <a:gd name="T7" fmla="*/ 297 h 297"/>
                  <a:gd name="T8" fmla="*/ 158 w 192"/>
                  <a:gd name="T9" fmla="*/ 297 h 297"/>
                  <a:gd name="T10" fmla="*/ 158 w 192"/>
                  <a:gd name="T11" fmla="*/ 33 h 297"/>
                  <a:gd name="T12" fmla="*/ 192 w 192"/>
                  <a:gd name="T13" fmla="*/ 0 h 297"/>
                </a:gdLst>
                <a:ahLst/>
                <a:cxnLst>
                  <a:cxn ang="0">
                    <a:pos x="T0" y="T1"/>
                  </a:cxn>
                  <a:cxn ang="0">
                    <a:pos x="T2" y="T3"/>
                  </a:cxn>
                  <a:cxn ang="0">
                    <a:pos x="T4" y="T5"/>
                  </a:cxn>
                  <a:cxn ang="0">
                    <a:pos x="T6" y="T7"/>
                  </a:cxn>
                  <a:cxn ang="0">
                    <a:pos x="T8" y="T9"/>
                  </a:cxn>
                  <a:cxn ang="0">
                    <a:pos x="T10" y="T11"/>
                  </a:cxn>
                  <a:cxn ang="0">
                    <a:pos x="T12" y="T13"/>
                  </a:cxn>
                </a:cxnLst>
                <a:rect l="0" t="0" r="r" b="b"/>
                <a:pathLst>
                  <a:path w="192" h="297">
                    <a:moveTo>
                      <a:pt x="192" y="0"/>
                    </a:moveTo>
                    <a:cubicBezTo>
                      <a:pt x="34" y="0"/>
                      <a:pt x="34" y="0"/>
                      <a:pt x="34" y="0"/>
                    </a:cubicBezTo>
                    <a:cubicBezTo>
                      <a:pt x="15" y="0"/>
                      <a:pt x="0" y="15"/>
                      <a:pt x="0" y="33"/>
                    </a:cubicBezTo>
                    <a:cubicBezTo>
                      <a:pt x="0" y="297"/>
                      <a:pt x="0" y="297"/>
                      <a:pt x="0" y="297"/>
                    </a:cubicBezTo>
                    <a:cubicBezTo>
                      <a:pt x="158" y="297"/>
                      <a:pt x="158" y="297"/>
                      <a:pt x="158" y="297"/>
                    </a:cubicBezTo>
                    <a:cubicBezTo>
                      <a:pt x="158" y="33"/>
                      <a:pt x="158" y="33"/>
                      <a:pt x="158" y="33"/>
                    </a:cubicBezTo>
                    <a:cubicBezTo>
                      <a:pt x="158" y="15"/>
                      <a:pt x="173" y="0"/>
                      <a:pt x="192" y="0"/>
                    </a:cubicBezTo>
                    <a:close/>
                  </a:path>
                </a:pathLst>
              </a:custGeom>
              <a:solidFill>
                <a:srgbClr val="12B7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Line 19"/>
              <p:cNvSpPr>
                <a:spLocks noChangeShapeType="1"/>
              </p:cNvSpPr>
              <p:nvPr/>
            </p:nvSpPr>
            <p:spPr bwMode="auto">
              <a:xfrm>
                <a:off x="2393950" y="2241550"/>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0" name="Line 20"/>
              <p:cNvSpPr>
                <a:spLocks noChangeShapeType="1"/>
              </p:cNvSpPr>
              <p:nvPr/>
            </p:nvSpPr>
            <p:spPr bwMode="auto">
              <a:xfrm>
                <a:off x="2393950" y="2384425"/>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1" name="Line 21"/>
              <p:cNvSpPr>
                <a:spLocks noChangeShapeType="1"/>
              </p:cNvSpPr>
              <p:nvPr/>
            </p:nvSpPr>
            <p:spPr bwMode="auto">
              <a:xfrm>
                <a:off x="2393950" y="2106613"/>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2" name="Line 22"/>
              <p:cNvSpPr>
                <a:spLocks noChangeShapeType="1"/>
              </p:cNvSpPr>
              <p:nvPr/>
            </p:nvSpPr>
            <p:spPr bwMode="auto">
              <a:xfrm>
                <a:off x="2393950" y="1968500"/>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3" name="Line 23"/>
              <p:cNvSpPr>
                <a:spLocks noChangeShapeType="1"/>
              </p:cNvSpPr>
              <p:nvPr/>
            </p:nvSpPr>
            <p:spPr bwMode="auto">
              <a:xfrm>
                <a:off x="2393950" y="1833563"/>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4" name="Line 24"/>
              <p:cNvSpPr>
                <a:spLocks noChangeShapeType="1"/>
              </p:cNvSpPr>
              <p:nvPr/>
            </p:nvSpPr>
            <p:spPr bwMode="auto">
              <a:xfrm>
                <a:off x="2393950" y="1695450"/>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5" name="Line 27"/>
              <p:cNvSpPr>
                <a:spLocks noChangeShapeType="1"/>
              </p:cNvSpPr>
              <p:nvPr/>
            </p:nvSpPr>
            <p:spPr bwMode="auto">
              <a:xfrm>
                <a:off x="2393950" y="2522538"/>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grpSp>
          <p:nvGrpSpPr>
            <p:cNvPr id="8" name="组合 7"/>
            <p:cNvGrpSpPr/>
            <p:nvPr/>
          </p:nvGrpSpPr>
          <p:grpSpPr>
            <a:xfrm>
              <a:off x="3862388" y="2049413"/>
              <a:ext cx="561975" cy="473075"/>
              <a:chOff x="2027238" y="2425700"/>
              <a:chExt cx="561975" cy="473075"/>
            </a:xfrm>
          </p:grpSpPr>
          <p:sp>
            <p:nvSpPr>
              <p:cNvPr id="9" name="Freeform 37"/>
              <p:cNvSpPr/>
              <p:nvPr/>
            </p:nvSpPr>
            <p:spPr bwMode="auto">
              <a:xfrm>
                <a:off x="2138363" y="2425700"/>
                <a:ext cx="338137" cy="228600"/>
              </a:xfrm>
              <a:custGeom>
                <a:avLst/>
                <a:gdLst>
                  <a:gd name="T0" fmla="*/ 90 w 90"/>
                  <a:gd name="T1" fmla="*/ 52 h 61"/>
                  <a:gd name="T2" fmla="*/ 81 w 90"/>
                  <a:gd name="T3" fmla="*/ 61 h 61"/>
                  <a:gd name="T4" fmla="*/ 9 w 90"/>
                  <a:gd name="T5" fmla="*/ 61 h 61"/>
                  <a:gd name="T6" fmla="*/ 0 w 90"/>
                  <a:gd name="T7" fmla="*/ 52 h 61"/>
                  <a:gd name="T8" fmla="*/ 0 w 90"/>
                  <a:gd name="T9" fmla="*/ 9 h 61"/>
                  <a:gd name="T10" fmla="*/ 9 w 90"/>
                  <a:gd name="T11" fmla="*/ 0 h 61"/>
                  <a:gd name="T12" fmla="*/ 81 w 90"/>
                  <a:gd name="T13" fmla="*/ 0 h 61"/>
                  <a:gd name="T14" fmla="*/ 90 w 90"/>
                  <a:gd name="T15" fmla="*/ 9 h 61"/>
                  <a:gd name="T16" fmla="*/ 90 w 90"/>
                  <a:gd name="T17" fmla="*/ 5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61">
                    <a:moveTo>
                      <a:pt x="90" y="52"/>
                    </a:moveTo>
                    <a:cubicBezTo>
                      <a:pt x="90" y="57"/>
                      <a:pt x="86" y="61"/>
                      <a:pt x="81" y="61"/>
                    </a:cubicBezTo>
                    <a:cubicBezTo>
                      <a:pt x="9" y="61"/>
                      <a:pt x="9" y="61"/>
                      <a:pt x="9" y="61"/>
                    </a:cubicBezTo>
                    <a:cubicBezTo>
                      <a:pt x="4" y="61"/>
                      <a:pt x="0" y="57"/>
                      <a:pt x="0" y="52"/>
                    </a:cubicBezTo>
                    <a:cubicBezTo>
                      <a:pt x="0" y="9"/>
                      <a:pt x="0" y="9"/>
                      <a:pt x="0" y="9"/>
                    </a:cubicBezTo>
                    <a:cubicBezTo>
                      <a:pt x="0" y="4"/>
                      <a:pt x="4" y="0"/>
                      <a:pt x="9" y="0"/>
                    </a:cubicBezTo>
                    <a:cubicBezTo>
                      <a:pt x="81" y="0"/>
                      <a:pt x="81" y="0"/>
                      <a:pt x="81" y="0"/>
                    </a:cubicBezTo>
                    <a:cubicBezTo>
                      <a:pt x="86" y="0"/>
                      <a:pt x="90" y="4"/>
                      <a:pt x="90" y="9"/>
                    </a:cubicBezTo>
                    <a:lnTo>
                      <a:pt x="90" y="52"/>
                    </a:lnTo>
                    <a:close/>
                  </a:path>
                </a:pathLst>
              </a:custGeom>
              <a:solidFill>
                <a:srgbClr val="8F65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38"/>
              <p:cNvSpPr/>
              <p:nvPr/>
            </p:nvSpPr>
            <p:spPr bwMode="auto">
              <a:xfrm>
                <a:off x="2101850" y="2511425"/>
                <a:ext cx="412750" cy="57150"/>
              </a:xfrm>
              <a:custGeom>
                <a:avLst/>
                <a:gdLst>
                  <a:gd name="T0" fmla="*/ 110 w 110"/>
                  <a:gd name="T1" fmla="*/ 7 h 15"/>
                  <a:gd name="T2" fmla="*/ 103 w 110"/>
                  <a:gd name="T3" fmla="*/ 15 h 15"/>
                  <a:gd name="T4" fmla="*/ 7 w 110"/>
                  <a:gd name="T5" fmla="*/ 15 h 15"/>
                  <a:gd name="T6" fmla="*/ 0 w 110"/>
                  <a:gd name="T7" fmla="*/ 7 h 15"/>
                  <a:gd name="T8" fmla="*/ 0 w 110"/>
                  <a:gd name="T9" fmla="*/ 7 h 15"/>
                  <a:gd name="T10" fmla="*/ 7 w 110"/>
                  <a:gd name="T11" fmla="*/ 0 h 15"/>
                  <a:gd name="T12" fmla="*/ 103 w 110"/>
                  <a:gd name="T13" fmla="*/ 0 h 15"/>
                  <a:gd name="T14" fmla="*/ 110 w 110"/>
                  <a:gd name="T15" fmla="*/ 7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 h="15">
                    <a:moveTo>
                      <a:pt x="110" y="7"/>
                    </a:moveTo>
                    <a:cubicBezTo>
                      <a:pt x="110" y="11"/>
                      <a:pt x="107" y="15"/>
                      <a:pt x="103" y="15"/>
                    </a:cubicBezTo>
                    <a:cubicBezTo>
                      <a:pt x="7" y="15"/>
                      <a:pt x="7" y="15"/>
                      <a:pt x="7" y="15"/>
                    </a:cubicBezTo>
                    <a:cubicBezTo>
                      <a:pt x="3" y="15"/>
                      <a:pt x="0" y="11"/>
                      <a:pt x="0" y="7"/>
                    </a:cubicBezTo>
                    <a:cubicBezTo>
                      <a:pt x="0" y="7"/>
                      <a:pt x="0" y="7"/>
                      <a:pt x="0" y="7"/>
                    </a:cubicBezTo>
                    <a:cubicBezTo>
                      <a:pt x="0" y="3"/>
                      <a:pt x="3" y="0"/>
                      <a:pt x="7" y="0"/>
                    </a:cubicBezTo>
                    <a:cubicBezTo>
                      <a:pt x="103" y="0"/>
                      <a:pt x="103" y="0"/>
                      <a:pt x="103" y="0"/>
                    </a:cubicBezTo>
                    <a:cubicBezTo>
                      <a:pt x="107" y="0"/>
                      <a:pt x="110" y="3"/>
                      <a:pt x="110" y="7"/>
                    </a:cubicBezTo>
                    <a:close/>
                  </a:path>
                </a:pathLst>
              </a:custGeom>
              <a:solidFill>
                <a:srgbClr val="FFBC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39"/>
              <p:cNvSpPr/>
              <p:nvPr/>
            </p:nvSpPr>
            <p:spPr bwMode="auto">
              <a:xfrm>
                <a:off x="2027238" y="2613025"/>
                <a:ext cx="561975" cy="269875"/>
              </a:xfrm>
              <a:custGeom>
                <a:avLst/>
                <a:gdLst>
                  <a:gd name="T0" fmla="*/ 150 w 150"/>
                  <a:gd name="T1" fmla="*/ 63 h 72"/>
                  <a:gd name="T2" fmla="*/ 141 w 150"/>
                  <a:gd name="T3" fmla="*/ 72 h 72"/>
                  <a:gd name="T4" fmla="*/ 9 w 150"/>
                  <a:gd name="T5" fmla="*/ 72 h 72"/>
                  <a:gd name="T6" fmla="*/ 0 w 150"/>
                  <a:gd name="T7" fmla="*/ 63 h 72"/>
                  <a:gd name="T8" fmla="*/ 0 w 150"/>
                  <a:gd name="T9" fmla="*/ 9 h 72"/>
                  <a:gd name="T10" fmla="*/ 9 w 150"/>
                  <a:gd name="T11" fmla="*/ 0 h 72"/>
                  <a:gd name="T12" fmla="*/ 141 w 150"/>
                  <a:gd name="T13" fmla="*/ 0 h 72"/>
                  <a:gd name="T14" fmla="*/ 150 w 150"/>
                  <a:gd name="T15" fmla="*/ 9 h 72"/>
                  <a:gd name="T16" fmla="*/ 150 w 150"/>
                  <a:gd name="T17" fmla="*/ 63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72">
                    <a:moveTo>
                      <a:pt x="150" y="63"/>
                    </a:moveTo>
                    <a:cubicBezTo>
                      <a:pt x="150" y="68"/>
                      <a:pt x="146" y="72"/>
                      <a:pt x="141" y="72"/>
                    </a:cubicBezTo>
                    <a:cubicBezTo>
                      <a:pt x="9" y="72"/>
                      <a:pt x="9" y="72"/>
                      <a:pt x="9" y="72"/>
                    </a:cubicBezTo>
                    <a:cubicBezTo>
                      <a:pt x="4" y="72"/>
                      <a:pt x="0" y="68"/>
                      <a:pt x="0" y="63"/>
                    </a:cubicBezTo>
                    <a:cubicBezTo>
                      <a:pt x="0" y="9"/>
                      <a:pt x="0" y="9"/>
                      <a:pt x="0" y="9"/>
                    </a:cubicBezTo>
                    <a:cubicBezTo>
                      <a:pt x="0" y="4"/>
                      <a:pt x="4" y="0"/>
                      <a:pt x="9" y="0"/>
                    </a:cubicBezTo>
                    <a:cubicBezTo>
                      <a:pt x="141" y="0"/>
                      <a:pt x="141" y="0"/>
                      <a:pt x="141" y="0"/>
                    </a:cubicBezTo>
                    <a:cubicBezTo>
                      <a:pt x="146" y="0"/>
                      <a:pt x="150" y="4"/>
                      <a:pt x="150" y="9"/>
                    </a:cubicBezTo>
                    <a:lnTo>
                      <a:pt x="150" y="63"/>
                    </a:lnTo>
                    <a:close/>
                  </a:path>
                </a:pathLst>
              </a:custGeom>
              <a:solidFill>
                <a:srgbClr val="8F65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40"/>
              <p:cNvSpPr/>
              <p:nvPr/>
            </p:nvSpPr>
            <p:spPr bwMode="auto">
              <a:xfrm>
                <a:off x="2085975"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41"/>
              <p:cNvSpPr/>
              <p:nvPr/>
            </p:nvSpPr>
            <p:spPr bwMode="auto">
              <a:xfrm>
                <a:off x="2214563"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42"/>
              <p:cNvSpPr/>
              <p:nvPr/>
            </p:nvSpPr>
            <p:spPr bwMode="auto">
              <a:xfrm>
                <a:off x="2341563"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43"/>
              <p:cNvSpPr/>
              <p:nvPr/>
            </p:nvSpPr>
            <p:spPr bwMode="auto">
              <a:xfrm>
                <a:off x="2468563"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44"/>
              <p:cNvSpPr/>
              <p:nvPr/>
            </p:nvSpPr>
            <p:spPr bwMode="auto">
              <a:xfrm>
                <a:off x="2074863" y="2882900"/>
                <a:ext cx="473075" cy="15875"/>
              </a:xfrm>
              <a:custGeom>
                <a:avLst/>
                <a:gdLst>
                  <a:gd name="T0" fmla="*/ 126 w 126"/>
                  <a:gd name="T1" fmla="*/ 2 h 4"/>
                  <a:gd name="T2" fmla="*/ 124 w 126"/>
                  <a:gd name="T3" fmla="*/ 4 h 4"/>
                  <a:gd name="T4" fmla="*/ 2 w 126"/>
                  <a:gd name="T5" fmla="*/ 4 h 4"/>
                  <a:gd name="T6" fmla="*/ 0 w 126"/>
                  <a:gd name="T7" fmla="*/ 2 h 4"/>
                  <a:gd name="T8" fmla="*/ 0 w 126"/>
                  <a:gd name="T9" fmla="*/ 2 h 4"/>
                  <a:gd name="T10" fmla="*/ 2 w 126"/>
                  <a:gd name="T11" fmla="*/ 0 h 4"/>
                  <a:gd name="T12" fmla="*/ 124 w 126"/>
                  <a:gd name="T13" fmla="*/ 0 h 4"/>
                  <a:gd name="T14" fmla="*/ 126 w 126"/>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6" h="4">
                    <a:moveTo>
                      <a:pt x="126" y="2"/>
                    </a:moveTo>
                    <a:cubicBezTo>
                      <a:pt x="126" y="3"/>
                      <a:pt x="125" y="4"/>
                      <a:pt x="124" y="4"/>
                    </a:cubicBezTo>
                    <a:cubicBezTo>
                      <a:pt x="2" y="4"/>
                      <a:pt x="2" y="4"/>
                      <a:pt x="2" y="4"/>
                    </a:cubicBezTo>
                    <a:cubicBezTo>
                      <a:pt x="1" y="4"/>
                      <a:pt x="0" y="3"/>
                      <a:pt x="0" y="2"/>
                    </a:cubicBezTo>
                    <a:cubicBezTo>
                      <a:pt x="0" y="2"/>
                      <a:pt x="0" y="2"/>
                      <a:pt x="0" y="2"/>
                    </a:cubicBezTo>
                    <a:cubicBezTo>
                      <a:pt x="0" y="1"/>
                      <a:pt x="1" y="0"/>
                      <a:pt x="2" y="0"/>
                    </a:cubicBezTo>
                    <a:cubicBezTo>
                      <a:pt x="124" y="0"/>
                      <a:pt x="124" y="0"/>
                      <a:pt x="124" y="0"/>
                    </a:cubicBezTo>
                    <a:cubicBezTo>
                      <a:pt x="125" y="0"/>
                      <a:pt x="126" y="1"/>
                      <a:pt x="126" y="2"/>
                    </a:cubicBezTo>
                    <a:close/>
                  </a:path>
                </a:pathLst>
              </a:custGeom>
              <a:solidFill>
                <a:srgbClr val="502E1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Rectangle 45"/>
              <p:cNvSpPr>
                <a:spLocks noChangeArrowheads="1"/>
              </p:cNvSpPr>
              <p:nvPr/>
            </p:nvSpPr>
            <p:spPr bwMode="auto">
              <a:xfrm>
                <a:off x="2138363" y="2568575"/>
                <a:ext cx="338137" cy="44450"/>
              </a:xfrm>
              <a:prstGeom prst="rect">
                <a:avLst/>
              </a:prstGeom>
              <a:solidFill>
                <a:srgbClr val="7756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grpSp>
      <p:sp>
        <p:nvSpPr>
          <p:cNvPr id="50" name="TextBox 70"/>
          <p:cNvSpPr txBox="1"/>
          <p:nvPr/>
        </p:nvSpPr>
        <p:spPr>
          <a:xfrm>
            <a:off x="1691680" y="2715767"/>
            <a:ext cx="5760640" cy="646331"/>
          </a:xfrm>
          <a:prstGeom prst="rect">
            <a:avLst/>
          </a:prstGeom>
          <a:noFill/>
        </p:spPr>
        <p:txBody>
          <a:bodyPr wrap="square" rtlCol="0">
            <a:spAutoFit/>
          </a:bodyPr>
          <a:lstStyle/>
          <a:p>
            <a:pPr algn="dist"/>
            <a:r>
              <a:rPr lang="zh-CN" altLang="en-US" sz="3600" dirty="0">
                <a:ln w="6350">
                  <a:noFill/>
                </a:ln>
                <a:latin typeface="宋体" pitchFamily="2" charset="-122"/>
                <a:ea typeface="宋体" pitchFamily="2" charset="-122"/>
              </a:rPr>
              <a:t>国赛</a:t>
            </a:r>
            <a:r>
              <a:rPr lang="en-US" altLang="zh-CN" sz="3600" dirty="0">
                <a:ln w="6350">
                  <a:noFill/>
                </a:ln>
                <a:latin typeface="宋体" pitchFamily="2" charset="-122"/>
                <a:ea typeface="宋体" pitchFamily="2" charset="-122"/>
              </a:rPr>
              <a:t>B</a:t>
            </a:r>
            <a:r>
              <a:rPr lang="zh-CN" altLang="en-US" sz="3600" dirty="0">
                <a:ln w="6350">
                  <a:noFill/>
                </a:ln>
                <a:latin typeface="宋体" pitchFamily="2" charset="-122"/>
                <a:ea typeface="宋体" pitchFamily="2" charset="-122"/>
              </a:rPr>
              <a:t>题解析</a:t>
            </a:r>
          </a:p>
        </p:txBody>
      </p:sp>
      <p:grpSp>
        <p:nvGrpSpPr>
          <p:cNvPr id="52" name="组合 51"/>
          <p:cNvGrpSpPr/>
          <p:nvPr/>
        </p:nvGrpSpPr>
        <p:grpSpPr>
          <a:xfrm>
            <a:off x="1763688" y="4144025"/>
            <a:ext cx="174306" cy="174304"/>
            <a:chOff x="801291" y="3535885"/>
            <a:chExt cx="219347" cy="219347"/>
          </a:xfrm>
        </p:grpSpPr>
        <p:sp>
          <p:nvSpPr>
            <p:cNvPr id="53" name="Oval 10"/>
            <p:cNvSpPr>
              <a:spLocks noChangeArrowheads="1"/>
            </p:cNvSpPr>
            <p:nvPr/>
          </p:nvSpPr>
          <p:spPr bwMode="auto">
            <a:xfrm>
              <a:off x="801291" y="3535885"/>
              <a:ext cx="219347" cy="219347"/>
            </a:xfrm>
            <a:prstGeom prst="ellipse">
              <a:avLst/>
            </a:prstGeom>
            <a:solidFill>
              <a:srgbClr val="FF9101"/>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chemeClr val="tx1">
                    <a:lumMod val="65000"/>
                    <a:lumOff val="35000"/>
                  </a:schemeClr>
                </a:solidFill>
                <a:effectLst/>
                <a:uLnTx/>
                <a:uFillTx/>
                <a:latin typeface="微软雅黑" pitchFamily="34" charset="-122"/>
                <a:ea typeface="微软雅黑" pitchFamily="34" charset="-122"/>
                <a:cs typeface="+mn-cs"/>
              </a:endParaRPr>
            </a:p>
          </p:txBody>
        </p:sp>
        <p:grpSp>
          <p:nvGrpSpPr>
            <p:cNvPr id="54" name="组合 53"/>
            <p:cNvGrpSpPr/>
            <p:nvPr/>
          </p:nvGrpSpPr>
          <p:grpSpPr>
            <a:xfrm>
              <a:off x="860980" y="3583766"/>
              <a:ext cx="100336" cy="114060"/>
              <a:chOff x="860980" y="3583766"/>
              <a:chExt cx="100336" cy="114060"/>
            </a:xfrm>
          </p:grpSpPr>
          <p:sp>
            <p:nvSpPr>
              <p:cNvPr id="55"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rgbClr val="FEFAEE"/>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chemeClr val="tx1">
                      <a:lumMod val="65000"/>
                      <a:lumOff val="35000"/>
                    </a:schemeClr>
                  </a:solidFill>
                  <a:effectLst/>
                  <a:uLnTx/>
                  <a:uFillTx/>
                  <a:latin typeface="微软雅黑" pitchFamily="34" charset="-122"/>
                  <a:ea typeface="微软雅黑" pitchFamily="34" charset="-122"/>
                  <a:cs typeface="+mn-cs"/>
                </a:endParaRPr>
              </a:p>
            </p:txBody>
          </p:sp>
          <p:sp>
            <p:nvSpPr>
              <p:cNvPr id="56"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rgbClr val="FEFAEE"/>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chemeClr val="tx1">
                      <a:lumMod val="65000"/>
                      <a:lumOff val="35000"/>
                    </a:schemeClr>
                  </a:solidFill>
                  <a:effectLst/>
                  <a:uLnTx/>
                  <a:uFillTx/>
                  <a:latin typeface="微软雅黑" pitchFamily="34" charset="-122"/>
                  <a:ea typeface="微软雅黑" pitchFamily="34" charset="-122"/>
                  <a:cs typeface="+mn-cs"/>
                </a:endParaRPr>
              </a:p>
            </p:txBody>
          </p:sp>
        </p:grpSp>
      </p:grpSp>
      <p:grpSp>
        <p:nvGrpSpPr>
          <p:cNvPr id="57" name="Group 14"/>
          <p:cNvGrpSpPr/>
          <p:nvPr/>
        </p:nvGrpSpPr>
        <p:grpSpPr bwMode="auto">
          <a:xfrm>
            <a:off x="5125969" y="4202926"/>
            <a:ext cx="174306" cy="174304"/>
            <a:chOff x="4248" y="3024"/>
            <a:chExt cx="600" cy="599"/>
          </a:xfrm>
        </p:grpSpPr>
        <p:sp>
          <p:nvSpPr>
            <p:cNvPr id="58" name="Oval 15"/>
            <p:cNvSpPr>
              <a:spLocks noChangeArrowheads="1"/>
            </p:cNvSpPr>
            <p:nvPr/>
          </p:nvSpPr>
          <p:spPr bwMode="auto">
            <a:xfrm>
              <a:off x="4248" y="3024"/>
              <a:ext cx="600" cy="599"/>
            </a:xfrm>
            <a:prstGeom prst="ellipse">
              <a:avLst/>
            </a:prstGeom>
            <a:solidFill>
              <a:srgbClr val="FF9101"/>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chemeClr val="tx1">
                    <a:lumMod val="65000"/>
                    <a:lumOff val="35000"/>
                  </a:schemeClr>
                </a:solidFill>
                <a:effectLst/>
                <a:uLnTx/>
                <a:uFillTx/>
                <a:latin typeface="微软雅黑" pitchFamily="34" charset="-122"/>
                <a:ea typeface="微软雅黑" pitchFamily="34" charset="-122"/>
                <a:cs typeface="+mn-cs"/>
              </a:endParaRPr>
            </a:p>
          </p:txBody>
        </p:sp>
        <p:grpSp>
          <p:nvGrpSpPr>
            <p:cNvPr id="59" name="Group 16"/>
            <p:cNvGrpSpPr/>
            <p:nvPr/>
          </p:nvGrpSpPr>
          <p:grpSpPr bwMode="auto">
            <a:xfrm>
              <a:off x="4441" y="3144"/>
              <a:ext cx="215" cy="345"/>
              <a:chOff x="4441" y="3144"/>
              <a:chExt cx="215" cy="345"/>
            </a:xfrm>
          </p:grpSpPr>
          <p:sp>
            <p:nvSpPr>
              <p:cNvPr id="60"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rgbClr val="FEFAEE"/>
              </a:solidFill>
              <a:ln w="635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chemeClr val="tx1">
                      <a:lumMod val="65000"/>
                      <a:lumOff val="35000"/>
                    </a:schemeClr>
                  </a:solidFill>
                  <a:effectLst/>
                  <a:uLnTx/>
                  <a:uFillTx/>
                  <a:latin typeface="微软雅黑" pitchFamily="34" charset="-122"/>
                  <a:ea typeface="微软雅黑" pitchFamily="34" charset="-122"/>
                  <a:cs typeface="+mn-cs"/>
                </a:endParaRPr>
              </a:p>
            </p:txBody>
          </p:sp>
          <p:sp>
            <p:nvSpPr>
              <p:cNvPr id="61"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rgbClr val="FEFAEE"/>
              </a:solidFill>
              <a:ln w="635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chemeClr val="tx1">
                      <a:lumMod val="65000"/>
                      <a:lumOff val="35000"/>
                    </a:schemeClr>
                  </a:solidFill>
                  <a:effectLst/>
                  <a:uLnTx/>
                  <a:uFillTx/>
                  <a:latin typeface="微软雅黑" pitchFamily="34" charset="-122"/>
                  <a:ea typeface="微软雅黑" pitchFamily="34" charset="-122"/>
                  <a:cs typeface="+mn-cs"/>
                </a:endParaRPr>
              </a:p>
            </p:txBody>
          </p:sp>
        </p:grpSp>
      </p:grpSp>
      <p:sp>
        <p:nvSpPr>
          <p:cNvPr id="62" name="Text Box 19"/>
          <p:cNvSpPr txBox="1">
            <a:spLocks noChangeArrowheads="1"/>
          </p:cNvSpPr>
          <p:nvPr/>
        </p:nvSpPr>
        <p:spPr bwMode="auto">
          <a:xfrm>
            <a:off x="2003649" y="4106027"/>
            <a:ext cx="121058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00" dirty="0">
                <a:solidFill>
                  <a:schemeClr val="bg1">
                    <a:lumMod val="50000"/>
                  </a:schemeClr>
                </a:solidFill>
                <a:latin typeface="宋体" pitchFamily="2" charset="-122"/>
                <a:ea typeface="宋体" pitchFamily="2" charset="-122"/>
              </a:rPr>
              <a:t>指导老师：关晓飞</a:t>
            </a:r>
            <a:endParaRPr lang="en-US" altLang="zh-CN" sz="1000" dirty="0">
              <a:solidFill>
                <a:schemeClr val="bg1">
                  <a:lumMod val="50000"/>
                </a:schemeClr>
              </a:solidFill>
              <a:latin typeface="宋体" pitchFamily="2" charset="-122"/>
              <a:ea typeface="宋体" pitchFamily="2" charset="-122"/>
            </a:endParaRPr>
          </a:p>
        </p:txBody>
      </p:sp>
      <p:sp>
        <p:nvSpPr>
          <p:cNvPr id="63" name="Text Box 20"/>
          <p:cNvSpPr txBox="1">
            <a:spLocks noChangeArrowheads="1"/>
          </p:cNvSpPr>
          <p:nvPr/>
        </p:nvSpPr>
        <p:spPr bwMode="auto">
          <a:xfrm>
            <a:off x="5344051" y="4151984"/>
            <a:ext cx="198002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00" dirty="0">
                <a:solidFill>
                  <a:schemeClr val="bg1">
                    <a:lumMod val="50000"/>
                  </a:schemeClr>
                </a:solidFill>
                <a:latin typeface="宋体" pitchFamily="2" charset="-122"/>
                <a:ea typeface="宋体" pitchFamily="2" charset="-122"/>
              </a:rPr>
              <a:t>队员：徐雅慧，李心语，刘佳伟</a:t>
            </a:r>
            <a:endParaRPr lang="en-US" altLang="zh-CN" sz="1000" dirty="0">
              <a:solidFill>
                <a:schemeClr val="bg1">
                  <a:lumMod val="50000"/>
                </a:schemeClr>
              </a:solidFill>
              <a:latin typeface="宋体" pitchFamily="2" charset="-122"/>
              <a:ea typeface="宋体" pitchFamily="2" charset="-122"/>
            </a:endParaRPr>
          </a:p>
        </p:txBody>
      </p:sp>
      <p:cxnSp>
        <p:nvCxnSpPr>
          <p:cNvPr id="64" name="直接连接符 63"/>
          <p:cNvCxnSpPr/>
          <p:nvPr/>
        </p:nvCxnSpPr>
        <p:spPr>
          <a:xfrm>
            <a:off x="1763688" y="3401854"/>
            <a:ext cx="5616624" cy="0"/>
          </a:xfrm>
          <a:prstGeom prst="line">
            <a:avLst/>
          </a:prstGeom>
          <a:noFill/>
          <a:ln w="6350" cap="flat" cmpd="sng" algn="ctr">
            <a:solidFill>
              <a:schemeClr val="bg1">
                <a:lumMod val="50000"/>
              </a:schemeClr>
            </a:solidFill>
            <a:prstDash val="solid"/>
          </a:ln>
          <a:effectLst/>
        </p:spPr>
      </p:cxnSp>
      <p:sp>
        <p:nvSpPr>
          <p:cNvPr id="65" name="矩形 64"/>
          <p:cNvSpPr/>
          <p:nvPr/>
        </p:nvSpPr>
        <p:spPr>
          <a:xfrm>
            <a:off x="0" y="5071492"/>
            <a:ext cx="9144000" cy="72008"/>
          </a:xfrm>
          <a:prstGeom prst="rect">
            <a:avLst/>
          </a:prstGeom>
          <a:solidFill>
            <a:srgbClr val="FF9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1787125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38" presetClass="entr" presetSubtype="0" accel="50000" fill="hold" grpId="0" nodeType="withEffect">
                                  <p:stCondLst>
                                    <p:cond delay="0"/>
                                  </p:stCondLst>
                                  <p:iterate type="lt">
                                    <p:tmPct val="50000"/>
                                  </p:iterate>
                                  <p:childTnLst>
                                    <p:set>
                                      <p:cBhvr>
                                        <p:cTn id="11" dur="1" fill="hold">
                                          <p:stCondLst>
                                            <p:cond delay="0"/>
                                          </p:stCondLst>
                                        </p:cTn>
                                        <p:tgtEl>
                                          <p:spTgt spid="50"/>
                                        </p:tgtEl>
                                        <p:attrNameLst>
                                          <p:attrName>style.visibility</p:attrName>
                                        </p:attrNameLst>
                                      </p:cBhvr>
                                      <p:to>
                                        <p:strVal val="visible"/>
                                      </p:to>
                                    </p:set>
                                    <p:set>
                                      <p:cBhvr>
                                        <p:cTn id="12" dur="455" fill="hold">
                                          <p:stCondLst>
                                            <p:cond delay="0"/>
                                          </p:stCondLst>
                                        </p:cTn>
                                        <p:tgtEl>
                                          <p:spTgt spid="50"/>
                                        </p:tgtEl>
                                        <p:attrNameLst>
                                          <p:attrName>style.rotation</p:attrName>
                                        </p:attrNameLst>
                                      </p:cBhvr>
                                      <p:to>
                                        <p:strVal val="-45.0"/>
                                      </p:to>
                                    </p:set>
                                    <p:anim calcmode="lin" valueType="num">
                                      <p:cBhvr>
                                        <p:cTn id="13" dur="455" fill="hold">
                                          <p:stCondLst>
                                            <p:cond delay="455"/>
                                          </p:stCondLst>
                                        </p:cTn>
                                        <p:tgtEl>
                                          <p:spTgt spid="50"/>
                                        </p:tgtEl>
                                        <p:attrNameLst>
                                          <p:attrName>style.rotation</p:attrName>
                                        </p:attrNameLst>
                                      </p:cBhvr>
                                      <p:tavLst>
                                        <p:tav tm="0">
                                          <p:val>
                                            <p:fltVal val="-45"/>
                                          </p:val>
                                        </p:tav>
                                        <p:tav tm="69900">
                                          <p:val>
                                            <p:fltVal val="45"/>
                                          </p:val>
                                        </p:tav>
                                        <p:tav tm="100000">
                                          <p:val>
                                            <p:fltVal val="0"/>
                                          </p:val>
                                        </p:tav>
                                      </p:tavLst>
                                    </p:anim>
                                    <p:anim calcmode="lin" valueType="num">
                                      <p:cBhvr>
                                        <p:cTn id="14" dur="455" fill="hold">
                                          <p:stCondLst>
                                            <p:cond delay="0"/>
                                          </p:stCondLst>
                                        </p:cTn>
                                        <p:tgtEl>
                                          <p:spTgt spid="50"/>
                                        </p:tgtEl>
                                        <p:attrNameLst>
                                          <p:attrName>ppt_y</p:attrName>
                                        </p:attrNameLst>
                                      </p:cBhvr>
                                      <p:tavLst>
                                        <p:tav tm="0">
                                          <p:val>
                                            <p:strVal val="#ppt_y-1"/>
                                          </p:val>
                                        </p:tav>
                                        <p:tav tm="100000">
                                          <p:val>
                                            <p:strVal val="#ppt_y-(0.354*#ppt_w-0.172*#ppt_h)"/>
                                          </p:val>
                                        </p:tav>
                                      </p:tavLst>
                                    </p:anim>
                                    <p:anim calcmode="lin" valueType="num">
                                      <p:cBhvr>
                                        <p:cTn id="15" dur="156" decel="50000" autoRev="1" fill="hold">
                                          <p:stCondLst>
                                            <p:cond delay="455"/>
                                          </p:stCondLst>
                                        </p:cTn>
                                        <p:tgtEl>
                                          <p:spTgt spid="50"/>
                                        </p:tgtEl>
                                        <p:attrNameLst>
                                          <p:attrName>ppt_y</p:attrName>
                                        </p:attrNameLst>
                                      </p:cBhvr>
                                      <p:tavLst>
                                        <p:tav tm="0">
                                          <p:val>
                                            <p:strVal val="#ppt_y-(0.354*#ppt_w-0.172*#ppt_h)"/>
                                          </p:val>
                                        </p:tav>
                                        <p:tav tm="100000">
                                          <p:val>
                                            <p:strVal val="#ppt_y-(0.354*#ppt_w-0.172*#ppt_h)-#ppt_h/2"/>
                                          </p:val>
                                        </p:tav>
                                      </p:tavLst>
                                    </p:anim>
                                    <p:anim calcmode="lin" valueType="num">
                                      <p:cBhvr>
                                        <p:cTn id="16" dur="136" fill="hold">
                                          <p:stCondLst>
                                            <p:cond delay="864"/>
                                          </p:stCondLst>
                                        </p:cTn>
                                        <p:tgtEl>
                                          <p:spTgt spid="50"/>
                                        </p:tgtEl>
                                        <p:attrNameLst>
                                          <p:attrName>ppt_y</p:attrName>
                                        </p:attrNameLst>
                                      </p:cBhvr>
                                      <p:tavLst>
                                        <p:tav tm="0">
                                          <p:val>
                                            <p:strVal val="#ppt_y-(0.354*#ppt_w-0.172*#ppt_h)"/>
                                          </p:val>
                                        </p:tav>
                                        <p:tav tm="100000">
                                          <p:val>
                                            <p:strVal val="#ppt_y"/>
                                          </p:val>
                                        </p:tav>
                                      </p:tavLst>
                                    </p:anim>
                                  </p:childTnLst>
                                </p:cTn>
                              </p:par>
                              <p:par>
                                <p:cTn id="17" presetID="16" presetClass="entr" presetSubtype="21" fill="hold" nodeType="withEffect">
                                  <p:stCondLst>
                                    <p:cond delay="0"/>
                                  </p:stCondLst>
                                  <p:childTnLst>
                                    <p:set>
                                      <p:cBhvr>
                                        <p:cTn id="18" dur="1" fill="hold">
                                          <p:stCondLst>
                                            <p:cond delay="0"/>
                                          </p:stCondLst>
                                        </p:cTn>
                                        <p:tgtEl>
                                          <p:spTgt spid="64"/>
                                        </p:tgtEl>
                                        <p:attrNameLst>
                                          <p:attrName>style.visibility</p:attrName>
                                        </p:attrNameLst>
                                      </p:cBhvr>
                                      <p:to>
                                        <p:strVal val="visible"/>
                                      </p:to>
                                    </p:set>
                                    <p:animEffect transition="in" filter="barn(inVertical)">
                                      <p:cBhvr>
                                        <p:cTn id="19" dur="500"/>
                                        <p:tgtEl>
                                          <p:spTgt spid="64"/>
                                        </p:tgtEl>
                                      </p:cBhvr>
                                    </p:animEffect>
                                  </p:childTnLst>
                                </p:cTn>
                              </p:par>
                              <p:par>
                                <p:cTn id="20" presetID="42" presetClass="entr" presetSubtype="0" fill="hold" nodeType="with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fade">
                                      <p:cBhvr>
                                        <p:cTn id="22" dur="1000"/>
                                        <p:tgtEl>
                                          <p:spTgt spid="52"/>
                                        </p:tgtEl>
                                      </p:cBhvr>
                                    </p:animEffect>
                                    <p:anim calcmode="lin" valueType="num">
                                      <p:cBhvr>
                                        <p:cTn id="23" dur="1000" fill="hold"/>
                                        <p:tgtEl>
                                          <p:spTgt spid="52"/>
                                        </p:tgtEl>
                                        <p:attrNameLst>
                                          <p:attrName>ppt_x</p:attrName>
                                        </p:attrNameLst>
                                      </p:cBhvr>
                                      <p:tavLst>
                                        <p:tav tm="0">
                                          <p:val>
                                            <p:strVal val="#ppt_x"/>
                                          </p:val>
                                        </p:tav>
                                        <p:tav tm="100000">
                                          <p:val>
                                            <p:strVal val="#ppt_x"/>
                                          </p:val>
                                        </p:tav>
                                      </p:tavLst>
                                    </p:anim>
                                    <p:anim calcmode="lin" valueType="num">
                                      <p:cBhvr>
                                        <p:cTn id="24" dur="1000" fill="hold"/>
                                        <p:tgtEl>
                                          <p:spTgt spid="52"/>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57"/>
                                        </p:tgtEl>
                                        <p:attrNameLst>
                                          <p:attrName>style.visibility</p:attrName>
                                        </p:attrNameLst>
                                      </p:cBhvr>
                                      <p:to>
                                        <p:strVal val="visible"/>
                                      </p:to>
                                    </p:set>
                                    <p:animEffect transition="in" filter="fade">
                                      <p:cBhvr>
                                        <p:cTn id="27" dur="1000"/>
                                        <p:tgtEl>
                                          <p:spTgt spid="57"/>
                                        </p:tgtEl>
                                      </p:cBhvr>
                                    </p:animEffect>
                                    <p:anim calcmode="lin" valueType="num">
                                      <p:cBhvr>
                                        <p:cTn id="28" dur="1000" fill="hold"/>
                                        <p:tgtEl>
                                          <p:spTgt spid="57"/>
                                        </p:tgtEl>
                                        <p:attrNameLst>
                                          <p:attrName>ppt_x</p:attrName>
                                        </p:attrNameLst>
                                      </p:cBhvr>
                                      <p:tavLst>
                                        <p:tav tm="0">
                                          <p:val>
                                            <p:strVal val="#ppt_x"/>
                                          </p:val>
                                        </p:tav>
                                        <p:tav tm="100000">
                                          <p:val>
                                            <p:strVal val="#ppt_x"/>
                                          </p:val>
                                        </p:tav>
                                      </p:tavLst>
                                    </p:anim>
                                    <p:anim calcmode="lin" valueType="num">
                                      <p:cBhvr>
                                        <p:cTn id="29" dur="1000" fill="hold"/>
                                        <p:tgtEl>
                                          <p:spTgt spid="57"/>
                                        </p:tgtEl>
                                        <p:attrNameLst>
                                          <p:attrName>ppt_y</p:attrName>
                                        </p:attrNameLst>
                                      </p:cBhvr>
                                      <p:tavLst>
                                        <p:tav tm="0">
                                          <p:val>
                                            <p:strVal val="#ppt_y+.1"/>
                                          </p:val>
                                        </p:tav>
                                        <p:tav tm="100000">
                                          <p:val>
                                            <p:strVal val="#ppt_y"/>
                                          </p:val>
                                        </p:tav>
                                      </p:tavLst>
                                    </p:anim>
                                  </p:childTnLst>
                                </p:cTn>
                              </p:par>
                              <p:par>
                                <p:cTn id="30" presetID="22" presetClass="entr" presetSubtype="8" fill="hold" grpId="0" nodeType="withEffect">
                                  <p:stCondLst>
                                    <p:cond delay="0"/>
                                  </p:stCondLst>
                                  <p:childTnLst>
                                    <p:set>
                                      <p:cBhvr>
                                        <p:cTn id="31" dur="1" fill="hold">
                                          <p:stCondLst>
                                            <p:cond delay="0"/>
                                          </p:stCondLst>
                                        </p:cTn>
                                        <p:tgtEl>
                                          <p:spTgt spid="62"/>
                                        </p:tgtEl>
                                        <p:attrNameLst>
                                          <p:attrName>style.visibility</p:attrName>
                                        </p:attrNameLst>
                                      </p:cBhvr>
                                      <p:to>
                                        <p:strVal val="visible"/>
                                      </p:to>
                                    </p:set>
                                    <p:animEffect transition="in" filter="wipe(left)">
                                      <p:cBhvr>
                                        <p:cTn id="32" dur="500"/>
                                        <p:tgtEl>
                                          <p:spTgt spid="62"/>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63"/>
                                        </p:tgtEl>
                                        <p:attrNameLst>
                                          <p:attrName>style.visibility</p:attrName>
                                        </p:attrNameLst>
                                      </p:cBhvr>
                                      <p:to>
                                        <p:strVal val="visible"/>
                                      </p:to>
                                    </p:set>
                                    <p:animEffect transition="in" filter="wipe(left)">
                                      <p:cBhvr>
                                        <p:cTn id="35"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62" grpId="0"/>
      <p:bldP spid="6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2"/>
          <p:cNvSpPr txBox="1">
            <a:spLocks noChangeArrowheads="1"/>
          </p:cNvSpPr>
          <p:nvPr/>
        </p:nvSpPr>
        <p:spPr bwMode="auto">
          <a:xfrm>
            <a:off x="3787173" y="290122"/>
            <a:ext cx="1569660"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charset="0"/>
              <a:buNone/>
            </a:pPr>
            <a:r>
              <a:rPr lang="zh-CN" altLang="en-US" b="1" dirty="0">
                <a:solidFill>
                  <a:schemeClr val="accent2"/>
                </a:solidFill>
              </a:rPr>
              <a:t>遗传模拟退火算法</a:t>
            </a:r>
            <a:endParaRPr lang="en-US" altLang="zh-CN" b="1" dirty="0">
              <a:solidFill>
                <a:schemeClr val="accent2"/>
              </a:solidFill>
            </a:endParaRPr>
          </a:p>
        </p:txBody>
      </p:sp>
      <p:cxnSp>
        <p:nvCxnSpPr>
          <p:cNvPr id="4" name="直接连接符 3"/>
          <p:cNvCxnSpPr/>
          <p:nvPr/>
        </p:nvCxnSpPr>
        <p:spPr>
          <a:xfrm>
            <a:off x="4226804" y="590204"/>
            <a:ext cx="69039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152888" y="716108"/>
            <a:ext cx="1427143" cy="1430325"/>
            <a:chOff x="471707" y="1675770"/>
            <a:chExt cx="2158455" cy="2196000"/>
          </a:xfrm>
          <a:solidFill>
            <a:srgbClr val="5B9BD5"/>
          </a:solidFill>
        </p:grpSpPr>
        <p:grpSp>
          <p:nvGrpSpPr>
            <p:cNvPr id="25" name="组合 24"/>
            <p:cNvGrpSpPr>
              <a:grpSpLocks noChangeAspect="1"/>
            </p:cNvGrpSpPr>
            <p:nvPr/>
          </p:nvGrpSpPr>
          <p:grpSpPr>
            <a:xfrm>
              <a:off x="471707" y="1675770"/>
              <a:ext cx="2158455" cy="2196000"/>
              <a:chOff x="5397500" y="5734050"/>
              <a:chExt cx="365125" cy="371476"/>
            </a:xfrm>
            <a:grpFill/>
          </p:grpSpPr>
          <p:sp>
            <p:nvSpPr>
              <p:cNvPr id="29" name="Freeform 288"/>
              <p:cNvSpPr>
                <a:spLocks/>
              </p:cNvSpPr>
              <p:nvPr/>
            </p:nvSpPr>
            <p:spPr bwMode="auto">
              <a:xfrm>
                <a:off x="5532438" y="5907088"/>
                <a:ext cx="71438" cy="68263"/>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Arial" panose="020B0604020202020204" pitchFamily="34" charset="0"/>
                  <a:ea typeface="微软雅黑" pitchFamily="34" charset="-122"/>
                  <a:cs typeface="Arial" panose="020B0604020202020204" pitchFamily="34" charset="0"/>
                </a:endParaRPr>
              </a:p>
            </p:txBody>
          </p:sp>
          <p:sp>
            <p:nvSpPr>
              <p:cNvPr id="30" name="Freeform 289"/>
              <p:cNvSpPr>
                <a:spLocks noEditPoints="1"/>
              </p:cNvSpPr>
              <p:nvPr/>
            </p:nvSpPr>
            <p:spPr bwMode="auto">
              <a:xfrm>
                <a:off x="5537200" y="5734050"/>
                <a:ext cx="225425" cy="22542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Arial" panose="020B0604020202020204" pitchFamily="34" charset="0"/>
                  <a:ea typeface="微软雅黑" pitchFamily="34" charset="-122"/>
                  <a:cs typeface="Arial" panose="020B0604020202020204" pitchFamily="34" charset="0"/>
                </a:endParaRPr>
              </a:p>
            </p:txBody>
          </p:sp>
          <p:sp>
            <p:nvSpPr>
              <p:cNvPr id="31" name="Freeform 291"/>
              <p:cNvSpPr>
                <a:spLocks/>
              </p:cNvSpPr>
              <p:nvPr/>
            </p:nvSpPr>
            <p:spPr bwMode="auto">
              <a:xfrm>
                <a:off x="5397500" y="5951538"/>
                <a:ext cx="158750" cy="153988"/>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Arial" panose="020B0604020202020204" pitchFamily="34" charset="0"/>
                  <a:ea typeface="微软雅黑" pitchFamily="34" charset="-122"/>
                  <a:cs typeface="Arial" panose="020B0604020202020204" pitchFamily="34" charset="0"/>
                </a:endParaRPr>
              </a:p>
            </p:txBody>
          </p:sp>
        </p:grpSp>
        <p:grpSp>
          <p:nvGrpSpPr>
            <p:cNvPr id="26" name="组合 25"/>
            <p:cNvGrpSpPr>
              <a:grpSpLocks noChangeAspect="1"/>
            </p:cNvGrpSpPr>
            <p:nvPr/>
          </p:nvGrpSpPr>
          <p:grpSpPr>
            <a:xfrm>
              <a:off x="1735995" y="2108076"/>
              <a:ext cx="462003" cy="468000"/>
              <a:chOff x="2665061" y="4979202"/>
              <a:chExt cx="284308" cy="288000"/>
            </a:xfrm>
            <a:grpFill/>
          </p:grpSpPr>
          <p:sp>
            <p:nvSpPr>
              <p:cNvPr id="27" name="Freeform 932"/>
              <p:cNvSpPr>
                <a:spLocks noEditPoints="1"/>
              </p:cNvSpPr>
              <p:nvPr/>
            </p:nvSpPr>
            <p:spPr bwMode="auto">
              <a:xfrm>
                <a:off x="2665061" y="4979202"/>
                <a:ext cx="284308" cy="288000"/>
              </a:xfrm>
              <a:custGeom>
                <a:avLst/>
                <a:gdLst>
                  <a:gd name="T0" fmla="*/ 70 w 98"/>
                  <a:gd name="T1" fmla="*/ 42 h 99"/>
                  <a:gd name="T2" fmla="*/ 66 w 98"/>
                  <a:gd name="T3" fmla="*/ 42 h 99"/>
                  <a:gd name="T4" fmla="*/ 41 w 98"/>
                  <a:gd name="T5" fmla="*/ 67 h 99"/>
                  <a:gd name="T6" fmla="*/ 41 w 98"/>
                  <a:gd name="T7" fmla="*/ 70 h 99"/>
                  <a:gd name="T8" fmla="*/ 70 w 98"/>
                  <a:gd name="T9" fmla="*/ 99 h 99"/>
                  <a:gd name="T10" fmla="*/ 98 w 98"/>
                  <a:gd name="T11" fmla="*/ 70 h 99"/>
                  <a:gd name="T12" fmla="*/ 70 w 98"/>
                  <a:gd name="T13" fmla="*/ 42 h 99"/>
                  <a:gd name="T14" fmla="*/ 70 w 98"/>
                  <a:gd name="T15" fmla="*/ 90 h 99"/>
                  <a:gd name="T16" fmla="*/ 50 w 98"/>
                  <a:gd name="T17" fmla="*/ 70 h 99"/>
                  <a:gd name="T18" fmla="*/ 70 w 98"/>
                  <a:gd name="T19" fmla="*/ 51 h 99"/>
                  <a:gd name="T20" fmla="*/ 89 w 98"/>
                  <a:gd name="T21" fmla="*/ 70 h 99"/>
                  <a:gd name="T22" fmla="*/ 70 w 98"/>
                  <a:gd name="T23" fmla="*/ 90 h 99"/>
                  <a:gd name="T24" fmla="*/ 57 w 98"/>
                  <a:gd name="T25" fmla="*/ 29 h 99"/>
                  <a:gd name="T26" fmla="*/ 28 w 98"/>
                  <a:gd name="T27" fmla="*/ 0 h 99"/>
                  <a:gd name="T28" fmla="*/ 0 w 98"/>
                  <a:gd name="T29" fmla="*/ 29 h 99"/>
                  <a:gd name="T30" fmla="*/ 28 w 98"/>
                  <a:gd name="T31" fmla="*/ 57 h 99"/>
                  <a:gd name="T32" fmla="*/ 32 w 98"/>
                  <a:gd name="T33" fmla="*/ 57 h 99"/>
                  <a:gd name="T34" fmla="*/ 56 w 98"/>
                  <a:gd name="T35" fmla="*/ 32 h 99"/>
                  <a:gd name="T36" fmla="*/ 57 w 98"/>
                  <a:gd name="T37" fmla="*/ 29 h 99"/>
                  <a:gd name="T38" fmla="*/ 28 w 98"/>
                  <a:gd name="T39" fmla="*/ 48 h 99"/>
                  <a:gd name="T40" fmla="*/ 8 w 98"/>
                  <a:gd name="T41" fmla="*/ 29 h 99"/>
                  <a:gd name="T42" fmla="*/ 28 w 98"/>
                  <a:gd name="T43" fmla="*/ 9 h 99"/>
                  <a:gd name="T44" fmla="*/ 48 w 98"/>
                  <a:gd name="T45" fmla="*/ 29 h 99"/>
                  <a:gd name="T46" fmla="*/ 28 w 98"/>
                  <a:gd name="T47" fmla="*/ 4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8" h="99">
                    <a:moveTo>
                      <a:pt x="70" y="42"/>
                    </a:moveTo>
                    <a:cubicBezTo>
                      <a:pt x="68" y="42"/>
                      <a:pt x="67" y="42"/>
                      <a:pt x="66" y="42"/>
                    </a:cubicBezTo>
                    <a:cubicBezTo>
                      <a:pt x="41" y="67"/>
                      <a:pt x="41" y="67"/>
                      <a:pt x="41" y="67"/>
                    </a:cubicBezTo>
                    <a:cubicBezTo>
                      <a:pt x="41" y="68"/>
                      <a:pt x="41" y="69"/>
                      <a:pt x="41" y="70"/>
                    </a:cubicBezTo>
                    <a:cubicBezTo>
                      <a:pt x="41" y="86"/>
                      <a:pt x="54" y="99"/>
                      <a:pt x="70" y="99"/>
                    </a:cubicBezTo>
                    <a:cubicBezTo>
                      <a:pt x="85" y="99"/>
                      <a:pt x="98" y="86"/>
                      <a:pt x="98" y="70"/>
                    </a:cubicBezTo>
                    <a:cubicBezTo>
                      <a:pt x="98" y="55"/>
                      <a:pt x="85" y="42"/>
                      <a:pt x="70" y="42"/>
                    </a:cubicBezTo>
                    <a:close/>
                    <a:moveTo>
                      <a:pt x="70" y="90"/>
                    </a:moveTo>
                    <a:cubicBezTo>
                      <a:pt x="59" y="90"/>
                      <a:pt x="50" y="81"/>
                      <a:pt x="50" y="70"/>
                    </a:cubicBezTo>
                    <a:cubicBezTo>
                      <a:pt x="50" y="59"/>
                      <a:pt x="59" y="51"/>
                      <a:pt x="70" y="51"/>
                    </a:cubicBezTo>
                    <a:cubicBezTo>
                      <a:pt x="81" y="51"/>
                      <a:pt x="89" y="59"/>
                      <a:pt x="89" y="70"/>
                    </a:cubicBezTo>
                    <a:cubicBezTo>
                      <a:pt x="89" y="81"/>
                      <a:pt x="81" y="90"/>
                      <a:pt x="70" y="90"/>
                    </a:cubicBezTo>
                    <a:close/>
                    <a:moveTo>
                      <a:pt x="57" y="29"/>
                    </a:moveTo>
                    <a:cubicBezTo>
                      <a:pt x="57" y="13"/>
                      <a:pt x="44" y="0"/>
                      <a:pt x="28" y="0"/>
                    </a:cubicBezTo>
                    <a:cubicBezTo>
                      <a:pt x="12" y="0"/>
                      <a:pt x="0" y="13"/>
                      <a:pt x="0" y="29"/>
                    </a:cubicBezTo>
                    <a:cubicBezTo>
                      <a:pt x="0" y="44"/>
                      <a:pt x="12" y="57"/>
                      <a:pt x="28" y="57"/>
                    </a:cubicBezTo>
                    <a:cubicBezTo>
                      <a:pt x="29" y="57"/>
                      <a:pt x="31" y="57"/>
                      <a:pt x="32" y="57"/>
                    </a:cubicBezTo>
                    <a:cubicBezTo>
                      <a:pt x="56" y="32"/>
                      <a:pt x="56" y="32"/>
                      <a:pt x="56" y="32"/>
                    </a:cubicBezTo>
                    <a:cubicBezTo>
                      <a:pt x="56" y="31"/>
                      <a:pt x="57" y="30"/>
                      <a:pt x="57" y="29"/>
                    </a:cubicBezTo>
                    <a:close/>
                    <a:moveTo>
                      <a:pt x="28" y="48"/>
                    </a:moveTo>
                    <a:cubicBezTo>
                      <a:pt x="17" y="48"/>
                      <a:pt x="8" y="40"/>
                      <a:pt x="8" y="29"/>
                    </a:cubicBezTo>
                    <a:cubicBezTo>
                      <a:pt x="8" y="18"/>
                      <a:pt x="17" y="9"/>
                      <a:pt x="28" y="9"/>
                    </a:cubicBezTo>
                    <a:cubicBezTo>
                      <a:pt x="39" y="9"/>
                      <a:pt x="48" y="18"/>
                      <a:pt x="48" y="29"/>
                    </a:cubicBezTo>
                    <a:cubicBezTo>
                      <a:pt x="48" y="40"/>
                      <a:pt x="39" y="48"/>
                      <a:pt x="28" y="48"/>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n>
                    <a:solidFill>
                      <a:schemeClr val="bg2">
                        <a:lumMod val="25000"/>
                      </a:schemeClr>
                    </a:solidFill>
                  </a:ln>
                  <a:solidFill>
                    <a:schemeClr val="bg1"/>
                  </a:solidFill>
                  <a:latin typeface="Arial" panose="020B0604020202020204" pitchFamily="34" charset="0"/>
                  <a:ea typeface="微软雅黑" pitchFamily="34" charset="-122"/>
                  <a:cs typeface="Arial" panose="020B0604020202020204" pitchFamily="34" charset="0"/>
                </a:endParaRPr>
              </a:p>
            </p:txBody>
          </p:sp>
          <p:sp>
            <p:nvSpPr>
              <p:cNvPr id="28" name="Freeform 933"/>
              <p:cNvSpPr>
                <a:spLocks/>
              </p:cNvSpPr>
              <p:nvPr/>
            </p:nvSpPr>
            <p:spPr bwMode="auto">
              <a:xfrm>
                <a:off x="2697060" y="5013664"/>
                <a:ext cx="220308" cy="219077"/>
              </a:xfrm>
              <a:custGeom>
                <a:avLst/>
                <a:gdLst>
                  <a:gd name="T0" fmla="*/ 179 w 179"/>
                  <a:gd name="T1" fmla="*/ 12 h 178"/>
                  <a:gd name="T2" fmla="*/ 14 w 179"/>
                  <a:gd name="T3" fmla="*/ 178 h 178"/>
                  <a:gd name="T4" fmla="*/ 0 w 179"/>
                  <a:gd name="T5" fmla="*/ 166 h 178"/>
                  <a:gd name="T6" fmla="*/ 165 w 179"/>
                  <a:gd name="T7" fmla="*/ 0 h 178"/>
                  <a:gd name="T8" fmla="*/ 179 w 179"/>
                  <a:gd name="T9" fmla="*/ 12 h 178"/>
                </a:gdLst>
                <a:ahLst/>
                <a:cxnLst>
                  <a:cxn ang="0">
                    <a:pos x="T0" y="T1"/>
                  </a:cxn>
                  <a:cxn ang="0">
                    <a:pos x="T2" y="T3"/>
                  </a:cxn>
                  <a:cxn ang="0">
                    <a:pos x="T4" y="T5"/>
                  </a:cxn>
                  <a:cxn ang="0">
                    <a:pos x="T6" y="T7"/>
                  </a:cxn>
                  <a:cxn ang="0">
                    <a:pos x="T8" y="T9"/>
                  </a:cxn>
                </a:cxnLst>
                <a:rect l="0" t="0" r="r" b="b"/>
                <a:pathLst>
                  <a:path w="179" h="178">
                    <a:moveTo>
                      <a:pt x="179" y="12"/>
                    </a:moveTo>
                    <a:lnTo>
                      <a:pt x="14" y="178"/>
                    </a:lnTo>
                    <a:lnTo>
                      <a:pt x="0" y="166"/>
                    </a:lnTo>
                    <a:lnTo>
                      <a:pt x="165" y="0"/>
                    </a:lnTo>
                    <a:lnTo>
                      <a:pt x="179" y="12"/>
                    </a:ln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n>
                    <a:solidFill>
                      <a:schemeClr val="bg2">
                        <a:lumMod val="75000"/>
                      </a:schemeClr>
                    </a:solidFill>
                  </a:ln>
                  <a:latin typeface="Arial" panose="020B0604020202020204" pitchFamily="34" charset="0"/>
                  <a:ea typeface="微软雅黑" pitchFamily="34" charset="-122"/>
                  <a:cs typeface="Arial" panose="020B0604020202020204" pitchFamily="34" charset="0"/>
                </a:endParaRPr>
              </a:p>
            </p:txBody>
          </p:sp>
        </p:grpSp>
      </p:grpSp>
      <p:grpSp>
        <p:nvGrpSpPr>
          <p:cNvPr id="32" name="组合 31"/>
          <p:cNvGrpSpPr/>
          <p:nvPr/>
        </p:nvGrpSpPr>
        <p:grpSpPr>
          <a:xfrm>
            <a:off x="152888" y="2954427"/>
            <a:ext cx="1432965" cy="1420646"/>
            <a:chOff x="478903" y="4355475"/>
            <a:chExt cx="2158455" cy="2196000"/>
          </a:xfrm>
          <a:solidFill>
            <a:srgbClr val="ED7D31"/>
          </a:solidFill>
        </p:grpSpPr>
        <p:grpSp>
          <p:nvGrpSpPr>
            <p:cNvPr id="33" name="组合 32"/>
            <p:cNvGrpSpPr>
              <a:grpSpLocks noChangeAspect="1"/>
            </p:cNvGrpSpPr>
            <p:nvPr/>
          </p:nvGrpSpPr>
          <p:grpSpPr>
            <a:xfrm>
              <a:off x="1795203" y="4733013"/>
              <a:ext cx="366333" cy="576000"/>
              <a:chOff x="2257888" y="5547128"/>
              <a:chExt cx="137373" cy="216000"/>
            </a:xfrm>
            <a:grpFill/>
          </p:grpSpPr>
          <p:sp>
            <p:nvSpPr>
              <p:cNvPr id="38" name="Freeform 69"/>
              <p:cNvSpPr>
                <a:spLocks/>
              </p:cNvSpPr>
              <p:nvPr/>
            </p:nvSpPr>
            <p:spPr bwMode="auto">
              <a:xfrm>
                <a:off x="2257888" y="5547128"/>
                <a:ext cx="137373" cy="140987"/>
              </a:xfrm>
              <a:custGeom>
                <a:avLst/>
                <a:gdLst>
                  <a:gd name="T0" fmla="*/ 57 w 64"/>
                  <a:gd name="T1" fmla="*/ 37 h 66"/>
                  <a:gd name="T2" fmla="*/ 43 w 64"/>
                  <a:gd name="T3" fmla="*/ 12 h 66"/>
                  <a:gd name="T4" fmla="*/ 39 w 64"/>
                  <a:gd name="T5" fmla="*/ 6 h 66"/>
                  <a:gd name="T6" fmla="*/ 25 w 64"/>
                  <a:gd name="T7" fmla="*/ 6 h 66"/>
                  <a:gd name="T8" fmla="*/ 22 w 64"/>
                  <a:gd name="T9" fmla="*/ 12 h 66"/>
                  <a:gd name="T10" fmla="*/ 8 w 64"/>
                  <a:gd name="T11" fmla="*/ 37 h 66"/>
                  <a:gd name="T12" fmla="*/ 4 w 64"/>
                  <a:gd name="T13" fmla="*/ 43 h 66"/>
                  <a:gd name="T14" fmla="*/ 11 w 64"/>
                  <a:gd name="T15" fmla="*/ 55 h 66"/>
                  <a:gd name="T16" fmla="*/ 18 w 64"/>
                  <a:gd name="T17" fmla="*/ 55 h 66"/>
                  <a:gd name="T18" fmla="*/ 19 w 64"/>
                  <a:gd name="T19" fmla="*/ 55 h 66"/>
                  <a:gd name="T20" fmla="*/ 19 w 64"/>
                  <a:gd name="T21" fmla="*/ 66 h 66"/>
                  <a:gd name="T22" fmla="*/ 32 w 64"/>
                  <a:gd name="T23" fmla="*/ 62 h 66"/>
                  <a:gd name="T24" fmla="*/ 32 w 64"/>
                  <a:gd name="T25" fmla="*/ 62 h 66"/>
                  <a:gd name="T26" fmla="*/ 46 w 64"/>
                  <a:gd name="T27" fmla="*/ 66 h 66"/>
                  <a:gd name="T28" fmla="*/ 46 w 64"/>
                  <a:gd name="T29" fmla="*/ 55 h 66"/>
                  <a:gd name="T30" fmla="*/ 46 w 64"/>
                  <a:gd name="T31" fmla="*/ 55 h 66"/>
                  <a:gd name="T32" fmla="*/ 53 w 64"/>
                  <a:gd name="T33" fmla="*/ 55 h 66"/>
                  <a:gd name="T34" fmla="*/ 60 w 64"/>
                  <a:gd name="T35" fmla="*/ 43 h 66"/>
                  <a:gd name="T36" fmla="*/ 57 w 64"/>
                  <a:gd name="T37" fmla="*/ 3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66">
                    <a:moveTo>
                      <a:pt x="57" y="37"/>
                    </a:moveTo>
                    <a:cubicBezTo>
                      <a:pt x="53" y="30"/>
                      <a:pt x="47" y="19"/>
                      <a:pt x="43" y="12"/>
                    </a:cubicBezTo>
                    <a:cubicBezTo>
                      <a:pt x="39" y="6"/>
                      <a:pt x="39" y="6"/>
                      <a:pt x="39" y="6"/>
                    </a:cubicBezTo>
                    <a:cubicBezTo>
                      <a:pt x="35" y="0"/>
                      <a:pt x="29" y="0"/>
                      <a:pt x="25" y="6"/>
                    </a:cubicBezTo>
                    <a:cubicBezTo>
                      <a:pt x="22" y="12"/>
                      <a:pt x="22" y="12"/>
                      <a:pt x="22" y="12"/>
                    </a:cubicBezTo>
                    <a:cubicBezTo>
                      <a:pt x="18" y="19"/>
                      <a:pt x="11" y="30"/>
                      <a:pt x="8" y="37"/>
                    </a:cubicBezTo>
                    <a:cubicBezTo>
                      <a:pt x="4" y="43"/>
                      <a:pt x="4" y="43"/>
                      <a:pt x="4" y="43"/>
                    </a:cubicBezTo>
                    <a:cubicBezTo>
                      <a:pt x="0" y="50"/>
                      <a:pt x="3" y="55"/>
                      <a:pt x="11" y="55"/>
                    </a:cubicBezTo>
                    <a:cubicBezTo>
                      <a:pt x="18" y="55"/>
                      <a:pt x="18" y="55"/>
                      <a:pt x="18" y="55"/>
                    </a:cubicBezTo>
                    <a:cubicBezTo>
                      <a:pt x="19" y="55"/>
                      <a:pt x="19" y="55"/>
                      <a:pt x="19" y="55"/>
                    </a:cubicBezTo>
                    <a:cubicBezTo>
                      <a:pt x="19" y="66"/>
                      <a:pt x="19" y="66"/>
                      <a:pt x="19" y="66"/>
                    </a:cubicBezTo>
                    <a:cubicBezTo>
                      <a:pt x="23" y="63"/>
                      <a:pt x="27" y="62"/>
                      <a:pt x="32" y="62"/>
                    </a:cubicBezTo>
                    <a:cubicBezTo>
                      <a:pt x="32" y="62"/>
                      <a:pt x="32" y="62"/>
                      <a:pt x="32" y="62"/>
                    </a:cubicBezTo>
                    <a:cubicBezTo>
                      <a:pt x="37" y="62"/>
                      <a:pt x="42" y="63"/>
                      <a:pt x="46" y="66"/>
                    </a:cubicBezTo>
                    <a:cubicBezTo>
                      <a:pt x="46" y="55"/>
                      <a:pt x="46" y="55"/>
                      <a:pt x="46" y="55"/>
                    </a:cubicBezTo>
                    <a:cubicBezTo>
                      <a:pt x="46" y="55"/>
                      <a:pt x="46" y="55"/>
                      <a:pt x="46" y="55"/>
                    </a:cubicBezTo>
                    <a:cubicBezTo>
                      <a:pt x="53" y="55"/>
                      <a:pt x="53" y="55"/>
                      <a:pt x="53" y="55"/>
                    </a:cubicBezTo>
                    <a:cubicBezTo>
                      <a:pt x="61" y="55"/>
                      <a:pt x="64" y="49"/>
                      <a:pt x="60" y="43"/>
                    </a:cubicBezTo>
                    <a:lnTo>
                      <a:pt x="57" y="37"/>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sz="1867" dirty="0">
                  <a:latin typeface="Arial" panose="020B0604020202020204" pitchFamily="34" charset="0"/>
                  <a:ea typeface="微软雅黑" pitchFamily="34" charset="-122"/>
                  <a:cs typeface="Arial" panose="020B0604020202020204" pitchFamily="34" charset="0"/>
                </a:endParaRPr>
              </a:p>
            </p:txBody>
          </p:sp>
          <p:sp>
            <p:nvSpPr>
              <p:cNvPr id="39" name="Freeform 70"/>
              <p:cNvSpPr>
                <a:spLocks/>
              </p:cNvSpPr>
              <p:nvPr/>
            </p:nvSpPr>
            <p:spPr bwMode="auto">
              <a:xfrm>
                <a:off x="2290424" y="5688115"/>
                <a:ext cx="75013" cy="75013"/>
              </a:xfrm>
              <a:custGeom>
                <a:avLst/>
                <a:gdLst>
                  <a:gd name="T0" fmla="*/ 17 w 35"/>
                  <a:gd name="T1" fmla="*/ 0 h 35"/>
                  <a:gd name="T2" fmla="*/ 17 w 35"/>
                  <a:gd name="T3" fmla="*/ 0 h 35"/>
                  <a:gd name="T4" fmla="*/ 17 w 35"/>
                  <a:gd name="T5" fmla="*/ 0 h 35"/>
                  <a:gd name="T6" fmla="*/ 17 w 35"/>
                  <a:gd name="T7" fmla="*/ 0 h 35"/>
                  <a:gd name="T8" fmla="*/ 17 w 35"/>
                  <a:gd name="T9" fmla="*/ 0 h 35"/>
                  <a:gd name="T10" fmla="*/ 4 w 35"/>
                  <a:gd name="T11" fmla="*/ 6 h 35"/>
                  <a:gd name="T12" fmla="*/ 0 w 35"/>
                  <a:gd name="T13" fmla="*/ 17 h 35"/>
                  <a:gd name="T14" fmla="*/ 0 w 35"/>
                  <a:gd name="T15" fmla="*/ 17 h 35"/>
                  <a:gd name="T16" fmla="*/ 17 w 35"/>
                  <a:gd name="T17" fmla="*/ 35 h 35"/>
                  <a:gd name="T18" fmla="*/ 17 w 35"/>
                  <a:gd name="T19" fmla="*/ 35 h 35"/>
                  <a:gd name="T20" fmla="*/ 35 w 35"/>
                  <a:gd name="T21" fmla="*/ 17 h 35"/>
                  <a:gd name="T22" fmla="*/ 35 w 35"/>
                  <a:gd name="T23" fmla="*/ 17 h 35"/>
                  <a:gd name="T24" fmla="*/ 31 w 35"/>
                  <a:gd name="T25" fmla="*/ 6 h 35"/>
                  <a:gd name="T26" fmla="*/ 17 w 35"/>
                  <a:gd name="T2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35">
                    <a:moveTo>
                      <a:pt x="17" y="0"/>
                    </a:moveTo>
                    <a:cubicBezTo>
                      <a:pt x="17" y="0"/>
                      <a:pt x="17" y="0"/>
                      <a:pt x="17" y="0"/>
                    </a:cubicBezTo>
                    <a:cubicBezTo>
                      <a:pt x="17" y="0"/>
                      <a:pt x="17" y="0"/>
                      <a:pt x="17" y="0"/>
                    </a:cubicBezTo>
                    <a:cubicBezTo>
                      <a:pt x="17" y="0"/>
                      <a:pt x="17" y="0"/>
                      <a:pt x="17" y="0"/>
                    </a:cubicBezTo>
                    <a:cubicBezTo>
                      <a:pt x="17" y="0"/>
                      <a:pt x="17" y="0"/>
                      <a:pt x="17" y="0"/>
                    </a:cubicBezTo>
                    <a:cubicBezTo>
                      <a:pt x="12" y="0"/>
                      <a:pt x="7" y="2"/>
                      <a:pt x="4" y="6"/>
                    </a:cubicBezTo>
                    <a:cubicBezTo>
                      <a:pt x="1" y="9"/>
                      <a:pt x="0" y="13"/>
                      <a:pt x="0" y="17"/>
                    </a:cubicBezTo>
                    <a:cubicBezTo>
                      <a:pt x="0" y="17"/>
                      <a:pt x="0" y="17"/>
                      <a:pt x="0" y="17"/>
                    </a:cubicBezTo>
                    <a:cubicBezTo>
                      <a:pt x="0" y="27"/>
                      <a:pt x="8" y="35"/>
                      <a:pt x="17" y="35"/>
                    </a:cubicBezTo>
                    <a:cubicBezTo>
                      <a:pt x="17" y="35"/>
                      <a:pt x="17" y="35"/>
                      <a:pt x="17" y="35"/>
                    </a:cubicBezTo>
                    <a:cubicBezTo>
                      <a:pt x="27" y="35"/>
                      <a:pt x="35" y="27"/>
                      <a:pt x="35" y="17"/>
                    </a:cubicBezTo>
                    <a:cubicBezTo>
                      <a:pt x="35" y="17"/>
                      <a:pt x="35" y="17"/>
                      <a:pt x="35" y="17"/>
                    </a:cubicBezTo>
                    <a:cubicBezTo>
                      <a:pt x="35" y="13"/>
                      <a:pt x="33" y="9"/>
                      <a:pt x="31" y="6"/>
                    </a:cubicBezTo>
                    <a:cubicBezTo>
                      <a:pt x="27" y="2"/>
                      <a:pt x="23" y="0"/>
                      <a:pt x="17" y="0"/>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sz="1867" dirty="0">
                  <a:latin typeface="Arial" panose="020B0604020202020204" pitchFamily="34" charset="0"/>
                  <a:ea typeface="微软雅黑" pitchFamily="34" charset="-122"/>
                  <a:cs typeface="Arial" panose="020B0604020202020204" pitchFamily="34" charset="0"/>
                </a:endParaRPr>
              </a:p>
            </p:txBody>
          </p:sp>
        </p:grpSp>
        <p:grpSp>
          <p:nvGrpSpPr>
            <p:cNvPr id="34" name="组合 33"/>
            <p:cNvGrpSpPr>
              <a:grpSpLocks noChangeAspect="1"/>
            </p:cNvGrpSpPr>
            <p:nvPr/>
          </p:nvGrpSpPr>
          <p:grpSpPr>
            <a:xfrm>
              <a:off x="478903" y="4355475"/>
              <a:ext cx="2158455" cy="2196000"/>
              <a:chOff x="5397500" y="5734050"/>
              <a:chExt cx="365125" cy="371476"/>
            </a:xfrm>
            <a:grpFill/>
          </p:grpSpPr>
          <p:sp>
            <p:nvSpPr>
              <p:cNvPr id="35" name="Freeform 288"/>
              <p:cNvSpPr>
                <a:spLocks/>
              </p:cNvSpPr>
              <p:nvPr/>
            </p:nvSpPr>
            <p:spPr bwMode="auto">
              <a:xfrm>
                <a:off x="5532438" y="5907088"/>
                <a:ext cx="71438" cy="68263"/>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sz="1867" dirty="0">
                  <a:latin typeface="Arial" panose="020B0604020202020204" pitchFamily="34" charset="0"/>
                  <a:ea typeface="微软雅黑" pitchFamily="34" charset="-122"/>
                  <a:cs typeface="Arial" panose="020B0604020202020204" pitchFamily="34" charset="0"/>
                </a:endParaRPr>
              </a:p>
            </p:txBody>
          </p:sp>
          <p:sp>
            <p:nvSpPr>
              <p:cNvPr id="36" name="Freeform 289"/>
              <p:cNvSpPr>
                <a:spLocks noEditPoints="1"/>
              </p:cNvSpPr>
              <p:nvPr/>
            </p:nvSpPr>
            <p:spPr bwMode="auto">
              <a:xfrm>
                <a:off x="5537200" y="5734050"/>
                <a:ext cx="225425" cy="22542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sz="1867" dirty="0">
                  <a:latin typeface="Arial" panose="020B0604020202020204" pitchFamily="34" charset="0"/>
                  <a:ea typeface="微软雅黑" pitchFamily="34" charset="-122"/>
                  <a:cs typeface="Arial" panose="020B0604020202020204" pitchFamily="34" charset="0"/>
                </a:endParaRPr>
              </a:p>
            </p:txBody>
          </p:sp>
          <p:sp>
            <p:nvSpPr>
              <p:cNvPr id="37" name="Freeform 291"/>
              <p:cNvSpPr>
                <a:spLocks/>
              </p:cNvSpPr>
              <p:nvPr/>
            </p:nvSpPr>
            <p:spPr bwMode="auto">
              <a:xfrm>
                <a:off x="5397500" y="5951538"/>
                <a:ext cx="158750" cy="153988"/>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sz="1867" dirty="0">
                  <a:latin typeface="Arial" panose="020B0604020202020204" pitchFamily="34" charset="0"/>
                  <a:ea typeface="微软雅黑" pitchFamily="34" charset="-122"/>
                  <a:cs typeface="Arial" panose="020B0604020202020204" pitchFamily="34" charset="0"/>
                </a:endParaRPr>
              </a:p>
            </p:txBody>
          </p:sp>
        </p:grpSp>
      </p:grpSp>
      <p:sp>
        <p:nvSpPr>
          <p:cNvPr id="41" name="矩形 47"/>
          <p:cNvSpPr>
            <a:spLocks noChangeArrowheads="1"/>
          </p:cNvSpPr>
          <p:nvPr/>
        </p:nvSpPr>
        <p:spPr bwMode="auto">
          <a:xfrm>
            <a:off x="1746364" y="1034158"/>
            <a:ext cx="6858790" cy="867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50000"/>
              </a:lnSpc>
              <a:spcBef>
                <a:spcPct val="0"/>
              </a:spcBef>
              <a:buNone/>
            </a:pPr>
            <a:r>
              <a:rPr lang="zh-CN" altLang="en-US" sz="1200" dirty="0">
                <a:solidFill>
                  <a:schemeClr val="tx1">
                    <a:lumMod val="75000"/>
                    <a:lumOff val="25000"/>
                  </a:schemeClr>
                </a:solidFill>
                <a:latin typeface="Microsoft YaHei Light" panose="020B0502040204020203" pitchFamily="34" charset="-122"/>
                <a:ea typeface="Microsoft YaHei Light" panose="020B0502040204020203" pitchFamily="34" charset="-122"/>
                <a:sym typeface="微软雅黑" pitchFamily="34" charset="-122"/>
              </a:rPr>
              <a:t>用</a:t>
            </a:r>
            <a:r>
              <a:rPr lang="en-US" altLang="zh-CN" sz="1200" dirty="0">
                <a:solidFill>
                  <a:schemeClr val="tx1">
                    <a:lumMod val="75000"/>
                    <a:lumOff val="25000"/>
                  </a:schemeClr>
                </a:solidFill>
                <a:latin typeface="Microsoft YaHei Light" panose="020B0502040204020203" pitchFamily="34" charset="-122"/>
                <a:ea typeface="Microsoft YaHei Light" panose="020B0502040204020203" pitchFamily="34" charset="-122"/>
                <a:sym typeface="微软雅黑" pitchFamily="34" charset="-122"/>
              </a:rPr>
              <a:t>JM</a:t>
            </a:r>
            <a:r>
              <a:rPr lang="zh-CN" altLang="en-US" sz="1200" dirty="0">
                <a:solidFill>
                  <a:schemeClr val="tx1">
                    <a:lumMod val="75000"/>
                    <a:lumOff val="25000"/>
                  </a:schemeClr>
                </a:solidFill>
                <a:latin typeface="Microsoft YaHei Light" panose="020B0502040204020203" pitchFamily="34" charset="-122"/>
                <a:ea typeface="Microsoft YaHei Light" panose="020B0502040204020203" pitchFamily="34" charset="-122"/>
                <a:sym typeface="微软雅黑" pitchFamily="34" charset="-122"/>
              </a:rPr>
              <a:t>表示机器工作顺序矩阵，</a:t>
            </a:r>
            <a:r>
              <a:rPr lang="en-US" altLang="zh-CN" sz="1200" dirty="0">
                <a:solidFill>
                  <a:schemeClr val="tx1">
                    <a:lumMod val="75000"/>
                    <a:lumOff val="25000"/>
                  </a:schemeClr>
                </a:solidFill>
                <a:latin typeface="Microsoft YaHei Light" panose="020B0502040204020203" pitchFamily="34" charset="-122"/>
                <a:ea typeface="Microsoft YaHei Light" panose="020B0502040204020203" pitchFamily="34" charset="-122"/>
                <a:sym typeface="微软雅黑" pitchFamily="34" charset="-122"/>
              </a:rPr>
              <a:t>JM</a:t>
            </a:r>
            <a:r>
              <a:rPr lang="zh-CN" altLang="en-US" sz="1200" dirty="0">
                <a:solidFill>
                  <a:schemeClr val="tx1">
                    <a:lumMod val="75000"/>
                    <a:lumOff val="25000"/>
                  </a:schemeClr>
                </a:solidFill>
                <a:latin typeface="Microsoft YaHei Light" panose="020B0502040204020203" pitchFamily="34" charset="-122"/>
                <a:ea typeface="Microsoft YaHei Light" panose="020B0502040204020203" pitchFamily="34" charset="-122"/>
                <a:sym typeface="微软雅黑" pitchFamily="34" charset="-122"/>
              </a:rPr>
              <a:t>（</a:t>
            </a:r>
            <a:r>
              <a:rPr lang="en-US" altLang="zh-CN" sz="1200" dirty="0" err="1">
                <a:solidFill>
                  <a:schemeClr val="tx1">
                    <a:lumMod val="75000"/>
                    <a:lumOff val="25000"/>
                  </a:schemeClr>
                </a:solidFill>
                <a:latin typeface="Microsoft YaHei Light" panose="020B0502040204020203" pitchFamily="34" charset="-122"/>
                <a:ea typeface="Microsoft YaHei Light" panose="020B0502040204020203" pitchFamily="34" charset="-122"/>
                <a:sym typeface="微软雅黑" pitchFamily="34" charset="-122"/>
              </a:rPr>
              <a:t>i</a:t>
            </a:r>
            <a:r>
              <a:rPr lang="zh-CN" altLang="en-US" sz="1200" dirty="0">
                <a:solidFill>
                  <a:schemeClr val="tx1">
                    <a:lumMod val="75000"/>
                    <a:lumOff val="25000"/>
                  </a:schemeClr>
                </a:solidFill>
                <a:latin typeface="Microsoft YaHei Light" panose="020B0502040204020203" pitchFamily="34" charset="-122"/>
                <a:ea typeface="Microsoft YaHei Light" panose="020B0502040204020203" pitchFamily="34" charset="-122"/>
                <a:sym typeface="微软雅黑" pitchFamily="34" charset="-122"/>
              </a:rPr>
              <a:t>，</a:t>
            </a:r>
            <a:r>
              <a:rPr lang="en-US" altLang="zh-CN" sz="1200" dirty="0">
                <a:solidFill>
                  <a:schemeClr val="tx1">
                    <a:lumMod val="75000"/>
                    <a:lumOff val="25000"/>
                  </a:schemeClr>
                </a:solidFill>
                <a:latin typeface="Microsoft YaHei Light" panose="020B0502040204020203" pitchFamily="34" charset="-122"/>
                <a:ea typeface="Microsoft YaHei Light" panose="020B0502040204020203" pitchFamily="34" charset="-122"/>
                <a:sym typeface="微软雅黑" pitchFamily="34" charset="-122"/>
              </a:rPr>
              <a:t>j</a:t>
            </a:r>
            <a:r>
              <a:rPr lang="zh-CN" altLang="en-US" sz="1200" dirty="0">
                <a:solidFill>
                  <a:schemeClr val="tx1">
                    <a:lumMod val="75000"/>
                    <a:lumOff val="25000"/>
                  </a:schemeClr>
                </a:solidFill>
                <a:latin typeface="Microsoft YaHei Light" panose="020B0502040204020203" pitchFamily="34" charset="-122"/>
                <a:ea typeface="Microsoft YaHei Light" panose="020B0502040204020203" pitchFamily="34" charset="-122"/>
                <a:sym typeface="微软雅黑" pitchFamily="34" charset="-122"/>
              </a:rPr>
              <a:t>）表示加工物料</a:t>
            </a:r>
            <a:r>
              <a:rPr lang="en-US" altLang="zh-CN" sz="1200" dirty="0">
                <a:solidFill>
                  <a:schemeClr val="tx1">
                    <a:lumMod val="75000"/>
                    <a:lumOff val="25000"/>
                  </a:schemeClr>
                </a:solidFill>
                <a:latin typeface="Microsoft YaHei Light" panose="020B0502040204020203" pitchFamily="34" charset="-122"/>
                <a:ea typeface="Microsoft YaHei Light" panose="020B0502040204020203" pitchFamily="34" charset="-122"/>
                <a:sym typeface="微软雅黑" pitchFamily="34" charset="-122"/>
              </a:rPr>
              <a:t>Ji</a:t>
            </a:r>
            <a:r>
              <a:rPr lang="zh-CN" altLang="en-US" sz="1200" dirty="0">
                <a:solidFill>
                  <a:schemeClr val="tx1">
                    <a:lumMod val="75000"/>
                    <a:lumOff val="25000"/>
                  </a:schemeClr>
                </a:solidFill>
                <a:latin typeface="Microsoft YaHei Light" panose="020B0502040204020203" pitchFamily="34" charset="-122"/>
                <a:ea typeface="Microsoft YaHei Light" panose="020B0502040204020203" pitchFamily="34" charset="-122"/>
                <a:sym typeface="微软雅黑" pitchFamily="34" charset="-122"/>
              </a:rPr>
              <a:t>的第</a:t>
            </a:r>
            <a:r>
              <a:rPr lang="en-US" altLang="zh-CN" sz="1200" dirty="0">
                <a:solidFill>
                  <a:schemeClr val="tx1">
                    <a:lumMod val="75000"/>
                    <a:lumOff val="25000"/>
                  </a:schemeClr>
                </a:solidFill>
                <a:latin typeface="Microsoft YaHei Light" panose="020B0502040204020203" pitchFamily="34" charset="-122"/>
                <a:ea typeface="Microsoft YaHei Light" panose="020B0502040204020203" pitchFamily="34" charset="-122"/>
                <a:sym typeface="微软雅黑" pitchFamily="34" charset="-122"/>
              </a:rPr>
              <a:t>j</a:t>
            </a:r>
            <a:r>
              <a:rPr lang="zh-CN" altLang="en-US" sz="1200" dirty="0">
                <a:solidFill>
                  <a:schemeClr val="tx1">
                    <a:lumMod val="75000"/>
                    <a:lumOff val="25000"/>
                  </a:schemeClr>
                </a:solidFill>
                <a:latin typeface="Microsoft YaHei Light" panose="020B0502040204020203" pitchFamily="34" charset="-122"/>
                <a:ea typeface="Microsoft YaHei Light" panose="020B0502040204020203" pitchFamily="34" charset="-122"/>
                <a:sym typeface="微软雅黑" pitchFamily="34" charset="-122"/>
              </a:rPr>
              <a:t>道工序的机器号。本论文中采用传统的基于工序的编码方法，在已知有</a:t>
            </a:r>
            <a:r>
              <a:rPr lang="en-US" altLang="zh-CN" sz="1200" dirty="0">
                <a:solidFill>
                  <a:schemeClr val="tx1">
                    <a:lumMod val="75000"/>
                    <a:lumOff val="25000"/>
                  </a:schemeClr>
                </a:solidFill>
                <a:latin typeface="Microsoft YaHei Light" panose="020B0502040204020203" pitchFamily="34" charset="-122"/>
                <a:ea typeface="Microsoft YaHei Light" panose="020B0502040204020203" pitchFamily="34" charset="-122"/>
                <a:sym typeface="微软雅黑" pitchFamily="34" charset="-122"/>
              </a:rPr>
              <a:t>n</a:t>
            </a:r>
            <a:r>
              <a:rPr lang="zh-CN" altLang="en-US" sz="1200" dirty="0">
                <a:solidFill>
                  <a:schemeClr val="tx1">
                    <a:lumMod val="75000"/>
                    <a:lumOff val="25000"/>
                  </a:schemeClr>
                </a:solidFill>
                <a:latin typeface="Microsoft YaHei Light" panose="020B0502040204020203" pitchFamily="34" charset="-122"/>
                <a:ea typeface="Microsoft YaHei Light" panose="020B0502040204020203" pitchFamily="34" charset="-122"/>
                <a:sym typeface="微软雅黑" pitchFamily="34" charset="-122"/>
              </a:rPr>
              <a:t>件物料，</a:t>
            </a:r>
            <a:r>
              <a:rPr lang="en-US" altLang="zh-CN" sz="1200" dirty="0">
                <a:solidFill>
                  <a:schemeClr val="tx1">
                    <a:lumMod val="75000"/>
                    <a:lumOff val="25000"/>
                  </a:schemeClr>
                </a:solidFill>
                <a:latin typeface="Microsoft YaHei Light" panose="020B0502040204020203" pitchFamily="34" charset="-122"/>
                <a:ea typeface="Microsoft YaHei Light" panose="020B0502040204020203" pitchFamily="34" charset="-122"/>
                <a:sym typeface="微软雅黑" pitchFamily="34" charset="-122"/>
              </a:rPr>
              <a:t>m</a:t>
            </a:r>
            <a:r>
              <a:rPr lang="zh-CN" altLang="en-US" sz="1200" dirty="0">
                <a:solidFill>
                  <a:schemeClr val="tx1">
                    <a:lumMod val="75000"/>
                    <a:lumOff val="25000"/>
                  </a:schemeClr>
                </a:solidFill>
                <a:latin typeface="Microsoft YaHei Light" panose="020B0502040204020203" pitchFamily="34" charset="-122"/>
                <a:ea typeface="Microsoft YaHei Light" panose="020B0502040204020203" pitchFamily="34" charset="-122"/>
                <a:sym typeface="微软雅黑" pitchFamily="34" charset="-122"/>
              </a:rPr>
              <a:t>道工序的状态下，每个染色体由</a:t>
            </a:r>
            <a:r>
              <a:rPr lang="en-US" altLang="zh-CN" sz="1200" dirty="0">
                <a:solidFill>
                  <a:schemeClr val="tx1">
                    <a:lumMod val="75000"/>
                    <a:lumOff val="25000"/>
                  </a:schemeClr>
                </a:solidFill>
                <a:latin typeface="Microsoft YaHei Light" panose="020B0502040204020203" pitchFamily="34" charset="-122"/>
                <a:ea typeface="Microsoft YaHei Light" panose="020B0502040204020203" pitchFamily="34" charset="-122"/>
                <a:sym typeface="微软雅黑" pitchFamily="34" charset="-122"/>
              </a:rPr>
              <a:t>n</a:t>
            </a:r>
            <a:r>
              <a:rPr lang="zh-CN" altLang="en-US" sz="1200" dirty="0">
                <a:solidFill>
                  <a:schemeClr val="tx1">
                    <a:lumMod val="75000"/>
                    <a:lumOff val="25000"/>
                  </a:schemeClr>
                </a:solidFill>
                <a:latin typeface="Microsoft YaHei Light" panose="020B0502040204020203" pitchFamily="34" charset="-122"/>
                <a:ea typeface="Microsoft YaHei Light" panose="020B0502040204020203" pitchFamily="34" charset="-122"/>
                <a:sym typeface="微软雅黑" pitchFamily="34" charset="-122"/>
              </a:rPr>
              <a:t>*</a:t>
            </a:r>
            <a:r>
              <a:rPr lang="en-US" altLang="zh-CN" sz="1200" dirty="0">
                <a:solidFill>
                  <a:schemeClr val="tx1">
                    <a:lumMod val="75000"/>
                    <a:lumOff val="25000"/>
                  </a:schemeClr>
                </a:solidFill>
                <a:latin typeface="Microsoft YaHei Light" panose="020B0502040204020203" pitchFamily="34" charset="-122"/>
                <a:ea typeface="Microsoft YaHei Light" panose="020B0502040204020203" pitchFamily="34" charset="-122"/>
                <a:sym typeface="微软雅黑" pitchFamily="34" charset="-122"/>
              </a:rPr>
              <a:t>m</a:t>
            </a:r>
            <a:r>
              <a:rPr lang="zh-CN" altLang="en-US" sz="1200" dirty="0">
                <a:solidFill>
                  <a:schemeClr val="tx1">
                    <a:lumMod val="75000"/>
                    <a:lumOff val="25000"/>
                  </a:schemeClr>
                </a:solidFill>
                <a:latin typeface="Microsoft YaHei Light" panose="020B0502040204020203" pitchFamily="34" charset="-122"/>
                <a:ea typeface="Microsoft YaHei Light" panose="020B0502040204020203" pitchFamily="34" charset="-122"/>
                <a:sym typeface="微软雅黑" pitchFamily="34" charset="-122"/>
              </a:rPr>
              <a:t>个基因组成。此方法假定每个物料的每道工序在不同的</a:t>
            </a:r>
            <a:r>
              <a:rPr lang="en-US" altLang="zh-CN" sz="1200" dirty="0">
                <a:solidFill>
                  <a:schemeClr val="tx1">
                    <a:lumMod val="75000"/>
                    <a:lumOff val="25000"/>
                  </a:schemeClr>
                </a:solidFill>
                <a:latin typeface="Microsoft YaHei Light" panose="020B0502040204020203" pitchFamily="34" charset="-122"/>
                <a:ea typeface="Microsoft YaHei Light" panose="020B0502040204020203" pitchFamily="34" charset="-122"/>
                <a:sym typeface="微软雅黑" pitchFamily="34" charset="-122"/>
              </a:rPr>
              <a:t>CNC</a:t>
            </a:r>
            <a:r>
              <a:rPr lang="zh-CN" altLang="en-US" sz="1200" dirty="0">
                <a:solidFill>
                  <a:schemeClr val="tx1">
                    <a:lumMod val="75000"/>
                    <a:lumOff val="25000"/>
                  </a:schemeClr>
                </a:solidFill>
                <a:latin typeface="Microsoft YaHei Light" panose="020B0502040204020203" pitchFamily="34" charset="-122"/>
                <a:ea typeface="Microsoft YaHei Light" panose="020B0502040204020203" pitchFamily="34" charset="-122"/>
                <a:sym typeface="微软雅黑" pitchFamily="34" charset="-122"/>
              </a:rPr>
              <a:t>上加工。以以下矩阵为例： </a:t>
            </a:r>
          </a:p>
        </p:txBody>
      </p:sp>
      <p:sp>
        <p:nvSpPr>
          <p:cNvPr id="45" name="矩形 47"/>
          <p:cNvSpPr>
            <a:spLocks noChangeArrowheads="1"/>
          </p:cNvSpPr>
          <p:nvPr/>
        </p:nvSpPr>
        <p:spPr bwMode="auto">
          <a:xfrm>
            <a:off x="1746364" y="3198666"/>
            <a:ext cx="6858790" cy="868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50000"/>
              </a:lnSpc>
              <a:spcBef>
                <a:spcPct val="0"/>
              </a:spcBef>
              <a:buNone/>
            </a:pPr>
            <a:r>
              <a:rPr lang="zh-CN" altLang="en-US" sz="1200" dirty="0">
                <a:solidFill>
                  <a:schemeClr val="tx1">
                    <a:lumMod val="75000"/>
                    <a:lumOff val="25000"/>
                  </a:schemeClr>
                </a:solidFill>
                <a:latin typeface="Microsoft YaHei Light" panose="020B0502040204020203" pitchFamily="34" charset="-122"/>
                <a:ea typeface="Microsoft YaHei Light" panose="020B0502040204020203" pitchFamily="34" charset="-122"/>
                <a:sym typeface="微软雅黑" pitchFamily="34" charset="-122"/>
              </a:rPr>
              <a:t>将矩阵作为基本染色体，对染色体进行解码，即可得到一个有序的工序表。由此工序表对每一个物料进行加工，从而得到整体调度方案。以上面的矩阵为例来详细解释如何解码，其中，</a:t>
            </a:r>
            <a:r>
              <a:rPr lang="en-US" altLang="zh-CN" sz="1200" dirty="0" err="1">
                <a:solidFill>
                  <a:schemeClr val="tx1">
                    <a:lumMod val="75000"/>
                    <a:lumOff val="25000"/>
                  </a:schemeClr>
                </a:solidFill>
                <a:latin typeface="Microsoft YaHei Light" panose="020B0502040204020203" pitchFamily="34" charset="-122"/>
                <a:ea typeface="Microsoft YaHei Light" panose="020B0502040204020203" pitchFamily="34" charset="-122"/>
                <a:sym typeface="微软雅黑" pitchFamily="34" charset="-122"/>
              </a:rPr>
              <a:t>Oijk</a:t>
            </a:r>
            <a:r>
              <a:rPr lang="zh-CN" altLang="en-US" sz="1200" dirty="0">
                <a:solidFill>
                  <a:schemeClr val="tx1">
                    <a:lumMod val="75000"/>
                    <a:lumOff val="25000"/>
                  </a:schemeClr>
                </a:solidFill>
                <a:latin typeface="Microsoft YaHei Light" panose="020B0502040204020203" pitchFamily="34" charset="-122"/>
                <a:ea typeface="Microsoft YaHei Light" panose="020B0502040204020203" pitchFamily="34" charset="-122"/>
                <a:sym typeface="微软雅黑" pitchFamily="34" charset="-122"/>
              </a:rPr>
              <a:t>表示物料</a:t>
            </a:r>
            <a:r>
              <a:rPr lang="en-US" altLang="zh-CN" sz="1200" dirty="0">
                <a:solidFill>
                  <a:schemeClr val="tx1">
                    <a:lumMod val="75000"/>
                    <a:lumOff val="25000"/>
                  </a:schemeClr>
                </a:solidFill>
                <a:latin typeface="Microsoft YaHei Light" panose="020B0502040204020203" pitchFamily="34" charset="-122"/>
                <a:ea typeface="Microsoft YaHei Light" panose="020B0502040204020203" pitchFamily="34" charset="-122"/>
                <a:sym typeface="微软雅黑" pitchFamily="34" charset="-122"/>
              </a:rPr>
              <a:t>Ji</a:t>
            </a:r>
            <a:r>
              <a:rPr lang="zh-CN" altLang="en-US" sz="1200" dirty="0">
                <a:solidFill>
                  <a:schemeClr val="tx1">
                    <a:lumMod val="75000"/>
                    <a:lumOff val="25000"/>
                  </a:schemeClr>
                </a:solidFill>
                <a:latin typeface="Microsoft YaHei Light" panose="020B0502040204020203" pitchFamily="34" charset="-122"/>
                <a:ea typeface="Microsoft YaHei Light" panose="020B0502040204020203" pitchFamily="34" charset="-122"/>
                <a:sym typeface="微软雅黑" pitchFamily="34" charset="-122"/>
              </a:rPr>
              <a:t>的第</a:t>
            </a:r>
            <a:r>
              <a:rPr lang="en-US" altLang="zh-CN" sz="1200" dirty="0">
                <a:solidFill>
                  <a:schemeClr val="tx1">
                    <a:lumMod val="75000"/>
                    <a:lumOff val="25000"/>
                  </a:schemeClr>
                </a:solidFill>
                <a:latin typeface="Microsoft YaHei Light" panose="020B0502040204020203" pitchFamily="34" charset="-122"/>
                <a:ea typeface="Microsoft YaHei Light" panose="020B0502040204020203" pitchFamily="34" charset="-122"/>
                <a:sym typeface="微软雅黑" pitchFamily="34" charset="-122"/>
              </a:rPr>
              <a:t>j</a:t>
            </a:r>
            <a:r>
              <a:rPr lang="zh-CN" altLang="en-US" sz="1200" dirty="0">
                <a:solidFill>
                  <a:schemeClr val="tx1">
                    <a:lumMod val="75000"/>
                    <a:lumOff val="25000"/>
                  </a:schemeClr>
                </a:solidFill>
                <a:latin typeface="Microsoft YaHei Light" panose="020B0502040204020203" pitchFamily="34" charset="-122"/>
                <a:ea typeface="Microsoft YaHei Light" panose="020B0502040204020203" pitchFamily="34" charset="-122"/>
                <a:sym typeface="微软雅黑" pitchFamily="34" charset="-122"/>
              </a:rPr>
              <a:t>道工序在</a:t>
            </a:r>
            <a:r>
              <a:rPr lang="en-US" altLang="zh-CN" sz="1200" dirty="0">
                <a:solidFill>
                  <a:schemeClr val="tx1">
                    <a:lumMod val="75000"/>
                    <a:lumOff val="25000"/>
                  </a:schemeClr>
                </a:solidFill>
                <a:latin typeface="Microsoft YaHei Light" panose="020B0502040204020203" pitchFamily="34" charset="-122"/>
                <a:ea typeface="Microsoft YaHei Light" panose="020B0502040204020203" pitchFamily="34" charset="-122"/>
                <a:sym typeface="微软雅黑" pitchFamily="34" charset="-122"/>
              </a:rPr>
              <a:t>k</a:t>
            </a:r>
            <a:r>
              <a:rPr lang="zh-CN" altLang="en-US" sz="1200" dirty="0">
                <a:solidFill>
                  <a:schemeClr val="tx1">
                    <a:lumMod val="75000"/>
                    <a:lumOff val="25000"/>
                  </a:schemeClr>
                </a:solidFill>
                <a:latin typeface="Microsoft YaHei Light" panose="020B0502040204020203" pitchFamily="34" charset="-122"/>
                <a:ea typeface="Microsoft YaHei Light" panose="020B0502040204020203" pitchFamily="34" charset="-122"/>
                <a:sym typeface="微软雅黑" pitchFamily="34" charset="-122"/>
              </a:rPr>
              <a:t>号</a:t>
            </a:r>
            <a:r>
              <a:rPr lang="en-US" altLang="zh-CN" sz="1200" dirty="0">
                <a:solidFill>
                  <a:schemeClr val="tx1">
                    <a:lumMod val="75000"/>
                    <a:lumOff val="25000"/>
                  </a:schemeClr>
                </a:solidFill>
                <a:latin typeface="Microsoft YaHei Light" panose="020B0502040204020203" pitchFamily="34" charset="-122"/>
                <a:ea typeface="Microsoft YaHei Light" panose="020B0502040204020203" pitchFamily="34" charset="-122"/>
                <a:sym typeface="微软雅黑" pitchFamily="34" charset="-122"/>
              </a:rPr>
              <a:t>CNC</a:t>
            </a:r>
            <a:r>
              <a:rPr lang="zh-CN" altLang="en-US" sz="1200" dirty="0">
                <a:solidFill>
                  <a:schemeClr val="tx1">
                    <a:lumMod val="75000"/>
                    <a:lumOff val="25000"/>
                  </a:schemeClr>
                </a:solidFill>
                <a:latin typeface="Microsoft YaHei Light" panose="020B0502040204020203" pitchFamily="34" charset="-122"/>
                <a:ea typeface="Microsoft YaHei Light" panose="020B0502040204020203" pitchFamily="34" charset="-122"/>
                <a:sym typeface="微软雅黑" pitchFamily="34" charset="-122"/>
              </a:rPr>
              <a:t>上加工：</a:t>
            </a:r>
          </a:p>
        </p:txBody>
      </p:sp>
      <p:sp>
        <p:nvSpPr>
          <p:cNvPr id="48" name="矩形 47"/>
          <p:cNvSpPr/>
          <p:nvPr/>
        </p:nvSpPr>
        <p:spPr>
          <a:xfrm>
            <a:off x="1746364" y="734082"/>
            <a:ext cx="523206" cy="300076"/>
          </a:xfrm>
          <a:prstGeom prst="rect">
            <a:avLst/>
          </a:prstGeom>
        </p:spPr>
        <p:txBody>
          <a:bodyPr wrap="none" lIns="68573" tIns="34287" rIns="68573" bIns="34287">
            <a:spAutoFit/>
          </a:bodyPr>
          <a:lstStyle/>
          <a:p>
            <a:r>
              <a:rPr lang="zh-CN" altLang="en-US" sz="1500" dirty="0">
                <a:solidFill>
                  <a:schemeClr val="tx1">
                    <a:lumMod val="75000"/>
                    <a:lumOff val="25000"/>
                  </a:schemeClr>
                </a:solidFill>
                <a:latin typeface="Microsoft YaHei" panose="020B0503020204020204" pitchFamily="34" charset="-122"/>
                <a:ea typeface="Microsoft YaHei" panose="020B0503020204020204" pitchFamily="34" charset="-122"/>
              </a:rPr>
              <a:t>编码</a:t>
            </a:r>
            <a:endParaRPr lang="en-US" altLang="zh-CN" sz="1500"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sp>
        <p:nvSpPr>
          <p:cNvPr id="50" name="矩形 49">
            <a:extLst>
              <a:ext uri="{FF2B5EF4-FFF2-40B4-BE49-F238E27FC236}">
                <a16:creationId xmlns="" xmlns:a16="http://schemas.microsoft.com/office/drawing/2014/main" id="{7A7C0226-0C0E-3C4E-A92E-B25228751D90}"/>
              </a:ext>
            </a:extLst>
          </p:cNvPr>
          <p:cNvSpPr/>
          <p:nvPr/>
        </p:nvSpPr>
        <p:spPr>
          <a:xfrm>
            <a:off x="1746364" y="2905599"/>
            <a:ext cx="523206" cy="300076"/>
          </a:xfrm>
          <a:prstGeom prst="rect">
            <a:avLst/>
          </a:prstGeom>
        </p:spPr>
        <p:txBody>
          <a:bodyPr wrap="none" lIns="68573" tIns="34287" rIns="68573" bIns="34287">
            <a:spAutoFit/>
          </a:bodyPr>
          <a:lstStyle/>
          <a:p>
            <a:r>
              <a:rPr lang="zh-CN" altLang="en-US" sz="1500" dirty="0">
                <a:solidFill>
                  <a:schemeClr val="tx1">
                    <a:lumMod val="75000"/>
                    <a:lumOff val="25000"/>
                  </a:schemeClr>
                </a:solidFill>
                <a:latin typeface="Microsoft YaHei" panose="020B0503020204020204" pitchFamily="34" charset="-122"/>
                <a:ea typeface="Microsoft YaHei" panose="020B0503020204020204" pitchFamily="34" charset="-122"/>
              </a:rPr>
              <a:t>解码</a:t>
            </a:r>
            <a:endParaRPr lang="en-US" altLang="zh-CN" sz="1500"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graphicFrame>
        <p:nvGraphicFramePr>
          <p:cNvPr id="53" name="表格 52">
            <a:extLst>
              <a:ext uri="{FF2B5EF4-FFF2-40B4-BE49-F238E27FC236}">
                <a16:creationId xmlns="" xmlns:a16="http://schemas.microsoft.com/office/drawing/2014/main" id="{30E57A44-EC3A-9445-82D0-071E0BE1C9F3}"/>
              </a:ext>
            </a:extLst>
          </p:cNvPr>
          <p:cNvGraphicFramePr>
            <a:graphicFrameLocks noGrp="1"/>
          </p:cNvGraphicFramePr>
          <p:nvPr>
            <p:extLst>
              <p:ext uri="{D42A27DB-BD31-4B8C-83A1-F6EECF244321}">
                <p14:modId xmlns:p14="http://schemas.microsoft.com/office/powerpoint/2010/main" val="1929852222"/>
              </p:ext>
            </p:extLst>
          </p:nvPr>
        </p:nvGraphicFramePr>
        <p:xfrm>
          <a:off x="1865950" y="2074267"/>
          <a:ext cx="5412105" cy="365760"/>
        </p:xfrm>
        <a:graphic>
          <a:graphicData uri="http://schemas.openxmlformats.org/drawingml/2006/table">
            <a:tbl>
              <a:tblPr firstRow="1" firstCol="1" bandRow="1">
                <a:tableStyleId>{2D5ABB26-0587-4C30-8999-92F81FD0307C}</a:tableStyleId>
              </a:tblPr>
              <a:tblGrid>
                <a:gridCol w="1352550">
                  <a:extLst>
                    <a:ext uri="{9D8B030D-6E8A-4147-A177-3AD203B41FA5}">
                      <a16:colId xmlns="" xmlns:a16="http://schemas.microsoft.com/office/drawing/2014/main" val="2533728597"/>
                    </a:ext>
                  </a:extLst>
                </a:gridCol>
                <a:gridCol w="1353185">
                  <a:extLst>
                    <a:ext uri="{9D8B030D-6E8A-4147-A177-3AD203B41FA5}">
                      <a16:colId xmlns="" xmlns:a16="http://schemas.microsoft.com/office/drawing/2014/main" val="816609673"/>
                    </a:ext>
                  </a:extLst>
                </a:gridCol>
                <a:gridCol w="1353185">
                  <a:extLst>
                    <a:ext uri="{9D8B030D-6E8A-4147-A177-3AD203B41FA5}">
                      <a16:colId xmlns="" xmlns:a16="http://schemas.microsoft.com/office/drawing/2014/main" val="3673491288"/>
                    </a:ext>
                  </a:extLst>
                </a:gridCol>
                <a:gridCol w="1353185">
                  <a:extLst>
                    <a:ext uri="{9D8B030D-6E8A-4147-A177-3AD203B41FA5}">
                      <a16:colId xmlns="" xmlns:a16="http://schemas.microsoft.com/office/drawing/2014/main" val="1252457534"/>
                    </a:ext>
                  </a:extLst>
                </a:gridCol>
              </a:tblGrid>
              <a:tr h="0">
                <a:tc>
                  <a:txBody>
                    <a:bodyPr/>
                    <a:lstStyle/>
                    <a:p>
                      <a:pPr algn="ctr">
                        <a:spcAft>
                          <a:spcPts val="0"/>
                        </a:spcAft>
                      </a:pPr>
                      <a:r>
                        <a:rPr lang="en-US" sz="1200" kern="100" dirty="0">
                          <a:effectLst/>
                        </a:rPr>
                        <a:t>1</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spcAft>
                          <a:spcPts val="0"/>
                        </a:spcAft>
                      </a:pPr>
                      <a:r>
                        <a:rPr lang="en-US" sz="1200" kern="100" dirty="0">
                          <a:effectLst/>
                        </a:rPr>
                        <a:t>5</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spcAft>
                          <a:spcPts val="0"/>
                        </a:spcAft>
                      </a:pPr>
                      <a:r>
                        <a:rPr lang="en-US" sz="1200" kern="100" dirty="0">
                          <a:effectLst/>
                        </a:rPr>
                        <a:t>2</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spcAft>
                          <a:spcPts val="0"/>
                        </a:spcAft>
                      </a:pPr>
                      <a:r>
                        <a:rPr lang="en-US" sz="1200" kern="100" dirty="0">
                          <a:effectLst/>
                        </a:rPr>
                        <a:t>1</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952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447367827"/>
                  </a:ext>
                </a:extLst>
              </a:tr>
              <a:tr h="0">
                <a:tc>
                  <a:txBody>
                    <a:bodyPr/>
                    <a:lstStyle/>
                    <a:p>
                      <a:pPr algn="ctr">
                        <a:spcAft>
                          <a:spcPts val="0"/>
                        </a:spcAft>
                      </a:pPr>
                      <a:r>
                        <a:rPr lang="en-US" sz="1200" kern="100" dirty="0">
                          <a:effectLst/>
                        </a:rPr>
                        <a:t>3</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kern="100" dirty="0">
                          <a:effectLst/>
                        </a:rPr>
                        <a:t>6</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kern="100" dirty="0">
                          <a:effectLst/>
                        </a:rPr>
                        <a:t>8</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kern="100" dirty="0">
                          <a:effectLst/>
                        </a:rPr>
                        <a:t>4</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952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366104470"/>
                  </a:ext>
                </a:extLst>
              </a:tr>
            </a:tbl>
          </a:graphicData>
        </a:graphic>
      </p:graphicFrame>
      <p:graphicFrame>
        <p:nvGraphicFramePr>
          <p:cNvPr id="55" name="表格 54">
            <a:extLst>
              <a:ext uri="{FF2B5EF4-FFF2-40B4-BE49-F238E27FC236}">
                <a16:creationId xmlns="" xmlns:a16="http://schemas.microsoft.com/office/drawing/2014/main" id="{84B19E6C-3BDF-AF4F-BDA4-F6F600CD9AC2}"/>
              </a:ext>
            </a:extLst>
          </p:cNvPr>
          <p:cNvGraphicFramePr>
            <a:graphicFrameLocks noGrp="1"/>
          </p:cNvGraphicFramePr>
          <p:nvPr>
            <p:extLst>
              <p:ext uri="{D42A27DB-BD31-4B8C-83A1-F6EECF244321}">
                <p14:modId xmlns:p14="http://schemas.microsoft.com/office/powerpoint/2010/main" val="4107430981"/>
              </p:ext>
            </p:extLst>
          </p:nvPr>
        </p:nvGraphicFramePr>
        <p:xfrm>
          <a:off x="1865949" y="4209512"/>
          <a:ext cx="5412105" cy="398145"/>
        </p:xfrm>
        <a:graphic>
          <a:graphicData uri="http://schemas.openxmlformats.org/drawingml/2006/table">
            <a:tbl>
              <a:tblPr firstRow="1" firstCol="1" bandRow="1">
                <a:tableStyleId>{2D5ABB26-0587-4C30-8999-92F81FD0307C}</a:tableStyleId>
              </a:tblPr>
              <a:tblGrid>
                <a:gridCol w="612775">
                  <a:extLst>
                    <a:ext uri="{9D8B030D-6E8A-4147-A177-3AD203B41FA5}">
                      <a16:colId xmlns="" xmlns:a16="http://schemas.microsoft.com/office/drawing/2014/main" val="148683258"/>
                    </a:ext>
                  </a:extLst>
                </a:gridCol>
                <a:gridCol w="601345">
                  <a:extLst>
                    <a:ext uri="{9D8B030D-6E8A-4147-A177-3AD203B41FA5}">
                      <a16:colId xmlns="" xmlns:a16="http://schemas.microsoft.com/office/drawing/2014/main" val="2101603232"/>
                    </a:ext>
                  </a:extLst>
                </a:gridCol>
                <a:gridCol w="601345">
                  <a:extLst>
                    <a:ext uri="{9D8B030D-6E8A-4147-A177-3AD203B41FA5}">
                      <a16:colId xmlns="" xmlns:a16="http://schemas.microsoft.com/office/drawing/2014/main" val="153294415"/>
                    </a:ext>
                  </a:extLst>
                </a:gridCol>
                <a:gridCol w="601345">
                  <a:extLst>
                    <a:ext uri="{9D8B030D-6E8A-4147-A177-3AD203B41FA5}">
                      <a16:colId xmlns="" xmlns:a16="http://schemas.microsoft.com/office/drawing/2014/main" val="900507147"/>
                    </a:ext>
                  </a:extLst>
                </a:gridCol>
                <a:gridCol w="601345">
                  <a:extLst>
                    <a:ext uri="{9D8B030D-6E8A-4147-A177-3AD203B41FA5}">
                      <a16:colId xmlns="" xmlns:a16="http://schemas.microsoft.com/office/drawing/2014/main" val="771984022"/>
                    </a:ext>
                  </a:extLst>
                </a:gridCol>
                <a:gridCol w="601345">
                  <a:extLst>
                    <a:ext uri="{9D8B030D-6E8A-4147-A177-3AD203B41FA5}">
                      <a16:colId xmlns="" xmlns:a16="http://schemas.microsoft.com/office/drawing/2014/main" val="2768428344"/>
                    </a:ext>
                  </a:extLst>
                </a:gridCol>
                <a:gridCol w="601345">
                  <a:extLst>
                    <a:ext uri="{9D8B030D-6E8A-4147-A177-3AD203B41FA5}">
                      <a16:colId xmlns="" xmlns:a16="http://schemas.microsoft.com/office/drawing/2014/main" val="2413264314"/>
                    </a:ext>
                  </a:extLst>
                </a:gridCol>
                <a:gridCol w="589915">
                  <a:extLst>
                    <a:ext uri="{9D8B030D-6E8A-4147-A177-3AD203B41FA5}">
                      <a16:colId xmlns="" xmlns:a16="http://schemas.microsoft.com/office/drawing/2014/main" val="3811979301"/>
                    </a:ext>
                  </a:extLst>
                </a:gridCol>
                <a:gridCol w="601345">
                  <a:extLst>
                    <a:ext uri="{9D8B030D-6E8A-4147-A177-3AD203B41FA5}">
                      <a16:colId xmlns="" xmlns:a16="http://schemas.microsoft.com/office/drawing/2014/main" val="3354213579"/>
                    </a:ext>
                  </a:extLst>
                </a:gridCol>
              </a:tblGrid>
              <a:tr h="215265">
                <a:tc>
                  <a:txBody>
                    <a:bodyPr/>
                    <a:lstStyle/>
                    <a:p>
                      <a:pPr algn="ctr">
                        <a:spcAft>
                          <a:spcPts val="0"/>
                        </a:spcAft>
                      </a:pPr>
                      <a:r>
                        <a:rPr lang="zh-CN" sz="1200" kern="100" dirty="0">
                          <a:effectLst/>
                        </a:rPr>
                        <a:t>物料</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spcAft>
                          <a:spcPts val="0"/>
                        </a:spcAft>
                      </a:pPr>
                      <a:r>
                        <a:rPr lang="en-US" sz="1200" kern="100">
                          <a:effectLst/>
                        </a:rPr>
                        <a:t>1</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spcAft>
                          <a:spcPts val="0"/>
                        </a:spcAft>
                      </a:pPr>
                      <a:r>
                        <a:rPr lang="en-US" sz="1200" kern="100">
                          <a:effectLst/>
                        </a:rPr>
                        <a:t>2</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spcAft>
                          <a:spcPts val="0"/>
                        </a:spcAft>
                      </a:pPr>
                      <a:r>
                        <a:rPr lang="en-US" sz="1200" kern="100">
                          <a:effectLst/>
                        </a:rPr>
                        <a:t>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spcAft>
                          <a:spcPts val="0"/>
                        </a:spcAft>
                      </a:pPr>
                      <a:r>
                        <a:rPr lang="en-US" sz="1200" kern="100">
                          <a:effectLst/>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spcAft>
                          <a:spcPts val="0"/>
                        </a:spcAft>
                      </a:pPr>
                      <a:r>
                        <a:rPr lang="en-US" sz="1200" kern="100" dirty="0">
                          <a:effectLst/>
                        </a:rPr>
                        <a:t>1</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spcAft>
                          <a:spcPts val="0"/>
                        </a:spcAft>
                      </a:pPr>
                      <a:r>
                        <a:rPr lang="en-US" sz="1200" kern="100" dirty="0">
                          <a:effectLst/>
                        </a:rPr>
                        <a:t>2</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spcAft>
                          <a:spcPts val="0"/>
                        </a:spcAft>
                      </a:pPr>
                      <a:r>
                        <a:rPr lang="en-US" sz="1200" kern="100" dirty="0">
                          <a:effectLst/>
                        </a:rPr>
                        <a:t>3</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spcAft>
                          <a:spcPts val="0"/>
                        </a:spcAft>
                      </a:pPr>
                      <a:r>
                        <a:rPr lang="en-US" sz="1200" kern="100" dirty="0">
                          <a:effectLst/>
                        </a:rPr>
                        <a:t>4</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627669095"/>
                  </a:ext>
                </a:extLst>
              </a:tr>
              <a:tr h="0">
                <a:tc>
                  <a:txBody>
                    <a:bodyPr/>
                    <a:lstStyle/>
                    <a:p>
                      <a:pPr algn="ctr">
                        <a:spcAft>
                          <a:spcPts val="0"/>
                        </a:spcAft>
                      </a:pPr>
                      <a:r>
                        <a:rPr lang="zh-CN" sz="1200" kern="100">
                          <a:effectLst/>
                        </a:rPr>
                        <a:t>操作</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spcAft>
                          <a:spcPts val="0"/>
                        </a:spcAft>
                      </a:pPr>
                      <a:r>
                        <a:rPr lang="en-US" sz="1200" kern="100">
                          <a:effectLst/>
                        </a:rPr>
                        <a:t>O</a:t>
                      </a:r>
                      <a:r>
                        <a:rPr lang="en-US" sz="1200" kern="100" baseline="-25000">
                          <a:effectLst/>
                        </a:rPr>
                        <a:t>111</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spcAft>
                          <a:spcPts val="0"/>
                        </a:spcAft>
                      </a:pPr>
                      <a:r>
                        <a:rPr lang="en-US" sz="1200" kern="100">
                          <a:effectLst/>
                        </a:rPr>
                        <a:t>O</a:t>
                      </a:r>
                      <a:r>
                        <a:rPr lang="en-US" sz="1200" kern="100" baseline="-25000">
                          <a:effectLst/>
                        </a:rPr>
                        <a:t>215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spcAft>
                          <a:spcPts val="0"/>
                        </a:spcAft>
                      </a:pPr>
                      <a:r>
                        <a:rPr lang="en-US" sz="1200" kern="100">
                          <a:effectLst/>
                        </a:rPr>
                        <a:t>O</a:t>
                      </a:r>
                      <a:r>
                        <a:rPr lang="en-US" sz="1200" kern="100" baseline="-25000">
                          <a:effectLst/>
                        </a:rPr>
                        <a:t>312</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spcAft>
                          <a:spcPts val="0"/>
                        </a:spcAft>
                      </a:pPr>
                      <a:r>
                        <a:rPr lang="en-US" sz="1200" kern="100">
                          <a:effectLst/>
                        </a:rPr>
                        <a:t>O</a:t>
                      </a:r>
                      <a:r>
                        <a:rPr lang="en-US" sz="1200" kern="100" baseline="-25000">
                          <a:effectLst/>
                        </a:rPr>
                        <a:t>411</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spcAft>
                          <a:spcPts val="0"/>
                        </a:spcAft>
                      </a:pPr>
                      <a:r>
                        <a:rPr lang="en-US" sz="1200" kern="100">
                          <a:effectLst/>
                        </a:rPr>
                        <a:t>O</a:t>
                      </a:r>
                      <a:r>
                        <a:rPr lang="en-US" sz="1200" kern="100" baseline="-25000">
                          <a:effectLst/>
                        </a:rPr>
                        <a:t>123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spcAft>
                          <a:spcPts val="0"/>
                        </a:spcAft>
                      </a:pPr>
                      <a:r>
                        <a:rPr lang="en-US" sz="1200" kern="100" dirty="0">
                          <a:effectLst/>
                        </a:rPr>
                        <a:t>O</a:t>
                      </a:r>
                      <a:r>
                        <a:rPr lang="en-US" sz="1200" kern="100" baseline="-25000" dirty="0">
                          <a:effectLst/>
                        </a:rPr>
                        <a:t>226</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spcAft>
                          <a:spcPts val="0"/>
                        </a:spcAft>
                      </a:pPr>
                      <a:r>
                        <a:rPr lang="en-US" sz="1200" kern="100" dirty="0">
                          <a:effectLst/>
                        </a:rPr>
                        <a:t>O</a:t>
                      </a:r>
                      <a:r>
                        <a:rPr lang="en-US" sz="1200" kern="100" baseline="-25000" dirty="0">
                          <a:effectLst/>
                        </a:rPr>
                        <a:t>328</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spcAft>
                          <a:spcPts val="0"/>
                        </a:spcAft>
                      </a:pPr>
                      <a:r>
                        <a:rPr lang="en-US" sz="1200" kern="100" dirty="0">
                          <a:effectLst/>
                        </a:rPr>
                        <a:t>O</a:t>
                      </a:r>
                      <a:r>
                        <a:rPr lang="en-US" sz="1200" kern="100" baseline="-25000" dirty="0">
                          <a:effectLst/>
                        </a:rPr>
                        <a:t>424</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189297917"/>
                  </a:ext>
                </a:extLst>
              </a:tr>
            </a:tbl>
          </a:graphicData>
        </a:graphic>
      </p:graphicFrame>
    </p:spTree>
    <p:extLst>
      <p:ext uri="{BB962C8B-B14F-4D97-AF65-F5344CB8AC3E}">
        <p14:creationId xmlns:p14="http://schemas.microsoft.com/office/powerpoint/2010/main" val="36719252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53" presetClass="entr" presetSubtype="16" fill="hold"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animEffect transition="in" filter="wipe(down)">
                                      <p:cBhvr>
                                        <p:cTn id="21" dur="500"/>
                                        <p:tgtEl>
                                          <p:spTgt spid="4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par>
                                <p:cTn id="25" presetID="10" presetClass="entr" presetSubtype="0" fill="hold" nodeType="with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500"/>
                                        <p:tgtEl>
                                          <p:spTgt spid="53"/>
                                        </p:tgtEl>
                                      </p:cBhvr>
                                    </p:animEffect>
                                  </p:childTnLst>
                                </p:cTn>
                              </p:par>
                            </p:childTnLst>
                          </p:cTn>
                        </p:par>
                        <p:par>
                          <p:cTn id="28" fill="hold">
                            <p:stCondLst>
                              <p:cond delay="1000"/>
                            </p:stCondLst>
                            <p:childTnLst>
                              <p:par>
                                <p:cTn id="29" presetID="53" presetClass="entr" presetSubtype="16" fill="hold" nodeType="after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p:cTn id="31" dur="500" fill="hold"/>
                                        <p:tgtEl>
                                          <p:spTgt spid="32"/>
                                        </p:tgtEl>
                                        <p:attrNameLst>
                                          <p:attrName>ppt_w</p:attrName>
                                        </p:attrNameLst>
                                      </p:cBhvr>
                                      <p:tavLst>
                                        <p:tav tm="0">
                                          <p:val>
                                            <p:fltVal val="0"/>
                                          </p:val>
                                        </p:tav>
                                        <p:tav tm="100000">
                                          <p:val>
                                            <p:strVal val="#ppt_w"/>
                                          </p:val>
                                        </p:tav>
                                      </p:tavLst>
                                    </p:anim>
                                    <p:anim calcmode="lin" valueType="num">
                                      <p:cBhvr>
                                        <p:cTn id="32" dur="500" fill="hold"/>
                                        <p:tgtEl>
                                          <p:spTgt spid="32"/>
                                        </p:tgtEl>
                                        <p:attrNameLst>
                                          <p:attrName>ppt_h</p:attrName>
                                        </p:attrNameLst>
                                      </p:cBhvr>
                                      <p:tavLst>
                                        <p:tav tm="0">
                                          <p:val>
                                            <p:fltVal val="0"/>
                                          </p:val>
                                        </p:tav>
                                        <p:tav tm="100000">
                                          <p:val>
                                            <p:strVal val="#ppt_h"/>
                                          </p:val>
                                        </p:tav>
                                      </p:tavLst>
                                    </p:anim>
                                    <p:animEffect transition="in" filter="fade">
                                      <p:cBhvr>
                                        <p:cTn id="33" dur="500"/>
                                        <p:tgtEl>
                                          <p:spTgt spid="32"/>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50"/>
                                        </p:tgtEl>
                                        <p:attrNameLst>
                                          <p:attrName>style.visibility</p:attrName>
                                        </p:attrNameLst>
                                      </p:cBhvr>
                                      <p:to>
                                        <p:strVal val="visible"/>
                                      </p:to>
                                    </p:set>
                                    <p:animEffect transition="in" filter="wipe(down)">
                                      <p:cBhvr>
                                        <p:cTn id="36" dur="500"/>
                                        <p:tgtEl>
                                          <p:spTgt spid="5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fade">
                                      <p:cBhvr>
                                        <p:cTn id="39" dur="500"/>
                                        <p:tgtEl>
                                          <p:spTgt spid="45"/>
                                        </p:tgtEl>
                                      </p:cBhvr>
                                    </p:animEffect>
                                  </p:childTnLst>
                                </p:cTn>
                              </p:par>
                              <p:par>
                                <p:cTn id="40" presetID="10" presetClass="entr" presetSubtype="0" fill="hold" nodeType="withEffect">
                                  <p:stCondLst>
                                    <p:cond delay="0"/>
                                  </p:stCondLst>
                                  <p:childTnLst>
                                    <p:set>
                                      <p:cBhvr>
                                        <p:cTn id="41" dur="1" fill="hold">
                                          <p:stCondLst>
                                            <p:cond delay="0"/>
                                          </p:stCondLst>
                                        </p:cTn>
                                        <p:tgtEl>
                                          <p:spTgt spid="55"/>
                                        </p:tgtEl>
                                        <p:attrNameLst>
                                          <p:attrName>style.visibility</p:attrName>
                                        </p:attrNameLst>
                                      </p:cBhvr>
                                      <p:to>
                                        <p:strVal val="visible"/>
                                      </p:to>
                                    </p:set>
                                    <p:animEffect transition="in" filter="fade">
                                      <p:cBhvr>
                                        <p:cTn id="42"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1" grpId="0"/>
      <p:bldP spid="45" grpId="0"/>
      <p:bldP spid="48" grpId="0"/>
      <p:bldP spid="5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2"/>
          <p:cNvSpPr txBox="1">
            <a:spLocks noChangeArrowheads="1"/>
          </p:cNvSpPr>
          <p:nvPr/>
        </p:nvSpPr>
        <p:spPr bwMode="auto">
          <a:xfrm>
            <a:off x="3787173" y="290122"/>
            <a:ext cx="1569660"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charset="0"/>
              <a:buNone/>
            </a:pPr>
            <a:r>
              <a:rPr lang="zh-CN" altLang="en-US" b="1" dirty="0">
                <a:solidFill>
                  <a:schemeClr val="accent2"/>
                </a:solidFill>
              </a:rPr>
              <a:t>遗传模拟退火算法</a:t>
            </a:r>
            <a:endParaRPr lang="en-US" altLang="zh-CN" b="1" dirty="0">
              <a:solidFill>
                <a:schemeClr val="accent2"/>
              </a:solidFill>
            </a:endParaRPr>
          </a:p>
        </p:txBody>
      </p:sp>
      <p:cxnSp>
        <p:nvCxnSpPr>
          <p:cNvPr id="4" name="直接连接符 3"/>
          <p:cNvCxnSpPr/>
          <p:nvPr/>
        </p:nvCxnSpPr>
        <p:spPr>
          <a:xfrm>
            <a:off x="4219732" y="618713"/>
            <a:ext cx="69039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15"/>
          <p:cNvSpPr txBox="1"/>
          <p:nvPr/>
        </p:nvSpPr>
        <p:spPr>
          <a:xfrm flipH="1">
            <a:off x="481263" y="1223585"/>
            <a:ext cx="2695074" cy="377022"/>
          </a:xfrm>
          <a:prstGeom prst="rect">
            <a:avLst/>
          </a:prstGeom>
          <a:noFill/>
          <a:ln>
            <a:noFill/>
          </a:ln>
        </p:spPr>
        <p:txBody>
          <a:bodyPr wrap="square" lIns="68576" tIns="34288" rIns="68576" bIns="34288">
            <a:spAutoFit/>
          </a:bodyPr>
          <a:lstStyle>
            <a:defPPr>
              <a:defRPr lang="zh-CN"/>
            </a:defPPr>
            <a:lvl1pPr eaLnBrk="0" hangingPunct="0">
              <a:defRPr sz="2200" b="1">
                <a:solidFill>
                  <a:srgbClr val="333333"/>
                </a:solidFill>
                <a:latin typeface="微软雅黑" pitchFamily="34" charset="-122"/>
                <a:ea typeface="微软雅黑" pitchFamily="34" charset="-122"/>
              </a:defRPr>
            </a:lvl1pPr>
            <a:lvl2pPr marL="742950" indent="-285750" eaLnBrk="0" hangingPunct="0">
              <a:defRPr>
                <a:latin typeface="Arial" charset="0"/>
                <a:ea typeface="宋体" charset="-122"/>
              </a:defRPr>
            </a:lvl2pPr>
            <a:lvl3pPr marL="1143000" indent="-228600" eaLnBrk="0" hangingPunct="0">
              <a:defRPr>
                <a:latin typeface="Arial" charset="0"/>
                <a:ea typeface="宋体" charset="-122"/>
              </a:defRPr>
            </a:lvl3pPr>
            <a:lvl4pPr marL="1600200" indent="-228600" eaLnBrk="0" hangingPunct="0">
              <a:defRPr>
                <a:latin typeface="Arial" charset="0"/>
                <a:ea typeface="宋体" charset="-122"/>
              </a:defRPr>
            </a:lvl4pPr>
            <a:lvl5pPr marL="2057400" indent="-228600" eaLnBrk="0" hangingPunct="0">
              <a:defRPr>
                <a:latin typeface="Arial" charset="0"/>
                <a:ea typeface="宋体" charset="-122"/>
              </a:defRPr>
            </a:lvl5pPr>
            <a:lvl6pPr marL="2514600" indent="-228600" eaLnBrk="0" fontAlgn="base" hangingPunct="0">
              <a:spcBef>
                <a:spcPct val="0"/>
              </a:spcBef>
              <a:spcAft>
                <a:spcPct val="0"/>
              </a:spcAft>
              <a:defRPr>
                <a:latin typeface="Arial" charset="0"/>
                <a:ea typeface="宋体" charset="-122"/>
              </a:defRPr>
            </a:lvl6pPr>
            <a:lvl7pPr marL="2971800" indent="-228600" eaLnBrk="0" fontAlgn="base" hangingPunct="0">
              <a:spcBef>
                <a:spcPct val="0"/>
              </a:spcBef>
              <a:spcAft>
                <a:spcPct val="0"/>
              </a:spcAft>
              <a:defRPr>
                <a:latin typeface="Arial" charset="0"/>
                <a:ea typeface="宋体" charset="-122"/>
              </a:defRPr>
            </a:lvl7pPr>
            <a:lvl8pPr marL="3429000" indent="-228600" eaLnBrk="0" fontAlgn="base" hangingPunct="0">
              <a:spcBef>
                <a:spcPct val="0"/>
              </a:spcBef>
              <a:spcAft>
                <a:spcPct val="0"/>
              </a:spcAft>
              <a:defRPr>
                <a:latin typeface="Arial" charset="0"/>
                <a:ea typeface="宋体" charset="-122"/>
              </a:defRPr>
            </a:lvl8pPr>
            <a:lvl9pPr marL="3886200" indent="-228600" eaLnBrk="0" fontAlgn="base" hangingPunct="0">
              <a:spcBef>
                <a:spcPct val="0"/>
              </a:spcBef>
              <a:spcAft>
                <a:spcPct val="0"/>
              </a:spcAft>
              <a:defRPr>
                <a:latin typeface="Arial" charset="0"/>
                <a:ea typeface="宋体" charset="-122"/>
              </a:defRPr>
            </a:lvl9pPr>
          </a:lstStyle>
          <a:p>
            <a:r>
              <a:rPr lang="zh-CN" altLang="en-US" sz="2000" b="0" dirty="0">
                <a:solidFill>
                  <a:schemeClr val="tx1">
                    <a:lumMod val="75000"/>
                    <a:lumOff val="25000"/>
                  </a:schemeClr>
                </a:solidFill>
                <a:latin typeface="Microsoft YaHei" panose="020B0503020204020204" pitchFamily="34" charset="-122"/>
                <a:ea typeface="Microsoft YaHei" panose="020B0503020204020204" pitchFamily="34" charset="-122"/>
              </a:rPr>
              <a:t>适应度函数的确定</a:t>
            </a:r>
          </a:p>
        </p:txBody>
      </p:sp>
      <mc:AlternateContent xmlns:mc="http://schemas.openxmlformats.org/markup-compatibility/2006" xmlns:a14="http://schemas.microsoft.com/office/drawing/2010/main">
        <mc:Choice Requires="a14">
          <p:sp>
            <p:nvSpPr>
              <p:cNvPr id="11" name="TextBox 16"/>
              <p:cNvSpPr txBox="1"/>
              <p:nvPr/>
            </p:nvSpPr>
            <p:spPr>
              <a:xfrm>
                <a:off x="481263" y="1793883"/>
                <a:ext cx="6015790" cy="2320764"/>
              </a:xfrm>
              <a:prstGeom prst="rect">
                <a:avLst/>
              </a:prstGeom>
              <a:noFill/>
            </p:spPr>
            <p:txBody>
              <a:bodyPr wrap="square" rtlCol="0">
                <a:spAutoFit/>
              </a:bodyPr>
              <a:lstStyle/>
              <a:p>
                <a:pPr>
                  <a:lnSpc>
                    <a:spcPct val="150000"/>
                  </a:lnSpc>
                </a:pPr>
                <a:r>
                  <a:rPr lang="zh-CN" altLang="en-US" sz="1400" dirty="0">
                    <a:solidFill>
                      <a:schemeClr val="tx1">
                        <a:lumMod val="75000"/>
                        <a:lumOff val="25000"/>
                      </a:schemeClr>
                    </a:solidFill>
                    <a:latin typeface="Microsoft YaHei Light" panose="020B0502040204020203" pitchFamily="34" charset="-122"/>
                    <a:ea typeface="Microsoft YaHei Light" panose="020B0502040204020203" pitchFamily="34" charset="-122"/>
                  </a:rPr>
                  <a:t>本题目中所要求的目标函数为系统的工作效率，然而，我们无法计算在</a:t>
                </a:r>
                <a:r>
                  <a:rPr lang="en-US" altLang="zh-CN" sz="1400" dirty="0">
                    <a:solidFill>
                      <a:schemeClr val="tx1">
                        <a:lumMod val="75000"/>
                        <a:lumOff val="25000"/>
                      </a:schemeClr>
                    </a:solidFill>
                    <a:latin typeface="Microsoft YaHei Light" panose="020B0502040204020203" pitchFamily="34" charset="-122"/>
                    <a:ea typeface="Microsoft YaHei Light" panose="020B0502040204020203" pitchFamily="34" charset="-122"/>
                  </a:rPr>
                  <a:t>8</a:t>
                </a:r>
                <a:r>
                  <a:rPr lang="zh-CN" altLang="en-US" sz="1400" dirty="0">
                    <a:solidFill>
                      <a:schemeClr val="tx1">
                        <a:lumMod val="75000"/>
                        <a:lumOff val="25000"/>
                      </a:schemeClr>
                    </a:solidFill>
                    <a:latin typeface="Microsoft YaHei Light" panose="020B0502040204020203" pitchFamily="34" charset="-122"/>
                    <a:ea typeface="Microsoft YaHei Light" panose="020B0502040204020203" pitchFamily="34" charset="-122"/>
                  </a:rPr>
                  <a:t>小时的工作班次内所完成的工作件数，所以我们将目标函数变换为在完成一定物料件数例如</a:t>
                </a:r>
                <a:r>
                  <a:rPr lang="en-US" altLang="zh-CN" sz="1400" dirty="0">
                    <a:solidFill>
                      <a:schemeClr val="tx1">
                        <a:lumMod val="75000"/>
                        <a:lumOff val="25000"/>
                      </a:schemeClr>
                    </a:solidFill>
                    <a:latin typeface="Microsoft YaHei Light" panose="020B0502040204020203" pitchFamily="34" charset="-122"/>
                    <a:ea typeface="Microsoft YaHei Light" panose="020B0502040204020203" pitchFamily="34" charset="-122"/>
                  </a:rPr>
                  <a:t>380</a:t>
                </a:r>
                <a:r>
                  <a:rPr lang="zh-CN" altLang="en-US" sz="1400" dirty="0">
                    <a:solidFill>
                      <a:schemeClr val="tx1">
                        <a:lumMod val="75000"/>
                        <a:lumOff val="25000"/>
                      </a:schemeClr>
                    </a:solidFill>
                    <a:latin typeface="Microsoft YaHei Light" panose="020B0502040204020203" pitchFamily="34" charset="-122"/>
                    <a:ea typeface="Microsoft YaHei Light" panose="020B0502040204020203" pitchFamily="34" charset="-122"/>
                  </a:rPr>
                  <a:t>件所需要的完成时间，不断修改输入的物料件数，使得完成时间不断逼近</a:t>
                </a:r>
                <a:r>
                  <a:rPr lang="en-US" altLang="zh-CN" sz="1400" dirty="0">
                    <a:solidFill>
                      <a:schemeClr val="tx1">
                        <a:lumMod val="75000"/>
                        <a:lumOff val="25000"/>
                      </a:schemeClr>
                    </a:solidFill>
                    <a:latin typeface="Microsoft YaHei Light" panose="020B0502040204020203" pitchFamily="34" charset="-122"/>
                    <a:ea typeface="Microsoft YaHei Light" panose="020B0502040204020203" pitchFamily="34" charset="-122"/>
                  </a:rPr>
                  <a:t>8</a:t>
                </a:r>
                <a:r>
                  <a:rPr lang="zh-CN" altLang="en-US" sz="1400" dirty="0">
                    <a:solidFill>
                      <a:schemeClr val="tx1">
                        <a:lumMod val="75000"/>
                        <a:lumOff val="25000"/>
                      </a:schemeClr>
                    </a:solidFill>
                    <a:latin typeface="Microsoft YaHei Light" panose="020B0502040204020203" pitchFamily="34" charset="-122"/>
                    <a:ea typeface="Microsoft YaHei Light" panose="020B0502040204020203" pitchFamily="34" charset="-122"/>
                  </a:rPr>
                  <a:t>小时但又小于</a:t>
                </a:r>
                <a:r>
                  <a:rPr lang="en-US" altLang="zh-CN" sz="1400" dirty="0">
                    <a:solidFill>
                      <a:schemeClr val="tx1">
                        <a:lumMod val="75000"/>
                        <a:lumOff val="25000"/>
                      </a:schemeClr>
                    </a:solidFill>
                    <a:latin typeface="Microsoft YaHei Light" panose="020B0502040204020203" pitchFamily="34" charset="-122"/>
                    <a:ea typeface="Microsoft YaHei Light" panose="020B0502040204020203" pitchFamily="34" charset="-122"/>
                  </a:rPr>
                  <a:t>8</a:t>
                </a:r>
                <a:r>
                  <a:rPr lang="zh-CN" altLang="en-US" sz="1400" dirty="0">
                    <a:solidFill>
                      <a:schemeClr val="tx1">
                        <a:lumMod val="75000"/>
                        <a:lumOff val="25000"/>
                      </a:schemeClr>
                    </a:solidFill>
                    <a:latin typeface="Microsoft YaHei Light" panose="020B0502040204020203" pitchFamily="34" charset="-122"/>
                    <a:ea typeface="Microsoft YaHei Light" panose="020B0502040204020203" pitchFamily="34" charset="-122"/>
                  </a:rPr>
                  <a:t>小时。将最逼近</a:t>
                </a:r>
                <a:r>
                  <a:rPr lang="en-US" altLang="zh-CN" sz="1400" dirty="0">
                    <a:solidFill>
                      <a:schemeClr val="tx1">
                        <a:lumMod val="75000"/>
                        <a:lumOff val="25000"/>
                      </a:schemeClr>
                    </a:solidFill>
                    <a:latin typeface="Microsoft YaHei Light" panose="020B0502040204020203" pitchFamily="34" charset="-122"/>
                    <a:ea typeface="Microsoft YaHei Light" panose="020B0502040204020203" pitchFamily="34" charset="-122"/>
                  </a:rPr>
                  <a:t>8</a:t>
                </a:r>
                <a:r>
                  <a:rPr lang="zh-CN" altLang="en-US" sz="1400" dirty="0">
                    <a:solidFill>
                      <a:schemeClr val="tx1">
                        <a:lumMod val="75000"/>
                        <a:lumOff val="25000"/>
                      </a:schemeClr>
                    </a:solidFill>
                    <a:latin typeface="Microsoft YaHei Light" panose="020B0502040204020203" pitchFamily="34" charset="-122"/>
                    <a:ea typeface="Microsoft YaHei Light" panose="020B0502040204020203" pitchFamily="34" charset="-122"/>
                  </a:rPr>
                  <a:t>小时的工作时间作为最优解，将其所对应的工序表作为最优动态调度方案。</a:t>
                </a:r>
              </a:p>
              <a:p>
                <a:pPr>
                  <a:lnSpc>
                    <a:spcPct val="150000"/>
                  </a:lnSpc>
                </a:pPr>
                <a:r>
                  <a:rPr lang="zh-CN" altLang="en-US" sz="1400" dirty="0">
                    <a:solidFill>
                      <a:schemeClr val="tx1">
                        <a:lumMod val="75000"/>
                        <a:lumOff val="25000"/>
                      </a:schemeClr>
                    </a:solidFill>
                    <a:latin typeface="Microsoft YaHei Light" panose="020B0502040204020203" pitchFamily="34" charset="-122"/>
                    <a:ea typeface="Microsoft YaHei Light" panose="020B0502040204020203" pitchFamily="34" charset="-122"/>
                  </a:rPr>
                  <a:t>然而，若将工作时间作为适应度函数，则适应度与工作时间成反比，所以选择</a:t>
                </a:r>
                <a14:m>
                  <m:oMath xmlns:m="http://schemas.openxmlformats.org/officeDocument/2006/math">
                    <m:sSub>
                      <m:sSubPr>
                        <m:ctrlPr>
                          <a:rPr lang="zh-CN" altLang="zh-CN" sz="1400" i="1">
                            <a:solidFill>
                              <a:schemeClr val="tx1">
                                <a:lumMod val="75000"/>
                                <a:lumOff val="25000"/>
                              </a:schemeClr>
                            </a:solidFill>
                            <a:latin typeface="Cambria Math" charset="0"/>
                            <a:ea typeface="Microsoft YaHei Light" panose="020B0502040204020203" pitchFamily="34" charset="-122"/>
                          </a:rPr>
                        </m:ctrlPr>
                      </m:sSubPr>
                      <m:e>
                        <m:r>
                          <a:rPr lang="en-US" altLang="zh-CN" sz="1400">
                            <a:solidFill>
                              <a:schemeClr val="tx1">
                                <a:lumMod val="75000"/>
                                <a:lumOff val="25000"/>
                              </a:schemeClr>
                            </a:solidFill>
                            <a:latin typeface="Cambria Math" panose="02040503050406030204" pitchFamily="18" charset="0"/>
                            <a:ea typeface="Microsoft YaHei Light" panose="020B0502040204020203" pitchFamily="34" charset="-122"/>
                          </a:rPr>
                          <m:t>𝑓</m:t>
                        </m:r>
                      </m:e>
                      <m:sub>
                        <m:r>
                          <a:rPr lang="en-US" altLang="zh-CN" sz="1400">
                            <a:solidFill>
                              <a:schemeClr val="tx1">
                                <a:lumMod val="75000"/>
                                <a:lumOff val="25000"/>
                              </a:schemeClr>
                            </a:solidFill>
                            <a:latin typeface="Cambria Math" panose="02040503050406030204" pitchFamily="18" charset="0"/>
                            <a:ea typeface="Microsoft YaHei Light" panose="020B0502040204020203" pitchFamily="34" charset="-122"/>
                          </a:rPr>
                          <m:t>𝑖</m:t>
                        </m:r>
                      </m:sub>
                    </m:sSub>
                    <m:r>
                      <a:rPr lang="en-US" altLang="zh-CN" sz="1400">
                        <a:solidFill>
                          <a:schemeClr val="tx1">
                            <a:lumMod val="75000"/>
                            <a:lumOff val="25000"/>
                          </a:schemeClr>
                        </a:solidFill>
                        <a:latin typeface="Cambria Math" panose="02040503050406030204" pitchFamily="18" charset="0"/>
                        <a:ea typeface="Microsoft YaHei Light" panose="020B0502040204020203" pitchFamily="34" charset="-122"/>
                      </a:rPr>
                      <m:t>=</m:t>
                    </m:r>
                    <m:sSub>
                      <m:sSubPr>
                        <m:ctrlPr>
                          <a:rPr lang="zh-CN" altLang="zh-CN" sz="1400" i="1">
                            <a:solidFill>
                              <a:schemeClr val="tx1">
                                <a:lumMod val="75000"/>
                                <a:lumOff val="25000"/>
                              </a:schemeClr>
                            </a:solidFill>
                            <a:latin typeface="Cambria Math" charset="0"/>
                            <a:ea typeface="Microsoft YaHei Light" panose="020B0502040204020203" pitchFamily="34" charset="-122"/>
                          </a:rPr>
                        </m:ctrlPr>
                      </m:sSubPr>
                      <m:e>
                        <m:r>
                          <a:rPr lang="en-US" altLang="zh-CN" sz="1400">
                            <a:solidFill>
                              <a:schemeClr val="tx1">
                                <a:lumMod val="75000"/>
                                <a:lumOff val="25000"/>
                              </a:schemeClr>
                            </a:solidFill>
                            <a:latin typeface="Cambria Math" panose="02040503050406030204" pitchFamily="18" charset="0"/>
                            <a:ea typeface="Microsoft YaHei Light" panose="020B0502040204020203" pitchFamily="34" charset="-122"/>
                          </a:rPr>
                          <m:t>𝑡</m:t>
                        </m:r>
                      </m:e>
                      <m:sub>
                        <m:r>
                          <a:rPr lang="en-US" altLang="zh-CN" sz="1400">
                            <a:solidFill>
                              <a:schemeClr val="tx1">
                                <a:lumMod val="75000"/>
                                <a:lumOff val="25000"/>
                              </a:schemeClr>
                            </a:solidFill>
                            <a:latin typeface="Cambria Math" panose="02040503050406030204" pitchFamily="18" charset="0"/>
                            <a:ea typeface="Microsoft YaHei Light" panose="020B0502040204020203" pitchFamily="34" charset="-122"/>
                          </a:rPr>
                          <m:t>𝑚𝑎𝑥</m:t>
                        </m:r>
                      </m:sub>
                    </m:sSub>
                    <m:r>
                      <a:rPr lang="en-US" altLang="zh-CN" sz="1400">
                        <a:solidFill>
                          <a:schemeClr val="tx1">
                            <a:lumMod val="75000"/>
                            <a:lumOff val="25000"/>
                          </a:schemeClr>
                        </a:solidFill>
                        <a:latin typeface="Cambria Math" panose="02040503050406030204" pitchFamily="18" charset="0"/>
                        <a:ea typeface="Microsoft YaHei Light" panose="020B0502040204020203" pitchFamily="34" charset="-122"/>
                      </a:rPr>
                      <m:t>−</m:t>
                    </m:r>
                    <m:sSub>
                      <m:sSubPr>
                        <m:ctrlPr>
                          <a:rPr lang="zh-CN" altLang="zh-CN" sz="1400" i="1">
                            <a:solidFill>
                              <a:schemeClr val="tx1">
                                <a:lumMod val="75000"/>
                                <a:lumOff val="25000"/>
                              </a:schemeClr>
                            </a:solidFill>
                            <a:latin typeface="Cambria Math" charset="0"/>
                            <a:ea typeface="Microsoft YaHei Light" panose="020B0502040204020203" pitchFamily="34" charset="-122"/>
                          </a:rPr>
                        </m:ctrlPr>
                      </m:sSubPr>
                      <m:e>
                        <m:r>
                          <a:rPr lang="en-US" altLang="zh-CN" sz="1400">
                            <a:solidFill>
                              <a:schemeClr val="tx1">
                                <a:lumMod val="75000"/>
                                <a:lumOff val="25000"/>
                              </a:schemeClr>
                            </a:solidFill>
                            <a:latin typeface="Cambria Math" panose="02040503050406030204" pitchFamily="18" charset="0"/>
                            <a:ea typeface="Microsoft YaHei Light" panose="020B0502040204020203" pitchFamily="34" charset="-122"/>
                          </a:rPr>
                          <m:t>𝑡</m:t>
                        </m:r>
                      </m:e>
                      <m:sub>
                        <m:r>
                          <a:rPr lang="en-US" altLang="zh-CN" sz="1400">
                            <a:solidFill>
                              <a:schemeClr val="tx1">
                                <a:lumMod val="75000"/>
                                <a:lumOff val="25000"/>
                              </a:schemeClr>
                            </a:solidFill>
                            <a:latin typeface="Cambria Math" panose="02040503050406030204" pitchFamily="18" charset="0"/>
                            <a:ea typeface="Microsoft YaHei Light" panose="020B0502040204020203" pitchFamily="34" charset="-122"/>
                          </a:rPr>
                          <m:t>𝑖</m:t>
                        </m:r>
                      </m:sub>
                    </m:sSub>
                  </m:oMath>
                </a14:m>
                <a:r>
                  <a:rPr lang="zh-CN" altLang="en-US" sz="1400" dirty="0">
                    <a:solidFill>
                      <a:schemeClr val="tx1">
                        <a:lumMod val="75000"/>
                        <a:lumOff val="25000"/>
                      </a:schemeClr>
                    </a:solidFill>
                    <a:latin typeface="Microsoft YaHei Light" panose="020B0502040204020203" pitchFamily="34" charset="-122"/>
                    <a:ea typeface="Microsoft YaHei Light" panose="020B0502040204020203" pitchFamily="34" charset="-122"/>
                  </a:rPr>
                  <a:t>作为本论文中适应度函数，以此对每个个体进行评价。 </a:t>
                </a:r>
              </a:p>
            </p:txBody>
          </p:sp>
        </mc:Choice>
        <mc:Fallback xmlns="">
          <p:sp>
            <p:nvSpPr>
              <p:cNvPr id="11" name="TextBox 16"/>
              <p:cNvSpPr txBox="1">
                <a:spLocks noRot="1" noChangeAspect="1" noMove="1" noResize="1" noEditPoints="1" noAdjustHandles="1" noChangeArrowheads="1" noChangeShapeType="1" noTextEdit="1"/>
              </p:cNvSpPr>
              <p:nvPr/>
            </p:nvSpPr>
            <p:spPr>
              <a:xfrm>
                <a:off x="481263" y="1793883"/>
                <a:ext cx="6015790" cy="2320764"/>
              </a:xfrm>
              <a:prstGeom prst="rect">
                <a:avLst/>
              </a:prstGeom>
              <a:blipFill>
                <a:blip r:embed="rId2"/>
                <a:stretch>
                  <a:fillRect l="-211" b="-1087"/>
                </a:stretch>
              </a:blipFill>
            </p:spPr>
            <p:txBody>
              <a:bodyPr/>
              <a:lstStyle/>
              <a:p>
                <a:r>
                  <a:rPr lang="zh-CN" altLang="en-US">
                    <a:noFill/>
                  </a:rPr>
                  <a:t> </a:t>
                </a:r>
              </a:p>
            </p:txBody>
          </p:sp>
        </mc:Fallback>
      </mc:AlternateContent>
      <p:grpSp>
        <p:nvGrpSpPr>
          <p:cNvPr id="15" name="组合 14">
            <a:extLst>
              <a:ext uri="{FF2B5EF4-FFF2-40B4-BE49-F238E27FC236}">
                <a16:creationId xmlns="" xmlns:a16="http://schemas.microsoft.com/office/drawing/2014/main" id="{4A717A26-0256-B443-911E-7FF65348BFA7}"/>
              </a:ext>
            </a:extLst>
          </p:cNvPr>
          <p:cNvGrpSpPr/>
          <p:nvPr/>
        </p:nvGrpSpPr>
        <p:grpSpPr>
          <a:xfrm>
            <a:off x="481263" y="1009634"/>
            <a:ext cx="8023927" cy="941943"/>
            <a:chOff x="481263" y="1009634"/>
            <a:chExt cx="8023927" cy="941943"/>
          </a:xfrm>
        </p:grpSpPr>
        <p:cxnSp>
          <p:nvCxnSpPr>
            <p:cNvPr id="7" name="直接连接符 6"/>
            <p:cNvCxnSpPr>
              <a:cxnSpLocks/>
            </p:cNvCxnSpPr>
            <p:nvPr/>
          </p:nvCxnSpPr>
          <p:spPr>
            <a:xfrm flipH="1">
              <a:off x="481263" y="1030308"/>
              <a:ext cx="6168739" cy="0"/>
            </a:xfrm>
            <a:prstGeom prst="line">
              <a:avLst/>
            </a:prstGeom>
            <a:ln w="38100">
              <a:solidFill>
                <a:srgbClr val="ED7D31"/>
              </a:solidFill>
            </a:ln>
          </p:spPr>
          <p:style>
            <a:lnRef idx="1">
              <a:schemeClr val="accent1"/>
            </a:lnRef>
            <a:fillRef idx="0">
              <a:schemeClr val="accent1"/>
            </a:fillRef>
            <a:effectRef idx="0">
              <a:schemeClr val="accent1"/>
            </a:effectRef>
            <a:fontRef idx="minor">
              <a:schemeClr val="tx1"/>
            </a:fontRef>
          </p:style>
        </p:cxnSp>
        <p:sp>
          <p:nvSpPr>
            <p:cNvPr id="12" name="Freeform 7"/>
            <p:cNvSpPr>
              <a:spLocks/>
            </p:cNvSpPr>
            <p:nvPr/>
          </p:nvSpPr>
          <p:spPr bwMode="auto">
            <a:xfrm>
              <a:off x="6640859" y="1009634"/>
              <a:ext cx="1864331" cy="941943"/>
            </a:xfrm>
            <a:custGeom>
              <a:avLst/>
              <a:gdLst>
                <a:gd name="T0" fmla="*/ 0 w 675"/>
                <a:gd name="T1" fmla="*/ 0 h 253"/>
                <a:gd name="T2" fmla="*/ 0 w 675"/>
                <a:gd name="T3" fmla="*/ 163 h 253"/>
                <a:gd name="T4" fmla="*/ 0 w 675"/>
                <a:gd name="T5" fmla="*/ 163 h 253"/>
                <a:gd name="T6" fmla="*/ 170 w 675"/>
                <a:gd name="T7" fmla="*/ 208 h 253"/>
                <a:gd name="T8" fmla="*/ 338 w 675"/>
                <a:gd name="T9" fmla="*/ 253 h 253"/>
                <a:gd name="T10" fmla="*/ 505 w 675"/>
                <a:gd name="T11" fmla="*/ 208 h 253"/>
                <a:gd name="T12" fmla="*/ 675 w 675"/>
                <a:gd name="T13" fmla="*/ 163 h 253"/>
                <a:gd name="T14" fmla="*/ 675 w 675"/>
                <a:gd name="T15" fmla="*/ 163 h 253"/>
                <a:gd name="T16" fmla="*/ 675 w 675"/>
                <a:gd name="T17" fmla="*/ 0 h 253"/>
                <a:gd name="T18" fmla="*/ 0 w 675"/>
                <a:gd name="T19"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5" h="253">
                  <a:moveTo>
                    <a:pt x="0" y="0"/>
                  </a:moveTo>
                  <a:lnTo>
                    <a:pt x="0" y="163"/>
                  </a:lnTo>
                  <a:lnTo>
                    <a:pt x="0" y="163"/>
                  </a:lnTo>
                  <a:lnTo>
                    <a:pt x="170" y="208"/>
                  </a:lnTo>
                  <a:lnTo>
                    <a:pt x="338" y="253"/>
                  </a:lnTo>
                  <a:lnTo>
                    <a:pt x="505" y="208"/>
                  </a:lnTo>
                  <a:lnTo>
                    <a:pt x="675" y="163"/>
                  </a:lnTo>
                  <a:lnTo>
                    <a:pt x="675" y="163"/>
                  </a:lnTo>
                  <a:lnTo>
                    <a:pt x="675" y="0"/>
                  </a:lnTo>
                  <a:lnTo>
                    <a:pt x="0" y="0"/>
                  </a:lnTo>
                  <a:close/>
                </a:path>
              </a:pathLst>
            </a:custGeom>
            <a:solidFill>
              <a:srgbClr val="ED7D31">
                <a:alpha val="80000"/>
              </a:srgbClr>
            </a:solidFill>
            <a:ln>
              <a:noFill/>
            </a:ln>
            <a:effectLst/>
          </p:spPr>
          <p:txBody>
            <a:bodyPr vert="horz" wrap="square" lIns="0" tIns="0" rIns="0" bIns="0" numCol="1" anchor="ctr" anchorCtr="1" compatLnSpc="1">
              <a:prstTxWarp prst="textNoShape">
                <a:avLst/>
              </a:prstTxWarp>
            </a:bodyPr>
            <a:lstStyle/>
            <a:p>
              <a:pPr lvl="0" algn="ctr"/>
              <a:r>
                <a:rPr lang="en-US" altLang="zh-CN" sz="4050" dirty="0">
                  <a:solidFill>
                    <a:prstClr val="white"/>
                  </a:solidFill>
                  <a:latin typeface="微软雅黑" pitchFamily="34" charset="-122"/>
                  <a:ea typeface="微软雅黑" pitchFamily="34" charset="-122"/>
                  <a:cs typeface="UKIJ Qolyazma" pitchFamily="18" charset="0"/>
                </a:rPr>
                <a:t>33.33</a:t>
              </a:r>
              <a:r>
                <a:rPr lang="en-US" altLang="zh-CN" sz="1800" dirty="0">
                  <a:solidFill>
                    <a:prstClr val="white"/>
                  </a:solidFill>
                  <a:latin typeface="微软雅黑" pitchFamily="34" charset="-122"/>
                  <a:ea typeface="微软雅黑" pitchFamily="34" charset="-122"/>
                  <a:cs typeface="UKIJ Qolyazma" pitchFamily="18" charset="0"/>
                </a:rPr>
                <a:t>%</a:t>
              </a:r>
              <a:endParaRPr lang="zh-CN" altLang="en-US" sz="1013" dirty="0">
                <a:latin typeface="微软雅黑" pitchFamily="34" charset="-122"/>
                <a:ea typeface="微软雅黑" pitchFamily="34" charset="-122"/>
              </a:endParaRPr>
            </a:p>
          </p:txBody>
        </p:sp>
      </p:grpSp>
    </p:spTree>
    <p:extLst>
      <p:ext uri="{BB962C8B-B14F-4D97-AF65-F5344CB8AC3E}">
        <p14:creationId xmlns:p14="http://schemas.microsoft.com/office/powerpoint/2010/main" val="18657566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airplan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additive="base">
                                        <p:cTn id="16" dur="500" fill="hold"/>
                                        <p:tgtEl>
                                          <p:spTgt spid="15"/>
                                        </p:tgtEl>
                                        <p:attrNameLst>
                                          <p:attrName>ppt_x</p:attrName>
                                        </p:attrNameLst>
                                      </p:cBhvr>
                                      <p:tavLst>
                                        <p:tav tm="0">
                                          <p:val>
                                            <p:strVal val="#ppt_x"/>
                                          </p:val>
                                        </p:tav>
                                        <p:tav tm="100000">
                                          <p:val>
                                            <p:strVal val="#ppt_x"/>
                                          </p:val>
                                        </p:tav>
                                      </p:tavLst>
                                    </p:anim>
                                    <p:anim calcmode="lin" valueType="num">
                                      <p:cBhvr additive="base">
                                        <p:cTn id="17" dur="500" fill="hold"/>
                                        <p:tgtEl>
                                          <p:spTgt spid="15"/>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10" presetClass="entr" presetSubtype="0" fill="hold" grpId="0" nodeType="afterEffect">
                                  <p:stCondLst>
                                    <p:cond delay="0"/>
                                  </p:stCondLst>
                                  <p:iterate type="lt">
                                    <p:tmPct val="10000"/>
                                  </p:iterate>
                                  <p:childTnLst>
                                    <p:set>
                                      <p:cBhvr>
                                        <p:cTn id="20" dur="1" fill="hold">
                                          <p:stCondLst>
                                            <p:cond delay="0"/>
                                          </p:stCondLst>
                                        </p:cTn>
                                        <p:tgtEl>
                                          <p:spTgt spid="10"/>
                                        </p:tgtEl>
                                        <p:attrNameLst>
                                          <p:attrName>style.visibility</p:attrName>
                                        </p:attrNameLst>
                                      </p:cBhvr>
                                      <p:to>
                                        <p:strVal val="visible"/>
                                      </p:to>
                                    </p:set>
                                    <p:animEffect transition="in" filter="fade">
                                      <p:cBhvr>
                                        <p:cTn id="21" dur="100"/>
                                        <p:tgtEl>
                                          <p:spTgt spid="10"/>
                                        </p:tgtEl>
                                      </p:cBhvr>
                                    </p:animEffect>
                                  </p:childTnLst>
                                </p:cTn>
                              </p:par>
                            </p:childTnLst>
                          </p:cTn>
                        </p:par>
                        <p:par>
                          <p:cTn id="22" fill="hold">
                            <p:stCondLst>
                              <p:cond delay="1170"/>
                            </p:stCondLst>
                            <p:childTnLst>
                              <p:par>
                                <p:cTn id="23" presetID="10" presetClass="entr" presetSubtype="0" fill="hold" grpId="0" nodeType="afterEffect">
                                  <p:stCondLst>
                                    <p:cond delay="0"/>
                                  </p:stCondLst>
                                  <p:iterate type="lt">
                                    <p:tmPct val="10000"/>
                                  </p:iterate>
                                  <p:childTnLst>
                                    <p:set>
                                      <p:cBhvr>
                                        <p:cTn id="24" dur="1" fill="hold">
                                          <p:stCondLst>
                                            <p:cond delay="0"/>
                                          </p:stCondLst>
                                        </p:cTn>
                                        <p:tgtEl>
                                          <p:spTgt spid="11"/>
                                        </p:tgtEl>
                                        <p:attrNameLst>
                                          <p:attrName>style.visibility</p:attrName>
                                        </p:attrNameLst>
                                      </p:cBhvr>
                                      <p:to>
                                        <p:strVal val="visible"/>
                                      </p:to>
                                    </p:set>
                                    <p:animEffect transition="in" filter="fade">
                                      <p:cBhvr>
                                        <p:cTn id="25" dur="1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2"/>
          <p:cNvSpPr txBox="1">
            <a:spLocks noChangeArrowheads="1"/>
          </p:cNvSpPr>
          <p:nvPr/>
        </p:nvSpPr>
        <p:spPr bwMode="auto">
          <a:xfrm>
            <a:off x="3787172" y="290122"/>
            <a:ext cx="1569660"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charset="0"/>
              <a:buNone/>
            </a:pPr>
            <a:r>
              <a:rPr lang="zh-CN" altLang="en-US" b="1" dirty="0">
                <a:solidFill>
                  <a:schemeClr val="accent2"/>
                </a:solidFill>
              </a:rPr>
              <a:t>遗传模拟退火算法</a:t>
            </a:r>
            <a:endParaRPr lang="en-US" altLang="zh-CN" b="1" dirty="0">
              <a:solidFill>
                <a:schemeClr val="accent2"/>
              </a:solidFill>
            </a:endParaRPr>
          </a:p>
        </p:txBody>
      </p:sp>
      <p:cxnSp>
        <p:nvCxnSpPr>
          <p:cNvPr id="4" name="直接连接符 3"/>
          <p:cNvCxnSpPr/>
          <p:nvPr/>
        </p:nvCxnSpPr>
        <p:spPr>
          <a:xfrm>
            <a:off x="4226803" y="590204"/>
            <a:ext cx="69039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a:cxnSpLocks/>
          </p:cNvCxnSpPr>
          <p:nvPr/>
        </p:nvCxnSpPr>
        <p:spPr>
          <a:xfrm flipH="1">
            <a:off x="1924695" y="839328"/>
            <a:ext cx="6709166" cy="27222"/>
          </a:xfrm>
          <a:prstGeom prst="line">
            <a:avLst/>
          </a:prstGeom>
          <a:ln w="38100">
            <a:solidFill>
              <a:srgbClr val="5B9BD5"/>
            </a:solidFill>
          </a:ln>
        </p:spPr>
        <p:style>
          <a:lnRef idx="1">
            <a:schemeClr val="accent1"/>
          </a:lnRef>
          <a:fillRef idx="0">
            <a:schemeClr val="accent1"/>
          </a:fillRef>
          <a:effectRef idx="0">
            <a:schemeClr val="accent1"/>
          </a:effectRef>
          <a:fontRef idx="minor">
            <a:schemeClr val="tx1"/>
          </a:fontRef>
        </p:style>
      </p:cxnSp>
      <p:sp>
        <p:nvSpPr>
          <p:cNvPr id="8" name="TextBox 13"/>
          <p:cNvSpPr txBox="1"/>
          <p:nvPr/>
        </p:nvSpPr>
        <p:spPr>
          <a:xfrm flipH="1">
            <a:off x="1924695" y="945406"/>
            <a:ext cx="2090180" cy="377022"/>
          </a:xfrm>
          <a:prstGeom prst="rect">
            <a:avLst/>
          </a:prstGeom>
          <a:noFill/>
          <a:ln>
            <a:noFill/>
          </a:ln>
        </p:spPr>
        <p:txBody>
          <a:bodyPr wrap="square" lIns="68576" tIns="34288" rIns="68576" bIns="34288">
            <a:spAutoFit/>
          </a:bodyPr>
          <a:lstStyle>
            <a:defPPr>
              <a:defRPr lang="zh-CN"/>
            </a:defPPr>
            <a:lvl1pPr algn="ctr" eaLnBrk="0" hangingPunct="0">
              <a:defRPr sz="2200" b="1">
                <a:solidFill>
                  <a:srgbClr val="333333"/>
                </a:solidFill>
                <a:latin typeface="微软雅黑" pitchFamily="34" charset="-122"/>
                <a:ea typeface="微软雅黑" pitchFamily="34" charset="-122"/>
              </a:defRPr>
            </a:lvl1pPr>
            <a:lvl2pPr marL="742950" indent="-285750" eaLnBrk="0" hangingPunct="0">
              <a:defRPr>
                <a:latin typeface="Arial" charset="0"/>
                <a:ea typeface="宋体" charset="-122"/>
              </a:defRPr>
            </a:lvl2pPr>
            <a:lvl3pPr marL="1143000" indent="-228600" eaLnBrk="0" hangingPunct="0">
              <a:defRPr>
                <a:latin typeface="Arial" charset="0"/>
                <a:ea typeface="宋体" charset="-122"/>
              </a:defRPr>
            </a:lvl3pPr>
            <a:lvl4pPr marL="1600200" indent="-228600" eaLnBrk="0" hangingPunct="0">
              <a:defRPr>
                <a:latin typeface="Arial" charset="0"/>
                <a:ea typeface="宋体" charset="-122"/>
              </a:defRPr>
            </a:lvl4pPr>
            <a:lvl5pPr marL="2057400" indent="-228600" eaLnBrk="0" hangingPunct="0">
              <a:defRPr>
                <a:latin typeface="Arial" charset="0"/>
                <a:ea typeface="宋体" charset="-122"/>
              </a:defRPr>
            </a:lvl5pPr>
            <a:lvl6pPr marL="2514600" indent="-228600" eaLnBrk="0" fontAlgn="base" hangingPunct="0">
              <a:spcBef>
                <a:spcPct val="0"/>
              </a:spcBef>
              <a:spcAft>
                <a:spcPct val="0"/>
              </a:spcAft>
              <a:defRPr>
                <a:latin typeface="Arial" charset="0"/>
                <a:ea typeface="宋体" charset="-122"/>
              </a:defRPr>
            </a:lvl6pPr>
            <a:lvl7pPr marL="2971800" indent="-228600" eaLnBrk="0" fontAlgn="base" hangingPunct="0">
              <a:spcBef>
                <a:spcPct val="0"/>
              </a:spcBef>
              <a:spcAft>
                <a:spcPct val="0"/>
              </a:spcAft>
              <a:defRPr>
                <a:latin typeface="Arial" charset="0"/>
                <a:ea typeface="宋体" charset="-122"/>
              </a:defRPr>
            </a:lvl7pPr>
            <a:lvl8pPr marL="3429000" indent="-228600" eaLnBrk="0" fontAlgn="base" hangingPunct="0">
              <a:spcBef>
                <a:spcPct val="0"/>
              </a:spcBef>
              <a:spcAft>
                <a:spcPct val="0"/>
              </a:spcAft>
              <a:defRPr>
                <a:latin typeface="Arial" charset="0"/>
                <a:ea typeface="宋体" charset="-122"/>
              </a:defRPr>
            </a:lvl8pPr>
            <a:lvl9pPr marL="3886200" indent="-228600" eaLnBrk="0" fontAlgn="base" hangingPunct="0">
              <a:spcBef>
                <a:spcPct val="0"/>
              </a:spcBef>
              <a:spcAft>
                <a:spcPct val="0"/>
              </a:spcAft>
              <a:defRPr>
                <a:latin typeface="Arial" charset="0"/>
                <a:ea typeface="宋体" charset="-122"/>
              </a:defRPr>
            </a:lvl9pPr>
          </a:lstStyle>
          <a:p>
            <a:pPr algn="l"/>
            <a:r>
              <a:rPr lang="zh-CN" altLang="en-US" sz="2000" dirty="0">
                <a:solidFill>
                  <a:schemeClr val="tx1">
                    <a:lumMod val="75000"/>
                    <a:lumOff val="25000"/>
                  </a:schemeClr>
                </a:solidFill>
                <a:latin typeface="Microsoft YaHei Light" panose="020B0502040204020203" pitchFamily="34" charset="-122"/>
                <a:ea typeface="Microsoft YaHei Light" panose="020B0502040204020203" pitchFamily="34" charset="-122"/>
              </a:rPr>
              <a:t>选择再生个体</a:t>
            </a:r>
          </a:p>
        </p:txBody>
      </p:sp>
      <mc:AlternateContent xmlns:mc="http://schemas.openxmlformats.org/markup-compatibility/2006" xmlns:a14="http://schemas.microsoft.com/office/drawing/2010/main">
        <mc:Choice Requires="a14">
          <p:sp>
            <p:nvSpPr>
              <p:cNvPr id="9" name="TextBox 14"/>
              <p:cNvSpPr txBox="1"/>
              <p:nvPr/>
            </p:nvSpPr>
            <p:spPr>
              <a:xfrm>
                <a:off x="1924695" y="1322428"/>
                <a:ext cx="6709166" cy="3043525"/>
              </a:xfrm>
              <a:prstGeom prst="rect">
                <a:avLst/>
              </a:prstGeom>
              <a:noFill/>
            </p:spPr>
            <p:txBody>
              <a:bodyPr wrap="square" rtlCol="0">
                <a:spAutoFit/>
              </a:bodyPr>
              <a:lstStyle/>
              <a:p>
                <a:pPr>
                  <a:lnSpc>
                    <a:spcPct val="150000"/>
                  </a:lnSpc>
                </a:pPr>
                <a:r>
                  <a:rPr lang="zh-CN" altLang="en-US" sz="1300" dirty="0">
                    <a:solidFill>
                      <a:schemeClr val="tx1">
                        <a:lumMod val="75000"/>
                        <a:lumOff val="25000"/>
                      </a:schemeClr>
                    </a:solidFill>
                    <a:latin typeface="Microsoft YaHei Light" panose="020B0502040204020203" pitchFamily="34" charset="-122"/>
                    <a:ea typeface="Microsoft YaHei Light" panose="020B0502040204020203" pitchFamily="34" charset="-122"/>
                  </a:rPr>
                  <a:t>利用轮盘赌法，对个体进行初步选择，将适应度低的个体淘汰掉。其基本原理是个体适应度与其被选中的概率成正比，若种群大小为</a:t>
                </a:r>
                <a:r>
                  <a:rPr lang="en-US" altLang="zh-CN" sz="1300" dirty="0">
                    <a:solidFill>
                      <a:schemeClr val="tx1">
                        <a:lumMod val="75000"/>
                        <a:lumOff val="25000"/>
                      </a:schemeClr>
                    </a:solidFill>
                    <a:latin typeface="Microsoft YaHei Light" panose="020B0502040204020203" pitchFamily="34" charset="-122"/>
                    <a:ea typeface="Microsoft YaHei Light" panose="020B0502040204020203" pitchFamily="34" charset="-122"/>
                  </a:rPr>
                  <a:t>N</a:t>
                </a:r>
                <a:r>
                  <a:rPr lang="zh-CN" altLang="en-US" sz="1300" dirty="0">
                    <a:solidFill>
                      <a:schemeClr val="tx1">
                        <a:lumMod val="75000"/>
                        <a:lumOff val="25000"/>
                      </a:schemeClr>
                    </a:solidFill>
                    <a:latin typeface="Microsoft YaHei Light" panose="020B0502040204020203" pitchFamily="34" charset="-122"/>
                    <a:ea typeface="Microsoft YaHei Light" panose="020B0502040204020203" pitchFamily="34" charset="-122"/>
                  </a:rPr>
                  <a:t>，每个个体的适应度为</a:t>
                </a:r>
                <a:r>
                  <a:rPr lang="en-US" altLang="zh-CN" sz="1300" dirty="0">
                    <a:solidFill>
                      <a:schemeClr val="tx1">
                        <a:lumMod val="75000"/>
                        <a:lumOff val="25000"/>
                      </a:schemeClr>
                    </a:solidFill>
                    <a:latin typeface="Microsoft YaHei Light" panose="020B0502040204020203" pitchFamily="34" charset="-122"/>
                    <a:ea typeface="Microsoft YaHei Light" panose="020B0502040204020203" pitchFamily="34" charset="-122"/>
                  </a:rPr>
                  <a:t>fi</a:t>
                </a:r>
                <a:r>
                  <a:rPr lang="zh-CN" altLang="en-US" sz="1300" dirty="0">
                    <a:solidFill>
                      <a:schemeClr val="tx1">
                        <a:lumMod val="75000"/>
                        <a:lumOff val="25000"/>
                      </a:schemeClr>
                    </a:solidFill>
                    <a:latin typeface="Microsoft YaHei Light" panose="020B0502040204020203" pitchFamily="34" charset="-122"/>
                    <a:ea typeface="Microsoft YaHei Light" panose="020B0502040204020203" pitchFamily="34" charset="-122"/>
                  </a:rPr>
                  <a:t>，则其被选中的概率为：</a:t>
                </a:r>
                <a:endParaRPr lang="en-US" altLang="zh-CN" sz="1300" dirty="0">
                  <a:solidFill>
                    <a:schemeClr val="tx1">
                      <a:lumMod val="75000"/>
                      <a:lumOff val="25000"/>
                    </a:schemeClr>
                  </a:solidFill>
                  <a:latin typeface="Microsoft YaHei Light" panose="020B0502040204020203" pitchFamily="34" charset="-122"/>
                  <a:ea typeface="Microsoft YaHei Light" panose="020B0502040204020203" pitchFamily="34" charset="-122"/>
                </a:endParaRPr>
              </a:p>
              <a:p>
                <a:pPr algn="ctr">
                  <a:lnSpc>
                    <a:spcPct val="150000"/>
                  </a:lnSpc>
                </a:pPr>
                <a14:m>
                  <m:oMath xmlns:m="http://schemas.openxmlformats.org/officeDocument/2006/math">
                    <m:sSub>
                      <m:sSubPr>
                        <m:ctrlPr>
                          <a:rPr lang="zh-CN" altLang="zh-CN" sz="1300" i="1">
                            <a:solidFill>
                              <a:schemeClr val="tx1">
                                <a:lumMod val="75000"/>
                                <a:lumOff val="25000"/>
                              </a:schemeClr>
                            </a:solidFill>
                            <a:latin typeface="Cambria Math" charset="0"/>
                            <a:ea typeface="Microsoft YaHei Light" panose="020B0502040204020203" pitchFamily="34" charset="-122"/>
                          </a:rPr>
                        </m:ctrlPr>
                      </m:sSubPr>
                      <m:e>
                        <m:r>
                          <a:rPr lang="en-US" altLang="zh-CN" sz="1300">
                            <a:solidFill>
                              <a:schemeClr val="tx1">
                                <a:lumMod val="75000"/>
                                <a:lumOff val="25000"/>
                              </a:schemeClr>
                            </a:solidFill>
                            <a:latin typeface="Cambria Math" panose="02040503050406030204" pitchFamily="18" charset="0"/>
                            <a:ea typeface="Microsoft YaHei Light" panose="020B0502040204020203" pitchFamily="34" charset="-122"/>
                          </a:rPr>
                          <m:t>𝑃</m:t>
                        </m:r>
                      </m:e>
                      <m:sub>
                        <m:r>
                          <a:rPr lang="en-US" altLang="zh-CN" sz="1300">
                            <a:solidFill>
                              <a:schemeClr val="tx1">
                                <a:lumMod val="75000"/>
                                <a:lumOff val="25000"/>
                              </a:schemeClr>
                            </a:solidFill>
                            <a:latin typeface="Cambria Math" panose="02040503050406030204" pitchFamily="18" charset="0"/>
                            <a:ea typeface="Microsoft YaHei Light" panose="020B0502040204020203" pitchFamily="34" charset="-122"/>
                          </a:rPr>
                          <m:t>𝑖</m:t>
                        </m:r>
                      </m:sub>
                    </m:sSub>
                    <m:r>
                      <a:rPr lang="en-US" altLang="zh-CN" sz="1300">
                        <a:solidFill>
                          <a:schemeClr val="tx1">
                            <a:lumMod val="75000"/>
                            <a:lumOff val="25000"/>
                          </a:schemeClr>
                        </a:solidFill>
                        <a:latin typeface="Cambria Math" panose="02040503050406030204" pitchFamily="18" charset="0"/>
                        <a:ea typeface="Microsoft YaHei Light" panose="020B0502040204020203" pitchFamily="34" charset="-122"/>
                      </a:rPr>
                      <m:t>=</m:t>
                    </m:r>
                    <m:f>
                      <m:fPr>
                        <m:ctrlPr>
                          <a:rPr lang="zh-CN" altLang="zh-CN" sz="1300" i="1">
                            <a:solidFill>
                              <a:schemeClr val="tx1">
                                <a:lumMod val="75000"/>
                                <a:lumOff val="25000"/>
                              </a:schemeClr>
                            </a:solidFill>
                            <a:latin typeface="Cambria Math" charset="0"/>
                            <a:ea typeface="Microsoft YaHei Light" panose="020B0502040204020203" pitchFamily="34" charset="-122"/>
                          </a:rPr>
                        </m:ctrlPr>
                      </m:fPr>
                      <m:num>
                        <m:sSub>
                          <m:sSubPr>
                            <m:ctrlPr>
                              <a:rPr lang="zh-CN" altLang="zh-CN" sz="1300" i="1">
                                <a:solidFill>
                                  <a:schemeClr val="tx1">
                                    <a:lumMod val="75000"/>
                                    <a:lumOff val="25000"/>
                                  </a:schemeClr>
                                </a:solidFill>
                                <a:latin typeface="Cambria Math" charset="0"/>
                                <a:ea typeface="Microsoft YaHei Light" panose="020B0502040204020203" pitchFamily="34" charset="-122"/>
                              </a:rPr>
                            </m:ctrlPr>
                          </m:sSubPr>
                          <m:e>
                            <m:r>
                              <a:rPr lang="en-US" altLang="zh-CN" sz="1300">
                                <a:solidFill>
                                  <a:schemeClr val="tx1">
                                    <a:lumMod val="75000"/>
                                    <a:lumOff val="25000"/>
                                  </a:schemeClr>
                                </a:solidFill>
                                <a:latin typeface="Cambria Math" panose="02040503050406030204" pitchFamily="18" charset="0"/>
                                <a:ea typeface="Microsoft YaHei Light" panose="020B0502040204020203" pitchFamily="34" charset="-122"/>
                              </a:rPr>
                              <m:t>𝑓</m:t>
                            </m:r>
                          </m:e>
                          <m:sub>
                            <m:r>
                              <a:rPr lang="en-US" altLang="zh-CN" sz="1300">
                                <a:solidFill>
                                  <a:schemeClr val="tx1">
                                    <a:lumMod val="75000"/>
                                    <a:lumOff val="25000"/>
                                  </a:schemeClr>
                                </a:solidFill>
                                <a:latin typeface="Cambria Math" panose="02040503050406030204" pitchFamily="18" charset="0"/>
                                <a:ea typeface="Microsoft YaHei Light" panose="020B0502040204020203" pitchFamily="34" charset="-122"/>
                              </a:rPr>
                              <m:t>𝑖</m:t>
                            </m:r>
                          </m:sub>
                        </m:sSub>
                      </m:num>
                      <m:den>
                        <m:nary>
                          <m:naryPr>
                            <m:chr m:val="∑"/>
                            <m:limLoc m:val="undOvr"/>
                            <m:ctrlPr>
                              <a:rPr lang="zh-CN" altLang="zh-CN" sz="1300" i="1">
                                <a:solidFill>
                                  <a:schemeClr val="tx1">
                                    <a:lumMod val="75000"/>
                                    <a:lumOff val="25000"/>
                                  </a:schemeClr>
                                </a:solidFill>
                                <a:latin typeface="Cambria Math" charset="0"/>
                                <a:ea typeface="Microsoft YaHei Light" panose="020B0502040204020203" pitchFamily="34" charset="-122"/>
                              </a:rPr>
                            </m:ctrlPr>
                          </m:naryPr>
                          <m:sub>
                            <m:r>
                              <a:rPr lang="en-US" altLang="zh-CN" sz="1300">
                                <a:solidFill>
                                  <a:schemeClr val="tx1">
                                    <a:lumMod val="75000"/>
                                    <a:lumOff val="25000"/>
                                  </a:schemeClr>
                                </a:solidFill>
                                <a:latin typeface="Cambria Math" panose="02040503050406030204" pitchFamily="18" charset="0"/>
                                <a:ea typeface="Microsoft YaHei Light" panose="020B0502040204020203" pitchFamily="34" charset="-122"/>
                              </a:rPr>
                              <m:t>𝑘</m:t>
                            </m:r>
                            <m:r>
                              <a:rPr lang="en-US" altLang="zh-CN" sz="1300">
                                <a:solidFill>
                                  <a:schemeClr val="tx1">
                                    <a:lumMod val="75000"/>
                                    <a:lumOff val="25000"/>
                                  </a:schemeClr>
                                </a:solidFill>
                                <a:latin typeface="Cambria Math" panose="02040503050406030204" pitchFamily="18" charset="0"/>
                                <a:ea typeface="Microsoft YaHei Light" panose="020B0502040204020203" pitchFamily="34" charset="-122"/>
                              </a:rPr>
                              <m:t>=1</m:t>
                            </m:r>
                          </m:sub>
                          <m:sup>
                            <m:sSub>
                              <m:sSubPr>
                                <m:ctrlPr>
                                  <a:rPr lang="zh-CN" altLang="zh-CN" sz="1300" i="1">
                                    <a:solidFill>
                                      <a:schemeClr val="tx1">
                                        <a:lumMod val="75000"/>
                                        <a:lumOff val="25000"/>
                                      </a:schemeClr>
                                    </a:solidFill>
                                    <a:latin typeface="Cambria Math" charset="0"/>
                                    <a:ea typeface="Microsoft YaHei Light" panose="020B0502040204020203" pitchFamily="34" charset="-122"/>
                                  </a:rPr>
                                </m:ctrlPr>
                              </m:sSubPr>
                              <m:e>
                                <m:r>
                                  <a:rPr lang="en-US" altLang="zh-CN" sz="1300">
                                    <a:solidFill>
                                      <a:schemeClr val="tx1">
                                        <a:lumMod val="75000"/>
                                        <a:lumOff val="25000"/>
                                      </a:schemeClr>
                                    </a:solidFill>
                                    <a:latin typeface="Cambria Math" panose="02040503050406030204" pitchFamily="18" charset="0"/>
                                    <a:ea typeface="Microsoft YaHei Light" panose="020B0502040204020203" pitchFamily="34" charset="-122"/>
                                  </a:rPr>
                                  <m:t>𝑓</m:t>
                                </m:r>
                              </m:e>
                              <m:sub>
                                <m:r>
                                  <a:rPr lang="en-US" altLang="zh-CN" sz="1300">
                                    <a:solidFill>
                                      <a:schemeClr val="tx1">
                                        <a:lumMod val="75000"/>
                                        <a:lumOff val="25000"/>
                                      </a:schemeClr>
                                    </a:solidFill>
                                    <a:latin typeface="Cambria Math" panose="02040503050406030204" pitchFamily="18" charset="0"/>
                                    <a:ea typeface="Microsoft YaHei Light" panose="020B0502040204020203" pitchFamily="34" charset="-122"/>
                                  </a:rPr>
                                  <m:t>𝑖</m:t>
                                </m:r>
                              </m:sub>
                            </m:sSub>
                          </m:sup>
                          <m:e>
                            <m:sSub>
                              <m:sSubPr>
                                <m:ctrlPr>
                                  <a:rPr lang="zh-CN" altLang="zh-CN" sz="1300" i="1">
                                    <a:solidFill>
                                      <a:schemeClr val="tx1">
                                        <a:lumMod val="75000"/>
                                        <a:lumOff val="25000"/>
                                      </a:schemeClr>
                                    </a:solidFill>
                                    <a:latin typeface="Cambria Math" charset="0"/>
                                    <a:ea typeface="Microsoft YaHei Light" panose="020B0502040204020203" pitchFamily="34" charset="-122"/>
                                  </a:rPr>
                                </m:ctrlPr>
                              </m:sSubPr>
                              <m:e>
                                <m:r>
                                  <a:rPr lang="en-US" altLang="zh-CN" sz="1300">
                                    <a:solidFill>
                                      <a:schemeClr val="tx1">
                                        <a:lumMod val="75000"/>
                                        <a:lumOff val="25000"/>
                                      </a:schemeClr>
                                    </a:solidFill>
                                    <a:latin typeface="Cambria Math" panose="02040503050406030204" pitchFamily="18" charset="0"/>
                                    <a:ea typeface="Microsoft YaHei Light" panose="020B0502040204020203" pitchFamily="34" charset="-122"/>
                                  </a:rPr>
                                  <m:t>𝑓</m:t>
                                </m:r>
                              </m:e>
                              <m:sub>
                                <m:r>
                                  <a:rPr lang="en-US" altLang="zh-CN" sz="1300">
                                    <a:solidFill>
                                      <a:schemeClr val="tx1">
                                        <a:lumMod val="75000"/>
                                        <a:lumOff val="25000"/>
                                      </a:schemeClr>
                                    </a:solidFill>
                                    <a:latin typeface="Cambria Math" panose="02040503050406030204" pitchFamily="18" charset="0"/>
                                    <a:ea typeface="Microsoft YaHei Light" panose="020B0502040204020203" pitchFamily="34" charset="-122"/>
                                  </a:rPr>
                                  <m:t>𝑘</m:t>
                                </m:r>
                              </m:sub>
                            </m:sSub>
                          </m:e>
                        </m:nary>
                      </m:den>
                    </m:f>
                  </m:oMath>
                </a14:m>
                <a:r>
                  <a:rPr lang="zh-CN" altLang="zh-CN" sz="1300" dirty="0">
                    <a:solidFill>
                      <a:schemeClr val="tx1">
                        <a:lumMod val="75000"/>
                        <a:lumOff val="25000"/>
                      </a:schemeClr>
                    </a:solidFill>
                    <a:latin typeface="Microsoft YaHei Light" panose="020B0502040204020203" pitchFamily="34" charset="-122"/>
                    <a:ea typeface="Microsoft YaHei Light" panose="020B0502040204020203" pitchFamily="34" charset="-122"/>
                  </a:rPr>
                  <a:t> </a:t>
                </a:r>
                <a:endParaRPr lang="en-US" altLang="zh-CN" sz="1300" dirty="0">
                  <a:solidFill>
                    <a:schemeClr val="tx1">
                      <a:lumMod val="75000"/>
                      <a:lumOff val="25000"/>
                    </a:schemeClr>
                  </a:solidFill>
                  <a:latin typeface="Microsoft YaHei Light" panose="020B0502040204020203" pitchFamily="34" charset="-122"/>
                  <a:ea typeface="Microsoft YaHei Light" panose="020B0502040204020203" pitchFamily="34" charset="-122"/>
                </a:endParaRPr>
              </a:p>
              <a:p>
                <a:pPr>
                  <a:lnSpc>
                    <a:spcPct val="150000"/>
                  </a:lnSpc>
                </a:pPr>
                <a:r>
                  <a:rPr lang="zh-CN" altLang="en-US" sz="1300" dirty="0">
                    <a:solidFill>
                      <a:schemeClr val="tx1">
                        <a:lumMod val="75000"/>
                        <a:lumOff val="25000"/>
                      </a:schemeClr>
                    </a:solidFill>
                    <a:latin typeface="Microsoft YaHei Light" panose="020B0502040204020203" pitchFamily="34" charset="-122"/>
                    <a:ea typeface="Microsoft YaHei Light" panose="020B0502040204020203" pitchFamily="34" charset="-122"/>
                  </a:rPr>
                  <a:t>在得到每个工序表的概率后，将其转化为相应长度的区间分布于［</a:t>
                </a:r>
                <a:r>
                  <a:rPr lang="en-US" altLang="zh-CN" sz="1300" dirty="0">
                    <a:solidFill>
                      <a:schemeClr val="tx1">
                        <a:lumMod val="75000"/>
                        <a:lumOff val="25000"/>
                      </a:schemeClr>
                    </a:solidFill>
                    <a:latin typeface="Microsoft YaHei Light" panose="020B0502040204020203" pitchFamily="34" charset="-122"/>
                    <a:ea typeface="Microsoft YaHei Light" panose="020B0502040204020203" pitchFamily="34" charset="-122"/>
                  </a:rPr>
                  <a:t>0</a:t>
                </a:r>
                <a:r>
                  <a:rPr lang="zh-CN" altLang="en-US" sz="1300" dirty="0">
                    <a:solidFill>
                      <a:schemeClr val="tx1">
                        <a:lumMod val="75000"/>
                        <a:lumOff val="25000"/>
                      </a:schemeClr>
                    </a:solidFill>
                    <a:latin typeface="Microsoft YaHei Light" panose="020B0502040204020203" pitchFamily="34" charset="-122"/>
                    <a:ea typeface="Microsoft YaHei Light" panose="020B0502040204020203" pitchFamily="34" charset="-122"/>
                  </a:rPr>
                  <a:t>，</a:t>
                </a:r>
                <a:r>
                  <a:rPr lang="en-US" altLang="zh-CN" sz="1300" dirty="0">
                    <a:solidFill>
                      <a:schemeClr val="tx1">
                        <a:lumMod val="75000"/>
                        <a:lumOff val="25000"/>
                      </a:schemeClr>
                    </a:solidFill>
                    <a:latin typeface="Microsoft YaHei Light" panose="020B0502040204020203" pitchFamily="34" charset="-122"/>
                    <a:ea typeface="Microsoft YaHei Light" panose="020B0502040204020203" pitchFamily="34" charset="-122"/>
                  </a:rPr>
                  <a:t>1</a:t>
                </a:r>
                <a:r>
                  <a:rPr lang="zh-CN" altLang="en-US" sz="1300" dirty="0">
                    <a:solidFill>
                      <a:schemeClr val="tx1">
                        <a:lumMod val="75000"/>
                        <a:lumOff val="25000"/>
                      </a:schemeClr>
                    </a:solidFill>
                    <a:latin typeface="Microsoft YaHei Light" panose="020B0502040204020203" pitchFamily="34" charset="-122"/>
                    <a:ea typeface="Microsoft YaHei Light" panose="020B0502040204020203" pitchFamily="34" charset="-122"/>
                  </a:rPr>
                  <a:t>］上，同时均匀随机产生在［</a:t>
                </a:r>
                <a:r>
                  <a:rPr lang="en-US" altLang="zh-CN" sz="1300" dirty="0">
                    <a:solidFill>
                      <a:schemeClr val="tx1">
                        <a:lumMod val="75000"/>
                        <a:lumOff val="25000"/>
                      </a:schemeClr>
                    </a:solidFill>
                    <a:latin typeface="Microsoft YaHei Light" panose="020B0502040204020203" pitchFamily="34" charset="-122"/>
                    <a:ea typeface="Microsoft YaHei Light" panose="020B0502040204020203" pitchFamily="34" charset="-122"/>
                  </a:rPr>
                  <a:t>0</a:t>
                </a:r>
                <a:r>
                  <a:rPr lang="zh-CN" altLang="en-US" sz="1300" dirty="0">
                    <a:solidFill>
                      <a:schemeClr val="tx1">
                        <a:lumMod val="75000"/>
                        <a:lumOff val="25000"/>
                      </a:schemeClr>
                    </a:solidFill>
                    <a:latin typeface="Microsoft YaHei Light" panose="020B0502040204020203" pitchFamily="34" charset="-122"/>
                    <a:ea typeface="Microsoft YaHei Light" panose="020B0502040204020203" pitchFamily="34" charset="-122"/>
                  </a:rPr>
                  <a:t>，</a:t>
                </a:r>
                <a:r>
                  <a:rPr lang="en-US" altLang="zh-CN" sz="1300" dirty="0">
                    <a:solidFill>
                      <a:schemeClr val="tx1">
                        <a:lumMod val="75000"/>
                        <a:lumOff val="25000"/>
                      </a:schemeClr>
                    </a:solidFill>
                    <a:latin typeface="Microsoft YaHei Light" panose="020B0502040204020203" pitchFamily="34" charset="-122"/>
                    <a:ea typeface="Microsoft YaHei Light" panose="020B0502040204020203" pitchFamily="34" charset="-122"/>
                  </a:rPr>
                  <a:t>1</a:t>
                </a:r>
                <a:r>
                  <a:rPr lang="zh-CN" altLang="en-US" sz="1300" dirty="0">
                    <a:solidFill>
                      <a:schemeClr val="tx1">
                        <a:lumMod val="75000"/>
                        <a:lumOff val="25000"/>
                      </a:schemeClr>
                    </a:solidFill>
                    <a:latin typeface="Microsoft YaHei Light" panose="020B0502040204020203" pitchFamily="34" charset="-122"/>
                    <a:ea typeface="Microsoft YaHei Light" panose="020B0502040204020203" pitchFamily="34" charset="-122"/>
                  </a:rPr>
                  <a:t>］之间的</a:t>
                </a:r>
                <a:r>
                  <a:rPr lang="en-US" altLang="zh-CN" sz="1300" dirty="0">
                    <a:solidFill>
                      <a:schemeClr val="tx1">
                        <a:lumMod val="75000"/>
                        <a:lumOff val="25000"/>
                      </a:schemeClr>
                    </a:solidFill>
                    <a:latin typeface="Microsoft YaHei Light" panose="020B0502040204020203" pitchFamily="34" charset="-122"/>
                    <a:ea typeface="Microsoft YaHei Light" panose="020B0502040204020203" pitchFamily="34" charset="-122"/>
                  </a:rPr>
                  <a:t>N</a:t>
                </a:r>
                <a:r>
                  <a:rPr lang="zh-CN" altLang="en-US" sz="1300" dirty="0">
                    <a:solidFill>
                      <a:schemeClr val="tx1">
                        <a:lumMod val="75000"/>
                        <a:lumOff val="25000"/>
                      </a:schemeClr>
                    </a:solidFill>
                    <a:latin typeface="Microsoft YaHei Light" panose="020B0502040204020203" pitchFamily="34" charset="-122"/>
                    <a:ea typeface="Microsoft YaHei Light" panose="020B0502040204020203" pitchFamily="34" charset="-122"/>
                  </a:rPr>
                  <a:t>个随机数，在每个小区间里，对存在的随机数进行计数。若某个小区间内出现三个随机数，则此小区间对应的工序表重复三次，若小区间内无随机数，则对应的工序表被淘汰。由此，我们得到了</a:t>
                </a:r>
                <a:r>
                  <a:rPr lang="en-US" altLang="zh-CN" sz="1300" dirty="0">
                    <a:solidFill>
                      <a:schemeClr val="tx1">
                        <a:lumMod val="75000"/>
                        <a:lumOff val="25000"/>
                      </a:schemeClr>
                    </a:solidFill>
                    <a:latin typeface="Microsoft YaHei Light" panose="020B0502040204020203" pitchFamily="34" charset="-122"/>
                    <a:ea typeface="Microsoft YaHei Light" panose="020B0502040204020203" pitchFamily="34" charset="-122"/>
                  </a:rPr>
                  <a:t>N</a:t>
                </a:r>
                <a:r>
                  <a:rPr lang="zh-CN" altLang="en-US" sz="1300" dirty="0">
                    <a:solidFill>
                      <a:schemeClr val="tx1">
                        <a:lumMod val="75000"/>
                        <a:lumOff val="25000"/>
                      </a:schemeClr>
                    </a:solidFill>
                    <a:latin typeface="Microsoft YaHei Light" panose="020B0502040204020203" pitchFamily="34" charset="-122"/>
                    <a:ea typeface="Microsoft YaHei Light" panose="020B0502040204020203" pitchFamily="34" charset="-122"/>
                  </a:rPr>
                  <a:t>个存在重复工序表的临时子代。</a:t>
                </a:r>
              </a:p>
              <a:p>
                <a:pPr>
                  <a:lnSpc>
                    <a:spcPct val="150000"/>
                  </a:lnSpc>
                </a:pPr>
                <a:endParaRPr lang="zh-CN" altLang="en-US" sz="1400" dirty="0">
                  <a:solidFill>
                    <a:schemeClr val="tx1">
                      <a:lumMod val="75000"/>
                      <a:lumOff val="25000"/>
                    </a:schemeClr>
                  </a:solidFill>
                  <a:latin typeface="Microsoft YaHei Light" panose="020B0502040204020203" pitchFamily="34" charset="-122"/>
                  <a:ea typeface="Microsoft YaHei Light" panose="020B0502040204020203" pitchFamily="34" charset="-122"/>
                </a:endParaRPr>
              </a:p>
            </p:txBody>
          </p:sp>
        </mc:Choice>
        <mc:Fallback xmlns="">
          <p:sp>
            <p:nvSpPr>
              <p:cNvPr id="9" name="TextBox 14"/>
              <p:cNvSpPr txBox="1">
                <a:spLocks noRot="1" noChangeAspect="1" noMove="1" noResize="1" noEditPoints="1" noAdjustHandles="1" noChangeArrowheads="1" noChangeShapeType="1" noTextEdit="1"/>
              </p:cNvSpPr>
              <p:nvPr/>
            </p:nvSpPr>
            <p:spPr>
              <a:xfrm>
                <a:off x="1924695" y="1322428"/>
                <a:ext cx="6709166" cy="3043525"/>
              </a:xfrm>
              <a:prstGeom prst="rect">
                <a:avLst/>
              </a:prstGeom>
              <a:blipFill>
                <a:blip r:embed="rId2"/>
                <a:stretch>
                  <a:fillRect l="-189"/>
                </a:stretch>
              </a:blipFill>
            </p:spPr>
            <p:txBody>
              <a:bodyPr/>
              <a:lstStyle/>
              <a:p>
                <a:r>
                  <a:rPr lang="zh-CN" altLang="en-US">
                    <a:noFill/>
                  </a:rPr>
                  <a:t> </a:t>
                </a:r>
              </a:p>
            </p:txBody>
          </p:sp>
        </mc:Fallback>
      </mc:AlternateContent>
      <p:grpSp>
        <p:nvGrpSpPr>
          <p:cNvPr id="42" name="组合 41">
            <a:extLst>
              <a:ext uri="{FF2B5EF4-FFF2-40B4-BE49-F238E27FC236}">
                <a16:creationId xmlns="" xmlns:a16="http://schemas.microsoft.com/office/drawing/2014/main" id="{17003EBC-4B83-6F43-B80C-558733493F43}"/>
              </a:ext>
            </a:extLst>
          </p:cNvPr>
          <p:cNvGrpSpPr/>
          <p:nvPr/>
        </p:nvGrpSpPr>
        <p:grpSpPr>
          <a:xfrm>
            <a:off x="321167" y="839328"/>
            <a:ext cx="1603529" cy="1023271"/>
            <a:chOff x="321167" y="839328"/>
            <a:chExt cx="1603529" cy="1023271"/>
          </a:xfrm>
        </p:grpSpPr>
        <p:sp>
          <p:nvSpPr>
            <p:cNvPr id="5" name="Freeform 6"/>
            <p:cNvSpPr>
              <a:spLocks/>
            </p:cNvSpPr>
            <p:nvPr/>
          </p:nvSpPr>
          <p:spPr bwMode="auto">
            <a:xfrm rot="10800000">
              <a:off x="321168" y="839328"/>
              <a:ext cx="1603527" cy="1023271"/>
            </a:xfrm>
            <a:custGeom>
              <a:avLst/>
              <a:gdLst>
                <a:gd name="T0" fmla="*/ 675 w 675"/>
                <a:gd name="T1" fmla="*/ 90 h 411"/>
                <a:gd name="T2" fmla="*/ 505 w 675"/>
                <a:gd name="T3" fmla="*/ 45 h 411"/>
                <a:gd name="T4" fmla="*/ 338 w 675"/>
                <a:gd name="T5" fmla="*/ 0 h 411"/>
                <a:gd name="T6" fmla="*/ 170 w 675"/>
                <a:gd name="T7" fmla="*/ 45 h 411"/>
                <a:gd name="T8" fmla="*/ 0 w 675"/>
                <a:gd name="T9" fmla="*/ 90 h 411"/>
                <a:gd name="T10" fmla="*/ 0 w 675"/>
                <a:gd name="T11" fmla="*/ 90 h 411"/>
                <a:gd name="T12" fmla="*/ 0 w 675"/>
                <a:gd name="T13" fmla="*/ 411 h 411"/>
                <a:gd name="T14" fmla="*/ 675 w 675"/>
                <a:gd name="T15" fmla="*/ 411 h 411"/>
                <a:gd name="T16" fmla="*/ 675 w 675"/>
                <a:gd name="T17" fmla="*/ 90 h 411"/>
                <a:gd name="T18" fmla="*/ 675 w 675"/>
                <a:gd name="T19" fmla="*/ 9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5" h="411">
                  <a:moveTo>
                    <a:pt x="675" y="90"/>
                  </a:moveTo>
                  <a:lnTo>
                    <a:pt x="505" y="45"/>
                  </a:lnTo>
                  <a:lnTo>
                    <a:pt x="338" y="0"/>
                  </a:lnTo>
                  <a:lnTo>
                    <a:pt x="170" y="45"/>
                  </a:lnTo>
                  <a:lnTo>
                    <a:pt x="0" y="90"/>
                  </a:lnTo>
                  <a:lnTo>
                    <a:pt x="0" y="90"/>
                  </a:lnTo>
                  <a:lnTo>
                    <a:pt x="0" y="411"/>
                  </a:lnTo>
                  <a:lnTo>
                    <a:pt x="675" y="411"/>
                  </a:lnTo>
                  <a:lnTo>
                    <a:pt x="675" y="90"/>
                  </a:lnTo>
                  <a:lnTo>
                    <a:pt x="675" y="90"/>
                  </a:lnTo>
                  <a:close/>
                </a:path>
              </a:pathLst>
            </a:custGeom>
            <a:solidFill>
              <a:srgbClr val="5B9BD5">
                <a:alpha val="80000"/>
              </a:srgbClr>
            </a:solidFill>
            <a:ln>
              <a:noFill/>
            </a:ln>
            <a:effectLst/>
          </p:spPr>
          <p:txBody>
            <a:bodyPr vert="horz" wrap="square" lIns="0" tIns="0" rIns="0" bIns="0" numCol="1" anchor="ctr" anchorCtr="1" compatLnSpc="1">
              <a:prstTxWarp prst="textNoShape">
                <a:avLst/>
              </a:prstTxWarp>
            </a:bodyPr>
            <a:lstStyle/>
            <a:p>
              <a:pPr algn="ctr"/>
              <a:endParaRPr lang="en-US" altLang="zh-CN" sz="1800" dirty="0">
                <a:solidFill>
                  <a:schemeClr val="bg1"/>
                </a:solidFill>
                <a:latin typeface="微软雅黑" pitchFamily="34" charset="-122"/>
                <a:ea typeface="微软雅黑" pitchFamily="34" charset="-122"/>
                <a:cs typeface="UKIJ Qolyazma" pitchFamily="18" charset="0"/>
              </a:endParaRPr>
            </a:p>
          </p:txBody>
        </p:sp>
        <p:sp>
          <p:nvSpPr>
            <p:cNvPr id="13" name="文本框 12">
              <a:extLst>
                <a:ext uri="{FF2B5EF4-FFF2-40B4-BE49-F238E27FC236}">
                  <a16:creationId xmlns="" xmlns:a16="http://schemas.microsoft.com/office/drawing/2014/main" id="{D2CD5C3B-71EE-BE4E-960B-DEBBE9393DD6}"/>
                </a:ext>
              </a:extLst>
            </p:cNvPr>
            <p:cNvSpPr txBox="1"/>
            <p:nvPr/>
          </p:nvSpPr>
          <p:spPr>
            <a:xfrm>
              <a:off x="321167" y="943550"/>
              <a:ext cx="1603529" cy="715581"/>
            </a:xfrm>
            <a:prstGeom prst="rect">
              <a:avLst/>
            </a:prstGeom>
            <a:noFill/>
          </p:spPr>
          <p:txBody>
            <a:bodyPr wrap="square" rtlCol="0">
              <a:spAutoFit/>
            </a:bodyPr>
            <a:lstStyle/>
            <a:p>
              <a:pPr algn="ctr"/>
              <a:r>
                <a:rPr lang="en-US" altLang="zh-CN" sz="4050" dirty="0">
                  <a:solidFill>
                    <a:prstClr val="white"/>
                  </a:solidFill>
                  <a:latin typeface="微软雅黑" pitchFamily="34" charset="-122"/>
                  <a:ea typeface="微软雅黑" pitchFamily="34" charset="-122"/>
                </a:rPr>
                <a:t>50</a:t>
              </a:r>
              <a:r>
                <a:rPr lang="en-US" altLang="zh-CN" sz="1800" dirty="0">
                  <a:solidFill>
                    <a:prstClr val="white"/>
                  </a:solidFill>
                  <a:latin typeface="微软雅黑" pitchFamily="34" charset="-122"/>
                  <a:ea typeface="微软雅黑" pitchFamily="34" charset="-122"/>
                </a:rPr>
                <a:t>%</a:t>
              </a:r>
              <a:endParaRPr lang="zh-CN" altLang="en-US" sz="1800" dirty="0">
                <a:solidFill>
                  <a:prstClr val="white"/>
                </a:solidFill>
                <a:latin typeface="微软雅黑" pitchFamily="34" charset="-122"/>
                <a:ea typeface="微软雅黑" pitchFamily="34" charset="-122"/>
              </a:endParaRPr>
            </a:p>
          </p:txBody>
        </p:sp>
      </p:grpSp>
      <p:grpSp>
        <p:nvGrpSpPr>
          <p:cNvPr id="44" name="组合 43">
            <a:extLst>
              <a:ext uri="{FF2B5EF4-FFF2-40B4-BE49-F238E27FC236}">
                <a16:creationId xmlns="" xmlns:a16="http://schemas.microsoft.com/office/drawing/2014/main" id="{E4129FC7-6B86-2F4A-8518-5B175AD709B4}"/>
              </a:ext>
            </a:extLst>
          </p:cNvPr>
          <p:cNvGrpSpPr/>
          <p:nvPr/>
        </p:nvGrpSpPr>
        <p:grpSpPr>
          <a:xfrm>
            <a:off x="1885064" y="4211948"/>
            <a:ext cx="6045498" cy="808026"/>
            <a:chOff x="1885064" y="4211948"/>
            <a:chExt cx="6045498" cy="808026"/>
          </a:xfrm>
        </p:grpSpPr>
        <p:sp>
          <p:nvSpPr>
            <p:cNvPr id="35" name="文本框 34">
              <a:extLst>
                <a:ext uri="{FF2B5EF4-FFF2-40B4-BE49-F238E27FC236}">
                  <a16:creationId xmlns="" xmlns:a16="http://schemas.microsoft.com/office/drawing/2014/main" id="{B807D29E-5BA8-1B4F-A167-B69E6F5168F4}"/>
                </a:ext>
              </a:extLst>
            </p:cNvPr>
            <p:cNvSpPr txBox="1"/>
            <p:nvPr/>
          </p:nvSpPr>
          <p:spPr>
            <a:xfrm>
              <a:off x="3608350" y="4742974"/>
              <a:ext cx="357644" cy="276999"/>
            </a:xfrm>
            <a:prstGeom prst="rect">
              <a:avLst/>
            </a:prstGeom>
            <a:noFill/>
          </p:spPr>
          <p:txBody>
            <a:bodyPr wrap="square" rtlCol="0">
              <a:spAutoFit/>
            </a:bodyPr>
            <a:lstStyle/>
            <a:p>
              <a:r>
                <a:rPr kumimoji="1" lang="en-US" altLang="zh-CN" sz="1200" dirty="0">
                  <a:solidFill>
                    <a:schemeClr val="accent1">
                      <a:lumMod val="75000"/>
                    </a:schemeClr>
                  </a:solidFill>
                  <a:latin typeface="Microsoft YaHei Light" panose="020B0502040204020203" pitchFamily="34" charset="-122"/>
                  <a:ea typeface="Microsoft YaHei Light" panose="020B0502040204020203" pitchFamily="34" charset="-122"/>
                </a:rPr>
                <a:t>Pi</a:t>
              </a:r>
              <a:endParaRPr kumimoji="1" lang="zh-CN" altLang="en-US" sz="1200" dirty="0">
                <a:solidFill>
                  <a:schemeClr val="accent1">
                    <a:lumMod val="75000"/>
                  </a:schemeClr>
                </a:solidFill>
                <a:latin typeface="Microsoft YaHei Light" panose="020B0502040204020203" pitchFamily="34" charset="-122"/>
                <a:ea typeface="Microsoft YaHei Light" panose="020B0502040204020203" pitchFamily="34" charset="-122"/>
              </a:endParaRPr>
            </a:p>
          </p:txBody>
        </p:sp>
        <p:sp>
          <p:nvSpPr>
            <p:cNvPr id="36" name="文本框 35">
              <a:extLst>
                <a:ext uri="{FF2B5EF4-FFF2-40B4-BE49-F238E27FC236}">
                  <a16:creationId xmlns="" xmlns:a16="http://schemas.microsoft.com/office/drawing/2014/main" id="{D689F89D-CD31-814A-AEDD-0169AAC4B2E9}"/>
                </a:ext>
              </a:extLst>
            </p:cNvPr>
            <p:cNvSpPr txBox="1"/>
            <p:nvPr/>
          </p:nvSpPr>
          <p:spPr>
            <a:xfrm>
              <a:off x="5631982" y="4742972"/>
              <a:ext cx="632861" cy="276999"/>
            </a:xfrm>
            <a:prstGeom prst="rect">
              <a:avLst/>
            </a:prstGeom>
            <a:noFill/>
          </p:spPr>
          <p:txBody>
            <a:bodyPr wrap="square" rtlCol="0">
              <a:spAutoFit/>
            </a:bodyPr>
            <a:lstStyle/>
            <a:p>
              <a:r>
                <a:rPr kumimoji="1" lang="en-US" altLang="zh-CN" sz="1200" dirty="0">
                  <a:solidFill>
                    <a:schemeClr val="accent1">
                      <a:lumMod val="75000"/>
                    </a:schemeClr>
                  </a:solidFill>
                  <a:latin typeface="Microsoft YaHei Light" panose="020B0502040204020203" pitchFamily="34" charset="-122"/>
                  <a:ea typeface="Microsoft YaHei Light" panose="020B0502040204020203" pitchFamily="34" charset="-122"/>
                </a:rPr>
                <a:t>P</a:t>
              </a:r>
              <a:r>
                <a:rPr kumimoji="1" lang="zh-CN" altLang="en-US" sz="1200" dirty="0">
                  <a:solidFill>
                    <a:schemeClr val="accent1">
                      <a:lumMod val="75000"/>
                    </a:schemeClr>
                  </a:solidFill>
                  <a:latin typeface="Microsoft YaHei Light" panose="020B0502040204020203" pitchFamily="34" charset="-122"/>
                  <a:ea typeface="Microsoft YaHei Light" panose="020B0502040204020203" pitchFamily="34" charset="-122"/>
                </a:rPr>
                <a:t>（</a:t>
              </a:r>
              <a:r>
                <a:rPr kumimoji="1" lang="en-US" altLang="zh-CN" sz="1200" dirty="0">
                  <a:solidFill>
                    <a:schemeClr val="accent1">
                      <a:lumMod val="75000"/>
                    </a:schemeClr>
                  </a:solidFill>
                  <a:latin typeface="Microsoft YaHei Light" panose="020B0502040204020203" pitchFamily="34" charset="-122"/>
                  <a:ea typeface="Microsoft YaHei Light" panose="020B0502040204020203" pitchFamily="34" charset="-122"/>
                </a:rPr>
                <a:t>i+1</a:t>
              </a:r>
              <a:r>
                <a:rPr kumimoji="1" lang="zh-CN" altLang="en-US" sz="1200" dirty="0">
                  <a:solidFill>
                    <a:schemeClr val="accent1">
                      <a:lumMod val="75000"/>
                    </a:schemeClr>
                  </a:solidFill>
                  <a:latin typeface="Microsoft YaHei Light" panose="020B0502040204020203" pitchFamily="34" charset="-122"/>
                  <a:ea typeface="Microsoft YaHei Light" panose="020B0502040204020203" pitchFamily="34" charset="-122"/>
                </a:rPr>
                <a:t>）</a:t>
              </a:r>
            </a:p>
          </p:txBody>
        </p:sp>
        <p:grpSp>
          <p:nvGrpSpPr>
            <p:cNvPr id="43" name="组合 42">
              <a:extLst>
                <a:ext uri="{FF2B5EF4-FFF2-40B4-BE49-F238E27FC236}">
                  <a16:creationId xmlns="" xmlns:a16="http://schemas.microsoft.com/office/drawing/2014/main" id="{2DB7BE02-3232-D24A-94C7-DFDDA19E0802}"/>
                </a:ext>
              </a:extLst>
            </p:cNvPr>
            <p:cNvGrpSpPr/>
            <p:nvPr/>
          </p:nvGrpSpPr>
          <p:grpSpPr>
            <a:xfrm>
              <a:off x="1885064" y="4211948"/>
              <a:ext cx="6045498" cy="808026"/>
              <a:chOff x="1885064" y="4211948"/>
              <a:chExt cx="6045498" cy="808026"/>
            </a:xfrm>
          </p:grpSpPr>
          <p:grpSp>
            <p:nvGrpSpPr>
              <p:cNvPr id="34" name="组合 33">
                <a:extLst>
                  <a:ext uri="{FF2B5EF4-FFF2-40B4-BE49-F238E27FC236}">
                    <a16:creationId xmlns="" xmlns:a16="http://schemas.microsoft.com/office/drawing/2014/main" id="{00E5FC11-D8D2-A645-BE02-1D6310B9C225}"/>
                  </a:ext>
                </a:extLst>
              </p:cNvPr>
              <p:cNvGrpSpPr/>
              <p:nvPr/>
            </p:nvGrpSpPr>
            <p:grpSpPr>
              <a:xfrm>
                <a:off x="1885064" y="4365953"/>
                <a:ext cx="6045498" cy="654021"/>
                <a:chOff x="1885064" y="4365953"/>
                <a:chExt cx="6045498" cy="654021"/>
              </a:xfrm>
            </p:grpSpPr>
            <p:grpSp>
              <p:nvGrpSpPr>
                <p:cNvPr id="27" name="组合 26">
                  <a:extLst>
                    <a:ext uri="{FF2B5EF4-FFF2-40B4-BE49-F238E27FC236}">
                      <a16:creationId xmlns="" xmlns:a16="http://schemas.microsoft.com/office/drawing/2014/main" id="{B68DB7B5-4413-1A45-944F-B6433813781B}"/>
                    </a:ext>
                  </a:extLst>
                </p:cNvPr>
                <p:cNvGrpSpPr/>
                <p:nvPr/>
              </p:nvGrpSpPr>
              <p:grpSpPr>
                <a:xfrm>
                  <a:off x="2029622" y="4365953"/>
                  <a:ext cx="5775158" cy="327259"/>
                  <a:chOff x="2040556" y="4533499"/>
                  <a:chExt cx="5775158" cy="327259"/>
                </a:xfrm>
              </p:grpSpPr>
              <p:cxnSp>
                <p:nvCxnSpPr>
                  <p:cNvPr id="21" name="直线连接符 20">
                    <a:extLst>
                      <a:ext uri="{FF2B5EF4-FFF2-40B4-BE49-F238E27FC236}">
                        <a16:creationId xmlns="" xmlns:a16="http://schemas.microsoft.com/office/drawing/2014/main" id="{6ABDDDF3-84ED-824E-A854-A4D55E9E091A}"/>
                      </a:ext>
                    </a:extLst>
                  </p:cNvPr>
                  <p:cNvCxnSpPr/>
                  <p:nvPr/>
                </p:nvCxnSpPr>
                <p:spPr>
                  <a:xfrm>
                    <a:off x="2040556" y="4533499"/>
                    <a:ext cx="0" cy="32725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线连接符 22">
                    <a:extLst>
                      <a:ext uri="{FF2B5EF4-FFF2-40B4-BE49-F238E27FC236}">
                        <a16:creationId xmlns="" xmlns:a16="http://schemas.microsoft.com/office/drawing/2014/main" id="{A791434A-979E-554E-AC30-E6C7CF09A575}"/>
                      </a:ext>
                    </a:extLst>
                  </p:cNvPr>
                  <p:cNvCxnSpPr/>
                  <p:nvPr/>
                </p:nvCxnSpPr>
                <p:spPr>
                  <a:xfrm>
                    <a:off x="2040556" y="4860758"/>
                    <a:ext cx="5775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线连接符 24">
                    <a:extLst>
                      <a:ext uri="{FF2B5EF4-FFF2-40B4-BE49-F238E27FC236}">
                        <a16:creationId xmlns="" xmlns:a16="http://schemas.microsoft.com/office/drawing/2014/main" id="{2D9F704B-6A8E-E147-8436-9995B682E584}"/>
                      </a:ext>
                    </a:extLst>
                  </p:cNvPr>
                  <p:cNvCxnSpPr/>
                  <p:nvPr/>
                </p:nvCxnSpPr>
                <p:spPr>
                  <a:xfrm flipV="1">
                    <a:off x="7815714" y="4533499"/>
                    <a:ext cx="0" cy="327259"/>
                  </a:xfrm>
                  <a:prstGeom prst="line">
                    <a:avLst/>
                  </a:prstGeom>
                </p:spPr>
                <p:style>
                  <a:lnRef idx="1">
                    <a:schemeClr val="accent1"/>
                  </a:lnRef>
                  <a:fillRef idx="0">
                    <a:schemeClr val="accent1"/>
                  </a:fillRef>
                  <a:effectRef idx="0">
                    <a:schemeClr val="accent1"/>
                  </a:effectRef>
                  <a:fontRef idx="minor">
                    <a:schemeClr val="tx1"/>
                  </a:fontRef>
                </p:style>
              </p:cxnSp>
            </p:grpSp>
            <p:sp>
              <p:nvSpPr>
                <p:cNvPr id="28" name="文本框 27">
                  <a:extLst>
                    <a:ext uri="{FF2B5EF4-FFF2-40B4-BE49-F238E27FC236}">
                      <a16:creationId xmlns="" xmlns:a16="http://schemas.microsoft.com/office/drawing/2014/main" id="{514C1200-D67C-4540-8D88-A2811D19115B}"/>
                    </a:ext>
                  </a:extLst>
                </p:cNvPr>
                <p:cNvSpPr txBox="1"/>
                <p:nvPr/>
              </p:nvSpPr>
              <p:spPr>
                <a:xfrm>
                  <a:off x="1885064" y="4742975"/>
                  <a:ext cx="289116" cy="276999"/>
                </a:xfrm>
                <a:prstGeom prst="rect">
                  <a:avLst/>
                </a:prstGeom>
                <a:noFill/>
              </p:spPr>
              <p:txBody>
                <a:bodyPr wrap="square" rtlCol="0">
                  <a:spAutoFit/>
                </a:bodyPr>
                <a:lstStyle/>
                <a:p>
                  <a:r>
                    <a:rPr kumimoji="1" lang="en-US" altLang="zh-CN" sz="1200" dirty="0">
                      <a:solidFill>
                        <a:schemeClr val="accent1">
                          <a:lumMod val="75000"/>
                        </a:schemeClr>
                      </a:solidFill>
                      <a:latin typeface="Microsoft YaHei Light" panose="020B0502040204020203" pitchFamily="34" charset="-122"/>
                      <a:ea typeface="Microsoft YaHei Light" panose="020B0502040204020203" pitchFamily="34" charset="-122"/>
                    </a:rPr>
                    <a:t>0</a:t>
                  </a:r>
                  <a:endParaRPr kumimoji="1" lang="zh-CN" altLang="en-US" sz="1200" dirty="0">
                    <a:solidFill>
                      <a:schemeClr val="accent1">
                        <a:lumMod val="75000"/>
                      </a:schemeClr>
                    </a:solidFill>
                    <a:latin typeface="Microsoft YaHei Light" panose="020B0502040204020203" pitchFamily="34" charset="-122"/>
                    <a:ea typeface="Microsoft YaHei Light" panose="020B0502040204020203" pitchFamily="34" charset="-122"/>
                  </a:endParaRPr>
                </a:p>
              </p:txBody>
            </p:sp>
            <p:sp>
              <p:nvSpPr>
                <p:cNvPr id="29" name="文本框 28">
                  <a:extLst>
                    <a:ext uri="{FF2B5EF4-FFF2-40B4-BE49-F238E27FC236}">
                      <a16:creationId xmlns="" xmlns:a16="http://schemas.microsoft.com/office/drawing/2014/main" id="{43CB2E82-3C67-5348-BE4B-162A14476305}"/>
                    </a:ext>
                  </a:extLst>
                </p:cNvPr>
                <p:cNvSpPr txBox="1"/>
                <p:nvPr/>
              </p:nvSpPr>
              <p:spPr>
                <a:xfrm>
                  <a:off x="7678997" y="4742972"/>
                  <a:ext cx="251565" cy="276999"/>
                </a:xfrm>
                <a:prstGeom prst="rect">
                  <a:avLst/>
                </a:prstGeom>
                <a:noFill/>
              </p:spPr>
              <p:txBody>
                <a:bodyPr wrap="square" rtlCol="0">
                  <a:spAutoFit/>
                </a:bodyPr>
                <a:lstStyle/>
                <a:p>
                  <a:r>
                    <a:rPr kumimoji="1" lang="en-US" altLang="zh-CN" sz="1200" dirty="0">
                      <a:solidFill>
                        <a:schemeClr val="accent1">
                          <a:lumMod val="75000"/>
                        </a:schemeClr>
                      </a:solidFill>
                      <a:latin typeface="Microsoft YaHei Light" panose="020B0502040204020203" pitchFamily="34" charset="-122"/>
                      <a:ea typeface="Microsoft YaHei Light" panose="020B0502040204020203" pitchFamily="34" charset="-122"/>
                    </a:rPr>
                    <a:t>1</a:t>
                  </a:r>
                  <a:endParaRPr kumimoji="1" lang="zh-CN" altLang="en-US" sz="1200" dirty="0">
                    <a:solidFill>
                      <a:schemeClr val="accent1">
                        <a:lumMod val="75000"/>
                      </a:schemeClr>
                    </a:solidFill>
                    <a:latin typeface="Microsoft YaHei Light" panose="020B0502040204020203" pitchFamily="34" charset="-122"/>
                    <a:ea typeface="Microsoft YaHei Light" panose="020B0502040204020203" pitchFamily="34" charset="-122"/>
                  </a:endParaRPr>
                </a:p>
              </p:txBody>
            </p:sp>
            <p:cxnSp>
              <p:nvCxnSpPr>
                <p:cNvPr id="31" name="直线连接符 30">
                  <a:extLst>
                    <a:ext uri="{FF2B5EF4-FFF2-40B4-BE49-F238E27FC236}">
                      <a16:creationId xmlns="" xmlns:a16="http://schemas.microsoft.com/office/drawing/2014/main" id="{696B3ED5-28EE-4047-83DE-792EB3951CAE}"/>
                    </a:ext>
                  </a:extLst>
                </p:cNvPr>
                <p:cNvCxnSpPr/>
                <p:nvPr/>
              </p:nvCxnSpPr>
              <p:spPr>
                <a:xfrm flipV="1">
                  <a:off x="3787172" y="4365953"/>
                  <a:ext cx="0" cy="327259"/>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线连接符 32">
                  <a:extLst>
                    <a:ext uri="{FF2B5EF4-FFF2-40B4-BE49-F238E27FC236}">
                      <a16:creationId xmlns="" xmlns:a16="http://schemas.microsoft.com/office/drawing/2014/main" id="{59D80601-F5A7-4244-A9B9-64436BFAE2C5}"/>
                    </a:ext>
                  </a:extLst>
                </p:cNvPr>
                <p:cNvCxnSpPr/>
                <p:nvPr/>
              </p:nvCxnSpPr>
              <p:spPr>
                <a:xfrm flipV="1">
                  <a:off x="5948413" y="4365953"/>
                  <a:ext cx="0" cy="327259"/>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9" name="直线箭头连接符 38">
                <a:extLst>
                  <a:ext uri="{FF2B5EF4-FFF2-40B4-BE49-F238E27FC236}">
                    <a16:creationId xmlns="" xmlns:a16="http://schemas.microsoft.com/office/drawing/2014/main" id="{BC4A9051-B5BE-C84A-B75D-0E5D8F00A829}"/>
                  </a:ext>
                </a:extLst>
              </p:cNvPr>
              <p:cNvCxnSpPr/>
              <p:nvPr/>
            </p:nvCxnSpPr>
            <p:spPr>
              <a:xfrm>
                <a:off x="4783756" y="4229595"/>
                <a:ext cx="0" cy="3080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线箭头连接符 39">
                <a:extLst>
                  <a:ext uri="{FF2B5EF4-FFF2-40B4-BE49-F238E27FC236}">
                    <a16:creationId xmlns="" xmlns:a16="http://schemas.microsoft.com/office/drawing/2014/main" id="{395F99ED-AFB5-5244-8EDF-056840C5091A}"/>
                  </a:ext>
                </a:extLst>
              </p:cNvPr>
              <p:cNvCxnSpPr/>
              <p:nvPr/>
            </p:nvCxnSpPr>
            <p:spPr>
              <a:xfrm>
                <a:off x="4234824" y="4229595"/>
                <a:ext cx="0" cy="3080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线箭头连接符 40">
                <a:extLst>
                  <a:ext uri="{FF2B5EF4-FFF2-40B4-BE49-F238E27FC236}">
                    <a16:creationId xmlns="" xmlns:a16="http://schemas.microsoft.com/office/drawing/2014/main" id="{C408B2B5-FD98-FE4F-A417-B0FA6BD12347}"/>
                  </a:ext>
                </a:extLst>
              </p:cNvPr>
              <p:cNvCxnSpPr/>
              <p:nvPr/>
            </p:nvCxnSpPr>
            <p:spPr>
              <a:xfrm>
                <a:off x="5356832" y="4211948"/>
                <a:ext cx="0" cy="3080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6434462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airplan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nodeType="after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wipe(down)">
                                      <p:cBhvr>
                                        <p:cTn id="16" dur="500"/>
                                        <p:tgtEl>
                                          <p:spTgt spid="42"/>
                                        </p:tgtEl>
                                      </p:cBhvr>
                                    </p:animEffect>
                                  </p:childTnLst>
                                </p:cTn>
                              </p:par>
                              <p:par>
                                <p:cTn id="17" presetID="22" presetClass="entr" presetSubtype="2" fill="hold" nodeType="withEffect">
                                  <p:stCondLst>
                                    <p:cond delay="400"/>
                                  </p:stCondLst>
                                  <p:childTnLst>
                                    <p:set>
                                      <p:cBhvr>
                                        <p:cTn id="18" dur="1" fill="hold">
                                          <p:stCondLst>
                                            <p:cond delay="0"/>
                                          </p:stCondLst>
                                        </p:cTn>
                                        <p:tgtEl>
                                          <p:spTgt spid="6"/>
                                        </p:tgtEl>
                                        <p:attrNameLst>
                                          <p:attrName>style.visibility</p:attrName>
                                        </p:attrNameLst>
                                      </p:cBhvr>
                                      <p:to>
                                        <p:strVal val="visible"/>
                                      </p:to>
                                    </p:set>
                                    <p:animEffect transition="in" filter="wipe(right)">
                                      <p:cBhvr>
                                        <p:cTn id="19" dur="500"/>
                                        <p:tgtEl>
                                          <p:spTgt spid="6"/>
                                        </p:tgtEl>
                                      </p:cBhvr>
                                    </p:animEffect>
                                  </p:childTnLst>
                                </p:cTn>
                              </p:par>
                            </p:childTnLst>
                          </p:cTn>
                        </p:par>
                        <p:par>
                          <p:cTn id="20" fill="hold">
                            <p:stCondLst>
                              <p:cond delay="1400"/>
                            </p:stCondLst>
                            <p:childTnLst>
                              <p:par>
                                <p:cTn id="21" presetID="10" presetClass="entr" presetSubtype="0" fill="hold" grpId="0" nodeType="afterEffect">
                                  <p:stCondLst>
                                    <p:cond delay="0"/>
                                  </p:stCondLst>
                                  <p:iterate type="lt">
                                    <p:tmPct val="10000"/>
                                  </p:iterate>
                                  <p:childTnLst>
                                    <p:set>
                                      <p:cBhvr>
                                        <p:cTn id="22" dur="1" fill="hold">
                                          <p:stCondLst>
                                            <p:cond delay="0"/>
                                          </p:stCondLst>
                                        </p:cTn>
                                        <p:tgtEl>
                                          <p:spTgt spid="8"/>
                                        </p:tgtEl>
                                        <p:attrNameLst>
                                          <p:attrName>style.visibility</p:attrName>
                                        </p:attrNameLst>
                                      </p:cBhvr>
                                      <p:to>
                                        <p:strVal val="visible"/>
                                      </p:to>
                                    </p:set>
                                    <p:animEffect transition="in" filter="fade">
                                      <p:cBhvr>
                                        <p:cTn id="23" dur="100"/>
                                        <p:tgtEl>
                                          <p:spTgt spid="8"/>
                                        </p:tgtEl>
                                      </p:cBhvr>
                                    </p:animEffect>
                                  </p:childTnLst>
                                </p:cTn>
                              </p:par>
                            </p:childTnLst>
                          </p:cTn>
                        </p:par>
                        <p:par>
                          <p:cTn id="24" fill="hold">
                            <p:stCondLst>
                              <p:cond delay="1550"/>
                            </p:stCondLst>
                            <p:childTnLst>
                              <p:par>
                                <p:cTn id="25" presetID="10" presetClass="entr" presetSubtype="0" fill="hold" grpId="0" nodeType="afterEffect">
                                  <p:stCondLst>
                                    <p:cond delay="0"/>
                                  </p:stCondLst>
                                  <p:iterate type="lt">
                                    <p:tmPct val="10000"/>
                                  </p:iterate>
                                  <p:childTnLst>
                                    <p:set>
                                      <p:cBhvr>
                                        <p:cTn id="26" dur="1" fill="hold">
                                          <p:stCondLst>
                                            <p:cond delay="0"/>
                                          </p:stCondLst>
                                        </p:cTn>
                                        <p:tgtEl>
                                          <p:spTgt spid="9"/>
                                        </p:tgtEl>
                                        <p:attrNameLst>
                                          <p:attrName>style.visibility</p:attrName>
                                        </p:attrNameLst>
                                      </p:cBhvr>
                                      <p:to>
                                        <p:strVal val="visible"/>
                                      </p:to>
                                    </p:set>
                                    <p:animEffect transition="in" filter="fade">
                                      <p:cBhvr>
                                        <p:cTn id="27" dur="100"/>
                                        <p:tgtEl>
                                          <p:spTgt spid="9"/>
                                        </p:tgtEl>
                                      </p:cBhvr>
                                    </p:animEffect>
                                  </p:childTnLst>
                                </p:cTn>
                              </p:par>
                            </p:childTnLst>
                          </p:cTn>
                        </p:par>
                        <p:par>
                          <p:cTn id="28" fill="hold">
                            <p:stCondLst>
                              <p:cond delay="4300"/>
                            </p:stCondLst>
                            <p:childTnLst>
                              <p:par>
                                <p:cTn id="29" presetID="10" presetClass="entr" presetSubtype="0" fill="hold" nodeType="after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fade">
                                      <p:cBhvr>
                                        <p:cTn id="3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2"/>
          <p:cNvSpPr txBox="1">
            <a:spLocks noChangeArrowheads="1"/>
          </p:cNvSpPr>
          <p:nvPr/>
        </p:nvSpPr>
        <p:spPr bwMode="auto">
          <a:xfrm>
            <a:off x="3787173" y="85047"/>
            <a:ext cx="1569660"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charset="0"/>
              <a:buNone/>
            </a:pPr>
            <a:r>
              <a:rPr lang="zh-CN" altLang="en-US" b="1" dirty="0">
                <a:solidFill>
                  <a:schemeClr val="accent2"/>
                </a:solidFill>
              </a:rPr>
              <a:t>遗传模拟退火算法</a:t>
            </a:r>
            <a:endParaRPr lang="en-US" altLang="zh-CN" b="1" dirty="0">
              <a:solidFill>
                <a:schemeClr val="accent2"/>
              </a:solidFill>
            </a:endParaRPr>
          </a:p>
        </p:txBody>
      </p:sp>
      <p:cxnSp>
        <p:nvCxnSpPr>
          <p:cNvPr id="4" name="直接连接符 3"/>
          <p:cNvCxnSpPr/>
          <p:nvPr/>
        </p:nvCxnSpPr>
        <p:spPr>
          <a:xfrm>
            <a:off x="4226804" y="397817"/>
            <a:ext cx="69039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9" name="组合 28">
            <a:extLst>
              <a:ext uri="{FF2B5EF4-FFF2-40B4-BE49-F238E27FC236}">
                <a16:creationId xmlns="" xmlns:a16="http://schemas.microsoft.com/office/drawing/2014/main" id="{DE045F25-01E4-E149-893E-3A40565DA35F}"/>
              </a:ext>
            </a:extLst>
          </p:cNvPr>
          <p:cNvGrpSpPr/>
          <p:nvPr/>
        </p:nvGrpSpPr>
        <p:grpSpPr>
          <a:xfrm>
            <a:off x="1" y="688332"/>
            <a:ext cx="2073034" cy="2061295"/>
            <a:chOff x="704877" y="1559353"/>
            <a:chExt cx="2592288" cy="2592288"/>
          </a:xfrm>
        </p:grpSpPr>
        <p:sp>
          <p:nvSpPr>
            <p:cNvPr id="5" name="椭圆 4"/>
            <p:cNvSpPr/>
            <p:nvPr/>
          </p:nvSpPr>
          <p:spPr>
            <a:xfrm>
              <a:off x="819431" y="1673903"/>
              <a:ext cx="2363189" cy="2363189"/>
            </a:xfrm>
            <a:prstGeom prst="ellipse">
              <a:avLst/>
            </a:prstGeom>
            <a:solidFill>
              <a:srgbClr val="ED7D31"/>
            </a:solidFill>
            <a:ln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itchFamily="34" charset="-122"/>
                <a:ea typeface="微软雅黑" pitchFamily="34" charset="-122"/>
              </a:endParaRPr>
            </a:p>
          </p:txBody>
        </p:sp>
        <p:sp>
          <p:nvSpPr>
            <p:cNvPr id="6" name="椭圆 5"/>
            <p:cNvSpPr/>
            <p:nvPr/>
          </p:nvSpPr>
          <p:spPr>
            <a:xfrm>
              <a:off x="704877" y="1559353"/>
              <a:ext cx="2592288" cy="2592288"/>
            </a:xfrm>
            <a:prstGeom prst="ellipse">
              <a:avLst/>
            </a:prstGeom>
            <a:noFill/>
            <a:ln cmpd="sng">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itchFamily="34" charset="-122"/>
                <a:ea typeface="微软雅黑" pitchFamily="34" charset="-122"/>
              </a:endParaRPr>
            </a:p>
          </p:txBody>
        </p:sp>
      </p:grpSp>
      <p:cxnSp>
        <p:nvCxnSpPr>
          <p:cNvPr id="8" name="直接连接符 7"/>
          <p:cNvCxnSpPr>
            <a:cxnSpLocks/>
            <a:stCxn id="6" idx="0"/>
            <a:endCxn id="12" idx="2"/>
          </p:cNvCxnSpPr>
          <p:nvPr/>
        </p:nvCxnSpPr>
        <p:spPr>
          <a:xfrm>
            <a:off x="1036518" y="688332"/>
            <a:ext cx="2088466" cy="27585"/>
          </a:xfrm>
          <a:prstGeom prst="line">
            <a:avLst/>
          </a:prstGeom>
          <a:ln>
            <a:solidFill>
              <a:srgbClr val="ED7D3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a:cxnSpLocks/>
            <a:stCxn id="6" idx="4"/>
            <a:endCxn id="18" idx="2"/>
          </p:cNvCxnSpPr>
          <p:nvPr/>
        </p:nvCxnSpPr>
        <p:spPr>
          <a:xfrm>
            <a:off x="1036518" y="2749627"/>
            <a:ext cx="2088466" cy="7460"/>
          </a:xfrm>
          <a:prstGeom prst="line">
            <a:avLst/>
          </a:prstGeom>
          <a:ln>
            <a:solidFill>
              <a:srgbClr val="ED7D31"/>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3124984" y="499883"/>
            <a:ext cx="511281" cy="432068"/>
            <a:chOff x="3995936" y="1495374"/>
            <a:chExt cx="862743" cy="720080"/>
          </a:xfrm>
        </p:grpSpPr>
        <p:sp>
          <p:nvSpPr>
            <p:cNvPr id="12" name="椭圆 11"/>
            <p:cNvSpPr/>
            <p:nvPr/>
          </p:nvSpPr>
          <p:spPr>
            <a:xfrm>
              <a:off x="3995936" y="1495374"/>
              <a:ext cx="720080" cy="720080"/>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latin typeface="微软雅黑" pitchFamily="34" charset="-122"/>
                <a:ea typeface="微软雅黑" pitchFamily="34" charset="-122"/>
              </a:endParaRPr>
            </a:p>
          </p:txBody>
        </p:sp>
        <p:sp>
          <p:nvSpPr>
            <p:cNvPr id="13" name="TextBox 9"/>
            <p:cNvSpPr txBox="1"/>
            <p:nvPr/>
          </p:nvSpPr>
          <p:spPr>
            <a:xfrm>
              <a:off x="4008614" y="1556116"/>
              <a:ext cx="850065" cy="564231"/>
            </a:xfrm>
            <a:prstGeom prst="rect">
              <a:avLst/>
            </a:prstGeom>
            <a:noFill/>
          </p:spPr>
          <p:txBody>
            <a:bodyPr wrap="square" rtlCol="0">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01</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3124986" y="2548514"/>
            <a:ext cx="455635" cy="417145"/>
            <a:chOff x="3995936" y="4087662"/>
            <a:chExt cx="793943" cy="720080"/>
          </a:xfrm>
        </p:grpSpPr>
        <p:sp>
          <p:nvSpPr>
            <p:cNvPr id="18" name="椭圆 17"/>
            <p:cNvSpPr/>
            <p:nvPr/>
          </p:nvSpPr>
          <p:spPr>
            <a:xfrm>
              <a:off x="3995936" y="4087662"/>
              <a:ext cx="720080" cy="720080"/>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itchFamily="34" charset="-122"/>
                <a:ea typeface="微软雅黑" pitchFamily="34" charset="-122"/>
              </a:endParaRPr>
            </a:p>
          </p:txBody>
        </p:sp>
        <p:sp>
          <p:nvSpPr>
            <p:cNvPr id="19" name="TextBox 15"/>
            <p:cNvSpPr txBox="1"/>
            <p:nvPr/>
          </p:nvSpPr>
          <p:spPr>
            <a:xfrm>
              <a:off x="4009027" y="4182999"/>
              <a:ext cx="780852" cy="606095"/>
            </a:xfrm>
            <a:prstGeom prst="rect">
              <a:avLst/>
            </a:prstGeom>
            <a:noFill/>
          </p:spPr>
          <p:txBody>
            <a:bodyPr wrap="square" rtlCol="0">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02</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mc:AlternateContent xmlns:mc="http://schemas.openxmlformats.org/markup-compatibility/2006" xmlns:a14="http://schemas.microsoft.com/office/drawing/2010/main">
        <mc:Choice Requires="a14">
          <p:sp>
            <p:nvSpPr>
              <p:cNvPr id="20" name="TextBox 16"/>
              <p:cNvSpPr txBox="1"/>
              <p:nvPr/>
            </p:nvSpPr>
            <p:spPr bwMode="auto">
              <a:xfrm>
                <a:off x="2073035" y="931950"/>
                <a:ext cx="6826394" cy="1817677"/>
              </a:xfrm>
              <a:prstGeom prst="rect">
                <a:avLst/>
              </a:prstGeom>
              <a:noFill/>
            </p:spPr>
            <p:txBody>
              <a:bodyPr wrap="square">
                <a:spAutoFit/>
              </a:bodyPr>
              <a:lstStyle/>
              <a:p>
                <a:pPr>
                  <a:lnSpc>
                    <a:spcPct val="150000"/>
                  </a:lnSpc>
                </a:pPr>
                <a:r>
                  <a:rPr lang="zh-CN" altLang="en-US" sz="1100" dirty="0">
                    <a:solidFill>
                      <a:schemeClr val="tx1">
                        <a:lumMod val="65000"/>
                        <a:lumOff val="35000"/>
                      </a:schemeClr>
                    </a:solidFill>
                    <a:latin typeface="Microsoft YaHei Light" panose="020B0502040204020203" pitchFamily="34" charset="-122"/>
                    <a:ea typeface="Microsoft YaHei Light" panose="020B0502040204020203" pitchFamily="34" charset="-122"/>
                  </a:rPr>
                  <a:t>首先，我们先对</a:t>
                </a:r>
                <a:r>
                  <a:rPr lang="en-US" altLang="zh-CN" sz="1100" dirty="0">
                    <a:solidFill>
                      <a:schemeClr val="tx1">
                        <a:lumMod val="65000"/>
                        <a:lumOff val="35000"/>
                      </a:schemeClr>
                    </a:solidFill>
                    <a:latin typeface="Microsoft YaHei Light" panose="020B0502040204020203" pitchFamily="34" charset="-122"/>
                    <a:ea typeface="Microsoft YaHei Light" panose="020B0502040204020203" pitchFamily="34" charset="-122"/>
                  </a:rPr>
                  <a:t>N</a:t>
                </a:r>
                <a:r>
                  <a:rPr lang="zh-CN" altLang="en-US" sz="1100" dirty="0">
                    <a:solidFill>
                      <a:schemeClr val="tx1">
                        <a:lumMod val="65000"/>
                        <a:lumOff val="35000"/>
                      </a:schemeClr>
                    </a:solidFill>
                    <a:latin typeface="Microsoft YaHei Light" panose="020B0502040204020203" pitchFamily="34" charset="-122"/>
                    <a:ea typeface="Microsoft YaHei Light" panose="020B0502040204020203" pitchFamily="34" charset="-122"/>
                  </a:rPr>
                  <a:t>个个体随机进行两两配对。两两配对后，判断是否进行交叉操作，这需要我们设定交叉概率为</a:t>
                </a:r>
                <a:r>
                  <a:rPr lang="en-US" altLang="zh-CN" sz="1100" dirty="0">
                    <a:solidFill>
                      <a:schemeClr val="tx1">
                        <a:lumMod val="65000"/>
                        <a:lumOff val="35000"/>
                      </a:schemeClr>
                    </a:solidFill>
                    <a:latin typeface="Microsoft YaHei Light" panose="020B0502040204020203" pitchFamily="34" charset="-122"/>
                    <a:ea typeface="Microsoft YaHei Light" panose="020B0502040204020203" pitchFamily="34" charset="-122"/>
                  </a:rPr>
                  <a:t>pc</a:t>
                </a:r>
                <a:r>
                  <a:rPr lang="zh-CN" altLang="en-US" sz="1100" dirty="0">
                    <a:solidFill>
                      <a:schemeClr val="tx1">
                        <a:lumMod val="65000"/>
                        <a:lumOff val="35000"/>
                      </a:schemeClr>
                    </a:solidFill>
                    <a:latin typeface="Microsoft YaHei Light" panose="020B0502040204020203" pitchFamily="34" charset="-122"/>
                    <a:ea typeface="Microsoft YaHei Light" panose="020B0502040204020203" pitchFamily="34" charset="-122"/>
                  </a:rPr>
                  <a:t>，其计算方法如下：</a:t>
                </a:r>
                <a:endParaRPr lang="en-US" altLang="zh-CN" sz="1100" dirty="0">
                  <a:solidFill>
                    <a:schemeClr val="tx1">
                      <a:lumMod val="65000"/>
                      <a:lumOff val="35000"/>
                    </a:schemeClr>
                  </a:solidFill>
                  <a:latin typeface="Microsoft YaHei Light" panose="020B0502040204020203" pitchFamily="34" charset="-122"/>
                  <a:ea typeface="Microsoft YaHei Light" panose="020B0502040204020203" pitchFamily="34" charset="-122"/>
                </a:endParaRPr>
              </a:p>
              <a:p>
                <a:pPr algn="ctr"/>
                <a14:m>
                  <m:oMath xmlns:m="http://schemas.openxmlformats.org/officeDocument/2006/math">
                    <m:sSub>
                      <m:sSubPr>
                        <m:ctrlPr>
                          <a:rPr lang="zh-CN" altLang="zh-CN" sz="1100" i="1">
                            <a:solidFill>
                              <a:schemeClr val="tx1">
                                <a:lumMod val="65000"/>
                                <a:lumOff val="35000"/>
                              </a:schemeClr>
                            </a:solidFill>
                            <a:latin typeface="Cambria Math" charset="0"/>
                            <a:ea typeface="Microsoft YaHei Light" panose="020B0502040204020203" pitchFamily="34" charset="-122"/>
                          </a:rPr>
                        </m:ctrlPr>
                      </m:sSubPr>
                      <m:e>
                        <m:r>
                          <a:rPr lang="en-US" altLang="zh-CN" sz="1100">
                            <a:solidFill>
                              <a:schemeClr val="tx1">
                                <a:lumMod val="65000"/>
                                <a:lumOff val="35000"/>
                              </a:schemeClr>
                            </a:solidFill>
                            <a:latin typeface="Cambria Math" panose="02040503050406030204" pitchFamily="18" charset="0"/>
                            <a:ea typeface="Microsoft YaHei Light" panose="020B0502040204020203" pitchFamily="34" charset="-122"/>
                          </a:rPr>
                          <m:t>𝑃</m:t>
                        </m:r>
                      </m:e>
                      <m:sub>
                        <m:r>
                          <a:rPr lang="en-US" altLang="zh-CN" sz="1100">
                            <a:solidFill>
                              <a:schemeClr val="tx1">
                                <a:lumMod val="65000"/>
                                <a:lumOff val="35000"/>
                              </a:schemeClr>
                            </a:solidFill>
                            <a:latin typeface="Cambria Math" panose="02040503050406030204" pitchFamily="18" charset="0"/>
                            <a:ea typeface="Microsoft YaHei Light" panose="020B0502040204020203" pitchFamily="34" charset="-122"/>
                          </a:rPr>
                          <m:t>𝑐</m:t>
                        </m:r>
                      </m:sub>
                    </m:sSub>
                    <m:r>
                      <a:rPr lang="en-US" altLang="zh-CN" sz="1100">
                        <a:solidFill>
                          <a:schemeClr val="tx1">
                            <a:lumMod val="65000"/>
                            <a:lumOff val="35000"/>
                          </a:schemeClr>
                        </a:solidFill>
                        <a:latin typeface="Cambria Math" panose="02040503050406030204" pitchFamily="18" charset="0"/>
                        <a:ea typeface="Microsoft YaHei Light" panose="020B0502040204020203" pitchFamily="34" charset="-122"/>
                      </a:rPr>
                      <m:t>=</m:t>
                    </m:r>
                    <m:d>
                      <m:dPr>
                        <m:begChr m:val="{"/>
                        <m:endChr m:val=""/>
                        <m:ctrlPr>
                          <a:rPr lang="zh-CN" altLang="zh-CN" sz="1100" i="1">
                            <a:solidFill>
                              <a:schemeClr val="tx1">
                                <a:lumMod val="65000"/>
                                <a:lumOff val="35000"/>
                              </a:schemeClr>
                            </a:solidFill>
                            <a:latin typeface="Cambria Math" charset="0"/>
                            <a:ea typeface="Microsoft YaHei Light" panose="020B0502040204020203" pitchFamily="34" charset="-122"/>
                          </a:rPr>
                        </m:ctrlPr>
                      </m:dPr>
                      <m:e>
                        <m:eqArr>
                          <m:eqArrPr>
                            <m:ctrlPr>
                              <a:rPr lang="zh-CN" altLang="zh-CN" sz="1100" i="1">
                                <a:solidFill>
                                  <a:schemeClr val="tx1">
                                    <a:lumMod val="65000"/>
                                    <a:lumOff val="35000"/>
                                  </a:schemeClr>
                                </a:solidFill>
                                <a:latin typeface="Cambria Math" charset="0"/>
                                <a:ea typeface="Microsoft YaHei Light" panose="020B0502040204020203" pitchFamily="34" charset="-122"/>
                              </a:rPr>
                            </m:ctrlPr>
                          </m:eqArrPr>
                          <m:e>
                            <m:f>
                              <m:fPr>
                                <m:type m:val="lin"/>
                                <m:ctrlPr>
                                  <a:rPr lang="zh-CN" altLang="zh-CN" sz="1100" i="1">
                                    <a:solidFill>
                                      <a:schemeClr val="tx1">
                                        <a:lumMod val="65000"/>
                                        <a:lumOff val="35000"/>
                                      </a:schemeClr>
                                    </a:solidFill>
                                    <a:latin typeface="Cambria Math" charset="0"/>
                                    <a:ea typeface="Microsoft YaHei Light" panose="020B0502040204020203" pitchFamily="34" charset="-122"/>
                                  </a:rPr>
                                </m:ctrlPr>
                              </m:fPr>
                              <m:num>
                                <m:sSub>
                                  <m:sSubPr>
                                    <m:ctrlPr>
                                      <a:rPr lang="zh-CN" altLang="zh-CN" sz="1100" i="1">
                                        <a:solidFill>
                                          <a:schemeClr val="tx1">
                                            <a:lumMod val="65000"/>
                                            <a:lumOff val="35000"/>
                                          </a:schemeClr>
                                        </a:solidFill>
                                        <a:latin typeface="Cambria Math" charset="0"/>
                                        <a:ea typeface="Microsoft YaHei Light" panose="020B0502040204020203" pitchFamily="34" charset="-122"/>
                                      </a:rPr>
                                    </m:ctrlPr>
                                  </m:sSubPr>
                                  <m:e>
                                    <m:r>
                                      <a:rPr lang="en-US" altLang="zh-CN" sz="1100">
                                        <a:solidFill>
                                          <a:schemeClr val="tx1">
                                            <a:lumMod val="65000"/>
                                            <a:lumOff val="35000"/>
                                          </a:schemeClr>
                                        </a:solidFill>
                                        <a:latin typeface="Cambria Math" panose="02040503050406030204" pitchFamily="18" charset="0"/>
                                        <a:ea typeface="Microsoft YaHei Light" panose="020B0502040204020203" pitchFamily="34" charset="-122"/>
                                      </a:rPr>
                                      <m:t>𝑘</m:t>
                                    </m:r>
                                  </m:e>
                                  <m:sub>
                                    <m:r>
                                      <a:rPr lang="en-US" altLang="zh-CN" sz="1100">
                                        <a:solidFill>
                                          <a:schemeClr val="tx1">
                                            <a:lumMod val="65000"/>
                                            <a:lumOff val="35000"/>
                                          </a:schemeClr>
                                        </a:solidFill>
                                        <a:latin typeface="Cambria Math" panose="02040503050406030204" pitchFamily="18" charset="0"/>
                                        <a:ea typeface="Microsoft YaHei Light" panose="020B0502040204020203" pitchFamily="34" charset="-122"/>
                                      </a:rPr>
                                      <m:t>1</m:t>
                                    </m:r>
                                  </m:sub>
                                </m:sSub>
                                <m:d>
                                  <m:dPr>
                                    <m:ctrlPr>
                                      <a:rPr lang="zh-CN" altLang="zh-CN" sz="1100" i="1">
                                        <a:solidFill>
                                          <a:schemeClr val="tx1">
                                            <a:lumMod val="65000"/>
                                            <a:lumOff val="35000"/>
                                          </a:schemeClr>
                                        </a:solidFill>
                                        <a:latin typeface="Cambria Math" charset="0"/>
                                        <a:ea typeface="Microsoft YaHei Light" panose="020B0502040204020203" pitchFamily="34" charset="-122"/>
                                      </a:rPr>
                                    </m:ctrlPr>
                                  </m:dPr>
                                  <m:e>
                                    <m:sSub>
                                      <m:sSubPr>
                                        <m:ctrlPr>
                                          <a:rPr lang="zh-CN" altLang="zh-CN" sz="1100" i="1">
                                            <a:solidFill>
                                              <a:schemeClr val="tx1">
                                                <a:lumMod val="65000"/>
                                                <a:lumOff val="35000"/>
                                              </a:schemeClr>
                                            </a:solidFill>
                                            <a:latin typeface="Cambria Math" charset="0"/>
                                            <a:ea typeface="Microsoft YaHei Light" panose="020B0502040204020203" pitchFamily="34" charset="-122"/>
                                          </a:rPr>
                                        </m:ctrlPr>
                                      </m:sSubPr>
                                      <m:e>
                                        <m:r>
                                          <a:rPr lang="en-US" altLang="zh-CN" sz="1100">
                                            <a:solidFill>
                                              <a:schemeClr val="tx1">
                                                <a:lumMod val="65000"/>
                                                <a:lumOff val="35000"/>
                                              </a:schemeClr>
                                            </a:solidFill>
                                            <a:latin typeface="Cambria Math" panose="02040503050406030204" pitchFamily="18" charset="0"/>
                                            <a:ea typeface="Microsoft YaHei Light" panose="020B0502040204020203" pitchFamily="34" charset="-122"/>
                                          </a:rPr>
                                          <m:t>𝑓</m:t>
                                        </m:r>
                                      </m:e>
                                      <m:sub>
                                        <m:r>
                                          <a:rPr lang="en-US" altLang="zh-CN" sz="1100">
                                            <a:solidFill>
                                              <a:schemeClr val="tx1">
                                                <a:lumMod val="65000"/>
                                                <a:lumOff val="35000"/>
                                              </a:schemeClr>
                                            </a:solidFill>
                                            <a:latin typeface="Cambria Math" panose="02040503050406030204" pitchFamily="18" charset="0"/>
                                            <a:ea typeface="Microsoft YaHei Light" panose="020B0502040204020203" pitchFamily="34" charset="-122"/>
                                          </a:rPr>
                                          <m:t>𝑚𝑎𝑥</m:t>
                                        </m:r>
                                      </m:sub>
                                    </m:sSub>
                                    <m:r>
                                      <a:rPr lang="en-US" altLang="zh-CN" sz="1100">
                                        <a:solidFill>
                                          <a:schemeClr val="tx1">
                                            <a:lumMod val="65000"/>
                                            <a:lumOff val="35000"/>
                                          </a:schemeClr>
                                        </a:solidFill>
                                        <a:latin typeface="Cambria Math" panose="02040503050406030204" pitchFamily="18" charset="0"/>
                                        <a:ea typeface="Microsoft YaHei Light" panose="020B0502040204020203" pitchFamily="34" charset="-122"/>
                                      </a:rPr>
                                      <m:t>−</m:t>
                                    </m:r>
                                    <m:sSup>
                                      <m:sSupPr>
                                        <m:ctrlPr>
                                          <a:rPr lang="zh-CN" altLang="zh-CN" sz="1100" i="1">
                                            <a:solidFill>
                                              <a:schemeClr val="tx1">
                                                <a:lumMod val="65000"/>
                                                <a:lumOff val="35000"/>
                                              </a:schemeClr>
                                            </a:solidFill>
                                            <a:latin typeface="Cambria Math" charset="0"/>
                                            <a:ea typeface="Microsoft YaHei Light" panose="020B0502040204020203" pitchFamily="34" charset="-122"/>
                                          </a:rPr>
                                        </m:ctrlPr>
                                      </m:sSupPr>
                                      <m:e>
                                        <m:r>
                                          <a:rPr lang="en-US" altLang="zh-CN" sz="1100">
                                            <a:solidFill>
                                              <a:schemeClr val="tx1">
                                                <a:lumMod val="65000"/>
                                                <a:lumOff val="35000"/>
                                              </a:schemeClr>
                                            </a:solidFill>
                                            <a:latin typeface="Cambria Math" panose="02040503050406030204" pitchFamily="18" charset="0"/>
                                            <a:ea typeface="Microsoft YaHei Light" panose="020B0502040204020203" pitchFamily="34" charset="-122"/>
                                          </a:rPr>
                                          <m:t>𝑓</m:t>
                                        </m:r>
                                      </m:e>
                                      <m:sup>
                                        <m:r>
                                          <a:rPr lang="en-US" altLang="zh-CN" sz="1100">
                                            <a:solidFill>
                                              <a:schemeClr val="tx1">
                                                <a:lumMod val="65000"/>
                                                <a:lumOff val="35000"/>
                                              </a:schemeClr>
                                            </a:solidFill>
                                            <a:latin typeface="Cambria Math" panose="02040503050406030204" pitchFamily="18" charset="0"/>
                                            <a:ea typeface="Microsoft YaHei Light" panose="020B0502040204020203" pitchFamily="34" charset="-122"/>
                                          </a:rPr>
                                          <m:t>′</m:t>
                                        </m:r>
                                      </m:sup>
                                    </m:sSup>
                                  </m:e>
                                </m:d>
                              </m:num>
                              <m:den>
                                <m:d>
                                  <m:dPr>
                                    <m:ctrlPr>
                                      <a:rPr lang="zh-CN" altLang="zh-CN" sz="1100" i="1">
                                        <a:solidFill>
                                          <a:schemeClr val="tx1">
                                            <a:lumMod val="65000"/>
                                            <a:lumOff val="35000"/>
                                          </a:schemeClr>
                                        </a:solidFill>
                                        <a:latin typeface="Cambria Math" charset="0"/>
                                        <a:ea typeface="Microsoft YaHei Light" panose="020B0502040204020203" pitchFamily="34" charset="-122"/>
                                      </a:rPr>
                                    </m:ctrlPr>
                                  </m:dPr>
                                  <m:e>
                                    <m:sSub>
                                      <m:sSubPr>
                                        <m:ctrlPr>
                                          <a:rPr lang="zh-CN" altLang="zh-CN" sz="1100" i="1">
                                            <a:solidFill>
                                              <a:schemeClr val="tx1">
                                                <a:lumMod val="65000"/>
                                                <a:lumOff val="35000"/>
                                              </a:schemeClr>
                                            </a:solidFill>
                                            <a:latin typeface="Cambria Math" charset="0"/>
                                            <a:ea typeface="Microsoft YaHei Light" panose="020B0502040204020203" pitchFamily="34" charset="-122"/>
                                          </a:rPr>
                                        </m:ctrlPr>
                                      </m:sSubPr>
                                      <m:e>
                                        <m:r>
                                          <a:rPr lang="en-US" altLang="zh-CN" sz="1100">
                                            <a:solidFill>
                                              <a:schemeClr val="tx1">
                                                <a:lumMod val="65000"/>
                                                <a:lumOff val="35000"/>
                                              </a:schemeClr>
                                            </a:solidFill>
                                            <a:latin typeface="Cambria Math" panose="02040503050406030204" pitchFamily="18" charset="0"/>
                                            <a:ea typeface="Microsoft YaHei Light" panose="020B0502040204020203" pitchFamily="34" charset="-122"/>
                                          </a:rPr>
                                          <m:t>𝑓</m:t>
                                        </m:r>
                                      </m:e>
                                      <m:sub>
                                        <m:r>
                                          <a:rPr lang="en-US" altLang="zh-CN" sz="1100">
                                            <a:solidFill>
                                              <a:schemeClr val="tx1">
                                                <a:lumMod val="65000"/>
                                                <a:lumOff val="35000"/>
                                              </a:schemeClr>
                                            </a:solidFill>
                                            <a:latin typeface="Cambria Math" panose="02040503050406030204" pitchFamily="18" charset="0"/>
                                            <a:ea typeface="Microsoft YaHei Light" panose="020B0502040204020203" pitchFamily="34" charset="-122"/>
                                          </a:rPr>
                                          <m:t>𝑚𝑎𝑥</m:t>
                                        </m:r>
                                      </m:sub>
                                    </m:sSub>
                                    <m:r>
                                      <a:rPr lang="en-US" altLang="zh-CN" sz="1100">
                                        <a:solidFill>
                                          <a:schemeClr val="tx1">
                                            <a:lumMod val="65000"/>
                                            <a:lumOff val="35000"/>
                                          </a:schemeClr>
                                        </a:solidFill>
                                        <a:latin typeface="Cambria Math" panose="02040503050406030204" pitchFamily="18" charset="0"/>
                                        <a:ea typeface="Microsoft YaHei Light" panose="020B0502040204020203" pitchFamily="34" charset="-122"/>
                                      </a:rPr>
                                      <m:t>−</m:t>
                                    </m:r>
                                    <m:sSub>
                                      <m:sSubPr>
                                        <m:ctrlPr>
                                          <a:rPr lang="zh-CN" altLang="zh-CN" sz="1100" i="1">
                                            <a:solidFill>
                                              <a:schemeClr val="tx1">
                                                <a:lumMod val="65000"/>
                                                <a:lumOff val="35000"/>
                                              </a:schemeClr>
                                            </a:solidFill>
                                            <a:latin typeface="Cambria Math" charset="0"/>
                                            <a:ea typeface="Microsoft YaHei Light" panose="020B0502040204020203" pitchFamily="34" charset="-122"/>
                                          </a:rPr>
                                        </m:ctrlPr>
                                      </m:sSubPr>
                                      <m:e>
                                        <m:r>
                                          <a:rPr lang="en-US" altLang="zh-CN" sz="1100">
                                            <a:solidFill>
                                              <a:schemeClr val="tx1">
                                                <a:lumMod val="65000"/>
                                                <a:lumOff val="35000"/>
                                              </a:schemeClr>
                                            </a:solidFill>
                                            <a:latin typeface="Cambria Math" panose="02040503050406030204" pitchFamily="18" charset="0"/>
                                            <a:ea typeface="Microsoft YaHei Light" panose="020B0502040204020203" pitchFamily="34" charset="-122"/>
                                          </a:rPr>
                                          <m:t>𝑓</m:t>
                                        </m:r>
                                      </m:e>
                                      <m:sub>
                                        <m:r>
                                          <a:rPr lang="en-US" altLang="zh-CN" sz="1100">
                                            <a:solidFill>
                                              <a:schemeClr val="tx1">
                                                <a:lumMod val="65000"/>
                                                <a:lumOff val="35000"/>
                                              </a:schemeClr>
                                            </a:solidFill>
                                            <a:latin typeface="Cambria Math" panose="02040503050406030204" pitchFamily="18" charset="0"/>
                                            <a:ea typeface="Microsoft YaHei Light" panose="020B0502040204020203" pitchFamily="34" charset="-122"/>
                                          </a:rPr>
                                          <m:t>𝑎𝑣𝑔</m:t>
                                        </m:r>
                                      </m:sub>
                                    </m:sSub>
                                  </m:e>
                                </m:d>
                                <m:sSup>
                                  <m:sSupPr>
                                    <m:ctrlPr>
                                      <a:rPr lang="zh-CN" altLang="zh-CN" sz="1100" i="1">
                                        <a:solidFill>
                                          <a:schemeClr val="tx1">
                                            <a:lumMod val="65000"/>
                                            <a:lumOff val="35000"/>
                                          </a:schemeClr>
                                        </a:solidFill>
                                        <a:latin typeface="Cambria Math" charset="0"/>
                                        <a:ea typeface="Microsoft YaHei Light" panose="020B0502040204020203" pitchFamily="34" charset="-122"/>
                                      </a:rPr>
                                    </m:ctrlPr>
                                  </m:sSupPr>
                                  <m:e>
                                    <m:r>
                                      <a:rPr lang="en-US" altLang="zh-CN" sz="1100">
                                        <a:solidFill>
                                          <a:schemeClr val="tx1">
                                            <a:lumMod val="65000"/>
                                            <a:lumOff val="35000"/>
                                          </a:schemeClr>
                                        </a:solidFill>
                                        <a:latin typeface="Cambria Math" panose="02040503050406030204" pitchFamily="18" charset="0"/>
                                        <a:ea typeface="Microsoft YaHei Light" panose="020B0502040204020203" pitchFamily="34" charset="-122"/>
                                      </a:rPr>
                                      <m:t>  </m:t>
                                    </m:r>
                                    <m:r>
                                      <a:rPr lang="en-US" altLang="zh-CN" sz="1100">
                                        <a:solidFill>
                                          <a:schemeClr val="tx1">
                                            <a:lumMod val="65000"/>
                                            <a:lumOff val="35000"/>
                                          </a:schemeClr>
                                        </a:solidFill>
                                        <a:latin typeface="Cambria Math" panose="02040503050406030204" pitchFamily="18" charset="0"/>
                                        <a:ea typeface="Microsoft YaHei Light" panose="020B0502040204020203" pitchFamily="34" charset="-122"/>
                                      </a:rPr>
                                      <m:t>𝑓</m:t>
                                    </m:r>
                                  </m:e>
                                  <m:sup>
                                    <m:r>
                                      <a:rPr lang="en-US" altLang="zh-CN" sz="1100">
                                        <a:solidFill>
                                          <a:schemeClr val="tx1">
                                            <a:lumMod val="65000"/>
                                            <a:lumOff val="35000"/>
                                          </a:schemeClr>
                                        </a:solidFill>
                                        <a:latin typeface="Cambria Math" panose="02040503050406030204" pitchFamily="18" charset="0"/>
                                        <a:ea typeface="Microsoft YaHei Light" panose="020B0502040204020203" pitchFamily="34" charset="-122"/>
                                      </a:rPr>
                                      <m:t>′</m:t>
                                    </m:r>
                                  </m:sup>
                                </m:sSup>
                                <m:r>
                                  <a:rPr lang="en-US" altLang="zh-CN" sz="1100">
                                    <a:solidFill>
                                      <a:schemeClr val="tx1">
                                        <a:lumMod val="65000"/>
                                        <a:lumOff val="35000"/>
                                      </a:schemeClr>
                                    </a:solidFill>
                                    <a:latin typeface="Cambria Math" panose="02040503050406030204" pitchFamily="18" charset="0"/>
                                    <a:ea typeface="Microsoft YaHei Light" panose="020B0502040204020203" pitchFamily="34" charset="-122"/>
                                  </a:rPr>
                                  <m:t>≥</m:t>
                                </m:r>
                                <m:sSub>
                                  <m:sSubPr>
                                    <m:ctrlPr>
                                      <a:rPr lang="zh-CN" altLang="zh-CN" sz="1100" i="1">
                                        <a:solidFill>
                                          <a:schemeClr val="tx1">
                                            <a:lumMod val="65000"/>
                                            <a:lumOff val="35000"/>
                                          </a:schemeClr>
                                        </a:solidFill>
                                        <a:latin typeface="Cambria Math" charset="0"/>
                                        <a:ea typeface="Microsoft YaHei Light" panose="020B0502040204020203" pitchFamily="34" charset="-122"/>
                                      </a:rPr>
                                    </m:ctrlPr>
                                  </m:sSubPr>
                                  <m:e>
                                    <m:r>
                                      <a:rPr lang="en-US" altLang="zh-CN" sz="1100">
                                        <a:solidFill>
                                          <a:schemeClr val="tx1">
                                            <a:lumMod val="65000"/>
                                            <a:lumOff val="35000"/>
                                          </a:schemeClr>
                                        </a:solidFill>
                                        <a:latin typeface="Cambria Math" panose="02040503050406030204" pitchFamily="18" charset="0"/>
                                        <a:ea typeface="Microsoft YaHei Light" panose="020B0502040204020203" pitchFamily="34" charset="-122"/>
                                      </a:rPr>
                                      <m:t>𝑓</m:t>
                                    </m:r>
                                  </m:e>
                                  <m:sub>
                                    <m:r>
                                      <a:rPr lang="en-US" altLang="zh-CN" sz="1100">
                                        <a:solidFill>
                                          <a:schemeClr val="tx1">
                                            <a:lumMod val="65000"/>
                                            <a:lumOff val="35000"/>
                                          </a:schemeClr>
                                        </a:solidFill>
                                        <a:latin typeface="Cambria Math" panose="02040503050406030204" pitchFamily="18" charset="0"/>
                                        <a:ea typeface="Microsoft YaHei Light" panose="020B0502040204020203" pitchFamily="34" charset="-122"/>
                                      </a:rPr>
                                      <m:t>𝑎𝑣𝑔</m:t>
                                    </m:r>
                                  </m:sub>
                                </m:sSub>
                              </m:den>
                            </m:f>
                          </m:e>
                          <m:e>
                            <m:sSub>
                              <m:sSubPr>
                                <m:ctrlPr>
                                  <a:rPr lang="zh-CN" altLang="zh-CN" sz="1100" i="1">
                                    <a:solidFill>
                                      <a:schemeClr val="tx1">
                                        <a:lumMod val="65000"/>
                                        <a:lumOff val="35000"/>
                                      </a:schemeClr>
                                    </a:solidFill>
                                    <a:latin typeface="Cambria Math" charset="0"/>
                                    <a:ea typeface="Microsoft YaHei Light" panose="020B0502040204020203" pitchFamily="34" charset="-122"/>
                                  </a:rPr>
                                </m:ctrlPr>
                              </m:sSubPr>
                              <m:e>
                                <m:r>
                                  <a:rPr lang="en-US" altLang="zh-CN" sz="1100">
                                    <a:solidFill>
                                      <a:schemeClr val="tx1">
                                        <a:lumMod val="65000"/>
                                        <a:lumOff val="35000"/>
                                      </a:schemeClr>
                                    </a:solidFill>
                                    <a:latin typeface="Cambria Math" panose="02040503050406030204" pitchFamily="18" charset="0"/>
                                    <a:ea typeface="Microsoft YaHei Light" panose="020B0502040204020203" pitchFamily="34" charset="-122"/>
                                  </a:rPr>
                                  <m:t>𝑘</m:t>
                                </m:r>
                              </m:e>
                              <m:sub>
                                <m:r>
                                  <a:rPr lang="en-US" altLang="zh-CN" sz="1100">
                                    <a:solidFill>
                                      <a:schemeClr val="tx1">
                                        <a:lumMod val="65000"/>
                                        <a:lumOff val="35000"/>
                                      </a:schemeClr>
                                    </a:solidFill>
                                    <a:latin typeface="Cambria Math" panose="02040503050406030204" pitchFamily="18" charset="0"/>
                                    <a:ea typeface="Microsoft YaHei Light" panose="020B0502040204020203" pitchFamily="34" charset="-122"/>
                                  </a:rPr>
                                  <m:t>2</m:t>
                                </m:r>
                              </m:sub>
                            </m:sSub>
                            <m:sSup>
                              <m:sSupPr>
                                <m:ctrlPr>
                                  <a:rPr lang="zh-CN" altLang="zh-CN" sz="1100" i="1">
                                    <a:solidFill>
                                      <a:schemeClr val="tx1">
                                        <a:lumMod val="65000"/>
                                        <a:lumOff val="35000"/>
                                      </a:schemeClr>
                                    </a:solidFill>
                                    <a:latin typeface="Cambria Math" charset="0"/>
                                    <a:ea typeface="Microsoft YaHei Light" panose="020B0502040204020203" pitchFamily="34" charset="-122"/>
                                  </a:rPr>
                                </m:ctrlPr>
                              </m:sSupPr>
                              <m:e>
                                <m:r>
                                  <a:rPr lang="en-US" altLang="zh-CN" sz="1100">
                                    <a:solidFill>
                                      <a:schemeClr val="tx1">
                                        <a:lumMod val="65000"/>
                                        <a:lumOff val="35000"/>
                                      </a:schemeClr>
                                    </a:solidFill>
                                    <a:latin typeface="Cambria Math" panose="02040503050406030204" pitchFamily="18" charset="0"/>
                                    <a:ea typeface="Microsoft YaHei Light" panose="020B0502040204020203" pitchFamily="34" charset="-122"/>
                                  </a:rPr>
                                  <m:t>  </m:t>
                                </m:r>
                                <m:r>
                                  <a:rPr lang="en-US" altLang="zh-CN" sz="1100">
                                    <a:solidFill>
                                      <a:schemeClr val="tx1">
                                        <a:lumMod val="65000"/>
                                        <a:lumOff val="35000"/>
                                      </a:schemeClr>
                                    </a:solidFill>
                                    <a:latin typeface="Cambria Math" panose="02040503050406030204" pitchFamily="18" charset="0"/>
                                    <a:ea typeface="Microsoft YaHei Light" panose="020B0502040204020203" pitchFamily="34" charset="-122"/>
                                  </a:rPr>
                                  <m:t>𝑓</m:t>
                                </m:r>
                              </m:e>
                              <m:sup>
                                <m:r>
                                  <a:rPr lang="en-US" altLang="zh-CN" sz="1100">
                                    <a:solidFill>
                                      <a:schemeClr val="tx1">
                                        <a:lumMod val="65000"/>
                                        <a:lumOff val="35000"/>
                                      </a:schemeClr>
                                    </a:solidFill>
                                    <a:latin typeface="Cambria Math" panose="02040503050406030204" pitchFamily="18" charset="0"/>
                                    <a:ea typeface="Microsoft YaHei Light" panose="020B0502040204020203" pitchFamily="34" charset="-122"/>
                                  </a:rPr>
                                  <m:t>′</m:t>
                                </m:r>
                              </m:sup>
                            </m:sSup>
                            <m:r>
                              <a:rPr lang="en-US" altLang="zh-CN" sz="1100">
                                <a:solidFill>
                                  <a:schemeClr val="tx1">
                                    <a:lumMod val="65000"/>
                                    <a:lumOff val="35000"/>
                                  </a:schemeClr>
                                </a:solidFill>
                                <a:latin typeface="Cambria Math" panose="02040503050406030204" pitchFamily="18" charset="0"/>
                                <a:ea typeface="Microsoft YaHei Light" panose="020B0502040204020203" pitchFamily="34" charset="-122"/>
                              </a:rPr>
                              <m:t>&lt;</m:t>
                            </m:r>
                            <m:sSub>
                              <m:sSubPr>
                                <m:ctrlPr>
                                  <a:rPr lang="zh-CN" altLang="zh-CN" sz="1100" i="1">
                                    <a:solidFill>
                                      <a:schemeClr val="tx1">
                                        <a:lumMod val="65000"/>
                                        <a:lumOff val="35000"/>
                                      </a:schemeClr>
                                    </a:solidFill>
                                    <a:latin typeface="Cambria Math" charset="0"/>
                                    <a:ea typeface="Microsoft YaHei Light" panose="020B0502040204020203" pitchFamily="34" charset="-122"/>
                                  </a:rPr>
                                </m:ctrlPr>
                              </m:sSubPr>
                              <m:e>
                                <m:r>
                                  <a:rPr lang="en-US" altLang="zh-CN" sz="1100">
                                    <a:solidFill>
                                      <a:schemeClr val="tx1">
                                        <a:lumMod val="65000"/>
                                        <a:lumOff val="35000"/>
                                      </a:schemeClr>
                                    </a:solidFill>
                                    <a:latin typeface="Cambria Math" panose="02040503050406030204" pitchFamily="18" charset="0"/>
                                    <a:ea typeface="Microsoft YaHei Light" panose="020B0502040204020203" pitchFamily="34" charset="-122"/>
                                  </a:rPr>
                                  <m:t>𝑓</m:t>
                                </m:r>
                              </m:e>
                              <m:sub>
                                <m:r>
                                  <a:rPr lang="en-US" altLang="zh-CN" sz="1100">
                                    <a:solidFill>
                                      <a:schemeClr val="tx1">
                                        <a:lumMod val="65000"/>
                                        <a:lumOff val="35000"/>
                                      </a:schemeClr>
                                    </a:solidFill>
                                    <a:latin typeface="Cambria Math" panose="02040503050406030204" pitchFamily="18" charset="0"/>
                                    <a:ea typeface="Microsoft YaHei Light" panose="020B0502040204020203" pitchFamily="34" charset="-122"/>
                                  </a:rPr>
                                  <m:t>𝑎𝑣𝑔</m:t>
                                </m:r>
                              </m:sub>
                            </m:sSub>
                            <m:r>
                              <a:rPr lang="en-US" altLang="zh-CN" sz="1100">
                                <a:solidFill>
                                  <a:schemeClr val="tx1">
                                    <a:lumMod val="65000"/>
                                    <a:lumOff val="35000"/>
                                  </a:schemeClr>
                                </a:solidFill>
                                <a:latin typeface="Cambria Math" panose="02040503050406030204" pitchFamily="18" charset="0"/>
                                <a:ea typeface="Microsoft YaHei Light" panose="020B0502040204020203" pitchFamily="34" charset="-122"/>
                              </a:rPr>
                              <m:t>                                                 </m:t>
                            </m:r>
                          </m:e>
                        </m:eqArr>
                      </m:e>
                    </m:d>
                  </m:oMath>
                </a14:m>
                <a:r>
                  <a:rPr lang="zh-CN" altLang="zh-CN" sz="1100" dirty="0">
                    <a:solidFill>
                      <a:schemeClr val="tx1">
                        <a:lumMod val="65000"/>
                        <a:lumOff val="35000"/>
                      </a:schemeClr>
                    </a:solidFill>
                    <a:latin typeface="Microsoft YaHei Light" panose="020B0502040204020203" pitchFamily="34" charset="-122"/>
                    <a:ea typeface="Microsoft YaHei Light" panose="020B0502040204020203" pitchFamily="34" charset="-122"/>
                  </a:rPr>
                  <a:t> </a:t>
                </a:r>
                <a:endParaRPr lang="en-US" altLang="zh-CN" sz="1100" dirty="0">
                  <a:solidFill>
                    <a:schemeClr val="tx1">
                      <a:lumMod val="65000"/>
                      <a:lumOff val="35000"/>
                    </a:schemeClr>
                  </a:solidFill>
                  <a:latin typeface="Microsoft YaHei Light" panose="020B0502040204020203" pitchFamily="34" charset="-122"/>
                  <a:ea typeface="Microsoft YaHei Light" panose="020B0502040204020203" pitchFamily="34" charset="-122"/>
                </a:endParaRPr>
              </a:p>
              <a:p>
                <a:pPr>
                  <a:lnSpc>
                    <a:spcPct val="150000"/>
                  </a:lnSpc>
                </a:pPr>
                <a:r>
                  <a:rPr lang="zh-CN" altLang="zh-CN" sz="1100" dirty="0">
                    <a:solidFill>
                      <a:schemeClr val="tx1">
                        <a:lumMod val="65000"/>
                        <a:lumOff val="35000"/>
                      </a:schemeClr>
                    </a:solidFill>
                    <a:latin typeface="Microsoft YaHei Light" panose="020B0502040204020203" pitchFamily="34" charset="-122"/>
                    <a:ea typeface="Microsoft YaHei Light" panose="020B0502040204020203" pitchFamily="34" charset="-122"/>
                  </a:rPr>
                  <a:t>其中，</a:t>
                </a:r>
                <a:r>
                  <a:rPr lang="en-US" altLang="zh-CN" sz="1100" dirty="0">
                    <a:solidFill>
                      <a:schemeClr val="tx1">
                        <a:lumMod val="65000"/>
                        <a:lumOff val="35000"/>
                      </a:schemeClr>
                    </a:solidFill>
                    <a:latin typeface="Microsoft YaHei Light" panose="020B0502040204020203" pitchFamily="34" charset="-122"/>
                    <a:ea typeface="Microsoft YaHei Light" panose="020B0502040204020203" pitchFamily="34" charset="-122"/>
                  </a:rPr>
                  <a:t>f</a:t>
                </a:r>
                <a:r>
                  <a:rPr lang="zh-CN" altLang="zh-CN" sz="1100" dirty="0">
                    <a:solidFill>
                      <a:schemeClr val="tx1">
                        <a:lumMod val="65000"/>
                        <a:lumOff val="35000"/>
                      </a:schemeClr>
                    </a:solidFill>
                    <a:latin typeface="Microsoft YaHei Light" panose="020B0502040204020203" pitchFamily="34" charset="-122"/>
                    <a:ea typeface="Microsoft YaHei Light" panose="020B0502040204020203" pitchFamily="34" charset="-122"/>
                  </a:rPr>
                  <a:t>’为配对的两个个体中较大的适应值，</a:t>
                </a:r>
                <a:r>
                  <a:rPr lang="en-US" altLang="zh-CN" sz="1100" dirty="0" err="1">
                    <a:solidFill>
                      <a:schemeClr val="tx1">
                        <a:lumMod val="65000"/>
                        <a:lumOff val="35000"/>
                      </a:schemeClr>
                    </a:solidFill>
                    <a:latin typeface="Microsoft YaHei Light" panose="020B0502040204020203" pitchFamily="34" charset="-122"/>
                    <a:ea typeface="Microsoft YaHei Light" panose="020B0502040204020203" pitchFamily="34" charset="-122"/>
                  </a:rPr>
                  <a:t>fmax</a:t>
                </a:r>
                <a:r>
                  <a:rPr lang="zh-CN" altLang="zh-CN" sz="1100" dirty="0">
                    <a:solidFill>
                      <a:schemeClr val="tx1">
                        <a:lumMod val="65000"/>
                        <a:lumOff val="35000"/>
                      </a:schemeClr>
                    </a:solidFill>
                    <a:latin typeface="Microsoft YaHei Light" panose="020B0502040204020203" pitchFamily="34" charset="-122"/>
                    <a:ea typeface="Microsoft YaHei Light" panose="020B0502040204020203" pitchFamily="34" charset="-122"/>
                  </a:rPr>
                  <a:t>为当前群体中最大的适应值，</a:t>
                </a:r>
                <a:r>
                  <a:rPr lang="en-US" altLang="zh-CN" sz="1100" dirty="0" err="1">
                    <a:solidFill>
                      <a:schemeClr val="tx1">
                        <a:lumMod val="65000"/>
                        <a:lumOff val="35000"/>
                      </a:schemeClr>
                    </a:solidFill>
                    <a:latin typeface="Microsoft YaHei Light" panose="020B0502040204020203" pitchFamily="34" charset="-122"/>
                    <a:ea typeface="Microsoft YaHei Light" panose="020B0502040204020203" pitchFamily="34" charset="-122"/>
                  </a:rPr>
                  <a:t>favg</a:t>
                </a:r>
                <a:r>
                  <a:rPr lang="zh-CN" altLang="zh-CN" sz="1100" dirty="0">
                    <a:solidFill>
                      <a:schemeClr val="tx1">
                        <a:lumMod val="65000"/>
                        <a:lumOff val="35000"/>
                      </a:schemeClr>
                    </a:solidFill>
                    <a:latin typeface="Microsoft YaHei Light" panose="020B0502040204020203" pitchFamily="34" charset="-122"/>
                    <a:ea typeface="Microsoft YaHei Light" panose="020B0502040204020203" pitchFamily="34" charset="-122"/>
                  </a:rPr>
                  <a:t>为当前群体中适应度的平均值，</a:t>
                </a:r>
                <a:r>
                  <a:rPr lang="en-US" altLang="zh-CN" sz="1100" dirty="0">
                    <a:solidFill>
                      <a:schemeClr val="tx1">
                        <a:lumMod val="65000"/>
                        <a:lumOff val="35000"/>
                      </a:schemeClr>
                    </a:solidFill>
                    <a:latin typeface="Microsoft YaHei Light" panose="020B0502040204020203" pitchFamily="34" charset="-122"/>
                    <a:ea typeface="Microsoft YaHei Light" panose="020B0502040204020203" pitchFamily="34" charset="-122"/>
                  </a:rPr>
                  <a:t>k1</a:t>
                </a:r>
                <a:r>
                  <a:rPr lang="zh-CN" altLang="zh-CN" sz="1100" dirty="0">
                    <a:solidFill>
                      <a:schemeClr val="tx1">
                        <a:lumMod val="65000"/>
                        <a:lumOff val="35000"/>
                      </a:schemeClr>
                    </a:solidFill>
                    <a:latin typeface="Microsoft YaHei Light" panose="020B0502040204020203" pitchFamily="34" charset="-122"/>
                    <a:ea typeface="Microsoft YaHei Light" panose="020B0502040204020203" pitchFamily="34" charset="-122"/>
                  </a:rPr>
                  <a:t>和</a:t>
                </a:r>
                <a:r>
                  <a:rPr lang="en-US" altLang="zh-CN" sz="1100" dirty="0">
                    <a:solidFill>
                      <a:schemeClr val="tx1">
                        <a:lumMod val="65000"/>
                        <a:lumOff val="35000"/>
                      </a:schemeClr>
                    </a:solidFill>
                    <a:latin typeface="Microsoft YaHei Light" panose="020B0502040204020203" pitchFamily="34" charset="-122"/>
                    <a:ea typeface="Microsoft YaHei Light" panose="020B0502040204020203" pitchFamily="34" charset="-122"/>
                  </a:rPr>
                  <a:t>k2</a:t>
                </a:r>
                <a:r>
                  <a:rPr lang="zh-CN" altLang="zh-CN" sz="1100" dirty="0">
                    <a:solidFill>
                      <a:schemeClr val="tx1">
                        <a:lumMod val="65000"/>
                        <a:lumOff val="35000"/>
                      </a:schemeClr>
                    </a:solidFill>
                    <a:latin typeface="Microsoft YaHei Light" panose="020B0502040204020203" pitchFamily="34" charset="-122"/>
                    <a:ea typeface="Microsoft YaHei Light" panose="020B0502040204020203" pitchFamily="34" charset="-122"/>
                  </a:rPr>
                  <a:t>是交叉函数调整系数，在本论文中取定</a:t>
                </a:r>
                <a:r>
                  <a:rPr lang="en-US" altLang="zh-CN" sz="1100" dirty="0">
                    <a:solidFill>
                      <a:schemeClr val="tx1">
                        <a:lumMod val="65000"/>
                        <a:lumOff val="35000"/>
                      </a:schemeClr>
                    </a:solidFill>
                    <a:latin typeface="Microsoft YaHei Light" panose="020B0502040204020203" pitchFamily="34" charset="-122"/>
                    <a:ea typeface="Microsoft YaHei Light" panose="020B0502040204020203" pitchFamily="34" charset="-122"/>
                  </a:rPr>
                  <a:t>k1=k2=0.9</a:t>
                </a:r>
                <a:r>
                  <a:rPr lang="zh-CN" altLang="zh-CN" sz="1100" dirty="0">
                    <a:solidFill>
                      <a:schemeClr val="tx1">
                        <a:lumMod val="65000"/>
                        <a:lumOff val="35000"/>
                      </a:schemeClr>
                    </a:solidFill>
                    <a:latin typeface="Microsoft YaHei Light" panose="020B0502040204020203" pitchFamily="34" charset="-122"/>
                    <a:ea typeface="Microsoft YaHei Light" panose="020B0502040204020203" pitchFamily="34" charset="-122"/>
                  </a:rPr>
                  <a:t>。</a:t>
                </a:r>
              </a:p>
              <a:p>
                <a:endParaRPr lang="en-US" altLang="zh-CN" sz="1100" dirty="0">
                  <a:effectLst/>
                </a:endParaRPr>
              </a:p>
            </p:txBody>
          </p:sp>
        </mc:Choice>
        <mc:Fallback xmlns="">
          <p:sp>
            <p:nvSpPr>
              <p:cNvPr id="20" name="TextBox 16"/>
              <p:cNvSpPr txBox="1">
                <a:spLocks noRot="1" noChangeAspect="1" noMove="1" noResize="1" noEditPoints="1" noAdjustHandles="1" noChangeArrowheads="1" noChangeShapeType="1" noTextEdit="1"/>
              </p:cNvSpPr>
              <p:nvPr/>
            </p:nvSpPr>
            <p:spPr bwMode="auto">
              <a:xfrm>
                <a:off x="2073035" y="931950"/>
                <a:ext cx="6826394" cy="1817677"/>
              </a:xfrm>
              <a:prstGeom prst="rect">
                <a:avLst/>
              </a:prstGeom>
              <a:blipFill>
                <a:blip r:embed="rId2"/>
                <a:stretch>
                  <a:fillRect t="-38621" b="-60000"/>
                </a:stretch>
              </a:blipFill>
            </p:spPr>
            <p:txBody>
              <a:bodyPr/>
              <a:lstStyle/>
              <a:p>
                <a:r>
                  <a:rPr lang="zh-CN" altLang="en-US">
                    <a:noFill/>
                  </a:rPr>
                  <a:t> </a:t>
                </a:r>
              </a:p>
            </p:txBody>
          </p:sp>
        </mc:Fallback>
      </mc:AlternateContent>
      <p:sp>
        <p:nvSpPr>
          <p:cNvPr id="24" name="TextBox 20"/>
          <p:cNvSpPr txBox="1"/>
          <p:nvPr/>
        </p:nvSpPr>
        <p:spPr bwMode="auto">
          <a:xfrm>
            <a:off x="2073035" y="2932251"/>
            <a:ext cx="6666704" cy="825226"/>
          </a:xfrm>
          <a:prstGeom prst="rect">
            <a:avLst/>
          </a:prstGeom>
          <a:noFill/>
        </p:spPr>
        <p:txBody>
          <a:bodyPr wrap="square">
            <a:spAutoFit/>
          </a:bodyPr>
          <a:lstStyle/>
          <a:p>
            <a:pPr>
              <a:lnSpc>
                <a:spcPct val="150000"/>
              </a:lnSpc>
            </a:pPr>
            <a:r>
              <a:rPr lang="zh-CN" altLang="zh-CN" sz="1100" dirty="0">
                <a:solidFill>
                  <a:schemeClr val="tx1">
                    <a:lumMod val="65000"/>
                    <a:lumOff val="35000"/>
                  </a:schemeClr>
                </a:solidFill>
                <a:latin typeface="Microsoft YaHei Light" panose="020B0502040204020203" pitchFamily="34" charset="-122"/>
                <a:ea typeface="Microsoft YaHei Light" panose="020B0502040204020203" pitchFamily="34" charset="-122"/>
              </a:rPr>
              <a:t>对于需要进行交叉操作的两个个体，选择保留基因片段的交叉算法，随机选取</a:t>
            </a:r>
            <a:r>
              <a:rPr lang="en-US" altLang="zh-CN" sz="1100" dirty="0">
                <a:solidFill>
                  <a:schemeClr val="tx1">
                    <a:lumMod val="65000"/>
                    <a:lumOff val="35000"/>
                  </a:schemeClr>
                </a:solidFill>
                <a:latin typeface="Microsoft YaHei Light" panose="020B0502040204020203" pitchFamily="34" charset="-122"/>
                <a:ea typeface="Microsoft YaHei Light" panose="020B0502040204020203" pitchFamily="34" charset="-122"/>
              </a:rPr>
              <a:t>N</a:t>
            </a:r>
            <a:r>
              <a:rPr lang="zh-CN" altLang="zh-CN" sz="1100" dirty="0">
                <a:solidFill>
                  <a:schemeClr val="tx1">
                    <a:lumMod val="65000"/>
                    <a:lumOff val="35000"/>
                  </a:schemeClr>
                </a:solidFill>
                <a:latin typeface="Microsoft YaHei Light" panose="020B0502040204020203" pitchFamily="34" charset="-122"/>
                <a:ea typeface="Microsoft YaHei Light" panose="020B0502040204020203" pitchFamily="34" charset="-122"/>
              </a:rPr>
              <a:t>／</a:t>
            </a:r>
            <a:r>
              <a:rPr lang="en-US" altLang="zh-CN" sz="1100" dirty="0">
                <a:solidFill>
                  <a:schemeClr val="tx1">
                    <a:lumMod val="65000"/>
                    <a:lumOff val="35000"/>
                  </a:schemeClr>
                </a:solidFill>
                <a:latin typeface="Microsoft YaHei Light" panose="020B0502040204020203" pitchFamily="34" charset="-122"/>
                <a:ea typeface="Microsoft YaHei Light" panose="020B0502040204020203" pitchFamily="34" charset="-122"/>
              </a:rPr>
              <a:t>5</a:t>
            </a:r>
            <a:r>
              <a:rPr lang="zh-CN" altLang="zh-CN" sz="1100" dirty="0">
                <a:solidFill>
                  <a:schemeClr val="tx1">
                    <a:lumMod val="65000"/>
                    <a:lumOff val="35000"/>
                  </a:schemeClr>
                </a:solidFill>
                <a:latin typeface="Microsoft YaHei Light" panose="020B0502040204020203" pitchFamily="34" charset="-122"/>
                <a:ea typeface="Microsoft YaHei Light" panose="020B0502040204020203" pitchFamily="34" charset="-122"/>
              </a:rPr>
              <a:t>个随机整数，将随机数间距</a:t>
            </a:r>
            <a:r>
              <a:rPr lang="en-US" altLang="zh-CN" sz="1100" dirty="0">
                <a:solidFill>
                  <a:schemeClr val="tx1">
                    <a:lumMod val="65000"/>
                    <a:lumOff val="35000"/>
                  </a:schemeClr>
                </a:solidFill>
                <a:latin typeface="Microsoft YaHei Light" panose="020B0502040204020203" pitchFamily="34" charset="-122"/>
                <a:ea typeface="Microsoft YaHei Light" panose="020B0502040204020203" pitchFamily="34" charset="-122"/>
              </a:rPr>
              <a:t>&lt;=6</a:t>
            </a:r>
            <a:r>
              <a:rPr lang="zh-CN" altLang="zh-CN" sz="1100" dirty="0">
                <a:solidFill>
                  <a:schemeClr val="tx1">
                    <a:lumMod val="65000"/>
                    <a:lumOff val="35000"/>
                  </a:schemeClr>
                </a:solidFill>
                <a:latin typeface="Microsoft YaHei Light" panose="020B0502040204020203" pitchFamily="34" charset="-122"/>
                <a:ea typeface="Microsoft YaHei Light" panose="020B0502040204020203" pitchFamily="34" charset="-122"/>
              </a:rPr>
              <a:t>的两个点作为交换片段的起始点和结束点，以此对两个工序表进行随机交叉，以两个一工序的工序表为例： </a:t>
            </a:r>
            <a:endParaRPr lang="en-US" altLang="zh-CN" sz="1100" dirty="0">
              <a:solidFill>
                <a:schemeClr val="tx1">
                  <a:lumMod val="65000"/>
                  <a:lumOff val="35000"/>
                </a:schemeClr>
              </a:solidFill>
              <a:latin typeface="Microsoft YaHei Light" panose="020B0502040204020203" pitchFamily="34" charset="-122"/>
              <a:ea typeface="Microsoft YaHei Light" panose="020B0502040204020203" pitchFamily="34" charset="-122"/>
            </a:endParaRPr>
          </a:p>
        </p:txBody>
      </p:sp>
      <p:graphicFrame>
        <p:nvGraphicFramePr>
          <p:cNvPr id="31" name="表格 30">
            <a:extLst>
              <a:ext uri="{FF2B5EF4-FFF2-40B4-BE49-F238E27FC236}">
                <a16:creationId xmlns="" xmlns:a16="http://schemas.microsoft.com/office/drawing/2014/main" id="{E98FC83F-14DB-BF4A-8706-5ECF8FB32403}"/>
              </a:ext>
            </a:extLst>
          </p:cNvPr>
          <p:cNvGraphicFramePr>
            <a:graphicFrameLocks noGrp="1"/>
          </p:cNvGraphicFramePr>
          <p:nvPr>
            <p:extLst>
              <p:ext uri="{D42A27DB-BD31-4B8C-83A1-F6EECF244321}">
                <p14:modId xmlns:p14="http://schemas.microsoft.com/office/powerpoint/2010/main" val="525358943"/>
              </p:ext>
            </p:extLst>
          </p:nvPr>
        </p:nvGraphicFramePr>
        <p:xfrm>
          <a:off x="2211149" y="3833162"/>
          <a:ext cx="5412105" cy="405130"/>
        </p:xfrm>
        <a:graphic>
          <a:graphicData uri="http://schemas.openxmlformats.org/drawingml/2006/table">
            <a:tbl>
              <a:tblPr firstRow="1" firstCol="1" bandRow="1">
                <a:tableStyleId>{2D5ABB26-0587-4C30-8999-92F81FD0307C}</a:tableStyleId>
              </a:tblPr>
              <a:tblGrid>
                <a:gridCol w="762000">
                  <a:extLst>
                    <a:ext uri="{9D8B030D-6E8A-4147-A177-3AD203B41FA5}">
                      <a16:colId xmlns="" xmlns:a16="http://schemas.microsoft.com/office/drawing/2014/main" val="3705221078"/>
                    </a:ext>
                  </a:extLst>
                </a:gridCol>
                <a:gridCol w="774700">
                  <a:extLst>
                    <a:ext uri="{9D8B030D-6E8A-4147-A177-3AD203B41FA5}">
                      <a16:colId xmlns="" xmlns:a16="http://schemas.microsoft.com/office/drawing/2014/main" val="3695812890"/>
                    </a:ext>
                  </a:extLst>
                </a:gridCol>
                <a:gridCol w="774700">
                  <a:extLst>
                    <a:ext uri="{9D8B030D-6E8A-4147-A177-3AD203B41FA5}">
                      <a16:colId xmlns="" xmlns:a16="http://schemas.microsoft.com/office/drawing/2014/main" val="928417372"/>
                    </a:ext>
                  </a:extLst>
                </a:gridCol>
                <a:gridCol w="774700">
                  <a:extLst>
                    <a:ext uri="{9D8B030D-6E8A-4147-A177-3AD203B41FA5}">
                      <a16:colId xmlns="" xmlns:a16="http://schemas.microsoft.com/office/drawing/2014/main" val="673351396"/>
                    </a:ext>
                  </a:extLst>
                </a:gridCol>
                <a:gridCol w="775335">
                  <a:extLst>
                    <a:ext uri="{9D8B030D-6E8A-4147-A177-3AD203B41FA5}">
                      <a16:colId xmlns="" xmlns:a16="http://schemas.microsoft.com/office/drawing/2014/main" val="4254718525"/>
                    </a:ext>
                  </a:extLst>
                </a:gridCol>
                <a:gridCol w="775335">
                  <a:extLst>
                    <a:ext uri="{9D8B030D-6E8A-4147-A177-3AD203B41FA5}">
                      <a16:colId xmlns="" xmlns:a16="http://schemas.microsoft.com/office/drawing/2014/main" val="2108989564"/>
                    </a:ext>
                  </a:extLst>
                </a:gridCol>
                <a:gridCol w="775335">
                  <a:extLst>
                    <a:ext uri="{9D8B030D-6E8A-4147-A177-3AD203B41FA5}">
                      <a16:colId xmlns="" xmlns:a16="http://schemas.microsoft.com/office/drawing/2014/main" val="906084572"/>
                    </a:ext>
                  </a:extLst>
                </a:gridCol>
              </a:tblGrid>
              <a:tr h="215900">
                <a:tc>
                  <a:txBody>
                    <a:bodyPr/>
                    <a:lstStyle/>
                    <a:p>
                      <a:pPr algn="ctr">
                        <a:spcAft>
                          <a:spcPts val="0"/>
                        </a:spcAft>
                      </a:pPr>
                      <a:r>
                        <a:rPr lang="zh-CN" sz="1200" b="0" i="0" kern="100" dirty="0">
                          <a:effectLst/>
                          <a:latin typeface="Microsoft YaHei Light" panose="020B0502040204020203" pitchFamily="34" charset="-122"/>
                          <a:ea typeface="Microsoft YaHei Light" panose="020B0502040204020203" pitchFamily="34" charset="-122"/>
                        </a:rPr>
                        <a:t>工序表</a:t>
                      </a:r>
                      <a:r>
                        <a:rPr lang="en-US" sz="1200" b="0" i="0" kern="100" dirty="0">
                          <a:effectLst/>
                          <a:latin typeface="Microsoft YaHei Light" panose="020B0502040204020203" pitchFamily="34" charset="-122"/>
                          <a:ea typeface="Microsoft YaHei Light" panose="020B0502040204020203" pitchFamily="34" charset="-122"/>
                        </a:rPr>
                        <a:t>1</a:t>
                      </a:r>
                      <a:endParaRPr lang="zh-CN" sz="1200" b="0" i="0" kern="100" dirty="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spcAft>
                          <a:spcPts val="0"/>
                        </a:spcAft>
                      </a:pPr>
                      <a:r>
                        <a:rPr lang="en-US" sz="1200" b="0" i="0" kern="100" dirty="0">
                          <a:effectLst/>
                          <a:latin typeface="Microsoft YaHei Light" panose="020B0502040204020203" pitchFamily="34" charset="-122"/>
                          <a:ea typeface="Microsoft YaHei Light" panose="020B0502040204020203" pitchFamily="34" charset="-122"/>
                        </a:rPr>
                        <a:t>2</a:t>
                      </a:r>
                      <a:endParaRPr lang="zh-CN" sz="1200" b="0" i="0" kern="100" dirty="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spcAft>
                          <a:spcPts val="0"/>
                        </a:spcAft>
                      </a:pPr>
                      <a:r>
                        <a:rPr lang="en-US" sz="1200" b="0" i="0" kern="100" dirty="0">
                          <a:effectLst/>
                          <a:latin typeface="Microsoft YaHei Light" panose="020B0502040204020203" pitchFamily="34" charset="-122"/>
                          <a:ea typeface="Microsoft YaHei Light" panose="020B0502040204020203" pitchFamily="34" charset="-122"/>
                        </a:rPr>
                        <a:t>6</a:t>
                      </a:r>
                      <a:endParaRPr lang="zh-CN" sz="1200" b="0" i="0" kern="100" dirty="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spcAft>
                          <a:spcPts val="0"/>
                        </a:spcAft>
                      </a:pPr>
                      <a:r>
                        <a:rPr lang="en-US" sz="1200" b="0" i="0" kern="100">
                          <a:effectLst/>
                          <a:latin typeface="Microsoft YaHei Light" panose="020B0502040204020203" pitchFamily="34" charset="-122"/>
                          <a:ea typeface="Microsoft YaHei Light" panose="020B0502040204020203" pitchFamily="34" charset="-122"/>
                        </a:rPr>
                        <a:t>4</a:t>
                      </a:r>
                      <a:endParaRPr lang="zh-CN" sz="1200" b="0" i="0" kern="10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spcAft>
                          <a:spcPts val="0"/>
                        </a:spcAft>
                      </a:pPr>
                      <a:r>
                        <a:rPr lang="en-US" sz="1200" b="0" i="0" kern="100">
                          <a:effectLst/>
                          <a:latin typeface="Microsoft YaHei Light" panose="020B0502040204020203" pitchFamily="34" charset="-122"/>
                          <a:ea typeface="Microsoft YaHei Light" panose="020B0502040204020203" pitchFamily="34" charset="-122"/>
                        </a:rPr>
                        <a:t>1</a:t>
                      </a:r>
                      <a:endParaRPr lang="zh-CN" sz="1200" b="0" i="0" kern="10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spcAft>
                          <a:spcPts val="0"/>
                        </a:spcAft>
                      </a:pPr>
                      <a:r>
                        <a:rPr lang="en-US" sz="1200" b="0" i="0" kern="100">
                          <a:effectLst/>
                          <a:latin typeface="Microsoft YaHei Light" panose="020B0502040204020203" pitchFamily="34" charset="-122"/>
                          <a:ea typeface="Microsoft YaHei Light" panose="020B0502040204020203" pitchFamily="34" charset="-122"/>
                        </a:rPr>
                        <a:t>8</a:t>
                      </a:r>
                      <a:endParaRPr lang="zh-CN" sz="1200" b="0" i="0" kern="10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spcAft>
                          <a:spcPts val="0"/>
                        </a:spcAft>
                      </a:pPr>
                      <a:r>
                        <a:rPr lang="en-US" sz="1200" b="0" i="0" kern="100">
                          <a:effectLst/>
                          <a:latin typeface="Microsoft YaHei Light" panose="020B0502040204020203" pitchFamily="34" charset="-122"/>
                          <a:ea typeface="Microsoft YaHei Light" panose="020B0502040204020203" pitchFamily="34" charset="-122"/>
                        </a:rPr>
                        <a:t>5</a:t>
                      </a:r>
                      <a:endParaRPr lang="zh-CN" sz="1200" b="0" i="0" kern="10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548918058"/>
                  </a:ext>
                </a:extLst>
              </a:tr>
              <a:tr h="189230">
                <a:tc>
                  <a:txBody>
                    <a:bodyPr/>
                    <a:lstStyle/>
                    <a:p>
                      <a:pPr algn="ctr">
                        <a:spcAft>
                          <a:spcPts val="0"/>
                        </a:spcAft>
                      </a:pPr>
                      <a:r>
                        <a:rPr lang="zh-CN" sz="1200" b="0" i="0" kern="100">
                          <a:effectLst/>
                          <a:latin typeface="Microsoft YaHei Light" panose="020B0502040204020203" pitchFamily="34" charset="-122"/>
                          <a:ea typeface="Microsoft YaHei Light" panose="020B0502040204020203" pitchFamily="34" charset="-122"/>
                        </a:rPr>
                        <a:t>工序表</a:t>
                      </a:r>
                      <a:r>
                        <a:rPr lang="en-US" sz="1200" b="0" i="0" kern="100">
                          <a:effectLst/>
                          <a:latin typeface="Microsoft YaHei Light" panose="020B0502040204020203" pitchFamily="34" charset="-122"/>
                          <a:ea typeface="Microsoft YaHei Light" panose="020B0502040204020203" pitchFamily="34" charset="-122"/>
                        </a:rPr>
                        <a:t>2</a:t>
                      </a:r>
                      <a:endParaRPr lang="zh-CN" sz="1200" b="0" i="0" kern="10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spcAft>
                          <a:spcPts val="0"/>
                        </a:spcAft>
                      </a:pPr>
                      <a:r>
                        <a:rPr lang="en-US" sz="1200" b="0" i="0" kern="100">
                          <a:effectLst/>
                          <a:latin typeface="Microsoft YaHei Light" panose="020B0502040204020203" pitchFamily="34" charset="-122"/>
                          <a:ea typeface="Microsoft YaHei Light" panose="020B0502040204020203" pitchFamily="34" charset="-122"/>
                        </a:rPr>
                        <a:t>4</a:t>
                      </a:r>
                      <a:endParaRPr lang="zh-CN" sz="1200" b="0" i="0" kern="10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spcAft>
                          <a:spcPts val="0"/>
                        </a:spcAft>
                      </a:pPr>
                      <a:r>
                        <a:rPr lang="en-US" sz="1200" b="0" i="0" kern="100">
                          <a:effectLst/>
                          <a:latin typeface="Microsoft YaHei Light" panose="020B0502040204020203" pitchFamily="34" charset="-122"/>
                          <a:ea typeface="Microsoft YaHei Light" panose="020B0502040204020203" pitchFamily="34" charset="-122"/>
                        </a:rPr>
                        <a:t>3</a:t>
                      </a:r>
                      <a:endParaRPr lang="zh-CN" sz="1200" b="0" i="0" kern="10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spcAft>
                          <a:spcPts val="0"/>
                        </a:spcAft>
                      </a:pPr>
                      <a:r>
                        <a:rPr lang="en-US" sz="1200" b="0" i="0" kern="100" dirty="0">
                          <a:effectLst/>
                          <a:latin typeface="Microsoft YaHei Light" panose="020B0502040204020203" pitchFamily="34" charset="-122"/>
                          <a:ea typeface="Microsoft YaHei Light" panose="020B0502040204020203" pitchFamily="34" charset="-122"/>
                        </a:rPr>
                        <a:t>8</a:t>
                      </a:r>
                      <a:endParaRPr lang="zh-CN" sz="1200" b="0" i="0" kern="100" dirty="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spcAft>
                          <a:spcPts val="0"/>
                        </a:spcAft>
                      </a:pPr>
                      <a:r>
                        <a:rPr lang="en-US" sz="1200" b="0" i="0" kern="100" dirty="0">
                          <a:effectLst/>
                          <a:latin typeface="Microsoft YaHei Light" panose="020B0502040204020203" pitchFamily="34" charset="-122"/>
                          <a:ea typeface="Microsoft YaHei Light" panose="020B0502040204020203" pitchFamily="34" charset="-122"/>
                        </a:rPr>
                        <a:t>5</a:t>
                      </a:r>
                      <a:endParaRPr lang="zh-CN" sz="1200" b="0" i="0" kern="100" dirty="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spcAft>
                          <a:spcPts val="0"/>
                        </a:spcAft>
                      </a:pPr>
                      <a:r>
                        <a:rPr lang="en-US" sz="1200" b="0" i="0" kern="100" dirty="0">
                          <a:effectLst/>
                          <a:latin typeface="Microsoft YaHei Light" panose="020B0502040204020203" pitchFamily="34" charset="-122"/>
                          <a:ea typeface="Microsoft YaHei Light" panose="020B0502040204020203" pitchFamily="34" charset="-122"/>
                        </a:rPr>
                        <a:t>1</a:t>
                      </a:r>
                      <a:endParaRPr lang="zh-CN" sz="1200" b="0" i="0" kern="100" dirty="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spcAft>
                          <a:spcPts val="0"/>
                        </a:spcAft>
                      </a:pPr>
                      <a:r>
                        <a:rPr lang="en-US" sz="1200" b="0" i="0" kern="100" dirty="0">
                          <a:effectLst/>
                          <a:latin typeface="Microsoft YaHei Light" panose="020B0502040204020203" pitchFamily="34" charset="-122"/>
                          <a:ea typeface="Microsoft YaHei Light" panose="020B0502040204020203" pitchFamily="34" charset="-122"/>
                        </a:rPr>
                        <a:t>6</a:t>
                      </a:r>
                      <a:endParaRPr lang="zh-CN" sz="1200" b="0" i="0" kern="100" dirty="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626707525"/>
                  </a:ext>
                </a:extLst>
              </a:tr>
            </a:tbl>
          </a:graphicData>
        </a:graphic>
      </p:graphicFrame>
      <p:sp>
        <p:nvSpPr>
          <p:cNvPr id="32" name="文本框 31">
            <a:extLst>
              <a:ext uri="{FF2B5EF4-FFF2-40B4-BE49-F238E27FC236}">
                <a16:creationId xmlns="" xmlns:a16="http://schemas.microsoft.com/office/drawing/2014/main" id="{4ED3EDB2-B9B4-B14D-B031-3C81D84E8C2D}"/>
              </a:ext>
            </a:extLst>
          </p:cNvPr>
          <p:cNvSpPr txBox="1"/>
          <p:nvPr/>
        </p:nvSpPr>
        <p:spPr>
          <a:xfrm>
            <a:off x="2059615" y="4313978"/>
            <a:ext cx="6826394" cy="469359"/>
          </a:xfrm>
          <a:prstGeom prst="rect">
            <a:avLst/>
          </a:prstGeom>
          <a:noFill/>
        </p:spPr>
        <p:txBody>
          <a:bodyPr wrap="square" rtlCol="0">
            <a:spAutoFit/>
          </a:bodyPr>
          <a:lstStyle/>
          <a:p>
            <a:r>
              <a:rPr lang="zh-CN" altLang="zh-CN" sz="1100" dirty="0">
                <a:solidFill>
                  <a:schemeClr val="tx1">
                    <a:lumMod val="65000"/>
                    <a:lumOff val="35000"/>
                  </a:schemeClr>
                </a:solidFill>
                <a:latin typeface="Microsoft YaHei Light" panose="020B0502040204020203" pitchFamily="34" charset="-122"/>
                <a:ea typeface="Microsoft YaHei Light" panose="020B0502040204020203" pitchFamily="34" charset="-122"/>
              </a:rPr>
              <a:t>假设加工</a:t>
            </a:r>
            <a:r>
              <a:rPr lang="en-US" altLang="zh-CN" sz="1100" dirty="0">
                <a:solidFill>
                  <a:schemeClr val="tx1">
                    <a:lumMod val="65000"/>
                    <a:lumOff val="35000"/>
                  </a:schemeClr>
                </a:solidFill>
                <a:latin typeface="Microsoft YaHei Light" panose="020B0502040204020203" pitchFamily="34" charset="-122"/>
                <a:ea typeface="Microsoft YaHei Light" panose="020B0502040204020203" pitchFamily="34" charset="-122"/>
              </a:rPr>
              <a:t>6</a:t>
            </a:r>
            <a:r>
              <a:rPr lang="zh-CN" altLang="zh-CN" sz="1100" dirty="0">
                <a:solidFill>
                  <a:schemeClr val="tx1">
                    <a:lumMod val="65000"/>
                    <a:lumOff val="35000"/>
                  </a:schemeClr>
                </a:solidFill>
                <a:latin typeface="Microsoft YaHei Light" panose="020B0502040204020203" pitchFamily="34" charset="-122"/>
                <a:ea typeface="Microsoft YaHei Light" panose="020B0502040204020203" pitchFamily="34" charset="-122"/>
              </a:rPr>
              <a:t>个物料，随机选择节点</a:t>
            </a:r>
            <a:r>
              <a:rPr lang="en-US" altLang="zh-CN" sz="1100" dirty="0">
                <a:solidFill>
                  <a:schemeClr val="tx1">
                    <a:lumMod val="65000"/>
                    <a:lumOff val="35000"/>
                  </a:schemeClr>
                </a:solidFill>
                <a:latin typeface="Microsoft YaHei Light" panose="020B0502040204020203" pitchFamily="34" charset="-122"/>
                <a:ea typeface="Microsoft YaHei Light" panose="020B0502040204020203" pitchFamily="34" charset="-122"/>
              </a:rPr>
              <a:t>3</a:t>
            </a:r>
            <a:r>
              <a:rPr lang="zh-CN" altLang="zh-CN" sz="1100" dirty="0">
                <a:solidFill>
                  <a:schemeClr val="tx1">
                    <a:lumMod val="65000"/>
                    <a:lumOff val="35000"/>
                  </a:schemeClr>
                </a:solidFill>
                <a:latin typeface="Microsoft YaHei Light" panose="020B0502040204020203" pitchFamily="34" charset="-122"/>
                <a:ea typeface="Microsoft YaHei Light" panose="020B0502040204020203" pitchFamily="34" charset="-122"/>
              </a:rPr>
              <a:t>、</a:t>
            </a:r>
            <a:r>
              <a:rPr lang="en-US" altLang="zh-CN" sz="1100" dirty="0">
                <a:solidFill>
                  <a:schemeClr val="tx1">
                    <a:lumMod val="65000"/>
                    <a:lumOff val="35000"/>
                  </a:schemeClr>
                </a:solidFill>
                <a:latin typeface="Microsoft YaHei Light" panose="020B0502040204020203" pitchFamily="34" charset="-122"/>
                <a:ea typeface="Microsoft YaHei Light" panose="020B0502040204020203" pitchFamily="34" charset="-122"/>
              </a:rPr>
              <a:t>5</a:t>
            </a:r>
            <a:r>
              <a:rPr lang="zh-CN" altLang="zh-CN" sz="1100" dirty="0">
                <a:solidFill>
                  <a:schemeClr val="tx1">
                    <a:lumMod val="65000"/>
                    <a:lumOff val="35000"/>
                  </a:schemeClr>
                </a:solidFill>
                <a:latin typeface="Microsoft YaHei Light" panose="020B0502040204020203" pitchFamily="34" charset="-122"/>
                <a:ea typeface="Microsoft YaHei Light" panose="020B0502040204020203" pitchFamily="34" charset="-122"/>
              </a:rPr>
              <a:t>，将工序表</a:t>
            </a:r>
            <a:r>
              <a:rPr lang="en-US" altLang="zh-CN" sz="1100" dirty="0">
                <a:solidFill>
                  <a:schemeClr val="tx1">
                    <a:lumMod val="65000"/>
                    <a:lumOff val="35000"/>
                  </a:schemeClr>
                </a:solidFill>
                <a:latin typeface="Microsoft YaHei Light" panose="020B0502040204020203" pitchFamily="34" charset="-122"/>
                <a:ea typeface="Microsoft YaHei Light" panose="020B0502040204020203" pitchFamily="34" charset="-122"/>
              </a:rPr>
              <a:t>1</a:t>
            </a:r>
            <a:r>
              <a:rPr lang="zh-CN" altLang="zh-CN" sz="1100" dirty="0">
                <a:solidFill>
                  <a:schemeClr val="tx1">
                    <a:lumMod val="65000"/>
                    <a:lumOff val="35000"/>
                  </a:schemeClr>
                </a:solidFill>
                <a:latin typeface="Microsoft YaHei Light" panose="020B0502040204020203" pitchFamily="34" charset="-122"/>
                <a:ea typeface="Microsoft YaHei Light" panose="020B0502040204020203" pitchFamily="34" charset="-122"/>
              </a:rPr>
              <a:t>、</a:t>
            </a:r>
            <a:r>
              <a:rPr lang="en-US" altLang="zh-CN" sz="1100" dirty="0">
                <a:solidFill>
                  <a:schemeClr val="tx1">
                    <a:lumMod val="65000"/>
                    <a:lumOff val="35000"/>
                  </a:schemeClr>
                </a:solidFill>
                <a:latin typeface="Microsoft YaHei Light" panose="020B0502040204020203" pitchFamily="34" charset="-122"/>
                <a:ea typeface="Microsoft YaHei Light" panose="020B0502040204020203" pitchFamily="34" charset="-122"/>
              </a:rPr>
              <a:t>2</a:t>
            </a:r>
            <a:r>
              <a:rPr lang="zh-CN" altLang="zh-CN" sz="1100" dirty="0">
                <a:solidFill>
                  <a:schemeClr val="tx1">
                    <a:lumMod val="65000"/>
                    <a:lumOff val="35000"/>
                  </a:schemeClr>
                </a:solidFill>
                <a:latin typeface="Microsoft YaHei Light" panose="020B0502040204020203" pitchFamily="34" charset="-122"/>
                <a:ea typeface="Microsoft YaHei Light" panose="020B0502040204020203" pitchFamily="34" charset="-122"/>
              </a:rPr>
              <a:t>中的</a:t>
            </a:r>
            <a:r>
              <a:rPr lang="en-US" altLang="zh-CN" sz="1100" dirty="0">
                <a:solidFill>
                  <a:schemeClr val="tx1">
                    <a:lumMod val="65000"/>
                    <a:lumOff val="35000"/>
                  </a:schemeClr>
                </a:solidFill>
                <a:latin typeface="Microsoft YaHei Light" panose="020B0502040204020203" pitchFamily="34" charset="-122"/>
                <a:ea typeface="Microsoft YaHei Light" panose="020B0502040204020203" pitchFamily="34" charset="-122"/>
              </a:rPr>
              <a:t>3-5</a:t>
            </a:r>
            <a:r>
              <a:rPr lang="zh-CN" altLang="zh-CN" sz="1100" dirty="0">
                <a:solidFill>
                  <a:schemeClr val="tx1">
                    <a:lumMod val="65000"/>
                    <a:lumOff val="35000"/>
                  </a:schemeClr>
                </a:solidFill>
                <a:latin typeface="Microsoft YaHei Light" panose="020B0502040204020203" pitchFamily="34" charset="-122"/>
                <a:ea typeface="Microsoft YaHei Light" panose="020B0502040204020203" pitchFamily="34" charset="-122"/>
              </a:rPr>
              <a:t>片段相互交换，由此得到交叉后新的工序表：</a:t>
            </a:r>
          </a:p>
          <a:p>
            <a:endParaRPr kumimoji="1" lang="zh-CN" altLang="en-US" dirty="0"/>
          </a:p>
        </p:txBody>
      </p:sp>
      <p:graphicFrame>
        <p:nvGraphicFramePr>
          <p:cNvPr id="33" name="表格 32">
            <a:extLst>
              <a:ext uri="{FF2B5EF4-FFF2-40B4-BE49-F238E27FC236}">
                <a16:creationId xmlns="" xmlns:a16="http://schemas.microsoft.com/office/drawing/2014/main" id="{669DAB3E-DECA-F54F-9FA3-6F00046D0DE3}"/>
              </a:ext>
            </a:extLst>
          </p:cNvPr>
          <p:cNvGraphicFramePr>
            <a:graphicFrameLocks noGrp="1"/>
          </p:cNvGraphicFramePr>
          <p:nvPr>
            <p:extLst>
              <p:ext uri="{D42A27DB-BD31-4B8C-83A1-F6EECF244321}">
                <p14:modId xmlns:p14="http://schemas.microsoft.com/office/powerpoint/2010/main" val="2626150590"/>
              </p:ext>
            </p:extLst>
          </p:nvPr>
        </p:nvGraphicFramePr>
        <p:xfrm>
          <a:off x="2211149" y="4617303"/>
          <a:ext cx="5412105" cy="389255"/>
        </p:xfrm>
        <a:graphic>
          <a:graphicData uri="http://schemas.openxmlformats.org/drawingml/2006/table">
            <a:tbl>
              <a:tblPr firstRow="1" firstCol="1" bandRow="1">
                <a:tableStyleId>{2D5ABB26-0587-4C30-8999-92F81FD0307C}</a:tableStyleId>
              </a:tblPr>
              <a:tblGrid>
                <a:gridCol w="773430">
                  <a:extLst>
                    <a:ext uri="{9D8B030D-6E8A-4147-A177-3AD203B41FA5}">
                      <a16:colId xmlns="" xmlns:a16="http://schemas.microsoft.com/office/drawing/2014/main" val="3043033658"/>
                    </a:ext>
                  </a:extLst>
                </a:gridCol>
                <a:gridCol w="772795">
                  <a:extLst>
                    <a:ext uri="{9D8B030D-6E8A-4147-A177-3AD203B41FA5}">
                      <a16:colId xmlns="" xmlns:a16="http://schemas.microsoft.com/office/drawing/2014/main" val="299018522"/>
                    </a:ext>
                  </a:extLst>
                </a:gridCol>
                <a:gridCol w="772795">
                  <a:extLst>
                    <a:ext uri="{9D8B030D-6E8A-4147-A177-3AD203B41FA5}">
                      <a16:colId xmlns="" xmlns:a16="http://schemas.microsoft.com/office/drawing/2014/main" val="3948943845"/>
                    </a:ext>
                  </a:extLst>
                </a:gridCol>
                <a:gridCol w="772795">
                  <a:extLst>
                    <a:ext uri="{9D8B030D-6E8A-4147-A177-3AD203B41FA5}">
                      <a16:colId xmlns="" xmlns:a16="http://schemas.microsoft.com/office/drawing/2014/main" val="645028002"/>
                    </a:ext>
                  </a:extLst>
                </a:gridCol>
                <a:gridCol w="773430">
                  <a:extLst>
                    <a:ext uri="{9D8B030D-6E8A-4147-A177-3AD203B41FA5}">
                      <a16:colId xmlns="" xmlns:a16="http://schemas.microsoft.com/office/drawing/2014/main" val="3681900928"/>
                    </a:ext>
                  </a:extLst>
                </a:gridCol>
                <a:gridCol w="773430">
                  <a:extLst>
                    <a:ext uri="{9D8B030D-6E8A-4147-A177-3AD203B41FA5}">
                      <a16:colId xmlns="" xmlns:a16="http://schemas.microsoft.com/office/drawing/2014/main" val="4052558735"/>
                    </a:ext>
                  </a:extLst>
                </a:gridCol>
                <a:gridCol w="773430">
                  <a:extLst>
                    <a:ext uri="{9D8B030D-6E8A-4147-A177-3AD203B41FA5}">
                      <a16:colId xmlns="" xmlns:a16="http://schemas.microsoft.com/office/drawing/2014/main" val="2498415521"/>
                    </a:ext>
                  </a:extLst>
                </a:gridCol>
              </a:tblGrid>
              <a:tr h="206375">
                <a:tc>
                  <a:txBody>
                    <a:bodyPr/>
                    <a:lstStyle/>
                    <a:p>
                      <a:pPr marL="0" algn="ctr" defTabSz="685800" rtl="0" eaLnBrk="1" latinLnBrk="0" hangingPunct="1">
                        <a:spcAft>
                          <a:spcPts val="0"/>
                        </a:spcAft>
                      </a:pPr>
                      <a:r>
                        <a:rPr lang="zh-CN" altLang="en-US" sz="1200" b="0" i="0" kern="100" dirty="0">
                          <a:effectLst/>
                          <a:latin typeface="Microsoft YaHei Light" panose="020B0502040204020203" pitchFamily="34" charset="-122"/>
                          <a:ea typeface="Microsoft YaHei Light" panose="020B0502040204020203" pitchFamily="34" charset="-122"/>
                        </a:rPr>
                        <a:t>工序表</a:t>
                      </a:r>
                      <a:r>
                        <a:rPr lang="en-US" sz="1200" b="0" i="0" kern="100" dirty="0">
                          <a:effectLst/>
                          <a:latin typeface="Microsoft YaHei Light" panose="020B0502040204020203" pitchFamily="34" charset="-122"/>
                          <a:ea typeface="Microsoft YaHei Light" panose="020B0502040204020203" pitchFamily="34" charset="-122"/>
                        </a:rPr>
                        <a:t>1</a:t>
                      </a:r>
                      <a:endParaRPr lang="zh-CN" altLang="en-US" sz="1200" b="0" i="0" kern="100" dirty="0">
                        <a:solidFill>
                          <a:schemeClr val="tx1"/>
                        </a:solidFill>
                        <a:effectLst/>
                        <a:latin typeface="Microsoft YaHei Light" panose="020B0502040204020203" pitchFamily="34" charset="-122"/>
                        <a:ea typeface="Microsoft YaHei Light" panose="020B0502040204020203" pitchFamily="34" charset="-122"/>
                        <a:cs typeface="+mn-cs"/>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algn="ctr" defTabSz="685800" rtl="0" eaLnBrk="1" latinLnBrk="0" hangingPunct="1">
                        <a:spcAft>
                          <a:spcPts val="0"/>
                        </a:spcAft>
                      </a:pPr>
                      <a:r>
                        <a:rPr lang="en-US" sz="1200" b="0" i="0" kern="100" dirty="0">
                          <a:effectLst/>
                          <a:latin typeface="Microsoft YaHei Light" panose="020B0502040204020203" pitchFamily="34" charset="-122"/>
                          <a:ea typeface="Microsoft YaHei Light" panose="020B0502040204020203" pitchFamily="34" charset="-122"/>
                        </a:rPr>
                        <a:t>2</a:t>
                      </a:r>
                      <a:endParaRPr lang="zh-CN" altLang="en-US" sz="1200" b="0" i="0" kern="100" dirty="0">
                        <a:solidFill>
                          <a:schemeClr val="tx1"/>
                        </a:solidFill>
                        <a:effectLst/>
                        <a:latin typeface="Microsoft YaHei Light" panose="020B0502040204020203" pitchFamily="34" charset="-122"/>
                        <a:ea typeface="Microsoft YaHei Light" panose="020B0502040204020203" pitchFamily="34" charset="-122"/>
                        <a:cs typeface="+mn-cs"/>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algn="ctr" defTabSz="685800" rtl="0" eaLnBrk="1" latinLnBrk="0" hangingPunct="1">
                        <a:spcAft>
                          <a:spcPts val="0"/>
                        </a:spcAft>
                      </a:pPr>
                      <a:r>
                        <a:rPr lang="en-US" sz="1200" b="0" i="0" kern="100" dirty="0">
                          <a:effectLst/>
                          <a:latin typeface="Microsoft YaHei Light" panose="020B0502040204020203" pitchFamily="34" charset="-122"/>
                          <a:ea typeface="Microsoft YaHei Light" panose="020B0502040204020203" pitchFamily="34" charset="-122"/>
                        </a:rPr>
                        <a:t>6</a:t>
                      </a:r>
                      <a:endParaRPr lang="zh-CN" altLang="en-US" sz="1200" b="0" i="0" kern="100" dirty="0">
                        <a:solidFill>
                          <a:schemeClr val="tx1"/>
                        </a:solidFill>
                        <a:effectLst/>
                        <a:latin typeface="Microsoft YaHei Light" panose="020B0502040204020203" pitchFamily="34" charset="-122"/>
                        <a:ea typeface="Microsoft YaHei Light" panose="020B0502040204020203" pitchFamily="34" charset="-122"/>
                        <a:cs typeface="+mn-cs"/>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algn="ctr" defTabSz="685800" rtl="0" eaLnBrk="1" latinLnBrk="0" hangingPunct="1">
                        <a:spcAft>
                          <a:spcPts val="0"/>
                        </a:spcAft>
                      </a:pPr>
                      <a:r>
                        <a:rPr lang="en-US" sz="1200" b="0" i="0" kern="100" dirty="0">
                          <a:effectLst/>
                          <a:latin typeface="Microsoft YaHei Light" panose="020B0502040204020203" pitchFamily="34" charset="-122"/>
                          <a:ea typeface="Microsoft YaHei Light" panose="020B0502040204020203" pitchFamily="34" charset="-122"/>
                        </a:rPr>
                        <a:t>8</a:t>
                      </a:r>
                      <a:endParaRPr lang="zh-CN" altLang="en-US" sz="1200" b="0" i="0" kern="100" dirty="0">
                        <a:solidFill>
                          <a:schemeClr val="tx1"/>
                        </a:solidFill>
                        <a:effectLst/>
                        <a:latin typeface="Microsoft YaHei Light" panose="020B0502040204020203" pitchFamily="34" charset="-122"/>
                        <a:ea typeface="Microsoft YaHei Light" panose="020B0502040204020203" pitchFamily="34" charset="-122"/>
                        <a:cs typeface="+mn-cs"/>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algn="ctr" defTabSz="685800" rtl="0" eaLnBrk="1" latinLnBrk="0" hangingPunct="1">
                        <a:spcAft>
                          <a:spcPts val="0"/>
                        </a:spcAft>
                      </a:pPr>
                      <a:r>
                        <a:rPr lang="en-US" sz="1200" b="0" i="0" kern="100" dirty="0">
                          <a:effectLst/>
                          <a:latin typeface="Microsoft YaHei Light" panose="020B0502040204020203" pitchFamily="34" charset="-122"/>
                          <a:ea typeface="Microsoft YaHei Light" panose="020B0502040204020203" pitchFamily="34" charset="-122"/>
                        </a:rPr>
                        <a:t>5</a:t>
                      </a:r>
                      <a:endParaRPr lang="zh-CN" altLang="en-US" sz="1200" b="0" i="0" kern="100" dirty="0">
                        <a:solidFill>
                          <a:schemeClr val="tx1"/>
                        </a:solidFill>
                        <a:effectLst/>
                        <a:latin typeface="Microsoft YaHei Light" panose="020B0502040204020203" pitchFamily="34" charset="-122"/>
                        <a:ea typeface="Microsoft YaHei Light" panose="020B0502040204020203" pitchFamily="34" charset="-122"/>
                        <a:cs typeface="+mn-cs"/>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algn="ctr" defTabSz="685800" rtl="0" eaLnBrk="1" latinLnBrk="0" hangingPunct="1">
                        <a:spcAft>
                          <a:spcPts val="0"/>
                        </a:spcAft>
                      </a:pPr>
                      <a:r>
                        <a:rPr lang="en-US" sz="1200" b="0" i="0" kern="100" dirty="0">
                          <a:effectLst/>
                          <a:latin typeface="Microsoft YaHei Light" panose="020B0502040204020203" pitchFamily="34" charset="-122"/>
                          <a:ea typeface="Microsoft YaHei Light" panose="020B0502040204020203" pitchFamily="34" charset="-122"/>
                        </a:rPr>
                        <a:t>1</a:t>
                      </a:r>
                      <a:endParaRPr lang="zh-CN" altLang="en-US" sz="1200" b="0" i="0" kern="100" dirty="0">
                        <a:solidFill>
                          <a:schemeClr val="tx1"/>
                        </a:solidFill>
                        <a:effectLst/>
                        <a:latin typeface="Microsoft YaHei Light" panose="020B0502040204020203" pitchFamily="34" charset="-122"/>
                        <a:ea typeface="Microsoft YaHei Light" panose="020B0502040204020203" pitchFamily="34" charset="-122"/>
                        <a:cs typeface="+mn-cs"/>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algn="ctr" defTabSz="685800" rtl="0" eaLnBrk="1" latinLnBrk="0" hangingPunct="1">
                        <a:spcAft>
                          <a:spcPts val="0"/>
                        </a:spcAft>
                      </a:pPr>
                      <a:r>
                        <a:rPr lang="en-US" sz="1200" b="0" i="0" kern="100" dirty="0">
                          <a:effectLst/>
                          <a:latin typeface="Microsoft YaHei Light" panose="020B0502040204020203" pitchFamily="34" charset="-122"/>
                          <a:ea typeface="Microsoft YaHei Light" panose="020B0502040204020203" pitchFamily="34" charset="-122"/>
                        </a:rPr>
                        <a:t>5</a:t>
                      </a:r>
                      <a:endParaRPr lang="zh-CN" altLang="en-US" sz="1200" b="0" i="0" kern="100" dirty="0">
                        <a:solidFill>
                          <a:schemeClr val="tx1"/>
                        </a:solidFill>
                        <a:effectLst/>
                        <a:latin typeface="Microsoft YaHei Light" panose="020B0502040204020203" pitchFamily="34" charset="-122"/>
                        <a:ea typeface="Microsoft YaHei Light" panose="020B0502040204020203" pitchFamily="34" charset="-122"/>
                        <a:cs typeface="+mn-cs"/>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115380067"/>
                  </a:ext>
                </a:extLst>
              </a:tr>
              <a:tr h="0">
                <a:tc>
                  <a:txBody>
                    <a:bodyPr/>
                    <a:lstStyle/>
                    <a:p>
                      <a:pPr marL="0" algn="ctr" defTabSz="685800" rtl="0" eaLnBrk="1" latinLnBrk="0" hangingPunct="1">
                        <a:spcAft>
                          <a:spcPts val="0"/>
                        </a:spcAft>
                      </a:pPr>
                      <a:r>
                        <a:rPr lang="zh-CN" altLang="en-US" sz="1200" b="0" i="0" kern="100" dirty="0">
                          <a:effectLst/>
                          <a:latin typeface="Microsoft YaHei Light" panose="020B0502040204020203" pitchFamily="34" charset="-122"/>
                          <a:ea typeface="Microsoft YaHei Light" panose="020B0502040204020203" pitchFamily="34" charset="-122"/>
                        </a:rPr>
                        <a:t>工序表</a:t>
                      </a:r>
                      <a:r>
                        <a:rPr lang="en-US" sz="1200" b="0" i="0" kern="100" dirty="0">
                          <a:effectLst/>
                          <a:latin typeface="Microsoft YaHei Light" panose="020B0502040204020203" pitchFamily="34" charset="-122"/>
                          <a:ea typeface="Microsoft YaHei Light" panose="020B0502040204020203" pitchFamily="34" charset="-122"/>
                        </a:rPr>
                        <a:t>2</a:t>
                      </a:r>
                      <a:endParaRPr lang="zh-CN" altLang="en-US" sz="1200" b="0" i="0" kern="100" dirty="0">
                        <a:solidFill>
                          <a:schemeClr val="tx1"/>
                        </a:solidFill>
                        <a:effectLst/>
                        <a:latin typeface="Microsoft YaHei Light" panose="020B0502040204020203" pitchFamily="34" charset="-122"/>
                        <a:ea typeface="Microsoft YaHei Light" panose="020B0502040204020203" pitchFamily="34" charset="-122"/>
                        <a:cs typeface="+mn-cs"/>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algn="ctr" defTabSz="685800" rtl="0" eaLnBrk="1" latinLnBrk="0" hangingPunct="1">
                        <a:spcAft>
                          <a:spcPts val="0"/>
                        </a:spcAft>
                      </a:pPr>
                      <a:r>
                        <a:rPr lang="en-US" sz="1200" b="0" i="0" kern="100">
                          <a:effectLst/>
                          <a:latin typeface="Microsoft YaHei Light" panose="020B0502040204020203" pitchFamily="34" charset="-122"/>
                          <a:ea typeface="Microsoft YaHei Light" panose="020B0502040204020203" pitchFamily="34" charset="-122"/>
                        </a:rPr>
                        <a:t>4</a:t>
                      </a:r>
                      <a:endParaRPr lang="zh-CN" altLang="en-US" sz="1200" b="0" i="0" kern="100">
                        <a:solidFill>
                          <a:schemeClr val="tx1"/>
                        </a:solidFill>
                        <a:effectLst/>
                        <a:latin typeface="Microsoft YaHei Light" panose="020B0502040204020203" pitchFamily="34" charset="-122"/>
                        <a:ea typeface="Microsoft YaHei Light" panose="020B0502040204020203" pitchFamily="34" charset="-122"/>
                        <a:cs typeface="+mn-cs"/>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algn="ctr" defTabSz="685800" rtl="0" eaLnBrk="1" latinLnBrk="0" hangingPunct="1">
                        <a:spcAft>
                          <a:spcPts val="0"/>
                        </a:spcAft>
                      </a:pPr>
                      <a:r>
                        <a:rPr lang="en-US" sz="1200" b="0" i="0" kern="100">
                          <a:effectLst/>
                          <a:latin typeface="Microsoft YaHei Light" panose="020B0502040204020203" pitchFamily="34" charset="-122"/>
                          <a:ea typeface="Microsoft YaHei Light" panose="020B0502040204020203" pitchFamily="34" charset="-122"/>
                        </a:rPr>
                        <a:t>3</a:t>
                      </a:r>
                      <a:endParaRPr lang="zh-CN" altLang="en-US" sz="1200" b="0" i="0" kern="100">
                        <a:solidFill>
                          <a:schemeClr val="tx1"/>
                        </a:solidFill>
                        <a:effectLst/>
                        <a:latin typeface="Microsoft YaHei Light" panose="020B0502040204020203" pitchFamily="34" charset="-122"/>
                        <a:ea typeface="Microsoft YaHei Light" panose="020B0502040204020203" pitchFamily="34" charset="-122"/>
                        <a:cs typeface="+mn-cs"/>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algn="ctr" defTabSz="685800" rtl="0" eaLnBrk="1" latinLnBrk="0" hangingPunct="1">
                        <a:spcAft>
                          <a:spcPts val="0"/>
                        </a:spcAft>
                      </a:pPr>
                      <a:r>
                        <a:rPr lang="en-US" sz="1200" b="0" i="0" kern="100">
                          <a:effectLst/>
                          <a:latin typeface="Microsoft YaHei Light" panose="020B0502040204020203" pitchFamily="34" charset="-122"/>
                          <a:ea typeface="Microsoft YaHei Light" panose="020B0502040204020203" pitchFamily="34" charset="-122"/>
                        </a:rPr>
                        <a:t>4</a:t>
                      </a:r>
                      <a:endParaRPr lang="zh-CN" altLang="en-US" sz="1200" b="0" i="0" kern="100">
                        <a:solidFill>
                          <a:schemeClr val="tx1"/>
                        </a:solidFill>
                        <a:effectLst/>
                        <a:latin typeface="Microsoft YaHei Light" panose="020B0502040204020203" pitchFamily="34" charset="-122"/>
                        <a:ea typeface="Microsoft YaHei Light" panose="020B0502040204020203" pitchFamily="34" charset="-122"/>
                        <a:cs typeface="+mn-cs"/>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algn="ctr" defTabSz="685800" rtl="0" eaLnBrk="1" latinLnBrk="0" hangingPunct="1">
                        <a:spcAft>
                          <a:spcPts val="0"/>
                        </a:spcAft>
                      </a:pPr>
                      <a:r>
                        <a:rPr lang="en-US" sz="1200" b="0" i="0" kern="100">
                          <a:effectLst/>
                          <a:latin typeface="Microsoft YaHei Light" panose="020B0502040204020203" pitchFamily="34" charset="-122"/>
                          <a:ea typeface="Microsoft YaHei Light" panose="020B0502040204020203" pitchFamily="34" charset="-122"/>
                        </a:rPr>
                        <a:t>1</a:t>
                      </a:r>
                      <a:endParaRPr lang="zh-CN" altLang="en-US" sz="1200" b="0" i="0" kern="100">
                        <a:solidFill>
                          <a:schemeClr val="tx1"/>
                        </a:solidFill>
                        <a:effectLst/>
                        <a:latin typeface="Microsoft YaHei Light" panose="020B0502040204020203" pitchFamily="34" charset="-122"/>
                        <a:ea typeface="Microsoft YaHei Light" panose="020B0502040204020203" pitchFamily="34" charset="-122"/>
                        <a:cs typeface="+mn-cs"/>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algn="ctr" defTabSz="685800" rtl="0" eaLnBrk="1" latinLnBrk="0" hangingPunct="1">
                        <a:spcAft>
                          <a:spcPts val="0"/>
                        </a:spcAft>
                      </a:pPr>
                      <a:r>
                        <a:rPr lang="en-US" sz="1200" b="0" i="0" kern="100">
                          <a:effectLst/>
                          <a:latin typeface="Microsoft YaHei Light" panose="020B0502040204020203" pitchFamily="34" charset="-122"/>
                          <a:ea typeface="Microsoft YaHei Light" panose="020B0502040204020203" pitchFamily="34" charset="-122"/>
                        </a:rPr>
                        <a:t>8</a:t>
                      </a:r>
                      <a:endParaRPr lang="zh-CN" altLang="en-US" sz="1200" b="0" i="0" kern="100">
                        <a:solidFill>
                          <a:schemeClr val="tx1"/>
                        </a:solidFill>
                        <a:effectLst/>
                        <a:latin typeface="Microsoft YaHei Light" panose="020B0502040204020203" pitchFamily="34" charset="-122"/>
                        <a:ea typeface="Microsoft YaHei Light" panose="020B0502040204020203" pitchFamily="34" charset="-122"/>
                        <a:cs typeface="+mn-cs"/>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algn="ctr" defTabSz="685800" rtl="0" eaLnBrk="1" latinLnBrk="0" hangingPunct="1">
                        <a:spcAft>
                          <a:spcPts val="0"/>
                        </a:spcAft>
                      </a:pPr>
                      <a:r>
                        <a:rPr lang="en-US" sz="1200" b="0" i="0" kern="100" dirty="0">
                          <a:effectLst/>
                          <a:latin typeface="Microsoft YaHei Light" panose="020B0502040204020203" pitchFamily="34" charset="-122"/>
                          <a:ea typeface="Microsoft YaHei Light" panose="020B0502040204020203" pitchFamily="34" charset="-122"/>
                        </a:rPr>
                        <a:t>6</a:t>
                      </a:r>
                      <a:endParaRPr lang="zh-CN" altLang="en-US" sz="1200" b="0" i="0" kern="100" dirty="0">
                        <a:solidFill>
                          <a:schemeClr val="tx1"/>
                        </a:solidFill>
                        <a:effectLst/>
                        <a:latin typeface="Microsoft YaHei Light" panose="020B0502040204020203" pitchFamily="34" charset="-122"/>
                        <a:ea typeface="Microsoft YaHei Light" panose="020B0502040204020203" pitchFamily="34" charset="-122"/>
                        <a:cs typeface="+mn-cs"/>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16504170"/>
                  </a:ext>
                </a:extLst>
              </a:tr>
            </a:tbl>
          </a:graphicData>
        </a:graphic>
      </p:graphicFrame>
      <p:sp>
        <p:nvSpPr>
          <p:cNvPr id="34" name="文本框 33">
            <a:extLst>
              <a:ext uri="{FF2B5EF4-FFF2-40B4-BE49-F238E27FC236}">
                <a16:creationId xmlns="" xmlns:a16="http://schemas.microsoft.com/office/drawing/2014/main" id="{11A5E33C-48C2-5945-BF3E-BBC99196EEA4}"/>
              </a:ext>
            </a:extLst>
          </p:cNvPr>
          <p:cNvSpPr txBox="1"/>
          <p:nvPr/>
        </p:nvSpPr>
        <p:spPr>
          <a:xfrm>
            <a:off x="664805" y="1057259"/>
            <a:ext cx="789271" cy="1323439"/>
          </a:xfrm>
          <a:prstGeom prst="rect">
            <a:avLst/>
          </a:prstGeom>
          <a:noFill/>
        </p:spPr>
        <p:txBody>
          <a:bodyPr wrap="square" rtlCol="0">
            <a:spAutoFit/>
          </a:bodyPr>
          <a:lstStyle/>
          <a:p>
            <a:r>
              <a:rPr kumimoji="1" lang="zh-CN" altLang="en-US" sz="4000" dirty="0">
                <a:solidFill>
                  <a:schemeClr val="bg1"/>
                </a:solidFill>
                <a:latin typeface="Microsoft YaHei" panose="020B0503020204020204" pitchFamily="34" charset="-122"/>
                <a:ea typeface="Microsoft YaHei" panose="020B0503020204020204" pitchFamily="34" charset="-122"/>
              </a:rPr>
              <a:t>交叉</a:t>
            </a:r>
          </a:p>
        </p:txBody>
      </p:sp>
    </p:spTree>
    <p:extLst>
      <p:ext uri="{BB962C8B-B14F-4D97-AF65-F5344CB8AC3E}">
        <p14:creationId xmlns:p14="http://schemas.microsoft.com/office/powerpoint/2010/main" val="38308087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advTm="0">
        <p15:prstTrans prst="origami"/>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ipe(left)">
                                      <p:cBhvr>
                                        <p:cTn id="16" dur="500"/>
                                        <p:tgtEl>
                                          <p:spTgt spid="29"/>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400"/>
                                        <p:tgtEl>
                                          <p:spTgt spid="8"/>
                                        </p:tgtEl>
                                      </p:cBhvr>
                                    </p:animEffect>
                                  </p:childTnLst>
                                </p:cTn>
                              </p:par>
                            </p:childTnLst>
                          </p:cTn>
                        </p:par>
                        <p:par>
                          <p:cTn id="21" fill="hold">
                            <p:stCondLst>
                              <p:cond delay="1400"/>
                            </p:stCondLst>
                            <p:childTnLst>
                              <p:par>
                                <p:cTn id="22" presetID="10" presetClass="entr" presetSubtype="0"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left)">
                                      <p:cBhvr>
                                        <p:cTn id="27" dur="500"/>
                                        <p:tgtEl>
                                          <p:spTgt spid="20"/>
                                        </p:tgtEl>
                                      </p:cBhvr>
                                    </p:animEffect>
                                  </p:childTnLst>
                                </p:cTn>
                              </p:par>
                            </p:childTnLst>
                          </p:cTn>
                        </p:par>
                        <p:par>
                          <p:cTn id="28" fill="hold">
                            <p:stCondLst>
                              <p:cond delay="1900"/>
                            </p:stCondLst>
                            <p:childTnLst>
                              <p:par>
                                <p:cTn id="29" presetID="22" presetClass="entr" presetSubtype="8" fill="hold"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left)">
                                      <p:cBhvr>
                                        <p:cTn id="31" dur="400"/>
                                        <p:tgtEl>
                                          <p:spTgt spid="10"/>
                                        </p:tgtEl>
                                      </p:cBhvr>
                                    </p:animEffect>
                                  </p:childTnLst>
                                </p:cTn>
                              </p:par>
                            </p:childTnLst>
                          </p:cTn>
                        </p:par>
                        <p:par>
                          <p:cTn id="32" fill="hold">
                            <p:stCondLst>
                              <p:cond delay="2300"/>
                            </p:stCondLst>
                            <p:childTnLst>
                              <p:par>
                                <p:cTn id="33" presetID="10" presetClass="entr" presetSubtype="0" fill="hold"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wipe(left)">
                                      <p:cBhvr>
                                        <p:cTn id="38" dur="500"/>
                                        <p:tgtEl>
                                          <p:spTgt spid="24"/>
                                        </p:tgtEl>
                                      </p:cBhvr>
                                    </p:animEffect>
                                  </p:childTnLst>
                                </p:cTn>
                              </p:par>
                              <p:par>
                                <p:cTn id="39" presetID="22" presetClass="entr" presetSubtype="8"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wipe(left)">
                                      <p:cBhvr>
                                        <p:cTn id="41" dur="500"/>
                                        <p:tgtEl>
                                          <p:spTgt spid="31"/>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wipe(left)">
                                      <p:cBhvr>
                                        <p:cTn id="44" dur="500"/>
                                        <p:tgtEl>
                                          <p:spTgt spid="32"/>
                                        </p:tgtEl>
                                      </p:cBhvr>
                                    </p:animEffect>
                                  </p:childTnLst>
                                </p:cTn>
                              </p:par>
                              <p:par>
                                <p:cTn id="45" presetID="22" presetClass="entr" presetSubtype="8" fill="hold" nodeType="with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wipe(left)">
                                      <p:cBhvr>
                                        <p:cTn id="4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0" grpId="0"/>
      <p:bldP spid="24" grpId="0"/>
      <p:bldP spid="3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2"/>
          <p:cNvSpPr txBox="1">
            <a:spLocks noChangeArrowheads="1"/>
          </p:cNvSpPr>
          <p:nvPr/>
        </p:nvSpPr>
        <p:spPr bwMode="auto">
          <a:xfrm>
            <a:off x="3787171" y="290122"/>
            <a:ext cx="1569660"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charset="0"/>
              <a:buNone/>
            </a:pPr>
            <a:r>
              <a:rPr lang="zh-CN" altLang="en-US" b="1" dirty="0">
                <a:solidFill>
                  <a:schemeClr val="accent2"/>
                </a:solidFill>
              </a:rPr>
              <a:t>遗传模拟退火算法</a:t>
            </a:r>
            <a:endParaRPr lang="en-US" altLang="zh-CN" b="1" dirty="0">
              <a:solidFill>
                <a:schemeClr val="accent2"/>
              </a:solidFill>
            </a:endParaRPr>
          </a:p>
        </p:txBody>
      </p:sp>
      <p:cxnSp>
        <p:nvCxnSpPr>
          <p:cNvPr id="4" name="直接连接符 3"/>
          <p:cNvCxnSpPr/>
          <p:nvPr/>
        </p:nvCxnSpPr>
        <p:spPr>
          <a:xfrm>
            <a:off x="4226802" y="609088"/>
            <a:ext cx="69039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Freeform 42"/>
          <p:cNvSpPr>
            <a:spLocks/>
          </p:cNvSpPr>
          <p:nvPr/>
        </p:nvSpPr>
        <p:spPr bwMode="auto">
          <a:xfrm flipH="1" flipV="1">
            <a:off x="6286916" y="2859946"/>
            <a:ext cx="2433561" cy="1866057"/>
          </a:xfrm>
          <a:custGeom>
            <a:avLst/>
            <a:gdLst>
              <a:gd name="T0" fmla="*/ 0 w 4673"/>
              <a:gd name="T1" fmla="*/ 2147483647 h 1547"/>
              <a:gd name="T2" fmla="*/ 0 w 4673"/>
              <a:gd name="T3" fmla="*/ 0 h 1547"/>
              <a:gd name="T4" fmla="*/ 2147483647 w 4673"/>
              <a:gd name="T5" fmla="*/ 0 h 1547"/>
              <a:gd name="T6" fmla="*/ 0 60000 65536"/>
              <a:gd name="T7" fmla="*/ 0 60000 65536"/>
              <a:gd name="T8" fmla="*/ 0 60000 65536"/>
              <a:gd name="T9" fmla="*/ 0 w 4673"/>
              <a:gd name="T10" fmla="*/ 0 h 1547"/>
              <a:gd name="T11" fmla="*/ 4673 w 4673"/>
              <a:gd name="T12" fmla="*/ 1547 h 1547"/>
            </a:gdLst>
            <a:ahLst/>
            <a:cxnLst>
              <a:cxn ang="T6">
                <a:pos x="T0" y="T1"/>
              </a:cxn>
              <a:cxn ang="T7">
                <a:pos x="T2" y="T3"/>
              </a:cxn>
              <a:cxn ang="T8">
                <a:pos x="T4" y="T5"/>
              </a:cxn>
            </a:cxnLst>
            <a:rect l="T9" t="T10" r="T11" b="T12"/>
            <a:pathLst>
              <a:path w="4673" h="1547">
                <a:moveTo>
                  <a:pt x="0" y="1547"/>
                </a:moveTo>
                <a:lnTo>
                  <a:pt x="0" y="0"/>
                </a:lnTo>
                <a:lnTo>
                  <a:pt x="4673" y="0"/>
                </a:lnTo>
              </a:path>
            </a:pathLst>
          </a:custGeom>
          <a:noFill/>
          <a:ln w="9" cap="flat" cmpd="sng">
            <a:solidFill>
              <a:srgbClr val="5B9BD5"/>
            </a:solidFill>
            <a:prstDash val="dash"/>
            <a:bevel/>
            <a:headEnd type="oval" w="med" len="med"/>
            <a:tailEnd type="oval" w="med" len="med"/>
          </a:ln>
          <a:extLst>
            <a:ext uri="{909E8E84-426E-40DD-AFC4-6F175D3DCCD1}">
              <a14:hiddenFill xmlns:a14="http://schemas.microsoft.com/office/drawing/2010/main">
                <a:solidFill>
                  <a:srgbClr val="FFFFFF"/>
                </a:solidFill>
              </a14:hiddenFill>
            </a:ext>
          </a:extLst>
        </p:spPr>
        <p:txBody>
          <a:bodyPr/>
          <a:lstStyle/>
          <a:p>
            <a:endParaRPr lang="zh-CN" altLang="en-US" sz="1180"/>
          </a:p>
        </p:txBody>
      </p:sp>
      <p:sp>
        <p:nvSpPr>
          <p:cNvPr id="5" name="Freeform 42"/>
          <p:cNvSpPr>
            <a:spLocks/>
          </p:cNvSpPr>
          <p:nvPr/>
        </p:nvSpPr>
        <p:spPr bwMode="auto">
          <a:xfrm>
            <a:off x="498376" y="609089"/>
            <a:ext cx="2433560" cy="850905"/>
          </a:xfrm>
          <a:custGeom>
            <a:avLst/>
            <a:gdLst>
              <a:gd name="T0" fmla="*/ 0 w 4673"/>
              <a:gd name="T1" fmla="*/ 2147483647 h 1547"/>
              <a:gd name="T2" fmla="*/ 0 w 4673"/>
              <a:gd name="T3" fmla="*/ 0 h 1547"/>
              <a:gd name="T4" fmla="*/ 2147483647 w 4673"/>
              <a:gd name="T5" fmla="*/ 0 h 1547"/>
              <a:gd name="T6" fmla="*/ 0 60000 65536"/>
              <a:gd name="T7" fmla="*/ 0 60000 65536"/>
              <a:gd name="T8" fmla="*/ 0 60000 65536"/>
              <a:gd name="T9" fmla="*/ 0 w 4673"/>
              <a:gd name="T10" fmla="*/ 0 h 1547"/>
              <a:gd name="T11" fmla="*/ 4673 w 4673"/>
              <a:gd name="T12" fmla="*/ 1547 h 1547"/>
            </a:gdLst>
            <a:ahLst/>
            <a:cxnLst>
              <a:cxn ang="T6">
                <a:pos x="T0" y="T1"/>
              </a:cxn>
              <a:cxn ang="T7">
                <a:pos x="T2" y="T3"/>
              </a:cxn>
              <a:cxn ang="T8">
                <a:pos x="T4" y="T5"/>
              </a:cxn>
            </a:cxnLst>
            <a:rect l="T9" t="T10" r="T11" b="T12"/>
            <a:pathLst>
              <a:path w="4673" h="1547">
                <a:moveTo>
                  <a:pt x="0" y="1547"/>
                </a:moveTo>
                <a:lnTo>
                  <a:pt x="0" y="0"/>
                </a:lnTo>
                <a:lnTo>
                  <a:pt x="4673" y="0"/>
                </a:lnTo>
              </a:path>
            </a:pathLst>
          </a:custGeom>
          <a:noFill/>
          <a:ln w="9" cap="flat" cmpd="sng">
            <a:solidFill>
              <a:srgbClr val="5B9BD5"/>
            </a:solidFill>
            <a:prstDash val="dash"/>
            <a:bevel/>
            <a:headEnd type="oval" w="med" len="med"/>
            <a:tailEnd type="oval" w="med" len="med"/>
          </a:ln>
          <a:extLst>
            <a:ext uri="{909E8E84-426E-40DD-AFC4-6F175D3DCCD1}">
              <a14:hiddenFill xmlns:a14="http://schemas.microsoft.com/office/drawing/2010/main">
                <a:solidFill>
                  <a:srgbClr val="FFFFFF"/>
                </a:solidFill>
              </a14:hiddenFill>
            </a:ext>
          </a:extLst>
        </p:spPr>
        <p:txBody>
          <a:bodyPr/>
          <a:lstStyle/>
          <a:p>
            <a:endParaRPr lang="zh-CN" altLang="en-US" sz="1180"/>
          </a:p>
        </p:txBody>
      </p:sp>
      <p:sp>
        <p:nvSpPr>
          <p:cNvPr id="9" name="矩形 32"/>
          <p:cNvSpPr>
            <a:spLocks noChangeArrowheads="1"/>
          </p:cNvSpPr>
          <p:nvPr/>
        </p:nvSpPr>
        <p:spPr bwMode="auto">
          <a:xfrm>
            <a:off x="162938" y="1948660"/>
            <a:ext cx="9142810" cy="422621"/>
          </a:xfrm>
          <a:prstGeom prst="rect">
            <a:avLst/>
          </a:prstGeom>
          <a:solidFill>
            <a:srgbClr val="ED7D31"/>
          </a:solidFill>
          <a:ln>
            <a:noFill/>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49"/>
          </a:p>
        </p:txBody>
      </p:sp>
      <p:sp>
        <p:nvSpPr>
          <p:cNvPr id="10" name="TextBox 33"/>
          <p:cNvSpPr>
            <a:spLocks noChangeArrowheads="1"/>
          </p:cNvSpPr>
          <p:nvPr/>
        </p:nvSpPr>
        <p:spPr bwMode="auto">
          <a:xfrm>
            <a:off x="4005570" y="1929139"/>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chemeClr val="bg1"/>
                </a:solidFill>
                <a:latin typeface="微软雅黑" panose="020B0503020204020204" pitchFamily="34" charset="-122"/>
                <a:ea typeface="微软雅黑" panose="020B0503020204020204" pitchFamily="34" charset="-122"/>
              </a:rPr>
              <a:t>变异</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11" name="组合 34"/>
          <p:cNvGrpSpPr>
            <a:grpSpLocks/>
          </p:cNvGrpSpPr>
          <p:nvPr/>
        </p:nvGrpSpPr>
        <p:grpSpPr bwMode="auto">
          <a:xfrm>
            <a:off x="162938" y="1490371"/>
            <a:ext cx="670877" cy="669600"/>
            <a:chOff x="0" y="-15083"/>
            <a:chExt cx="1154113" cy="1155699"/>
          </a:xfrm>
        </p:grpSpPr>
        <p:sp>
          <p:nvSpPr>
            <p:cNvPr id="12" name="Oval 30"/>
            <p:cNvSpPr>
              <a:spLocks noChangeArrowheads="1"/>
            </p:cNvSpPr>
            <p:nvPr/>
          </p:nvSpPr>
          <p:spPr bwMode="auto">
            <a:xfrm>
              <a:off x="0" y="-15083"/>
              <a:ext cx="1154113" cy="1155699"/>
            </a:xfrm>
            <a:prstGeom prst="ellipse">
              <a:avLst/>
            </a:prstGeom>
            <a:solidFill>
              <a:srgbClr val="5B9BD5"/>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49" dirty="0"/>
            </a:p>
          </p:txBody>
        </p:sp>
        <p:sp>
          <p:nvSpPr>
            <p:cNvPr id="13" name="Freeform 34"/>
            <p:cNvSpPr>
              <a:spLocks noEditPoints="1" noChangeArrowheads="1"/>
            </p:cNvSpPr>
            <p:nvPr/>
          </p:nvSpPr>
          <p:spPr bwMode="auto">
            <a:xfrm>
              <a:off x="266700" y="128587"/>
              <a:ext cx="638175" cy="868362"/>
            </a:xfrm>
            <a:custGeom>
              <a:avLst/>
              <a:gdLst>
                <a:gd name="T0" fmla="*/ 2147483647 w 709"/>
                <a:gd name="T1" fmla="*/ 2147483647 h 965"/>
                <a:gd name="T2" fmla="*/ 2147483647 w 709"/>
                <a:gd name="T3" fmla="*/ 2147483647 h 965"/>
                <a:gd name="T4" fmla="*/ 2147483647 w 709"/>
                <a:gd name="T5" fmla="*/ 2147483647 h 965"/>
                <a:gd name="T6" fmla="*/ 2147483647 w 709"/>
                <a:gd name="T7" fmla="*/ 2147483647 h 965"/>
                <a:gd name="T8" fmla="*/ 2147483647 w 709"/>
                <a:gd name="T9" fmla="*/ 2147483647 h 965"/>
                <a:gd name="T10" fmla="*/ 2147483647 w 709"/>
                <a:gd name="T11" fmla="*/ 2147483647 h 965"/>
                <a:gd name="T12" fmla="*/ 2147483647 w 709"/>
                <a:gd name="T13" fmla="*/ 2147483647 h 965"/>
                <a:gd name="T14" fmla="*/ 2147483647 w 709"/>
                <a:gd name="T15" fmla="*/ 2147483647 h 965"/>
                <a:gd name="T16" fmla="*/ 2147483647 w 709"/>
                <a:gd name="T17" fmla="*/ 2147483647 h 965"/>
                <a:gd name="T18" fmla="*/ 2147483647 w 709"/>
                <a:gd name="T19" fmla="*/ 2147483647 h 965"/>
                <a:gd name="T20" fmla="*/ 2147483647 w 709"/>
                <a:gd name="T21" fmla="*/ 2147483647 h 965"/>
                <a:gd name="T22" fmla="*/ 2147483647 w 709"/>
                <a:gd name="T23" fmla="*/ 2147483647 h 965"/>
                <a:gd name="T24" fmla="*/ 2147483647 w 709"/>
                <a:gd name="T25" fmla="*/ 2147483647 h 965"/>
                <a:gd name="T26" fmla="*/ 2147483647 w 709"/>
                <a:gd name="T27" fmla="*/ 2147483647 h 965"/>
                <a:gd name="T28" fmla="*/ 2147483647 w 709"/>
                <a:gd name="T29" fmla="*/ 2147483647 h 965"/>
                <a:gd name="T30" fmla="*/ 2147483647 w 709"/>
                <a:gd name="T31" fmla="*/ 2147483647 h 965"/>
                <a:gd name="T32" fmla="*/ 2147483647 w 709"/>
                <a:gd name="T33" fmla="*/ 2147483647 h 965"/>
                <a:gd name="T34" fmla="*/ 2147483647 w 709"/>
                <a:gd name="T35" fmla="*/ 2147483647 h 965"/>
                <a:gd name="T36" fmla="*/ 2147483647 w 709"/>
                <a:gd name="T37" fmla="*/ 2147483647 h 965"/>
                <a:gd name="T38" fmla="*/ 2147483647 w 709"/>
                <a:gd name="T39" fmla="*/ 2147483647 h 965"/>
                <a:gd name="T40" fmla="*/ 2147483647 w 709"/>
                <a:gd name="T41" fmla="*/ 2147483647 h 965"/>
                <a:gd name="T42" fmla="*/ 2147483647 w 709"/>
                <a:gd name="T43" fmla="*/ 2147483647 h 965"/>
                <a:gd name="T44" fmla="*/ 2147483647 w 709"/>
                <a:gd name="T45" fmla="*/ 2147483647 h 965"/>
                <a:gd name="T46" fmla="*/ 2147483647 w 709"/>
                <a:gd name="T47" fmla="*/ 2147483647 h 965"/>
                <a:gd name="T48" fmla="*/ 2147483647 w 709"/>
                <a:gd name="T49" fmla="*/ 2147483647 h 965"/>
                <a:gd name="T50" fmla="*/ 2147483647 w 709"/>
                <a:gd name="T51" fmla="*/ 2147483647 h 965"/>
                <a:gd name="T52" fmla="*/ 2147483647 w 709"/>
                <a:gd name="T53" fmla="*/ 2147483647 h 965"/>
                <a:gd name="T54" fmla="*/ 2147483647 w 709"/>
                <a:gd name="T55" fmla="*/ 2147483647 h 965"/>
                <a:gd name="T56" fmla="*/ 2147483647 w 709"/>
                <a:gd name="T57" fmla="*/ 2147483647 h 965"/>
                <a:gd name="T58" fmla="*/ 2147483647 w 709"/>
                <a:gd name="T59" fmla="*/ 2147483647 h 965"/>
                <a:gd name="T60" fmla="*/ 2147483647 w 709"/>
                <a:gd name="T61" fmla="*/ 2147483647 h 965"/>
                <a:gd name="T62" fmla="*/ 2147483647 w 709"/>
                <a:gd name="T63" fmla="*/ 2147483647 h 965"/>
                <a:gd name="T64" fmla="*/ 2147483647 w 709"/>
                <a:gd name="T65" fmla="*/ 2147483647 h 965"/>
                <a:gd name="T66" fmla="*/ 2147483647 w 709"/>
                <a:gd name="T67" fmla="*/ 2147483647 h 965"/>
                <a:gd name="T68" fmla="*/ 2147483647 w 709"/>
                <a:gd name="T69" fmla="*/ 2147483647 h 965"/>
                <a:gd name="T70" fmla="*/ 2147483647 w 709"/>
                <a:gd name="T71" fmla="*/ 2147483647 h 965"/>
                <a:gd name="T72" fmla="*/ 2147483647 w 709"/>
                <a:gd name="T73" fmla="*/ 2147483647 h 965"/>
                <a:gd name="T74" fmla="*/ 2147483647 w 709"/>
                <a:gd name="T75" fmla="*/ 2147483647 h 965"/>
                <a:gd name="T76" fmla="*/ 2147483647 w 709"/>
                <a:gd name="T77" fmla="*/ 0 h 965"/>
                <a:gd name="T78" fmla="*/ 2147483647 w 709"/>
                <a:gd name="T79" fmla="*/ 2147483647 h 965"/>
                <a:gd name="T80" fmla="*/ 2147483647 w 709"/>
                <a:gd name="T81" fmla="*/ 2147483647 h 965"/>
                <a:gd name="T82" fmla="*/ 2147483647 w 709"/>
                <a:gd name="T83" fmla="*/ 2147483647 h 965"/>
                <a:gd name="T84" fmla="*/ 2147483647 w 709"/>
                <a:gd name="T85" fmla="*/ 2147483647 h 965"/>
                <a:gd name="T86" fmla="*/ 2147483647 w 709"/>
                <a:gd name="T87" fmla="*/ 2147483647 h 965"/>
                <a:gd name="T88" fmla="*/ 2147483647 w 709"/>
                <a:gd name="T89" fmla="*/ 2147483647 h 965"/>
                <a:gd name="T90" fmla="*/ 2147483647 w 709"/>
                <a:gd name="T91" fmla="*/ 2147483647 h 965"/>
                <a:gd name="T92" fmla="*/ 2147483647 w 709"/>
                <a:gd name="T93" fmla="*/ 2147483647 h 96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09"/>
                <a:gd name="T142" fmla="*/ 0 h 965"/>
                <a:gd name="T143" fmla="*/ 709 w 709"/>
                <a:gd name="T144" fmla="*/ 965 h 96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09" h="965">
                  <a:moveTo>
                    <a:pt x="355" y="147"/>
                  </a:moveTo>
                  <a:cubicBezTo>
                    <a:pt x="238" y="147"/>
                    <a:pt x="143" y="241"/>
                    <a:pt x="143" y="358"/>
                  </a:cubicBezTo>
                  <a:cubicBezTo>
                    <a:pt x="143" y="414"/>
                    <a:pt x="187" y="481"/>
                    <a:pt x="188" y="481"/>
                  </a:cubicBezTo>
                  <a:cubicBezTo>
                    <a:pt x="197" y="496"/>
                    <a:pt x="210" y="519"/>
                    <a:pt x="218" y="534"/>
                  </a:cubicBezTo>
                  <a:lnTo>
                    <a:pt x="264" y="623"/>
                  </a:lnTo>
                  <a:cubicBezTo>
                    <a:pt x="272" y="639"/>
                    <a:pt x="279" y="662"/>
                    <a:pt x="279" y="675"/>
                  </a:cubicBezTo>
                  <a:cubicBezTo>
                    <a:pt x="279" y="675"/>
                    <a:pt x="284" y="679"/>
                    <a:pt x="294" y="679"/>
                  </a:cubicBezTo>
                  <a:lnTo>
                    <a:pt x="416" y="679"/>
                  </a:lnTo>
                  <a:cubicBezTo>
                    <a:pt x="425" y="679"/>
                    <a:pt x="430" y="675"/>
                    <a:pt x="431" y="674"/>
                  </a:cubicBezTo>
                  <a:cubicBezTo>
                    <a:pt x="430" y="662"/>
                    <a:pt x="437" y="639"/>
                    <a:pt x="446" y="623"/>
                  </a:cubicBezTo>
                  <a:lnTo>
                    <a:pt x="491" y="534"/>
                  </a:lnTo>
                  <a:cubicBezTo>
                    <a:pt x="499" y="519"/>
                    <a:pt x="513" y="495"/>
                    <a:pt x="522" y="481"/>
                  </a:cubicBezTo>
                  <a:cubicBezTo>
                    <a:pt x="537" y="458"/>
                    <a:pt x="566" y="402"/>
                    <a:pt x="566" y="358"/>
                  </a:cubicBezTo>
                  <a:cubicBezTo>
                    <a:pt x="566" y="241"/>
                    <a:pt x="471" y="147"/>
                    <a:pt x="355" y="147"/>
                  </a:cubicBezTo>
                  <a:close/>
                  <a:moveTo>
                    <a:pt x="416" y="723"/>
                  </a:moveTo>
                  <a:lnTo>
                    <a:pt x="294" y="723"/>
                  </a:lnTo>
                  <a:cubicBezTo>
                    <a:pt x="261" y="723"/>
                    <a:pt x="235" y="702"/>
                    <a:pt x="235" y="675"/>
                  </a:cubicBezTo>
                  <a:cubicBezTo>
                    <a:pt x="235" y="671"/>
                    <a:pt x="231" y="656"/>
                    <a:pt x="224" y="643"/>
                  </a:cubicBezTo>
                  <a:lnTo>
                    <a:pt x="179" y="554"/>
                  </a:lnTo>
                  <a:cubicBezTo>
                    <a:pt x="172" y="540"/>
                    <a:pt x="159" y="519"/>
                    <a:pt x="151" y="506"/>
                  </a:cubicBezTo>
                  <a:cubicBezTo>
                    <a:pt x="145" y="498"/>
                    <a:pt x="99" y="425"/>
                    <a:pt x="99" y="358"/>
                  </a:cubicBezTo>
                  <a:cubicBezTo>
                    <a:pt x="99" y="217"/>
                    <a:pt x="214" y="102"/>
                    <a:pt x="355" y="102"/>
                  </a:cubicBezTo>
                  <a:cubicBezTo>
                    <a:pt x="495" y="102"/>
                    <a:pt x="610" y="217"/>
                    <a:pt x="610" y="358"/>
                  </a:cubicBezTo>
                  <a:cubicBezTo>
                    <a:pt x="610" y="425"/>
                    <a:pt x="564" y="498"/>
                    <a:pt x="559" y="506"/>
                  </a:cubicBezTo>
                  <a:cubicBezTo>
                    <a:pt x="550" y="518"/>
                    <a:pt x="537" y="541"/>
                    <a:pt x="530" y="554"/>
                  </a:cubicBezTo>
                  <a:lnTo>
                    <a:pt x="485" y="643"/>
                  </a:lnTo>
                  <a:cubicBezTo>
                    <a:pt x="478" y="656"/>
                    <a:pt x="475" y="671"/>
                    <a:pt x="475" y="675"/>
                  </a:cubicBezTo>
                  <a:cubicBezTo>
                    <a:pt x="475" y="702"/>
                    <a:pt x="449" y="723"/>
                    <a:pt x="416" y="723"/>
                  </a:cubicBezTo>
                  <a:close/>
                  <a:moveTo>
                    <a:pt x="287" y="832"/>
                  </a:moveTo>
                  <a:cubicBezTo>
                    <a:pt x="269" y="832"/>
                    <a:pt x="254" y="846"/>
                    <a:pt x="254" y="865"/>
                  </a:cubicBezTo>
                  <a:cubicBezTo>
                    <a:pt x="254" y="883"/>
                    <a:pt x="269" y="897"/>
                    <a:pt x="287" y="897"/>
                  </a:cubicBezTo>
                  <a:lnTo>
                    <a:pt x="426" y="897"/>
                  </a:lnTo>
                  <a:cubicBezTo>
                    <a:pt x="444" y="897"/>
                    <a:pt x="459" y="883"/>
                    <a:pt x="459" y="865"/>
                  </a:cubicBezTo>
                  <a:cubicBezTo>
                    <a:pt x="459" y="846"/>
                    <a:pt x="444" y="832"/>
                    <a:pt x="426" y="832"/>
                  </a:cubicBezTo>
                  <a:lnTo>
                    <a:pt x="287" y="832"/>
                  </a:lnTo>
                  <a:close/>
                  <a:moveTo>
                    <a:pt x="274" y="885"/>
                  </a:moveTo>
                  <a:cubicBezTo>
                    <a:pt x="276" y="929"/>
                    <a:pt x="312" y="965"/>
                    <a:pt x="356" y="965"/>
                  </a:cubicBezTo>
                  <a:cubicBezTo>
                    <a:pt x="401" y="965"/>
                    <a:pt x="437" y="929"/>
                    <a:pt x="439" y="885"/>
                  </a:cubicBezTo>
                  <a:lnTo>
                    <a:pt x="274" y="885"/>
                  </a:lnTo>
                  <a:close/>
                  <a:moveTo>
                    <a:pt x="459" y="865"/>
                  </a:moveTo>
                  <a:lnTo>
                    <a:pt x="254" y="865"/>
                  </a:lnTo>
                  <a:lnTo>
                    <a:pt x="254" y="762"/>
                  </a:lnTo>
                  <a:lnTo>
                    <a:pt x="459" y="762"/>
                  </a:lnTo>
                  <a:lnTo>
                    <a:pt x="459" y="865"/>
                  </a:lnTo>
                  <a:close/>
                  <a:moveTo>
                    <a:pt x="491" y="369"/>
                  </a:moveTo>
                  <a:cubicBezTo>
                    <a:pt x="491" y="388"/>
                    <a:pt x="476" y="403"/>
                    <a:pt x="457" y="403"/>
                  </a:cubicBezTo>
                  <a:lnTo>
                    <a:pt x="388" y="403"/>
                  </a:lnTo>
                  <a:lnTo>
                    <a:pt x="388" y="472"/>
                  </a:lnTo>
                  <a:cubicBezTo>
                    <a:pt x="388" y="491"/>
                    <a:pt x="373" y="506"/>
                    <a:pt x="355" y="506"/>
                  </a:cubicBezTo>
                  <a:cubicBezTo>
                    <a:pt x="336" y="506"/>
                    <a:pt x="321" y="491"/>
                    <a:pt x="321" y="472"/>
                  </a:cubicBezTo>
                  <a:lnTo>
                    <a:pt x="321" y="403"/>
                  </a:lnTo>
                  <a:lnTo>
                    <a:pt x="252" y="403"/>
                  </a:lnTo>
                  <a:cubicBezTo>
                    <a:pt x="233" y="403"/>
                    <a:pt x="218" y="388"/>
                    <a:pt x="218" y="369"/>
                  </a:cubicBezTo>
                  <a:cubicBezTo>
                    <a:pt x="218" y="351"/>
                    <a:pt x="233" y="336"/>
                    <a:pt x="252" y="336"/>
                  </a:cubicBezTo>
                  <a:lnTo>
                    <a:pt x="321" y="336"/>
                  </a:lnTo>
                  <a:lnTo>
                    <a:pt x="321" y="266"/>
                  </a:lnTo>
                  <a:cubicBezTo>
                    <a:pt x="321" y="248"/>
                    <a:pt x="336" y="233"/>
                    <a:pt x="355" y="233"/>
                  </a:cubicBezTo>
                  <a:cubicBezTo>
                    <a:pt x="373" y="233"/>
                    <a:pt x="388" y="248"/>
                    <a:pt x="388" y="266"/>
                  </a:cubicBezTo>
                  <a:lnTo>
                    <a:pt x="388" y="336"/>
                  </a:lnTo>
                  <a:lnTo>
                    <a:pt x="457" y="336"/>
                  </a:lnTo>
                  <a:cubicBezTo>
                    <a:pt x="476" y="336"/>
                    <a:pt x="491" y="351"/>
                    <a:pt x="491" y="369"/>
                  </a:cubicBezTo>
                  <a:close/>
                  <a:moveTo>
                    <a:pt x="681" y="326"/>
                  </a:moveTo>
                  <a:lnTo>
                    <a:pt x="643" y="326"/>
                  </a:lnTo>
                  <a:cubicBezTo>
                    <a:pt x="644" y="336"/>
                    <a:pt x="645" y="347"/>
                    <a:pt x="645" y="358"/>
                  </a:cubicBezTo>
                  <a:cubicBezTo>
                    <a:pt x="645" y="365"/>
                    <a:pt x="644" y="372"/>
                    <a:pt x="643" y="379"/>
                  </a:cubicBezTo>
                  <a:lnTo>
                    <a:pt x="681" y="379"/>
                  </a:lnTo>
                  <a:cubicBezTo>
                    <a:pt x="696" y="379"/>
                    <a:pt x="709" y="367"/>
                    <a:pt x="709" y="352"/>
                  </a:cubicBezTo>
                  <a:cubicBezTo>
                    <a:pt x="709" y="338"/>
                    <a:pt x="696" y="326"/>
                    <a:pt x="681" y="326"/>
                  </a:cubicBezTo>
                  <a:close/>
                  <a:moveTo>
                    <a:pt x="576" y="170"/>
                  </a:moveTo>
                  <a:lnTo>
                    <a:pt x="603" y="142"/>
                  </a:lnTo>
                  <a:cubicBezTo>
                    <a:pt x="614" y="131"/>
                    <a:pt x="614" y="114"/>
                    <a:pt x="604" y="104"/>
                  </a:cubicBezTo>
                  <a:cubicBezTo>
                    <a:pt x="594" y="94"/>
                    <a:pt x="577" y="94"/>
                    <a:pt x="566" y="105"/>
                  </a:cubicBezTo>
                  <a:lnTo>
                    <a:pt x="538" y="132"/>
                  </a:lnTo>
                  <a:cubicBezTo>
                    <a:pt x="552" y="144"/>
                    <a:pt x="564" y="156"/>
                    <a:pt x="576" y="170"/>
                  </a:cubicBezTo>
                  <a:close/>
                  <a:moveTo>
                    <a:pt x="354" y="67"/>
                  </a:moveTo>
                  <a:cubicBezTo>
                    <a:pt x="363" y="67"/>
                    <a:pt x="372" y="68"/>
                    <a:pt x="380" y="68"/>
                  </a:cubicBezTo>
                  <a:lnTo>
                    <a:pt x="380" y="27"/>
                  </a:lnTo>
                  <a:cubicBezTo>
                    <a:pt x="380" y="12"/>
                    <a:pt x="368" y="0"/>
                    <a:pt x="354" y="0"/>
                  </a:cubicBezTo>
                  <a:cubicBezTo>
                    <a:pt x="339" y="0"/>
                    <a:pt x="327" y="12"/>
                    <a:pt x="327" y="27"/>
                  </a:cubicBezTo>
                  <a:lnTo>
                    <a:pt x="327" y="68"/>
                  </a:lnTo>
                  <a:cubicBezTo>
                    <a:pt x="336" y="68"/>
                    <a:pt x="345" y="67"/>
                    <a:pt x="354" y="67"/>
                  </a:cubicBezTo>
                  <a:close/>
                  <a:moveTo>
                    <a:pt x="130" y="173"/>
                  </a:moveTo>
                  <a:cubicBezTo>
                    <a:pt x="142" y="159"/>
                    <a:pt x="154" y="147"/>
                    <a:pt x="168" y="135"/>
                  </a:cubicBezTo>
                  <a:lnTo>
                    <a:pt x="142" y="109"/>
                  </a:lnTo>
                  <a:cubicBezTo>
                    <a:pt x="131" y="99"/>
                    <a:pt x="114" y="98"/>
                    <a:pt x="104" y="109"/>
                  </a:cubicBezTo>
                  <a:cubicBezTo>
                    <a:pt x="93" y="119"/>
                    <a:pt x="94" y="136"/>
                    <a:pt x="104" y="147"/>
                  </a:cubicBezTo>
                  <a:lnTo>
                    <a:pt x="130" y="173"/>
                  </a:lnTo>
                  <a:close/>
                  <a:moveTo>
                    <a:pt x="64" y="358"/>
                  </a:moveTo>
                  <a:cubicBezTo>
                    <a:pt x="64" y="347"/>
                    <a:pt x="64" y="336"/>
                    <a:pt x="66" y="326"/>
                  </a:cubicBezTo>
                  <a:lnTo>
                    <a:pt x="28" y="326"/>
                  </a:lnTo>
                  <a:cubicBezTo>
                    <a:pt x="13" y="326"/>
                    <a:pt x="0" y="338"/>
                    <a:pt x="0" y="352"/>
                  </a:cubicBezTo>
                  <a:cubicBezTo>
                    <a:pt x="0" y="367"/>
                    <a:pt x="13" y="379"/>
                    <a:pt x="28" y="379"/>
                  </a:cubicBezTo>
                  <a:lnTo>
                    <a:pt x="65" y="379"/>
                  </a:lnTo>
                  <a:cubicBezTo>
                    <a:pt x="64" y="372"/>
                    <a:pt x="64" y="365"/>
                    <a:pt x="64" y="358"/>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1180"/>
            </a:p>
          </p:txBody>
        </p:sp>
      </p:grpSp>
      <p:grpSp>
        <p:nvGrpSpPr>
          <p:cNvPr id="17" name="组合 40"/>
          <p:cNvGrpSpPr>
            <a:grpSpLocks/>
          </p:cNvGrpSpPr>
          <p:nvPr/>
        </p:nvGrpSpPr>
        <p:grpSpPr bwMode="auto">
          <a:xfrm>
            <a:off x="8351360" y="2159971"/>
            <a:ext cx="669600" cy="669600"/>
            <a:chOff x="0" y="0"/>
            <a:chExt cx="1155700" cy="1155698"/>
          </a:xfrm>
        </p:grpSpPr>
        <p:sp>
          <p:nvSpPr>
            <p:cNvPr id="18" name="Oval 33"/>
            <p:cNvSpPr>
              <a:spLocks noChangeArrowheads="1"/>
            </p:cNvSpPr>
            <p:nvPr/>
          </p:nvSpPr>
          <p:spPr bwMode="auto">
            <a:xfrm>
              <a:off x="0" y="0"/>
              <a:ext cx="1155700" cy="1155698"/>
            </a:xfrm>
            <a:prstGeom prst="ellipse">
              <a:avLst/>
            </a:prstGeom>
            <a:solidFill>
              <a:srgbClr val="5B9BD5"/>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49"/>
            </a:p>
          </p:txBody>
        </p:sp>
        <p:sp>
          <p:nvSpPr>
            <p:cNvPr id="19" name="Freeform 36"/>
            <p:cNvSpPr>
              <a:spLocks noEditPoints="1" noChangeArrowheads="1"/>
            </p:cNvSpPr>
            <p:nvPr/>
          </p:nvSpPr>
          <p:spPr bwMode="auto">
            <a:xfrm>
              <a:off x="261938" y="217487"/>
              <a:ext cx="712788" cy="701164"/>
            </a:xfrm>
            <a:custGeom>
              <a:avLst/>
              <a:gdLst>
                <a:gd name="T0" fmla="*/ 2147483647 w 792"/>
                <a:gd name="T1" fmla="*/ 2147483647 h 779"/>
                <a:gd name="T2" fmla="*/ 2147483647 w 792"/>
                <a:gd name="T3" fmla="*/ 2147483647 h 779"/>
                <a:gd name="T4" fmla="*/ 2147483647 w 792"/>
                <a:gd name="T5" fmla="*/ 2147483647 h 779"/>
                <a:gd name="T6" fmla="*/ 2147483647 w 792"/>
                <a:gd name="T7" fmla="*/ 2147483647 h 779"/>
                <a:gd name="T8" fmla="*/ 2147483647 w 792"/>
                <a:gd name="T9" fmla="*/ 2147483647 h 779"/>
                <a:gd name="T10" fmla="*/ 2147483647 w 792"/>
                <a:gd name="T11" fmla="*/ 2147483647 h 779"/>
                <a:gd name="T12" fmla="*/ 2147483647 w 792"/>
                <a:gd name="T13" fmla="*/ 2147483647 h 779"/>
                <a:gd name="T14" fmla="*/ 2147483647 w 792"/>
                <a:gd name="T15" fmla="*/ 2147483647 h 779"/>
                <a:gd name="T16" fmla="*/ 2147483647 w 792"/>
                <a:gd name="T17" fmla="*/ 2147483647 h 779"/>
                <a:gd name="T18" fmla="*/ 2147483647 w 792"/>
                <a:gd name="T19" fmla="*/ 2147483647 h 779"/>
                <a:gd name="T20" fmla="*/ 2147483647 w 792"/>
                <a:gd name="T21" fmla="*/ 2147483647 h 779"/>
                <a:gd name="T22" fmla="*/ 2147483647 w 792"/>
                <a:gd name="T23" fmla="*/ 2147483647 h 779"/>
                <a:gd name="T24" fmla="*/ 2147483647 w 792"/>
                <a:gd name="T25" fmla="*/ 2147483647 h 779"/>
                <a:gd name="T26" fmla="*/ 2147483647 w 792"/>
                <a:gd name="T27" fmla="*/ 2147483647 h 779"/>
                <a:gd name="T28" fmla="*/ 2147483647 w 792"/>
                <a:gd name="T29" fmla="*/ 2147483647 h 779"/>
                <a:gd name="T30" fmla="*/ 2147483647 w 792"/>
                <a:gd name="T31" fmla="*/ 2147483647 h 779"/>
                <a:gd name="T32" fmla="*/ 2147483647 w 792"/>
                <a:gd name="T33" fmla="*/ 2147483647 h 779"/>
                <a:gd name="T34" fmla="*/ 2147483647 w 792"/>
                <a:gd name="T35" fmla="*/ 2147483647 h 779"/>
                <a:gd name="T36" fmla="*/ 2147483647 w 792"/>
                <a:gd name="T37" fmla="*/ 2147483647 h 779"/>
                <a:gd name="T38" fmla="*/ 2147483647 w 792"/>
                <a:gd name="T39" fmla="*/ 2147483647 h 779"/>
                <a:gd name="T40" fmla="*/ 2147483647 w 792"/>
                <a:gd name="T41" fmla="*/ 2147483647 h 779"/>
                <a:gd name="T42" fmla="*/ 2147483647 w 792"/>
                <a:gd name="T43" fmla="*/ 2147483647 h 779"/>
                <a:gd name="T44" fmla="*/ 2147483647 w 792"/>
                <a:gd name="T45" fmla="*/ 2147483647 h 779"/>
                <a:gd name="T46" fmla="*/ 2147483647 w 792"/>
                <a:gd name="T47" fmla="*/ 2147483647 h 779"/>
                <a:gd name="T48" fmla="*/ 2147483647 w 792"/>
                <a:gd name="T49" fmla="*/ 2147483647 h 779"/>
                <a:gd name="T50" fmla="*/ 2147483647 w 792"/>
                <a:gd name="T51" fmla="*/ 2147483647 h 779"/>
                <a:gd name="T52" fmla="*/ 2147483647 w 792"/>
                <a:gd name="T53" fmla="*/ 2147483647 h 779"/>
                <a:gd name="T54" fmla="*/ 2147483647 w 792"/>
                <a:gd name="T55" fmla="*/ 2147483647 h 779"/>
                <a:gd name="T56" fmla="*/ 2147483647 w 792"/>
                <a:gd name="T57" fmla="*/ 2147483647 h 779"/>
                <a:gd name="T58" fmla="*/ 2147483647 w 792"/>
                <a:gd name="T59" fmla="*/ 2147483647 h 779"/>
                <a:gd name="T60" fmla="*/ 2147483647 w 792"/>
                <a:gd name="T61" fmla="*/ 2147483647 h 779"/>
                <a:gd name="T62" fmla="*/ 2147483647 w 792"/>
                <a:gd name="T63" fmla="*/ 2147483647 h 779"/>
                <a:gd name="T64" fmla="*/ 2147483647 w 792"/>
                <a:gd name="T65" fmla="*/ 2147483647 h 779"/>
                <a:gd name="T66" fmla="*/ 2147483647 w 792"/>
                <a:gd name="T67" fmla="*/ 2147483647 h 779"/>
                <a:gd name="T68" fmla="*/ 2147483647 w 792"/>
                <a:gd name="T69" fmla="*/ 2147483647 h 779"/>
                <a:gd name="T70" fmla="*/ 2147483647 w 792"/>
                <a:gd name="T71" fmla="*/ 2147483647 h 779"/>
                <a:gd name="T72" fmla="*/ 2147483647 w 792"/>
                <a:gd name="T73" fmla="*/ 2147483647 h 779"/>
                <a:gd name="T74" fmla="*/ 0 w 792"/>
                <a:gd name="T75" fmla="*/ 2147483647 h 779"/>
                <a:gd name="T76" fmla="*/ 2147483647 w 792"/>
                <a:gd name="T77" fmla="*/ 2147483647 h 779"/>
                <a:gd name="T78" fmla="*/ 2147483647 w 792"/>
                <a:gd name="T79" fmla="*/ 2147483647 h 779"/>
                <a:gd name="T80" fmla="*/ 2147483647 w 792"/>
                <a:gd name="T81" fmla="*/ 2147483647 h 779"/>
                <a:gd name="T82" fmla="*/ 2147483647 w 792"/>
                <a:gd name="T83" fmla="*/ 2147483647 h 779"/>
                <a:gd name="T84" fmla="*/ 2147483647 w 792"/>
                <a:gd name="T85" fmla="*/ 2147483647 h 77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792"/>
                <a:gd name="T130" fmla="*/ 0 h 779"/>
                <a:gd name="T131" fmla="*/ 792 w 792"/>
                <a:gd name="T132" fmla="*/ 779 h 77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792" h="779">
                  <a:moveTo>
                    <a:pt x="297" y="240"/>
                  </a:moveTo>
                  <a:lnTo>
                    <a:pt x="209" y="341"/>
                  </a:lnTo>
                  <a:lnTo>
                    <a:pt x="188" y="323"/>
                  </a:lnTo>
                  <a:lnTo>
                    <a:pt x="277" y="223"/>
                  </a:lnTo>
                  <a:lnTo>
                    <a:pt x="297" y="240"/>
                  </a:lnTo>
                  <a:close/>
                  <a:moveTo>
                    <a:pt x="390" y="323"/>
                  </a:moveTo>
                  <a:lnTo>
                    <a:pt x="276" y="224"/>
                  </a:lnTo>
                  <a:lnTo>
                    <a:pt x="294" y="203"/>
                  </a:lnTo>
                  <a:lnTo>
                    <a:pt x="408" y="303"/>
                  </a:lnTo>
                  <a:lnTo>
                    <a:pt x="390" y="323"/>
                  </a:lnTo>
                  <a:close/>
                  <a:moveTo>
                    <a:pt x="487" y="212"/>
                  </a:moveTo>
                  <a:lnTo>
                    <a:pt x="390" y="323"/>
                  </a:lnTo>
                  <a:lnTo>
                    <a:pt x="369" y="305"/>
                  </a:lnTo>
                  <a:lnTo>
                    <a:pt x="467" y="194"/>
                  </a:lnTo>
                  <a:lnTo>
                    <a:pt x="487" y="212"/>
                  </a:lnTo>
                  <a:close/>
                  <a:moveTo>
                    <a:pt x="492" y="181"/>
                  </a:moveTo>
                  <a:cubicBezTo>
                    <a:pt x="497" y="179"/>
                    <a:pt x="500" y="182"/>
                    <a:pt x="499" y="187"/>
                  </a:cubicBezTo>
                  <a:lnTo>
                    <a:pt x="495" y="203"/>
                  </a:lnTo>
                  <a:cubicBezTo>
                    <a:pt x="494" y="209"/>
                    <a:pt x="492" y="217"/>
                    <a:pt x="491" y="222"/>
                  </a:cubicBezTo>
                  <a:lnTo>
                    <a:pt x="488" y="239"/>
                  </a:lnTo>
                  <a:cubicBezTo>
                    <a:pt x="487" y="244"/>
                    <a:pt x="483" y="245"/>
                    <a:pt x="479" y="242"/>
                  </a:cubicBezTo>
                  <a:lnTo>
                    <a:pt x="465" y="230"/>
                  </a:lnTo>
                  <a:cubicBezTo>
                    <a:pt x="461" y="227"/>
                    <a:pt x="455" y="221"/>
                    <a:pt x="451" y="217"/>
                  </a:cubicBezTo>
                  <a:lnTo>
                    <a:pt x="437" y="206"/>
                  </a:lnTo>
                  <a:cubicBezTo>
                    <a:pt x="433" y="202"/>
                    <a:pt x="434" y="198"/>
                    <a:pt x="439" y="197"/>
                  </a:cubicBezTo>
                  <a:lnTo>
                    <a:pt x="456" y="192"/>
                  </a:lnTo>
                  <a:cubicBezTo>
                    <a:pt x="461" y="190"/>
                    <a:pt x="470" y="187"/>
                    <a:pt x="475" y="186"/>
                  </a:cubicBezTo>
                  <a:lnTo>
                    <a:pt x="492" y="181"/>
                  </a:lnTo>
                  <a:close/>
                  <a:moveTo>
                    <a:pt x="400" y="343"/>
                  </a:moveTo>
                  <a:lnTo>
                    <a:pt x="375" y="343"/>
                  </a:lnTo>
                  <a:cubicBezTo>
                    <a:pt x="368" y="343"/>
                    <a:pt x="362" y="349"/>
                    <a:pt x="362" y="356"/>
                  </a:cubicBezTo>
                  <a:lnTo>
                    <a:pt x="362" y="489"/>
                  </a:lnTo>
                  <a:lnTo>
                    <a:pt x="413" y="489"/>
                  </a:lnTo>
                  <a:lnTo>
                    <a:pt x="413" y="356"/>
                  </a:lnTo>
                  <a:cubicBezTo>
                    <a:pt x="413" y="349"/>
                    <a:pt x="407" y="343"/>
                    <a:pt x="400" y="343"/>
                  </a:cubicBezTo>
                  <a:close/>
                  <a:moveTo>
                    <a:pt x="312" y="298"/>
                  </a:moveTo>
                  <a:lnTo>
                    <a:pt x="287" y="298"/>
                  </a:lnTo>
                  <a:cubicBezTo>
                    <a:pt x="280" y="298"/>
                    <a:pt x="274" y="304"/>
                    <a:pt x="274" y="311"/>
                  </a:cubicBezTo>
                  <a:lnTo>
                    <a:pt x="274" y="489"/>
                  </a:lnTo>
                  <a:lnTo>
                    <a:pt x="325" y="489"/>
                  </a:lnTo>
                  <a:lnTo>
                    <a:pt x="325" y="311"/>
                  </a:lnTo>
                  <a:cubicBezTo>
                    <a:pt x="325" y="304"/>
                    <a:pt x="319" y="298"/>
                    <a:pt x="312" y="298"/>
                  </a:cubicBezTo>
                  <a:close/>
                  <a:moveTo>
                    <a:pt x="488" y="267"/>
                  </a:moveTo>
                  <a:lnTo>
                    <a:pt x="463" y="267"/>
                  </a:lnTo>
                  <a:cubicBezTo>
                    <a:pt x="456" y="267"/>
                    <a:pt x="450" y="273"/>
                    <a:pt x="450" y="281"/>
                  </a:cubicBezTo>
                  <a:lnTo>
                    <a:pt x="450" y="489"/>
                  </a:lnTo>
                  <a:lnTo>
                    <a:pt x="501" y="489"/>
                  </a:lnTo>
                  <a:lnTo>
                    <a:pt x="501" y="281"/>
                  </a:lnTo>
                  <a:cubicBezTo>
                    <a:pt x="501" y="273"/>
                    <a:pt x="495" y="267"/>
                    <a:pt x="488" y="267"/>
                  </a:cubicBezTo>
                  <a:close/>
                  <a:moveTo>
                    <a:pt x="224" y="390"/>
                  </a:moveTo>
                  <a:lnTo>
                    <a:pt x="200" y="390"/>
                  </a:lnTo>
                  <a:cubicBezTo>
                    <a:pt x="192" y="390"/>
                    <a:pt x="186" y="396"/>
                    <a:pt x="186" y="403"/>
                  </a:cubicBezTo>
                  <a:lnTo>
                    <a:pt x="186" y="489"/>
                  </a:lnTo>
                  <a:lnTo>
                    <a:pt x="237" y="489"/>
                  </a:lnTo>
                  <a:lnTo>
                    <a:pt x="237" y="403"/>
                  </a:lnTo>
                  <a:cubicBezTo>
                    <a:pt x="237" y="396"/>
                    <a:pt x="231" y="390"/>
                    <a:pt x="224" y="390"/>
                  </a:cubicBezTo>
                  <a:close/>
                  <a:moveTo>
                    <a:pt x="149" y="476"/>
                  </a:moveTo>
                  <a:cubicBezTo>
                    <a:pt x="149" y="483"/>
                    <a:pt x="144" y="489"/>
                    <a:pt x="136" y="489"/>
                  </a:cubicBezTo>
                  <a:cubicBezTo>
                    <a:pt x="129" y="489"/>
                    <a:pt x="123" y="483"/>
                    <a:pt x="123" y="476"/>
                  </a:cubicBezTo>
                  <a:lnTo>
                    <a:pt x="123" y="189"/>
                  </a:lnTo>
                  <a:cubicBezTo>
                    <a:pt x="123" y="182"/>
                    <a:pt x="129" y="176"/>
                    <a:pt x="136" y="176"/>
                  </a:cubicBezTo>
                  <a:cubicBezTo>
                    <a:pt x="143" y="176"/>
                    <a:pt x="149" y="182"/>
                    <a:pt x="149" y="189"/>
                  </a:cubicBezTo>
                  <a:lnTo>
                    <a:pt x="149" y="476"/>
                  </a:lnTo>
                  <a:close/>
                  <a:moveTo>
                    <a:pt x="531" y="463"/>
                  </a:moveTo>
                  <a:cubicBezTo>
                    <a:pt x="538" y="463"/>
                    <a:pt x="544" y="469"/>
                    <a:pt x="544" y="476"/>
                  </a:cubicBezTo>
                  <a:cubicBezTo>
                    <a:pt x="544" y="483"/>
                    <a:pt x="538" y="489"/>
                    <a:pt x="531" y="489"/>
                  </a:cubicBezTo>
                  <a:lnTo>
                    <a:pt x="136" y="489"/>
                  </a:lnTo>
                  <a:cubicBezTo>
                    <a:pt x="129" y="489"/>
                    <a:pt x="123" y="483"/>
                    <a:pt x="123" y="476"/>
                  </a:cubicBezTo>
                  <a:cubicBezTo>
                    <a:pt x="123" y="469"/>
                    <a:pt x="129" y="463"/>
                    <a:pt x="136" y="463"/>
                  </a:cubicBezTo>
                  <a:lnTo>
                    <a:pt x="531" y="463"/>
                  </a:lnTo>
                  <a:close/>
                  <a:moveTo>
                    <a:pt x="753" y="750"/>
                  </a:moveTo>
                  <a:cubicBezTo>
                    <a:pt x="732" y="770"/>
                    <a:pt x="706" y="779"/>
                    <a:pt x="680" y="779"/>
                  </a:cubicBezTo>
                  <a:cubicBezTo>
                    <a:pt x="654" y="779"/>
                    <a:pt x="628" y="770"/>
                    <a:pt x="608" y="750"/>
                  </a:cubicBezTo>
                  <a:lnTo>
                    <a:pt x="485" y="629"/>
                  </a:lnTo>
                  <a:cubicBezTo>
                    <a:pt x="440" y="653"/>
                    <a:pt x="388" y="666"/>
                    <a:pt x="334" y="666"/>
                  </a:cubicBezTo>
                  <a:cubicBezTo>
                    <a:pt x="149" y="666"/>
                    <a:pt x="0" y="517"/>
                    <a:pt x="0" y="332"/>
                  </a:cubicBezTo>
                  <a:cubicBezTo>
                    <a:pt x="0" y="149"/>
                    <a:pt x="149" y="0"/>
                    <a:pt x="334" y="0"/>
                  </a:cubicBezTo>
                  <a:cubicBezTo>
                    <a:pt x="517" y="0"/>
                    <a:pt x="666" y="149"/>
                    <a:pt x="666" y="332"/>
                  </a:cubicBezTo>
                  <a:cubicBezTo>
                    <a:pt x="666" y="387"/>
                    <a:pt x="653" y="439"/>
                    <a:pt x="630" y="484"/>
                  </a:cubicBezTo>
                  <a:lnTo>
                    <a:pt x="753" y="605"/>
                  </a:lnTo>
                  <a:cubicBezTo>
                    <a:pt x="792" y="645"/>
                    <a:pt x="792" y="709"/>
                    <a:pt x="753" y="750"/>
                  </a:cubicBezTo>
                  <a:close/>
                  <a:moveTo>
                    <a:pt x="334" y="623"/>
                  </a:moveTo>
                  <a:lnTo>
                    <a:pt x="334" y="623"/>
                  </a:lnTo>
                  <a:cubicBezTo>
                    <a:pt x="494" y="623"/>
                    <a:pt x="624" y="493"/>
                    <a:pt x="624" y="332"/>
                  </a:cubicBezTo>
                  <a:cubicBezTo>
                    <a:pt x="624" y="172"/>
                    <a:pt x="494" y="42"/>
                    <a:pt x="334" y="42"/>
                  </a:cubicBezTo>
                  <a:cubicBezTo>
                    <a:pt x="173" y="42"/>
                    <a:pt x="43" y="172"/>
                    <a:pt x="43" y="332"/>
                  </a:cubicBezTo>
                  <a:cubicBezTo>
                    <a:pt x="43" y="493"/>
                    <a:pt x="173" y="623"/>
                    <a:pt x="334" y="623"/>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1180"/>
            </a:p>
          </p:txBody>
        </p:sp>
      </p:grpSp>
      <mc:AlternateContent xmlns:mc="http://schemas.openxmlformats.org/markup-compatibility/2006" xmlns:a14="http://schemas.microsoft.com/office/drawing/2010/main">
        <mc:Choice Requires="a14">
          <p:sp>
            <p:nvSpPr>
              <p:cNvPr id="24" name="TextBox 47"/>
              <p:cNvSpPr>
                <a:spLocks noChangeArrowheads="1"/>
              </p:cNvSpPr>
              <p:nvPr/>
            </p:nvSpPr>
            <p:spPr bwMode="auto">
              <a:xfrm>
                <a:off x="822950" y="783445"/>
                <a:ext cx="7886665" cy="140211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bevel/>
                    <a:headEnd/>
                    <a:tailEnd/>
                  </a14:hiddenLine>
                </a:ext>
              </a:extLst>
            </p:spPr>
            <p:txBody>
              <a:bodyPr wrap="squar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1200" dirty="0">
                    <a:latin typeface="Microsoft YaHei Light" panose="020B0502040204020203" pitchFamily="34" charset="-122"/>
                    <a:ea typeface="Microsoft YaHei Light" panose="020B0502040204020203" pitchFamily="34" charset="-122"/>
                    <a:sym typeface="微软雅黑" panose="020B0503020204020204" pitchFamily="34" charset="-122"/>
                  </a:rPr>
                  <a:t>首先，对种群中的每个个体进行判断，判断是否进行变异。变异概率</a:t>
                </a:r>
                <a:r>
                  <a:rPr lang="en-US" altLang="zh-CN" sz="1200" dirty="0" err="1">
                    <a:latin typeface="Microsoft YaHei Light" panose="020B0502040204020203" pitchFamily="34" charset="-122"/>
                    <a:ea typeface="Microsoft YaHei Light" panose="020B0502040204020203" pitchFamily="34" charset="-122"/>
                    <a:sym typeface="微软雅黑" panose="020B0503020204020204" pitchFamily="34" charset="-122"/>
                  </a:rPr>
                  <a:t>pk</a:t>
                </a:r>
                <a:r>
                  <a:rPr lang="zh-CN" altLang="en-US" sz="1200" dirty="0">
                    <a:latin typeface="Microsoft YaHei Light" panose="020B0502040204020203" pitchFamily="34" charset="-122"/>
                    <a:ea typeface="Microsoft YaHei Light" panose="020B0502040204020203" pitchFamily="34" charset="-122"/>
                    <a:sym typeface="微软雅黑" panose="020B0503020204020204" pitchFamily="34" charset="-122"/>
                  </a:rPr>
                  <a:t>计算方法如下：</a:t>
                </a:r>
                <a:endParaRPr lang="en-US" altLang="zh-CN" sz="1200" dirty="0">
                  <a:latin typeface="Microsoft YaHei Light" panose="020B0502040204020203" pitchFamily="34" charset="-122"/>
                  <a:ea typeface="Microsoft YaHei Light" panose="020B0502040204020203" pitchFamily="34" charset="-122"/>
                  <a:sym typeface="微软雅黑" panose="020B0503020204020204" pitchFamily="34" charset="-122"/>
                </a:endParaRPr>
              </a:p>
              <a:p>
                <a:pPr eaLnBrk="1" hangingPunct="1"/>
                <a14:m>
                  <m:oMathPara xmlns:m="http://schemas.openxmlformats.org/officeDocument/2006/math">
                    <m:oMathParaPr>
                      <m:jc m:val="centerGroup"/>
                    </m:oMathParaPr>
                    <m:oMath xmlns:m="http://schemas.openxmlformats.org/officeDocument/2006/math">
                      <m:sSub>
                        <m:sSubPr>
                          <m:ctrlPr>
                            <a:rPr lang="zh-CN" altLang="zh-CN" sz="1200" i="1">
                              <a:latin typeface="Cambria Math" charset="0"/>
                              <a:ea typeface="Microsoft YaHei Light" panose="020B0502040204020203" pitchFamily="34" charset="-122"/>
                            </a:rPr>
                          </m:ctrlPr>
                        </m:sSubPr>
                        <m:e>
                          <m:r>
                            <a:rPr lang="en-US" altLang="zh-CN" sz="1200">
                              <a:latin typeface="Cambria Math" panose="02040503050406030204" pitchFamily="18" charset="0"/>
                              <a:ea typeface="Microsoft YaHei Light" panose="020B0502040204020203" pitchFamily="34" charset="-122"/>
                            </a:rPr>
                            <m:t>𝑝</m:t>
                          </m:r>
                        </m:e>
                        <m:sub>
                          <m:r>
                            <a:rPr lang="en-US" altLang="zh-CN" sz="1200">
                              <a:latin typeface="Cambria Math" panose="02040503050406030204" pitchFamily="18" charset="0"/>
                              <a:ea typeface="Microsoft YaHei Light" panose="020B0502040204020203" pitchFamily="34" charset="-122"/>
                            </a:rPr>
                            <m:t>𝑘</m:t>
                          </m:r>
                        </m:sub>
                      </m:sSub>
                      <m:r>
                        <a:rPr lang="en-US" altLang="zh-CN" sz="1200" b="0" i="1" smtClean="0">
                          <a:latin typeface="Cambria Math" panose="02040503050406030204" pitchFamily="18" charset="0"/>
                          <a:ea typeface="Microsoft YaHei Light" panose="020B0502040204020203" pitchFamily="34" charset="-122"/>
                        </a:rPr>
                        <m:t>=</m:t>
                      </m:r>
                      <m:d>
                        <m:dPr>
                          <m:begChr m:val="{"/>
                          <m:endChr m:val=""/>
                          <m:ctrlPr>
                            <a:rPr lang="zh-CN" altLang="zh-CN" sz="1200" i="1">
                              <a:latin typeface="Cambria Math" charset="0"/>
                              <a:ea typeface="Microsoft YaHei Light" panose="020B0502040204020203" pitchFamily="34" charset="-122"/>
                            </a:rPr>
                          </m:ctrlPr>
                        </m:dPr>
                        <m:e>
                          <m:eqArr>
                            <m:eqArrPr>
                              <m:ctrlPr>
                                <a:rPr lang="zh-CN" altLang="zh-CN" sz="1200" i="1">
                                  <a:latin typeface="Cambria Math" charset="0"/>
                                  <a:ea typeface="Microsoft YaHei Light" panose="020B0502040204020203" pitchFamily="34" charset="-122"/>
                                </a:rPr>
                              </m:ctrlPr>
                            </m:eqArrPr>
                            <m:e>
                              <m:f>
                                <m:fPr>
                                  <m:type m:val="lin"/>
                                  <m:ctrlPr>
                                    <a:rPr lang="zh-CN" altLang="zh-CN" sz="1200" i="1">
                                      <a:latin typeface="Cambria Math" charset="0"/>
                                      <a:ea typeface="Microsoft YaHei Light" panose="020B0502040204020203" pitchFamily="34" charset="-122"/>
                                    </a:rPr>
                                  </m:ctrlPr>
                                </m:fPr>
                                <m:num>
                                  <m:sSub>
                                    <m:sSubPr>
                                      <m:ctrlPr>
                                        <a:rPr lang="zh-CN" altLang="zh-CN" sz="1200" i="1">
                                          <a:latin typeface="Cambria Math" charset="0"/>
                                          <a:ea typeface="Microsoft YaHei Light" panose="020B0502040204020203" pitchFamily="34" charset="-122"/>
                                        </a:rPr>
                                      </m:ctrlPr>
                                    </m:sSubPr>
                                    <m:e>
                                      <m:r>
                                        <a:rPr lang="en-US" altLang="zh-CN" sz="1200">
                                          <a:latin typeface="Cambria Math" panose="02040503050406030204" pitchFamily="18" charset="0"/>
                                          <a:ea typeface="Microsoft YaHei Light" panose="020B0502040204020203" pitchFamily="34" charset="-122"/>
                                        </a:rPr>
                                        <m:t>𝑘</m:t>
                                      </m:r>
                                    </m:e>
                                    <m:sub>
                                      <m:r>
                                        <a:rPr lang="en-US" altLang="zh-CN" sz="1200">
                                          <a:latin typeface="Cambria Math" panose="02040503050406030204" pitchFamily="18" charset="0"/>
                                          <a:ea typeface="Microsoft YaHei Light" panose="020B0502040204020203" pitchFamily="34" charset="-122"/>
                                        </a:rPr>
                                        <m:t>3</m:t>
                                      </m:r>
                                    </m:sub>
                                  </m:sSub>
                                  <m:d>
                                    <m:dPr>
                                      <m:ctrlPr>
                                        <a:rPr lang="zh-CN" altLang="zh-CN" sz="1200" i="1">
                                          <a:latin typeface="Cambria Math" charset="0"/>
                                          <a:ea typeface="Microsoft YaHei Light" panose="020B0502040204020203" pitchFamily="34" charset="-122"/>
                                        </a:rPr>
                                      </m:ctrlPr>
                                    </m:dPr>
                                    <m:e>
                                      <m:sSub>
                                        <m:sSubPr>
                                          <m:ctrlPr>
                                            <a:rPr lang="zh-CN" altLang="zh-CN" sz="1200" i="1">
                                              <a:latin typeface="Cambria Math" charset="0"/>
                                              <a:ea typeface="Microsoft YaHei Light" panose="020B0502040204020203" pitchFamily="34" charset="-122"/>
                                            </a:rPr>
                                          </m:ctrlPr>
                                        </m:sSubPr>
                                        <m:e>
                                          <m:r>
                                            <a:rPr lang="en-US" altLang="zh-CN" sz="1200">
                                              <a:latin typeface="Cambria Math" panose="02040503050406030204" pitchFamily="18" charset="0"/>
                                              <a:ea typeface="Microsoft YaHei Light" panose="020B0502040204020203" pitchFamily="34" charset="-122"/>
                                            </a:rPr>
                                            <m:t>𝑓</m:t>
                                          </m:r>
                                        </m:e>
                                        <m:sub>
                                          <m:r>
                                            <a:rPr lang="en-US" altLang="zh-CN" sz="1200">
                                              <a:latin typeface="Cambria Math" panose="02040503050406030204" pitchFamily="18" charset="0"/>
                                              <a:ea typeface="Microsoft YaHei Light" panose="020B0502040204020203" pitchFamily="34" charset="-122"/>
                                            </a:rPr>
                                            <m:t>𝑚𝑎𝑥</m:t>
                                          </m:r>
                                        </m:sub>
                                      </m:sSub>
                                      <m:r>
                                        <a:rPr lang="en-US" altLang="zh-CN" sz="1200">
                                          <a:latin typeface="Cambria Math" panose="02040503050406030204" pitchFamily="18" charset="0"/>
                                          <a:ea typeface="Microsoft YaHei Light" panose="020B0502040204020203" pitchFamily="34" charset="-122"/>
                                        </a:rPr>
                                        <m:t>−</m:t>
                                      </m:r>
                                      <m:sSub>
                                        <m:sSubPr>
                                          <m:ctrlPr>
                                            <a:rPr lang="zh-CN" altLang="zh-CN" sz="1200" i="1">
                                              <a:latin typeface="Cambria Math" charset="0"/>
                                              <a:ea typeface="Microsoft YaHei Light" panose="020B0502040204020203" pitchFamily="34" charset="-122"/>
                                            </a:rPr>
                                          </m:ctrlPr>
                                        </m:sSubPr>
                                        <m:e>
                                          <m:r>
                                            <a:rPr lang="en-US" altLang="zh-CN" sz="1200">
                                              <a:latin typeface="Cambria Math" panose="02040503050406030204" pitchFamily="18" charset="0"/>
                                              <a:ea typeface="Microsoft YaHei Light" panose="020B0502040204020203" pitchFamily="34" charset="-122"/>
                                            </a:rPr>
                                            <m:t>𝑓</m:t>
                                          </m:r>
                                        </m:e>
                                        <m:sub>
                                          <m:r>
                                            <a:rPr lang="en-US" altLang="zh-CN" sz="1200">
                                              <a:latin typeface="Cambria Math" panose="02040503050406030204" pitchFamily="18" charset="0"/>
                                              <a:ea typeface="Microsoft YaHei Light" panose="020B0502040204020203" pitchFamily="34" charset="-122"/>
                                            </a:rPr>
                                            <m:t>𝑖</m:t>
                                          </m:r>
                                        </m:sub>
                                      </m:sSub>
                                    </m:e>
                                  </m:d>
                                </m:num>
                                <m:den>
                                  <m:d>
                                    <m:dPr>
                                      <m:ctrlPr>
                                        <a:rPr lang="zh-CN" altLang="zh-CN" sz="1200" i="1">
                                          <a:latin typeface="Cambria Math" charset="0"/>
                                          <a:ea typeface="Microsoft YaHei Light" panose="020B0502040204020203" pitchFamily="34" charset="-122"/>
                                        </a:rPr>
                                      </m:ctrlPr>
                                    </m:dPr>
                                    <m:e>
                                      <m:sSub>
                                        <m:sSubPr>
                                          <m:ctrlPr>
                                            <a:rPr lang="zh-CN" altLang="zh-CN" sz="1200" i="1">
                                              <a:latin typeface="Cambria Math" charset="0"/>
                                              <a:ea typeface="Microsoft YaHei Light" panose="020B0502040204020203" pitchFamily="34" charset="-122"/>
                                            </a:rPr>
                                          </m:ctrlPr>
                                        </m:sSubPr>
                                        <m:e>
                                          <m:r>
                                            <a:rPr lang="en-US" altLang="zh-CN" sz="1200">
                                              <a:latin typeface="Cambria Math" panose="02040503050406030204" pitchFamily="18" charset="0"/>
                                              <a:ea typeface="Microsoft YaHei Light" panose="020B0502040204020203" pitchFamily="34" charset="-122"/>
                                            </a:rPr>
                                            <m:t>𝑓</m:t>
                                          </m:r>
                                        </m:e>
                                        <m:sub>
                                          <m:r>
                                            <a:rPr lang="en-US" altLang="zh-CN" sz="1200">
                                              <a:latin typeface="Cambria Math" panose="02040503050406030204" pitchFamily="18" charset="0"/>
                                              <a:ea typeface="Microsoft YaHei Light" panose="020B0502040204020203" pitchFamily="34" charset="-122"/>
                                            </a:rPr>
                                            <m:t>𝑚𝑎𝑥</m:t>
                                          </m:r>
                                        </m:sub>
                                      </m:sSub>
                                      <m:r>
                                        <a:rPr lang="en-US" altLang="zh-CN" sz="1200">
                                          <a:latin typeface="Cambria Math" panose="02040503050406030204" pitchFamily="18" charset="0"/>
                                          <a:ea typeface="Microsoft YaHei Light" panose="020B0502040204020203" pitchFamily="34" charset="-122"/>
                                        </a:rPr>
                                        <m:t>−</m:t>
                                      </m:r>
                                      <m:sSub>
                                        <m:sSubPr>
                                          <m:ctrlPr>
                                            <a:rPr lang="zh-CN" altLang="zh-CN" sz="1200" i="1">
                                              <a:latin typeface="Cambria Math" charset="0"/>
                                              <a:ea typeface="Microsoft YaHei Light" panose="020B0502040204020203" pitchFamily="34" charset="-122"/>
                                            </a:rPr>
                                          </m:ctrlPr>
                                        </m:sSubPr>
                                        <m:e>
                                          <m:r>
                                            <a:rPr lang="en-US" altLang="zh-CN" sz="1200">
                                              <a:latin typeface="Cambria Math" panose="02040503050406030204" pitchFamily="18" charset="0"/>
                                              <a:ea typeface="Microsoft YaHei Light" panose="020B0502040204020203" pitchFamily="34" charset="-122"/>
                                            </a:rPr>
                                            <m:t>𝑓</m:t>
                                          </m:r>
                                        </m:e>
                                        <m:sub>
                                          <m:r>
                                            <a:rPr lang="en-US" altLang="zh-CN" sz="1200">
                                              <a:latin typeface="Cambria Math" panose="02040503050406030204" pitchFamily="18" charset="0"/>
                                              <a:ea typeface="Microsoft YaHei Light" panose="020B0502040204020203" pitchFamily="34" charset="-122"/>
                                            </a:rPr>
                                            <m:t>𝑎𝑣𝑔</m:t>
                                          </m:r>
                                        </m:sub>
                                      </m:sSub>
                                    </m:e>
                                  </m:d>
                                  <m:r>
                                    <a:rPr lang="en-US" altLang="zh-CN" sz="1200">
                                      <a:latin typeface="Cambria Math" panose="02040503050406030204" pitchFamily="18" charset="0"/>
                                      <a:ea typeface="Microsoft YaHei Light" panose="020B0502040204020203" pitchFamily="34" charset="-122"/>
                                    </a:rPr>
                                    <m:t>  </m:t>
                                  </m:r>
                                  <m:sSub>
                                    <m:sSubPr>
                                      <m:ctrlPr>
                                        <a:rPr lang="zh-CN" altLang="zh-CN" sz="1200" i="1">
                                          <a:latin typeface="Cambria Math" charset="0"/>
                                          <a:ea typeface="Microsoft YaHei Light" panose="020B0502040204020203" pitchFamily="34" charset="-122"/>
                                        </a:rPr>
                                      </m:ctrlPr>
                                    </m:sSubPr>
                                    <m:e>
                                      <m:r>
                                        <a:rPr lang="en-US" altLang="zh-CN" sz="1200">
                                          <a:latin typeface="Cambria Math" panose="02040503050406030204" pitchFamily="18" charset="0"/>
                                          <a:ea typeface="Microsoft YaHei Light" panose="020B0502040204020203" pitchFamily="34" charset="-122"/>
                                        </a:rPr>
                                        <m:t>𝑓</m:t>
                                      </m:r>
                                    </m:e>
                                    <m:sub>
                                      <m:r>
                                        <a:rPr lang="en-US" altLang="zh-CN" sz="1200">
                                          <a:latin typeface="Cambria Math" panose="02040503050406030204" pitchFamily="18" charset="0"/>
                                          <a:ea typeface="Microsoft YaHei Light" panose="020B0502040204020203" pitchFamily="34" charset="-122"/>
                                        </a:rPr>
                                        <m:t>𝑖</m:t>
                                      </m:r>
                                    </m:sub>
                                  </m:sSub>
                                  <m:r>
                                    <a:rPr lang="en-US" altLang="zh-CN" sz="1200">
                                      <a:latin typeface="Cambria Math" panose="02040503050406030204" pitchFamily="18" charset="0"/>
                                      <a:ea typeface="Microsoft YaHei Light" panose="020B0502040204020203" pitchFamily="34" charset="-122"/>
                                    </a:rPr>
                                    <m:t>≥</m:t>
                                  </m:r>
                                  <m:sSub>
                                    <m:sSubPr>
                                      <m:ctrlPr>
                                        <a:rPr lang="zh-CN" altLang="zh-CN" sz="1200" i="1">
                                          <a:latin typeface="Cambria Math" charset="0"/>
                                          <a:ea typeface="Microsoft YaHei Light" panose="020B0502040204020203" pitchFamily="34" charset="-122"/>
                                        </a:rPr>
                                      </m:ctrlPr>
                                    </m:sSubPr>
                                    <m:e>
                                      <m:r>
                                        <a:rPr lang="en-US" altLang="zh-CN" sz="1200">
                                          <a:latin typeface="Cambria Math" panose="02040503050406030204" pitchFamily="18" charset="0"/>
                                          <a:ea typeface="Microsoft YaHei Light" panose="020B0502040204020203" pitchFamily="34" charset="-122"/>
                                        </a:rPr>
                                        <m:t>𝑓</m:t>
                                      </m:r>
                                    </m:e>
                                    <m:sub>
                                      <m:r>
                                        <a:rPr lang="en-US" altLang="zh-CN" sz="1200">
                                          <a:latin typeface="Cambria Math" panose="02040503050406030204" pitchFamily="18" charset="0"/>
                                          <a:ea typeface="Microsoft YaHei Light" panose="020B0502040204020203" pitchFamily="34" charset="-122"/>
                                        </a:rPr>
                                        <m:t>𝑎𝑣𝑔</m:t>
                                      </m:r>
                                    </m:sub>
                                  </m:sSub>
                                </m:den>
                              </m:f>
                            </m:e>
                            <m:e>
                              <m:sSub>
                                <m:sSubPr>
                                  <m:ctrlPr>
                                    <a:rPr lang="zh-CN" altLang="zh-CN" sz="1200" i="1">
                                      <a:latin typeface="Cambria Math" charset="0"/>
                                      <a:ea typeface="Microsoft YaHei Light" panose="020B0502040204020203" pitchFamily="34" charset="-122"/>
                                    </a:rPr>
                                  </m:ctrlPr>
                                </m:sSubPr>
                                <m:e>
                                  <m:r>
                                    <a:rPr lang="en-US" altLang="zh-CN" sz="1200">
                                      <a:latin typeface="Cambria Math" panose="02040503050406030204" pitchFamily="18" charset="0"/>
                                      <a:ea typeface="Microsoft YaHei Light" panose="020B0502040204020203" pitchFamily="34" charset="-122"/>
                                    </a:rPr>
                                    <m:t>𝑘</m:t>
                                  </m:r>
                                </m:e>
                                <m:sub>
                                  <m:r>
                                    <a:rPr lang="en-US" altLang="zh-CN" sz="1200">
                                      <a:latin typeface="Cambria Math" panose="02040503050406030204" pitchFamily="18" charset="0"/>
                                      <a:ea typeface="Microsoft YaHei Light" panose="020B0502040204020203" pitchFamily="34" charset="-122"/>
                                    </a:rPr>
                                    <m:t>4</m:t>
                                  </m:r>
                                </m:sub>
                              </m:sSub>
                              <m:r>
                                <a:rPr lang="en-US" altLang="zh-CN" sz="1200">
                                  <a:latin typeface="Cambria Math" panose="02040503050406030204" pitchFamily="18" charset="0"/>
                                  <a:ea typeface="Microsoft YaHei Light" panose="020B0502040204020203" pitchFamily="34" charset="-122"/>
                                </a:rPr>
                                <m:t>    </m:t>
                              </m:r>
                              <m:r>
                                <a:rPr lang="en-US" altLang="zh-CN" sz="1200">
                                  <a:latin typeface="Cambria Math" panose="02040503050406030204" pitchFamily="18" charset="0"/>
                                  <a:ea typeface="Microsoft YaHei Light" panose="020B0502040204020203" pitchFamily="34" charset="-122"/>
                                </a:rPr>
                                <m:t>𝑓</m:t>
                              </m:r>
                              <m:r>
                                <a:rPr lang="en-US" altLang="zh-CN" sz="1200">
                                  <a:latin typeface="Cambria Math" panose="02040503050406030204" pitchFamily="18" charset="0"/>
                                  <a:ea typeface="Microsoft YaHei Light" panose="020B0502040204020203" pitchFamily="34" charset="-122"/>
                                </a:rPr>
                                <m:t>≥</m:t>
                              </m:r>
                              <m:sSub>
                                <m:sSubPr>
                                  <m:ctrlPr>
                                    <a:rPr lang="zh-CN" altLang="zh-CN" sz="1200" i="1">
                                      <a:latin typeface="Cambria Math" charset="0"/>
                                      <a:ea typeface="Microsoft YaHei Light" panose="020B0502040204020203" pitchFamily="34" charset="-122"/>
                                    </a:rPr>
                                  </m:ctrlPr>
                                </m:sSubPr>
                                <m:e>
                                  <m:r>
                                    <a:rPr lang="en-US" altLang="zh-CN" sz="1200">
                                      <a:latin typeface="Cambria Math" panose="02040503050406030204" pitchFamily="18" charset="0"/>
                                      <a:ea typeface="Microsoft YaHei Light" panose="020B0502040204020203" pitchFamily="34" charset="-122"/>
                                    </a:rPr>
                                    <m:t>𝑓</m:t>
                                  </m:r>
                                </m:e>
                                <m:sub>
                                  <m:r>
                                    <a:rPr lang="en-US" altLang="zh-CN" sz="1200">
                                      <a:latin typeface="Cambria Math" panose="02040503050406030204" pitchFamily="18" charset="0"/>
                                      <a:ea typeface="Microsoft YaHei Light" panose="020B0502040204020203" pitchFamily="34" charset="-122"/>
                                    </a:rPr>
                                    <m:t>𝑎𝑣𝑔</m:t>
                                  </m:r>
                                </m:sub>
                              </m:sSub>
                              <m:r>
                                <a:rPr lang="en-US" altLang="zh-CN" sz="1200">
                                  <a:latin typeface="Cambria Math" panose="02040503050406030204" pitchFamily="18" charset="0"/>
                                  <a:ea typeface="Microsoft YaHei Light" panose="020B0502040204020203" pitchFamily="34" charset="-122"/>
                                </a:rPr>
                                <m:t>                                                </m:t>
                              </m:r>
                            </m:e>
                          </m:eqArr>
                        </m:e>
                      </m:d>
                    </m:oMath>
                  </m:oMathPara>
                </a14:m>
                <a:endParaRPr lang="en-US" altLang="zh-CN" sz="1200" dirty="0">
                  <a:latin typeface="Microsoft YaHei Light" panose="020B0502040204020203" pitchFamily="34" charset="-122"/>
                  <a:ea typeface="Microsoft YaHei Light" panose="020B0502040204020203" pitchFamily="34" charset="-122"/>
                  <a:sym typeface="微软雅黑" panose="020B0503020204020204" pitchFamily="34" charset="-122"/>
                </a:endParaRPr>
              </a:p>
              <a:p>
                <a:pPr eaLnBrk="1" hangingPunct="1">
                  <a:lnSpc>
                    <a:spcPct val="150000"/>
                  </a:lnSpc>
                </a:pPr>
                <a:r>
                  <a:rPr lang="zh-CN" altLang="en-US" sz="1200" dirty="0">
                    <a:latin typeface="Microsoft YaHei Light" panose="020B0502040204020203" pitchFamily="34" charset="-122"/>
                    <a:ea typeface="Microsoft YaHei Light" panose="020B0502040204020203" pitchFamily="34" charset="-122"/>
                    <a:sym typeface="微软雅黑" panose="020B0503020204020204" pitchFamily="34" charset="-122"/>
                  </a:rPr>
                  <a:t>其中，</a:t>
                </a:r>
                <a:r>
                  <a:rPr lang="en-US" altLang="zh-CN" sz="1200" dirty="0">
                    <a:latin typeface="Microsoft YaHei Light" panose="020B0502040204020203" pitchFamily="34" charset="-122"/>
                    <a:ea typeface="Microsoft YaHei Light" panose="020B0502040204020203" pitchFamily="34" charset="-122"/>
                    <a:sym typeface="微软雅黑" panose="020B0503020204020204" pitchFamily="34" charset="-122"/>
                  </a:rPr>
                  <a:t>k3</a:t>
                </a:r>
                <a:r>
                  <a:rPr lang="zh-CN" altLang="en-US" sz="1200" dirty="0">
                    <a:latin typeface="Microsoft YaHei Light" panose="020B0502040204020203" pitchFamily="34" charset="-122"/>
                    <a:ea typeface="Microsoft YaHei Light" panose="020B0502040204020203" pitchFamily="34" charset="-122"/>
                    <a:sym typeface="微软雅黑" panose="020B0503020204020204" pitchFamily="34" charset="-122"/>
                  </a:rPr>
                  <a:t>和</a:t>
                </a:r>
                <a:r>
                  <a:rPr lang="en-US" altLang="zh-CN" sz="1200" dirty="0">
                    <a:latin typeface="Microsoft YaHei Light" panose="020B0502040204020203" pitchFamily="34" charset="-122"/>
                    <a:ea typeface="Microsoft YaHei Light" panose="020B0502040204020203" pitchFamily="34" charset="-122"/>
                    <a:sym typeface="微软雅黑" panose="020B0503020204020204" pitchFamily="34" charset="-122"/>
                  </a:rPr>
                  <a:t>k4</a:t>
                </a:r>
                <a:r>
                  <a:rPr lang="zh-CN" altLang="en-US" sz="1200" dirty="0">
                    <a:latin typeface="Microsoft YaHei Light" panose="020B0502040204020203" pitchFamily="34" charset="-122"/>
                    <a:ea typeface="Microsoft YaHei Light" panose="020B0502040204020203" pitchFamily="34" charset="-122"/>
                    <a:sym typeface="微软雅黑" panose="020B0503020204020204" pitchFamily="34" charset="-122"/>
                  </a:rPr>
                  <a:t>为变异概率调整系数，本论文取定</a:t>
                </a:r>
                <a:r>
                  <a:rPr lang="en-US" altLang="zh-CN" sz="1200" dirty="0">
                    <a:latin typeface="Microsoft YaHei Light" panose="020B0502040204020203" pitchFamily="34" charset="-122"/>
                    <a:ea typeface="Microsoft YaHei Light" panose="020B0502040204020203" pitchFamily="34" charset="-122"/>
                    <a:sym typeface="微软雅黑" panose="020B0503020204020204" pitchFamily="34" charset="-122"/>
                  </a:rPr>
                  <a:t>k3</a:t>
                </a:r>
                <a:r>
                  <a:rPr lang="zh-CN" altLang="en-US" sz="1200" dirty="0">
                    <a:latin typeface="Microsoft YaHei Light" panose="020B0502040204020203" pitchFamily="34" charset="-122"/>
                    <a:ea typeface="Microsoft YaHei Light" panose="020B0502040204020203" pitchFamily="34" charset="-122"/>
                    <a:sym typeface="微软雅黑" panose="020B0503020204020204" pitchFamily="34" charset="-122"/>
                  </a:rPr>
                  <a:t>＝</a:t>
                </a:r>
                <a:r>
                  <a:rPr lang="en-US" altLang="zh-CN" sz="1200" dirty="0">
                    <a:latin typeface="Microsoft YaHei Light" panose="020B0502040204020203" pitchFamily="34" charset="-122"/>
                    <a:ea typeface="Microsoft YaHei Light" panose="020B0502040204020203" pitchFamily="34" charset="-122"/>
                    <a:sym typeface="微软雅黑" panose="020B0503020204020204" pitchFamily="34" charset="-122"/>
                  </a:rPr>
                  <a:t>k4</a:t>
                </a:r>
                <a:r>
                  <a:rPr lang="zh-CN" altLang="en-US" sz="1200" dirty="0">
                    <a:latin typeface="Microsoft YaHei Light" panose="020B0502040204020203" pitchFamily="34" charset="-122"/>
                    <a:ea typeface="Microsoft YaHei Light" panose="020B0502040204020203" pitchFamily="34" charset="-122"/>
                    <a:sym typeface="微软雅黑" panose="020B0503020204020204" pitchFamily="34" charset="-122"/>
                  </a:rPr>
                  <a:t>＝</a:t>
                </a:r>
                <a:r>
                  <a:rPr lang="en-US" altLang="zh-CN" sz="1200" dirty="0">
                    <a:latin typeface="Microsoft YaHei Light" panose="020B0502040204020203" pitchFamily="34" charset="-122"/>
                    <a:ea typeface="Microsoft YaHei Light" panose="020B0502040204020203" pitchFamily="34" charset="-122"/>
                    <a:sym typeface="微软雅黑" panose="020B0503020204020204" pitchFamily="34" charset="-122"/>
                  </a:rPr>
                  <a:t>0.3</a:t>
                </a:r>
                <a:r>
                  <a:rPr lang="zh-CN" altLang="en-US" sz="1200" dirty="0">
                    <a:latin typeface="Microsoft YaHei Light" panose="020B0502040204020203" pitchFamily="34" charset="-122"/>
                    <a:ea typeface="Microsoft YaHei Light" panose="020B0502040204020203" pitchFamily="34" charset="-122"/>
                    <a:sym typeface="微软雅黑" panose="020B0503020204020204" pitchFamily="34" charset="-122"/>
                  </a:rPr>
                  <a:t>。</a:t>
                </a:r>
              </a:p>
              <a:p>
                <a:pPr eaLnBrk="1" hangingPunct="1">
                  <a:lnSpc>
                    <a:spcPct val="150000"/>
                  </a:lnSpc>
                </a:pPr>
                <a:endParaRPr lang="zh-CN" altLang="en-US" sz="1349" dirty="0">
                  <a:latin typeface="Microsoft YaHei Light" panose="020B0502040204020203" pitchFamily="34" charset="-122"/>
                  <a:ea typeface="Microsoft YaHei Light" panose="020B0502040204020203" pitchFamily="34" charset="-122"/>
                  <a:sym typeface="微软雅黑" panose="020B0503020204020204" pitchFamily="34" charset="-122"/>
                </a:endParaRPr>
              </a:p>
            </p:txBody>
          </p:sp>
        </mc:Choice>
        <mc:Fallback xmlns="">
          <p:sp>
            <p:nvSpPr>
              <p:cNvPr id="24" name="TextBox 47"/>
              <p:cNvSpPr>
                <a:spLocks noRot="1" noChangeAspect="1" noMove="1" noResize="1" noEditPoints="1" noAdjustHandles="1" noChangeArrowheads="1" noChangeShapeType="1" noTextEdit="1"/>
              </p:cNvSpPr>
              <p:nvPr/>
            </p:nvSpPr>
            <p:spPr bwMode="auto">
              <a:xfrm>
                <a:off x="822950" y="783445"/>
                <a:ext cx="7886665" cy="1402115"/>
              </a:xfrm>
              <a:prstGeom prst="rect">
                <a:avLst/>
              </a:prstGeom>
              <a:blipFill>
                <a:blip r:embed="rId2"/>
                <a:stretch>
                  <a:fillRect t="-54955" b="-7117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lstStyle/>
              <a:p>
                <a:r>
                  <a:rPr lang="zh-CN" altLang="en-US">
                    <a:noFill/>
                  </a:rPr>
                  <a:t> </a:t>
                </a:r>
              </a:p>
            </p:txBody>
          </p:sp>
        </mc:Fallback>
      </mc:AlternateContent>
      <p:sp>
        <p:nvSpPr>
          <p:cNvPr id="34" name="文本框 33">
            <a:extLst>
              <a:ext uri="{FF2B5EF4-FFF2-40B4-BE49-F238E27FC236}">
                <a16:creationId xmlns="" xmlns:a16="http://schemas.microsoft.com/office/drawing/2014/main" id="{1A9DB93C-C62D-1549-9EB5-2768544F8E5B}"/>
              </a:ext>
            </a:extLst>
          </p:cNvPr>
          <p:cNvSpPr txBox="1"/>
          <p:nvPr/>
        </p:nvSpPr>
        <p:spPr>
          <a:xfrm>
            <a:off x="833815" y="2441146"/>
            <a:ext cx="7434286" cy="1168910"/>
          </a:xfrm>
          <a:prstGeom prst="rect">
            <a:avLst/>
          </a:prstGeom>
          <a:noFill/>
        </p:spPr>
        <p:txBody>
          <a:bodyPr wrap="square" rtlCol="0">
            <a:spAutoFit/>
          </a:bodyPr>
          <a:lstStyle/>
          <a:p>
            <a:pPr>
              <a:lnSpc>
                <a:spcPct val="150000"/>
              </a:lnSpc>
            </a:pPr>
            <a:r>
              <a:rPr lang="zh-CN" altLang="en-US" sz="1200" dirty="0">
                <a:latin typeface="Microsoft YaHei Light" panose="020B0502040204020203" pitchFamily="34" charset="-122"/>
                <a:ea typeface="Microsoft YaHei Light" panose="020B0502040204020203" pitchFamily="34" charset="-122"/>
              </a:rPr>
              <a:t>针对需要进行变异的个体，随机产生［</a:t>
            </a:r>
            <a:r>
              <a:rPr lang="en-US" altLang="zh-CN" sz="1200" dirty="0">
                <a:latin typeface="Microsoft YaHei Light" panose="020B0502040204020203" pitchFamily="34" charset="-122"/>
                <a:ea typeface="Microsoft YaHei Light" panose="020B0502040204020203" pitchFamily="34" charset="-122"/>
              </a:rPr>
              <a:t>10</a:t>
            </a:r>
            <a:r>
              <a:rPr lang="zh-CN" altLang="en-US" sz="1200" dirty="0">
                <a:latin typeface="Microsoft YaHei Light" panose="020B0502040204020203" pitchFamily="34" charset="-122"/>
                <a:ea typeface="Microsoft YaHei Light" panose="020B0502040204020203" pitchFamily="34" charset="-122"/>
              </a:rPr>
              <a:t>，</a:t>
            </a:r>
            <a:r>
              <a:rPr lang="en-US" altLang="zh-CN" sz="1200" dirty="0">
                <a:latin typeface="Microsoft YaHei Light" panose="020B0502040204020203" pitchFamily="34" charset="-122"/>
                <a:ea typeface="Microsoft YaHei Light" panose="020B0502040204020203" pitchFamily="34" charset="-122"/>
              </a:rPr>
              <a:t>20</a:t>
            </a:r>
            <a:r>
              <a:rPr lang="zh-CN" altLang="en-US" sz="1200" dirty="0">
                <a:latin typeface="Microsoft YaHei Light" panose="020B0502040204020203" pitchFamily="34" charset="-122"/>
                <a:ea typeface="Microsoft YaHei Light" panose="020B0502040204020203" pitchFamily="34" charset="-122"/>
              </a:rPr>
              <a:t>］个需要变异的基因点，并标记其位置。对需要进行变异的基因点，随机产生［</a:t>
            </a:r>
            <a:r>
              <a:rPr lang="en-US" altLang="zh-CN" sz="1200" dirty="0">
                <a:latin typeface="Microsoft YaHei Light" panose="020B0502040204020203" pitchFamily="34" charset="-122"/>
                <a:ea typeface="Microsoft YaHei Light" panose="020B0502040204020203" pitchFamily="34" charset="-122"/>
              </a:rPr>
              <a:t>1</a:t>
            </a:r>
            <a:r>
              <a:rPr lang="zh-CN" altLang="en-US" sz="1200" dirty="0">
                <a:latin typeface="Microsoft YaHei Light" panose="020B0502040204020203" pitchFamily="34" charset="-122"/>
                <a:ea typeface="Microsoft YaHei Light" panose="020B0502040204020203" pitchFamily="34" charset="-122"/>
              </a:rPr>
              <a:t>，</a:t>
            </a:r>
            <a:r>
              <a:rPr lang="en-US" altLang="zh-CN" sz="1200" dirty="0">
                <a:latin typeface="Microsoft YaHei Light" panose="020B0502040204020203" pitchFamily="34" charset="-122"/>
                <a:ea typeface="Microsoft YaHei Light" panose="020B0502040204020203" pitchFamily="34" charset="-122"/>
              </a:rPr>
              <a:t>8</a:t>
            </a:r>
            <a:r>
              <a:rPr lang="zh-CN" altLang="en-US" sz="1200" dirty="0">
                <a:latin typeface="Microsoft YaHei Light" panose="020B0502040204020203" pitchFamily="34" charset="-122"/>
                <a:ea typeface="Microsoft YaHei Light" panose="020B0502040204020203" pitchFamily="34" charset="-122"/>
              </a:rPr>
              <a:t>］之间的随机整数，以此来替代原基因。在变异时，同时考虑基因变异后仍为原基因的可能性。以以下工序表为例进行解释：</a:t>
            </a:r>
            <a:endParaRPr lang="en-US" altLang="zh-CN" sz="1200" dirty="0">
              <a:latin typeface="Microsoft YaHei Light" panose="020B0502040204020203" pitchFamily="34" charset="-122"/>
              <a:ea typeface="Microsoft YaHei Light" panose="020B0502040204020203" pitchFamily="34" charset="-122"/>
            </a:endParaRPr>
          </a:p>
          <a:p>
            <a:pPr>
              <a:lnSpc>
                <a:spcPct val="150000"/>
              </a:lnSpc>
            </a:pPr>
            <a:endParaRPr lang="en-US" altLang="zh-CN" sz="1200" dirty="0">
              <a:latin typeface="Microsoft YaHei Light" panose="020B0502040204020203" pitchFamily="34" charset="-122"/>
              <a:ea typeface="Microsoft YaHei Light" panose="020B0502040204020203" pitchFamily="34" charset="-122"/>
            </a:endParaRPr>
          </a:p>
        </p:txBody>
      </p:sp>
      <p:graphicFrame>
        <p:nvGraphicFramePr>
          <p:cNvPr id="37" name="表格 36">
            <a:extLst>
              <a:ext uri="{FF2B5EF4-FFF2-40B4-BE49-F238E27FC236}">
                <a16:creationId xmlns="" xmlns:a16="http://schemas.microsoft.com/office/drawing/2014/main" id="{A96D8F8B-251B-5F4A-82FC-FD1E95D175D6}"/>
              </a:ext>
            </a:extLst>
          </p:cNvPr>
          <p:cNvGraphicFramePr>
            <a:graphicFrameLocks noGrp="1"/>
          </p:cNvGraphicFramePr>
          <p:nvPr>
            <p:extLst>
              <p:ext uri="{D42A27DB-BD31-4B8C-83A1-F6EECF244321}">
                <p14:modId xmlns:p14="http://schemas.microsoft.com/office/powerpoint/2010/main" val="2534815017"/>
              </p:ext>
            </p:extLst>
          </p:nvPr>
        </p:nvGraphicFramePr>
        <p:xfrm>
          <a:off x="951546" y="3477150"/>
          <a:ext cx="5412105" cy="182880"/>
        </p:xfrm>
        <a:graphic>
          <a:graphicData uri="http://schemas.openxmlformats.org/drawingml/2006/table">
            <a:tbl>
              <a:tblPr firstRow="1" firstCol="1" bandRow="1">
                <a:tableStyleId>{2D5ABB26-0587-4C30-8999-92F81FD0307C}</a:tableStyleId>
              </a:tblPr>
              <a:tblGrid>
                <a:gridCol w="601345">
                  <a:extLst>
                    <a:ext uri="{9D8B030D-6E8A-4147-A177-3AD203B41FA5}">
                      <a16:colId xmlns="" xmlns:a16="http://schemas.microsoft.com/office/drawing/2014/main" val="52980301"/>
                    </a:ext>
                  </a:extLst>
                </a:gridCol>
                <a:gridCol w="601345">
                  <a:extLst>
                    <a:ext uri="{9D8B030D-6E8A-4147-A177-3AD203B41FA5}">
                      <a16:colId xmlns="" xmlns:a16="http://schemas.microsoft.com/office/drawing/2014/main" val="3954210416"/>
                    </a:ext>
                  </a:extLst>
                </a:gridCol>
                <a:gridCol w="601345">
                  <a:extLst>
                    <a:ext uri="{9D8B030D-6E8A-4147-A177-3AD203B41FA5}">
                      <a16:colId xmlns="" xmlns:a16="http://schemas.microsoft.com/office/drawing/2014/main" val="3757475240"/>
                    </a:ext>
                  </a:extLst>
                </a:gridCol>
                <a:gridCol w="601345">
                  <a:extLst>
                    <a:ext uri="{9D8B030D-6E8A-4147-A177-3AD203B41FA5}">
                      <a16:colId xmlns="" xmlns:a16="http://schemas.microsoft.com/office/drawing/2014/main" val="4086635571"/>
                    </a:ext>
                  </a:extLst>
                </a:gridCol>
                <a:gridCol w="601345">
                  <a:extLst>
                    <a:ext uri="{9D8B030D-6E8A-4147-A177-3AD203B41FA5}">
                      <a16:colId xmlns="" xmlns:a16="http://schemas.microsoft.com/office/drawing/2014/main" val="3966506962"/>
                    </a:ext>
                  </a:extLst>
                </a:gridCol>
                <a:gridCol w="601345">
                  <a:extLst>
                    <a:ext uri="{9D8B030D-6E8A-4147-A177-3AD203B41FA5}">
                      <a16:colId xmlns="" xmlns:a16="http://schemas.microsoft.com/office/drawing/2014/main" val="1224116259"/>
                    </a:ext>
                  </a:extLst>
                </a:gridCol>
                <a:gridCol w="601345">
                  <a:extLst>
                    <a:ext uri="{9D8B030D-6E8A-4147-A177-3AD203B41FA5}">
                      <a16:colId xmlns="" xmlns:a16="http://schemas.microsoft.com/office/drawing/2014/main" val="1681043728"/>
                    </a:ext>
                  </a:extLst>
                </a:gridCol>
                <a:gridCol w="601345">
                  <a:extLst>
                    <a:ext uri="{9D8B030D-6E8A-4147-A177-3AD203B41FA5}">
                      <a16:colId xmlns="" xmlns:a16="http://schemas.microsoft.com/office/drawing/2014/main" val="1018520401"/>
                    </a:ext>
                  </a:extLst>
                </a:gridCol>
                <a:gridCol w="601345">
                  <a:extLst>
                    <a:ext uri="{9D8B030D-6E8A-4147-A177-3AD203B41FA5}">
                      <a16:colId xmlns="" xmlns:a16="http://schemas.microsoft.com/office/drawing/2014/main" val="2059459565"/>
                    </a:ext>
                  </a:extLst>
                </a:gridCol>
              </a:tblGrid>
              <a:tr h="0">
                <a:tc>
                  <a:txBody>
                    <a:bodyPr/>
                    <a:lstStyle/>
                    <a:p>
                      <a:pPr algn="ctr">
                        <a:spcAft>
                          <a:spcPts val="0"/>
                        </a:spcAft>
                      </a:pPr>
                      <a:r>
                        <a:rPr lang="en-US" sz="1200" kern="100">
                          <a:effectLst/>
                        </a:rPr>
                        <a:t>1</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spcAft>
                          <a:spcPts val="0"/>
                        </a:spcAft>
                      </a:pPr>
                      <a:r>
                        <a:rPr lang="en-US" sz="1200" kern="100">
                          <a:effectLst/>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spcAft>
                          <a:spcPts val="0"/>
                        </a:spcAft>
                      </a:pPr>
                      <a:r>
                        <a:rPr lang="en-US" sz="1200" kern="100">
                          <a:effectLst/>
                        </a:rPr>
                        <a:t>6</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spcAft>
                          <a:spcPts val="0"/>
                        </a:spcAft>
                      </a:pPr>
                      <a:r>
                        <a:rPr lang="en-US" sz="1200" kern="100">
                          <a:effectLst/>
                        </a:rPr>
                        <a:t>8</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spcAft>
                          <a:spcPts val="0"/>
                        </a:spcAft>
                      </a:pPr>
                      <a:r>
                        <a:rPr lang="en-US" sz="1200" kern="100">
                          <a:effectLst/>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spcAft>
                          <a:spcPts val="0"/>
                        </a:spcAft>
                      </a:pPr>
                      <a:r>
                        <a:rPr lang="en-US" sz="1200" kern="100" dirty="0">
                          <a:effectLst/>
                        </a:rPr>
                        <a:t>3</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spcAft>
                          <a:spcPts val="0"/>
                        </a:spcAft>
                      </a:pPr>
                      <a:r>
                        <a:rPr lang="en-US" sz="1200" kern="100">
                          <a:effectLst/>
                        </a:rPr>
                        <a:t>2</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spcAft>
                          <a:spcPts val="0"/>
                        </a:spcAft>
                      </a:pPr>
                      <a:r>
                        <a:rPr lang="en-US" sz="1200" kern="100">
                          <a:effectLst/>
                        </a:rPr>
                        <a:t>7</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spcAft>
                          <a:spcPts val="0"/>
                        </a:spcAft>
                      </a:pPr>
                      <a:r>
                        <a:rPr lang="en-US" sz="1200" kern="100" dirty="0">
                          <a:effectLst/>
                        </a:rPr>
                        <a:t>3</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594569343"/>
                  </a:ext>
                </a:extLst>
              </a:tr>
            </a:tbl>
          </a:graphicData>
        </a:graphic>
      </p:graphicFrame>
      <p:graphicFrame>
        <p:nvGraphicFramePr>
          <p:cNvPr id="38" name="表格 37">
            <a:extLst>
              <a:ext uri="{FF2B5EF4-FFF2-40B4-BE49-F238E27FC236}">
                <a16:creationId xmlns="" xmlns:a16="http://schemas.microsoft.com/office/drawing/2014/main" id="{EDA55AF2-4CFB-644D-9072-BD60F742FB1C}"/>
              </a:ext>
            </a:extLst>
          </p:cNvPr>
          <p:cNvGraphicFramePr>
            <a:graphicFrameLocks noGrp="1"/>
          </p:cNvGraphicFramePr>
          <p:nvPr>
            <p:extLst>
              <p:ext uri="{D42A27DB-BD31-4B8C-83A1-F6EECF244321}">
                <p14:modId xmlns:p14="http://schemas.microsoft.com/office/powerpoint/2010/main" val="1588767850"/>
              </p:ext>
            </p:extLst>
          </p:nvPr>
        </p:nvGraphicFramePr>
        <p:xfrm>
          <a:off x="951546" y="4185793"/>
          <a:ext cx="5412105" cy="182880"/>
        </p:xfrm>
        <a:graphic>
          <a:graphicData uri="http://schemas.openxmlformats.org/drawingml/2006/table">
            <a:tbl>
              <a:tblPr firstRow="1" firstCol="1" bandRow="1">
                <a:tableStyleId>{2D5ABB26-0587-4C30-8999-92F81FD0307C}</a:tableStyleId>
              </a:tblPr>
              <a:tblGrid>
                <a:gridCol w="601345">
                  <a:extLst>
                    <a:ext uri="{9D8B030D-6E8A-4147-A177-3AD203B41FA5}">
                      <a16:colId xmlns="" xmlns:a16="http://schemas.microsoft.com/office/drawing/2014/main" val="3658616972"/>
                    </a:ext>
                  </a:extLst>
                </a:gridCol>
                <a:gridCol w="601345">
                  <a:extLst>
                    <a:ext uri="{9D8B030D-6E8A-4147-A177-3AD203B41FA5}">
                      <a16:colId xmlns="" xmlns:a16="http://schemas.microsoft.com/office/drawing/2014/main" val="2845187789"/>
                    </a:ext>
                  </a:extLst>
                </a:gridCol>
                <a:gridCol w="601345">
                  <a:extLst>
                    <a:ext uri="{9D8B030D-6E8A-4147-A177-3AD203B41FA5}">
                      <a16:colId xmlns="" xmlns:a16="http://schemas.microsoft.com/office/drawing/2014/main" val="2991689612"/>
                    </a:ext>
                  </a:extLst>
                </a:gridCol>
                <a:gridCol w="601345">
                  <a:extLst>
                    <a:ext uri="{9D8B030D-6E8A-4147-A177-3AD203B41FA5}">
                      <a16:colId xmlns="" xmlns:a16="http://schemas.microsoft.com/office/drawing/2014/main" val="1859297574"/>
                    </a:ext>
                  </a:extLst>
                </a:gridCol>
                <a:gridCol w="601345">
                  <a:extLst>
                    <a:ext uri="{9D8B030D-6E8A-4147-A177-3AD203B41FA5}">
                      <a16:colId xmlns="" xmlns:a16="http://schemas.microsoft.com/office/drawing/2014/main" val="4136083765"/>
                    </a:ext>
                  </a:extLst>
                </a:gridCol>
                <a:gridCol w="601345">
                  <a:extLst>
                    <a:ext uri="{9D8B030D-6E8A-4147-A177-3AD203B41FA5}">
                      <a16:colId xmlns="" xmlns:a16="http://schemas.microsoft.com/office/drawing/2014/main" val="2102603512"/>
                    </a:ext>
                  </a:extLst>
                </a:gridCol>
                <a:gridCol w="601345">
                  <a:extLst>
                    <a:ext uri="{9D8B030D-6E8A-4147-A177-3AD203B41FA5}">
                      <a16:colId xmlns="" xmlns:a16="http://schemas.microsoft.com/office/drawing/2014/main" val="2375235521"/>
                    </a:ext>
                  </a:extLst>
                </a:gridCol>
                <a:gridCol w="601345">
                  <a:extLst>
                    <a:ext uri="{9D8B030D-6E8A-4147-A177-3AD203B41FA5}">
                      <a16:colId xmlns="" xmlns:a16="http://schemas.microsoft.com/office/drawing/2014/main" val="3953587508"/>
                    </a:ext>
                  </a:extLst>
                </a:gridCol>
                <a:gridCol w="601345">
                  <a:extLst>
                    <a:ext uri="{9D8B030D-6E8A-4147-A177-3AD203B41FA5}">
                      <a16:colId xmlns="" xmlns:a16="http://schemas.microsoft.com/office/drawing/2014/main" val="4185637028"/>
                    </a:ext>
                  </a:extLst>
                </a:gridCol>
              </a:tblGrid>
              <a:tr h="0">
                <a:tc>
                  <a:txBody>
                    <a:bodyPr/>
                    <a:lstStyle/>
                    <a:p>
                      <a:pPr algn="ctr">
                        <a:spcAft>
                          <a:spcPts val="0"/>
                        </a:spcAft>
                      </a:pPr>
                      <a:r>
                        <a:rPr lang="en-US" sz="1200" kern="100">
                          <a:effectLst/>
                        </a:rPr>
                        <a:t>1</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spcAft>
                          <a:spcPts val="0"/>
                        </a:spcAft>
                      </a:pPr>
                      <a:r>
                        <a:rPr lang="en-US" sz="1200" kern="100">
                          <a:effectLst/>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spcAft>
                          <a:spcPts val="0"/>
                        </a:spcAft>
                      </a:pPr>
                      <a:r>
                        <a:rPr lang="en-US" sz="1200" kern="100">
                          <a:effectLst/>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spcAft>
                          <a:spcPts val="0"/>
                        </a:spcAft>
                      </a:pPr>
                      <a:r>
                        <a:rPr lang="en-US" sz="1200" kern="100">
                          <a:effectLst/>
                        </a:rPr>
                        <a:t>8</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spcAft>
                          <a:spcPts val="0"/>
                        </a:spcAft>
                      </a:pPr>
                      <a:r>
                        <a:rPr lang="en-US" sz="1200" kern="100">
                          <a:effectLst/>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spcAft>
                          <a:spcPts val="0"/>
                        </a:spcAft>
                      </a:pPr>
                      <a:r>
                        <a:rPr lang="en-US" sz="1200" kern="100">
                          <a:effectLst/>
                        </a:rPr>
                        <a:t>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spcAft>
                          <a:spcPts val="0"/>
                        </a:spcAft>
                      </a:pPr>
                      <a:r>
                        <a:rPr lang="en-US" sz="1200" kern="100" dirty="0">
                          <a:effectLst/>
                        </a:rPr>
                        <a:t>1</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spcAft>
                          <a:spcPts val="0"/>
                        </a:spcAft>
                      </a:pPr>
                      <a:r>
                        <a:rPr lang="en-US" sz="1200" kern="100" dirty="0">
                          <a:effectLst/>
                        </a:rPr>
                        <a:t>7</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spcAft>
                          <a:spcPts val="0"/>
                        </a:spcAft>
                      </a:pPr>
                      <a:r>
                        <a:rPr lang="en-US" sz="1200" kern="100" dirty="0">
                          <a:effectLst/>
                        </a:rPr>
                        <a:t>3</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26152655"/>
                  </a:ext>
                </a:extLst>
              </a:tr>
            </a:tbl>
          </a:graphicData>
        </a:graphic>
      </p:graphicFrame>
      <p:sp>
        <p:nvSpPr>
          <p:cNvPr id="39" name="文本框 38">
            <a:extLst>
              <a:ext uri="{FF2B5EF4-FFF2-40B4-BE49-F238E27FC236}">
                <a16:creationId xmlns="" xmlns:a16="http://schemas.microsoft.com/office/drawing/2014/main" id="{84B5EE09-39AF-6A48-9522-90D83321B472}"/>
              </a:ext>
            </a:extLst>
          </p:cNvPr>
          <p:cNvSpPr txBox="1"/>
          <p:nvPr/>
        </p:nvSpPr>
        <p:spPr>
          <a:xfrm>
            <a:off x="833815" y="3784412"/>
            <a:ext cx="7328408" cy="276999"/>
          </a:xfrm>
          <a:prstGeom prst="rect">
            <a:avLst/>
          </a:prstGeom>
          <a:noFill/>
        </p:spPr>
        <p:txBody>
          <a:bodyPr wrap="square" rtlCol="0">
            <a:spAutoFit/>
          </a:bodyPr>
          <a:lstStyle/>
          <a:p>
            <a:r>
              <a:rPr lang="zh-CN" altLang="en-US" sz="1200" dirty="0">
                <a:latin typeface="Microsoft YaHei Light" panose="020B0502040204020203" pitchFamily="34" charset="-122"/>
                <a:ea typeface="Microsoft YaHei Light" panose="020B0502040204020203" pitchFamily="34" charset="-122"/>
              </a:rPr>
              <a:t>假设此工序表进行变异，其变异节点为</a:t>
            </a:r>
            <a:r>
              <a:rPr lang="en-US" altLang="zh-CN" sz="1200" dirty="0">
                <a:latin typeface="Microsoft YaHei Light" panose="020B0502040204020203" pitchFamily="34" charset="-122"/>
                <a:ea typeface="Microsoft YaHei Light" panose="020B0502040204020203" pitchFamily="34" charset="-122"/>
              </a:rPr>
              <a:t>3</a:t>
            </a:r>
            <a:r>
              <a:rPr lang="zh-CN" altLang="en-US" sz="1200" dirty="0">
                <a:latin typeface="Microsoft YaHei Light" panose="020B0502040204020203" pitchFamily="34" charset="-122"/>
                <a:ea typeface="Microsoft YaHei Light" panose="020B0502040204020203" pitchFamily="34" charset="-122"/>
              </a:rPr>
              <a:t>、</a:t>
            </a:r>
            <a:r>
              <a:rPr lang="en-US" altLang="zh-CN" sz="1200" dirty="0">
                <a:latin typeface="Microsoft YaHei Light" panose="020B0502040204020203" pitchFamily="34" charset="-122"/>
                <a:ea typeface="Microsoft YaHei Light" panose="020B0502040204020203" pitchFamily="34" charset="-122"/>
              </a:rPr>
              <a:t>7</a:t>
            </a:r>
            <a:r>
              <a:rPr lang="zh-CN" altLang="en-US" sz="1200" dirty="0">
                <a:latin typeface="Microsoft YaHei Light" panose="020B0502040204020203" pitchFamily="34" charset="-122"/>
                <a:ea typeface="Microsoft YaHei Light" panose="020B0502040204020203" pitchFamily="34" charset="-122"/>
              </a:rPr>
              <a:t>，相应位置的数字变为</a:t>
            </a:r>
            <a:r>
              <a:rPr lang="en-US" altLang="zh-CN" sz="1200" dirty="0">
                <a:latin typeface="Microsoft YaHei Light" panose="020B0502040204020203" pitchFamily="34" charset="-122"/>
                <a:ea typeface="Microsoft YaHei Light" panose="020B0502040204020203" pitchFamily="34" charset="-122"/>
              </a:rPr>
              <a:t>5</a:t>
            </a:r>
            <a:r>
              <a:rPr lang="zh-CN" altLang="en-US" sz="1200" dirty="0">
                <a:latin typeface="Microsoft YaHei Light" panose="020B0502040204020203" pitchFamily="34" charset="-122"/>
                <a:ea typeface="Microsoft YaHei Light" panose="020B0502040204020203" pitchFamily="34" charset="-122"/>
              </a:rPr>
              <a:t>、</a:t>
            </a:r>
            <a:r>
              <a:rPr lang="en-US" altLang="zh-CN" sz="1200" dirty="0">
                <a:latin typeface="Microsoft YaHei Light" panose="020B0502040204020203" pitchFamily="34" charset="-122"/>
                <a:ea typeface="Microsoft YaHei Light" panose="020B0502040204020203" pitchFamily="34" charset="-122"/>
              </a:rPr>
              <a:t>1</a:t>
            </a:r>
            <a:r>
              <a:rPr lang="zh-CN" altLang="en-US" sz="1200" dirty="0">
                <a:latin typeface="Microsoft YaHei Light" panose="020B0502040204020203" pitchFamily="34" charset="-122"/>
                <a:ea typeface="Microsoft YaHei Light" panose="020B0502040204020203" pitchFamily="34" charset="-122"/>
              </a:rPr>
              <a:t>，则变异后的工序表为：</a:t>
            </a:r>
          </a:p>
        </p:txBody>
      </p:sp>
    </p:spTree>
    <p:extLst>
      <p:ext uri="{BB962C8B-B14F-4D97-AF65-F5344CB8AC3E}">
        <p14:creationId xmlns:p14="http://schemas.microsoft.com/office/powerpoint/2010/main" val="19421426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10"/>
                                        </p:tgtEl>
                                        <p:attrNameLst>
                                          <p:attrName>style.visibility</p:attrName>
                                        </p:attrNameLst>
                                      </p:cBhvr>
                                      <p:to>
                                        <p:strVal val="visible"/>
                                      </p:to>
                                    </p:set>
                                    <p:anim calcmode="lin" valueType="num">
                                      <p:cBhvr>
                                        <p:cTn id="20"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10"/>
                                        </p:tgtEl>
                                        <p:attrNameLst>
                                          <p:attrName>ppt_y</p:attrName>
                                        </p:attrNameLst>
                                      </p:cBhvr>
                                      <p:tavLst>
                                        <p:tav tm="0">
                                          <p:val>
                                            <p:strVal val="#ppt_y"/>
                                          </p:val>
                                        </p:tav>
                                        <p:tav tm="100000">
                                          <p:val>
                                            <p:strVal val="#ppt_y"/>
                                          </p:val>
                                        </p:tav>
                                      </p:tavLst>
                                    </p:anim>
                                    <p:anim calcmode="lin" valueType="num">
                                      <p:cBhvr>
                                        <p:cTn id="22"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10"/>
                                        </p:tgtEl>
                                      </p:cBhvr>
                                    </p:animEffect>
                                  </p:childTnLst>
                                </p:cTn>
                              </p:par>
                            </p:childTnLst>
                          </p:cTn>
                        </p:par>
                        <p:par>
                          <p:cTn id="25" fill="hold">
                            <p:stCondLst>
                              <p:cond delay="1550"/>
                            </p:stCondLst>
                            <p:childTnLst>
                              <p:par>
                                <p:cTn id="26" presetID="1" presetClass="entr" presetSubtype="0" fill="hold" nodeType="afterEffect">
                                  <p:stCondLst>
                                    <p:cond delay="0"/>
                                  </p:stCondLst>
                                  <p:childTnLst>
                                    <p:set>
                                      <p:cBhvr>
                                        <p:cTn id="27" dur="1" fill="hold">
                                          <p:stCondLst>
                                            <p:cond delay="0"/>
                                          </p:stCondLst>
                                        </p:cTn>
                                        <p:tgtEl>
                                          <p:spTgt spid="17"/>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1"/>
                                        </p:tgtEl>
                                        <p:attrNameLst>
                                          <p:attrName>style.visibility</p:attrName>
                                        </p:attrNameLst>
                                      </p:cBhvr>
                                      <p:to>
                                        <p:strVal val="visible"/>
                                      </p:to>
                                    </p:set>
                                  </p:childTnLst>
                                </p:cTn>
                              </p:par>
                            </p:childTnLst>
                          </p:cTn>
                        </p:par>
                        <p:par>
                          <p:cTn id="30" fill="hold">
                            <p:stCondLst>
                              <p:cond delay="1550"/>
                            </p:stCondLst>
                            <p:childTnLst>
                              <p:par>
                                <p:cTn id="31" presetID="42" presetClass="path" presetSubtype="0" accel="50000" decel="50000" fill="hold" nodeType="afterEffect">
                                  <p:stCondLst>
                                    <p:cond delay="0"/>
                                  </p:stCondLst>
                                  <p:childTnLst>
                                    <p:animMotion origin="layout" path="M 0.42483 0.07006 L -3.88889E-6 3.7037E-7 " pathEditMode="relative" rAng="0" ptsTypes="AA">
                                      <p:cBhvr>
                                        <p:cTn id="32" dur="1000" fill="hold"/>
                                        <p:tgtEl>
                                          <p:spTgt spid="11"/>
                                        </p:tgtEl>
                                        <p:attrNameLst>
                                          <p:attrName>ppt_x</p:attrName>
                                          <p:attrName>ppt_y</p:attrName>
                                        </p:attrNameLst>
                                      </p:cBhvr>
                                      <p:rCtr x="-21250" y="-3519"/>
                                    </p:animMotion>
                                  </p:childTnLst>
                                </p:cTn>
                              </p:par>
                              <p:par>
                                <p:cTn id="33" presetID="42" presetClass="path" presetSubtype="0" accel="50000" decel="50000" fill="hold" nodeType="withEffect">
                                  <p:stCondLst>
                                    <p:cond delay="0"/>
                                  </p:stCondLst>
                                  <p:childTnLst>
                                    <p:animMotion origin="layout" path="M -0.47084 -0.06482 L -5.55556E-7 2.46914E-7 " pathEditMode="relative" rAng="0" ptsTypes="AA">
                                      <p:cBhvr>
                                        <p:cTn id="34" dur="1000" fill="hold"/>
                                        <p:tgtEl>
                                          <p:spTgt spid="17"/>
                                        </p:tgtEl>
                                        <p:attrNameLst>
                                          <p:attrName>ppt_x</p:attrName>
                                          <p:attrName>ppt_y</p:attrName>
                                        </p:attrNameLst>
                                      </p:cBhvr>
                                      <p:rCtr x="23663" y="3302"/>
                                    </p:animMotion>
                                  </p:childTnLst>
                                </p:cTn>
                              </p:par>
                            </p:childTnLst>
                          </p:cTn>
                        </p:par>
                        <p:par>
                          <p:cTn id="35" fill="hold">
                            <p:stCondLst>
                              <p:cond delay="2550"/>
                            </p:stCondLst>
                            <p:childTnLst>
                              <p:par>
                                <p:cTn id="36" presetID="22" presetClass="entr" presetSubtype="8" fill="hold" grpId="0" nodeType="after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ipe(left)">
                                      <p:cBhvr>
                                        <p:cTn id="38" dur="500"/>
                                        <p:tgtEl>
                                          <p:spTgt spid="5"/>
                                        </p:tgtEl>
                                      </p:cBhvr>
                                    </p:animEffect>
                                  </p:childTnLst>
                                </p:cTn>
                              </p:par>
                              <p:par>
                                <p:cTn id="39" presetID="22" presetClass="entr" presetSubtype="2"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right)">
                                      <p:cBhvr>
                                        <p:cTn id="41" dur="500"/>
                                        <p:tgtEl>
                                          <p:spTgt spid="8"/>
                                        </p:tgtEl>
                                      </p:cBhvr>
                                    </p:animEffect>
                                  </p:childTnLst>
                                </p:cTn>
                              </p:par>
                            </p:childTnLst>
                          </p:cTn>
                        </p:par>
                        <p:par>
                          <p:cTn id="42" fill="hold">
                            <p:stCondLst>
                              <p:cond delay="3050"/>
                            </p:stCondLst>
                            <p:childTnLst>
                              <p:par>
                                <p:cTn id="43" presetID="22" presetClass="entr" presetSubtype="1" fill="hold" grpId="0" nodeType="after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up)">
                                      <p:cBhvr>
                                        <p:cTn id="45" dur="500"/>
                                        <p:tgtEl>
                                          <p:spTgt spid="24"/>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wipe(up)">
                                      <p:cBhvr>
                                        <p:cTn id="48" dur="500"/>
                                        <p:tgtEl>
                                          <p:spTgt spid="34"/>
                                        </p:tgtEl>
                                      </p:cBhvr>
                                    </p:animEffect>
                                  </p:childTnLst>
                                </p:cTn>
                              </p:par>
                              <p:par>
                                <p:cTn id="49" presetID="22" presetClass="entr" presetSubtype="1" fill="hold" nodeType="with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wipe(up)">
                                      <p:cBhvr>
                                        <p:cTn id="51" dur="500"/>
                                        <p:tgtEl>
                                          <p:spTgt spid="37"/>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wipe(up)">
                                      <p:cBhvr>
                                        <p:cTn id="54" dur="500"/>
                                        <p:tgtEl>
                                          <p:spTgt spid="39"/>
                                        </p:tgtEl>
                                      </p:cBhvr>
                                    </p:animEffect>
                                  </p:childTnLst>
                                </p:cTn>
                              </p:par>
                              <p:par>
                                <p:cTn id="55" presetID="22" presetClass="entr" presetSubtype="1" fill="hold" nodeType="withEffect">
                                  <p:stCondLst>
                                    <p:cond delay="0"/>
                                  </p:stCondLst>
                                  <p:childTnLst>
                                    <p:set>
                                      <p:cBhvr>
                                        <p:cTn id="56" dur="1" fill="hold">
                                          <p:stCondLst>
                                            <p:cond delay="0"/>
                                          </p:stCondLst>
                                        </p:cTn>
                                        <p:tgtEl>
                                          <p:spTgt spid="38"/>
                                        </p:tgtEl>
                                        <p:attrNameLst>
                                          <p:attrName>style.visibility</p:attrName>
                                        </p:attrNameLst>
                                      </p:cBhvr>
                                      <p:to>
                                        <p:strVal val="visible"/>
                                      </p:to>
                                    </p:set>
                                    <p:animEffect transition="in" filter="wipe(up)">
                                      <p:cBhvr>
                                        <p:cTn id="5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P spid="5" grpId="0" animBg="1"/>
      <p:bldP spid="9" grpId="0" animBg="1"/>
      <p:bldP spid="10" grpId="0"/>
      <p:bldP spid="24" grpId="0"/>
      <p:bldP spid="34" grpId="0"/>
      <p:bldP spid="3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2"/>
          <p:cNvSpPr txBox="1">
            <a:spLocks noChangeArrowheads="1"/>
          </p:cNvSpPr>
          <p:nvPr/>
        </p:nvSpPr>
        <p:spPr bwMode="auto">
          <a:xfrm>
            <a:off x="3787173" y="290122"/>
            <a:ext cx="1569660"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charset="0"/>
              <a:buNone/>
            </a:pPr>
            <a:r>
              <a:rPr lang="zh-CN" altLang="en-US" b="1" dirty="0">
                <a:solidFill>
                  <a:schemeClr val="accent2"/>
                </a:solidFill>
              </a:rPr>
              <a:t>遗传模拟退火算法</a:t>
            </a:r>
            <a:endParaRPr lang="en-US" altLang="zh-CN" b="1" dirty="0">
              <a:solidFill>
                <a:schemeClr val="accent2"/>
              </a:solidFill>
            </a:endParaRPr>
          </a:p>
        </p:txBody>
      </p:sp>
      <p:cxnSp>
        <p:nvCxnSpPr>
          <p:cNvPr id="4" name="直接连接符 3"/>
          <p:cNvCxnSpPr/>
          <p:nvPr/>
        </p:nvCxnSpPr>
        <p:spPr>
          <a:xfrm>
            <a:off x="4217176" y="618713"/>
            <a:ext cx="69039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Freeform 476"/>
          <p:cNvSpPr>
            <a:spLocks noEditPoints="1"/>
          </p:cNvSpPr>
          <p:nvPr/>
        </p:nvSpPr>
        <p:spPr bwMode="auto">
          <a:xfrm>
            <a:off x="316848" y="802434"/>
            <a:ext cx="781006" cy="565910"/>
          </a:xfrm>
          <a:custGeom>
            <a:avLst/>
            <a:gdLst>
              <a:gd name="T0" fmla="*/ 125 w 125"/>
              <a:gd name="T1" fmla="*/ 71 h 73"/>
              <a:gd name="T2" fmla="*/ 124 w 125"/>
              <a:gd name="T3" fmla="*/ 73 h 73"/>
              <a:gd name="T4" fmla="*/ 2 w 125"/>
              <a:gd name="T5" fmla="*/ 73 h 73"/>
              <a:gd name="T6" fmla="*/ 0 w 125"/>
              <a:gd name="T7" fmla="*/ 71 h 73"/>
              <a:gd name="T8" fmla="*/ 0 w 125"/>
              <a:gd name="T9" fmla="*/ 68 h 73"/>
              <a:gd name="T10" fmla="*/ 2 w 125"/>
              <a:gd name="T11" fmla="*/ 66 h 73"/>
              <a:gd name="T12" fmla="*/ 124 w 125"/>
              <a:gd name="T13" fmla="*/ 66 h 73"/>
              <a:gd name="T14" fmla="*/ 125 w 125"/>
              <a:gd name="T15" fmla="*/ 68 h 73"/>
              <a:gd name="T16" fmla="*/ 125 w 125"/>
              <a:gd name="T17" fmla="*/ 71 h 73"/>
              <a:gd name="T18" fmla="*/ 118 w 125"/>
              <a:gd name="T19" fmla="*/ 5 h 73"/>
              <a:gd name="T20" fmla="*/ 118 w 125"/>
              <a:gd name="T21" fmla="*/ 58 h 73"/>
              <a:gd name="T22" fmla="*/ 113 w 125"/>
              <a:gd name="T23" fmla="*/ 63 h 73"/>
              <a:gd name="T24" fmla="*/ 12 w 125"/>
              <a:gd name="T25" fmla="*/ 63 h 73"/>
              <a:gd name="T26" fmla="*/ 7 w 125"/>
              <a:gd name="T27" fmla="*/ 58 h 73"/>
              <a:gd name="T28" fmla="*/ 7 w 125"/>
              <a:gd name="T29" fmla="*/ 5 h 73"/>
              <a:gd name="T30" fmla="*/ 12 w 125"/>
              <a:gd name="T31" fmla="*/ 0 h 73"/>
              <a:gd name="T32" fmla="*/ 113 w 125"/>
              <a:gd name="T33" fmla="*/ 0 h 73"/>
              <a:gd name="T34" fmla="*/ 118 w 125"/>
              <a:gd name="T35" fmla="*/ 5 h 73"/>
              <a:gd name="T36" fmla="*/ 113 w 125"/>
              <a:gd name="T37" fmla="*/ 6 h 73"/>
              <a:gd name="T38" fmla="*/ 12 w 125"/>
              <a:gd name="T39" fmla="*/ 6 h 73"/>
              <a:gd name="T40" fmla="*/ 12 w 125"/>
              <a:gd name="T41" fmla="*/ 59 h 73"/>
              <a:gd name="T42" fmla="*/ 113 w 125"/>
              <a:gd name="T43" fmla="*/ 59 h 73"/>
              <a:gd name="T44" fmla="*/ 113 w 125"/>
              <a:gd name="T45" fmla="*/ 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5" h="73">
                <a:moveTo>
                  <a:pt x="125" y="71"/>
                </a:moveTo>
                <a:cubicBezTo>
                  <a:pt x="125" y="72"/>
                  <a:pt x="124" y="73"/>
                  <a:pt x="124" y="73"/>
                </a:cubicBezTo>
                <a:cubicBezTo>
                  <a:pt x="2" y="73"/>
                  <a:pt x="2" y="73"/>
                  <a:pt x="2" y="73"/>
                </a:cubicBezTo>
                <a:cubicBezTo>
                  <a:pt x="1" y="73"/>
                  <a:pt x="0" y="72"/>
                  <a:pt x="0" y="71"/>
                </a:cubicBezTo>
                <a:cubicBezTo>
                  <a:pt x="0" y="68"/>
                  <a:pt x="0" y="68"/>
                  <a:pt x="0" y="68"/>
                </a:cubicBezTo>
                <a:cubicBezTo>
                  <a:pt x="0" y="67"/>
                  <a:pt x="1" y="66"/>
                  <a:pt x="2" y="66"/>
                </a:cubicBezTo>
                <a:cubicBezTo>
                  <a:pt x="124" y="66"/>
                  <a:pt x="124" y="66"/>
                  <a:pt x="124" y="66"/>
                </a:cubicBezTo>
                <a:cubicBezTo>
                  <a:pt x="124" y="66"/>
                  <a:pt x="125" y="67"/>
                  <a:pt x="125" y="68"/>
                </a:cubicBezTo>
                <a:lnTo>
                  <a:pt x="125" y="71"/>
                </a:lnTo>
                <a:close/>
                <a:moveTo>
                  <a:pt x="118" y="5"/>
                </a:moveTo>
                <a:cubicBezTo>
                  <a:pt x="118" y="58"/>
                  <a:pt x="118" y="58"/>
                  <a:pt x="118" y="58"/>
                </a:cubicBezTo>
                <a:cubicBezTo>
                  <a:pt x="118" y="61"/>
                  <a:pt x="116" y="63"/>
                  <a:pt x="113" y="63"/>
                </a:cubicBezTo>
                <a:cubicBezTo>
                  <a:pt x="12" y="63"/>
                  <a:pt x="12" y="63"/>
                  <a:pt x="12" y="63"/>
                </a:cubicBezTo>
                <a:cubicBezTo>
                  <a:pt x="9" y="63"/>
                  <a:pt x="7" y="61"/>
                  <a:pt x="7" y="58"/>
                </a:cubicBezTo>
                <a:cubicBezTo>
                  <a:pt x="7" y="5"/>
                  <a:pt x="7" y="5"/>
                  <a:pt x="7" y="5"/>
                </a:cubicBezTo>
                <a:cubicBezTo>
                  <a:pt x="7" y="2"/>
                  <a:pt x="9" y="0"/>
                  <a:pt x="12" y="0"/>
                </a:cubicBezTo>
                <a:cubicBezTo>
                  <a:pt x="113" y="0"/>
                  <a:pt x="113" y="0"/>
                  <a:pt x="113" y="0"/>
                </a:cubicBezTo>
                <a:cubicBezTo>
                  <a:pt x="116" y="0"/>
                  <a:pt x="118" y="2"/>
                  <a:pt x="118" y="5"/>
                </a:cubicBezTo>
                <a:close/>
                <a:moveTo>
                  <a:pt x="113" y="6"/>
                </a:moveTo>
                <a:cubicBezTo>
                  <a:pt x="12" y="6"/>
                  <a:pt x="12" y="6"/>
                  <a:pt x="12" y="6"/>
                </a:cubicBezTo>
                <a:cubicBezTo>
                  <a:pt x="12" y="59"/>
                  <a:pt x="12" y="59"/>
                  <a:pt x="12" y="59"/>
                </a:cubicBezTo>
                <a:cubicBezTo>
                  <a:pt x="113" y="59"/>
                  <a:pt x="113" y="59"/>
                  <a:pt x="113" y="59"/>
                </a:cubicBezTo>
                <a:lnTo>
                  <a:pt x="113" y="6"/>
                </a:lnTo>
                <a:close/>
              </a:path>
            </a:pathLst>
          </a:custGeom>
          <a:solidFill>
            <a:srgbClr val="ED7D31"/>
          </a:solidFill>
          <a:ln>
            <a:noFill/>
          </a:ln>
          <a:effectLst/>
        </p:spPr>
        <p:txBody>
          <a:bodyPr vert="horz" wrap="square" lIns="68580" tIns="34290" rIns="68580" bIns="34290" numCol="1" anchor="t" anchorCtr="0" compatLnSpc="1">
            <a:prstTxWarp prst="textNoShape">
              <a:avLst/>
            </a:prstTxWarp>
          </a:bodyPr>
          <a:lstStyle/>
          <a:p>
            <a:endParaRPr lang="zh-CN" altLang="en-US" sz="1013" dirty="0">
              <a:solidFill>
                <a:schemeClr val="tx1">
                  <a:lumMod val="65000"/>
                  <a:lumOff val="35000"/>
                </a:schemeClr>
              </a:solidFill>
              <a:ea typeface="微软雅黑" pitchFamily="34" charset="-122"/>
            </a:endParaRPr>
          </a:p>
        </p:txBody>
      </p:sp>
      <p:cxnSp>
        <p:nvCxnSpPr>
          <p:cNvPr id="9" name="直接连接符 8"/>
          <p:cNvCxnSpPr/>
          <p:nvPr/>
        </p:nvCxnSpPr>
        <p:spPr>
          <a:xfrm>
            <a:off x="287015" y="1462930"/>
            <a:ext cx="27821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498"/>
          <p:cNvSpPr txBox="1"/>
          <p:nvPr/>
        </p:nvSpPr>
        <p:spPr>
          <a:xfrm>
            <a:off x="1191771" y="1022095"/>
            <a:ext cx="1877437" cy="346249"/>
          </a:xfrm>
          <a:prstGeom prst="rect">
            <a:avLst/>
          </a:prstGeom>
          <a:noFill/>
        </p:spPr>
        <p:txBody>
          <a:bodyPr wrap="none" rtlCol="0" anchor="ctr">
            <a:spAutoFit/>
          </a:bodyPr>
          <a:lstStyle/>
          <a:p>
            <a:pPr lvl="0" algn="r"/>
            <a:r>
              <a:rPr lang="zh-CN" altLang="en-US" sz="1650" dirty="0">
                <a:solidFill>
                  <a:schemeClr val="tx1">
                    <a:lumMod val="65000"/>
                    <a:lumOff val="35000"/>
                  </a:schemeClr>
                </a:solidFill>
                <a:latin typeface="Microsoft YaHei" panose="020B0503020204020204" pitchFamily="34" charset="-122"/>
                <a:ea typeface="Microsoft YaHei" panose="020B0503020204020204" pitchFamily="34" charset="-122"/>
                <a:cs typeface="UKIJ Qolyazma" pitchFamily="18" charset="0"/>
              </a:rPr>
              <a:t>遗传模拟退火算法</a:t>
            </a:r>
          </a:p>
        </p:txBody>
      </p:sp>
      <p:sp>
        <p:nvSpPr>
          <p:cNvPr id="17" name="TextBox 503"/>
          <p:cNvSpPr txBox="1"/>
          <p:nvPr/>
        </p:nvSpPr>
        <p:spPr>
          <a:xfrm>
            <a:off x="287015" y="1557517"/>
            <a:ext cx="8587478" cy="1994649"/>
          </a:xfrm>
          <a:prstGeom prst="rect">
            <a:avLst/>
          </a:prstGeom>
          <a:noFill/>
        </p:spPr>
        <p:txBody>
          <a:bodyPr wrap="square" rtlCol="0">
            <a:spAutoFit/>
          </a:bodyPr>
          <a:lstStyle/>
          <a:p>
            <a:pPr>
              <a:lnSpc>
                <a:spcPct val="150000"/>
              </a:lnSpc>
            </a:pPr>
            <a:r>
              <a:rPr lang="zh-CN" altLang="zh-CN" sz="1400" dirty="0">
                <a:latin typeface="Microsoft YaHei Light" panose="020B0502040204020203" pitchFamily="34" charset="-122"/>
                <a:ea typeface="Microsoft YaHei Light" panose="020B0502040204020203" pitchFamily="34" charset="-122"/>
              </a:rPr>
              <a:t>对变异后的个体进行模拟退火操作，即变异后的个体与交叉前的个体进行适应度比较，若变异后的个体适应度优于交叉前的适应度，则保留新的；若变异后的适应度劣于交叉前的适应度，则以概率</a:t>
            </a:r>
            <a:r>
              <a:rPr lang="zh-CN" altLang="en-US" sz="1400" dirty="0">
                <a:latin typeface="Microsoft YaHei Light" panose="020B0502040204020203" pitchFamily="34" charset="-122"/>
                <a:ea typeface="Microsoft YaHei Light" panose="020B0502040204020203" pitchFamily="34" charset="-122"/>
              </a:rPr>
              <a:t>            </a:t>
            </a:r>
            <a:r>
              <a:rPr lang="zh-CN" altLang="zh-CN" sz="1400" dirty="0">
                <a:latin typeface="Microsoft YaHei Light" panose="020B0502040204020203" pitchFamily="34" charset="-122"/>
                <a:ea typeface="Microsoft YaHei Light" panose="020B0502040204020203" pitchFamily="34" charset="-122"/>
              </a:rPr>
              <a:t>接受较差的新个体，由此得到新的种群</a:t>
            </a:r>
            <a:r>
              <a:rPr lang="zh-CN" altLang="en-US" sz="1400" dirty="0">
                <a:latin typeface="Microsoft YaHei Light" panose="020B0502040204020203" pitchFamily="34" charset="-122"/>
                <a:ea typeface="Microsoft YaHei Light" panose="020B0502040204020203" pitchFamily="34" charset="-122"/>
              </a:rPr>
              <a:t>，</a:t>
            </a:r>
            <a:r>
              <a:rPr lang="zh-CN" altLang="zh-CN" sz="1400" dirty="0">
                <a:latin typeface="Microsoft YaHei Light" panose="020B0502040204020203" pitchFamily="34" charset="-122"/>
                <a:ea typeface="Microsoft YaHei Light" panose="020B0502040204020203" pitchFamily="34" charset="-122"/>
              </a:rPr>
              <a:t>并执行退温操作。</a:t>
            </a:r>
            <a:endParaRPr lang="en-US" altLang="zh-CN" sz="1400" dirty="0">
              <a:latin typeface="Microsoft YaHei Light" panose="020B0502040204020203" pitchFamily="34" charset="-122"/>
              <a:ea typeface="Microsoft YaHei Light" panose="020B0502040204020203" pitchFamily="34" charset="-122"/>
            </a:endParaRPr>
          </a:p>
          <a:p>
            <a:pPr>
              <a:lnSpc>
                <a:spcPct val="150000"/>
              </a:lnSpc>
            </a:pPr>
            <a:r>
              <a:rPr lang="zh-CN" altLang="zh-CN" sz="1400" dirty="0">
                <a:latin typeface="Microsoft YaHei Light" panose="020B0502040204020203" pitchFamily="34" charset="-122"/>
                <a:ea typeface="Microsoft YaHei Light" panose="020B0502040204020203" pitchFamily="34" charset="-122"/>
              </a:rPr>
              <a:t>同时，在每一次新种群产生时，将新种群中的最佳适应度</a:t>
            </a:r>
            <a:r>
              <a:rPr lang="en-US" altLang="zh-CN" sz="1400" dirty="0" err="1">
                <a:latin typeface="Microsoft YaHei Light" panose="020B0502040204020203" pitchFamily="34" charset="-122"/>
                <a:ea typeface="Microsoft YaHei Light" panose="020B0502040204020203" pitchFamily="34" charset="-122"/>
              </a:rPr>
              <a:t>fmax</a:t>
            </a:r>
            <a:r>
              <a:rPr lang="zh-CN" altLang="zh-CN" sz="1400" dirty="0">
                <a:latin typeface="Microsoft YaHei Light" panose="020B0502040204020203" pitchFamily="34" charset="-122"/>
                <a:ea typeface="Microsoft YaHei Light" panose="020B0502040204020203" pitchFamily="34" charset="-122"/>
              </a:rPr>
              <a:t>及其对应的工序表记录下来，在每一次迭代过程中不断更新</a:t>
            </a:r>
            <a:r>
              <a:rPr lang="en-US" altLang="zh-CN" sz="1400" dirty="0" err="1">
                <a:latin typeface="Microsoft YaHei Light" panose="020B0502040204020203" pitchFamily="34" charset="-122"/>
                <a:ea typeface="Microsoft YaHei Light" panose="020B0502040204020203" pitchFamily="34" charset="-122"/>
              </a:rPr>
              <a:t>fmax</a:t>
            </a:r>
            <a:r>
              <a:rPr lang="zh-CN" altLang="zh-CN" sz="1400" dirty="0">
                <a:latin typeface="Microsoft YaHei Light" panose="020B0502040204020203" pitchFamily="34" charset="-122"/>
                <a:ea typeface="Microsoft YaHei Light" panose="020B0502040204020203" pitchFamily="34" charset="-122"/>
              </a:rPr>
              <a:t>。在本论文中，不设置算法收敛原则，仅确定迭代次数</a:t>
            </a:r>
            <a:r>
              <a:rPr lang="en-US" altLang="zh-CN" sz="1400" dirty="0">
                <a:latin typeface="Microsoft YaHei Light" panose="020B0502040204020203" pitchFamily="34" charset="-122"/>
                <a:ea typeface="Microsoft YaHei Light" panose="020B0502040204020203" pitchFamily="34" charset="-122"/>
              </a:rPr>
              <a:t>M</a:t>
            </a:r>
            <a:r>
              <a:rPr lang="zh-CN" altLang="zh-CN" sz="1400" dirty="0">
                <a:latin typeface="Microsoft YaHei Light" panose="020B0502040204020203" pitchFamily="34" charset="-122"/>
                <a:ea typeface="Microsoft YaHei Light" panose="020B0502040204020203" pitchFamily="34" charset="-122"/>
              </a:rPr>
              <a:t>＝</a:t>
            </a:r>
            <a:r>
              <a:rPr lang="en-US" altLang="zh-CN" sz="1400" dirty="0">
                <a:latin typeface="Microsoft YaHei Light" panose="020B0502040204020203" pitchFamily="34" charset="-122"/>
                <a:ea typeface="Microsoft YaHei Light" panose="020B0502040204020203" pitchFamily="34" charset="-122"/>
              </a:rPr>
              <a:t>50</a:t>
            </a:r>
            <a:r>
              <a:rPr lang="zh-CN" altLang="zh-CN" sz="1400" dirty="0">
                <a:latin typeface="Microsoft YaHei Light" panose="020B0502040204020203" pitchFamily="34" charset="-122"/>
                <a:ea typeface="Microsoft YaHei Light" panose="020B0502040204020203" pitchFamily="34" charset="-122"/>
              </a:rPr>
              <a:t>，观察结果是否收敛。 </a:t>
            </a:r>
          </a:p>
          <a:p>
            <a:pPr>
              <a:lnSpc>
                <a:spcPct val="150000"/>
              </a:lnSpc>
            </a:pPr>
            <a:endParaRPr lang="zh-CN" altLang="en-US" sz="1400" dirty="0">
              <a:solidFill>
                <a:schemeClr val="tx1">
                  <a:lumMod val="65000"/>
                  <a:lumOff val="35000"/>
                </a:schemeClr>
              </a:solidFill>
              <a:latin typeface="Microsoft YaHei Light" panose="020B0502040204020203" pitchFamily="34" charset="-122"/>
              <a:ea typeface="Microsoft YaHei Light" panose="020B0502040204020203" pitchFamily="34" charset="-122"/>
            </a:endParaRPr>
          </a:p>
        </p:txBody>
      </p:sp>
      <p:pic>
        <p:nvPicPr>
          <p:cNvPr id="22" name="图片 21">
            <a:extLst>
              <a:ext uri="{FF2B5EF4-FFF2-40B4-BE49-F238E27FC236}">
                <a16:creationId xmlns="" xmlns:a16="http://schemas.microsoft.com/office/drawing/2014/main" id="{4A5A1E3E-E2FD-164A-B71A-98D15ECCCCC7}"/>
              </a:ext>
            </a:extLst>
          </p:cNvPr>
          <p:cNvPicPr>
            <a:picLocks noChangeAspect="1"/>
          </p:cNvPicPr>
          <p:nvPr/>
        </p:nvPicPr>
        <p:blipFill>
          <a:blip r:embed="rId2"/>
          <a:stretch>
            <a:fillRect/>
          </a:stretch>
        </p:blipFill>
        <p:spPr>
          <a:xfrm>
            <a:off x="7330908" y="1915334"/>
            <a:ext cx="546100" cy="355600"/>
          </a:xfrm>
          <a:prstGeom prst="rect">
            <a:avLst/>
          </a:prstGeom>
        </p:spPr>
      </p:pic>
    </p:spTree>
    <p:extLst>
      <p:ext uri="{BB962C8B-B14F-4D97-AF65-F5344CB8AC3E}">
        <p14:creationId xmlns:p14="http://schemas.microsoft.com/office/powerpoint/2010/main" val="30005028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2"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750" fill="hold"/>
                                        <p:tgtEl>
                                          <p:spTgt spid="6"/>
                                        </p:tgtEl>
                                        <p:attrNameLst>
                                          <p:attrName>ppt_x</p:attrName>
                                        </p:attrNameLst>
                                      </p:cBhvr>
                                      <p:tavLst>
                                        <p:tav tm="0">
                                          <p:val>
                                            <p:strVal val="1+#ppt_w/2"/>
                                          </p:val>
                                        </p:tav>
                                        <p:tav tm="100000">
                                          <p:val>
                                            <p:strVal val="#ppt_x"/>
                                          </p:val>
                                        </p:tav>
                                      </p:tavLst>
                                    </p:anim>
                                    <p:anim calcmode="lin" valueType="num">
                                      <p:cBhvr additive="base">
                                        <p:cTn id="17" dur="750" fill="hold"/>
                                        <p:tgtEl>
                                          <p:spTgt spid="6"/>
                                        </p:tgtEl>
                                        <p:attrNameLst>
                                          <p:attrName>ppt_y</p:attrName>
                                        </p:attrNameLst>
                                      </p:cBhvr>
                                      <p:tavLst>
                                        <p:tav tm="0">
                                          <p:val>
                                            <p:strVal val="#ppt_y"/>
                                          </p:val>
                                        </p:tav>
                                        <p:tav tm="100000">
                                          <p:val>
                                            <p:strVal val="#ppt_y"/>
                                          </p:val>
                                        </p:tav>
                                      </p:tavLst>
                                    </p:anim>
                                  </p:childTnLst>
                                </p:cTn>
                              </p:par>
                            </p:childTnLst>
                          </p:cTn>
                        </p:par>
                        <p:par>
                          <p:cTn id="18" fill="hold">
                            <p:stCondLst>
                              <p:cond delay="1250"/>
                            </p:stCondLst>
                            <p:childTnLst>
                              <p:par>
                                <p:cTn id="19" presetID="22" presetClass="entr" presetSubtype="8"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par>
                          <p:cTn id="22" fill="hold">
                            <p:stCondLst>
                              <p:cond delay="1750"/>
                            </p:stCondLst>
                            <p:childTnLst>
                              <p:par>
                                <p:cTn id="23" presetID="12" presetClass="entr" presetSubtype="4"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300"/>
                                        <p:tgtEl>
                                          <p:spTgt spid="13"/>
                                        </p:tgtEl>
                                        <p:attrNameLst>
                                          <p:attrName>ppt_y</p:attrName>
                                        </p:attrNameLst>
                                      </p:cBhvr>
                                      <p:tavLst>
                                        <p:tav tm="0">
                                          <p:val>
                                            <p:strVal val="#ppt_y+#ppt_h*1.125000"/>
                                          </p:val>
                                        </p:tav>
                                        <p:tav tm="100000">
                                          <p:val>
                                            <p:strVal val="#ppt_y"/>
                                          </p:val>
                                        </p:tav>
                                      </p:tavLst>
                                    </p:anim>
                                    <p:animEffect transition="in" filter="wipe(up)">
                                      <p:cBhvr>
                                        <p:cTn id="26" dur="300"/>
                                        <p:tgtEl>
                                          <p:spTgt spid="13"/>
                                        </p:tgtEl>
                                      </p:cBhvr>
                                    </p:animEffect>
                                  </p:childTnLst>
                                </p:cTn>
                              </p:par>
                            </p:childTnLst>
                          </p:cTn>
                        </p:par>
                        <p:par>
                          <p:cTn id="27" fill="hold">
                            <p:stCondLst>
                              <p:cond delay="2050"/>
                            </p:stCondLst>
                            <p:childTnLst>
                              <p:par>
                                <p:cTn id="28" presetID="10" presetClass="entr" presetSubtype="0" fill="hold" nodeType="after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13" grpId="0"/>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latin typeface="Century Schoolbook" charset="0"/>
                <a:ea typeface="Century Schoolbook" charset="0"/>
                <a:cs typeface="Century Schoolbook" charset="0"/>
              </a:rPr>
              <a:t>About</a:t>
            </a:r>
            <a:r>
              <a:rPr kumimoji="1" lang="zh-CN" altLang="en-US" dirty="0" smtClean="0">
                <a:latin typeface="Century Schoolbook" charset="0"/>
                <a:ea typeface="Century Schoolbook" charset="0"/>
                <a:cs typeface="Century Schoolbook" charset="0"/>
              </a:rPr>
              <a:t> </a:t>
            </a:r>
            <a:r>
              <a:rPr kumimoji="1" lang="en-US" altLang="zh-CN" dirty="0" smtClean="0">
                <a:latin typeface="Century Schoolbook" charset="0"/>
                <a:ea typeface="Century Schoolbook" charset="0"/>
                <a:cs typeface="Century Schoolbook" charset="0"/>
              </a:rPr>
              <a:t>algorithms:</a:t>
            </a:r>
            <a:endParaRPr kumimoji="1" lang="zh-CN" altLang="en-US" dirty="0">
              <a:latin typeface="Century Schoolbook" charset="0"/>
              <a:ea typeface="Century Schoolbook" charset="0"/>
              <a:cs typeface="Century Schoolbook" charset="0"/>
            </a:endParaRPr>
          </a:p>
        </p:txBody>
      </p:sp>
      <p:sp>
        <p:nvSpPr>
          <p:cNvPr id="3" name="内容占位符 2"/>
          <p:cNvSpPr>
            <a:spLocks noGrp="1"/>
          </p:cNvSpPr>
          <p:nvPr>
            <p:ph idx="1"/>
          </p:nvPr>
        </p:nvSpPr>
        <p:spPr/>
        <p:txBody>
          <a:bodyPr>
            <a:normAutofit lnSpcReduction="10000"/>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dirty="0" smtClean="0">
                <a:latin typeface="Century Schoolbook" charset="0"/>
                <a:ea typeface="Century Schoolbook" charset="0"/>
                <a:cs typeface="Century Schoolbook" charset="0"/>
              </a:rPr>
              <a:t>之前的方法确实解决了一部分的问题，但</a:t>
            </a:r>
            <a:r>
              <a:rPr kumimoji="1" lang="mr-IN" altLang="zh-CN" dirty="0" smtClean="0">
                <a:latin typeface="Century Schoolbook" charset="0"/>
                <a:ea typeface="Century Schoolbook" charset="0"/>
                <a:cs typeface="Century Schoolbook" charset="0"/>
              </a:rPr>
              <a:t>…</a:t>
            </a:r>
            <a:endParaRPr kumimoji="1" lang="en-US" altLang="zh-CN" dirty="0" smtClean="0">
              <a:latin typeface="Century Schoolbook" charset="0"/>
              <a:ea typeface="Century Schoolbook" charset="0"/>
              <a:cs typeface="Century Schoolbook"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1" lang="en-US" altLang="zh-CN" dirty="0" smtClean="0">
              <a:latin typeface="Century Schoolbook" charset="0"/>
              <a:ea typeface="Century Schoolbook" charset="0"/>
              <a:cs typeface="Century Schoolbook"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dirty="0" smtClean="0">
                <a:latin typeface="Century Schoolbook" charset="0"/>
                <a:ea typeface="Century Schoolbook" charset="0"/>
                <a:cs typeface="Century Schoolbook" charset="0"/>
              </a:rPr>
              <a:t>Level</a:t>
            </a:r>
            <a:r>
              <a:rPr kumimoji="1" lang="zh-CN" altLang="en-US" dirty="0" smtClean="0">
                <a:latin typeface="Century Schoolbook" charset="0"/>
                <a:ea typeface="Century Schoolbook" charset="0"/>
                <a:cs typeface="Century Schoolbook" charset="0"/>
              </a:rPr>
              <a:t> </a:t>
            </a:r>
            <a:r>
              <a:rPr kumimoji="1" lang="en-US" altLang="zh-CN" dirty="0" smtClean="0">
                <a:latin typeface="Century Schoolbook" charset="0"/>
                <a:ea typeface="Century Schoolbook" charset="0"/>
                <a:cs typeface="Century Schoolbook" charset="0"/>
              </a:rPr>
              <a:t>1</a:t>
            </a:r>
            <a:r>
              <a:rPr kumimoji="1" lang="zh-CN" altLang="en-US" dirty="0" smtClean="0">
                <a:latin typeface="Century Schoolbook" charset="0"/>
                <a:ea typeface="Century Schoolbook" charset="0"/>
                <a:cs typeface="Century Schoolbook" charset="0"/>
              </a:rPr>
              <a:t> </a:t>
            </a:r>
            <a:r>
              <a:rPr kumimoji="1" lang="en-US" altLang="zh-CN" dirty="0" smtClean="0">
                <a:latin typeface="Century Schoolbook" charset="0"/>
                <a:ea typeface="Century Schoolbook" charset="0"/>
                <a:cs typeface="Century Schoolbook" charset="0"/>
              </a:rPr>
              <a:t>-&gt;</a:t>
            </a:r>
            <a:r>
              <a:rPr kumimoji="1" lang="zh-CN" altLang="en-US" dirty="0" smtClean="0">
                <a:latin typeface="Century Schoolbook" charset="0"/>
                <a:ea typeface="Century Schoolbook" charset="0"/>
                <a:cs typeface="Century Schoolbook" charset="0"/>
              </a:rPr>
              <a:t> </a:t>
            </a:r>
            <a:r>
              <a:rPr kumimoji="1" lang="en-US" altLang="zh-CN" dirty="0" smtClean="0">
                <a:latin typeface="Century Schoolbook" charset="0"/>
                <a:ea typeface="Century Schoolbook" charset="0"/>
                <a:cs typeface="Century Schoolbook" charset="0"/>
              </a:rPr>
              <a:t>Find</a:t>
            </a:r>
            <a:r>
              <a:rPr kumimoji="1" lang="zh-CN" altLang="en-US" dirty="0" smtClean="0">
                <a:latin typeface="Century Schoolbook" charset="0"/>
                <a:ea typeface="Century Schoolbook" charset="0"/>
                <a:cs typeface="Century Schoolbook" charset="0"/>
              </a:rPr>
              <a:t> </a:t>
            </a:r>
            <a:r>
              <a:rPr kumimoji="1" lang="en-US" altLang="zh-CN" dirty="0" smtClean="0">
                <a:latin typeface="Century Schoolbook" charset="0"/>
                <a:ea typeface="Century Schoolbook" charset="0"/>
                <a:cs typeface="Century Schoolbook" charset="0"/>
              </a:rPr>
              <a:t>a</a:t>
            </a:r>
            <a:r>
              <a:rPr kumimoji="1" lang="zh-CN" altLang="en-US" dirty="0" smtClean="0">
                <a:latin typeface="Century Schoolbook" charset="0"/>
                <a:ea typeface="Century Schoolbook" charset="0"/>
                <a:cs typeface="Century Schoolbook" charset="0"/>
              </a:rPr>
              <a:t> </a:t>
            </a:r>
            <a:r>
              <a:rPr kumimoji="1" lang="en-US" altLang="zh-CN" dirty="0" smtClean="0">
                <a:latin typeface="Century Schoolbook" charset="0"/>
                <a:ea typeface="Century Schoolbook" charset="0"/>
                <a:cs typeface="Century Schoolbook" charset="0"/>
              </a:rPr>
              <a:t>solution</a:t>
            </a:r>
            <a:r>
              <a:rPr kumimoji="1" lang="zh-CN" altLang="en-US" dirty="0" smtClean="0">
                <a:latin typeface="Century Schoolbook" charset="0"/>
                <a:ea typeface="Century Schoolbook" charset="0"/>
                <a:cs typeface="Century Schoolbook" charset="0"/>
              </a:rPr>
              <a:t> </a:t>
            </a:r>
            <a:r>
              <a:rPr kumimoji="1" lang="en-US" altLang="zh-CN" dirty="0" smtClean="0">
                <a:latin typeface="Century Schoolbook" charset="0"/>
                <a:ea typeface="Century Schoolbook" charset="0"/>
                <a:cs typeface="Century Schoolbook" charset="0"/>
              </a:rPr>
              <a:t>(</a:t>
            </a:r>
            <a:r>
              <a:rPr kumimoji="1" lang="en-US" altLang="zh-CN" u="sng" dirty="0" smtClean="0">
                <a:latin typeface="Century Schoolbook" charset="0"/>
                <a:ea typeface="Century Schoolbook" charset="0"/>
                <a:cs typeface="Century Schoolbook" charset="0"/>
              </a:rPr>
              <a:t>Where</a:t>
            </a:r>
            <a:r>
              <a:rPr kumimoji="1" lang="zh-CN" altLang="en-US" u="sng" dirty="0" smtClean="0">
                <a:latin typeface="Century Schoolbook" charset="0"/>
                <a:ea typeface="Century Schoolbook" charset="0"/>
                <a:cs typeface="Century Schoolbook" charset="0"/>
              </a:rPr>
              <a:t> </a:t>
            </a:r>
            <a:r>
              <a:rPr kumimoji="1" lang="en-US" altLang="zh-CN" u="sng" dirty="0" smtClean="0">
                <a:latin typeface="Century Schoolbook" charset="0"/>
                <a:ea typeface="Century Schoolbook" charset="0"/>
                <a:cs typeface="Century Schoolbook" charset="0"/>
              </a:rPr>
              <a:t>we’re</a:t>
            </a:r>
            <a:r>
              <a:rPr kumimoji="1" lang="zh-CN" altLang="en-US" u="sng" dirty="0" smtClean="0">
                <a:latin typeface="Century Schoolbook" charset="0"/>
                <a:ea typeface="Century Schoolbook" charset="0"/>
                <a:cs typeface="Century Schoolbook" charset="0"/>
              </a:rPr>
              <a:t> </a:t>
            </a:r>
            <a:r>
              <a:rPr kumimoji="1" lang="en-US" altLang="zh-CN" u="sng" dirty="0" smtClean="0">
                <a:latin typeface="Century Schoolbook" charset="0"/>
                <a:ea typeface="Century Schoolbook" charset="0"/>
                <a:cs typeface="Century Schoolbook" charset="0"/>
              </a:rPr>
              <a:t>now</a:t>
            </a:r>
            <a:r>
              <a:rPr kumimoji="1" lang="en-US" altLang="zh-CN" dirty="0" smtClean="0">
                <a:latin typeface="Century Schoolbook" charset="0"/>
                <a:ea typeface="Century Schoolbook" charset="0"/>
                <a:cs typeface="Century Schoolbook"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dirty="0" smtClean="0">
                <a:latin typeface="Century Schoolbook" charset="0"/>
                <a:ea typeface="Century Schoolbook" charset="0"/>
                <a:cs typeface="Century Schoolbook" charset="0"/>
              </a:rPr>
              <a:t>Level</a:t>
            </a:r>
            <a:r>
              <a:rPr kumimoji="1" lang="zh-CN" altLang="en-US" dirty="0" smtClean="0">
                <a:latin typeface="Century Schoolbook" charset="0"/>
                <a:ea typeface="Century Schoolbook" charset="0"/>
                <a:cs typeface="Century Schoolbook" charset="0"/>
              </a:rPr>
              <a:t> </a:t>
            </a:r>
            <a:r>
              <a:rPr kumimoji="1" lang="en-US" altLang="zh-CN" dirty="0" smtClean="0">
                <a:latin typeface="Century Schoolbook" charset="0"/>
                <a:ea typeface="Century Schoolbook" charset="0"/>
                <a:cs typeface="Century Schoolbook" charset="0"/>
              </a:rPr>
              <a:t>2</a:t>
            </a:r>
            <a:r>
              <a:rPr kumimoji="1" lang="zh-CN" altLang="en-US" dirty="0" smtClean="0">
                <a:latin typeface="Century Schoolbook" charset="0"/>
                <a:ea typeface="Century Schoolbook" charset="0"/>
                <a:cs typeface="Century Schoolbook" charset="0"/>
              </a:rPr>
              <a:t> </a:t>
            </a:r>
            <a:r>
              <a:rPr kumimoji="1" lang="en-US" altLang="zh-CN" dirty="0" smtClean="0">
                <a:latin typeface="Century Schoolbook" charset="0"/>
                <a:ea typeface="Century Schoolbook" charset="0"/>
                <a:cs typeface="Century Schoolbook" charset="0"/>
              </a:rPr>
              <a:t>-&gt;</a:t>
            </a:r>
            <a:r>
              <a:rPr kumimoji="1" lang="zh-CN" altLang="en-US" dirty="0" smtClean="0">
                <a:latin typeface="Century Schoolbook" charset="0"/>
                <a:ea typeface="Century Schoolbook" charset="0"/>
                <a:cs typeface="Century Schoolbook" charset="0"/>
              </a:rPr>
              <a:t> </a:t>
            </a:r>
            <a:r>
              <a:rPr kumimoji="1" lang="en-US" altLang="zh-CN" dirty="0" smtClean="0">
                <a:latin typeface="Century Schoolbook" charset="0"/>
                <a:ea typeface="Century Schoolbook" charset="0"/>
                <a:cs typeface="Century Schoolbook" charset="0"/>
              </a:rPr>
              <a:t>A</a:t>
            </a:r>
            <a:r>
              <a:rPr kumimoji="1" lang="zh-CN" altLang="en-US" dirty="0" smtClean="0">
                <a:latin typeface="Century Schoolbook" charset="0"/>
                <a:ea typeface="Century Schoolbook" charset="0"/>
                <a:cs typeface="Century Schoolbook" charset="0"/>
              </a:rPr>
              <a:t> </a:t>
            </a:r>
            <a:r>
              <a:rPr kumimoji="1" lang="en-US" altLang="zh-CN" dirty="0" smtClean="0">
                <a:latin typeface="Century Schoolbook" charset="0"/>
                <a:ea typeface="Century Schoolbook" charset="0"/>
                <a:cs typeface="Century Schoolbook" charset="0"/>
              </a:rPr>
              <a:t>better</a:t>
            </a:r>
            <a:r>
              <a:rPr kumimoji="1" lang="zh-CN" altLang="en-US" dirty="0" smtClean="0">
                <a:latin typeface="Century Schoolbook" charset="0"/>
                <a:ea typeface="Century Schoolbook" charset="0"/>
                <a:cs typeface="Century Schoolbook" charset="0"/>
              </a:rPr>
              <a:t> </a:t>
            </a:r>
            <a:r>
              <a:rPr kumimoji="1" lang="en-US" altLang="zh-CN" dirty="0" smtClean="0">
                <a:latin typeface="Century Schoolbook" charset="0"/>
                <a:ea typeface="Century Schoolbook" charset="0"/>
                <a:cs typeface="Century Schoolbook" charset="0"/>
              </a:rPr>
              <a:t>solution</a:t>
            </a:r>
            <a:r>
              <a:rPr kumimoji="1" lang="zh-CN" altLang="en-US" dirty="0" smtClean="0">
                <a:latin typeface="Century Schoolbook" charset="0"/>
                <a:ea typeface="Century Schoolbook" charset="0"/>
                <a:cs typeface="Century Schoolbook" charset="0"/>
              </a:rPr>
              <a:t> </a:t>
            </a:r>
            <a:r>
              <a:rPr kumimoji="1" lang="en-US" altLang="zh-CN" dirty="0" smtClean="0">
                <a:latin typeface="Century Schoolbook" charset="0"/>
                <a:ea typeface="Century Schoolbook" charset="0"/>
                <a:cs typeface="Century Schoolbook" charset="0"/>
              </a:rPr>
              <a:t>(</a:t>
            </a:r>
            <a:r>
              <a:rPr kumimoji="1" lang="en-US" altLang="zh-CN" u="sng" dirty="0" smtClean="0">
                <a:latin typeface="Century Schoolbook" charset="0"/>
                <a:ea typeface="Century Schoolbook" charset="0"/>
                <a:cs typeface="Century Schoolbook" charset="0"/>
              </a:rPr>
              <a:t>Aim</a:t>
            </a:r>
            <a:r>
              <a:rPr kumimoji="1" lang="en-US" altLang="zh-CN" dirty="0" smtClean="0">
                <a:latin typeface="Century Schoolbook" charset="0"/>
                <a:ea typeface="Century Schoolbook" charset="0"/>
                <a:cs typeface="Century Schoolbook"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dirty="0" smtClean="0">
                <a:latin typeface="Century Schoolbook" charset="0"/>
                <a:ea typeface="Century Schoolbook" charset="0"/>
                <a:cs typeface="Century Schoolbook" charset="0"/>
              </a:rPr>
              <a:t>Level</a:t>
            </a:r>
            <a:r>
              <a:rPr kumimoji="1" lang="zh-CN" altLang="en-US" dirty="0" smtClean="0">
                <a:latin typeface="Century Schoolbook" charset="0"/>
                <a:ea typeface="Century Schoolbook" charset="0"/>
                <a:cs typeface="Century Schoolbook" charset="0"/>
              </a:rPr>
              <a:t> </a:t>
            </a:r>
            <a:r>
              <a:rPr kumimoji="1" lang="en-US" altLang="zh-CN" dirty="0" smtClean="0">
                <a:latin typeface="Century Schoolbook" charset="0"/>
                <a:ea typeface="Century Schoolbook" charset="0"/>
                <a:cs typeface="Century Schoolbook" charset="0"/>
              </a:rPr>
              <a:t>3</a:t>
            </a:r>
            <a:r>
              <a:rPr kumimoji="1" lang="zh-CN" altLang="en-US" dirty="0" smtClean="0">
                <a:latin typeface="Century Schoolbook" charset="0"/>
                <a:ea typeface="Century Schoolbook" charset="0"/>
                <a:cs typeface="Century Schoolbook" charset="0"/>
              </a:rPr>
              <a:t> </a:t>
            </a:r>
            <a:r>
              <a:rPr kumimoji="1" lang="en-US" altLang="zh-CN" dirty="0" smtClean="0">
                <a:latin typeface="Century Schoolbook" charset="0"/>
                <a:ea typeface="Century Schoolbook" charset="0"/>
                <a:cs typeface="Century Schoolbook" charset="0"/>
              </a:rPr>
              <a:t>-&gt;</a:t>
            </a:r>
            <a:r>
              <a:rPr kumimoji="1" lang="zh-CN" altLang="en-US" dirty="0" smtClean="0">
                <a:latin typeface="Century Schoolbook" charset="0"/>
                <a:ea typeface="Century Schoolbook" charset="0"/>
                <a:cs typeface="Century Schoolbook" charset="0"/>
              </a:rPr>
              <a:t> </a:t>
            </a:r>
            <a:r>
              <a:rPr kumimoji="1" lang="en-US" altLang="zh-CN" dirty="0" smtClean="0">
                <a:latin typeface="Century Schoolbook" charset="0"/>
                <a:ea typeface="Century Schoolbook" charset="0"/>
                <a:cs typeface="Century Schoolbook" charset="0"/>
              </a:rPr>
              <a:t>Prove</a:t>
            </a:r>
            <a:r>
              <a:rPr kumimoji="1" lang="zh-CN" altLang="en-US" dirty="0" smtClean="0">
                <a:latin typeface="Century Schoolbook" charset="0"/>
                <a:ea typeface="Century Schoolbook" charset="0"/>
                <a:cs typeface="Century Schoolbook" charset="0"/>
              </a:rPr>
              <a:t> </a:t>
            </a:r>
            <a:r>
              <a:rPr kumimoji="1" lang="en-US" altLang="zh-CN" dirty="0" smtClean="0">
                <a:latin typeface="Century Schoolbook" charset="0"/>
                <a:ea typeface="Century Schoolbook" charset="0"/>
                <a:cs typeface="Century Schoolbook" charset="0"/>
              </a:rPr>
              <a:t>that</a:t>
            </a:r>
            <a:r>
              <a:rPr kumimoji="1" lang="zh-CN" altLang="en-US" dirty="0" smtClean="0">
                <a:latin typeface="Century Schoolbook" charset="0"/>
                <a:ea typeface="Century Schoolbook" charset="0"/>
                <a:cs typeface="Century Schoolbook" charset="0"/>
              </a:rPr>
              <a:t> </a:t>
            </a:r>
            <a:r>
              <a:rPr kumimoji="1" lang="en-US" altLang="zh-CN" dirty="0" smtClean="0">
                <a:latin typeface="Century Schoolbook" charset="0"/>
                <a:ea typeface="Century Schoolbook" charset="0"/>
                <a:cs typeface="Century Schoolbook" charset="0"/>
              </a:rPr>
              <a:t>your</a:t>
            </a:r>
            <a:r>
              <a:rPr kumimoji="1" lang="zh-CN" altLang="en-US" dirty="0" smtClean="0">
                <a:latin typeface="Century Schoolbook" charset="0"/>
                <a:ea typeface="Century Schoolbook" charset="0"/>
                <a:cs typeface="Century Schoolbook" charset="0"/>
              </a:rPr>
              <a:t> </a:t>
            </a:r>
            <a:r>
              <a:rPr kumimoji="1" lang="en-US" altLang="zh-CN" dirty="0" smtClean="0">
                <a:latin typeface="Century Schoolbook" charset="0"/>
                <a:ea typeface="Century Schoolbook" charset="0"/>
                <a:cs typeface="Century Schoolbook" charset="0"/>
              </a:rPr>
              <a:t>solution</a:t>
            </a:r>
            <a:r>
              <a:rPr kumimoji="1" lang="zh-CN" altLang="en-US" dirty="0" smtClean="0">
                <a:latin typeface="Century Schoolbook" charset="0"/>
                <a:ea typeface="Century Schoolbook" charset="0"/>
                <a:cs typeface="Century Schoolbook" charset="0"/>
              </a:rPr>
              <a:t> </a:t>
            </a:r>
            <a:r>
              <a:rPr kumimoji="1" lang="en-US" altLang="zh-CN" dirty="0" smtClean="0">
                <a:latin typeface="Century Schoolbook" charset="0"/>
                <a:ea typeface="Century Schoolbook" charset="0"/>
                <a:cs typeface="Century Schoolbook" charset="0"/>
              </a:rPr>
              <a:t>is</a:t>
            </a:r>
            <a:r>
              <a:rPr kumimoji="1" lang="zh-CN" altLang="en-US" dirty="0" smtClean="0">
                <a:latin typeface="Century Schoolbook" charset="0"/>
                <a:ea typeface="Century Schoolbook" charset="0"/>
                <a:cs typeface="Century Schoolbook" charset="0"/>
              </a:rPr>
              <a:t> </a:t>
            </a:r>
            <a:r>
              <a:rPr kumimoji="1" lang="en-US" altLang="zh-CN" dirty="0" smtClean="0">
                <a:latin typeface="Century Schoolbook" charset="0"/>
                <a:ea typeface="Century Schoolbook" charset="0"/>
                <a:cs typeface="Century Schoolbook" charset="0"/>
              </a:rPr>
              <a:t>the</a:t>
            </a:r>
            <a:r>
              <a:rPr kumimoji="1" lang="zh-CN" altLang="en-US" dirty="0" smtClean="0">
                <a:latin typeface="Century Schoolbook" charset="0"/>
                <a:ea typeface="Century Schoolbook" charset="0"/>
                <a:cs typeface="Century Schoolbook" charset="0"/>
              </a:rPr>
              <a:t> </a:t>
            </a:r>
            <a:r>
              <a:rPr kumimoji="1" lang="en-US" altLang="zh-CN" dirty="0" smtClean="0">
                <a:latin typeface="Century Schoolbook" charset="0"/>
                <a:ea typeface="Century Schoolbook" charset="0"/>
                <a:cs typeface="Century Schoolbook" charset="0"/>
              </a:rPr>
              <a:t>best(</a:t>
            </a:r>
            <a:r>
              <a:rPr kumimoji="1" lang="zh-CN" altLang="en-US" dirty="0" smtClean="0">
                <a:latin typeface="Century Schoolbook" charset="0"/>
                <a:ea typeface="Century Schoolbook" charset="0"/>
                <a:cs typeface="Century Schoolbook" charset="0"/>
              </a:rPr>
              <a:t>证明算法最优</a:t>
            </a:r>
            <a:r>
              <a:rPr kumimoji="1" lang="en-US" altLang="zh-CN" dirty="0" smtClean="0">
                <a:latin typeface="Century Schoolbook" charset="0"/>
                <a:ea typeface="Century Schoolbook" charset="0"/>
                <a:cs typeface="Century Schoolbook" charset="0"/>
              </a:rPr>
              <a:t>)</a:t>
            </a:r>
          </a:p>
          <a:p>
            <a:pPr marL="0" marR="0" lvl="0" indent="0" defTabSz="914400" eaLnBrk="1" fontAlgn="auto" latinLnBrk="0" hangingPunct="1">
              <a:lnSpc>
                <a:spcPct val="100000"/>
              </a:lnSpc>
              <a:spcBef>
                <a:spcPts val="0"/>
              </a:spcBef>
              <a:spcAft>
                <a:spcPts val="0"/>
              </a:spcAft>
              <a:buClrTx/>
              <a:buSzTx/>
              <a:buFontTx/>
              <a:buNone/>
              <a:tabLst/>
              <a:defRPr/>
            </a:pPr>
            <a:endParaRPr kumimoji="1" lang="en-US" altLang="zh-CN" dirty="0" smtClean="0">
              <a:latin typeface="Century Schoolbook" charset="0"/>
              <a:ea typeface="Century Schoolbook" charset="0"/>
              <a:cs typeface="Century Schoolbook"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dirty="0" smtClean="0">
                <a:latin typeface="Century Schoolbook" charset="0"/>
                <a:ea typeface="Century Schoolbook" charset="0"/>
                <a:cs typeface="Century Schoolbook" charset="0"/>
              </a:rPr>
              <a:t>我们说没有最好的算法只有更好的算法，所以我们先忽略</a:t>
            </a:r>
            <a:r>
              <a:rPr kumimoji="1" lang="en-US" altLang="zh-CN" dirty="0" smtClean="0">
                <a:latin typeface="Century Schoolbook" charset="0"/>
                <a:ea typeface="Century Schoolbook" charset="0"/>
                <a:cs typeface="Century Schoolbook" charset="0"/>
              </a:rPr>
              <a:t>Level3</a:t>
            </a:r>
            <a:r>
              <a:rPr kumimoji="1" lang="zh-CN" altLang="en-US" dirty="0" smtClean="0">
                <a:latin typeface="Century Schoolbook" charset="0"/>
                <a:ea typeface="Century Schoolbook" charset="0"/>
                <a:cs typeface="Century Schoolbook" charset="0"/>
              </a:rPr>
              <a:t>。现在我们使用了一个较为传统的算法（有大量文献支撑），如果我们能找到一个超越传统的算法（</a:t>
            </a:r>
            <a:r>
              <a:rPr kumimoji="1" lang="en-US" altLang="zh-CN" dirty="0" smtClean="0">
                <a:latin typeface="Century Schoolbook" charset="0"/>
                <a:ea typeface="Century Schoolbook" charset="0"/>
                <a:cs typeface="Century Schoolbook" charset="0"/>
              </a:rPr>
              <a:t>Faster,</a:t>
            </a:r>
            <a:r>
              <a:rPr kumimoji="1" lang="zh-CN" altLang="en-US" dirty="0" smtClean="0">
                <a:latin typeface="Century Schoolbook" charset="0"/>
                <a:ea typeface="Century Schoolbook" charset="0"/>
                <a:cs typeface="Century Schoolbook" charset="0"/>
              </a:rPr>
              <a:t> </a:t>
            </a:r>
            <a:r>
              <a:rPr kumimoji="1" lang="en-US" altLang="zh-CN" dirty="0" smtClean="0">
                <a:latin typeface="Century Schoolbook" charset="0"/>
                <a:ea typeface="Century Schoolbook" charset="0"/>
                <a:cs typeface="Century Schoolbook" charset="0"/>
              </a:rPr>
              <a:t>better</a:t>
            </a:r>
            <a:r>
              <a:rPr kumimoji="1" lang="zh-CN" altLang="en-US" dirty="0" smtClean="0">
                <a:latin typeface="Century Schoolbook" charset="0"/>
                <a:ea typeface="Century Schoolbook" charset="0"/>
                <a:cs typeface="Century Schoolbook" charset="0"/>
              </a:rPr>
              <a:t> </a:t>
            </a:r>
            <a:r>
              <a:rPr kumimoji="1" lang="en-US" altLang="zh-CN" dirty="0" smtClean="0">
                <a:latin typeface="Century Schoolbook" charset="0"/>
                <a:ea typeface="Century Schoolbook" charset="0"/>
                <a:cs typeface="Century Schoolbook" charset="0"/>
              </a:rPr>
              <a:t>and</a:t>
            </a:r>
            <a:r>
              <a:rPr kumimoji="1" lang="zh-CN" altLang="en-US" dirty="0" smtClean="0">
                <a:latin typeface="Century Schoolbook" charset="0"/>
                <a:ea typeface="Century Schoolbook" charset="0"/>
                <a:cs typeface="Century Schoolbook" charset="0"/>
              </a:rPr>
              <a:t> </a:t>
            </a:r>
            <a:r>
              <a:rPr kumimoji="1" lang="en-US" altLang="zh-CN" dirty="0" smtClean="0">
                <a:latin typeface="Century Schoolbook" charset="0"/>
                <a:ea typeface="Century Schoolbook" charset="0"/>
                <a:cs typeface="Century Schoolbook" charset="0"/>
              </a:rPr>
              <a:t>robust</a:t>
            </a:r>
            <a:r>
              <a:rPr kumimoji="1" lang="zh-CN" altLang="en-US" dirty="0" smtClean="0">
                <a:latin typeface="Century Schoolbook" charset="0"/>
                <a:ea typeface="Century Schoolbook" charset="0"/>
                <a:cs typeface="Century Schoolbook" charset="0"/>
              </a:rPr>
              <a:t>），那么我们才有机会成为同济大学的数学建模经验分享会的主讲人。</a:t>
            </a:r>
            <a:endParaRPr kumimoji="1" lang="en-US" altLang="zh-CN" dirty="0" smtClean="0">
              <a:latin typeface="Century Schoolbook" charset="0"/>
              <a:ea typeface="Century Schoolbook" charset="0"/>
              <a:cs typeface="Century Schoolbook" charset="0"/>
            </a:endParaRPr>
          </a:p>
        </p:txBody>
      </p:sp>
      <p:sp>
        <p:nvSpPr>
          <p:cNvPr id="4" name="文本框 3"/>
          <p:cNvSpPr txBox="1"/>
          <p:nvPr/>
        </p:nvSpPr>
        <p:spPr>
          <a:xfrm>
            <a:off x="628650" y="967934"/>
            <a:ext cx="5052767" cy="300082"/>
          </a:xfrm>
          <a:prstGeom prst="rect">
            <a:avLst/>
          </a:prstGeom>
          <a:noFill/>
        </p:spPr>
        <p:txBody>
          <a:bodyPr wrap="square" rtlCol="0">
            <a:spAutoFit/>
          </a:bodyPr>
          <a:lstStyle/>
          <a:p>
            <a:r>
              <a:rPr kumimoji="1" lang="en-US" altLang="zh-CN" dirty="0" smtClean="0">
                <a:solidFill>
                  <a:schemeClr val="bg1">
                    <a:lumMod val="75000"/>
                  </a:schemeClr>
                </a:solidFill>
                <a:latin typeface="Century Schoolbook" charset="0"/>
                <a:ea typeface="Century Schoolbook" charset="0"/>
                <a:cs typeface="Century Schoolbook" charset="0"/>
              </a:rPr>
              <a:t>From</a:t>
            </a:r>
            <a:r>
              <a:rPr kumimoji="1" lang="zh-CN" altLang="en-US" dirty="0" smtClean="0">
                <a:solidFill>
                  <a:schemeClr val="bg1">
                    <a:lumMod val="75000"/>
                  </a:schemeClr>
                </a:solidFill>
                <a:latin typeface="Century Schoolbook" charset="0"/>
                <a:ea typeface="Century Schoolbook" charset="0"/>
                <a:cs typeface="Century Schoolbook" charset="0"/>
              </a:rPr>
              <a:t> </a:t>
            </a:r>
            <a:r>
              <a:rPr kumimoji="1" lang="en-US" altLang="zh-CN" dirty="0" smtClean="0">
                <a:solidFill>
                  <a:schemeClr val="bg1">
                    <a:lumMod val="75000"/>
                  </a:schemeClr>
                </a:solidFill>
                <a:latin typeface="Century Schoolbook" charset="0"/>
                <a:ea typeface="Century Schoolbook" charset="0"/>
                <a:cs typeface="Century Schoolbook" charset="0"/>
              </a:rPr>
              <a:t>now</a:t>
            </a:r>
            <a:r>
              <a:rPr kumimoji="1" lang="zh-CN" altLang="en-US" dirty="0" smtClean="0">
                <a:solidFill>
                  <a:schemeClr val="bg1">
                    <a:lumMod val="75000"/>
                  </a:schemeClr>
                </a:solidFill>
                <a:latin typeface="Century Schoolbook" charset="0"/>
                <a:ea typeface="Century Schoolbook" charset="0"/>
                <a:cs typeface="Century Schoolbook" charset="0"/>
              </a:rPr>
              <a:t> </a:t>
            </a:r>
            <a:r>
              <a:rPr kumimoji="1" lang="en-US" altLang="zh-CN" dirty="0" smtClean="0">
                <a:solidFill>
                  <a:schemeClr val="bg1">
                    <a:lumMod val="75000"/>
                  </a:schemeClr>
                </a:solidFill>
                <a:latin typeface="Century Schoolbook" charset="0"/>
                <a:ea typeface="Century Schoolbook" charset="0"/>
                <a:cs typeface="Century Schoolbook" charset="0"/>
              </a:rPr>
              <a:t>on</a:t>
            </a:r>
            <a:r>
              <a:rPr kumimoji="1" lang="zh-CN" altLang="en-US" dirty="0" smtClean="0">
                <a:solidFill>
                  <a:schemeClr val="bg1">
                    <a:lumMod val="75000"/>
                  </a:schemeClr>
                </a:solidFill>
                <a:latin typeface="Century Schoolbook" charset="0"/>
                <a:ea typeface="Century Schoolbook" charset="0"/>
                <a:cs typeface="Century Schoolbook" charset="0"/>
              </a:rPr>
              <a:t> </a:t>
            </a:r>
            <a:r>
              <a:rPr kumimoji="1" lang="en-US" altLang="zh-CN" dirty="0" smtClean="0">
                <a:solidFill>
                  <a:schemeClr val="bg1">
                    <a:lumMod val="75000"/>
                  </a:schemeClr>
                </a:solidFill>
                <a:latin typeface="Century Schoolbook" charset="0"/>
                <a:ea typeface="Century Schoolbook" charset="0"/>
                <a:cs typeface="Century Schoolbook" charset="0"/>
              </a:rPr>
              <a:t>the</a:t>
            </a:r>
            <a:r>
              <a:rPr kumimoji="1" lang="zh-CN" altLang="en-US" dirty="0" smtClean="0">
                <a:solidFill>
                  <a:schemeClr val="bg1">
                    <a:lumMod val="75000"/>
                  </a:schemeClr>
                </a:solidFill>
                <a:latin typeface="Century Schoolbook" charset="0"/>
                <a:ea typeface="Century Schoolbook" charset="0"/>
                <a:cs typeface="Century Schoolbook" charset="0"/>
              </a:rPr>
              <a:t> </a:t>
            </a:r>
            <a:r>
              <a:rPr kumimoji="1" lang="en-US" altLang="zh-CN" dirty="0" smtClean="0">
                <a:solidFill>
                  <a:schemeClr val="bg1">
                    <a:lumMod val="75000"/>
                  </a:schemeClr>
                </a:solidFill>
                <a:latin typeface="Century Schoolbook" charset="0"/>
                <a:ea typeface="Century Schoolbook" charset="0"/>
                <a:cs typeface="Century Schoolbook" charset="0"/>
              </a:rPr>
              <a:t>presentation</a:t>
            </a:r>
            <a:r>
              <a:rPr kumimoji="1" lang="zh-CN" altLang="en-US" dirty="0" smtClean="0">
                <a:solidFill>
                  <a:schemeClr val="bg1">
                    <a:lumMod val="75000"/>
                  </a:schemeClr>
                </a:solidFill>
                <a:latin typeface="Century Schoolbook" charset="0"/>
                <a:ea typeface="Century Schoolbook" charset="0"/>
                <a:cs typeface="Century Schoolbook" charset="0"/>
              </a:rPr>
              <a:t> </a:t>
            </a:r>
            <a:r>
              <a:rPr kumimoji="1" lang="en-US" altLang="zh-CN" dirty="0" smtClean="0">
                <a:solidFill>
                  <a:schemeClr val="bg1">
                    <a:lumMod val="75000"/>
                  </a:schemeClr>
                </a:solidFill>
                <a:latin typeface="Century Schoolbook" charset="0"/>
                <a:ea typeface="Century Schoolbook" charset="0"/>
                <a:cs typeface="Century Schoolbook" charset="0"/>
              </a:rPr>
              <a:t>will</a:t>
            </a:r>
            <a:r>
              <a:rPr kumimoji="1" lang="zh-CN" altLang="en-US" dirty="0" smtClean="0">
                <a:solidFill>
                  <a:schemeClr val="bg1">
                    <a:lumMod val="75000"/>
                  </a:schemeClr>
                </a:solidFill>
                <a:latin typeface="Century Schoolbook" charset="0"/>
                <a:ea typeface="Century Schoolbook" charset="0"/>
                <a:cs typeface="Century Schoolbook" charset="0"/>
              </a:rPr>
              <a:t> </a:t>
            </a:r>
            <a:r>
              <a:rPr kumimoji="1" lang="en-US" altLang="zh-CN" dirty="0" smtClean="0">
                <a:solidFill>
                  <a:schemeClr val="bg1">
                    <a:lumMod val="75000"/>
                  </a:schemeClr>
                </a:solidFill>
                <a:latin typeface="Century Schoolbook" charset="0"/>
                <a:ea typeface="Century Schoolbook" charset="0"/>
                <a:cs typeface="Century Schoolbook" charset="0"/>
              </a:rPr>
              <a:t>be</a:t>
            </a:r>
            <a:r>
              <a:rPr kumimoji="1" lang="zh-CN" altLang="en-US" dirty="0" smtClean="0">
                <a:solidFill>
                  <a:schemeClr val="bg1">
                    <a:lumMod val="75000"/>
                  </a:schemeClr>
                </a:solidFill>
                <a:latin typeface="Century Schoolbook" charset="0"/>
                <a:ea typeface="Century Schoolbook" charset="0"/>
                <a:cs typeface="Century Schoolbook" charset="0"/>
              </a:rPr>
              <a:t> </a:t>
            </a:r>
            <a:r>
              <a:rPr kumimoji="1" lang="en-US" altLang="zh-CN" dirty="0" smtClean="0">
                <a:solidFill>
                  <a:schemeClr val="bg1">
                    <a:lumMod val="75000"/>
                  </a:schemeClr>
                </a:solidFill>
                <a:latin typeface="Century Schoolbook" charset="0"/>
                <a:ea typeface="Century Schoolbook" charset="0"/>
                <a:cs typeface="Century Schoolbook" charset="0"/>
              </a:rPr>
              <a:t>host</a:t>
            </a:r>
            <a:r>
              <a:rPr kumimoji="1" lang="zh-CN" altLang="en-US" dirty="0" smtClean="0">
                <a:solidFill>
                  <a:schemeClr val="bg1">
                    <a:lumMod val="75000"/>
                  </a:schemeClr>
                </a:solidFill>
                <a:latin typeface="Century Schoolbook" charset="0"/>
                <a:ea typeface="Century Schoolbook" charset="0"/>
                <a:cs typeface="Century Schoolbook" charset="0"/>
              </a:rPr>
              <a:t> </a:t>
            </a:r>
            <a:r>
              <a:rPr kumimoji="1" lang="en-US" altLang="zh-CN" dirty="0" smtClean="0">
                <a:solidFill>
                  <a:schemeClr val="bg1">
                    <a:lumMod val="75000"/>
                  </a:schemeClr>
                </a:solidFill>
                <a:latin typeface="Century Schoolbook" charset="0"/>
                <a:ea typeface="Century Schoolbook" charset="0"/>
                <a:cs typeface="Century Schoolbook" charset="0"/>
              </a:rPr>
              <a:t>by</a:t>
            </a:r>
            <a:r>
              <a:rPr kumimoji="1" lang="zh-CN" altLang="en-US" dirty="0" smtClean="0">
                <a:solidFill>
                  <a:schemeClr val="bg1">
                    <a:lumMod val="75000"/>
                  </a:schemeClr>
                </a:solidFill>
                <a:latin typeface="Century Schoolbook" charset="0"/>
                <a:ea typeface="Century Schoolbook" charset="0"/>
                <a:cs typeface="Century Schoolbook" charset="0"/>
              </a:rPr>
              <a:t> </a:t>
            </a:r>
            <a:r>
              <a:rPr kumimoji="1" lang="en-US" altLang="zh-CN" b="1" dirty="0" smtClean="0">
                <a:solidFill>
                  <a:schemeClr val="bg1">
                    <a:lumMod val="75000"/>
                  </a:schemeClr>
                </a:solidFill>
                <a:latin typeface="Century Schoolbook" charset="0"/>
                <a:ea typeface="Century Schoolbook" charset="0"/>
                <a:cs typeface="Century Schoolbook" charset="0"/>
              </a:rPr>
              <a:t>Jiawei</a:t>
            </a:r>
            <a:r>
              <a:rPr kumimoji="1" lang="zh-CN" altLang="en-US" b="1" dirty="0" smtClean="0">
                <a:solidFill>
                  <a:schemeClr val="bg1">
                    <a:lumMod val="75000"/>
                  </a:schemeClr>
                </a:solidFill>
                <a:latin typeface="Century Schoolbook" charset="0"/>
                <a:ea typeface="Century Schoolbook" charset="0"/>
                <a:cs typeface="Century Schoolbook" charset="0"/>
              </a:rPr>
              <a:t> </a:t>
            </a:r>
            <a:r>
              <a:rPr kumimoji="1" lang="en-US" altLang="zh-CN" b="1" dirty="0" smtClean="0">
                <a:solidFill>
                  <a:schemeClr val="bg1">
                    <a:lumMod val="75000"/>
                  </a:schemeClr>
                </a:solidFill>
                <a:latin typeface="Century Schoolbook" charset="0"/>
                <a:ea typeface="Century Schoolbook" charset="0"/>
                <a:cs typeface="Century Schoolbook" charset="0"/>
              </a:rPr>
              <a:t>Liu</a:t>
            </a:r>
            <a:r>
              <a:rPr kumimoji="1" lang="en-US" altLang="zh-CN" dirty="0" smtClean="0">
                <a:solidFill>
                  <a:schemeClr val="bg1">
                    <a:lumMod val="75000"/>
                  </a:schemeClr>
                </a:solidFill>
                <a:latin typeface="Century Schoolbook" charset="0"/>
                <a:ea typeface="Century Schoolbook" charset="0"/>
                <a:cs typeface="Century Schoolbook" charset="0"/>
              </a:rPr>
              <a:t>.</a:t>
            </a:r>
            <a:endParaRPr kumimoji="1" lang="zh-CN" altLang="en-US" dirty="0">
              <a:solidFill>
                <a:schemeClr val="bg1">
                  <a:lumMod val="75000"/>
                </a:schemeClr>
              </a:solidFill>
              <a:latin typeface="Century Schoolbook" charset="0"/>
              <a:ea typeface="Century Schoolbook" charset="0"/>
              <a:cs typeface="Century Schoolbook" charset="0"/>
            </a:endParaRPr>
          </a:p>
        </p:txBody>
      </p:sp>
    </p:spTree>
    <p:extLst>
      <p:ext uri="{BB962C8B-B14F-4D97-AF65-F5344CB8AC3E}">
        <p14:creationId xmlns:p14="http://schemas.microsoft.com/office/powerpoint/2010/main" val="9502670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smtClean="0">
                <a:latin typeface="Century Schoolbook" charset="0"/>
                <a:ea typeface="Century Schoolbook" charset="0"/>
                <a:cs typeface="Century Schoolbook" charset="0"/>
              </a:rPr>
              <a:t>忙碌搜索算法</a:t>
            </a:r>
            <a:r>
              <a:rPr kumimoji="1" lang="zh-CN" altLang="en-US" sz="1600" strike="sngStrike" dirty="0" smtClean="0">
                <a:latin typeface="Century Schoolbook" charset="0"/>
                <a:ea typeface="Century Schoolbook" charset="0"/>
                <a:cs typeface="Century Schoolbook" charset="0"/>
              </a:rPr>
              <a:t>（临时给我们的算法起的名字。。。）</a:t>
            </a:r>
            <a:endParaRPr kumimoji="1" lang="zh-CN" altLang="en-US" sz="1600" strike="sngStrike" dirty="0">
              <a:latin typeface="Century Schoolbook" charset="0"/>
              <a:ea typeface="Century Schoolbook" charset="0"/>
              <a:cs typeface="Century Schoolbook" charset="0"/>
            </a:endParaRPr>
          </a:p>
        </p:txBody>
      </p:sp>
      <p:sp>
        <p:nvSpPr>
          <p:cNvPr id="3" name="内容占位符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b="1" dirty="0" smtClean="0">
                <a:latin typeface="Century Schoolbook" charset="0"/>
                <a:ea typeface="Century Schoolbook" charset="0"/>
                <a:cs typeface="Century Schoolbook" charset="0"/>
              </a:rPr>
              <a:t>Rethink</a:t>
            </a:r>
            <a:r>
              <a:rPr kumimoji="1" lang="zh-CN" altLang="en-US" b="1" dirty="0" smtClean="0">
                <a:latin typeface="Century Schoolbook" charset="0"/>
                <a:ea typeface="Century Schoolbook" charset="0"/>
                <a:cs typeface="Century Schoolbook" charset="0"/>
              </a:rPr>
              <a:t> </a:t>
            </a:r>
            <a:r>
              <a:rPr kumimoji="1" lang="en-US" altLang="zh-CN" b="1" dirty="0" smtClean="0">
                <a:latin typeface="Century Schoolbook" charset="0"/>
                <a:ea typeface="Century Schoolbook" charset="0"/>
                <a:cs typeface="Century Schoolbook" charset="0"/>
              </a:rPr>
              <a:t>the</a:t>
            </a:r>
            <a:r>
              <a:rPr kumimoji="1" lang="zh-CN" altLang="en-US" b="1" dirty="0" smtClean="0">
                <a:latin typeface="Century Schoolbook" charset="0"/>
                <a:ea typeface="Century Schoolbook" charset="0"/>
                <a:cs typeface="Century Schoolbook" charset="0"/>
              </a:rPr>
              <a:t> </a:t>
            </a:r>
            <a:r>
              <a:rPr kumimoji="1" lang="en-US" altLang="zh-CN" b="1" dirty="0" smtClean="0">
                <a:latin typeface="Century Schoolbook" charset="0"/>
                <a:ea typeface="Century Schoolbook" charset="0"/>
                <a:cs typeface="Century Schoolbook" charset="0"/>
              </a:rPr>
              <a:t>problem:</a:t>
            </a:r>
          </a:p>
          <a:p>
            <a:pPr marL="0" marR="0" lvl="0" indent="0" defTabSz="914400" eaLnBrk="1" fontAlgn="auto" latinLnBrk="0" hangingPunct="1">
              <a:lnSpc>
                <a:spcPct val="100000"/>
              </a:lnSpc>
              <a:spcBef>
                <a:spcPts val="0"/>
              </a:spcBef>
              <a:spcAft>
                <a:spcPts val="0"/>
              </a:spcAft>
              <a:buClrTx/>
              <a:buSzTx/>
              <a:buFontTx/>
              <a:buNone/>
              <a:tabLst/>
              <a:defRPr/>
            </a:pPr>
            <a:endParaRPr kumimoji="1" lang="en-US" altLang="zh-CN" b="1" dirty="0" smtClean="0">
              <a:latin typeface="Century Schoolbook" charset="0"/>
              <a:ea typeface="Century Schoolbook" charset="0"/>
              <a:cs typeface="Century Schoolbook"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b="1" u="sng" dirty="0" smtClean="0">
                <a:latin typeface="Century Schoolbook" charset="0"/>
                <a:ea typeface="Century Schoolbook" charset="0"/>
                <a:cs typeface="Century Schoolbook" charset="0"/>
              </a:rPr>
              <a:t>两个对象</a:t>
            </a:r>
            <a:r>
              <a:rPr kumimoji="1" lang="zh-CN" altLang="en-US" u="sng" dirty="0" smtClean="0">
                <a:latin typeface="Century Schoolbook" charset="0"/>
                <a:ea typeface="Century Schoolbook" charset="0"/>
                <a:cs typeface="Century Schoolbook" charset="0"/>
              </a:rPr>
              <a:t>：</a:t>
            </a:r>
            <a:r>
              <a:rPr kumimoji="1" lang="en-US" altLang="zh-CN" u="sng" dirty="0" smtClean="0">
                <a:latin typeface="Century Schoolbook" charset="0"/>
                <a:ea typeface="Century Schoolbook" charset="0"/>
                <a:cs typeface="Century Schoolbook" charset="0"/>
              </a:rPr>
              <a:t>RGV</a:t>
            </a:r>
            <a:r>
              <a:rPr kumimoji="1" lang="zh-CN" altLang="en-US" u="sng" dirty="0" smtClean="0">
                <a:latin typeface="Century Schoolbook" charset="0"/>
                <a:ea typeface="Century Schoolbook" charset="0"/>
                <a:cs typeface="Century Schoolbook" charset="0"/>
              </a:rPr>
              <a:t> </a:t>
            </a:r>
            <a:r>
              <a:rPr kumimoji="1" lang="en-US" altLang="zh-CN" u="sng" dirty="0" smtClean="0">
                <a:latin typeface="Century Schoolbook" charset="0"/>
                <a:ea typeface="Century Schoolbook" charset="0"/>
                <a:cs typeface="Century Schoolbook" charset="0"/>
              </a:rPr>
              <a:t>&amp;</a:t>
            </a:r>
            <a:r>
              <a:rPr kumimoji="1" lang="zh-CN" altLang="en-US" u="sng" dirty="0" smtClean="0">
                <a:latin typeface="Century Schoolbook" charset="0"/>
                <a:ea typeface="Century Schoolbook" charset="0"/>
                <a:cs typeface="Century Schoolbook" charset="0"/>
              </a:rPr>
              <a:t> </a:t>
            </a:r>
            <a:r>
              <a:rPr kumimoji="1" lang="en-US" altLang="zh-CN" u="sng" dirty="0" smtClean="0">
                <a:latin typeface="Century Schoolbook" charset="0"/>
                <a:ea typeface="Century Schoolbook" charset="0"/>
                <a:cs typeface="Century Schoolbook" charset="0"/>
              </a:rPr>
              <a:t>CNC;</a:t>
            </a:r>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dirty="0">
                <a:latin typeface="Century Schoolbook" charset="0"/>
                <a:ea typeface="Century Schoolbook" charset="0"/>
                <a:cs typeface="Century Schoolbook" charset="0"/>
              </a:rPr>
              <a:t>	</a:t>
            </a:r>
            <a:r>
              <a:rPr kumimoji="1" lang="zh-CN" altLang="en-US" sz="1600" dirty="0" smtClean="0">
                <a:latin typeface="Century Schoolbook" charset="0"/>
                <a:ea typeface="Century Schoolbook" charset="0"/>
                <a:cs typeface="Century Schoolbook" charset="0"/>
              </a:rPr>
              <a:t>对于每个对象他们有不同的状态（</a:t>
            </a:r>
            <a:r>
              <a:rPr kumimoji="1" lang="en-US" altLang="zh-CN" sz="1600" dirty="0" smtClean="0">
                <a:latin typeface="Century Schoolbook" charset="0"/>
                <a:ea typeface="Century Schoolbook" charset="0"/>
                <a:cs typeface="Century Schoolbook" charset="0"/>
              </a:rPr>
              <a:t>RVG</a:t>
            </a:r>
            <a:r>
              <a:rPr kumimoji="1" lang="zh-CN" altLang="en-US" sz="1600" dirty="0">
                <a:latin typeface="Century Schoolbook" charset="0"/>
                <a:ea typeface="Century Schoolbook" charset="0"/>
                <a:cs typeface="Century Schoolbook" charset="0"/>
              </a:rPr>
              <a:t>：</a:t>
            </a:r>
            <a:r>
              <a:rPr kumimoji="1" lang="zh-CN" altLang="en-US" sz="1600" dirty="0" smtClean="0">
                <a:latin typeface="Century Schoolbook" charset="0"/>
                <a:ea typeface="Century Schoolbook" charset="0"/>
                <a:cs typeface="Century Schoolbook" charset="0"/>
              </a:rPr>
              <a:t>运动，上下料；</a:t>
            </a:r>
            <a:r>
              <a:rPr kumimoji="1" lang="en-US" altLang="zh-CN" sz="1600" dirty="0" smtClean="0">
                <a:latin typeface="Century Schoolbook" charset="0"/>
                <a:ea typeface="Century Schoolbook" charset="0"/>
                <a:cs typeface="Century Schoolbook" charset="0"/>
              </a:rPr>
              <a:t>CNC</a:t>
            </a:r>
            <a:r>
              <a:rPr kumimoji="1" lang="zh-CN" altLang="en-US" sz="1600" dirty="0" smtClean="0">
                <a:latin typeface="Century Schoolbook" charset="0"/>
                <a:ea typeface="Century Schoolbook" charset="0"/>
                <a:cs typeface="Century Schoolbook" charset="0"/>
              </a:rPr>
              <a:t>：加工，等待</a:t>
            </a:r>
            <a:r>
              <a:rPr kumimoji="1" lang="en-US" altLang="zh-CN" sz="1600" dirty="0" smtClean="0">
                <a:latin typeface="Century Schoolbook" charset="0"/>
                <a:ea typeface="Century Schoolbook" charset="0"/>
                <a:cs typeface="Century Schoolbook" charset="0"/>
              </a:rPr>
              <a:t>RGV</a:t>
            </a:r>
            <a:r>
              <a:rPr kumimoji="1" lang="zh-CN" altLang="en-US" sz="1600" dirty="0" smtClean="0">
                <a:latin typeface="Century Schoolbook" charset="0"/>
                <a:ea typeface="Century Schoolbook" charset="0"/>
                <a:cs typeface="Century Schoolbook" charset="0"/>
              </a:rPr>
              <a:t>处理），并且他们能做出相应的</a:t>
            </a:r>
            <a:r>
              <a:rPr kumimoji="1" lang="en-US" altLang="zh-CN" sz="1600" dirty="0" smtClean="0">
                <a:latin typeface="Century Schoolbook" charset="0"/>
                <a:ea typeface="Century Schoolbook" charset="0"/>
                <a:cs typeface="Century Schoolbook" charset="0"/>
              </a:rPr>
              <a:t>input</a:t>
            </a:r>
            <a:r>
              <a:rPr kumimoji="1" lang="zh-CN" altLang="en-US" sz="1600" dirty="0" smtClean="0">
                <a:latin typeface="Century Schoolbook" charset="0"/>
                <a:ea typeface="Century Schoolbook" charset="0"/>
                <a:cs typeface="Century Schoolbook" charset="0"/>
              </a:rPr>
              <a:t>（比如说</a:t>
            </a:r>
            <a:r>
              <a:rPr kumimoji="1" lang="en-US" altLang="zh-CN" sz="1600" dirty="0" smtClean="0">
                <a:latin typeface="Century Schoolbook" charset="0"/>
                <a:ea typeface="Century Schoolbook" charset="0"/>
                <a:cs typeface="Century Schoolbook" charset="0"/>
              </a:rPr>
              <a:t>RGV</a:t>
            </a:r>
            <a:r>
              <a:rPr kumimoji="1" lang="zh-CN" altLang="en-US" sz="1600" dirty="0" smtClean="0">
                <a:latin typeface="Century Schoolbook" charset="0"/>
                <a:ea typeface="Century Schoolbook" charset="0"/>
                <a:cs typeface="Century Schoolbook" charset="0"/>
              </a:rPr>
              <a:t>对</a:t>
            </a:r>
            <a:r>
              <a:rPr kumimoji="1" lang="en-US" altLang="zh-CN" sz="1600" dirty="0" smtClean="0">
                <a:latin typeface="Century Schoolbook" charset="0"/>
                <a:ea typeface="Century Schoolbook" charset="0"/>
                <a:cs typeface="Century Schoolbook" charset="0"/>
              </a:rPr>
              <a:t>CNC</a:t>
            </a:r>
            <a:r>
              <a:rPr kumimoji="1" lang="zh-CN" altLang="en-US" sz="1600" dirty="0" smtClean="0">
                <a:latin typeface="Century Schoolbook" charset="0"/>
                <a:ea typeface="Century Schoolbook" charset="0"/>
                <a:cs typeface="Century Schoolbook" charset="0"/>
              </a:rPr>
              <a:t>的上下料对</a:t>
            </a:r>
            <a:r>
              <a:rPr kumimoji="1" lang="en-US" altLang="zh-CN" sz="1600" dirty="0" smtClean="0">
                <a:latin typeface="Century Schoolbook" charset="0"/>
                <a:ea typeface="Century Schoolbook" charset="0"/>
                <a:cs typeface="Century Schoolbook" charset="0"/>
              </a:rPr>
              <a:t>CNC</a:t>
            </a:r>
            <a:r>
              <a:rPr kumimoji="1" lang="zh-CN" altLang="en-US" sz="1600" dirty="0" smtClean="0">
                <a:latin typeface="Century Schoolbook" charset="0"/>
                <a:ea typeface="Century Schoolbook" charset="0"/>
                <a:cs typeface="Century Schoolbook" charset="0"/>
              </a:rPr>
              <a:t>来说可以是一个</a:t>
            </a:r>
            <a:r>
              <a:rPr kumimoji="1" lang="en-US" altLang="zh-CN" sz="1600" dirty="0" smtClean="0">
                <a:latin typeface="Century Schoolbook" charset="0"/>
                <a:ea typeface="Century Schoolbook" charset="0"/>
                <a:cs typeface="Century Schoolbook" charset="0"/>
              </a:rPr>
              <a:t>input</a:t>
            </a:r>
            <a:r>
              <a:rPr kumimoji="1" lang="zh-CN" altLang="en-US" sz="1600" dirty="0" smtClean="0">
                <a:latin typeface="Century Schoolbook" charset="0"/>
                <a:ea typeface="Century Schoolbook" charset="0"/>
                <a:cs typeface="Century Schoolbook" charset="0"/>
              </a:rPr>
              <a:t>），这些</a:t>
            </a:r>
            <a:r>
              <a:rPr kumimoji="1" lang="en-US" altLang="zh-CN" sz="1600" dirty="0" smtClean="0">
                <a:latin typeface="Century Schoolbook" charset="0"/>
                <a:ea typeface="Century Schoolbook" charset="0"/>
                <a:cs typeface="Century Schoolbook" charset="0"/>
              </a:rPr>
              <a:t>input</a:t>
            </a:r>
            <a:r>
              <a:rPr kumimoji="1" lang="zh-CN" altLang="en-US" sz="1600" dirty="0" smtClean="0">
                <a:latin typeface="Century Schoolbook" charset="0"/>
                <a:ea typeface="Century Schoolbook" charset="0"/>
                <a:cs typeface="Century Schoolbook" charset="0"/>
              </a:rPr>
              <a:t>能对这两个对象的状态进行调整，并且能触发它们进行一系列操作。</a:t>
            </a:r>
            <a:endParaRPr kumimoji="1" lang="en-US" altLang="zh-CN" sz="1600" dirty="0" smtClean="0">
              <a:latin typeface="Century Schoolbook" charset="0"/>
              <a:ea typeface="Century Schoolbook" charset="0"/>
              <a:cs typeface="Century Schoolbook"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1" lang="en-US" altLang="zh-CN" sz="1600" dirty="0" smtClean="0">
              <a:latin typeface="Century Schoolbook" charset="0"/>
              <a:ea typeface="Century Schoolbook" charset="0"/>
              <a:cs typeface="Century Schoolbook"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b="1" u="sng" dirty="0" smtClean="0">
                <a:latin typeface="Century Schoolbook" charset="0"/>
                <a:ea typeface="Century Schoolbook" charset="0"/>
                <a:cs typeface="Century Schoolbook" charset="0"/>
              </a:rPr>
              <a:t>一个目标</a:t>
            </a:r>
            <a:r>
              <a:rPr kumimoji="1" lang="zh-CN" altLang="en-US" u="sng" dirty="0" smtClean="0">
                <a:latin typeface="Century Schoolbook" charset="0"/>
                <a:ea typeface="Century Schoolbook" charset="0"/>
                <a:cs typeface="Century Schoolbook" charset="0"/>
              </a:rPr>
              <a:t>：规定时间内的最大加工量</a:t>
            </a:r>
            <a:r>
              <a:rPr kumimoji="1" lang="en-US" altLang="zh-CN" u="sng" dirty="0" smtClean="0">
                <a:latin typeface="Century Schoolbook" charset="0"/>
                <a:ea typeface="Century Schoolbook" charset="0"/>
                <a:cs typeface="Century Schoolbook" charset="0"/>
              </a:rPr>
              <a:t>;</a:t>
            </a:r>
          </a:p>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u="sng" dirty="0">
              <a:latin typeface="Century Schoolbook" charset="0"/>
              <a:ea typeface="Century Schoolbook" charset="0"/>
              <a:cs typeface="Century Schoolbook" charset="0"/>
            </a:endParaRPr>
          </a:p>
        </p:txBody>
      </p:sp>
      <p:sp>
        <p:nvSpPr>
          <p:cNvPr id="4" name="文本框 3"/>
          <p:cNvSpPr txBox="1"/>
          <p:nvPr/>
        </p:nvSpPr>
        <p:spPr>
          <a:xfrm>
            <a:off x="628650" y="1069137"/>
            <a:ext cx="5689378" cy="300082"/>
          </a:xfrm>
          <a:prstGeom prst="rect">
            <a:avLst/>
          </a:prstGeom>
          <a:noFill/>
        </p:spPr>
        <p:txBody>
          <a:bodyPr wrap="none" rtlCol="0">
            <a:spAutoFit/>
          </a:bodyPr>
          <a:lstStyle/>
          <a:p>
            <a:pPr lvl="0"/>
            <a:r>
              <a:rPr kumimoji="1" lang="en-US" altLang="zh-CN" dirty="0" smtClean="0">
                <a:solidFill>
                  <a:schemeClr val="bg1">
                    <a:lumMod val="65000"/>
                  </a:schemeClr>
                </a:solidFill>
                <a:latin typeface="Century Schoolbook" charset="0"/>
                <a:ea typeface="Century Schoolbook" charset="0"/>
                <a:cs typeface="Century Schoolbook" charset="0"/>
              </a:rPr>
              <a:t>A</a:t>
            </a:r>
            <a:r>
              <a:rPr kumimoji="1" lang="zh-CN" altLang="en-US" dirty="0" smtClean="0">
                <a:solidFill>
                  <a:schemeClr val="bg1">
                    <a:lumMod val="65000"/>
                  </a:schemeClr>
                </a:solidFill>
                <a:latin typeface="Century Schoolbook" charset="0"/>
                <a:ea typeface="Century Schoolbook" charset="0"/>
                <a:cs typeface="Century Schoolbook" charset="0"/>
              </a:rPr>
              <a:t> </a:t>
            </a:r>
            <a:r>
              <a:rPr kumimoji="1" lang="en-US" altLang="zh-CN" dirty="0">
                <a:solidFill>
                  <a:schemeClr val="bg1">
                    <a:lumMod val="65000"/>
                  </a:schemeClr>
                </a:solidFill>
                <a:latin typeface="Century Schoolbook" charset="0"/>
                <a:ea typeface="Century Schoolbook" charset="0"/>
                <a:cs typeface="Century Schoolbook" charset="0"/>
              </a:rPr>
              <a:t>better</a:t>
            </a:r>
            <a:r>
              <a:rPr kumimoji="1" lang="zh-CN" altLang="en-US" dirty="0">
                <a:solidFill>
                  <a:schemeClr val="bg1">
                    <a:lumMod val="65000"/>
                  </a:schemeClr>
                </a:solidFill>
                <a:latin typeface="Century Schoolbook" charset="0"/>
                <a:ea typeface="Century Schoolbook" charset="0"/>
                <a:cs typeface="Century Schoolbook" charset="0"/>
              </a:rPr>
              <a:t> </a:t>
            </a:r>
            <a:r>
              <a:rPr kumimoji="1" lang="en-US" altLang="zh-CN" dirty="0">
                <a:solidFill>
                  <a:schemeClr val="bg1">
                    <a:lumMod val="65000"/>
                  </a:schemeClr>
                </a:solidFill>
                <a:latin typeface="Century Schoolbook" charset="0"/>
                <a:ea typeface="Century Schoolbook" charset="0"/>
                <a:cs typeface="Century Schoolbook" charset="0"/>
              </a:rPr>
              <a:t>algorithm</a:t>
            </a:r>
            <a:r>
              <a:rPr kumimoji="1" lang="zh-CN" altLang="en-US" dirty="0">
                <a:solidFill>
                  <a:schemeClr val="bg1">
                    <a:lumMod val="65000"/>
                  </a:schemeClr>
                </a:solidFill>
                <a:latin typeface="Century Schoolbook" charset="0"/>
                <a:ea typeface="Century Schoolbook" charset="0"/>
                <a:cs typeface="Century Schoolbook" charset="0"/>
              </a:rPr>
              <a:t> </a:t>
            </a:r>
            <a:r>
              <a:rPr kumimoji="1" lang="en-US" altLang="zh-CN" dirty="0">
                <a:solidFill>
                  <a:schemeClr val="bg1">
                    <a:lumMod val="65000"/>
                  </a:schemeClr>
                </a:solidFill>
                <a:latin typeface="Century Schoolbook" charset="0"/>
                <a:ea typeface="Century Schoolbook" charset="0"/>
                <a:cs typeface="Century Schoolbook" charset="0"/>
              </a:rPr>
              <a:t>thought</a:t>
            </a:r>
            <a:r>
              <a:rPr kumimoji="1" lang="zh-CN" altLang="en-US" dirty="0">
                <a:solidFill>
                  <a:schemeClr val="bg1">
                    <a:lumMod val="65000"/>
                  </a:schemeClr>
                </a:solidFill>
                <a:latin typeface="Century Schoolbook" charset="0"/>
                <a:ea typeface="Century Schoolbook" charset="0"/>
                <a:cs typeface="Century Schoolbook" charset="0"/>
              </a:rPr>
              <a:t> </a:t>
            </a:r>
            <a:r>
              <a:rPr kumimoji="1" lang="en-US" altLang="zh-CN" dirty="0">
                <a:solidFill>
                  <a:schemeClr val="bg1">
                    <a:lumMod val="65000"/>
                  </a:schemeClr>
                </a:solidFill>
                <a:latin typeface="Century Schoolbook" charset="0"/>
                <a:ea typeface="Century Schoolbook" charset="0"/>
                <a:cs typeface="Century Schoolbook" charset="0"/>
              </a:rPr>
              <a:t>totally</a:t>
            </a:r>
            <a:r>
              <a:rPr kumimoji="1" lang="zh-CN" altLang="en-US" dirty="0">
                <a:solidFill>
                  <a:schemeClr val="bg1">
                    <a:lumMod val="65000"/>
                  </a:schemeClr>
                </a:solidFill>
                <a:latin typeface="Century Schoolbook" charset="0"/>
                <a:ea typeface="Century Schoolbook" charset="0"/>
                <a:cs typeface="Century Schoolbook" charset="0"/>
              </a:rPr>
              <a:t> </a:t>
            </a:r>
            <a:r>
              <a:rPr kumimoji="1" lang="en-US" altLang="zh-CN" dirty="0">
                <a:solidFill>
                  <a:schemeClr val="bg1">
                    <a:lumMod val="65000"/>
                  </a:schemeClr>
                </a:solidFill>
                <a:latin typeface="Century Schoolbook" charset="0"/>
                <a:ea typeface="Century Schoolbook" charset="0"/>
                <a:cs typeface="Century Schoolbook" charset="0"/>
              </a:rPr>
              <a:t>by</a:t>
            </a:r>
            <a:r>
              <a:rPr kumimoji="1" lang="zh-CN" altLang="en-US" dirty="0">
                <a:solidFill>
                  <a:schemeClr val="bg1">
                    <a:lumMod val="65000"/>
                  </a:schemeClr>
                </a:solidFill>
                <a:latin typeface="Century Schoolbook" charset="0"/>
                <a:ea typeface="Century Schoolbook" charset="0"/>
                <a:cs typeface="Century Schoolbook" charset="0"/>
              </a:rPr>
              <a:t> </a:t>
            </a:r>
            <a:r>
              <a:rPr kumimoji="1" lang="en-US" altLang="zh-CN" dirty="0">
                <a:solidFill>
                  <a:schemeClr val="bg1">
                    <a:lumMod val="65000"/>
                  </a:schemeClr>
                </a:solidFill>
                <a:latin typeface="Century Schoolbook" charset="0"/>
                <a:ea typeface="Century Schoolbook" charset="0"/>
                <a:cs typeface="Century Schoolbook" charset="0"/>
              </a:rPr>
              <a:t>myself</a:t>
            </a:r>
            <a:r>
              <a:rPr kumimoji="1" lang="zh-CN" altLang="en-US" dirty="0">
                <a:solidFill>
                  <a:schemeClr val="bg1">
                    <a:lumMod val="65000"/>
                  </a:schemeClr>
                </a:solidFill>
                <a:latin typeface="Century Schoolbook" charset="0"/>
                <a:ea typeface="Century Schoolbook" charset="0"/>
                <a:cs typeface="Century Schoolbook" charset="0"/>
              </a:rPr>
              <a:t> </a:t>
            </a:r>
            <a:r>
              <a:rPr kumimoji="1" lang="en-US" altLang="zh-CN" dirty="0">
                <a:solidFill>
                  <a:schemeClr val="bg1">
                    <a:lumMod val="65000"/>
                  </a:schemeClr>
                </a:solidFill>
                <a:latin typeface="Century Schoolbook" charset="0"/>
                <a:ea typeface="Century Schoolbook" charset="0"/>
                <a:cs typeface="Century Schoolbook" charset="0"/>
              </a:rPr>
              <a:t>without</a:t>
            </a:r>
            <a:r>
              <a:rPr kumimoji="1" lang="zh-CN" altLang="en-US" dirty="0">
                <a:solidFill>
                  <a:schemeClr val="bg1">
                    <a:lumMod val="65000"/>
                  </a:schemeClr>
                </a:solidFill>
                <a:latin typeface="Century Schoolbook" charset="0"/>
                <a:ea typeface="Century Schoolbook" charset="0"/>
                <a:cs typeface="Century Schoolbook" charset="0"/>
              </a:rPr>
              <a:t> </a:t>
            </a:r>
            <a:r>
              <a:rPr kumimoji="1" lang="en-US" altLang="zh-CN" dirty="0">
                <a:solidFill>
                  <a:schemeClr val="bg1">
                    <a:lumMod val="65000"/>
                  </a:schemeClr>
                </a:solidFill>
                <a:latin typeface="Century Schoolbook" charset="0"/>
                <a:ea typeface="Century Schoolbook" charset="0"/>
                <a:cs typeface="Century Schoolbook" charset="0"/>
              </a:rPr>
              <a:t>any</a:t>
            </a:r>
            <a:r>
              <a:rPr kumimoji="1" lang="zh-CN" altLang="en-US" dirty="0">
                <a:solidFill>
                  <a:schemeClr val="bg1">
                    <a:lumMod val="65000"/>
                  </a:schemeClr>
                </a:solidFill>
                <a:latin typeface="Century Schoolbook" charset="0"/>
                <a:ea typeface="Century Schoolbook" charset="0"/>
                <a:cs typeface="Century Schoolbook" charset="0"/>
              </a:rPr>
              <a:t> </a:t>
            </a:r>
            <a:r>
              <a:rPr kumimoji="1" lang="en-US" altLang="zh-CN" dirty="0">
                <a:solidFill>
                  <a:schemeClr val="bg1">
                    <a:lumMod val="65000"/>
                  </a:schemeClr>
                </a:solidFill>
                <a:latin typeface="Century Schoolbook" charset="0"/>
                <a:ea typeface="Century Schoolbook" charset="0"/>
                <a:cs typeface="Century Schoolbook" charset="0"/>
              </a:rPr>
              <a:t>reference</a:t>
            </a:r>
            <a:r>
              <a:rPr kumimoji="1" lang="en-US" altLang="zh-CN" dirty="0" smtClean="0">
                <a:solidFill>
                  <a:schemeClr val="bg1">
                    <a:lumMod val="65000"/>
                  </a:schemeClr>
                </a:solidFill>
                <a:latin typeface="Century Schoolbook" charset="0"/>
                <a:ea typeface="Century Schoolbook" charset="0"/>
                <a:cs typeface="Century Schoolbook" charset="0"/>
              </a:rPr>
              <a:t>.</a:t>
            </a:r>
            <a:endParaRPr kumimoji="1" lang="zh-CN" altLang="en-US" dirty="0">
              <a:solidFill>
                <a:schemeClr val="bg1">
                  <a:lumMod val="65000"/>
                </a:schemeClr>
              </a:solidFill>
              <a:latin typeface="Century Schoolbook" charset="0"/>
              <a:ea typeface="Century Schoolbook" charset="0"/>
              <a:cs typeface="Century Schoolbook" charset="0"/>
            </a:endParaRPr>
          </a:p>
        </p:txBody>
      </p:sp>
    </p:spTree>
    <p:extLst>
      <p:ext uri="{BB962C8B-B14F-4D97-AF65-F5344CB8AC3E}">
        <p14:creationId xmlns:p14="http://schemas.microsoft.com/office/powerpoint/2010/main" val="1935243065"/>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sz="2400" dirty="0" smtClean="0"/>
              <a:t>大家都玩过游戏，但是你们知道吗</a:t>
            </a:r>
            <a:r>
              <a:rPr kumimoji="1" lang="en-US" altLang="zh-CN" sz="2400" dirty="0" smtClean="0"/>
              <a:t/>
            </a:r>
            <a:br>
              <a:rPr kumimoji="1" lang="en-US" altLang="zh-CN" sz="2400" dirty="0" smtClean="0"/>
            </a:br>
            <a:r>
              <a:rPr kumimoji="1" lang="en-US" altLang="zh-CN" sz="2400" dirty="0" smtClean="0"/>
              <a:t>——</a:t>
            </a:r>
            <a:r>
              <a:rPr kumimoji="1" lang="zh-CN" altLang="en-US" sz="2400" dirty="0" smtClean="0"/>
              <a:t>游戏的设计也基于数学模型</a:t>
            </a:r>
            <a:endParaRPr kumimoji="1" lang="zh-CN" altLang="en-US" sz="2400" dirty="0"/>
          </a:p>
        </p:txBody>
      </p:sp>
      <p:sp>
        <p:nvSpPr>
          <p:cNvPr id="3" name="内容占位符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dirty="0" smtClean="0"/>
              <a:t>首先我们手中有一个</a:t>
            </a:r>
            <a:r>
              <a:rPr kumimoji="1" lang="zh-CN" altLang="en-US" b="1" dirty="0" smtClean="0"/>
              <a:t>问题</a:t>
            </a:r>
            <a:endParaRPr kumimoji="1" lang="en-US" altLang="zh-CN" b="1" dirty="0" smtClean="0"/>
          </a:p>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dirty="0" smtClean="0"/>
              <a:t>我们想解决他，但是不好解决他 </a:t>
            </a:r>
            <a:r>
              <a:rPr kumimoji="1" lang="en-US" altLang="zh-CN" dirty="0" smtClean="0"/>
              <a:t>—&gt;</a:t>
            </a:r>
            <a:r>
              <a:rPr kumimoji="1" lang="zh-CN" altLang="en-US" dirty="0" smtClean="0"/>
              <a:t> 我们需要工具（数学模型）。</a:t>
            </a:r>
            <a:endParaRPr kumimoji="1" lang="en-US" altLang="zh-CN" dirty="0" smtClean="0"/>
          </a:p>
          <a:p>
            <a:pPr marL="0" marR="0" lvl="0" indent="0" defTabSz="914400" eaLnBrk="1" fontAlgn="auto" latinLnBrk="0" hangingPunct="1">
              <a:lnSpc>
                <a:spcPct val="100000"/>
              </a:lnSpc>
              <a:spcBef>
                <a:spcPts val="0"/>
              </a:spcBef>
              <a:spcAft>
                <a:spcPts val="0"/>
              </a:spcAft>
              <a:buClrTx/>
              <a:buSzTx/>
              <a:buFontTx/>
              <a:buNone/>
              <a:tabLst/>
              <a:defRPr/>
            </a:pPr>
            <a:endParaRPr kumimoji="1" lang="en-US" altLang="zh-CN" dirty="0"/>
          </a:p>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dirty="0" smtClean="0"/>
              <a:t>比如我们想建立一个学生成绩管理系统 </a:t>
            </a:r>
            <a:r>
              <a:rPr kumimoji="1" lang="en-US" altLang="zh-CN" dirty="0" smtClean="0"/>
              <a:t>-&gt;</a:t>
            </a:r>
            <a:r>
              <a:rPr kumimoji="1" lang="zh-CN" altLang="en-US" dirty="0" smtClean="0"/>
              <a:t> 选择合适的</a:t>
            </a:r>
            <a:r>
              <a:rPr kumimoji="1" lang="zh-CN" altLang="en-US" b="1" dirty="0" smtClean="0"/>
              <a:t>数据结构</a:t>
            </a:r>
            <a:r>
              <a:rPr kumimoji="1" lang="zh-CN" altLang="en-US" dirty="0" smtClean="0"/>
              <a:t>能很大程度的帮助我们思考和解决问题。</a:t>
            </a:r>
            <a:endParaRPr kumimoji="1" lang="en-US" altLang="zh-CN" dirty="0" smtClean="0"/>
          </a:p>
          <a:p>
            <a:pPr marL="0" marR="0" lvl="0" indent="0" defTabSz="914400" eaLnBrk="1" fontAlgn="auto" latinLnBrk="0" hangingPunct="1">
              <a:lnSpc>
                <a:spcPct val="100000"/>
              </a:lnSpc>
              <a:spcBef>
                <a:spcPts val="0"/>
              </a:spcBef>
              <a:spcAft>
                <a:spcPts val="0"/>
              </a:spcAft>
              <a:buClrTx/>
              <a:buSzTx/>
              <a:buFontTx/>
              <a:buNone/>
              <a:tabLst/>
              <a:defRPr/>
            </a:pPr>
            <a:endParaRPr kumimoji="1" lang="en-US" altLang="zh-CN" dirty="0"/>
          </a:p>
          <a:p>
            <a:pPr marL="0" lvl="0" indent="0" defTabSz="914400">
              <a:lnSpc>
                <a:spcPct val="100000"/>
              </a:lnSpc>
              <a:spcBef>
                <a:spcPts val="0"/>
              </a:spcBef>
              <a:buNone/>
            </a:pPr>
            <a:r>
              <a:rPr kumimoji="1" lang="zh-CN" altLang="en-US" dirty="0" smtClean="0"/>
              <a:t>设计游戏也是如此，如果你做过一些简单的游戏，</a:t>
            </a:r>
            <a:r>
              <a:rPr kumimoji="1" lang="zh-CN" altLang="en-US" strike="sngStrike" dirty="0" smtClean="0"/>
              <a:t>或者说你学过</a:t>
            </a:r>
            <a:r>
              <a:rPr kumimoji="1" lang="zh-CN" altLang="en-US" b="1" strike="sngStrike" dirty="0" smtClean="0"/>
              <a:t>数字逻辑</a:t>
            </a:r>
            <a:r>
              <a:rPr kumimoji="1" lang="zh-CN" altLang="en-US" dirty="0" smtClean="0"/>
              <a:t>，那么你应该知道</a:t>
            </a:r>
            <a:r>
              <a:rPr kumimoji="1" lang="en-US" altLang="zh-CN" dirty="0" smtClean="0"/>
              <a:t>FSM</a:t>
            </a:r>
            <a:r>
              <a:rPr kumimoji="1" lang="zh-CN" altLang="en-US" dirty="0" smtClean="0"/>
              <a:t>（</a:t>
            </a:r>
            <a:r>
              <a:rPr kumimoji="1" lang="en-US" altLang="zh-CN" dirty="0" err="1" smtClean="0"/>
              <a:t>Finited</a:t>
            </a:r>
            <a:r>
              <a:rPr kumimoji="1" lang="zh-CN" altLang="en-US" dirty="0" smtClean="0"/>
              <a:t> </a:t>
            </a:r>
            <a:r>
              <a:rPr kumimoji="1" lang="en-US" altLang="zh-CN" dirty="0" smtClean="0"/>
              <a:t>State</a:t>
            </a:r>
            <a:r>
              <a:rPr kumimoji="1" lang="zh-CN" altLang="en-US" dirty="0" smtClean="0"/>
              <a:t>  </a:t>
            </a:r>
            <a:r>
              <a:rPr kumimoji="1" lang="en-US" altLang="zh-CN" dirty="0" smtClean="0"/>
              <a:t>Machine</a:t>
            </a:r>
            <a:r>
              <a:rPr kumimoji="1" lang="zh-CN" altLang="en-US" dirty="0" smtClean="0"/>
              <a:t>），即</a:t>
            </a:r>
            <a:r>
              <a:rPr kumimoji="1" lang="zh-CN" altLang="en-US" b="1" dirty="0" smtClean="0"/>
              <a:t>有限状态机</a:t>
            </a:r>
            <a:r>
              <a:rPr kumimoji="1" lang="zh-CN" altLang="en-US" dirty="0" smtClean="0"/>
              <a:t>。</a:t>
            </a:r>
            <a:endParaRPr kumimoji="1" lang="zh-CN" altLang="en-US" dirty="0"/>
          </a:p>
        </p:txBody>
      </p:sp>
      <p:pic>
        <p:nvPicPr>
          <p:cNvPr id="5" name="图片 4"/>
          <p:cNvPicPr>
            <a:picLocks noChangeAspect="1"/>
          </p:cNvPicPr>
          <p:nvPr/>
        </p:nvPicPr>
        <p:blipFill>
          <a:blip r:embed="rId2"/>
          <a:stretch>
            <a:fillRect/>
          </a:stretch>
        </p:blipFill>
        <p:spPr>
          <a:xfrm>
            <a:off x="1804774" y="657193"/>
            <a:ext cx="5270500" cy="3225800"/>
          </a:xfrm>
          <a:prstGeom prst="rect">
            <a:avLst/>
          </a:prstGeom>
        </p:spPr>
      </p:pic>
    </p:spTree>
    <p:extLst>
      <p:ext uri="{BB962C8B-B14F-4D97-AF65-F5344CB8AC3E}">
        <p14:creationId xmlns:p14="http://schemas.microsoft.com/office/powerpoint/2010/main" val="8431080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你们玩过</a:t>
            </a:r>
            <a:r>
              <a:rPr kumimoji="1" lang="en-US" altLang="zh-CN" dirty="0" smtClean="0"/>
              <a:t>2048</a:t>
            </a:r>
            <a:r>
              <a:rPr kumimoji="1" lang="zh-CN" altLang="en-US" dirty="0" smtClean="0"/>
              <a:t>吗</a:t>
            </a:r>
            <a:endParaRPr kumimoji="1" lang="zh-CN" altLang="en-US" dirty="0"/>
          </a:p>
        </p:txBody>
      </p:sp>
      <p:sp>
        <p:nvSpPr>
          <p:cNvPr id="3" name="内容占位符 2"/>
          <p:cNvSpPr>
            <a:spLocks noGrp="1"/>
          </p:cNvSpPr>
          <p:nvPr>
            <p:ph idx="1"/>
          </p:nvPr>
        </p:nvSpPr>
        <p:spPr>
          <a:xfrm>
            <a:off x="628650" y="1369219"/>
            <a:ext cx="2501049" cy="563276"/>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b="1" u="sng" dirty="0" smtClean="0"/>
              <a:t>玩家（上帝）视角</a:t>
            </a:r>
            <a:r>
              <a:rPr kumimoji="1" lang="zh-CN" altLang="en-US" b="1" dirty="0" smtClean="0"/>
              <a:t>：</a:t>
            </a:r>
            <a:endParaRPr kumimoji="1" lang="en-US" altLang="zh-CN" b="1" dirty="0" smtClean="0"/>
          </a:p>
        </p:txBody>
      </p:sp>
      <p:pic>
        <p:nvPicPr>
          <p:cNvPr id="4" name="图片 3"/>
          <p:cNvPicPr>
            <a:picLocks noChangeAspect="1"/>
          </p:cNvPicPr>
          <p:nvPr/>
        </p:nvPicPr>
        <p:blipFill>
          <a:blip r:embed="rId2"/>
          <a:stretch>
            <a:fillRect/>
          </a:stretch>
        </p:blipFill>
        <p:spPr>
          <a:xfrm>
            <a:off x="4072379" y="795434"/>
            <a:ext cx="2394932" cy="2205537"/>
          </a:xfrm>
          <a:prstGeom prst="rect">
            <a:avLst/>
          </a:prstGeom>
        </p:spPr>
      </p:pic>
      <p:pic>
        <p:nvPicPr>
          <p:cNvPr id="6" name="图片 5"/>
          <p:cNvPicPr>
            <a:picLocks noChangeAspect="1"/>
          </p:cNvPicPr>
          <p:nvPr/>
        </p:nvPicPr>
        <p:blipFill>
          <a:blip r:embed="rId3"/>
          <a:stretch>
            <a:fillRect/>
          </a:stretch>
        </p:blipFill>
        <p:spPr>
          <a:xfrm>
            <a:off x="628650" y="0"/>
            <a:ext cx="8229600" cy="5143500"/>
          </a:xfrm>
          <a:prstGeom prst="rect">
            <a:avLst/>
          </a:prstGeom>
        </p:spPr>
      </p:pic>
      <p:sp>
        <p:nvSpPr>
          <p:cNvPr id="5" name="文本框 4"/>
          <p:cNvSpPr txBox="1"/>
          <p:nvPr/>
        </p:nvSpPr>
        <p:spPr>
          <a:xfrm>
            <a:off x="628650" y="3553905"/>
            <a:ext cx="1954294" cy="415498"/>
          </a:xfrm>
          <a:prstGeom prst="rect">
            <a:avLst/>
          </a:prstGeom>
          <a:noFill/>
        </p:spPr>
        <p:txBody>
          <a:bodyPr wrap="square" rtlCol="0">
            <a:spAutoFit/>
          </a:bodyPr>
          <a:lstStyle/>
          <a:p>
            <a:r>
              <a:rPr kumimoji="1" lang="zh-CN" altLang="en-US" sz="2100" b="1" u="sng" dirty="0" smtClean="0"/>
              <a:t>程序员视角</a:t>
            </a:r>
            <a:endParaRPr kumimoji="1" lang="zh-CN" altLang="en-US" sz="2100" b="1" u="sng" dirty="0"/>
          </a:p>
        </p:txBody>
      </p:sp>
      <p:sp>
        <p:nvSpPr>
          <p:cNvPr id="7" name="文本框 6"/>
          <p:cNvSpPr txBox="1"/>
          <p:nvPr/>
        </p:nvSpPr>
        <p:spPr>
          <a:xfrm>
            <a:off x="4133652" y="2261243"/>
            <a:ext cx="5096267" cy="1708160"/>
          </a:xfrm>
          <a:prstGeom prst="rect">
            <a:avLst/>
          </a:prstGeom>
          <a:noFill/>
        </p:spPr>
        <p:txBody>
          <a:bodyPr wrap="none" rtlCol="0">
            <a:spAutoFit/>
          </a:bodyPr>
          <a:lstStyle/>
          <a:p>
            <a:r>
              <a:rPr kumimoji="1" lang="zh-CN" altLang="en-US" dirty="0" smtClean="0">
                <a:latin typeface="Century Schoolbook" charset="0"/>
                <a:ea typeface="Century Schoolbook" charset="0"/>
                <a:cs typeface="Century Schoolbook" charset="0"/>
              </a:rPr>
              <a:t>通过</a:t>
            </a:r>
            <a:r>
              <a:rPr kumimoji="1" lang="en-US" altLang="zh-CN" dirty="0" smtClean="0">
                <a:latin typeface="Century Schoolbook" charset="0"/>
                <a:ea typeface="Century Schoolbook" charset="0"/>
                <a:cs typeface="Century Schoolbook" charset="0"/>
              </a:rPr>
              <a:t>FSM</a:t>
            </a:r>
            <a:r>
              <a:rPr kumimoji="1" lang="zh-CN" altLang="en-US" dirty="0" smtClean="0">
                <a:latin typeface="Century Schoolbook" charset="0"/>
                <a:ea typeface="Century Schoolbook" charset="0"/>
                <a:cs typeface="Century Schoolbook" charset="0"/>
              </a:rPr>
              <a:t>，我们把游戏、棋盘等抽象成一个个对象（</a:t>
            </a:r>
            <a:r>
              <a:rPr kumimoji="1" lang="en-US" altLang="zh-CN" dirty="0" smtClean="0">
                <a:latin typeface="Century Schoolbook" charset="0"/>
                <a:ea typeface="Century Schoolbook" charset="0"/>
                <a:cs typeface="Century Schoolbook" charset="0"/>
              </a:rPr>
              <a:t>object</a:t>
            </a:r>
            <a:r>
              <a:rPr kumimoji="1" lang="zh-CN" altLang="en-US" dirty="0" smtClean="0">
                <a:latin typeface="Century Schoolbook" charset="0"/>
                <a:ea typeface="Century Schoolbook" charset="0"/>
                <a:cs typeface="Century Schoolbook" charset="0"/>
              </a:rPr>
              <a:t>）</a:t>
            </a:r>
            <a:endParaRPr kumimoji="1" lang="en-US" altLang="zh-CN" dirty="0" smtClean="0">
              <a:latin typeface="Century Schoolbook" charset="0"/>
              <a:ea typeface="Century Schoolbook" charset="0"/>
              <a:cs typeface="Century Schoolbook" charset="0"/>
            </a:endParaRPr>
          </a:p>
          <a:p>
            <a:r>
              <a:rPr kumimoji="1" lang="zh-CN" altLang="en-US" dirty="0" smtClean="0">
                <a:latin typeface="Century Schoolbook" charset="0"/>
                <a:ea typeface="Century Schoolbook" charset="0"/>
                <a:cs typeface="Century Schoolbook" charset="0"/>
              </a:rPr>
              <a:t>然后画出他们的状态图，这样会让我们的实现变得非常有条理。</a:t>
            </a:r>
            <a:endParaRPr kumimoji="1" lang="en-US" altLang="zh-CN" dirty="0" smtClean="0">
              <a:latin typeface="Century Schoolbook" charset="0"/>
              <a:ea typeface="Century Schoolbook" charset="0"/>
              <a:cs typeface="Century Schoolbook" charset="0"/>
            </a:endParaRPr>
          </a:p>
          <a:p>
            <a:endParaRPr kumimoji="1" lang="en-US" altLang="zh-CN" dirty="0">
              <a:latin typeface="Century Schoolbook" charset="0"/>
              <a:ea typeface="Century Schoolbook" charset="0"/>
              <a:cs typeface="Century Schoolbook" charset="0"/>
            </a:endParaRPr>
          </a:p>
          <a:p>
            <a:r>
              <a:rPr kumimoji="1" lang="zh-CN" altLang="en-US" dirty="0" smtClean="0">
                <a:latin typeface="Century Schoolbook" charset="0"/>
                <a:ea typeface="Century Schoolbook" charset="0"/>
                <a:cs typeface="Century Schoolbook" charset="0"/>
              </a:rPr>
              <a:t>有限状态机这个模型本身没什么特别，只是把事物各种状态、</a:t>
            </a:r>
            <a:endParaRPr kumimoji="1" lang="en-US" altLang="zh-CN" dirty="0" smtClean="0">
              <a:latin typeface="Century Schoolbook" charset="0"/>
              <a:ea typeface="Century Schoolbook" charset="0"/>
              <a:cs typeface="Century Schoolbook" charset="0"/>
            </a:endParaRPr>
          </a:p>
          <a:p>
            <a:r>
              <a:rPr kumimoji="1" lang="zh-CN" altLang="en-US" dirty="0" smtClean="0">
                <a:latin typeface="Century Schoolbook" charset="0"/>
                <a:ea typeface="Century Schoolbook" charset="0"/>
                <a:cs typeface="Century Schoolbook" charset="0"/>
              </a:rPr>
              <a:t>行为抽象成了一个状态图。其核心作用是</a:t>
            </a:r>
            <a:r>
              <a:rPr kumimoji="1" lang="zh-CN" altLang="en-US" sz="2400" b="1" u="sng" dirty="0" smtClean="0">
                <a:latin typeface="Century Schoolbook" charset="0"/>
                <a:ea typeface="Century Schoolbook" charset="0"/>
                <a:cs typeface="Century Schoolbook" charset="0"/>
              </a:rPr>
              <a:t>简化分析</a:t>
            </a:r>
            <a:r>
              <a:rPr kumimoji="1" lang="zh-CN" altLang="en-US" b="1" dirty="0" smtClean="0">
                <a:latin typeface="Century Schoolbook" charset="0"/>
                <a:ea typeface="Century Schoolbook" charset="0"/>
                <a:cs typeface="Century Schoolbook" charset="0"/>
              </a:rPr>
              <a:t>。</a:t>
            </a:r>
            <a:endParaRPr kumimoji="1" lang="en-US" altLang="zh-CN" b="1" dirty="0" smtClean="0">
              <a:latin typeface="Century Schoolbook" charset="0"/>
              <a:ea typeface="Century Schoolbook" charset="0"/>
              <a:cs typeface="Century Schoolbook" charset="0"/>
            </a:endParaRPr>
          </a:p>
          <a:p>
            <a:endParaRPr kumimoji="1" lang="en-US" altLang="zh-CN" b="1" dirty="0">
              <a:latin typeface="Century Schoolbook" charset="0"/>
              <a:ea typeface="Century Schoolbook" charset="0"/>
              <a:cs typeface="Century Schoolbook" charset="0"/>
            </a:endParaRPr>
          </a:p>
          <a:p>
            <a:r>
              <a:rPr kumimoji="1" lang="zh-CN" altLang="en-US" b="1" dirty="0" smtClean="0">
                <a:latin typeface="Century Schoolbook" charset="0"/>
                <a:ea typeface="Century Schoolbook" charset="0"/>
                <a:cs typeface="Century Schoolbook" charset="0"/>
              </a:rPr>
              <a:t>当然在写程序的时候，</a:t>
            </a:r>
            <a:r>
              <a:rPr kumimoji="1" lang="en-US" altLang="zh-CN" b="1" dirty="0" smtClean="0">
                <a:latin typeface="Century Schoolbook" charset="0"/>
                <a:ea typeface="Century Schoolbook" charset="0"/>
                <a:cs typeface="Century Schoolbook" charset="0"/>
              </a:rPr>
              <a:t>FSM</a:t>
            </a:r>
            <a:r>
              <a:rPr kumimoji="1" lang="zh-CN" altLang="en-US" b="1" dirty="0" smtClean="0">
                <a:latin typeface="Century Schoolbook" charset="0"/>
                <a:ea typeface="Century Schoolbook" charset="0"/>
                <a:cs typeface="Century Schoolbook" charset="0"/>
              </a:rPr>
              <a:t>能帮助你有条理的写出正确的程序。</a:t>
            </a:r>
            <a:endParaRPr kumimoji="1" lang="zh-CN" altLang="en-US" b="1" dirty="0">
              <a:latin typeface="Century Schoolbook" charset="0"/>
              <a:ea typeface="Century Schoolbook" charset="0"/>
              <a:cs typeface="Century Schoolbook" charset="0"/>
            </a:endParaRPr>
          </a:p>
        </p:txBody>
      </p:sp>
    </p:spTree>
    <p:extLst>
      <p:ext uri="{BB962C8B-B14F-4D97-AF65-F5344CB8AC3E}">
        <p14:creationId xmlns:p14="http://schemas.microsoft.com/office/powerpoint/2010/main" val="11503220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992072" y="4328398"/>
            <a:ext cx="677883" cy="370556"/>
            <a:chOff x="6992070" y="4328397"/>
            <a:chExt cx="677883" cy="370556"/>
          </a:xfrm>
        </p:grpSpPr>
        <p:grpSp>
          <p:nvGrpSpPr>
            <p:cNvPr id="5" name="组合 4"/>
            <p:cNvGrpSpPr/>
            <p:nvPr/>
          </p:nvGrpSpPr>
          <p:grpSpPr>
            <a:xfrm>
              <a:off x="6992070" y="4328397"/>
              <a:ext cx="275466" cy="358793"/>
              <a:chOff x="3326607" y="2279650"/>
              <a:chExt cx="446087" cy="581026"/>
            </a:xfrm>
          </p:grpSpPr>
          <p:sp>
            <p:nvSpPr>
              <p:cNvPr id="16" name="Line 28"/>
              <p:cNvSpPr>
                <a:spLocks noChangeShapeType="1"/>
              </p:cNvSpPr>
              <p:nvPr/>
            </p:nvSpPr>
            <p:spPr bwMode="auto">
              <a:xfrm>
                <a:off x="3328988" y="2859782"/>
                <a:ext cx="230187" cy="0"/>
              </a:xfrm>
              <a:prstGeom prst="line">
                <a:avLst/>
              </a:prstGeom>
              <a:noFill/>
              <a:ln w="6350" cap="rnd">
                <a:solidFill>
                  <a:srgbClr val="12B789"/>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7" name="Line 29"/>
              <p:cNvSpPr>
                <a:spLocks noChangeShapeType="1"/>
              </p:cNvSpPr>
              <p:nvPr/>
            </p:nvSpPr>
            <p:spPr bwMode="auto">
              <a:xfrm>
                <a:off x="3592512" y="2859782"/>
                <a:ext cx="49212" cy="0"/>
              </a:xfrm>
              <a:prstGeom prst="line">
                <a:avLst/>
              </a:prstGeom>
              <a:noFill/>
              <a:ln w="6350" cap="rnd">
                <a:solidFill>
                  <a:srgbClr val="12B789"/>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nvGrpSpPr>
              <p:cNvPr id="18" name="组合 17"/>
              <p:cNvGrpSpPr/>
              <p:nvPr/>
            </p:nvGrpSpPr>
            <p:grpSpPr>
              <a:xfrm>
                <a:off x="3326607" y="2279650"/>
                <a:ext cx="446087" cy="581026"/>
                <a:chOff x="1493838" y="2298700"/>
                <a:chExt cx="446087" cy="581026"/>
              </a:xfrm>
            </p:grpSpPr>
            <p:sp>
              <p:nvSpPr>
                <p:cNvPr id="19" name="Freeform 30"/>
                <p:cNvSpPr/>
                <p:nvPr/>
              </p:nvSpPr>
              <p:spPr bwMode="auto">
                <a:xfrm>
                  <a:off x="1520825" y="2317750"/>
                  <a:ext cx="400050" cy="512763"/>
                </a:xfrm>
                <a:custGeom>
                  <a:avLst/>
                  <a:gdLst>
                    <a:gd name="T0" fmla="*/ 37 w 252"/>
                    <a:gd name="T1" fmla="*/ 323 h 323"/>
                    <a:gd name="T2" fmla="*/ 0 w 252"/>
                    <a:gd name="T3" fmla="*/ 295 h 323"/>
                    <a:gd name="T4" fmla="*/ 215 w 252"/>
                    <a:gd name="T5" fmla="*/ 0 h 323"/>
                    <a:gd name="T6" fmla="*/ 252 w 252"/>
                    <a:gd name="T7" fmla="*/ 28 h 323"/>
                    <a:gd name="T8" fmla="*/ 37 w 252"/>
                    <a:gd name="T9" fmla="*/ 323 h 323"/>
                  </a:gdLst>
                  <a:ahLst/>
                  <a:cxnLst>
                    <a:cxn ang="0">
                      <a:pos x="T0" y="T1"/>
                    </a:cxn>
                    <a:cxn ang="0">
                      <a:pos x="T2" y="T3"/>
                    </a:cxn>
                    <a:cxn ang="0">
                      <a:pos x="T4" y="T5"/>
                    </a:cxn>
                    <a:cxn ang="0">
                      <a:pos x="T6" y="T7"/>
                    </a:cxn>
                    <a:cxn ang="0">
                      <a:pos x="T8" y="T9"/>
                    </a:cxn>
                  </a:cxnLst>
                  <a:rect l="0" t="0" r="r" b="b"/>
                  <a:pathLst>
                    <a:path w="252" h="323">
                      <a:moveTo>
                        <a:pt x="37" y="323"/>
                      </a:moveTo>
                      <a:lnTo>
                        <a:pt x="0" y="295"/>
                      </a:lnTo>
                      <a:lnTo>
                        <a:pt x="215" y="0"/>
                      </a:lnTo>
                      <a:lnTo>
                        <a:pt x="252" y="28"/>
                      </a:lnTo>
                      <a:lnTo>
                        <a:pt x="37" y="323"/>
                      </a:lnTo>
                      <a:close/>
                    </a:path>
                  </a:pathLst>
                </a:custGeom>
                <a:solidFill>
                  <a:srgbClr val="FFBC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31"/>
                <p:cNvSpPr/>
                <p:nvPr/>
              </p:nvSpPr>
              <p:spPr bwMode="auto">
                <a:xfrm>
                  <a:off x="1768475" y="2317750"/>
                  <a:ext cx="152400" cy="171450"/>
                </a:xfrm>
                <a:custGeom>
                  <a:avLst/>
                  <a:gdLst>
                    <a:gd name="T0" fmla="*/ 40 w 96"/>
                    <a:gd name="T1" fmla="*/ 108 h 108"/>
                    <a:gd name="T2" fmla="*/ 0 w 96"/>
                    <a:gd name="T3" fmla="*/ 80 h 108"/>
                    <a:gd name="T4" fmla="*/ 59 w 96"/>
                    <a:gd name="T5" fmla="*/ 0 h 108"/>
                    <a:gd name="T6" fmla="*/ 96 w 96"/>
                    <a:gd name="T7" fmla="*/ 28 h 108"/>
                    <a:gd name="T8" fmla="*/ 40 w 96"/>
                    <a:gd name="T9" fmla="*/ 108 h 108"/>
                  </a:gdLst>
                  <a:ahLst/>
                  <a:cxnLst>
                    <a:cxn ang="0">
                      <a:pos x="T0" y="T1"/>
                    </a:cxn>
                    <a:cxn ang="0">
                      <a:pos x="T2" y="T3"/>
                    </a:cxn>
                    <a:cxn ang="0">
                      <a:pos x="T4" y="T5"/>
                    </a:cxn>
                    <a:cxn ang="0">
                      <a:pos x="T6" y="T7"/>
                    </a:cxn>
                    <a:cxn ang="0">
                      <a:pos x="T8" y="T9"/>
                    </a:cxn>
                  </a:cxnLst>
                  <a:rect l="0" t="0" r="r" b="b"/>
                  <a:pathLst>
                    <a:path w="96" h="108">
                      <a:moveTo>
                        <a:pt x="40" y="108"/>
                      </a:moveTo>
                      <a:lnTo>
                        <a:pt x="0" y="80"/>
                      </a:lnTo>
                      <a:lnTo>
                        <a:pt x="59" y="0"/>
                      </a:lnTo>
                      <a:lnTo>
                        <a:pt x="96" y="28"/>
                      </a:lnTo>
                      <a:lnTo>
                        <a:pt x="40" y="108"/>
                      </a:lnTo>
                      <a:close/>
                    </a:path>
                  </a:pathLst>
                </a:custGeom>
                <a:solidFill>
                  <a:srgbClr val="FF91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32"/>
                <p:cNvSpPr/>
                <p:nvPr/>
              </p:nvSpPr>
              <p:spPr bwMode="auto">
                <a:xfrm>
                  <a:off x="1738313" y="2376488"/>
                  <a:ext cx="130175" cy="169863"/>
                </a:xfrm>
                <a:custGeom>
                  <a:avLst/>
                  <a:gdLst>
                    <a:gd name="T0" fmla="*/ 4 w 35"/>
                    <a:gd name="T1" fmla="*/ 44 h 45"/>
                    <a:gd name="T2" fmla="*/ 1 w 35"/>
                    <a:gd name="T3" fmla="*/ 44 h 45"/>
                    <a:gd name="T4" fmla="*/ 1 w 35"/>
                    <a:gd name="T5" fmla="*/ 44 h 45"/>
                    <a:gd name="T6" fmla="*/ 1 w 35"/>
                    <a:gd name="T7" fmla="*/ 42 h 45"/>
                    <a:gd name="T8" fmla="*/ 31 w 35"/>
                    <a:gd name="T9" fmla="*/ 1 h 45"/>
                    <a:gd name="T10" fmla="*/ 33 w 35"/>
                    <a:gd name="T11" fmla="*/ 1 h 45"/>
                    <a:gd name="T12" fmla="*/ 33 w 35"/>
                    <a:gd name="T13" fmla="*/ 1 h 45"/>
                    <a:gd name="T14" fmla="*/ 34 w 35"/>
                    <a:gd name="T15" fmla="*/ 3 h 45"/>
                    <a:gd name="T16" fmla="*/ 4 w 35"/>
                    <a:gd name="T1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45">
                      <a:moveTo>
                        <a:pt x="4" y="44"/>
                      </a:moveTo>
                      <a:cubicBezTo>
                        <a:pt x="3" y="45"/>
                        <a:pt x="2" y="45"/>
                        <a:pt x="1" y="44"/>
                      </a:cubicBezTo>
                      <a:cubicBezTo>
                        <a:pt x="1" y="44"/>
                        <a:pt x="1" y="44"/>
                        <a:pt x="1" y="44"/>
                      </a:cubicBezTo>
                      <a:cubicBezTo>
                        <a:pt x="1" y="44"/>
                        <a:pt x="0" y="43"/>
                        <a:pt x="1" y="42"/>
                      </a:cubicBezTo>
                      <a:cubicBezTo>
                        <a:pt x="31" y="1"/>
                        <a:pt x="31" y="1"/>
                        <a:pt x="31" y="1"/>
                      </a:cubicBezTo>
                      <a:cubicBezTo>
                        <a:pt x="31" y="0"/>
                        <a:pt x="32" y="0"/>
                        <a:pt x="33" y="1"/>
                      </a:cubicBezTo>
                      <a:cubicBezTo>
                        <a:pt x="33" y="1"/>
                        <a:pt x="33" y="1"/>
                        <a:pt x="33" y="1"/>
                      </a:cubicBezTo>
                      <a:cubicBezTo>
                        <a:pt x="34" y="2"/>
                        <a:pt x="35" y="3"/>
                        <a:pt x="34" y="3"/>
                      </a:cubicBezTo>
                      <a:lnTo>
                        <a:pt x="4" y="4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33"/>
                <p:cNvSpPr/>
                <p:nvPr/>
              </p:nvSpPr>
              <p:spPr bwMode="auto">
                <a:xfrm>
                  <a:off x="1854200" y="2298700"/>
                  <a:ext cx="85725" cy="66675"/>
                </a:xfrm>
                <a:custGeom>
                  <a:avLst/>
                  <a:gdLst>
                    <a:gd name="T0" fmla="*/ 22 w 23"/>
                    <a:gd name="T1" fmla="*/ 17 h 18"/>
                    <a:gd name="T2" fmla="*/ 18 w 23"/>
                    <a:gd name="T3" fmla="*/ 17 h 18"/>
                    <a:gd name="T4" fmla="*/ 2 w 23"/>
                    <a:gd name="T5" fmla="*/ 5 h 18"/>
                    <a:gd name="T6" fmla="*/ 1 w 23"/>
                    <a:gd name="T7" fmla="*/ 1 h 18"/>
                    <a:gd name="T8" fmla="*/ 1 w 23"/>
                    <a:gd name="T9" fmla="*/ 1 h 18"/>
                    <a:gd name="T10" fmla="*/ 5 w 23"/>
                    <a:gd name="T11" fmla="*/ 1 h 18"/>
                    <a:gd name="T12" fmla="*/ 22 w 23"/>
                    <a:gd name="T13" fmla="*/ 13 h 18"/>
                    <a:gd name="T14" fmla="*/ 22 w 23"/>
                    <a:gd name="T15" fmla="*/ 17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18">
                      <a:moveTo>
                        <a:pt x="22" y="17"/>
                      </a:moveTo>
                      <a:cubicBezTo>
                        <a:pt x="21" y="18"/>
                        <a:pt x="20" y="18"/>
                        <a:pt x="18" y="17"/>
                      </a:cubicBezTo>
                      <a:cubicBezTo>
                        <a:pt x="2" y="5"/>
                        <a:pt x="2" y="5"/>
                        <a:pt x="2" y="5"/>
                      </a:cubicBezTo>
                      <a:cubicBezTo>
                        <a:pt x="1" y="4"/>
                        <a:pt x="0" y="3"/>
                        <a:pt x="1" y="1"/>
                      </a:cubicBezTo>
                      <a:cubicBezTo>
                        <a:pt x="1" y="1"/>
                        <a:pt x="1" y="1"/>
                        <a:pt x="1" y="1"/>
                      </a:cubicBezTo>
                      <a:cubicBezTo>
                        <a:pt x="2" y="0"/>
                        <a:pt x="4" y="0"/>
                        <a:pt x="5" y="1"/>
                      </a:cubicBezTo>
                      <a:cubicBezTo>
                        <a:pt x="22" y="13"/>
                        <a:pt x="22" y="13"/>
                        <a:pt x="22" y="13"/>
                      </a:cubicBezTo>
                      <a:cubicBezTo>
                        <a:pt x="23" y="14"/>
                        <a:pt x="23" y="16"/>
                        <a:pt x="22" y="17"/>
                      </a:cubicBezTo>
                      <a:close/>
                    </a:path>
                  </a:pathLst>
                </a:custGeom>
                <a:solidFill>
                  <a:srgbClr val="502E1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34"/>
                <p:cNvSpPr/>
                <p:nvPr/>
              </p:nvSpPr>
              <p:spPr bwMode="auto">
                <a:xfrm>
                  <a:off x="1493838" y="2786063"/>
                  <a:ext cx="85725" cy="93663"/>
                </a:xfrm>
                <a:custGeom>
                  <a:avLst/>
                  <a:gdLst>
                    <a:gd name="T0" fmla="*/ 0 w 54"/>
                    <a:gd name="T1" fmla="*/ 59 h 59"/>
                    <a:gd name="T2" fmla="*/ 17 w 54"/>
                    <a:gd name="T3" fmla="*/ 0 h 59"/>
                    <a:gd name="T4" fmla="*/ 54 w 54"/>
                    <a:gd name="T5" fmla="*/ 28 h 59"/>
                    <a:gd name="T6" fmla="*/ 0 w 54"/>
                    <a:gd name="T7" fmla="*/ 59 h 59"/>
                  </a:gdLst>
                  <a:ahLst/>
                  <a:cxnLst>
                    <a:cxn ang="0">
                      <a:pos x="T0" y="T1"/>
                    </a:cxn>
                    <a:cxn ang="0">
                      <a:pos x="T2" y="T3"/>
                    </a:cxn>
                    <a:cxn ang="0">
                      <a:pos x="T4" y="T5"/>
                    </a:cxn>
                    <a:cxn ang="0">
                      <a:pos x="T6" y="T7"/>
                    </a:cxn>
                  </a:cxnLst>
                  <a:rect l="0" t="0" r="r" b="b"/>
                  <a:pathLst>
                    <a:path w="54" h="59">
                      <a:moveTo>
                        <a:pt x="0" y="59"/>
                      </a:moveTo>
                      <a:lnTo>
                        <a:pt x="17" y="0"/>
                      </a:lnTo>
                      <a:lnTo>
                        <a:pt x="54" y="28"/>
                      </a:lnTo>
                      <a:lnTo>
                        <a:pt x="0" y="59"/>
                      </a:lnTo>
                      <a:close/>
                    </a:path>
                  </a:pathLst>
                </a:custGeom>
                <a:solidFill>
                  <a:srgbClr val="FDE1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35"/>
                <p:cNvSpPr/>
                <p:nvPr/>
              </p:nvSpPr>
              <p:spPr bwMode="auto">
                <a:xfrm>
                  <a:off x="1520825" y="2778125"/>
                  <a:ext cx="66675" cy="52388"/>
                </a:xfrm>
                <a:custGeom>
                  <a:avLst/>
                  <a:gdLst>
                    <a:gd name="T0" fmla="*/ 42 w 42"/>
                    <a:gd name="T1" fmla="*/ 28 h 33"/>
                    <a:gd name="T2" fmla="*/ 2 w 42"/>
                    <a:gd name="T3" fmla="*/ 0 h 33"/>
                    <a:gd name="T4" fmla="*/ 0 w 42"/>
                    <a:gd name="T5" fmla="*/ 5 h 33"/>
                    <a:gd name="T6" fmla="*/ 37 w 42"/>
                    <a:gd name="T7" fmla="*/ 33 h 33"/>
                    <a:gd name="T8" fmla="*/ 42 w 42"/>
                    <a:gd name="T9" fmla="*/ 28 h 33"/>
                  </a:gdLst>
                  <a:ahLst/>
                  <a:cxnLst>
                    <a:cxn ang="0">
                      <a:pos x="T0" y="T1"/>
                    </a:cxn>
                    <a:cxn ang="0">
                      <a:pos x="T2" y="T3"/>
                    </a:cxn>
                    <a:cxn ang="0">
                      <a:pos x="T4" y="T5"/>
                    </a:cxn>
                    <a:cxn ang="0">
                      <a:pos x="T6" y="T7"/>
                    </a:cxn>
                    <a:cxn ang="0">
                      <a:pos x="T8" y="T9"/>
                    </a:cxn>
                  </a:cxnLst>
                  <a:rect l="0" t="0" r="r" b="b"/>
                  <a:pathLst>
                    <a:path w="42" h="33">
                      <a:moveTo>
                        <a:pt x="42" y="28"/>
                      </a:moveTo>
                      <a:lnTo>
                        <a:pt x="2" y="0"/>
                      </a:lnTo>
                      <a:lnTo>
                        <a:pt x="0" y="5"/>
                      </a:lnTo>
                      <a:lnTo>
                        <a:pt x="37" y="33"/>
                      </a:lnTo>
                      <a:lnTo>
                        <a:pt x="42" y="28"/>
                      </a:lnTo>
                      <a:close/>
                    </a:path>
                  </a:pathLst>
                </a:custGeom>
                <a:solidFill>
                  <a:srgbClr val="502E1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36"/>
                <p:cNvSpPr/>
                <p:nvPr/>
              </p:nvSpPr>
              <p:spPr bwMode="auto">
                <a:xfrm>
                  <a:off x="1493838" y="2857500"/>
                  <a:ext cx="22225" cy="22225"/>
                </a:xfrm>
                <a:custGeom>
                  <a:avLst/>
                  <a:gdLst>
                    <a:gd name="T0" fmla="*/ 5 w 14"/>
                    <a:gd name="T1" fmla="*/ 0 h 14"/>
                    <a:gd name="T2" fmla="*/ 0 w 14"/>
                    <a:gd name="T3" fmla="*/ 14 h 14"/>
                    <a:gd name="T4" fmla="*/ 14 w 14"/>
                    <a:gd name="T5" fmla="*/ 7 h 14"/>
                    <a:gd name="T6" fmla="*/ 5 w 14"/>
                    <a:gd name="T7" fmla="*/ 0 h 14"/>
                  </a:gdLst>
                  <a:ahLst/>
                  <a:cxnLst>
                    <a:cxn ang="0">
                      <a:pos x="T0" y="T1"/>
                    </a:cxn>
                    <a:cxn ang="0">
                      <a:pos x="T2" y="T3"/>
                    </a:cxn>
                    <a:cxn ang="0">
                      <a:pos x="T4" y="T5"/>
                    </a:cxn>
                    <a:cxn ang="0">
                      <a:pos x="T6" y="T7"/>
                    </a:cxn>
                  </a:cxnLst>
                  <a:rect l="0" t="0" r="r" b="b"/>
                  <a:pathLst>
                    <a:path w="14" h="14">
                      <a:moveTo>
                        <a:pt x="5" y="0"/>
                      </a:moveTo>
                      <a:lnTo>
                        <a:pt x="0" y="14"/>
                      </a:lnTo>
                      <a:lnTo>
                        <a:pt x="14" y="7"/>
                      </a:lnTo>
                      <a:lnTo>
                        <a:pt x="5" y="0"/>
                      </a:lnTo>
                      <a:close/>
                    </a:path>
                  </a:pathLst>
                </a:custGeom>
                <a:solidFill>
                  <a:srgbClr val="12B7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6" name="组合 5"/>
            <p:cNvGrpSpPr/>
            <p:nvPr/>
          </p:nvGrpSpPr>
          <p:grpSpPr>
            <a:xfrm>
              <a:off x="7322924" y="4406821"/>
              <a:ext cx="347029" cy="292132"/>
              <a:chOff x="2027238" y="2425700"/>
              <a:chExt cx="561975" cy="473075"/>
            </a:xfrm>
          </p:grpSpPr>
          <p:sp>
            <p:nvSpPr>
              <p:cNvPr id="7" name="Freeform 37"/>
              <p:cNvSpPr/>
              <p:nvPr/>
            </p:nvSpPr>
            <p:spPr bwMode="auto">
              <a:xfrm>
                <a:off x="2138363" y="2425700"/>
                <a:ext cx="338137" cy="228600"/>
              </a:xfrm>
              <a:custGeom>
                <a:avLst/>
                <a:gdLst>
                  <a:gd name="T0" fmla="*/ 90 w 90"/>
                  <a:gd name="T1" fmla="*/ 52 h 61"/>
                  <a:gd name="T2" fmla="*/ 81 w 90"/>
                  <a:gd name="T3" fmla="*/ 61 h 61"/>
                  <a:gd name="T4" fmla="*/ 9 w 90"/>
                  <a:gd name="T5" fmla="*/ 61 h 61"/>
                  <a:gd name="T6" fmla="*/ 0 w 90"/>
                  <a:gd name="T7" fmla="*/ 52 h 61"/>
                  <a:gd name="T8" fmla="*/ 0 w 90"/>
                  <a:gd name="T9" fmla="*/ 9 h 61"/>
                  <a:gd name="T10" fmla="*/ 9 w 90"/>
                  <a:gd name="T11" fmla="*/ 0 h 61"/>
                  <a:gd name="T12" fmla="*/ 81 w 90"/>
                  <a:gd name="T13" fmla="*/ 0 h 61"/>
                  <a:gd name="T14" fmla="*/ 90 w 90"/>
                  <a:gd name="T15" fmla="*/ 9 h 61"/>
                  <a:gd name="T16" fmla="*/ 90 w 90"/>
                  <a:gd name="T17" fmla="*/ 5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61">
                    <a:moveTo>
                      <a:pt x="90" y="52"/>
                    </a:moveTo>
                    <a:cubicBezTo>
                      <a:pt x="90" y="57"/>
                      <a:pt x="86" y="61"/>
                      <a:pt x="81" y="61"/>
                    </a:cubicBezTo>
                    <a:cubicBezTo>
                      <a:pt x="9" y="61"/>
                      <a:pt x="9" y="61"/>
                      <a:pt x="9" y="61"/>
                    </a:cubicBezTo>
                    <a:cubicBezTo>
                      <a:pt x="4" y="61"/>
                      <a:pt x="0" y="57"/>
                      <a:pt x="0" y="52"/>
                    </a:cubicBezTo>
                    <a:cubicBezTo>
                      <a:pt x="0" y="9"/>
                      <a:pt x="0" y="9"/>
                      <a:pt x="0" y="9"/>
                    </a:cubicBezTo>
                    <a:cubicBezTo>
                      <a:pt x="0" y="4"/>
                      <a:pt x="4" y="0"/>
                      <a:pt x="9" y="0"/>
                    </a:cubicBezTo>
                    <a:cubicBezTo>
                      <a:pt x="81" y="0"/>
                      <a:pt x="81" y="0"/>
                      <a:pt x="81" y="0"/>
                    </a:cubicBezTo>
                    <a:cubicBezTo>
                      <a:pt x="86" y="0"/>
                      <a:pt x="90" y="4"/>
                      <a:pt x="90" y="9"/>
                    </a:cubicBezTo>
                    <a:lnTo>
                      <a:pt x="90" y="52"/>
                    </a:lnTo>
                    <a:close/>
                  </a:path>
                </a:pathLst>
              </a:custGeom>
              <a:solidFill>
                <a:srgbClr val="8F65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38"/>
              <p:cNvSpPr/>
              <p:nvPr/>
            </p:nvSpPr>
            <p:spPr bwMode="auto">
              <a:xfrm>
                <a:off x="2101850" y="2511425"/>
                <a:ext cx="412750" cy="57150"/>
              </a:xfrm>
              <a:custGeom>
                <a:avLst/>
                <a:gdLst>
                  <a:gd name="T0" fmla="*/ 110 w 110"/>
                  <a:gd name="T1" fmla="*/ 7 h 15"/>
                  <a:gd name="T2" fmla="*/ 103 w 110"/>
                  <a:gd name="T3" fmla="*/ 15 h 15"/>
                  <a:gd name="T4" fmla="*/ 7 w 110"/>
                  <a:gd name="T5" fmla="*/ 15 h 15"/>
                  <a:gd name="T6" fmla="*/ 0 w 110"/>
                  <a:gd name="T7" fmla="*/ 7 h 15"/>
                  <a:gd name="T8" fmla="*/ 0 w 110"/>
                  <a:gd name="T9" fmla="*/ 7 h 15"/>
                  <a:gd name="T10" fmla="*/ 7 w 110"/>
                  <a:gd name="T11" fmla="*/ 0 h 15"/>
                  <a:gd name="T12" fmla="*/ 103 w 110"/>
                  <a:gd name="T13" fmla="*/ 0 h 15"/>
                  <a:gd name="T14" fmla="*/ 110 w 110"/>
                  <a:gd name="T15" fmla="*/ 7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 h="15">
                    <a:moveTo>
                      <a:pt x="110" y="7"/>
                    </a:moveTo>
                    <a:cubicBezTo>
                      <a:pt x="110" y="11"/>
                      <a:pt x="107" y="15"/>
                      <a:pt x="103" y="15"/>
                    </a:cubicBezTo>
                    <a:cubicBezTo>
                      <a:pt x="7" y="15"/>
                      <a:pt x="7" y="15"/>
                      <a:pt x="7" y="15"/>
                    </a:cubicBezTo>
                    <a:cubicBezTo>
                      <a:pt x="3" y="15"/>
                      <a:pt x="0" y="11"/>
                      <a:pt x="0" y="7"/>
                    </a:cubicBezTo>
                    <a:cubicBezTo>
                      <a:pt x="0" y="7"/>
                      <a:pt x="0" y="7"/>
                      <a:pt x="0" y="7"/>
                    </a:cubicBezTo>
                    <a:cubicBezTo>
                      <a:pt x="0" y="3"/>
                      <a:pt x="3" y="0"/>
                      <a:pt x="7" y="0"/>
                    </a:cubicBezTo>
                    <a:cubicBezTo>
                      <a:pt x="103" y="0"/>
                      <a:pt x="103" y="0"/>
                      <a:pt x="103" y="0"/>
                    </a:cubicBezTo>
                    <a:cubicBezTo>
                      <a:pt x="107" y="0"/>
                      <a:pt x="110" y="3"/>
                      <a:pt x="110" y="7"/>
                    </a:cubicBezTo>
                    <a:close/>
                  </a:path>
                </a:pathLst>
              </a:custGeom>
              <a:solidFill>
                <a:srgbClr val="FFBC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39"/>
              <p:cNvSpPr/>
              <p:nvPr/>
            </p:nvSpPr>
            <p:spPr bwMode="auto">
              <a:xfrm>
                <a:off x="2027238" y="2613025"/>
                <a:ext cx="561975" cy="269875"/>
              </a:xfrm>
              <a:custGeom>
                <a:avLst/>
                <a:gdLst>
                  <a:gd name="T0" fmla="*/ 150 w 150"/>
                  <a:gd name="T1" fmla="*/ 63 h 72"/>
                  <a:gd name="T2" fmla="*/ 141 w 150"/>
                  <a:gd name="T3" fmla="*/ 72 h 72"/>
                  <a:gd name="T4" fmla="*/ 9 w 150"/>
                  <a:gd name="T5" fmla="*/ 72 h 72"/>
                  <a:gd name="T6" fmla="*/ 0 w 150"/>
                  <a:gd name="T7" fmla="*/ 63 h 72"/>
                  <a:gd name="T8" fmla="*/ 0 w 150"/>
                  <a:gd name="T9" fmla="*/ 9 h 72"/>
                  <a:gd name="T10" fmla="*/ 9 w 150"/>
                  <a:gd name="T11" fmla="*/ 0 h 72"/>
                  <a:gd name="T12" fmla="*/ 141 w 150"/>
                  <a:gd name="T13" fmla="*/ 0 h 72"/>
                  <a:gd name="T14" fmla="*/ 150 w 150"/>
                  <a:gd name="T15" fmla="*/ 9 h 72"/>
                  <a:gd name="T16" fmla="*/ 150 w 150"/>
                  <a:gd name="T17" fmla="*/ 63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72">
                    <a:moveTo>
                      <a:pt x="150" y="63"/>
                    </a:moveTo>
                    <a:cubicBezTo>
                      <a:pt x="150" y="68"/>
                      <a:pt x="146" y="72"/>
                      <a:pt x="141" y="72"/>
                    </a:cubicBezTo>
                    <a:cubicBezTo>
                      <a:pt x="9" y="72"/>
                      <a:pt x="9" y="72"/>
                      <a:pt x="9" y="72"/>
                    </a:cubicBezTo>
                    <a:cubicBezTo>
                      <a:pt x="4" y="72"/>
                      <a:pt x="0" y="68"/>
                      <a:pt x="0" y="63"/>
                    </a:cubicBezTo>
                    <a:cubicBezTo>
                      <a:pt x="0" y="9"/>
                      <a:pt x="0" y="9"/>
                      <a:pt x="0" y="9"/>
                    </a:cubicBezTo>
                    <a:cubicBezTo>
                      <a:pt x="0" y="4"/>
                      <a:pt x="4" y="0"/>
                      <a:pt x="9" y="0"/>
                    </a:cubicBezTo>
                    <a:cubicBezTo>
                      <a:pt x="141" y="0"/>
                      <a:pt x="141" y="0"/>
                      <a:pt x="141" y="0"/>
                    </a:cubicBezTo>
                    <a:cubicBezTo>
                      <a:pt x="146" y="0"/>
                      <a:pt x="150" y="4"/>
                      <a:pt x="150" y="9"/>
                    </a:cubicBezTo>
                    <a:lnTo>
                      <a:pt x="150" y="63"/>
                    </a:lnTo>
                    <a:close/>
                  </a:path>
                </a:pathLst>
              </a:custGeom>
              <a:solidFill>
                <a:srgbClr val="8F65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40"/>
              <p:cNvSpPr/>
              <p:nvPr/>
            </p:nvSpPr>
            <p:spPr bwMode="auto">
              <a:xfrm>
                <a:off x="2085975"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41"/>
              <p:cNvSpPr/>
              <p:nvPr/>
            </p:nvSpPr>
            <p:spPr bwMode="auto">
              <a:xfrm>
                <a:off x="2214563"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42"/>
              <p:cNvSpPr/>
              <p:nvPr/>
            </p:nvSpPr>
            <p:spPr bwMode="auto">
              <a:xfrm>
                <a:off x="2341563"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43"/>
              <p:cNvSpPr/>
              <p:nvPr/>
            </p:nvSpPr>
            <p:spPr bwMode="auto">
              <a:xfrm>
                <a:off x="2468563"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44"/>
              <p:cNvSpPr/>
              <p:nvPr/>
            </p:nvSpPr>
            <p:spPr bwMode="auto">
              <a:xfrm>
                <a:off x="2074863" y="2882900"/>
                <a:ext cx="473075" cy="15875"/>
              </a:xfrm>
              <a:custGeom>
                <a:avLst/>
                <a:gdLst>
                  <a:gd name="T0" fmla="*/ 126 w 126"/>
                  <a:gd name="T1" fmla="*/ 2 h 4"/>
                  <a:gd name="T2" fmla="*/ 124 w 126"/>
                  <a:gd name="T3" fmla="*/ 4 h 4"/>
                  <a:gd name="T4" fmla="*/ 2 w 126"/>
                  <a:gd name="T5" fmla="*/ 4 h 4"/>
                  <a:gd name="T6" fmla="*/ 0 w 126"/>
                  <a:gd name="T7" fmla="*/ 2 h 4"/>
                  <a:gd name="T8" fmla="*/ 0 w 126"/>
                  <a:gd name="T9" fmla="*/ 2 h 4"/>
                  <a:gd name="T10" fmla="*/ 2 w 126"/>
                  <a:gd name="T11" fmla="*/ 0 h 4"/>
                  <a:gd name="T12" fmla="*/ 124 w 126"/>
                  <a:gd name="T13" fmla="*/ 0 h 4"/>
                  <a:gd name="T14" fmla="*/ 126 w 126"/>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6" h="4">
                    <a:moveTo>
                      <a:pt x="126" y="2"/>
                    </a:moveTo>
                    <a:cubicBezTo>
                      <a:pt x="126" y="3"/>
                      <a:pt x="125" y="4"/>
                      <a:pt x="124" y="4"/>
                    </a:cubicBezTo>
                    <a:cubicBezTo>
                      <a:pt x="2" y="4"/>
                      <a:pt x="2" y="4"/>
                      <a:pt x="2" y="4"/>
                    </a:cubicBezTo>
                    <a:cubicBezTo>
                      <a:pt x="1" y="4"/>
                      <a:pt x="0" y="3"/>
                      <a:pt x="0" y="2"/>
                    </a:cubicBezTo>
                    <a:cubicBezTo>
                      <a:pt x="0" y="2"/>
                      <a:pt x="0" y="2"/>
                      <a:pt x="0" y="2"/>
                    </a:cubicBezTo>
                    <a:cubicBezTo>
                      <a:pt x="0" y="1"/>
                      <a:pt x="1" y="0"/>
                      <a:pt x="2" y="0"/>
                    </a:cubicBezTo>
                    <a:cubicBezTo>
                      <a:pt x="124" y="0"/>
                      <a:pt x="124" y="0"/>
                      <a:pt x="124" y="0"/>
                    </a:cubicBezTo>
                    <a:cubicBezTo>
                      <a:pt x="125" y="0"/>
                      <a:pt x="126" y="1"/>
                      <a:pt x="126" y="2"/>
                    </a:cubicBezTo>
                    <a:close/>
                  </a:path>
                </a:pathLst>
              </a:custGeom>
              <a:solidFill>
                <a:srgbClr val="502E1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Rectangle 45"/>
              <p:cNvSpPr>
                <a:spLocks noChangeArrowheads="1"/>
              </p:cNvSpPr>
              <p:nvPr/>
            </p:nvSpPr>
            <p:spPr bwMode="auto">
              <a:xfrm>
                <a:off x="2138363" y="2568575"/>
                <a:ext cx="338137" cy="44450"/>
              </a:xfrm>
              <a:prstGeom prst="rect">
                <a:avLst/>
              </a:prstGeom>
              <a:solidFill>
                <a:srgbClr val="7756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grpSp>
      <p:sp>
        <p:nvSpPr>
          <p:cNvPr id="26" name="矩形 25"/>
          <p:cNvSpPr/>
          <p:nvPr/>
        </p:nvSpPr>
        <p:spPr>
          <a:xfrm>
            <a:off x="0" y="5071492"/>
            <a:ext cx="9144000" cy="72008"/>
          </a:xfrm>
          <a:prstGeom prst="rect">
            <a:avLst/>
          </a:prstGeom>
          <a:solidFill>
            <a:srgbClr val="FF9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566"/>
          <p:cNvSpPr txBox="1"/>
          <p:nvPr/>
        </p:nvSpPr>
        <p:spPr>
          <a:xfrm>
            <a:off x="7815487" y="4252259"/>
            <a:ext cx="864096" cy="492443"/>
          </a:xfrm>
          <a:prstGeom prst="rect">
            <a:avLst/>
          </a:prstGeom>
          <a:noFill/>
        </p:spPr>
        <p:txBody>
          <a:bodyPr wrap="square" lIns="0" tIns="0" rIns="0" bIns="0" rtlCol="0">
            <a:spAutoFit/>
          </a:bodyPr>
          <a:lstStyle/>
          <a:p>
            <a:pPr algn="dist"/>
            <a:r>
              <a:rPr lang="zh-CN" altLang="en-US" sz="2000" dirty="0">
                <a:ln w="6350">
                  <a:noFill/>
                </a:ln>
                <a:solidFill>
                  <a:srgbClr val="FF9101"/>
                </a:solidFill>
                <a:latin typeface="宋体" pitchFamily="2" charset="-122"/>
                <a:ea typeface="宋体" pitchFamily="2" charset="-122"/>
              </a:rPr>
              <a:t>目  录</a:t>
            </a:r>
            <a:endParaRPr lang="en-US" altLang="zh-CN" sz="2000" dirty="0">
              <a:ln w="6350">
                <a:noFill/>
              </a:ln>
              <a:solidFill>
                <a:srgbClr val="FF9101"/>
              </a:solidFill>
              <a:latin typeface="宋体" pitchFamily="2" charset="-122"/>
              <a:ea typeface="宋体" pitchFamily="2" charset="-122"/>
            </a:endParaRPr>
          </a:p>
          <a:p>
            <a:pPr algn="dist"/>
            <a:r>
              <a:rPr lang="en-US" altLang="zh-CN" sz="1200" dirty="0">
                <a:ln w="6350">
                  <a:noFill/>
                </a:ln>
                <a:solidFill>
                  <a:schemeClr val="tx1">
                    <a:lumMod val="65000"/>
                    <a:lumOff val="35000"/>
                  </a:schemeClr>
                </a:solidFill>
                <a:latin typeface="宋体" pitchFamily="2" charset="-122"/>
                <a:ea typeface="宋体" pitchFamily="2" charset="-122"/>
                <a:cs typeface="Arial" pitchFamily="34" charset="0"/>
              </a:rPr>
              <a:t>CONTENTS</a:t>
            </a:r>
            <a:endParaRPr lang="zh-CN" altLang="en-US" sz="1200" dirty="0">
              <a:ln w="6350">
                <a:noFill/>
              </a:ln>
              <a:solidFill>
                <a:schemeClr val="tx1">
                  <a:lumMod val="65000"/>
                  <a:lumOff val="35000"/>
                </a:schemeClr>
              </a:solidFill>
              <a:latin typeface="宋体" pitchFamily="2" charset="-122"/>
              <a:ea typeface="宋体" pitchFamily="2" charset="-122"/>
              <a:cs typeface="Arial" pitchFamily="34" charset="0"/>
            </a:endParaRPr>
          </a:p>
        </p:txBody>
      </p:sp>
      <p:sp>
        <p:nvSpPr>
          <p:cNvPr id="28" name="矩形 27"/>
          <p:cNvSpPr/>
          <p:nvPr/>
        </p:nvSpPr>
        <p:spPr>
          <a:xfrm>
            <a:off x="3864114" y="1922944"/>
            <a:ext cx="1415772" cy="276999"/>
          </a:xfrm>
          <a:prstGeom prst="rect">
            <a:avLst/>
          </a:prstGeom>
        </p:spPr>
        <p:txBody>
          <a:bodyPr wrap="none">
            <a:spAutoFit/>
          </a:bodyPr>
          <a:lstStyle/>
          <a:p>
            <a:pPr algn="ctr"/>
            <a:r>
              <a:rPr lang="zh-CN" altLang="en-US" sz="1200" dirty="0">
                <a:ln w="6350">
                  <a:noFill/>
                </a:ln>
                <a:latin typeface="宋体" pitchFamily="2" charset="-122"/>
              </a:rPr>
              <a:t>双工序问题的解决</a:t>
            </a:r>
          </a:p>
        </p:txBody>
      </p:sp>
      <p:sp>
        <p:nvSpPr>
          <p:cNvPr id="29" name="矩形 28"/>
          <p:cNvSpPr/>
          <p:nvPr/>
        </p:nvSpPr>
        <p:spPr>
          <a:xfrm>
            <a:off x="2211422" y="1922944"/>
            <a:ext cx="1415772" cy="276999"/>
          </a:xfrm>
          <a:prstGeom prst="rect">
            <a:avLst/>
          </a:prstGeom>
        </p:spPr>
        <p:txBody>
          <a:bodyPr wrap="none">
            <a:spAutoFit/>
          </a:bodyPr>
          <a:lstStyle/>
          <a:p>
            <a:pPr algn="ctr"/>
            <a:r>
              <a:rPr lang="zh-CN" altLang="en-US" sz="1200" dirty="0">
                <a:ln w="6350">
                  <a:noFill/>
                </a:ln>
                <a:latin typeface="宋体" pitchFamily="2" charset="-122"/>
                <a:ea typeface="宋体" pitchFamily="2" charset="-122"/>
              </a:rPr>
              <a:t>单工序问题的解决</a:t>
            </a:r>
          </a:p>
        </p:txBody>
      </p:sp>
      <p:sp>
        <p:nvSpPr>
          <p:cNvPr id="30" name="矩形 29"/>
          <p:cNvSpPr/>
          <p:nvPr/>
        </p:nvSpPr>
        <p:spPr>
          <a:xfrm>
            <a:off x="697527" y="1922944"/>
            <a:ext cx="1138170" cy="276999"/>
          </a:xfrm>
          <a:prstGeom prst="rect">
            <a:avLst/>
          </a:prstGeom>
        </p:spPr>
        <p:txBody>
          <a:bodyPr wrap="square">
            <a:spAutoFit/>
          </a:bodyPr>
          <a:lstStyle/>
          <a:p>
            <a:pPr algn="ctr"/>
            <a:r>
              <a:rPr lang="zh-CN" altLang="en-US" sz="1200" dirty="0">
                <a:ln w="6350">
                  <a:noFill/>
                </a:ln>
                <a:latin typeface="宋体" pitchFamily="2" charset="-122"/>
                <a:ea typeface="宋体" pitchFamily="2" charset="-122"/>
              </a:rPr>
              <a:t>绪论</a:t>
            </a:r>
          </a:p>
        </p:txBody>
      </p:sp>
      <p:sp>
        <p:nvSpPr>
          <p:cNvPr id="31" name="矩形 30"/>
          <p:cNvSpPr/>
          <p:nvPr/>
        </p:nvSpPr>
        <p:spPr>
          <a:xfrm>
            <a:off x="7484051" y="1922944"/>
            <a:ext cx="800219" cy="276999"/>
          </a:xfrm>
          <a:prstGeom prst="rect">
            <a:avLst/>
          </a:prstGeom>
        </p:spPr>
        <p:txBody>
          <a:bodyPr wrap="none">
            <a:spAutoFit/>
          </a:bodyPr>
          <a:lstStyle/>
          <a:p>
            <a:pPr algn="ctr"/>
            <a:r>
              <a:rPr lang="zh-CN" altLang="en-US" sz="1200" dirty="0">
                <a:ln w="6350">
                  <a:noFill/>
                </a:ln>
                <a:latin typeface="宋体" pitchFamily="2" charset="-122"/>
                <a:ea typeface="宋体" pitchFamily="2" charset="-122"/>
              </a:rPr>
              <a:t>提问环节</a:t>
            </a:r>
          </a:p>
        </p:txBody>
      </p:sp>
      <p:sp>
        <p:nvSpPr>
          <p:cNvPr id="32" name="矩形 31"/>
          <p:cNvSpPr/>
          <p:nvPr/>
        </p:nvSpPr>
        <p:spPr>
          <a:xfrm>
            <a:off x="5677469" y="1922944"/>
            <a:ext cx="1107996" cy="276999"/>
          </a:xfrm>
          <a:prstGeom prst="rect">
            <a:avLst/>
          </a:prstGeom>
        </p:spPr>
        <p:txBody>
          <a:bodyPr wrap="none">
            <a:spAutoFit/>
          </a:bodyPr>
          <a:lstStyle/>
          <a:p>
            <a:pPr algn="ctr"/>
            <a:r>
              <a:rPr lang="zh-CN" altLang="en-US" sz="1200" dirty="0">
                <a:ln w="6350">
                  <a:noFill/>
                </a:ln>
                <a:latin typeface="宋体" pitchFamily="2" charset="-122"/>
                <a:ea typeface="宋体" pitchFamily="2" charset="-122"/>
              </a:rPr>
              <a:t>模型评价分析</a:t>
            </a:r>
          </a:p>
        </p:txBody>
      </p:sp>
      <p:grpSp>
        <p:nvGrpSpPr>
          <p:cNvPr id="33" name="组合 32"/>
          <p:cNvGrpSpPr/>
          <p:nvPr/>
        </p:nvGrpSpPr>
        <p:grpSpPr>
          <a:xfrm>
            <a:off x="7554277" y="1082116"/>
            <a:ext cx="589338" cy="589338"/>
            <a:chOff x="7554277" y="1082116"/>
            <a:chExt cx="589338" cy="589338"/>
          </a:xfrm>
        </p:grpSpPr>
        <p:sp>
          <p:nvSpPr>
            <p:cNvPr id="34" name="椭圆 33"/>
            <p:cNvSpPr/>
            <p:nvPr/>
          </p:nvSpPr>
          <p:spPr>
            <a:xfrm>
              <a:off x="7554277" y="1082116"/>
              <a:ext cx="589338" cy="5893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9"/>
            <p:cNvSpPr>
              <a:spLocks noEditPoints="1"/>
            </p:cNvSpPr>
            <p:nvPr/>
          </p:nvSpPr>
          <p:spPr bwMode="auto">
            <a:xfrm>
              <a:off x="7658704" y="1253622"/>
              <a:ext cx="380484" cy="247914"/>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36" name="组合 35"/>
          <p:cNvGrpSpPr/>
          <p:nvPr/>
        </p:nvGrpSpPr>
        <p:grpSpPr>
          <a:xfrm>
            <a:off x="2648994" y="1082116"/>
            <a:ext cx="589338" cy="589338"/>
            <a:chOff x="2648994" y="1082116"/>
            <a:chExt cx="589338" cy="589338"/>
          </a:xfrm>
        </p:grpSpPr>
        <p:sp>
          <p:nvSpPr>
            <p:cNvPr id="37" name="椭圆 36"/>
            <p:cNvSpPr/>
            <p:nvPr/>
          </p:nvSpPr>
          <p:spPr>
            <a:xfrm>
              <a:off x="2648994" y="1082116"/>
              <a:ext cx="589338" cy="5893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10"/>
            <p:cNvSpPr>
              <a:spLocks noEditPoints="1"/>
            </p:cNvSpPr>
            <p:nvPr/>
          </p:nvSpPr>
          <p:spPr bwMode="auto">
            <a:xfrm>
              <a:off x="2800042" y="1236153"/>
              <a:ext cx="286864" cy="287612"/>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39" name="组合 38"/>
          <p:cNvGrpSpPr/>
          <p:nvPr/>
        </p:nvGrpSpPr>
        <p:grpSpPr>
          <a:xfrm>
            <a:off x="5936795" y="1082116"/>
            <a:ext cx="589338" cy="589338"/>
            <a:chOff x="5936795" y="1082116"/>
            <a:chExt cx="589338" cy="589338"/>
          </a:xfrm>
        </p:grpSpPr>
        <p:sp>
          <p:nvSpPr>
            <p:cNvPr id="40" name="椭圆 39"/>
            <p:cNvSpPr/>
            <p:nvPr/>
          </p:nvSpPr>
          <p:spPr>
            <a:xfrm>
              <a:off x="5936795" y="1082116"/>
              <a:ext cx="589338" cy="5893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Freeform 11"/>
            <p:cNvSpPr>
              <a:spLocks noEditPoints="1"/>
            </p:cNvSpPr>
            <p:nvPr/>
          </p:nvSpPr>
          <p:spPr bwMode="auto">
            <a:xfrm>
              <a:off x="6108428" y="1220247"/>
              <a:ext cx="246418" cy="313076"/>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42" name="组合 41"/>
          <p:cNvGrpSpPr/>
          <p:nvPr/>
        </p:nvGrpSpPr>
        <p:grpSpPr>
          <a:xfrm>
            <a:off x="4277331" y="1082116"/>
            <a:ext cx="589338" cy="589338"/>
            <a:chOff x="4277331" y="1082116"/>
            <a:chExt cx="589338" cy="589338"/>
          </a:xfrm>
        </p:grpSpPr>
        <p:sp>
          <p:nvSpPr>
            <p:cNvPr id="43" name="椭圆 42"/>
            <p:cNvSpPr/>
            <p:nvPr/>
          </p:nvSpPr>
          <p:spPr>
            <a:xfrm>
              <a:off x="4277331" y="1082116"/>
              <a:ext cx="589338" cy="5893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12"/>
            <p:cNvSpPr>
              <a:spLocks noEditPoints="1"/>
            </p:cNvSpPr>
            <p:nvPr/>
          </p:nvSpPr>
          <p:spPr bwMode="auto">
            <a:xfrm>
              <a:off x="4464895" y="1223662"/>
              <a:ext cx="214210" cy="30783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45" name="组合 44"/>
          <p:cNvGrpSpPr/>
          <p:nvPr/>
        </p:nvGrpSpPr>
        <p:grpSpPr>
          <a:xfrm>
            <a:off x="980069" y="1082116"/>
            <a:ext cx="589338" cy="589338"/>
            <a:chOff x="980069" y="1082116"/>
            <a:chExt cx="589338" cy="589338"/>
          </a:xfrm>
        </p:grpSpPr>
        <p:sp>
          <p:nvSpPr>
            <p:cNvPr id="46" name="椭圆 45"/>
            <p:cNvSpPr/>
            <p:nvPr/>
          </p:nvSpPr>
          <p:spPr>
            <a:xfrm>
              <a:off x="980069" y="1082116"/>
              <a:ext cx="589338" cy="589338"/>
            </a:xfrm>
            <a:prstGeom prst="ellipse">
              <a:avLst/>
            </a:prstGeom>
            <a:solidFill>
              <a:srgbClr val="FF9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Freeform 13"/>
            <p:cNvSpPr>
              <a:spLocks noEditPoints="1"/>
            </p:cNvSpPr>
            <p:nvPr/>
          </p:nvSpPr>
          <p:spPr bwMode="auto">
            <a:xfrm>
              <a:off x="1100223" y="1232650"/>
              <a:ext cx="349030" cy="28985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48" name="矩形 47"/>
          <p:cNvSpPr/>
          <p:nvPr/>
        </p:nvSpPr>
        <p:spPr>
          <a:xfrm>
            <a:off x="3966710" y="2393827"/>
            <a:ext cx="1210588" cy="1210396"/>
          </a:xfrm>
          <a:prstGeom prst="rect">
            <a:avLst/>
          </a:prstGeom>
        </p:spPr>
        <p:txBody>
          <a:bodyPr wrap="none">
            <a:spAutoFit/>
          </a:bodyPr>
          <a:lstStyle/>
          <a:p>
            <a:pPr algn="ctr">
              <a:lnSpc>
                <a:spcPct val="150000"/>
              </a:lnSpc>
            </a:pPr>
            <a:r>
              <a:rPr lang="zh-CN" altLang="en-US" sz="1000" dirty="0">
                <a:ln w="6350">
                  <a:noFill/>
                </a:ln>
                <a:solidFill>
                  <a:schemeClr val="bg1">
                    <a:lumMod val="50000"/>
                  </a:schemeClr>
                </a:solidFill>
                <a:latin typeface="+mn-ea"/>
              </a:rPr>
              <a:t>双工序问题的分析</a:t>
            </a:r>
            <a:endParaRPr lang="en-US" altLang="zh-CN" sz="1000" dirty="0">
              <a:ln w="6350">
                <a:noFill/>
              </a:ln>
              <a:solidFill>
                <a:schemeClr val="bg1">
                  <a:lumMod val="50000"/>
                </a:schemeClr>
              </a:solidFill>
              <a:latin typeface="+mn-ea"/>
            </a:endParaRPr>
          </a:p>
          <a:p>
            <a:pPr algn="ctr">
              <a:lnSpc>
                <a:spcPct val="150000"/>
              </a:lnSpc>
            </a:pPr>
            <a:r>
              <a:rPr lang="zh-CN" altLang="en-US" sz="1000" dirty="0">
                <a:ln w="6350">
                  <a:noFill/>
                </a:ln>
                <a:solidFill>
                  <a:schemeClr val="bg1">
                    <a:lumMod val="50000"/>
                  </a:schemeClr>
                </a:solidFill>
                <a:latin typeface="+mn-ea"/>
              </a:rPr>
              <a:t>思路</a:t>
            </a:r>
            <a:r>
              <a:rPr lang="en-US" altLang="zh-CN" sz="1000" dirty="0">
                <a:ln w="6350">
                  <a:noFill/>
                </a:ln>
                <a:solidFill>
                  <a:schemeClr val="bg1">
                    <a:lumMod val="50000"/>
                  </a:schemeClr>
                </a:solidFill>
                <a:latin typeface="+mn-ea"/>
              </a:rPr>
              <a:t>1</a:t>
            </a:r>
          </a:p>
          <a:p>
            <a:pPr algn="ctr">
              <a:lnSpc>
                <a:spcPct val="150000"/>
              </a:lnSpc>
            </a:pPr>
            <a:r>
              <a:rPr lang="zh-CN" altLang="en-US" sz="1000" dirty="0">
                <a:ln w="6350">
                  <a:noFill/>
                </a:ln>
                <a:solidFill>
                  <a:schemeClr val="bg1">
                    <a:lumMod val="50000"/>
                  </a:schemeClr>
                </a:solidFill>
                <a:latin typeface="+mn-ea"/>
              </a:rPr>
              <a:t>思路</a:t>
            </a:r>
            <a:r>
              <a:rPr lang="en-US" altLang="zh-CN" sz="1000" dirty="0">
                <a:ln w="6350">
                  <a:noFill/>
                </a:ln>
                <a:solidFill>
                  <a:schemeClr val="bg1">
                    <a:lumMod val="50000"/>
                  </a:schemeClr>
                </a:solidFill>
                <a:latin typeface="+mn-ea"/>
              </a:rPr>
              <a:t>2</a:t>
            </a:r>
          </a:p>
          <a:p>
            <a:pPr algn="ctr">
              <a:lnSpc>
                <a:spcPct val="150000"/>
              </a:lnSpc>
            </a:pPr>
            <a:r>
              <a:rPr lang="zh-CN" altLang="en-US" sz="1000" dirty="0">
                <a:ln w="6350">
                  <a:noFill/>
                </a:ln>
                <a:solidFill>
                  <a:schemeClr val="bg1">
                    <a:lumMod val="50000"/>
                  </a:schemeClr>
                </a:solidFill>
                <a:latin typeface="+mn-ea"/>
              </a:rPr>
              <a:t>程序演示</a:t>
            </a:r>
            <a:endParaRPr lang="en-US" altLang="zh-CN" sz="1000" dirty="0">
              <a:ln w="6350">
                <a:noFill/>
              </a:ln>
              <a:solidFill>
                <a:schemeClr val="bg1">
                  <a:lumMod val="50000"/>
                </a:schemeClr>
              </a:solidFill>
              <a:latin typeface="+mn-ea"/>
            </a:endParaRPr>
          </a:p>
          <a:p>
            <a:pPr algn="ctr">
              <a:lnSpc>
                <a:spcPct val="150000"/>
              </a:lnSpc>
            </a:pPr>
            <a:r>
              <a:rPr lang="zh-CN" altLang="en-US" sz="1000" dirty="0">
                <a:ln w="6350">
                  <a:noFill/>
                </a:ln>
                <a:solidFill>
                  <a:schemeClr val="bg1">
                    <a:lumMod val="50000"/>
                  </a:schemeClr>
                </a:solidFill>
                <a:latin typeface="+mn-ea"/>
              </a:rPr>
              <a:t>比较选择</a:t>
            </a:r>
          </a:p>
        </p:txBody>
      </p:sp>
      <p:sp>
        <p:nvSpPr>
          <p:cNvPr id="49" name="矩形 48"/>
          <p:cNvSpPr/>
          <p:nvPr/>
        </p:nvSpPr>
        <p:spPr>
          <a:xfrm>
            <a:off x="2314011" y="2393826"/>
            <a:ext cx="1210588" cy="1210396"/>
          </a:xfrm>
          <a:prstGeom prst="rect">
            <a:avLst/>
          </a:prstGeom>
        </p:spPr>
        <p:txBody>
          <a:bodyPr wrap="none">
            <a:spAutoFit/>
          </a:bodyPr>
          <a:lstStyle/>
          <a:p>
            <a:pPr algn="ctr">
              <a:lnSpc>
                <a:spcPct val="150000"/>
              </a:lnSpc>
            </a:pPr>
            <a:r>
              <a:rPr lang="zh-CN" altLang="en-US" sz="1000" dirty="0">
                <a:ln w="6350">
                  <a:noFill/>
                </a:ln>
                <a:solidFill>
                  <a:schemeClr val="bg1">
                    <a:lumMod val="50000"/>
                  </a:schemeClr>
                </a:solidFill>
                <a:latin typeface="+mn-ea"/>
              </a:rPr>
              <a:t>尝试遗传退火算法</a:t>
            </a:r>
          </a:p>
          <a:p>
            <a:pPr algn="ctr">
              <a:lnSpc>
                <a:spcPct val="150000"/>
              </a:lnSpc>
            </a:pPr>
            <a:r>
              <a:rPr lang="zh-CN" altLang="en-US" sz="1000" dirty="0">
                <a:ln w="6350">
                  <a:noFill/>
                </a:ln>
                <a:solidFill>
                  <a:schemeClr val="bg1">
                    <a:lumMod val="50000"/>
                  </a:schemeClr>
                </a:solidFill>
                <a:latin typeface="+mn-ea"/>
              </a:rPr>
              <a:t>忙碌搜索算法</a:t>
            </a:r>
            <a:endParaRPr lang="en-US" altLang="zh-CN" sz="1000" dirty="0">
              <a:ln w="6350">
                <a:noFill/>
              </a:ln>
              <a:solidFill>
                <a:schemeClr val="bg1">
                  <a:lumMod val="50000"/>
                </a:schemeClr>
              </a:solidFill>
              <a:latin typeface="+mn-ea"/>
            </a:endParaRPr>
          </a:p>
          <a:p>
            <a:pPr algn="ctr">
              <a:lnSpc>
                <a:spcPct val="150000"/>
              </a:lnSpc>
            </a:pPr>
            <a:r>
              <a:rPr lang="zh-CN" altLang="en-US" sz="1000" dirty="0">
                <a:ln w="6350">
                  <a:noFill/>
                </a:ln>
                <a:solidFill>
                  <a:schemeClr val="bg1">
                    <a:lumMod val="50000"/>
                  </a:schemeClr>
                </a:solidFill>
                <a:latin typeface="+mn-ea"/>
              </a:rPr>
              <a:t>对于故障的处理</a:t>
            </a:r>
            <a:endParaRPr lang="en-US" altLang="zh-CN" sz="1000" dirty="0">
              <a:ln w="6350">
                <a:noFill/>
              </a:ln>
              <a:solidFill>
                <a:schemeClr val="bg1">
                  <a:lumMod val="50000"/>
                </a:schemeClr>
              </a:solidFill>
              <a:latin typeface="+mn-ea"/>
            </a:endParaRPr>
          </a:p>
          <a:p>
            <a:pPr algn="ctr">
              <a:lnSpc>
                <a:spcPct val="150000"/>
              </a:lnSpc>
            </a:pPr>
            <a:r>
              <a:rPr lang="zh-CN" altLang="en-US" sz="1000" dirty="0">
                <a:ln w="6350">
                  <a:noFill/>
                </a:ln>
                <a:solidFill>
                  <a:schemeClr val="bg1">
                    <a:lumMod val="50000"/>
                  </a:schemeClr>
                </a:solidFill>
                <a:latin typeface="+mn-ea"/>
              </a:rPr>
              <a:t>程序演示</a:t>
            </a:r>
          </a:p>
          <a:p>
            <a:pPr algn="ctr">
              <a:lnSpc>
                <a:spcPct val="150000"/>
              </a:lnSpc>
            </a:pPr>
            <a:r>
              <a:rPr lang="zh-CN" altLang="en-US" sz="1000" dirty="0">
                <a:ln w="6350">
                  <a:noFill/>
                </a:ln>
                <a:solidFill>
                  <a:schemeClr val="bg1">
                    <a:lumMod val="50000"/>
                  </a:schemeClr>
                </a:solidFill>
                <a:latin typeface="+mn-ea"/>
              </a:rPr>
              <a:t>比较分析</a:t>
            </a:r>
            <a:endParaRPr lang="en-US" altLang="zh-CN" sz="1000" dirty="0">
              <a:ln w="6350">
                <a:noFill/>
              </a:ln>
              <a:solidFill>
                <a:schemeClr val="bg1">
                  <a:lumMod val="50000"/>
                </a:schemeClr>
              </a:solidFill>
              <a:latin typeface="+mn-ea"/>
            </a:endParaRPr>
          </a:p>
        </p:txBody>
      </p:sp>
      <p:sp>
        <p:nvSpPr>
          <p:cNvPr id="50" name="矩形 49"/>
          <p:cNvSpPr/>
          <p:nvPr/>
        </p:nvSpPr>
        <p:spPr>
          <a:xfrm>
            <a:off x="725439" y="2393827"/>
            <a:ext cx="1082348" cy="517899"/>
          </a:xfrm>
          <a:prstGeom prst="rect">
            <a:avLst/>
          </a:prstGeom>
        </p:spPr>
        <p:txBody>
          <a:bodyPr wrap="none">
            <a:spAutoFit/>
          </a:bodyPr>
          <a:lstStyle/>
          <a:p>
            <a:pPr algn="ctr">
              <a:lnSpc>
                <a:spcPct val="150000"/>
              </a:lnSpc>
            </a:pPr>
            <a:r>
              <a:rPr lang="zh-CN" altLang="en-US" sz="1000" dirty="0">
                <a:ln w="6350">
                  <a:noFill/>
                </a:ln>
                <a:solidFill>
                  <a:schemeClr val="bg1">
                    <a:lumMod val="50000"/>
                  </a:schemeClr>
                </a:solidFill>
                <a:latin typeface="+mn-ea"/>
              </a:rPr>
              <a:t>题目简介</a:t>
            </a:r>
            <a:endParaRPr lang="en-US" altLang="zh-CN" sz="1000" dirty="0">
              <a:ln w="6350">
                <a:noFill/>
              </a:ln>
              <a:solidFill>
                <a:schemeClr val="bg1">
                  <a:lumMod val="50000"/>
                </a:schemeClr>
              </a:solidFill>
              <a:latin typeface="+mn-ea"/>
            </a:endParaRPr>
          </a:p>
          <a:p>
            <a:pPr algn="ctr">
              <a:lnSpc>
                <a:spcPct val="150000"/>
              </a:lnSpc>
            </a:pPr>
            <a:r>
              <a:rPr lang="zh-CN" altLang="en-US" sz="1000" dirty="0">
                <a:ln w="6350">
                  <a:noFill/>
                </a:ln>
                <a:solidFill>
                  <a:schemeClr val="bg1">
                    <a:lumMod val="50000"/>
                  </a:schemeClr>
                </a:solidFill>
                <a:latin typeface="+mn-ea"/>
              </a:rPr>
              <a:t>解题方法的概述</a:t>
            </a:r>
          </a:p>
        </p:txBody>
      </p:sp>
      <p:sp>
        <p:nvSpPr>
          <p:cNvPr id="51" name="矩形 50"/>
          <p:cNvSpPr/>
          <p:nvPr/>
        </p:nvSpPr>
        <p:spPr>
          <a:xfrm>
            <a:off x="7471227" y="2393827"/>
            <a:ext cx="825867" cy="287066"/>
          </a:xfrm>
          <a:prstGeom prst="rect">
            <a:avLst/>
          </a:prstGeom>
        </p:spPr>
        <p:txBody>
          <a:bodyPr wrap="none">
            <a:spAutoFit/>
          </a:bodyPr>
          <a:lstStyle/>
          <a:p>
            <a:pPr algn="ctr">
              <a:lnSpc>
                <a:spcPct val="150000"/>
              </a:lnSpc>
            </a:pPr>
            <a:r>
              <a:rPr lang="zh-CN" altLang="en-US" sz="1000" dirty="0">
                <a:ln w="6350">
                  <a:noFill/>
                </a:ln>
                <a:solidFill>
                  <a:schemeClr val="bg1">
                    <a:lumMod val="50000"/>
                  </a:schemeClr>
                </a:solidFill>
                <a:latin typeface="+mn-ea"/>
              </a:rPr>
              <a:t>请随意提问</a:t>
            </a:r>
          </a:p>
        </p:txBody>
      </p:sp>
      <p:sp>
        <p:nvSpPr>
          <p:cNvPr id="52" name="矩形 51"/>
          <p:cNvSpPr/>
          <p:nvPr/>
        </p:nvSpPr>
        <p:spPr>
          <a:xfrm>
            <a:off x="5626178" y="2393826"/>
            <a:ext cx="1210588" cy="748731"/>
          </a:xfrm>
          <a:prstGeom prst="rect">
            <a:avLst/>
          </a:prstGeom>
        </p:spPr>
        <p:txBody>
          <a:bodyPr wrap="none">
            <a:spAutoFit/>
          </a:bodyPr>
          <a:lstStyle/>
          <a:p>
            <a:pPr algn="ctr">
              <a:lnSpc>
                <a:spcPct val="150000"/>
              </a:lnSpc>
            </a:pPr>
            <a:r>
              <a:rPr lang="zh-CN" altLang="en-US" sz="1000" dirty="0">
                <a:ln w="6350">
                  <a:noFill/>
                </a:ln>
                <a:solidFill>
                  <a:schemeClr val="bg1">
                    <a:lumMod val="50000"/>
                  </a:schemeClr>
                </a:solidFill>
                <a:latin typeface="+mn-ea"/>
              </a:rPr>
              <a:t>最终模型的优点</a:t>
            </a:r>
            <a:endParaRPr lang="en-US" altLang="zh-CN" sz="1000" dirty="0">
              <a:ln w="6350">
                <a:noFill/>
              </a:ln>
              <a:solidFill>
                <a:schemeClr val="bg1">
                  <a:lumMod val="50000"/>
                </a:schemeClr>
              </a:solidFill>
              <a:latin typeface="+mn-ea"/>
            </a:endParaRPr>
          </a:p>
          <a:p>
            <a:pPr algn="ctr">
              <a:lnSpc>
                <a:spcPct val="150000"/>
              </a:lnSpc>
            </a:pPr>
            <a:r>
              <a:rPr lang="zh-CN" altLang="en-US" sz="1000" dirty="0">
                <a:ln w="6350">
                  <a:noFill/>
                </a:ln>
                <a:solidFill>
                  <a:schemeClr val="bg1">
                    <a:lumMod val="50000"/>
                  </a:schemeClr>
                </a:solidFill>
                <a:latin typeface="+mn-ea"/>
              </a:rPr>
              <a:t>最终模型的局限性</a:t>
            </a:r>
            <a:endParaRPr lang="en-US" altLang="zh-CN" sz="1000" dirty="0">
              <a:ln w="6350">
                <a:noFill/>
              </a:ln>
              <a:solidFill>
                <a:schemeClr val="bg1">
                  <a:lumMod val="50000"/>
                </a:schemeClr>
              </a:solidFill>
              <a:latin typeface="+mn-ea"/>
            </a:endParaRPr>
          </a:p>
          <a:p>
            <a:pPr algn="ctr">
              <a:lnSpc>
                <a:spcPct val="150000"/>
              </a:lnSpc>
            </a:pPr>
            <a:r>
              <a:rPr lang="zh-CN" altLang="en-US" sz="1000" dirty="0">
                <a:ln w="6350">
                  <a:noFill/>
                </a:ln>
                <a:solidFill>
                  <a:schemeClr val="bg1">
                    <a:lumMod val="50000"/>
                  </a:schemeClr>
                </a:solidFill>
                <a:latin typeface="+mn-ea"/>
              </a:rPr>
              <a:t>推广</a:t>
            </a:r>
            <a:endParaRPr lang="en-US" altLang="zh-CN" sz="1000" dirty="0">
              <a:ln w="6350">
                <a:noFill/>
              </a:ln>
              <a:solidFill>
                <a:schemeClr val="bg1">
                  <a:lumMod val="50000"/>
                </a:schemeClr>
              </a:solidFill>
              <a:latin typeface="+mn-ea"/>
            </a:endParaRPr>
          </a:p>
        </p:txBody>
      </p:sp>
      <p:cxnSp>
        <p:nvCxnSpPr>
          <p:cNvPr id="53" name="直接连接符 52"/>
          <p:cNvCxnSpPr/>
          <p:nvPr/>
        </p:nvCxnSpPr>
        <p:spPr>
          <a:xfrm flipH="1">
            <a:off x="3858270" y="2331319"/>
            <a:ext cx="1440160"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2212350" y="2331319"/>
            <a:ext cx="1440160"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a:off x="581670" y="2331319"/>
            <a:ext cx="1440160"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H="1">
            <a:off x="5534670" y="2331319"/>
            <a:ext cx="1440160"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H="1">
            <a:off x="7172970" y="2331319"/>
            <a:ext cx="1440160"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547682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1000"/>
                                        <p:tgtEl>
                                          <p:spTgt spid="27"/>
                                        </p:tgtEl>
                                      </p:cBhvr>
                                    </p:animEffect>
                                    <p:anim calcmode="lin" valueType="num">
                                      <p:cBhvr>
                                        <p:cTn id="13" dur="1000" fill="hold"/>
                                        <p:tgtEl>
                                          <p:spTgt spid="27"/>
                                        </p:tgtEl>
                                        <p:attrNameLst>
                                          <p:attrName>ppt_x</p:attrName>
                                        </p:attrNameLst>
                                      </p:cBhvr>
                                      <p:tavLst>
                                        <p:tav tm="0">
                                          <p:val>
                                            <p:strVal val="#ppt_x"/>
                                          </p:val>
                                        </p:tav>
                                        <p:tav tm="100000">
                                          <p:val>
                                            <p:strVal val="#ppt_x"/>
                                          </p:val>
                                        </p:tav>
                                      </p:tavLst>
                                    </p:anim>
                                    <p:anim calcmode="lin" valueType="num">
                                      <p:cBhvr>
                                        <p:cTn id="14" dur="1000" fill="hold"/>
                                        <p:tgtEl>
                                          <p:spTgt spid="27"/>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 presetClass="entr" presetSubtype="8" fill="hold" nodeType="afterEffect">
                                  <p:stCondLst>
                                    <p:cond delay="0"/>
                                  </p:stCondLst>
                                  <p:childTnLst>
                                    <p:set>
                                      <p:cBhvr>
                                        <p:cTn id="17" dur="1" fill="hold">
                                          <p:stCondLst>
                                            <p:cond delay="0"/>
                                          </p:stCondLst>
                                        </p:cTn>
                                        <p:tgtEl>
                                          <p:spTgt spid="45"/>
                                        </p:tgtEl>
                                        <p:attrNameLst>
                                          <p:attrName>style.visibility</p:attrName>
                                        </p:attrNameLst>
                                      </p:cBhvr>
                                      <p:to>
                                        <p:strVal val="visible"/>
                                      </p:to>
                                    </p:set>
                                    <p:anim calcmode="lin" valueType="num">
                                      <p:cBhvr additive="base">
                                        <p:cTn id="18" dur="500" fill="hold"/>
                                        <p:tgtEl>
                                          <p:spTgt spid="45"/>
                                        </p:tgtEl>
                                        <p:attrNameLst>
                                          <p:attrName>ppt_x</p:attrName>
                                        </p:attrNameLst>
                                      </p:cBhvr>
                                      <p:tavLst>
                                        <p:tav tm="0">
                                          <p:val>
                                            <p:strVal val="0-#ppt_w/2"/>
                                          </p:val>
                                        </p:tav>
                                        <p:tav tm="100000">
                                          <p:val>
                                            <p:strVal val="#ppt_x"/>
                                          </p:val>
                                        </p:tav>
                                      </p:tavLst>
                                    </p:anim>
                                    <p:anim calcmode="lin" valueType="num">
                                      <p:cBhvr additive="base">
                                        <p:cTn id="19" dur="500" fill="hold"/>
                                        <p:tgtEl>
                                          <p:spTgt spid="4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0"/>
                                  </p:stCondLst>
                                  <p:childTnLst>
                                    <p:set>
                                      <p:cBhvr>
                                        <p:cTn id="21" dur="1" fill="hold">
                                          <p:stCondLst>
                                            <p:cond delay="0"/>
                                          </p:stCondLst>
                                        </p:cTn>
                                        <p:tgtEl>
                                          <p:spTgt spid="36"/>
                                        </p:tgtEl>
                                        <p:attrNameLst>
                                          <p:attrName>style.visibility</p:attrName>
                                        </p:attrNameLst>
                                      </p:cBhvr>
                                      <p:to>
                                        <p:strVal val="visible"/>
                                      </p:to>
                                    </p:set>
                                    <p:anim calcmode="lin" valueType="num">
                                      <p:cBhvr additive="base">
                                        <p:cTn id="22" dur="500" fill="hold"/>
                                        <p:tgtEl>
                                          <p:spTgt spid="36"/>
                                        </p:tgtEl>
                                        <p:attrNameLst>
                                          <p:attrName>ppt_x</p:attrName>
                                        </p:attrNameLst>
                                      </p:cBhvr>
                                      <p:tavLst>
                                        <p:tav tm="0">
                                          <p:val>
                                            <p:strVal val="0-#ppt_w/2"/>
                                          </p:val>
                                        </p:tav>
                                        <p:tav tm="100000">
                                          <p:val>
                                            <p:strVal val="#ppt_x"/>
                                          </p:val>
                                        </p:tav>
                                      </p:tavLst>
                                    </p:anim>
                                    <p:anim calcmode="lin" valueType="num">
                                      <p:cBhvr additive="base">
                                        <p:cTn id="23" dur="500" fill="hold"/>
                                        <p:tgtEl>
                                          <p:spTgt spid="36"/>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stCondLst>
                                    <p:cond delay="0"/>
                                  </p:stCondLst>
                                  <p:childTnLst>
                                    <p:set>
                                      <p:cBhvr>
                                        <p:cTn id="25" dur="1" fill="hold">
                                          <p:stCondLst>
                                            <p:cond delay="0"/>
                                          </p:stCondLst>
                                        </p:cTn>
                                        <p:tgtEl>
                                          <p:spTgt spid="42"/>
                                        </p:tgtEl>
                                        <p:attrNameLst>
                                          <p:attrName>style.visibility</p:attrName>
                                        </p:attrNameLst>
                                      </p:cBhvr>
                                      <p:to>
                                        <p:strVal val="visible"/>
                                      </p:to>
                                    </p:set>
                                    <p:anim calcmode="lin" valueType="num">
                                      <p:cBhvr additive="base">
                                        <p:cTn id="26" dur="500" fill="hold"/>
                                        <p:tgtEl>
                                          <p:spTgt spid="42"/>
                                        </p:tgtEl>
                                        <p:attrNameLst>
                                          <p:attrName>ppt_x</p:attrName>
                                        </p:attrNameLst>
                                      </p:cBhvr>
                                      <p:tavLst>
                                        <p:tav tm="0">
                                          <p:val>
                                            <p:strVal val="0-#ppt_w/2"/>
                                          </p:val>
                                        </p:tav>
                                        <p:tav tm="100000">
                                          <p:val>
                                            <p:strVal val="#ppt_x"/>
                                          </p:val>
                                        </p:tav>
                                      </p:tavLst>
                                    </p:anim>
                                    <p:anim calcmode="lin" valueType="num">
                                      <p:cBhvr additive="base">
                                        <p:cTn id="27" dur="500" fill="hold"/>
                                        <p:tgtEl>
                                          <p:spTgt spid="42"/>
                                        </p:tgtEl>
                                        <p:attrNameLst>
                                          <p:attrName>ppt_y</p:attrName>
                                        </p:attrNameLst>
                                      </p:cBhvr>
                                      <p:tavLst>
                                        <p:tav tm="0">
                                          <p:val>
                                            <p:strVal val="#ppt_y"/>
                                          </p:val>
                                        </p:tav>
                                        <p:tav tm="100000">
                                          <p:val>
                                            <p:strVal val="#ppt_y"/>
                                          </p:val>
                                        </p:tav>
                                      </p:tavLst>
                                    </p:anim>
                                  </p:childTnLst>
                                </p:cTn>
                              </p:par>
                              <p:par>
                                <p:cTn id="28" presetID="2" presetClass="entr" presetSubtype="8" fill="hold" nodeType="withEffect">
                                  <p:stCondLst>
                                    <p:cond delay="0"/>
                                  </p:stCondLst>
                                  <p:childTnLst>
                                    <p:set>
                                      <p:cBhvr>
                                        <p:cTn id="29" dur="1" fill="hold">
                                          <p:stCondLst>
                                            <p:cond delay="0"/>
                                          </p:stCondLst>
                                        </p:cTn>
                                        <p:tgtEl>
                                          <p:spTgt spid="39"/>
                                        </p:tgtEl>
                                        <p:attrNameLst>
                                          <p:attrName>style.visibility</p:attrName>
                                        </p:attrNameLst>
                                      </p:cBhvr>
                                      <p:to>
                                        <p:strVal val="visible"/>
                                      </p:to>
                                    </p:set>
                                    <p:anim calcmode="lin" valueType="num">
                                      <p:cBhvr additive="base">
                                        <p:cTn id="30" dur="500" fill="hold"/>
                                        <p:tgtEl>
                                          <p:spTgt spid="39"/>
                                        </p:tgtEl>
                                        <p:attrNameLst>
                                          <p:attrName>ppt_x</p:attrName>
                                        </p:attrNameLst>
                                      </p:cBhvr>
                                      <p:tavLst>
                                        <p:tav tm="0">
                                          <p:val>
                                            <p:strVal val="0-#ppt_w/2"/>
                                          </p:val>
                                        </p:tav>
                                        <p:tav tm="100000">
                                          <p:val>
                                            <p:strVal val="#ppt_x"/>
                                          </p:val>
                                        </p:tav>
                                      </p:tavLst>
                                    </p:anim>
                                    <p:anim calcmode="lin" valueType="num">
                                      <p:cBhvr additive="base">
                                        <p:cTn id="31" dur="500" fill="hold"/>
                                        <p:tgtEl>
                                          <p:spTgt spid="39"/>
                                        </p:tgtEl>
                                        <p:attrNameLst>
                                          <p:attrName>ppt_y</p:attrName>
                                        </p:attrNameLst>
                                      </p:cBhvr>
                                      <p:tavLst>
                                        <p:tav tm="0">
                                          <p:val>
                                            <p:strVal val="#ppt_y"/>
                                          </p:val>
                                        </p:tav>
                                        <p:tav tm="100000">
                                          <p:val>
                                            <p:strVal val="#ppt_y"/>
                                          </p:val>
                                        </p:tav>
                                      </p:tavLst>
                                    </p:anim>
                                  </p:childTnLst>
                                </p:cTn>
                              </p:par>
                              <p:par>
                                <p:cTn id="32" presetID="2" presetClass="entr" presetSubtype="8" fill="hold" nodeType="withEffect">
                                  <p:stCondLst>
                                    <p:cond delay="0"/>
                                  </p:stCondLst>
                                  <p:childTnLst>
                                    <p:set>
                                      <p:cBhvr>
                                        <p:cTn id="33" dur="1" fill="hold">
                                          <p:stCondLst>
                                            <p:cond delay="0"/>
                                          </p:stCondLst>
                                        </p:cTn>
                                        <p:tgtEl>
                                          <p:spTgt spid="33"/>
                                        </p:tgtEl>
                                        <p:attrNameLst>
                                          <p:attrName>style.visibility</p:attrName>
                                        </p:attrNameLst>
                                      </p:cBhvr>
                                      <p:to>
                                        <p:strVal val="visible"/>
                                      </p:to>
                                    </p:set>
                                    <p:anim calcmode="lin" valueType="num">
                                      <p:cBhvr additive="base">
                                        <p:cTn id="34" dur="500" fill="hold"/>
                                        <p:tgtEl>
                                          <p:spTgt spid="33"/>
                                        </p:tgtEl>
                                        <p:attrNameLst>
                                          <p:attrName>ppt_x</p:attrName>
                                        </p:attrNameLst>
                                      </p:cBhvr>
                                      <p:tavLst>
                                        <p:tav tm="0">
                                          <p:val>
                                            <p:strVal val="0-#ppt_w/2"/>
                                          </p:val>
                                        </p:tav>
                                        <p:tav tm="100000">
                                          <p:val>
                                            <p:strVal val="#ppt_x"/>
                                          </p:val>
                                        </p:tav>
                                      </p:tavLst>
                                    </p:anim>
                                    <p:anim calcmode="lin" valueType="num">
                                      <p:cBhvr additive="base">
                                        <p:cTn id="35" dur="500" fill="hold"/>
                                        <p:tgtEl>
                                          <p:spTgt spid="33"/>
                                        </p:tgtEl>
                                        <p:attrNameLst>
                                          <p:attrName>ppt_y</p:attrName>
                                        </p:attrNameLst>
                                      </p:cBhvr>
                                      <p:tavLst>
                                        <p:tav tm="0">
                                          <p:val>
                                            <p:strVal val="#ppt_y"/>
                                          </p:val>
                                        </p:tav>
                                        <p:tav tm="100000">
                                          <p:val>
                                            <p:strVal val="#ppt_y"/>
                                          </p:val>
                                        </p:tav>
                                      </p:tavLst>
                                    </p:anim>
                                  </p:childTnLst>
                                </p:cTn>
                              </p:par>
                            </p:childTnLst>
                          </p:cTn>
                        </p:par>
                        <p:par>
                          <p:cTn id="36" fill="hold">
                            <p:stCondLst>
                              <p:cond delay="1500"/>
                            </p:stCondLst>
                            <p:childTnLst>
                              <p:par>
                                <p:cTn id="37" presetID="2" presetClass="entr" presetSubtype="2" fill="hold" grpId="0" nodeType="afterEffect">
                                  <p:stCondLst>
                                    <p:cond delay="0"/>
                                  </p:stCondLst>
                                  <p:childTnLst>
                                    <p:set>
                                      <p:cBhvr>
                                        <p:cTn id="38" dur="1" fill="hold">
                                          <p:stCondLst>
                                            <p:cond delay="0"/>
                                          </p:stCondLst>
                                        </p:cTn>
                                        <p:tgtEl>
                                          <p:spTgt spid="30"/>
                                        </p:tgtEl>
                                        <p:attrNameLst>
                                          <p:attrName>style.visibility</p:attrName>
                                        </p:attrNameLst>
                                      </p:cBhvr>
                                      <p:to>
                                        <p:strVal val="visible"/>
                                      </p:to>
                                    </p:set>
                                    <p:anim calcmode="lin" valueType="num">
                                      <p:cBhvr additive="base">
                                        <p:cTn id="39" dur="500" fill="hold"/>
                                        <p:tgtEl>
                                          <p:spTgt spid="30"/>
                                        </p:tgtEl>
                                        <p:attrNameLst>
                                          <p:attrName>ppt_x</p:attrName>
                                        </p:attrNameLst>
                                      </p:cBhvr>
                                      <p:tavLst>
                                        <p:tav tm="0">
                                          <p:val>
                                            <p:strVal val="1+#ppt_w/2"/>
                                          </p:val>
                                        </p:tav>
                                        <p:tav tm="100000">
                                          <p:val>
                                            <p:strVal val="#ppt_x"/>
                                          </p:val>
                                        </p:tav>
                                      </p:tavLst>
                                    </p:anim>
                                    <p:anim calcmode="lin" valueType="num">
                                      <p:cBhvr additive="base">
                                        <p:cTn id="40" dur="500" fill="hold"/>
                                        <p:tgtEl>
                                          <p:spTgt spid="30"/>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anim calcmode="lin" valueType="num">
                                      <p:cBhvr additive="base">
                                        <p:cTn id="43" dur="500" fill="hold"/>
                                        <p:tgtEl>
                                          <p:spTgt spid="29"/>
                                        </p:tgtEl>
                                        <p:attrNameLst>
                                          <p:attrName>ppt_x</p:attrName>
                                        </p:attrNameLst>
                                      </p:cBhvr>
                                      <p:tavLst>
                                        <p:tav tm="0">
                                          <p:val>
                                            <p:strVal val="1+#ppt_w/2"/>
                                          </p:val>
                                        </p:tav>
                                        <p:tav tm="100000">
                                          <p:val>
                                            <p:strVal val="#ppt_x"/>
                                          </p:val>
                                        </p:tav>
                                      </p:tavLst>
                                    </p:anim>
                                    <p:anim calcmode="lin" valueType="num">
                                      <p:cBhvr additive="base">
                                        <p:cTn id="44" dur="500" fill="hold"/>
                                        <p:tgtEl>
                                          <p:spTgt spid="29"/>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anim calcmode="lin" valueType="num">
                                      <p:cBhvr additive="base">
                                        <p:cTn id="47" dur="500" fill="hold"/>
                                        <p:tgtEl>
                                          <p:spTgt spid="28"/>
                                        </p:tgtEl>
                                        <p:attrNameLst>
                                          <p:attrName>ppt_x</p:attrName>
                                        </p:attrNameLst>
                                      </p:cBhvr>
                                      <p:tavLst>
                                        <p:tav tm="0">
                                          <p:val>
                                            <p:strVal val="1+#ppt_w/2"/>
                                          </p:val>
                                        </p:tav>
                                        <p:tav tm="100000">
                                          <p:val>
                                            <p:strVal val="#ppt_x"/>
                                          </p:val>
                                        </p:tav>
                                      </p:tavLst>
                                    </p:anim>
                                    <p:anim calcmode="lin" valueType="num">
                                      <p:cBhvr additive="base">
                                        <p:cTn id="48" dur="500" fill="hold"/>
                                        <p:tgtEl>
                                          <p:spTgt spid="28"/>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anim calcmode="lin" valueType="num">
                                      <p:cBhvr additive="base">
                                        <p:cTn id="51" dur="500" fill="hold"/>
                                        <p:tgtEl>
                                          <p:spTgt spid="32"/>
                                        </p:tgtEl>
                                        <p:attrNameLst>
                                          <p:attrName>ppt_x</p:attrName>
                                        </p:attrNameLst>
                                      </p:cBhvr>
                                      <p:tavLst>
                                        <p:tav tm="0">
                                          <p:val>
                                            <p:strVal val="1+#ppt_w/2"/>
                                          </p:val>
                                        </p:tav>
                                        <p:tav tm="100000">
                                          <p:val>
                                            <p:strVal val="#ppt_x"/>
                                          </p:val>
                                        </p:tav>
                                      </p:tavLst>
                                    </p:anim>
                                    <p:anim calcmode="lin" valueType="num">
                                      <p:cBhvr additive="base">
                                        <p:cTn id="52" dur="500" fill="hold"/>
                                        <p:tgtEl>
                                          <p:spTgt spid="32"/>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31"/>
                                        </p:tgtEl>
                                        <p:attrNameLst>
                                          <p:attrName>style.visibility</p:attrName>
                                        </p:attrNameLst>
                                      </p:cBhvr>
                                      <p:to>
                                        <p:strVal val="visible"/>
                                      </p:to>
                                    </p:set>
                                    <p:anim calcmode="lin" valueType="num">
                                      <p:cBhvr additive="base">
                                        <p:cTn id="55" dur="500" fill="hold"/>
                                        <p:tgtEl>
                                          <p:spTgt spid="31"/>
                                        </p:tgtEl>
                                        <p:attrNameLst>
                                          <p:attrName>ppt_x</p:attrName>
                                        </p:attrNameLst>
                                      </p:cBhvr>
                                      <p:tavLst>
                                        <p:tav tm="0">
                                          <p:val>
                                            <p:strVal val="1+#ppt_w/2"/>
                                          </p:val>
                                        </p:tav>
                                        <p:tav tm="100000">
                                          <p:val>
                                            <p:strVal val="#ppt_x"/>
                                          </p:val>
                                        </p:tav>
                                      </p:tavLst>
                                    </p:anim>
                                    <p:anim calcmode="lin" valueType="num">
                                      <p:cBhvr additive="base">
                                        <p:cTn id="56" dur="500" fill="hold"/>
                                        <p:tgtEl>
                                          <p:spTgt spid="31"/>
                                        </p:tgtEl>
                                        <p:attrNameLst>
                                          <p:attrName>ppt_y</p:attrName>
                                        </p:attrNameLst>
                                      </p:cBhvr>
                                      <p:tavLst>
                                        <p:tav tm="0">
                                          <p:val>
                                            <p:strVal val="#ppt_y"/>
                                          </p:val>
                                        </p:tav>
                                        <p:tav tm="100000">
                                          <p:val>
                                            <p:strVal val="#ppt_y"/>
                                          </p:val>
                                        </p:tav>
                                      </p:tavLst>
                                    </p:anim>
                                  </p:childTnLst>
                                </p:cTn>
                              </p:par>
                            </p:childTnLst>
                          </p:cTn>
                        </p:par>
                        <p:par>
                          <p:cTn id="57" fill="hold">
                            <p:stCondLst>
                              <p:cond delay="2000"/>
                            </p:stCondLst>
                            <p:childTnLst>
                              <p:par>
                                <p:cTn id="58" presetID="16" presetClass="entr" presetSubtype="21" fill="hold" nodeType="afterEffect">
                                  <p:stCondLst>
                                    <p:cond delay="0"/>
                                  </p:stCondLst>
                                  <p:childTnLst>
                                    <p:set>
                                      <p:cBhvr>
                                        <p:cTn id="59" dur="1" fill="hold">
                                          <p:stCondLst>
                                            <p:cond delay="0"/>
                                          </p:stCondLst>
                                        </p:cTn>
                                        <p:tgtEl>
                                          <p:spTgt spid="55"/>
                                        </p:tgtEl>
                                        <p:attrNameLst>
                                          <p:attrName>style.visibility</p:attrName>
                                        </p:attrNameLst>
                                      </p:cBhvr>
                                      <p:to>
                                        <p:strVal val="visible"/>
                                      </p:to>
                                    </p:set>
                                    <p:animEffect transition="in" filter="barn(inVertical)">
                                      <p:cBhvr>
                                        <p:cTn id="60" dur="500"/>
                                        <p:tgtEl>
                                          <p:spTgt spid="55"/>
                                        </p:tgtEl>
                                      </p:cBhvr>
                                    </p:animEffect>
                                  </p:childTnLst>
                                </p:cTn>
                              </p:par>
                              <p:par>
                                <p:cTn id="61" presetID="16" presetClass="entr" presetSubtype="21" fill="hold" nodeType="withEffect">
                                  <p:stCondLst>
                                    <p:cond delay="0"/>
                                  </p:stCondLst>
                                  <p:childTnLst>
                                    <p:set>
                                      <p:cBhvr>
                                        <p:cTn id="62" dur="1" fill="hold">
                                          <p:stCondLst>
                                            <p:cond delay="0"/>
                                          </p:stCondLst>
                                        </p:cTn>
                                        <p:tgtEl>
                                          <p:spTgt spid="54"/>
                                        </p:tgtEl>
                                        <p:attrNameLst>
                                          <p:attrName>style.visibility</p:attrName>
                                        </p:attrNameLst>
                                      </p:cBhvr>
                                      <p:to>
                                        <p:strVal val="visible"/>
                                      </p:to>
                                    </p:set>
                                    <p:animEffect transition="in" filter="barn(inVertical)">
                                      <p:cBhvr>
                                        <p:cTn id="63" dur="500"/>
                                        <p:tgtEl>
                                          <p:spTgt spid="54"/>
                                        </p:tgtEl>
                                      </p:cBhvr>
                                    </p:animEffect>
                                  </p:childTnLst>
                                </p:cTn>
                              </p:par>
                              <p:par>
                                <p:cTn id="64" presetID="16" presetClass="entr" presetSubtype="21" fill="hold" nodeType="withEffect">
                                  <p:stCondLst>
                                    <p:cond delay="0"/>
                                  </p:stCondLst>
                                  <p:childTnLst>
                                    <p:set>
                                      <p:cBhvr>
                                        <p:cTn id="65" dur="1" fill="hold">
                                          <p:stCondLst>
                                            <p:cond delay="0"/>
                                          </p:stCondLst>
                                        </p:cTn>
                                        <p:tgtEl>
                                          <p:spTgt spid="53"/>
                                        </p:tgtEl>
                                        <p:attrNameLst>
                                          <p:attrName>style.visibility</p:attrName>
                                        </p:attrNameLst>
                                      </p:cBhvr>
                                      <p:to>
                                        <p:strVal val="visible"/>
                                      </p:to>
                                    </p:set>
                                    <p:animEffect transition="in" filter="barn(inVertical)">
                                      <p:cBhvr>
                                        <p:cTn id="66" dur="500"/>
                                        <p:tgtEl>
                                          <p:spTgt spid="53"/>
                                        </p:tgtEl>
                                      </p:cBhvr>
                                    </p:animEffect>
                                  </p:childTnLst>
                                </p:cTn>
                              </p:par>
                              <p:par>
                                <p:cTn id="67" presetID="16" presetClass="entr" presetSubtype="21" fill="hold" nodeType="withEffect">
                                  <p:stCondLst>
                                    <p:cond delay="0"/>
                                  </p:stCondLst>
                                  <p:childTnLst>
                                    <p:set>
                                      <p:cBhvr>
                                        <p:cTn id="68" dur="1" fill="hold">
                                          <p:stCondLst>
                                            <p:cond delay="0"/>
                                          </p:stCondLst>
                                        </p:cTn>
                                        <p:tgtEl>
                                          <p:spTgt spid="56"/>
                                        </p:tgtEl>
                                        <p:attrNameLst>
                                          <p:attrName>style.visibility</p:attrName>
                                        </p:attrNameLst>
                                      </p:cBhvr>
                                      <p:to>
                                        <p:strVal val="visible"/>
                                      </p:to>
                                    </p:set>
                                    <p:animEffect transition="in" filter="barn(inVertical)">
                                      <p:cBhvr>
                                        <p:cTn id="69" dur="500"/>
                                        <p:tgtEl>
                                          <p:spTgt spid="56"/>
                                        </p:tgtEl>
                                      </p:cBhvr>
                                    </p:animEffect>
                                  </p:childTnLst>
                                </p:cTn>
                              </p:par>
                              <p:par>
                                <p:cTn id="70" presetID="16" presetClass="entr" presetSubtype="21" fill="hold" nodeType="withEffect">
                                  <p:stCondLst>
                                    <p:cond delay="0"/>
                                  </p:stCondLst>
                                  <p:childTnLst>
                                    <p:set>
                                      <p:cBhvr>
                                        <p:cTn id="71" dur="1" fill="hold">
                                          <p:stCondLst>
                                            <p:cond delay="0"/>
                                          </p:stCondLst>
                                        </p:cTn>
                                        <p:tgtEl>
                                          <p:spTgt spid="57"/>
                                        </p:tgtEl>
                                        <p:attrNameLst>
                                          <p:attrName>style.visibility</p:attrName>
                                        </p:attrNameLst>
                                      </p:cBhvr>
                                      <p:to>
                                        <p:strVal val="visible"/>
                                      </p:to>
                                    </p:set>
                                    <p:animEffect transition="in" filter="barn(inVertical)">
                                      <p:cBhvr>
                                        <p:cTn id="72" dur="500"/>
                                        <p:tgtEl>
                                          <p:spTgt spid="57"/>
                                        </p:tgtEl>
                                      </p:cBhvr>
                                    </p:animEffect>
                                  </p:childTnLst>
                                </p:cTn>
                              </p:par>
                            </p:childTnLst>
                          </p:cTn>
                        </p:par>
                        <p:par>
                          <p:cTn id="73" fill="hold">
                            <p:stCondLst>
                              <p:cond delay="2500"/>
                            </p:stCondLst>
                            <p:childTnLst>
                              <p:par>
                                <p:cTn id="74" presetID="42" presetClass="entr" presetSubtype="0" fill="hold" grpId="0" nodeType="afterEffect">
                                  <p:stCondLst>
                                    <p:cond delay="0"/>
                                  </p:stCondLst>
                                  <p:childTnLst>
                                    <p:set>
                                      <p:cBhvr>
                                        <p:cTn id="75" dur="1" fill="hold">
                                          <p:stCondLst>
                                            <p:cond delay="0"/>
                                          </p:stCondLst>
                                        </p:cTn>
                                        <p:tgtEl>
                                          <p:spTgt spid="50"/>
                                        </p:tgtEl>
                                        <p:attrNameLst>
                                          <p:attrName>style.visibility</p:attrName>
                                        </p:attrNameLst>
                                      </p:cBhvr>
                                      <p:to>
                                        <p:strVal val="visible"/>
                                      </p:to>
                                    </p:set>
                                    <p:animEffect transition="in" filter="fade">
                                      <p:cBhvr>
                                        <p:cTn id="76" dur="1000"/>
                                        <p:tgtEl>
                                          <p:spTgt spid="50"/>
                                        </p:tgtEl>
                                      </p:cBhvr>
                                    </p:animEffect>
                                    <p:anim calcmode="lin" valueType="num">
                                      <p:cBhvr>
                                        <p:cTn id="77" dur="1000" fill="hold"/>
                                        <p:tgtEl>
                                          <p:spTgt spid="50"/>
                                        </p:tgtEl>
                                        <p:attrNameLst>
                                          <p:attrName>ppt_x</p:attrName>
                                        </p:attrNameLst>
                                      </p:cBhvr>
                                      <p:tavLst>
                                        <p:tav tm="0">
                                          <p:val>
                                            <p:strVal val="#ppt_x"/>
                                          </p:val>
                                        </p:tav>
                                        <p:tav tm="100000">
                                          <p:val>
                                            <p:strVal val="#ppt_x"/>
                                          </p:val>
                                        </p:tav>
                                      </p:tavLst>
                                    </p:anim>
                                    <p:anim calcmode="lin" valueType="num">
                                      <p:cBhvr>
                                        <p:cTn id="78" dur="1000" fill="hold"/>
                                        <p:tgtEl>
                                          <p:spTgt spid="50"/>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49"/>
                                        </p:tgtEl>
                                        <p:attrNameLst>
                                          <p:attrName>style.visibility</p:attrName>
                                        </p:attrNameLst>
                                      </p:cBhvr>
                                      <p:to>
                                        <p:strVal val="visible"/>
                                      </p:to>
                                    </p:set>
                                    <p:animEffect transition="in" filter="fade">
                                      <p:cBhvr>
                                        <p:cTn id="81" dur="1000"/>
                                        <p:tgtEl>
                                          <p:spTgt spid="49"/>
                                        </p:tgtEl>
                                      </p:cBhvr>
                                    </p:animEffect>
                                    <p:anim calcmode="lin" valueType="num">
                                      <p:cBhvr>
                                        <p:cTn id="82" dur="1000" fill="hold"/>
                                        <p:tgtEl>
                                          <p:spTgt spid="49"/>
                                        </p:tgtEl>
                                        <p:attrNameLst>
                                          <p:attrName>ppt_x</p:attrName>
                                        </p:attrNameLst>
                                      </p:cBhvr>
                                      <p:tavLst>
                                        <p:tav tm="0">
                                          <p:val>
                                            <p:strVal val="#ppt_x"/>
                                          </p:val>
                                        </p:tav>
                                        <p:tav tm="100000">
                                          <p:val>
                                            <p:strVal val="#ppt_x"/>
                                          </p:val>
                                        </p:tav>
                                      </p:tavLst>
                                    </p:anim>
                                    <p:anim calcmode="lin" valueType="num">
                                      <p:cBhvr>
                                        <p:cTn id="83" dur="1000" fill="hold"/>
                                        <p:tgtEl>
                                          <p:spTgt spid="49"/>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48"/>
                                        </p:tgtEl>
                                        <p:attrNameLst>
                                          <p:attrName>style.visibility</p:attrName>
                                        </p:attrNameLst>
                                      </p:cBhvr>
                                      <p:to>
                                        <p:strVal val="visible"/>
                                      </p:to>
                                    </p:set>
                                    <p:animEffect transition="in" filter="fade">
                                      <p:cBhvr>
                                        <p:cTn id="86" dur="1000"/>
                                        <p:tgtEl>
                                          <p:spTgt spid="48"/>
                                        </p:tgtEl>
                                      </p:cBhvr>
                                    </p:animEffect>
                                    <p:anim calcmode="lin" valueType="num">
                                      <p:cBhvr>
                                        <p:cTn id="87" dur="1000" fill="hold"/>
                                        <p:tgtEl>
                                          <p:spTgt spid="48"/>
                                        </p:tgtEl>
                                        <p:attrNameLst>
                                          <p:attrName>ppt_x</p:attrName>
                                        </p:attrNameLst>
                                      </p:cBhvr>
                                      <p:tavLst>
                                        <p:tav tm="0">
                                          <p:val>
                                            <p:strVal val="#ppt_x"/>
                                          </p:val>
                                        </p:tav>
                                        <p:tav tm="100000">
                                          <p:val>
                                            <p:strVal val="#ppt_x"/>
                                          </p:val>
                                        </p:tav>
                                      </p:tavLst>
                                    </p:anim>
                                    <p:anim calcmode="lin" valueType="num">
                                      <p:cBhvr>
                                        <p:cTn id="88" dur="1000" fill="hold"/>
                                        <p:tgtEl>
                                          <p:spTgt spid="48"/>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52"/>
                                        </p:tgtEl>
                                        <p:attrNameLst>
                                          <p:attrName>style.visibility</p:attrName>
                                        </p:attrNameLst>
                                      </p:cBhvr>
                                      <p:to>
                                        <p:strVal val="visible"/>
                                      </p:to>
                                    </p:set>
                                    <p:animEffect transition="in" filter="fade">
                                      <p:cBhvr>
                                        <p:cTn id="91" dur="1000"/>
                                        <p:tgtEl>
                                          <p:spTgt spid="52"/>
                                        </p:tgtEl>
                                      </p:cBhvr>
                                    </p:animEffect>
                                    <p:anim calcmode="lin" valueType="num">
                                      <p:cBhvr>
                                        <p:cTn id="92" dur="1000" fill="hold"/>
                                        <p:tgtEl>
                                          <p:spTgt spid="52"/>
                                        </p:tgtEl>
                                        <p:attrNameLst>
                                          <p:attrName>ppt_x</p:attrName>
                                        </p:attrNameLst>
                                      </p:cBhvr>
                                      <p:tavLst>
                                        <p:tav tm="0">
                                          <p:val>
                                            <p:strVal val="#ppt_x"/>
                                          </p:val>
                                        </p:tav>
                                        <p:tav tm="100000">
                                          <p:val>
                                            <p:strVal val="#ppt_x"/>
                                          </p:val>
                                        </p:tav>
                                      </p:tavLst>
                                    </p:anim>
                                    <p:anim calcmode="lin" valueType="num">
                                      <p:cBhvr>
                                        <p:cTn id="93" dur="1000" fill="hold"/>
                                        <p:tgtEl>
                                          <p:spTgt spid="52"/>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51"/>
                                        </p:tgtEl>
                                        <p:attrNameLst>
                                          <p:attrName>style.visibility</p:attrName>
                                        </p:attrNameLst>
                                      </p:cBhvr>
                                      <p:to>
                                        <p:strVal val="visible"/>
                                      </p:to>
                                    </p:set>
                                    <p:animEffect transition="in" filter="fade">
                                      <p:cBhvr>
                                        <p:cTn id="96" dur="1000"/>
                                        <p:tgtEl>
                                          <p:spTgt spid="51"/>
                                        </p:tgtEl>
                                      </p:cBhvr>
                                    </p:animEffect>
                                    <p:anim calcmode="lin" valueType="num">
                                      <p:cBhvr>
                                        <p:cTn id="97" dur="1000" fill="hold"/>
                                        <p:tgtEl>
                                          <p:spTgt spid="51"/>
                                        </p:tgtEl>
                                        <p:attrNameLst>
                                          <p:attrName>ppt_x</p:attrName>
                                        </p:attrNameLst>
                                      </p:cBhvr>
                                      <p:tavLst>
                                        <p:tav tm="0">
                                          <p:val>
                                            <p:strVal val="#ppt_x"/>
                                          </p:val>
                                        </p:tav>
                                        <p:tav tm="100000">
                                          <p:val>
                                            <p:strVal val="#ppt_x"/>
                                          </p:val>
                                        </p:tav>
                                      </p:tavLst>
                                    </p:anim>
                                    <p:anim calcmode="lin" valueType="num">
                                      <p:cBhvr>
                                        <p:cTn id="98"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0" grpId="0"/>
      <p:bldP spid="31" grpId="0"/>
      <p:bldP spid="32" grpId="0"/>
      <p:bldP spid="48" grpId="0"/>
      <p:bldP spid="49" grpId="0"/>
      <p:bldP spid="50" grpId="0"/>
      <p:bldP spid="51" grpId="0"/>
      <p:bldP spid="5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latin typeface="Century Schoolbook" charset="0"/>
                <a:ea typeface="Century Schoolbook" charset="0"/>
                <a:cs typeface="Century Schoolbook" charset="0"/>
              </a:rPr>
              <a:t>How</a:t>
            </a:r>
            <a:r>
              <a:rPr kumimoji="1" lang="zh-CN" altLang="en-US" dirty="0" smtClean="0">
                <a:latin typeface="Century Schoolbook" charset="0"/>
                <a:ea typeface="Century Schoolbook" charset="0"/>
                <a:cs typeface="Century Schoolbook" charset="0"/>
              </a:rPr>
              <a:t> </a:t>
            </a:r>
            <a:r>
              <a:rPr kumimoji="1" lang="en-US" altLang="zh-CN" dirty="0" smtClean="0">
                <a:latin typeface="Century Schoolbook" charset="0"/>
                <a:ea typeface="Century Schoolbook" charset="0"/>
                <a:cs typeface="Century Schoolbook" charset="0"/>
              </a:rPr>
              <a:t>to</a:t>
            </a:r>
            <a:r>
              <a:rPr kumimoji="1" lang="zh-CN" altLang="en-US" dirty="0" smtClean="0">
                <a:latin typeface="Century Schoolbook" charset="0"/>
                <a:ea typeface="Century Schoolbook" charset="0"/>
                <a:cs typeface="Century Schoolbook" charset="0"/>
              </a:rPr>
              <a:t> </a:t>
            </a:r>
            <a:r>
              <a:rPr kumimoji="1" lang="en-US" altLang="zh-CN" dirty="0" smtClean="0">
                <a:latin typeface="Century Schoolbook" charset="0"/>
                <a:ea typeface="Century Schoolbook" charset="0"/>
                <a:cs typeface="Century Schoolbook" charset="0"/>
              </a:rPr>
              <a:t>apply</a:t>
            </a:r>
            <a:r>
              <a:rPr kumimoji="1" lang="zh-CN" altLang="en-US" dirty="0" smtClean="0">
                <a:latin typeface="Century Schoolbook" charset="0"/>
                <a:ea typeface="Century Schoolbook" charset="0"/>
                <a:cs typeface="Century Schoolbook" charset="0"/>
              </a:rPr>
              <a:t> </a:t>
            </a:r>
            <a:r>
              <a:rPr kumimoji="1" lang="en-US" altLang="zh-CN" dirty="0" smtClean="0">
                <a:latin typeface="Century Schoolbook" charset="0"/>
                <a:ea typeface="Century Schoolbook" charset="0"/>
                <a:cs typeface="Century Schoolbook" charset="0"/>
              </a:rPr>
              <a:t>FSM</a:t>
            </a:r>
            <a:r>
              <a:rPr kumimoji="1" lang="zh-CN" altLang="en-US" dirty="0" smtClean="0">
                <a:latin typeface="Century Schoolbook" charset="0"/>
                <a:ea typeface="Century Schoolbook" charset="0"/>
                <a:cs typeface="Century Schoolbook" charset="0"/>
              </a:rPr>
              <a:t> </a:t>
            </a:r>
            <a:r>
              <a:rPr kumimoji="1" lang="en-US" altLang="zh-CN" dirty="0" smtClean="0">
                <a:latin typeface="Century Schoolbook" charset="0"/>
                <a:ea typeface="Century Schoolbook" charset="0"/>
                <a:cs typeface="Century Schoolbook" charset="0"/>
              </a:rPr>
              <a:t>in</a:t>
            </a:r>
            <a:r>
              <a:rPr kumimoji="1" lang="zh-CN" altLang="en-US" dirty="0" smtClean="0">
                <a:latin typeface="Century Schoolbook" charset="0"/>
                <a:ea typeface="Century Schoolbook" charset="0"/>
                <a:cs typeface="Century Schoolbook" charset="0"/>
              </a:rPr>
              <a:t> </a:t>
            </a:r>
            <a:r>
              <a:rPr kumimoji="1" lang="en-US" altLang="zh-CN" dirty="0" smtClean="0">
                <a:latin typeface="Century Schoolbook" charset="0"/>
                <a:ea typeface="Century Schoolbook" charset="0"/>
                <a:cs typeface="Century Schoolbook" charset="0"/>
              </a:rPr>
              <a:t>our</a:t>
            </a:r>
            <a:r>
              <a:rPr kumimoji="1" lang="zh-CN" altLang="en-US" dirty="0" smtClean="0">
                <a:latin typeface="Century Schoolbook" charset="0"/>
                <a:ea typeface="Century Schoolbook" charset="0"/>
                <a:cs typeface="Century Schoolbook" charset="0"/>
              </a:rPr>
              <a:t> </a:t>
            </a:r>
            <a:r>
              <a:rPr kumimoji="1" lang="en-US" altLang="zh-CN" dirty="0" smtClean="0">
                <a:latin typeface="Century Schoolbook" charset="0"/>
                <a:ea typeface="Century Schoolbook" charset="0"/>
                <a:cs typeface="Century Schoolbook" charset="0"/>
              </a:rPr>
              <a:t>problem.</a:t>
            </a:r>
            <a:endParaRPr kumimoji="1" lang="zh-CN" altLang="en-US" dirty="0">
              <a:latin typeface="Century Schoolbook" charset="0"/>
              <a:ea typeface="Century Schoolbook" charset="0"/>
              <a:cs typeface="Century Schoolbook" charset="0"/>
            </a:endParaRPr>
          </a:p>
        </p:txBody>
      </p:sp>
      <p:sp>
        <p:nvSpPr>
          <p:cNvPr id="3" name="内容占位符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dirty="0" smtClean="0">
                <a:latin typeface="Century Schoolbook" charset="0"/>
                <a:ea typeface="Century Schoolbook" charset="0"/>
                <a:cs typeface="Century Schoolbook" charset="0"/>
              </a:rPr>
              <a:t>我们准备用</a:t>
            </a:r>
            <a:r>
              <a:rPr kumimoji="1" lang="en-US" altLang="zh-CN" dirty="0" smtClean="0">
                <a:latin typeface="Century Schoolbook" charset="0"/>
                <a:ea typeface="Century Schoolbook" charset="0"/>
                <a:cs typeface="Century Schoolbook" charset="0"/>
              </a:rPr>
              <a:t>FSM</a:t>
            </a:r>
            <a:r>
              <a:rPr kumimoji="1" lang="zh-CN" altLang="en-US" dirty="0" smtClean="0">
                <a:latin typeface="Century Schoolbook" charset="0"/>
                <a:ea typeface="Century Schoolbook" charset="0"/>
                <a:cs typeface="Century Schoolbook" charset="0"/>
              </a:rPr>
              <a:t>分析我们的问题，并且在分析的过程中，我们发现了一个惊喜（</a:t>
            </a:r>
            <a:r>
              <a:rPr kumimoji="1" lang="zh-CN" altLang="en-US" strike="sngStrike" dirty="0" smtClean="0">
                <a:latin typeface="Century Schoolbook" charset="0"/>
                <a:ea typeface="Century Schoolbook" charset="0"/>
                <a:cs typeface="Century Schoolbook" charset="0"/>
              </a:rPr>
              <a:t>先保密一会</a:t>
            </a:r>
            <a:r>
              <a:rPr kumimoji="1" lang="zh-CN" altLang="en-US" dirty="0" smtClean="0">
                <a:latin typeface="Century Schoolbook" charset="0"/>
                <a:ea typeface="Century Schoolbook" charset="0"/>
                <a:cs typeface="Century Schoolbook" charset="0"/>
              </a:rPr>
              <a:t>）</a:t>
            </a:r>
            <a:endParaRPr kumimoji="1" lang="en-US" altLang="zh-CN" dirty="0" smtClean="0">
              <a:latin typeface="Century Schoolbook" charset="0"/>
              <a:ea typeface="Century Schoolbook" charset="0"/>
              <a:cs typeface="Century Schoolbook"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1" lang="en-US" altLang="zh-CN" dirty="0">
              <a:latin typeface="Century Schoolbook" charset="0"/>
              <a:ea typeface="Century Schoolbook" charset="0"/>
              <a:cs typeface="Century Schoolbook" charset="0"/>
            </a:endParaRPr>
          </a:p>
          <a:p>
            <a:pPr marR="0" lvl="0" defTabSz="914400" eaLnBrk="1" fontAlgn="auto" latinLnBrk="0" hangingPunct="1">
              <a:lnSpc>
                <a:spcPct val="100000"/>
              </a:lnSpc>
              <a:spcBef>
                <a:spcPts val="0"/>
              </a:spcBef>
              <a:spcAft>
                <a:spcPts val="0"/>
              </a:spcAft>
              <a:buClrTx/>
              <a:buSzTx/>
              <a:buFontTx/>
              <a:buChar char="-"/>
              <a:tabLst/>
              <a:defRPr/>
            </a:pPr>
            <a:r>
              <a:rPr kumimoji="1" lang="zh-CN" altLang="en-US" dirty="0" smtClean="0">
                <a:latin typeface="Century Schoolbook" charset="0"/>
                <a:ea typeface="Century Schoolbook" charset="0"/>
                <a:cs typeface="Century Schoolbook" charset="0"/>
              </a:rPr>
              <a:t>把</a:t>
            </a:r>
            <a:r>
              <a:rPr kumimoji="1" lang="en-US" altLang="zh-CN" dirty="0" smtClean="0">
                <a:latin typeface="Century Schoolbook" charset="0"/>
                <a:ea typeface="Century Schoolbook" charset="0"/>
                <a:cs typeface="Century Schoolbook" charset="0"/>
              </a:rPr>
              <a:t>RGV</a:t>
            </a:r>
            <a:r>
              <a:rPr kumimoji="1" lang="zh-CN" altLang="en-US" dirty="0" smtClean="0">
                <a:latin typeface="Century Schoolbook" charset="0"/>
                <a:ea typeface="Century Schoolbook" charset="0"/>
                <a:cs typeface="Century Schoolbook" charset="0"/>
              </a:rPr>
              <a:t>，</a:t>
            </a:r>
            <a:r>
              <a:rPr kumimoji="1" lang="en-US" altLang="zh-CN" dirty="0" smtClean="0">
                <a:latin typeface="Century Schoolbook" charset="0"/>
                <a:ea typeface="Century Schoolbook" charset="0"/>
                <a:cs typeface="Century Schoolbook" charset="0"/>
              </a:rPr>
              <a:t>CNC</a:t>
            </a:r>
            <a:r>
              <a:rPr kumimoji="1" lang="zh-CN" altLang="en-US" dirty="0" smtClean="0">
                <a:latin typeface="Century Schoolbook" charset="0"/>
                <a:ea typeface="Century Schoolbook" charset="0"/>
                <a:cs typeface="Century Schoolbook" charset="0"/>
              </a:rPr>
              <a:t>抽象成对象</a:t>
            </a:r>
            <a:endParaRPr kumimoji="1" lang="en-US" altLang="zh-CN" dirty="0" smtClean="0">
              <a:latin typeface="Century Schoolbook" charset="0"/>
              <a:ea typeface="Century Schoolbook" charset="0"/>
              <a:cs typeface="Century Schoolbook" charset="0"/>
            </a:endParaRPr>
          </a:p>
          <a:p>
            <a:pPr marR="0" lvl="0" defTabSz="914400" eaLnBrk="1" fontAlgn="auto" latinLnBrk="0" hangingPunct="1">
              <a:lnSpc>
                <a:spcPct val="100000"/>
              </a:lnSpc>
              <a:spcBef>
                <a:spcPts val="0"/>
              </a:spcBef>
              <a:spcAft>
                <a:spcPts val="0"/>
              </a:spcAft>
              <a:buClrTx/>
              <a:buSzTx/>
              <a:buFontTx/>
              <a:buChar char="-"/>
              <a:tabLst/>
              <a:defRPr/>
            </a:pPr>
            <a:r>
              <a:rPr kumimoji="1" lang="zh-CN" altLang="en-US" dirty="0" smtClean="0">
                <a:latin typeface="Century Schoolbook" charset="0"/>
                <a:ea typeface="Century Schoolbook" charset="0"/>
                <a:cs typeface="Century Schoolbook" charset="0"/>
              </a:rPr>
              <a:t>提取他们的状态（</a:t>
            </a:r>
            <a:r>
              <a:rPr kumimoji="1" lang="zh-CN" altLang="en-US" sz="1400" dirty="0" smtClean="0">
                <a:latin typeface="Century Schoolbook" charset="0"/>
                <a:ea typeface="Century Schoolbook" charset="0"/>
                <a:cs typeface="Century Schoolbook" charset="0"/>
              </a:rPr>
              <a:t>注意，状态是有限的</a:t>
            </a:r>
            <a:r>
              <a:rPr kumimoji="1" lang="zh-CN" altLang="en-US" dirty="0" smtClean="0">
                <a:latin typeface="Century Schoolbook" charset="0"/>
                <a:ea typeface="Century Schoolbook" charset="0"/>
                <a:cs typeface="Century Schoolbook" charset="0"/>
              </a:rPr>
              <a:t>）</a:t>
            </a:r>
            <a:endParaRPr kumimoji="1" lang="en-US" altLang="zh-CN" dirty="0" smtClean="0">
              <a:latin typeface="Century Schoolbook" charset="0"/>
              <a:ea typeface="Century Schoolbook" charset="0"/>
              <a:cs typeface="Century Schoolbook" charset="0"/>
            </a:endParaRPr>
          </a:p>
          <a:p>
            <a:pPr marR="0" lvl="0" defTabSz="914400" eaLnBrk="1" fontAlgn="auto" latinLnBrk="0" hangingPunct="1">
              <a:lnSpc>
                <a:spcPct val="100000"/>
              </a:lnSpc>
              <a:spcBef>
                <a:spcPts val="0"/>
              </a:spcBef>
              <a:spcAft>
                <a:spcPts val="0"/>
              </a:spcAft>
              <a:buClrTx/>
              <a:buSzTx/>
              <a:buFontTx/>
              <a:buChar char="-"/>
              <a:tabLst/>
              <a:defRPr/>
            </a:pPr>
            <a:r>
              <a:rPr kumimoji="1" lang="zh-CN" altLang="en-US" dirty="0" smtClean="0">
                <a:latin typeface="Century Schoolbook" charset="0"/>
                <a:ea typeface="Century Schoolbook" charset="0"/>
                <a:cs typeface="Century Schoolbook" charset="0"/>
              </a:rPr>
              <a:t>提取他们的可能发生的行为</a:t>
            </a:r>
            <a:endParaRPr kumimoji="1" lang="en-US" altLang="zh-CN" dirty="0" smtClean="0">
              <a:latin typeface="Century Schoolbook" charset="0"/>
              <a:ea typeface="Century Schoolbook" charset="0"/>
              <a:cs typeface="Century Schoolbook" charset="0"/>
            </a:endParaRPr>
          </a:p>
          <a:p>
            <a:pPr marR="0" lvl="0" defTabSz="914400" eaLnBrk="1" fontAlgn="auto" latinLnBrk="0" hangingPunct="1">
              <a:lnSpc>
                <a:spcPct val="100000"/>
              </a:lnSpc>
              <a:spcBef>
                <a:spcPts val="0"/>
              </a:spcBef>
              <a:spcAft>
                <a:spcPts val="0"/>
              </a:spcAft>
              <a:buClrTx/>
              <a:buSzTx/>
              <a:buFontTx/>
              <a:buChar char="-"/>
              <a:tabLst/>
              <a:defRPr/>
            </a:pPr>
            <a:r>
              <a:rPr kumimoji="1" lang="zh-CN" altLang="en-US" dirty="0" smtClean="0">
                <a:latin typeface="Century Schoolbook" charset="0"/>
                <a:ea typeface="Century Schoolbook" charset="0"/>
                <a:cs typeface="Century Schoolbook" charset="0"/>
              </a:rPr>
              <a:t>分析上述</a:t>
            </a:r>
            <a:r>
              <a:rPr kumimoji="1" lang="en-US" altLang="zh-CN" dirty="0" smtClean="0">
                <a:latin typeface="Century Schoolbook" charset="0"/>
                <a:ea typeface="Century Schoolbook" charset="0"/>
                <a:cs typeface="Century Schoolbook" charset="0"/>
              </a:rPr>
              <a:t>3</a:t>
            </a:r>
            <a:r>
              <a:rPr kumimoji="1" lang="zh-CN" altLang="en-US" dirty="0" smtClean="0">
                <a:latin typeface="Century Schoolbook" charset="0"/>
                <a:ea typeface="Century Schoolbook" charset="0"/>
                <a:cs typeface="Century Schoolbook" charset="0"/>
              </a:rPr>
              <a:t>点的关系，画出状态图</a:t>
            </a:r>
            <a:endParaRPr kumimoji="1" lang="en-US" altLang="zh-CN" dirty="0" smtClean="0">
              <a:latin typeface="Century Schoolbook" charset="0"/>
              <a:ea typeface="Century Schoolbook" charset="0"/>
              <a:cs typeface="Century Schoolbook" charset="0"/>
            </a:endParaRPr>
          </a:p>
        </p:txBody>
      </p:sp>
    </p:spTree>
    <p:extLst>
      <p:ext uri="{BB962C8B-B14F-4D97-AF65-F5344CB8AC3E}">
        <p14:creationId xmlns:p14="http://schemas.microsoft.com/office/powerpoint/2010/main" val="8797120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zh-CN" altLang="en-US" dirty="0" smtClean="0"/>
              <a:t>状态图（</a:t>
            </a:r>
            <a:r>
              <a:rPr kumimoji="1" lang="zh-CN" altLang="en-US" sz="1600" dirty="0" smtClean="0"/>
              <a:t>为了方便人们的理解，我并没有将其画成严格的状态图，反而有点像程序框图</a:t>
            </a:r>
            <a:r>
              <a:rPr kumimoji="1" lang="zh-CN" altLang="en-US" dirty="0" smtClean="0"/>
              <a:t>）</a:t>
            </a:r>
            <a:endParaRPr kumimoji="1"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9351" y="925852"/>
            <a:ext cx="7745298" cy="3885601"/>
          </a:xfrm>
        </p:spPr>
      </p:pic>
    </p:spTree>
    <p:extLst>
      <p:ext uri="{BB962C8B-B14F-4D97-AF65-F5344CB8AC3E}">
        <p14:creationId xmlns:p14="http://schemas.microsoft.com/office/powerpoint/2010/main" val="15028522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7886700" cy="994172"/>
          </a:xfrm>
        </p:spPr>
        <p:txBody>
          <a:bodyPr/>
          <a:lstStyle/>
          <a:p>
            <a:r>
              <a:rPr kumimoji="1" lang="zh-CN" altLang="en-US" dirty="0" smtClean="0">
                <a:latin typeface="Century Schoolbook" charset="0"/>
                <a:ea typeface="Century Schoolbook" charset="0"/>
                <a:cs typeface="Century Schoolbook" charset="0"/>
              </a:rPr>
              <a:t>通过</a:t>
            </a:r>
            <a:r>
              <a:rPr kumimoji="1" lang="zh-CN" altLang="en-US" strike="sngStrike" dirty="0" smtClean="0">
                <a:latin typeface="Century Schoolbook" charset="0"/>
                <a:ea typeface="Century Schoolbook" charset="0"/>
                <a:cs typeface="Century Schoolbook" charset="0"/>
              </a:rPr>
              <a:t>画图</a:t>
            </a:r>
            <a:r>
              <a:rPr kumimoji="1" lang="zh-CN" altLang="en-US" dirty="0" smtClean="0">
                <a:latin typeface="Century Schoolbook" charset="0"/>
                <a:ea typeface="Century Schoolbook" charset="0"/>
                <a:cs typeface="Century Schoolbook" charset="0"/>
              </a:rPr>
              <a:t>思考得到了问题的核心</a:t>
            </a:r>
            <a:endParaRPr kumimoji="1" lang="zh-CN" altLang="en-US" strike="sngStrike" dirty="0">
              <a:latin typeface="Century Schoolbook" charset="0"/>
              <a:ea typeface="Century Schoolbook" charset="0"/>
              <a:cs typeface="Century Schoolbook" charset="0"/>
            </a:endParaRP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915725"/>
            <a:ext cx="6551629" cy="3262312"/>
          </a:xfrm>
        </p:spPr>
      </p:pic>
      <p:sp>
        <p:nvSpPr>
          <p:cNvPr id="5" name="框架 4"/>
          <p:cNvSpPr/>
          <p:nvPr/>
        </p:nvSpPr>
        <p:spPr>
          <a:xfrm>
            <a:off x="1423447" y="3301784"/>
            <a:ext cx="1282046" cy="490194"/>
          </a:xfrm>
          <a:prstGeom prst="fram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6" name="文本框 5"/>
          <p:cNvSpPr txBox="1"/>
          <p:nvPr/>
        </p:nvSpPr>
        <p:spPr>
          <a:xfrm>
            <a:off x="0" y="807197"/>
            <a:ext cx="6309741" cy="830997"/>
          </a:xfrm>
          <a:prstGeom prst="rect">
            <a:avLst/>
          </a:prstGeom>
          <a:noFill/>
        </p:spPr>
        <p:txBody>
          <a:bodyPr wrap="none" rtlCol="0">
            <a:spAutoFit/>
          </a:bodyPr>
          <a:lstStyle/>
          <a:p>
            <a:r>
              <a:rPr kumimoji="1" lang="zh-CN" altLang="en-US" sz="2400" b="1" dirty="0" smtClean="0">
                <a:latin typeface="Century Schoolbook" charset="0"/>
                <a:ea typeface="Century Schoolbook" charset="0"/>
                <a:cs typeface="Century Schoolbook" charset="0"/>
              </a:rPr>
              <a:t>核心问题（</a:t>
            </a:r>
            <a:r>
              <a:rPr kumimoji="1" lang="zh-CN" altLang="en-US" sz="1800" b="1" dirty="0" smtClean="0">
                <a:latin typeface="Century Schoolbook" charset="0"/>
                <a:ea typeface="Century Schoolbook" charset="0"/>
                <a:cs typeface="Century Schoolbook" charset="0"/>
              </a:rPr>
              <a:t>这将直接决定最后的结果是否</a:t>
            </a:r>
            <a:r>
              <a:rPr kumimoji="1" lang="en-US" altLang="zh-CN" sz="1800" b="1" dirty="0" smtClean="0">
                <a:latin typeface="Century Schoolbook" charset="0"/>
                <a:ea typeface="Century Schoolbook" charset="0"/>
                <a:cs typeface="Century Schoolbook" charset="0"/>
              </a:rPr>
              <a:t>exciting</a:t>
            </a:r>
            <a:r>
              <a:rPr kumimoji="1" lang="zh-CN" altLang="en-US" sz="2400" b="1" dirty="0" smtClean="0">
                <a:latin typeface="Century Schoolbook" charset="0"/>
                <a:ea typeface="Century Schoolbook" charset="0"/>
                <a:cs typeface="Century Schoolbook" charset="0"/>
              </a:rPr>
              <a:t>）：</a:t>
            </a:r>
            <a:endParaRPr kumimoji="1" lang="en-US" altLang="zh-CN" sz="2400" b="1" dirty="0">
              <a:latin typeface="Century Schoolbook" charset="0"/>
              <a:ea typeface="Century Schoolbook" charset="0"/>
              <a:cs typeface="Century Schoolbook" charset="0"/>
            </a:endParaRPr>
          </a:p>
          <a:p>
            <a:r>
              <a:rPr kumimoji="1" lang="zh-CN" altLang="en-US" sz="2400" b="1" u="sng" dirty="0" smtClean="0">
                <a:latin typeface="Century Schoolbook" charset="0"/>
                <a:ea typeface="Century Schoolbook" charset="0"/>
                <a:cs typeface="Century Schoolbook" charset="0"/>
              </a:rPr>
              <a:t>如何决定</a:t>
            </a:r>
            <a:r>
              <a:rPr kumimoji="1" lang="en-US" altLang="zh-CN" sz="2400" b="1" u="sng" dirty="0" smtClean="0">
                <a:latin typeface="Century Schoolbook" charset="0"/>
                <a:ea typeface="Century Schoolbook" charset="0"/>
                <a:cs typeface="Century Schoolbook" charset="0"/>
              </a:rPr>
              <a:t>RGV</a:t>
            </a:r>
            <a:r>
              <a:rPr kumimoji="1" lang="zh-CN" altLang="en-US" sz="2400" b="1" u="sng" dirty="0" smtClean="0">
                <a:latin typeface="Century Schoolbook" charset="0"/>
                <a:ea typeface="Century Schoolbook" charset="0"/>
                <a:cs typeface="Century Schoolbook" charset="0"/>
              </a:rPr>
              <a:t>的下一个</a:t>
            </a:r>
            <a:r>
              <a:rPr kumimoji="1" lang="en-US" altLang="zh-CN" sz="2400" b="1" u="sng" dirty="0" smtClean="0">
                <a:latin typeface="Century Schoolbook" charset="0"/>
                <a:ea typeface="Century Schoolbook" charset="0"/>
                <a:cs typeface="Century Schoolbook" charset="0"/>
              </a:rPr>
              <a:t>CNC</a:t>
            </a:r>
            <a:r>
              <a:rPr kumimoji="1" lang="zh-CN" altLang="en-US" sz="2400" b="1" u="sng" dirty="0" smtClean="0">
                <a:latin typeface="Century Schoolbook" charset="0"/>
                <a:ea typeface="Century Schoolbook" charset="0"/>
                <a:cs typeface="Century Schoolbook" charset="0"/>
              </a:rPr>
              <a:t>目标。</a:t>
            </a:r>
            <a:endParaRPr kumimoji="1" lang="en-US" altLang="zh-CN" sz="2400" b="1" u="sng" dirty="0" smtClean="0">
              <a:latin typeface="Century Schoolbook" charset="0"/>
              <a:ea typeface="Century Schoolbook" charset="0"/>
              <a:cs typeface="Century Schoolbook" charset="0"/>
            </a:endParaRPr>
          </a:p>
        </p:txBody>
      </p:sp>
    </p:spTree>
    <p:extLst>
      <p:ext uri="{BB962C8B-B14F-4D97-AF65-F5344CB8AC3E}">
        <p14:creationId xmlns:p14="http://schemas.microsoft.com/office/powerpoint/2010/main" val="7622679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这里我们进行了一系列分析：</a:t>
            </a:r>
            <a:endParaRPr kumimoji="1" lang="zh-CN" altLang="en-US" dirty="0"/>
          </a:p>
        </p:txBody>
      </p:sp>
      <p:sp>
        <p:nvSpPr>
          <p:cNvPr id="3" name="内容占位符 2"/>
          <p:cNvSpPr>
            <a:spLocks noGrp="1"/>
          </p:cNvSpPr>
          <p:nvPr>
            <p:ph idx="1"/>
          </p:nvPr>
        </p:nvSpPr>
        <p:spPr/>
        <p:txBody>
          <a:bodyPr>
            <a:normAutofit fontScale="92500" lnSpcReduction="20000"/>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700" dirty="0" smtClean="0">
                <a:latin typeface="Century Schoolbook" charset="0"/>
                <a:ea typeface="Century Schoolbook" charset="0"/>
                <a:cs typeface="Century Schoolbook" charset="0"/>
              </a:rPr>
              <a:t>问题的</a:t>
            </a:r>
            <a:r>
              <a:rPr kumimoji="1" lang="zh-CN" altLang="en-US" sz="1700" b="1" dirty="0" smtClean="0">
                <a:latin typeface="Century Schoolbook" charset="0"/>
                <a:ea typeface="Century Schoolbook" charset="0"/>
                <a:cs typeface="Century Schoolbook" charset="0"/>
              </a:rPr>
              <a:t>等价转换</a:t>
            </a:r>
            <a:r>
              <a:rPr kumimoji="1" lang="zh-CN" altLang="en-US" sz="1700" dirty="0" smtClean="0">
                <a:latin typeface="Century Schoolbook" charset="0"/>
                <a:ea typeface="Century Schoolbook" charset="0"/>
                <a:cs typeface="Century Schoolbook" charset="0"/>
              </a:rPr>
              <a:t>：</a:t>
            </a:r>
            <a:endParaRPr kumimoji="1" lang="en-US" altLang="zh-CN" sz="1700" dirty="0" smtClean="0">
              <a:latin typeface="Century Schoolbook" charset="0"/>
              <a:ea typeface="Century Schoolbook" charset="0"/>
              <a:cs typeface="Century Schoolbook"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1" lang="en-US" altLang="zh-CN" sz="1400" dirty="0" smtClean="0">
              <a:latin typeface="Century Schoolbook" charset="0"/>
              <a:ea typeface="Century Schoolbook" charset="0"/>
              <a:cs typeface="Century Schoolbook" charset="0"/>
            </a:endParaRPr>
          </a:p>
          <a:p>
            <a:pPr marL="0" indent="0" defTabSz="914400">
              <a:lnSpc>
                <a:spcPct val="100000"/>
              </a:lnSpc>
              <a:spcBef>
                <a:spcPts val="0"/>
              </a:spcBef>
              <a:buNone/>
              <a:defRPr/>
            </a:pPr>
            <a:r>
              <a:rPr kumimoji="1" lang="en-US" altLang="zh-CN" sz="1400" dirty="0" smtClean="0">
                <a:latin typeface="Century Schoolbook" charset="0"/>
                <a:ea typeface="Century Schoolbook" charset="0"/>
                <a:cs typeface="Century Schoolbook" charset="0"/>
              </a:rPr>
              <a:t>Original	</a:t>
            </a:r>
            <a:r>
              <a:rPr kumimoji="1" lang="zh-CN" altLang="en-US" sz="1400" dirty="0" smtClean="0">
                <a:latin typeface="Century Schoolbook" charset="0"/>
                <a:ea typeface="Century Schoolbook" charset="0"/>
                <a:cs typeface="Century Schoolbook" charset="0"/>
              </a:rPr>
              <a:t>           </a:t>
            </a:r>
            <a:r>
              <a:rPr kumimoji="1" lang="en-US" altLang="zh-CN" sz="1400" dirty="0" smtClean="0">
                <a:latin typeface="Century Schoolbook" charset="0"/>
                <a:ea typeface="Century Schoolbook" charset="0"/>
                <a:cs typeface="Century Schoolbook" charset="0"/>
              </a:rPr>
              <a:t>-&gt;</a:t>
            </a:r>
            <a:r>
              <a:rPr kumimoji="1" lang="zh-CN" altLang="en-US" sz="1400" dirty="0" smtClean="0">
                <a:latin typeface="Century Schoolbook" charset="0"/>
                <a:ea typeface="Century Schoolbook" charset="0"/>
                <a:cs typeface="Century Schoolbook" charset="0"/>
              </a:rPr>
              <a:t> </a:t>
            </a:r>
            <a:r>
              <a:rPr kumimoji="1" lang="en-US" altLang="zh-CN" sz="1400" dirty="0" smtClean="0">
                <a:latin typeface="Century Schoolbook" charset="0"/>
                <a:ea typeface="Century Schoolbook" charset="0"/>
                <a:cs typeface="Century Schoolbook" charset="0"/>
              </a:rPr>
              <a:t>	max(</a:t>
            </a:r>
            <a:r>
              <a:rPr kumimoji="1" lang="zh-CN" altLang="en-US" sz="1400" dirty="0" smtClean="0">
                <a:latin typeface="Century Schoolbook" charset="0"/>
                <a:ea typeface="Century Schoolbook" charset="0"/>
                <a:cs typeface="Century Schoolbook" charset="0"/>
              </a:rPr>
              <a:t>规定时间内的的加工件数</a:t>
            </a:r>
            <a:r>
              <a:rPr kumimoji="1" lang="en-US" altLang="zh-CN" sz="1400" dirty="0" smtClean="0">
                <a:latin typeface="Century Schoolbook" charset="0"/>
                <a:ea typeface="Century Schoolbook" charset="0"/>
                <a:cs typeface="Century Schoolbook" charset="0"/>
              </a:rPr>
              <a:t>)</a:t>
            </a:r>
            <a:r>
              <a:rPr kumimoji="1" lang="zh-CN" altLang="en-US" sz="1400" dirty="0" smtClean="0">
                <a:latin typeface="Century Schoolbook" charset="0"/>
                <a:ea typeface="Century Schoolbook" charset="0"/>
                <a:cs typeface="Century Schoolbook" charset="0"/>
              </a:rPr>
              <a:t> </a:t>
            </a:r>
            <a:endParaRPr kumimoji="1" lang="en-US" altLang="zh-CN" sz="1400" dirty="0" smtClean="0">
              <a:latin typeface="Century Schoolbook" charset="0"/>
              <a:ea typeface="Century Schoolbook" charset="0"/>
              <a:cs typeface="Century Schoolbook" charset="0"/>
            </a:endParaRPr>
          </a:p>
          <a:p>
            <a:pPr marL="0" indent="0" defTabSz="914400">
              <a:lnSpc>
                <a:spcPct val="100000"/>
              </a:lnSpc>
              <a:spcBef>
                <a:spcPts val="0"/>
              </a:spcBef>
              <a:buNone/>
              <a:defRPr/>
            </a:pPr>
            <a:r>
              <a:rPr kumimoji="1" lang="en-US" altLang="zh-CN" sz="1400" dirty="0">
                <a:latin typeface="Century Schoolbook" charset="0"/>
                <a:ea typeface="Century Schoolbook" charset="0"/>
                <a:cs typeface="Century Schoolbook" charset="0"/>
              </a:rPr>
              <a:t>	</a:t>
            </a:r>
            <a:r>
              <a:rPr kumimoji="1" lang="zh-CN" altLang="en-US" sz="1400" dirty="0">
                <a:latin typeface="Century Schoolbook" charset="0"/>
                <a:ea typeface="Century Schoolbook" charset="0"/>
                <a:cs typeface="Century Schoolbook" charset="0"/>
              </a:rPr>
              <a:t> </a:t>
            </a:r>
            <a:r>
              <a:rPr kumimoji="1" lang="zh-CN" altLang="en-US" sz="1400" dirty="0" smtClean="0">
                <a:latin typeface="Century Schoolbook" charset="0"/>
                <a:ea typeface="Century Schoolbook" charset="0"/>
                <a:cs typeface="Century Schoolbook" charset="0"/>
              </a:rPr>
              <a:t>          </a:t>
            </a:r>
            <a:r>
              <a:rPr kumimoji="1" lang="en-US" altLang="zh-CN" sz="1400" dirty="0" smtClean="0">
                <a:latin typeface="Century Schoolbook" charset="0"/>
                <a:ea typeface="Century Schoolbook" charset="0"/>
                <a:cs typeface="Century Schoolbook" charset="0"/>
              </a:rPr>
              <a:t>&lt;=&gt;</a:t>
            </a:r>
            <a:r>
              <a:rPr kumimoji="1" lang="zh-CN" altLang="en-US" sz="1400" dirty="0" smtClean="0">
                <a:latin typeface="Century Schoolbook" charset="0"/>
                <a:ea typeface="Century Schoolbook" charset="0"/>
                <a:cs typeface="Century Schoolbook" charset="0"/>
              </a:rPr>
              <a:t> </a:t>
            </a:r>
            <a:r>
              <a:rPr kumimoji="1" lang="en-US" altLang="zh-CN" sz="1400" dirty="0" smtClean="0">
                <a:latin typeface="Century Schoolbook" charset="0"/>
                <a:ea typeface="Century Schoolbook" charset="0"/>
                <a:cs typeface="Century Schoolbook" charset="0"/>
              </a:rPr>
              <a:t>	max[CNC</a:t>
            </a:r>
            <a:r>
              <a:rPr kumimoji="1" lang="zh-CN" altLang="en-US" sz="1400" dirty="0">
                <a:latin typeface="Century Schoolbook" charset="0"/>
                <a:ea typeface="Century Schoolbook" charset="0"/>
                <a:cs typeface="Century Schoolbook" charset="0"/>
              </a:rPr>
              <a:t>的上下料次数</a:t>
            </a:r>
            <a:r>
              <a:rPr kumimoji="1" lang="en-US" altLang="zh-CN" sz="1400" dirty="0" smtClean="0">
                <a:latin typeface="Century Schoolbook" charset="0"/>
                <a:ea typeface="Century Schoolbook" charset="0"/>
                <a:cs typeface="Century Schoolbook" charset="0"/>
              </a:rPr>
              <a:t>]</a:t>
            </a:r>
          </a:p>
          <a:p>
            <a:pPr marL="0" lvl="0" indent="0" defTabSz="914400">
              <a:lnSpc>
                <a:spcPct val="100000"/>
              </a:lnSpc>
              <a:spcBef>
                <a:spcPts val="0"/>
              </a:spcBef>
              <a:buNone/>
              <a:defRPr/>
            </a:pPr>
            <a:endParaRPr kumimoji="1" lang="en-US" altLang="zh-CN" sz="1400" dirty="0">
              <a:latin typeface="Century Schoolbook" charset="0"/>
              <a:ea typeface="Century Schoolbook" charset="0"/>
              <a:cs typeface="Century Schoolbook" charset="0"/>
            </a:endParaRPr>
          </a:p>
          <a:p>
            <a:pPr marL="0" lvl="0" indent="0" defTabSz="914400">
              <a:lnSpc>
                <a:spcPct val="100000"/>
              </a:lnSpc>
              <a:spcBef>
                <a:spcPts val="0"/>
              </a:spcBef>
              <a:buNone/>
              <a:defRPr/>
            </a:pPr>
            <a:r>
              <a:rPr kumimoji="1" lang="en-US" altLang="zh-CN" sz="1400" dirty="0" smtClean="0">
                <a:latin typeface="Century Schoolbook" charset="0"/>
                <a:ea typeface="Century Schoolbook" charset="0"/>
                <a:cs typeface="Century Schoolbook" charset="0"/>
              </a:rPr>
              <a:t>Transformed</a:t>
            </a:r>
            <a:r>
              <a:rPr kumimoji="1" lang="zh-CN" altLang="en-US" sz="1400" dirty="0" smtClean="0">
                <a:latin typeface="Century Schoolbook" charset="0"/>
                <a:ea typeface="Century Schoolbook" charset="0"/>
                <a:cs typeface="Century Schoolbook" charset="0"/>
              </a:rPr>
              <a:t>         </a:t>
            </a:r>
            <a:r>
              <a:rPr kumimoji="1" lang="en-US" altLang="zh-CN" sz="1400" dirty="0" smtClean="0">
                <a:latin typeface="Century Schoolbook" charset="0"/>
                <a:ea typeface="Century Schoolbook" charset="0"/>
                <a:cs typeface="Century Schoolbook" charset="0"/>
              </a:rPr>
              <a:t>&lt;=&gt;</a:t>
            </a:r>
            <a:r>
              <a:rPr kumimoji="1" lang="zh-CN" altLang="en-US" sz="1400" dirty="0" smtClean="0">
                <a:latin typeface="Century Schoolbook" charset="0"/>
                <a:ea typeface="Century Schoolbook" charset="0"/>
                <a:cs typeface="Century Schoolbook" charset="0"/>
              </a:rPr>
              <a:t> </a:t>
            </a:r>
            <a:r>
              <a:rPr kumimoji="1" lang="en-US" altLang="zh-CN" sz="1400" dirty="0" smtClean="0">
                <a:latin typeface="Century Schoolbook" charset="0"/>
                <a:ea typeface="Century Schoolbook" charset="0"/>
                <a:cs typeface="Century Schoolbook" charset="0"/>
              </a:rPr>
              <a:t>	max[RGV</a:t>
            </a:r>
            <a:r>
              <a:rPr kumimoji="1" lang="zh-CN" altLang="en-US" sz="1400" dirty="0" smtClean="0">
                <a:latin typeface="Century Schoolbook" charset="0"/>
                <a:ea typeface="Century Schoolbook" charset="0"/>
                <a:cs typeface="Century Schoolbook" charset="0"/>
              </a:rPr>
              <a:t>的上下料次数</a:t>
            </a:r>
            <a:r>
              <a:rPr kumimoji="1" lang="en-US" altLang="zh-CN" sz="1400" dirty="0" smtClean="0">
                <a:latin typeface="Century Schoolbook" charset="0"/>
                <a:ea typeface="Century Schoolbook" charset="0"/>
                <a:cs typeface="Century Schoolbook" charset="0"/>
              </a:rPr>
              <a:t>]</a:t>
            </a:r>
            <a:endParaRPr kumimoji="1" lang="en-US" altLang="zh-CN" sz="1400" dirty="0" smtClean="0">
              <a:solidFill>
                <a:schemeClr val="bg1">
                  <a:lumMod val="65000"/>
                </a:schemeClr>
              </a:solidFill>
              <a:latin typeface="Century Schoolbook" charset="0"/>
              <a:ea typeface="Century Schoolbook" charset="0"/>
              <a:cs typeface="Century Schoolbook"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1" lang="en-US" altLang="zh-CN" sz="1400" dirty="0" smtClean="0">
              <a:solidFill>
                <a:schemeClr val="bg1">
                  <a:lumMod val="65000"/>
                </a:schemeClr>
              </a:solidFill>
              <a:latin typeface="Century Schoolbook" charset="0"/>
              <a:ea typeface="Century Schoolbook" charset="0"/>
              <a:cs typeface="Century Schoolbook"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1" lang="en-US" altLang="zh-CN" sz="1400" dirty="0" smtClean="0">
              <a:solidFill>
                <a:schemeClr val="bg1">
                  <a:lumMod val="65000"/>
                </a:schemeClr>
              </a:solidFill>
              <a:latin typeface="Century Schoolbook" charset="0"/>
              <a:ea typeface="Century Schoolbook" charset="0"/>
              <a:cs typeface="Century Schoolbook"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1" lang="en-US" altLang="zh-CN" sz="1400" dirty="0">
              <a:solidFill>
                <a:schemeClr val="bg1">
                  <a:lumMod val="65000"/>
                </a:schemeClr>
              </a:solidFill>
              <a:latin typeface="Century Schoolbook" charset="0"/>
              <a:ea typeface="Century Schoolbook" charset="0"/>
              <a:cs typeface="Century Schoolbook"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700" dirty="0" smtClean="0">
                <a:latin typeface="Century Schoolbook" charset="0"/>
                <a:ea typeface="Century Schoolbook" charset="0"/>
                <a:cs typeface="Century Schoolbook" charset="0"/>
              </a:rPr>
              <a:t>问题的</a:t>
            </a:r>
            <a:r>
              <a:rPr kumimoji="1" lang="zh-CN" altLang="en-US" sz="1700" b="1" dirty="0" smtClean="0">
                <a:latin typeface="Century Schoolbook" charset="0"/>
                <a:ea typeface="Century Schoolbook" charset="0"/>
                <a:cs typeface="Century Schoolbook" charset="0"/>
              </a:rPr>
              <a:t>近似转换</a:t>
            </a:r>
            <a:r>
              <a:rPr kumimoji="1" lang="zh-CN" altLang="en-US" sz="1700" dirty="0" smtClean="0">
                <a:latin typeface="Century Schoolbook" charset="0"/>
                <a:ea typeface="Century Schoolbook" charset="0"/>
                <a:cs typeface="Century Schoolbook" charset="0"/>
              </a:rPr>
              <a:t>：</a:t>
            </a:r>
            <a:endParaRPr kumimoji="1" lang="en-US" altLang="zh-CN" sz="1700" dirty="0" smtClean="0">
              <a:latin typeface="Century Schoolbook" charset="0"/>
              <a:ea typeface="Century Schoolbook" charset="0"/>
              <a:cs typeface="Century Schoolbook" charset="0"/>
            </a:endParaRPr>
          </a:p>
          <a:p>
            <a:pPr marL="0" lvl="0" indent="0" defTabSz="914400">
              <a:lnSpc>
                <a:spcPct val="100000"/>
              </a:lnSpc>
              <a:spcBef>
                <a:spcPts val="0"/>
              </a:spcBef>
              <a:buNone/>
              <a:defRPr/>
            </a:pPr>
            <a:endParaRPr kumimoji="1" lang="en-US" altLang="zh-CN" sz="1400" dirty="0" smtClean="0">
              <a:latin typeface="Century Schoolbook" charset="0"/>
              <a:ea typeface="Century Schoolbook" charset="0"/>
              <a:cs typeface="Century Schoolbook" charset="0"/>
            </a:endParaRPr>
          </a:p>
          <a:p>
            <a:pPr marL="0" lvl="0" indent="0" defTabSz="914400">
              <a:lnSpc>
                <a:spcPct val="100000"/>
              </a:lnSpc>
              <a:spcBef>
                <a:spcPts val="0"/>
              </a:spcBef>
              <a:buNone/>
              <a:defRPr/>
            </a:pPr>
            <a:r>
              <a:rPr kumimoji="1" lang="zh-CN" altLang="en-US" sz="1400" dirty="0" smtClean="0">
                <a:latin typeface="Century Schoolbook" charset="0"/>
                <a:ea typeface="Century Schoolbook" charset="0"/>
                <a:cs typeface="Century Schoolbook" charset="0"/>
              </a:rPr>
              <a:t>通俗</a:t>
            </a:r>
            <a:r>
              <a:rPr kumimoji="1" lang="zh-CN" altLang="en-US" sz="1400" dirty="0">
                <a:latin typeface="Century Schoolbook" charset="0"/>
                <a:ea typeface="Century Schoolbook" charset="0"/>
                <a:cs typeface="Century Schoolbook" charset="0"/>
              </a:rPr>
              <a:t>一点的来说就</a:t>
            </a:r>
            <a:r>
              <a:rPr kumimoji="1" lang="zh-CN" altLang="en-US" sz="1400" dirty="0" smtClean="0">
                <a:latin typeface="Century Schoolbook" charset="0"/>
                <a:ea typeface="Century Schoolbook" charset="0"/>
                <a:cs typeface="Century Schoolbook" charset="0"/>
              </a:rPr>
              <a:t>是：</a:t>
            </a:r>
            <a:endParaRPr kumimoji="1" lang="en-US" altLang="zh-CN" sz="1400" dirty="0">
              <a:latin typeface="Century Schoolbook" charset="0"/>
              <a:ea typeface="Century Schoolbook" charset="0"/>
              <a:cs typeface="Century Schoolbook" charset="0"/>
            </a:endParaRPr>
          </a:p>
          <a:p>
            <a:pPr marL="0" lvl="0" indent="0" defTabSz="914400">
              <a:lnSpc>
                <a:spcPct val="100000"/>
              </a:lnSpc>
              <a:spcBef>
                <a:spcPts val="0"/>
              </a:spcBef>
              <a:buNone/>
              <a:defRPr/>
            </a:pPr>
            <a:r>
              <a:rPr kumimoji="1" lang="zh-CN" altLang="en-US" sz="1400" dirty="0" smtClean="0">
                <a:latin typeface="Century Schoolbook" charset="0"/>
                <a:ea typeface="Century Schoolbook" charset="0"/>
                <a:cs typeface="Century Schoolbook" charset="0"/>
              </a:rPr>
              <a:t>我们</a:t>
            </a:r>
            <a:r>
              <a:rPr kumimoji="1" lang="zh-CN" altLang="en-US" sz="1400" dirty="0">
                <a:latin typeface="Century Schoolbook" charset="0"/>
                <a:ea typeface="Century Schoolbook" charset="0"/>
                <a:cs typeface="Century Schoolbook" charset="0"/>
              </a:rPr>
              <a:t>希望</a:t>
            </a:r>
            <a:r>
              <a:rPr kumimoji="1" lang="en-US" altLang="zh-CN" sz="1400" dirty="0">
                <a:latin typeface="Century Schoolbook" charset="0"/>
                <a:ea typeface="Century Schoolbook" charset="0"/>
                <a:cs typeface="Century Schoolbook" charset="0"/>
              </a:rPr>
              <a:t>RGV</a:t>
            </a:r>
            <a:r>
              <a:rPr kumimoji="1" lang="zh-CN" altLang="en-US" sz="1400" dirty="0">
                <a:latin typeface="Century Schoolbook" charset="0"/>
                <a:ea typeface="Century Schoolbook" charset="0"/>
                <a:cs typeface="Century Schoolbook" charset="0"/>
              </a:rPr>
              <a:t>能尽量忙起来，多上点料</a:t>
            </a:r>
            <a:r>
              <a:rPr kumimoji="1" lang="zh-CN" altLang="en-US" sz="1400" dirty="0" smtClean="0">
                <a:latin typeface="Century Schoolbook" charset="0"/>
                <a:ea typeface="Century Schoolbook" charset="0"/>
                <a:cs typeface="Century Schoolbook" charset="0"/>
              </a:rPr>
              <a:t>。</a:t>
            </a:r>
            <a:endParaRPr kumimoji="1" lang="en-US" altLang="zh-CN" sz="1400" dirty="0" smtClean="0">
              <a:latin typeface="Century Schoolbook" charset="0"/>
              <a:ea typeface="Century Schoolbook" charset="0"/>
              <a:cs typeface="Century Schoolbook" charset="0"/>
            </a:endParaRPr>
          </a:p>
          <a:p>
            <a:pPr marL="0" lvl="0" indent="0" defTabSz="914400">
              <a:lnSpc>
                <a:spcPct val="100000"/>
              </a:lnSpc>
              <a:spcBef>
                <a:spcPts val="0"/>
              </a:spcBef>
              <a:buNone/>
              <a:defRPr/>
            </a:pPr>
            <a:r>
              <a:rPr kumimoji="1" lang="zh-CN" altLang="en-US" sz="1400" dirty="0" smtClean="0">
                <a:latin typeface="Century Schoolbook" charset="0"/>
                <a:ea typeface="Century Schoolbook" charset="0"/>
                <a:cs typeface="Century Schoolbook" charset="0"/>
              </a:rPr>
              <a:t>但是如果以全局视角来解决，这个问题会变得非常复杂。</a:t>
            </a:r>
            <a:endParaRPr kumimoji="1" lang="en-US" altLang="zh-CN" sz="1400" dirty="0" smtClean="0">
              <a:latin typeface="Century Schoolbook" charset="0"/>
              <a:ea typeface="Century Schoolbook" charset="0"/>
              <a:cs typeface="Century Schoolbook" charset="0"/>
            </a:endParaRPr>
          </a:p>
          <a:p>
            <a:pPr marL="0" lvl="0" indent="0" defTabSz="914400">
              <a:lnSpc>
                <a:spcPct val="100000"/>
              </a:lnSpc>
              <a:spcBef>
                <a:spcPts val="0"/>
              </a:spcBef>
              <a:buNone/>
              <a:defRPr/>
            </a:pPr>
            <a:endParaRPr kumimoji="1" lang="en-US" altLang="zh-CN" sz="1400" dirty="0" smtClean="0">
              <a:latin typeface="Century Schoolbook" charset="0"/>
              <a:ea typeface="Century Schoolbook" charset="0"/>
              <a:cs typeface="Century Schoolbook" charset="0"/>
            </a:endParaRPr>
          </a:p>
          <a:p>
            <a:pPr marL="0" lvl="0" indent="0" defTabSz="914400">
              <a:lnSpc>
                <a:spcPct val="100000"/>
              </a:lnSpc>
              <a:spcBef>
                <a:spcPts val="0"/>
              </a:spcBef>
              <a:buNone/>
              <a:defRPr/>
            </a:pPr>
            <a:endParaRPr kumimoji="1" lang="en-US" altLang="zh-CN" sz="1400" dirty="0" smtClean="0">
              <a:latin typeface="Century Schoolbook" charset="0"/>
              <a:ea typeface="Century Schoolbook" charset="0"/>
              <a:cs typeface="Century Schoolbook" charset="0"/>
            </a:endParaRPr>
          </a:p>
          <a:p>
            <a:pPr marL="0" lvl="0" indent="0" defTabSz="914400">
              <a:lnSpc>
                <a:spcPct val="100000"/>
              </a:lnSpc>
              <a:spcBef>
                <a:spcPts val="0"/>
              </a:spcBef>
              <a:buNone/>
              <a:defRPr/>
            </a:pPr>
            <a:r>
              <a:rPr kumimoji="1" lang="zh-CN" altLang="en-US" sz="1400" dirty="0" smtClean="0">
                <a:latin typeface="Century Schoolbook" charset="0"/>
                <a:ea typeface="Century Schoolbook" charset="0"/>
                <a:cs typeface="Century Schoolbook" charset="0"/>
              </a:rPr>
              <a:t>所以我们为了解决这个问题，决定使用“短视”的想法</a:t>
            </a:r>
            <a:r>
              <a:rPr kumimoji="1" lang="en-US" altLang="zh-CN" sz="1400" dirty="0" smtClean="0">
                <a:latin typeface="Century Schoolbook" charset="0"/>
                <a:ea typeface="Century Schoolbook" charset="0"/>
                <a:cs typeface="Century Schoolbook" charset="0"/>
              </a:rPr>
              <a:t>——</a:t>
            </a:r>
            <a:r>
              <a:rPr kumimoji="1" lang="zh-CN" altLang="en-US" sz="2000" b="1" dirty="0" smtClean="0">
                <a:latin typeface="Century Schoolbook" charset="0"/>
                <a:ea typeface="Century Schoolbook" charset="0"/>
                <a:cs typeface="Century Schoolbook" charset="0"/>
              </a:rPr>
              <a:t>尽快让下一个</a:t>
            </a:r>
            <a:r>
              <a:rPr kumimoji="1" lang="en-US" altLang="zh-CN" sz="2000" b="1" dirty="0" smtClean="0">
                <a:latin typeface="Century Schoolbook" charset="0"/>
                <a:ea typeface="Century Schoolbook" charset="0"/>
                <a:cs typeface="Century Schoolbook" charset="0"/>
              </a:rPr>
              <a:t>CNC</a:t>
            </a:r>
            <a:r>
              <a:rPr kumimoji="1" lang="zh-CN" altLang="en-US" sz="2000" b="1" dirty="0" smtClean="0">
                <a:latin typeface="Century Schoolbook" charset="0"/>
                <a:ea typeface="Century Schoolbook" charset="0"/>
                <a:cs typeface="Century Schoolbook" charset="0"/>
              </a:rPr>
              <a:t>上料</a:t>
            </a:r>
            <a:r>
              <a:rPr kumimoji="1" lang="zh-CN" altLang="en-US" sz="1400" dirty="0" smtClean="0">
                <a:latin typeface="Century Schoolbook" charset="0"/>
                <a:ea typeface="Century Schoolbook" charset="0"/>
                <a:cs typeface="Century Schoolbook" charset="0"/>
              </a:rPr>
              <a:t>。</a:t>
            </a:r>
            <a:r>
              <a:rPr kumimoji="1" lang="en-US" altLang="zh-CN" sz="1400" dirty="0">
                <a:latin typeface="Century Schoolbook" charset="0"/>
                <a:ea typeface="Century Schoolbook" charset="0"/>
                <a:cs typeface="Century Schoolbook" charset="0"/>
              </a:rPr>
              <a:t/>
            </a:r>
            <a:br>
              <a:rPr kumimoji="1" lang="en-US" altLang="zh-CN" sz="1400" dirty="0">
                <a:latin typeface="Century Schoolbook" charset="0"/>
                <a:ea typeface="Century Schoolbook" charset="0"/>
                <a:cs typeface="Century Schoolbook" charset="0"/>
              </a:rPr>
            </a:br>
            <a:endParaRPr kumimoji="1" lang="en-US" altLang="zh-CN" sz="1400" dirty="0">
              <a:solidFill>
                <a:schemeClr val="bg1">
                  <a:lumMod val="65000"/>
                </a:schemeClr>
              </a:solidFill>
              <a:latin typeface="Century Schoolbook" charset="0"/>
              <a:ea typeface="Century Schoolbook" charset="0"/>
              <a:cs typeface="Century Schoolbook"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1" lang="en-US" altLang="zh-CN" sz="1400" dirty="0">
              <a:solidFill>
                <a:schemeClr val="bg1">
                  <a:lumMod val="65000"/>
                </a:schemeClr>
              </a:solidFill>
              <a:latin typeface="Century Schoolbook" charset="0"/>
              <a:ea typeface="Century Schoolbook" charset="0"/>
              <a:cs typeface="Century Schoolbook"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400" dirty="0">
              <a:latin typeface="Century Schoolbook" charset="0"/>
              <a:ea typeface="Century Schoolbook" charset="0"/>
              <a:cs typeface="Century Schoolbook" charset="0"/>
            </a:endParaRPr>
          </a:p>
        </p:txBody>
      </p:sp>
    </p:spTree>
    <p:extLst>
      <p:ext uri="{BB962C8B-B14F-4D97-AF65-F5344CB8AC3E}">
        <p14:creationId xmlns:p14="http://schemas.microsoft.com/office/powerpoint/2010/main" val="17019051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additive="base">
                                        <p:cTn id="3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 calcmode="lin" valueType="num">
                                      <p:cBhvr additive="base">
                                        <p:cTn id="3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 calcmode="lin" valueType="num">
                                      <p:cBhvr additive="base">
                                        <p:cTn id="4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13" end="13"/>
                                            </p:txEl>
                                          </p:spTgt>
                                        </p:tgtEl>
                                        <p:attrNameLst>
                                          <p:attrName>style.visibility</p:attrName>
                                        </p:attrNameLst>
                                      </p:cBhvr>
                                      <p:to>
                                        <p:strVal val="visible"/>
                                      </p:to>
                                    </p:set>
                                    <p:anim calcmode="lin" valueType="num">
                                      <p:cBhvr additive="base">
                                        <p:cTn id="49"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16" end="16"/>
                                            </p:txEl>
                                          </p:spTgt>
                                        </p:tgtEl>
                                        <p:attrNameLst>
                                          <p:attrName>style.visibility</p:attrName>
                                        </p:attrNameLst>
                                      </p:cBhvr>
                                      <p:to>
                                        <p:strVal val="visible"/>
                                      </p:to>
                                    </p:set>
                                    <p:anim calcmode="lin" valueType="num">
                                      <p:cBhvr additive="base">
                                        <p:cTn id="55"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kumimoji="1" lang="en-US" altLang="zh-CN" dirty="0" smtClean="0"/>
              <a:t>Things</a:t>
            </a:r>
            <a:r>
              <a:rPr kumimoji="1" lang="zh-CN" altLang="en-US" dirty="0" smtClean="0"/>
              <a:t> </a:t>
            </a:r>
            <a:r>
              <a:rPr kumimoji="1" lang="en-US" altLang="zh-CN" dirty="0" smtClean="0"/>
              <a:t>are</a:t>
            </a:r>
            <a:r>
              <a:rPr kumimoji="1" lang="zh-CN" altLang="en-US" dirty="0" smtClean="0"/>
              <a:t> </a:t>
            </a:r>
            <a:r>
              <a:rPr kumimoji="1" lang="en-US" altLang="zh-CN" dirty="0" smtClean="0"/>
              <a:t>getting</a:t>
            </a:r>
            <a:r>
              <a:rPr kumimoji="1" lang="zh-CN" altLang="en-US" dirty="0" smtClean="0"/>
              <a:t> </a:t>
            </a:r>
            <a:r>
              <a:rPr kumimoji="1" lang="en-US" altLang="zh-CN" dirty="0" smtClean="0"/>
              <a:t>easy</a:t>
            </a:r>
            <a:r>
              <a:rPr kumimoji="1" lang="zh-CN" altLang="en-US" dirty="0" smtClean="0"/>
              <a:t> </a:t>
            </a:r>
            <a:r>
              <a:rPr kumimoji="1" lang="en-US" altLang="zh-CN" dirty="0" smtClean="0"/>
              <a:t>now:</a:t>
            </a:r>
            <a:endParaRPr kumimoji="1"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600" dirty="0" smtClean="0">
                    <a:latin typeface="Century Schoolbook" charset="0"/>
                    <a:ea typeface="Century Schoolbook" charset="0"/>
                    <a:cs typeface="Century Schoolbook" charset="0"/>
                  </a:rPr>
                  <a:t>我们的任务： 确定下一个</a:t>
                </a:r>
                <a:r>
                  <a:rPr kumimoji="1" lang="en-US" altLang="zh-CN" sz="1600" dirty="0" smtClean="0">
                    <a:latin typeface="Century Schoolbook" charset="0"/>
                    <a:ea typeface="Century Schoolbook" charset="0"/>
                    <a:cs typeface="Century Schoolbook" charset="0"/>
                  </a:rPr>
                  <a:t>CNC</a:t>
                </a:r>
                <a:r>
                  <a:rPr kumimoji="1" lang="zh-CN" altLang="en-US" sz="1600" dirty="0" smtClean="0">
                    <a:latin typeface="Century Schoolbook" charset="0"/>
                    <a:ea typeface="Century Schoolbook" charset="0"/>
                    <a:cs typeface="Century Schoolbook" charset="0"/>
                  </a:rPr>
                  <a:t>目标。</a:t>
                </a:r>
                <a:endParaRPr kumimoji="1" lang="en-US" altLang="zh-CN" sz="1600" dirty="0" smtClean="0">
                  <a:latin typeface="Century Schoolbook" charset="0"/>
                  <a:ea typeface="Century Schoolbook" charset="0"/>
                  <a:cs typeface="Century Schoolbook"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1" lang="en-US" altLang="zh-CN" sz="1600" dirty="0">
                  <a:latin typeface="Century Schoolbook" charset="0"/>
                  <a:ea typeface="Century Schoolbook" charset="0"/>
                  <a:cs typeface="Century Schoolbook"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600" dirty="0" smtClean="0">
                    <a:latin typeface="Century Schoolbook" charset="0"/>
                    <a:ea typeface="Century Schoolbook" charset="0"/>
                    <a:cs typeface="Century Schoolbook" charset="0"/>
                  </a:rPr>
                  <a:t>如何确定：     能最早开始加工的</a:t>
                </a:r>
                <a:r>
                  <a:rPr kumimoji="1" lang="en-US" altLang="zh-CN" sz="1600" dirty="0" smtClean="0">
                    <a:latin typeface="Century Schoolbook" charset="0"/>
                    <a:ea typeface="Century Schoolbook" charset="0"/>
                    <a:cs typeface="Century Schoolbook" charset="0"/>
                  </a:rPr>
                  <a:t>CNC</a:t>
                </a:r>
                <a:r>
                  <a:rPr kumimoji="1" lang="zh-CN" altLang="en-US" sz="1600" dirty="0" smtClean="0">
                    <a:latin typeface="Century Schoolbook" charset="0"/>
                    <a:ea typeface="Century Schoolbook" charset="0"/>
                    <a:cs typeface="Century Schoolbook" charset="0"/>
                  </a:rPr>
                  <a:t>就是</a:t>
                </a:r>
                <a:r>
                  <a:rPr kumimoji="1" lang="en-US" altLang="zh-CN" sz="1600" dirty="0" smtClean="0">
                    <a:latin typeface="Century Schoolbook" charset="0"/>
                    <a:ea typeface="Century Schoolbook" charset="0"/>
                    <a:cs typeface="Century Schoolbook" charset="0"/>
                  </a:rPr>
                  <a:t>RGV</a:t>
                </a:r>
                <a:r>
                  <a:rPr kumimoji="1" lang="zh-CN" altLang="en-US" sz="1600" dirty="0" smtClean="0">
                    <a:latin typeface="Century Schoolbook" charset="0"/>
                    <a:ea typeface="Century Schoolbook" charset="0"/>
                    <a:cs typeface="Century Schoolbook" charset="0"/>
                  </a:rPr>
                  <a:t>的下一个目标</a:t>
                </a:r>
                <a:endParaRPr kumimoji="1" lang="en-US" altLang="zh-CN" sz="1600" dirty="0" smtClean="0">
                  <a:latin typeface="Century Schoolbook" charset="0"/>
                  <a:ea typeface="Century Schoolbook" charset="0"/>
                  <a:cs typeface="Century Schoolbook"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1" lang="en-US" altLang="zh-CN" sz="1600" dirty="0">
                  <a:latin typeface="Century Schoolbook" charset="0"/>
                  <a:ea typeface="Century Schoolbook" charset="0"/>
                  <a:cs typeface="Century Schoolbook"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600" dirty="0" smtClean="0">
                    <a:latin typeface="Century Schoolbook" charset="0"/>
                    <a:ea typeface="Century Schoolbook" charset="0"/>
                    <a:cs typeface="Century Schoolbook" charset="0"/>
                  </a:rPr>
                  <a:t>计算细节：</a:t>
                </a:r>
                <a:endParaRPr kumimoji="1" lang="en-US" altLang="zh-CN" sz="1600" dirty="0" smtClean="0">
                  <a:latin typeface="Century Schoolbook" charset="0"/>
                  <a:ea typeface="Century Schoolbook" charset="0"/>
                  <a:cs typeface="Century Schoolbook"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1" lang="en-US" altLang="zh-CN" sz="1600" dirty="0">
                  <a:latin typeface="Century Schoolbook" charset="0"/>
                  <a:ea typeface="Century Schoolbook" charset="0"/>
                  <a:cs typeface="Century Schoolbook"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1" lang="en-US" altLang="zh-CN" sz="1600" dirty="0" smtClean="0">
                  <a:latin typeface="Century Schoolbook" charset="0"/>
                  <a:ea typeface="Century Schoolbook" charset="0"/>
                  <a:cs typeface="Century Schoolbook"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1" lang="en-US" altLang="zh-CN" sz="1600" dirty="0">
                  <a:latin typeface="Century Schoolbook" charset="0"/>
                  <a:ea typeface="Century Schoolbook" charset="0"/>
                  <a:cs typeface="Century Schoolbook"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1" lang="en-US" altLang="zh-CN" sz="1600" dirty="0" smtClean="0">
                  <a:latin typeface="Century Schoolbook" charset="0"/>
                  <a:ea typeface="Century Schoolbook" charset="0"/>
                  <a:cs typeface="Century Schoolbook"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1" lang="en-US" altLang="zh-CN" sz="1600" dirty="0">
                  <a:latin typeface="Century Schoolbook" charset="0"/>
                  <a:ea typeface="Century Schoolbook" charset="0"/>
                  <a:cs typeface="Century Schoolbook"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1" lang="en-US" altLang="zh-CN" sz="1600" dirty="0" smtClean="0">
                  <a:latin typeface="Century Schoolbook" charset="0"/>
                  <a:ea typeface="Century Schoolbook" charset="0"/>
                  <a:cs typeface="Century Schoolbook"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1" lang="en-US" altLang="zh-CN" sz="1600" dirty="0">
                  <a:latin typeface="Century Schoolbook" charset="0"/>
                  <a:ea typeface="Century Schoolbook" charset="0"/>
                  <a:cs typeface="Century Schoolbook"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600" b="0" dirty="0" smtClean="0">
                    <a:ea typeface="Century Schoolbook" charset="0"/>
                    <a:cs typeface="Century Schoolbook" charset="0"/>
                  </a:rPr>
                  <a:t>      </a:t>
                </a:r>
                <a14:m>
                  <m:oMath xmlns:m="http://schemas.openxmlformats.org/officeDocument/2006/math">
                    <m:sSub>
                      <m:sSubPr>
                        <m:ctrlPr>
                          <a:rPr kumimoji="1" lang="en-US" altLang="zh-CN" sz="1600" b="1" i="1" smtClean="0">
                            <a:latin typeface="Cambria Math" charset="0"/>
                            <a:ea typeface="Century Schoolbook" charset="0"/>
                            <a:cs typeface="Century Schoolbook" charset="0"/>
                          </a:rPr>
                        </m:ctrlPr>
                      </m:sSubPr>
                      <m:e>
                        <m:r>
                          <a:rPr kumimoji="1" lang="en-US" altLang="zh-CN" sz="1600" b="1" i="1" smtClean="0">
                            <a:latin typeface="Cambria Math" charset="0"/>
                            <a:ea typeface="Century Schoolbook" charset="0"/>
                            <a:cs typeface="Century Schoolbook" charset="0"/>
                          </a:rPr>
                          <m:t>𝒕</m:t>
                        </m:r>
                      </m:e>
                      <m:sub>
                        <m:r>
                          <a:rPr kumimoji="1" lang="en-US" altLang="zh-CN" sz="1600" b="1" i="1" smtClean="0">
                            <a:latin typeface="Cambria Math" charset="0"/>
                            <a:ea typeface="Century Schoolbook" charset="0"/>
                            <a:cs typeface="Century Schoolbook" charset="0"/>
                          </a:rPr>
                          <m:t>𝑪𝑵𝑪𝒋</m:t>
                        </m:r>
                        <m:r>
                          <a:rPr kumimoji="1" lang="en-US" altLang="zh-CN" sz="1600" b="1" i="1" smtClean="0">
                            <a:latin typeface="Cambria Math" charset="0"/>
                            <a:ea typeface="Century Schoolbook" charset="0"/>
                            <a:cs typeface="Century Schoolbook" charset="0"/>
                          </a:rPr>
                          <m:t>#</m:t>
                        </m:r>
                      </m:sub>
                    </m:sSub>
                    <m:r>
                      <a:rPr kumimoji="1" lang="zh-CN" altLang="en-US" sz="1600" b="1" i="1" smtClean="0">
                        <a:latin typeface="Cambria Math" charset="0"/>
                        <a:ea typeface="Century Schoolbook" charset="0"/>
                        <a:cs typeface="Century Schoolbook" charset="0"/>
                      </a:rPr>
                      <m:t>（实际意义为加工结束的时间）对应</m:t>
                    </m:r>
                  </m:oMath>
                </a14:m>
                <a:r>
                  <a:rPr kumimoji="1" lang="zh-CN" altLang="en-US" sz="1600" b="1" dirty="0" smtClean="0">
                    <a:latin typeface="Century Schoolbook" charset="0"/>
                    <a:ea typeface="Century Schoolbook" charset="0"/>
                    <a:cs typeface="Century Schoolbook" charset="0"/>
                  </a:rPr>
                  <a:t>最小的那个</a:t>
                </a:r>
                <a:r>
                  <a:rPr kumimoji="1" lang="en-US" altLang="zh-CN" sz="1600" b="1" dirty="0" smtClean="0">
                    <a:latin typeface="Century Schoolbook" charset="0"/>
                    <a:ea typeface="Century Schoolbook" charset="0"/>
                    <a:cs typeface="Century Schoolbook" charset="0"/>
                  </a:rPr>
                  <a:t>CNC</a:t>
                </a:r>
                <a:r>
                  <a:rPr kumimoji="1" lang="zh-CN" altLang="en-US" sz="1600" b="1" dirty="0" smtClean="0">
                    <a:latin typeface="Century Schoolbook" charset="0"/>
                    <a:ea typeface="Century Schoolbook" charset="0"/>
                    <a:cs typeface="Century Schoolbook" charset="0"/>
                  </a:rPr>
                  <a:t>，就是我们的目标。     </a:t>
                </a:r>
                <a:endParaRPr kumimoji="1" lang="en-US" altLang="zh-CN" sz="1600" b="1" dirty="0" smtClean="0">
                  <a:latin typeface="Century Schoolbook" charset="0"/>
                  <a:ea typeface="Century Schoolbook" charset="0"/>
                  <a:cs typeface="Century Schoolbook"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1" lang="en-US" altLang="zh-CN" sz="1600" dirty="0" smtClean="0">
                  <a:latin typeface="Century Schoolbook" charset="0"/>
                  <a:ea typeface="Century Schoolbook" charset="0"/>
                  <a:cs typeface="Century Schoolbook"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1" lang="en-US" altLang="zh-CN" sz="1600" dirty="0" smtClean="0">
                  <a:latin typeface="Century Schoolbook" charset="0"/>
                  <a:ea typeface="Century Schoolbook" charset="0"/>
                  <a:cs typeface="Century Schoolbook"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386" t="-748" b="-2430"/>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1888274" y="2291947"/>
            <a:ext cx="4973443" cy="1418048"/>
          </a:xfrm>
          <a:prstGeom prst="rect">
            <a:avLst/>
          </a:prstGeom>
        </p:spPr>
      </p:pic>
    </p:spTree>
    <p:extLst>
      <p:ext uri="{BB962C8B-B14F-4D97-AF65-F5344CB8AC3E}">
        <p14:creationId xmlns:p14="http://schemas.microsoft.com/office/powerpoint/2010/main" val="1289136730"/>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45327"/>
            <a:ext cx="4313174" cy="2686923"/>
          </a:xfrm>
        </p:spPr>
        <p:txBody>
          <a:bodyPr>
            <a:noAutofit/>
          </a:bodyPr>
          <a:lstStyle/>
          <a:p>
            <a:r>
              <a:rPr kumimoji="1" lang="en-US" altLang="zh-CN" sz="1800" b="1" dirty="0" smtClean="0">
                <a:latin typeface="Century Schoolbook" charset="0"/>
                <a:ea typeface="Century Schoolbook" charset="0"/>
                <a:cs typeface="Century Schoolbook" charset="0"/>
              </a:rPr>
              <a:t>Program</a:t>
            </a:r>
            <a:r>
              <a:rPr kumimoji="1" lang="zh-CN" altLang="en-US" sz="1800" b="1" dirty="0" smtClean="0">
                <a:latin typeface="Century Schoolbook" charset="0"/>
                <a:ea typeface="Century Schoolbook" charset="0"/>
                <a:cs typeface="Century Schoolbook" charset="0"/>
              </a:rPr>
              <a:t>！</a:t>
            </a:r>
            <a:r>
              <a:rPr kumimoji="1" lang="en-US" altLang="zh-CN" sz="1800" dirty="0" smtClean="0">
                <a:latin typeface="Century Schoolbook" charset="0"/>
                <a:ea typeface="Century Schoolbook" charset="0"/>
                <a:cs typeface="Century Schoolbook" charset="0"/>
              </a:rPr>
              <a:t/>
            </a:r>
            <a:br>
              <a:rPr kumimoji="1" lang="en-US" altLang="zh-CN" sz="1800" dirty="0" smtClean="0">
                <a:latin typeface="Century Schoolbook" charset="0"/>
                <a:ea typeface="Century Schoolbook" charset="0"/>
                <a:cs typeface="Century Schoolbook" charset="0"/>
              </a:rPr>
            </a:br>
            <a:r>
              <a:rPr kumimoji="1" lang="zh-CN" altLang="en-US" sz="1800" dirty="0" smtClean="0">
                <a:latin typeface="Century Schoolbook" charset="0"/>
                <a:ea typeface="Century Schoolbook" charset="0"/>
                <a:cs typeface="Century Schoolbook" charset="0"/>
              </a:rPr>
              <a:t>以第三组数据为例</a:t>
            </a:r>
            <a:r>
              <a:rPr kumimoji="1" lang="en-US" altLang="zh-CN" sz="1800" dirty="0" smtClean="0">
                <a:latin typeface="Century Schoolbook" charset="0"/>
                <a:ea typeface="Century Schoolbook" charset="0"/>
                <a:cs typeface="Century Schoolbook" charset="0"/>
              </a:rPr>
              <a:t/>
            </a:r>
            <a:br>
              <a:rPr kumimoji="1" lang="en-US" altLang="zh-CN" sz="1800" dirty="0" smtClean="0">
                <a:latin typeface="Century Schoolbook" charset="0"/>
                <a:ea typeface="Century Schoolbook" charset="0"/>
                <a:cs typeface="Century Schoolbook" charset="0"/>
              </a:rPr>
            </a:br>
            <a:r>
              <a:rPr kumimoji="1" lang="en-US" altLang="zh-CN" sz="1600" dirty="0" smtClean="0">
                <a:latin typeface="Century Schoolbook" charset="0"/>
                <a:ea typeface="Century Schoolbook" charset="0"/>
                <a:cs typeface="Century Schoolbook" charset="0"/>
              </a:rPr>
              <a:t/>
            </a:r>
            <a:br>
              <a:rPr kumimoji="1" lang="en-US" altLang="zh-CN" sz="1600" dirty="0" smtClean="0">
                <a:latin typeface="Century Schoolbook" charset="0"/>
                <a:ea typeface="Century Schoolbook" charset="0"/>
                <a:cs typeface="Century Schoolbook" charset="0"/>
              </a:rPr>
            </a:br>
            <a:r>
              <a:rPr kumimoji="1" lang="en-US" altLang="zh-CN" sz="1600" b="1" dirty="0" smtClean="0">
                <a:latin typeface="Century Schoolbook" charset="0"/>
                <a:ea typeface="Century Schoolbook" charset="0"/>
                <a:cs typeface="Century Schoolbook" charset="0"/>
              </a:rPr>
              <a:t>New</a:t>
            </a:r>
            <a:r>
              <a:rPr kumimoji="1" lang="zh-CN" altLang="en-US" sz="1600" b="1" dirty="0" smtClean="0">
                <a:latin typeface="Century Schoolbook" charset="0"/>
                <a:ea typeface="Century Schoolbook" charset="0"/>
                <a:cs typeface="Century Schoolbook" charset="0"/>
              </a:rPr>
              <a:t> </a:t>
            </a:r>
            <a:r>
              <a:rPr kumimoji="1" lang="en-US" altLang="zh-CN" sz="1600" b="1" dirty="0" smtClean="0">
                <a:latin typeface="Century Schoolbook" charset="0"/>
                <a:ea typeface="Century Schoolbook" charset="0"/>
                <a:cs typeface="Century Schoolbook" charset="0"/>
              </a:rPr>
              <a:t>method:</a:t>
            </a:r>
            <a:br>
              <a:rPr kumimoji="1" lang="en-US" altLang="zh-CN" sz="1600" b="1" dirty="0" smtClean="0">
                <a:latin typeface="Century Schoolbook" charset="0"/>
                <a:ea typeface="Century Schoolbook" charset="0"/>
                <a:cs typeface="Century Schoolbook" charset="0"/>
              </a:rPr>
            </a:br>
            <a:r>
              <a:rPr kumimoji="1" lang="en-US" altLang="zh-CN" sz="1600" dirty="0" smtClean="0">
                <a:latin typeface="Century Schoolbook" charset="0"/>
                <a:ea typeface="Century Schoolbook" charset="0"/>
                <a:cs typeface="Century Schoolbook" charset="0"/>
              </a:rPr>
              <a:t>-</a:t>
            </a:r>
            <a:r>
              <a:rPr kumimoji="1" lang="zh-CN" altLang="en-US" sz="1600" b="1" dirty="0" smtClean="0">
                <a:latin typeface="Century Schoolbook" charset="0"/>
                <a:ea typeface="Century Schoolbook" charset="0"/>
                <a:cs typeface="Century Schoolbook" charset="0"/>
              </a:rPr>
              <a:t> </a:t>
            </a:r>
            <a:r>
              <a:rPr kumimoji="1" lang="zh-CN" altLang="en-US" sz="1600" dirty="0" smtClean="0">
                <a:latin typeface="Century Schoolbook" charset="0"/>
                <a:ea typeface="Century Schoolbook" charset="0"/>
                <a:cs typeface="Century Schoolbook" charset="0"/>
              </a:rPr>
              <a:t>没有</a:t>
            </a:r>
            <a:r>
              <a:rPr kumimoji="1" lang="en-US" altLang="zh-CN" sz="1600" dirty="0" smtClean="0">
                <a:latin typeface="Century Schoolbook" charset="0"/>
                <a:ea typeface="Century Schoolbook" charset="0"/>
                <a:cs typeface="Century Schoolbook" charset="0"/>
              </a:rPr>
              <a:t>hyper-parameter</a:t>
            </a:r>
            <a:r>
              <a:rPr kumimoji="1" lang="en-US" altLang="zh-CN" sz="1600" dirty="0">
                <a:latin typeface="Century Schoolbook" charset="0"/>
                <a:ea typeface="Century Schoolbook" charset="0"/>
                <a:cs typeface="Century Schoolbook" charset="0"/>
              </a:rPr>
              <a:t/>
            </a:r>
            <a:br>
              <a:rPr kumimoji="1" lang="en-US" altLang="zh-CN" sz="1600" dirty="0">
                <a:latin typeface="Century Schoolbook" charset="0"/>
                <a:ea typeface="Century Schoolbook" charset="0"/>
                <a:cs typeface="Century Schoolbook" charset="0"/>
              </a:rPr>
            </a:br>
            <a:r>
              <a:rPr kumimoji="1" lang="en-US" altLang="zh-CN" sz="1600" dirty="0" smtClean="0">
                <a:latin typeface="Century Schoolbook" charset="0"/>
                <a:ea typeface="Century Schoolbook" charset="0"/>
                <a:cs typeface="Century Schoolbook" charset="0"/>
              </a:rPr>
              <a:t>-</a:t>
            </a:r>
            <a:r>
              <a:rPr kumimoji="1" lang="zh-CN" altLang="en-US" sz="1600" dirty="0" smtClean="0">
                <a:latin typeface="Century Schoolbook" charset="0"/>
                <a:ea typeface="Century Schoolbook" charset="0"/>
                <a:cs typeface="Century Schoolbook" charset="0"/>
              </a:rPr>
              <a:t> </a:t>
            </a:r>
            <a:r>
              <a:rPr kumimoji="1" lang="en-US" altLang="zh-CN" sz="1600" dirty="0" smtClean="0">
                <a:latin typeface="Century Schoolbook" charset="0"/>
                <a:ea typeface="Century Schoolbook" charset="0"/>
                <a:cs typeface="Century Schoolbook" charset="0"/>
              </a:rPr>
              <a:t>393</a:t>
            </a:r>
            <a:r>
              <a:rPr kumimoji="1" lang="zh-CN" altLang="en-US" sz="1600" dirty="0" smtClean="0">
                <a:latin typeface="Century Schoolbook" charset="0"/>
                <a:ea typeface="Century Schoolbook" charset="0"/>
                <a:cs typeface="Century Schoolbook" charset="0"/>
              </a:rPr>
              <a:t>件数</a:t>
            </a:r>
            <a:r>
              <a:rPr kumimoji="1" lang="en-US" altLang="zh-CN" sz="1600" dirty="0" smtClean="0">
                <a:latin typeface="Century Schoolbook" charset="0"/>
                <a:ea typeface="Century Schoolbook" charset="0"/>
                <a:cs typeface="Century Schoolbook" charset="0"/>
              </a:rPr>
              <a:t/>
            </a:r>
            <a:br>
              <a:rPr kumimoji="1" lang="en-US" altLang="zh-CN" sz="1600" dirty="0" smtClean="0">
                <a:latin typeface="Century Schoolbook" charset="0"/>
                <a:ea typeface="Century Schoolbook" charset="0"/>
                <a:cs typeface="Century Schoolbook" charset="0"/>
              </a:rPr>
            </a:br>
            <a:r>
              <a:rPr kumimoji="1" lang="en-US" altLang="zh-CN" sz="1600" dirty="0" smtClean="0">
                <a:latin typeface="Century Schoolbook" charset="0"/>
                <a:ea typeface="Century Schoolbook" charset="0"/>
                <a:cs typeface="Century Schoolbook" charset="0"/>
              </a:rPr>
              <a:t>-</a:t>
            </a:r>
            <a:r>
              <a:rPr kumimoji="1" lang="zh-CN" altLang="en-US" sz="1600" dirty="0" smtClean="0">
                <a:latin typeface="Century Schoolbook" charset="0"/>
                <a:ea typeface="Century Schoolbook" charset="0"/>
                <a:cs typeface="Century Schoolbook" charset="0"/>
              </a:rPr>
              <a:t> </a:t>
            </a:r>
            <a:r>
              <a:rPr kumimoji="1" lang="en-US" altLang="zh-CN" sz="1600" dirty="0" smtClean="0">
                <a:latin typeface="Century Schoolbook" charset="0"/>
                <a:ea typeface="Century Schoolbook" charset="0"/>
                <a:cs typeface="Century Schoolbook" charset="0"/>
              </a:rPr>
              <a:t>7000</a:t>
            </a:r>
            <a:r>
              <a:rPr kumimoji="1" lang="zh-CN" altLang="en-US" sz="1600" dirty="0" smtClean="0">
                <a:latin typeface="Century Schoolbook" charset="0"/>
                <a:ea typeface="Century Schoolbook" charset="0"/>
                <a:cs typeface="Century Schoolbook" charset="0"/>
              </a:rPr>
              <a:t>微妙（</a:t>
            </a:r>
            <a:r>
              <a:rPr kumimoji="1" lang="en-US" altLang="zh-CN" sz="1600" dirty="0" smtClean="0">
                <a:latin typeface="Century Schoolbook" charset="0"/>
                <a:ea typeface="Century Schoolbook" charset="0"/>
                <a:cs typeface="Century Schoolbook" charset="0"/>
              </a:rPr>
              <a:t>0.007</a:t>
            </a:r>
            <a:r>
              <a:rPr kumimoji="1" lang="zh-CN" altLang="en-US" sz="1600" dirty="0" smtClean="0">
                <a:latin typeface="Century Schoolbook" charset="0"/>
                <a:ea typeface="Century Schoolbook" charset="0"/>
                <a:cs typeface="Century Schoolbook" charset="0"/>
              </a:rPr>
              <a:t>秒）</a:t>
            </a:r>
            <a:r>
              <a:rPr kumimoji="1" lang="en-US" altLang="zh-CN" sz="1600" dirty="0" smtClean="0">
                <a:latin typeface="Century Schoolbook" charset="0"/>
                <a:ea typeface="Century Schoolbook" charset="0"/>
                <a:cs typeface="Century Schoolbook" charset="0"/>
              </a:rPr>
              <a:t/>
            </a:r>
            <a:br>
              <a:rPr kumimoji="1" lang="en-US" altLang="zh-CN" sz="1600" dirty="0" smtClean="0">
                <a:latin typeface="Century Schoolbook" charset="0"/>
                <a:ea typeface="Century Schoolbook" charset="0"/>
                <a:cs typeface="Century Schoolbook" charset="0"/>
              </a:rPr>
            </a:br>
            <a:r>
              <a:rPr kumimoji="1" lang="en-US" altLang="zh-CN" sz="1600" dirty="0">
                <a:latin typeface="Century Schoolbook" charset="0"/>
                <a:ea typeface="Century Schoolbook" charset="0"/>
                <a:cs typeface="Century Schoolbook" charset="0"/>
              </a:rPr>
              <a:t/>
            </a:r>
            <a:br>
              <a:rPr kumimoji="1" lang="en-US" altLang="zh-CN" sz="1600" dirty="0">
                <a:latin typeface="Century Schoolbook" charset="0"/>
                <a:ea typeface="Century Schoolbook" charset="0"/>
                <a:cs typeface="Century Schoolbook" charset="0"/>
              </a:rPr>
            </a:br>
            <a:r>
              <a:rPr kumimoji="1" lang="en-US" altLang="zh-CN" sz="1600" b="1" dirty="0" smtClean="0">
                <a:latin typeface="Century Schoolbook" charset="0"/>
                <a:ea typeface="Century Schoolbook" charset="0"/>
                <a:cs typeface="Century Schoolbook" charset="0"/>
              </a:rPr>
              <a:t>Old</a:t>
            </a:r>
            <a:r>
              <a:rPr kumimoji="1" lang="zh-CN" altLang="en-US" sz="1600" b="1" dirty="0" smtClean="0">
                <a:latin typeface="Century Schoolbook" charset="0"/>
                <a:ea typeface="Century Schoolbook" charset="0"/>
                <a:cs typeface="Century Schoolbook" charset="0"/>
              </a:rPr>
              <a:t> </a:t>
            </a:r>
            <a:r>
              <a:rPr kumimoji="1" lang="en-US" altLang="zh-CN" sz="1600" b="1" dirty="0" smtClean="0">
                <a:latin typeface="Century Schoolbook" charset="0"/>
                <a:ea typeface="Century Schoolbook" charset="0"/>
                <a:cs typeface="Century Schoolbook" charset="0"/>
              </a:rPr>
              <a:t>method:</a:t>
            </a:r>
            <a:br>
              <a:rPr kumimoji="1" lang="en-US" altLang="zh-CN" sz="1600" b="1" dirty="0" smtClean="0">
                <a:latin typeface="Century Schoolbook" charset="0"/>
                <a:ea typeface="Century Schoolbook" charset="0"/>
                <a:cs typeface="Century Schoolbook" charset="0"/>
              </a:rPr>
            </a:br>
            <a:r>
              <a:rPr kumimoji="1" lang="en-US" altLang="zh-CN" sz="1600" dirty="0" smtClean="0">
                <a:latin typeface="Century Schoolbook" charset="0"/>
                <a:ea typeface="Century Schoolbook" charset="0"/>
                <a:cs typeface="Century Schoolbook" charset="0"/>
              </a:rPr>
              <a:t>-</a:t>
            </a:r>
            <a:r>
              <a:rPr kumimoji="1" lang="zh-CN" altLang="en-US" sz="1600" b="1" dirty="0" smtClean="0">
                <a:latin typeface="Century Schoolbook" charset="0"/>
                <a:ea typeface="Century Schoolbook" charset="0"/>
                <a:cs typeface="Century Schoolbook" charset="0"/>
              </a:rPr>
              <a:t> </a:t>
            </a:r>
            <a:r>
              <a:rPr kumimoji="1" lang="zh-CN" altLang="en-US" sz="1600" dirty="0" smtClean="0">
                <a:latin typeface="Century Schoolbook" charset="0"/>
                <a:ea typeface="Century Schoolbook" charset="0"/>
                <a:cs typeface="Century Schoolbook" charset="0"/>
              </a:rPr>
              <a:t>有</a:t>
            </a:r>
            <a:r>
              <a:rPr kumimoji="1" lang="en-US" altLang="zh-CN" sz="1600" dirty="0">
                <a:latin typeface="Century Schoolbook" charset="0"/>
                <a:ea typeface="Century Schoolbook" charset="0"/>
                <a:cs typeface="Century Schoolbook" charset="0"/>
              </a:rPr>
              <a:t>hyper-parameter </a:t>
            </a:r>
            <a:r>
              <a:rPr kumimoji="1" lang="en-US" altLang="zh-CN" sz="1600" dirty="0" smtClean="0">
                <a:latin typeface="Century Schoolbook" charset="0"/>
                <a:ea typeface="Century Schoolbook" charset="0"/>
                <a:cs typeface="Century Schoolbook" charset="0"/>
              </a:rPr>
              <a:t/>
            </a:r>
            <a:br>
              <a:rPr kumimoji="1" lang="en-US" altLang="zh-CN" sz="1600" dirty="0" smtClean="0">
                <a:latin typeface="Century Schoolbook" charset="0"/>
                <a:ea typeface="Century Schoolbook" charset="0"/>
                <a:cs typeface="Century Schoolbook" charset="0"/>
              </a:rPr>
            </a:br>
            <a:r>
              <a:rPr kumimoji="1" lang="en-US" altLang="zh-CN" sz="1600" dirty="0" smtClean="0">
                <a:latin typeface="Century Schoolbook" charset="0"/>
                <a:ea typeface="Century Schoolbook" charset="0"/>
                <a:cs typeface="Century Schoolbook" charset="0"/>
              </a:rPr>
              <a:t>-</a:t>
            </a:r>
            <a:r>
              <a:rPr kumimoji="1" lang="zh-CN" altLang="en-US" sz="1600" dirty="0" smtClean="0">
                <a:latin typeface="Century Schoolbook" charset="0"/>
                <a:ea typeface="Century Schoolbook" charset="0"/>
                <a:cs typeface="Century Schoolbook" charset="0"/>
              </a:rPr>
              <a:t> </a:t>
            </a:r>
            <a:r>
              <a:rPr kumimoji="1" lang="en-US" altLang="zh-CN" sz="1600" dirty="0" smtClean="0">
                <a:latin typeface="Century Schoolbook" charset="0"/>
                <a:ea typeface="Century Schoolbook" charset="0"/>
                <a:cs typeface="Century Schoolbook" charset="0"/>
              </a:rPr>
              <a:t>200</a:t>
            </a:r>
            <a:r>
              <a:rPr kumimoji="1" lang="zh-CN" altLang="en-US" sz="1600" dirty="0" smtClean="0">
                <a:latin typeface="Century Schoolbook" charset="0"/>
                <a:ea typeface="Century Schoolbook" charset="0"/>
                <a:cs typeface="Century Schoolbook" charset="0"/>
              </a:rPr>
              <a:t>左右件数</a:t>
            </a:r>
            <a:r>
              <a:rPr kumimoji="1" lang="en-US" altLang="zh-CN" sz="1600" dirty="0" smtClean="0">
                <a:latin typeface="Century Schoolbook" charset="0"/>
                <a:ea typeface="Century Schoolbook" charset="0"/>
                <a:cs typeface="Century Schoolbook" charset="0"/>
              </a:rPr>
              <a:t/>
            </a:r>
            <a:br>
              <a:rPr kumimoji="1" lang="en-US" altLang="zh-CN" sz="1600" dirty="0" smtClean="0">
                <a:latin typeface="Century Schoolbook" charset="0"/>
                <a:ea typeface="Century Schoolbook" charset="0"/>
                <a:cs typeface="Century Schoolbook" charset="0"/>
              </a:rPr>
            </a:br>
            <a:r>
              <a:rPr kumimoji="1" lang="en-US" altLang="zh-CN" sz="1600" dirty="0" smtClean="0">
                <a:latin typeface="Century Schoolbook" charset="0"/>
                <a:ea typeface="Century Schoolbook" charset="0"/>
                <a:cs typeface="Century Schoolbook" charset="0"/>
              </a:rPr>
              <a:t>-</a:t>
            </a:r>
            <a:r>
              <a:rPr kumimoji="1" lang="zh-CN" altLang="en-US" sz="1600" dirty="0" smtClean="0">
                <a:latin typeface="Century Schoolbook" charset="0"/>
                <a:ea typeface="Century Schoolbook" charset="0"/>
                <a:cs typeface="Century Schoolbook" charset="0"/>
              </a:rPr>
              <a:t> </a:t>
            </a:r>
            <a:r>
              <a:rPr kumimoji="1" lang="en-US" altLang="zh-CN" sz="1600" dirty="0" smtClean="0">
                <a:latin typeface="Century Schoolbook" charset="0"/>
                <a:ea typeface="Century Schoolbook" charset="0"/>
                <a:cs typeface="Century Schoolbook" charset="0"/>
              </a:rPr>
              <a:t>20</a:t>
            </a:r>
            <a:r>
              <a:rPr kumimoji="1" lang="zh-CN" altLang="en-US" sz="1600" dirty="0" smtClean="0">
                <a:latin typeface="Century Schoolbook" charset="0"/>
                <a:ea typeface="Century Schoolbook" charset="0"/>
                <a:cs typeface="Century Schoolbook" charset="0"/>
              </a:rPr>
              <a:t>秒</a:t>
            </a:r>
            <a:r>
              <a:rPr kumimoji="1" lang="en-US" altLang="zh-CN" sz="1600" dirty="0" smtClean="0">
                <a:latin typeface="Century Schoolbook" charset="0"/>
                <a:ea typeface="Century Schoolbook" charset="0"/>
                <a:cs typeface="Century Schoolbook" charset="0"/>
              </a:rPr>
              <a:t>+</a:t>
            </a:r>
            <a:br>
              <a:rPr kumimoji="1" lang="en-US" altLang="zh-CN" sz="1600" dirty="0" smtClean="0">
                <a:latin typeface="Century Schoolbook" charset="0"/>
                <a:ea typeface="Century Schoolbook" charset="0"/>
                <a:cs typeface="Century Schoolbook" charset="0"/>
              </a:rPr>
            </a:br>
            <a:r>
              <a:rPr kumimoji="1" lang="en-US" altLang="zh-CN" sz="1600" dirty="0" smtClean="0">
                <a:solidFill>
                  <a:schemeClr val="bg1">
                    <a:lumMod val="65000"/>
                  </a:schemeClr>
                </a:solidFill>
                <a:latin typeface="Century Schoolbook" charset="0"/>
                <a:ea typeface="Century Schoolbook" charset="0"/>
                <a:cs typeface="Century Schoolbook" charset="0"/>
              </a:rPr>
              <a:t>(CPU:</a:t>
            </a:r>
            <a:r>
              <a:rPr kumimoji="1" lang="zh-CN" altLang="en-US" sz="1600" dirty="0" smtClean="0">
                <a:solidFill>
                  <a:schemeClr val="bg1">
                    <a:lumMod val="65000"/>
                  </a:schemeClr>
                </a:solidFill>
                <a:latin typeface="Century Schoolbook" charset="0"/>
                <a:ea typeface="Century Schoolbook" charset="0"/>
                <a:cs typeface="Century Schoolbook" charset="0"/>
              </a:rPr>
              <a:t> </a:t>
            </a:r>
            <a:r>
              <a:rPr lang="en-US" altLang="zh-CN" sz="1600" dirty="0">
                <a:solidFill>
                  <a:schemeClr val="bg1">
                    <a:lumMod val="65000"/>
                  </a:schemeClr>
                </a:solidFill>
                <a:latin typeface="Century Schoolbook" charset="0"/>
                <a:ea typeface="Century Schoolbook" charset="0"/>
                <a:cs typeface="Century Schoolbook" charset="0"/>
              </a:rPr>
              <a:t>2.2 GHz Intel Core </a:t>
            </a:r>
            <a:r>
              <a:rPr lang="en-US" altLang="zh-CN" sz="1600" dirty="0" smtClean="0">
                <a:solidFill>
                  <a:schemeClr val="bg1">
                    <a:lumMod val="65000"/>
                  </a:schemeClr>
                </a:solidFill>
                <a:latin typeface="Century Schoolbook" charset="0"/>
                <a:ea typeface="Century Schoolbook" charset="0"/>
                <a:cs typeface="Century Schoolbook" charset="0"/>
              </a:rPr>
              <a:t>i7</a:t>
            </a:r>
            <a:r>
              <a:rPr kumimoji="1" lang="en-US" altLang="zh-CN" sz="1600" dirty="0" smtClean="0">
                <a:solidFill>
                  <a:schemeClr val="bg1">
                    <a:lumMod val="65000"/>
                  </a:schemeClr>
                </a:solidFill>
                <a:latin typeface="Century Schoolbook" charset="0"/>
                <a:ea typeface="Century Schoolbook" charset="0"/>
                <a:cs typeface="Century Schoolbook" charset="0"/>
              </a:rPr>
              <a:t>)</a:t>
            </a:r>
            <a:r>
              <a:rPr kumimoji="1" lang="en-US" altLang="zh-CN" sz="1600" dirty="0">
                <a:solidFill>
                  <a:schemeClr val="bg1">
                    <a:lumMod val="65000"/>
                  </a:schemeClr>
                </a:solidFill>
                <a:latin typeface="Century Schoolbook" charset="0"/>
                <a:ea typeface="Century Schoolbook" charset="0"/>
                <a:cs typeface="Century Schoolbook" charset="0"/>
              </a:rPr>
              <a:t/>
            </a:r>
            <a:br>
              <a:rPr kumimoji="1" lang="en-US" altLang="zh-CN" sz="1600" dirty="0">
                <a:solidFill>
                  <a:schemeClr val="bg1">
                    <a:lumMod val="65000"/>
                  </a:schemeClr>
                </a:solidFill>
                <a:latin typeface="Century Schoolbook" charset="0"/>
                <a:ea typeface="Century Schoolbook" charset="0"/>
                <a:cs typeface="Century Schoolbook" charset="0"/>
              </a:rPr>
            </a:br>
            <a:endParaRPr kumimoji="1" lang="zh-CN" altLang="en-US" sz="1600" dirty="0">
              <a:solidFill>
                <a:schemeClr val="bg1">
                  <a:lumMod val="65000"/>
                </a:schemeClr>
              </a:solidFill>
              <a:latin typeface="Century Schoolbook" charset="0"/>
              <a:ea typeface="Century Schoolbook" charset="0"/>
              <a:cs typeface="Century Schoolbook" charset="0"/>
            </a:endParaRPr>
          </a:p>
        </p:txBody>
      </p:sp>
      <p:pic>
        <p:nvPicPr>
          <p:cNvPr id="4" name="内容占位符 3"/>
          <p:cNvPicPr>
            <a:picLocks noGrp="1" noChangeAspect="1"/>
          </p:cNvPicPr>
          <p:nvPr>
            <p:ph idx="1"/>
          </p:nvPr>
        </p:nvPicPr>
        <p:blipFill>
          <a:blip r:embed="rId2"/>
          <a:stretch>
            <a:fillRect/>
          </a:stretch>
        </p:blipFill>
        <p:spPr>
          <a:xfrm>
            <a:off x="4868851" y="1"/>
            <a:ext cx="4275149" cy="5143500"/>
          </a:xfrm>
          <a:prstGeom prst="rect">
            <a:avLst/>
          </a:prstGeom>
        </p:spPr>
      </p:pic>
      <p:pic>
        <p:nvPicPr>
          <p:cNvPr id="6" name="图片 5"/>
          <p:cNvPicPr>
            <a:picLocks noChangeAspect="1"/>
          </p:cNvPicPr>
          <p:nvPr/>
        </p:nvPicPr>
        <p:blipFill>
          <a:blip r:embed="rId3"/>
          <a:stretch>
            <a:fillRect/>
          </a:stretch>
        </p:blipFill>
        <p:spPr>
          <a:xfrm>
            <a:off x="-1" y="3035919"/>
            <a:ext cx="4868851" cy="2107581"/>
          </a:xfrm>
          <a:prstGeom prst="rect">
            <a:avLst/>
          </a:prstGeom>
        </p:spPr>
      </p:pic>
    </p:spTree>
    <p:extLst>
      <p:ext uri="{BB962C8B-B14F-4D97-AF65-F5344CB8AC3E}">
        <p14:creationId xmlns:p14="http://schemas.microsoft.com/office/powerpoint/2010/main" val="2651799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latin typeface="Century Schoolbook" charset="0"/>
                <a:ea typeface="Century Schoolbook" charset="0"/>
                <a:cs typeface="Century Schoolbook" charset="0"/>
              </a:rPr>
              <a:t>对于单工序故障的问题</a:t>
            </a:r>
            <a:endParaRPr kumimoji="1" lang="zh-CN" altLang="en-US" dirty="0">
              <a:latin typeface="Century Schoolbook" charset="0"/>
              <a:ea typeface="Century Schoolbook" charset="0"/>
              <a:cs typeface="Century Schoolbook"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b="1" dirty="0" smtClean="0">
                    <a:latin typeface="Century Schoolbook" charset="0"/>
                    <a:ea typeface="Century Schoolbook" charset="0"/>
                    <a:cs typeface="Century Schoolbook" charset="0"/>
                  </a:rPr>
                  <a:t>实现：</a:t>
                </a:r>
                <a:endParaRPr kumimoji="1" lang="en-US" altLang="zh-CN" b="1" dirty="0" smtClean="0">
                  <a:latin typeface="Century Schoolbook" charset="0"/>
                  <a:ea typeface="Century Schoolbook" charset="0"/>
                  <a:cs typeface="Century Schoolbook"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dirty="0" smtClean="0">
                    <a:latin typeface="Century Schoolbook" charset="0"/>
                    <a:ea typeface="Century Schoolbook" charset="0"/>
                    <a:cs typeface="Century Schoolbook" charset="0"/>
                  </a:rPr>
                  <a:t>一旦“故障发生”（由程序产生均匀分布随机数模拟）：</a:t>
                </a:r>
                <a:endParaRPr kumimoji="1" lang="en-US" altLang="zh-CN" sz="1800" dirty="0" smtClean="0">
                  <a:latin typeface="Century Schoolbook" charset="0"/>
                  <a:ea typeface="Century Schoolbook" charset="0"/>
                  <a:cs typeface="Century Schoolbook"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1" lang="en-US" altLang="zh-CN" sz="1800" dirty="0" smtClean="0">
                  <a:latin typeface="Century Schoolbook" charset="0"/>
                  <a:ea typeface="Century Schoolbook" charset="0"/>
                  <a:cs typeface="Century Schoolbook"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dirty="0" smtClean="0">
                    <a:latin typeface="Century Schoolbook" charset="0"/>
                    <a:ea typeface="Century Schoolbook" charset="0"/>
                    <a:cs typeface="Century Schoolbook" charset="0"/>
                  </a:rPr>
                  <a:t>对策：</a:t>
                </a:r>
                <a:endParaRPr kumimoji="1" lang="en-US" altLang="zh-CN" sz="1800" b="1" dirty="0" smtClean="0">
                  <a:latin typeface="Century Schoolbook" charset="0"/>
                  <a:ea typeface="Century Schoolbook" charset="0"/>
                  <a:cs typeface="Century Schoolbook" charset="0"/>
                </a:endParaRPr>
              </a:p>
              <a:p>
                <a:pPr marR="0" lvl="0" defTabSz="914400" eaLnBrk="1" fontAlgn="auto" latinLnBrk="0" hangingPunct="1">
                  <a:lnSpc>
                    <a:spcPct val="100000"/>
                  </a:lnSpc>
                  <a:spcBef>
                    <a:spcPts val="0"/>
                  </a:spcBef>
                  <a:spcAft>
                    <a:spcPts val="0"/>
                  </a:spcAft>
                  <a:buClrTx/>
                  <a:buSzTx/>
                  <a:buFontTx/>
                  <a:buChar char="-"/>
                  <a:tabLst/>
                  <a:defRPr/>
                </a:pPr>
                <a:r>
                  <a:rPr kumimoji="1" lang="zh-CN" altLang="en-US" sz="1800" dirty="0" smtClean="0">
                    <a:latin typeface="Century Schoolbook" charset="0"/>
                    <a:ea typeface="Century Schoolbook" charset="0"/>
                    <a:cs typeface="Century Schoolbook" charset="0"/>
                  </a:rPr>
                  <a:t>如果使用遗传模拟退火算法，那么重新产生加工序列单；</a:t>
                </a:r>
                <a:endParaRPr kumimoji="1" lang="en-US" altLang="zh-CN" sz="1800" dirty="0" smtClean="0">
                  <a:latin typeface="Century Schoolbook" charset="0"/>
                  <a:ea typeface="Century Schoolbook" charset="0"/>
                  <a:cs typeface="Century Schoolbook" charset="0"/>
                </a:endParaRPr>
              </a:p>
              <a:p>
                <a:pPr marR="0" lvl="0" defTabSz="914400" eaLnBrk="1" fontAlgn="auto" latinLnBrk="0" hangingPunct="1">
                  <a:lnSpc>
                    <a:spcPct val="100000"/>
                  </a:lnSpc>
                  <a:spcBef>
                    <a:spcPts val="0"/>
                  </a:spcBef>
                  <a:spcAft>
                    <a:spcPts val="0"/>
                  </a:spcAft>
                  <a:buClrTx/>
                  <a:buSzTx/>
                  <a:buFontTx/>
                  <a:buChar char="-"/>
                  <a:tabLst/>
                  <a:defRPr/>
                </a:pPr>
                <a:endParaRPr kumimoji="1" lang="en-US" altLang="zh-CN" sz="1800" dirty="0">
                  <a:latin typeface="Century Schoolbook" charset="0"/>
                  <a:ea typeface="Century Schoolbook" charset="0"/>
                  <a:cs typeface="Century Schoolbook" charset="0"/>
                </a:endParaRPr>
              </a:p>
              <a:p>
                <a:pPr lvl="0" defTabSz="914400">
                  <a:lnSpc>
                    <a:spcPct val="100000"/>
                  </a:lnSpc>
                  <a:spcBef>
                    <a:spcPts val="0"/>
                  </a:spcBef>
                  <a:buFontTx/>
                  <a:buChar char="-"/>
                </a:pPr>
                <a:r>
                  <a:rPr kumimoji="1" lang="zh-CN" altLang="en-US" sz="1800" dirty="0" smtClean="0">
                    <a:latin typeface="Century Schoolbook" charset="0"/>
                    <a:ea typeface="Century Schoolbook" charset="0"/>
                    <a:cs typeface="Century Schoolbook" charset="0"/>
                  </a:rPr>
                  <a:t>如果使用忙碌搜索算法，只需要将当前</a:t>
                </a:r>
                <a:r>
                  <a:rPr kumimoji="1" lang="en-US" altLang="zh-CN" sz="1800" dirty="0" smtClean="0">
                    <a:latin typeface="Century Schoolbook" charset="0"/>
                    <a:ea typeface="Century Schoolbook" charset="0"/>
                    <a:cs typeface="Century Schoolbook" charset="0"/>
                  </a:rPr>
                  <a:t>CNC</a:t>
                </a:r>
                <a:r>
                  <a:rPr kumimoji="1" lang="zh-CN" altLang="en-US" sz="1800" dirty="0" smtClean="0">
                    <a:latin typeface="Century Schoolbook" charset="0"/>
                    <a:ea typeface="Century Schoolbook" charset="0"/>
                    <a:cs typeface="Century Schoolbook" charset="0"/>
                  </a:rPr>
                  <a:t>的</a:t>
                </a:r>
                <a14:m>
                  <m:oMath xmlns:m="http://schemas.openxmlformats.org/officeDocument/2006/math">
                    <m:sSub>
                      <m:sSubPr>
                        <m:ctrlPr>
                          <a:rPr kumimoji="1" lang="en-US" altLang="zh-CN" sz="1800" i="1">
                            <a:latin typeface="Cambria Math" charset="0"/>
                            <a:ea typeface="Century Schoolbook" charset="0"/>
                            <a:cs typeface="Century Schoolbook" charset="0"/>
                          </a:rPr>
                        </m:ctrlPr>
                      </m:sSubPr>
                      <m:e>
                        <m:r>
                          <a:rPr kumimoji="1" lang="en-US" altLang="zh-CN" sz="1800" b="0" i="1">
                            <a:latin typeface="Cambria Math" charset="0"/>
                            <a:ea typeface="Century Schoolbook" charset="0"/>
                            <a:cs typeface="Century Schoolbook" charset="0"/>
                          </a:rPr>
                          <m:t>𝑡</m:t>
                        </m:r>
                      </m:e>
                      <m:sub>
                        <m:r>
                          <a:rPr kumimoji="1" lang="en-US" altLang="zh-CN" sz="1800" b="0" i="1">
                            <a:latin typeface="Cambria Math" charset="0"/>
                            <a:ea typeface="Century Schoolbook" charset="0"/>
                            <a:cs typeface="Century Schoolbook" charset="0"/>
                          </a:rPr>
                          <m:t>𝐶𝑁𝐶𝑗</m:t>
                        </m:r>
                        <m:r>
                          <a:rPr kumimoji="1" lang="en-US" altLang="zh-CN" sz="1800" b="0" i="1">
                            <a:latin typeface="Cambria Math" charset="0"/>
                            <a:ea typeface="Century Schoolbook" charset="0"/>
                            <a:cs typeface="Century Schoolbook" charset="0"/>
                          </a:rPr>
                          <m:t>#</m:t>
                        </m:r>
                      </m:sub>
                    </m:sSub>
                  </m:oMath>
                </a14:m>
                <a:r>
                  <a:rPr kumimoji="1" lang="zh-CN" altLang="en-US" sz="1800" dirty="0" smtClean="0">
                    <a:latin typeface="Century Schoolbook" charset="0"/>
                    <a:ea typeface="Century Schoolbook" charset="0"/>
                    <a:cs typeface="Century Schoolbook" charset="0"/>
                  </a:rPr>
                  <a:t>（</a:t>
                </a:r>
                <a:r>
                  <a:rPr kumimoji="1" lang="en-US" altLang="zh-CN" sz="1800" dirty="0" smtClean="0">
                    <a:latin typeface="Century Schoolbook" charset="0"/>
                    <a:ea typeface="Century Schoolbook" charset="0"/>
                    <a:cs typeface="Century Schoolbook" charset="0"/>
                  </a:rPr>
                  <a:t>CNC</a:t>
                </a:r>
                <a:r>
                  <a:rPr kumimoji="1" lang="zh-CN" altLang="en-US" sz="1800" dirty="0" smtClean="0">
                    <a:latin typeface="Century Schoolbook" charset="0"/>
                    <a:ea typeface="Century Schoolbook" charset="0"/>
                    <a:cs typeface="Century Schoolbook" charset="0"/>
                  </a:rPr>
                  <a:t>加结束工剩余时间）设置为故障结束剩余的时间即可。</a:t>
                </a:r>
                <a:endParaRPr kumimoji="1" lang="en-US" altLang="zh-CN" sz="1800" dirty="0" smtClean="0">
                  <a:latin typeface="Century Schoolbook" charset="0"/>
                  <a:ea typeface="Century Schoolbook" charset="0"/>
                  <a:cs typeface="Century Schoolbook"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dirty="0">
                  <a:latin typeface="Century Schoolbook" charset="0"/>
                  <a:ea typeface="Century Schoolbook" charset="0"/>
                  <a:cs typeface="Century Schoolbook"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927" t="-186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143671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latin typeface="Century Schoolbook" charset="0"/>
                <a:ea typeface="Century Schoolbook" charset="0"/>
                <a:cs typeface="Century Schoolbook" charset="0"/>
              </a:rPr>
              <a:t>All</a:t>
            </a:r>
            <a:r>
              <a:rPr kumimoji="1" lang="zh-CN" altLang="en-US" dirty="0" smtClean="0">
                <a:latin typeface="Century Schoolbook" charset="0"/>
                <a:ea typeface="Century Schoolbook" charset="0"/>
                <a:cs typeface="Century Schoolbook" charset="0"/>
              </a:rPr>
              <a:t> </a:t>
            </a:r>
            <a:r>
              <a:rPr kumimoji="1" lang="en-US" altLang="zh-CN" dirty="0" smtClean="0">
                <a:latin typeface="Century Schoolbook" charset="0"/>
                <a:ea typeface="Century Schoolbook" charset="0"/>
                <a:cs typeface="Century Schoolbook" charset="0"/>
              </a:rPr>
              <a:t>finished</a:t>
            </a:r>
            <a:r>
              <a:rPr kumimoji="1" lang="zh-CN" altLang="en-US" dirty="0" smtClean="0">
                <a:latin typeface="Century Schoolbook" charset="0"/>
                <a:ea typeface="Century Schoolbook" charset="0"/>
                <a:cs typeface="Century Schoolbook" charset="0"/>
              </a:rPr>
              <a:t> </a:t>
            </a:r>
            <a:r>
              <a:rPr kumimoji="1" lang="en-US" altLang="zh-CN" dirty="0" smtClean="0">
                <a:latin typeface="Century Schoolbook" charset="0"/>
                <a:ea typeface="Century Schoolbook" charset="0"/>
                <a:cs typeface="Century Schoolbook" charset="0"/>
              </a:rPr>
              <a:t>in</a:t>
            </a:r>
            <a:r>
              <a:rPr kumimoji="1" lang="zh-CN" altLang="en-US" dirty="0" smtClean="0">
                <a:latin typeface="Century Schoolbook" charset="0"/>
                <a:ea typeface="Century Schoolbook" charset="0"/>
                <a:cs typeface="Century Schoolbook" charset="0"/>
              </a:rPr>
              <a:t> </a:t>
            </a:r>
            <a:r>
              <a:rPr kumimoji="1" lang="en-US" altLang="zh-CN" dirty="0" smtClean="0">
                <a:latin typeface="Century Schoolbook" charset="0"/>
                <a:ea typeface="Century Schoolbook" charset="0"/>
                <a:cs typeface="Century Schoolbook" charset="0"/>
              </a:rPr>
              <a:t>less</a:t>
            </a:r>
            <a:r>
              <a:rPr kumimoji="1" lang="zh-CN" altLang="en-US" dirty="0" smtClean="0">
                <a:latin typeface="Century Schoolbook" charset="0"/>
                <a:ea typeface="Century Schoolbook" charset="0"/>
                <a:cs typeface="Century Schoolbook" charset="0"/>
              </a:rPr>
              <a:t> </a:t>
            </a:r>
            <a:r>
              <a:rPr kumimoji="1" lang="en-US" altLang="zh-CN" dirty="0" smtClean="0">
                <a:latin typeface="Century Schoolbook" charset="0"/>
                <a:ea typeface="Century Schoolbook" charset="0"/>
                <a:cs typeface="Century Schoolbook" charset="0"/>
              </a:rPr>
              <a:t>than</a:t>
            </a:r>
            <a:r>
              <a:rPr kumimoji="1" lang="zh-CN" altLang="en-US" dirty="0" smtClean="0">
                <a:latin typeface="Century Schoolbook" charset="0"/>
                <a:ea typeface="Century Schoolbook" charset="0"/>
                <a:cs typeface="Century Schoolbook" charset="0"/>
              </a:rPr>
              <a:t> </a:t>
            </a:r>
            <a:r>
              <a:rPr kumimoji="1" lang="en-US" altLang="zh-CN" dirty="0" smtClean="0">
                <a:latin typeface="Century Schoolbook" charset="0"/>
                <a:ea typeface="Century Schoolbook" charset="0"/>
                <a:cs typeface="Century Schoolbook" charset="0"/>
              </a:rPr>
              <a:t>0.038s.</a:t>
            </a:r>
            <a:endParaRPr kumimoji="1" lang="zh-CN" altLang="en-US" dirty="0">
              <a:latin typeface="Century Schoolbook" charset="0"/>
              <a:ea typeface="Century Schoolbook" charset="0"/>
              <a:cs typeface="Century Schoolbook" charset="0"/>
            </a:endParaRPr>
          </a:p>
        </p:txBody>
      </p:sp>
      <p:pic>
        <p:nvPicPr>
          <p:cNvPr id="4" name="内容占位符 3"/>
          <p:cNvPicPr>
            <a:picLocks noGrp="1" noChangeAspect="1"/>
          </p:cNvPicPr>
          <p:nvPr>
            <p:ph idx="1"/>
          </p:nvPr>
        </p:nvPicPr>
        <p:blipFill>
          <a:blip r:embed="rId2"/>
          <a:stretch>
            <a:fillRect/>
          </a:stretch>
        </p:blipFill>
        <p:spPr>
          <a:xfrm>
            <a:off x="1522949" y="1370013"/>
            <a:ext cx="6098102" cy="3262312"/>
          </a:xfrm>
          <a:prstGeom prst="rect">
            <a:avLst/>
          </a:prstGeom>
        </p:spPr>
      </p:pic>
    </p:spTree>
    <p:extLst>
      <p:ext uri="{BB962C8B-B14F-4D97-AF65-F5344CB8AC3E}">
        <p14:creationId xmlns:p14="http://schemas.microsoft.com/office/powerpoint/2010/main" val="20344910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0"/>
          <p:cNvSpPr>
            <a:spLocks noChangeArrowheads="1"/>
          </p:cNvSpPr>
          <p:nvPr/>
        </p:nvSpPr>
        <p:spPr bwMode="auto">
          <a:xfrm>
            <a:off x="1662116" y="1819368"/>
            <a:ext cx="7481887" cy="1504766"/>
          </a:xfrm>
          <a:prstGeom prst="rect">
            <a:avLst/>
          </a:prstGeom>
          <a:solidFill>
            <a:schemeClr val="bg2">
              <a:lumMod val="90000"/>
              <a:alpha val="20000"/>
            </a:schemeClr>
          </a:solidFill>
          <a:ln>
            <a:noFill/>
          </a:ln>
          <a:effectLst/>
        </p:spPr>
        <p:txBody>
          <a:bodyPr wrap="none" anchor="ctr"/>
          <a:lstStyle/>
          <a:p>
            <a:endParaRPr lang="zh-CN" altLang="en-US"/>
          </a:p>
        </p:txBody>
      </p:sp>
      <p:sp>
        <p:nvSpPr>
          <p:cNvPr id="3" name="Freeform 34"/>
          <p:cNvSpPr/>
          <p:nvPr/>
        </p:nvSpPr>
        <p:spPr bwMode="auto">
          <a:xfrm>
            <a:off x="2" y="1819368"/>
            <a:ext cx="4103747" cy="1504766"/>
          </a:xfrm>
          <a:custGeom>
            <a:avLst/>
            <a:gdLst/>
            <a:ahLst/>
            <a:cxnLst/>
            <a:rect l="l" t="t" r="r" b="b"/>
            <a:pathLst>
              <a:path w="4103747" h="1504766">
                <a:moveTo>
                  <a:pt x="0" y="0"/>
                </a:moveTo>
                <a:cubicBezTo>
                  <a:pt x="442960" y="0"/>
                  <a:pt x="1380722" y="0"/>
                  <a:pt x="3365993" y="0"/>
                </a:cubicBezTo>
                <a:cubicBezTo>
                  <a:pt x="3759462" y="0"/>
                  <a:pt x="4103747" y="345356"/>
                  <a:pt x="4103747" y="764717"/>
                </a:cubicBezTo>
                <a:cubicBezTo>
                  <a:pt x="4103747" y="1159410"/>
                  <a:pt x="3759462" y="1504766"/>
                  <a:pt x="3365993" y="1504766"/>
                </a:cubicBezTo>
                <a:cubicBezTo>
                  <a:pt x="3365993" y="1504766"/>
                  <a:pt x="3365993" y="1504766"/>
                  <a:pt x="0" y="1504766"/>
                </a:cubicBezTo>
                <a:close/>
              </a:path>
            </a:pathLst>
          </a:custGeom>
          <a:solidFill>
            <a:schemeClr val="accent2"/>
          </a:solidFill>
          <a:ln>
            <a:noFill/>
          </a:ln>
        </p:spPr>
        <p:txBody>
          <a:bodyPr/>
          <a:lstStyle/>
          <a:p>
            <a:endParaRPr lang="zh-CN" altLang="en-US"/>
          </a:p>
        </p:txBody>
      </p:sp>
      <p:sp>
        <p:nvSpPr>
          <p:cNvPr id="4" name="矩形 3"/>
          <p:cNvSpPr/>
          <p:nvPr/>
        </p:nvSpPr>
        <p:spPr>
          <a:xfrm>
            <a:off x="4572558" y="2113738"/>
            <a:ext cx="1383712" cy="1210396"/>
          </a:xfrm>
          <a:prstGeom prst="rect">
            <a:avLst/>
          </a:prstGeom>
        </p:spPr>
        <p:txBody>
          <a:bodyPr wrap="none">
            <a:spAutoFit/>
          </a:bodyPr>
          <a:lstStyle/>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mn-ea"/>
              </a:rPr>
              <a:t>双工序问题的分析</a:t>
            </a:r>
            <a:endParaRPr lang="en-US" altLang="zh-CN" sz="1000" dirty="0">
              <a:ln w="6350">
                <a:noFill/>
              </a:ln>
              <a:solidFill>
                <a:schemeClr val="bg1">
                  <a:lumMod val="50000"/>
                </a:schemeClr>
              </a:solidFill>
              <a:latin typeface="+mn-ea"/>
            </a:endParaRPr>
          </a:p>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mn-ea"/>
              </a:rPr>
              <a:t>思路</a:t>
            </a:r>
            <a:r>
              <a:rPr lang="en-US" altLang="zh-CN" sz="1000" dirty="0">
                <a:ln w="6350">
                  <a:noFill/>
                </a:ln>
                <a:solidFill>
                  <a:schemeClr val="bg1">
                    <a:lumMod val="50000"/>
                  </a:schemeClr>
                </a:solidFill>
                <a:latin typeface="+mn-ea"/>
              </a:rPr>
              <a:t>1</a:t>
            </a:r>
          </a:p>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mn-ea"/>
              </a:rPr>
              <a:t>思路</a:t>
            </a:r>
            <a:r>
              <a:rPr lang="en-US" altLang="zh-CN" sz="1000" dirty="0">
                <a:ln w="6350">
                  <a:noFill/>
                </a:ln>
                <a:solidFill>
                  <a:schemeClr val="bg1">
                    <a:lumMod val="50000"/>
                  </a:schemeClr>
                </a:solidFill>
                <a:latin typeface="+mn-ea"/>
              </a:rPr>
              <a:t>2</a:t>
            </a:r>
          </a:p>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mn-ea"/>
              </a:rPr>
              <a:t>程序演示</a:t>
            </a:r>
            <a:endParaRPr lang="en-US" altLang="zh-CN" sz="1000" dirty="0">
              <a:ln w="6350">
                <a:noFill/>
              </a:ln>
              <a:solidFill>
                <a:schemeClr val="bg1">
                  <a:lumMod val="50000"/>
                </a:schemeClr>
              </a:solidFill>
              <a:latin typeface="+mn-ea"/>
            </a:endParaRPr>
          </a:p>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mn-ea"/>
              </a:rPr>
              <a:t>比较选择</a:t>
            </a:r>
          </a:p>
        </p:txBody>
      </p:sp>
      <p:sp>
        <p:nvSpPr>
          <p:cNvPr id="5" name="矩形 4"/>
          <p:cNvSpPr/>
          <p:nvPr/>
        </p:nvSpPr>
        <p:spPr>
          <a:xfrm>
            <a:off x="4572558" y="1809936"/>
            <a:ext cx="2951770" cy="400110"/>
          </a:xfrm>
          <a:prstGeom prst="rect">
            <a:avLst/>
          </a:prstGeom>
        </p:spPr>
        <p:txBody>
          <a:bodyPr wrap="square">
            <a:spAutoFit/>
          </a:bodyPr>
          <a:lstStyle/>
          <a:p>
            <a:r>
              <a:rPr lang="zh-CN" altLang="en-US" sz="2000" b="1" dirty="0">
                <a:ln w="6350">
                  <a:noFill/>
                </a:ln>
                <a:latin typeface="Impact" pitchFamily="34" charset="0"/>
                <a:ea typeface="微软雅黑" pitchFamily="34" charset="-122"/>
              </a:rPr>
              <a:t>双工序问题的解决</a:t>
            </a:r>
          </a:p>
        </p:txBody>
      </p:sp>
      <p:grpSp>
        <p:nvGrpSpPr>
          <p:cNvPr id="6" name="组合 5"/>
          <p:cNvGrpSpPr/>
          <p:nvPr/>
        </p:nvGrpSpPr>
        <p:grpSpPr>
          <a:xfrm>
            <a:off x="2725702" y="1943452"/>
            <a:ext cx="1279612" cy="1282202"/>
            <a:chOff x="2725702" y="1943451"/>
            <a:chExt cx="1279612" cy="1282202"/>
          </a:xfrm>
        </p:grpSpPr>
        <p:sp>
          <p:nvSpPr>
            <p:cNvPr id="7" name="Oval 35"/>
            <p:cNvSpPr>
              <a:spLocks noChangeArrowheads="1"/>
            </p:cNvSpPr>
            <p:nvPr/>
          </p:nvSpPr>
          <p:spPr bwMode="auto">
            <a:xfrm>
              <a:off x="2725702" y="1943451"/>
              <a:ext cx="1279612" cy="1282202"/>
            </a:xfrm>
            <a:prstGeom prst="ellipse">
              <a:avLst/>
            </a:prstGeom>
            <a:solidFill>
              <a:schemeClr val="bg2"/>
            </a:solidFill>
            <a:ln>
              <a:noFill/>
            </a:ln>
          </p:spPr>
          <p:txBody>
            <a:bodyPr/>
            <a:lstStyle/>
            <a:p>
              <a:endParaRPr lang="zh-CN" altLang="en-US"/>
            </a:p>
          </p:txBody>
        </p:sp>
        <p:sp>
          <p:nvSpPr>
            <p:cNvPr id="8" name="Freeform 12"/>
            <p:cNvSpPr>
              <a:spLocks noEditPoints="1"/>
            </p:cNvSpPr>
            <p:nvPr/>
          </p:nvSpPr>
          <p:spPr bwMode="auto">
            <a:xfrm>
              <a:off x="3143467" y="2252663"/>
              <a:ext cx="444082" cy="63817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grpSp>
    </p:spTree>
    <p:extLst>
      <p:ext uri="{BB962C8B-B14F-4D97-AF65-F5344CB8AC3E}">
        <p14:creationId xmlns:p14="http://schemas.microsoft.com/office/powerpoint/2010/main" val="20971271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additive="base">
                                        <p:cTn id="10" dur="500" fill="hold"/>
                                        <p:tgtEl>
                                          <p:spTgt spid="3"/>
                                        </p:tgtEl>
                                        <p:attrNameLst>
                                          <p:attrName>ppt_x</p:attrName>
                                        </p:attrNameLst>
                                      </p:cBhvr>
                                      <p:tavLst>
                                        <p:tav tm="0">
                                          <p:val>
                                            <p:strVal val="0-#ppt_w/2"/>
                                          </p:val>
                                        </p:tav>
                                        <p:tav tm="100000">
                                          <p:val>
                                            <p:strVal val="#ppt_x"/>
                                          </p:val>
                                        </p:tav>
                                      </p:tavLst>
                                    </p:anim>
                                    <p:anim calcmode="lin" valueType="num">
                                      <p:cBhvr additive="base">
                                        <p:cTn id="11" dur="500" fill="hold"/>
                                        <p:tgtEl>
                                          <p:spTgt spid="3"/>
                                        </p:tgtEl>
                                        <p:attrNameLst>
                                          <p:attrName>ppt_y</p:attrName>
                                        </p:attrNameLst>
                                      </p:cBhvr>
                                      <p:tavLst>
                                        <p:tav tm="0">
                                          <p:val>
                                            <p:strVal val="#ppt_y"/>
                                          </p:val>
                                        </p:tav>
                                        <p:tav tm="100000">
                                          <p:val>
                                            <p:strVal val="#ppt_y"/>
                                          </p:val>
                                        </p:tav>
                                      </p:tavLst>
                                    </p:anim>
                                  </p:childTnLst>
                                </p:cTn>
                              </p:par>
                              <p:par>
                                <p:cTn id="12" presetID="53" presetClass="entr" presetSubtype="16"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par>
                                <p:cTn id="17" presetID="42"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内容占位符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1725200"/>
            <a:ext cx="6813812" cy="3418300"/>
          </a:xfrm>
          <a:prstGeom prst="rect">
            <a:avLst/>
          </a:prstGeom>
        </p:spPr>
      </p:pic>
      <p:sp>
        <p:nvSpPr>
          <p:cNvPr id="2" name="标题 1"/>
          <p:cNvSpPr>
            <a:spLocks noGrp="1"/>
          </p:cNvSpPr>
          <p:nvPr>
            <p:ph type="title"/>
          </p:nvPr>
        </p:nvSpPr>
        <p:spPr/>
        <p:txBody>
          <a:bodyPr/>
          <a:lstStyle/>
          <a:p>
            <a:r>
              <a:rPr kumimoji="1" lang="en-US" altLang="zh-CN" dirty="0" smtClean="0"/>
              <a:t>Still</a:t>
            </a:r>
            <a:r>
              <a:rPr kumimoji="1" lang="zh-CN" altLang="en-US" dirty="0" smtClean="0"/>
              <a:t> </a:t>
            </a:r>
            <a:r>
              <a:rPr kumimoji="1" lang="en-US" altLang="zh-CN" dirty="0" smtClean="0"/>
              <a:t>the</a:t>
            </a:r>
            <a:r>
              <a:rPr kumimoji="1" lang="zh-CN" altLang="en-US" dirty="0" smtClean="0"/>
              <a:t> </a:t>
            </a:r>
            <a:r>
              <a:rPr kumimoji="1" lang="en-US" altLang="zh-CN" dirty="0" smtClean="0"/>
              <a:t>same</a:t>
            </a:r>
            <a:r>
              <a:rPr kumimoji="1" lang="zh-CN" altLang="en-US" dirty="0" smtClean="0"/>
              <a:t> </a:t>
            </a:r>
            <a:r>
              <a:rPr kumimoji="1" lang="en-US" altLang="zh-CN" dirty="0" smtClean="0"/>
              <a:t>approach</a:t>
            </a:r>
            <a:endParaRPr kumimoji="1" lang="zh-CN" altLang="en-US" dirty="0"/>
          </a:p>
        </p:txBody>
      </p:sp>
      <p:sp>
        <p:nvSpPr>
          <p:cNvPr id="3" name="内容占位符 2"/>
          <p:cNvSpPr>
            <a:spLocks noGrp="1"/>
          </p:cNvSpPr>
          <p:nvPr>
            <p:ph idx="1"/>
          </p:nvPr>
        </p:nvSpPr>
        <p:spPr>
          <a:xfrm>
            <a:off x="628650" y="1034682"/>
            <a:ext cx="7886700" cy="3263504"/>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dirty="0" smtClean="0"/>
              <a:t>对于双工序的情况，我们一样可以使用最开始的状态流程图。</a:t>
            </a:r>
            <a:endParaRPr kumimoji="1" lang="zh-CN" altLang="en-US" dirty="0"/>
          </a:p>
        </p:txBody>
      </p:sp>
      <p:sp>
        <p:nvSpPr>
          <p:cNvPr id="5" name="框架 4"/>
          <p:cNvSpPr/>
          <p:nvPr/>
        </p:nvSpPr>
        <p:spPr>
          <a:xfrm>
            <a:off x="2088995" y="3166946"/>
            <a:ext cx="1419922" cy="527825"/>
          </a:xfrm>
          <a:prstGeom prst="fram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n>
                <a:solidFill>
                  <a:srgbClr val="FF0000"/>
                </a:solidFill>
              </a:ln>
              <a:solidFill>
                <a:schemeClr val="tx1"/>
              </a:solidFill>
            </a:endParaRPr>
          </a:p>
        </p:txBody>
      </p:sp>
      <p:sp>
        <p:nvSpPr>
          <p:cNvPr id="8" name="文本框 7"/>
          <p:cNvSpPr txBox="1"/>
          <p:nvPr/>
        </p:nvSpPr>
        <p:spPr>
          <a:xfrm>
            <a:off x="7166517" y="2231713"/>
            <a:ext cx="1229888" cy="300082"/>
          </a:xfrm>
          <a:prstGeom prst="rect">
            <a:avLst/>
          </a:prstGeom>
          <a:noFill/>
        </p:spPr>
        <p:txBody>
          <a:bodyPr wrap="none" rtlCol="0">
            <a:spAutoFit/>
          </a:bodyPr>
          <a:lstStyle/>
          <a:p>
            <a:r>
              <a:rPr kumimoji="1" lang="zh-CN" altLang="en-US" b="1" dirty="0" smtClean="0"/>
              <a:t>需要微调一下</a:t>
            </a:r>
            <a:endParaRPr kumimoji="1" lang="zh-CN" altLang="en-US" b="1" dirty="0"/>
          </a:p>
        </p:txBody>
      </p:sp>
      <p:cxnSp>
        <p:nvCxnSpPr>
          <p:cNvPr id="7" name="曲线连接符 6"/>
          <p:cNvCxnSpPr/>
          <p:nvPr/>
        </p:nvCxnSpPr>
        <p:spPr>
          <a:xfrm flipV="1">
            <a:off x="3508917" y="2381754"/>
            <a:ext cx="3657600" cy="102591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78106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Rectangle 40"/>
          <p:cNvSpPr>
            <a:spLocks noChangeArrowheads="1"/>
          </p:cNvSpPr>
          <p:nvPr/>
        </p:nvSpPr>
        <p:spPr bwMode="auto">
          <a:xfrm>
            <a:off x="1662116" y="1819368"/>
            <a:ext cx="7481887" cy="1504766"/>
          </a:xfrm>
          <a:prstGeom prst="rect">
            <a:avLst/>
          </a:prstGeom>
          <a:solidFill>
            <a:schemeClr val="bg2">
              <a:lumMod val="90000"/>
              <a:alpha val="20000"/>
            </a:schemeClr>
          </a:solidFill>
          <a:ln>
            <a:noFill/>
          </a:ln>
          <a:effectLst/>
        </p:spPr>
        <p:txBody>
          <a:bodyPr wrap="none" anchor="ctr"/>
          <a:lstStyle/>
          <a:p>
            <a:endParaRPr lang="zh-CN" altLang="en-US"/>
          </a:p>
        </p:txBody>
      </p:sp>
      <p:sp>
        <p:nvSpPr>
          <p:cNvPr id="113" name="Freeform 34"/>
          <p:cNvSpPr/>
          <p:nvPr/>
        </p:nvSpPr>
        <p:spPr bwMode="auto">
          <a:xfrm>
            <a:off x="2" y="1819368"/>
            <a:ext cx="4103747" cy="1504766"/>
          </a:xfrm>
          <a:custGeom>
            <a:avLst/>
            <a:gdLst/>
            <a:ahLst/>
            <a:cxnLst/>
            <a:rect l="l" t="t" r="r" b="b"/>
            <a:pathLst>
              <a:path w="4103747" h="1504766">
                <a:moveTo>
                  <a:pt x="0" y="0"/>
                </a:moveTo>
                <a:cubicBezTo>
                  <a:pt x="442960" y="0"/>
                  <a:pt x="1380722" y="0"/>
                  <a:pt x="3365993" y="0"/>
                </a:cubicBezTo>
                <a:cubicBezTo>
                  <a:pt x="3759462" y="0"/>
                  <a:pt x="4103747" y="345356"/>
                  <a:pt x="4103747" y="764717"/>
                </a:cubicBezTo>
                <a:cubicBezTo>
                  <a:pt x="4103747" y="1159410"/>
                  <a:pt x="3759462" y="1504766"/>
                  <a:pt x="3365993" y="1504766"/>
                </a:cubicBezTo>
                <a:cubicBezTo>
                  <a:pt x="3365993" y="1504766"/>
                  <a:pt x="3365993" y="1504766"/>
                  <a:pt x="0" y="1504766"/>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14" name="组合 113"/>
          <p:cNvGrpSpPr/>
          <p:nvPr/>
        </p:nvGrpSpPr>
        <p:grpSpPr>
          <a:xfrm>
            <a:off x="2725702" y="1943452"/>
            <a:ext cx="1279612" cy="1282202"/>
            <a:chOff x="2725702" y="1943451"/>
            <a:chExt cx="1279612" cy="1282202"/>
          </a:xfrm>
        </p:grpSpPr>
        <p:sp>
          <p:nvSpPr>
            <p:cNvPr id="115" name="Oval 35"/>
            <p:cNvSpPr>
              <a:spLocks noChangeArrowheads="1"/>
            </p:cNvSpPr>
            <p:nvPr/>
          </p:nvSpPr>
          <p:spPr bwMode="auto">
            <a:xfrm>
              <a:off x="2725702" y="1943451"/>
              <a:ext cx="1279612" cy="1282202"/>
            </a:xfrm>
            <a:prstGeom prst="ellipse">
              <a:avLst/>
            </a:prstGeom>
            <a:solidFill>
              <a:schemeClr val="bg2"/>
            </a:solidFill>
            <a:ln>
              <a:noFill/>
            </a:ln>
          </p:spPr>
          <p:txBody>
            <a:bodyPr/>
            <a:lstStyle/>
            <a:p>
              <a:endParaRPr lang="zh-CN" altLang="en-US"/>
            </a:p>
          </p:txBody>
        </p:sp>
        <p:sp>
          <p:nvSpPr>
            <p:cNvPr id="116" name="Freeform 13"/>
            <p:cNvSpPr>
              <a:spLocks noEditPoints="1"/>
            </p:cNvSpPr>
            <p:nvPr/>
          </p:nvSpPr>
          <p:spPr bwMode="auto">
            <a:xfrm>
              <a:off x="3031287" y="2283524"/>
              <a:ext cx="668442" cy="555120"/>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grpSp>
      <p:sp>
        <p:nvSpPr>
          <p:cNvPr id="117" name="矩形 116"/>
          <p:cNvSpPr/>
          <p:nvPr/>
        </p:nvSpPr>
        <p:spPr>
          <a:xfrm>
            <a:off x="4572558" y="2275560"/>
            <a:ext cx="1255472" cy="748731"/>
          </a:xfrm>
          <a:prstGeom prst="rect">
            <a:avLst/>
          </a:prstGeom>
        </p:spPr>
        <p:txBody>
          <a:bodyPr wrap="none">
            <a:spAutoFit/>
          </a:bodyPr>
          <a:lstStyle/>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mn-ea"/>
              </a:rPr>
              <a:t>题目简介</a:t>
            </a:r>
            <a:endParaRPr lang="en-US" altLang="zh-CN" sz="1000" dirty="0">
              <a:ln w="6350">
                <a:noFill/>
              </a:ln>
              <a:solidFill>
                <a:schemeClr val="bg1">
                  <a:lumMod val="50000"/>
                </a:schemeClr>
              </a:solidFill>
              <a:latin typeface="+mn-ea"/>
            </a:endParaRPr>
          </a:p>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mn-ea"/>
              </a:rPr>
              <a:t>解题方法的概述</a:t>
            </a:r>
          </a:p>
          <a:p>
            <a:pPr>
              <a:lnSpc>
                <a:spcPct val="150000"/>
              </a:lnSpc>
            </a:pPr>
            <a:endParaRPr lang="zh-CN" altLang="en-US" sz="1000" dirty="0">
              <a:ln w="6350">
                <a:noFill/>
              </a:ln>
              <a:solidFill>
                <a:schemeClr val="bg1">
                  <a:lumMod val="50000"/>
                </a:schemeClr>
              </a:solidFill>
              <a:latin typeface="+mn-ea"/>
            </a:endParaRPr>
          </a:p>
        </p:txBody>
      </p:sp>
      <p:sp>
        <p:nvSpPr>
          <p:cNvPr id="118" name="矩形 117"/>
          <p:cNvSpPr/>
          <p:nvPr/>
        </p:nvSpPr>
        <p:spPr>
          <a:xfrm>
            <a:off x="4572558" y="1875449"/>
            <a:ext cx="719708" cy="400110"/>
          </a:xfrm>
          <a:prstGeom prst="rect">
            <a:avLst/>
          </a:prstGeom>
        </p:spPr>
        <p:txBody>
          <a:bodyPr wrap="square">
            <a:spAutoFit/>
          </a:bodyPr>
          <a:lstStyle/>
          <a:p>
            <a:r>
              <a:rPr lang="zh-CN" altLang="en-US" sz="2000" b="1" dirty="0">
                <a:ln w="6350">
                  <a:noFill/>
                </a:ln>
                <a:latin typeface="+mn-ea"/>
              </a:rPr>
              <a:t>绪论</a:t>
            </a:r>
          </a:p>
        </p:txBody>
      </p:sp>
    </p:spTree>
    <p:extLst>
      <p:ext uri="{BB962C8B-B14F-4D97-AF65-F5344CB8AC3E}">
        <p14:creationId xmlns:p14="http://schemas.microsoft.com/office/powerpoint/2010/main" val="373737448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barn(inVertical)">
                                      <p:cBhvr>
                                        <p:cTn id="7" dur="500"/>
                                        <p:tgtEl>
                                          <p:spTgt spid="112"/>
                                        </p:tgtEl>
                                      </p:cBhvr>
                                    </p:animEffect>
                                  </p:childTnLst>
                                </p:cTn>
                              </p:par>
                              <p:par>
                                <p:cTn id="8" presetID="2" presetClass="entr" presetSubtype="8" fill="hold" grpId="0" nodeType="withEffect">
                                  <p:stCondLst>
                                    <p:cond delay="0"/>
                                  </p:stCondLst>
                                  <p:childTnLst>
                                    <p:set>
                                      <p:cBhvr>
                                        <p:cTn id="9" dur="1" fill="hold">
                                          <p:stCondLst>
                                            <p:cond delay="0"/>
                                          </p:stCondLst>
                                        </p:cTn>
                                        <p:tgtEl>
                                          <p:spTgt spid="113"/>
                                        </p:tgtEl>
                                        <p:attrNameLst>
                                          <p:attrName>style.visibility</p:attrName>
                                        </p:attrNameLst>
                                      </p:cBhvr>
                                      <p:to>
                                        <p:strVal val="visible"/>
                                      </p:to>
                                    </p:set>
                                    <p:anim calcmode="lin" valueType="num">
                                      <p:cBhvr additive="base">
                                        <p:cTn id="10" dur="500" fill="hold"/>
                                        <p:tgtEl>
                                          <p:spTgt spid="113"/>
                                        </p:tgtEl>
                                        <p:attrNameLst>
                                          <p:attrName>ppt_x</p:attrName>
                                        </p:attrNameLst>
                                      </p:cBhvr>
                                      <p:tavLst>
                                        <p:tav tm="0">
                                          <p:val>
                                            <p:strVal val="0-#ppt_w/2"/>
                                          </p:val>
                                        </p:tav>
                                        <p:tav tm="100000">
                                          <p:val>
                                            <p:strVal val="#ppt_x"/>
                                          </p:val>
                                        </p:tav>
                                      </p:tavLst>
                                    </p:anim>
                                    <p:anim calcmode="lin" valueType="num">
                                      <p:cBhvr additive="base">
                                        <p:cTn id="11" dur="500" fill="hold"/>
                                        <p:tgtEl>
                                          <p:spTgt spid="113"/>
                                        </p:tgtEl>
                                        <p:attrNameLst>
                                          <p:attrName>ppt_y</p:attrName>
                                        </p:attrNameLst>
                                      </p:cBhvr>
                                      <p:tavLst>
                                        <p:tav tm="0">
                                          <p:val>
                                            <p:strVal val="#ppt_y"/>
                                          </p:val>
                                        </p:tav>
                                        <p:tav tm="100000">
                                          <p:val>
                                            <p:strVal val="#ppt_y"/>
                                          </p:val>
                                        </p:tav>
                                      </p:tavLst>
                                    </p:anim>
                                  </p:childTnLst>
                                </p:cTn>
                              </p:par>
                              <p:par>
                                <p:cTn id="12" presetID="53" presetClass="entr" presetSubtype="16" fill="hold" nodeType="withEffect">
                                  <p:stCondLst>
                                    <p:cond delay="0"/>
                                  </p:stCondLst>
                                  <p:childTnLst>
                                    <p:set>
                                      <p:cBhvr>
                                        <p:cTn id="13" dur="1" fill="hold">
                                          <p:stCondLst>
                                            <p:cond delay="0"/>
                                          </p:stCondLst>
                                        </p:cTn>
                                        <p:tgtEl>
                                          <p:spTgt spid="114"/>
                                        </p:tgtEl>
                                        <p:attrNameLst>
                                          <p:attrName>style.visibility</p:attrName>
                                        </p:attrNameLst>
                                      </p:cBhvr>
                                      <p:to>
                                        <p:strVal val="visible"/>
                                      </p:to>
                                    </p:set>
                                    <p:anim calcmode="lin" valueType="num">
                                      <p:cBhvr>
                                        <p:cTn id="14" dur="500" fill="hold"/>
                                        <p:tgtEl>
                                          <p:spTgt spid="114"/>
                                        </p:tgtEl>
                                        <p:attrNameLst>
                                          <p:attrName>ppt_w</p:attrName>
                                        </p:attrNameLst>
                                      </p:cBhvr>
                                      <p:tavLst>
                                        <p:tav tm="0">
                                          <p:val>
                                            <p:fltVal val="0"/>
                                          </p:val>
                                        </p:tav>
                                        <p:tav tm="100000">
                                          <p:val>
                                            <p:strVal val="#ppt_w"/>
                                          </p:val>
                                        </p:tav>
                                      </p:tavLst>
                                    </p:anim>
                                    <p:anim calcmode="lin" valueType="num">
                                      <p:cBhvr>
                                        <p:cTn id="15" dur="500" fill="hold"/>
                                        <p:tgtEl>
                                          <p:spTgt spid="114"/>
                                        </p:tgtEl>
                                        <p:attrNameLst>
                                          <p:attrName>ppt_h</p:attrName>
                                        </p:attrNameLst>
                                      </p:cBhvr>
                                      <p:tavLst>
                                        <p:tav tm="0">
                                          <p:val>
                                            <p:fltVal val="0"/>
                                          </p:val>
                                        </p:tav>
                                        <p:tav tm="100000">
                                          <p:val>
                                            <p:strVal val="#ppt_h"/>
                                          </p:val>
                                        </p:tav>
                                      </p:tavLst>
                                    </p:anim>
                                    <p:animEffect transition="in" filter="fade">
                                      <p:cBhvr>
                                        <p:cTn id="16" dur="500"/>
                                        <p:tgtEl>
                                          <p:spTgt spid="114"/>
                                        </p:tgtEl>
                                      </p:cBhvr>
                                    </p:animEffect>
                                  </p:childTnLst>
                                </p:cTn>
                              </p:par>
                              <p:par>
                                <p:cTn id="17" presetID="42" presetClass="entr" presetSubtype="0" fill="hold" grpId="0" nodeType="withEffect">
                                  <p:stCondLst>
                                    <p:cond delay="0"/>
                                  </p:stCondLst>
                                  <p:childTnLst>
                                    <p:set>
                                      <p:cBhvr>
                                        <p:cTn id="18" dur="1" fill="hold">
                                          <p:stCondLst>
                                            <p:cond delay="0"/>
                                          </p:stCondLst>
                                        </p:cTn>
                                        <p:tgtEl>
                                          <p:spTgt spid="118"/>
                                        </p:tgtEl>
                                        <p:attrNameLst>
                                          <p:attrName>style.visibility</p:attrName>
                                        </p:attrNameLst>
                                      </p:cBhvr>
                                      <p:to>
                                        <p:strVal val="visible"/>
                                      </p:to>
                                    </p:set>
                                    <p:animEffect transition="in" filter="fade">
                                      <p:cBhvr>
                                        <p:cTn id="19" dur="1000"/>
                                        <p:tgtEl>
                                          <p:spTgt spid="118"/>
                                        </p:tgtEl>
                                      </p:cBhvr>
                                    </p:animEffect>
                                    <p:anim calcmode="lin" valueType="num">
                                      <p:cBhvr>
                                        <p:cTn id="20" dur="1000" fill="hold"/>
                                        <p:tgtEl>
                                          <p:spTgt spid="118"/>
                                        </p:tgtEl>
                                        <p:attrNameLst>
                                          <p:attrName>ppt_x</p:attrName>
                                        </p:attrNameLst>
                                      </p:cBhvr>
                                      <p:tavLst>
                                        <p:tav tm="0">
                                          <p:val>
                                            <p:strVal val="#ppt_x"/>
                                          </p:val>
                                        </p:tav>
                                        <p:tav tm="100000">
                                          <p:val>
                                            <p:strVal val="#ppt_x"/>
                                          </p:val>
                                        </p:tav>
                                      </p:tavLst>
                                    </p:anim>
                                    <p:anim calcmode="lin" valueType="num">
                                      <p:cBhvr>
                                        <p:cTn id="21" dur="1000" fill="hold"/>
                                        <p:tgtEl>
                                          <p:spTgt spid="118"/>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17"/>
                                        </p:tgtEl>
                                        <p:attrNameLst>
                                          <p:attrName>style.visibility</p:attrName>
                                        </p:attrNameLst>
                                      </p:cBhvr>
                                      <p:to>
                                        <p:strVal val="visible"/>
                                      </p:to>
                                    </p:set>
                                    <p:animEffect transition="in" filter="fade">
                                      <p:cBhvr>
                                        <p:cTn id="24" dur="1000"/>
                                        <p:tgtEl>
                                          <p:spTgt spid="117"/>
                                        </p:tgtEl>
                                      </p:cBhvr>
                                    </p:animEffect>
                                    <p:anim calcmode="lin" valueType="num">
                                      <p:cBhvr>
                                        <p:cTn id="25" dur="1000" fill="hold"/>
                                        <p:tgtEl>
                                          <p:spTgt spid="117"/>
                                        </p:tgtEl>
                                        <p:attrNameLst>
                                          <p:attrName>ppt_x</p:attrName>
                                        </p:attrNameLst>
                                      </p:cBhvr>
                                      <p:tavLst>
                                        <p:tav tm="0">
                                          <p:val>
                                            <p:strVal val="#ppt_x"/>
                                          </p:val>
                                        </p:tav>
                                        <p:tav tm="100000">
                                          <p:val>
                                            <p:strVal val="#ppt_x"/>
                                          </p:val>
                                        </p:tav>
                                      </p:tavLst>
                                    </p:anim>
                                    <p:anim calcmode="lin" valueType="num">
                                      <p:cBhvr>
                                        <p:cTn id="26" dur="1000" fill="hold"/>
                                        <p:tgtEl>
                                          <p:spTgt spid="1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animBg="1"/>
      <p:bldP spid="113" grpId="0" animBg="1"/>
      <p:bldP spid="117" grpId="0"/>
      <p:bldP spid="11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2"/>
          <p:cNvSpPr txBox="1">
            <a:spLocks noChangeArrowheads="1"/>
          </p:cNvSpPr>
          <p:nvPr/>
        </p:nvSpPr>
        <p:spPr bwMode="auto">
          <a:xfrm>
            <a:off x="2950409" y="290122"/>
            <a:ext cx="32431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charset="0"/>
              <a:buNone/>
            </a:pPr>
            <a:r>
              <a:rPr lang="en-US" altLang="zh-CN" sz="1600" b="1" dirty="0" smtClean="0">
                <a:solidFill>
                  <a:schemeClr val="accent2"/>
                </a:solidFill>
              </a:rPr>
              <a:t>Which</a:t>
            </a:r>
            <a:r>
              <a:rPr lang="zh-CN" altLang="en-US" sz="1600" b="1" dirty="0" smtClean="0">
                <a:solidFill>
                  <a:schemeClr val="accent2"/>
                </a:solidFill>
              </a:rPr>
              <a:t> </a:t>
            </a:r>
            <a:r>
              <a:rPr lang="en-US" altLang="zh-CN" sz="1600" b="1" dirty="0" smtClean="0">
                <a:solidFill>
                  <a:schemeClr val="accent2"/>
                </a:solidFill>
              </a:rPr>
              <a:t>type</a:t>
            </a:r>
            <a:r>
              <a:rPr lang="zh-CN" altLang="en-US" sz="1600" b="1" dirty="0" smtClean="0">
                <a:solidFill>
                  <a:schemeClr val="accent2"/>
                </a:solidFill>
              </a:rPr>
              <a:t> </a:t>
            </a:r>
            <a:r>
              <a:rPr lang="en-US" altLang="zh-CN" sz="1600" b="1" dirty="0" smtClean="0">
                <a:solidFill>
                  <a:schemeClr val="accent2"/>
                </a:solidFill>
              </a:rPr>
              <a:t>of</a:t>
            </a:r>
            <a:r>
              <a:rPr lang="zh-CN" altLang="en-US" sz="1600" b="1" dirty="0" smtClean="0">
                <a:solidFill>
                  <a:schemeClr val="accent2"/>
                </a:solidFill>
              </a:rPr>
              <a:t> </a:t>
            </a:r>
            <a:r>
              <a:rPr lang="en-US" altLang="zh-CN" sz="1600" b="1" dirty="0" smtClean="0">
                <a:solidFill>
                  <a:schemeClr val="accent2"/>
                </a:solidFill>
              </a:rPr>
              <a:t>CNC</a:t>
            </a:r>
            <a:r>
              <a:rPr lang="zh-CN" altLang="en-US" sz="1600" b="1" dirty="0" smtClean="0">
                <a:solidFill>
                  <a:schemeClr val="accent2"/>
                </a:solidFill>
              </a:rPr>
              <a:t> </a:t>
            </a:r>
            <a:r>
              <a:rPr lang="en-US" altLang="zh-CN" sz="1600" b="1" dirty="0" smtClean="0">
                <a:solidFill>
                  <a:schemeClr val="accent2"/>
                </a:solidFill>
              </a:rPr>
              <a:t>should</a:t>
            </a:r>
            <a:r>
              <a:rPr lang="zh-CN" altLang="en-US" sz="1600" b="1" dirty="0" smtClean="0">
                <a:solidFill>
                  <a:schemeClr val="accent2"/>
                </a:solidFill>
              </a:rPr>
              <a:t> </a:t>
            </a:r>
            <a:r>
              <a:rPr lang="en-US" altLang="zh-CN" sz="1600" b="1" dirty="0" smtClean="0">
                <a:solidFill>
                  <a:schemeClr val="accent2"/>
                </a:solidFill>
              </a:rPr>
              <a:t>I</a:t>
            </a:r>
            <a:r>
              <a:rPr lang="zh-CN" altLang="en-US" sz="1600" b="1" dirty="0" smtClean="0">
                <a:solidFill>
                  <a:schemeClr val="accent2"/>
                </a:solidFill>
              </a:rPr>
              <a:t> </a:t>
            </a:r>
            <a:r>
              <a:rPr lang="en-US" altLang="zh-CN" sz="1600" b="1" dirty="0" smtClean="0">
                <a:solidFill>
                  <a:schemeClr val="accent2"/>
                </a:solidFill>
              </a:rPr>
              <a:t>choose?</a:t>
            </a:r>
            <a:endParaRPr lang="en-US" altLang="zh-CN" sz="1600" b="1" dirty="0">
              <a:solidFill>
                <a:schemeClr val="accent2"/>
              </a:solidFill>
            </a:endParaRPr>
          </a:p>
        </p:txBody>
      </p:sp>
      <p:sp>
        <p:nvSpPr>
          <p:cNvPr id="3" name="Text Box 43"/>
          <p:cNvSpPr txBox="1">
            <a:spLocks noChangeArrowheads="1"/>
          </p:cNvSpPr>
          <p:nvPr/>
        </p:nvSpPr>
        <p:spPr bwMode="auto">
          <a:xfrm>
            <a:off x="4169384" y="567934"/>
            <a:ext cx="79701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charset="0"/>
              <a:buNone/>
            </a:pPr>
            <a:r>
              <a:rPr lang="en-US" altLang="zh-CN" sz="800" dirty="0" smtClean="0">
                <a:solidFill>
                  <a:schemeClr val="bg1">
                    <a:lumMod val="50000"/>
                  </a:schemeClr>
                </a:solidFill>
              </a:rPr>
              <a:t>It’s</a:t>
            </a:r>
            <a:r>
              <a:rPr lang="zh-CN" altLang="en-US" sz="800" dirty="0" smtClean="0">
                <a:solidFill>
                  <a:schemeClr val="bg1">
                    <a:lumMod val="50000"/>
                  </a:schemeClr>
                </a:solidFill>
              </a:rPr>
              <a:t> </a:t>
            </a:r>
            <a:r>
              <a:rPr lang="en-US" altLang="zh-CN" sz="800" dirty="0" smtClean="0">
                <a:solidFill>
                  <a:schemeClr val="bg1">
                    <a:lumMod val="50000"/>
                  </a:schemeClr>
                </a:solidFill>
              </a:rPr>
              <a:t>a</a:t>
            </a:r>
            <a:r>
              <a:rPr lang="zh-CN" altLang="en-US" sz="800" smtClean="0">
                <a:solidFill>
                  <a:schemeClr val="bg1">
                    <a:lumMod val="50000"/>
                  </a:schemeClr>
                </a:solidFill>
              </a:rPr>
              <a:t> </a:t>
            </a:r>
            <a:r>
              <a:rPr lang="en-US" altLang="zh-CN" sz="800" smtClean="0">
                <a:solidFill>
                  <a:schemeClr val="bg1">
                    <a:lumMod val="50000"/>
                  </a:schemeClr>
                </a:solidFill>
              </a:rPr>
              <a:t>question</a:t>
            </a:r>
            <a:r>
              <a:rPr lang="en-US" altLang="zh-CN" sz="800" dirty="0" smtClean="0">
                <a:solidFill>
                  <a:schemeClr val="bg1">
                    <a:lumMod val="50000"/>
                  </a:schemeClr>
                </a:solidFill>
              </a:rPr>
              <a:t>.</a:t>
            </a:r>
            <a:endParaRPr lang="en-US" altLang="zh-CN" sz="800" dirty="0">
              <a:solidFill>
                <a:schemeClr val="bg1">
                  <a:lumMod val="50000"/>
                </a:schemeClr>
              </a:solidFill>
            </a:endParaRPr>
          </a:p>
        </p:txBody>
      </p:sp>
      <p:cxnSp>
        <p:nvCxnSpPr>
          <p:cNvPr id="4" name="直接连接符 3"/>
          <p:cNvCxnSpPr/>
          <p:nvPr/>
        </p:nvCxnSpPr>
        <p:spPr>
          <a:xfrm>
            <a:off x="4226801" y="837031"/>
            <a:ext cx="69039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3926626" y="2280986"/>
            <a:ext cx="2400300" cy="2400300"/>
          </a:xfrm>
          <a:prstGeom prst="ellipse">
            <a:avLst/>
          </a:prstGeom>
          <a:solidFill>
            <a:srgbClr val="5B9BD5">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tx1">
                  <a:lumMod val="75000"/>
                  <a:lumOff val="25000"/>
                </a:schemeClr>
              </a:solidFill>
              <a:latin typeface="微软雅黑" pitchFamily="34" charset="-122"/>
              <a:ea typeface="微软雅黑" pitchFamily="34" charset="-122"/>
            </a:endParaRPr>
          </a:p>
        </p:txBody>
      </p:sp>
      <p:sp>
        <p:nvSpPr>
          <p:cNvPr id="6" name="椭圆 5"/>
          <p:cNvSpPr/>
          <p:nvPr/>
        </p:nvSpPr>
        <p:spPr>
          <a:xfrm>
            <a:off x="3552147" y="1934788"/>
            <a:ext cx="3130406" cy="3130406"/>
          </a:xfrm>
          <a:prstGeom prst="ellipse">
            <a:avLst/>
          </a:prstGeom>
          <a:noFill/>
          <a:ln w="3175">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tx1">
                  <a:lumMod val="75000"/>
                  <a:lumOff val="25000"/>
                </a:schemeClr>
              </a:solidFill>
              <a:latin typeface="微软雅黑" pitchFamily="34" charset="-122"/>
              <a:ea typeface="微软雅黑" pitchFamily="34" charset="-122"/>
            </a:endParaRPr>
          </a:p>
        </p:txBody>
      </p:sp>
      <p:grpSp>
        <p:nvGrpSpPr>
          <p:cNvPr id="7" name="组合 6"/>
          <p:cNvGrpSpPr/>
          <p:nvPr/>
        </p:nvGrpSpPr>
        <p:grpSpPr>
          <a:xfrm>
            <a:off x="6563744" y="2119406"/>
            <a:ext cx="2865072" cy="551817"/>
            <a:chOff x="860679" y="3296814"/>
            <a:chExt cx="3820096" cy="735755"/>
          </a:xfrm>
        </p:grpSpPr>
        <p:sp>
          <p:nvSpPr>
            <p:cNvPr id="8" name="矩形 7"/>
            <p:cNvSpPr/>
            <p:nvPr/>
          </p:nvSpPr>
          <p:spPr>
            <a:xfrm>
              <a:off x="860679" y="3583643"/>
              <a:ext cx="3820096" cy="448926"/>
            </a:xfrm>
            <a:prstGeom prst="rect">
              <a:avLst/>
            </a:prstGeom>
            <a:noFill/>
          </p:spPr>
          <p:txBody>
            <a:bodyPr wrap="square">
              <a:spAutoFit/>
            </a:bodyPr>
            <a:lstStyle/>
            <a:p>
              <a:pPr>
                <a:lnSpc>
                  <a:spcPct val="150000"/>
                </a:lnSpc>
              </a:pPr>
              <a:r>
                <a:rPr lang="zh-CN" altLang="en-US" sz="1200" dirty="0" smtClean="0">
                  <a:solidFill>
                    <a:schemeClr val="tx1">
                      <a:lumMod val="75000"/>
                      <a:lumOff val="25000"/>
                    </a:schemeClr>
                  </a:solidFill>
                  <a:latin typeface="微软雅黑" pitchFamily="34" charset="-122"/>
                  <a:ea typeface="微软雅黑" pitchFamily="34" charset="-122"/>
                </a:rPr>
                <a:t>即加工第二道工序的</a:t>
              </a:r>
              <a:r>
                <a:rPr lang="en-US" altLang="zh-CN" sz="1200" dirty="0" smtClean="0">
                  <a:solidFill>
                    <a:schemeClr val="tx1">
                      <a:lumMod val="75000"/>
                      <a:lumOff val="25000"/>
                    </a:schemeClr>
                  </a:solidFill>
                  <a:latin typeface="微软雅黑" pitchFamily="34" charset="-122"/>
                  <a:ea typeface="微软雅黑" pitchFamily="34" charset="-122"/>
                </a:rPr>
                <a:t>CNC</a:t>
              </a:r>
              <a:endParaRPr lang="en-US" altLang="zh-CN" sz="1200" dirty="0">
                <a:solidFill>
                  <a:schemeClr val="tx1">
                    <a:lumMod val="75000"/>
                    <a:lumOff val="25000"/>
                  </a:schemeClr>
                </a:solidFill>
                <a:latin typeface="微软雅黑" pitchFamily="34" charset="-122"/>
                <a:ea typeface="微软雅黑" pitchFamily="34" charset="-122"/>
              </a:endParaRPr>
            </a:p>
          </p:txBody>
        </p:sp>
        <p:sp>
          <p:nvSpPr>
            <p:cNvPr id="9" name="文本框 17"/>
            <p:cNvSpPr txBox="1"/>
            <p:nvPr/>
          </p:nvSpPr>
          <p:spPr>
            <a:xfrm>
              <a:off x="905658" y="3296814"/>
              <a:ext cx="1250769" cy="430886"/>
            </a:xfrm>
            <a:prstGeom prst="rect">
              <a:avLst/>
            </a:prstGeom>
            <a:noFill/>
          </p:spPr>
          <p:txBody>
            <a:bodyPr wrap="none" rtlCol="0">
              <a:spAutoFit/>
            </a:bodyPr>
            <a:lstStyle/>
            <a:p>
              <a:r>
                <a:rPr lang="en-US" altLang="zh-CN" sz="1500" dirty="0" smtClean="0">
                  <a:solidFill>
                    <a:schemeClr val="tx1">
                      <a:lumMod val="75000"/>
                      <a:lumOff val="25000"/>
                    </a:schemeClr>
                  </a:solidFill>
                  <a:latin typeface="Century Schoolbook" charset="0"/>
                  <a:ea typeface="Century Schoolbook" charset="0"/>
                  <a:cs typeface="Century Schoolbook" charset="0"/>
                </a:rPr>
                <a:t>N2</a:t>
              </a:r>
              <a:r>
                <a:rPr lang="zh-CN" altLang="en-US" sz="1500" dirty="0" smtClean="0">
                  <a:solidFill>
                    <a:schemeClr val="tx1">
                      <a:lumMod val="75000"/>
                      <a:lumOff val="25000"/>
                    </a:schemeClr>
                  </a:solidFill>
                  <a:latin typeface="Century Schoolbook" charset="0"/>
                  <a:ea typeface="Century Schoolbook" charset="0"/>
                  <a:cs typeface="Century Schoolbook" charset="0"/>
                </a:rPr>
                <a:t> </a:t>
              </a:r>
              <a:r>
                <a:rPr lang="en-US" altLang="zh-CN" sz="1500" dirty="0" smtClean="0">
                  <a:solidFill>
                    <a:schemeClr val="tx1">
                      <a:lumMod val="75000"/>
                      <a:lumOff val="25000"/>
                    </a:schemeClr>
                  </a:solidFill>
                  <a:latin typeface="Century Schoolbook" charset="0"/>
                  <a:ea typeface="Century Schoolbook" charset="0"/>
                  <a:cs typeface="Century Schoolbook" charset="0"/>
                </a:rPr>
                <a:t>CNC</a:t>
              </a:r>
              <a:endParaRPr lang="zh-CN" altLang="en-US" sz="1500" dirty="0">
                <a:solidFill>
                  <a:schemeClr val="tx1">
                    <a:lumMod val="75000"/>
                    <a:lumOff val="25000"/>
                  </a:schemeClr>
                </a:solidFill>
                <a:latin typeface="Century Schoolbook" charset="0"/>
                <a:ea typeface="Century Schoolbook" charset="0"/>
                <a:cs typeface="Century Schoolbook" charset="0"/>
              </a:endParaRPr>
            </a:p>
          </p:txBody>
        </p:sp>
      </p:grpSp>
      <p:grpSp>
        <p:nvGrpSpPr>
          <p:cNvPr id="10" name="组合 9"/>
          <p:cNvGrpSpPr/>
          <p:nvPr/>
        </p:nvGrpSpPr>
        <p:grpSpPr>
          <a:xfrm>
            <a:off x="1020329" y="3685049"/>
            <a:ext cx="2865072" cy="572322"/>
            <a:chOff x="1551398" y="3855677"/>
            <a:chExt cx="3820095" cy="763095"/>
          </a:xfrm>
        </p:grpSpPr>
        <p:sp>
          <p:nvSpPr>
            <p:cNvPr id="11" name="矩形 10"/>
            <p:cNvSpPr/>
            <p:nvPr/>
          </p:nvSpPr>
          <p:spPr>
            <a:xfrm>
              <a:off x="1551398" y="4126330"/>
              <a:ext cx="3820095" cy="492442"/>
            </a:xfrm>
            <a:prstGeom prst="rect">
              <a:avLst/>
            </a:prstGeom>
            <a:noFill/>
          </p:spPr>
          <p:txBody>
            <a:bodyPr wrap="square">
              <a:spAutoFit/>
            </a:bodyPr>
            <a:lstStyle/>
            <a:p>
              <a:pPr>
                <a:lnSpc>
                  <a:spcPct val="150000"/>
                </a:lnSpc>
              </a:pPr>
              <a:r>
                <a:rPr lang="en-US" altLang="zh-CN" sz="1200" dirty="0" smtClean="0">
                  <a:solidFill>
                    <a:schemeClr val="tx1">
                      <a:lumMod val="75000"/>
                      <a:lumOff val="25000"/>
                    </a:schemeClr>
                  </a:solidFill>
                  <a:latin typeface="微软雅黑" pitchFamily="34" charset="-122"/>
                  <a:ea typeface="微软雅黑" pitchFamily="34" charset="-122"/>
                </a:rPr>
                <a:t>	</a:t>
              </a:r>
              <a:r>
                <a:rPr lang="zh-CN" altLang="en-US" sz="1200" dirty="0" smtClean="0">
                  <a:solidFill>
                    <a:schemeClr val="tx1">
                      <a:lumMod val="75000"/>
                      <a:lumOff val="25000"/>
                    </a:schemeClr>
                  </a:solidFill>
                  <a:latin typeface="微软雅黑" pitchFamily="34" charset="-122"/>
                  <a:ea typeface="微软雅黑" pitchFamily="34" charset="-122"/>
                </a:rPr>
                <a:t>即加工第一道工序的</a:t>
              </a:r>
              <a:r>
                <a:rPr lang="en-US" altLang="zh-CN" sz="1200" dirty="0" smtClean="0">
                  <a:solidFill>
                    <a:schemeClr val="tx1">
                      <a:lumMod val="75000"/>
                      <a:lumOff val="25000"/>
                    </a:schemeClr>
                  </a:solidFill>
                  <a:latin typeface="微软雅黑" pitchFamily="34" charset="-122"/>
                  <a:ea typeface="微软雅黑" pitchFamily="34" charset="-122"/>
                </a:rPr>
                <a:t>CNC</a:t>
              </a:r>
              <a:endParaRPr lang="en-US" altLang="zh-CN" sz="1200" dirty="0">
                <a:solidFill>
                  <a:schemeClr val="tx1">
                    <a:lumMod val="75000"/>
                    <a:lumOff val="25000"/>
                  </a:schemeClr>
                </a:solidFill>
                <a:latin typeface="微软雅黑" pitchFamily="34" charset="-122"/>
                <a:ea typeface="微软雅黑" pitchFamily="34" charset="-122"/>
              </a:endParaRPr>
            </a:p>
          </p:txBody>
        </p:sp>
        <p:sp>
          <p:nvSpPr>
            <p:cNvPr id="12" name="文本框 24"/>
            <p:cNvSpPr txBox="1"/>
            <p:nvPr/>
          </p:nvSpPr>
          <p:spPr>
            <a:xfrm>
              <a:off x="3614408" y="3855677"/>
              <a:ext cx="1250769" cy="430886"/>
            </a:xfrm>
            <a:prstGeom prst="rect">
              <a:avLst/>
            </a:prstGeom>
            <a:noFill/>
          </p:spPr>
          <p:txBody>
            <a:bodyPr wrap="none" rtlCol="0">
              <a:spAutoFit/>
            </a:bodyPr>
            <a:lstStyle/>
            <a:p>
              <a:r>
                <a:rPr lang="en-US" altLang="zh-CN" sz="1500" dirty="0" smtClean="0">
                  <a:solidFill>
                    <a:schemeClr val="tx1">
                      <a:lumMod val="75000"/>
                      <a:lumOff val="25000"/>
                    </a:schemeClr>
                  </a:solidFill>
                  <a:latin typeface="Century Schoolbook" charset="0"/>
                  <a:ea typeface="Century Schoolbook" charset="0"/>
                  <a:cs typeface="Century Schoolbook" charset="0"/>
                </a:rPr>
                <a:t>N1</a:t>
              </a:r>
              <a:r>
                <a:rPr lang="zh-CN" altLang="en-US" sz="1500" dirty="0" smtClean="0">
                  <a:solidFill>
                    <a:schemeClr val="tx1">
                      <a:lumMod val="75000"/>
                      <a:lumOff val="25000"/>
                    </a:schemeClr>
                  </a:solidFill>
                  <a:latin typeface="Century Schoolbook" charset="0"/>
                  <a:ea typeface="Century Schoolbook" charset="0"/>
                  <a:cs typeface="Century Schoolbook" charset="0"/>
                </a:rPr>
                <a:t> </a:t>
              </a:r>
              <a:r>
                <a:rPr lang="en-US" altLang="zh-CN" sz="1500" dirty="0" smtClean="0">
                  <a:solidFill>
                    <a:schemeClr val="tx1">
                      <a:lumMod val="75000"/>
                      <a:lumOff val="25000"/>
                    </a:schemeClr>
                  </a:solidFill>
                  <a:latin typeface="Century Schoolbook" charset="0"/>
                  <a:ea typeface="Century Schoolbook" charset="0"/>
                  <a:cs typeface="Century Schoolbook" charset="0"/>
                </a:rPr>
                <a:t>CNC</a:t>
              </a:r>
              <a:endParaRPr lang="zh-CN" altLang="en-US" sz="1500" dirty="0">
                <a:solidFill>
                  <a:schemeClr val="tx1">
                    <a:lumMod val="75000"/>
                    <a:lumOff val="25000"/>
                  </a:schemeClr>
                </a:solidFill>
                <a:latin typeface="Century Schoolbook" charset="0"/>
                <a:ea typeface="Century Schoolbook" charset="0"/>
                <a:cs typeface="Century Schoolbook" charset="0"/>
              </a:endParaRPr>
            </a:p>
          </p:txBody>
        </p:sp>
      </p:grpSp>
      <p:grpSp>
        <p:nvGrpSpPr>
          <p:cNvPr id="13" name="组合 12"/>
          <p:cNvGrpSpPr/>
          <p:nvPr/>
        </p:nvGrpSpPr>
        <p:grpSpPr>
          <a:xfrm>
            <a:off x="4283813" y="2638174"/>
            <a:ext cx="1685924" cy="1685925"/>
            <a:chOff x="4862685" y="2533650"/>
            <a:chExt cx="2247900" cy="2247900"/>
          </a:xfrm>
        </p:grpSpPr>
        <p:sp>
          <p:nvSpPr>
            <p:cNvPr id="14" name="椭圆 13"/>
            <p:cNvSpPr/>
            <p:nvPr/>
          </p:nvSpPr>
          <p:spPr>
            <a:xfrm>
              <a:off x="4862685" y="2533650"/>
              <a:ext cx="2247900" cy="2247900"/>
            </a:xfrm>
            <a:prstGeom prst="ellipse">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微软雅黑" pitchFamily="34" charset="-122"/>
                <a:ea typeface="微软雅黑" pitchFamily="34" charset="-122"/>
              </a:endParaRPr>
            </a:p>
          </p:txBody>
        </p:sp>
        <p:sp>
          <p:nvSpPr>
            <p:cNvPr id="15" name="Freeform 7"/>
            <p:cNvSpPr>
              <a:spLocks noChangeAspect="1" noEditPoints="1"/>
            </p:cNvSpPr>
            <p:nvPr/>
          </p:nvSpPr>
          <p:spPr bwMode="auto">
            <a:xfrm>
              <a:off x="5600263" y="3172305"/>
              <a:ext cx="772742" cy="577230"/>
            </a:xfrm>
            <a:custGeom>
              <a:avLst/>
              <a:gdLst>
                <a:gd name="T0" fmla="*/ 485 w 527"/>
                <a:gd name="T1" fmla="*/ 294 h 394"/>
                <a:gd name="T2" fmla="*/ 42 w 527"/>
                <a:gd name="T3" fmla="*/ 294 h 394"/>
                <a:gd name="T4" fmla="*/ 9 w 527"/>
                <a:gd name="T5" fmla="*/ 359 h 394"/>
                <a:gd name="T6" fmla="*/ 518 w 527"/>
                <a:gd name="T7" fmla="*/ 359 h 394"/>
                <a:gd name="T8" fmla="*/ 485 w 527"/>
                <a:gd name="T9" fmla="*/ 294 h 394"/>
                <a:gd name="T10" fmla="*/ 208 w 527"/>
                <a:gd name="T11" fmla="*/ 343 h 394"/>
                <a:gd name="T12" fmla="*/ 222 w 527"/>
                <a:gd name="T13" fmla="*/ 317 h 394"/>
                <a:gd name="T14" fmla="*/ 307 w 527"/>
                <a:gd name="T15" fmla="*/ 317 h 394"/>
                <a:gd name="T16" fmla="*/ 319 w 527"/>
                <a:gd name="T17" fmla="*/ 343 h 394"/>
                <a:gd name="T18" fmla="*/ 208 w 527"/>
                <a:gd name="T19" fmla="*/ 343 h 394"/>
                <a:gd name="T20" fmla="*/ 478 w 527"/>
                <a:gd name="T21" fmla="*/ 280 h 394"/>
                <a:gd name="T22" fmla="*/ 478 w 527"/>
                <a:gd name="T23" fmla="*/ 278 h 394"/>
                <a:gd name="T24" fmla="*/ 478 w 527"/>
                <a:gd name="T25" fmla="*/ 277 h 394"/>
                <a:gd name="T26" fmla="*/ 478 w 527"/>
                <a:gd name="T27" fmla="*/ 12 h 394"/>
                <a:gd name="T28" fmla="*/ 465 w 527"/>
                <a:gd name="T29" fmla="*/ 0 h 394"/>
                <a:gd name="T30" fmla="*/ 62 w 527"/>
                <a:gd name="T31" fmla="*/ 0 h 394"/>
                <a:gd name="T32" fmla="*/ 49 w 527"/>
                <a:gd name="T33" fmla="*/ 12 h 394"/>
                <a:gd name="T34" fmla="*/ 49 w 527"/>
                <a:gd name="T35" fmla="*/ 277 h 394"/>
                <a:gd name="T36" fmla="*/ 50 w 527"/>
                <a:gd name="T37" fmla="*/ 278 h 394"/>
                <a:gd name="T38" fmla="*/ 49 w 527"/>
                <a:gd name="T39" fmla="*/ 280 h 394"/>
                <a:gd name="T40" fmla="*/ 49 w 527"/>
                <a:gd name="T41" fmla="*/ 280 h 394"/>
                <a:gd name="T42" fmla="*/ 478 w 527"/>
                <a:gd name="T43" fmla="*/ 280 h 394"/>
                <a:gd name="T44" fmla="*/ 447 w 527"/>
                <a:gd name="T45" fmla="*/ 259 h 394"/>
                <a:gd name="T46" fmla="*/ 80 w 527"/>
                <a:gd name="T47" fmla="*/ 259 h 394"/>
                <a:gd name="T48" fmla="*/ 80 w 527"/>
                <a:gd name="T49" fmla="*/ 30 h 394"/>
                <a:gd name="T50" fmla="*/ 447 w 527"/>
                <a:gd name="T51" fmla="*/ 30 h 394"/>
                <a:gd name="T52" fmla="*/ 447 w 527"/>
                <a:gd name="T53" fmla="*/ 259 h 394"/>
                <a:gd name="T54" fmla="*/ 526 w 527"/>
                <a:gd name="T55" fmla="*/ 373 h 394"/>
                <a:gd name="T56" fmla="*/ 1 w 527"/>
                <a:gd name="T57" fmla="*/ 373 h 394"/>
                <a:gd name="T58" fmla="*/ 0 w 527"/>
                <a:gd name="T59" fmla="*/ 376 h 394"/>
                <a:gd name="T60" fmla="*/ 12 w 527"/>
                <a:gd name="T61" fmla="*/ 394 h 394"/>
                <a:gd name="T62" fmla="*/ 515 w 527"/>
                <a:gd name="T63" fmla="*/ 394 h 394"/>
                <a:gd name="T64" fmla="*/ 527 w 527"/>
                <a:gd name="T65" fmla="*/ 376 h 394"/>
                <a:gd name="T66" fmla="*/ 526 w 527"/>
                <a:gd name="T67" fmla="*/ 373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27" h="394">
                  <a:moveTo>
                    <a:pt x="485" y="294"/>
                  </a:moveTo>
                  <a:cubicBezTo>
                    <a:pt x="42" y="294"/>
                    <a:pt x="42" y="294"/>
                    <a:pt x="42" y="294"/>
                  </a:cubicBezTo>
                  <a:cubicBezTo>
                    <a:pt x="9" y="359"/>
                    <a:pt x="9" y="359"/>
                    <a:pt x="9" y="359"/>
                  </a:cubicBezTo>
                  <a:cubicBezTo>
                    <a:pt x="518" y="359"/>
                    <a:pt x="518" y="359"/>
                    <a:pt x="518" y="359"/>
                  </a:cubicBezTo>
                  <a:lnTo>
                    <a:pt x="485" y="294"/>
                  </a:lnTo>
                  <a:close/>
                  <a:moveTo>
                    <a:pt x="208" y="343"/>
                  </a:moveTo>
                  <a:cubicBezTo>
                    <a:pt x="222" y="317"/>
                    <a:pt x="222" y="317"/>
                    <a:pt x="222" y="317"/>
                  </a:cubicBezTo>
                  <a:cubicBezTo>
                    <a:pt x="307" y="317"/>
                    <a:pt x="307" y="317"/>
                    <a:pt x="307" y="317"/>
                  </a:cubicBezTo>
                  <a:cubicBezTo>
                    <a:pt x="319" y="343"/>
                    <a:pt x="319" y="343"/>
                    <a:pt x="319" y="343"/>
                  </a:cubicBezTo>
                  <a:lnTo>
                    <a:pt x="208" y="343"/>
                  </a:lnTo>
                  <a:close/>
                  <a:moveTo>
                    <a:pt x="478" y="280"/>
                  </a:moveTo>
                  <a:cubicBezTo>
                    <a:pt x="478" y="279"/>
                    <a:pt x="478" y="279"/>
                    <a:pt x="478" y="278"/>
                  </a:cubicBezTo>
                  <a:cubicBezTo>
                    <a:pt x="478" y="278"/>
                    <a:pt x="478" y="278"/>
                    <a:pt x="478" y="277"/>
                  </a:cubicBezTo>
                  <a:cubicBezTo>
                    <a:pt x="478" y="12"/>
                    <a:pt x="478" y="12"/>
                    <a:pt x="478" y="12"/>
                  </a:cubicBezTo>
                  <a:cubicBezTo>
                    <a:pt x="478" y="5"/>
                    <a:pt x="472" y="0"/>
                    <a:pt x="465" y="0"/>
                  </a:cubicBezTo>
                  <a:cubicBezTo>
                    <a:pt x="62" y="0"/>
                    <a:pt x="62" y="0"/>
                    <a:pt x="62" y="0"/>
                  </a:cubicBezTo>
                  <a:cubicBezTo>
                    <a:pt x="55" y="0"/>
                    <a:pt x="49" y="5"/>
                    <a:pt x="49" y="12"/>
                  </a:cubicBezTo>
                  <a:cubicBezTo>
                    <a:pt x="49" y="277"/>
                    <a:pt x="49" y="277"/>
                    <a:pt x="49" y="277"/>
                  </a:cubicBezTo>
                  <a:cubicBezTo>
                    <a:pt x="49" y="278"/>
                    <a:pt x="50" y="278"/>
                    <a:pt x="50" y="278"/>
                  </a:cubicBezTo>
                  <a:cubicBezTo>
                    <a:pt x="50" y="279"/>
                    <a:pt x="49" y="279"/>
                    <a:pt x="49" y="280"/>
                  </a:cubicBezTo>
                  <a:cubicBezTo>
                    <a:pt x="49" y="280"/>
                    <a:pt x="49" y="280"/>
                    <a:pt x="49" y="280"/>
                  </a:cubicBezTo>
                  <a:cubicBezTo>
                    <a:pt x="478" y="280"/>
                    <a:pt x="478" y="280"/>
                    <a:pt x="478" y="280"/>
                  </a:cubicBezTo>
                  <a:close/>
                  <a:moveTo>
                    <a:pt x="447" y="259"/>
                  </a:moveTo>
                  <a:cubicBezTo>
                    <a:pt x="80" y="259"/>
                    <a:pt x="80" y="259"/>
                    <a:pt x="80" y="259"/>
                  </a:cubicBezTo>
                  <a:cubicBezTo>
                    <a:pt x="80" y="30"/>
                    <a:pt x="80" y="30"/>
                    <a:pt x="80" y="30"/>
                  </a:cubicBezTo>
                  <a:cubicBezTo>
                    <a:pt x="447" y="30"/>
                    <a:pt x="447" y="30"/>
                    <a:pt x="447" y="30"/>
                  </a:cubicBezTo>
                  <a:lnTo>
                    <a:pt x="447" y="259"/>
                  </a:lnTo>
                  <a:close/>
                  <a:moveTo>
                    <a:pt x="526" y="373"/>
                  </a:moveTo>
                  <a:cubicBezTo>
                    <a:pt x="1" y="373"/>
                    <a:pt x="1" y="373"/>
                    <a:pt x="1" y="373"/>
                  </a:cubicBezTo>
                  <a:cubicBezTo>
                    <a:pt x="0" y="376"/>
                    <a:pt x="0" y="376"/>
                    <a:pt x="0" y="376"/>
                  </a:cubicBezTo>
                  <a:cubicBezTo>
                    <a:pt x="0" y="382"/>
                    <a:pt x="6" y="394"/>
                    <a:pt x="12" y="394"/>
                  </a:cubicBezTo>
                  <a:cubicBezTo>
                    <a:pt x="515" y="394"/>
                    <a:pt x="515" y="394"/>
                    <a:pt x="515" y="394"/>
                  </a:cubicBezTo>
                  <a:cubicBezTo>
                    <a:pt x="521" y="394"/>
                    <a:pt x="527" y="382"/>
                    <a:pt x="527" y="376"/>
                  </a:cubicBezTo>
                  <a:lnTo>
                    <a:pt x="526" y="37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783731">
                <a:defRPr/>
              </a:pPr>
              <a:endParaRPr lang="zh-CN" altLang="en-US" sz="1800" kern="0">
                <a:solidFill>
                  <a:schemeClr val="tx1">
                    <a:lumMod val="75000"/>
                    <a:lumOff val="25000"/>
                  </a:schemeClr>
                </a:solidFill>
                <a:latin typeface="微软雅黑" pitchFamily="34" charset="-122"/>
                <a:ea typeface="微软雅黑" pitchFamily="34" charset="-122"/>
              </a:endParaRPr>
            </a:p>
          </p:txBody>
        </p:sp>
        <p:sp>
          <p:nvSpPr>
            <p:cNvPr id="16" name="文本框 15"/>
            <p:cNvSpPr txBox="1"/>
            <p:nvPr/>
          </p:nvSpPr>
          <p:spPr>
            <a:xfrm>
              <a:off x="5345272" y="3939754"/>
              <a:ext cx="1340538" cy="451405"/>
            </a:xfrm>
            <a:prstGeom prst="rect">
              <a:avLst/>
            </a:prstGeom>
            <a:noFill/>
          </p:spPr>
          <p:txBody>
            <a:bodyPr wrap="none" rtlCol="0">
              <a:spAutoFit/>
            </a:bodyPr>
            <a:lstStyle/>
            <a:p>
              <a:r>
                <a:rPr lang="zh-CN" altLang="en-US" sz="1600" dirty="0" smtClean="0">
                  <a:solidFill>
                    <a:schemeClr val="tx1">
                      <a:lumMod val="75000"/>
                      <a:lumOff val="25000"/>
                    </a:schemeClr>
                  </a:solidFill>
                  <a:latin typeface="Century Schoolbook" charset="0"/>
                  <a:ea typeface="Century Schoolbook" charset="0"/>
                  <a:cs typeface="Century Schoolbook" charset="0"/>
                </a:rPr>
                <a:t>如何选择</a:t>
              </a:r>
              <a:endParaRPr lang="zh-CN" altLang="en-US" sz="1600" dirty="0">
                <a:solidFill>
                  <a:schemeClr val="tx1">
                    <a:lumMod val="75000"/>
                    <a:lumOff val="25000"/>
                  </a:schemeClr>
                </a:solidFill>
                <a:latin typeface="Century Schoolbook" charset="0"/>
                <a:ea typeface="Century Schoolbook" charset="0"/>
                <a:cs typeface="Century Schoolbook" charset="0"/>
              </a:endParaRPr>
            </a:p>
          </p:txBody>
        </p:sp>
      </p:grpSp>
      <p:grpSp>
        <p:nvGrpSpPr>
          <p:cNvPr id="17" name="组合 16"/>
          <p:cNvGrpSpPr/>
          <p:nvPr/>
        </p:nvGrpSpPr>
        <p:grpSpPr>
          <a:xfrm>
            <a:off x="6029893" y="1682787"/>
            <a:ext cx="594066" cy="657008"/>
            <a:chOff x="7190791" y="1259800"/>
            <a:chExt cx="792088" cy="876010"/>
          </a:xfrm>
          <a:solidFill>
            <a:srgbClr val="5B9BD5"/>
          </a:solidFill>
        </p:grpSpPr>
        <p:grpSp>
          <p:nvGrpSpPr>
            <p:cNvPr id="18" name="组合 17"/>
            <p:cNvGrpSpPr/>
            <p:nvPr/>
          </p:nvGrpSpPr>
          <p:grpSpPr>
            <a:xfrm rot="1291582">
              <a:off x="7190791" y="1259800"/>
              <a:ext cx="792088" cy="876010"/>
              <a:chOff x="6744072" y="893003"/>
              <a:chExt cx="792088" cy="876010"/>
            </a:xfrm>
            <a:grpFill/>
          </p:grpSpPr>
          <p:sp>
            <p:nvSpPr>
              <p:cNvPr id="20" name="流程图: 联系 19"/>
              <p:cNvSpPr/>
              <p:nvPr/>
            </p:nvSpPr>
            <p:spPr>
              <a:xfrm>
                <a:off x="6744072" y="893003"/>
                <a:ext cx="792088" cy="792088"/>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微软雅黑" pitchFamily="34" charset="-122"/>
                  <a:ea typeface="微软雅黑" pitchFamily="34" charset="-122"/>
                </a:endParaRPr>
              </a:p>
            </p:txBody>
          </p:sp>
          <p:sp>
            <p:nvSpPr>
              <p:cNvPr id="21" name="等腰三角形 20"/>
              <p:cNvSpPr/>
              <p:nvPr/>
            </p:nvSpPr>
            <p:spPr>
              <a:xfrm rot="11236714">
                <a:off x="6978736" y="1601169"/>
                <a:ext cx="216024" cy="16784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latin typeface="微软雅黑" pitchFamily="34" charset="-122"/>
                  <a:ea typeface="微软雅黑" pitchFamily="34" charset="-122"/>
                </a:endParaRPr>
              </a:p>
            </p:txBody>
          </p:sp>
        </p:grpSp>
        <p:sp>
          <p:nvSpPr>
            <p:cNvPr id="19" name="文本框 28"/>
            <p:cNvSpPr txBox="1"/>
            <p:nvPr/>
          </p:nvSpPr>
          <p:spPr>
            <a:xfrm>
              <a:off x="7299586" y="1465453"/>
              <a:ext cx="605293" cy="430886"/>
            </a:xfrm>
            <a:prstGeom prst="rect">
              <a:avLst/>
            </a:prstGeom>
            <a:grpFill/>
          </p:spPr>
          <p:txBody>
            <a:bodyPr wrap="none" rtlCol="0">
              <a:spAutoFit/>
            </a:bodyPr>
            <a:lstStyle/>
            <a:p>
              <a:r>
                <a:rPr lang="en-US" altLang="zh-CN" sz="1500" dirty="0" smtClean="0">
                  <a:solidFill>
                    <a:schemeClr val="tx1">
                      <a:lumMod val="75000"/>
                      <a:lumOff val="25000"/>
                    </a:schemeClr>
                  </a:solidFill>
                  <a:latin typeface="Century Schoolbook" charset="0"/>
                  <a:ea typeface="Century Schoolbook" charset="0"/>
                  <a:cs typeface="Century Schoolbook" charset="0"/>
                </a:rPr>
                <a:t>N2</a:t>
              </a:r>
              <a:endParaRPr lang="zh-CN" altLang="en-US" sz="1500" dirty="0">
                <a:solidFill>
                  <a:schemeClr val="tx1">
                    <a:lumMod val="75000"/>
                    <a:lumOff val="25000"/>
                  </a:schemeClr>
                </a:solidFill>
                <a:latin typeface="Century Schoolbook" charset="0"/>
                <a:ea typeface="Century Schoolbook" charset="0"/>
                <a:cs typeface="Century Schoolbook" charset="0"/>
              </a:endParaRPr>
            </a:p>
          </p:txBody>
        </p:sp>
      </p:grpSp>
      <p:grpSp>
        <p:nvGrpSpPr>
          <p:cNvPr id="22" name="组合 21"/>
          <p:cNvGrpSpPr/>
          <p:nvPr/>
        </p:nvGrpSpPr>
        <p:grpSpPr>
          <a:xfrm>
            <a:off x="3489497" y="2764899"/>
            <a:ext cx="657008" cy="594066"/>
            <a:chOff x="3799443" y="2691181"/>
            <a:chExt cx="876010" cy="792088"/>
          </a:xfrm>
          <a:solidFill>
            <a:srgbClr val="5B9BD5"/>
          </a:solidFill>
        </p:grpSpPr>
        <p:grpSp>
          <p:nvGrpSpPr>
            <p:cNvPr id="23" name="组合 22"/>
            <p:cNvGrpSpPr/>
            <p:nvPr/>
          </p:nvGrpSpPr>
          <p:grpSpPr>
            <a:xfrm rot="18172526">
              <a:off x="3841404" y="2649220"/>
              <a:ext cx="792088" cy="876010"/>
              <a:chOff x="6744072" y="893003"/>
              <a:chExt cx="792088" cy="876010"/>
            </a:xfrm>
            <a:grpFill/>
          </p:grpSpPr>
          <p:sp>
            <p:nvSpPr>
              <p:cNvPr id="25" name="流程图: 联系 24"/>
              <p:cNvSpPr/>
              <p:nvPr/>
            </p:nvSpPr>
            <p:spPr>
              <a:xfrm>
                <a:off x="6744072" y="893003"/>
                <a:ext cx="792088" cy="792088"/>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微软雅黑" pitchFamily="34" charset="-122"/>
                  <a:ea typeface="微软雅黑" pitchFamily="34" charset="-122"/>
                </a:endParaRPr>
              </a:p>
            </p:txBody>
          </p:sp>
          <p:sp>
            <p:nvSpPr>
              <p:cNvPr id="26" name="等腰三角形 25"/>
              <p:cNvSpPr/>
              <p:nvPr/>
            </p:nvSpPr>
            <p:spPr>
              <a:xfrm rot="11236714">
                <a:off x="6978736" y="1601169"/>
                <a:ext cx="216024" cy="16784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latin typeface="微软雅黑" pitchFamily="34" charset="-122"/>
                  <a:ea typeface="微软雅黑" pitchFamily="34" charset="-122"/>
                </a:endParaRPr>
              </a:p>
            </p:txBody>
          </p:sp>
        </p:grpSp>
        <p:sp>
          <p:nvSpPr>
            <p:cNvPr id="24" name="文本框 29"/>
            <p:cNvSpPr txBox="1"/>
            <p:nvPr/>
          </p:nvSpPr>
          <p:spPr>
            <a:xfrm>
              <a:off x="3885326" y="2871370"/>
              <a:ext cx="605293" cy="430887"/>
            </a:xfrm>
            <a:prstGeom prst="rect">
              <a:avLst/>
            </a:prstGeom>
            <a:grpFill/>
          </p:spPr>
          <p:txBody>
            <a:bodyPr wrap="none" rtlCol="0">
              <a:spAutoFit/>
            </a:bodyPr>
            <a:lstStyle/>
            <a:p>
              <a:r>
                <a:rPr lang="en-US" altLang="zh-CN" sz="1500" dirty="0" smtClean="0">
                  <a:solidFill>
                    <a:schemeClr val="tx1">
                      <a:lumMod val="75000"/>
                      <a:lumOff val="25000"/>
                    </a:schemeClr>
                  </a:solidFill>
                  <a:latin typeface="Century Schoolbook" charset="0"/>
                  <a:ea typeface="Century Schoolbook" charset="0"/>
                  <a:cs typeface="Century Schoolbook" charset="0"/>
                </a:rPr>
                <a:t>N1</a:t>
              </a:r>
              <a:endParaRPr lang="zh-CN" altLang="en-US" sz="1500" dirty="0">
                <a:solidFill>
                  <a:schemeClr val="tx1">
                    <a:lumMod val="75000"/>
                    <a:lumOff val="25000"/>
                  </a:schemeClr>
                </a:solidFill>
                <a:latin typeface="Century Schoolbook" charset="0"/>
                <a:ea typeface="Century Schoolbook" charset="0"/>
                <a:cs typeface="Century Schoolbook" charset="0"/>
              </a:endParaRPr>
            </a:p>
          </p:txBody>
        </p:sp>
      </p:grpSp>
      <p:sp>
        <p:nvSpPr>
          <p:cNvPr id="27" name="文本框 26"/>
          <p:cNvSpPr txBox="1"/>
          <p:nvPr/>
        </p:nvSpPr>
        <p:spPr>
          <a:xfrm>
            <a:off x="79838" y="534616"/>
            <a:ext cx="3692036" cy="1962076"/>
          </a:xfrm>
          <a:prstGeom prst="rect">
            <a:avLst/>
          </a:prstGeom>
          <a:noFill/>
        </p:spPr>
        <p:txBody>
          <a:bodyPr wrap="none" rtlCol="0">
            <a:spAutoFit/>
          </a:bodyPr>
          <a:lstStyle/>
          <a:p>
            <a:r>
              <a:rPr kumimoji="1" lang="zh-CN" altLang="en-US" dirty="0" smtClean="0">
                <a:latin typeface="Century Schoolbook" charset="0"/>
                <a:ea typeface="Century Schoolbook" charset="0"/>
                <a:cs typeface="Century Schoolbook" charset="0"/>
              </a:rPr>
              <a:t>我们的目标依旧是选择“</a:t>
            </a:r>
            <a:r>
              <a:rPr kumimoji="1" lang="en-US" altLang="zh-CN" dirty="0" smtClean="0">
                <a:latin typeface="Century Schoolbook" charset="0"/>
                <a:ea typeface="Century Schoolbook" charset="0"/>
                <a:cs typeface="Century Schoolbook" charset="0"/>
              </a:rPr>
              <a:t>RGV</a:t>
            </a:r>
            <a:r>
              <a:rPr kumimoji="1" lang="zh-CN" altLang="en-US" dirty="0" smtClean="0">
                <a:latin typeface="Century Schoolbook" charset="0"/>
                <a:ea typeface="Century Schoolbook" charset="0"/>
                <a:cs typeface="Century Schoolbook" charset="0"/>
              </a:rPr>
              <a:t>”的下一个目标</a:t>
            </a:r>
            <a:endParaRPr kumimoji="1" lang="en-US" altLang="zh-CN" dirty="0" smtClean="0">
              <a:latin typeface="Century Schoolbook" charset="0"/>
              <a:ea typeface="Century Schoolbook" charset="0"/>
              <a:cs typeface="Century Schoolbook" charset="0"/>
            </a:endParaRPr>
          </a:p>
          <a:p>
            <a:r>
              <a:rPr kumimoji="1" lang="zh-CN" altLang="en-US" dirty="0" smtClean="0">
                <a:latin typeface="Century Schoolbook" charset="0"/>
                <a:ea typeface="Century Schoolbook" charset="0"/>
                <a:cs typeface="Century Schoolbook" charset="0"/>
              </a:rPr>
              <a:t>但这次因为</a:t>
            </a:r>
            <a:r>
              <a:rPr kumimoji="1" lang="en-US" altLang="zh-CN" dirty="0" smtClean="0">
                <a:latin typeface="Century Schoolbook" charset="0"/>
                <a:ea typeface="Century Schoolbook" charset="0"/>
                <a:cs typeface="Century Schoolbook" charset="0"/>
              </a:rPr>
              <a:t>CNC</a:t>
            </a:r>
            <a:r>
              <a:rPr kumimoji="1" lang="zh-CN" altLang="en-US" dirty="0" smtClean="0">
                <a:latin typeface="Century Schoolbook" charset="0"/>
                <a:ea typeface="Century Schoolbook" charset="0"/>
                <a:cs typeface="Century Schoolbook" charset="0"/>
              </a:rPr>
              <a:t>有不同的类型，</a:t>
            </a:r>
            <a:r>
              <a:rPr kumimoji="1" lang="zh-CN" altLang="en-US" dirty="0">
                <a:latin typeface="Century Schoolbook" charset="0"/>
                <a:ea typeface="Century Schoolbook" charset="0"/>
                <a:cs typeface="Century Schoolbook" charset="0"/>
              </a:rPr>
              <a:t>其之间有</a:t>
            </a:r>
            <a:r>
              <a:rPr kumimoji="1" lang="zh-CN" altLang="en-US" dirty="0" smtClean="0">
                <a:latin typeface="Century Schoolbook" charset="0"/>
                <a:ea typeface="Century Schoolbook" charset="0"/>
                <a:cs typeface="Century Schoolbook" charset="0"/>
              </a:rPr>
              <a:t>先后</a:t>
            </a:r>
            <a:endParaRPr kumimoji="1" lang="en-US" altLang="zh-CN" dirty="0" smtClean="0">
              <a:latin typeface="Century Schoolbook" charset="0"/>
              <a:ea typeface="Century Schoolbook" charset="0"/>
              <a:cs typeface="Century Schoolbook" charset="0"/>
            </a:endParaRPr>
          </a:p>
          <a:p>
            <a:r>
              <a:rPr kumimoji="1" lang="zh-CN" altLang="en-US" dirty="0" smtClean="0">
                <a:latin typeface="Century Schoolbook" charset="0"/>
                <a:ea typeface="Century Schoolbook" charset="0"/>
                <a:cs typeface="Century Schoolbook" charset="0"/>
              </a:rPr>
              <a:t>的关系</a:t>
            </a:r>
            <a:r>
              <a:rPr kumimoji="1" lang="en-US" altLang="zh-CN" dirty="0" smtClean="0">
                <a:latin typeface="Century Schoolbook" charset="0"/>
                <a:ea typeface="Century Schoolbook" charset="0"/>
                <a:cs typeface="Century Schoolbook" charset="0"/>
              </a:rPr>
              <a:t>:</a:t>
            </a:r>
          </a:p>
          <a:p>
            <a:endParaRPr kumimoji="1" lang="en-US" altLang="zh-CN" dirty="0">
              <a:latin typeface="Century Schoolbook" charset="0"/>
              <a:ea typeface="Century Schoolbook" charset="0"/>
              <a:cs typeface="Century Schoolbook" charset="0"/>
            </a:endParaRPr>
          </a:p>
          <a:p>
            <a:r>
              <a:rPr kumimoji="1" lang="zh-CN" altLang="en-US" b="1" dirty="0" smtClean="0">
                <a:latin typeface="Century Schoolbook" charset="0"/>
                <a:ea typeface="Century Schoolbook" charset="0"/>
                <a:cs typeface="Century Schoolbook" charset="0"/>
              </a:rPr>
              <a:t>对于处理完</a:t>
            </a:r>
            <a:r>
              <a:rPr kumimoji="1" lang="en-US" altLang="zh-CN" b="1" dirty="0" smtClean="0">
                <a:latin typeface="Century Schoolbook" charset="0"/>
                <a:ea typeface="Century Schoolbook" charset="0"/>
                <a:cs typeface="Century Schoolbook" charset="0"/>
              </a:rPr>
              <a:t>N1</a:t>
            </a:r>
            <a:r>
              <a:rPr kumimoji="1" lang="zh-CN" altLang="en-US" b="1" dirty="0" smtClean="0">
                <a:latin typeface="Century Schoolbook" charset="0"/>
                <a:ea typeface="Century Schoolbook" charset="0"/>
                <a:cs typeface="Century Schoolbook" charset="0"/>
              </a:rPr>
              <a:t> </a:t>
            </a:r>
            <a:r>
              <a:rPr kumimoji="1" lang="en-US" altLang="zh-CN" b="1" dirty="0" smtClean="0">
                <a:latin typeface="Century Schoolbook" charset="0"/>
                <a:ea typeface="Century Schoolbook" charset="0"/>
                <a:cs typeface="Century Schoolbook" charset="0"/>
              </a:rPr>
              <a:t>CNC</a:t>
            </a:r>
            <a:r>
              <a:rPr kumimoji="1" lang="zh-CN" altLang="en-US" b="1" dirty="0" smtClean="0">
                <a:latin typeface="Century Schoolbook" charset="0"/>
                <a:ea typeface="Century Schoolbook" charset="0"/>
                <a:cs typeface="Century Schoolbook" charset="0"/>
              </a:rPr>
              <a:t>后的</a:t>
            </a:r>
            <a:r>
              <a:rPr kumimoji="1" lang="en-US" altLang="zh-CN" b="1" dirty="0" smtClean="0">
                <a:latin typeface="Century Schoolbook" charset="0"/>
                <a:ea typeface="Century Schoolbook" charset="0"/>
                <a:cs typeface="Century Schoolbook" charset="0"/>
              </a:rPr>
              <a:t>RGV</a:t>
            </a:r>
            <a:r>
              <a:rPr kumimoji="1" lang="zh-CN" altLang="en-US" b="1" dirty="0" smtClean="0">
                <a:latin typeface="Century Schoolbook" charset="0"/>
                <a:ea typeface="Century Schoolbook" charset="0"/>
                <a:cs typeface="Century Schoolbook" charset="0"/>
              </a:rPr>
              <a:t>当然是去找</a:t>
            </a:r>
            <a:r>
              <a:rPr kumimoji="1" lang="en-US" altLang="zh-CN" b="1" dirty="0" smtClean="0">
                <a:latin typeface="Century Schoolbook" charset="0"/>
                <a:ea typeface="Century Schoolbook" charset="0"/>
                <a:cs typeface="Century Schoolbook" charset="0"/>
              </a:rPr>
              <a:t>N2</a:t>
            </a:r>
            <a:endParaRPr kumimoji="1" lang="en-US" altLang="zh-CN" b="1" dirty="0">
              <a:latin typeface="Century Schoolbook" charset="0"/>
              <a:ea typeface="Century Schoolbook" charset="0"/>
              <a:cs typeface="Century Schoolbook" charset="0"/>
            </a:endParaRPr>
          </a:p>
          <a:p>
            <a:endParaRPr kumimoji="1" lang="en-US" altLang="zh-CN" dirty="0" smtClean="0">
              <a:latin typeface="Century Schoolbook" charset="0"/>
              <a:ea typeface="Century Schoolbook" charset="0"/>
              <a:cs typeface="Century Schoolbook" charset="0"/>
            </a:endParaRPr>
          </a:p>
          <a:p>
            <a:r>
              <a:rPr kumimoji="1" lang="zh-CN" altLang="en-US" b="1" dirty="0" smtClean="0">
                <a:latin typeface="Century Schoolbook" charset="0"/>
                <a:ea typeface="Century Schoolbook" charset="0"/>
                <a:cs typeface="Century Schoolbook" charset="0"/>
              </a:rPr>
              <a:t>但对处理完</a:t>
            </a:r>
            <a:r>
              <a:rPr kumimoji="1" lang="en-US" altLang="zh-CN" b="1" dirty="0" smtClean="0">
                <a:latin typeface="Century Schoolbook" charset="0"/>
                <a:ea typeface="Century Schoolbook" charset="0"/>
                <a:cs typeface="Century Schoolbook" charset="0"/>
              </a:rPr>
              <a:t>N2</a:t>
            </a:r>
            <a:r>
              <a:rPr kumimoji="1" lang="zh-CN" altLang="en-US" b="1" dirty="0" smtClean="0">
                <a:latin typeface="Century Schoolbook" charset="0"/>
                <a:ea typeface="Century Schoolbook" charset="0"/>
                <a:cs typeface="Century Schoolbook" charset="0"/>
              </a:rPr>
              <a:t>的</a:t>
            </a:r>
            <a:r>
              <a:rPr kumimoji="1" lang="en-US" altLang="zh-CN" b="1" dirty="0" smtClean="0">
                <a:latin typeface="Century Schoolbook" charset="0"/>
                <a:ea typeface="Century Schoolbook" charset="0"/>
                <a:cs typeface="Century Schoolbook" charset="0"/>
              </a:rPr>
              <a:t>RGV</a:t>
            </a:r>
            <a:r>
              <a:rPr kumimoji="1" lang="zh-CN" altLang="en-US" b="1" dirty="0" smtClean="0">
                <a:latin typeface="Century Schoolbook" charset="0"/>
                <a:ea typeface="Century Schoolbook" charset="0"/>
                <a:cs typeface="Century Schoolbook" charset="0"/>
              </a:rPr>
              <a:t>该何去何从呢？</a:t>
            </a:r>
            <a:endParaRPr kumimoji="1" lang="en-US" altLang="zh-CN" b="1" dirty="0">
              <a:latin typeface="Century Schoolbook" charset="0"/>
              <a:ea typeface="Century Schoolbook" charset="0"/>
              <a:cs typeface="Century Schoolbook" charset="0"/>
            </a:endParaRPr>
          </a:p>
          <a:p>
            <a:endParaRPr kumimoji="1" lang="en-US" altLang="zh-CN" dirty="0" smtClean="0">
              <a:latin typeface="Century Schoolbook" charset="0"/>
              <a:ea typeface="Century Schoolbook" charset="0"/>
              <a:cs typeface="Century Schoolbook" charset="0"/>
            </a:endParaRPr>
          </a:p>
          <a:p>
            <a:r>
              <a:rPr kumimoji="1" lang="zh-CN" altLang="en-US" dirty="0" smtClean="0">
                <a:latin typeface="Century Schoolbook" charset="0"/>
                <a:ea typeface="Century Schoolbook" charset="0"/>
                <a:cs typeface="Century Schoolbook" charset="0"/>
              </a:rPr>
              <a:t>我们需要重新设计“忙碌搜索算法”。</a:t>
            </a:r>
            <a:endParaRPr kumimoji="1" lang="en-US" altLang="zh-CN" dirty="0" smtClean="0">
              <a:latin typeface="Century Schoolbook" charset="0"/>
              <a:ea typeface="Century Schoolbook" charset="0"/>
              <a:cs typeface="Century Schoolbook" charset="0"/>
            </a:endParaRPr>
          </a:p>
        </p:txBody>
      </p:sp>
    </p:spTree>
    <p:extLst>
      <p:ext uri="{BB962C8B-B14F-4D97-AF65-F5344CB8AC3E}">
        <p14:creationId xmlns:p14="http://schemas.microsoft.com/office/powerpoint/2010/main" val="363672937"/>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p:cTn id="20" dur="300" fill="hold"/>
                                        <p:tgtEl>
                                          <p:spTgt spid="13"/>
                                        </p:tgtEl>
                                        <p:attrNameLst>
                                          <p:attrName>ppt_w</p:attrName>
                                        </p:attrNameLst>
                                      </p:cBhvr>
                                      <p:tavLst>
                                        <p:tav tm="0">
                                          <p:val>
                                            <p:fltVal val="0"/>
                                          </p:val>
                                        </p:tav>
                                        <p:tav tm="100000">
                                          <p:val>
                                            <p:strVal val="#ppt_w"/>
                                          </p:val>
                                        </p:tav>
                                      </p:tavLst>
                                    </p:anim>
                                    <p:anim calcmode="lin" valueType="num">
                                      <p:cBhvr>
                                        <p:cTn id="21" dur="300" fill="hold"/>
                                        <p:tgtEl>
                                          <p:spTgt spid="13"/>
                                        </p:tgtEl>
                                        <p:attrNameLst>
                                          <p:attrName>ppt_h</p:attrName>
                                        </p:attrNameLst>
                                      </p:cBhvr>
                                      <p:tavLst>
                                        <p:tav tm="0">
                                          <p:val>
                                            <p:fltVal val="0"/>
                                          </p:val>
                                        </p:tav>
                                        <p:tav tm="100000">
                                          <p:val>
                                            <p:strVal val="#ppt_h"/>
                                          </p:val>
                                        </p:tav>
                                      </p:tavLst>
                                    </p:anim>
                                    <p:animEffect transition="in" filter="fade">
                                      <p:cBhvr>
                                        <p:cTn id="22" dur="300"/>
                                        <p:tgtEl>
                                          <p:spTgt spid="13"/>
                                        </p:tgtEl>
                                      </p:cBhvr>
                                    </p:animEffect>
                                  </p:childTnLst>
                                </p:cTn>
                              </p:par>
                            </p:childTnLst>
                          </p:cTn>
                        </p:par>
                        <p:par>
                          <p:cTn id="23" fill="hold">
                            <p:stCondLst>
                              <p:cond delay="800"/>
                            </p:stCondLst>
                            <p:childTnLst>
                              <p:par>
                                <p:cTn id="24" presetID="53" presetClass="entr" presetSubtype="16"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p:cTn id="26" dur="300" fill="hold"/>
                                        <p:tgtEl>
                                          <p:spTgt spid="5"/>
                                        </p:tgtEl>
                                        <p:attrNameLst>
                                          <p:attrName>ppt_w</p:attrName>
                                        </p:attrNameLst>
                                      </p:cBhvr>
                                      <p:tavLst>
                                        <p:tav tm="0">
                                          <p:val>
                                            <p:fltVal val="0"/>
                                          </p:val>
                                        </p:tav>
                                        <p:tav tm="100000">
                                          <p:val>
                                            <p:strVal val="#ppt_w"/>
                                          </p:val>
                                        </p:tav>
                                      </p:tavLst>
                                    </p:anim>
                                    <p:anim calcmode="lin" valueType="num">
                                      <p:cBhvr>
                                        <p:cTn id="27" dur="300" fill="hold"/>
                                        <p:tgtEl>
                                          <p:spTgt spid="5"/>
                                        </p:tgtEl>
                                        <p:attrNameLst>
                                          <p:attrName>ppt_h</p:attrName>
                                        </p:attrNameLst>
                                      </p:cBhvr>
                                      <p:tavLst>
                                        <p:tav tm="0">
                                          <p:val>
                                            <p:fltVal val="0"/>
                                          </p:val>
                                        </p:tav>
                                        <p:tav tm="100000">
                                          <p:val>
                                            <p:strVal val="#ppt_h"/>
                                          </p:val>
                                        </p:tav>
                                      </p:tavLst>
                                    </p:anim>
                                    <p:animEffect transition="in" filter="fade">
                                      <p:cBhvr>
                                        <p:cTn id="28" dur="300"/>
                                        <p:tgtEl>
                                          <p:spTgt spid="5"/>
                                        </p:tgtEl>
                                      </p:cBhvr>
                                    </p:animEffect>
                                  </p:childTnLst>
                                </p:cTn>
                              </p:par>
                            </p:childTnLst>
                          </p:cTn>
                        </p:par>
                        <p:par>
                          <p:cTn id="29" fill="hold">
                            <p:stCondLst>
                              <p:cond delay="1100"/>
                            </p:stCondLst>
                            <p:childTnLst>
                              <p:par>
                                <p:cTn id="30" presetID="53" presetClass="entr" presetSubtype="16" fill="hold" grpId="0" nodeType="after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p:cTn id="32" dur="300" fill="hold"/>
                                        <p:tgtEl>
                                          <p:spTgt spid="6"/>
                                        </p:tgtEl>
                                        <p:attrNameLst>
                                          <p:attrName>ppt_w</p:attrName>
                                        </p:attrNameLst>
                                      </p:cBhvr>
                                      <p:tavLst>
                                        <p:tav tm="0">
                                          <p:val>
                                            <p:fltVal val="0"/>
                                          </p:val>
                                        </p:tav>
                                        <p:tav tm="100000">
                                          <p:val>
                                            <p:strVal val="#ppt_w"/>
                                          </p:val>
                                        </p:tav>
                                      </p:tavLst>
                                    </p:anim>
                                    <p:anim calcmode="lin" valueType="num">
                                      <p:cBhvr>
                                        <p:cTn id="33" dur="300" fill="hold"/>
                                        <p:tgtEl>
                                          <p:spTgt spid="6"/>
                                        </p:tgtEl>
                                        <p:attrNameLst>
                                          <p:attrName>ppt_h</p:attrName>
                                        </p:attrNameLst>
                                      </p:cBhvr>
                                      <p:tavLst>
                                        <p:tav tm="0">
                                          <p:val>
                                            <p:fltVal val="0"/>
                                          </p:val>
                                        </p:tav>
                                        <p:tav tm="100000">
                                          <p:val>
                                            <p:strVal val="#ppt_h"/>
                                          </p:val>
                                        </p:tav>
                                      </p:tavLst>
                                    </p:anim>
                                    <p:animEffect transition="in" filter="fade">
                                      <p:cBhvr>
                                        <p:cTn id="34" dur="300"/>
                                        <p:tgtEl>
                                          <p:spTgt spid="6"/>
                                        </p:tgtEl>
                                      </p:cBhvr>
                                    </p:animEffect>
                                  </p:childTnLst>
                                </p:cTn>
                              </p:par>
                            </p:childTnLst>
                          </p:cTn>
                        </p:par>
                        <p:par>
                          <p:cTn id="35" fill="hold">
                            <p:stCondLst>
                              <p:cond delay="1400"/>
                            </p:stCondLst>
                            <p:childTnLst>
                              <p:par>
                                <p:cTn id="36" presetID="2" presetClass="entr" presetSubtype="3" fill="hold" nodeType="afterEffect">
                                  <p:stCondLst>
                                    <p:cond delay="0"/>
                                  </p:stCondLst>
                                  <p:childTnLst>
                                    <p:set>
                                      <p:cBhvr>
                                        <p:cTn id="37" dur="1" fill="hold">
                                          <p:stCondLst>
                                            <p:cond delay="0"/>
                                          </p:stCondLst>
                                        </p:cTn>
                                        <p:tgtEl>
                                          <p:spTgt spid="17"/>
                                        </p:tgtEl>
                                        <p:attrNameLst>
                                          <p:attrName>style.visibility</p:attrName>
                                        </p:attrNameLst>
                                      </p:cBhvr>
                                      <p:to>
                                        <p:strVal val="visible"/>
                                      </p:to>
                                    </p:set>
                                    <p:anim calcmode="lin" valueType="num">
                                      <p:cBhvr additive="base">
                                        <p:cTn id="38" dur="500" fill="hold"/>
                                        <p:tgtEl>
                                          <p:spTgt spid="17"/>
                                        </p:tgtEl>
                                        <p:attrNameLst>
                                          <p:attrName>ppt_x</p:attrName>
                                        </p:attrNameLst>
                                      </p:cBhvr>
                                      <p:tavLst>
                                        <p:tav tm="0">
                                          <p:val>
                                            <p:strVal val="1+#ppt_w/2"/>
                                          </p:val>
                                        </p:tav>
                                        <p:tav tm="100000">
                                          <p:val>
                                            <p:strVal val="#ppt_x"/>
                                          </p:val>
                                        </p:tav>
                                      </p:tavLst>
                                    </p:anim>
                                    <p:anim calcmode="lin" valueType="num">
                                      <p:cBhvr additive="base">
                                        <p:cTn id="39" dur="500" fill="hold"/>
                                        <p:tgtEl>
                                          <p:spTgt spid="17"/>
                                        </p:tgtEl>
                                        <p:attrNameLst>
                                          <p:attrName>ppt_y</p:attrName>
                                        </p:attrNameLst>
                                      </p:cBhvr>
                                      <p:tavLst>
                                        <p:tav tm="0">
                                          <p:val>
                                            <p:strVal val="0-#ppt_h/2"/>
                                          </p:val>
                                        </p:tav>
                                        <p:tav tm="100000">
                                          <p:val>
                                            <p:strVal val="#ppt_y"/>
                                          </p:val>
                                        </p:tav>
                                      </p:tavLst>
                                    </p:anim>
                                  </p:childTnLst>
                                </p:cTn>
                              </p:par>
                              <p:par>
                                <p:cTn id="40" presetID="26" presetClass="emph" presetSubtype="0" fill="hold" nodeType="withEffect">
                                  <p:stCondLst>
                                    <p:cond delay="0"/>
                                  </p:stCondLst>
                                  <p:childTnLst>
                                    <p:animEffect transition="out" filter="fade">
                                      <p:cBhvr>
                                        <p:cTn id="41" dur="500" tmFilter="0, 0; .2, .5; .8, .5; 1, 0"/>
                                        <p:tgtEl>
                                          <p:spTgt spid="17"/>
                                        </p:tgtEl>
                                      </p:cBhvr>
                                    </p:animEffect>
                                    <p:animScale>
                                      <p:cBhvr>
                                        <p:cTn id="42" dur="250" autoRev="1" fill="hold"/>
                                        <p:tgtEl>
                                          <p:spTgt spid="17"/>
                                        </p:tgtEl>
                                      </p:cBhvr>
                                      <p:by x="105000" y="105000"/>
                                    </p:animScale>
                                  </p:childTnLst>
                                </p:cTn>
                              </p:par>
                              <p:par>
                                <p:cTn id="43" presetID="2" presetClass="entr" presetSubtype="2" fill="hold" nodeType="with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additive="base">
                                        <p:cTn id="45" dur="500" fill="hold"/>
                                        <p:tgtEl>
                                          <p:spTgt spid="7"/>
                                        </p:tgtEl>
                                        <p:attrNameLst>
                                          <p:attrName>ppt_x</p:attrName>
                                        </p:attrNameLst>
                                      </p:cBhvr>
                                      <p:tavLst>
                                        <p:tav tm="0">
                                          <p:val>
                                            <p:strVal val="1+#ppt_w/2"/>
                                          </p:val>
                                        </p:tav>
                                        <p:tav tm="100000">
                                          <p:val>
                                            <p:strVal val="#ppt_x"/>
                                          </p:val>
                                        </p:tav>
                                      </p:tavLst>
                                    </p:anim>
                                    <p:anim calcmode="lin" valueType="num">
                                      <p:cBhvr additive="base">
                                        <p:cTn id="46" dur="500" fill="hold"/>
                                        <p:tgtEl>
                                          <p:spTgt spid="7"/>
                                        </p:tgtEl>
                                        <p:attrNameLst>
                                          <p:attrName>ppt_y</p:attrName>
                                        </p:attrNameLst>
                                      </p:cBhvr>
                                      <p:tavLst>
                                        <p:tav tm="0">
                                          <p:val>
                                            <p:strVal val="#ppt_y"/>
                                          </p:val>
                                        </p:tav>
                                        <p:tav tm="100000">
                                          <p:val>
                                            <p:strVal val="#ppt_y"/>
                                          </p:val>
                                        </p:tav>
                                      </p:tavLst>
                                    </p:anim>
                                  </p:childTnLst>
                                </p:cTn>
                              </p:par>
                            </p:childTnLst>
                          </p:cTn>
                        </p:par>
                        <p:par>
                          <p:cTn id="47" fill="hold">
                            <p:stCondLst>
                              <p:cond delay="1900"/>
                            </p:stCondLst>
                            <p:childTnLst>
                              <p:par>
                                <p:cTn id="48" presetID="2" presetClass="entr" presetSubtype="8" fill="hold" nodeType="afterEffect">
                                  <p:stCondLst>
                                    <p:cond delay="0"/>
                                  </p:stCondLst>
                                  <p:childTnLst>
                                    <p:set>
                                      <p:cBhvr>
                                        <p:cTn id="49" dur="1" fill="hold">
                                          <p:stCondLst>
                                            <p:cond delay="0"/>
                                          </p:stCondLst>
                                        </p:cTn>
                                        <p:tgtEl>
                                          <p:spTgt spid="22"/>
                                        </p:tgtEl>
                                        <p:attrNameLst>
                                          <p:attrName>style.visibility</p:attrName>
                                        </p:attrNameLst>
                                      </p:cBhvr>
                                      <p:to>
                                        <p:strVal val="visible"/>
                                      </p:to>
                                    </p:set>
                                    <p:anim calcmode="lin" valueType="num">
                                      <p:cBhvr additive="base">
                                        <p:cTn id="50" dur="500" fill="hold"/>
                                        <p:tgtEl>
                                          <p:spTgt spid="22"/>
                                        </p:tgtEl>
                                        <p:attrNameLst>
                                          <p:attrName>ppt_x</p:attrName>
                                        </p:attrNameLst>
                                      </p:cBhvr>
                                      <p:tavLst>
                                        <p:tav tm="0">
                                          <p:val>
                                            <p:strVal val="0-#ppt_w/2"/>
                                          </p:val>
                                        </p:tav>
                                        <p:tav tm="100000">
                                          <p:val>
                                            <p:strVal val="#ppt_x"/>
                                          </p:val>
                                        </p:tav>
                                      </p:tavLst>
                                    </p:anim>
                                    <p:anim calcmode="lin" valueType="num">
                                      <p:cBhvr additive="base">
                                        <p:cTn id="51" dur="500" fill="hold"/>
                                        <p:tgtEl>
                                          <p:spTgt spid="22"/>
                                        </p:tgtEl>
                                        <p:attrNameLst>
                                          <p:attrName>ppt_y</p:attrName>
                                        </p:attrNameLst>
                                      </p:cBhvr>
                                      <p:tavLst>
                                        <p:tav tm="0">
                                          <p:val>
                                            <p:strVal val="#ppt_y"/>
                                          </p:val>
                                        </p:tav>
                                        <p:tav tm="100000">
                                          <p:val>
                                            <p:strVal val="#ppt_y"/>
                                          </p:val>
                                        </p:tav>
                                      </p:tavLst>
                                    </p:anim>
                                  </p:childTnLst>
                                </p:cTn>
                              </p:par>
                              <p:par>
                                <p:cTn id="52" presetID="26" presetClass="emph" presetSubtype="0" fill="hold" nodeType="withEffect">
                                  <p:stCondLst>
                                    <p:cond delay="0"/>
                                  </p:stCondLst>
                                  <p:childTnLst>
                                    <p:animEffect transition="out" filter="fade">
                                      <p:cBhvr>
                                        <p:cTn id="53" dur="500" tmFilter="0, 0; .2, .5; .8, .5; 1, 0"/>
                                        <p:tgtEl>
                                          <p:spTgt spid="22"/>
                                        </p:tgtEl>
                                      </p:cBhvr>
                                    </p:animEffect>
                                    <p:animScale>
                                      <p:cBhvr>
                                        <p:cTn id="54" dur="250" autoRev="1" fill="hold"/>
                                        <p:tgtEl>
                                          <p:spTgt spid="22"/>
                                        </p:tgtEl>
                                      </p:cBhvr>
                                      <p:by x="105000" y="105000"/>
                                    </p:animScale>
                                  </p:childTnLst>
                                </p:cTn>
                              </p:par>
                              <p:par>
                                <p:cTn id="55" presetID="2" presetClass="entr" presetSubtype="8" fill="hold" nodeType="with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500" fill="hold"/>
                                        <p:tgtEl>
                                          <p:spTgt spid="10"/>
                                        </p:tgtEl>
                                        <p:attrNameLst>
                                          <p:attrName>ppt_x</p:attrName>
                                        </p:attrNameLst>
                                      </p:cBhvr>
                                      <p:tavLst>
                                        <p:tav tm="0">
                                          <p:val>
                                            <p:strVal val="0-#ppt_w/2"/>
                                          </p:val>
                                        </p:tav>
                                        <p:tav tm="100000">
                                          <p:val>
                                            <p:strVal val="#ppt_x"/>
                                          </p:val>
                                        </p:tav>
                                      </p:tavLst>
                                    </p:anim>
                                    <p:anim calcmode="lin" valueType="num">
                                      <p:cBhvr additive="base">
                                        <p:cTn id="5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27"/>
                                        </p:tgtEl>
                                        <p:attrNameLst>
                                          <p:attrName>style.visibility</p:attrName>
                                        </p:attrNameLst>
                                      </p:cBhvr>
                                      <p:to>
                                        <p:strVal val="visible"/>
                                      </p:to>
                                    </p:set>
                                    <p:anim calcmode="lin" valueType="num">
                                      <p:cBhvr additive="base">
                                        <p:cTn id="63" dur="500" fill="hold"/>
                                        <p:tgtEl>
                                          <p:spTgt spid="27"/>
                                        </p:tgtEl>
                                        <p:attrNameLst>
                                          <p:attrName>ppt_x</p:attrName>
                                        </p:attrNameLst>
                                      </p:cBhvr>
                                      <p:tavLst>
                                        <p:tav tm="0">
                                          <p:val>
                                            <p:strVal val="#ppt_x"/>
                                          </p:val>
                                        </p:tav>
                                        <p:tav tm="100000">
                                          <p:val>
                                            <p:strVal val="#ppt_x"/>
                                          </p:val>
                                        </p:tav>
                                      </p:tavLst>
                                    </p:anim>
                                    <p:anim calcmode="lin" valueType="num">
                                      <p:cBhvr additive="base">
                                        <p:cTn id="6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animBg="1"/>
      <p:bldP spid="6" grpId="0" animBg="1"/>
      <p:bldP spid="2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2796" y="1081291"/>
            <a:ext cx="7886700" cy="994172"/>
          </a:xfrm>
        </p:spPr>
        <p:txBody>
          <a:bodyPr/>
          <a:lstStyle/>
          <a:p>
            <a:r>
              <a:rPr kumimoji="1" lang="en-US" altLang="zh-CN" dirty="0" smtClean="0">
                <a:latin typeface="Century Schoolbook" charset="0"/>
                <a:ea typeface="Century Schoolbook" charset="0"/>
                <a:cs typeface="Century Schoolbook" charset="0"/>
              </a:rPr>
              <a:t>Method</a:t>
            </a:r>
            <a:r>
              <a:rPr kumimoji="1" lang="zh-CN" altLang="en-US" dirty="0" smtClean="0">
                <a:latin typeface="Century Schoolbook" charset="0"/>
                <a:ea typeface="Century Schoolbook" charset="0"/>
                <a:cs typeface="Century Schoolbook" charset="0"/>
              </a:rPr>
              <a:t> </a:t>
            </a:r>
            <a:r>
              <a:rPr kumimoji="1" lang="en-US" altLang="zh-CN" dirty="0">
                <a:latin typeface="Century Schoolbook" charset="0"/>
                <a:ea typeface="Century Schoolbook" charset="0"/>
                <a:cs typeface="Century Schoolbook" charset="0"/>
              </a:rPr>
              <a:t>1</a:t>
            </a:r>
            <a:r>
              <a:rPr kumimoji="1" lang="en-US" altLang="zh-CN" dirty="0" smtClean="0">
                <a:latin typeface="Century Schoolbook" charset="0"/>
                <a:ea typeface="Century Schoolbook" charset="0"/>
                <a:cs typeface="Century Schoolbook" charset="0"/>
              </a:rPr>
              <a:t>:</a:t>
            </a:r>
            <a:r>
              <a:rPr kumimoji="1" lang="zh-CN" altLang="en-US" dirty="0" smtClean="0">
                <a:latin typeface="Century Schoolbook" charset="0"/>
                <a:ea typeface="Century Schoolbook" charset="0"/>
                <a:cs typeface="Century Schoolbook" charset="0"/>
              </a:rPr>
              <a:t> </a:t>
            </a:r>
            <a:r>
              <a:rPr kumimoji="1" lang="en-US" altLang="zh-CN" sz="2400" dirty="0" smtClean="0">
                <a:latin typeface="Century Schoolbook" charset="0"/>
                <a:ea typeface="Century Schoolbook" charset="0"/>
                <a:cs typeface="Century Schoolbook" charset="0"/>
              </a:rPr>
              <a:t>Simplicity</a:t>
            </a:r>
            <a:r>
              <a:rPr kumimoji="1" lang="zh-CN" altLang="en-US" sz="2400" dirty="0" smtClean="0">
                <a:latin typeface="Century Schoolbook" charset="0"/>
                <a:ea typeface="Century Schoolbook" charset="0"/>
                <a:cs typeface="Century Schoolbook" charset="0"/>
              </a:rPr>
              <a:t> </a:t>
            </a:r>
            <a:r>
              <a:rPr kumimoji="1" lang="en-US" altLang="zh-CN" sz="2400" dirty="0" smtClean="0">
                <a:latin typeface="Century Schoolbook" charset="0"/>
                <a:ea typeface="Century Schoolbook" charset="0"/>
                <a:cs typeface="Century Schoolbook" charset="0"/>
              </a:rPr>
              <a:t>is</a:t>
            </a:r>
            <a:r>
              <a:rPr kumimoji="1" lang="zh-CN" altLang="en-US" sz="2400" dirty="0" smtClean="0">
                <a:latin typeface="Century Schoolbook" charset="0"/>
                <a:ea typeface="Century Schoolbook" charset="0"/>
                <a:cs typeface="Century Schoolbook" charset="0"/>
              </a:rPr>
              <a:t> </a:t>
            </a:r>
            <a:r>
              <a:rPr kumimoji="1" lang="en-US" altLang="zh-CN" sz="2400" dirty="0" smtClean="0">
                <a:latin typeface="Century Schoolbook" charset="0"/>
                <a:ea typeface="Century Schoolbook" charset="0"/>
                <a:cs typeface="Century Schoolbook" charset="0"/>
              </a:rPr>
              <a:t>kind</a:t>
            </a:r>
            <a:r>
              <a:rPr kumimoji="1" lang="zh-CN" altLang="en-US" sz="2400" dirty="0" smtClean="0">
                <a:latin typeface="Century Schoolbook" charset="0"/>
                <a:ea typeface="Century Schoolbook" charset="0"/>
                <a:cs typeface="Century Schoolbook" charset="0"/>
              </a:rPr>
              <a:t> </a:t>
            </a:r>
            <a:r>
              <a:rPr kumimoji="1" lang="en-US" altLang="zh-CN" sz="2400" dirty="0" smtClean="0">
                <a:latin typeface="Century Schoolbook" charset="0"/>
                <a:ea typeface="Century Schoolbook" charset="0"/>
                <a:cs typeface="Century Schoolbook" charset="0"/>
              </a:rPr>
              <a:t>of</a:t>
            </a:r>
            <a:r>
              <a:rPr kumimoji="1" lang="zh-CN" altLang="en-US" sz="2400" dirty="0" smtClean="0">
                <a:latin typeface="Century Schoolbook" charset="0"/>
                <a:ea typeface="Century Schoolbook" charset="0"/>
                <a:cs typeface="Century Schoolbook" charset="0"/>
              </a:rPr>
              <a:t> </a:t>
            </a:r>
            <a:r>
              <a:rPr kumimoji="1" lang="en-US" altLang="zh-CN" sz="2400" dirty="0" smtClean="0">
                <a:latin typeface="Century Schoolbook" charset="0"/>
                <a:ea typeface="Century Schoolbook" charset="0"/>
                <a:cs typeface="Century Schoolbook" charset="0"/>
              </a:rPr>
              <a:t>beauty.</a:t>
            </a:r>
            <a:endParaRPr kumimoji="1" lang="zh-CN" altLang="en-US" dirty="0">
              <a:latin typeface="Century Schoolbook" charset="0"/>
              <a:ea typeface="Century Schoolbook" charset="0"/>
              <a:cs typeface="Century Schoolbook" charset="0"/>
            </a:endParaRPr>
          </a:p>
        </p:txBody>
      </p:sp>
      <p:sp>
        <p:nvSpPr>
          <p:cNvPr id="3" name="内容占位符 2"/>
          <p:cNvSpPr>
            <a:spLocks noGrp="1"/>
          </p:cNvSpPr>
          <p:nvPr>
            <p:ph idx="1"/>
          </p:nvPr>
        </p:nvSpPr>
        <p:spPr>
          <a:xfrm>
            <a:off x="442796" y="2387697"/>
            <a:ext cx="7886700" cy="2667522"/>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dirty="0" smtClean="0">
                <a:latin typeface="Century Schoolbook" charset="0"/>
                <a:ea typeface="Century Schoolbook" charset="0"/>
                <a:cs typeface="Century Schoolbook" charset="0"/>
              </a:rPr>
              <a:t>直接让</a:t>
            </a:r>
            <a:r>
              <a:rPr kumimoji="1" lang="en-US" altLang="zh-CN" dirty="0" smtClean="0">
                <a:latin typeface="Century Schoolbook" charset="0"/>
                <a:ea typeface="Century Schoolbook" charset="0"/>
                <a:cs typeface="Century Schoolbook" charset="0"/>
              </a:rPr>
              <a:t>N1</a:t>
            </a:r>
            <a:r>
              <a:rPr kumimoji="1" lang="zh-CN" altLang="en-US" dirty="0" smtClean="0">
                <a:latin typeface="Century Schoolbook" charset="0"/>
                <a:ea typeface="Century Schoolbook" charset="0"/>
                <a:cs typeface="Century Schoolbook" charset="0"/>
              </a:rPr>
              <a:t>成为</a:t>
            </a:r>
            <a:r>
              <a:rPr kumimoji="1" lang="en-US" altLang="zh-CN" dirty="0" smtClean="0">
                <a:latin typeface="Century Schoolbook" charset="0"/>
                <a:ea typeface="Century Schoolbook" charset="0"/>
                <a:cs typeface="Century Schoolbook" charset="0"/>
              </a:rPr>
              <a:t>RGV</a:t>
            </a:r>
            <a:r>
              <a:rPr kumimoji="1" lang="zh-CN" altLang="en-US" dirty="0" smtClean="0">
                <a:latin typeface="Century Schoolbook" charset="0"/>
                <a:ea typeface="Century Schoolbook" charset="0"/>
                <a:cs typeface="Century Schoolbook" charset="0"/>
              </a:rPr>
              <a:t>在结束对</a:t>
            </a:r>
            <a:r>
              <a:rPr kumimoji="1" lang="en-US" altLang="zh-CN" dirty="0" smtClean="0">
                <a:latin typeface="Century Schoolbook" charset="0"/>
                <a:ea typeface="Century Schoolbook" charset="0"/>
                <a:cs typeface="Century Schoolbook" charset="0"/>
              </a:rPr>
              <a:t>N2</a:t>
            </a:r>
            <a:r>
              <a:rPr kumimoji="1" lang="zh-CN" altLang="en-US" dirty="0" smtClean="0">
                <a:latin typeface="Century Schoolbook" charset="0"/>
                <a:ea typeface="Century Schoolbook" charset="0"/>
                <a:cs typeface="Century Schoolbook" charset="0"/>
              </a:rPr>
              <a:t>处理后的目标。</a:t>
            </a:r>
            <a:endParaRPr kumimoji="1" lang="en-US" altLang="zh-CN" dirty="0" smtClean="0">
              <a:latin typeface="Century Schoolbook" charset="0"/>
              <a:ea typeface="Century Schoolbook" charset="0"/>
              <a:cs typeface="Century Schoolbook"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1" lang="en-US" altLang="zh-CN" dirty="0">
              <a:latin typeface="Century Schoolbook" charset="0"/>
              <a:ea typeface="Century Schoolbook" charset="0"/>
              <a:cs typeface="Century Schoolbook"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1" lang="en-US" altLang="zh-CN" dirty="0" smtClean="0">
              <a:latin typeface="Century Schoolbook" charset="0"/>
              <a:ea typeface="Century Schoolbook" charset="0"/>
              <a:cs typeface="Century Schoolbook"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dirty="0" smtClean="0">
                <a:latin typeface="Century Schoolbook" charset="0"/>
                <a:ea typeface="Century Schoolbook" charset="0"/>
                <a:cs typeface="Century Schoolbook" charset="0"/>
              </a:rPr>
              <a:t>RGV:</a:t>
            </a:r>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dirty="0" smtClean="0">
                <a:latin typeface="Century Schoolbook" charset="0"/>
                <a:ea typeface="Century Schoolbook" charset="0"/>
                <a:cs typeface="Century Schoolbook" charset="0"/>
              </a:rPr>
              <a:t>N1</a:t>
            </a:r>
            <a:r>
              <a:rPr kumimoji="1" lang="zh-CN" altLang="en-US" dirty="0" smtClean="0">
                <a:latin typeface="Century Schoolbook" charset="0"/>
                <a:ea typeface="Century Schoolbook" charset="0"/>
                <a:cs typeface="Century Schoolbook" charset="0"/>
              </a:rPr>
              <a:t> </a:t>
            </a:r>
            <a:r>
              <a:rPr kumimoji="1" lang="en-US" altLang="zh-CN" dirty="0" smtClean="0">
                <a:latin typeface="Century Schoolbook" charset="0"/>
                <a:ea typeface="Century Schoolbook" charset="0"/>
                <a:cs typeface="Century Schoolbook" charset="0"/>
              </a:rPr>
              <a:t>-&gt;</a:t>
            </a:r>
            <a:r>
              <a:rPr kumimoji="1" lang="zh-CN" altLang="en-US" dirty="0" smtClean="0">
                <a:latin typeface="Century Schoolbook" charset="0"/>
                <a:ea typeface="Century Schoolbook" charset="0"/>
                <a:cs typeface="Century Schoolbook" charset="0"/>
              </a:rPr>
              <a:t> </a:t>
            </a:r>
            <a:r>
              <a:rPr kumimoji="1" lang="en-US" altLang="zh-CN" dirty="0" smtClean="0">
                <a:latin typeface="Century Schoolbook" charset="0"/>
                <a:ea typeface="Century Schoolbook" charset="0"/>
                <a:cs typeface="Century Schoolbook" charset="0"/>
              </a:rPr>
              <a:t>N2</a:t>
            </a:r>
            <a:r>
              <a:rPr kumimoji="1" lang="zh-CN" altLang="en-US" dirty="0" smtClean="0">
                <a:latin typeface="Century Schoolbook" charset="0"/>
                <a:ea typeface="Century Schoolbook" charset="0"/>
                <a:cs typeface="Century Schoolbook" charset="0"/>
              </a:rPr>
              <a:t> </a:t>
            </a:r>
            <a:r>
              <a:rPr kumimoji="1" lang="en-US" altLang="zh-CN" dirty="0" smtClean="0">
                <a:latin typeface="Century Schoolbook" charset="0"/>
                <a:ea typeface="Century Schoolbook" charset="0"/>
                <a:cs typeface="Century Schoolbook" charset="0"/>
              </a:rPr>
              <a:t>-&gt;</a:t>
            </a:r>
            <a:r>
              <a:rPr kumimoji="1" lang="zh-CN" altLang="en-US" dirty="0" smtClean="0">
                <a:latin typeface="Century Schoolbook" charset="0"/>
                <a:ea typeface="Century Schoolbook" charset="0"/>
                <a:cs typeface="Century Schoolbook" charset="0"/>
              </a:rPr>
              <a:t> </a:t>
            </a:r>
            <a:r>
              <a:rPr kumimoji="1" lang="en-US" altLang="zh-CN" dirty="0" smtClean="0">
                <a:latin typeface="Century Schoolbook" charset="0"/>
                <a:ea typeface="Century Schoolbook" charset="0"/>
                <a:cs typeface="Century Schoolbook" charset="0"/>
              </a:rPr>
              <a:t>N1</a:t>
            </a:r>
            <a:r>
              <a:rPr kumimoji="1" lang="zh-CN" altLang="en-US" dirty="0" smtClean="0">
                <a:latin typeface="Century Schoolbook" charset="0"/>
                <a:ea typeface="Century Schoolbook" charset="0"/>
                <a:cs typeface="Century Schoolbook" charset="0"/>
              </a:rPr>
              <a:t> </a:t>
            </a:r>
            <a:r>
              <a:rPr kumimoji="1" lang="en-US" altLang="zh-CN" dirty="0" smtClean="0">
                <a:latin typeface="Century Schoolbook" charset="0"/>
                <a:ea typeface="Century Schoolbook" charset="0"/>
                <a:cs typeface="Century Schoolbook" charset="0"/>
              </a:rPr>
              <a:t>-&gt;</a:t>
            </a:r>
            <a:r>
              <a:rPr kumimoji="1" lang="zh-CN" altLang="en-US" dirty="0" smtClean="0">
                <a:latin typeface="Century Schoolbook" charset="0"/>
                <a:ea typeface="Century Schoolbook" charset="0"/>
                <a:cs typeface="Century Schoolbook" charset="0"/>
              </a:rPr>
              <a:t> </a:t>
            </a:r>
            <a:r>
              <a:rPr kumimoji="1" lang="en-US" altLang="zh-CN" dirty="0" smtClean="0">
                <a:latin typeface="Century Schoolbook" charset="0"/>
                <a:ea typeface="Century Schoolbook" charset="0"/>
                <a:cs typeface="Century Schoolbook" charset="0"/>
              </a:rPr>
              <a:t>N2</a:t>
            </a:r>
            <a:r>
              <a:rPr kumimoji="1" lang="zh-CN" altLang="en-US" dirty="0" smtClean="0">
                <a:latin typeface="Century Schoolbook" charset="0"/>
                <a:ea typeface="Century Schoolbook" charset="0"/>
                <a:cs typeface="Century Schoolbook" charset="0"/>
              </a:rPr>
              <a:t> </a:t>
            </a:r>
            <a:r>
              <a:rPr kumimoji="1" lang="en-US" altLang="zh-CN" dirty="0" smtClean="0">
                <a:latin typeface="Century Schoolbook" charset="0"/>
                <a:ea typeface="Century Schoolbook" charset="0"/>
                <a:cs typeface="Century Schoolbook" charset="0"/>
              </a:rPr>
              <a:t>-&gt;</a:t>
            </a:r>
            <a:r>
              <a:rPr kumimoji="1" lang="zh-CN" altLang="en-US" dirty="0" smtClean="0">
                <a:latin typeface="Century Schoolbook" charset="0"/>
                <a:ea typeface="Century Schoolbook" charset="0"/>
                <a:cs typeface="Century Schoolbook" charset="0"/>
              </a:rPr>
              <a:t> </a:t>
            </a:r>
            <a:r>
              <a:rPr kumimoji="1" lang="mr-IN" altLang="zh-CN" dirty="0" smtClean="0">
                <a:latin typeface="Century Schoolbook" charset="0"/>
                <a:ea typeface="Century Schoolbook" charset="0"/>
                <a:cs typeface="Century Schoolbook" charset="0"/>
              </a:rPr>
              <a:t>…</a:t>
            </a:r>
            <a:r>
              <a:rPr kumimoji="1" lang="zh-CN" altLang="en-US" dirty="0" smtClean="0">
                <a:latin typeface="Century Schoolbook" charset="0"/>
                <a:ea typeface="Century Schoolbook" charset="0"/>
                <a:cs typeface="Century Schoolbook" charset="0"/>
              </a:rPr>
              <a:t> </a:t>
            </a:r>
            <a:r>
              <a:rPr kumimoji="1" lang="en-US" altLang="zh-CN" dirty="0" smtClean="0">
                <a:latin typeface="Century Schoolbook" charset="0"/>
                <a:ea typeface="Century Schoolbook" charset="0"/>
                <a:cs typeface="Century Schoolbook" charset="0"/>
              </a:rPr>
              <a:t>-&gt;</a:t>
            </a:r>
            <a:r>
              <a:rPr kumimoji="1" lang="zh-CN" altLang="en-US" dirty="0" smtClean="0">
                <a:latin typeface="Century Schoolbook" charset="0"/>
                <a:ea typeface="Century Schoolbook" charset="0"/>
                <a:cs typeface="Century Schoolbook" charset="0"/>
              </a:rPr>
              <a:t> </a:t>
            </a:r>
            <a:r>
              <a:rPr kumimoji="1" lang="en-US" altLang="zh-CN" dirty="0" smtClean="0">
                <a:latin typeface="Century Schoolbook" charset="0"/>
                <a:ea typeface="Century Schoolbook" charset="0"/>
                <a:cs typeface="Century Schoolbook" charset="0"/>
              </a:rPr>
              <a:t>N2</a:t>
            </a:r>
            <a:endParaRPr kumimoji="1" lang="zh-CN" altLang="en-US" dirty="0">
              <a:latin typeface="Century Schoolbook" charset="0"/>
              <a:ea typeface="Century Schoolbook" charset="0"/>
              <a:cs typeface="Century Schoolbook" charset="0"/>
            </a:endParaRPr>
          </a:p>
        </p:txBody>
      </p:sp>
      <p:sp>
        <p:nvSpPr>
          <p:cNvPr id="5" name="标题 1"/>
          <p:cNvSpPr txBox="1">
            <a:spLocks/>
          </p:cNvSpPr>
          <p:nvPr/>
        </p:nvSpPr>
        <p:spPr>
          <a:xfrm>
            <a:off x="301548" y="192069"/>
            <a:ext cx="7886700" cy="994172"/>
          </a:xfrm>
          <a:prstGeom prst="rect">
            <a:avLst/>
          </a:prstGeom>
        </p:spPr>
        <p:txBody>
          <a:bodyPr vert="horz" lIns="91440" tIns="45720" rIns="91440" bIns="45720" rtlCol="0" anchor="ctr">
            <a:normAutofit fontScale="975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kumimoji="1" lang="zh-CN" altLang="en-US" dirty="0" smtClean="0">
                <a:solidFill>
                  <a:schemeClr val="bg1">
                    <a:lumMod val="65000"/>
                  </a:schemeClr>
                </a:solidFill>
              </a:rPr>
              <a:t>对于这个头疼的问题，我们使用了</a:t>
            </a:r>
            <a:r>
              <a:rPr kumimoji="1" lang="en-US" altLang="zh-CN" dirty="0" smtClean="0">
                <a:solidFill>
                  <a:schemeClr val="bg1">
                    <a:lumMod val="65000"/>
                  </a:schemeClr>
                </a:solidFill>
              </a:rPr>
              <a:t>2</a:t>
            </a:r>
            <a:r>
              <a:rPr kumimoji="1" lang="zh-CN" altLang="en-US" dirty="0" smtClean="0">
                <a:solidFill>
                  <a:schemeClr val="bg1">
                    <a:lumMod val="65000"/>
                  </a:schemeClr>
                </a:solidFill>
              </a:rPr>
              <a:t>个方法</a:t>
            </a:r>
            <a:endParaRPr kumimoji="1" lang="zh-CN" altLang="en-US" dirty="0">
              <a:solidFill>
                <a:schemeClr val="bg1">
                  <a:lumMod val="65000"/>
                </a:schemeClr>
              </a:solidFill>
            </a:endParaRPr>
          </a:p>
        </p:txBody>
      </p:sp>
    </p:spTree>
    <p:extLst>
      <p:ext uri="{BB962C8B-B14F-4D97-AF65-F5344CB8AC3E}">
        <p14:creationId xmlns:p14="http://schemas.microsoft.com/office/powerpoint/2010/main" val="8786966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dirty="0" smtClean="0">
                <a:latin typeface="Century Schoolbook" charset="0"/>
                <a:ea typeface="Century Schoolbook" charset="0"/>
                <a:cs typeface="Century Schoolbook" charset="0"/>
              </a:rPr>
              <a:t>Method</a:t>
            </a:r>
            <a:r>
              <a:rPr kumimoji="1" lang="zh-CN" altLang="en-US" dirty="0" smtClean="0">
                <a:latin typeface="Century Schoolbook" charset="0"/>
                <a:ea typeface="Century Schoolbook" charset="0"/>
                <a:cs typeface="Century Schoolbook" charset="0"/>
              </a:rPr>
              <a:t> </a:t>
            </a:r>
            <a:r>
              <a:rPr kumimoji="1" lang="en-US" altLang="zh-CN" dirty="0">
                <a:latin typeface="Century Schoolbook" charset="0"/>
                <a:ea typeface="Century Schoolbook" charset="0"/>
                <a:cs typeface="Century Schoolbook" charset="0"/>
              </a:rPr>
              <a:t>2</a:t>
            </a:r>
            <a:r>
              <a:rPr kumimoji="1" lang="en-US" altLang="zh-CN" dirty="0" smtClean="0">
                <a:latin typeface="Century Schoolbook" charset="0"/>
                <a:ea typeface="Century Schoolbook" charset="0"/>
                <a:cs typeface="Century Schoolbook" charset="0"/>
              </a:rPr>
              <a:t>:</a:t>
            </a:r>
            <a:endParaRPr kumimoji="1" lang="en-US" altLang="zh-CN" dirty="0">
              <a:latin typeface="Century Schoolbook" charset="0"/>
              <a:ea typeface="Century Schoolbook" charset="0"/>
              <a:cs typeface="Century Schoolbook"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dirty="0" smtClean="0">
                <a:latin typeface="Century Schoolbook" charset="0"/>
                <a:ea typeface="Century Schoolbook" charset="0"/>
                <a:cs typeface="Century Schoolbook" charset="0"/>
              </a:rPr>
              <a:t>依旧使用上面说的“短视”思想，递归计算之后的分别选择</a:t>
            </a:r>
            <a:r>
              <a:rPr kumimoji="1" lang="en-US" altLang="zh-CN" dirty="0" smtClean="0">
                <a:latin typeface="Century Schoolbook" charset="0"/>
                <a:ea typeface="Century Schoolbook" charset="0"/>
                <a:cs typeface="Century Schoolbook" charset="0"/>
              </a:rPr>
              <a:t>N1</a:t>
            </a:r>
            <a:r>
              <a:rPr kumimoji="1" lang="zh-CN" altLang="en-US" dirty="0" smtClean="0">
                <a:latin typeface="Century Schoolbook" charset="0"/>
                <a:ea typeface="Century Schoolbook" charset="0"/>
                <a:cs typeface="Century Schoolbook" charset="0"/>
              </a:rPr>
              <a:t>和</a:t>
            </a:r>
            <a:r>
              <a:rPr kumimoji="1" lang="en-US" altLang="zh-CN" dirty="0" smtClean="0">
                <a:latin typeface="Century Schoolbook" charset="0"/>
                <a:ea typeface="Century Schoolbook" charset="0"/>
                <a:cs typeface="Century Schoolbook" charset="0"/>
              </a:rPr>
              <a:t>N2</a:t>
            </a:r>
            <a:r>
              <a:rPr kumimoji="1" lang="zh-CN" altLang="en-US" dirty="0" smtClean="0">
                <a:latin typeface="Century Schoolbook" charset="0"/>
                <a:ea typeface="Century Schoolbook" charset="0"/>
                <a:cs typeface="Century Schoolbook" charset="0"/>
              </a:rPr>
              <a:t>的后直到</a:t>
            </a:r>
            <a:r>
              <a:rPr kumimoji="1" lang="en-US" altLang="zh-CN" dirty="0" smtClean="0">
                <a:latin typeface="Century Schoolbook" charset="0"/>
                <a:ea typeface="Century Schoolbook" charset="0"/>
                <a:cs typeface="Century Schoolbook" charset="0"/>
              </a:rPr>
              <a:t>RGV</a:t>
            </a:r>
            <a:r>
              <a:rPr kumimoji="1" lang="zh-CN" altLang="en-US" dirty="0" smtClean="0">
                <a:latin typeface="Century Schoolbook" charset="0"/>
                <a:ea typeface="Century Schoolbook" charset="0"/>
                <a:cs typeface="Century Schoolbook" charset="0"/>
              </a:rPr>
              <a:t>回到</a:t>
            </a:r>
            <a:r>
              <a:rPr kumimoji="1" lang="en-US" altLang="zh-CN" dirty="0" smtClean="0">
                <a:latin typeface="Century Schoolbook" charset="0"/>
                <a:ea typeface="Century Schoolbook" charset="0"/>
                <a:cs typeface="Century Schoolbook" charset="0"/>
              </a:rPr>
              <a:t>CNC1</a:t>
            </a:r>
            <a:r>
              <a:rPr kumimoji="1" lang="zh-CN" altLang="en-US" dirty="0" smtClean="0">
                <a:latin typeface="Century Schoolbook" charset="0"/>
                <a:ea typeface="Century Schoolbook" charset="0"/>
                <a:cs typeface="Century Schoolbook" charset="0"/>
              </a:rPr>
              <a:t>时间，取最小值（当新计算出的时间比已有结果的时间</a:t>
            </a:r>
            <a:endParaRPr kumimoji="1" lang="en-US" altLang="zh-CN" dirty="0" smtClean="0">
              <a:latin typeface="Century Schoolbook" charset="0"/>
              <a:ea typeface="Century Schoolbook" charset="0"/>
              <a:cs typeface="Century Schoolbook"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dirty="0" smtClean="0">
                <a:latin typeface="Century Schoolbook" charset="0"/>
                <a:ea typeface="Century Schoolbook" charset="0"/>
                <a:cs typeface="Century Schoolbook" charset="0"/>
              </a:rPr>
              <a:t>还多的时候，直</a:t>
            </a:r>
            <a:endParaRPr kumimoji="1" lang="en-US" altLang="zh-CN" dirty="0" smtClean="0">
              <a:latin typeface="Century Schoolbook" charset="0"/>
              <a:ea typeface="Century Schoolbook" charset="0"/>
              <a:cs typeface="Century Schoolbook"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dirty="0" smtClean="0">
                <a:latin typeface="Century Schoolbook" charset="0"/>
                <a:ea typeface="Century Schoolbook" charset="0"/>
                <a:cs typeface="Century Schoolbook" charset="0"/>
              </a:rPr>
              <a:t>接结束递归）。</a:t>
            </a:r>
            <a:endParaRPr kumimoji="1" lang="zh-CN" altLang="en-US" dirty="0">
              <a:latin typeface="Century Schoolbook" charset="0"/>
              <a:ea typeface="Century Schoolbook" charset="0"/>
              <a:cs typeface="Century Schoolbook"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0268" y="2437283"/>
            <a:ext cx="5635082" cy="2520364"/>
          </a:xfrm>
          <a:prstGeom prst="rect">
            <a:avLst/>
          </a:prstGeom>
        </p:spPr>
      </p:pic>
    </p:spTree>
    <p:extLst>
      <p:ext uri="{BB962C8B-B14F-4D97-AF65-F5344CB8AC3E}">
        <p14:creationId xmlns:p14="http://schemas.microsoft.com/office/powerpoint/2010/main" val="17218500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latin typeface="Century Schoolbook" charset="0"/>
                <a:ea typeface="Century Schoolbook" charset="0"/>
                <a:cs typeface="Century Schoolbook" charset="0"/>
              </a:rPr>
              <a:t>Method</a:t>
            </a:r>
            <a:r>
              <a:rPr kumimoji="1" lang="zh-CN" altLang="en-US" dirty="0" smtClean="0">
                <a:latin typeface="Century Schoolbook" charset="0"/>
                <a:ea typeface="Century Schoolbook" charset="0"/>
                <a:cs typeface="Century Schoolbook" charset="0"/>
              </a:rPr>
              <a:t> </a:t>
            </a:r>
            <a:r>
              <a:rPr kumimoji="1" lang="en-US" altLang="zh-CN" dirty="0">
                <a:latin typeface="Century Schoolbook" charset="0"/>
                <a:ea typeface="Century Schoolbook" charset="0"/>
                <a:cs typeface="Century Schoolbook" charset="0"/>
              </a:rPr>
              <a:t>1</a:t>
            </a:r>
            <a:r>
              <a:rPr kumimoji="1" lang="zh-CN" altLang="en-US" dirty="0" smtClean="0">
                <a:latin typeface="Century Schoolbook" charset="0"/>
                <a:ea typeface="Century Schoolbook" charset="0"/>
                <a:cs typeface="Century Schoolbook" charset="0"/>
              </a:rPr>
              <a:t> </a:t>
            </a:r>
            <a:r>
              <a:rPr kumimoji="1" lang="en-US" altLang="zh-CN" dirty="0" smtClean="0">
                <a:latin typeface="Century Schoolbook" charset="0"/>
                <a:ea typeface="Century Schoolbook" charset="0"/>
                <a:cs typeface="Century Schoolbook" charset="0"/>
              </a:rPr>
              <a:t>is</a:t>
            </a:r>
            <a:r>
              <a:rPr kumimoji="1" lang="zh-CN" altLang="en-US" dirty="0" smtClean="0">
                <a:latin typeface="Century Schoolbook" charset="0"/>
                <a:ea typeface="Century Schoolbook" charset="0"/>
                <a:cs typeface="Century Schoolbook" charset="0"/>
              </a:rPr>
              <a:t> </a:t>
            </a:r>
            <a:r>
              <a:rPr kumimoji="1" lang="en-US" altLang="zh-CN" dirty="0" smtClean="0">
                <a:latin typeface="Century Schoolbook" charset="0"/>
                <a:ea typeface="Century Schoolbook" charset="0"/>
                <a:cs typeface="Century Schoolbook" charset="0"/>
              </a:rPr>
              <a:t>better</a:t>
            </a:r>
            <a:r>
              <a:rPr kumimoji="1" lang="zh-CN" altLang="en-US" dirty="0" smtClean="0">
                <a:latin typeface="Century Schoolbook" charset="0"/>
                <a:ea typeface="Century Schoolbook" charset="0"/>
                <a:cs typeface="Century Schoolbook" charset="0"/>
              </a:rPr>
              <a:t> </a:t>
            </a:r>
            <a:r>
              <a:rPr kumimoji="1" lang="en-US" altLang="zh-CN" dirty="0" smtClean="0">
                <a:latin typeface="Century Schoolbook" charset="0"/>
                <a:ea typeface="Century Schoolbook" charset="0"/>
                <a:cs typeface="Century Schoolbook" charset="0"/>
              </a:rPr>
              <a:t>than</a:t>
            </a:r>
            <a:r>
              <a:rPr kumimoji="1" lang="zh-CN" altLang="en-US" dirty="0" smtClean="0">
                <a:latin typeface="Century Schoolbook" charset="0"/>
                <a:ea typeface="Century Schoolbook" charset="0"/>
                <a:cs typeface="Century Schoolbook" charset="0"/>
              </a:rPr>
              <a:t> </a:t>
            </a:r>
            <a:r>
              <a:rPr kumimoji="1" lang="en-US" altLang="zh-CN" dirty="0" smtClean="0">
                <a:latin typeface="Century Schoolbook" charset="0"/>
                <a:ea typeface="Century Schoolbook" charset="0"/>
                <a:cs typeface="Century Schoolbook" charset="0"/>
              </a:rPr>
              <a:t>method</a:t>
            </a:r>
            <a:r>
              <a:rPr kumimoji="1" lang="zh-CN" altLang="en-US" dirty="0" smtClean="0">
                <a:latin typeface="Century Schoolbook" charset="0"/>
                <a:ea typeface="Century Schoolbook" charset="0"/>
                <a:cs typeface="Century Schoolbook" charset="0"/>
              </a:rPr>
              <a:t> </a:t>
            </a:r>
            <a:r>
              <a:rPr kumimoji="1" lang="en-US" altLang="zh-CN" dirty="0">
                <a:latin typeface="Century Schoolbook" charset="0"/>
                <a:ea typeface="Century Schoolbook" charset="0"/>
                <a:cs typeface="Century Schoolbook" charset="0"/>
              </a:rPr>
              <a:t>2</a:t>
            </a:r>
            <a:endParaRPr kumimoji="1" lang="zh-CN" altLang="en-US" dirty="0">
              <a:latin typeface="Century Schoolbook" charset="0"/>
              <a:ea typeface="Century Schoolbook" charset="0"/>
              <a:cs typeface="Century Schoolbook" charset="0"/>
            </a:endParaRPr>
          </a:p>
        </p:txBody>
      </p:sp>
      <p:pic>
        <p:nvPicPr>
          <p:cNvPr id="5" name="内容占位符 4"/>
          <p:cNvPicPr>
            <a:picLocks noGrp="1" noChangeAspect="1"/>
          </p:cNvPicPr>
          <p:nvPr>
            <p:ph idx="1"/>
          </p:nvPr>
        </p:nvPicPr>
        <p:blipFill>
          <a:blip r:embed="rId2"/>
          <a:stretch>
            <a:fillRect/>
          </a:stretch>
        </p:blipFill>
        <p:spPr>
          <a:xfrm>
            <a:off x="628650" y="1500401"/>
            <a:ext cx="7886700" cy="726687"/>
          </a:xfrm>
          <a:prstGeom prst="rect">
            <a:avLst/>
          </a:prstGeom>
        </p:spPr>
      </p:pic>
      <p:sp>
        <p:nvSpPr>
          <p:cNvPr id="6" name="文本框 5"/>
          <p:cNvSpPr txBox="1"/>
          <p:nvPr/>
        </p:nvSpPr>
        <p:spPr>
          <a:xfrm>
            <a:off x="100825" y="2639121"/>
            <a:ext cx="9212778" cy="1077218"/>
          </a:xfrm>
          <a:prstGeom prst="rect">
            <a:avLst/>
          </a:prstGeom>
          <a:noFill/>
        </p:spPr>
        <p:txBody>
          <a:bodyPr wrap="none" rtlCol="0">
            <a:spAutoFit/>
          </a:bodyPr>
          <a:lstStyle/>
          <a:p>
            <a:r>
              <a:rPr kumimoji="1" lang="zh-CN" altLang="en-US" sz="1600" dirty="0" smtClean="0"/>
              <a:t>我们尝试了</a:t>
            </a:r>
            <a:r>
              <a:rPr kumimoji="1" lang="en-US" altLang="zh-CN" sz="1600" dirty="0" smtClean="0"/>
              <a:t>3</a:t>
            </a:r>
            <a:r>
              <a:rPr kumimoji="1" lang="zh-CN" altLang="en-US" sz="1600" dirty="0" smtClean="0"/>
              <a:t>组数据，发现方法一完胜，最后我们分析了一下原因，我们认为双工序的情况下，前后</a:t>
            </a:r>
            <a:endParaRPr kumimoji="1" lang="en-US" altLang="zh-CN" sz="1600" dirty="0" smtClean="0"/>
          </a:p>
          <a:p>
            <a:r>
              <a:rPr kumimoji="1" lang="zh-CN" altLang="en-US" sz="1600" dirty="0" smtClean="0"/>
              <a:t>工序的安排让这个问题更加复杂（有更多可能），使用“短视”的方法，会让最后的结果“吃亏”。</a:t>
            </a:r>
            <a:endParaRPr kumimoji="1" lang="en-US" altLang="zh-CN" sz="1600" dirty="0" smtClean="0"/>
          </a:p>
          <a:p>
            <a:r>
              <a:rPr kumimoji="1" lang="zh-CN" altLang="en-US" sz="1600" dirty="0" smtClean="0"/>
              <a:t>所以不如直接使用简单点的方法，我们也清楚在这个问题上一定有更好的方法，但限于时间关系，</a:t>
            </a:r>
            <a:endParaRPr kumimoji="1" lang="en-US" altLang="zh-CN" sz="1600" dirty="0" smtClean="0"/>
          </a:p>
          <a:p>
            <a:r>
              <a:rPr kumimoji="1" lang="zh-CN" altLang="en-US" sz="1600" dirty="0" smtClean="0"/>
              <a:t>很遗憾我们不没有找到一个突破性的方法来解决这个问题。</a:t>
            </a:r>
            <a:endParaRPr kumimoji="1" lang="zh-CN" altLang="en-US" sz="1600" dirty="0"/>
          </a:p>
        </p:txBody>
      </p:sp>
    </p:spTree>
    <p:extLst>
      <p:ext uri="{BB962C8B-B14F-4D97-AF65-F5344CB8AC3E}">
        <p14:creationId xmlns:p14="http://schemas.microsoft.com/office/powerpoint/2010/main" val="18031401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0"/>
          <p:cNvSpPr>
            <a:spLocks noChangeArrowheads="1"/>
          </p:cNvSpPr>
          <p:nvPr/>
        </p:nvSpPr>
        <p:spPr bwMode="auto">
          <a:xfrm>
            <a:off x="1662116" y="1819368"/>
            <a:ext cx="7481887" cy="1504766"/>
          </a:xfrm>
          <a:prstGeom prst="rect">
            <a:avLst/>
          </a:prstGeom>
          <a:solidFill>
            <a:schemeClr val="bg2">
              <a:lumMod val="90000"/>
              <a:alpha val="20000"/>
            </a:schemeClr>
          </a:solidFill>
          <a:ln>
            <a:noFill/>
          </a:ln>
          <a:effectLst/>
        </p:spPr>
        <p:txBody>
          <a:bodyPr wrap="none" anchor="ctr"/>
          <a:lstStyle/>
          <a:p>
            <a:endParaRPr lang="zh-CN" altLang="en-US"/>
          </a:p>
        </p:txBody>
      </p:sp>
      <p:sp>
        <p:nvSpPr>
          <p:cNvPr id="3" name="Freeform 34"/>
          <p:cNvSpPr/>
          <p:nvPr/>
        </p:nvSpPr>
        <p:spPr bwMode="auto">
          <a:xfrm>
            <a:off x="2" y="1819368"/>
            <a:ext cx="4103747" cy="1504766"/>
          </a:xfrm>
          <a:custGeom>
            <a:avLst/>
            <a:gdLst/>
            <a:ahLst/>
            <a:cxnLst/>
            <a:rect l="l" t="t" r="r" b="b"/>
            <a:pathLst>
              <a:path w="4103747" h="1504766">
                <a:moveTo>
                  <a:pt x="0" y="0"/>
                </a:moveTo>
                <a:cubicBezTo>
                  <a:pt x="442960" y="0"/>
                  <a:pt x="1380722" y="0"/>
                  <a:pt x="3365993" y="0"/>
                </a:cubicBezTo>
                <a:cubicBezTo>
                  <a:pt x="3759462" y="0"/>
                  <a:pt x="4103747" y="345356"/>
                  <a:pt x="4103747" y="764717"/>
                </a:cubicBezTo>
                <a:cubicBezTo>
                  <a:pt x="4103747" y="1159410"/>
                  <a:pt x="3759462" y="1504766"/>
                  <a:pt x="3365993" y="1504766"/>
                </a:cubicBezTo>
                <a:cubicBezTo>
                  <a:pt x="3365993" y="1504766"/>
                  <a:pt x="3365993" y="1504766"/>
                  <a:pt x="0" y="1504766"/>
                </a:cubicBezTo>
                <a:close/>
              </a:path>
            </a:pathLst>
          </a:custGeom>
          <a:solidFill>
            <a:schemeClr val="accent1"/>
          </a:solidFill>
          <a:ln>
            <a:noFill/>
          </a:ln>
        </p:spPr>
        <p:txBody>
          <a:bodyPr/>
          <a:lstStyle/>
          <a:p>
            <a:endParaRPr lang="zh-CN" altLang="en-US"/>
          </a:p>
        </p:txBody>
      </p:sp>
      <p:sp>
        <p:nvSpPr>
          <p:cNvPr id="4" name="矩形 3"/>
          <p:cNvSpPr/>
          <p:nvPr/>
        </p:nvSpPr>
        <p:spPr>
          <a:xfrm>
            <a:off x="4572560" y="2395796"/>
            <a:ext cx="1383712" cy="748731"/>
          </a:xfrm>
          <a:prstGeom prst="rect">
            <a:avLst/>
          </a:prstGeom>
        </p:spPr>
        <p:txBody>
          <a:bodyPr wrap="none">
            <a:spAutoFit/>
          </a:bodyPr>
          <a:lstStyle/>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mn-ea"/>
              </a:rPr>
              <a:t>最终模型的优点</a:t>
            </a:r>
            <a:endParaRPr lang="en-US" altLang="zh-CN" sz="1000" dirty="0">
              <a:ln w="6350">
                <a:noFill/>
              </a:ln>
              <a:solidFill>
                <a:schemeClr val="bg1">
                  <a:lumMod val="50000"/>
                </a:schemeClr>
              </a:solidFill>
              <a:latin typeface="+mn-ea"/>
            </a:endParaRPr>
          </a:p>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mn-ea"/>
              </a:rPr>
              <a:t>最终模型的局限性</a:t>
            </a:r>
            <a:endParaRPr lang="en-US" altLang="zh-CN" sz="1000" dirty="0">
              <a:ln w="6350">
                <a:noFill/>
              </a:ln>
              <a:solidFill>
                <a:schemeClr val="bg1">
                  <a:lumMod val="50000"/>
                </a:schemeClr>
              </a:solidFill>
              <a:latin typeface="+mn-ea"/>
            </a:endParaRPr>
          </a:p>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mn-ea"/>
              </a:rPr>
              <a:t>推广</a:t>
            </a:r>
            <a:endParaRPr lang="en-US" altLang="zh-CN" sz="1000" dirty="0">
              <a:ln w="6350">
                <a:noFill/>
              </a:ln>
              <a:solidFill>
                <a:schemeClr val="bg1">
                  <a:lumMod val="50000"/>
                </a:schemeClr>
              </a:solidFill>
              <a:latin typeface="+mn-ea"/>
            </a:endParaRPr>
          </a:p>
        </p:txBody>
      </p:sp>
      <p:sp>
        <p:nvSpPr>
          <p:cNvPr id="5" name="矩形 4"/>
          <p:cNvSpPr/>
          <p:nvPr/>
        </p:nvSpPr>
        <p:spPr>
          <a:xfrm>
            <a:off x="4572558" y="1995686"/>
            <a:ext cx="2087674" cy="400110"/>
          </a:xfrm>
          <a:prstGeom prst="rect">
            <a:avLst/>
          </a:prstGeom>
        </p:spPr>
        <p:txBody>
          <a:bodyPr wrap="square">
            <a:spAutoFit/>
          </a:bodyPr>
          <a:lstStyle/>
          <a:p>
            <a:r>
              <a:rPr lang="zh-CN" altLang="en-US" sz="2000" b="1" dirty="0">
                <a:ln w="6350">
                  <a:noFill/>
                </a:ln>
                <a:latin typeface="Impact" pitchFamily="34" charset="0"/>
                <a:ea typeface="微软雅黑" pitchFamily="34" charset="-122"/>
              </a:rPr>
              <a:t>模型的评价分析</a:t>
            </a:r>
          </a:p>
        </p:txBody>
      </p:sp>
      <p:grpSp>
        <p:nvGrpSpPr>
          <p:cNvPr id="6" name="组合 5"/>
          <p:cNvGrpSpPr/>
          <p:nvPr/>
        </p:nvGrpSpPr>
        <p:grpSpPr>
          <a:xfrm>
            <a:off x="2725702" y="1943452"/>
            <a:ext cx="1279612" cy="1282202"/>
            <a:chOff x="2725702" y="1943451"/>
            <a:chExt cx="1279612" cy="1282202"/>
          </a:xfrm>
        </p:grpSpPr>
        <p:sp>
          <p:nvSpPr>
            <p:cNvPr id="7" name="Oval 35"/>
            <p:cNvSpPr>
              <a:spLocks noChangeArrowheads="1"/>
            </p:cNvSpPr>
            <p:nvPr/>
          </p:nvSpPr>
          <p:spPr bwMode="auto">
            <a:xfrm>
              <a:off x="2725702" y="1943451"/>
              <a:ext cx="1279612" cy="1282202"/>
            </a:xfrm>
            <a:prstGeom prst="ellipse">
              <a:avLst/>
            </a:prstGeom>
            <a:solidFill>
              <a:schemeClr val="bg2"/>
            </a:solidFill>
            <a:ln>
              <a:noFill/>
            </a:ln>
          </p:spPr>
          <p:txBody>
            <a:bodyPr/>
            <a:lstStyle/>
            <a:p>
              <a:endParaRPr lang="zh-CN" altLang="en-US"/>
            </a:p>
          </p:txBody>
        </p:sp>
        <p:sp>
          <p:nvSpPr>
            <p:cNvPr id="8" name="Freeform 11"/>
            <p:cNvSpPr>
              <a:spLocks noEditPoints="1"/>
            </p:cNvSpPr>
            <p:nvPr/>
          </p:nvSpPr>
          <p:spPr bwMode="auto">
            <a:xfrm>
              <a:off x="3140488" y="2278095"/>
              <a:ext cx="462264" cy="587310"/>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spTree>
    <p:extLst>
      <p:ext uri="{BB962C8B-B14F-4D97-AF65-F5344CB8AC3E}">
        <p14:creationId xmlns:p14="http://schemas.microsoft.com/office/powerpoint/2010/main" val="924865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additive="base">
                                        <p:cTn id="10" dur="500" fill="hold"/>
                                        <p:tgtEl>
                                          <p:spTgt spid="3"/>
                                        </p:tgtEl>
                                        <p:attrNameLst>
                                          <p:attrName>ppt_x</p:attrName>
                                        </p:attrNameLst>
                                      </p:cBhvr>
                                      <p:tavLst>
                                        <p:tav tm="0">
                                          <p:val>
                                            <p:strVal val="0-#ppt_w/2"/>
                                          </p:val>
                                        </p:tav>
                                        <p:tav tm="100000">
                                          <p:val>
                                            <p:strVal val="#ppt_x"/>
                                          </p:val>
                                        </p:tav>
                                      </p:tavLst>
                                    </p:anim>
                                    <p:anim calcmode="lin" valueType="num">
                                      <p:cBhvr additive="base">
                                        <p:cTn id="11" dur="500" fill="hold"/>
                                        <p:tgtEl>
                                          <p:spTgt spid="3"/>
                                        </p:tgtEl>
                                        <p:attrNameLst>
                                          <p:attrName>ppt_y</p:attrName>
                                        </p:attrNameLst>
                                      </p:cBhvr>
                                      <p:tavLst>
                                        <p:tav tm="0">
                                          <p:val>
                                            <p:strVal val="#ppt_y"/>
                                          </p:val>
                                        </p:tav>
                                        <p:tav tm="100000">
                                          <p:val>
                                            <p:strVal val="#ppt_y"/>
                                          </p:val>
                                        </p:tav>
                                      </p:tavLst>
                                    </p:anim>
                                  </p:childTnLst>
                                </p:cTn>
                              </p:par>
                              <p:par>
                                <p:cTn id="12" presetID="53" presetClass="entr" presetSubtype="16"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par>
                                <p:cTn id="17" presetID="42"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优点</a:t>
            </a:r>
            <a:endParaRPr kumimoji="1" lang="zh-CN" altLang="en-US" dirty="0"/>
          </a:p>
        </p:txBody>
      </p:sp>
      <p:sp>
        <p:nvSpPr>
          <p:cNvPr id="3" name="内容占位符 2"/>
          <p:cNvSpPr>
            <a:spLocks noGrp="1"/>
          </p:cNvSpPr>
          <p:nvPr>
            <p:ph idx="1"/>
          </p:nvPr>
        </p:nvSpPr>
        <p:spPr/>
        <p:txBody>
          <a:bodyPr>
            <a:normAutofit/>
          </a:bodyPr>
          <a:lstStyle/>
          <a:p>
            <a:pPr marL="0" indent="0">
              <a:buNone/>
            </a:pPr>
            <a:r>
              <a:rPr lang="zh-CN" altLang="en-US" sz="1600" u="sng" dirty="0">
                <a:latin typeface="Century Schoolbook" charset="0"/>
                <a:ea typeface="Century Schoolbook" charset="0"/>
                <a:cs typeface="Century Schoolbook" charset="0"/>
              </a:rPr>
              <a:t>基于忙碌搜索算法的 </a:t>
            </a:r>
            <a:r>
              <a:rPr lang="en-US" altLang="zh-CN" sz="1600" u="sng" dirty="0">
                <a:latin typeface="Century Schoolbook" charset="0"/>
                <a:ea typeface="Century Schoolbook" charset="0"/>
                <a:cs typeface="Century Schoolbook" charset="0"/>
              </a:rPr>
              <a:t>RGV </a:t>
            </a:r>
            <a:r>
              <a:rPr lang="zh-CN" altLang="en-US" sz="1600" u="sng" dirty="0">
                <a:latin typeface="Century Schoolbook" charset="0"/>
                <a:ea typeface="Century Schoolbook" charset="0"/>
                <a:cs typeface="Century Schoolbook" charset="0"/>
              </a:rPr>
              <a:t>动态调度模型</a:t>
            </a:r>
            <a:r>
              <a:rPr lang="en-US" altLang="zh-CN" sz="1600" dirty="0">
                <a:latin typeface="Century Schoolbook" charset="0"/>
                <a:ea typeface="Century Schoolbook" charset="0"/>
                <a:cs typeface="Century Schoolbook" charset="0"/>
              </a:rPr>
              <a:t>: </a:t>
            </a:r>
            <a:endParaRPr lang="en-US" altLang="zh-CN" sz="1600" dirty="0" smtClean="0">
              <a:latin typeface="Century Schoolbook" charset="0"/>
              <a:ea typeface="Century Schoolbook" charset="0"/>
              <a:cs typeface="Century Schoolbook" charset="0"/>
            </a:endParaRPr>
          </a:p>
          <a:p>
            <a:pPr marL="0" indent="0">
              <a:buNone/>
            </a:pPr>
            <a:r>
              <a:rPr lang="en-US" altLang="zh-CN" sz="1600" dirty="0" smtClean="0">
                <a:solidFill>
                  <a:schemeClr val="tx1">
                    <a:lumMod val="65000"/>
                    <a:lumOff val="35000"/>
                  </a:schemeClr>
                </a:solidFill>
                <a:latin typeface="Century Schoolbook" charset="0"/>
                <a:ea typeface="Century Schoolbook" charset="0"/>
                <a:cs typeface="Century Schoolbook" charset="0"/>
              </a:rPr>
              <a:t>(</a:t>
            </a:r>
            <a:r>
              <a:rPr lang="en-US" altLang="zh-CN" sz="1600" dirty="0">
                <a:solidFill>
                  <a:schemeClr val="tx1">
                    <a:lumMod val="65000"/>
                    <a:lumOff val="35000"/>
                  </a:schemeClr>
                </a:solidFill>
                <a:latin typeface="Century Schoolbook" charset="0"/>
                <a:ea typeface="Century Schoolbook" charset="0"/>
                <a:cs typeface="Century Schoolbook" charset="0"/>
              </a:rPr>
              <a:t>1)</a:t>
            </a:r>
            <a:r>
              <a:rPr lang="zh-CN" altLang="en-US" sz="1600" dirty="0">
                <a:solidFill>
                  <a:schemeClr val="tx1">
                    <a:lumMod val="65000"/>
                    <a:lumOff val="35000"/>
                  </a:schemeClr>
                </a:solidFill>
                <a:latin typeface="Century Schoolbook" charset="0"/>
                <a:ea typeface="Century Schoolbook" charset="0"/>
                <a:cs typeface="Century Schoolbook" charset="0"/>
              </a:rPr>
              <a:t>该模型运行速度快，算法简单有效</a:t>
            </a:r>
            <a:r>
              <a:rPr lang="zh-CN" altLang="en-US" sz="1600" dirty="0" smtClean="0">
                <a:solidFill>
                  <a:schemeClr val="tx1">
                    <a:lumMod val="65000"/>
                    <a:lumOff val="35000"/>
                  </a:schemeClr>
                </a:solidFill>
                <a:latin typeface="Century Schoolbook" charset="0"/>
                <a:ea typeface="Century Schoolbook" charset="0"/>
                <a:cs typeface="Century Schoolbook" charset="0"/>
              </a:rPr>
              <a:t>。</a:t>
            </a:r>
            <a:endParaRPr lang="en-US" altLang="zh-CN" sz="1600" dirty="0">
              <a:solidFill>
                <a:schemeClr val="tx1">
                  <a:lumMod val="65000"/>
                  <a:lumOff val="35000"/>
                </a:schemeClr>
              </a:solidFill>
              <a:latin typeface="Century Schoolbook" charset="0"/>
              <a:ea typeface="Century Schoolbook" charset="0"/>
              <a:cs typeface="Century Schoolbook" charset="0"/>
            </a:endParaRPr>
          </a:p>
          <a:p>
            <a:pPr marL="0" indent="0">
              <a:buNone/>
            </a:pPr>
            <a:r>
              <a:rPr lang="en-US" altLang="zh-CN" sz="1600" dirty="0" smtClean="0">
                <a:solidFill>
                  <a:schemeClr val="tx1">
                    <a:lumMod val="65000"/>
                    <a:lumOff val="35000"/>
                  </a:schemeClr>
                </a:solidFill>
                <a:latin typeface="Century Schoolbook" charset="0"/>
                <a:ea typeface="Century Schoolbook" charset="0"/>
                <a:cs typeface="Century Schoolbook" charset="0"/>
              </a:rPr>
              <a:t>(</a:t>
            </a:r>
            <a:r>
              <a:rPr lang="en-US" altLang="zh-CN" sz="1600" dirty="0">
                <a:solidFill>
                  <a:schemeClr val="tx1">
                    <a:lumMod val="65000"/>
                    <a:lumOff val="35000"/>
                  </a:schemeClr>
                </a:solidFill>
                <a:latin typeface="Century Schoolbook" charset="0"/>
                <a:ea typeface="Century Schoolbook" charset="0"/>
                <a:cs typeface="Century Schoolbook" charset="0"/>
              </a:rPr>
              <a:t>2)</a:t>
            </a:r>
            <a:r>
              <a:rPr lang="zh-CN" altLang="en-US" sz="1600" dirty="0">
                <a:solidFill>
                  <a:schemeClr val="tx1">
                    <a:lumMod val="65000"/>
                    <a:lumOff val="35000"/>
                  </a:schemeClr>
                </a:solidFill>
                <a:latin typeface="Century Schoolbook" charset="0"/>
                <a:ea typeface="Century Schoolbook" charset="0"/>
                <a:cs typeface="Century Schoolbook" charset="0"/>
              </a:rPr>
              <a:t>不需</a:t>
            </a:r>
            <a:r>
              <a:rPr lang="zh-CN" altLang="en-US" sz="1600" dirty="0" smtClean="0">
                <a:solidFill>
                  <a:schemeClr val="tx1">
                    <a:lumMod val="65000"/>
                    <a:lumOff val="35000"/>
                  </a:schemeClr>
                </a:solidFill>
                <a:latin typeface="Century Schoolbook" charset="0"/>
                <a:ea typeface="Century Schoolbook" charset="0"/>
                <a:cs typeface="Century Schoolbook" charset="0"/>
              </a:rPr>
              <a:t>考虑超参数（</a:t>
            </a:r>
            <a:r>
              <a:rPr lang="en-US" altLang="zh-CN" sz="1600" dirty="0" smtClean="0">
                <a:solidFill>
                  <a:schemeClr val="tx1">
                    <a:lumMod val="65000"/>
                    <a:lumOff val="35000"/>
                  </a:schemeClr>
                </a:solidFill>
                <a:latin typeface="Century Schoolbook" charset="0"/>
                <a:ea typeface="Century Schoolbook" charset="0"/>
                <a:cs typeface="Century Schoolbook" charset="0"/>
              </a:rPr>
              <a:t>Hyper-parameter</a:t>
            </a:r>
            <a:r>
              <a:rPr lang="zh-CN" altLang="en-US" sz="1600" dirty="0" smtClean="0">
                <a:solidFill>
                  <a:schemeClr val="tx1">
                    <a:lumMod val="65000"/>
                    <a:lumOff val="35000"/>
                  </a:schemeClr>
                </a:solidFill>
                <a:latin typeface="Century Schoolbook" charset="0"/>
                <a:ea typeface="Century Schoolbook" charset="0"/>
                <a:cs typeface="Century Schoolbook" charset="0"/>
              </a:rPr>
              <a:t>）的问题</a:t>
            </a:r>
            <a:endParaRPr lang="en-US" altLang="zh-CN" sz="1600" dirty="0" smtClean="0">
              <a:solidFill>
                <a:schemeClr val="tx1">
                  <a:lumMod val="65000"/>
                  <a:lumOff val="35000"/>
                </a:schemeClr>
              </a:solidFill>
              <a:latin typeface="Century Schoolbook" charset="0"/>
              <a:ea typeface="Century Schoolbook" charset="0"/>
              <a:cs typeface="Century Schoolbook" charset="0"/>
            </a:endParaRPr>
          </a:p>
          <a:p>
            <a:pPr marL="0" indent="0">
              <a:buNone/>
            </a:pPr>
            <a:r>
              <a:rPr lang="en-US" altLang="zh-CN" sz="1600" dirty="0" smtClean="0">
                <a:solidFill>
                  <a:schemeClr val="tx1">
                    <a:lumMod val="65000"/>
                    <a:lumOff val="35000"/>
                  </a:schemeClr>
                </a:solidFill>
                <a:latin typeface="Century Schoolbook" charset="0"/>
                <a:ea typeface="Century Schoolbook" charset="0"/>
                <a:cs typeface="Century Schoolbook" charset="0"/>
              </a:rPr>
              <a:t>(</a:t>
            </a:r>
            <a:r>
              <a:rPr lang="en-US" altLang="zh-CN" sz="1600" dirty="0">
                <a:solidFill>
                  <a:schemeClr val="tx1">
                    <a:lumMod val="65000"/>
                    <a:lumOff val="35000"/>
                  </a:schemeClr>
                </a:solidFill>
                <a:latin typeface="Century Schoolbook" charset="0"/>
                <a:ea typeface="Century Schoolbook" charset="0"/>
                <a:cs typeface="Century Schoolbook" charset="0"/>
              </a:rPr>
              <a:t>3)</a:t>
            </a:r>
            <a:r>
              <a:rPr lang="zh-CN" altLang="en-US" sz="1600" dirty="0">
                <a:solidFill>
                  <a:schemeClr val="tx1">
                    <a:lumMod val="65000"/>
                    <a:lumOff val="35000"/>
                  </a:schemeClr>
                </a:solidFill>
                <a:latin typeface="Century Schoolbook" charset="0"/>
                <a:ea typeface="Century Schoolbook" charset="0"/>
                <a:cs typeface="Century Schoolbook" charset="0"/>
              </a:rPr>
              <a:t>该模型采用面对对象的有限状态机编程方法，对 </a:t>
            </a:r>
            <a:r>
              <a:rPr lang="en-US" altLang="zh-CN" sz="1600" dirty="0">
                <a:solidFill>
                  <a:schemeClr val="tx1">
                    <a:lumMod val="65000"/>
                    <a:lumOff val="35000"/>
                  </a:schemeClr>
                </a:solidFill>
                <a:latin typeface="Century Schoolbook" charset="0"/>
                <a:ea typeface="Century Schoolbook" charset="0"/>
                <a:cs typeface="Century Schoolbook" charset="0"/>
              </a:rPr>
              <a:t>RGV </a:t>
            </a:r>
            <a:r>
              <a:rPr lang="zh-CN" altLang="en-US" sz="1600" dirty="0">
                <a:solidFill>
                  <a:schemeClr val="tx1">
                    <a:lumMod val="65000"/>
                    <a:lumOff val="35000"/>
                  </a:schemeClr>
                </a:solidFill>
                <a:latin typeface="Century Schoolbook" charset="0"/>
                <a:ea typeface="Century Schoolbook" charset="0"/>
                <a:cs typeface="Century Schoolbook" charset="0"/>
              </a:rPr>
              <a:t>与 </a:t>
            </a:r>
            <a:r>
              <a:rPr lang="en-US" altLang="zh-CN" sz="1600" dirty="0">
                <a:solidFill>
                  <a:schemeClr val="tx1">
                    <a:lumMod val="65000"/>
                    <a:lumOff val="35000"/>
                  </a:schemeClr>
                </a:solidFill>
                <a:latin typeface="Century Schoolbook" charset="0"/>
                <a:ea typeface="Century Schoolbook" charset="0"/>
                <a:cs typeface="Century Schoolbook" charset="0"/>
              </a:rPr>
              <a:t>CNC </a:t>
            </a:r>
            <a:r>
              <a:rPr lang="zh-CN" altLang="en-US" sz="1600" dirty="0">
                <a:solidFill>
                  <a:schemeClr val="tx1">
                    <a:lumMod val="65000"/>
                    <a:lumOff val="35000"/>
                  </a:schemeClr>
                </a:solidFill>
                <a:latin typeface="Century Schoolbook" charset="0"/>
                <a:ea typeface="Century Schoolbook" charset="0"/>
                <a:cs typeface="Century Schoolbook" charset="0"/>
              </a:rPr>
              <a:t>的状态</a:t>
            </a:r>
            <a:r>
              <a:rPr lang="zh-CN" altLang="en-US" sz="1600" dirty="0" smtClean="0">
                <a:solidFill>
                  <a:schemeClr val="tx1">
                    <a:lumMod val="65000"/>
                    <a:lumOff val="35000"/>
                  </a:schemeClr>
                </a:solidFill>
                <a:latin typeface="Century Schoolbook" charset="0"/>
                <a:ea typeface="Century Schoolbook" charset="0"/>
                <a:cs typeface="Century Schoolbook" charset="0"/>
              </a:rPr>
              <a:t>进行</a:t>
            </a:r>
            <a:r>
              <a:rPr lang="zh-CN" altLang="en-US" sz="1600" dirty="0">
                <a:solidFill>
                  <a:schemeClr val="tx1">
                    <a:lumMod val="65000"/>
                    <a:lumOff val="35000"/>
                  </a:schemeClr>
                </a:solidFill>
                <a:latin typeface="Century Schoolbook" charset="0"/>
                <a:ea typeface="Century Schoolbook" charset="0"/>
                <a:cs typeface="Century Schoolbook" charset="0"/>
              </a:rPr>
              <a:t>描述，产生状态到事件变迁的映射，可以结合事件驱动策略，实时更新系统</a:t>
            </a:r>
            <a:r>
              <a:rPr lang="zh-CN" altLang="en-US" sz="1600" dirty="0" smtClean="0">
                <a:solidFill>
                  <a:schemeClr val="tx1">
                    <a:lumMod val="65000"/>
                    <a:lumOff val="35000"/>
                  </a:schemeClr>
                </a:solidFill>
                <a:latin typeface="Century Schoolbook" charset="0"/>
                <a:ea typeface="Century Schoolbook" charset="0"/>
                <a:cs typeface="Century Schoolbook" charset="0"/>
              </a:rPr>
              <a:t>状态</a:t>
            </a:r>
            <a:r>
              <a:rPr lang="zh-CN" altLang="en-US" sz="1600" dirty="0">
                <a:solidFill>
                  <a:schemeClr val="tx1">
                    <a:lumMod val="65000"/>
                    <a:lumOff val="35000"/>
                  </a:schemeClr>
                </a:solidFill>
                <a:latin typeface="Century Schoolbook" charset="0"/>
                <a:ea typeface="Century Schoolbook" charset="0"/>
                <a:cs typeface="Century Schoolbook" charset="0"/>
              </a:rPr>
              <a:t>，使得模型的决策动态性更优良。 </a:t>
            </a:r>
          </a:p>
          <a:p>
            <a:pPr marL="0" indent="0">
              <a:buNone/>
            </a:pPr>
            <a:r>
              <a:rPr lang="en-US" altLang="zh-CN" sz="1600" dirty="0">
                <a:solidFill>
                  <a:schemeClr val="tx1">
                    <a:lumMod val="65000"/>
                    <a:lumOff val="35000"/>
                  </a:schemeClr>
                </a:solidFill>
                <a:latin typeface="Century Schoolbook" charset="0"/>
                <a:ea typeface="Century Schoolbook" charset="0"/>
                <a:cs typeface="Century Schoolbook" charset="0"/>
              </a:rPr>
              <a:t>(4)</a:t>
            </a:r>
            <a:r>
              <a:rPr lang="zh-CN" altLang="en-US" sz="1600" dirty="0">
                <a:solidFill>
                  <a:schemeClr val="tx1">
                    <a:lumMod val="65000"/>
                    <a:lumOff val="35000"/>
                  </a:schemeClr>
                </a:solidFill>
                <a:latin typeface="Century Schoolbook" charset="0"/>
                <a:ea typeface="Century Schoolbook" charset="0"/>
                <a:cs typeface="Century Schoolbook" charset="0"/>
              </a:rPr>
              <a:t>该模型不仅考虑系统本身的既定参数制定最优调度策略，还可以</a:t>
            </a:r>
            <a:r>
              <a:rPr lang="zh-CN" altLang="en-US" sz="1600" dirty="0" smtClean="0">
                <a:solidFill>
                  <a:schemeClr val="tx1">
                    <a:lumMod val="65000"/>
                    <a:lumOff val="35000"/>
                  </a:schemeClr>
                </a:solidFill>
                <a:latin typeface="Century Schoolbook" charset="0"/>
                <a:ea typeface="Century Schoolbook" charset="0"/>
                <a:cs typeface="Century Schoolbook" charset="0"/>
              </a:rPr>
              <a:t>考虑生产加工时 </a:t>
            </a:r>
            <a:r>
              <a:rPr lang="en-US" altLang="zh-CN" sz="1600" dirty="0" smtClean="0">
                <a:solidFill>
                  <a:schemeClr val="tx1">
                    <a:lumMod val="65000"/>
                    <a:lumOff val="35000"/>
                  </a:schemeClr>
                </a:solidFill>
                <a:latin typeface="Century Schoolbook" charset="0"/>
                <a:ea typeface="Century Schoolbook" charset="0"/>
                <a:cs typeface="Century Schoolbook" charset="0"/>
              </a:rPr>
              <a:t>CNC </a:t>
            </a:r>
            <a:r>
              <a:rPr lang="zh-CN" altLang="en-US" sz="1600" dirty="0">
                <a:solidFill>
                  <a:schemeClr val="tx1">
                    <a:lumMod val="65000"/>
                    <a:lumOff val="35000"/>
                  </a:schemeClr>
                </a:solidFill>
                <a:latin typeface="Century Schoolbook" charset="0"/>
                <a:ea typeface="Century Schoolbook" charset="0"/>
                <a:cs typeface="Century Schoolbook" charset="0"/>
              </a:rPr>
              <a:t>故障情况，更接近真实的生产系统的生产环境。 </a:t>
            </a:r>
          </a:p>
          <a:p>
            <a:pPr marL="0" indent="0">
              <a:buNone/>
            </a:pPr>
            <a:endParaRPr lang="en-US" altLang="zh-CN" sz="1600" dirty="0" smtClean="0">
              <a:latin typeface="Century Schoolbook" charset="0"/>
              <a:ea typeface="Century Schoolbook" charset="0"/>
              <a:cs typeface="Century Schoolbook" charset="0"/>
            </a:endParaRPr>
          </a:p>
          <a:p>
            <a:pPr marL="0" indent="0">
              <a:buNone/>
            </a:pPr>
            <a:r>
              <a:rPr lang="zh-CN" altLang="en-US" sz="1600" u="sng" dirty="0" smtClean="0">
                <a:latin typeface="Century Schoolbook" charset="0"/>
                <a:ea typeface="Century Schoolbook" charset="0"/>
                <a:cs typeface="Century Schoolbook" charset="0"/>
              </a:rPr>
              <a:t>基于</a:t>
            </a:r>
            <a:r>
              <a:rPr lang="zh-CN" altLang="en-US" sz="1600" u="sng" dirty="0">
                <a:latin typeface="Century Schoolbook" charset="0"/>
                <a:ea typeface="Century Schoolbook" charset="0"/>
                <a:cs typeface="Century Schoolbook" charset="0"/>
              </a:rPr>
              <a:t>模拟遗传退火算法</a:t>
            </a:r>
            <a:r>
              <a:rPr lang="zh-CN" altLang="en-US" sz="1600" dirty="0">
                <a:latin typeface="Century Schoolbook" charset="0"/>
                <a:ea typeface="Century Schoolbook" charset="0"/>
                <a:cs typeface="Century Schoolbook" charset="0"/>
              </a:rPr>
              <a:t>的 </a:t>
            </a:r>
            <a:r>
              <a:rPr lang="en-US" altLang="zh-CN" sz="1600" dirty="0">
                <a:latin typeface="Century Schoolbook" charset="0"/>
                <a:ea typeface="Century Schoolbook" charset="0"/>
                <a:cs typeface="Century Schoolbook" charset="0"/>
              </a:rPr>
              <a:t>RGV </a:t>
            </a:r>
            <a:r>
              <a:rPr lang="zh-CN" altLang="en-US" sz="1600" dirty="0">
                <a:latin typeface="Century Schoolbook" charset="0"/>
                <a:ea typeface="Century Schoolbook" charset="0"/>
                <a:cs typeface="Century Schoolbook" charset="0"/>
              </a:rPr>
              <a:t>动态调度模型可以对全局搜索，以局部最优</a:t>
            </a:r>
            <a:r>
              <a:rPr lang="zh-CN" altLang="en-US" sz="1600" dirty="0" smtClean="0">
                <a:latin typeface="Century Schoolbook" charset="0"/>
                <a:ea typeface="Century Schoolbook" charset="0"/>
                <a:cs typeface="Century Schoolbook" charset="0"/>
              </a:rPr>
              <a:t>解收敛</a:t>
            </a:r>
            <a:r>
              <a:rPr lang="zh-CN" altLang="en-US" sz="1600" dirty="0">
                <a:latin typeface="Century Schoolbook" charset="0"/>
                <a:ea typeface="Century Schoolbook" charset="0"/>
                <a:cs typeface="Century Schoolbook" charset="0"/>
              </a:rPr>
              <a:t>趋近于全局最优解，在理论上具有先进性。 </a:t>
            </a:r>
          </a:p>
          <a:p>
            <a:pPr marL="0" indent="0" defTabSz="914400">
              <a:lnSpc>
                <a:spcPct val="100000"/>
              </a:lnSpc>
              <a:spcBef>
                <a:spcPts val="0"/>
              </a:spcBef>
              <a:buNone/>
            </a:pPr>
            <a:endParaRPr kumimoji="1" lang="zh-CN" altLang="en-US" sz="1600" dirty="0">
              <a:latin typeface="Century Schoolbook" charset="0"/>
              <a:ea typeface="Century Schoolbook" charset="0"/>
              <a:cs typeface="Century Schoolbook" charset="0"/>
            </a:endParaRPr>
          </a:p>
        </p:txBody>
      </p:sp>
    </p:spTree>
    <p:extLst>
      <p:ext uri="{BB962C8B-B14F-4D97-AF65-F5344CB8AC3E}">
        <p14:creationId xmlns:p14="http://schemas.microsoft.com/office/powerpoint/2010/main" val="31200362"/>
      </p:ext>
    </p:extLst>
  </p:cSld>
  <p:clrMapOvr>
    <a:masterClrMapping/>
  </p:clrMapOvr>
  <p:transition spd="slow">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缺点</a:t>
            </a:r>
            <a:endParaRPr kumimoji="1" lang="zh-CN" altLang="en-US" dirty="0"/>
          </a:p>
        </p:txBody>
      </p:sp>
      <p:sp>
        <p:nvSpPr>
          <p:cNvPr id="3" name="内容占位符 2"/>
          <p:cNvSpPr>
            <a:spLocks noGrp="1"/>
          </p:cNvSpPr>
          <p:nvPr>
            <p:ph idx="1"/>
          </p:nvPr>
        </p:nvSpPr>
        <p:spPr/>
        <p:txBody>
          <a:bodyPr>
            <a:normAutofit/>
          </a:bodyPr>
          <a:lstStyle/>
          <a:p>
            <a:pPr marL="0" lvl="0" indent="0" defTabSz="914400">
              <a:lnSpc>
                <a:spcPct val="100000"/>
              </a:lnSpc>
              <a:spcBef>
                <a:spcPts val="0"/>
              </a:spcBef>
              <a:buNone/>
            </a:pPr>
            <a:r>
              <a:rPr kumimoji="1" lang="zh-CN" altLang="en-US" sz="1600" u="sng" dirty="0"/>
              <a:t>基于忙碌搜索算法</a:t>
            </a:r>
            <a:r>
              <a:rPr kumimoji="1" lang="zh-CN" altLang="en-US" sz="1600" dirty="0"/>
              <a:t>的 </a:t>
            </a:r>
            <a:r>
              <a:rPr kumimoji="1" lang="en-US" altLang="zh-CN" sz="1600" dirty="0"/>
              <a:t>RGV </a:t>
            </a:r>
            <a:r>
              <a:rPr kumimoji="1" lang="zh-CN" altLang="en-US" sz="1600" dirty="0"/>
              <a:t>动态调度模型需在诸多理想化条件下进行建模与 仿真，且为了保证模型的动态性，必定会造成决策的短视，即只考虑未来有限</a:t>
            </a:r>
            <a:r>
              <a:rPr kumimoji="1" lang="zh-CN" altLang="en-US" sz="1600" dirty="0" smtClean="0"/>
              <a:t>步的</a:t>
            </a:r>
            <a:r>
              <a:rPr kumimoji="1" lang="zh-CN" altLang="en-US" sz="1600" dirty="0"/>
              <a:t>决策</a:t>
            </a:r>
            <a:r>
              <a:rPr kumimoji="1" lang="zh-CN" altLang="en-US" sz="1600" dirty="0" smtClean="0"/>
              <a:t>。</a:t>
            </a:r>
            <a:endParaRPr kumimoji="1" lang="en-US" altLang="zh-CN" sz="1600" dirty="0" smtClean="0"/>
          </a:p>
          <a:p>
            <a:pPr marL="0" lvl="0" indent="0" defTabSz="914400">
              <a:lnSpc>
                <a:spcPct val="100000"/>
              </a:lnSpc>
              <a:spcBef>
                <a:spcPts val="0"/>
              </a:spcBef>
              <a:buNone/>
            </a:pPr>
            <a:endParaRPr kumimoji="1" lang="en-US" altLang="zh-CN" sz="1600" dirty="0"/>
          </a:p>
          <a:p>
            <a:pPr marL="0" lvl="0" indent="0" defTabSz="914400">
              <a:lnSpc>
                <a:spcPct val="100000"/>
              </a:lnSpc>
              <a:spcBef>
                <a:spcPts val="0"/>
              </a:spcBef>
              <a:buNone/>
            </a:pPr>
            <a:r>
              <a:rPr kumimoji="1" lang="zh-CN" altLang="en-US" sz="1600" u="sng" dirty="0" smtClean="0"/>
              <a:t>基于</a:t>
            </a:r>
            <a:r>
              <a:rPr kumimoji="1" lang="zh-CN" altLang="en-US" sz="1600" u="sng" dirty="0"/>
              <a:t>模拟遗传退火算法</a:t>
            </a:r>
            <a:r>
              <a:rPr kumimoji="1" lang="zh-CN" altLang="en-US" sz="1600" dirty="0"/>
              <a:t>的 </a:t>
            </a:r>
            <a:r>
              <a:rPr kumimoji="1" lang="en-US" altLang="zh-CN" sz="1600" dirty="0"/>
              <a:t>RGV </a:t>
            </a:r>
            <a:r>
              <a:rPr kumimoji="1" lang="zh-CN" altLang="en-US" sz="1600" dirty="0"/>
              <a:t>动态调度模型算法复杂度大，计算量大，</a:t>
            </a:r>
            <a:r>
              <a:rPr kumimoji="1" lang="zh-CN" altLang="en-US" sz="1600" dirty="0" smtClean="0"/>
              <a:t>预先输入</a:t>
            </a:r>
            <a:r>
              <a:rPr kumimoji="1" lang="zh-CN" altLang="en-US" sz="1600" dirty="0"/>
              <a:t>参数较多，对于故障等干扰应对性差，随机性强，难以产生令人满意的值</a:t>
            </a:r>
            <a:r>
              <a:rPr kumimoji="1" lang="zh-CN" altLang="en-US" sz="1600" dirty="0" smtClean="0"/>
              <a:t>。特别在发生故障的情况，画上大量时间进行计算，本身也会拉低生产效率。</a:t>
            </a:r>
            <a:endParaRPr kumimoji="1" lang="zh-CN" altLang="en-US" sz="1600" dirty="0"/>
          </a:p>
        </p:txBody>
      </p:sp>
    </p:spTree>
    <p:extLst>
      <p:ext uri="{BB962C8B-B14F-4D97-AF65-F5344CB8AC3E}">
        <p14:creationId xmlns:p14="http://schemas.microsoft.com/office/powerpoint/2010/main" val="16039750"/>
      </p:ext>
    </p:extLst>
  </p:cSld>
  <p:clrMapOvr>
    <a:masterClrMapping/>
  </p:clrMapOvr>
  <p:transition spd="slow">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0"/>
          <p:cNvSpPr>
            <a:spLocks noChangeArrowheads="1"/>
          </p:cNvSpPr>
          <p:nvPr/>
        </p:nvSpPr>
        <p:spPr bwMode="auto">
          <a:xfrm>
            <a:off x="1662113" y="1833273"/>
            <a:ext cx="7481887" cy="1504766"/>
          </a:xfrm>
          <a:prstGeom prst="rect">
            <a:avLst/>
          </a:prstGeom>
          <a:solidFill>
            <a:schemeClr val="bg2">
              <a:lumMod val="90000"/>
              <a:alpha val="20000"/>
            </a:schemeClr>
          </a:solidFill>
          <a:ln>
            <a:noFill/>
          </a:ln>
          <a:effectLst/>
        </p:spPr>
        <p:txBody>
          <a:bodyPr wrap="none" anchor="ctr"/>
          <a:lstStyle/>
          <a:p>
            <a:endParaRPr lang="zh-CN" altLang="en-US"/>
          </a:p>
        </p:txBody>
      </p:sp>
      <p:sp>
        <p:nvSpPr>
          <p:cNvPr id="3" name="Freeform 34"/>
          <p:cNvSpPr/>
          <p:nvPr/>
        </p:nvSpPr>
        <p:spPr bwMode="auto">
          <a:xfrm>
            <a:off x="2" y="1819368"/>
            <a:ext cx="4103747" cy="1504766"/>
          </a:xfrm>
          <a:custGeom>
            <a:avLst/>
            <a:gdLst/>
            <a:ahLst/>
            <a:cxnLst/>
            <a:rect l="l" t="t" r="r" b="b"/>
            <a:pathLst>
              <a:path w="4103747" h="1504766">
                <a:moveTo>
                  <a:pt x="0" y="0"/>
                </a:moveTo>
                <a:cubicBezTo>
                  <a:pt x="442960" y="0"/>
                  <a:pt x="1380722" y="0"/>
                  <a:pt x="3365993" y="0"/>
                </a:cubicBezTo>
                <a:cubicBezTo>
                  <a:pt x="3759462" y="0"/>
                  <a:pt x="4103747" y="345356"/>
                  <a:pt x="4103747" y="764717"/>
                </a:cubicBezTo>
                <a:cubicBezTo>
                  <a:pt x="4103747" y="1159410"/>
                  <a:pt x="3759462" y="1504766"/>
                  <a:pt x="3365993" y="1504766"/>
                </a:cubicBezTo>
                <a:cubicBezTo>
                  <a:pt x="3365993" y="1504766"/>
                  <a:pt x="3365993" y="1504766"/>
                  <a:pt x="0" y="1504766"/>
                </a:cubicBezTo>
                <a:close/>
              </a:path>
            </a:pathLst>
          </a:custGeom>
          <a:solidFill>
            <a:schemeClr val="accent2"/>
          </a:solidFill>
          <a:ln>
            <a:noFill/>
          </a:ln>
        </p:spPr>
        <p:txBody>
          <a:bodyPr/>
          <a:lstStyle/>
          <a:p>
            <a:endParaRPr lang="zh-CN" altLang="en-US"/>
          </a:p>
        </p:txBody>
      </p:sp>
      <p:sp>
        <p:nvSpPr>
          <p:cNvPr id="4" name="矩形 3"/>
          <p:cNvSpPr/>
          <p:nvPr/>
        </p:nvSpPr>
        <p:spPr>
          <a:xfrm>
            <a:off x="4572560" y="2290447"/>
            <a:ext cx="1511952" cy="323165"/>
          </a:xfrm>
          <a:prstGeom prst="rect">
            <a:avLst/>
          </a:prstGeom>
        </p:spPr>
        <p:txBody>
          <a:bodyPr wrap="none">
            <a:spAutoFit/>
          </a:bodyPr>
          <a:lstStyle/>
          <a:p>
            <a:pPr marL="171450" indent="-171450">
              <a:lnSpc>
                <a:spcPct val="150000"/>
              </a:lnSpc>
              <a:buFont typeface="Wingdings" pitchFamily="2" charset="2"/>
              <a:buChar char="ü"/>
            </a:pPr>
            <a:r>
              <a:rPr lang="zh-CN" altLang="en-US" sz="1000" dirty="0" smtClean="0">
                <a:ln w="6350">
                  <a:noFill/>
                </a:ln>
                <a:solidFill>
                  <a:schemeClr val="bg1">
                    <a:lumMod val="50000"/>
                  </a:schemeClr>
                </a:solidFill>
                <a:latin typeface="Impact" pitchFamily="34" charset="0"/>
                <a:ea typeface="微软雅黑" pitchFamily="34" charset="-122"/>
              </a:rPr>
              <a:t>数学建模的一些建议</a:t>
            </a:r>
            <a:endParaRPr lang="zh-CN" altLang="en-US" sz="1000" dirty="0">
              <a:ln w="6350">
                <a:noFill/>
              </a:ln>
              <a:solidFill>
                <a:schemeClr val="bg1">
                  <a:lumMod val="50000"/>
                </a:schemeClr>
              </a:solidFill>
              <a:latin typeface="Impact" pitchFamily="34" charset="0"/>
              <a:ea typeface="微软雅黑" pitchFamily="34" charset="-122"/>
            </a:endParaRPr>
          </a:p>
        </p:txBody>
      </p:sp>
      <p:sp>
        <p:nvSpPr>
          <p:cNvPr id="5" name="矩形 4"/>
          <p:cNvSpPr/>
          <p:nvPr/>
        </p:nvSpPr>
        <p:spPr>
          <a:xfrm>
            <a:off x="4572558" y="1890337"/>
            <a:ext cx="2951770" cy="400110"/>
          </a:xfrm>
          <a:prstGeom prst="rect">
            <a:avLst/>
          </a:prstGeom>
        </p:spPr>
        <p:txBody>
          <a:bodyPr wrap="square">
            <a:spAutoFit/>
          </a:bodyPr>
          <a:lstStyle/>
          <a:p>
            <a:r>
              <a:rPr lang="zh-CN" altLang="en-US" sz="2000" b="1" dirty="0" smtClean="0">
                <a:ln w="6350">
                  <a:noFill/>
                </a:ln>
                <a:latin typeface="Impact" pitchFamily="34" charset="0"/>
                <a:ea typeface="微软雅黑" pitchFamily="34" charset="-122"/>
              </a:rPr>
              <a:t>模法是如何炼成的</a:t>
            </a:r>
            <a:endParaRPr lang="zh-CN" altLang="en-US" sz="2000" b="1" dirty="0">
              <a:ln w="6350">
                <a:noFill/>
              </a:ln>
              <a:latin typeface="Impact" pitchFamily="34" charset="0"/>
              <a:ea typeface="微软雅黑" pitchFamily="34" charset="-122"/>
            </a:endParaRPr>
          </a:p>
        </p:txBody>
      </p:sp>
      <p:grpSp>
        <p:nvGrpSpPr>
          <p:cNvPr id="6" name="组合 5"/>
          <p:cNvGrpSpPr/>
          <p:nvPr/>
        </p:nvGrpSpPr>
        <p:grpSpPr>
          <a:xfrm>
            <a:off x="2725702" y="1943452"/>
            <a:ext cx="1279612" cy="1282202"/>
            <a:chOff x="2725702" y="1943451"/>
            <a:chExt cx="1279612" cy="1282202"/>
          </a:xfrm>
        </p:grpSpPr>
        <p:sp>
          <p:nvSpPr>
            <p:cNvPr id="7" name="Oval 35"/>
            <p:cNvSpPr>
              <a:spLocks noChangeArrowheads="1"/>
            </p:cNvSpPr>
            <p:nvPr/>
          </p:nvSpPr>
          <p:spPr bwMode="auto">
            <a:xfrm>
              <a:off x="2725702" y="1943451"/>
              <a:ext cx="1279612" cy="1282202"/>
            </a:xfrm>
            <a:prstGeom prst="ellipse">
              <a:avLst/>
            </a:prstGeom>
            <a:solidFill>
              <a:schemeClr val="bg2"/>
            </a:solidFill>
            <a:ln>
              <a:noFill/>
            </a:ln>
          </p:spPr>
          <p:txBody>
            <a:bodyPr/>
            <a:lstStyle/>
            <a:p>
              <a:endParaRPr lang="zh-CN" altLang="en-US"/>
            </a:p>
          </p:txBody>
        </p:sp>
        <p:sp>
          <p:nvSpPr>
            <p:cNvPr id="8" name="Freeform 9"/>
            <p:cNvSpPr>
              <a:spLocks noEditPoints="1"/>
            </p:cNvSpPr>
            <p:nvPr/>
          </p:nvSpPr>
          <p:spPr bwMode="auto">
            <a:xfrm>
              <a:off x="3092898" y="2389605"/>
              <a:ext cx="557090" cy="3629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rgbClr val="FF9101"/>
            </a:solidFill>
            <a:ln>
              <a:noFill/>
            </a:ln>
          </p:spPr>
          <p:txBody>
            <a:bodyPr vert="horz" wrap="square" lIns="91440" tIns="45720" rIns="91440" bIns="45720" numCol="1" anchor="t" anchorCtr="0" compatLnSpc="1"/>
            <a:lstStyle/>
            <a:p>
              <a:endParaRPr lang="zh-CN" altLang="en-US"/>
            </a:p>
          </p:txBody>
        </p:sp>
      </p:grpSp>
    </p:spTree>
    <p:extLst>
      <p:ext uri="{BB962C8B-B14F-4D97-AF65-F5344CB8AC3E}">
        <p14:creationId xmlns:p14="http://schemas.microsoft.com/office/powerpoint/2010/main" val="10021829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additive="base">
                                        <p:cTn id="10" dur="500" fill="hold"/>
                                        <p:tgtEl>
                                          <p:spTgt spid="3"/>
                                        </p:tgtEl>
                                        <p:attrNameLst>
                                          <p:attrName>ppt_x</p:attrName>
                                        </p:attrNameLst>
                                      </p:cBhvr>
                                      <p:tavLst>
                                        <p:tav tm="0">
                                          <p:val>
                                            <p:strVal val="0-#ppt_w/2"/>
                                          </p:val>
                                        </p:tav>
                                        <p:tav tm="100000">
                                          <p:val>
                                            <p:strVal val="#ppt_x"/>
                                          </p:val>
                                        </p:tav>
                                      </p:tavLst>
                                    </p:anim>
                                    <p:anim calcmode="lin" valueType="num">
                                      <p:cBhvr additive="base">
                                        <p:cTn id="11" dur="500" fill="hold"/>
                                        <p:tgtEl>
                                          <p:spTgt spid="3"/>
                                        </p:tgtEl>
                                        <p:attrNameLst>
                                          <p:attrName>ppt_y</p:attrName>
                                        </p:attrNameLst>
                                      </p:cBhvr>
                                      <p:tavLst>
                                        <p:tav tm="0">
                                          <p:val>
                                            <p:strVal val="#ppt_y"/>
                                          </p:val>
                                        </p:tav>
                                        <p:tav tm="100000">
                                          <p:val>
                                            <p:strVal val="#ppt_y"/>
                                          </p:val>
                                        </p:tav>
                                      </p:tavLst>
                                    </p:anim>
                                  </p:childTnLst>
                                </p:cTn>
                              </p:par>
                              <p:par>
                                <p:cTn id="12" presetID="53" presetClass="entr" presetSubtype="16"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par>
                                <p:cTn id="17" presetID="42"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年轻模法师的建议：</a:t>
            </a:r>
            <a:endParaRPr kumimoji="1" lang="zh-CN" altLang="en-US" dirty="0"/>
          </a:p>
        </p:txBody>
      </p:sp>
      <p:sp>
        <p:nvSpPr>
          <p:cNvPr id="3" name="内容占位符 2"/>
          <p:cNvSpPr>
            <a:spLocks noGrp="1"/>
          </p:cNvSpPr>
          <p:nvPr>
            <p:ph idx="1"/>
          </p:nvPr>
        </p:nvSpPr>
        <p:spPr>
          <a:xfrm>
            <a:off x="628650" y="1268016"/>
            <a:ext cx="7886700" cy="3364707"/>
          </a:xfrm>
        </p:spPr>
        <p:txBody>
          <a:bodyPr>
            <a:normAutofit fontScale="92500" lnSpcReduction="10000"/>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b="1" dirty="0" smtClean="0">
                <a:latin typeface="Century Schoolbook" charset="0"/>
                <a:ea typeface="Century Schoolbook" charset="0"/>
                <a:cs typeface="Century Schoolbook" charset="0"/>
              </a:rPr>
              <a:t>段位：</a:t>
            </a:r>
            <a:endParaRPr kumimoji="1" lang="en-US" altLang="zh-CN" b="1" dirty="0" smtClean="0">
              <a:latin typeface="Century Schoolbook" charset="0"/>
              <a:ea typeface="Century Schoolbook" charset="0"/>
              <a:cs typeface="Century Schoolbook"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dirty="0" smtClean="0">
                <a:latin typeface="Century Schoolbook" charset="0"/>
                <a:ea typeface="Century Schoolbook" charset="0"/>
                <a:cs typeface="Century Schoolbook" charset="0"/>
              </a:rPr>
              <a:t>本科大二（</a:t>
            </a:r>
            <a:r>
              <a:rPr kumimoji="1" lang="en-US" altLang="zh-CN" sz="1800" dirty="0" smtClean="0">
                <a:latin typeface="Century Schoolbook" charset="0"/>
                <a:ea typeface="Century Schoolbook" charset="0"/>
                <a:cs typeface="Century Schoolbook" charset="0"/>
              </a:rPr>
              <a:t>17</a:t>
            </a:r>
            <a:r>
              <a:rPr kumimoji="1" lang="zh-CN" altLang="en-US" sz="1800" dirty="0" smtClean="0">
                <a:latin typeface="Century Schoolbook" charset="0"/>
                <a:ea typeface="Century Schoolbook" charset="0"/>
                <a:cs typeface="Century Schoolbook" charset="0"/>
              </a:rPr>
              <a:t>级），学习了一年的模法，主要负责建模和编程，在连续型（</a:t>
            </a:r>
            <a:r>
              <a:rPr kumimoji="1" lang="en-US" altLang="zh-CN" sz="1800" dirty="0" smtClean="0">
                <a:latin typeface="Century Schoolbook" charset="0"/>
                <a:ea typeface="Century Schoolbook" charset="0"/>
                <a:cs typeface="Century Schoolbook" charset="0"/>
              </a:rPr>
              <a:t>especially</a:t>
            </a:r>
            <a:r>
              <a:rPr kumimoji="1" lang="zh-CN" altLang="en-US" sz="1800" dirty="0" smtClean="0">
                <a:latin typeface="Century Schoolbook" charset="0"/>
                <a:ea typeface="Century Schoolbook" charset="0"/>
                <a:cs typeface="Century Schoolbook" charset="0"/>
              </a:rPr>
              <a:t> </a:t>
            </a:r>
            <a:r>
              <a:rPr kumimoji="1" lang="en-US" altLang="zh-CN" sz="1800" dirty="0" smtClean="0">
                <a:latin typeface="Century Schoolbook" charset="0"/>
                <a:ea typeface="Century Schoolbook" charset="0"/>
                <a:cs typeface="Century Schoolbook" charset="0"/>
              </a:rPr>
              <a:t>big</a:t>
            </a:r>
            <a:r>
              <a:rPr kumimoji="1" lang="zh-CN" altLang="en-US" sz="1800" dirty="0" smtClean="0">
                <a:latin typeface="Century Schoolbook" charset="0"/>
                <a:ea typeface="Century Schoolbook" charset="0"/>
                <a:cs typeface="Century Schoolbook" charset="0"/>
              </a:rPr>
              <a:t> </a:t>
            </a:r>
            <a:r>
              <a:rPr kumimoji="1" lang="en-US" altLang="zh-CN" sz="1800" dirty="0" smtClean="0">
                <a:latin typeface="Century Schoolbook" charset="0"/>
                <a:ea typeface="Century Schoolbook" charset="0"/>
                <a:cs typeface="Century Schoolbook" charset="0"/>
              </a:rPr>
              <a:t>data</a:t>
            </a:r>
            <a:r>
              <a:rPr kumimoji="1" lang="zh-CN" altLang="en-US" sz="1800" dirty="0" smtClean="0">
                <a:latin typeface="Century Schoolbook" charset="0"/>
                <a:ea typeface="Century Schoolbook" charset="0"/>
                <a:cs typeface="Century Schoolbook" charset="0"/>
              </a:rPr>
              <a:t>）方向的有较多的学习和积累（不过国赛没选</a:t>
            </a:r>
            <a:r>
              <a:rPr kumimoji="1" lang="en-US" altLang="zh-CN" sz="1800" dirty="0" smtClean="0">
                <a:latin typeface="Century Schoolbook" charset="0"/>
                <a:ea typeface="Century Schoolbook" charset="0"/>
                <a:cs typeface="Century Schoolbook" charset="0"/>
              </a:rPr>
              <a:t>A</a:t>
            </a:r>
            <a:r>
              <a:rPr kumimoji="1" lang="zh-CN" altLang="en-US" sz="1800" dirty="0" smtClean="0">
                <a:latin typeface="Century Schoolbook" charset="0"/>
                <a:ea typeface="Century Schoolbook" charset="0"/>
                <a:cs typeface="Century Schoolbook" charset="0"/>
              </a:rPr>
              <a:t>题）。</a:t>
            </a:r>
            <a:endParaRPr kumimoji="1" lang="en-US" altLang="zh-CN" sz="1800" dirty="0" smtClean="0">
              <a:latin typeface="Century Schoolbook" charset="0"/>
              <a:ea typeface="Century Schoolbook" charset="0"/>
              <a:cs typeface="Century Schoolbook"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1" lang="en-US" altLang="zh-CN" dirty="0">
              <a:latin typeface="Century Schoolbook" charset="0"/>
              <a:ea typeface="Century Schoolbook" charset="0"/>
              <a:cs typeface="Century Schoolbook"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b="1" dirty="0" smtClean="0">
                <a:latin typeface="Century Schoolbook" charset="0"/>
                <a:ea typeface="Century Schoolbook" charset="0"/>
                <a:cs typeface="Century Schoolbook" charset="0"/>
              </a:rPr>
              <a:t>建模和学习经历：</a:t>
            </a:r>
            <a:endParaRPr kumimoji="1" lang="en-US" altLang="zh-CN" b="1" dirty="0" smtClean="0">
              <a:latin typeface="Century Schoolbook" charset="0"/>
              <a:ea typeface="Century Schoolbook" charset="0"/>
              <a:cs typeface="Century Schoolbook" charset="0"/>
            </a:endParaRPr>
          </a:p>
          <a:p>
            <a:pPr marR="0" lvl="0" defTabSz="914400" eaLnBrk="1" fontAlgn="auto" latinLnBrk="0" hangingPunct="1">
              <a:lnSpc>
                <a:spcPct val="100000"/>
              </a:lnSpc>
              <a:spcBef>
                <a:spcPts val="0"/>
              </a:spcBef>
              <a:spcAft>
                <a:spcPts val="0"/>
              </a:spcAft>
              <a:buClrTx/>
              <a:buSzTx/>
              <a:buFontTx/>
              <a:buChar char="-"/>
              <a:tabLst/>
              <a:defRPr/>
            </a:pPr>
            <a:r>
              <a:rPr kumimoji="1" lang="zh-CN" altLang="en-US" sz="1800" dirty="0" smtClean="0">
                <a:latin typeface="Century Schoolbook" charset="0"/>
                <a:ea typeface="Century Schoolbook" charset="0"/>
                <a:cs typeface="Century Schoolbook" charset="0"/>
              </a:rPr>
              <a:t>数学实验（</a:t>
            </a:r>
            <a:r>
              <a:rPr kumimoji="1" lang="en-US" altLang="zh-CN" sz="1800" dirty="0" smtClean="0">
                <a:latin typeface="Century Schoolbook" charset="0"/>
                <a:ea typeface="Century Schoolbook" charset="0"/>
                <a:cs typeface="Century Schoolbook" charset="0"/>
              </a:rPr>
              <a:t>2</a:t>
            </a:r>
            <a:r>
              <a:rPr kumimoji="1" lang="zh-CN" altLang="en-US" sz="1800" dirty="0" smtClean="0">
                <a:latin typeface="Century Schoolbook" charset="0"/>
                <a:ea typeface="Century Schoolbook" charset="0"/>
                <a:cs typeface="Century Schoolbook" charset="0"/>
              </a:rPr>
              <a:t>学期）</a:t>
            </a:r>
            <a:endParaRPr kumimoji="1" lang="en-US" altLang="zh-CN" sz="1800" dirty="0" smtClean="0">
              <a:latin typeface="Century Schoolbook" charset="0"/>
              <a:ea typeface="Century Schoolbook" charset="0"/>
              <a:cs typeface="Century Schoolbook" charset="0"/>
            </a:endParaRPr>
          </a:p>
          <a:p>
            <a:pPr marR="0" lvl="0" defTabSz="914400" eaLnBrk="1" fontAlgn="auto" latinLnBrk="0" hangingPunct="1">
              <a:lnSpc>
                <a:spcPct val="100000"/>
              </a:lnSpc>
              <a:spcBef>
                <a:spcPts val="0"/>
              </a:spcBef>
              <a:spcAft>
                <a:spcPts val="0"/>
              </a:spcAft>
              <a:buClrTx/>
              <a:buSzTx/>
              <a:buFontTx/>
              <a:buChar char="-"/>
              <a:tabLst/>
              <a:defRPr/>
            </a:pPr>
            <a:r>
              <a:rPr kumimoji="1" lang="zh-CN" altLang="en-US" sz="1800" dirty="0" smtClean="0">
                <a:latin typeface="Century Schoolbook" charset="0"/>
                <a:ea typeface="Century Schoolbook" charset="0"/>
                <a:cs typeface="Century Schoolbook" charset="0"/>
              </a:rPr>
              <a:t>数学建模（张老师的选修课）</a:t>
            </a:r>
            <a:endParaRPr kumimoji="1" lang="en-US" altLang="zh-CN" sz="1800" dirty="0" smtClean="0">
              <a:latin typeface="Century Schoolbook" charset="0"/>
              <a:ea typeface="Century Schoolbook" charset="0"/>
              <a:cs typeface="Century Schoolbook" charset="0"/>
            </a:endParaRPr>
          </a:p>
          <a:p>
            <a:pPr lvl="0" defTabSz="914400">
              <a:lnSpc>
                <a:spcPct val="100000"/>
              </a:lnSpc>
              <a:spcBef>
                <a:spcPts val="0"/>
              </a:spcBef>
              <a:buFontTx/>
              <a:buChar char="-"/>
            </a:pPr>
            <a:r>
              <a:rPr kumimoji="1" lang="en-US" altLang="zh-CN" sz="1800" dirty="0" smtClean="0">
                <a:latin typeface="Century Schoolbook" charset="0"/>
                <a:ea typeface="Century Schoolbook" charset="0"/>
                <a:cs typeface="Century Schoolbook" charset="0"/>
              </a:rPr>
              <a:t>《</a:t>
            </a:r>
            <a:r>
              <a:rPr lang="zh-CN" altLang="en-US" sz="1800" dirty="0">
                <a:latin typeface="Century Schoolbook" charset="0"/>
                <a:ea typeface="Century Schoolbook" charset="0"/>
                <a:cs typeface="Century Schoolbook" charset="0"/>
              </a:rPr>
              <a:t>数学</a:t>
            </a:r>
            <a:r>
              <a:rPr lang="zh-CN" altLang="en-US" sz="1800" dirty="0" smtClean="0">
                <a:latin typeface="Century Schoolbook" charset="0"/>
                <a:ea typeface="Century Schoolbook" charset="0"/>
                <a:cs typeface="Century Schoolbook" charset="0"/>
              </a:rPr>
              <a:t>建模算法与应用</a:t>
            </a:r>
            <a:r>
              <a:rPr kumimoji="1" lang="en-US" altLang="zh-CN" sz="1800" dirty="0" smtClean="0">
                <a:latin typeface="Century Schoolbook" charset="0"/>
                <a:ea typeface="Century Schoolbook" charset="0"/>
                <a:cs typeface="Century Schoolbook" charset="0"/>
              </a:rPr>
              <a:t>》</a:t>
            </a:r>
            <a:r>
              <a:rPr kumimoji="1" lang="zh-CN" altLang="en-US" sz="1800" dirty="0">
                <a:latin typeface="Century Schoolbook" charset="0"/>
                <a:ea typeface="Century Schoolbook" charset="0"/>
                <a:cs typeface="Century Schoolbook" charset="0"/>
              </a:rPr>
              <a:t>（司守奎）</a:t>
            </a:r>
            <a:endParaRPr kumimoji="1" lang="en-US" altLang="zh-CN" sz="1800" dirty="0" smtClean="0">
              <a:latin typeface="Century Schoolbook" charset="0"/>
              <a:ea typeface="Century Schoolbook" charset="0"/>
              <a:cs typeface="Century Schoolbook" charset="0"/>
            </a:endParaRPr>
          </a:p>
          <a:p>
            <a:pPr marR="0" lvl="0" defTabSz="914400" eaLnBrk="1" fontAlgn="auto" latinLnBrk="0" hangingPunct="1">
              <a:lnSpc>
                <a:spcPct val="100000"/>
              </a:lnSpc>
              <a:spcBef>
                <a:spcPts val="0"/>
              </a:spcBef>
              <a:spcAft>
                <a:spcPts val="0"/>
              </a:spcAft>
              <a:buClrTx/>
              <a:buSzTx/>
              <a:buFontTx/>
              <a:buChar char="-"/>
              <a:tabLst/>
              <a:defRPr/>
            </a:pPr>
            <a:r>
              <a:rPr kumimoji="1" lang="en-US" altLang="zh-CN" sz="1800" dirty="0" smtClean="0">
                <a:latin typeface="Century Schoolbook" charset="0"/>
                <a:ea typeface="Century Schoolbook" charset="0"/>
                <a:cs typeface="Century Schoolbook" charset="0"/>
              </a:rPr>
              <a:t>18</a:t>
            </a:r>
            <a:r>
              <a:rPr kumimoji="1" lang="zh-CN" altLang="en-US" sz="1800" dirty="0" smtClean="0">
                <a:latin typeface="Century Schoolbook" charset="0"/>
                <a:ea typeface="Century Schoolbook" charset="0"/>
                <a:cs typeface="Century Schoolbook" charset="0"/>
              </a:rPr>
              <a:t>校赛 </a:t>
            </a:r>
            <a:r>
              <a:rPr kumimoji="1" lang="en-US" altLang="zh-CN" sz="1800" dirty="0" smtClean="0">
                <a:latin typeface="Century Schoolbook" charset="0"/>
                <a:ea typeface="Century Schoolbook" charset="0"/>
                <a:cs typeface="Century Schoolbook" charset="0"/>
              </a:rPr>
              <a:t>-&gt;</a:t>
            </a:r>
            <a:r>
              <a:rPr kumimoji="1" lang="zh-CN" altLang="en-US" sz="1800" dirty="0" smtClean="0">
                <a:latin typeface="Century Schoolbook" charset="0"/>
                <a:ea typeface="Century Schoolbook" charset="0"/>
                <a:cs typeface="Century Schoolbook" charset="0"/>
              </a:rPr>
              <a:t> </a:t>
            </a:r>
            <a:r>
              <a:rPr kumimoji="1" lang="en-US" altLang="zh-CN" sz="1800" dirty="0" err="1" smtClean="0">
                <a:latin typeface="Century Schoolbook" charset="0"/>
                <a:ea typeface="Century Schoolbook" charset="0"/>
                <a:cs typeface="Century Schoolbook" charset="0"/>
              </a:rPr>
              <a:t>nullptr</a:t>
            </a:r>
            <a:endParaRPr kumimoji="1" lang="en-US" altLang="zh-CN" sz="1800" dirty="0" smtClean="0">
              <a:latin typeface="Century Schoolbook" charset="0"/>
              <a:ea typeface="Century Schoolbook" charset="0"/>
              <a:cs typeface="Century Schoolbook" charset="0"/>
            </a:endParaRPr>
          </a:p>
          <a:p>
            <a:pPr marR="0" lvl="0" defTabSz="914400" eaLnBrk="1" fontAlgn="auto" latinLnBrk="0" hangingPunct="1">
              <a:lnSpc>
                <a:spcPct val="100000"/>
              </a:lnSpc>
              <a:spcBef>
                <a:spcPts val="0"/>
              </a:spcBef>
              <a:spcAft>
                <a:spcPts val="0"/>
              </a:spcAft>
              <a:buClrTx/>
              <a:buSzTx/>
              <a:buFontTx/>
              <a:buChar char="-"/>
              <a:tabLst/>
              <a:defRPr/>
            </a:pPr>
            <a:r>
              <a:rPr kumimoji="1" lang="en-US" altLang="zh-CN" sz="1800" dirty="0" smtClean="0">
                <a:latin typeface="Century Schoolbook" charset="0"/>
                <a:ea typeface="Century Schoolbook" charset="0"/>
                <a:cs typeface="Century Schoolbook" charset="0"/>
              </a:rPr>
              <a:t>18</a:t>
            </a:r>
            <a:r>
              <a:rPr kumimoji="1" lang="zh-CN" altLang="en-US" sz="1800" dirty="0" smtClean="0">
                <a:latin typeface="Century Schoolbook" charset="0"/>
                <a:ea typeface="Century Schoolbook" charset="0"/>
                <a:cs typeface="Century Schoolbook" charset="0"/>
              </a:rPr>
              <a:t>国赛 </a:t>
            </a:r>
            <a:r>
              <a:rPr kumimoji="1" lang="en-US" altLang="zh-CN" sz="1800" dirty="0" smtClean="0">
                <a:latin typeface="Century Schoolbook" charset="0"/>
                <a:ea typeface="Century Schoolbook" charset="0"/>
                <a:cs typeface="Century Schoolbook" charset="0"/>
              </a:rPr>
              <a:t>-&gt;</a:t>
            </a:r>
            <a:r>
              <a:rPr kumimoji="1" lang="zh-CN" altLang="en-US" sz="1800" dirty="0" smtClean="0">
                <a:latin typeface="Century Schoolbook" charset="0"/>
                <a:ea typeface="Century Schoolbook" charset="0"/>
                <a:cs typeface="Century Schoolbook" charset="0"/>
              </a:rPr>
              <a:t> 国二</a:t>
            </a:r>
            <a:endParaRPr kumimoji="1" lang="en-US" altLang="zh-CN" dirty="0" smtClean="0">
              <a:latin typeface="Century Schoolbook" charset="0"/>
              <a:ea typeface="Century Schoolbook" charset="0"/>
              <a:cs typeface="Century Schoolbook"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1" lang="en-US" altLang="zh-CN" dirty="0" smtClean="0">
              <a:latin typeface="Century Schoolbook" charset="0"/>
              <a:ea typeface="Century Schoolbook" charset="0"/>
              <a:cs typeface="Century Schoolbook"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dirty="0" smtClean="0">
                <a:latin typeface="Century Schoolbook" charset="0"/>
                <a:ea typeface="Century Schoolbook" charset="0"/>
                <a:cs typeface="Century Schoolbook" charset="0"/>
              </a:rPr>
              <a:t>本次讲座的资料以及我的一些建模经验分享会</a:t>
            </a:r>
            <a:r>
              <a:rPr kumimoji="1" lang="en-US" altLang="zh-CN" dirty="0" smtClean="0">
                <a:latin typeface="Century Schoolbook" charset="0"/>
                <a:ea typeface="Century Schoolbook" charset="0"/>
                <a:cs typeface="Century Schoolbook" charset="0"/>
              </a:rPr>
              <a:t>release</a:t>
            </a:r>
            <a:r>
              <a:rPr kumimoji="1" lang="zh-CN" altLang="en-US" dirty="0" smtClean="0">
                <a:latin typeface="Century Schoolbook" charset="0"/>
                <a:ea typeface="Century Schoolbook" charset="0"/>
                <a:cs typeface="Century Schoolbook" charset="0"/>
              </a:rPr>
              <a:t>在我的</a:t>
            </a:r>
            <a:r>
              <a:rPr kumimoji="1" lang="en-US" altLang="zh-CN" dirty="0" err="1" smtClean="0">
                <a:latin typeface="Century Schoolbook" charset="0"/>
                <a:ea typeface="Century Schoolbook" charset="0"/>
                <a:cs typeface="Century Schoolbook" charset="0"/>
              </a:rPr>
              <a:t>github</a:t>
            </a:r>
            <a:r>
              <a:rPr kumimoji="1" lang="zh-CN" altLang="en-US" dirty="0" smtClean="0">
                <a:latin typeface="Century Schoolbook" charset="0"/>
                <a:ea typeface="Century Schoolbook" charset="0"/>
                <a:cs typeface="Century Schoolbook" charset="0"/>
              </a:rPr>
              <a:t>上</a:t>
            </a:r>
            <a:endParaRPr kumimoji="1" lang="en-US" altLang="zh-CN" dirty="0" smtClean="0">
              <a:latin typeface="Century Schoolbook" charset="0"/>
              <a:ea typeface="Century Schoolbook" charset="0"/>
              <a:cs typeface="Century Schoolbook" charset="0"/>
            </a:endParaRPr>
          </a:p>
          <a:p>
            <a:pPr marL="0" lvl="0" indent="0" defTabSz="914400">
              <a:lnSpc>
                <a:spcPct val="100000"/>
              </a:lnSpc>
              <a:spcBef>
                <a:spcPts val="0"/>
              </a:spcBef>
              <a:buNone/>
            </a:pPr>
            <a:r>
              <a:rPr kumimoji="1" lang="en-US" altLang="zh-CN" dirty="0" smtClean="0">
                <a:solidFill>
                  <a:srgbClr val="00B0F0"/>
                </a:solidFill>
                <a:latin typeface="Century Schoolbook" charset="0"/>
                <a:ea typeface="Century Schoolbook" charset="0"/>
                <a:cs typeface="Century Schoolbook" charset="0"/>
              </a:rPr>
              <a:t>https</a:t>
            </a:r>
            <a:r>
              <a:rPr kumimoji="1" lang="en-US" altLang="zh-CN" dirty="0">
                <a:solidFill>
                  <a:srgbClr val="00B0F0"/>
                </a:solidFill>
                <a:latin typeface="Century Schoolbook" charset="0"/>
                <a:ea typeface="Century Schoolbook" charset="0"/>
                <a:cs typeface="Century Schoolbook" charset="0"/>
              </a:rPr>
              <a:t>://</a:t>
            </a:r>
            <a:r>
              <a:rPr kumimoji="1" lang="en-US" altLang="zh-CN" dirty="0" err="1">
                <a:solidFill>
                  <a:srgbClr val="00B0F0"/>
                </a:solidFill>
                <a:latin typeface="Century Schoolbook" charset="0"/>
                <a:ea typeface="Century Schoolbook" charset="0"/>
                <a:cs typeface="Century Schoolbook" charset="0"/>
              </a:rPr>
              <a:t>github.com</a:t>
            </a:r>
            <a:r>
              <a:rPr kumimoji="1" lang="en-US" altLang="zh-CN" dirty="0">
                <a:solidFill>
                  <a:srgbClr val="00B0F0"/>
                </a:solidFill>
                <a:latin typeface="Century Schoolbook" charset="0"/>
                <a:ea typeface="Century Schoolbook" charset="0"/>
                <a:cs typeface="Century Schoolbook" charset="0"/>
              </a:rPr>
              <a:t>/</a:t>
            </a:r>
            <a:r>
              <a:rPr kumimoji="1" lang="en-US" altLang="zh-CN" dirty="0" err="1">
                <a:solidFill>
                  <a:srgbClr val="00B0F0"/>
                </a:solidFill>
                <a:latin typeface="Century Schoolbook" charset="0"/>
                <a:ea typeface="Century Schoolbook" charset="0"/>
                <a:cs typeface="Century Schoolbook" charset="0"/>
              </a:rPr>
              <a:t>ganler</a:t>
            </a:r>
            <a:r>
              <a:rPr kumimoji="1" lang="en-US" altLang="zh-CN" dirty="0">
                <a:solidFill>
                  <a:srgbClr val="00B0F0"/>
                </a:solidFill>
                <a:latin typeface="Century Schoolbook" charset="0"/>
                <a:ea typeface="Century Schoolbook" charset="0"/>
                <a:cs typeface="Century Schoolbook" charset="0"/>
              </a:rPr>
              <a:t>/</a:t>
            </a:r>
            <a:r>
              <a:rPr kumimoji="1" lang="en-US" altLang="zh-CN" dirty="0" err="1">
                <a:solidFill>
                  <a:srgbClr val="00B0F0"/>
                </a:solidFill>
                <a:latin typeface="Century Schoolbook" charset="0"/>
                <a:ea typeface="Century Schoolbook" charset="0"/>
                <a:cs typeface="Century Schoolbook" charset="0"/>
              </a:rPr>
              <a:t>My_projects</a:t>
            </a:r>
            <a:r>
              <a:rPr kumimoji="1" lang="en-US" altLang="zh-CN" dirty="0">
                <a:solidFill>
                  <a:srgbClr val="00B0F0"/>
                </a:solidFill>
                <a:latin typeface="Century Schoolbook" charset="0"/>
                <a:ea typeface="Century Schoolbook" charset="0"/>
                <a:cs typeface="Century Schoolbook" charset="0"/>
              </a:rPr>
              <a:t>/tree/master/CUMUM_2018_B</a:t>
            </a:r>
            <a:endParaRPr kumimoji="1" lang="en-US" altLang="zh-CN" dirty="0" smtClean="0">
              <a:solidFill>
                <a:srgbClr val="00B0F0"/>
              </a:solidFill>
              <a:latin typeface="Century Schoolbook" charset="0"/>
              <a:ea typeface="Century Schoolbook" charset="0"/>
              <a:cs typeface="Century Schoolbook"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dirty="0">
              <a:latin typeface="Century Schoolbook" charset="0"/>
              <a:ea typeface="Century Schoolbook" charset="0"/>
              <a:cs typeface="Century Schoolbook" charset="0"/>
            </a:endParaRPr>
          </a:p>
        </p:txBody>
      </p:sp>
    </p:spTree>
    <p:extLst>
      <p:ext uri="{BB962C8B-B14F-4D97-AF65-F5344CB8AC3E}">
        <p14:creationId xmlns:p14="http://schemas.microsoft.com/office/powerpoint/2010/main" val="1896069799"/>
      </p:ext>
    </p:extLst>
  </p:cSld>
  <p:clrMapOvr>
    <a:masterClrMapping/>
  </p:clrMapOvr>
  <p:transition spd="slow">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14164" y="769326"/>
            <a:ext cx="2107144" cy="1550082"/>
            <a:chOff x="3326607" y="947688"/>
            <a:chExt cx="2140743" cy="1574800"/>
          </a:xfrm>
        </p:grpSpPr>
        <p:grpSp>
          <p:nvGrpSpPr>
            <p:cNvPr id="5" name="组合 4"/>
            <p:cNvGrpSpPr/>
            <p:nvPr/>
          </p:nvGrpSpPr>
          <p:grpSpPr>
            <a:xfrm>
              <a:off x="3813175" y="947688"/>
              <a:ext cx="1500187" cy="1498600"/>
              <a:chOff x="1978025" y="1323975"/>
              <a:chExt cx="1500187" cy="1498600"/>
            </a:xfrm>
          </p:grpSpPr>
          <p:sp>
            <p:nvSpPr>
              <p:cNvPr id="46" name="Oval 6"/>
              <p:cNvSpPr>
                <a:spLocks noChangeArrowheads="1"/>
              </p:cNvSpPr>
              <p:nvPr/>
            </p:nvSpPr>
            <p:spPr bwMode="auto">
              <a:xfrm>
                <a:off x="1978025" y="1323975"/>
                <a:ext cx="1500187" cy="1498600"/>
              </a:xfrm>
              <a:prstGeom prst="ellipse">
                <a:avLst/>
              </a:prstGeom>
              <a:solidFill>
                <a:srgbClr val="DEED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7"/>
              <p:cNvSpPr/>
              <p:nvPr/>
            </p:nvSpPr>
            <p:spPr bwMode="auto">
              <a:xfrm>
                <a:off x="1978025" y="2073275"/>
                <a:ext cx="1409700" cy="749300"/>
              </a:xfrm>
              <a:custGeom>
                <a:avLst/>
                <a:gdLst>
                  <a:gd name="T0" fmla="*/ 354 w 376"/>
                  <a:gd name="T1" fmla="*/ 94 h 200"/>
                  <a:gd name="T2" fmla="*/ 242 w 376"/>
                  <a:gd name="T3" fmla="*/ 120 h 200"/>
                  <a:gd name="T4" fmla="*/ 25 w 376"/>
                  <a:gd name="T5" fmla="*/ 0 h 200"/>
                  <a:gd name="T6" fmla="*/ 0 w 376"/>
                  <a:gd name="T7" fmla="*/ 1 h 200"/>
                  <a:gd name="T8" fmla="*/ 151 w 376"/>
                  <a:gd name="T9" fmla="*/ 194 h 200"/>
                  <a:gd name="T10" fmla="*/ 200 w 376"/>
                  <a:gd name="T11" fmla="*/ 200 h 200"/>
                  <a:gd name="T12" fmla="*/ 271 w 376"/>
                  <a:gd name="T13" fmla="*/ 187 h 200"/>
                  <a:gd name="T14" fmla="*/ 376 w 376"/>
                  <a:gd name="T15" fmla="*/ 95 h 200"/>
                  <a:gd name="T16" fmla="*/ 354 w 376"/>
                  <a:gd name="T17" fmla="*/ 9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6" h="200">
                    <a:moveTo>
                      <a:pt x="354" y="94"/>
                    </a:moveTo>
                    <a:cubicBezTo>
                      <a:pt x="314" y="94"/>
                      <a:pt x="276" y="103"/>
                      <a:pt x="242" y="120"/>
                    </a:cubicBezTo>
                    <a:cubicBezTo>
                      <a:pt x="196" y="48"/>
                      <a:pt x="116" y="0"/>
                      <a:pt x="25" y="0"/>
                    </a:cubicBezTo>
                    <a:cubicBezTo>
                      <a:pt x="16" y="0"/>
                      <a:pt x="8" y="0"/>
                      <a:pt x="0" y="1"/>
                    </a:cubicBezTo>
                    <a:cubicBezTo>
                      <a:pt x="1" y="94"/>
                      <a:pt x="65" y="172"/>
                      <a:pt x="151" y="194"/>
                    </a:cubicBezTo>
                    <a:cubicBezTo>
                      <a:pt x="167" y="198"/>
                      <a:pt x="183" y="200"/>
                      <a:pt x="200" y="200"/>
                    </a:cubicBezTo>
                    <a:cubicBezTo>
                      <a:pt x="225" y="200"/>
                      <a:pt x="249" y="195"/>
                      <a:pt x="271" y="187"/>
                    </a:cubicBezTo>
                    <a:cubicBezTo>
                      <a:pt x="316" y="169"/>
                      <a:pt x="353" y="137"/>
                      <a:pt x="376" y="95"/>
                    </a:cubicBezTo>
                    <a:cubicBezTo>
                      <a:pt x="369" y="94"/>
                      <a:pt x="362" y="94"/>
                      <a:pt x="354" y="94"/>
                    </a:cubicBezTo>
                    <a:close/>
                  </a:path>
                </a:pathLst>
              </a:custGeom>
              <a:solidFill>
                <a:srgbClr val="C6E6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8"/>
              <p:cNvSpPr/>
              <p:nvPr/>
            </p:nvSpPr>
            <p:spPr bwMode="auto">
              <a:xfrm>
                <a:off x="2120900" y="1841500"/>
                <a:ext cx="93662" cy="254000"/>
              </a:xfrm>
              <a:custGeom>
                <a:avLst/>
                <a:gdLst>
                  <a:gd name="T0" fmla="*/ 25 w 25"/>
                  <a:gd name="T1" fmla="*/ 25 h 68"/>
                  <a:gd name="T2" fmla="*/ 13 w 25"/>
                  <a:gd name="T3" fmla="*/ 0 h 68"/>
                  <a:gd name="T4" fmla="*/ 0 w 25"/>
                  <a:gd name="T5" fmla="*/ 25 h 68"/>
                  <a:gd name="T6" fmla="*/ 11 w 25"/>
                  <a:gd name="T7" fmla="*/ 50 h 68"/>
                  <a:gd name="T8" fmla="*/ 11 w 25"/>
                  <a:gd name="T9" fmla="*/ 68 h 68"/>
                  <a:gd name="T10" fmla="*/ 15 w 25"/>
                  <a:gd name="T11" fmla="*/ 68 h 68"/>
                  <a:gd name="T12" fmla="*/ 15 w 25"/>
                  <a:gd name="T13" fmla="*/ 50 h 68"/>
                  <a:gd name="T14" fmla="*/ 25 w 25"/>
                  <a:gd name="T15" fmla="*/ 25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68">
                    <a:moveTo>
                      <a:pt x="25" y="25"/>
                    </a:moveTo>
                    <a:cubicBezTo>
                      <a:pt x="25" y="17"/>
                      <a:pt x="21" y="0"/>
                      <a:pt x="13" y="0"/>
                    </a:cubicBezTo>
                    <a:cubicBezTo>
                      <a:pt x="4" y="0"/>
                      <a:pt x="0" y="17"/>
                      <a:pt x="0" y="25"/>
                    </a:cubicBezTo>
                    <a:cubicBezTo>
                      <a:pt x="0" y="32"/>
                      <a:pt x="2" y="48"/>
                      <a:pt x="11" y="50"/>
                    </a:cubicBezTo>
                    <a:cubicBezTo>
                      <a:pt x="11" y="68"/>
                      <a:pt x="11" y="68"/>
                      <a:pt x="11" y="68"/>
                    </a:cubicBezTo>
                    <a:cubicBezTo>
                      <a:pt x="15" y="68"/>
                      <a:pt x="15" y="68"/>
                      <a:pt x="15" y="68"/>
                    </a:cubicBezTo>
                    <a:cubicBezTo>
                      <a:pt x="15" y="50"/>
                      <a:pt x="15" y="50"/>
                      <a:pt x="15" y="50"/>
                    </a:cubicBezTo>
                    <a:cubicBezTo>
                      <a:pt x="24" y="48"/>
                      <a:pt x="25" y="32"/>
                      <a:pt x="25" y="25"/>
                    </a:cubicBezTo>
                    <a:close/>
                  </a:path>
                </a:pathLst>
              </a:custGeom>
              <a:solidFill>
                <a:srgbClr val="C6E6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9"/>
              <p:cNvSpPr/>
              <p:nvPr/>
            </p:nvSpPr>
            <p:spPr bwMode="auto">
              <a:xfrm>
                <a:off x="3246438" y="1773238"/>
                <a:ext cx="74612" cy="206375"/>
              </a:xfrm>
              <a:custGeom>
                <a:avLst/>
                <a:gdLst>
                  <a:gd name="T0" fmla="*/ 20 w 20"/>
                  <a:gd name="T1" fmla="*/ 20 h 55"/>
                  <a:gd name="T2" fmla="*/ 10 w 20"/>
                  <a:gd name="T3" fmla="*/ 0 h 55"/>
                  <a:gd name="T4" fmla="*/ 0 w 20"/>
                  <a:gd name="T5" fmla="*/ 20 h 55"/>
                  <a:gd name="T6" fmla="*/ 9 w 20"/>
                  <a:gd name="T7" fmla="*/ 41 h 55"/>
                  <a:gd name="T8" fmla="*/ 9 w 20"/>
                  <a:gd name="T9" fmla="*/ 55 h 55"/>
                  <a:gd name="T10" fmla="*/ 12 w 20"/>
                  <a:gd name="T11" fmla="*/ 55 h 55"/>
                  <a:gd name="T12" fmla="*/ 12 w 20"/>
                  <a:gd name="T13" fmla="*/ 41 h 55"/>
                  <a:gd name="T14" fmla="*/ 20 w 20"/>
                  <a:gd name="T15" fmla="*/ 2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55">
                    <a:moveTo>
                      <a:pt x="20" y="20"/>
                    </a:moveTo>
                    <a:cubicBezTo>
                      <a:pt x="20" y="14"/>
                      <a:pt x="17" y="0"/>
                      <a:pt x="10" y="0"/>
                    </a:cubicBezTo>
                    <a:cubicBezTo>
                      <a:pt x="4" y="0"/>
                      <a:pt x="0" y="14"/>
                      <a:pt x="0" y="20"/>
                    </a:cubicBezTo>
                    <a:cubicBezTo>
                      <a:pt x="0" y="26"/>
                      <a:pt x="2" y="39"/>
                      <a:pt x="9" y="41"/>
                    </a:cubicBezTo>
                    <a:cubicBezTo>
                      <a:pt x="9" y="55"/>
                      <a:pt x="9" y="55"/>
                      <a:pt x="9" y="55"/>
                    </a:cubicBezTo>
                    <a:cubicBezTo>
                      <a:pt x="12" y="55"/>
                      <a:pt x="12" y="55"/>
                      <a:pt x="12" y="55"/>
                    </a:cubicBezTo>
                    <a:cubicBezTo>
                      <a:pt x="12" y="41"/>
                      <a:pt x="12" y="41"/>
                      <a:pt x="12" y="41"/>
                    </a:cubicBezTo>
                    <a:cubicBezTo>
                      <a:pt x="19" y="39"/>
                      <a:pt x="20" y="26"/>
                      <a:pt x="20" y="20"/>
                    </a:cubicBezTo>
                    <a:close/>
                  </a:path>
                </a:pathLst>
              </a:custGeom>
              <a:solidFill>
                <a:srgbClr val="C6E6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6" name="组合 5"/>
            <p:cNvGrpSpPr/>
            <p:nvPr/>
          </p:nvGrpSpPr>
          <p:grpSpPr>
            <a:xfrm>
              <a:off x="3326607" y="1922413"/>
              <a:ext cx="446087" cy="581026"/>
              <a:chOff x="3326607" y="2279650"/>
              <a:chExt cx="446087" cy="581026"/>
            </a:xfrm>
          </p:grpSpPr>
          <p:sp>
            <p:nvSpPr>
              <p:cNvPr id="36" name="Line 28"/>
              <p:cNvSpPr>
                <a:spLocks noChangeShapeType="1"/>
              </p:cNvSpPr>
              <p:nvPr/>
            </p:nvSpPr>
            <p:spPr bwMode="auto">
              <a:xfrm>
                <a:off x="3328988" y="2859782"/>
                <a:ext cx="230187" cy="0"/>
              </a:xfrm>
              <a:prstGeom prst="line">
                <a:avLst/>
              </a:prstGeom>
              <a:noFill/>
              <a:ln w="6350" cap="rnd">
                <a:solidFill>
                  <a:srgbClr val="12B789"/>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7" name="Line 29"/>
              <p:cNvSpPr>
                <a:spLocks noChangeShapeType="1"/>
              </p:cNvSpPr>
              <p:nvPr/>
            </p:nvSpPr>
            <p:spPr bwMode="auto">
              <a:xfrm>
                <a:off x="3592512" y="2859782"/>
                <a:ext cx="49212" cy="0"/>
              </a:xfrm>
              <a:prstGeom prst="line">
                <a:avLst/>
              </a:prstGeom>
              <a:noFill/>
              <a:ln w="6350" cap="rnd">
                <a:solidFill>
                  <a:srgbClr val="12B789"/>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nvGrpSpPr>
              <p:cNvPr id="38" name="组合 37"/>
              <p:cNvGrpSpPr/>
              <p:nvPr/>
            </p:nvGrpSpPr>
            <p:grpSpPr>
              <a:xfrm>
                <a:off x="3326607" y="2279650"/>
                <a:ext cx="446087" cy="581026"/>
                <a:chOff x="1493838" y="2298700"/>
                <a:chExt cx="446087" cy="581026"/>
              </a:xfrm>
            </p:grpSpPr>
            <p:sp>
              <p:nvSpPr>
                <p:cNvPr id="39" name="Freeform 30"/>
                <p:cNvSpPr/>
                <p:nvPr/>
              </p:nvSpPr>
              <p:spPr bwMode="auto">
                <a:xfrm>
                  <a:off x="1520825" y="2317750"/>
                  <a:ext cx="400050" cy="512763"/>
                </a:xfrm>
                <a:custGeom>
                  <a:avLst/>
                  <a:gdLst>
                    <a:gd name="T0" fmla="*/ 37 w 252"/>
                    <a:gd name="T1" fmla="*/ 323 h 323"/>
                    <a:gd name="T2" fmla="*/ 0 w 252"/>
                    <a:gd name="T3" fmla="*/ 295 h 323"/>
                    <a:gd name="T4" fmla="*/ 215 w 252"/>
                    <a:gd name="T5" fmla="*/ 0 h 323"/>
                    <a:gd name="T6" fmla="*/ 252 w 252"/>
                    <a:gd name="T7" fmla="*/ 28 h 323"/>
                    <a:gd name="T8" fmla="*/ 37 w 252"/>
                    <a:gd name="T9" fmla="*/ 323 h 323"/>
                  </a:gdLst>
                  <a:ahLst/>
                  <a:cxnLst>
                    <a:cxn ang="0">
                      <a:pos x="T0" y="T1"/>
                    </a:cxn>
                    <a:cxn ang="0">
                      <a:pos x="T2" y="T3"/>
                    </a:cxn>
                    <a:cxn ang="0">
                      <a:pos x="T4" y="T5"/>
                    </a:cxn>
                    <a:cxn ang="0">
                      <a:pos x="T6" y="T7"/>
                    </a:cxn>
                    <a:cxn ang="0">
                      <a:pos x="T8" y="T9"/>
                    </a:cxn>
                  </a:cxnLst>
                  <a:rect l="0" t="0" r="r" b="b"/>
                  <a:pathLst>
                    <a:path w="252" h="323">
                      <a:moveTo>
                        <a:pt x="37" y="323"/>
                      </a:moveTo>
                      <a:lnTo>
                        <a:pt x="0" y="295"/>
                      </a:lnTo>
                      <a:lnTo>
                        <a:pt x="215" y="0"/>
                      </a:lnTo>
                      <a:lnTo>
                        <a:pt x="252" y="28"/>
                      </a:lnTo>
                      <a:lnTo>
                        <a:pt x="37" y="323"/>
                      </a:lnTo>
                      <a:close/>
                    </a:path>
                  </a:pathLst>
                </a:custGeom>
                <a:solidFill>
                  <a:srgbClr val="FFBC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1"/>
                <p:cNvSpPr/>
                <p:nvPr/>
              </p:nvSpPr>
              <p:spPr bwMode="auto">
                <a:xfrm>
                  <a:off x="1768475" y="2317750"/>
                  <a:ext cx="152400" cy="171450"/>
                </a:xfrm>
                <a:custGeom>
                  <a:avLst/>
                  <a:gdLst>
                    <a:gd name="T0" fmla="*/ 40 w 96"/>
                    <a:gd name="T1" fmla="*/ 108 h 108"/>
                    <a:gd name="T2" fmla="*/ 0 w 96"/>
                    <a:gd name="T3" fmla="*/ 80 h 108"/>
                    <a:gd name="T4" fmla="*/ 59 w 96"/>
                    <a:gd name="T5" fmla="*/ 0 h 108"/>
                    <a:gd name="T6" fmla="*/ 96 w 96"/>
                    <a:gd name="T7" fmla="*/ 28 h 108"/>
                    <a:gd name="T8" fmla="*/ 40 w 96"/>
                    <a:gd name="T9" fmla="*/ 108 h 108"/>
                  </a:gdLst>
                  <a:ahLst/>
                  <a:cxnLst>
                    <a:cxn ang="0">
                      <a:pos x="T0" y="T1"/>
                    </a:cxn>
                    <a:cxn ang="0">
                      <a:pos x="T2" y="T3"/>
                    </a:cxn>
                    <a:cxn ang="0">
                      <a:pos x="T4" y="T5"/>
                    </a:cxn>
                    <a:cxn ang="0">
                      <a:pos x="T6" y="T7"/>
                    </a:cxn>
                    <a:cxn ang="0">
                      <a:pos x="T8" y="T9"/>
                    </a:cxn>
                  </a:cxnLst>
                  <a:rect l="0" t="0" r="r" b="b"/>
                  <a:pathLst>
                    <a:path w="96" h="108">
                      <a:moveTo>
                        <a:pt x="40" y="108"/>
                      </a:moveTo>
                      <a:lnTo>
                        <a:pt x="0" y="80"/>
                      </a:lnTo>
                      <a:lnTo>
                        <a:pt x="59" y="0"/>
                      </a:lnTo>
                      <a:lnTo>
                        <a:pt x="96" y="28"/>
                      </a:lnTo>
                      <a:lnTo>
                        <a:pt x="40" y="108"/>
                      </a:lnTo>
                      <a:close/>
                    </a:path>
                  </a:pathLst>
                </a:custGeom>
                <a:solidFill>
                  <a:srgbClr val="FF91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2"/>
                <p:cNvSpPr/>
                <p:nvPr/>
              </p:nvSpPr>
              <p:spPr bwMode="auto">
                <a:xfrm>
                  <a:off x="1738313" y="2376488"/>
                  <a:ext cx="130175" cy="169863"/>
                </a:xfrm>
                <a:custGeom>
                  <a:avLst/>
                  <a:gdLst>
                    <a:gd name="T0" fmla="*/ 4 w 35"/>
                    <a:gd name="T1" fmla="*/ 44 h 45"/>
                    <a:gd name="T2" fmla="*/ 1 w 35"/>
                    <a:gd name="T3" fmla="*/ 44 h 45"/>
                    <a:gd name="T4" fmla="*/ 1 w 35"/>
                    <a:gd name="T5" fmla="*/ 44 h 45"/>
                    <a:gd name="T6" fmla="*/ 1 w 35"/>
                    <a:gd name="T7" fmla="*/ 42 h 45"/>
                    <a:gd name="T8" fmla="*/ 31 w 35"/>
                    <a:gd name="T9" fmla="*/ 1 h 45"/>
                    <a:gd name="T10" fmla="*/ 33 w 35"/>
                    <a:gd name="T11" fmla="*/ 1 h 45"/>
                    <a:gd name="T12" fmla="*/ 33 w 35"/>
                    <a:gd name="T13" fmla="*/ 1 h 45"/>
                    <a:gd name="T14" fmla="*/ 34 w 35"/>
                    <a:gd name="T15" fmla="*/ 3 h 45"/>
                    <a:gd name="T16" fmla="*/ 4 w 35"/>
                    <a:gd name="T1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45">
                      <a:moveTo>
                        <a:pt x="4" y="44"/>
                      </a:moveTo>
                      <a:cubicBezTo>
                        <a:pt x="3" y="45"/>
                        <a:pt x="2" y="45"/>
                        <a:pt x="1" y="44"/>
                      </a:cubicBezTo>
                      <a:cubicBezTo>
                        <a:pt x="1" y="44"/>
                        <a:pt x="1" y="44"/>
                        <a:pt x="1" y="44"/>
                      </a:cubicBezTo>
                      <a:cubicBezTo>
                        <a:pt x="1" y="44"/>
                        <a:pt x="0" y="43"/>
                        <a:pt x="1" y="42"/>
                      </a:cubicBezTo>
                      <a:cubicBezTo>
                        <a:pt x="31" y="1"/>
                        <a:pt x="31" y="1"/>
                        <a:pt x="31" y="1"/>
                      </a:cubicBezTo>
                      <a:cubicBezTo>
                        <a:pt x="31" y="0"/>
                        <a:pt x="32" y="0"/>
                        <a:pt x="33" y="1"/>
                      </a:cubicBezTo>
                      <a:cubicBezTo>
                        <a:pt x="33" y="1"/>
                        <a:pt x="33" y="1"/>
                        <a:pt x="33" y="1"/>
                      </a:cubicBezTo>
                      <a:cubicBezTo>
                        <a:pt x="34" y="2"/>
                        <a:pt x="35" y="3"/>
                        <a:pt x="34" y="3"/>
                      </a:cubicBezTo>
                      <a:lnTo>
                        <a:pt x="4" y="4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33"/>
                <p:cNvSpPr/>
                <p:nvPr/>
              </p:nvSpPr>
              <p:spPr bwMode="auto">
                <a:xfrm>
                  <a:off x="1854200" y="2298700"/>
                  <a:ext cx="85725" cy="66675"/>
                </a:xfrm>
                <a:custGeom>
                  <a:avLst/>
                  <a:gdLst>
                    <a:gd name="T0" fmla="*/ 22 w 23"/>
                    <a:gd name="T1" fmla="*/ 17 h 18"/>
                    <a:gd name="T2" fmla="*/ 18 w 23"/>
                    <a:gd name="T3" fmla="*/ 17 h 18"/>
                    <a:gd name="T4" fmla="*/ 2 w 23"/>
                    <a:gd name="T5" fmla="*/ 5 h 18"/>
                    <a:gd name="T6" fmla="*/ 1 w 23"/>
                    <a:gd name="T7" fmla="*/ 1 h 18"/>
                    <a:gd name="T8" fmla="*/ 1 w 23"/>
                    <a:gd name="T9" fmla="*/ 1 h 18"/>
                    <a:gd name="T10" fmla="*/ 5 w 23"/>
                    <a:gd name="T11" fmla="*/ 1 h 18"/>
                    <a:gd name="T12" fmla="*/ 22 w 23"/>
                    <a:gd name="T13" fmla="*/ 13 h 18"/>
                    <a:gd name="T14" fmla="*/ 22 w 23"/>
                    <a:gd name="T15" fmla="*/ 17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18">
                      <a:moveTo>
                        <a:pt x="22" y="17"/>
                      </a:moveTo>
                      <a:cubicBezTo>
                        <a:pt x="21" y="18"/>
                        <a:pt x="20" y="18"/>
                        <a:pt x="18" y="17"/>
                      </a:cubicBezTo>
                      <a:cubicBezTo>
                        <a:pt x="2" y="5"/>
                        <a:pt x="2" y="5"/>
                        <a:pt x="2" y="5"/>
                      </a:cubicBezTo>
                      <a:cubicBezTo>
                        <a:pt x="1" y="4"/>
                        <a:pt x="0" y="3"/>
                        <a:pt x="1" y="1"/>
                      </a:cubicBezTo>
                      <a:cubicBezTo>
                        <a:pt x="1" y="1"/>
                        <a:pt x="1" y="1"/>
                        <a:pt x="1" y="1"/>
                      </a:cubicBezTo>
                      <a:cubicBezTo>
                        <a:pt x="2" y="0"/>
                        <a:pt x="4" y="0"/>
                        <a:pt x="5" y="1"/>
                      </a:cubicBezTo>
                      <a:cubicBezTo>
                        <a:pt x="22" y="13"/>
                        <a:pt x="22" y="13"/>
                        <a:pt x="22" y="13"/>
                      </a:cubicBezTo>
                      <a:cubicBezTo>
                        <a:pt x="23" y="14"/>
                        <a:pt x="23" y="16"/>
                        <a:pt x="22" y="17"/>
                      </a:cubicBezTo>
                      <a:close/>
                    </a:path>
                  </a:pathLst>
                </a:custGeom>
                <a:solidFill>
                  <a:srgbClr val="502E1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34"/>
                <p:cNvSpPr/>
                <p:nvPr/>
              </p:nvSpPr>
              <p:spPr bwMode="auto">
                <a:xfrm>
                  <a:off x="1493838" y="2786063"/>
                  <a:ext cx="85725" cy="93663"/>
                </a:xfrm>
                <a:custGeom>
                  <a:avLst/>
                  <a:gdLst>
                    <a:gd name="T0" fmla="*/ 0 w 54"/>
                    <a:gd name="T1" fmla="*/ 59 h 59"/>
                    <a:gd name="T2" fmla="*/ 17 w 54"/>
                    <a:gd name="T3" fmla="*/ 0 h 59"/>
                    <a:gd name="T4" fmla="*/ 54 w 54"/>
                    <a:gd name="T5" fmla="*/ 28 h 59"/>
                    <a:gd name="T6" fmla="*/ 0 w 54"/>
                    <a:gd name="T7" fmla="*/ 59 h 59"/>
                  </a:gdLst>
                  <a:ahLst/>
                  <a:cxnLst>
                    <a:cxn ang="0">
                      <a:pos x="T0" y="T1"/>
                    </a:cxn>
                    <a:cxn ang="0">
                      <a:pos x="T2" y="T3"/>
                    </a:cxn>
                    <a:cxn ang="0">
                      <a:pos x="T4" y="T5"/>
                    </a:cxn>
                    <a:cxn ang="0">
                      <a:pos x="T6" y="T7"/>
                    </a:cxn>
                  </a:cxnLst>
                  <a:rect l="0" t="0" r="r" b="b"/>
                  <a:pathLst>
                    <a:path w="54" h="59">
                      <a:moveTo>
                        <a:pt x="0" y="59"/>
                      </a:moveTo>
                      <a:lnTo>
                        <a:pt x="17" y="0"/>
                      </a:lnTo>
                      <a:lnTo>
                        <a:pt x="54" y="28"/>
                      </a:lnTo>
                      <a:lnTo>
                        <a:pt x="0" y="59"/>
                      </a:lnTo>
                      <a:close/>
                    </a:path>
                  </a:pathLst>
                </a:custGeom>
                <a:solidFill>
                  <a:srgbClr val="FDE1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35"/>
                <p:cNvSpPr/>
                <p:nvPr/>
              </p:nvSpPr>
              <p:spPr bwMode="auto">
                <a:xfrm>
                  <a:off x="1520825" y="2778125"/>
                  <a:ext cx="66675" cy="52388"/>
                </a:xfrm>
                <a:custGeom>
                  <a:avLst/>
                  <a:gdLst>
                    <a:gd name="T0" fmla="*/ 42 w 42"/>
                    <a:gd name="T1" fmla="*/ 28 h 33"/>
                    <a:gd name="T2" fmla="*/ 2 w 42"/>
                    <a:gd name="T3" fmla="*/ 0 h 33"/>
                    <a:gd name="T4" fmla="*/ 0 w 42"/>
                    <a:gd name="T5" fmla="*/ 5 h 33"/>
                    <a:gd name="T6" fmla="*/ 37 w 42"/>
                    <a:gd name="T7" fmla="*/ 33 h 33"/>
                    <a:gd name="T8" fmla="*/ 42 w 42"/>
                    <a:gd name="T9" fmla="*/ 28 h 33"/>
                  </a:gdLst>
                  <a:ahLst/>
                  <a:cxnLst>
                    <a:cxn ang="0">
                      <a:pos x="T0" y="T1"/>
                    </a:cxn>
                    <a:cxn ang="0">
                      <a:pos x="T2" y="T3"/>
                    </a:cxn>
                    <a:cxn ang="0">
                      <a:pos x="T4" y="T5"/>
                    </a:cxn>
                    <a:cxn ang="0">
                      <a:pos x="T6" y="T7"/>
                    </a:cxn>
                    <a:cxn ang="0">
                      <a:pos x="T8" y="T9"/>
                    </a:cxn>
                  </a:cxnLst>
                  <a:rect l="0" t="0" r="r" b="b"/>
                  <a:pathLst>
                    <a:path w="42" h="33">
                      <a:moveTo>
                        <a:pt x="42" y="28"/>
                      </a:moveTo>
                      <a:lnTo>
                        <a:pt x="2" y="0"/>
                      </a:lnTo>
                      <a:lnTo>
                        <a:pt x="0" y="5"/>
                      </a:lnTo>
                      <a:lnTo>
                        <a:pt x="37" y="33"/>
                      </a:lnTo>
                      <a:lnTo>
                        <a:pt x="42" y="28"/>
                      </a:lnTo>
                      <a:close/>
                    </a:path>
                  </a:pathLst>
                </a:custGeom>
                <a:solidFill>
                  <a:srgbClr val="502E1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36"/>
                <p:cNvSpPr/>
                <p:nvPr/>
              </p:nvSpPr>
              <p:spPr bwMode="auto">
                <a:xfrm>
                  <a:off x="1493838" y="2857500"/>
                  <a:ext cx="22225" cy="22225"/>
                </a:xfrm>
                <a:custGeom>
                  <a:avLst/>
                  <a:gdLst>
                    <a:gd name="T0" fmla="*/ 5 w 14"/>
                    <a:gd name="T1" fmla="*/ 0 h 14"/>
                    <a:gd name="T2" fmla="*/ 0 w 14"/>
                    <a:gd name="T3" fmla="*/ 14 h 14"/>
                    <a:gd name="T4" fmla="*/ 14 w 14"/>
                    <a:gd name="T5" fmla="*/ 7 h 14"/>
                    <a:gd name="T6" fmla="*/ 5 w 14"/>
                    <a:gd name="T7" fmla="*/ 0 h 14"/>
                  </a:gdLst>
                  <a:ahLst/>
                  <a:cxnLst>
                    <a:cxn ang="0">
                      <a:pos x="T0" y="T1"/>
                    </a:cxn>
                    <a:cxn ang="0">
                      <a:pos x="T2" y="T3"/>
                    </a:cxn>
                    <a:cxn ang="0">
                      <a:pos x="T4" y="T5"/>
                    </a:cxn>
                    <a:cxn ang="0">
                      <a:pos x="T6" y="T7"/>
                    </a:cxn>
                  </a:cxnLst>
                  <a:rect l="0" t="0" r="r" b="b"/>
                  <a:pathLst>
                    <a:path w="14" h="14">
                      <a:moveTo>
                        <a:pt x="5" y="0"/>
                      </a:moveTo>
                      <a:lnTo>
                        <a:pt x="0" y="14"/>
                      </a:lnTo>
                      <a:lnTo>
                        <a:pt x="14" y="7"/>
                      </a:lnTo>
                      <a:lnTo>
                        <a:pt x="5" y="0"/>
                      </a:lnTo>
                      <a:close/>
                    </a:path>
                  </a:pathLst>
                </a:custGeom>
                <a:solidFill>
                  <a:srgbClr val="12B7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7" name="组合 6"/>
            <p:cNvGrpSpPr/>
            <p:nvPr/>
          </p:nvGrpSpPr>
          <p:grpSpPr>
            <a:xfrm>
              <a:off x="4121150" y="1190576"/>
              <a:ext cx="1346200" cy="1114425"/>
              <a:chOff x="2286000" y="1566863"/>
              <a:chExt cx="1346200" cy="1114425"/>
            </a:xfrm>
          </p:grpSpPr>
          <p:sp>
            <p:nvSpPr>
              <p:cNvPr id="18" name="Freeform 10"/>
              <p:cNvSpPr/>
              <p:nvPr/>
            </p:nvSpPr>
            <p:spPr bwMode="auto">
              <a:xfrm>
                <a:off x="2878138" y="2343150"/>
                <a:ext cx="379412" cy="19050"/>
              </a:xfrm>
              <a:custGeom>
                <a:avLst/>
                <a:gdLst>
                  <a:gd name="T0" fmla="*/ 0 w 239"/>
                  <a:gd name="T1" fmla="*/ 12 h 12"/>
                  <a:gd name="T2" fmla="*/ 217 w 239"/>
                  <a:gd name="T3" fmla="*/ 12 h 12"/>
                  <a:gd name="T4" fmla="*/ 239 w 239"/>
                  <a:gd name="T5" fmla="*/ 0 h 12"/>
                  <a:gd name="T6" fmla="*/ 0 w 239"/>
                  <a:gd name="T7" fmla="*/ 0 h 12"/>
                  <a:gd name="T8" fmla="*/ 0 w 239"/>
                  <a:gd name="T9" fmla="*/ 12 h 12"/>
                </a:gdLst>
                <a:ahLst/>
                <a:cxnLst>
                  <a:cxn ang="0">
                    <a:pos x="T0" y="T1"/>
                  </a:cxn>
                  <a:cxn ang="0">
                    <a:pos x="T2" y="T3"/>
                  </a:cxn>
                  <a:cxn ang="0">
                    <a:pos x="T4" y="T5"/>
                  </a:cxn>
                  <a:cxn ang="0">
                    <a:pos x="T6" y="T7"/>
                  </a:cxn>
                  <a:cxn ang="0">
                    <a:pos x="T8" y="T9"/>
                  </a:cxn>
                </a:cxnLst>
                <a:rect l="0" t="0" r="r" b="b"/>
                <a:pathLst>
                  <a:path w="239" h="12">
                    <a:moveTo>
                      <a:pt x="0" y="12"/>
                    </a:moveTo>
                    <a:lnTo>
                      <a:pt x="217" y="12"/>
                    </a:lnTo>
                    <a:lnTo>
                      <a:pt x="239" y="0"/>
                    </a:lnTo>
                    <a:lnTo>
                      <a:pt x="0" y="0"/>
                    </a:lnTo>
                    <a:lnTo>
                      <a:pt x="0" y="12"/>
                    </a:lnTo>
                    <a:close/>
                  </a:path>
                </a:pathLst>
              </a:custGeom>
              <a:solidFill>
                <a:srgbClr val="B7C8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1"/>
              <p:cNvSpPr/>
              <p:nvPr/>
            </p:nvSpPr>
            <p:spPr bwMode="auto">
              <a:xfrm>
                <a:off x="3257550" y="2241550"/>
                <a:ext cx="374650" cy="15875"/>
              </a:xfrm>
              <a:custGeom>
                <a:avLst/>
                <a:gdLst>
                  <a:gd name="T0" fmla="*/ 0 w 236"/>
                  <a:gd name="T1" fmla="*/ 10 h 10"/>
                  <a:gd name="T2" fmla="*/ 215 w 236"/>
                  <a:gd name="T3" fmla="*/ 10 h 10"/>
                  <a:gd name="T4" fmla="*/ 236 w 236"/>
                  <a:gd name="T5" fmla="*/ 0 h 10"/>
                  <a:gd name="T6" fmla="*/ 0 w 236"/>
                  <a:gd name="T7" fmla="*/ 0 h 10"/>
                  <a:gd name="T8" fmla="*/ 0 w 236"/>
                  <a:gd name="T9" fmla="*/ 10 h 10"/>
                </a:gdLst>
                <a:ahLst/>
                <a:cxnLst>
                  <a:cxn ang="0">
                    <a:pos x="T0" y="T1"/>
                  </a:cxn>
                  <a:cxn ang="0">
                    <a:pos x="T2" y="T3"/>
                  </a:cxn>
                  <a:cxn ang="0">
                    <a:pos x="T4" y="T5"/>
                  </a:cxn>
                  <a:cxn ang="0">
                    <a:pos x="T6" y="T7"/>
                  </a:cxn>
                  <a:cxn ang="0">
                    <a:pos x="T8" y="T9"/>
                  </a:cxn>
                </a:cxnLst>
                <a:rect l="0" t="0" r="r" b="b"/>
                <a:pathLst>
                  <a:path w="236" h="10">
                    <a:moveTo>
                      <a:pt x="0" y="10"/>
                    </a:moveTo>
                    <a:lnTo>
                      <a:pt x="215" y="10"/>
                    </a:lnTo>
                    <a:lnTo>
                      <a:pt x="236" y="0"/>
                    </a:lnTo>
                    <a:lnTo>
                      <a:pt x="0" y="0"/>
                    </a:lnTo>
                    <a:lnTo>
                      <a:pt x="0" y="10"/>
                    </a:lnTo>
                    <a:close/>
                  </a:path>
                </a:pathLst>
              </a:custGeom>
              <a:solidFill>
                <a:srgbClr val="B7C8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3"/>
              <p:cNvSpPr/>
              <p:nvPr/>
            </p:nvSpPr>
            <p:spPr bwMode="auto">
              <a:xfrm>
                <a:off x="3128963" y="1968500"/>
                <a:ext cx="376237" cy="374650"/>
              </a:xfrm>
              <a:custGeom>
                <a:avLst/>
                <a:gdLst>
                  <a:gd name="T0" fmla="*/ 100 w 100"/>
                  <a:gd name="T1" fmla="*/ 0 h 100"/>
                  <a:gd name="T2" fmla="*/ 67 w 100"/>
                  <a:gd name="T3" fmla="*/ 0 h 100"/>
                  <a:gd name="T4" fmla="*/ 0 w 100"/>
                  <a:gd name="T5" fmla="*/ 0 h 100"/>
                  <a:gd name="T6" fmla="*/ 0 w 100"/>
                  <a:gd name="T7" fmla="*/ 67 h 100"/>
                  <a:gd name="T8" fmla="*/ 34 w 100"/>
                  <a:gd name="T9" fmla="*/ 100 h 100"/>
                  <a:gd name="T10" fmla="*/ 67 w 100"/>
                  <a:gd name="T11" fmla="*/ 67 h 100"/>
                  <a:gd name="T12" fmla="*/ 67 w 100"/>
                  <a:gd name="T13" fmla="*/ 34 h 100"/>
                  <a:gd name="T14" fmla="*/ 100 w 100"/>
                  <a:gd name="T15" fmla="*/ 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100">
                    <a:moveTo>
                      <a:pt x="100" y="0"/>
                    </a:moveTo>
                    <a:cubicBezTo>
                      <a:pt x="67" y="0"/>
                      <a:pt x="67" y="0"/>
                      <a:pt x="67" y="0"/>
                    </a:cubicBezTo>
                    <a:cubicBezTo>
                      <a:pt x="0" y="0"/>
                      <a:pt x="0" y="0"/>
                      <a:pt x="0" y="0"/>
                    </a:cubicBezTo>
                    <a:cubicBezTo>
                      <a:pt x="0" y="67"/>
                      <a:pt x="0" y="67"/>
                      <a:pt x="0" y="67"/>
                    </a:cubicBezTo>
                    <a:cubicBezTo>
                      <a:pt x="0" y="85"/>
                      <a:pt x="15" y="100"/>
                      <a:pt x="34" y="100"/>
                    </a:cubicBezTo>
                    <a:cubicBezTo>
                      <a:pt x="52" y="100"/>
                      <a:pt x="67" y="85"/>
                      <a:pt x="67" y="67"/>
                    </a:cubicBezTo>
                    <a:cubicBezTo>
                      <a:pt x="67" y="34"/>
                      <a:pt x="67" y="34"/>
                      <a:pt x="67" y="34"/>
                    </a:cubicBezTo>
                    <a:cubicBezTo>
                      <a:pt x="67" y="15"/>
                      <a:pt x="82" y="0"/>
                      <a:pt x="100" y="0"/>
                    </a:cubicBezTo>
                    <a:close/>
                  </a:path>
                </a:pathLst>
              </a:custGeom>
              <a:solidFill>
                <a:srgbClr val="12B7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4"/>
              <p:cNvSpPr/>
              <p:nvPr/>
            </p:nvSpPr>
            <p:spPr bwMode="auto">
              <a:xfrm>
                <a:off x="3381375" y="1968500"/>
                <a:ext cx="250825" cy="273050"/>
              </a:xfrm>
              <a:custGeom>
                <a:avLst/>
                <a:gdLst>
                  <a:gd name="T0" fmla="*/ 33 w 67"/>
                  <a:gd name="T1" fmla="*/ 0 h 73"/>
                  <a:gd name="T2" fmla="*/ 0 w 67"/>
                  <a:gd name="T3" fmla="*/ 34 h 73"/>
                  <a:gd name="T4" fmla="*/ 0 w 67"/>
                  <a:gd name="T5" fmla="*/ 73 h 73"/>
                  <a:gd name="T6" fmla="*/ 67 w 67"/>
                  <a:gd name="T7" fmla="*/ 73 h 73"/>
                  <a:gd name="T8" fmla="*/ 67 w 67"/>
                  <a:gd name="T9" fmla="*/ 34 h 73"/>
                  <a:gd name="T10" fmla="*/ 33 w 67"/>
                  <a:gd name="T11" fmla="*/ 0 h 73"/>
                </a:gdLst>
                <a:ahLst/>
                <a:cxnLst>
                  <a:cxn ang="0">
                    <a:pos x="T0" y="T1"/>
                  </a:cxn>
                  <a:cxn ang="0">
                    <a:pos x="T2" y="T3"/>
                  </a:cxn>
                  <a:cxn ang="0">
                    <a:pos x="T4" y="T5"/>
                  </a:cxn>
                  <a:cxn ang="0">
                    <a:pos x="T6" y="T7"/>
                  </a:cxn>
                  <a:cxn ang="0">
                    <a:pos x="T8" y="T9"/>
                  </a:cxn>
                  <a:cxn ang="0">
                    <a:pos x="T10" y="T11"/>
                  </a:cxn>
                </a:cxnLst>
                <a:rect l="0" t="0" r="r" b="b"/>
                <a:pathLst>
                  <a:path w="67" h="73">
                    <a:moveTo>
                      <a:pt x="33" y="0"/>
                    </a:moveTo>
                    <a:cubicBezTo>
                      <a:pt x="15" y="0"/>
                      <a:pt x="0" y="15"/>
                      <a:pt x="0" y="34"/>
                    </a:cubicBezTo>
                    <a:cubicBezTo>
                      <a:pt x="0" y="73"/>
                      <a:pt x="0" y="73"/>
                      <a:pt x="0" y="73"/>
                    </a:cubicBezTo>
                    <a:cubicBezTo>
                      <a:pt x="67" y="73"/>
                      <a:pt x="67" y="73"/>
                      <a:pt x="67" y="73"/>
                    </a:cubicBezTo>
                    <a:cubicBezTo>
                      <a:pt x="67" y="34"/>
                      <a:pt x="67" y="34"/>
                      <a:pt x="67" y="34"/>
                    </a:cubicBezTo>
                    <a:cubicBezTo>
                      <a:pt x="67" y="15"/>
                      <a:pt x="52" y="0"/>
                      <a:pt x="33"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Line 25"/>
              <p:cNvSpPr>
                <a:spLocks noChangeShapeType="1"/>
              </p:cNvSpPr>
              <p:nvPr/>
            </p:nvSpPr>
            <p:spPr bwMode="auto">
              <a:xfrm>
                <a:off x="2905125" y="2073275"/>
                <a:ext cx="377825"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3" name="Line 26"/>
              <p:cNvSpPr>
                <a:spLocks noChangeShapeType="1"/>
              </p:cNvSpPr>
              <p:nvPr/>
            </p:nvSpPr>
            <p:spPr bwMode="auto">
              <a:xfrm>
                <a:off x="2905125" y="2216150"/>
                <a:ext cx="377825"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4" name="Freeform 12"/>
              <p:cNvSpPr/>
              <p:nvPr/>
            </p:nvSpPr>
            <p:spPr bwMode="auto">
              <a:xfrm>
                <a:off x="2878138" y="1566863"/>
                <a:ext cx="379412" cy="776288"/>
              </a:xfrm>
              <a:custGeom>
                <a:avLst/>
                <a:gdLst>
                  <a:gd name="T0" fmla="*/ 67 w 101"/>
                  <a:gd name="T1" fmla="*/ 174 h 207"/>
                  <a:gd name="T2" fmla="*/ 67 w 101"/>
                  <a:gd name="T3" fmla="*/ 33 h 207"/>
                  <a:gd name="T4" fmla="*/ 34 w 101"/>
                  <a:gd name="T5" fmla="*/ 0 h 207"/>
                  <a:gd name="T6" fmla="*/ 0 w 101"/>
                  <a:gd name="T7" fmla="*/ 33 h 207"/>
                  <a:gd name="T8" fmla="*/ 0 w 101"/>
                  <a:gd name="T9" fmla="*/ 207 h 207"/>
                  <a:gd name="T10" fmla="*/ 37 w 101"/>
                  <a:gd name="T11" fmla="*/ 207 h 207"/>
                  <a:gd name="T12" fmla="*/ 67 w 101"/>
                  <a:gd name="T13" fmla="*/ 207 h 207"/>
                  <a:gd name="T14" fmla="*/ 101 w 101"/>
                  <a:gd name="T15" fmla="*/ 207 h 207"/>
                  <a:gd name="T16" fmla="*/ 67 w 101"/>
                  <a:gd name="T17" fmla="*/ 174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207">
                    <a:moveTo>
                      <a:pt x="67" y="174"/>
                    </a:moveTo>
                    <a:cubicBezTo>
                      <a:pt x="67" y="33"/>
                      <a:pt x="67" y="33"/>
                      <a:pt x="67" y="33"/>
                    </a:cubicBezTo>
                    <a:cubicBezTo>
                      <a:pt x="67" y="15"/>
                      <a:pt x="52" y="0"/>
                      <a:pt x="34" y="0"/>
                    </a:cubicBezTo>
                    <a:cubicBezTo>
                      <a:pt x="15" y="0"/>
                      <a:pt x="0" y="15"/>
                      <a:pt x="0" y="33"/>
                    </a:cubicBezTo>
                    <a:cubicBezTo>
                      <a:pt x="0" y="207"/>
                      <a:pt x="0" y="207"/>
                      <a:pt x="0" y="207"/>
                    </a:cubicBezTo>
                    <a:cubicBezTo>
                      <a:pt x="37" y="207"/>
                      <a:pt x="37" y="207"/>
                      <a:pt x="37" y="207"/>
                    </a:cubicBezTo>
                    <a:cubicBezTo>
                      <a:pt x="67" y="207"/>
                      <a:pt x="67" y="207"/>
                      <a:pt x="67" y="207"/>
                    </a:cubicBezTo>
                    <a:cubicBezTo>
                      <a:pt x="101" y="207"/>
                      <a:pt x="101" y="207"/>
                      <a:pt x="101" y="207"/>
                    </a:cubicBezTo>
                    <a:cubicBezTo>
                      <a:pt x="82" y="207"/>
                      <a:pt x="67" y="192"/>
                      <a:pt x="67" y="17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Line 15"/>
              <p:cNvSpPr>
                <a:spLocks noChangeShapeType="1"/>
              </p:cNvSpPr>
              <p:nvPr/>
            </p:nvSpPr>
            <p:spPr bwMode="auto">
              <a:xfrm>
                <a:off x="2644775" y="1830388"/>
                <a:ext cx="379412" cy="0"/>
              </a:xfrm>
              <a:prstGeom prst="line">
                <a:avLst/>
              </a:prstGeom>
              <a:noFill/>
              <a:ln w="6350" cap="rnd">
                <a:solidFill>
                  <a:srgbClr val="EEEEEE"/>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6" name="Line 16"/>
              <p:cNvSpPr>
                <a:spLocks noChangeShapeType="1"/>
              </p:cNvSpPr>
              <p:nvPr/>
            </p:nvSpPr>
            <p:spPr bwMode="auto">
              <a:xfrm>
                <a:off x="2644775" y="1968500"/>
                <a:ext cx="379412" cy="0"/>
              </a:xfrm>
              <a:prstGeom prst="line">
                <a:avLst/>
              </a:prstGeom>
              <a:noFill/>
              <a:ln w="6350" cap="rnd">
                <a:solidFill>
                  <a:srgbClr val="EEEEEE"/>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7" name="Line 17"/>
              <p:cNvSpPr>
                <a:spLocks noChangeShapeType="1"/>
              </p:cNvSpPr>
              <p:nvPr/>
            </p:nvSpPr>
            <p:spPr bwMode="auto">
              <a:xfrm>
                <a:off x="2644775" y="2111375"/>
                <a:ext cx="379412" cy="0"/>
              </a:xfrm>
              <a:prstGeom prst="line">
                <a:avLst/>
              </a:prstGeom>
              <a:noFill/>
              <a:ln w="6350" cap="rnd">
                <a:solidFill>
                  <a:srgbClr val="EEEEEE"/>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8" name="Freeform 18"/>
              <p:cNvSpPr/>
              <p:nvPr/>
            </p:nvSpPr>
            <p:spPr bwMode="auto">
              <a:xfrm>
                <a:off x="2286000" y="1566863"/>
                <a:ext cx="719137" cy="1114425"/>
              </a:xfrm>
              <a:custGeom>
                <a:avLst/>
                <a:gdLst>
                  <a:gd name="T0" fmla="*/ 192 w 192"/>
                  <a:gd name="T1" fmla="*/ 0 h 297"/>
                  <a:gd name="T2" fmla="*/ 34 w 192"/>
                  <a:gd name="T3" fmla="*/ 0 h 297"/>
                  <a:gd name="T4" fmla="*/ 0 w 192"/>
                  <a:gd name="T5" fmla="*/ 33 h 297"/>
                  <a:gd name="T6" fmla="*/ 0 w 192"/>
                  <a:gd name="T7" fmla="*/ 297 h 297"/>
                  <a:gd name="T8" fmla="*/ 158 w 192"/>
                  <a:gd name="T9" fmla="*/ 297 h 297"/>
                  <a:gd name="T10" fmla="*/ 158 w 192"/>
                  <a:gd name="T11" fmla="*/ 33 h 297"/>
                  <a:gd name="T12" fmla="*/ 192 w 192"/>
                  <a:gd name="T13" fmla="*/ 0 h 297"/>
                </a:gdLst>
                <a:ahLst/>
                <a:cxnLst>
                  <a:cxn ang="0">
                    <a:pos x="T0" y="T1"/>
                  </a:cxn>
                  <a:cxn ang="0">
                    <a:pos x="T2" y="T3"/>
                  </a:cxn>
                  <a:cxn ang="0">
                    <a:pos x="T4" y="T5"/>
                  </a:cxn>
                  <a:cxn ang="0">
                    <a:pos x="T6" y="T7"/>
                  </a:cxn>
                  <a:cxn ang="0">
                    <a:pos x="T8" y="T9"/>
                  </a:cxn>
                  <a:cxn ang="0">
                    <a:pos x="T10" y="T11"/>
                  </a:cxn>
                  <a:cxn ang="0">
                    <a:pos x="T12" y="T13"/>
                  </a:cxn>
                </a:cxnLst>
                <a:rect l="0" t="0" r="r" b="b"/>
                <a:pathLst>
                  <a:path w="192" h="297">
                    <a:moveTo>
                      <a:pt x="192" y="0"/>
                    </a:moveTo>
                    <a:cubicBezTo>
                      <a:pt x="34" y="0"/>
                      <a:pt x="34" y="0"/>
                      <a:pt x="34" y="0"/>
                    </a:cubicBezTo>
                    <a:cubicBezTo>
                      <a:pt x="15" y="0"/>
                      <a:pt x="0" y="15"/>
                      <a:pt x="0" y="33"/>
                    </a:cubicBezTo>
                    <a:cubicBezTo>
                      <a:pt x="0" y="297"/>
                      <a:pt x="0" y="297"/>
                      <a:pt x="0" y="297"/>
                    </a:cubicBezTo>
                    <a:cubicBezTo>
                      <a:pt x="158" y="297"/>
                      <a:pt x="158" y="297"/>
                      <a:pt x="158" y="297"/>
                    </a:cubicBezTo>
                    <a:cubicBezTo>
                      <a:pt x="158" y="33"/>
                      <a:pt x="158" y="33"/>
                      <a:pt x="158" y="33"/>
                    </a:cubicBezTo>
                    <a:cubicBezTo>
                      <a:pt x="158" y="15"/>
                      <a:pt x="173" y="0"/>
                      <a:pt x="192" y="0"/>
                    </a:cubicBezTo>
                    <a:close/>
                  </a:path>
                </a:pathLst>
              </a:custGeom>
              <a:solidFill>
                <a:srgbClr val="12B7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Line 19"/>
              <p:cNvSpPr>
                <a:spLocks noChangeShapeType="1"/>
              </p:cNvSpPr>
              <p:nvPr/>
            </p:nvSpPr>
            <p:spPr bwMode="auto">
              <a:xfrm>
                <a:off x="2393950" y="2241550"/>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0" name="Line 20"/>
              <p:cNvSpPr>
                <a:spLocks noChangeShapeType="1"/>
              </p:cNvSpPr>
              <p:nvPr/>
            </p:nvSpPr>
            <p:spPr bwMode="auto">
              <a:xfrm>
                <a:off x="2393950" y="2384425"/>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1" name="Line 21"/>
              <p:cNvSpPr>
                <a:spLocks noChangeShapeType="1"/>
              </p:cNvSpPr>
              <p:nvPr/>
            </p:nvSpPr>
            <p:spPr bwMode="auto">
              <a:xfrm>
                <a:off x="2393950" y="2106613"/>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2" name="Line 22"/>
              <p:cNvSpPr>
                <a:spLocks noChangeShapeType="1"/>
              </p:cNvSpPr>
              <p:nvPr/>
            </p:nvSpPr>
            <p:spPr bwMode="auto">
              <a:xfrm>
                <a:off x="2393950" y="1968500"/>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3" name="Line 23"/>
              <p:cNvSpPr>
                <a:spLocks noChangeShapeType="1"/>
              </p:cNvSpPr>
              <p:nvPr/>
            </p:nvSpPr>
            <p:spPr bwMode="auto">
              <a:xfrm>
                <a:off x="2393950" y="1833563"/>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4" name="Line 24"/>
              <p:cNvSpPr>
                <a:spLocks noChangeShapeType="1"/>
              </p:cNvSpPr>
              <p:nvPr/>
            </p:nvSpPr>
            <p:spPr bwMode="auto">
              <a:xfrm>
                <a:off x="2393950" y="1695450"/>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5" name="Line 27"/>
              <p:cNvSpPr>
                <a:spLocks noChangeShapeType="1"/>
              </p:cNvSpPr>
              <p:nvPr/>
            </p:nvSpPr>
            <p:spPr bwMode="auto">
              <a:xfrm>
                <a:off x="2393950" y="2522538"/>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grpSp>
          <p:nvGrpSpPr>
            <p:cNvPr id="8" name="组合 7"/>
            <p:cNvGrpSpPr/>
            <p:nvPr/>
          </p:nvGrpSpPr>
          <p:grpSpPr>
            <a:xfrm>
              <a:off x="3862388" y="2049413"/>
              <a:ext cx="561975" cy="473075"/>
              <a:chOff x="2027238" y="2425700"/>
              <a:chExt cx="561975" cy="473075"/>
            </a:xfrm>
          </p:grpSpPr>
          <p:sp>
            <p:nvSpPr>
              <p:cNvPr id="9" name="Freeform 37"/>
              <p:cNvSpPr/>
              <p:nvPr/>
            </p:nvSpPr>
            <p:spPr bwMode="auto">
              <a:xfrm>
                <a:off x="2138363" y="2425700"/>
                <a:ext cx="338137" cy="228600"/>
              </a:xfrm>
              <a:custGeom>
                <a:avLst/>
                <a:gdLst>
                  <a:gd name="T0" fmla="*/ 90 w 90"/>
                  <a:gd name="T1" fmla="*/ 52 h 61"/>
                  <a:gd name="T2" fmla="*/ 81 w 90"/>
                  <a:gd name="T3" fmla="*/ 61 h 61"/>
                  <a:gd name="T4" fmla="*/ 9 w 90"/>
                  <a:gd name="T5" fmla="*/ 61 h 61"/>
                  <a:gd name="T6" fmla="*/ 0 w 90"/>
                  <a:gd name="T7" fmla="*/ 52 h 61"/>
                  <a:gd name="T8" fmla="*/ 0 w 90"/>
                  <a:gd name="T9" fmla="*/ 9 h 61"/>
                  <a:gd name="T10" fmla="*/ 9 w 90"/>
                  <a:gd name="T11" fmla="*/ 0 h 61"/>
                  <a:gd name="T12" fmla="*/ 81 w 90"/>
                  <a:gd name="T13" fmla="*/ 0 h 61"/>
                  <a:gd name="T14" fmla="*/ 90 w 90"/>
                  <a:gd name="T15" fmla="*/ 9 h 61"/>
                  <a:gd name="T16" fmla="*/ 90 w 90"/>
                  <a:gd name="T17" fmla="*/ 5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61">
                    <a:moveTo>
                      <a:pt x="90" y="52"/>
                    </a:moveTo>
                    <a:cubicBezTo>
                      <a:pt x="90" y="57"/>
                      <a:pt x="86" y="61"/>
                      <a:pt x="81" y="61"/>
                    </a:cubicBezTo>
                    <a:cubicBezTo>
                      <a:pt x="9" y="61"/>
                      <a:pt x="9" y="61"/>
                      <a:pt x="9" y="61"/>
                    </a:cubicBezTo>
                    <a:cubicBezTo>
                      <a:pt x="4" y="61"/>
                      <a:pt x="0" y="57"/>
                      <a:pt x="0" y="52"/>
                    </a:cubicBezTo>
                    <a:cubicBezTo>
                      <a:pt x="0" y="9"/>
                      <a:pt x="0" y="9"/>
                      <a:pt x="0" y="9"/>
                    </a:cubicBezTo>
                    <a:cubicBezTo>
                      <a:pt x="0" y="4"/>
                      <a:pt x="4" y="0"/>
                      <a:pt x="9" y="0"/>
                    </a:cubicBezTo>
                    <a:cubicBezTo>
                      <a:pt x="81" y="0"/>
                      <a:pt x="81" y="0"/>
                      <a:pt x="81" y="0"/>
                    </a:cubicBezTo>
                    <a:cubicBezTo>
                      <a:pt x="86" y="0"/>
                      <a:pt x="90" y="4"/>
                      <a:pt x="90" y="9"/>
                    </a:cubicBezTo>
                    <a:lnTo>
                      <a:pt x="90" y="52"/>
                    </a:lnTo>
                    <a:close/>
                  </a:path>
                </a:pathLst>
              </a:custGeom>
              <a:solidFill>
                <a:srgbClr val="8F65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38"/>
              <p:cNvSpPr/>
              <p:nvPr/>
            </p:nvSpPr>
            <p:spPr bwMode="auto">
              <a:xfrm>
                <a:off x="2101850" y="2511425"/>
                <a:ext cx="412750" cy="57150"/>
              </a:xfrm>
              <a:custGeom>
                <a:avLst/>
                <a:gdLst>
                  <a:gd name="T0" fmla="*/ 110 w 110"/>
                  <a:gd name="T1" fmla="*/ 7 h 15"/>
                  <a:gd name="T2" fmla="*/ 103 w 110"/>
                  <a:gd name="T3" fmla="*/ 15 h 15"/>
                  <a:gd name="T4" fmla="*/ 7 w 110"/>
                  <a:gd name="T5" fmla="*/ 15 h 15"/>
                  <a:gd name="T6" fmla="*/ 0 w 110"/>
                  <a:gd name="T7" fmla="*/ 7 h 15"/>
                  <a:gd name="T8" fmla="*/ 0 w 110"/>
                  <a:gd name="T9" fmla="*/ 7 h 15"/>
                  <a:gd name="T10" fmla="*/ 7 w 110"/>
                  <a:gd name="T11" fmla="*/ 0 h 15"/>
                  <a:gd name="T12" fmla="*/ 103 w 110"/>
                  <a:gd name="T13" fmla="*/ 0 h 15"/>
                  <a:gd name="T14" fmla="*/ 110 w 110"/>
                  <a:gd name="T15" fmla="*/ 7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 h="15">
                    <a:moveTo>
                      <a:pt x="110" y="7"/>
                    </a:moveTo>
                    <a:cubicBezTo>
                      <a:pt x="110" y="11"/>
                      <a:pt x="107" y="15"/>
                      <a:pt x="103" y="15"/>
                    </a:cubicBezTo>
                    <a:cubicBezTo>
                      <a:pt x="7" y="15"/>
                      <a:pt x="7" y="15"/>
                      <a:pt x="7" y="15"/>
                    </a:cubicBezTo>
                    <a:cubicBezTo>
                      <a:pt x="3" y="15"/>
                      <a:pt x="0" y="11"/>
                      <a:pt x="0" y="7"/>
                    </a:cubicBezTo>
                    <a:cubicBezTo>
                      <a:pt x="0" y="7"/>
                      <a:pt x="0" y="7"/>
                      <a:pt x="0" y="7"/>
                    </a:cubicBezTo>
                    <a:cubicBezTo>
                      <a:pt x="0" y="3"/>
                      <a:pt x="3" y="0"/>
                      <a:pt x="7" y="0"/>
                    </a:cubicBezTo>
                    <a:cubicBezTo>
                      <a:pt x="103" y="0"/>
                      <a:pt x="103" y="0"/>
                      <a:pt x="103" y="0"/>
                    </a:cubicBezTo>
                    <a:cubicBezTo>
                      <a:pt x="107" y="0"/>
                      <a:pt x="110" y="3"/>
                      <a:pt x="110" y="7"/>
                    </a:cubicBezTo>
                    <a:close/>
                  </a:path>
                </a:pathLst>
              </a:custGeom>
              <a:solidFill>
                <a:srgbClr val="FFBC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39"/>
              <p:cNvSpPr/>
              <p:nvPr/>
            </p:nvSpPr>
            <p:spPr bwMode="auto">
              <a:xfrm>
                <a:off x="2027238" y="2613025"/>
                <a:ext cx="561975" cy="269875"/>
              </a:xfrm>
              <a:custGeom>
                <a:avLst/>
                <a:gdLst>
                  <a:gd name="T0" fmla="*/ 150 w 150"/>
                  <a:gd name="T1" fmla="*/ 63 h 72"/>
                  <a:gd name="T2" fmla="*/ 141 w 150"/>
                  <a:gd name="T3" fmla="*/ 72 h 72"/>
                  <a:gd name="T4" fmla="*/ 9 w 150"/>
                  <a:gd name="T5" fmla="*/ 72 h 72"/>
                  <a:gd name="T6" fmla="*/ 0 w 150"/>
                  <a:gd name="T7" fmla="*/ 63 h 72"/>
                  <a:gd name="T8" fmla="*/ 0 w 150"/>
                  <a:gd name="T9" fmla="*/ 9 h 72"/>
                  <a:gd name="T10" fmla="*/ 9 w 150"/>
                  <a:gd name="T11" fmla="*/ 0 h 72"/>
                  <a:gd name="T12" fmla="*/ 141 w 150"/>
                  <a:gd name="T13" fmla="*/ 0 h 72"/>
                  <a:gd name="T14" fmla="*/ 150 w 150"/>
                  <a:gd name="T15" fmla="*/ 9 h 72"/>
                  <a:gd name="T16" fmla="*/ 150 w 150"/>
                  <a:gd name="T17" fmla="*/ 63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72">
                    <a:moveTo>
                      <a:pt x="150" y="63"/>
                    </a:moveTo>
                    <a:cubicBezTo>
                      <a:pt x="150" y="68"/>
                      <a:pt x="146" y="72"/>
                      <a:pt x="141" y="72"/>
                    </a:cubicBezTo>
                    <a:cubicBezTo>
                      <a:pt x="9" y="72"/>
                      <a:pt x="9" y="72"/>
                      <a:pt x="9" y="72"/>
                    </a:cubicBezTo>
                    <a:cubicBezTo>
                      <a:pt x="4" y="72"/>
                      <a:pt x="0" y="68"/>
                      <a:pt x="0" y="63"/>
                    </a:cubicBezTo>
                    <a:cubicBezTo>
                      <a:pt x="0" y="9"/>
                      <a:pt x="0" y="9"/>
                      <a:pt x="0" y="9"/>
                    </a:cubicBezTo>
                    <a:cubicBezTo>
                      <a:pt x="0" y="4"/>
                      <a:pt x="4" y="0"/>
                      <a:pt x="9" y="0"/>
                    </a:cubicBezTo>
                    <a:cubicBezTo>
                      <a:pt x="141" y="0"/>
                      <a:pt x="141" y="0"/>
                      <a:pt x="141" y="0"/>
                    </a:cubicBezTo>
                    <a:cubicBezTo>
                      <a:pt x="146" y="0"/>
                      <a:pt x="150" y="4"/>
                      <a:pt x="150" y="9"/>
                    </a:cubicBezTo>
                    <a:lnTo>
                      <a:pt x="150" y="63"/>
                    </a:lnTo>
                    <a:close/>
                  </a:path>
                </a:pathLst>
              </a:custGeom>
              <a:solidFill>
                <a:srgbClr val="8F65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40"/>
              <p:cNvSpPr/>
              <p:nvPr/>
            </p:nvSpPr>
            <p:spPr bwMode="auto">
              <a:xfrm>
                <a:off x="2085975"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41"/>
              <p:cNvSpPr/>
              <p:nvPr/>
            </p:nvSpPr>
            <p:spPr bwMode="auto">
              <a:xfrm>
                <a:off x="2214563"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42"/>
              <p:cNvSpPr/>
              <p:nvPr/>
            </p:nvSpPr>
            <p:spPr bwMode="auto">
              <a:xfrm>
                <a:off x="2341563"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43"/>
              <p:cNvSpPr/>
              <p:nvPr/>
            </p:nvSpPr>
            <p:spPr bwMode="auto">
              <a:xfrm>
                <a:off x="2468563"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44"/>
              <p:cNvSpPr/>
              <p:nvPr/>
            </p:nvSpPr>
            <p:spPr bwMode="auto">
              <a:xfrm>
                <a:off x="2074863" y="2882900"/>
                <a:ext cx="473075" cy="15875"/>
              </a:xfrm>
              <a:custGeom>
                <a:avLst/>
                <a:gdLst>
                  <a:gd name="T0" fmla="*/ 126 w 126"/>
                  <a:gd name="T1" fmla="*/ 2 h 4"/>
                  <a:gd name="T2" fmla="*/ 124 w 126"/>
                  <a:gd name="T3" fmla="*/ 4 h 4"/>
                  <a:gd name="T4" fmla="*/ 2 w 126"/>
                  <a:gd name="T5" fmla="*/ 4 h 4"/>
                  <a:gd name="T6" fmla="*/ 0 w 126"/>
                  <a:gd name="T7" fmla="*/ 2 h 4"/>
                  <a:gd name="T8" fmla="*/ 0 w 126"/>
                  <a:gd name="T9" fmla="*/ 2 h 4"/>
                  <a:gd name="T10" fmla="*/ 2 w 126"/>
                  <a:gd name="T11" fmla="*/ 0 h 4"/>
                  <a:gd name="T12" fmla="*/ 124 w 126"/>
                  <a:gd name="T13" fmla="*/ 0 h 4"/>
                  <a:gd name="T14" fmla="*/ 126 w 126"/>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6" h="4">
                    <a:moveTo>
                      <a:pt x="126" y="2"/>
                    </a:moveTo>
                    <a:cubicBezTo>
                      <a:pt x="126" y="3"/>
                      <a:pt x="125" y="4"/>
                      <a:pt x="124" y="4"/>
                    </a:cubicBezTo>
                    <a:cubicBezTo>
                      <a:pt x="2" y="4"/>
                      <a:pt x="2" y="4"/>
                      <a:pt x="2" y="4"/>
                    </a:cubicBezTo>
                    <a:cubicBezTo>
                      <a:pt x="1" y="4"/>
                      <a:pt x="0" y="3"/>
                      <a:pt x="0" y="2"/>
                    </a:cubicBezTo>
                    <a:cubicBezTo>
                      <a:pt x="0" y="2"/>
                      <a:pt x="0" y="2"/>
                      <a:pt x="0" y="2"/>
                    </a:cubicBezTo>
                    <a:cubicBezTo>
                      <a:pt x="0" y="1"/>
                      <a:pt x="1" y="0"/>
                      <a:pt x="2" y="0"/>
                    </a:cubicBezTo>
                    <a:cubicBezTo>
                      <a:pt x="124" y="0"/>
                      <a:pt x="124" y="0"/>
                      <a:pt x="124" y="0"/>
                    </a:cubicBezTo>
                    <a:cubicBezTo>
                      <a:pt x="125" y="0"/>
                      <a:pt x="126" y="1"/>
                      <a:pt x="126" y="2"/>
                    </a:cubicBezTo>
                    <a:close/>
                  </a:path>
                </a:pathLst>
              </a:custGeom>
              <a:solidFill>
                <a:srgbClr val="502E1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Rectangle 45"/>
              <p:cNvSpPr>
                <a:spLocks noChangeArrowheads="1"/>
              </p:cNvSpPr>
              <p:nvPr/>
            </p:nvSpPr>
            <p:spPr bwMode="auto">
              <a:xfrm>
                <a:off x="2138363" y="2568575"/>
                <a:ext cx="338137" cy="44450"/>
              </a:xfrm>
              <a:prstGeom prst="rect">
                <a:avLst/>
              </a:prstGeom>
              <a:solidFill>
                <a:srgbClr val="7756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grpSp>
      <p:sp>
        <p:nvSpPr>
          <p:cNvPr id="50" name="TextBox 70"/>
          <p:cNvSpPr txBox="1"/>
          <p:nvPr/>
        </p:nvSpPr>
        <p:spPr>
          <a:xfrm>
            <a:off x="1691680" y="2715767"/>
            <a:ext cx="5760640" cy="646331"/>
          </a:xfrm>
          <a:prstGeom prst="rect">
            <a:avLst/>
          </a:prstGeom>
          <a:noFill/>
        </p:spPr>
        <p:txBody>
          <a:bodyPr wrap="square" rtlCol="0">
            <a:spAutoFit/>
          </a:bodyPr>
          <a:lstStyle/>
          <a:p>
            <a:pPr algn="dist"/>
            <a:r>
              <a:rPr lang="zh-CN" altLang="en-US" sz="3600" dirty="0">
                <a:ln w="6350">
                  <a:noFill/>
                </a:ln>
                <a:latin typeface="宋体" pitchFamily="2" charset="-122"/>
                <a:ea typeface="宋体" pitchFamily="2" charset="-122"/>
              </a:rPr>
              <a:t>敬请提问</a:t>
            </a:r>
          </a:p>
        </p:txBody>
      </p:sp>
      <p:sp>
        <p:nvSpPr>
          <p:cNvPr id="51" name="圆角矩形 50"/>
          <p:cNvSpPr/>
          <p:nvPr/>
        </p:nvSpPr>
        <p:spPr>
          <a:xfrm>
            <a:off x="1763688" y="3440611"/>
            <a:ext cx="5616624" cy="202560"/>
          </a:xfrm>
          <a:prstGeom prst="roundRect">
            <a:avLst>
              <a:gd name="adj" fmla="val 0"/>
            </a:avLst>
          </a:prstGeom>
          <a:noFill/>
          <a:ln w="6350" cap="flat" cmpd="sng" algn="ctr">
            <a:noFill/>
            <a:prstDash val="solid"/>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defRPr/>
            </a:pPr>
            <a:r>
              <a:rPr lang="zh-CN" altLang="en-US" sz="1200" kern="0" dirty="0">
                <a:solidFill>
                  <a:schemeClr val="bg1">
                    <a:lumMod val="50000"/>
                  </a:schemeClr>
                </a:solidFill>
                <a:latin typeface="宋体" pitchFamily="2" charset="-122"/>
                <a:ea typeface="宋体" pitchFamily="2" charset="-122"/>
              </a:rPr>
              <a:t>学校编号：</a:t>
            </a:r>
            <a:r>
              <a:rPr lang="en-US" altLang="zh-CN" sz="1200" kern="0" dirty="0">
                <a:solidFill>
                  <a:schemeClr val="bg1">
                    <a:lumMod val="50000"/>
                  </a:schemeClr>
                </a:solidFill>
                <a:latin typeface="宋体" pitchFamily="2" charset="-122"/>
                <a:ea typeface="宋体" pitchFamily="2" charset="-122"/>
              </a:rPr>
              <a:t>3</a:t>
            </a:r>
            <a:r>
              <a:rPr lang="zh-CN" altLang="en-US" sz="1200" kern="0" dirty="0">
                <a:solidFill>
                  <a:schemeClr val="bg1">
                    <a:lumMod val="50000"/>
                  </a:schemeClr>
                </a:solidFill>
                <a:latin typeface="宋体" pitchFamily="2" charset="-122"/>
                <a:ea typeface="宋体" pitchFamily="2" charset="-122"/>
              </a:rPr>
              <a:t>（同济大学）</a:t>
            </a:r>
            <a:r>
              <a:rPr lang="en-US" altLang="zh-CN" sz="1200" kern="0" dirty="0">
                <a:solidFill>
                  <a:schemeClr val="bg1">
                    <a:lumMod val="50000"/>
                  </a:schemeClr>
                </a:solidFill>
                <a:latin typeface="宋体" pitchFamily="2" charset="-122"/>
                <a:ea typeface="宋体" pitchFamily="2" charset="-122"/>
              </a:rPr>
              <a:t>	</a:t>
            </a:r>
            <a:r>
              <a:rPr lang="zh-CN" altLang="en-US" sz="1200" kern="0" dirty="0">
                <a:solidFill>
                  <a:schemeClr val="bg1">
                    <a:lumMod val="50000"/>
                  </a:schemeClr>
                </a:solidFill>
                <a:latin typeface="宋体" pitchFamily="2" charset="-122"/>
                <a:ea typeface="宋体" pitchFamily="2" charset="-122"/>
              </a:rPr>
              <a:t>队伍</a:t>
            </a:r>
            <a:r>
              <a:rPr kumimoji="0" lang="zh-CN" altLang="en-US" sz="1200" b="0" i="0" u="none" strike="noStrike" kern="0" cap="none" spc="0" normalizeH="0" baseline="0" noProof="0" dirty="0">
                <a:ln>
                  <a:noFill/>
                </a:ln>
                <a:solidFill>
                  <a:schemeClr val="bg1">
                    <a:lumMod val="50000"/>
                  </a:schemeClr>
                </a:solidFill>
                <a:effectLst/>
                <a:uLnTx/>
                <a:uFillTx/>
                <a:latin typeface="宋体" pitchFamily="2" charset="-122"/>
                <a:ea typeface="宋体" pitchFamily="2" charset="-122"/>
              </a:rPr>
              <a:t>编号：</a:t>
            </a:r>
            <a:r>
              <a:rPr kumimoji="0" lang="en-US" altLang="zh-CN" sz="1200" b="0" i="0" u="none" strike="noStrike" kern="0" cap="none" spc="0" normalizeH="0" baseline="0" noProof="0" dirty="0">
                <a:ln>
                  <a:noFill/>
                </a:ln>
                <a:solidFill>
                  <a:schemeClr val="bg1">
                    <a:lumMod val="50000"/>
                  </a:schemeClr>
                </a:solidFill>
                <a:effectLst/>
                <a:uLnTx/>
                <a:uFillTx/>
                <a:latin typeface="宋体" pitchFamily="2" charset="-122"/>
                <a:ea typeface="宋体" pitchFamily="2" charset="-122"/>
              </a:rPr>
              <a:t>B220</a:t>
            </a:r>
            <a:endParaRPr kumimoji="0" lang="zh-CN" altLang="en-US" sz="1200" b="0" i="0" u="none" strike="noStrike" kern="0" cap="none" spc="0" normalizeH="0" baseline="0" noProof="0" dirty="0">
              <a:ln>
                <a:noFill/>
              </a:ln>
              <a:solidFill>
                <a:schemeClr val="bg1">
                  <a:lumMod val="50000"/>
                </a:schemeClr>
              </a:solidFill>
              <a:effectLst/>
              <a:uLnTx/>
              <a:uFillTx/>
              <a:latin typeface="宋体" pitchFamily="2" charset="-122"/>
              <a:ea typeface="宋体" pitchFamily="2" charset="-122"/>
            </a:endParaRPr>
          </a:p>
        </p:txBody>
      </p:sp>
      <p:grpSp>
        <p:nvGrpSpPr>
          <p:cNvPr id="52" name="组合 51"/>
          <p:cNvGrpSpPr/>
          <p:nvPr/>
        </p:nvGrpSpPr>
        <p:grpSpPr>
          <a:xfrm>
            <a:off x="1763688" y="4144025"/>
            <a:ext cx="174306" cy="174304"/>
            <a:chOff x="801291" y="3535885"/>
            <a:chExt cx="219347" cy="219347"/>
          </a:xfrm>
        </p:grpSpPr>
        <p:sp>
          <p:nvSpPr>
            <p:cNvPr id="53" name="Oval 10"/>
            <p:cNvSpPr>
              <a:spLocks noChangeArrowheads="1"/>
            </p:cNvSpPr>
            <p:nvPr/>
          </p:nvSpPr>
          <p:spPr bwMode="auto">
            <a:xfrm>
              <a:off x="801291" y="3535885"/>
              <a:ext cx="219347" cy="219347"/>
            </a:xfrm>
            <a:prstGeom prst="ellipse">
              <a:avLst/>
            </a:prstGeom>
            <a:solidFill>
              <a:srgbClr val="FF9101"/>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chemeClr val="tx1">
                    <a:lumMod val="65000"/>
                    <a:lumOff val="35000"/>
                  </a:schemeClr>
                </a:solidFill>
                <a:effectLst/>
                <a:uLnTx/>
                <a:uFillTx/>
                <a:latin typeface="微软雅黑" pitchFamily="34" charset="-122"/>
                <a:ea typeface="微软雅黑" pitchFamily="34" charset="-122"/>
                <a:cs typeface="+mn-cs"/>
              </a:endParaRPr>
            </a:p>
          </p:txBody>
        </p:sp>
        <p:grpSp>
          <p:nvGrpSpPr>
            <p:cNvPr id="54" name="组合 53"/>
            <p:cNvGrpSpPr/>
            <p:nvPr/>
          </p:nvGrpSpPr>
          <p:grpSpPr>
            <a:xfrm>
              <a:off x="860980" y="3583766"/>
              <a:ext cx="100336" cy="114060"/>
              <a:chOff x="860980" y="3583766"/>
              <a:chExt cx="100336" cy="114060"/>
            </a:xfrm>
          </p:grpSpPr>
          <p:sp>
            <p:nvSpPr>
              <p:cNvPr id="55"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rgbClr val="FEFAEE"/>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chemeClr val="tx1">
                      <a:lumMod val="65000"/>
                      <a:lumOff val="35000"/>
                    </a:schemeClr>
                  </a:solidFill>
                  <a:effectLst/>
                  <a:uLnTx/>
                  <a:uFillTx/>
                  <a:latin typeface="微软雅黑" pitchFamily="34" charset="-122"/>
                  <a:ea typeface="微软雅黑" pitchFamily="34" charset="-122"/>
                  <a:cs typeface="+mn-cs"/>
                </a:endParaRPr>
              </a:p>
            </p:txBody>
          </p:sp>
          <p:sp>
            <p:nvSpPr>
              <p:cNvPr id="56"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rgbClr val="FEFAEE"/>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chemeClr val="tx1">
                      <a:lumMod val="65000"/>
                      <a:lumOff val="35000"/>
                    </a:schemeClr>
                  </a:solidFill>
                  <a:effectLst/>
                  <a:uLnTx/>
                  <a:uFillTx/>
                  <a:latin typeface="微软雅黑" pitchFamily="34" charset="-122"/>
                  <a:ea typeface="微软雅黑" pitchFamily="34" charset="-122"/>
                  <a:cs typeface="+mn-cs"/>
                </a:endParaRPr>
              </a:p>
            </p:txBody>
          </p:sp>
        </p:grpSp>
      </p:grpSp>
      <p:grpSp>
        <p:nvGrpSpPr>
          <p:cNvPr id="57" name="Group 14"/>
          <p:cNvGrpSpPr/>
          <p:nvPr/>
        </p:nvGrpSpPr>
        <p:grpSpPr bwMode="auto">
          <a:xfrm>
            <a:off x="5125969" y="4202926"/>
            <a:ext cx="174306" cy="174304"/>
            <a:chOff x="4248" y="3024"/>
            <a:chExt cx="600" cy="599"/>
          </a:xfrm>
        </p:grpSpPr>
        <p:sp>
          <p:nvSpPr>
            <p:cNvPr id="58" name="Oval 15"/>
            <p:cNvSpPr>
              <a:spLocks noChangeArrowheads="1"/>
            </p:cNvSpPr>
            <p:nvPr/>
          </p:nvSpPr>
          <p:spPr bwMode="auto">
            <a:xfrm>
              <a:off x="4248" y="3024"/>
              <a:ext cx="600" cy="599"/>
            </a:xfrm>
            <a:prstGeom prst="ellipse">
              <a:avLst/>
            </a:prstGeom>
            <a:solidFill>
              <a:srgbClr val="FF9101"/>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chemeClr val="tx1">
                    <a:lumMod val="65000"/>
                    <a:lumOff val="35000"/>
                  </a:schemeClr>
                </a:solidFill>
                <a:effectLst/>
                <a:uLnTx/>
                <a:uFillTx/>
                <a:latin typeface="微软雅黑" pitchFamily="34" charset="-122"/>
                <a:ea typeface="微软雅黑" pitchFamily="34" charset="-122"/>
                <a:cs typeface="+mn-cs"/>
              </a:endParaRPr>
            </a:p>
          </p:txBody>
        </p:sp>
        <p:grpSp>
          <p:nvGrpSpPr>
            <p:cNvPr id="59" name="Group 16"/>
            <p:cNvGrpSpPr/>
            <p:nvPr/>
          </p:nvGrpSpPr>
          <p:grpSpPr bwMode="auto">
            <a:xfrm>
              <a:off x="4441" y="3144"/>
              <a:ext cx="215" cy="345"/>
              <a:chOff x="4441" y="3144"/>
              <a:chExt cx="215" cy="345"/>
            </a:xfrm>
          </p:grpSpPr>
          <p:sp>
            <p:nvSpPr>
              <p:cNvPr id="60"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rgbClr val="FEFAEE"/>
              </a:solidFill>
              <a:ln w="635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chemeClr val="tx1">
                      <a:lumMod val="65000"/>
                      <a:lumOff val="35000"/>
                    </a:schemeClr>
                  </a:solidFill>
                  <a:effectLst/>
                  <a:uLnTx/>
                  <a:uFillTx/>
                  <a:latin typeface="微软雅黑" pitchFamily="34" charset="-122"/>
                  <a:ea typeface="微软雅黑" pitchFamily="34" charset="-122"/>
                  <a:cs typeface="+mn-cs"/>
                </a:endParaRPr>
              </a:p>
            </p:txBody>
          </p:sp>
          <p:sp>
            <p:nvSpPr>
              <p:cNvPr id="61"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rgbClr val="FEFAEE"/>
              </a:solidFill>
              <a:ln w="635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chemeClr val="tx1">
                      <a:lumMod val="65000"/>
                      <a:lumOff val="35000"/>
                    </a:schemeClr>
                  </a:solidFill>
                  <a:effectLst/>
                  <a:uLnTx/>
                  <a:uFillTx/>
                  <a:latin typeface="微软雅黑" pitchFamily="34" charset="-122"/>
                  <a:ea typeface="微软雅黑" pitchFamily="34" charset="-122"/>
                  <a:cs typeface="+mn-cs"/>
                </a:endParaRPr>
              </a:p>
            </p:txBody>
          </p:sp>
        </p:grpSp>
      </p:grpSp>
      <p:sp>
        <p:nvSpPr>
          <p:cNvPr id="62" name="Text Box 19"/>
          <p:cNvSpPr txBox="1">
            <a:spLocks noChangeArrowheads="1"/>
          </p:cNvSpPr>
          <p:nvPr/>
        </p:nvSpPr>
        <p:spPr bwMode="auto">
          <a:xfrm>
            <a:off x="2003649" y="4106027"/>
            <a:ext cx="121058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00" dirty="0">
                <a:solidFill>
                  <a:schemeClr val="bg1">
                    <a:lumMod val="50000"/>
                  </a:schemeClr>
                </a:solidFill>
                <a:latin typeface="宋体" pitchFamily="2" charset="-122"/>
                <a:ea typeface="宋体" pitchFamily="2" charset="-122"/>
              </a:rPr>
              <a:t>指导老师：关晓飞</a:t>
            </a:r>
            <a:endParaRPr lang="en-US" altLang="zh-CN" sz="1000" dirty="0">
              <a:solidFill>
                <a:schemeClr val="bg1">
                  <a:lumMod val="50000"/>
                </a:schemeClr>
              </a:solidFill>
              <a:latin typeface="宋体" pitchFamily="2" charset="-122"/>
              <a:ea typeface="宋体" pitchFamily="2" charset="-122"/>
            </a:endParaRPr>
          </a:p>
        </p:txBody>
      </p:sp>
      <p:sp>
        <p:nvSpPr>
          <p:cNvPr id="63" name="Text Box 20"/>
          <p:cNvSpPr txBox="1">
            <a:spLocks noChangeArrowheads="1"/>
          </p:cNvSpPr>
          <p:nvPr/>
        </p:nvSpPr>
        <p:spPr bwMode="auto">
          <a:xfrm>
            <a:off x="5344051" y="4151984"/>
            <a:ext cx="210826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00" dirty="0">
                <a:solidFill>
                  <a:schemeClr val="bg1">
                    <a:lumMod val="50000"/>
                  </a:schemeClr>
                </a:solidFill>
                <a:latin typeface="宋体" pitchFamily="2" charset="-122"/>
                <a:ea typeface="宋体" pitchFamily="2" charset="-122"/>
              </a:rPr>
              <a:t>答辩人：徐雅慧，李心雨，刘佳伟</a:t>
            </a:r>
            <a:endParaRPr lang="en-US" altLang="zh-CN" sz="1000" dirty="0">
              <a:solidFill>
                <a:schemeClr val="bg1">
                  <a:lumMod val="50000"/>
                </a:schemeClr>
              </a:solidFill>
              <a:latin typeface="宋体" pitchFamily="2" charset="-122"/>
              <a:ea typeface="宋体" pitchFamily="2" charset="-122"/>
            </a:endParaRPr>
          </a:p>
        </p:txBody>
      </p:sp>
      <p:cxnSp>
        <p:nvCxnSpPr>
          <p:cNvPr id="64" name="直接连接符 63"/>
          <p:cNvCxnSpPr/>
          <p:nvPr/>
        </p:nvCxnSpPr>
        <p:spPr>
          <a:xfrm>
            <a:off x="1763688" y="3401854"/>
            <a:ext cx="5616624" cy="0"/>
          </a:xfrm>
          <a:prstGeom prst="line">
            <a:avLst/>
          </a:prstGeom>
          <a:noFill/>
          <a:ln w="6350" cap="flat" cmpd="sng" algn="ctr">
            <a:solidFill>
              <a:schemeClr val="bg1">
                <a:lumMod val="50000"/>
              </a:schemeClr>
            </a:solidFill>
            <a:prstDash val="solid"/>
          </a:ln>
          <a:effectLst/>
        </p:spPr>
      </p:cxnSp>
      <p:sp>
        <p:nvSpPr>
          <p:cNvPr id="65" name="矩形 64"/>
          <p:cNvSpPr/>
          <p:nvPr/>
        </p:nvSpPr>
        <p:spPr>
          <a:xfrm>
            <a:off x="0" y="5071492"/>
            <a:ext cx="9144000" cy="72008"/>
          </a:xfrm>
          <a:prstGeom prst="rect">
            <a:avLst/>
          </a:prstGeom>
          <a:solidFill>
            <a:srgbClr val="FF9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14782860"/>
      </p:ext>
    </p:extLst>
  </p:cSld>
  <p:clrMapOvr>
    <a:masterClrMapping/>
  </p:clrMapOvr>
  <mc:AlternateContent xmlns:mc="http://schemas.openxmlformats.org/markup-compatibility/2006" xmlns:p14="http://schemas.microsoft.com/office/powerpoint/2010/main">
    <mc:Choice Requires="p14">
      <p:transition spd="slow" p14:dur="1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38" presetClass="entr" presetSubtype="0" accel="50000" fill="hold" grpId="0" nodeType="withEffect">
                                  <p:stCondLst>
                                    <p:cond delay="0"/>
                                  </p:stCondLst>
                                  <p:iterate type="lt">
                                    <p:tmPct val="50000"/>
                                  </p:iterate>
                                  <p:childTnLst>
                                    <p:set>
                                      <p:cBhvr>
                                        <p:cTn id="11" dur="1" fill="hold">
                                          <p:stCondLst>
                                            <p:cond delay="0"/>
                                          </p:stCondLst>
                                        </p:cTn>
                                        <p:tgtEl>
                                          <p:spTgt spid="50"/>
                                        </p:tgtEl>
                                        <p:attrNameLst>
                                          <p:attrName>style.visibility</p:attrName>
                                        </p:attrNameLst>
                                      </p:cBhvr>
                                      <p:to>
                                        <p:strVal val="visible"/>
                                      </p:to>
                                    </p:set>
                                    <p:set>
                                      <p:cBhvr>
                                        <p:cTn id="12" dur="455" fill="hold">
                                          <p:stCondLst>
                                            <p:cond delay="0"/>
                                          </p:stCondLst>
                                        </p:cTn>
                                        <p:tgtEl>
                                          <p:spTgt spid="50"/>
                                        </p:tgtEl>
                                        <p:attrNameLst>
                                          <p:attrName>style.rotation</p:attrName>
                                        </p:attrNameLst>
                                      </p:cBhvr>
                                      <p:to>
                                        <p:strVal val="-45.0"/>
                                      </p:to>
                                    </p:set>
                                    <p:anim calcmode="lin" valueType="num">
                                      <p:cBhvr>
                                        <p:cTn id="13" dur="455" fill="hold">
                                          <p:stCondLst>
                                            <p:cond delay="455"/>
                                          </p:stCondLst>
                                        </p:cTn>
                                        <p:tgtEl>
                                          <p:spTgt spid="50"/>
                                        </p:tgtEl>
                                        <p:attrNameLst>
                                          <p:attrName>style.rotation</p:attrName>
                                        </p:attrNameLst>
                                      </p:cBhvr>
                                      <p:tavLst>
                                        <p:tav tm="0">
                                          <p:val>
                                            <p:fltVal val="-45"/>
                                          </p:val>
                                        </p:tav>
                                        <p:tav tm="69900">
                                          <p:val>
                                            <p:fltVal val="45"/>
                                          </p:val>
                                        </p:tav>
                                        <p:tav tm="100000">
                                          <p:val>
                                            <p:fltVal val="0"/>
                                          </p:val>
                                        </p:tav>
                                      </p:tavLst>
                                    </p:anim>
                                    <p:anim calcmode="lin" valueType="num">
                                      <p:cBhvr>
                                        <p:cTn id="14" dur="455" fill="hold">
                                          <p:stCondLst>
                                            <p:cond delay="0"/>
                                          </p:stCondLst>
                                        </p:cTn>
                                        <p:tgtEl>
                                          <p:spTgt spid="50"/>
                                        </p:tgtEl>
                                        <p:attrNameLst>
                                          <p:attrName>ppt_y</p:attrName>
                                        </p:attrNameLst>
                                      </p:cBhvr>
                                      <p:tavLst>
                                        <p:tav tm="0">
                                          <p:val>
                                            <p:strVal val="#ppt_y-1"/>
                                          </p:val>
                                        </p:tav>
                                        <p:tav tm="100000">
                                          <p:val>
                                            <p:strVal val="#ppt_y-(0.354*#ppt_w-0.172*#ppt_h)"/>
                                          </p:val>
                                        </p:tav>
                                      </p:tavLst>
                                    </p:anim>
                                    <p:anim calcmode="lin" valueType="num">
                                      <p:cBhvr>
                                        <p:cTn id="15" dur="156" decel="50000" autoRev="1" fill="hold">
                                          <p:stCondLst>
                                            <p:cond delay="455"/>
                                          </p:stCondLst>
                                        </p:cTn>
                                        <p:tgtEl>
                                          <p:spTgt spid="50"/>
                                        </p:tgtEl>
                                        <p:attrNameLst>
                                          <p:attrName>ppt_y</p:attrName>
                                        </p:attrNameLst>
                                      </p:cBhvr>
                                      <p:tavLst>
                                        <p:tav tm="0">
                                          <p:val>
                                            <p:strVal val="#ppt_y-(0.354*#ppt_w-0.172*#ppt_h)"/>
                                          </p:val>
                                        </p:tav>
                                        <p:tav tm="100000">
                                          <p:val>
                                            <p:strVal val="#ppt_y-(0.354*#ppt_w-0.172*#ppt_h)-#ppt_h/2"/>
                                          </p:val>
                                        </p:tav>
                                      </p:tavLst>
                                    </p:anim>
                                    <p:anim calcmode="lin" valueType="num">
                                      <p:cBhvr>
                                        <p:cTn id="16" dur="136" fill="hold">
                                          <p:stCondLst>
                                            <p:cond delay="864"/>
                                          </p:stCondLst>
                                        </p:cTn>
                                        <p:tgtEl>
                                          <p:spTgt spid="50"/>
                                        </p:tgtEl>
                                        <p:attrNameLst>
                                          <p:attrName>ppt_y</p:attrName>
                                        </p:attrNameLst>
                                      </p:cBhvr>
                                      <p:tavLst>
                                        <p:tav tm="0">
                                          <p:val>
                                            <p:strVal val="#ppt_y-(0.354*#ppt_w-0.172*#ppt_h)"/>
                                          </p:val>
                                        </p:tav>
                                        <p:tav tm="100000">
                                          <p:val>
                                            <p:strVal val="#ppt_y"/>
                                          </p:val>
                                        </p:tav>
                                      </p:tavLst>
                                    </p:anim>
                                  </p:childTnLst>
                                </p:cTn>
                              </p:par>
                              <p:par>
                                <p:cTn id="17" presetID="16" presetClass="entr" presetSubtype="21" fill="hold" nodeType="withEffect">
                                  <p:stCondLst>
                                    <p:cond delay="0"/>
                                  </p:stCondLst>
                                  <p:childTnLst>
                                    <p:set>
                                      <p:cBhvr>
                                        <p:cTn id="18" dur="1" fill="hold">
                                          <p:stCondLst>
                                            <p:cond delay="0"/>
                                          </p:stCondLst>
                                        </p:cTn>
                                        <p:tgtEl>
                                          <p:spTgt spid="64"/>
                                        </p:tgtEl>
                                        <p:attrNameLst>
                                          <p:attrName>style.visibility</p:attrName>
                                        </p:attrNameLst>
                                      </p:cBhvr>
                                      <p:to>
                                        <p:strVal val="visible"/>
                                      </p:to>
                                    </p:set>
                                    <p:animEffect transition="in" filter="barn(inVertical)">
                                      <p:cBhvr>
                                        <p:cTn id="19" dur="500"/>
                                        <p:tgtEl>
                                          <p:spTgt spid="64"/>
                                        </p:tgtEl>
                                      </p:cBhvr>
                                    </p:animEffect>
                                  </p:childTnLst>
                                </p:cTn>
                              </p:par>
                              <p:par>
                                <p:cTn id="20" presetID="16" presetClass="entr" presetSubtype="21" fill="hold" grpId="0" nodeType="withEffect">
                                  <p:stCondLst>
                                    <p:cond delay="0"/>
                                  </p:stCondLst>
                                  <p:iterate type="lt">
                                    <p:tmPct val="10000"/>
                                  </p:iterate>
                                  <p:childTnLst>
                                    <p:set>
                                      <p:cBhvr>
                                        <p:cTn id="21" dur="1" fill="hold">
                                          <p:stCondLst>
                                            <p:cond delay="0"/>
                                          </p:stCondLst>
                                        </p:cTn>
                                        <p:tgtEl>
                                          <p:spTgt spid="51"/>
                                        </p:tgtEl>
                                        <p:attrNameLst>
                                          <p:attrName>style.visibility</p:attrName>
                                        </p:attrNameLst>
                                      </p:cBhvr>
                                      <p:to>
                                        <p:strVal val="visible"/>
                                      </p:to>
                                    </p:set>
                                    <p:animEffect transition="in" filter="barn(inVertical)">
                                      <p:cBhvr>
                                        <p:cTn id="22" dur="500"/>
                                        <p:tgtEl>
                                          <p:spTgt spid="51"/>
                                        </p:tgtEl>
                                      </p:cBhvr>
                                    </p:animEffect>
                                  </p:childTnLst>
                                </p:cTn>
                              </p:par>
                              <p:par>
                                <p:cTn id="23" presetID="42" presetClass="entr" presetSubtype="0" fill="hold" nodeType="withEffect">
                                  <p:stCondLst>
                                    <p:cond delay="0"/>
                                  </p:stCondLst>
                                  <p:childTnLst>
                                    <p:set>
                                      <p:cBhvr>
                                        <p:cTn id="24" dur="1" fill="hold">
                                          <p:stCondLst>
                                            <p:cond delay="0"/>
                                          </p:stCondLst>
                                        </p:cTn>
                                        <p:tgtEl>
                                          <p:spTgt spid="52"/>
                                        </p:tgtEl>
                                        <p:attrNameLst>
                                          <p:attrName>style.visibility</p:attrName>
                                        </p:attrNameLst>
                                      </p:cBhvr>
                                      <p:to>
                                        <p:strVal val="visible"/>
                                      </p:to>
                                    </p:set>
                                    <p:animEffect transition="in" filter="fade">
                                      <p:cBhvr>
                                        <p:cTn id="25" dur="1000"/>
                                        <p:tgtEl>
                                          <p:spTgt spid="52"/>
                                        </p:tgtEl>
                                      </p:cBhvr>
                                    </p:animEffect>
                                    <p:anim calcmode="lin" valueType="num">
                                      <p:cBhvr>
                                        <p:cTn id="26" dur="1000" fill="hold"/>
                                        <p:tgtEl>
                                          <p:spTgt spid="52"/>
                                        </p:tgtEl>
                                        <p:attrNameLst>
                                          <p:attrName>ppt_x</p:attrName>
                                        </p:attrNameLst>
                                      </p:cBhvr>
                                      <p:tavLst>
                                        <p:tav tm="0">
                                          <p:val>
                                            <p:strVal val="#ppt_x"/>
                                          </p:val>
                                        </p:tav>
                                        <p:tav tm="100000">
                                          <p:val>
                                            <p:strVal val="#ppt_x"/>
                                          </p:val>
                                        </p:tav>
                                      </p:tavLst>
                                    </p:anim>
                                    <p:anim calcmode="lin" valueType="num">
                                      <p:cBhvr>
                                        <p:cTn id="27" dur="1000" fill="hold"/>
                                        <p:tgtEl>
                                          <p:spTgt spid="52"/>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57"/>
                                        </p:tgtEl>
                                        <p:attrNameLst>
                                          <p:attrName>style.visibility</p:attrName>
                                        </p:attrNameLst>
                                      </p:cBhvr>
                                      <p:to>
                                        <p:strVal val="visible"/>
                                      </p:to>
                                    </p:set>
                                    <p:animEffect transition="in" filter="fade">
                                      <p:cBhvr>
                                        <p:cTn id="30" dur="1000"/>
                                        <p:tgtEl>
                                          <p:spTgt spid="57"/>
                                        </p:tgtEl>
                                      </p:cBhvr>
                                    </p:animEffect>
                                    <p:anim calcmode="lin" valueType="num">
                                      <p:cBhvr>
                                        <p:cTn id="31" dur="1000" fill="hold"/>
                                        <p:tgtEl>
                                          <p:spTgt spid="57"/>
                                        </p:tgtEl>
                                        <p:attrNameLst>
                                          <p:attrName>ppt_x</p:attrName>
                                        </p:attrNameLst>
                                      </p:cBhvr>
                                      <p:tavLst>
                                        <p:tav tm="0">
                                          <p:val>
                                            <p:strVal val="#ppt_x"/>
                                          </p:val>
                                        </p:tav>
                                        <p:tav tm="100000">
                                          <p:val>
                                            <p:strVal val="#ppt_x"/>
                                          </p:val>
                                        </p:tav>
                                      </p:tavLst>
                                    </p:anim>
                                    <p:anim calcmode="lin" valueType="num">
                                      <p:cBhvr>
                                        <p:cTn id="32" dur="1000" fill="hold"/>
                                        <p:tgtEl>
                                          <p:spTgt spid="57"/>
                                        </p:tgtEl>
                                        <p:attrNameLst>
                                          <p:attrName>ppt_y</p:attrName>
                                        </p:attrNameLst>
                                      </p:cBhvr>
                                      <p:tavLst>
                                        <p:tav tm="0">
                                          <p:val>
                                            <p:strVal val="#ppt_y+.1"/>
                                          </p:val>
                                        </p:tav>
                                        <p:tav tm="100000">
                                          <p:val>
                                            <p:strVal val="#ppt_y"/>
                                          </p:val>
                                        </p:tav>
                                      </p:tavLst>
                                    </p:anim>
                                  </p:childTnLst>
                                </p:cTn>
                              </p:par>
                              <p:par>
                                <p:cTn id="33" presetID="22" presetClass="entr" presetSubtype="8"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animEffect transition="in" filter="wipe(left)">
                                      <p:cBhvr>
                                        <p:cTn id="35" dur="500"/>
                                        <p:tgtEl>
                                          <p:spTgt spid="62"/>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63"/>
                                        </p:tgtEl>
                                        <p:attrNameLst>
                                          <p:attrName>style.visibility</p:attrName>
                                        </p:attrNameLst>
                                      </p:cBhvr>
                                      <p:to>
                                        <p:strVal val="visible"/>
                                      </p:to>
                                    </p:set>
                                    <p:animEffect transition="in" filter="wipe(left)">
                                      <p:cBhvr>
                                        <p:cTn id="38"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P spid="62" grpId="0"/>
      <p:bldP spid="6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2"/>
          <p:cNvSpPr txBox="1">
            <a:spLocks noChangeArrowheads="1"/>
          </p:cNvSpPr>
          <p:nvPr/>
        </p:nvSpPr>
        <p:spPr bwMode="auto">
          <a:xfrm>
            <a:off x="4133420" y="290122"/>
            <a:ext cx="877163"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charset="0"/>
              <a:buNone/>
            </a:pPr>
            <a:r>
              <a:rPr lang="zh-CN" altLang="en-US" b="1" dirty="0">
                <a:solidFill>
                  <a:schemeClr val="accent2"/>
                </a:solidFill>
              </a:rPr>
              <a:t>题目简介</a:t>
            </a:r>
            <a:endParaRPr lang="en-US" altLang="zh-CN" b="1" dirty="0">
              <a:solidFill>
                <a:schemeClr val="accent2"/>
              </a:solidFill>
            </a:endParaRPr>
          </a:p>
        </p:txBody>
      </p:sp>
      <p:cxnSp>
        <p:nvCxnSpPr>
          <p:cNvPr id="4" name="直接连接符 3"/>
          <p:cNvCxnSpPr/>
          <p:nvPr/>
        </p:nvCxnSpPr>
        <p:spPr>
          <a:xfrm>
            <a:off x="4226801" y="590204"/>
            <a:ext cx="69039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TextBox 17"/>
          <p:cNvSpPr>
            <a:spLocks noChangeArrowheads="1"/>
          </p:cNvSpPr>
          <p:nvPr/>
        </p:nvSpPr>
        <p:spPr bwMode="auto">
          <a:xfrm>
            <a:off x="1116623" y="660814"/>
            <a:ext cx="6928339" cy="1445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zh-CN" sz="1200" dirty="0">
                <a:latin typeface="Microsoft YaHei Light" panose="020B0502040204020203" pitchFamily="34" charset="-122"/>
                <a:ea typeface="Microsoft YaHei Light" panose="020B0502040204020203" pitchFamily="34" charset="-122"/>
              </a:rPr>
              <a:t>图</a:t>
            </a:r>
            <a:r>
              <a:rPr lang="en-US" altLang="zh-CN" sz="1200" dirty="0">
                <a:latin typeface="Microsoft YaHei Light" panose="020B0502040204020203" pitchFamily="34" charset="-122"/>
                <a:ea typeface="Microsoft YaHei Light" panose="020B0502040204020203" pitchFamily="34" charset="-122"/>
              </a:rPr>
              <a:t>1</a:t>
            </a:r>
            <a:r>
              <a:rPr lang="zh-CN" altLang="zh-CN" sz="1200" dirty="0">
                <a:latin typeface="Microsoft YaHei Light" panose="020B0502040204020203" pitchFamily="34" charset="-122"/>
                <a:ea typeface="Microsoft YaHei Light" panose="020B0502040204020203" pitchFamily="34" charset="-122"/>
              </a:rPr>
              <a:t>是一个智能加工系统的示意图，由</a:t>
            </a:r>
            <a:r>
              <a:rPr lang="en-US" altLang="zh-CN" sz="1200" dirty="0">
                <a:latin typeface="Microsoft YaHei Light" panose="020B0502040204020203" pitchFamily="34" charset="-122"/>
                <a:ea typeface="Microsoft YaHei Light" panose="020B0502040204020203" pitchFamily="34" charset="-122"/>
              </a:rPr>
              <a:t>8</a:t>
            </a:r>
            <a:r>
              <a:rPr lang="zh-CN" altLang="zh-CN" sz="1200" dirty="0">
                <a:latin typeface="Microsoft YaHei Light" panose="020B0502040204020203" pitchFamily="34" charset="-122"/>
                <a:ea typeface="Microsoft YaHei Light" panose="020B0502040204020203" pitchFamily="34" charset="-122"/>
              </a:rPr>
              <a:t>台计算机数控机床（</a:t>
            </a:r>
            <a:r>
              <a:rPr lang="en-US" altLang="zh-CN" sz="1200" dirty="0">
                <a:latin typeface="Microsoft YaHei Light" panose="020B0502040204020203" pitchFamily="34" charset="-122"/>
                <a:ea typeface="Microsoft YaHei Light" panose="020B0502040204020203" pitchFamily="34" charset="-122"/>
              </a:rPr>
              <a:t>Computer Number Controller</a:t>
            </a:r>
            <a:r>
              <a:rPr lang="zh-CN" altLang="zh-CN" sz="1200" dirty="0">
                <a:latin typeface="Microsoft YaHei Light" panose="020B0502040204020203" pitchFamily="34" charset="-122"/>
                <a:ea typeface="Microsoft YaHei Light" panose="020B0502040204020203" pitchFamily="34" charset="-122"/>
              </a:rPr>
              <a:t>，</a:t>
            </a:r>
            <a:r>
              <a:rPr lang="en-US" altLang="zh-CN" sz="1200" dirty="0">
                <a:latin typeface="Microsoft YaHei Light" panose="020B0502040204020203" pitchFamily="34" charset="-122"/>
                <a:ea typeface="Microsoft YaHei Light" panose="020B0502040204020203" pitchFamily="34" charset="-122"/>
              </a:rPr>
              <a:t>CNC</a:t>
            </a:r>
            <a:r>
              <a:rPr lang="zh-CN" altLang="zh-CN" sz="1200" dirty="0">
                <a:latin typeface="Microsoft YaHei Light" panose="020B0502040204020203" pitchFamily="34" charset="-122"/>
                <a:ea typeface="Microsoft YaHei Light" panose="020B0502040204020203" pitchFamily="34" charset="-122"/>
              </a:rPr>
              <a:t>）、</a:t>
            </a:r>
            <a:r>
              <a:rPr lang="en-US" altLang="zh-CN" sz="1200" dirty="0">
                <a:latin typeface="Microsoft YaHei Light" panose="020B0502040204020203" pitchFamily="34" charset="-122"/>
                <a:ea typeface="Microsoft YaHei Light" panose="020B0502040204020203" pitchFamily="34" charset="-122"/>
              </a:rPr>
              <a:t>1</a:t>
            </a:r>
            <a:r>
              <a:rPr lang="zh-CN" altLang="zh-CN" sz="1200" dirty="0">
                <a:latin typeface="Microsoft YaHei Light" panose="020B0502040204020203" pitchFamily="34" charset="-122"/>
                <a:ea typeface="Microsoft YaHei Light" panose="020B0502040204020203" pitchFamily="34" charset="-122"/>
              </a:rPr>
              <a:t>辆轨道式自动引导车（</a:t>
            </a:r>
            <a:r>
              <a:rPr lang="en-US" altLang="zh-CN" sz="1200" dirty="0">
                <a:latin typeface="Microsoft YaHei Light" panose="020B0502040204020203" pitchFamily="34" charset="-122"/>
                <a:ea typeface="Microsoft YaHei Light" panose="020B0502040204020203" pitchFamily="34" charset="-122"/>
              </a:rPr>
              <a:t>Rail Guide Vehicle</a:t>
            </a:r>
            <a:r>
              <a:rPr lang="zh-CN" altLang="zh-CN" sz="1200" dirty="0">
                <a:latin typeface="Microsoft YaHei Light" panose="020B0502040204020203" pitchFamily="34" charset="-122"/>
                <a:ea typeface="Microsoft YaHei Light" panose="020B0502040204020203" pitchFamily="34" charset="-122"/>
              </a:rPr>
              <a:t>，</a:t>
            </a:r>
            <a:r>
              <a:rPr lang="en-US" altLang="zh-CN" sz="1200" dirty="0">
                <a:latin typeface="Microsoft YaHei Light" panose="020B0502040204020203" pitchFamily="34" charset="-122"/>
                <a:ea typeface="Microsoft YaHei Light" panose="020B0502040204020203" pitchFamily="34" charset="-122"/>
              </a:rPr>
              <a:t>RGV</a:t>
            </a:r>
            <a:r>
              <a:rPr lang="zh-CN" altLang="zh-CN" sz="1200" dirty="0">
                <a:latin typeface="Microsoft YaHei Light" panose="020B0502040204020203" pitchFamily="34" charset="-122"/>
                <a:ea typeface="Microsoft YaHei Light" panose="020B0502040204020203" pitchFamily="34" charset="-122"/>
              </a:rPr>
              <a:t>）、</a:t>
            </a:r>
            <a:r>
              <a:rPr lang="en-US" altLang="zh-CN" sz="1200" dirty="0">
                <a:latin typeface="Microsoft YaHei Light" panose="020B0502040204020203" pitchFamily="34" charset="-122"/>
                <a:ea typeface="Microsoft YaHei Light" panose="020B0502040204020203" pitchFamily="34" charset="-122"/>
              </a:rPr>
              <a:t>1</a:t>
            </a:r>
            <a:r>
              <a:rPr lang="zh-CN" altLang="zh-CN" sz="1200" dirty="0">
                <a:latin typeface="Microsoft YaHei Light" panose="020B0502040204020203" pitchFamily="34" charset="-122"/>
                <a:ea typeface="Microsoft YaHei Light" panose="020B0502040204020203" pitchFamily="34" charset="-122"/>
              </a:rPr>
              <a:t>条</a:t>
            </a:r>
            <a:r>
              <a:rPr lang="en-US" altLang="zh-CN" sz="1200" dirty="0">
                <a:latin typeface="Microsoft YaHei Light" panose="020B0502040204020203" pitchFamily="34" charset="-122"/>
                <a:ea typeface="Microsoft YaHei Light" panose="020B0502040204020203" pitchFamily="34" charset="-122"/>
              </a:rPr>
              <a:t>RGV</a:t>
            </a:r>
            <a:r>
              <a:rPr lang="zh-CN" altLang="zh-CN" sz="1200" dirty="0">
                <a:latin typeface="Microsoft YaHei Light" panose="020B0502040204020203" pitchFamily="34" charset="-122"/>
                <a:ea typeface="Microsoft YaHei Light" panose="020B0502040204020203" pitchFamily="34" charset="-122"/>
              </a:rPr>
              <a:t>直线轨道、</a:t>
            </a:r>
            <a:r>
              <a:rPr lang="en-US" altLang="zh-CN" sz="1200" dirty="0">
                <a:latin typeface="Microsoft YaHei Light" panose="020B0502040204020203" pitchFamily="34" charset="-122"/>
                <a:ea typeface="Microsoft YaHei Light" panose="020B0502040204020203" pitchFamily="34" charset="-122"/>
              </a:rPr>
              <a:t>1</a:t>
            </a:r>
            <a:r>
              <a:rPr lang="zh-CN" altLang="zh-CN" sz="1200" dirty="0">
                <a:latin typeface="Microsoft YaHei Light" panose="020B0502040204020203" pitchFamily="34" charset="-122"/>
                <a:ea typeface="Microsoft YaHei Light" panose="020B0502040204020203" pitchFamily="34" charset="-122"/>
              </a:rPr>
              <a:t>条上料传送带、</a:t>
            </a:r>
            <a:r>
              <a:rPr lang="en-US" altLang="zh-CN" sz="1200" dirty="0">
                <a:latin typeface="Microsoft YaHei Light" panose="020B0502040204020203" pitchFamily="34" charset="-122"/>
                <a:ea typeface="Microsoft YaHei Light" panose="020B0502040204020203" pitchFamily="34" charset="-122"/>
              </a:rPr>
              <a:t>1</a:t>
            </a:r>
            <a:r>
              <a:rPr lang="zh-CN" altLang="zh-CN" sz="1200" dirty="0">
                <a:latin typeface="Microsoft YaHei Light" panose="020B0502040204020203" pitchFamily="34" charset="-122"/>
                <a:ea typeface="Microsoft YaHei Light" panose="020B0502040204020203" pitchFamily="34" charset="-122"/>
              </a:rPr>
              <a:t>条下料传送带等附属设备组成。</a:t>
            </a:r>
            <a:r>
              <a:rPr lang="en-US" altLang="zh-CN" sz="1200" dirty="0">
                <a:latin typeface="Microsoft YaHei Light" panose="020B0502040204020203" pitchFamily="34" charset="-122"/>
                <a:ea typeface="Microsoft YaHei Light" panose="020B0502040204020203" pitchFamily="34" charset="-122"/>
              </a:rPr>
              <a:t>RGV</a:t>
            </a:r>
            <a:r>
              <a:rPr lang="zh-CN" altLang="zh-CN" sz="1200" dirty="0">
                <a:latin typeface="Microsoft YaHei Light" panose="020B0502040204020203" pitchFamily="34" charset="-122"/>
                <a:ea typeface="Microsoft YaHei Light" panose="020B0502040204020203" pitchFamily="34" charset="-122"/>
              </a:rPr>
              <a:t>是一种无人驾驶、能在固定轨道上自由运行的智能车。它根据指令能自动控制移动方向和距离，并自带一个机械手臂、两只机械手爪和物料清洗槽，能够完成上下料及清洗物料等作业任务</a:t>
            </a:r>
            <a:r>
              <a:rPr lang="zh-CN" altLang="en-US" sz="1200" dirty="0">
                <a:latin typeface="Microsoft YaHei Light" panose="020B0502040204020203" pitchFamily="34" charset="-122"/>
                <a:ea typeface="Microsoft YaHei Light" panose="020B0502040204020203" pitchFamily="34" charset="-122"/>
              </a:rPr>
              <a:t>。</a:t>
            </a:r>
            <a:endParaRPr lang="en-US" altLang="zh-CN" sz="1200" dirty="0">
              <a:latin typeface="Microsoft YaHei Light" panose="020B0502040204020203" pitchFamily="34" charset="-122"/>
              <a:ea typeface="Microsoft YaHei Light" panose="020B0502040204020203" pitchFamily="34" charset="-122"/>
            </a:endParaRPr>
          </a:p>
        </p:txBody>
      </p:sp>
      <p:sp>
        <p:nvSpPr>
          <p:cNvPr id="29" name="Rectangle 2">
            <a:extLst>
              <a:ext uri="{FF2B5EF4-FFF2-40B4-BE49-F238E27FC236}">
                <a16:creationId xmlns="" xmlns:a16="http://schemas.microsoft.com/office/drawing/2014/main" id="{5E2D4BEA-A8E1-2448-BC65-897F3FDC097C}"/>
              </a:ext>
            </a:extLst>
          </p:cNvPr>
          <p:cNvSpPr>
            <a:spLocks noChangeArrowheads="1"/>
          </p:cNvSpPr>
          <p:nvPr/>
        </p:nvSpPr>
        <p:spPr bwMode="auto">
          <a:xfrm>
            <a:off x="431972" y="188245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0" name="Picture 1">
            <a:extLst>
              <a:ext uri="{FF2B5EF4-FFF2-40B4-BE49-F238E27FC236}">
                <a16:creationId xmlns="" xmlns:a16="http://schemas.microsoft.com/office/drawing/2014/main" id="{50B25BEB-44DB-EB46-8FEF-52BC9213B2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1216" y="2286886"/>
            <a:ext cx="5556738" cy="2566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13218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79"/>
                                        </p:tgtEl>
                                        <p:attrNameLst>
                                          <p:attrName>style.visibility</p:attrName>
                                        </p:attrNameLst>
                                      </p:cBhvr>
                                      <p:to>
                                        <p:strVal val="visible"/>
                                      </p:to>
                                    </p:set>
                                    <p:animEffect>
                                      <p:cBhvr>
                                        <p:cTn id="16"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9" grpId="0" bldLvl="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2"/>
          <p:cNvSpPr txBox="1">
            <a:spLocks noChangeArrowheads="1"/>
          </p:cNvSpPr>
          <p:nvPr/>
        </p:nvSpPr>
        <p:spPr bwMode="auto">
          <a:xfrm>
            <a:off x="4133420" y="290122"/>
            <a:ext cx="877163"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charset="0"/>
              <a:buNone/>
            </a:pPr>
            <a:r>
              <a:rPr lang="zh-CN" altLang="en-US" b="1" dirty="0">
                <a:solidFill>
                  <a:schemeClr val="accent2"/>
                </a:solidFill>
              </a:rPr>
              <a:t>题目简介</a:t>
            </a:r>
            <a:endParaRPr lang="en-US" altLang="zh-CN" b="1" dirty="0">
              <a:solidFill>
                <a:schemeClr val="accent2"/>
              </a:solidFill>
            </a:endParaRPr>
          </a:p>
        </p:txBody>
      </p:sp>
      <p:cxnSp>
        <p:nvCxnSpPr>
          <p:cNvPr id="4" name="直接连接符 3"/>
          <p:cNvCxnSpPr/>
          <p:nvPr/>
        </p:nvCxnSpPr>
        <p:spPr>
          <a:xfrm>
            <a:off x="4209216" y="590204"/>
            <a:ext cx="69039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Freeform 6"/>
          <p:cNvSpPr>
            <a:spLocks/>
          </p:cNvSpPr>
          <p:nvPr/>
        </p:nvSpPr>
        <p:spPr bwMode="auto">
          <a:xfrm>
            <a:off x="6785238" y="1488058"/>
            <a:ext cx="1864331" cy="1313864"/>
          </a:xfrm>
          <a:custGeom>
            <a:avLst/>
            <a:gdLst>
              <a:gd name="T0" fmla="*/ 675 w 675"/>
              <a:gd name="T1" fmla="*/ 90 h 411"/>
              <a:gd name="T2" fmla="*/ 505 w 675"/>
              <a:gd name="T3" fmla="*/ 45 h 411"/>
              <a:gd name="T4" fmla="*/ 338 w 675"/>
              <a:gd name="T5" fmla="*/ 0 h 411"/>
              <a:gd name="T6" fmla="*/ 170 w 675"/>
              <a:gd name="T7" fmla="*/ 45 h 411"/>
              <a:gd name="T8" fmla="*/ 0 w 675"/>
              <a:gd name="T9" fmla="*/ 90 h 411"/>
              <a:gd name="T10" fmla="*/ 0 w 675"/>
              <a:gd name="T11" fmla="*/ 90 h 411"/>
              <a:gd name="T12" fmla="*/ 0 w 675"/>
              <a:gd name="T13" fmla="*/ 411 h 411"/>
              <a:gd name="T14" fmla="*/ 675 w 675"/>
              <a:gd name="T15" fmla="*/ 411 h 411"/>
              <a:gd name="T16" fmla="*/ 675 w 675"/>
              <a:gd name="T17" fmla="*/ 90 h 411"/>
              <a:gd name="T18" fmla="*/ 675 w 675"/>
              <a:gd name="T19" fmla="*/ 9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5" h="411">
                <a:moveTo>
                  <a:pt x="675" y="90"/>
                </a:moveTo>
                <a:lnTo>
                  <a:pt x="505" y="45"/>
                </a:lnTo>
                <a:lnTo>
                  <a:pt x="338" y="0"/>
                </a:lnTo>
                <a:lnTo>
                  <a:pt x="170" y="45"/>
                </a:lnTo>
                <a:lnTo>
                  <a:pt x="0" y="90"/>
                </a:lnTo>
                <a:lnTo>
                  <a:pt x="0" y="90"/>
                </a:lnTo>
                <a:lnTo>
                  <a:pt x="0" y="411"/>
                </a:lnTo>
                <a:lnTo>
                  <a:pt x="675" y="411"/>
                </a:lnTo>
                <a:lnTo>
                  <a:pt x="675" y="90"/>
                </a:lnTo>
                <a:lnTo>
                  <a:pt x="675" y="90"/>
                </a:lnTo>
                <a:close/>
              </a:path>
            </a:pathLst>
          </a:custGeom>
          <a:solidFill>
            <a:srgbClr val="5B9BD5">
              <a:alpha val="80000"/>
            </a:srgbClr>
          </a:solidFill>
          <a:ln>
            <a:noFill/>
          </a:ln>
          <a:effectLst/>
        </p:spPr>
        <p:txBody>
          <a:bodyPr vert="horz" wrap="square" lIns="0" tIns="0" rIns="0" bIns="0" numCol="1" anchor="ctr" anchorCtr="1" compatLnSpc="1">
            <a:prstTxWarp prst="textNoShape">
              <a:avLst/>
            </a:prstTxWarp>
          </a:bodyPr>
          <a:lstStyle/>
          <a:p>
            <a:pPr algn="ctr"/>
            <a:r>
              <a:rPr lang="en-US" altLang="zh-CN" sz="4050" dirty="0">
                <a:solidFill>
                  <a:schemeClr val="bg1"/>
                </a:solidFill>
                <a:latin typeface="微软雅黑" pitchFamily="34" charset="-122"/>
                <a:ea typeface="微软雅黑" pitchFamily="34" charset="-122"/>
                <a:cs typeface="UKIJ Qolyazma" pitchFamily="18" charset="0"/>
              </a:rPr>
              <a:t>60</a:t>
            </a:r>
            <a:r>
              <a:rPr lang="en-US" altLang="zh-CN" sz="1800" dirty="0">
                <a:solidFill>
                  <a:schemeClr val="bg1"/>
                </a:solidFill>
                <a:latin typeface="微软雅黑" pitchFamily="34" charset="-122"/>
                <a:ea typeface="微软雅黑" pitchFamily="34" charset="-122"/>
                <a:cs typeface="UKIJ Qolyazma" pitchFamily="18" charset="0"/>
              </a:rPr>
              <a:t>%</a:t>
            </a:r>
          </a:p>
        </p:txBody>
      </p:sp>
      <p:cxnSp>
        <p:nvCxnSpPr>
          <p:cNvPr id="6" name="直接连接符 5"/>
          <p:cNvCxnSpPr>
            <a:cxnSpLocks/>
          </p:cNvCxnSpPr>
          <p:nvPr/>
        </p:nvCxnSpPr>
        <p:spPr>
          <a:xfrm flipH="1">
            <a:off x="650631" y="2783633"/>
            <a:ext cx="6143750" cy="0"/>
          </a:xfrm>
          <a:prstGeom prst="line">
            <a:avLst/>
          </a:prstGeom>
          <a:ln w="38100">
            <a:solidFill>
              <a:srgbClr val="5B9BD5"/>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cxnSpLocks/>
          </p:cNvCxnSpPr>
          <p:nvPr/>
        </p:nvCxnSpPr>
        <p:spPr>
          <a:xfrm flipH="1">
            <a:off x="650631" y="2980029"/>
            <a:ext cx="6143750" cy="0"/>
          </a:xfrm>
          <a:prstGeom prst="line">
            <a:avLst/>
          </a:prstGeom>
          <a:ln w="38100">
            <a:solidFill>
              <a:srgbClr val="ED7D31"/>
            </a:solidFill>
          </a:ln>
        </p:spPr>
        <p:style>
          <a:lnRef idx="1">
            <a:schemeClr val="accent1"/>
          </a:lnRef>
          <a:fillRef idx="0">
            <a:schemeClr val="accent1"/>
          </a:fillRef>
          <a:effectRef idx="0">
            <a:schemeClr val="accent1"/>
          </a:effectRef>
          <a:fontRef idx="minor">
            <a:schemeClr val="tx1"/>
          </a:fontRef>
        </p:style>
      </p:cxnSp>
      <p:sp>
        <p:nvSpPr>
          <p:cNvPr id="8" name="TextBox 13"/>
          <p:cNvSpPr txBox="1"/>
          <p:nvPr/>
        </p:nvSpPr>
        <p:spPr>
          <a:xfrm flipH="1">
            <a:off x="650631" y="583714"/>
            <a:ext cx="2090180" cy="323161"/>
          </a:xfrm>
          <a:prstGeom prst="rect">
            <a:avLst/>
          </a:prstGeom>
          <a:noFill/>
          <a:ln>
            <a:noFill/>
          </a:ln>
        </p:spPr>
        <p:txBody>
          <a:bodyPr wrap="square" lIns="68576" tIns="34288" rIns="68576" bIns="34288">
            <a:spAutoFit/>
          </a:bodyPr>
          <a:lstStyle>
            <a:defPPr>
              <a:defRPr lang="zh-CN"/>
            </a:defPPr>
            <a:lvl1pPr algn="ctr" eaLnBrk="0" hangingPunct="0">
              <a:defRPr sz="2200" b="1">
                <a:solidFill>
                  <a:srgbClr val="333333"/>
                </a:solidFill>
                <a:latin typeface="微软雅黑" pitchFamily="34" charset="-122"/>
                <a:ea typeface="微软雅黑" pitchFamily="34" charset="-122"/>
              </a:defRPr>
            </a:lvl1pPr>
            <a:lvl2pPr marL="742950" indent="-285750" eaLnBrk="0" hangingPunct="0">
              <a:defRPr>
                <a:latin typeface="Arial" charset="0"/>
                <a:ea typeface="宋体" charset="-122"/>
              </a:defRPr>
            </a:lvl2pPr>
            <a:lvl3pPr marL="1143000" indent="-228600" eaLnBrk="0" hangingPunct="0">
              <a:defRPr>
                <a:latin typeface="Arial" charset="0"/>
                <a:ea typeface="宋体" charset="-122"/>
              </a:defRPr>
            </a:lvl3pPr>
            <a:lvl4pPr marL="1600200" indent="-228600" eaLnBrk="0" hangingPunct="0">
              <a:defRPr>
                <a:latin typeface="Arial" charset="0"/>
                <a:ea typeface="宋体" charset="-122"/>
              </a:defRPr>
            </a:lvl4pPr>
            <a:lvl5pPr marL="2057400" indent="-228600" eaLnBrk="0" hangingPunct="0">
              <a:defRPr>
                <a:latin typeface="Arial" charset="0"/>
                <a:ea typeface="宋体" charset="-122"/>
              </a:defRPr>
            </a:lvl5pPr>
            <a:lvl6pPr marL="2514600" indent="-228600" eaLnBrk="0" fontAlgn="base" hangingPunct="0">
              <a:spcBef>
                <a:spcPct val="0"/>
              </a:spcBef>
              <a:spcAft>
                <a:spcPct val="0"/>
              </a:spcAft>
              <a:defRPr>
                <a:latin typeface="Arial" charset="0"/>
                <a:ea typeface="宋体" charset="-122"/>
              </a:defRPr>
            </a:lvl6pPr>
            <a:lvl7pPr marL="2971800" indent="-228600" eaLnBrk="0" fontAlgn="base" hangingPunct="0">
              <a:spcBef>
                <a:spcPct val="0"/>
              </a:spcBef>
              <a:spcAft>
                <a:spcPct val="0"/>
              </a:spcAft>
              <a:defRPr>
                <a:latin typeface="Arial" charset="0"/>
                <a:ea typeface="宋体" charset="-122"/>
              </a:defRPr>
            </a:lvl7pPr>
            <a:lvl8pPr marL="3429000" indent="-228600" eaLnBrk="0" fontAlgn="base" hangingPunct="0">
              <a:spcBef>
                <a:spcPct val="0"/>
              </a:spcBef>
              <a:spcAft>
                <a:spcPct val="0"/>
              </a:spcAft>
              <a:defRPr>
                <a:latin typeface="Arial" charset="0"/>
                <a:ea typeface="宋体" charset="-122"/>
              </a:defRPr>
            </a:lvl8pPr>
            <a:lvl9pPr marL="3886200" indent="-228600" eaLnBrk="0" fontAlgn="base" hangingPunct="0">
              <a:spcBef>
                <a:spcPct val="0"/>
              </a:spcBef>
              <a:spcAft>
                <a:spcPct val="0"/>
              </a:spcAft>
              <a:defRPr>
                <a:latin typeface="Arial" charset="0"/>
                <a:ea typeface="宋体" charset="-122"/>
              </a:defRPr>
            </a:lvl9pPr>
          </a:lstStyle>
          <a:p>
            <a:pPr algn="l"/>
            <a:r>
              <a:rPr lang="zh-CN" altLang="en-US" sz="1650" b="0" dirty="0">
                <a:solidFill>
                  <a:schemeClr val="tx1">
                    <a:lumMod val="75000"/>
                    <a:lumOff val="25000"/>
                  </a:schemeClr>
                </a:solidFill>
                <a:latin typeface="Microsoft YaHei" panose="020B0503020204020204" pitchFamily="34" charset="-122"/>
                <a:ea typeface="Microsoft YaHei" panose="020B0503020204020204" pitchFamily="34" charset="-122"/>
              </a:rPr>
              <a:t>三种具体情况：</a:t>
            </a:r>
          </a:p>
        </p:txBody>
      </p:sp>
      <p:sp>
        <p:nvSpPr>
          <p:cNvPr id="9" name="TextBox 14"/>
          <p:cNvSpPr txBox="1"/>
          <p:nvPr/>
        </p:nvSpPr>
        <p:spPr>
          <a:xfrm>
            <a:off x="553915" y="913366"/>
            <a:ext cx="6231322" cy="1840889"/>
          </a:xfrm>
          <a:prstGeom prst="rect">
            <a:avLst/>
          </a:prstGeom>
          <a:noFill/>
        </p:spPr>
        <p:txBody>
          <a:bodyPr wrap="square" rtlCol="0">
            <a:spAutoFit/>
          </a:bodyPr>
          <a:lstStyle/>
          <a:p>
            <a:pPr>
              <a:lnSpc>
                <a:spcPct val="150000"/>
              </a:lnSpc>
            </a:pPr>
            <a:r>
              <a:rPr lang="zh-CN" altLang="en-US" sz="1100" dirty="0">
                <a:solidFill>
                  <a:schemeClr val="tx1">
                    <a:lumMod val="75000"/>
                    <a:lumOff val="25000"/>
                  </a:schemeClr>
                </a:solidFill>
                <a:latin typeface="Microsoft YaHei Light" panose="020B0502040204020203" pitchFamily="34" charset="-122"/>
                <a:ea typeface="Microsoft YaHei Light" panose="020B0502040204020203" pitchFamily="34" charset="-122"/>
              </a:rPr>
              <a:t>（</a:t>
            </a:r>
            <a:r>
              <a:rPr lang="en-US" altLang="zh-CN" sz="1100" dirty="0">
                <a:solidFill>
                  <a:schemeClr val="tx1">
                    <a:lumMod val="75000"/>
                    <a:lumOff val="25000"/>
                  </a:schemeClr>
                </a:solidFill>
                <a:latin typeface="Microsoft YaHei Light" panose="020B0502040204020203" pitchFamily="34" charset="-122"/>
                <a:ea typeface="Microsoft YaHei Light" panose="020B0502040204020203" pitchFamily="34" charset="-122"/>
              </a:rPr>
              <a:t>1</a:t>
            </a:r>
            <a:r>
              <a:rPr lang="zh-CN" altLang="en-US" sz="1100" dirty="0">
                <a:solidFill>
                  <a:schemeClr val="tx1">
                    <a:lumMod val="75000"/>
                    <a:lumOff val="25000"/>
                  </a:schemeClr>
                </a:solidFill>
                <a:latin typeface="Microsoft YaHei Light" panose="020B0502040204020203" pitchFamily="34" charset="-122"/>
                <a:ea typeface="Microsoft YaHei Light" panose="020B0502040204020203" pitchFamily="34" charset="-122"/>
              </a:rPr>
              <a:t>）一道工序的物料加工作业情况，每台</a:t>
            </a:r>
            <a:r>
              <a:rPr lang="en-US" altLang="zh-CN" sz="1100" dirty="0">
                <a:solidFill>
                  <a:schemeClr val="tx1">
                    <a:lumMod val="75000"/>
                    <a:lumOff val="25000"/>
                  </a:schemeClr>
                </a:solidFill>
                <a:latin typeface="Microsoft YaHei Light" panose="020B0502040204020203" pitchFamily="34" charset="-122"/>
                <a:ea typeface="Microsoft YaHei Light" panose="020B0502040204020203" pitchFamily="34" charset="-122"/>
              </a:rPr>
              <a:t>CNC</a:t>
            </a:r>
            <a:r>
              <a:rPr lang="zh-CN" altLang="en-US" sz="1100" dirty="0">
                <a:solidFill>
                  <a:schemeClr val="tx1">
                    <a:lumMod val="75000"/>
                    <a:lumOff val="25000"/>
                  </a:schemeClr>
                </a:solidFill>
                <a:latin typeface="Microsoft YaHei Light" panose="020B0502040204020203" pitchFamily="34" charset="-122"/>
                <a:ea typeface="Microsoft YaHei Light" panose="020B0502040204020203" pitchFamily="34" charset="-122"/>
              </a:rPr>
              <a:t>安装同样的刀具，物料可以在任一台</a:t>
            </a:r>
            <a:r>
              <a:rPr lang="en-US" altLang="zh-CN" sz="1100" dirty="0">
                <a:solidFill>
                  <a:schemeClr val="tx1">
                    <a:lumMod val="75000"/>
                    <a:lumOff val="25000"/>
                  </a:schemeClr>
                </a:solidFill>
                <a:latin typeface="Microsoft YaHei Light" panose="020B0502040204020203" pitchFamily="34" charset="-122"/>
                <a:ea typeface="Microsoft YaHei Light" panose="020B0502040204020203" pitchFamily="34" charset="-122"/>
              </a:rPr>
              <a:t>CNC</a:t>
            </a:r>
            <a:r>
              <a:rPr lang="zh-CN" altLang="en-US" sz="1100" dirty="0">
                <a:solidFill>
                  <a:schemeClr val="tx1">
                    <a:lumMod val="75000"/>
                    <a:lumOff val="25000"/>
                  </a:schemeClr>
                </a:solidFill>
                <a:latin typeface="Microsoft YaHei Light" panose="020B0502040204020203" pitchFamily="34" charset="-122"/>
                <a:ea typeface="Microsoft YaHei Light" panose="020B0502040204020203" pitchFamily="34" charset="-122"/>
              </a:rPr>
              <a:t>上加工完成；</a:t>
            </a:r>
          </a:p>
          <a:p>
            <a:pPr>
              <a:lnSpc>
                <a:spcPct val="150000"/>
              </a:lnSpc>
            </a:pPr>
            <a:r>
              <a:rPr lang="zh-CN" altLang="en-US" sz="1100" dirty="0">
                <a:solidFill>
                  <a:schemeClr val="tx1">
                    <a:lumMod val="75000"/>
                    <a:lumOff val="25000"/>
                  </a:schemeClr>
                </a:solidFill>
                <a:latin typeface="Microsoft YaHei Light" panose="020B0502040204020203" pitchFamily="34" charset="-122"/>
                <a:ea typeface="Microsoft YaHei Light" panose="020B0502040204020203" pitchFamily="34" charset="-122"/>
              </a:rPr>
              <a:t>（</a:t>
            </a:r>
            <a:r>
              <a:rPr lang="en-US" altLang="zh-CN" sz="1100" dirty="0">
                <a:solidFill>
                  <a:schemeClr val="tx1">
                    <a:lumMod val="75000"/>
                    <a:lumOff val="25000"/>
                  </a:schemeClr>
                </a:solidFill>
                <a:latin typeface="Microsoft YaHei Light" panose="020B0502040204020203" pitchFamily="34" charset="-122"/>
                <a:ea typeface="Microsoft YaHei Light" panose="020B0502040204020203" pitchFamily="34" charset="-122"/>
              </a:rPr>
              <a:t>2</a:t>
            </a:r>
            <a:r>
              <a:rPr lang="zh-CN" altLang="en-US" sz="1100" dirty="0">
                <a:solidFill>
                  <a:schemeClr val="tx1">
                    <a:lumMod val="75000"/>
                    <a:lumOff val="25000"/>
                  </a:schemeClr>
                </a:solidFill>
                <a:latin typeface="Microsoft YaHei Light" panose="020B0502040204020203" pitchFamily="34" charset="-122"/>
                <a:ea typeface="Microsoft YaHei Light" panose="020B0502040204020203" pitchFamily="34" charset="-122"/>
              </a:rPr>
              <a:t>）两道工序的物料加工作业情况，每个物料的第一和第二道工序分别由两台不同的</a:t>
            </a:r>
            <a:r>
              <a:rPr lang="en-US" altLang="zh-CN" sz="1100" dirty="0">
                <a:solidFill>
                  <a:schemeClr val="tx1">
                    <a:lumMod val="75000"/>
                    <a:lumOff val="25000"/>
                  </a:schemeClr>
                </a:solidFill>
                <a:latin typeface="Microsoft YaHei Light" panose="020B0502040204020203" pitchFamily="34" charset="-122"/>
                <a:ea typeface="Microsoft YaHei Light" panose="020B0502040204020203" pitchFamily="34" charset="-122"/>
              </a:rPr>
              <a:t>CNC</a:t>
            </a:r>
            <a:r>
              <a:rPr lang="zh-CN" altLang="en-US" sz="1100" dirty="0">
                <a:solidFill>
                  <a:schemeClr val="tx1">
                    <a:lumMod val="75000"/>
                    <a:lumOff val="25000"/>
                  </a:schemeClr>
                </a:solidFill>
                <a:latin typeface="Microsoft YaHei Light" panose="020B0502040204020203" pitchFamily="34" charset="-122"/>
                <a:ea typeface="Microsoft YaHei Light" panose="020B0502040204020203" pitchFamily="34" charset="-122"/>
              </a:rPr>
              <a:t>依次加工完成；</a:t>
            </a:r>
          </a:p>
          <a:p>
            <a:pPr>
              <a:lnSpc>
                <a:spcPct val="150000"/>
              </a:lnSpc>
            </a:pPr>
            <a:r>
              <a:rPr lang="zh-CN" altLang="en-US" sz="1100" dirty="0">
                <a:solidFill>
                  <a:schemeClr val="tx1">
                    <a:lumMod val="75000"/>
                    <a:lumOff val="25000"/>
                  </a:schemeClr>
                </a:solidFill>
                <a:latin typeface="Microsoft YaHei Light" panose="020B0502040204020203" pitchFamily="34" charset="-122"/>
                <a:ea typeface="Microsoft YaHei Light" panose="020B0502040204020203" pitchFamily="34" charset="-122"/>
              </a:rPr>
              <a:t>（</a:t>
            </a:r>
            <a:r>
              <a:rPr lang="en-US" altLang="zh-CN" sz="1100" dirty="0">
                <a:solidFill>
                  <a:schemeClr val="tx1">
                    <a:lumMod val="75000"/>
                    <a:lumOff val="25000"/>
                  </a:schemeClr>
                </a:solidFill>
                <a:latin typeface="Microsoft YaHei Light" panose="020B0502040204020203" pitchFamily="34" charset="-122"/>
                <a:ea typeface="Microsoft YaHei Light" panose="020B0502040204020203" pitchFamily="34" charset="-122"/>
              </a:rPr>
              <a:t>3</a:t>
            </a:r>
            <a:r>
              <a:rPr lang="zh-CN" altLang="en-US" sz="1100" dirty="0">
                <a:solidFill>
                  <a:schemeClr val="tx1">
                    <a:lumMod val="75000"/>
                    <a:lumOff val="25000"/>
                  </a:schemeClr>
                </a:solidFill>
                <a:latin typeface="Microsoft YaHei Light" panose="020B0502040204020203" pitchFamily="34" charset="-122"/>
                <a:ea typeface="Microsoft YaHei Light" panose="020B0502040204020203" pitchFamily="34" charset="-122"/>
              </a:rPr>
              <a:t>）</a:t>
            </a:r>
            <a:r>
              <a:rPr lang="en-US" altLang="zh-CN" sz="1100" dirty="0">
                <a:solidFill>
                  <a:schemeClr val="tx1">
                    <a:lumMod val="75000"/>
                    <a:lumOff val="25000"/>
                  </a:schemeClr>
                </a:solidFill>
                <a:latin typeface="Microsoft YaHei Light" panose="020B0502040204020203" pitchFamily="34" charset="-122"/>
                <a:ea typeface="Microsoft YaHei Light" panose="020B0502040204020203" pitchFamily="34" charset="-122"/>
              </a:rPr>
              <a:t>CNC</a:t>
            </a:r>
            <a:r>
              <a:rPr lang="zh-CN" altLang="en-US" sz="1100" dirty="0">
                <a:solidFill>
                  <a:schemeClr val="tx1">
                    <a:lumMod val="75000"/>
                    <a:lumOff val="25000"/>
                  </a:schemeClr>
                </a:solidFill>
                <a:latin typeface="Microsoft YaHei Light" panose="020B0502040204020203" pitchFamily="34" charset="-122"/>
                <a:ea typeface="Microsoft YaHei Light" panose="020B0502040204020203" pitchFamily="34" charset="-122"/>
              </a:rPr>
              <a:t>在加工过程中可能发生故障（据统计：故障的发生概率约为</a:t>
            </a:r>
            <a:r>
              <a:rPr lang="en-US" altLang="zh-CN" sz="1100" dirty="0">
                <a:solidFill>
                  <a:schemeClr val="tx1">
                    <a:lumMod val="75000"/>
                    <a:lumOff val="25000"/>
                  </a:schemeClr>
                </a:solidFill>
                <a:latin typeface="Microsoft YaHei Light" panose="020B0502040204020203" pitchFamily="34" charset="-122"/>
                <a:ea typeface="Microsoft YaHei Light" panose="020B0502040204020203" pitchFamily="34" charset="-122"/>
              </a:rPr>
              <a:t>1%</a:t>
            </a:r>
            <a:r>
              <a:rPr lang="zh-CN" altLang="en-US" sz="1100" dirty="0">
                <a:solidFill>
                  <a:schemeClr val="tx1">
                    <a:lumMod val="75000"/>
                    <a:lumOff val="25000"/>
                  </a:schemeClr>
                </a:solidFill>
                <a:latin typeface="Microsoft YaHei Light" panose="020B0502040204020203" pitchFamily="34" charset="-122"/>
                <a:ea typeface="Microsoft YaHei Light" panose="020B0502040204020203" pitchFamily="34" charset="-122"/>
              </a:rPr>
              <a:t>）的情况，每次故障排除（人工处理，未完成的物料报废）时间介于</a:t>
            </a:r>
            <a:r>
              <a:rPr lang="en-US" altLang="zh-CN" sz="1100" dirty="0">
                <a:solidFill>
                  <a:schemeClr val="tx1">
                    <a:lumMod val="75000"/>
                    <a:lumOff val="25000"/>
                  </a:schemeClr>
                </a:solidFill>
                <a:latin typeface="Microsoft YaHei Light" panose="020B0502040204020203" pitchFamily="34" charset="-122"/>
                <a:ea typeface="Microsoft YaHei Light" panose="020B0502040204020203" pitchFamily="34" charset="-122"/>
              </a:rPr>
              <a:t>10~20</a:t>
            </a:r>
            <a:r>
              <a:rPr lang="zh-CN" altLang="en-US" sz="1100" dirty="0">
                <a:solidFill>
                  <a:schemeClr val="tx1">
                    <a:lumMod val="75000"/>
                    <a:lumOff val="25000"/>
                  </a:schemeClr>
                </a:solidFill>
                <a:latin typeface="Microsoft YaHei Light" panose="020B0502040204020203" pitchFamily="34" charset="-122"/>
                <a:ea typeface="Microsoft YaHei Light" panose="020B0502040204020203" pitchFamily="34" charset="-122"/>
              </a:rPr>
              <a:t>分钟之间，故障排除后即刻加入作业序列。要求分别考虑一道工序和两道工序的物料加工作业情况</a:t>
            </a:r>
          </a:p>
        </p:txBody>
      </p:sp>
      <p:sp>
        <p:nvSpPr>
          <p:cNvPr id="10" name="TextBox 15"/>
          <p:cNvSpPr txBox="1"/>
          <p:nvPr/>
        </p:nvSpPr>
        <p:spPr>
          <a:xfrm flipH="1">
            <a:off x="650631" y="3117502"/>
            <a:ext cx="2090180" cy="323161"/>
          </a:xfrm>
          <a:prstGeom prst="rect">
            <a:avLst/>
          </a:prstGeom>
          <a:noFill/>
          <a:ln>
            <a:noFill/>
          </a:ln>
        </p:spPr>
        <p:txBody>
          <a:bodyPr wrap="square" lIns="68576" tIns="34288" rIns="68576" bIns="34288">
            <a:spAutoFit/>
          </a:bodyPr>
          <a:lstStyle>
            <a:defPPr>
              <a:defRPr lang="zh-CN"/>
            </a:defPPr>
            <a:lvl1pPr eaLnBrk="0" hangingPunct="0">
              <a:defRPr sz="2200" b="1">
                <a:solidFill>
                  <a:srgbClr val="333333"/>
                </a:solidFill>
                <a:latin typeface="微软雅黑" pitchFamily="34" charset="-122"/>
                <a:ea typeface="微软雅黑" pitchFamily="34" charset="-122"/>
              </a:defRPr>
            </a:lvl1pPr>
            <a:lvl2pPr marL="742950" indent="-285750" eaLnBrk="0" hangingPunct="0">
              <a:defRPr>
                <a:latin typeface="Arial" charset="0"/>
                <a:ea typeface="宋体" charset="-122"/>
              </a:defRPr>
            </a:lvl2pPr>
            <a:lvl3pPr marL="1143000" indent="-228600" eaLnBrk="0" hangingPunct="0">
              <a:defRPr>
                <a:latin typeface="Arial" charset="0"/>
                <a:ea typeface="宋体" charset="-122"/>
              </a:defRPr>
            </a:lvl3pPr>
            <a:lvl4pPr marL="1600200" indent="-228600" eaLnBrk="0" hangingPunct="0">
              <a:defRPr>
                <a:latin typeface="Arial" charset="0"/>
                <a:ea typeface="宋体" charset="-122"/>
              </a:defRPr>
            </a:lvl4pPr>
            <a:lvl5pPr marL="2057400" indent="-228600" eaLnBrk="0" hangingPunct="0">
              <a:defRPr>
                <a:latin typeface="Arial" charset="0"/>
                <a:ea typeface="宋体" charset="-122"/>
              </a:defRPr>
            </a:lvl5pPr>
            <a:lvl6pPr marL="2514600" indent="-228600" eaLnBrk="0" fontAlgn="base" hangingPunct="0">
              <a:spcBef>
                <a:spcPct val="0"/>
              </a:spcBef>
              <a:spcAft>
                <a:spcPct val="0"/>
              </a:spcAft>
              <a:defRPr>
                <a:latin typeface="Arial" charset="0"/>
                <a:ea typeface="宋体" charset="-122"/>
              </a:defRPr>
            </a:lvl6pPr>
            <a:lvl7pPr marL="2971800" indent="-228600" eaLnBrk="0" fontAlgn="base" hangingPunct="0">
              <a:spcBef>
                <a:spcPct val="0"/>
              </a:spcBef>
              <a:spcAft>
                <a:spcPct val="0"/>
              </a:spcAft>
              <a:defRPr>
                <a:latin typeface="Arial" charset="0"/>
                <a:ea typeface="宋体" charset="-122"/>
              </a:defRPr>
            </a:lvl7pPr>
            <a:lvl8pPr marL="3429000" indent="-228600" eaLnBrk="0" fontAlgn="base" hangingPunct="0">
              <a:spcBef>
                <a:spcPct val="0"/>
              </a:spcBef>
              <a:spcAft>
                <a:spcPct val="0"/>
              </a:spcAft>
              <a:defRPr>
                <a:latin typeface="Arial" charset="0"/>
                <a:ea typeface="宋体" charset="-122"/>
              </a:defRPr>
            </a:lvl8pPr>
            <a:lvl9pPr marL="3886200" indent="-228600" eaLnBrk="0" fontAlgn="base" hangingPunct="0">
              <a:spcBef>
                <a:spcPct val="0"/>
              </a:spcBef>
              <a:spcAft>
                <a:spcPct val="0"/>
              </a:spcAft>
              <a:defRPr>
                <a:latin typeface="Arial" charset="0"/>
                <a:ea typeface="宋体" charset="-122"/>
              </a:defRPr>
            </a:lvl9pPr>
          </a:lstStyle>
          <a:p>
            <a:r>
              <a:rPr lang="zh-CN" altLang="en-US" sz="1650" b="0" dirty="0">
                <a:solidFill>
                  <a:schemeClr val="tx1">
                    <a:lumMod val="75000"/>
                    <a:lumOff val="25000"/>
                  </a:schemeClr>
                </a:solidFill>
                <a:latin typeface="Microsoft YaHei" panose="020B0503020204020204" pitchFamily="34" charset="-122"/>
                <a:ea typeface="Microsoft YaHei" panose="020B0503020204020204" pitchFamily="34" charset="-122"/>
              </a:rPr>
              <a:t>两项任务</a:t>
            </a:r>
          </a:p>
        </p:txBody>
      </p:sp>
      <p:sp>
        <p:nvSpPr>
          <p:cNvPr id="11" name="TextBox 16"/>
          <p:cNvSpPr txBox="1"/>
          <p:nvPr/>
        </p:nvSpPr>
        <p:spPr>
          <a:xfrm>
            <a:off x="650631" y="3427468"/>
            <a:ext cx="6134606" cy="1057982"/>
          </a:xfrm>
          <a:prstGeom prst="rect">
            <a:avLst/>
          </a:prstGeom>
          <a:noFill/>
        </p:spPr>
        <p:txBody>
          <a:bodyPr wrap="square" rtlCol="0">
            <a:spAutoFit/>
          </a:bodyPr>
          <a:lstStyle/>
          <a:p>
            <a:pPr>
              <a:lnSpc>
                <a:spcPct val="200000"/>
              </a:lnSpc>
            </a:pPr>
            <a:r>
              <a:rPr lang="zh-CN" altLang="en-US" sz="1100" dirty="0">
                <a:solidFill>
                  <a:schemeClr val="tx1">
                    <a:lumMod val="75000"/>
                    <a:lumOff val="25000"/>
                  </a:schemeClr>
                </a:solidFill>
                <a:latin typeface="Microsoft YaHei Light" panose="020B0502040204020203" pitchFamily="34" charset="-122"/>
                <a:ea typeface="Microsoft YaHei Light" panose="020B0502040204020203" pitchFamily="34" charset="-122"/>
              </a:rPr>
              <a:t>任务</a:t>
            </a:r>
            <a:r>
              <a:rPr lang="en-US" altLang="zh-CN" sz="1100" dirty="0">
                <a:solidFill>
                  <a:schemeClr val="tx1">
                    <a:lumMod val="75000"/>
                    <a:lumOff val="25000"/>
                  </a:schemeClr>
                </a:solidFill>
                <a:latin typeface="Microsoft YaHei Light" panose="020B0502040204020203" pitchFamily="34" charset="-122"/>
                <a:ea typeface="Microsoft YaHei Light" panose="020B0502040204020203" pitchFamily="34" charset="-122"/>
              </a:rPr>
              <a:t>1</a:t>
            </a:r>
            <a:r>
              <a:rPr lang="zh-CN" altLang="en-US" sz="1100" dirty="0">
                <a:solidFill>
                  <a:schemeClr val="tx1">
                    <a:lumMod val="75000"/>
                    <a:lumOff val="25000"/>
                  </a:schemeClr>
                </a:solidFill>
                <a:latin typeface="Microsoft YaHei Light" panose="020B0502040204020203" pitchFamily="34" charset="-122"/>
                <a:ea typeface="Microsoft YaHei Light" panose="020B0502040204020203" pitchFamily="34" charset="-122"/>
              </a:rPr>
              <a:t>：对一般问题进行研究，给出</a:t>
            </a:r>
            <a:r>
              <a:rPr lang="en-US" altLang="zh-CN" sz="1100" dirty="0">
                <a:solidFill>
                  <a:schemeClr val="tx1">
                    <a:lumMod val="75000"/>
                    <a:lumOff val="25000"/>
                  </a:schemeClr>
                </a:solidFill>
                <a:latin typeface="Microsoft YaHei Light" panose="020B0502040204020203" pitchFamily="34" charset="-122"/>
                <a:ea typeface="Microsoft YaHei Light" panose="020B0502040204020203" pitchFamily="34" charset="-122"/>
              </a:rPr>
              <a:t>RGV</a:t>
            </a:r>
            <a:r>
              <a:rPr lang="zh-CN" altLang="en-US" sz="1100" dirty="0">
                <a:solidFill>
                  <a:schemeClr val="tx1">
                    <a:lumMod val="75000"/>
                    <a:lumOff val="25000"/>
                  </a:schemeClr>
                </a:solidFill>
                <a:latin typeface="Microsoft YaHei Light" panose="020B0502040204020203" pitchFamily="34" charset="-122"/>
                <a:ea typeface="Microsoft YaHei Light" panose="020B0502040204020203" pitchFamily="34" charset="-122"/>
              </a:rPr>
              <a:t>动态调度模型和相应的求解算法；</a:t>
            </a:r>
          </a:p>
          <a:p>
            <a:pPr>
              <a:lnSpc>
                <a:spcPct val="200000"/>
              </a:lnSpc>
            </a:pPr>
            <a:r>
              <a:rPr lang="zh-CN" altLang="en-US" sz="1100" dirty="0">
                <a:solidFill>
                  <a:schemeClr val="tx1">
                    <a:lumMod val="75000"/>
                    <a:lumOff val="25000"/>
                  </a:schemeClr>
                </a:solidFill>
                <a:latin typeface="Microsoft YaHei Light" panose="020B0502040204020203" pitchFamily="34" charset="-122"/>
                <a:ea typeface="Microsoft YaHei Light" panose="020B0502040204020203" pitchFamily="34" charset="-122"/>
              </a:rPr>
              <a:t>任务</a:t>
            </a:r>
            <a:r>
              <a:rPr lang="en-US" altLang="zh-CN" sz="1100" dirty="0">
                <a:solidFill>
                  <a:schemeClr val="tx1">
                    <a:lumMod val="75000"/>
                    <a:lumOff val="25000"/>
                  </a:schemeClr>
                </a:solidFill>
                <a:latin typeface="Microsoft YaHei Light" panose="020B0502040204020203" pitchFamily="34" charset="-122"/>
                <a:ea typeface="Microsoft YaHei Light" panose="020B0502040204020203" pitchFamily="34" charset="-122"/>
              </a:rPr>
              <a:t>2</a:t>
            </a:r>
            <a:r>
              <a:rPr lang="zh-CN" altLang="en-US" sz="1100" dirty="0">
                <a:solidFill>
                  <a:schemeClr val="tx1">
                    <a:lumMod val="75000"/>
                    <a:lumOff val="25000"/>
                  </a:schemeClr>
                </a:solidFill>
                <a:latin typeface="Microsoft YaHei Light" panose="020B0502040204020203" pitchFamily="34" charset="-122"/>
                <a:ea typeface="Microsoft YaHei Light" panose="020B0502040204020203" pitchFamily="34" charset="-122"/>
              </a:rPr>
              <a:t>：利用表</a:t>
            </a:r>
            <a:r>
              <a:rPr lang="en-US" altLang="zh-CN" sz="1100" dirty="0">
                <a:solidFill>
                  <a:schemeClr val="tx1">
                    <a:lumMod val="75000"/>
                    <a:lumOff val="25000"/>
                  </a:schemeClr>
                </a:solidFill>
                <a:latin typeface="Microsoft YaHei Light" panose="020B0502040204020203" pitchFamily="34" charset="-122"/>
                <a:ea typeface="Microsoft YaHei Light" panose="020B0502040204020203" pitchFamily="34" charset="-122"/>
              </a:rPr>
              <a:t>1</a:t>
            </a:r>
            <a:r>
              <a:rPr lang="zh-CN" altLang="en-US" sz="1100" dirty="0">
                <a:solidFill>
                  <a:schemeClr val="tx1">
                    <a:lumMod val="75000"/>
                    <a:lumOff val="25000"/>
                  </a:schemeClr>
                </a:solidFill>
                <a:latin typeface="Microsoft YaHei Light" panose="020B0502040204020203" pitchFamily="34" charset="-122"/>
                <a:ea typeface="Microsoft YaHei Light" panose="020B0502040204020203" pitchFamily="34" charset="-122"/>
              </a:rPr>
              <a:t>中系统作业参数的</a:t>
            </a:r>
            <a:r>
              <a:rPr lang="en-US" altLang="zh-CN" sz="1100" dirty="0">
                <a:solidFill>
                  <a:schemeClr val="tx1">
                    <a:lumMod val="75000"/>
                    <a:lumOff val="25000"/>
                  </a:schemeClr>
                </a:solidFill>
                <a:latin typeface="Microsoft YaHei Light" panose="020B0502040204020203" pitchFamily="34" charset="-122"/>
                <a:ea typeface="Microsoft YaHei Light" panose="020B0502040204020203" pitchFamily="34" charset="-122"/>
              </a:rPr>
              <a:t>3</a:t>
            </a:r>
            <a:r>
              <a:rPr lang="zh-CN" altLang="en-US" sz="1100" dirty="0">
                <a:solidFill>
                  <a:schemeClr val="tx1">
                    <a:lumMod val="75000"/>
                    <a:lumOff val="25000"/>
                  </a:schemeClr>
                </a:solidFill>
                <a:latin typeface="Microsoft YaHei Light" panose="020B0502040204020203" pitchFamily="34" charset="-122"/>
                <a:ea typeface="Microsoft YaHei Light" panose="020B0502040204020203" pitchFamily="34" charset="-122"/>
              </a:rPr>
              <a:t>组数据分别检验模型的实用性和算法的有效性，给出</a:t>
            </a:r>
            <a:r>
              <a:rPr lang="en-US" altLang="zh-CN" sz="1100" dirty="0">
                <a:solidFill>
                  <a:schemeClr val="tx1">
                    <a:lumMod val="75000"/>
                    <a:lumOff val="25000"/>
                  </a:schemeClr>
                </a:solidFill>
                <a:latin typeface="Microsoft YaHei Light" panose="020B0502040204020203" pitchFamily="34" charset="-122"/>
                <a:ea typeface="Microsoft YaHei Light" panose="020B0502040204020203" pitchFamily="34" charset="-122"/>
              </a:rPr>
              <a:t>RGV</a:t>
            </a:r>
            <a:r>
              <a:rPr lang="zh-CN" altLang="en-US" sz="1100" dirty="0">
                <a:solidFill>
                  <a:schemeClr val="tx1">
                    <a:lumMod val="75000"/>
                    <a:lumOff val="25000"/>
                  </a:schemeClr>
                </a:solidFill>
                <a:latin typeface="Microsoft YaHei Light" panose="020B0502040204020203" pitchFamily="34" charset="-122"/>
                <a:ea typeface="Microsoft YaHei Light" panose="020B0502040204020203" pitchFamily="34" charset="-122"/>
              </a:rPr>
              <a:t>的调度策略和系统的作业效率，并将具体的结果分别填入附件</a:t>
            </a:r>
            <a:r>
              <a:rPr lang="en-US" altLang="zh-CN" sz="1100" dirty="0">
                <a:solidFill>
                  <a:schemeClr val="tx1">
                    <a:lumMod val="75000"/>
                    <a:lumOff val="25000"/>
                  </a:schemeClr>
                </a:solidFill>
                <a:latin typeface="Microsoft YaHei Light" panose="020B0502040204020203" pitchFamily="34" charset="-122"/>
                <a:ea typeface="Microsoft YaHei Light" panose="020B0502040204020203" pitchFamily="34" charset="-122"/>
              </a:rPr>
              <a:t>2</a:t>
            </a:r>
            <a:r>
              <a:rPr lang="zh-CN" altLang="en-US" sz="1100" dirty="0">
                <a:solidFill>
                  <a:schemeClr val="tx1">
                    <a:lumMod val="75000"/>
                    <a:lumOff val="25000"/>
                  </a:schemeClr>
                </a:solidFill>
                <a:latin typeface="Microsoft YaHei Light" panose="020B0502040204020203" pitchFamily="34" charset="-122"/>
                <a:ea typeface="Microsoft YaHei Light" panose="020B0502040204020203" pitchFamily="34" charset="-122"/>
              </a:rPr>
              <a:t>的</a:t>
            </a:r>
            <a:r>
              <a:rPr lang="en-US" altLang="zh-CN" sz="1100" dirty="0">
                <a:solidFill>
                  <a:schemeClr val="tx1">
                    <a:lumMod val="75000"/>
                    <a:lumOff val="25000"/>
                  </a:schemeClr>
                </a:solidFill>
                <a:latin typeface="Microsoft YaHei Light" panose="020B0502040204020203" pitchFamily="34" charset="-122"/>
                <a:ea typeface="Microsoft YaHei Light" panose="020B0502040204020203" pitchFamily="34" charset="-122"/>
              </a:rPr>
              <a:t>EXCEL</a:t>
            </a:r>
            <a:r>
              <a:rPr lang="zh-CN" altLang="en-US" sz="1100" dirty="0">
                <a:solidFill>
                  <a:schemeClr val="tx1">
                    <a:lumMod val="75000"/>
                    <a:lumOff val="25000"/>
                  </a:schemeClr>
                </a:solidFill>
                <a:latin typeface="Microsoft YaHei Light" panose="020B0502040204020203" pitchFamily="34" charset="-122"/>
                <a:ea typeface="Microsoft YaHei Light" panose="020B0502040204020203" pitchFamily="34" charset="-122"/>
              </a:rPr>
              <a:t>表中。</a:t>
            </a:r>
          </a:p>
        </p:txBody>
      </p:sp>
      <p:sp>
        <p:nvSpPr>
          <p:cNvPr id="12" name="Freeform 7"/>
          <p:cNvSpPr>
            <a:spLocks/>
          </p:cNvSpPr>
          <p:nvPr/>
        </p:nvSpPr>
        <p:spPr bwMode="auto">
          <a:xfrm>
            <a:off x="6785238" y="2959355"/>
            <a:ext cx="1864331" cy="941943"/>
          </a:xfrm>
          <a:custGeom>
            <a:avLst/>
            <a:gdLst>
              <a:gd name="T0" fmla="*/ 0 w 675"/>
              <a:gd name="T1" fmla="*/ 0 h 253"/>
              <a:gd name="T2" fmla="*/ 0 w 675"/>
              <a:gd name="T3" fmla="*/ 163 h 253"/>
              <a:gd name="T4" fmla="*/ 0 w 675"/>
              <a:gd name="T5" fmla="*/ 163 h 253"/>
              <a:gd name="T6" fmla="*/ 170 w 675"/>
              <a:gd name="T7" fmla="*/ 208 h 253"/>
              <a:gd name="T8" fmla="*/ 338 w 675"/>
              <a:gd name="T9" fmla="*/ 253 h 253"/>
              <a:gd name="T10" fmla="*/ 505 w 675"/>
              <a:gd name="T11" fmla="*/ 208 h 253"/>
              <a:gd name="T12" fmla="*/ 675 w 675"/>
              <a:gd name="T13" fmla="*/ 163 h 253"/>
              <a:gd name="T14" fmla="*/ 675 w 675"/>
              <a:gd name="T15" fmla="*/ 163 h 253"/>
              <a:gd name="T16" fmla="*/ 675 w 675"/>
              <a:gd name="T17" fmla="*/ 0 h 253"/>
              <a:gd name="T18" fmla="*/ 0 w 675"/>
              <a:gd name="T19"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5" h="253">
                <a:moveTo>
                  <a:pt x="0" y="0"/>
                </a:moveTo>
                <a:lnTo>
                  <a:pt x="0" y="163"/>
                </a:lnTo>
                <a:lnTo>
                  <a:pt x="0" y="163"/>
                </a:lnTo>
                <a:lnTo>
                  <a:pt x="170" y="208"/>
                </a:lnTo>
                <a:lnTo>
                  <a:pt x="338" y="253"/>
                </a:lnTo>
                <a:lnTo>
                  <a:pt x="505" y="208"/>
                </a:lnTo>
                <a:lnTo>
                  <a:pt x="675" y="163"/>
                </a:lnTo>
                <a:lnTo>
                  <a:pt x="675" y="163"/>
                </a:lnTo>
                <a:lnTo>
                  <a:pt x="675" y="0"/>
                </a:lnTo>
                <a:lnTo>
                  <a:pt x="0" y="0"/>
                </a:lnTo>
                <a:close/>
              </a:path>
            </a:pathLst>
          </a:custGeom>
          <a:solidFill>
            <a:srgbClr val="ED7D31">
              <a:alpha val="80000"/>
            </a:srgbClr>
          </a:solidFill>
          <a:ln>
            <a:noFill/>
          </a:ln>
          <a:effectLst/>
        </p:spPr>
        <p:txBody>
          <a:bodyPr vert="horz" wrap="square" lIns="0" tIns="0" rIns="0" bIns="0" numCol="1" anchor="ctr" anchorCtr="1" compatLnSpc="1">
            <a:prstTxWarp prst="textNoShape">
              <a:avLst/>
            </a:prstTxWarp>
          </a:bodyPr>
          <a:lstStyle/>
          <a:p>
            <a:pPr lvl="0" algn="ctr"/>
            <a:r>
              <a:rPr lang="en-US" altLang="zh-CN" sz="4050" dirty="0">
                <a:solidFill>
                  <a:prstClr val="white"/>
                </a:solidFill>
                <a:latin typeface="微软雅黑" pitchFamily="34" charset="-122"/>
                <a:ea typeface="微软雅黑" pitchFamily="34" charset="-122"/>
                <a:cs typeface="UKIJ Qolyazma" pitchFamily="18" charset="0"/>
              </a:rPr>
              <a:t>40</a:t>
            </a:r>
            <a:r>
              <a:rPr lang="en-US" altLang="zh-CN" sz="1800" dirty="0">
                <a:solidFill>
                  <a:prstClr val="white"/>
                </a:solidFill>
                <a:latin typeface="微软雅黑" pitchFamily="34" charset="-122"/>
                <a:ea typeface="微软雅黑" pitchFamily="34" charset="-122"/>
                <a:cs typeface="UKIJ Qolyazma" pitchFamily="18" charset="0"/>
              </a:rPr>
              <a:t>%</a:t>
            </a:r>
            <a:endParaRPr lang="zh-CN" altLang="en-US" sz="1013" dirty="0">
              <a:latin typeface="微软雅黑" pitchFamily="34" charset="-122"/>
              <a:ea typeface="微软雅黑" pitchFamily="34" charset="-122"/>
            </a:endParaRPr>
          </a:p>
        </p:txBody>
      </p:sp>
    </p:spTree>
    <p:extLst>
      <p:ext uri="{BB962C8B-B14F-4D97-AF65-F5344CB8AC3E}">
        <p14:creationId xmlns:p14="http://schemas.microsoft.com/office/powerpoint/2010/main" val="35071219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airplan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2" presetClass="entr" presetSubtype="4"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p:tgtEl>
                                          <p:spTgt spid="5"/>
                                        </p:tgtEl>
                                        <p:attrNameLst>
                                          <p:attrName>ppt_y</p:attrName>
                                        </p:attrNameLst>
                                      </p:cBhvr>
                                      <p:tavLst>
                                        <p:tav tm="0">
                                          <p:val>
                                            <p:strVal val="#ppt_y+#ppt_h*1.125000"/>
                                          </p:val>
                                        </p:tav>
                                        <p:tav tm="100000">
                                          <p:val>
                                            <p:strVal val="#ppt_y"/>
                                          </p:val>
                                        </p:tav>
                                      </p:tavLst>
                                    </p:anim>
                                    <p:animEffect transition="in" filter="wipe(up)">
                                      <p:cBhvr>
                                        <p:cTn id="17" dur="500"/>
                                        <p:tgtEl>
                                          <p:spTgt spid="5"/>
                                        </p:tgtEl>
                                      </p:cBhvr>
                                    </p:animEffect>
                                  </p:childTnLst>
                                </p:cTn>
                              </p:par>
                              <p:par>
                                <p:cTn id="18" presetID="12" presetClass="entr" presetSubtype="1"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p:tgtEl>
                                          <p:spTgt spid="12"/>
                                        </p:tgtEl>
                                        <p:attrNameLst>
                                          <p:attrName>ppt_y</p:attrName>
                                        </p:attrNameLst>
                                      </p:cBhvr>
                                      <p:tavLst>
                                        <p:tav tm="0">
                                          <p:val>
                                            <p:strVal val="#ppt_y-#ppt_h*1.125000"/>
                                          </p:val>
                                        </p:tav>
                                        <p:tav tm="100000">
                                          <p:val>
                                            <p:strVal val="#ppt_y"/>
                                          </p:val>
                                        </p:tav>
                                      </p:tavLst>
                                    </p:anim>
                                    <p:animEffect transition="in" filter="wipe(down)">
                                      <p:cBhvr>
                                        <p:cTn id="21" dur="500"/>
                                        <p:tgtEl>
                                          <p:spTgt spid="12"/>
                                        </p:tgtEl>
                                      </p:cBhvr>
                                    </p:animEffect>
                                  </p:childTnLst>
                                </p:cTn>
                              </p:par>
                              <p:par>
                                <p:cTn id="22" presetID="22" presetClass="entr" presetSubtype="2" fill="hold" nodeType="withEffect">
                                  <p:stCondLst>
                                    <p:cond delay="400"/>
                                  </p:stCondLst>
                                  <p:childTnLst>
                                    <p:set>
                                      <p:cBhvr>
                                        <p:cTn id="23" dur="1" fill="hold">
                                          <p:stCondLst>
                                            <p:cond delay="0"/>
                                          </p:stCondLst>
                                        </p:cTn>
                                        <p:tgtEl>
                                          <p:spTgt spid="6"/>
                                        </p:tgtEl>
                                        <p:attrNameLst>
                                          <p:attrName>style.visibility</p:attrName>
                                        </p:attrNameLst>
                                      </p:cBhvr>
                                      <p:to>
                                        <p:strVal val="visible"/>
                                      </p:to>
                                    </p:set>
                                    <p:animEffect transition="in" filter="wipe(right)">
                                      <p:cBhvr>
                                        <p:cTn id="24" dur="500"/>
                                        <p:tgtEl>
                                          <p:spTgt spid="6"/>
                                        </p:tgtEl>
                                      </p:cBhvr>
                                    </p:animEffect>
                                  </p:childTnLst>
                                </p:cTn>
                              </p:par>
                              <p:par>
                                <p:cTn id="25" presetID="22" presetClass="entr" presetSubtype="2" fill="hold" nodeType="withEffect">
                                  <p:stCondLst>
                                    <p:cond delay="400"/>
                                  </p:stCondLst>
                                  <p:childTnLst>
                                    <p:set>
                                      <p:cBhvr>
                                        <p:cTn id="26" dur="1" fill="hold">
                                          <p:stCondLst>
                                            <p:cond delay="0"/>
                                          </p:stCondLst>
                                        </p:cTn>
                                        <p:tgtEl>
                                          <p:spTgt spid="7"/>
                                        </p:tgtEl>
                                        <p:attrNameLst>
                                          <p:attrName>style.visibility</p:attrName>
                                        </p:attrNameLst>
                                      </p:cBhvr>
                                      <p:to>
                                        <p:strVal val="visible"/>
                                      </p:to>
                                    </p:set>
                                    <p:animEffect transition="in" filter="wipe(right)">
                                      <p:cBhvr>
                                        <p:cTn id="27" dur="500"/>
                                        <p:tgtEl>
                                          <p:spTgt spid="7"/>
                                        </p:tgtEl>
                                      </p:cBhvr>
                                    </p:animEffect>
                                  </p:childTnLst>
                                </p:cTn>
                              </p:par>
                              <p:par>
                                <p:cTn id="28" presetID="10" presetClass="entr" presetSubtype="0" fill="hold" grpId="0" nodeType="withEffect">
                                  <p:stCondLst>
                                    <p:cond delay="1000"/>
                                  </p:stCondLst>
                                  <p:iterate type="lt">
                                    <p:tmPct val="10000"/>
                                  </p:iterate>
                                  <p:childTnLst>
                                    <p:set>
                                      <p:cBhvr>
                                        <p:cTn id="29" dur="1" fill="hold">
                                          <p:stCondLst>
                                            <p:cond delay="0"/>
                                          </p:stCondLst>
                                        </p:cTn>
                                        <p:tgtEl>
                                          <p:spTgt spid="8"/>
                                        </p:tgtEl>
                                        <p:attrNameLst>
                                          <p:attrName>style.visibility</p:attrName>
                                        </p:attrNameLst>
                                      </p:cBhvr>
                                      <p:to>
                                        <p:strVal val="visible"/>
                                      </p:to>
                                    </p:set>
                                    <p:animEffect transition="in" filter="fade">
                                      <p:cBhvr>
                                        <p:cTn id="30" dur="100"/>
                                        <p:tgtEl>
                                          <p:spTgt spid="8"/>
                                        </p:tgtEl>
                                      </p:cBhvr>
                                    </p:animEffect>
                                  </p:childTnLst>
                                </p:cTn>
                              </p:par>
                              <p:par>
                                <p:cTn id="31" presetID="10" presetClass="entr" presetSubtype="0" fill="hold" grpId="0" nodeType="withEffect">
                                  <p:stCondLst>
                                    <p:cond delay="1000"/>
                                  </p:stCondLst>
                                  <p:iterate type="lt">
                                    <p:tmPct val="10000"/>
                                  </p:iterate>
                                  <p:childTnLst>
                                    <p:set>
                                      <p:cBhvr>
                                        <p:cTn id="32" dur="1" fill="hold">
                                          <p:stCondLst>
                                            <p:cond delay="0"/>
                                          </p:stCondLst>
                                        </p:cTn>
                                        <p:tgtEl>
                                          <p:spTgt spid="9"/>
                                        </p:tgtEl>
                                        <p:attrNameLst>
                                          <p:attrName>style.visibility</p:attrName>
                                        </p:attrNameLst>
                                      </p:cBhvr>
                                      <p:to>
                                        <p:strVal val="visible"/>
                                      </p:to>
                                    </p:set>
                                    <p:animEffect transition="in" filter="fade">
                                      <p:cBhvr>
                                        <p:cTn id="33" dur="100"/>
                                        <p:tgtEl>
                                          <p:spTgt spid="9"/>
                                        </p:tgtEl>
                                      </p:cBhvr>
                                    </p:animEffect>
                                  </p:childTnLst>
                                </p:cTn>
                              </p:par>
                              <p:par>
                                <p:cTn id="34" presetID="10" presetClass="entr" presetSubtype="0" fill="hold" grpId="0" nodeType="withEffect">
                                  <p:stCondLst>
                                    <p:cond delay="1000"/>
                                  </p:stCondLst>
                                  <p:iterate type="lt">
                                    <p:tmPct val="10000"/>
                                  </p:iterate>
                                  <p:childTnLst>
                                    <p:set>
                                      <p:cBhvr>
                                        <p:cTn id="35" dur="1" fill="hold">
                                          <p:stCondLst>
                                            <p:cond delay="0"/>
                                          </p:stCondLst>
                                        </p:cTn>
                                        <p:tgtEl>
                                          <p:spTgt spid="10"/>
                                        </p:tgtEl>
                                        <p:attrNameLst>
                                          <p:attrName>style.visibility</p:attrName>
                                        </p:attrNameLst>
                                      </p:cBhvr>
                                      <p:to>
                                        <p:strVal val="visible"/>
                                      </p:to>
                                    </p:set>
                                    <p:animEffect transition="in" filter="fade">
                                      <p:cBhvr>
                                        <p:cTn id="36" dur="100"/>
                                        <p:tgtEl>
                                          <p:spTgt spid="10"/>
                                        </p:tgtEl>
                                      </p:cBhvr>
                                    </p:animEffect>
                                  </p:childTnLst>
                                </p:cTn>
                              </p:par>
                              <p:par>
                                <p:cTn id="37" presetID="10" presetClass="entr" presetSubtype="0" fill="hold" grpId="0" nodeType="withEffect">
                                  <p:stCondLst>
                                    <p:cond delay="1000"/>
                                  </p:stCondLst>
                                  <p:iterate type="lt">
                                    <p:tmPct val="10000"/>
                                  </p:iterate>
                                  <p:childTnLst>
                                    <p:set>
                                      <p:cBhvr>
                                        <p:cTn id="38" dur="1" fill="hold">
                                          <p:stCondLst>
                                            <p:cond delay="0"/>
                                          </p:stCondLst>
                                        </p:cTn>
                                        <p:tgtEl>
                                          <p:spTgt spid="11"/>
                                        </p:tgtEl>
                                        <p:attrNameLst>
                                          <p:attrName>style.visibility</p:attrName>
                                        </p:attrNameLst>
                                      </p:cBhvr>
                                      <p:to>
                                        <p:strVal val="visible"/>
                                      </p:to>
                                    </p:set>
                                    <p:animEffect transition="in" filter="fade">
                                      <p:cBhvr>
                                        <p:cTn id="39" dur="1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8" grpId="0"/>
      <p:bldP spid="9" grpId="0"/>
      <p:bldP spid="10" grpId="0"/>
      <p:bldP spid="11" grpId="0"/>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2"/>
          <p:cNvSpPr txBox="1">
            <a:spLocks noChangeArrowheads="1"/>
          </p:cNvSpPr>
          <p:nvPr/>
        </p:nvSpPr>
        <p:spPr bwMode="auto">
          <a:xfrm>
            <a:off x="4038681" y="372366"/>
            <a:ext cx="1223412"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charset="0"/>
              <a:buNone/>
            </a:pPr>
            <a:r>
              <a:rPr lang="zh-CN" altLang="en-US" b="1" dirty="0">
                <a:solidFill>
                  <a:schemeClr val="accent2"/>
                </a:solidFill>
              </a:rPr>
              <a:t>解题方法概述</a:t>
            </a:r>
            <a:endParaRPr lang="en-US" altLang="zh-CN" b="1" dirty="0">
              <a:solidFill>
                <a:schemeClr val="accent2"/>
              </a:solidFill>
            </a:endParaRPr>
          </a:p>
        </p:txBody>
      </p:sp>
      <p:cxnSp>
        <p:nvCxnSpPr>
          <p:cNvPr id="4" name="直接连接符 3"/>
          <p:cNvCxnSpPr/>
          <p:nvPr/>
        </p:nvCxnSpPr>
        <p:spPr>
          <a:xfrm>
            <a:off x="4305188" y="750926"/>
            <a:ext cx="69039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 name="Group 10"/>
          <p:cNvGrpSpPr>
            <a:grpSpLocks/>
          </p:cNvGrpSpPr>
          <p:nvPr/>
        </p:nvGrpSpPr>
        <p:grpSpPr bwMode="auto">
          <a:xfrm>
            <a:off x="3176373" y="1083755"/>
            <a:ext cx="1210168" cy="2000074"/>
            <a:chOff x="0" y="0"/>
            <a:chExt cx="1081794" cy="1800000"/>
          </a:xfrm>
          <a:solidFill>
            <a:srgbClr val="5B9BD5"/>
          </a:solidFill>
        </p:grpSpPr>
        <p:sp>
          <p:nvSpPr>
            <p:cNvPr id="6" name="矩形 38"/>
            <p:cNvSpPr>
              <a:spLocks noChangeArrowheads="1"/>
            </p:cNvSpPr>
            <p:nvPr/>
          </p:nvSpPr>
          <p:spPr bwMode="auto">
            <a:xfrm rot="2700000">
              <a:off x="-259117" y="891000"/>
              <a:ext cx="1800000" cy="18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zh-CN" sz="1727">
                <a:latin typeface="+mn-ea"/>
                <a:cs typeface="+mn-ea"/>
                <a:sym typeface="微软雅黑" panose="020B0503020204020204" pitchFamily="34" charset="-122"/>
              </a:endParaRPr>
            </a:p>
          </p:txBody>
        </p:sp>
        <p:sp>
          <p:nvSpPr>
            <p:cNvPr id="7" name="矩形 39"/>
            <p:cNvSpPr>
              <a:spLocks noChangeArrowheads="1"/>
            </p:cNvSpPr>
            <p:nvPr/>
          </p:nvSpPr>
          <p:spPr bwMode="auto">
            <a:xfrm>
              <a:off x="1794" y="257240"/>
              <a:ext cx="1080000" cy="18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zh-CN" sz="1727">
                <a:latin typeface="+mn-ea"/>
                <a:cs typeface="+mn-ea"/>
                <a:sym typeface="微软雅黑" panose="020B0503020204020204" pitchFamily="34" charset="-122"/>
              </a:endParaRPr>
            </a:p>
          </p:txBody>
        </p:sp>
        <p:sp>
          <p:nvSpPr>
            <p:cNvPr id="8" name="矩形 40"/>
            <p:cNvSpPr>
              <a:spLocks noChangeArrowheads="1"/>
            </p:cNvSpPr>
            <p:nvPr/>
          </p:nvSpPr>
          <p:spPr bwMode="auto">
            <a:xfrm rot="5400000">
              <a:off x="-531000" y="797240"/>
              <a:ext cx="1080000" cy="18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zh-CN" sz="1727">
                <a:latin typeface="+mn-ea"/>
                <a:cs typeface="+mn-ea"/>
                <a:sym typeface="微软雅黑" panose="020B0503020204020204" pitchFamily="34" charset="-122"/>
              </a:endParaRPr>
            </a:p>
          </p:txBody>
        </p:sp>
      </p:grpSp>
      <p:grpSp>
        <p:nvGrpSpPr>
          <p:cNvPr id="9" name="Group 14"/>
          <p:cNvGrpSpPr>
            <a:grpSpLocks/>
          </p:cNvGrpSpPr>
          <p:nvPr/>
        </p:nvGrpSpPr>
        <p:grpSpPr bwMode="auto">
          <a:xfrm flipH="1">
            <a:off x="4923581" y="1083755"/>
            <a:ext cx="1202728" cy="2000074"/>
            <a:chOff x="0" y="0"/>
            <a:chExt cx="1081794" cy="1800000"/>
          </a:xfrm>
          <a:solidFill>
            <a:srgbClr val="5B9BD5"/>
          </a:solidFill>
        </p:grpSpPr>
        <p:sp>
          <p:nvSpPr>
            <p:cNvPr id="10" name="矩形 43"/>
            <p:cNvSpPr>
              <a:spLocks noChangeArrowheads="1"/>
            </p:cNvSpPr>
            <p:nvPr/>
          </p:nvSpPr>
          <p:spPr bwMode="auto">
            <a:xfrm rot="2700000">
              <a:off x="-259117" y="891000"/>
              <a:ext cx="1800000" cy="18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zh-CN" sz="1727">
                <a:latin typeface="+mn-ea"/>
                <a:cs typeface="+mn-ea"/>
                <a:sym typeface="微软雅黑" panose="020B0503020204020204" pitchFamily="34" charset="-122"/>
              </a:endParaRPr>
            </a:p>
          </p:txBody>
        </p:sp>
        <p:sp>
          <p:nvSpPr>
            <p:cNvPr id="11" name="矩形 44"/>
            <p:cNvSpPr>
              <a:spLocks noChangeArrowheads="1"/>
            </p:cNvSpPr>
            <p:nvPr/>
          </p:nvSpPr>
          <p:spPr bwMode="auto">
            <a:xfrm>
              <a:off x="1794" y="257240"/>
              <a:ext cx="1080000" cy="18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zh-CN" sz="1727">
                <a:latin typeface="+mn-ea"/>
                <a:cs typeface="+mn-ea"/>
                <a:sym typeface="微软雅黑" panose="020B0503020204020204" pitchFamily="34" charset="-122"/>
              </a:endParaRPr>
            </a:p>
          </p:txBody>
        </p:sp>
        <p:sp>
          <p:nvSpPr>
            <p:cNvPr id="12" name="矩形 45"/>
            <p:cNvSpPr>
              <a:spLocks noChangeArrowheads="1"/>
            </p:cNvSpPr>
            <p:nvPr/>
          </p:nvSpPr>
          <p:spPr bwMode="auto">
            <a:xfrm rot="5400000">
              <a:off x="-531000" y="797240"/>
              <a:ext cx="1080000" cy="18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zh-CN" sz="1727">
                <a:latin typeface="+mn-ea"/>
                <a:cs typeface="+mn-ea"/>
                <a:sym typeface="微软雅黑" panose="020B0503020204020204" pitchFamily="34" charset="-122"/>
              </a:endParaRPr>
            </a:p>
          </p:txBody>
        </p:sp>
      </p:grpSp>
      <p:grpSp>
        <p:nvGrpSpPr>
          <p:cNvPr id="13" name="Group 18"/>
          <p:cNvGrpSpPr>
            <a:grpSpLocks/>
          </p:cNvGrpSpPr>
          <p:nvPr/>
        </p:nvGrpSpPr>
        <p:grpSpPr bwMode="auto">
          <a:xfrm>
            <a:off x="813377" y="1379588"/>
            <a:ext cx="2361314" cy="855491"/>
            <a:chOff x="10737" y="0"/>
            <a:chExt cx="2366515" cy="857363"/>
          </a:xfrm>
        </p:grpSpPr>
        <p:grpSp>
          <p:nvGrpSpPr>
            <p:cNvPr id="14" name="Group 19"/>
            <p:cNvGrpSpPr>
              <a:grpSpLocks/>
            </p:cNvGrpSpPr>
            <p:nvPr/>
          </p:nvGrpSpPr>
          <p:grpSpPr bwMode="auto">
            <a:xfrm>
              <a:off x="1953512" y="0"/>
              <a:ext cx="306205" cy="338846"/>
              <a:chOff x="53599" y="0"/>
              <a:chExt cx="306205" cy="338846"/>
            </a:xfrm>
          </p:grpSpPr>
          <p:sp>
            <p:nvSpPr>
              <p:cNvPr id="16" name="矩形 56"/>
              <p:cNvSpPr>
                <a:spLocks noChangeArrowheads="1"/>
              </p:cNvSpPr>
              <p:nvPr/>
            </p:nvSpPr>
            <p:spPr bwMode="auto">
              <a:xfrm>
                <a:off x="53599" y="0"/>
                <a:ext cx="306205" cy="328434"/>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zh-CN" sz="1727">
                  <a:latin typeface="+mn-ea"/>
                  <a:cs typeface="+mn-ea"/>
                  <a:sym typeface="微软雅黑" panose="020B0503020204020204" pitchFamily="34" charset="-122"/>
                </a:endParaRPr>
              </a:p>
            </p:txBody>
          </p:sp>
          <p:sp>
            <p:nvSpPr>
              <p:cNvPr id="17" name="文本框 57"/>
              <p:cNvSpPr>
                <a:spLocks noChangeArrowheads="1"/>
              </p:cNvSpPr>
              <p:nvPr/>
            </p:nvSpPr>
            <p:spPr bwMode="auto">
              <a:xfrm>
                <a:off x="53599" y="0"/>
                <a:ext cx="287891" cy="338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altLang="zh-CN" sz="1597" dirty="0">
                    <a:solidFill>
                      <a:schemeClr val="bg1"/>
                    </a:solidFill>
                    <a:latin typeface="+mn-ea"/>
                    <a:cs typeface="+mn-ea"/>
                    <a:sym typeface="微软雅黑" panose="020B0503020204020204" pitchFamily="34" charset="-122"/>
                  </a:rPr>
                  <a:t>1</a:t>
                </a:r>
                <a:endParaRPr lang="zh-CN" altLang="en-US" sz="1597" dirty="0">
                  <a:solidFill>
                    <a:schemeClr val="bg1"/>
                  </a:solidFill>
                  <a:latin typeface="+mn-ea"/>
                  <a:cs typeface="+mn-ea"/>
                  <a:sym typeface="微软雅黑" panose="020B0503020204020204" pitchFamily="34" charset="-122"/>
                </a:endParaRPr>
              </a:p>
            </p:txBody>
          </p:sp>
        </p:grpSp>
        <p:sp>
          <p:nvSpPr>
            <p:cNvPr id="15" name="矩形 59"/>
            <p:cNvSpPr>
              <a:spLocks noChangeArrowheads="1"/>
            </p:cNvSpPr>
            <p:nvPr/>
          </p:nvSpPr>
          <p:spPr bwMode="auto">
            <a:xfrm>
              <a:off x="10737" y="328435"/>
              <a:ext cx="2366515" cy="528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000" kern="3000" spc="23" dirty="0">
                  <a:solidFill>
                    <a:schemeClr val="tx1">
                      <a:lumMod val="50000"/>
                      <a:lumOff val="50000"/>
                    </a:schemeClr>
                  </a:solidFill>
                  <a:latin typeface="Microsoft YaHei Light" panose="020B0502040204020203" pitchFamily="34" charset="-122"/>
                  <a:ea typeface="Microsoft YaHei Light" panose="020B0502040204020203" pitchFamily="34" charset="-122"/>
                </a:rPr>
                <a:t>量化作业效率，构建目标函数，进行基本假设。</a:t>
              </a:r>
              <a:endParaRPr lang="zh-CN" altLang="zh-CN" sz="1000" kern="3000" spc="23" dirty="0">
                <a:solidFill>
                  <a:schemeClr val="tx1">
                    <a:lumMod val="50000"/>
                    <a:lumOff val="50000"/>
                  </a:schemeClr>
                </a:solidFill>
                <a:latin typeface="Microsoft YaHei Light" panose="020B0502040204020203" pitchFamily="34" charset="-122"/>
                <a:ea typeface="Microsoft YaHei Light" panose="020B0502040204020203" pitchFamily="34" charset="-122"/>
              </a:endParaRPr>
            </a:p>
          </p:txBody>
        </p:sp>
      </p:grpSp>
      <p:grpSp>
        <p:nvGrpSpPr>
          <p:cNvPr id="18" name="Group 23"/>
          <p:cNvGrpSpPr>
            <a:grpSpLocks/>
          </p:cNvGrpSpPr>
          <p:nvPr/>
        </p:nvGrpSpPr>
        <p:grpSpPr bwMode="auto">
          <a:xfrm flipV="1">
            <a:off x="3175880" y="2675049"/>
            <a:ext cx="1216998" cy="1984873"/>
            <a:chOff x="0" y="0"/>
            <a:chExt cx="1081794" cy="1800000"/>
          </a:xfrm>
          <a:solidFill>
            <a:srgbClr val="5B9BD5"/>
          </a:solidFill>
        </p:grpSpPr>
        <p:sp>
          <p:nvSpPr>
            <p:cNvPr id="19" name="矩形 61"/>
            <p:cNvSpPr>
              <a:spLocks noChangeArrowheads="1"/>
            </p:cNvSpPr>
            <p:nvPr/>
          </p:nvSpPr>
          <p:spPr bwMode="auto">
            <a:xfrm rot="2700000">
              <a:off x="-259117" y="891000"/>
              <a:ext cx="1800000" cy="18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zh-CN" sz="1727">
                <a:latin typeface="+mn-ea"/>
                <a:cs typeface="+mn-ea"/>
                <a:sym typeface="微软雅黑" panose="020B0503020204020204" pitchFamily="34" charset="-122"/>
              </a:endParaRPr>
            </a:p>
          </p:txBody>
        </p:sp>
        <p:sp>
          <p:nvSpPr>
            <p:cNvPr id="20" name="矩形 62"/>
            <p:cNvSpPr>
              <a:spLocks noChangeArrowheads="1"/>
            </p:cNvSpPr>
            <p:nvPr/>
          </p:nvSpPr>
          <p:spPr bwMode="auto">
            <a:xfrm>
              <a:off x="1794" y="257240"/>
              <a:ext cx="1080000" cy="18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zh-CN" sz="1727">
                <a:latin typeface="+mn-ea"/>
                <a:cs typeface="+mn-ea"/>
                <a:sym typeface="微软雅黑" panose="020B0503020204020204" pitchFamily="34" charset="-122"/>
              </a:endParaRPr>
            </a:p>
          </p:txBody>
        </p:sp>
        <p:sp>
          <p:nvSpPr>
            <p:cNvPr id="21" name="矩形 63"/>
            <p:cNvSpPr>
              <a:spLocks noChangeArrowheads="1"/>
            </p:cNvSpPr>
            <p:nvPr/>
          </p:nvSpPr>
          <p:spPr bwMode="auto">
            <a:xfrm rot="5400000">
              <a:off x="-531000" y="797240"/>
              <a:ext cx="1080000" cy="18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zh-CN" sz="1727">
                <a:latin typeface="+mn-ea"/>
                <a:cs typeface="+mn-ea"/>
                <a:sym typeface="微软雅黑" panose="020B0503020204020204" pitchFamily="34" charset="-122"/>
              </a:endParaRPr>
            </a:p>
          </p:txBody>
        </p:sp>
      </p:grpSp>
      <p:grpSp>
        <p:nvGrpSpPr>
          <p:cNvPr id="22" name="Group 27"/>
          <p:cNvGrpSpPr>
            <a:grpSpLocks/>
          </p:cNvGrpSpPr>
          <p:nvPr/>
        </p:nvGrpSpPr>
        <p:grpSpPr bwMode="auto">
          <a:xfrm flipH="1" flipV="1">
            <a:off x="4929918" y="2675050"/>
            <a:ext cx="1194395" cy="1984872"/>
            <a:chOff x="0" y="0"/>
            <a:chExt cx="1081794" cy="1800000"/>
          </a:xfrm>
          <a:solidFill>
            <a:srgbClr val="5B9BD5"/>
          </a:solidFill>
        </p:grpSpPr>
        <p:sp>
          <p:nvSpPr>
            <p:cNvPr id="23" name="矩形 65"/>
            <p:cNvSpPr>
              <a:spLocks noChangeArrowheads="1"/>
            </p:cNvSpPr>
            <p:nvPr/>
          </p:nvSpPr>
          <p:spPr bwMode="auto">
            <a:xfrm rot="2700000">
              <a:off x="-259117" y="891000"/>
              <a:ext cx="1800000" cy="18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zh-CN" sz="1727">
                <a:latin typeface="+mn-ea"/>
                <a:cs typeface="+mn-ea"/>
                <a:sym typeface="微软雅黑" panose="020B0503020204020204" pitchFamily="34" charset="-122"/>
              </a:endParaRPr>
            </a:p>
          </p:txBody>
        </p:sp>
        <p:sp>
          <p:nvSpPr>
            <p:cNvPr id="24" name="矩形 66"/>
            <p:cNvSpPr>
              <a:spLocks noChangeArrowheads="1"/>
            </p:cNvSpPr>
            <p:nvPr/>
          </p:nvSpPr>
          <p:spPr bwMode="auto">
            <a:xfrm>
              <a:off x="1794" y="257240"/>
              <a:ext cx="1080000" cy="18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zh-CN" sz="1727">
                <a:latin typeface="+mn-ea"/>
                <a:cs typeface="+mn-ea"/>
                <a:sym typeface="微软雅黑" panose="020B0503020204020204" pitchFamily="34" charset="-122"/>
              </a:endParaRPr>
            </a:p>
          </p:txBody>
        </p:sp>
        <p:sp>
          <p:nvSpPr>
            <p:cNvPr id="25" name="矩形 67"/>
            <p:cNvSpPr>
              <a:spLocks noChangeArrowheads="1"/>
            </p:cNvSpPr>
            <p:nvPr/>
          </p:nvSpPr>
          <p:spPr bwMode="auto">
            <a:xfrm rot="5400000">
              <a:off x="-531000" y="797240"/>
              <a:ext cx="1080000" cy="18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zh-CN" sz="1727">
                <a:latin typeface="+mn-ea"/>
                <a:cs typeface="+mn-ea"/>
                <a:sym typeface="微软雅黑" panose="020B0503020204020204" pitchFamily="34" charset="-122"/>
              </a:endParaRPr>
            </a:p>
          </p:txBody>
        </p:sp>
      </p:grpSp>
      <p:grpSp>
        <p:nvGrpSpPr>
          <p:cNvPr id="26" name="Group 31"/>
          <p:cNvGrpSpPr>
            <a:grpSpLocks/>
          </p:cNvGrpSpPr>
          <p:nvPr/>
        </p:nvGrpSpPr>
        <p:grpSpPr bwMode="auto">
          <a:xfrm>
            <a:off x="3754445" y="1989008"/>
            <a:ext cx="1796475" cy="1796709"/>
            <a:chOff x="0" y="0"/>
            <a:chExt cx="1800000" cy="1800000"/>
          </a:xfrm>
          <a:solidFill>
            <a:srgbClr val="3CBDDA"/>
          </a:solidFill>
        </p:grpSpPr>
        <p:sp>
          <p:nvSpPr>
            <p:cNvPr id="27" name="椭圆 69"/>
            <p:cNvSpPr>
              <a:spLocks noChangeArrowheads="1"/>
            </p:cNvSpPr>
            <p:nvPr/>
          </p:nvSpPr>
          <p:spPr bwMode="auto">
            <a:xfrm>
              <a:off x="0" y="0"/>
              <a:ext cx="1800000" cy="1800000"/>
            </a:xfrm>
            <a:prstGeom prst="ellipse">
              <a:avLst/>
            </a:prstGeom>
            <a:solidFill>
              <a:srgbClr val="ED7D31"/>
            </a:solidFill>
            <a:ln w="9525">
              <a:noFill/>
              <a:round/>
              <a:headEnd/>
              <a:tailEnd/>
            </a:ln>
            <a:extLst/>
          </p:spPr>
          <p:txBody>
            <a:bodyPr anchor="ctr"/>
            <a:lstStyle/>
            <a:p>
              <a:pPr algn="ctr">
                <a:defRPr/>
              </a:pPr>
              <a:endParaRPr lang="zh-CN" altLang="zh-CN" sz="1727">
                <a:latin typeface="+mn-ea"/>
                <a:cs typeface="+mn-ea"/>
                <a:sym typeface="微软雅黑" panose="020B0503020204020204" pitchFamily="34" charset="-122"/>
              </a:endParaRPr>
            </a:p>
          </p:txBody>
        </p:sp>
        <p:sp>
          <p:nvSpPr>
            <p:cNvPr id="28" name="文本框 70"/>
            <p:cNvSpPr>
              <a:spLocks noChangeArrowheads="1"/>
            </p:cNvSpPr>
            <p:nvPr/>
          </p:nvSpPr>
          <p:spPr bwMode="auto">
            <a:xfrm>
              <a:off x="461930" y="527506"/>
              <a:ext cx="871542" cy="74001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defRPr/>
              </a:pPr>
              <a:r>
                <a:rPr lang="zh-CN" altLang="en-US" sz="2100" dirty="0">
                  <a:solidFill>
                    <a:schemeClr val="bg1"/>
                  </a:solidFill>
                  <a:latin typeface="+mn-ea"/>
                  <a:cs typeface="+mn-ea"/>
                  <a:sym typeface="微软雅黑" panose="020B0503020204020204" pitchFamily="34" charset="-122"/>
                </a:rPr>
                <a:t>基本思路</a:t>
              </a:r>
            </a:p>
          </p:txBody>
        </p:sp>
      </p:grpSp>
      <p:grpSp>
        <p:nvGrpSpPr>
          <p:cNvPr id="29" name="Group 34"/>
          <p:cNvGrpSpPr>
            <a:grpSpLocks/>
          </p:cNvGrpSpPr>
          <p:nvPr/>
        </p:nvGrpSpPr>
        <p:grpSpPr bwMode="auto">
          <a:xfrm>
            <a:off x="807527" y="3172281"/>
            <a:ext cx="2364799" cy="1310285"/>
            <a:chOff x="-1" y="0"/>
            <a:chExt cx="2370010" cy="1313174"/>
          </a:xfrm>
        </p:grpSpPr>
        <p:grpSp>
          <p:nvGrpSpPr>
            <p:cNvPr id="30" name="Group 35"/>
            <p:cNvGrpSpPr>
              <a:grpSpLocks/>
            </p:cNvGrpSpPr>
            <p:nvPr/>
          </p:nvGrpSpPr>
          <p:grpSpPr bwMode="auto">
            <a:xfrm>
              <a:off x="1948638" y="0"/>
              <a:ext cx="311081" cy="338852"/>
              <a:chOff x="48725" y="0"/>
              <a:chExt cx="311081" cy="338852"/>
            </a:xfrm>
          </p:grpSpPr>
          <p:sp>
            <p:nvSpPr>
              <p:cNvPr id="32" name="矩形 75"/>
              <p:cNvSpPr>
                <a:spLocks noChangeArrowheads="1"/>
              </p:cNvSpPr>
              <p:nvPr/>
            </p:nvSpPr>
            <p:spPr bwMode="auto">
              <a:xfrm>
                <a:off x="48725" y="0"/>
                <a:ext cx="311081" cy="338852"/>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zh-CN" sz="1727">
                  <a:latin typeface="+mn-ea"/>
                  <a:cs typeface="+mn-ea"/>
                  <a:sym typeface="微软雅黑" panose="020B0503020204020204" pitchFamily="34" charset="-122"/>
                </a:endParaRPr>
              </a:p>
            </p:txBody>
          </p:sp>
          <p:sp>
            <p:nvSpPr>
              <p:cNvPr id="33" name="文本框 76"/>
              <p:cNvSpPr>
                <a:spLocks noChangeArrowheads="1"/>
              </p:cNvSpPr>
              <p:nvPr/>
            </p:nvSpPr>
            <p:spPr bwMode="auto">
              <a:xfrm>
                <a:off x="53598" y="0"/>
                <a:ext cx="287891" cy="338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altLang="zh-CN" sz="1597" dirty="0">
                    <a:solidFill>
                      <a:schemeClr val="bg1"/>
                    </a:solidFill>
                    <a:latin typeface="+mn-ea"/>
                    <a:cs typeface="+mn-ea"/>
                    <a:sym typeface="微软雅黑" panose="020B0503020204020204" pitchFamily="34" charset="-122"/>
                  </a:rPr>
                  <a:t>3</a:t>
                </a:r>
                <a:endParaRPr lang="zh-CN" altLang="en-US" sz="1597" dirty="0">
                  <a:solidFill>
                    <a:schemeClr val="bg1"/>
                  </a:solidFill>
                  <a:latin typeface="+mn-ea"/>
                  <a:cs typeface="+mn-ea"/>
                  <a:sym typeface="微软雅黑" panose="020B0503020204020204" pitchFamily="34" charset="-122"/>
                </a:endParaRPr>
              </a:p>
            </p:txBody>
          </p:sp>
        </p:grpSp>
        <p:sp>
          <p:nvSpPr>
            <p:cNvPr id="31" name="矩形 74"/>
            <p:cNvSpPr>
              <a:spLocks noChangeArrowheads="1"/>
            </p:cNvSpPr>
            <p:nvPr/>
          </p:nvSpPr>
          <p:spPr bwMode="auto">
            <a:xfrm>
              <a:off x="-1" y="321554"/>
              <a:ext cx="2370010" cy="991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000" kern="3000" spc="23" dirty="0">
                  <a:solidFill>
                    <a:schemeClr val="tx1">
                      <a:lumMod val="50000"/>
                      <a:lumOff val="50000"/>
                    </a:schemeClr>
                  </a:solidFill>
                  <a:latin typeface="Microsoft YaHei Light" panose="020B0502040204020203" pitchFamily="34" charset="-122"/>
                  <a:ea typeface="Microsoft YaHei Light" panose="020B0502040204020203" pitchFamily="34" charset="-122"/>
                </a:rPr>
                <a:t>针对双工序无故障情况，在单工序的基础上修改策略，并考虑在给定</a:t>
              </a:r>
              <a:r>
                <a:rPr lang="en-US" altLang="zh-CN" sz="1000" kern="3000" spc="23" dirty="0">
                  <a:solidFill>
                    <a:schemeClr val="tx1">
                      <a:lumMod val="50000"/>
                      <a:lumOff val="50000"/>
                    </a:schemeClr>
                  </a:solidFill>
                  <a:latin typeface="Microsoft YaHei Light" panose="020B0502040204020203" pitchFamily="34" charset="-122"/>
                  <a:ea typeface="Microsoft YaHei Light" panose="020B0502040204020203" pitchFamily="34" charset="-122"/>
                </a:rPr>
                <a:t>CNC</a:t>
              </a:r>
              <a:r>
                <a:rPr lang="zh-CN" altLang="en-US" sz="1000" kern="3000" spc="23" dirty="0">
                  <a:solidFill>
                    <a:schemeClr val="tx1">
                      <a:lumMod val="50000"/>
                      <a:lumOff val="50000"/>
                    </a:schemeClr>
                  </a:solidFill>
                  <a:latin typeface="Microsoft YaHei Light" panose="020B0502040204020203" pitchFamily="34" charset="-122"/>
                  <a:ea typeface="Microsoft YaHei Light" panose="020B0502040204020203" pitchFamily="34" charset="-122"/>
                </a:rPr>
                <a:t>排布的情况下进行计算，再用枚举法确定最优排布方式。</a:t>
              </a:r>
              <a:endParaRPr lang="zh-CN" altLang="zh-CN" sz="1000" kern="3000" spc="23" dirty="0">
                <a:solidFill>
                  <a:schemeClr val="tx1">
                    <a:lumMod val="50000"/>
                    <a:lumOff val="50000"/>
                  </a:schemeClr>
                </a:solidFill>
                <a:latin typeface="Microsoft YaHei Light" panose="020B0502040204020203" pitchFamily="34" charset="-122"/>
                <a:ea typeface="Microsoft YaHei Light" panose="020B0502040204020203" pitchFamily="34" charset="-122"/>
              </a:endParaRPr>
            </a:p>
          </p:txBody>
        </p:sp>
      </p:grpSp>
      <p:grpSp>
        <p:nvGrpSpPr>
          <p:cNvPr id="34" name="Group 39"/>
          <p:cNvGrpSpPr>
            <a:grpSpLocks/>
          </p:cNvGrpSpPr>
          <p:nvPr/>
        </p:nvGrpSpPr>
        <p:grpSpPr bwMode="auto">
          <a:xfrm>
            <a:off x="6124314" y="1369199"/>
            <a:ext cx="2360686" cy="1327544"/>
            <a:chOff x="-4756" y="0"/>
            <a:chExt cx="2365887" cy="1329098"/>
          </a:xfrm>
        </p:grpSpPr>
        <p:grpSp>
          <p:nvGrpSpPr>
            <p:cNvPr id="35" name="Group 40"/>
            <p:cNvGrpSpPr>
              <a:grpSpLocks/>
            </p:cNvGrpSpPr>
            <p:nvPr/>
          </p:nvGrpSpPr>
          <p:grpSpPr bwMode="auto">
            <a:xfrm>
              <a:off x="100220" y="0"/>
              <a:ext cx="312771" cy="348098"/>
              <a:chOff x="532" y="0"/>
              <a:chExt cx="312771" cy="348098"/>
            </a:xfrm>
          </p:grpSpPr>
          <p:sp>
            <p:nvSpPr>
              <p:cNvPr id="37" name="矩形 80"/>
              <p:cNvSpPr>
                <a:spLocks noChangeArrowheads="1"/>
              </p:cNvSpPr>
              <p:nvPr/>
            </p:nvSpPr>
            <p:spPr bwMode="auto">
              <a:xfrm>
                <a:off x="532" y="0"/>
                <a:ext cx="312771" cy="338502"/>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zh-CN" sz="1727">
                  <a:latin typeface="+mn-ea"/>
                  <a:cs typeface="+mn-ea"/>
                  <a:sym typeface="微软雅黑" panose="020B0503020204020204" pitchFamily="34" charset="-122"/>
                </a:endParaRPr>
              </a:p>
            </p:txBody>
          </p:sp>
          <p:sp>
            <p:nvSpPr>
              <p:cNvPr id="38" name="文本框 81"/>
              <p:cNvSpPr>
                <a:spLocks noChangeArrowheads="1"/>
              </p:cNvSpPr>
              <p:nvPr/>
            </p:nvSpPr>
            <p:spPr bwMode="auto">
              <a:xfrm>
                <a:off x="12972" y="9596"/>
                <a:ext cx="287891" cy="338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altLang="zh-CN" sz="1597" dirty="0">
                    <a:solidFill>
                      <a:schemeClr val="bg1"/>
                    </a:solidFill>
                    <a:latin typeface="+mn-ea"/>
                    <a:cs typeface="+mn-ea"/>
                    <a:sym typeface="微软雅黑" panose="020B0503020204020204" pitchFamily="34" charset="-122"/>
                  </a:rPr>
                  <a:t>2</a:t>
                </a:r>
                <a:endParaRPr lang="zh-CN" altLang="en-US" sz="1597" dirty="0">
                  <a:solidFill>
                    <a:schemeClr val="bg1"/>
                  </a:solidFill>
                  <a:latin typeface="+mn-ea"/>
                  <a:cs typeface="+mn-ea"/>
                  <a:sym typeface="微软雅黑" panose="020B0503020204020204" pitchFamily="34" charset="-122"/>
                </a:endParaRPr>
              </a:p>
            </p:txBody>
          </p:sp>
        </p:grpSp>
        <p:sp>
          <p:nvSpPr>
            <p:cNvPr id="36" name="矩形 79"/>
            <p:cNvSpPr>
              <a:spLocks noChangeArrowheads="1"/>
            </p:cNvSpPr>
            <p:nvPr/>
          </p:nvSpPr>
          <p:spPr bwMode="auto">
            <a:xfrm>
              <a:off x="-4756" y="338502"/>
              <a:ext cx="2365887" cy="990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000" kern="3000" spc="23" dirty="0">
                  <a:solidFill>
                    <a:schemeClr val="tx1">
                      <a:lumMod val="50000"/>
                      <a:lumOff val="50000"/>
                    </a:schemeClr>
                  </a:solidFill>
                  <a:latin typeface="Microsoft YaHei Light" panose="020B0502040204020203" pitchFamily="34" charset="-122"/>
                  <a:ea typeface="Microsoft YaHei Light" panose="020B0502040204020203" pitchFamily="34" charset="-122"/>
                </a:rPr>
                <a:t>针对单工序无故障情况，同时采用遗传模拟退火算法和基于忙碌搜索算法的</a:t>
              </a:r>
              <a:r>
                <a:rPr lang="en-US" altLang="zh-CN" sz="1000" kern="3000" spc="23" dirty="0">
                  <a:solidFill>
                    <a:schemeClr val="tx1">
                      <a:lumMod val="50000"/>
                      <a:lumOff val="50000"/>
                    </a:schemeClr>
                  </a:solidFill>
                  <a:latin typeface="Microsoft YaHei Light" panose="020B0502040204020203" pitchFamily="34" charset="-122"/>
                  <a:ea typeface="Microsoft YaHei Light" panose="020B0502040204020203" pitchFamily="34" charset="-122"/>
                </a:rPr>
                <a:t>RGV</a:t>
              </a:r>
              <a:r>
                <a:rPr lang="zh-CN" altLang="en-US" sz="1000" kern="3000" spc="23" dirty="0">
                  <a:solidFill>
                    <a:schemeClr val="tx1">
                      <a:lumMod val="50000"/>
                      <a:lumOff val="50000"/>
                    </a:schemeClr>
                  </a:solidFill>
                  <a:latin typeface="Microsoft YaHei Light" panose="020B0502040204020203" pitchFamily="34" charset="-122"/>
                  <a:ea typeface="Microsoft YaHei Light" panose="020B0502040204020203" pitchFamily="34" charset="-122"/>
                </a:rPr>
                <a:t>动态调度模型进行求解，并选取结果更好的算法求解接下来的问题。</a:t>
              </a:r>
              <a:endParaRPr lang="zh-CN" altLang="zh-CN" sz="1000" kern="3000" spc="23" dirty="0">
                <a:solidFill>
                  <a:schemeClr val="tx1">
                    <a:lumMod val="50000"/>
                    <a:lumOff val="50000"/>
                  </a:schemeClr>
                </a:solidFill>
                <a:latin typeface="Microsoft YaHei Light" panose="020B0502040204020203" pitchFamily="34" charset="-122"/>
                <a:ea typeface="Microsoft YaHei Light" panose="020B0502040204020203" pitchFamily="34" charset="-122"/>
              </a:endParaRPr>
            </a:p>
          </p:txBody>
        </p:sp>
      </p:grpSp>
      <p:grpSp>
        <p:nvGrpSpPr>
          <p:cNvPr id="39" name="Group 44"/>
          <p:cNvGrpSpPr>
            <a:grpSpLocks/>
          </p:cNvGrpSpPr>
          <p:nvPr/>
        </p:nvGrpSpPr>
        <p:grpSpPr bwMode="auto">
          <a:xfrm>
            <a:off x="6117422" y="3172281"/>
            <a:ext cx="2367579" cy="1541115"/>
            <a:chOff x="-11664" y="0"/>
            <a:chExt cx="2372795" cy="1542904"/>
          </a:xfrm>
        </p:grpSpPr>
        <p:grpSp>
          <p:nvGrpSpPr>
            <p:cNvPr id="40" name="Group 45"/>
            <p:cNvGrpSpPr>
              <a:grpSpLocks/>
            </p:cNvGrpSpPr>
            <p:nvPr/>
          </p:nvGrpSpPr>
          <p:grpSpPr bwMode="auto">
            <a:xfrm>
              <a:off x="100221" y="0"/>
              <a:ext cx="312770" cy="349226"/>
              <a:chOff x="533" y="0"/>
              <a:chExt cx="312770" cy="349226"/>
            </a:xfrm>
          </p:grpSpPr>
          <p:sp>
            <p:nvSpPr>
              <p:cNvPr id="42" name="矩形 85"/>
              <p:cNvSpPr>
                <a:spLocks noChangeArrowheads="1"/>
              </p:cNvSpPr>
              <p:nvPr/>
            </p:nvSpPr>
            <p:spPr bwMode="auto">
              <a:xfrm>
                <a:off x="533" y="0"/>
                <a:ext cx="300330" cy="321219"/>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zh-CN" sz="1727">
                  <a:latin typeface="+mn-ea"/>
                  <a:cs typeface="+mn-ea"/>
                  <a:sym typeface="微软雅黑" panose="020B0503020204020204" pitchFamily="34" charset="-122"/>
                </a:endParaRPr>
              </a:p>
            </p:txBody>
          </p:sp>
          <p:sp>
            <p:nvSpPr>
              <p:cNvPr id="43" name="文本框 86"/>
              <p:cNvSpPr>
                <a:spLocks noChangeArrowheads="1"/>
              </p:cNvSpPr>
              <p:nvPr/>
            </p:nvSpPr>
            <p:spPr bwMode="auto">
              <a:xfrm>
                <a:off x="25412" y="10728"/>
                <a:ext cx="287891" cy="338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altLang="zh-CN" sz="1597" dirty="0">
                    <a:solidFill>
                      <a:schemeClr val="bg1"/>
                    </a:solidFill>
                    <a:latin typeface="+mn-ea"/>
                    <a:cs typeface="+mn-ea"/>
                    <a:sym typeface="微软雅黑" panose="020B0503020204020204" pitchFamily="34" charset="-122"/>
                  </a:rPr>
                  <a:t>4</a:t>
                </a:r>
                <a:endParaRPr lang="zh-CN" altLang="en-US" sz="1597" dirty="0">
                  <a:solidFill>
                    <a:schemeClr val="bg1"/>
                  </a:solidFill>
                  <a:latin typeface="+mn-ea"/>
                  <a:cs typeface="+mn-ea"/>
                  <a:sym typeface="微软雅黑" panose="020B0503020204020204" pitchFamily="34" charset="-122"/>
                </a:endParaRPr>
              </a:p>
            </p:txBody>
          </p:sp>
        </p:grpSp>
        <p:sp>
          <p:nvSpPr>
            <p:cNvPr id="41" name="矩形 84"/>
            <p:cNvSpPr>
              <a:spLocks noChangeArrowheads="1"/>
            </p:cNvSpPr>
            <p:nvPr/>
          </p:nvSpPr>
          <p:spPr bwMode="auto">
            <a:xfrm>
              <a:off x="-11664" y="321218"/>
              <a:ext cx="2372795" cy="1221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000" kern="3000" spc="23" dirty="0">
                  <a:solidFill>
                    <a:schemeClr val="tx1">
                      <a:lumMod val="50000"/>
                      <a:lumOff val="50000"/>
                    </a:schemeClr>
                  </a:solidFill>
                  <a:latin typeface="Microsoft YaHei Light" panose="020B0502040204020203" pitchFamily="34" charset="-122"/>
                  <a:ea typeface="Microsoft YaHei Light" panose="020B0502040204020203" pitchFamily="34" charset="-122"/>
                </a:rPr>
                <a:t>针对有故障情况，在无故障的基础上，用随机数模拟</a:t>
              </a:r>
              <a:r>
                <a:rPr lang="en-US" altLang="zh-CN" sz="1000" kern="3000" spc="23" dirty="0">
                  <a:solidFill>
                    <a:schemeClr val="tx1">
                      <a:lumMod val="50000"/>
                      <a:lumOff val="50000"/>
                    </a:schemeClr>
                  </a:solidFill>
                  <a:latin typeface="Microsoft YaHei Light" panose="020B0502040204020203" pitchFamily="34" charset="-122"/>
                  <a:ea typeface="Microsoft YaHei Light" panose="020B0502040204020203" pitchFamily="34" charset="-122"/>
                </a:rPr>
                <a:t>CNC</a:t>
              </a:r>
              <a:r>
                <a:rPr lang="zh-CN" altLang="en-US" sz="1000" kern="3000" spc="23" dirty="0">
                  <a:solidFill>
                    <a:schemeClr val="tx1">
                      <a:lumMod val="50000"/>
                      <a:lumOff val="50000"/>
                    </a:schemeClr>
                  </a:solidFill>
                  <a:latin typeface="Microsoft YaHei Light" panose="020B0502040204020203" pitchFamily="34" charset="-122"/>
                  <a:ea typeface="Microsoft YaHei Light" panose="020B0502040204020203" pitchFamily="34" charset="-122"/>
                </a:rPr>
                <a:t>故障发生节点和维修时间，用事件驱动策略实时更新</a:t>
              </a:r>
              <a:r>
                <a:rPr lang="en-US" altLang="zh-CN" sz="1000" kern="3000" spc="23" dirty="0">
                  <a:solidFill>
                    <a:schemeClr val="tx1">
                      <a:lumMod val="50000"/>
                      <a:lumOff val="50000"/>
                    </a:schemeClr>
                  </a:solidFill>
                  <a:latin typeface="Microsoft YaHei Light" panose="020B0502040204020203" pitchFamily="34" charset="-122"/>
                  <a:ea typeface="Microsoft YaHei Light" panose="020B0502040204020203" pitchFamily="34" charset="-122"/>
                </a:rPr>
                <a:t>RGV</a:t>
              </a:r>
              <a:r>
                <a:rPr lang="zh-CN" altLang="en-US" sz="1000" kern="3000" spc="23" dirty="0">
                  <a:solidFill>
                    <a:schemeClr val="tx1">
                      <a:lumMod val="50000"/>
                      <a:lumOff val="50000"/>
                    </a:schemeClr>
                  </a:solidFill>
                  <a:latin typeface="Microsoft YaHei Light" panose="020B0502040204020203" pitchFamily="34" charset="-122"/>
                  <a:ea typeface="Microsoft YaHei Light" panose="020B0502040204020203" pitchFamily="34" charset="-122"/>
                </a:rPr>
                <a:t>和</a:t>
              </a:r>
              <a:r>
                <a:rPr lang="en-US" altLang="zh-CN" sz="1000" kern="3000" spc="23" dirty="0">
                  <a:solidFill>
                    <a:schemeClr val="tx1">
                      <a:lumMod val="50000"/>
                      <a:lumOff val="50000"/>
                    </a:schemeClr>
                  </a:solidFill>
                  <a:latin typeface="Microsoft YaHei Light" panose="020B0502040204020203" pitchFamily="34" charset="-122"/>
                  <a:ea typeface="Microsoft YaHei Light" panose="020B0502040204020203" pitchFamily="34" charset="-122"/>
                </a:rPr>
                <a:t>CNC</a:t>
              </a:r>
              <a:r>
                <a:rPr lang="zh-CN" altLang="en-US" sz="1000" kern="3000" spc="23" dirty="0">
                  <a:solidFill>
                    <a:schemeClr val="tx1">
                      <a:lumMod val="50000"/>
                      <a:lumOff val="50000"/>
                    </a:schemeClr>
                  </a:solidFill>
                  <a:latin typeface="Microsoft YaHei Light" panose="020B0502040204020203" pitchFamily="34" charset="-122"/>
                  <a:ea typeface="Microsoft YaHei Light" panose="020B0502040204020203" pitchFamily="34" charset="-122"/>
                </a:rPr>
                <a:t>状态，重新计算目标函数值，从而得到动态调度策略。</a:t>
              </a:r>
              <a:endParaRPr lang="zh-CN" altLang="zh-CN" sz="1000" kern="3000" spc="23" dirty="0">
                <a:solidFill>
                  <a:schemeClr val="tx1">
                    <a:lumMod val="50000"/>
                    <a:lumOff val="50000"/>
                  </a:schemeClr>
                </a:solidFill>
                <a:latin typeface="Microsoft YaHei Light" panose="020B0502040204020203" pitchFamily="34" charset="-122"/>
                <a:ea typeface="Microsoft YaHei Light" panose="020B0502040204020203" pitchFamily="34" charset="-122"/>
              </a:endParaRPr>
            </a:p>
          </p:txBody>
        </p:sp>
      </p:grpSp>
    </p:spTree>
    <p:extLst>
      <p:ext uri="{BB962C8B-B14F-4D97-AF65-F5344CB8AC3E}">
        <p14:creationId xmlns:p14="http://schemas.microsoft.com/office/powerpoint/2010/main" val="40162986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advTm="0">
        <p15:prstTrans prst="origami"/>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1" presetClass="entr" presetSubtype="1" fill="hold"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heel(1)">
                                      <p:cBhvr>
                                        <p:cTn id="16" dur="750"/>
                                        <p:tgtEl>
                                          <p:spTgt spid="26"/>
                                        </p:tgtEl>
                                      </p:cBhvr>
                                    </p:animEffect>
                                  </p:childTnLst>
                                </p:cTn>
                              </p:par>
                            </p:childTnLst>
                          </p:cTn>
                        </p:par>
                        <p:par>
                          <p:cTn id="17" fill="hold">
                            <p:stCondLst>
                              <p:cond delay="1250"/>
                            </p:stCondLst>
                            <p:childTnLst>
                              <p:par>
                                <p:cTn id="18" presetID="23" presetClass="entr" presetSubtype="528"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500" fill="hold"/>
                                        <p:tgtEl>
                                          <p:spTgt spid="5"/>
                                        </p:tgtEl>
                                        <p:attrNameLst>
                                          <p:attrName>ppt_w</p:attrName>
                                        </p:attrNameLst>
                                      </p:cBhvr>
                                      <p:tavLst>
                                        <p:tav tm="0">
                                          <p:val>
                                            <p:fltVal val="0"/>
                                          </p:val>
                                        </p:tav>
                                        <p:tav tm="100000">
                                          <p:val>
                                            <p:strVal val="#ppt_w"/>
                                          </p:val>
                                        </p:tav>
                                      </p:tavLst>
                                    </p:anim>
                                    <p:anim calcmode="lin" valueType="num">
                                      <p:cBhvr>
                                        <p:cTn id="21" dur="500" fill="hold"/>
                                        <p:tgtEl>
                                          <p:spTgt spid="5"/>
                                        </p:tgtEl>
                                        <p:attrNameLst>
                                          <p:attrName>ppt_h</p:attrName>
                                        </p:attrNameLst>
                                      </p:cBhvr>
                                      <p:tavLst>
                                        <p:tav tm="0">
                                          <p:val>
                                            <p:fltVal val="0"/>
                                          </p:val>
                                        </p:tav>
                                        <p:tav tm="100000">
                                          <p:val>
                                            <p:strVal val="#ppt_h"/>
                                          </p:val>
                                        </p:tav>
                                      </p:tavLst>
                                    </p:anim>
                                    <p:anim calcmode="lin" valueType="num">
                                      <p:cBhvr>
                                        <p:cTn id="22" dur="500" fill="hold"/>
                                        <p:tgtEl>
                                          <p:spTgt spid="5"/>
                                        </p:tgtEl>
                                        <p:attrNameLst>
                                          <p:attrName>ppt_x</p:attrName>
                                        </p:attrNameLst>
                                      </p:cBhvr>
                                      <p:tavLst>
                                        <p:tav tm="0">
                                          <p:val>
                                            <p:fltVal val="0.5"/>
                                          </p:val>
                                        </p:tav>
                                        <p:tav tm="100000">
                                          <p:val>
                                            <p:strVal val="#ppt_x"/>
                                          </p:val>
                                        </p:tav>
                                      </p:tavLst>
                                    </p:anim>
                                    <p:anim calcmode="lin" valueType="num">
                                      <p:cBhvr>
                                        <p:cTn id="23" dur="500" fill="hold"/>
                                        <p:tgtEl>
                                          <p:spTgt spid="5"/>
                                        </p:tgtEl>
                                        <p:attrNameLst>
                                          <p:attrName>ppt_y</p:attrName>
                                        </p:attrNameLst>
                                      </p:cBhvr>
                                      <p:tavLst>
                                        <p:tav tm="0">
                                          <p:val>
                                            <p:fltVal val="0.5"/>
                                          </p:val>
                                        </p:tav>
                                        <p:tav tm="100000">
                                          <p:val>
                                            <p:strVal val="#ppt_y"/>
                                          </p:val>
                                        </p:tav>
                                      </p:tavLst>
                                    </p:anim>
                                  </p:childTnLst>
                                </p:cTn>
                              </p:par>
                            </p:childTnLst>
                          </p:cTn>
                        </p:par>
                        <p:par>
                          <p:cTn id="24" fill="hold">
                            <p:stCondLst>
                              <p:cond delay="1750"/>
                            </p:stCondLst>
                            <p:childTnLst>
                              <p:par>
                                <p:cTn id="25" presetID="23" presetClass="entr" presetSubtype="528"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 calcmode="lin" valueType="num">
                                      <p:cBhvr>
                                        <p:cTn id="29" dur="500" fill="hold"/>
                                        <p:tgtEl>
                                          <p:spTgt spid="9"/>
                                        </p:tgtEl>
                                        <p:attrNameLst>
                                          <p:attrName>ppt_x</p:attrName>
                                        </p:attrNameLst>
                                      </p:cBhvr>
                                      <p:tavLst>
                                        <p:tav tm="0">
                                          <p:val>
                                            <p:fltVal val="0.5"/>
                                          </p:val>
                                        </p:tav>
                                        <p:tav tm="100000">
                                          <p:val>
                                            <p:strVal val="#ppt_x"/>
                                          </p:val>
                                        </p:tav>
                                      </p:tavLst>
                                    </p:anim>
                                    <p:anim calcmode="lin" valueType="num">
                                      <p:cBhvr>
                                        <p:cTn id="30" dur="500" fill="hold"/>
                                        <p:tgtEl>
                                          <p:spTgt spid="9"/>
                                        </p:tgtEl>
                                        <p:attrNameLst>
                                          <p:attrName>ppt_y</p:attrName>
                                        </p:attrNameLst>
                                      </p:cBhvr>
                                      <p:tavLst>
                                        <p:tav tm="0">
                                          <p:val>
                                            <p:fltVal val="0.5"/>
                                          </p:val>
                                        </p:tav>
                                        <p:tav tm="100000">
                                          <p:val>
                                            <p:strVal val="#ppt_y"/>
                                          </p:val>
                                        </p:tav>
                                      </p:tavLst>
                                    </p:anim>
                                  </p:childTnLst>
                                </p:cTn>
                              </p:par>
                            </p:childTnLst>
                          </p:cTn>
                        </p:par>
                        <p:par>
                          <p:cTn id="31" fill="hold">
                            <p:stCondLst>
                              <p:cond delay="2250"/>
                            </p:stCondLst>
                            <p:childTnLst>
                              <p:par>
                                <p:cTn id="32" presetID="23" presetClass="entr" presetSubtype="528" fill="hold" nodeType="afterEffect">
                                  <p:stCondLst>
                                    <p:cond delay="0"/>
                                  </p:stCondLst>
                                  <p:childTnLst>
                                    <p:set>
                                      <p:cBhvr>
                                        <p:cTn id="33" dur="1" fill="hold">
                                          <p:stCondLst>
                                            <p:cond delay="0"/>
                                          </p:stCondLst>
                                        </p:cTn>
                                        <p:tgtEl>
                                          <p:spTgt spid="18"/>
                                        </p:tgtEl>
                                        <p:attrNameLst>
                                          <p:attrName>style.visibility</p:attrName>
                                        </p:attrNameLst>
                                      </p:cBhvr>
                                      <p:to>
                                        <p:strVal val="visible"/>
                                      </p:to>
                                    </p:set>
                                    <p:anim calcmode="lin" valueType="num">
                                      <p:cBhvr>
                                        <p:cTn id="34" dur="500" fill="hold"/>
                                        <p:tgtEl>
                                          <p:spTgt spid="18"/>
                                        </p:tgtEl>
                                        <p:attrNameLst>
                                          <p:attrName>ppt_w</p:attrName>
                                        </p:attrNameLst>
                                      </p:cBhvr>
                                      <p:tavLst>
                                        <p:tav tm="0">
                                          <p:val>
                                            <p:fltVal val="0"/>
                                          </p:val>
                                        </p:tav>
                                        <p:tav tm="100000">
                                          <p:val>
                                            <p:strVal val="#ppt_w"/>
                                          </p:val>
                                        </p:tav>
                                      </p:tavLst>
                                    </p:anim>
                                    <p:anim calcmode="lin" valueType="num">
                                      <p:cBhvr>
                                        <p:cTn id="35" dur="500" fill="hold"/>
                                        <p:tgtEl>
                                          <p:spTgt spid="18"/>
                                        </p:tgtEl>
                                        <p:attrNameLst>
                                          <p:attrName>ppt_h</p:attrName>
                                        </p:attrNameLst>
                                      </p:cBhvr>
                                      <p:tavLst>
                                        <p:tav tm="0">
                                          <p:val>
                                            <p:fltVal val="0"/>
                                          </p:val>
                                        </p:tav>
                                        <p:tav tm="100000">
                                          <p:val>
                                            <p:strVal val="#ppt_h"/>
                                          </p:val>
                                        </p:tav>
                                      </p:tavLst>
                                    </p:anim>
                                    <p:anim calcmode="lin" valueType="num">
                                      <p:cBhvr>
                                        <p:cTn id="36" dur="500" fill="hold"/>
                                        <p:tgtEl>
                                          <p:spTgt spid="18"/>
                                        </p:tgtEl>
                                        <p:attrNameLst>
                                          <p:attrName>ppt_x</p:attrName>
                                        </p:attrNameLst>
                                      </p:cBhvr>
                                      <p:tavLst>
                                        <p:tav tm="0">
                                          <p:val>
                                            <p:fltVal val="0.5"/>
                                          </p:val>
                                        </p:tav>
                                        <p:tav tm="100000">
                                          <p:val>
                                            <p:strVal val="#ppt_x"/>
                                          </p:val>
                                        </p:tav>
                                      </p:tavLst>
                                    </p:anim>
                                    <p:anim calcmode="lin" valueType="num">
                                      <p:cBhvr>
                                        <p:cTn id="37" dur="500" fill="hold"/>
                                        <p:tgtEl>
                                          <p:spTgt spid="18"/>
                                        </p:tgtEl>
                                        <p:attrNameLst>
                                          <p:attrName>ppt_y</p:attrName>
                                        </p:attrNameLst>
                                      </p:cBhvr>
                                      <p:tavLst>
                                        <p:tav tm="0">
                                          <p:val>
                                            <p:fltVal val="0.5"/>
                                          </p:val>
                                        </p:tav>
                                        <p:tav tm="100000">
                                          <p:val>
                                            <p:strVal val="#ppt_y"/>
                                          </p:val>
                                        </p:tav>
                                      </p:tavLst>
                                    </p:anim>
                                  </p:childTnLst>
                                </p:cTn>
                              </p:par>
                            </p:childTnLst>
                          </p:cTn>
                        </p:par>
                        <p:par>
                          <p:cTn id="38" fill="hold">
                            <p:stCondLst>
                              <p:cond delay="2750"/>
                            </p:stCondLst>
                            <p:childTnLst>
                              <p:par>
                                <p:cTn id="39" presetID="23" presetClass="entr" presetSubtype="528" fill="hold" nodeType="after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p:cTn id="41" dur="500" fill="hold"/>
                                        <p:tgtEl>
                                          <p:spTgt spid="22"/>
                                        </p:tgtEl>
                                        <p:attrNameLst>
                                          <p:attrName>ppt_w</p:attrName>
                                        </p:attrNameLst>
                                      </p:cBhvr>
                                      <p:tavLst>
                                        <p:tav tm="0">
                                          <p:val>
                                            <p:fltVal val="0"/>
                                          </p:val>
                                        </p:tav>
                                        <p:tav tm="100000">
                                          <p:val>
                                            <p:strVal val="#ppt_w"/>
                                          </p:val>
                                        </p:tav>
                                      </p:tavLst>
                                    </p:anim>
                                    <p:anim calcmode="lin" valueType="num">
                                      <p:cBhvr>
                                        <p:cTn id="42" dur="500" fill="hold"/>
                                        <p:tgtEl>
                                          <p:spTgt spid="22"/>
                                        </p:tgtEl>
                                        <p:attrNameLst>
                                          <p:attrName>ppt_h</p:attrName>
                                        </p:attrNameLst>
                                      </p:cBhvr>
                                      <p:tavLst>
                                        <p:tav tm="0">
                                          <p:val>
                                            <p:fltVal val="0"/>
                                          </p:val>
                                        </p:tav>
                                        <p:tav tm="100000">
                                          <p:val>
                                            <p:strVal val="#ppt_h"/>
                                          </p:val>
                                        </p:tav>
                                      </p:tavLst>
                                    </p:anim>
                                    <p:anim calcmode="lin" valueType="num">
                                      <p:cBhvr>
                                        <p:cTn id="43" dur="500" fill="hold"/>
                                        <p:tgtEl>
                                          <p:spTgt spid="22"/>
                                        </p:tgtEl>
                                        <p:attrNameLst>
                                          <p:attrName>ppt_x</p:attrName>
                                        </p:attrNameLst>
                                      </p:cBhvr>
                                      <p:tavLst>
                                        <p:tav tm="0">
                                          <p:val>
                                            <p:fltVal val="0.5"/>
                                          </p:val>
                                        </p:tav>
                                        <p:tav tm="100000">
                                          <p:val>
                                            <p:strVal val="#ppt_x"/>
                                          </p:val>
                                        </p:tav>
                                      </p:tavLst>
                                    </p:anim>
                                    <p:anim calcmode="lin" valueType="num">
                                      <p:cBhvr>
                                        <p:cTn id="44" dur="500" fill="hold"/>
                                        <p:tgtEl>
                                          <p:spTgt spid="22"/>
                                        </p:tgtEl>
                                        <p:attrNameLst>
                                          <p:attrName>ppt_y</p:attrName>
                                        </p:attrNameLst>
                                      </p:cBhvr>
                                      <p:tavLst>
                                        <p:tav tm="0">
                                          <p:val>
                                            <p:fltVal val="0.5"/>
                                          </p:val>
                                        </p:tav>
                                        <p:tav tm="100000">
                                          <p:val>
                                            <p:strVal val="#ppt_y"/>
                                          </p:val>
                                        </p:tav>
                                      </p:tavLst>
                                    </p:anim>
                                  </p:childTnLst>
                                </p:cTn>
                              </p:par>
                            </p:childTnLst>
                          </p:cTn>
                        </p:par>
                        <p:par>
                          <p:cTn id="45" fill="hold">
                            <p:stCondLst>
                              <p:cond delay="3250"/>
                            </p:stCondLst>
                            <p:childTnLst>
                              <p:par>
                                <p:cTn id="46" presetID="2" presetClass="entr" presetSubtype="8" fill="hold" nodeType="afterEffect">
                                  <p:stCondLst>
                                    <p:cond delay="0"/>
                                  </p:stCondLst>
                                  <p:childTnLst>
                                    <p:set>
                                      <p:cBhvr>
                                        <p:cTn id="47" dur="1" fill="hold">
                                          <p:stCondLst>
                                            <p:cond delay="0"/>
                                          </p:stCondLst>
                                        </p:cTn>
                                        <p:tgtEl>
                                          <p:spTgt spid="13"/>
                                        </p:tgtEl>
                                        <p:attrNameLst>
                                          <p:attrName>style.visibility</p:attrName>
                                        </p:attrNameLst>
                                      </p:cBhvr>
                                      <p:to>
                                        <p:strVal val="visible"/>
                                      </p:to>
                                    </p:set>
                                    <p:anim calcmode="lin" valueType="num">
                                      <p:cBhvr additive="base">
                                        <p:cTn id="48" dur="500" fill="hold"/>
                                        <p:tgtEl>
                                          <p:spTgt spid="13"/>
                                        </p:tgtEl>
                                        <p:attrNameLst>
                                          <p:attrName>ppt_x</p:attrName>
                                        </p:attrNameLst>
                                      </p:cBhvr>
                                      <p:tavLst>
                                        <p:tav tm="0">
                                          <p:val>
                                            <p:strVal val="0-#ppt_w/2"/>
                                          </p:val>
                                        </p:tav>
                                        <p:tav tm="100000">
                                          <p:val>
                                            <p:strVal val="#ppt_x"/>
                                          </p:val>
                                        </p:tav>
                                      </p:tavLst>
                                    </p:anim>
                                    <p:anim calcmode="lin" valueType="num">
                                      <p:cBhvr additive="base">
                                        <p:cTn id="49" dur="500" fill="hold"/>
                                        <p:tgtEl>
                                          <p:spTgt spid="13"/>
                                        </p:tgtEl>
                                        <p:attrNameLst>
                                          <p:attrName>ppt_y</p:attrName>
                                        </p:attrNameLst>
                                      </p:cBhvr>
                                      <p:tavLst>
                                        <p:tav tm="0">
                                          <p:val>
                                            <p:strVal val="#ppt_y"/>
                                          </p:val>
                                        </p:tav>
                                        <p:tav tm="100000">
                                          <p:val>
                                            <p:strVal val="#ppt_y"/>
                                          </p:val>
                                        </p:tav>
                                      </p:tavLst>
                                    </p:anim>
                                  </p:childTnLst>
                                </p:cTn>
                              </p:par>
                            </p:childTnLst>
                          </p:cTn>
                        </p:par>
                        <p:par>
                          <p:cTn id="50" fill="hold">
                            <p:stCondLst>
                              <p:cond delay="3750"/>
                            </p:stCondLst>
                            <p:childTnLst>
                              <p:par>
                                <p:cTn id="51" presetID="2" presetClass="entr" presetSubtype="2" fill="hold" nodeType="afterEffect">
                                  <p:stCondLst>
                                    <p:cond delay="0"/>
                                  </p:stCondLst>
                                  <p:childTnLst>
                                    <p:set>
                                      <p:cBhvr>
                                        <p:cTn id="52" dur="1" fill="hold">
                                          <p:stCondLst>
                                            <p:cond delay="0"/>
                                          </p:stCondLst>
                                        </p:cTn>
                                        <p:tgtEl>
                                          <p:spTgt spid="34"/>
                                        </p:tgtEl>
                                        <p:attrNameLst>
                                          <p:attrName>style.visibility</p:attrName>
                                        </p:attrNameLst>
                                      </p:cBhvr>
                                      <p:to>
                                        <p:strVal val="visible"/>
                                      </p:to>
                                    </p:set>
                                    <p:anim calcmode="lin" valueType="num">
                                      <p:cBhvr additive="base">
                                        <p:cTn id="53" dur="500" fill="hold"/>
                                        <p:tgtEl>
                                          <p:spTgt spid="34"/>
                                        </p:tgtEl>
                                        <p:attrNameLst>
                                          <p:attrName>ppt_x</p:attrName>
                                        </p:attrNameLst>
                                      </p:cBhvr>
                                      <p:tavLst>
                                        <p:tav tm="0">
                                          <p:val>
                                            <p:strVal val="1+#ppt_w/2"/>
                                          </p:val>
                                        </p:tav>
                                        <p:tav tm="100000">
                                          <p:val>
                                            <p:strVal val="#ppt_x"/>
                                          </p:val>
                                        </p:tav>
                                      </p:tavLst>
                                    </p:anim>
                                    <p:anim calcmode="lin" valueType="num">
                                      <p:cBhvr additive="base">
                                        <p:cTn id="54" dur="500" fill="hold"/>
                                        <p:tgtEl>
                                          <p:spTgt spid="34"/>
                                        </p:tgtEl>
                                        <p:attrNameLst>
                                          <p:attrName>ppt_y</p:attrName>
                                        </p:attrNameLst>
                                      </p:cBhvr>
                                      <p:tavLst>
                                        <p:tav tm="0">
                                          <p:val>
                                            <p:strVal val="#ppt_y"/>
                                          </p:val>
                                        </p:tav>
                                        <p:tav tm="100000">
                                          <p:val>
                                            <p:strVal val="#ppt_y"/>
                                          </p:val>
                                        </p:tav>
                                      </p:tavLst>
                                    </p:anim>
                                  </p:childTnLst>
                                </p:cTn>
                              </p:par>
                            </p:childTnLst>
                          </p:cTn>
                        </p:par>
                        <p:par>
                          <p:cTn id="55" fill="hold">
                            <p:stCondLst>
                              <p:cond delay="4250"/>
                            </p:stCondLst>
                            <p:childTnLst>
                              <p:par>
                                <p:cTn id="56" presetID="2" presetClass="entr" presetSubtype="8" fill="hold" nodeType="afterEffect">
                                  <p:stCondLst>
                                    <p:cond delay="0"/>
                                  </p:stCondLst>
                                  <p:childTnLst>
                                    <p:set>
                                      <p:cBhvr>
                                        <p:cTn id="57" dur="1" fill="hold">
                                          <p:stCondLst>
                                            <p:cond delay="0"/>
                                          </p:stCondLst>
                                        </p:cTn>
                                        <p:tgtEl>
                                          <p:spTgt spid="29"/>
                                        </p:tgtEl>
                                        <p:attrNameLst>
                                          <p:attrName>style.visibility</p:attrName>
                                        </p:attrNameLst>
                                      </p:cBhvr>
                                      <p:to>
                                        <p:strVal val="visible"/>
                                      </p:to>
                                    </p:set>
                                    <p:anim calcmode="lin" valueType="num">
                                      <p:cBhvr additive="base">
                                        <p:cTn id="58" dur="500" fill="hold"/>
                                        <p:tgtEl>
                                          <p:spTgt spid="29"/>
                                        </p:tgtEl>
                                        <p:attrNameLst>
                                          <p:attrName>ppt_x</p:attrName>
                                        </p:attrNameLst>
                                      </p:cBhvr>
                                      <p:tavLst>
                                        <p:tav tm="0">
                                          <p:val>
                                            <p:strVal val="0-#ppt_w/2"/>
                                          </p:val>
                                        </p:tav>
                                        <p:tav tm="100000">
                                          <p:val>
                                            <p:strVal val="#ppt_x"/>
                                          </p:val>
                                        </p:tav>
                                      </p:tavLst>
                                    </p:anim>
                                    <p:anim calcmode="lin" valueType="num">
                                      <p:cBhvr additive="base">
                                        <p:cTn id="59" dur="500" fill="hold"/>
                                        <p:tgtEl>
                                          <p:spTgt spid="29"/>
                                        </p:tgtEl>
                                        <p:attrNameLst>
                                          <p:attrName>ppt_y</p:attrName>
                                        </p:attrNameLst>
                                      </p:cBhvr>
                                      <p:tavLst>
                                        <p:tav tm="0">
                                          <p:val>
                                            <p:strVal val="#ppt_y"/>
                                          </p:val>
                                        </p:tav>
                                        <p:tav tm="100000">
                                          <p:val>
                                            <p:strVal val="#ppt_y"/>
                                          </p:val>
                                        </p:tav>
                                      </p:tavLst>
                                    </p:anim>
                                  </p:childTnLst>
                                </p:cTn>
                              </p:par>
                            </p:childTnLst>
                          </p:cTn>
                        </p:par>
                        <p:par>
                          <p:cTn id="60" fill="hold">
                            <p:stCondLst>
                              <p:cond delay="4750"/>
                            </p:stCondLst>
                            <p:childTnLst>
                              <p:par>
                                <p:cTn id="61" presetID="2" presetClass="entr" presetSubtype="2" fill="hold" nodeType="afterEffect">
                                  <p:stCondLst>
                                    <p:cond delay="0"/>
                                  </p:stCondLst>
                                  <p:childTnLst>
                                    <p:set>
                                      <p:cBhvr>
                                        <p:cTn id="62" dur="1" fill="hold">
                                          <p:stCondLst>
                                            <p:cond delay="0"/>
                                          </p:stCondLst>
                                        </p:cTn>
                                        <p:tgtEl>
                                          <p:spTgt spid="39"/>
                                        </p:tgtEl>
                                        <p:attrNameLst>
                                          <p:attrName>style.visibility</p:attrName>
                                        </p:attrNameLst>
                                      </p:cBhvr>
                                      <p:to>
                                        <p:strVal val="visible"/>
                                      </p:to>
                                    </p:set>
                                    <p:anim calcmode="lin" valueType="num">
                                      <p:cBhvr additive="base">
                                        <p:cTn id="63" dur="500" fill="hold"/>
                                        <p:tgtEl>
                                          <p:spTgt spid="39"/>
                                        </p:tgtEl>
                                        <p:attrNameLst>
                                          <p:attrName>ppt_x</p:attrName>
                                        </p:attrNameLst>
                                      </p:cBhvr>
                                      <p:tavLst>
                                        <p:tav tm="0">
                                          <p:val>
                                            <p:strVal val="1+#ppt_w/2"/>
                                          </p:val>
                                        </p:tav>
                                        <p:tav tm="100000">
                                          <p:val>
                                            <p:strVal val="#ppt_x"/>
                                          </p:val>
                                        </p:tav>
                                      </p:tavLst>
                                    </p:anim>
                                    <p:anim calcmode="lin" valueType="num">
                                      <p:cBhvr additive="base">
                                        <p:cTn id="64" dur="5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0"/>
          <p:cNvSpPr>
            <a:spLocks noChangeArrowheads="1"/>
          </p:cNvSpPr>
          <p:nvPr/>
        </p:nvSpPr>
        <p:spPr bwMode="auto">
          <a:xfrm>
            <a:off x="1662116" y="1819368"/>
            <a:ext cx="7481887" cy="1504766"/>
          </a:xfrm>
          <a:prstGeom prst="rect">
            <a:avLst/>
          </a:prstGeom>
          <a:solidFill>
            <a:schemeClr val="bg2">
              <a:lumMod val="90000"/>
              <a:alpha val="20000"/>
            </a:schemeClr>
          </a:solidFill>
          <a:ln>
            <a:noFill/>
          </a:ln>
          <a:effectLst/>
        </p:spPr>
        <p:txBody>
          <a:bodyPr wrap="none" anchor="ctr"/>
          <a:lstStyle/>
          <a:p>
            <a:endParaRPr lang="zh-CN" altLang="en-US"/>
          </a:p>
        </p:txBody>
      </p:sp>
      <p:sp>
        <p:nvSpPr>
          <p:cNvPr id="3" name="Freeform 34"/>
          <p:cNvSpPr/>
          <p:nvPr/>
        </p:nvSpPr>
        <p:spPr bwMode="auto">
          <a:xfrm>
            <a:off x="2" y="1819368"/>
            <a:ext cx="4103747" cy="1504766"/>
          </a:xfrm>
          <a:custGeom>
            <a:avLst/>
            <a:gdLst/>
            <a:ahLst/>
            <a:cxnLst/>
            <a:rect l="l" t="t" r="r" b="b"/>
            <a:pathLst>
              <a:path w="4103747" h="1504766">
                <a:moveTo>
                  <a:pt x="0" y="0"/>
                </a:moveTo>
                <a:cubicBezTo>
                  <a:pt x="442960" y="0"/>
                  <a:pt x="1380722" y="0"/>
                  <a:pt x="3365993" y="0"/>
                </a:cubicBezTo>
                <a:cubicBezTo>
                  <a:pt x="3759462" y="0"/>
                  <a:pt x="4103747" y="345356"/>
                  <a:pt x="4103747" y="764717"/>
                </a:cubicBezTo>
                <a:cubicBezTo>
                  <a:pt x="4103747" y="1159410"/>
                  <a:pt x="3759462" y="1504766"/>
                  <a:pt x="3365993" y="1504766"/>
                </a:cubicBezTo>
                <a:cubicBezTo>
                  <a:pt x="3365993" y="1504766"/>
                  <a:pt x="3365993" y="1504766"/>
                  <a:pt x="0" y="1504766"/>
                </a:cubicBezTo>
                <a:close/>
              </a:path>
            </a:pathLst>
          </a:custGeom>
          <a:solidFill>
            <a:schemeClr val="accent1"/>
          </a:solidFill>
          <a:ln>
            <a:noFill/>
          </a:ln>
        </p:spPr>
        <p:txBody>
          <a:bodyPr/>
          <a:lstStyle/>
          <a:p>
            <a:endParaRPr lang="zh-CN" altLang="en-US"/>
          </a:p>
        </p:txBody>
      </p:sp>
      <p:sp>
        <p:nvSpPr>
          <p:cNvPr id="4" name="矩形 3"/>
          <p:cNvSpPr/>
          <p:nvPr/>
        </p:nvSpPr>
        <p:spPr>
          <a:xfrm>
            <a:off x="4576285" y="2157665"/>
            <a:ext cx="1383712" cy="1210396"/>
          </a:xfrm>
          <a:prstGeom prst="rect">
            <a:avLst/>
          </a:prstGeom>
        </p:spPr>
        <p:txBody>
          <a:bodyPr wrap="none">
            <a:spAutoFit/>
          </a:bodyPr>
          <a:lstStyle/>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mn-ea"/>
              </a:rPr>
              <a:t>尝试遗传退火算法</a:t>
            </a:r>
            <a:endParaRPr lang="en-US" altLang="zh-CN" sz="1000" dirty="0">
              <a:ln w="6350">
                <a:noFill/>
              </a:ln>
              <a:solidFill>
                <a:schemeClr val="bg1">
                  <a:lumMod val="50000"/>
                </a:schemeClr>
              </a:solidFill>
              <a:latin typeface="+mn-ea"/>
            </a:endParaRPr>
          </a:p>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mn-ea"/>
              </a:rPr>
              <a:t>忙碌搜索算法</a:t>
            </a:r>
            <a:endParaRPr lang="en-US" altLang="zh-CN" sz="1000" dirty="0">
              <a:ln w="6350">
                <a:noFill/>
              </a:ln>
              <a:solidFill>
                <a:schemeClr val="bg1">
                  <a:lumMod val="50000"/>
                </a:schemeClr>
              </a:solidFill>
              <a:latin typeface="+mn-ea"/>
            </a:endParaRPr>
          </a:p>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mn-ea"/>
              </a:rPr>
              <a:t>对于故障的处理</a:t>
            </a:r>
            <a:endParaRPr lang="en-US" altLang="zh-CN" sz="1000" dirty="0">
              <a:ln w="6350">
                <a:noFill/>
              </a:ln>
              <a:solidFill>
                <a:schemeClr val="bg1">
                  <a:lumMod val="50000"/>
                </a:schemeClr>
              </a:solidFill>
              <a:latin typeface="+mn-ea"/>
            </a:endParaRPr>
          </a:p>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mn-ea"/>
              </a:rPr>
              <a:t>程序演示</a:t>
            </a:r>
          </a:p>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mn-ea"/>
              </a:rPr>
              <a:t>比较分析</a:t>
            </a:r>
            <a:endParaRPr lang="en-US" altLang="zh-CN" sz="1000" dirty="0">
              <a:ln w="6350">
                <a:noFill/>
              </a:ln>
              <a:solidFill>
                <a:schemeClr val="bg1">
                  <a:lumMod val="50000"/>
                </a:schemeClr>
              </a:solidFill>
              <a:latin typeface="+mn-ea"/>
            </a:endParaRPr>
          </a:p>
        </p:txBody>
      </p:sp>
      <p:sp>
        <p:nvSpPr>
          <p:cNvPr id="5" name="矩形 4"/>
          <p:cNvSpPr/>
          <p:nvPr/>
        </p:nvSpPr>
        <p:spPr>
          <a:xfrm>
            <a:off x="4572558" y="1893981"/>
            <a:ext cx="2469104" cy="400110"/>
          </a:xfrm>
          <a:prstGeom prst="rect">
            <a:avLst/>
          </a:prstGeom>
        </p:spPr>
        <p:txBody>
          <a:bodyPr wrap="square">
            <a:spAutoFit/>
          </a:bodyPr>
          <a:lstStyle/>
          <a:p>
            <a:r>
              <a:rPr lang="zh-CN" altLang="en-US" sz="2000" b="1" dirty="0">
                <a:ln w="6350">
                  <a:noFill/>
                </a:ln>
                <a:latin typeface="Microsoft YaHei" panose="020B0503020204020204" pitchFamily="34" charset="-122"/>
                <a:ea typeface="Microsoft YaHei" panose="020B0503020204020204" pitchFamily="34" charset="-122"/>
              </a:rPr>
              <a:t>单工序问题的解决</a:t>
            </a:r>
          </a:p>
        </p:txBody>
      </p:sp>
      <p:grpSp>
        <p:nvGrpSpPr>
          <p:cNvPr id="6" name="组合 5"/>
          <p:cNvGrpSpPr/>
          <p:nvPr/>
        </p:nvGrpSpPr>
        <p:grpSpPr>
          <a:xfrm>
            <a:off x="2725702" y="1943452"/>
            <a:ext cx="1279612" cy="1282202"/>
            <a:chOff x="2725702" y="1943451"/>
            <a:chExt cx="1279612" cy="1282202"/>
          </a:xfrm>
        </p:grpSpPr>
        <p:sp>
          <p:nvSpPr>
            <p:cNvPr id="7" name="Oval 35"/>
            <p:cNvSpPr>
              <a:spLocks noChangeArrowheads="1"/>
            </p:cNvSpPr>
            <p:nvPr/>
          </p:nvSpPr>
          <p:spPr bwMode="auto">
            <a:xfrm>
              <a:off x="2725702" y="1943451"/>
              <a:ext cx="1279612" cy="1282202"/>
            </a:xfrm>
            <a:prstGeom prst="ellipse">
              <a:avLst/>
            </a:prstGeom>
            <a:solidFill>
              <a:schemeClr val="bg2"/>
            </a:solidFill>
            <a:ln>
              <a:noFill/>
            </a:ln>
          </p:spPr>
          <p:txBody>
            <a:bodyPr/>
            <a:lstStyle/>
            <a:p>
              <a:endParaRPr lang="zh-CN" altLang="en-US"/>
            </a:p>
          </p:txBody>
        </p:sp>
        <p:sp>
          <p:nvSpPr>
            <p:cNvPr id="8" name="Freeform 10"/>
            <p:cNvSpPr>
              <a:spLocks noEditPoints="1"/>
            </p:cNvSpPr>
            <p:nvPr/>
          </p:nvSpPr>
          <p:spPr bwMode="auto">
            <a:xfrm>
              <a:off x="3043982" y="2262188"/>
              <a:ext cx="643052" cy="644728"/>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spTree>
    <p:extLst>
      <p:ext uri="{BB962C8B-B14F-4D97-AF65-F5344CB8AC3E}">
        <p14:creationId xmlns:p14="http://schemas.microsoft.com/office/powerpoint/2010/main" val="616088591"/>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additive="base">
                                        <p:cTn id="10" dur="500" fill="hold"/>
                                        <p:tgtEl>
                                          <p:spTgt spid="3"/>
                                        </p:tgtEl>
                                        <p:attrNameLst>
                                          <p:attrName>ppt_x</p:attrName>
                                        </p:attrNameLst>
                                      </p:cBhvr>
                                      <p:tavLst>
                                        <p:tav tm="0">
                                          <p:val>
                                            <p:strVal val="0-#ppt_w/2"/>
                                          </p:val>
                                        </p:tav>
                                        <p:tav tm="100000">
                                          <p:val>
                                            <p:strVal val="#ppt_x"/>
                                          </p:val>
                                        </p:tav>
                                      </p:tavLst>
                                    </p:anim>
                                    <p:anim calcmode="lin" valueType="num">
                                      <p:cBhvr additive="base">
                                        <p:cTn id="11" dur="500" fill="hold"/>
                                        <p:tgtEl>
                                          <p:spTgt spid="3"/>
                                        </p:tgtEl>
                                        <p:attrNameLst>
                                          <p:attrName>ppt_y</p:attrName>
                                        </p:attrNameLst>
                                      </p:cBhvr>
                                      <p:tavLst>
                                        <p:tav tm="0">
                                          <p:val>
                                            <p:strVal val="#ppt_y"/>
                                          </p:val>
                                        </p:tav>
                                        <p:tav tm="100000">
                                          <p:val>
                                            <p:strVal val="#ppt_y"/>
                                          </p:val>
                                        </p:tav>
                                      </p:tavLst>
                                    </p:anim>
                                  </p:childTnLst>
                                </p:cTn>
                              </p:par>
                              <p:par>
                                <p:cTn id="12" presetID="53" presetClass="entr" presetSubtype="16"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par>
                                <p:cTn id="17" presetID="42"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2"/>
          <p:cNvSpPr txBox="1">
            <a:spLocks noChangeArrowheads="1"/>
          </p:cNvSpPr>
          <p:nvPr/>
        </p:nvSpPr>
        <p:spPr bwMode="auto">
          <a:xfrm>
            <a:off x="3787173" y="290122"/>
            <a:ext cx="1569660"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charset="0"/>
              <a:buNone/>
            </a:pPr>
            <a:r>
              <a:rPr lang="zh-CN" altLang="en-US" b="1" dirty="0">
                <a:solidFill>
                  <a:schemeClr val="accent2"/>
                </a:solidFill>
              </a:rPr>
              <a:t>遗传模拟退火算法</a:t>
            </a:r>
            <a:endParaRPr lang="en-US" altLang="zh-CN" b="1" dirty="0">
              <a:solidFill>
                <a:schemeClr val="accent2"/>
              </a:solidFill>
            </a:endParaRPr>
          </a:p>
        </p:txBody>
      </p:sp>
      <p:cxnSp>
        <p:nvCxnSpPr>
          <p:cNvPr id="4" name="直接连接符 3"/>
          <p:cNvCxnSpPr>
            <a:cxnSpLocks/>
          </p:cNvCxnSpPr>
          <p:nvPr/>
        </p:nvCxnSpPr>
        <p:spPr>
          <a:xfrm>
            <a:off x="4149969" y="652392"/>
            <a:ext cx="845159"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3505201" y="1675266"/>
            <a:ext cx="2400300" cy="2400300"/>
          </a:xfrm>
          <a:prstGeom prst="ellipse">
            <a:avLst/>
          </a:prstGeom>
          <a:solidFill>
            <a:srgbClr val="5B9BD5">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tx1">
                  <a:lumMod val="75000"/>
                  <a:lumOff val="25000"/>
                </a:schemeClr>
              </a:solidFill>
              <a:latin typeface="微软雅黑" pitchFamily="34" charset="-122"/>
              <a:ea typeface="微软雅黑" pitchFamily="34" charset="-122"/>
            </a:endParaRPr>
          </a:p>
        </p:txBody>
      </p:sp>
      <p:sp>
        <p:nvSpPr>
          <p:cNvPr id="6" name="椭圆 5"/>
          <p:cNvSpPr/>
          <p:nvPr/>
        </p:nvSpPr>
        <p:spPr>
          <a:xfrm>
            <a:off x="3140148" y="1310214"/>
            <a:ext cx="3130406" cy="3130406"/>
          </a:xfrm>
          <a:prstGeom prst="ellipse">
            <a:avLst/>
          </a:prstGeom>
          <a:noFill/>
          <a:ln w="3175">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tx1">
                  <a:lumMod val="75000"/>
                  <a:lumOff val="25000"/>
                </a:schemeClr>
              </a:solidFill>
              <a:latin typeface="微软雅黑" pitchFamily="34" charset="-122"/>
              <a:ea typeface="微软雅黑" pitchFamily="34" charset="-122"/>
            </a:endParaRPr>
          </a:p>
        </p:txBody>
      </p:sp>
      <p:grpSp>
        <p:nvGrpSpPr>
          <p:cNvPr id="7" name="组合 6"/>
          <p:cNvGrpSpPr/>
          <p:nvPr/>
        </p:nvGrpSpPr>
        <p:grpSpPr>
          <a:xfrm>
            <a:off x="6326928" y="1319169"/>
            <a:ext cx="2865072" cy="2650143"/>
            <a:chOff x="544924" y="2229837"/>
            <a:chExt cx="3820096" cy="3533521"/>
          </a:xfrm>
        </p:grpSpPr>
        <p:sp>
          <p:nvSpPr>
            <p:cNvPr id="8" name="矩形 7"/>
            <p:cNvSpPr/>
            <p:nvPr/>
          </p:nvSpPr>
          <p:spPr>
            <a:xfrm>
              <a:off x="544924" y="2729110"/>
              <a:ext cx="3820096" cy="3034248"/>
            </a:xfrm>
            <a:prstGeom prst="rect">
              <a:avLst/>
            </a:prstGeom>
            <a:noFill/>
          </p:spPr>
          <p:txBody>
            <a:bodyPr wrap="square">
              <a:spAutoFit/>
            </a:bodyPr>
            <a:lstStyle/>
            <a:p>
              <a:pPr>
                <a:lnSpc>
                  <a:spcPct val="150000"/>
                </a:lnSpc>
              </a:pPr>
              <a:r>
                <a:rPr lang="zh-CN" altLang="en-US" sz="1200" dirty="0">
                  <a:solidFill>
                    <a:schemeClr val="tx1">
                      <a:lumMod val="75000"/>
                      <a:lumOff val="25000"/>
                    </a:schemeClr>
                  </a:solidFill>
                  <a:latin typeface="Microsoft YaHei Light" panose="020B0502040204020203" pitchFamily="34" charset="-122"/>
                  <a:ea typeface="Microsoft YaHei Light" panose="020B0502040204020203" pitchFamily="34" charset="-122"/>
                </a:rPr>
                <a:t>模拟退火算法（</a:t>
              </a:r>
              <a:r>
                <a:rPr lang="en-US" altLang="zh-CN" sz="1200" dirty="0">
                  <a:solidFill>
                    <a:schemeClr val="tx1">
                      <a:lumMod val="75000"/>
                      <a:lumOff val="25000"/>
                    </a:schemeClr>
                  </a:solidFill>
                  <a:latin typeface="Microsoft YaHei Light" panose="020B0502040204020203" pitchFamily="34" charset="-122"/>
                  <a:ea typeface="Microsoft YaHei Light" panose="020B0502040204020203" pitchFamily="34" charset="-122"/>
                </a:rPr>
                <a:t>SA</a:t>
              </a:r>
              <a:r>
                <a:rPr lang="zh-CN" altLang="en-US" sz="1200" dirty="0">
                  <a:solidFill>
                    <a:schemeClr val="tx1">
                      <a:lumMod val="75000"/>
                      <a:lumOff val="25000"/>
                    </a:schemeClr>
                  </a:solidFill>
                  <a:latin typeface="Microsoft YaHei Light" panose="020B0502040204020203" pitchFamily="34" charset="-122"/>
                  <a:ea typeface="Microsoft YaHei Light" panose="020B0502040204020203" pitchFamily="34" charset="-122"/>
                </a:rPr>
                <a:t>）来源于固体退火原理，其思想是模拟热力学中粒子系统的降温过程。此算法不仅引入了随机因素，还利用了退火过程的自然机理进行算法控制，能以一定的概率接受较差的解，这样可以有效避免搜索过程陷入局部最优解。然而，它却缺乏自行搜索能力和全局搜索能力。</a:t>
              </a:r>
            </a:p>
          </p:txBody>
        </p:sp>
        <p:sp>
          <p:nvSpPr>
            <p:cNvPr id="9" name="文本框 17"/>
            <p:cNvSpPr txBox="1"/>
            <p:nvPr/>
          </p:nvSpPr>
          <p:spPr>
            <a:xfrm>
              <a:off x="544924" y="2229837"/>
              <a:ext cx="1785104" cy="430886"/>
            </a:xfrm>
            <a:prstGeom prst="rect">
              <a:avLst/>
            </a:prstGeom>
            <a:noFill/>
          </p:spPr>
          <p:txBody>
            <a:bodyPr wrap="none" rtlCol="0">
              <a:spAutoFit/>
            </a:bodyPr>
            <a:lstStyle/>
            <a:p>
              <a:r>
                <a:rPr lang="zh-CN" altLang="en-US" sz="1500" b="1" dirty="0">
                  <a:solidFill>
                    <a:schemeClr val="tx1">
                      <a:lumMod val="75000"/>
                      <a:lumOff val="25000"/>
                    </a:schemeClr>
                  </a:solidFill>
                  <a:latin typeface="Microsoft YaHei Light" panose="020B0502040204020203" pitchFamily="34" charset="-122"/>
                  <a:ea typeface="Microsoft YaHei Light" panose="020B0502040204020203" pitchFamily="34" charset="-122"/>
                </a:rPr>
                <a:t>模拟退火算法</a:t>
              </a:r>
            </a:p>
          </p:txBody>
        </p:sp>
      </p:grpSp>
      <p:grpSp>
        <p:nvGrpSpPr>
          <p:cNvPr id="10" name="组合 9"/>
          <p:cNvGrpSpPr/>
          <p:nvPr/>
        </p:nvGrpSpPr>
        <p:grpSpPr>
          <a:xfrm>
            <a:off x="161699" y="654153"/>
            <a:ext cx="2895835" cy="2848577"/>
            <a:chOff x="449775" y="2334587"/>
            <a:chExt cx="3861115" cy="3798105"/>
          </a:xfrm>
        </p:grpSpPr>
        <p:sp>
          <p:nvSpPr>
            <p:cNvPr id="11" name="矩形 10"/>
            <p:cNvSpPr/>
            <p:nvPr/>
          </p:nvSpPr>
          <p:spPr>
            <a:xfrm>
              <a:off x="449775" y="2729109"/>
              <a:ext cx="3861115" cy="3403583"/>
            </a:xfrm>
            <a:prstGeom prst="rect">
              <a:avLst/>
            </a:prstGeom>
            <a:noFill/>
          </p:spPr>
          <p:txBody>
            <a:bodyPr wrap="square">
              <a:spAutoFit/>
            </a:bodyPr>
            <a:lstStyle/>
            <a:p>
              <a:pPr>
                <a:lnSpc>
                  <a:spcPct val="150000"/>
                </a:lnSpc>
              </a:pPr>
              <a:r>
                <a:rPr lang="zh-CN" altLang="zh-CN" sz="1200" dirty="0">
                  <a:solidFill>
                    <a:schemeClr val="tx1">
                      <a:lumMod val="75000"/>
                      <a:lumOff val="25000"/>
                    </a:schemeClr>
                  </a:solidFill>
                  <a:latin typeface="Microsoft YaHei Light" panose="020B0502040204020203" pitchFamily="34" charset="-122"/>
                  <a:ea typeface="Microsoft YaHei Light" panose="020B0502040204020203" pitchFamily="34" charset="-122"/>
                </a:rPr>
                <a:t>遗传算法（</a:t>
              </a:r>
              <a:r>
                <a:rPr lang="en-US" altLang="zh-CN" sz="1200" dirty="0">
                  <a:solidFill>
                    <a:schemeClr val="tx1">
                      <a:lumMod val="75000"/>
                      <a:lumOff val="25000"/>
                    </a:schemeClr>
                  </a:solidFill>
                  <a:latin typeface="Microsoft YaHei Light" panose="020B0502040204020203" pitchFamily="34" charset="-122"/>
                  <a:ea typeface="Microsoft YaHei Light" panose="020B0502040204020203" pitchFamily="34" charset="-122"/>
                </a:rPr>
                <a:t>GA</a:t>
              </a:r>
              <a:r>
                <a:rPr lang="zh-CN" altLang="zh-CN" sz="1200" dirty="0">
                  <a:solidFill>
                    <a:schemeClr val="tx1">
                      <a:lumMod val="75000"/>
                      <a:lumOff val="25000"/>
                    </a:schemeClr>
                  </a:solidFill>
                  <a:latin typeface="Microsoft YaHei Light" panose="020B0502040204020203" pitchFamily="34" charset="-122"/>
                  <a:ea typeface="Microsoft YaHei Light" panose="020B0502040204020203" pitchFamily="34" charset="-122"/>
                </a:rPr>
                <a:t>）是模拟达尔文生物进化论的自然选择和遗传学机理的生物进化过程的计算模型，是一种通过模拟自然进化过程搜索最优解的方法</a:t>
              </a:r>
              <a:r>
                <a:rPr lang="zh-CN" altLang="en-US" sz="1200" dirty="0">
                  <a:solidFill>
                    <a:schemeClr val="tx1">
                      <a:lumMod val="75000"/>
                      <a:lumOff val="25000"/>
                    </a:schemeClr>
                  </a:solidFill>
                  <a:latin typeface="Microsoft YaHei Light" panose="020B0502040204020203" pitchFamily="34" charset="-122"/>
                  <a:ea typeface="Microsoft YaHei Light" panose="020B0502040204020203" pitchFamily="34" charset="-122"/>
                </a:rPr>
                <a:t>，</a:t>
              </a:r>
              <a:r>
                <a:rPr lang="zh-CN" altLang="zh-CN" sz="1200" dirty="0">
                  <a:solidFill>
                    <a:schemeClr val="tx1">
                      <a:lumMod val="75000"/>
                      <a:lumOff val="25000"/>
                    </a:schemeClr>
                  </a:solidFill>
                  <a:latin typeface="Microsoft YaHei Light" panose="020B0502040204020203" pitchFamily="34" charset="-122"/>
                  <a:ea typeface="Microsoft YaHei Light" panose="020B0502040204020203" pitchFamily="34" charset="-122"/>
                </a:rPr>
                <a:t>以优胜劣汰作为基本搜索原则，逐代演化出近似最优解。</a:t>
              </a:r>
            </a:p>
            <a:p>
              <a:pPr>
                <a:lnSpc>
                  <a:spcPct val="150000"/>
                </a:lnSpc>
              </a:pPr>
              <a:r>
                <a:rPr lang="zh-CN" altLang="zh-CN" sz="1200" dirty="0">
                  <a:solidFill>
                    <a:schemeClr val="tx1">
                      <a:lumMod val="75000"/>
                      <a:lumOff val="25000"/>
                    </a:schemeClr>
                  </a:solidFill>
                  <a:latin typeface="Microsoft YaHei Light" panose="020B0502040204020203" pitchFamily="34" charset="-122"/>
                  <a:ea typeface="Microsoft YaHei Light" panose="020B0502040204020203" pitchFamily="34" charset="-122"/>
                </a:rPr>
                <a:t>遗传算法他具有较强的全局搜索能力和自行搜索能力，但缺乏局部搜索能力，在实际应用中易陷入局部最优解</a:t>
              </a:r>
              <a:r>
                <a:rPr lang="zh-CN" altLang="en-US" sz="1200" dirty="0">
                  <a:solidFill>
                    <a:schemeClr val="tx1">
                      <a:lumMod val="75000"/>
                      <a:lumOff val="25000"/>
                    </a:schemeClr>
                  </a:solidFill>
                  <a:latin typeface="Microsoft YaHei Light" panose="020B0502040204020203" pitchFamily="34" charset="-122"/>
                  <a:ea typeface="Microsoft YaHei Light" panose="020B0502040204020203" pitchFamily="34" charset="-122"/>
                </a:rPr>
                <a:t>。</a:t>
              </a:r>
            </a:p>
          </p:txBody>
        </p:sp>
        <p:sp>
          <p:nvSpPr>
            <p:cNvPr id="12" name="文本框 24"/>
            <p:cNvSpPr txBox="1"/>
            <p:nvPr/>
          </p:nvSpPr>
          <p:spPr>
            <a:xfrm>
              <a:off x="2930311" y="2334587"/>
              <a:ext cx="1272143" cy="430886"/>
            </a:xfrm>
            <a:prstGeom prst="rect">
              <a:avLst/>
            </a:prstGeom>
            <a:noFill/>
          </p:spPr>
          <p:txBody>
            <a:bodyPr wrap="none" rtlCol="0">
              <a:spAutoFit/>
            </a:bodyPr>
            <a:lstStyle/>
            <a:p>
              <a:r>
                <a:rPr lang="zh-CN" altLang="en-US" sz="1500" b="1" dirty="0">
                  <a:solidFill>
                    <a:schemeClr val="tx1">
                      <a:lumMod val="75000"/>
                      <a:lumOff val="25000"/>
                    </a:schemeClr>
                  </a:solidFill>
                  <a:latin typeface="Microsoft YaHei Light" panose="020B0502040204020203" pitchFamily="34" charset="-122"/>
                  <a:ea typeface="Microsoft YaHei Light" panose="020B0502040204020203" pitchFamily="34" charset="-122"/>
                </a:rPr>
                <a:t>遗传算法</a:t>
              </a:r>
            </a:p>
          </p:txBody>
        </p:sp>
      </p:grpSp>
      <p:grpSp>
        <p:nvGrpSpPr>
          <p:cNvPr id="13" name="组合 12"/>
          <p:cNvGrpSpPr/>
          <p:nvPr/>
        </p:nvGrpSpPr>
        <p:grpSpPr>
          <a:xfrm>
            <a:off x="3862389" y="2032454"/>
            <a:ext cx="1685924" cy="1685925"/>
            <a:chOff x="4862685" y="2533650"/>
            <a:chExt cx="2247900" cy="2247900"/>
          </a:xfrm>
        </p:grpSpPr>
        <p:sp>
          <p:nvSpPr>
            <p:cNvPr id="14" name="椭圆 13"/>
            <p:cNvSpPr/>
            <p:nvPr/>
          </p:nvSpPr>
          <p:spPr>
            <a:xfrm>
              <a:off x="4862685" y="2533650"/>
              <a:ext cx="2247900" cy="2247900"/>
            </a:xfrm>
            <a:prstGeom prst="ellipse">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latin typeface="微软雅黑" pitchFamily="34" charset="-122"/>
                <a:ea typeface="微软雅黑" pitchFamily="34" charset="-122"/>
              </a:endParaRPr>
            </a:p>
          </p:txBody>
        </p:sp>
        <p:sp>
          <p:nvSpPr>
            <p:cNvPr id="15" name="Freeform 7"/>
            <p:cNvSpPr>
              <a:spLocks noChangeAspect="1" noEditPoints="1"/>
            </p:cNvSpPr>
            <p:nvPr/>
          </p:nvSpPr>
          <p:spPr bwMode="auto">
            <a:xfrm>
              <a:off x="5600263" y="3007803"/>
              <a:ext cx="772742" cy="577231"/>
            </a:xfrm>
            <a:custGeom>
              <a:avLst/>
              <a:gdLst>
                <a:gd name="T0" fmla="*/ 485 w 527"/>
                <a:gd name="T1" fmla="*/ 294 h 394"/>
                <a:gd name="T2" fmla="*/ 42 w 527"/>
                <a:gd name="T3" fmla="*/ 294 h 394"/>
                <a:gd name="T4" fmla="*/ 9 w 527"/>
                <a:gd name="T5" fmla="*/ 359 h 394"/>
                <a:gd name="T6" fmla="*/ 518 w 527"/>
                <a:gd name="T7" fmla="*/ 359 h 394"/>
                <a:gd name="T8" fmla="*/ 485 w 527"/>
                <a:gd name="T9" fmla="*/ 294 h 394"/>
                <a:gd name="T10" fmla="*/ 208 w 527"/>
                <a:gd name="T11" fmla="*/ 343 h 394"/>
                <a:gd name="T12" fmla="*/ 222 w 527"/>
                <a:gd name="T13" fmla="*/ 317 h 394"/>
                <a:gd name="T14" fmla="*/ 307 w 527"/>
                <a:gd name="T15" fmla="*/ 317 h 394"/>
                <a:gd name="T16" fmla="*/ 319 w 527"/>
                <a:gd name="T17" fmla="*/ 343 h 394"/>
                <a:gd name="T18" fmla="*/ 208 w 527"/>
                <a:gd name="T19" fmla="*/ 343 h 394"/>
                <a:gd name="T20" fmla="*/ 478 w 527"/>
                <a:gd name="T21" fmla="*/ 280 h 394"/>
                <a:gd name="T22" fmla="*/ 478 w 527"/>
                <a:gd name="T23" fmla="*/ 278 h 394"/>
                <a:gd name="T24" fmla="*/ 478 w 527"/>
                <a:gd name="T25" fmla="*/ 277 h 394"/>
                <a:gd name="T26" fmla="*/ 478 w 527"/>
                <a:gd name="T27" fmla="*/ 12 h 394"/>
                <a:gd name="T28" fmla="*/ 465 w 527"/>
                <a:gd name="T29" fmla="*/ 0 h 394"/>
                <a:gd name="T30" fmla="*/ 62 w 527"/>
                <a:gd name="T31" fmla="*/ 0 h 394"/>
                <a:gd name="T32" fmla="*/ 49 w 527"/>
                <a:gd name="T33" fmla="*/ 12 h 394"/>
                <a:gd name="T34" fmla="*/ 49 w 527"/>
                <a:gd name="T35" fmla="*/ 277 h 394"/>
                <a:gd name="T36" fmla="*/ 50 w 527"/>
                <a:gd name="T37" fmla="*/ 278 h 394"/>
                <a:gd name="T38" fmla="*/ 49 w 527"/>
                <a:gd name="T39" fmla="*/ 280 h 394"/>
                <a:gd name="T40" fmla="*/ 49 w 527"/>
                <a:gd name="T41" fmla="*/ 280 h 394"/>
                <a:gd name="T42" fmla="*/ 478 w 527"/>
                <a:gd name="T43" fmla="*/ 280 h 394"/>
                <a:gd name="T44" fmla="*/ 447 w 527"/>
                <a:gd name="T45" fmla="*/ 259 h 394"/>
                <a:gd name="T46" fmla="*/ 80 w 527"/>
                <a:gd name="T47" fmla="*/ 259 h 394"/>
                <a:gd name="T48" fmla="*/ 80 w 527"/>
                <a:gd name="T49" fmla="*/ 30 h 394"/>
                <a:gd name="T50" fmla="*/ 447 w 527"/>
                <a:gd name="T51" fmla="*/ 30 h 394"/>
                <a:gd name="T52" fmla="*/ 447 w 527"/>
                <a:gd name="T53" fmla="*/ 259 h 394"/>
                <a:gd name="T54" fmla="*/ 526 w 527"/>
                <a:gd name="T55" fmla="*/ 373 h 394"/>
                <a:gd name="T56" fmla="*/ 1 w 527"/>
                <a:gd name="T57" fmla="*/ 373 h 394"/>
                <a:gd name="T58" fmla="*/ 0 w 527"/>
                <a:gd name="T59" fmla="*/ 376 h 394"/>
                <a:gd name="T60" fmla="*/ 12 w 527"/>
                <a:gd name="T61" fmla="*/ 394 h 394"/>
                <a:gd name="T62" fmla="*/ 515 w 527"/>
                <a:gd name="T63" fmla="*/ 394 h 394"/>
                <a:gd name="T64" fmla="*/ 527 w 527"/>
                <a:gd name="T65" fmla="*/ 376 h 394"/>
                <a:gd name="T66" fmla="*/ 526 w 527"/>
                <a:gd name="T67" fmla="*/ 373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27" h="394">
                  <a:moveTo>
                    <a:pt x="485" y="294"/>
                  </a:moveTo>
                  <a:cubicBezTo>
                    <a:pt x="42" y="294"/>
                    <a:pt x="42" y="294"/>
                    <a:pt x="42" y="294"/>
                  </a:cubicBezTo>
                  <a:cubicBezTo>
                    <a:pt x="9" y="359"/>
                    <a:pt x="9" y="359"/>
                    <a:pt x="9" y="359"/>
                  </a:cubicBezTo>
                  <a:cubicBezTo>
                    <a:pt x="518" y="359"/>
                    <a:pt x="518" y="359"/>
                    <a:pt x="518" y="359"/>
                  </a:cubicBezTo>
                  <a:lnTo>
                    <a:pt x="485" y="294"/>
                  </a:lnTo>
                  <a:close/>
                  <a:moveTo>
                    <a:pt x="208" y="343"/>
                  </a:moveTo>
                  <a:cubicBezTo>
                    <a:pt x="222" y="317"/>
                    <a:pt x="222" y="317"/>
                    <a:pt x="222" y="317"/>
                  </a:cubicBezTo>
                  <a:cubicBezTo>
                    <a:pt x="307" y="317"/>
                    <a:pt x="307" y="317"/>
                    <a:pt x="307" y="317"/>
                  </a:cubicBezTo>
                  <a:cubicBezTo>
                    <a:pt x="319" y="343"/>
                    <a:pt x="319" y="343"/>
                    <a:pt x="319" y="343"/>
                  </a:cubicBezTo>
                  <a:lnTo>
                    <a:pt x="208" y="343"/>
                  </a:lnTo>
                  <a:close/>
                  <a:moveTo>
                    <a:pt x="478" y="280"/>
                  </a:moveTo>
                  <a:cubicBezTo>
                    <a:pt x="478" y="279"/>
                    <a:pt x="478" y="279"/>
                    <a:pt x="478" y="278"/>
                  </a:cubicBezTo>
                  <a:cubicBezTo>
                    <a:pt x="478" y="278"/>
                    <a:pt x="478" y="278"/>
                    <a:pt x="478" y="277"/>
                  </a:cubicBezTo>
                  <a:cubicBezTo>
                    <a:pt x="478" y="12"/>
                    <a:pt x="478" y="12"/>
                    <a:pt x="478" y="12"/>
                  </a:cubicBezTo>
                  <a:cubicBezTo>
                    <a:pt x="478" y="5"/>
                    <a:pt x="472" y="0"/>
                    <a:pt x="465" y="0"/>
                  </a:cubicBezTo>
                  <a:cubicBezTo>
                    <a:pt x="62" y="0"/>
                    <a:pt x="62" y="0"/>
                    <a:pt x="62" y="0"/>
                  </a:cubicBezTo>
                  <a:cubicBezTo>
                    <a:pt x="55" y="0"/>
                    <a:pt x="49" y="5"/>
                    <a:pt x="49" y="12"/>
                  </a:cubicBezTo>
                  <a:cubicBezTo>
                    <a:pt x="49" y="277"/>
                    <a:pt x="49" y="277"/>
                    <a:pt x="49" y="277"/>
                  </a:cubicBezTo>
                  <a:cubicBezTo>
                    <a:pt x="49" y="278"/>
                    <a:pt x="50" y="278"/>
                    <a:pt x="50" y="278"/>
                  </a:cubicBezTo>
                  <a:cubicBezTo>
                    <a:pt x="50" y="279"/>
                    <a:pt x="49" y="279"/>
                    <a:pt x="49" y="280"/>
                  </a:cubicBezTo>
                  <a:cubicBezTo>
                    <a:pt x="49" y="280"/>
                    <a:pt x="49" y="280"/>
                    <a:pt x="49" y="280"/>
                  </a:cubicBezTo>
                  <a:cubicBezTo>
                    <a:pt x="478" y="280"/>
                    <a:pt x="478" y="280"/>
                    <a:pt x="478" y="280"/>
                  </a:cubicBezTo>
                  <a:close/>
                  <a:moveTo>
                    <a:pt x="447" y="259"/>
                  </a:moveTo>
                  <a:cubicBezTo>
                    <a:pt x="80" y="259"/>
                    <a:pt x="80" y="259"/>
                    <a:pt x="80" y="259"/>
                  </a:cubicBezTo>
                  <a:cubicBezTo>
                    <a:pt x="80" y="30"/>
                    <a:pt x="80" y="30"/>
                    <a:pt x="80" y="30"/>
                  </a:cubicBezTo>
                  <a:cubicBezTo>
                    <a:pt x="447" y="30"/>
                    <a:pt x="447" y="30"/>
                    <a:pt x="447" y="30"/>
                  </a:cubicBezTo>
                  <a:lnTo>
                    <a:pt x="447" y="259"/>
                  </a:lnTo>
                  <a:close/>
                  <a:moveTo>
                    <a:pt x="526" y="373"/>
                  </a:moveTo>
                  <a:cubicBezTo>
                    <a:pt x="1" y="373"/>
                    <a:pt x="1" y="373"/>
                    <a:pt x="1" y="373"/>
                  </a:cubicBezTo>
                  <a:cubicBezTo>
                    <a:pt x="0" y="376"/>
                    <a:pt x="0" y="376"/>
                    <a:pt x="0" y="376"/>
                  </a:cubicBezTo>
                  <a:cubicBezTo>
                    <a:pt x="0" y="382"/>
                    <a:pt x="6" y="394"/>
                    <a:pt x="12" y="394"/>
                  </a:cubicBezTo>
                  <a:cubicBezTo>
                    <a:pt x="515" y="394"/>
                    <a:pt x="515" y="394"/>
                    <a:pt x="515" y="394"/>
                  </a:cubicBezTo>
                  <a:cubicBezTo>
                    <a:pt x="521" y="394"/>
                    <a:pt x="527" y="382"/>
                    <a:pt x="527" y="376"/>
                  </a:cubicBezTo>
                  <a:lnTo>
                    <a:pt x="526" y="37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783731">
                <a:defRPr/>
              </a:pPr>
              <a:endParaRPr lang="zh-CN" altLang="en-US" sz="1800" kern="0" dirty="0">
                <a:solidFill>
                  <a:schemeClr val="tx1">
                    <a:lumMod val="75000"/>
                    <a:lumOff val="25000"/>
                  </a:schemeClr>
                </a:solidFill>
                <a:latin typeface="微软雅黑" pitchFamily="34" charset="-122"/>
                <a:ea typeface="微软雅黑" pitchFamily="34" charset="-122"/>
              </a:endParaRPr>
            </a:p>
          </p:txBody>
        </p:sp>
        <p:sp>
          <p:nvSpPr>
            <p:cNvPr id="16" name="文本框 15"/>
            <p:cNvSpPr txBox="1"/>
            <p:nvPr/>
          </p:nvSpPr>
          <p:spPr>
            <a:xfrm>
              <a:off x="5317848" y="3833485"/>
              <a:ext cx="1337571" cy="451405"/>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itchFamily="34" charset="-122"/>
                  <a:ea typeface="微软雅黑" pitchFamily="34" charset="-122"/>
                </a:rPr>
                <a:t>算法简介</a:t>
              </a:r>
            </a:p>
          </p:txBody>
        </p:sp>
      </p:grpSp>
      <p:grpSp>
        <p:nvGrpSpPr>
          <p:cNvPr id="17" name="组合 16"/>
          <p:cNvGrpSpPr/>
          <p:nvPr/>
        </p:nvGrpSpPr>
        <p:grpSpPr>
          <a:xfrm>
            <a:off x="5540744" y="1550530"/>
            <a:ext cx="594066" cy="657008"/>
            <a:chOff x="7190791" y="1259800"/>
            <a:chExt cx="792088" cy="876010"/>
          </a:xfrm>
          <a:solidFill>
            <a:srgbClr val="5B9BD5"/>
          </a:solidFill>
        </p:grpSpPr>
        <p:grpSp>
          <p:nvGrpSpPr>
            <p:cNvPr id="18" name="组合 17"/>
            <p:cNvGrpSpPr/>
            <p:nvPr/>
          </p:nvGrpSpPr>
          <p:grpSpPr>
            <a:xfrm rot="1291582">
              <a:off x="7190791" y="1259800"/>
              <a:ext cx="792088" cy="876010"/>
              <a:chOff x="6744072" y="893003"/>
              <a:chExt cx="792088" cy="876010"/>
            </a:xfrm>
            <a:grpFill/>
          </p:grpSpPr>
          <p:sp>
            <p:nvSpPr>
              <p:cNvPr id="20" name="流程图: 联系 19"/>
              <p:cNvSpPr/>
              <p:nvPr/>
            </p:nvSpPr>
            <p:spPr>
              <a:xfrm>
                <a:off x="6744072" y="893003"/>
                <a:ext cx="792088" cy="792088"/>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微软雅黑" pitchFamily="34" charset="-122"/>
                  <a:ea typeface="微软雅黑" pitchFamily="34" charset="-122"/>
                </a:endParaRPr>
              </a:p>
            </p:txBody>
          </p:sp>
          <p:sp>
            <p:nvSpPr>
              <p:cNvPr id="21" name="等腰三角形 20"/>
              <p:cNvSpPr/>
              <p:nvPr/>
            </p:nvSpPr>
            <p:spPr>
              <a:xfrm rot="11236714">
                <a:off x="6978736" y="1601169"/>
                <a:ext cx="216024" cy="16784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latin typeface="微软雅黑" pitchFamily="34" charset="-122"/>
                  <a:ea typeface="微软雅黑" pitchFamily="34" charset="-122"/>
                </a:endParaRPr>
              </a:p>
            </p:txBody>
          </p:sp>
        </p:grpSp>
        <p:sp>
          <p:nvSpPr>
            <p:cNvPr id="19" name="文本框 28"/>
            <p:cNvSpPr txBox="1"/>
            <p:nvPr/>
          </p:nvSpPr>
          <p:spPr>
            <a:xfrm>
              <a:off x="7389354" y="1443327"/>
              <a:ext cx="406523" cy="430886"/>
            </a:xfrm>
            <a:prstGeom prst="rect">
              <a:avLst/>
            </a:prstGeom>
            <a:grpFill/>
          </p:spPr>
          <p:txBody>
            <a:bodyPr wrap="none" rtlCol="0">
              <a:spAutoFit/>
            </a:bodyPr>
            <a:lstStyle/>
            <a:p>
              <a:r>
                <a:rPr lang="en-US" altLang="zh-CN" sz="1500" dirty="0">
                  <a:solidFill>
                    <a:schemeClr val="tx1">
                      <a:lumMod val="75000"/>
                      <a:lumOff val="25000"/>
                    </a:schemeClr>
                  </a:solidFill>
                  <a:latin typeface="微软雅黑" pitchFamily="34" charset="-122"/>
                  <a:ea typeface="微软雅黑" pitchFamily="34" charset="-122"/>
                </a:rPr>
                <a:t>B</a:t>
              </a:r>
              <a:endParaRPr lang="zh-CN" altLang="en-US" sz="1500" dirty="0">
                <a:solidFill>
                  <a:schemeClr val="tx1">
                    <a:lumMod val="75000"/>
                    <a:lumOff val="25000"/>
                  </a:schemeClr>
                </a:solidFill>
                <a:latin typeface="微软雅黑" pitchFamily="34" charset="-122"/>
                <a:ea typeface="微软雅黑" pitchFamily="34" charset="-122"/>
              </a:endParaRPr>
            </a:p>
          </p:txBody>
        </p:sp>
      </p:grpSp>
      <p:grpSp>
        <p:nvGrpSpPr>
          <p:cNvPr id="22" name="组合 21"/>
          <p:cNvGrpSpPr/>
          <p:nvPr/>
        </p:nvGrpSpPr>
        <p:grpSpPr>
          <a:xfrm>
            <a:off x="3136215" y="1167534"/>
            <a:ext cx="657008" cy="594066"/>
            <a:chOff x="3799443" y="2691181"/>
            <a:chExt cx="876010" cy="792088"/>
          </a:xfrm>
          <a:solidFill>
            <a:srgbClr val="5B9BD5"/>
          </a:solidFill>
        </p:grpSpPr>
        <p:grpSp>
          <p:nvGrpSpPr>
            <p:cNvPr id="23" name="组合 22"/>
            <p:cNvGrpSpPr/>
            <p:nvPr/>
          </p:nvGrpSpPr>
          <p:grpSpPr>
            <a:xfrm rot="18172526">
              <a:off x="3841404" y="2649220"/>
              <a:ext cx="792088" cy="876010"/>
              <a:chOff x="6744072" y="893003"/>
              <a:chExt cx="792088" cy="876010"/>
            </a:xfrm>
            <a:grpFill/>
          </p:grpSpPr>
          <p:sp>
            <p:nvSpPr>
              <p:cNvPr id="25" name="流程图: 联系 24"/>
              <p:cNvSpPr/>
              <p:nvPr/>
            </p:nvSpPr>
            <p:spPr>
              <a:xfrm>
                <a:off x="6744072" y="893003"/>
                <a:ext cx="792088" cy="792088"/>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微软雅黑" pitchFamily="34" charset="-122"/>
                  <a:ea typeface="微软雅黑" pitchFamily="34" charset="-122"/>
                </a:endParaRPr>
              </a:p>
            </p:txBody>
          </p:sp>
          <p:sp>
            <p:nvSpPr>
              <p:cNvPr id="26" name="等腰三角形 25"/>
              <p:cNvSpPr/>
              <p:nvPr/>
            </p:nvSpPr>
            <p:spPr>
              <a:xfrm rot="11236714">
                <a:off x="6978736" y="1601169"/>
                <a:ext cx="216024" cy="16784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latin typeface="微软雅黑" pitchFamily="34" charset="-122"/>
                  <a:ea typeface="微软雅黑" pitchFamily="34" charset="-122"/>
                </a:endParaRPr>
              </a:p>
            </p:txBody>
          </p:sp>
        </p:grpSp>
        <p:sp>
          <p:nvSpPr>
            <p:cNvPr id="24" name="文本框 29"/>
            <p:cNvSpPr txBox="1"/>
            <p:nvPr/>
          </p:nvSpPr>
          <p:spPr>
            <a:xfrm>
              <a:off x="3998946" y="2868850"/>
              <a:ext cx="425757" cy="430887"/>
            </a:xfrm>
            <a:prstGeom prst="rect">
              <a:avLst/>
            </a:prstGeom>
            <a:grpFill/>
          </p:spPr>
          <p:txBody>
            <a:bodyPr wrap="none" rtlCol="0">
              <a:spAutoFit/>
            </a:bodyPr>
            <a:lstStyle/>
            <a:p>
              <a:r>
                <a:rPr lang="en-US" altLang="zh-CN" sz="1500" dirty="0">
                  <a:solidFill>
                    <a:schemeClr val="tx1">
                      <a:lumMod val="75000"/>
                      <a:lumOff val="25000"/>
                    </a:schemeClr>
                  </a:solidFill>
                  <a:latin typeface="微软雅黑" pitchFamily="34" charset="-122"/>
                  <a:ea typeface="微软雅黑" pitchFamily="34" charset="-122"/>
                </a:rPr>
                <a:t>A</a:t>
              </a:r>
              <a:endParaRPr lang="zh-CN" altLang="en-US" sz="1500" dirty="0">
                <a:solidFill>
                  <a:schemeClr val="tx1">
                    <a:lumMod val="75000"/>
                    <a:lumOff val="25000"/>
                  </a:schemeClr>
                </a:solidFill>
                <a:latin typeface="微软雅黑" pitchFamily="34" charset="-122"/>
                <a:ea typeface="微软雅黑" pitchFamily="34" charset="-122"/>
              </a:endParaRPr>
            </a:p>
          </p:txBody>
        </p:sp>
      </p:grpSp>
      <p:sp>
        <p:nvSpPr>
          <p:cNvPr id="47" name="文本框 46">
            <a:extLst>
              <a:ext uri="{FF2B5EF4-FFF2-40B4-BE49-F238E27FC236}">
                <a16:creationId xmlns="" xmlns:a16="http://schemas.microsoft.com/office/drawing/2014/main" id="{D0FF7618-5E46-2540-A5CA-C4A1E872A129}"/>
              </a:ext>
            </a:extLst>
          </p:cNvPr>
          <p:cNvSpPr txBox="1"/>
          <p:nvPr/>
        </p:nvSpPr>
        <p:spPr>
          <a:xfrm>
            <a:off x="107233" y="4664342"/>
            <a:ext cx="9143999" cy="336695"/>
          </a:xfrm>
          <a:prstGeom prst="rect">
            <a:avLst/>
          </a:prstGeom>
          <a:noFill/>
        </p:spPr>
        <p:txBody>
          <a:bodyPr wrap="square" rtlCol="0">
            <a:spAutoFit/>
          </a:bodyPr>
          <a:lstStyle/>
          <a:p>
            <a:pPr>
              <a:lnSpc>
                <a:spcPct val="150000"/>
              </a:lnSpc>
            </a:pPr>
            <a:r>
              <a:rPr lang="zh-CN" altLang="zh-CN" sz="1200" dirty="0">
                <a:solidFill>
                  <a:schemeClr val="tx1">
                    <a:lumMod val="75000"/>
                    <a:lumOff val="25000"/>
                  </a:schemeClr>
                </a:solidFill>
                <a:latin typeface="Microsoft YaHei Light" panose="020B0502040204020203" pitchFamily="34" charset="-122"/>
                <a:ea typeface="Microsoft YaHei Light" panose="020B0502040204020203" pitchFamily="34" charset="-122"/>
              </a:rPr>
              <a:t>以此为出发点，我们考虑将模拟退火算法融入遗传算法，将两种搜索机制融合，增强算法的搜索能力和效率，以此提高解的可靠性。 </a:t>
            </a:r>
            <a:endParaRPr lang="zh-CN" altLang="en-US" sz="1200" dirty="0">
              <a:solidFill>
                <a:schemeClr val="tx1">
                  <a:lumMod val="75000"/>
                  <a:lumOff val="25000"/>
                </a:schemeClr>
              </a:solidFill>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853852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airplan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53" presetClass="entr" presetSubtype="16"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p:cTn id="16" dur="300" fill="hold"/>
                                        <p:tgtEl>
                                          <p:spTgt spid="13"/>
                                        </p:tgtEl>
                                        <p:attrNameLst>
                                          <p:attrName>ppt_w</p:attrName>
                                        </p:attrNameLst>
                                      </p:cBhvr>
                                      <p:tavLst>
                                        <p:tav tm="0">
                                          <p:val>
                                            <p:fltVal val="0"/>
                                          </p:val>
                                        </p:tav>
                                        <p:tav tm="100000">
                                          <p:val>
                                            <p:strVal val="#ppt_w"/>
                                          </p:val>
                                        </p:tav>
                                      </p:tavLst>
                                    </p:anim>
                                    <p:anim calcmode="lin" valueType="num">
                                      <p:cBhvr>
                                        <p:cTn id="17" dur="300" fill="hold"/>
                                        <p:tgtEl>
                                          <p:spTgt spid="13"/>
                                        </p:tgtEl>
                                        <p:attrNameLst>
                                          <p:attrName>ppt_h</p:attrName>
                                        </p:attrNameLst>
                                      </p:cBhvr>
                                      <p:tavLst>
                                        <p:tav tm="0">
                                          <p:val>
                                            <p:fltVal val="0"/>
                                          </p:val>
                                        </p:tav>
                                        <p:tav tm="100000">
                                          <p:val>
                                            <p:strVal val="#ppt_h"/>
                                          </p:val>
                                        </p:tav>
                                      </p:tavLst>
                                    </p:anim>
                                    <p:animEffect transition="in" filter="fade">
                                      <p:cBhvr>
                                        <p:cTn id="18" dur="300"/>
                                        <p:tgtEl>
                                          <p:spTgt spid="13"/>
                                        </p:tgtEl>
                                      </p:cBhvr>
                                    </p:animEffect>
                                  </p:childTnLst>
                                </p:cTn>
                              </p:par>
                            </p:childTnLst>
                          </p:cTn>
                        </p:par>
                        <p:par>
                          <p:cTn id="19" fill="hold">
                            <p:stCondLst>
                              <p:cond delay="800"/>
                            </p:stCondLst>
                            <p:childTnLst>
                              <p:par>
                                <p:cTn id="20" presetID="53" presetClass="entr" presetSubtype="16"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300" fill="hold"/>
                                        <p:tgtEl>
                                          <p:spTgt spid="5"/>
                                        </p:tgtEl>
                                        <p:attrNameLst>
                                          <p:attrName>ppt_w</p:attrName>
                                        </p:attrNameLst>
                                      </p:cBhvr>
                                      <p:tavLst>
                                        <p:tav tm="0">
                                          <p:val>
                                            <p:fltVal val="0"/>
                                          </p:val>
                                        </p:tav>
                                        <p:tav tm="100000">
                                          <p:val>
                                            <p:strVal val="#ppt_w"/>
                                          </p:val>
                                        </p:tav>
                                      </p:tavLst>
                                    </p:anim>
                                    <p:anim calcmode="lin" valueType="num">
                                      <p:cBhvr>
                                        <p:cTn id="23" dur="300" fill="hold"/>
                                        <p:tgtEl>
                                          <p:spTgt spid="5"/>
                                        </p:tgtEl>
                                        <p:attrNameLst>
                                          <p:attrName>ppt_h</p:attrName>
                                        </p:attrNameLst>
                                      </p:cBhvr>
                                      <p:tavLst>
                                        <p:tav tm="0">
                                          <p:val>
                                            <p:fltVal val="0"/>
                                          </p:val>
                                        </p:tav>
                                        <p:tav tm="100000">
                                          <p:val>
                                            <p:strVal val="#ppt_h"/>
                                          </p:val>
                                        </p:tav>
                                      </p:tavLst>
                                    </p:anim>
                                    <p:animEffect transition="in" filter="fade">
                                      <p:cBhvr>
                                        <p:cTn id="24" dur="300"/>
                                        <p:tgtEl>
                                          <p:spTgt spid="5"/>
                                        </p:tgtEl>
                                      </p:cBhvr>
                                    </p:animEffect>
                                  </p:childTnLst>
                                </p:cTn>
                              </p:par>
                            </p:childTnLst>
                          </p:cTn>
                        </p:par>
                        <p:par>
                          <p:cTn id="25" fill="hold">
                            <p:stCondLst>
                              <p:cond delay="1100"/>
                            </p:stCondLst>
                            <p:childTnLst>
                              <p:par>
                                <p:cTn id="26" presetID="53" presetClass="entr" presetSubtype="16"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300" fill="hold"/>
                                        <p:tgtEl>
                                          <p:spTgt spid="6"/>
                                        </p:tgtEl>
                                        <p:attrNameLst>
                                          <p:attrName>ppt_w</p:attrName>
                                        </p:attrNameLst>
                                      </p:cBhvr>
                                      <p:tavLst>
                                        <p:tav tm="0">
                                          <p:val>
                                            <p:fltVal val="0"/>
                                          </p:val>
                                        </p:tav>
                                        <p:tav tm="100000">
                                          <p:val>
                                            <p:strVal val="#ppt_w"/>
                                          </p:val>
                                        </p:tav>
                                      </p:tavLst>
                                    </p:anim>
                                    <p:anim calcmode="lin" valueType="num">
                                      <p:cBhvr>
                                        <p:cTn id="29" dur="300" fill="hold"/>
                                        <p:tgtEl>
                                          <p:spTgt spid="6"/>
                                        </p:tgtEl>
                                        <p:attrNameLst>
                                          <p:attrName>ppt_h</p:attrName>
                                        </p:attrNameLst>
                                      </p:cBhvr>
                                      <p:tavLst>
                                        <p:tav tm="0">
                                          <p:val>
                                            <p:fltVal val="0"/>
                                          </p:val>
                                        </p:tav>
                                        <p:tav tm="100000">
                                          <p:val>
                                            <p:strVal val="#ppt_h"/>
                                          </p:val>
                                        </p:tav>
                                      </p:tavLst>
                                    </p:anim>
                                    <p:animEffect transition="in" filter="fade">
                                      <p:cBhvr>
                                        <p:cTn id="30" dur="300"/>
                                        <p:tgtEl>
                                          <p:spTgt spid="6"/>
                                        </p:tgtEl>
                                      </p:cBhvr>
                                    </p:animEffect>
                                  </p:childTnLst>
                                </p:cTn>
                              </p:par>
                            </p:childTnLst>
                          </p:cTn>
                        </p:par>
                        <p:par>
                          <p:cTn id="31" fill="hold">
                            <p:stCondLst>
                              <p:cond delay="1400"/>
                            </p:stCondLst>
                            <p:childTnLst>
                              <p:par>
                                <p:cTn id="32" presetID="2" presetClass="entr" presetSubtype="8" fill="hold" nodeType="afterEffect">
                                  <p:stCondLst>
                                    <p:cond delay="0"/>
                                  </p:stCondLst>
                                  <p:childTnLst>
                                    <p:set>
                                      <p:cBhvr>
                                        <p:cTn id="33" dur="1" fill="hold">
                                          <p:stCondLst>
                                            <p:cond delay="0"/>
                                          </p:stCondLst>
                                        </p:cTn>
                                        <p:tgtEl>
                                          <p:spTgt spid="22"/>
                                        </p:tgtEl>
                                        <p:attrNameLst>
                                          <p:attrName>style.visibility</p:attrName>
                                        </p:attrNameLst>
                                      </p:cBhvr>
                                      <p:to>
                                        <p:strVal val="visible"/>
                                      </p:to>
                                    </p:set>
                                    <p:anim calcmode="lin" valueType="num">
                                      <p:cBhvr additive="base">
                                        <p:cTn id="34" dur="500" fill="hold"/>
                                        <p:tgtEl>
                                          <p:spTgt spid="22"/>
                                        </p:tgtEl>
                                        <p:attrNameLst>
                                          <p:attrName>ppt_x</p:attrName>
                                        </p:attrNameLst>
                                      </p:cBhvr>
                                      <p:tavLst>
                                        <p:tav tm="0">
                                          <p:val>
                                            <p:strVal val="0-#ppt_w/2"/>
                                          </p:val>
                                        </p:tav>
                                        <p:tav tm="100000">
                                          <p:val>
                                            <p:strVal val="#ppt_x"/>
                                          </p:val>
                                        </p:tav>
                                      </p:tavLst>
                                    </p:anim>
                                    <p:anim calcmode="lin" valueType="num">
                                      <p:cBhvr additive="base">
                                        <p:cTn id="35" dur="500" fill="hold"/>
                                        <p:tgtEl>
                                          <p:spTgt spid="22"/>
                                        </p:tgtEl>
                                        <p:attrNameLst>
                                          <p:attrName>ppt_y</p:attrName>
                                        </p:attrNameLst>
                                      </p:cBhvr>
                                      <p:tavLst>
                                        <p:tav tm="0">
                                          <p:val>
                                            <p:strVal val="#ppt_y"/>
                                          </p:val>
                                        </p:tav>
                                        <p:tav tm="100000">
                                          <p:val>
                                            <p:strVal val="#ppt_y"/>
                                          </p:val>
                                        </p:tav>
                                      </p:tavLst>
                                    </p:anim>
                                  </p:childTnLst>
                                </p:cTn>
                              </p:par>
                              <p:par>
                                <p:cTn id="36" presetID="26" presetClass="emph" presetSubtype="0" fill="hold" nodeType="withEffect">
                                  <p:stCondLst>
                                    <p:cond delay="0"/>
                                  </p:stCondLst>
                                  <p:childTnLst>
                                    <p:animEffect transition="out" filter="fade">
                                      <p:cBhvr>
                                        <p:cTn id="37" dur="500" tmFilter="0, 0; .2, .5; .8, .5; 1, 0"/>
                                        <p:tgtEl>
                                          <p:spTgt spid="22"/>
                                        </p:tgtEl>
                                      </p:cBhvr>
                                    </p:animEffect>
                                    <p:animScale>
                                      <p:cBhvr>
                                        <p:cTn id="38" dur="250" autoRev="1" fill="hold"/>
                                        <p:tgtEl>
                                          <p:spTgt spid="22"/>
                                        </p:tgtEl>
                                      </p:cBhvr>
                                      <p:by x="105000" y="105000"/>
                                    </p:animScale>
                                  </p:childTnLst>
                                </p:cTn>
                              </p:par>
                              <p:par>
                                <p:cTn id="39" presetID="2" presetClass="entr" presetSubtype="8"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additive="base">
                                        <p:cTn id="41" dur="500" fill="hold"/>
                                        <p:tgtEl>
                                          <p:spTgt spid="10"/>
                                        </p:tgtEl>
                                        <p:attrNameLst>
                                          <p:attrName>ppt_x</p:attrName>
                                        </p:attrNameLst>
                                      </p:cBhvr>
                                      <p:tavLst>
                                        <p:tav tm="0">
                                          <p:val>
                                            <p:strVal val="0-#ppt_w/2"/>
                                          </p:val>
                                        </p:tav>
                                        <p:tav tm="100000">
                                          <p:val>
                                            <p:strVal val="#ppt_x"/>
                                          </p:val>
                                        </p:tav>
                                      </p:tavLst>
                                    </p:anim>
                                    <p:anim calcmode="lin" valueType="num">
                                      <p:cBhvr additive="base">
                                        <p:cTn id="42" dur="500" fill="hold"/>
                                        <p:tgtEl>
                                          <p:spTgt spid="10"/>
                                        </p:tgtEl>
                                        <p:attrNameLst>
                                          <p:attrName>ppt_y</p:attrName>
                                        </p:attrNameLst>
                                      </p:cBhvr>
                                      <p:tavLst>
                                        <p:tav tm="0">
                                          <p:val>
                                            <p:strVal val="#ppt_y"/>
                                          </p:val>
                                        </p:tav>
                                        <p:tav tm="100000">
                                          <p:val>
                                            <p:strVal val="#ppt_y"/>
                                          </p:val>
                                        </p:tav>
                                      </p:tavLst>
                                    </p:anim>
                                  </p:childTnLst>
                                </p:cTn>
                              </p:par>
                            </p:childTnLst>
                          </p:cTn>
                        </p:par>
                        <p:par>
                          <p:cTn id="43" fill="hold">
                            <p:stCondLst>
                              <p:cond delay="1900"/>
                            </p:stCondLst>
                            <p:childTnLst>
                              <p:par>
                                <p:cTn id="44" presetID="2" presetClass="entr" presetSubtype="3" fill="hold" nodeType="after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additive="base">
                                        <p:cTn id="46" dur="500" fill="hold"/>
                                        <p:tgtEl>
                                          <p:spTgt spid="17"/>
                                        </p:tgtEl>
                                        <p:attrNameLst>
                                          <p:attrName>ppt_x</p:attrName>
                                        </p:attrNameLst>
                                      </p:cBhvr>
                                      <p:tavLst>
                                        <p:tav tm="0">
                                          <p:val>
                                            <p:strVal val="1+#ppt_w/2"/>
                                          </p:val>
                                        </p:tav>
                                        <p:tav tm="100000">
                                          <p:val>
                                            <p:strVal val="#ppt_x"/>
                                          </p:val>
                                        </p:tav>
                                      </p:tavLst>
                                    </p:anim>
                                    <p:anim calcmode="lin" valueType="num">
                                      <p:cBhvr additive="base">
                                        <p:cTn id="47" dur="500" fill="hold"/>
                                        <p:tgtEl>
                                          <p:spTgt spid="17"/>
                                        </p:tgtEl>
                                        <p:attrNameLst>
                                          <p:attrName>ppt_y</p:attrName>
                                        </p:attrNameLst>
                                      </p:cBhvr>
                                      <p:tavLst>
                                        <p:tav tm="0">
                                          <p:val>
                                            <p:strVal val="0-#ppt_h/2"/>
                                          </p:val>
                                        </p:tav>
                                        <p:tav tm="100000">
                                          <p:val>
                                            <p:strVal val="#ppt_y"/>
                                          </p:val>
                                        </p:tav>
                                      </p:tavLst>
                                    </p:anim>
                                  </p:childTnLst>
                                </p:cTn>
                              </p:par>
                              <p:par>
                                <p:cTn id="48" presetID="26" presetClass="emph" presetSubtype="0" fill="hold" nodeType="withEffect">
                                  <p:stCondLst>
                                    <p:cond delay="0"/>
                                  </p:stCondLst>
                                  <p:childTnLst>
                                    <p:animEffect transition="out" filter="fade">
                                      <p:cBhvr>
                                        <p:cTn id="49" dur="500" tmFilter="0, 0; .2, .5; .8, .5; 1, 0"/>
                                        <p:tgtEl>
                                          <p:spTgt spid="17"/>
                                        </p:tgtEl>
                                      </p:cBhvr>
                                    </p:animEffect>
                                    <p:animScale>
                                      <p:cBhvr>
                                        <p:cTn id="50" dur="250" autoRev="1" fill="hold"/>
                                        <p:tgtEl>
                                          <p:spTgt spid="17"/>
                                        </p:tgtEl>
                                      </p:cBhvr>
                                      <p:by x="105000" y="105000"/>
                                    </p:animScale>
                                  </p:childTnLst>
                                </p:cTn>
                              </p:par>
                              <p:par>
                                <p:cTn id="51" presetID="2" presetClass="entr" presetSubtype="2" fill="hold" nodeType="withEffect">
                                  <p:stCondLst>
                                    <p:cond delay="0"/>
                                  </p:stCondLst>
                                  <p:childTnLst>
                                    <p:set>
                                      <p:cBhvr>
                                        <p:cTn id="52" dur="1" fill="hold">
                                          <p:stCondLst>
                                            <p:cond delay="0"/>
                                          </p:stCondLst>
                                        </p:cTn>
                                        <p:tgtEl>
                                          <p:spTgt spid="7"/>
                                        </p:tgtEl>
                                        <p:attrNameLst>
                                          <p:attrName>style.visibility</p:attrName>
                                        </p:attrNameLst>
                                      </p:cBhvr>
                                      <p:to>
                                        <p:strVal val="visible"/>
                                      </p:to>
                                    </p:set>
                                    <p:anim calcmode="lin" valueType="num">
                                      <p:cBhvr additive="base">
                                        <p:cTn id="53" dur="500" fill="hold"/>
                                        <p:tgtEl>
                                          <p:spTgt spid="7"/>
                                        </p:tgtEl>
                                        <p:attrNameLst>
                                          <p:attrName>ppt_x</p:attrName>
                                        </p:attrNameLst>
                                      </p:cBhvr>
                                      <p:tavLst>
                                        <p:tav tm="0">
                                          <p:val>
                                            <p:strVal val="1+#ppt_w/2"/>
                                          </p:val>
                                        </p:tav>
                                        <p:tav tm="100000">
                                          <p:val>
                                            <p:strVal val="#ppt_x"/>
                                          </p:val>
                                        </p:tav>
                                      </p:tavLst>
                                    </p:anim>
                                    <p:anim calcmode="lin" valueType="num">
                                      <p:cBhvr additive="base">
                                        <p:cTn id="54" dur="500" fill="hold"/>
                                        <p:tgtEl>
                                          <p:spTgt spid="7"/>
                                        </p:tgtEl>
                                        <p:attrNameLst>
                                          <p:attrName>ppt_y</p:attrName>
                                        </p:attrNameLst>
                                      </p:cBhvr>
                                      <p:tavLst>
                                        <p:tav tm="0">
                                          <p:val>
                                            <p:strVal val="#ppt_y"/>
                                          </p:val>
                                        </p:tav>
                                        <p:tav tm="100000">
                                          <p:val>
                                            <p:strVal val="#ppt_y"/>
                                          </p:val>
                                        </p:tav>
                                      </p:tavLst>
                                    </p:anim>
                                  </p:childTnLst>
                                </p:cTn>
                              </p:par>
                            </p:childTnLst>
                          </p:cTn>
                        </p:par>
                        <p:par>
                          <p:cTn id="55" fill="hold">
                            <p:stCondLst>
                              <p:cond delay="2400"/>
                            </p:stCondLst>
                            <p:childTnLst>
                              <p:par>
                                <p:cTn id="56" presetID="2" presetClass="entr" presetSubtype="4" fill="hold" grpId="0" nodeType="afterEffect">
                                  <p:stCondLst>
                                    <p:cond delay="0"/>
                                  </p:stCondLst>
                                  <p:childTnLst>
                                    <p:set>
                                      <p:cBhvr>
                                        <p:cTn id="57" dur="1" fill="hold">
                                          <p:stCondLst>
                                            <p:cond delay="0"/>
                                          </p:stCondLst>
                                        </p:cTn>
                                        <p:tgtEl>
                                          <p:spTgt spid="47"/>
                                        </p:tgtEl>
                                        <p:attrNameLst>
                                          <p:attrName>style.visibility</p:attrName>
                                        </p:attrNameLst>
                                      </p:cBhvr>
                                      <p:to>
                                        <p:strVal val="visible"/>
                                      </p:to>
                                    </p:set>
                                    <p:anim calcmode="lin" valueType="num">
                                      <p:cBhvr additive="base">
                                        <p:cTn id="58" dur="500" fill="hold"/>
                                        <p:tgtEl>
                                          <p:spTgt spid="47"/>
                                        </p:tgtEl>
                                        <p:attrNameLst>
                                          <p:attrName>ppt_x</p:attrName>
                                        </p:attrNameLst>
                                      </p:cBhvr>
                                      <p:tavLst>
                                        <p:tav tm="0">
                                          <p:val>
                                            <p:strVal val="#ppt_x"/>
                                          </p:val>
                                        </p:tav>
                                        <p:tav tm="100000">
                                          <p:val>
                                            <p:strVal val="#ppt_x"/>
                                          </p:val>
                                        </p:tav>
                                      </p:tavLst>
                                    </p:anim>
                                    <p:anim calcmode="lin" valueType="num">
                                      <p:cBhvr additive="base">
                                        <p:cTn id="59"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P spid="4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2"/>
          <p:cNvSpPr txBox="1">
            <a:spLocks noChangeArrowheads="1"/>
          </p:cNvSpPr>
          <p:nvPr/>
        </p:nvSpPr>
        <p:spPr bwMode="auto">
          <a:xfrm>
            <a:off x="3783063" y="262552"/>
            <a:ext cx="1569660"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charset="0"/>
              <a:buNone/>
            </a:pPr>
            <a:r>
              <a:rPr lang="zh-CN" altLang="en-US" b="1" dirty="0">
                <a:solidFill>
                  <a:schemeClr val="accent2"/>
                </a:solidFill>
              </a:rPr>
              <a:t>遗传模拟退火算法</a:t>
            </a:r>
            <a:endParaRPr lang="en-US" altLang="zh-CN" b="1" dirty="0">
              <a:solidFill>
                <a:schemeClr val="accent2"/>
              </a:solidFill>
            </a:endParaRPr>
          </a:p>
        </p:txBody>
      </p:sp>
      <p:cxnSp>
        <p:nvCxnSpPr>
          <p:cNvPr id="4" name="直接连接符 3"/>
          <p:cNvCxnSpPr/>
          <p:nvPr/>
        </p:nvCxnSpPr>
        <p:spPr>
          <a:xfrm>
            <a:off x="4219926" y="564396"/>
            <a:ext cx="69039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 name="组合 5">
            <a:extLst>
              <a:ext uri="{FF2B5EF4-FFF2-40B4-BE49-F238E27FC236}">
                <a16:creationId xmlns="" xmlns:a16="http://schemas.microsoft.com/office/drawing/2014/main" id="{AC314651-BD87-A244-AE66-F2B72F968CBB}"/>
              </a:ext>
            </a:extLst>
          </p:cNvPr>
          <p:cNvGrpSpPr/>
          <p:nvPr/>
        </p:nvGrpSpPr>
        <p:grpSpPr>
          <a:xfrm>
            <a:off x="2950025" y="3027481"/>
            <a:ext cx="1247125" cy="1422057"/>
            <a:chOff x="3894890" y="3051917"/>
            <a:chExt cx="1247125" cy="1422057"/>
          </a:xfrm>
        </p:grpSpPr>
        <p:sp>
          <p:nvSpPr>
            <p:cNvPr id="45" name="Freeform 10"/>
            <p:cNvSpPr>
              <a:spLocks noChangeArrowheads="1"/>
            </p:cNvSpPr>
            <p:nvPr/>
          </p:nvSpPr>
          <p:spPr bwMode="auto">
            <a:xfrm>
              <a:off x="3894890" y="3051917"/>
              <a:ext cx="1247125" cy="1422057"/>
            </a:xfrm>
            <a:custGeom>
              <a:avLst/>
              <a:gdLst>
                <a:gd name="T0" fmla="*/ 2147483647 w 2201"/>
                <a:gd name="T1" fmla="*/ 2147483647 h 2508"/>
                <a:gd name="T2" fmla="*/ 2147483647 w 2201"/>
                <a:gd name="T3" fmla="*/ 2147483647 h 2508"/>
                <a:gd name="T4" fmla="*/ 2147483647 w 2201"/>
                <a:gd name="T5" fmla="*/ 2147483647 h 2508"/>
                <a:gd name="T6" fmla="*/ 0 w 2201"/>
                <a:gd name="T7" fmla="*/ 2147483647 h 2508"/>
                <a:gd name="T8" fmla="*/ 2147483647 w 2201"/>
                <a:gd name="T9" fmla="*/ 2147483647 h 2508"/>
                <a:gd name="T10" fmla="*/ 2147483647 w 2201"/>
                <a:gd name="T11" fmla="*/ 2147483647 h 2508"/>
                <a:gd name="T12" fmla="*/ 2147483647 w 2201"/>
                <a:gd name="T13" fmla="*/ 0 h 2508"/>
                <a:gd name="T14" fmla="*/ 2147483647 w 2201"/>
                <a:gd name="T15" fmla="*/ 2147483647 h 2508"/>
                <a:gd name="T16" fmla="*/ 2147483647 w 2201"/>
                <a:gd name="T17" fmla="*/ 2147483647 h 250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01"/>
                <a:gd name="T28" fmla="*/ 0 h 2508"/>
                <a:gd name="T29" fmla="*/ 2201 w 2201"/>
                <a:gd name="T30" fmla="*/ 2508 h 250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01" h="2508">
                  <a:moveTo>
                    <a:pt x="1375" y="342"/>
                  </a:moveTo>
                  <a:cubicBezTo>
                    <a:pt x="1850" y="464"/>
                    <a:pt x="2201" y="895"/>
                    <a:pt x="2201" y="1408"/>
                  </a:cubicBezTo>
                  <a:cubicBezTo>
                    <a:pt x="2201" y="2015"/>
                    <a:pt x="1709" y="2508"/>
                    <a:pt x="1101" y="2508"/>
                  </a:cubicBezTo>
                  <a:cubicBezTo>
                    <a:pt x="493" y="2508"/>
                    <a:pt x="0" y="2015"/>
                    <a:pt x="0" y="1408"/>
                  </a:cubicBezTo>
                  <a:cubicBezTo>
                    <a:pt x="0" y="895"/>
                    <a:pt x="352" y="464"/>
                    <a:pt x="827" y="342"/>
                  </a:cubicBezTo>
                  <a:lnTo>
                    <a:pt x="954" y="183"/>
                  </a:lnTo>
                  <a:lnTo>
                    <a:pt x="1101" y="0"/>
                  </a:lnTo>
                  <a:lnTo>
                    <a:pt x="1248" y="183"/>
                  </a:lnTo>
                  <a:lnTo>
                    <a:pt x="1375" y="342"/>
                  </a:lnTo>
                  <a:close/>
                </a:path>
              </a:pathLst>
            </a:custGeom>
            <a:solidFill>
              <a:srgbClr val="ED7D31"/>
            </a:solidFill>
            <a:ln w="10" cap="flat" cmpd="sng">
              <a:solidFill>
                <a:schemeClr val="bg2"/>
              </a:solidFill>
              <a:bevel/>
              <a:headEnd/>
              <a:tailEnd/>
            </a:ln>
          </p:spPr>
          <p:txBody>
            <a:bodyPr/>
            <a:lstStyle/>
            <a:p>
              <a:endParaRPr lang="zh-CN" altLang="en-US" sz="1180"/>
            </a:p>
          </p:txBody>
        </p:sp>
        <p:sp>
          <p:nvSpPr>
            <p:cNvPr id="46" name="Oval 11"/>
            <p:cNvSpPr>
              <a:spLocks noChangeArrowheads="1"/>
            </p:cNvSpPr>
            <p:nvPr/>
          </p:nvSpPr>
          <p:spPr bwMode="auto">
            <a:xfrm>
              <a:off x="3968670" y="3300629"/>
              <a:ext cx="1099565" cy="1099565"/>
            </a:xfrm>
            <a:prstGeom prst="ellipse">
              <a:avLst/>
            </a:prstGeom>
            <a:solidFill>
              <a:schemeClr val="bg1"/>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49"/>
            </a:p>
          </p:txBody>
        </p:sp>
        <p:sp>
          <p:nvSpPr>
            <p:cNvPr id="67" name="TextBox 31"/>
            <p:cNvSpPr>
              <a:spLocks noChangeArrowheads="1"/>
            </p:cNvSpPr>
            <p:nvPr/>
          </p:nvSpPr>
          <p:spPr bwMode="auto">
            <a:xfrm>
              <a:off x="3958410" y="3573218"/>
              <a:ext cx="1112655" cy="553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99" dirty="0">
                  <a:latin typeface="微软雅黑" panose="020B0503020204020204" pitchFamily="34" charset="-122"/>
                  <a:ea typeface="微软雅黑" panose="020B0503020204020204" pitchFamily="34" charset="-122"/>
                  <a:sym typeface="微软雅黑" panose="020B0503020204020204" pitchFamily="34" charset="-122"/>
                </a:rPr>
                <a:t>选择再生个体</a:t>
              </a:r>
              <a:endParaRPr lang="zh-CN" altLang="en-US" sz="1574" dirty="0"/>
            </a:p>
          </p:txBody>
        </p:sp>
      </p:grpSp>
      <p:grpSp>
        <p:nvGrpSpPr>
          <p:cNvPr id="8" name="组合 7">
            <a:extLst>
              <a:ext uri="{FF2B5EF4-FFF2-40B4-BE49-F238E27FC236}">
                <a16:creationId xmlns="" xmlns:a16="http://schemas.microsoft.com/office/drawing/2014/main" id="{EF172F9D-44FB-7D4B-8843-AACEA2B340C8}"/>
              </a:ext>
            </a:extLst>
          </p:cNvPr>
          <p:cNvGrpSpPr/>
          <p:nvPr/>
        </p:nvGrpSpPr>
        <p:grpSpPr>
          <a:xfrm>
            <a:off x="5415714" y="3027481"/>
            <a:ext cx="1248315" cy="1422057"/>
            <a:chOff x="6972243" y="3051917"/>
            <a:chExt cx="1248315" cy="1422057"/>
          </a:xfrm>
        </p:grpSpPr>
        <p:sp>
          <p:nvSpPr>
            <p:cNvPr id="47" name="Freeform 12"/>
            <p:cNvSpPr>
              <a:spLocks noChangeArrowheads="1"/>
            </p:cNvSpPr>
            <p:nvPr/>
          </p:nvSpPr>
          <p:spPr bwMode="auto">
            <a:xfrm>
              <a:off x="6972243" y="3051917"/>
              <a:ext cx="1248315" cy="1422057"/>
            </a:xfrm>
            <a:custGeom>
              <a:avLst/>
              <a:gdLst>
                <a:gd name="T0" fmla="*/ 2147483647 w 2201"/>
                <a:gd name="T1" fmla="*/ 2147483647 h 2508"/>
                <a:gd name="T2" fmla="*/ 2147483647 w 2201"/>
                <a:gd name="T3" fmla="*/ 2147483647 h 2508"/>
                <a:gd name="T4" fmla="*/ 2147483647 w 2201"/>
                <a:gd name="T5" fmla="*/ 2147483647 h 2508"/>
                <a:gd name="T6" fmla="*/ 0 w 2201"/>
                <a:gd name="T7" fmla="*/ 2147483647 h 2508"/>
                <a:gd name="T8" fmla="*/ 2147483647 w 2201"/>
                <a:gd name="T9" fmla="*/ 2147483647 h 2508"/>
                <a:gd name="T10" fmla="*/ 2147483647 w 2201"/>
                <a:gd name="T11" fmla="*/ 2147483647 h 2508"/>
                <a:gd name="T12" fmla="*/ 2147483647 w 2201"/>
                <a:gd name="T13" fmla="*/ 0 h 2508"/>
                <a:gd name="T14" fmla="*/ 2147483647 w 2201"/>
                <a:gd name="T15" fmla="*/ 2147483647 h 2508"/>
                <a:gd name="T16" fmla="*/ 2147483647 w 2201"/>
                <a:gd name="T17" fmla="*/ 2147483647 h 250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01"/>
                <a:gd name="T28" fmla="*/ 0 h 2508"/>
                <a:gd name="T29" fmla="*/ 2201 w 2201"/>
                <a:gd name="T30" fmla="*/ 2508 h 250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01" h="2508">
                  <a:moveTo>
                    <a:pt x="1375" y="342"/>
                  </a:moveTo>
                  <a:cubicBezTo>
                    <a:pt x="1850" y="464"/>
                    <a:pt x="2201" y="895"/>
                    <a:pt x="2201" y="1408"/>
                  </a:cubicBezTo>
                  <a:cubicBezTo>
                    <a:pt x="2201" y="2015"/>
                    <a:pt x="1709" y="2508"/>
                    <a:pt x="1101" y="2508"/>
                  </a:cubicBezTo>
                  <a:cubicBezTo>
                    <a:pt x="493" y="2508"/>
                    <a:pt x="0" y="2015"/>
                    <a:pt x="0" y="1408"/>
                  </a:cubicBezTo>
                  <a:cubicBezTo>
                    <a:pt x="0" y="895"/>
                    <a:pt x="352" y="464"/>
                    <a:pt x="827" y="342"/>
                  </a:cubicBezTo>
                  <a:lnTo>
                    <a:pt x="954" y="183"/>
                  </a:lnTo>
                  <a:lnTo>
                    <a:pt x="1101" y="0"/>
                  </a:lnTo>
                  <a:lnTo>
                    <a:pt x="1248" y="183"/>
                  </a:lnTo>
                  <a:lnTo>
                    <a:pt x="1375" y="342"/>
                  </a:lnTo>
                  <a:close/>
                </a:path>
              </a:pathLst>
            </a:custGeom>
            <a:solidFill>
              <a:srgbClr val="ED7D31"/>
            </a:solidFill>
            <a:ln w="10" cap="flat" cmpd="sng">
              <a:solidFill>
                <a:schemeClr val="bg2"/>
              </a:solidFill>
              <a:bevel/>
              <a:headEnd/>
              <a:tailEnd/>
            </a:ln>
          </p:spPr>
          <p:txBody>
            <a:bodyPr/>
            <a:lstStyle/>
            <a:p>
              <a:endParaRPr lang="zh-CN" altLang="en-US" sz="1180"/>
            </a:p>
          </p:txBody>
        </p:sp>
        <p:sp>
          <p:nvSpPr>
            <p:cNvPr id="48" name="Oval 13"/>
            <p:cNvSpPr>
              <a:spLocks noChangeArrowheads="1"/>
            </p:cNvSpPr>
            <p:nvPr/>
          </p:nvSpPr>
          <p:spPr bwMode="auto">
            <a:xfrm>
              <a:off x="7047213" y="3300629"/>
              <a:ext cx="1099565" cy="1099565"/>
            </a:xfrm>
            <a:prstGeom prst="ellipse">
              <a:avLst/>
            </a:prstGeom>
            <a:solidFill>
              <a:schemeClr val="bg1"/>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49"/>
            </a:p>
          </p:txBody>
        </p:sp>
        <p:sp>
          <p:nvSpPr>
            <p:cNvPr id="68" name="TextBox 32"/>
            <p:cNvSpPr>
              <a:spLocks noChangeArrowheads="1"/>
            </p:cNvSpPr>
            <p:nvPr/>
          </p:nvSpPr>
          <p:spPr bwMode="auto">
            <a:xfrm>
              <a:off x="7051973" y="3688571"/>
              <a:ext cx="1112655" cy="32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99" dirty="0">
                  <a:latin typeface="微软雅黑" panose="020B0503020204020204" pitchFamily="34" charset="-122"/>
                  <a:ea typeface="微软雅黑" panose="020B0503020204020204" pitchFamily="34" charset="-122"/>
                  <a:sym typeface="微软雅黑" panose="020B0503020204020204" pitchFamily="34" charset="-122"/>
                </a:rPr>
                <a:t>变异</a:t>
              </a:r>
              <a:endParaRPr lang="zh-CN" altLang="en-US" sz="1574" dirty="0"/>
            </a:p>
          </p:txBody>
        </p:sp>
      </p:grpSp>
      <p:grpSp>
        <p:nvGrpSpPr>
          <p:cNvPr id="7" name="组合 6">
            <a:extLst>
              <a:ext uri="{FF2B5EF4-FFF2-40B4-BE49-F238E27FC236}">
                <a16:creationId xmlns="" xmlns:a16="http://schemas.microsoft.com/office/drawing/2014/main" id="{CDB46E6B-5B32-504F-BE03-53525D8C52C4}"/>
              </a:ext>
            </a:extLst>
          </p:cNvPr>
          <p:cNvGrpSpPr/>
          <p:nvPr/>
        </p:nvGrpSpPr>
        <p:grpSpPr>
          <a:xfrm>
            <a:off x="4197150" y="1334182"/>
            <a:ext cx="1247125" cy="1422057"/>
            <a:chOff x="5405006" y="1281190"/>
            <a:chExt cx="1247125" cy="1422057"/>
          </a:xfrm>
        </p:grpSpPr>
        <p:sp>
          <p:nvSpPr>
            <p:cNvPr id="63" name="Freeform 28"/>
            <p:cNvSpPr>
              <a:spLocks noChangeArrowheads="1"/>
            </p:cNvSpPr>
            <p:nvPr/>
          </p:nvSpPr>
          <p:spPr bwMode="auto">
            <a:xfrm>
              <a:off x="5405006" y="1281190"/>
              <a:ext cx="1247125" cy="1422057"/>
            </a:xfrm>
            <a:custGeom>
              <a:avLst/>
              <a:gdLst>
                <a:gd name="T0" fmla="*/ 2147483647 w 2201"/>
                <a:gd name="T1" fmla="*/ 2147483647 h 2508"/>
                <a:gd name="T2" fmla="*/ 2147483647 w 2201"/>
                <a:gd name="T3" fmla="*/ 2147483647 h 2508"/>
                <a:gd name="T4" fmla="*/ 2147483647 w 2201"/>
                <a:gd name="T5" fmla="*/ 0 h 2508"/>
                <a:gd name="T6" fmla="*/ 0 w 2201"/>
                <a:gd name="T7" fmla="*/ 2147483647 h 2508"/>
                <a:gd name="T8" fmla="*/ 2147483647 w 2201"/>
                <a:gd name="T9" fmla="*/ 2147483647 h 2508"/>
                <a:gd name="T10" fmla="*/ 2147483647 w 2201"/>
                <a:gd name="T11" fmla="*/ 2147483647 h 2508"/>
                <a:gd name="T12" fmla="*/ 2147483647 w 2201"/>
                <a:gd name="T13" fmla="*/ 2147483647 h 2508"/>
                <a:gd name="T14" fmla="*/ 2147483647 w 2201"/>
                <a:gd name="T15" fmla="*/ 2147483647 h 2508"/>
                <a:gd name="T16" fmla="*/ 2147483647 w 2201"/>
                <a:gd name="T17" fmla="*/ 2147483647 h 250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01"/>
                <a:gd name="T28" fmla="*/ 0 h 2508"/>
                <a:gd name="T29" fmla="*/ 2201 w 2201"/>
                <a:gd name="T30" fmla="*/ 2508 h 250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01" h="2508">
                  <a:moveTo>
                    <a:pt x="1375" y="2167"/>
                  </a:moveTo>
                  <a:cubicBezTo>
                    <a:pt x="1850" y="2045"/>
                    <a:pt x="2201" y="1614"/>
                    <a:pt x="2201" y="1100"/>
                  </a:cubicBezTo>
                  <a:cubicBezTo>
                    <a:pt x="2201" y="493"/>
                    <a:pt x="1708" y="0"/>
                    <a:pt x="1101" y="0"/>
                  </a:cubicBezTo>
                  <a:cubicBezTo>
                    <a:pt x="493" y="0"/>
                    <a:pt x="0" y="493"/>
                    <a:pt x="0" y="1100"/>
                  </a:cubicBezTo>
                  <a:cubicBezTo>
                    <a:pt x="0" y="1614"/>
                    <a:pt x="352" y="2045"/>
                    <a:pt x="827" y="2167"/>
                  </a:cubicBezTo>
                  <a:lnTo>
                    <a:pt x="954" y="2325"/>
                  </a:lnTo>
                  <a:lnTo>
                    <a:pt x="1101" y="2508"/>
                  </a:lnTo>
                  <a:lnTo>
                    <a:pt x="1247" y="2325"/>
                  </a:lnTo>
                  <a:lnTo>
                    <a:pt x="1375" y="2167"/>
                  </a:lnTo>
                  <a:close/>
                </a:path>
              </a:pathLst>
            </a:custGeom>
            <a:solidFill>
              <a:srgbClr val="5B9BD5"/>
            </a:solidFill>
            <a:ln w="10" cap="flat" cmpd="sng">
              <a:solidFill>
                <a:schemeClr val="bg2"/>
              </a:solidFill>
              <a:bevel/>
              <a:headEnd/>
              <a:tailEnd/>
            </a:ln>
          </p:spPr>
          <p:txBody>
            <a:bodyPr/>
            <a:lstStyle/>
            <a:p>
              <a:endParaRPr lang="zh-CN" altLang="en-US" sz="1180"/>
            </a:p>
          </p:txBody>
        </p:sp>
        <p:sp>
          <p:nvSpPr>
            <p:cNvPr id="64" name="Oval 29"/>
            <p:cNvSpPr>
              <a:spLocks noChangeArrowheads="1"/>
            </p:cNvSpPr>
            <p:nvPr/>
          </p:nvSpPr>
          <p:spPr bwMode="auto">
            <a:xfrm>
              <a:off x="5478786" y="1354970"/>
              <a:ext cx="1099565" cy="1099565"/>
            </a:xfrm>
            <a:prstGeom prst="ellipse">
              <a:avLst/>
            </a:prstGeom>
            <a:solidFill>
              <a:schemeClr val="bg1"/>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49"/>
            </a:p>
          </p:txBody>
        </p:sp>
        <p:sp>
          <p:nvSpPr>
            <p:cNvPr id="69" name="TextBox 33"/>
            <p:cNvSpPr>
              <a:spLocks noChangeArrowheads="1"/>
            </p:cNvSpPr>
            <p:nvPr/>
          </p:nvSpPr>
          <p:spPr bwMode="auto">
            <a:xfrm>
              <a:off x="5476406" y="1754812"/>
              <a:ext cx="1112655" cy="32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99" dirty="0">
                  <a:latin typeface="微软雅黑" panose="020B0503020204020204" pitchFamily="34" charset="-122"/>
                  <a:ea typeface="微软雅黑" panose="020B0503020204020204" pitchFamily="34" charset="-122"/>
                  <a:sym typeface="微软雅黑" panose="020B0503020204020204" pitchFamily="34" charset="-122"/>
                </a:rPr>
                <a:t>交叉</a:t>
              </a:r>
              <a:endParaRPr lang="zh-CN" altLang="en-US" sz="1574" dirty="0"/>
            </a:p>
          </p:txBody>
        </p:sp>
      </p:grpSp>
      <p:grpSp>
        <p:nvGrpSpPr>
          <p:cNvPr id="5" name="组合 4">
            <a:extLst>
              <a:ext uri="{FF2B5EF4-FFF2-40B4-BE49-F238E27FC236}">
                <a16:creationId xmlns="" xmlns:a16="http://schemas.microsoft.com/office/drawing/2014/main" id="{FE2BDFAB-16E2-4B44-A687-5E183A3E8378}"/>
              </a:ext>
            </a:extLst>
          </p:cNvPr>
          <p:cNvGrpSpPr/>
          <p:nvPr/>
        </p:nvGrpSpPr>
        <p:grpSpPr>
          <a:xfrm>
            <a:off x="1701709" y="1328793"/>
            <a:ext cx="1248316" cy="1422057"/>
            <a:chOff x="2346690" y="1281190"/>
            <a:chExt cx="1248316" cy="1422057"/>
          </a:xfrm>
        </p:grpSpPr>
        <p:sp>
          <p:nvSpPr>
            <p:cNvPr id="43" name="Freeform 8"/>
            <p:cNvSpPr>
              <a:spLocks noChangeArrowheads="1"/>
            </p:cNvSpPr>
            <p:nvPr/>
          </p:nvSpPr>
          <p:spPr bwMode="auto">
            <a:xfrm>
              <a:off x="2346690" y="1281190"/>
              <a:ext cx="1248316" cy="1422057"/>
            </a:xfrm>
            <a:custGeom>
              <a:avLst/>
              <a:gdLst>
                <a:gd name="T0" fmla="*/ 2147483647 w 2201"/>
                <a:gd name="T1" fmla="*/ 2147483647 h 2508"/>
                <a:gd name="T2" fmla="*/ 2147483647 w 2201"/>
                <a:gd name="T3" fmla="*/ 2147483647 h 2508"/>
                <a:gd name="T4" fmla="*/ 2147483647 w 2201"/>
                <a:gd name="T5" fmla="*/ 0 h 2508"/>
                <a:gd name="T6" fmla="*/ 0 w 2201"/>
                <a:gd name="T7" fmla="*/ 2147483647 h 2508"/>
                <a:gd name="T8" fmla="*/ 2147483647 w 2201"/>
                <a:gd name="T9" fmla="*/ 2147483647 h 2508"/>
                <a:gd name="T10" fmla="*/ 2147483647 w 2201"/>
                <a:gd name="T11" fmla="*/ 2147483647 h 2508"/>
                <a:gd name="T12" fmla="*/ 2147483647 w 2201"/>
                <a:gd name="T13" fmla="*/ 2147483647 h 2508"/>
                <a:gd name="T14" fmla="*/ 2147483647 w 2201"/>
                <a:gd name="T15" fmla="*/ 2147483647 h 2508"/>
                <a:gd name="T16" fmla="*/ 2147483647 w 2201"/>
                <a:gd name="T17" fmla="*/ 2147483647 h 250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01"/>
                <a:gd name="T28" fmla="*/ 0 h 2508"/>
                <a:gd name="T29" fmla="*/ 2201 w 2201"/>
                <a:gd name="T30" fmla="*/ 2508 h 250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01" h="2508">
                  <a:moveTo>
                    <a:pt x="1374" y="2167"/>
                  </a:moveTo>
                  <a:cubicBezTo>
                    <a:pt x="1849" y="2045"/>
                    <a:pt x="2201" y="1614"/>
                    <a:pt x="2201" y="1100"/>
                  </a:cubicBezTo>
                  <a:cubicBezTo>
                    <a:pt x="2201" y="493"/>
                    <a:pt x="1708" y="0"/>
                    <a:pt x="1100" y="0"/>
                  </a:cubicBezTo>
                  <a:cubicBezTo>
                    <a:pt x="493" y="0"/>
                    <a:pt x="0" y="493"/>
                    <a:pt x="0" y="1100"/>
                  </a:cubicBezTo>
                  <a:cubicBezTo>
                    <a:pt x="0" y="1614"/>
                    <a:pt x="351" y="2045"/>
                    <a:pt x="826" y="2167"/>
                  </a:cubicBezTo>
                  <a:lnTo>
                    <a:pt x="954" y="2325"/>
                  </a:lnTo>
                  <a:lnTo>
                    <a:pt x="1100" y="2508"/>
                  </a:lnTo>
                  <a:lnTo>
                    <a:pt x="1247" y="2325"/>
                  </a:lnTo>
                  <a:lnTo>
                    <a:pt x="1374" y="2167"/>
                  </a:lnTo>
                  <a:close/>
                </a:path>
              </a:pathLst>
            </a:custGeom>
            <a:solidFill>
              <a:srgbClr val="5B9BD5"/>
            </a:solidFill>
            <a:ln w="10" cap="flat" cmpd="sng">
              <a:solidFill>
                <a:schemeClr val="bg2"/>
              </a:solidFill>
              <a:bevel/>
              <a:headEnd/>
              <a:tailEnd/>
            </a:ln>
          </p:spPr>
          <p:txBody>
            <a:bodyPr/>
            <a:lstStyle/>
            <a:p>
              <a:endParaRPr lang="zh-CN" altLang="en-US" sz="1180"/>
            </a:p>
          </p:txBody>
        </p:sp>
        <p:sp>
          <p:nvSpPr>
            <p:cNvPr id="44" name="Oval 9"/>
            <p:cNvSpPr>
              <a:spLocks noChangeArrowheads="1"/>
            </p:cNvSpPr>
            <p:nvPr/>
          </p:nvSpPr>
          <p:spPr bwMode="auto">
            <a:xfrm>
              <a:off x="2420473" y="1354970"/>
              <a:ext cx="1100755" cy="1099565"/>
            </a:xfrm>
            <a:prstGeom prst="ellipse">
              <a:avLst/>
            </a:prstGeom>
            <a:solidFill>
              <a:schemeClr val="bg1"/>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49"/>
            </a:p>
          </p:txBody>
        </p:sp>
        <p:sp>
          <p:nvSpPr>
            <p:cNvPr id="70" name="TextBox 34"/>
            <p:cNvSpPr>
              <a:spLocks noChangeArrowheads="1"/>
            </p:cNvSpPr>
            <p:nvPr/>
          </p:nvSpPr>
          <p:spPr bwMode="auto">
            <a:xfrm>
              <a:off x="2420473" y="1644537"/>
              <a:ext cx="1112655" cy="553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99" dirty="0">
                  <a:latin typeface="微软雅黑" panose="020B0503020204020204" pitchFamily="34" charset="-122"/>
                  <a:ea typeface="微软雅黑" panose="020B0503020204020204" pitchFamily="34" charset="-122"/>
                  <a:sym typeface="微软雅黑" panose="020B0503020204020204" pitchFamily="34" charset="-122"/>
                </a:rPr>
                <a:t>适应度函数的确定</a:t>
              </a:r>
              <a:endParaRPr lang="zh-CN" altLang="en-US" sz="1574" dirty="0"/>
            </a:p>
          </p:txBody>
        </p:sp>
      </p:grpSp>
      <p:grpSp>
        <p:nvGrpSpPr>
          <p:cNvPr id="76" name="组合 75"/>
          <p:cNvGrpSpPr/>
          <p:nvPr/>
        </p:nvGrpSpPr>
        <p:grpSpPr>
          <a:xfrm>
            <a:off x="460535" y="3032878"/>
            <a:ext cx="1247125" cy="1422057"/>
            <a:chOff x="798494" y="3051917"/>
            <a:chExt cx="1247125" cy="1422057"/>
          </a:xfrm>
        </p:grpSpPr>
        <p:grpSp>
          <p:nvGrpSpPr>
            <p:cNvPr id="77" name="组合 76"/>
            <p:cNvGrpSpPr/>
            <p:nvPr/>
          </p:nvGrpSpPr>
          <p:grpSpPr>
            <a:xfrm>
              <a:off x="798494" y="3051917"/>
              <a:ext cx="1247125" cy="1422057"/>
              <a:chOff x="798494" y="3051917"/>
              <a:chExt cx="1247125" cy="1422057"/>
            </a:xfrm>
          </p:grpSpPr>
          <p:sp>
            <p:nvSpPr>
              <p:cNvPr id="79" name="Freeform 6"/>
              <p:cNvSpPr>
                <a:spLocks noChangeArrowheads="1"/>
              </p:cNvSpPr>
              <p:nvPr/>
            </p:nvSpPr>
            <p:spPr bwMode="auto">
              <a:xfrm>
                <a:off x="798494" y="3051917"/>
                <a:ext cx="1247125" cy="1422057"/>
              </a:xfrm>
              <a:custGeom>
                <a:avLst/>
                <a:gdLst>
                  <a:gd name="T0" fmla="*/ 2147483647 w 2201"/>
                  <a:gd name="T1" fmla="*/ 2147483647 h 2508"/>
                  <a:gd name="T2" fmla="*/ 2147483647 w 2201"/>
                  <a:gd name="T3" fmla="*/ 2147483647 h 2508"/>
                  <a:gd name="T4" fmla="*/ 2147483647 w 2201"/>
                  <a:gd name="T5" fmla="*/ 2147483647 h 2508"/>
                  <a:gd name="T6" fmla="*/ 0 w 2201"/>
                  <a:gd name="T7" fmla="*/ 2147483647 h 2508"/>
                  <a:gd name="T8" fmla="*/ 2147483647 w 2201"/>
                  <a:gd name="T9" fmla="*/ 2147483647 h 2508"/>
                  <a:gd name="T10" fmla="*/ 2147483647 w 2201"/>
                  <a:gd name="T11" fmla="*/ 2147483647 h 2508"/>
                  <a:gd name="T12" fmla="*/ 2147483647 w 2201"/>
                  <a:gd name="T13" fmla="*/ 0 h 2508"/>
                  <a:gd name="T14" fmla="*/ 2147483647 w 2201"/>
                  <a:gd name="T15" fmla="*/ 2147483647 h 2508"/>
                  <a:gd name="T16" fmla="*/ 2147483647 w 2201"/>
                  <a:gd name="T17" fmla="*/ 2147483647 h 250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01"/>
                  <a:gd name="T28" fmla="*/ 0 h 2508"/>
                  <a:gd name="T29" fmla="*/ 2201 w 2201"/>
                  <a:gd name="T30" fmla="*/ 2508 h 250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01" h="2508">
                    <a:moveTo>
                      <a:pt x="1375" y="342"/>
                    </a:moveTo>
                    <a:cubicBezTo>
                      <a:pt x="1850" y="464"/>
                      <a:pt x="2201" y="895"/>
                      <a:pt x="2201" y="1408"/>
                    </a:cubicBezTo>
                    <a:cubicBezTo>
                      <a:pt x="2201" y="2015"/>
                      <a:pt x="1708" y="2508"/>
                      <a:pt x="1100" y="2508"/>
                    </a:cubicBezTo>
                    <a:cubicBezTo>
                      <a:pt x="493" y="2508"/>
                      <a:pt x="0" y="2015"/>
                      <a:pt x="0" y="1408"/>
                    </a:cubicBezTo>
                    <a:cubicBezTo>
                      <a:pt x="0" y="895"/>
                      <a:pt x="351" y="464"/>
                      <a:pt x="826" y="342"/>
                    </a:cubicBezTo>
                    <a:lnTo>
                      <a:pt x="954" y="183"/>
                    </a:lnTo>
                    <a:lnTo>
                      <a:pt x="1100" y="0"/>
                    </a:lnTo>
                    <a:lnTo>
                      <a:pt x="1247" y="183"/>
                    </a:lnTo>
                    <a:lnTo>
                      <a:pt x="1375" y="342"/>
                    </a:lnTo>
                    <a:close/>
                  </a:path>
                </a:pathLst>
              </a:custGeom>
              <a:solidFill>
                <a:srgbClr val="ED7D31"/>
              </a:solidFill>
              <a:ln>
                <a:noFill/>
              </a:ln>
            </p:spPr>
            <p:txBody>
              <a:bodyPr/>
              <a:lstStyle/>
              <a:p>
                <a:endParaRPr lang="zh-CN" altLang="en-US" sz="1180"/>
              </a:p>
            </p:txBody>
          </p:sp>
          <p:sp>
            <p:nvSpPr>
              <p:cNvPr id="80" name="Oval 11"/>
              <p:cNvSpPr>
                <a:spLocks noChangeArrowheads="1"/>
              </p:cNvSpPr>
              <p:nvPr/>
            </p:nvSpPr>
            <p:spPr bwMode="auto">
              <a:xfrm>
                <a:off x="872273" y="3300628"/>
                <a:ext cx="1099565" cy="1099565"/>
              </a:xfrm>
              <a:prstGeom prst="ellipse">
                <a:avLst/>
              </a:prstGeom>
              <a:solidFill>
                <a:schemeClr val="bg1"/>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49"/>
              </a:p>
            </p:txBody>
          </p:sp>
        </p:grpSp>
        <p:sp>
          <p:nvSpPr>
            <p:cNvPr id="78" name="TextBox 30"/>
            <p:cNvSpPr>
              <a:spLocks noChangeArrowheads="1"/>
            </p:cNvSpPr>
            <p:nvPr/>
          </p:nvSpPr>
          <p:spPr bwMode="auto">
            <a:xfrm>
              <a:off x="989488" y="3573539"/>
              <a:ext cx="865133" cy="553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99" dirty="0">
                  <a:latin typeface="微软雅黑" panose="020B0503020204020204" pitchFamily="34" charset="-122"/>
                  <a:ea typeface="微软雅黑" panose="020B0503020204020204" pitchFamily="34" charset="-122"/>
                  <a:sym typeface="微软雅黑" panose="020B0503020204020204" pitchFamily="34" charset="-122"/>
                </a:rPr>
                <a:t>编码和解码</a:t>
              </a:r>
              <a:endParaRPr lang="zh-CN" altLang="en-US" sz="1574" dirty="0"/>
            </a:p>
          </p:txBody>
        </p:sp>
      </p:grpSp>
      <p:grpSp>
        <p:nvGrpSpPr>
          <p:cNvPr id="81" name="组合 80">
            <a:extLst>
              <a:ext uri="{FF2B5EF4-FFF2-40B4-BE49-F238E27FC236}">
                <a16:creationId xmlns="" xmlns:a16="http://schemas.microsoft.com/office/drawing/2014/main" id="{C3162AE2-5410-1044-B440-C7C41416317B}"/>
              </a:ext>
            </a:extLst>
          </p:cNvPr>
          <p:cNvGrpSpPr/>
          <p:nvPr/>
        </p:nvGrpSpPr>
        <p:grpSpPr>
          <a:xfrm>
            <a:off x="6664029" y="1345449"/>
            <a:ext cx="1247125" cy="1422057"/>
            <a:chOff x="5405006" y="1281190"/>
            <a:chExt cx="1247125" cy="1422057"/>
          </a:xfrm>
        </p:grpSpPr>
        <p:sp>
          <p:nvSpPr>
            <p:cNvPr id="82" name="Freeform 28">
              <a:extLst>
                <a:ext uri="{FF2B5EF4-FFF2-40B4-BE49-F238E27FC236}">
                  <a16:creationId xmlns="" xmlns:a16="http://schemas.microsoft.com/office/drawing/2014/main" id="{2ECFCD64-FFE1-0946-8966-5B8AB08E4DE7}"/>
                </a:ext>
              </a:extLst>
            </p:cNvPr>
            <p:cNvSpPr>
              <a:spLocks noChangeArrowheads="1"/>
            </p:cNvSpPr>
            <p:nvPr/>
          </p:nvSpPr>
          <p:spPr bwMode="auto">
            <a:xfrm>
              <a:off x="5405006" y="1281190"/>
              <a:ext cx="1247125" cy="1422057"/>
            </a:xfrm>
            <a:custGeom>
              <a:avLst/>
              <a:gdLst>
                <a:gd name="T0" fmla="*/ 2147483647 w 2201"/>
                <a:gd name="T1" fmla="*/ 2147483647 h 2508"/>
                <a:gd name="T2" fmla="*/ 2147483647 w 2201"/>
                <a:gd name="T3" fmla="*/ 2147483647 h 2508"/>
                <a:gd name="T4" fmla="*/ 2147483647 w 2201"/>
                <a:gd name="T5" fmla="*/ 0 h 2508"/>
                <a:gd name="T6" fmla="*/ 0 w 2201"/>
                <a:gd name="T7" fmla="*/ 2147483647 h 2508"/>
                <a:gd name="T8" fmla="*/ 2147483647 w 2201"/>
                <a:gd name="T9" fmla="*/ 2147483647 h 2508"/>
                <a:gd name="T10" fmla="*/ 2147483647 w 2201"/>
                <a:gd name="T11" fmla="*/ 2147483647 h 2508"/>
                <a:gd name="T12" fmla="*/ 2147483647 w 2201"/>
                <a:gd name="T13" fmla="*/ 2147483647 h 2508"/>
                <a:gd name="T14" fmla="*/ 2147483647 w 2201"/>
                <a:gd name="T15" fmla="*/ 2147483647 h 2508"/>
                <a:gd name="T16" fmla="*/ 2147483647 w 2201"/>
                <a:gd name="T17" fmla="*/ 2147483647 h 250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01"/>
                <a:gd name="T28" fmla="*/ 0 h 2508"/>
                <a:gd name="T29" fmla="*/ 2201 w 2201"/>
                <a:gd name="T30" fmla="*/ 2508 h 250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01" h="2508">
                  <a:moveTo>
                    <a:pt x="1375" y="2167"/>
                  </a:moveTo>
                  <a:cubicBezTo>
                    <a:pt x="1850" y="2045"/>
                    <a:pt x="2201" y="1614"/>
                    <a:pt x="2201" y="1100"/>
                  </a:cubicBezTo>
                  <a:cubicBezTo>
                    <a:pt x="2201" y="493"/>
                    <a:pt x="1708" y="0"/>
                    <a:pt x="1101" y="0"/>
                  </a:cubicBezTo>
                  <a:cubicBezTo>
                    <a:pt x="493" y="0"/>
                    <a:pt x="0" y="493"/>
                    <a:pt x="0" y="1100"/>
                  </a:cubicBezTo>
                  <a:cubicBezTo>
                    <a:pt x="0" y="1614"/>
                    <a:pt x="352" y="2045"/>
                    <a:pt x="827" y="2167"/>
                  </a:cubicBezTo>
                  <a:lnTo>
                    <a:pt x="954" y="2325"/>
                  </a:lnTo>
                  <a:lnTo>
                    <a:pt x="1101" y="2508"/>
                  </a:lnTo>
                  <a:lnTo>
                    <a:pt x="1247" y="2325"/>
                  </a:lnTo>
                  <a:lnTo>
                    <a:pt x="1375" y="2167"/>
                  </a:lnTo>
                  <a:close/>
                </a:path>
              </a:pathLst>
            </a:custGeom>
            <a:solidFill>
              <a:srgbClr val="5B9BD5"/>
            </a:solidFill>
            <a:ln w="10" cap="flat" cmpd="sng">
              <a:solidFill>
                <a:schemeClr val="bg2"/>
              </a:solidFill>
              <a:bevel/>
              <a:headEnd/>
              <a:tailEnd/>
            </a:ln>
          </p:spPr>
          <p:txBody>
            <a:bodyPr/>
            <a:lstStyle/>
            <a:p>
              <a:endParaRPr lang="zh-CN" altLang="en-US" sz="1180"/>
            </a:p>
          </p:txBody>
        </p:sp>
        <p:sp>
          <p:nvSpPr>
            <p:cNvPr id="83" name="Oval 29">
              <a:extLst>
                <a:ext uri="{FF2B5EF4-FFF2-40B4-BE49-F238E27FC236}">
                  <a16:creationId xmlns="" xmlns:a16="http://schemas.microsoft.com/office/drawing/2014/main" id="{3CB7808C-321A-B843-9AB8-29EC047EA9E5}"/>
                </a:ext>
              </a:extLst>
            </p:cNvPr>
            <p:cNvSpPr>
              <a:spLocks noChangeArrowheads="1"/>
            </p:cNvSpPr>
            <p:nvPr/>
          </p:nvSpPr>
          <p:spPr bwMode="auto">
            <a:xfrm>
              <a:off x="5478786" y="1354970"/>
              <a:ext cx="1099565" cy="1099565"/>
            </a:xfrm>
            <a:prstGeom prst="ellipse">
              <a:avLst/>
            </a:prstGeom>
            <a:solidFill>
              <a:schemeClr val="bg1"/>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49"/>
            </a:p>
          </p:txBody>
        </p:sp>
        <p:sp>
          <p:nvSpPr>
            <p:cNvPr id="84" name="TextBox 33">
              <a:extLst>
                <a:ext uri="{FF2B5EF4-FFF2-40B4-BE49-F238E27FC236}">
                  <a16:creationId xmlns="" xmlns:a16="http://schemas.microsoft.com/office/drawing/2014/main" id="{42B8654C-2AD1-5F42-B539-007444AFD1B7}"/>
                </a:ext>
              </a:extLst>
            </p:cNvPr>
            <p:cNvSpPr>
              <a:spLocks noChangeArrowheads="1"/>
            </p:cNvSpPr>
            <p:nvPr/>
          </p:nvSpPr>
          <p:spPr bwMode="auto">
            <a:xfrm>
              <a:off x="5502586" y="1657705"/>
              <a:ext cx="1112655" cy="553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99" dirty="0">
                  <a:latin typeface="微软雅黑" panose="020B0503020204020204" pitchFamily="34" charset="-122"/>
                  <a:ea typeface="微软雅黑" panose="020B0503020204020204" pitchFamily="34" charset="-122"/>
                </a:rPr>
                <a:t>模拟退火算法</a:t>
              </a:r>
            </a:p>
          </p:txBody>
        </p:sp>
      </p:grpSp>
      <p:grpSp>
        <p:nvGrpSpPr>
          <p:cNvPr id="14" name="组合 13">
            <a:extLst>
              <a:ext uri="{FF2B5EF4-FFF2-40B4-BE49-F238E27FC236}">
                <a16:creationId xmlns="" xmlns:a16="http://schemas.microsoft.com/office/drawing/2014/main" id="{A05409BB-BAD1-7D4C-B205-B87DDF5A331C}"/>
              </a:ext>
            </a:extLst>
          </p:cNvPr>
          <p:cNvGrpSpPr/>
          <p:nvPr/>
        </p:nvGrpSpPr>
        <p:grpSpPr>
          <a:xfrm>
            <a:off x="460534" y="2760043"/>
            <a:ext cx="7677625" cy="180888"/>
            <a:chOff x="460534" y="2760043"/>
            <a:chExt cx="7677625" cy="180888"/>
          </a:xfrm>
        </p:grpSpPr>
        <p:sp>
          <p:nvSpPr>
            <p:cNvPr id="65" name="Line 14"/>
            <p:cNvSpPr>
              <a:spLocks noChangeShapeType="1"/>
            </p:cNvSpPr>
            <p:nvPr/>
          </p:nvSpPr>
          <p:spPr bwMode="auto">
            <a:xfrm>
              <a:off x="460534" y="2843668"/>
              <a:ext cx="7677625" cy="10388"/>
            </a:xfrm>
            <a:prstGeom prst="line">
              <a:avLst/>
            </a:prstGeom>
            <a:noFill/>
            <a:ln w="38100">
              <a:solidFill>
                <a:srgbClr val="5B9BD5"/>
              </a:solidFill>
              <a:bevel/>
              <a:headEnd/>
              <a:tailEnd/>
            </a:ln>
            <a:extLst>
              <a:ext uri="{909E8E84-426E-40DD-AFC4-6F175D3DCCD1}">
                <a14:hiddenFill xmlns:a14="http://schemas.microsoft.com/office/drawing/2010/main">
                  <a:noFill/>
                </a14:hiddenFill>
              </a:ext>
            </a:extLst>
          </p:spPr>
          <p:txBody>
            <a:bodyPr/>
            <a:lstStyle/>
            <a:p>
              <a:endParaRPr lang="zh-CN" altLang="en-US" sz="1180"/>
            </a:p>
          </p:txBody>
        </p:sp>
        <p:grpSp>
          <p:nvGrpSpPr>
            <p:cNvPr id="12" name="组合 11">
              <a:extLst>
                <a:ext uri="{FF2B5EF4-FFF2-40B4-BE49-F238E27FC236}">
                  <a16:creationId xmlns="" xmlns:a16="http://schemas.microsoft.com/office/drawing/2014/main" id="{D081FDC7-44E6-7A42-A28E-25CADFC81C7C}"/>
                </a:ext>
              </a:extLst>
            </p:cNvPr>
            <p:cNvGrpSpPr/>
            <p:nvPr/>
          </p:nvGrpSpPr>
          <p:grpSpPr>
            <a:xfrm>
              <a:off x="5961925" y="2783850"/>
              <a:ext cx="155891" cy="157081"/>
              <a:chOff x="7501795" y="2769887"/>
              <a:chExt cx="155891" cy="157081"/>
            </a:xfrm>
          </p:grpSpPr>
          <p:sp>
            <p:nvSpPr>
              <p:cNvPr id="61" name="Oval 26"/>
              <p:cNvSpPr>
                <a:spLocks noChangeArrowheads="1"/>
              </p:cNvSpPr>
              <p:nvPr/>
            </p:nvSpPr>
            <p:spPr bwMode="auto">
              <a:xfrm>
                <a:off x="7501795" y="2769887"/>
                <a:ext cx="155891" cy="157081"/>
              </a:xfrm>
              <a:prstGeom prst="ellipse">
                <a:avLst/>
              </a:prstGeom>
              <a:solidFill>
                <a:srgbClr val="ED7D31"/>
              </a:solidFill>
              <a:ln w="10">
                <a:noFill/>
                <a:bevel/>
                <a:headEnd/>
                <a:tailEnd/>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49"/>
              </a:p>
            </p:txBody>
          </p:sp>
          <p:sp>
            <p:nvSpPr>
              <p:cNvPr id="62" name="Oval 27"/>
              <p:cNvSpPr>
                <a:spLocks noChangeArrowheads="1"/>
              </p:cNvSpPr>
              <p:nvPr/>
            </p:nvSpPr>
            <p:spPr bwMode="auto">
              <a:xfrm>
                <a:off x="7536304" y="2804397"/>
                <a:ext cx="86870" cy="88060"/>
              </a:xfrm>
              <a:prstGeom prst="ellipse">
                <a:avLst/>
              </a:prstGeom>
              <a:solidFill>
                <a:schemeClr val="bg1"/>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49"/>
              </a:p>
            </p:txBody>
          </p:sp>
        </p:grpSp>
        <p:grpSp>
          <p:nvGrpSpPr>
            <p:cNvPr id="85" name="组合 84">
              <a:extLst>
                <a:ext uri="{FF2B5EF4-FFF2-40B4-BE49-F238E27FC236}">
                  <a16:creationId xmlns="" xmlns:a16="http://schemas.microsoft.com/office/drawing/2014/main" id="{C8B88EB8-AD55-C047-8E1A-5DEEB50FC9B8}"/>
                </a:ext>
              </a:extLst>
            </p:cNvPr>
            <p:cNvGrpSpPr/>
            <p:nvPr/>
          </p:nvGrpSpPr>
          <p:grpSpPr>
            <a:xfrm>
              <a:off x="7219760" y="2783850"/>
              <a:ext cx="155891" cy="157081"/>
              <a:chOff x="5961928" y="2769887"/>
              <a:chExt cx="155891" cy="157081"/>
            </a:xfrm>
          </p:grpSpPr>
          <p:sp>
            <p:nvSpPr>
              <p:cNvPr id="86" name="Oval 23">
                <a:extLst>
                  <a:ext uri="{FF2B5EF4-FFF2-40B4-BE49-F238E27FC236}">
                    <a16:creationId xmlns="" xmlns:a16="http://schemas.microsoft.com/office/drawing/2014/main" id="{2ABA72DE-3260-4D46-9235-E54B81D64523}"/>
                  </a:ext>
                </a:extLst>
              </p:cNvPr>
              <p:cNvSpPr>
                <a:spLocks noChangeArrowheads="1"/>
              </p:cNvSpPr>
              <p:nvPr/>
            </p:nvSpPr>
            <p:spPr bwMode="auto">
              <a:xfrm>
                <a:off x="5961928" y="2769887"/>
                <a:ext cx="155891" cy="157081"/>
              </a:xfrm>
              <a:prstGeom prst="ellipse">
                <a:avLst/>
              </a:prstGeom>
              <a:solidFill>
                <a:srgbClr val="5B9BD5"/>
              </a:solidFill>
              <a:ln w="10">
                <a:noFill/>
                <a:bevel/>
                <a:headEnd/>
                <a:tailEnd/>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49"/>
              </a:p>
            </p:txBody>
          </p:sp>
          <p:sp>
            <p:nvSpPr>
              <p:cNvPr id="87" name="Oval 24">
                <a:extLst>
                  <a:ext uri="{FF2B5EF4-FFF2-40B4-BE49-F238E27FC236}">
                    <a16:creationId xmlns="" xmlns:a16="http://schemas.microsoft.com/office/drawing/2014/main" id="{0C7145CD-7BD2-0741-B387-4E27341EBD07}"/>
                  </a:ext>
                </a:extLst>
              </p:cNvPr>
              <p:cNvSpPr>
                <a:spLocks noChangeArrowheads="1"/>
              </p:cNvSpPr>
              <p:nvPr/>
            </p:nvSpPr>
            <p:spPr bwMode="auto">
              <a:xfrm>
                <a:off x="5996437" y="2804397"/>
                <a:ext cx="86870" cy="88060"/>
              </a:xfrm>
              <a:prstGeom prst="ellipse">
                <a:avLst/>
              </a:prstGeom>
              <a:solidFill>
                <a:schemeClr val="bg1"/>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49"/>
              </a:p>
            </p:txBody>
          </p:sp>
        </p:grpSp>
        <p:grpSp>
          <p:nvGrpSpPr>
            <p:cNvPr id="13" name="组合 12">
              <a:extLst>
                <a:ext uri="{FF2B5EF4-FFF2-40B4-BE49-F238E27FC236}">
                  <a16:creationId xmlns="" xmlns:a16="http://schemas.microsoft.com/office/drawing/2014/main" id="{A1BB44A9-D84E-5A48-ADDB-4A34BD9683E4}"/>
                </a:ext>
              </a:extLst>
            </p:cNvPr>
            <p:cNvGrpSpPr/>
            <p:nvPr/>
          </p:nvGrpSpPr>
          <p:grpSpPr>
            <a:xfrm>
              <a:off x="1005554" y="2765127"/>
              <a:ext cx="157081" cy="157081"/>
              <a:chOff x="961523" y="2233585"/>
              <a:chExt cx="157081" cy="157081"/>
            </a:xfrm>
          </p:grpSpPr>
          <p:sp>
            <p:nvSpPr>
              <p:cNvPr id="50" name="Oval 15"/>
              <p:cNvSpPr>
                <a:spLocks noChangeArrowheads="1"/>
              </p:cNvSpPr>
              <p:nvPr/>
            </p:nvSpPr>
            <p:spPr bwMode="auto">
              <a:xfrm>
                <a:off x="961523" y="2233585"/>
                <a:ext cx="157081" cy="157081"/>
              </a:xfrm>
              <a:prstGeom prst="ellipse">
                <a:avLst/>
              </a:prstGeom>
              <a:solidFill>
                <a:srgbClr val="ED7D31"/>
              </a:solidFill>
              <a:ln w="10">
                <a:noFill/>
                <a:bevel/>
                <a:headEnd/>
                <a:tailEnd/>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49"/>
              </a:p>
            </p:txBody>
          </p:sp>
          <p:sp>
            <p:nvSpPr>
              <p:cNvPr id="51" name="Oval 16"/>
              <p:cNvSpPr>
                <a:spLocks noChangeArrowheads="1"/>
              </p:cNvSpPr>
              <p:nvPr/>
            </p:nvSpPr>
            <p:spPr bwMode="auto">
              <a:xfrm>
                <a:off x="996034" y="2268096"/>
                <a:ext cx="88060" cy="88060"/>
              </a:xfrm>
              <a:prstGeom prst="ellipse">
                <a:avLst/>
              </a:prstGeom>
              <a:solidFill>
                <a:schemeClr val="bg1"/>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49"/>
              </a:p>
            </p:txBody>
          </p:sp>
        </p:grpSp>
        <p:grpSp>
          <p:nvGrpSpPr>
            <p:cNvPr id="9" name="组合 8">
              <a:extLst>
                <a:ext uri="{FF2B5EF4-FFF2-40B4-BE49-F238E27FC236}">
                  <a16:creationId xmlns="" xmlns:a16="http://schemas.microsoft.com/office/drawing/2014/main" id="{8E611903-46CD-E743-9E71-1C27B4528A57}"/>
                </a:ext>
              </a:extLst>
            </p:cNvPr>
            <p:cNvGrpSpPr/>
            <p:nvPr/>
          </p:nvGrpSpPr>
          <p:grpSpPr>
            <a:xfrm>
              <a:off x="2249699" y="2764806"/>
              <a:ext cx="155890" cy="157081"/>
              <a:chOff x="2895283" y="2769887"/>
              <a:chExt cx="155890" cy="157081"/>
            </a:xfrm>
          </p:grpSpPr>
          <p:sp>
            <p:nvSpPr>
              <p:cNvPr id="52" name="Oval 17"/>
              <p:cNvSpPr>
                <a:spLocks noChangeArrowheads="1"/>
              </p:cNvSpPr>
              <p:nvPr/>
            </p:nvSpPr>
            <p:spPr bwMode="auto">
              <a:xfrm>
                <a:off x="2895283" y="2769887"/>
                <a:ext cx="155890" cy="157081"/>
              </a:xfrm>
              <a:prstGeom prst="ellipse">
                <a:avLst/>
              </a:prstGeom>
              <a:solidFill>
                <a:srgbClr val="5B9BD5"/>
              </a:solidFill>
              <a:ln w="10">
                <a:noFill/>
                <a:bevel/>
                <a:headEnd/>
                <a:tailEnd/>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49"/>
              </a:p>
            </p:txBody>
          </p:sp>
          <p:sp>
            <p:nvSpPr>
              <p:cNvPr id="53" name="Oval 18"/>
              <p:cNvSpPr>
                <a:spLocks noChangeArrowheads="1"/>
              </p:cNvSpPr>
              <p:nvPr/>
            </p:nvSpPr>
            <p:spPr bwMode="auto">
              <a:xfrm>
                <a:off x="2929793" y="2804397"/>
                <a:ext cx="88060" cy="88060"/>
              </a:xfrm>
              <a:prstGeom prst="ellipse">
                <a:avLst/>
              </a:prstGeom>
              <a:solidFill>
                <a:schemeClr val="bg1"/>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49"/>
              </a:p>
            </p:txBody>
          </p:sp>
        </p:grpSp>
        <p:grpSp>
          <p:nvGrpSpPr>
            <p:cNvPr id="11" name="组合 10">
              <a:extLst>
                <a:ext uri="{FF2B5EF4-FFF2-40B4-BE49-F238E27FC236}">
                  <a16:creationId xmlns="" xmlns:a16="http://schemas.microsoft.com/office/drawing/2014/main" id="{96658CFD-35AE-CE49-98AC-984ED29D52AD}"/>
                </a:ext>
              </a:extLst>
            </p:cNvPr>
            <p:cNvGrpSpPr/>
            <p:nvPr/>
          </p:nvGrpSpPr>
          <p:grpSpPr>
            <a:xfrm>
              <a:off x="4749762" y="2771594"/>
              <a:ext cx="155891" cy="157081"/>
              <a:chOff x="5961928" y="2769887"/>
              <a:chExt cx="155891" cy="157081"/>
            </a:xfrm>
          </p:grpSpPr>
          <p:sp>
            <p:nvSpPr>
              <p:cNvPr id="58" name="Oval 23"/>
              <p:cNvSpPr>
                <a:spLocks noChangeArrowheads="1"/>
              </p:cNvSpPr>
              <p:nvPr/>
            </p:nvSpPr>
            <p:spPr bwMode="auto">
              <a:xfrm>
                <a:off x="5961928" y="2769887"/>
                <a:ext cx="155891" cy="157081"/>
              </a:xfrm>
              <a:prstGeom prst="ellipse">
                <a:avLst/>
              </a:prstGeom>
              <a:solidFill>
                <a:srgbClr val="5B9BD5"/>
              </a:solidFill>
              <a:ln w="10">
                <a:noFill/>
                <a:bevel/>
                <a:headEnd/>
                <a:tailEnd/>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49"/>
              </a:p>
            </p:txBody>
          </p:sp>
          <p:sp>
            <p:nvSpPr>
              <p:cNvPr id="59" name="Oval 24"/>
              <p:cNvSpPr>
                <a:spLocks noChangeArrowheads="1"/>
              </p:cNvSpPr>
              <p:nvPr/>
            </p:nvSpPr>
            <p:spPr bwMode="auto">
              <a:xfrm>
                <a:off x="5996437" y="2804397"/>
                <a:ext cx="86870" cy="88060"/>
              </a:xfrm>
              <a:prstGeom prst="ellipse">
                <a:avLst/>
              </a:prstGeom>
              <a:solidFill>
                <a:schemeClr val="bg1"/>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49"/>
              </a:p>
            </p:txBody>
          </p:sp>
        </p:grpSp>
        <p:grpSp>
          <p:nvGrpSpPr>
            <p:cNvPr id="10" name="组合 9">
              <a:extLst>
                <a:ext uri="{FF2B5EF4-FFF2-40B4-BE49-F238E27FC236}">
                  <a16:creationId xmlns="" xmlns:a16="http://schemas.microsoft.com/office/drawing/2014/main" id="{0AF92038-D462-5442-B080-F88C69DF4A5F}"/>
                </a:ext>
              </a:extLst>
            </p:cNvPr>
            <p:cNvGrpSpPr/>
            <p:nvPr/>
          </p:nvGrpSpPr>
          <p:grpSpPr>
            <a:xfrm>
              <a:off x="3502659" y="2760043"/>
              <a:ext cx="155890" cy="157081"/>
              <a:chOff x="4428010" y="2769887"/>
              <a:chExt cx="155890" cy="157081"/>
            </a:xfrm>
          </p:grpSpPr>
          <p:sp>
            <p:nvSpPr>
              <p:cNvPr id="55" name="Oval 20"/>
              <p:cNvSpPr>
                <a:spLocks noChangeArrowheads="1"/>
              </p:cNvSpPr>
              <p:nvPr/>
            </p:nvSpPr>
            <p:spPr bwMode="auto">
              <a:xfrm>
                <a:off x="4428010" y="2769887"/>
                <a:ext cx="155890" cy="157081"/>
              </a:xfrm>
              <a:prstGeom prst="ellipse">
                <a:avLst/>
              </a:prstGeom>
              <a:solidFill>
                <a:srgbClr val="ED7D31"/>
              </a:solidFill>
              <a:ln w="10">
                <a:noFill/>
                <a:bevel/>
                <a:headEnd/>
                <a:tailEnd/>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49"/>
              </a:p>
            </p:txBody>
          </p:sp>
          <p:sp>
            <p:nvSpPr>
              <p:cNvPr id="56" name="Oval 21"/>
              <p:cNvSpPr>
                <a:spLocks noChangeArrowheads="1"/>
              </p:cNvSpPr>
              <p:nvPr/>
            </p:nvSpPr>
            <p:spPr bwMode="auto">
              <a:xfrm>
                <a:off x="4462521" y="2804397"/>
                <a:ext cx="86871" cy="88060"/>
              </a:xfrm>
              <a:prstGeom prst="ellipse">
                <a:avLst/>
              </a:prstGeom>
              <a:solidFill>
                <a:schemeClr val="bg1"/>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49"/>
              </a:p>
            </p:txBody>
          </p:sp>
        </p:grpSp>
      </p:grpSp>
    </p:spTree>
    <p:extLst>
      <p:ext uri="{BB962C8B-B14F-4D97-AF65-F5344CB8AC3E}">
        <p14:creationId xmlns:p14="http://schemas.microsoft.com/office/powerpoint/2010/main" val="15431153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42" presetClass="entr" presetSubtype="0" fill="hold"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1000"/>
                                        <p:tgtEl>
                                          <p:spTgt spid="14"/>
                                        </p:tgtEl>
                                      </p:cBhvr>
                                    </p:animEffect>
                                    <p:anim calcmode="lin" valueType="num">
                                      <p:cBhvr>
                                        <p:cTn id="17" dur="1000" fill="hold"/>
                                        <p:tgtEl>
                                          <p:spTgt spid="14"/>
                                        </p:tgtEl>
                                        <p:attrNameLst>
                                          <p:attrName>ppt_x</p:attrName>
                                        </p:attrNameLst>
                                      </p:cBhvr>
                                      <p:tavLst>
                                        <p:tav tm="0">
                                          <p:val>
                                            <p:strVal val="#ppt_x"/>
                                          </p:val>
                                        </p:tav>
                                        <p:tav tm="100000">
                                          <p:val>
                                            <p:strVal val="#ppt_x"/>
                                          </p:val>
                                        </p:tav>
                                      </p:tavLst>
                                    </p:anim>
                                    <p:anim calcmode="lin" valueType="num">
                                      <p:cBhvr>
                                        <p:cTn id="18" dur="1000" fill="hold"/>
                                        <p:tgtEl>
                                          <p:spTgt spid="14"/>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76"/>
                                        </p:tgtEl>
                                        <p:attrNameLst>
                                          <p:attrName>style.visibility</p:attrName>
                                        </p:attrNameLst>
                                      </p:cBhvr>
                                      <p:to>
                                        <p:strVal val="visible"/>
                                      </p:to>
                                    </p:set>
                                    <p:animEffect transition="in" filter="fade">
                                      <p:cBhvr>
                                        <p:cTn id="21" dur="1000"/>
                                        <p:tgtEl>
                                          <p:spTgt spid="76"/>
                                        </p:tgtEl>
                                      </p:cBhvr>
                                    </p:animEffect>
                                    <p:anim calcmode="lin" valueType="num">
                                      <p:cBhvr>
                                        <p:cTn id="22" dur="1000" fill="hold"/>
                                        <p:tgtEl>
                                          <p:spTgt spid="76"/>
                                        </p:tgtEl>
                                        <p:attrNameLst>
                                          <p:attrName>ppt_x</p:attrName>
                                        </p:attrNameLst>
                                      </p:cBhvr>
                                      <p:tavLst>
                                        <p:tav tm="0">
                                          <p:val>
                                            <p:strVal val="#ppt_x"/>
                                          </p:val>
                                        </p:tav>
                                        <p:tav tm="100000">
                                          <p:val>
                                            <p:strVal val="#ppt_x"/>
                                          </p:val>
                                        </p:tav>
                                      </p:tavLst>
                                    </p:anim>
                                    <p:anim calcmode="lin" valueType="num">
                                      <p:cBhvr>
                                        <p:cTn id="23" dur="1000" fill="hold"/>
                                        <p:tgtEl>
                                          <p:spTgt spid="76"/>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anim calcmode="lin" valueType="num">
                                      <p:cBhvr>
                                        <p:cTn id="32" dur="1000" fill="hold"/>
                                        <p:tgtEl>
                                          <p:spTgt spid="6"/>
                                        </p:tgtEl>
                                        <p:attrNameLst>
                                          <p:attrName>ppt_x</p:attrName>
                                        </p:attrNameLst>
                                      </p:cBhvr>
                                      <p:tavLst>
                                        <p:tav tm="0">
                                          <p:val>
                                            <p:strVal val="#ppt_x"/>
                                          </p:val>
                                        </p:tav>
                                        <p:tav tm="100000">
                                          <p:val>
                                            <p:strVal val="#ppt_x"/>
                                          </p:val>
                                        </p:tav>
                                      </p:tavLst>
                                    </p:anim>
                                    <p:anim calcmode="lin" valueType="num">
                                      <p:cBhvr>
                                        <p:cTn id="33" dur="1000" fill="hold"/>
                                        <p:tgtEl>
                                          <p:spTgt spid="6"/>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1000"/>
                                        <p:tgtEl>
                                          <p:spTgt spid="7"/>
                                        </p:tgtEl>
                                      </p:cBhvr>
                                    </p:animEffect>
                                    <p:anim calcmode="lin" valueType="num">
                                      <p:cBhvr>
                                        <p:cTn id="37" dur="1000" fill="hold"/>
                                        <p:tgtEl>
                                          <p:spTgt spid="7"/>
                                        </p:tgtEl>
                                        <p:attrNameLst>
                                          <p:attrName>ppt_x</p:attrName>
                                        </p:attrNameLst>
                                      </p:cBhvr>
                                      <p:tavLst>
                                        <p:tav tm="0">
                                          <p:val>
                                            <p:strVal val="#ppt_x"/>
                                          </p:val>
                                        </p:tav>
                                        <p:tav tm="100000">
                                          <p:val>
                                            <p:strVal val="#ppt_x"/>
                                          </p:val>
                                        </p:tav>
                                      </p:tavLst>
                                    </p:anim>
                                    <p:anim calcmode="lin" valueType="num">
                                      <p:cBhvr>
                                        <p:cTn id="38" dur="1000" fill="hold"/>
                                        <p:tgtEl>
                                          <p:spTgt spid="7"/>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1000"/>
                                        <p:tgtEl>
                                          <p:spTgt spid="8"/>
                                        </p:tgtEl>
                                      </p:cBhvr>
                                    </p:animEffect>
                                    <p:anim calcmode="lin" valueType="num">
                                      <p:cBhvr>
                                        <p:cTn id="42" dur="1000" fill="hold"/>
                                        <p:tgtEl>
                                          <p:spTgt spid="8"/>
                                        </p:tgtEl>
                                        <p:attrNameLst>
                                          <p:attrName>ppt_x</p:attrName>
                                        </p:attrNameLst>
                                      </p:cBhvr>
                                      <p:tavLst>
                                        <p:tav tm="0">
                                          <p:val>
                                            <p:strVal val="#ppt_x"/>
                                          </p:val>
                                        </p:tav>
                                        <p:tav tm="100000">
                                          <p:val>
                                            <p:strVal val="#ppt_x"/>
                                          </p:val>
                                        </p:tav>
                                      </p:tavLst>
                                    </p:anim>
                                    <p:anim calcmode="lin" valueType="num">
                                      <p:cBhvr>
                                        <p:cTn id="43" dur="1000" fill="hold"/>
                                        <p:tgtEl>
                                          <p:spTgt spid="8"/>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81"/>
                                        </p:tgtEl>
                                        <p:attrNameLst>
                                          <p:attrName>style.visibility</p:attrName>
                                        </p:attrNameLst>
                                      </p:cBhvr>
                                      <p:to>
                                        <p:strVal val="visible"/>
                                      </p:to>
                                    </p:set>
                                    <p:animEffect transition="in" filter="fade">
                                      <p:cBhvr>
                                        <p:cTn id="46" dur="1000"/>
                                        <p:tgtEl>
                                          <p:spTgt spid="81"/>
                                        </p:tgtEl>
                                      </p:cBhvr>
                                    </p:animEffect>
                                    <p:anim calcmode="lin" valueType="num">
                                      <p:cBhvr>
                                        <p:cTn id="47" dur="1000" fill="hold"/>
                                        <p:tgtEl>
                                          <p:spTgt spid="81"/>
                                        </p:tgtEl>
                                        <p:attrNameLst>
                                          <p:attrName>ppt_x</p:attrName>
                                        </p:attrNameLst>
                                      </p:cBhvr>
                                      <p:tavLst>
                                        <p:tav tm="0">
                                          <p:val>
                                            <p:strVal val="#ppt_x"/>
                                          </p:val>
                                        </p:tav>
                                        <p:tav tm="100000">
                                          <p:val>
                                            <p:strVal val="#ppt_x"/>
                                          </p:val>
                                        </p:tav>
                                      </p:tavLst>
                                    </p:anim>
                                    <p:anim calcmode="lin" valueType="num">
                                      <p:cBhvr>
                                        <p:cTn id="48" dur="1000" fill="hold"/>
                                        <p:tgtEl>
                                          <p:spTgt spid="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第一PPT，www.1ppt.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418</TotalTime>
  <Words>3534</Words>
  <Application>Microsoft Macintosh PowerPoint</Application>
  <PresentationFormat>全屏显示(16:9)</PresentationFormat>
  <Paragraphs>351</Paragraphs>
  <Slides>39</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39</vt:i4>
      </vt:variant>
    </vt:vector>
  </HeadingPairs>
  <TitlesOfParts>
    <vt:vector size="53" baseType="lpstr">
      <vt:lpstr>Calibri</vt:lpstr>
      <vt:lpstr>Calibri Light</vt:lpstr>
      <vt:lpstr>Cambria Math</vt:lpstr>
      <vt:lpstr>Century Schoolbook</vt:lpstr>
      <vt:lpstr>Impact</vt:lpstr>
      <vt:lpstr>Microsoft YaHei</vt:lpstr>
      <vt:lpstr>Microsoft YaHei Light</vt:lpstr>
      <vt:lpstr>Times New Roman</vt:lpstr>
      <vt:lpstr>UKIJ Qolyazma</vt:lpstr>
      <vt:lpstr>Wingdings</vt:lpstr>
      <vt:lpstr>宋体</vt:lpstr>
      <vt:lpstr>微软雅黑</vt:lpstr>
      <vt:lpstr>Arial</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About algorithms:</vt:lpstr>
      <vt:lpstr>忙碌搜索算法（临时给我们的算法起的名字。。。）</vt:lpstr>
      <vt:lpstr>大家都玩过游戏，但是你们知道吗 ——游戏的设计也基于数学模型</vt:lpstr>
      <vt:lpstr>你们玩过2048吗</vt:lpstr>
      <vt:lpstr>How to apply FSM in our problem.</vt:lpstr>
      <vt:lpstr>状态图（为了方便人们的理解，我并没有将其画成严格的状态图，反而有点像程序框图）</vt:lpstr>
      <vt:lpstr>通过画图思考得到了问题的核心</vt:lpstr>
      <vt:lpstr>这里我们进行了一系列分析：</vt:lpstr>
      <vt:lpstr>Things are getting easy now:</vt:lpstr>
      <vt:lpstr>Program！ 以第三组数据为例  New method: - 没有hyper-parameter - 393件数 - 7000微妙（0.007秒）  Old method: - 有hyper-parameter  - 200左右件数 - 20秒+ (CPU: 2.2 GHz Intel Core i7) </vt:lpstr>
      <vt:lpstr>对于单工序故障的问题</vt:lpstr>
      <vt:lpstr>All finished in less than 0.038s.</vt:lpstr>
      <vt:lpstr>PowerPoint 演示文稿</vt:lpstr>
      <vt:lpstr>Still the same approach</vt:lpstr>
      <vt:lpstr>PowerPoint 演示文稿</vt:lpstr>
      <vt:lpstr>Method 1: Simplicity is kind of beauty.</vt:lpstr>
      <vt:lpstr>PowerPoint 演示文稿</vt:lpstr>
      <vt:lpstr>Method 1 is better than method 2</vt:lpstr>
      <vt:lpstr>PowerPoint 演示文稿</vt:lpstr>
      <vt:lpstr>优点</vt:lpstr>
      <vt:lpstr>缺点</vt:lpstr>
      <vt:lpstr>PowerPoint 演示文稿</vt:lpstr>
      <vt:lpstr>年轻模法师的建议：</vt:lpstr>
      <vt:lpstr>PowerPoint 演示文稿</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cp:lastModifiedBy>Microsoft Office User</cp:lastModifiedBy>
  <cp:revision>44</cp:revision>
  <dcterms:created xsi:type="dcterms:W3CDTF">2016-11-26T06:01:43Z</dcterms:created>
  <dcterms:modified xsi:type="dcterms:W3CDTF">2018-11-28T13:02:10Z</dcterms:modified>
</cp:coreProperties>
</file>