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1647543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891738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222324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589B2-6934-4E05-84FF-09678E8D577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04227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D589B2-6934-4E05-84FF-09678E8D577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77919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589B2-6934-4E05-84FF-09678E8D5775}"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07523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589B2-6934-4E05-84FF-09678E8D5775}"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102936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589B2-6934-4E05-84FF-09678E8D5775}"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6450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589B2-6934-4E05-84FF-09678E8D5775}"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897026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D589B2-6934-4E05-84FF-09678E8D5775}"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142361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D589B2-6934-4E05-84FF-09678E8D5775}"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620E0B-11D4-46D6-9D0C-FFD9B5878CA9}" type="slidenum">
              <a:rPr lang="en-US" smtClean="0"/>
              <a:t>‹#›</a:t>
            </a:fld>
            <a:endParaRPr lang="en-US"/>
          </a:p>
        </p:txBody>
      </p:sp>
    </p:spTree>
    <p:extLst>
      <p:ext uri="{BB962C8B-B14F-4D97-AF65-F5344CB8AC3E}">
        <p14:creationId xmlns:p14="http://schemas.microsoft.com/office/powerpoint/2010/main" val="3432210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589B2-6934-4E05-84FF-09678E8D5775}" type="datetimeFigureOut">
              <a:rPr lang="en-US" smtClean="0"/>
              <a:t>4/18/2022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620E0B-11D4-46D6-9D0C-FFD9B5878CA9}" type="slidenum">
              <a:rPr lang="en-US" smtClean="0"/>
              <a:t>‹#›</a:t>
            </a:fld>
            <a:endParaRPr lang="en-US"/>
          </a:p>
        </p:txBody>
      </p:sp>
    </p:spTree>
    <p:extLst>
      <p:ext uri="{BB962C8B-B14F-4D97-AF65-F5344CB8AC3E}">
        <p14:creationId xmlns:p14="http://schemas.microsoft.com/office/powerpoint/2010/main" val="559892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lstStyle/>
          <a:p>
            <a:r>
              <a:rPr lang="en-US" b="1" dirty="0" smtClean="0"/>
              <a:t>Introduction to Power </a:t>
            </a:r>
            <a:r>
              <a:rPr lang="en-US" b="1" dirty="0" smtClean="0"/>
              <a:t>BI-DAX</a:t>
            </a:r>
            <a:endParaRPr lang="en-US" b="1" dirty="0"/>
          </a:p>
        </p:txBody>
      </p:sp>
      <p:sp>
        <p:nvSpPr>
          <p:cNvPr id="3" name="Subtitle 2"/>
          <p:cNvSpPr>
            <a:spLocks noGrp="1"/>
          </p:cNvSpPr>
          <p:nvPr>
            <p:ph type="subTitle" idx="1"/>
          </p:nvPr>
        </p:nvSpPr>
        <p:spPr/>
        <p:txBody>
          <a:bodyPr anchor="ctr">
            <a:normAutofit/>
          </a:bodyPr>
          <a:lstStyle/>
          <a:p>
            <a:r>
              <a:rPr lang="en-US" sz="2800" dirty="0" err="1" smtClean="0"/>
              <a:t>Ekarat</a:t>
            </a:r>
            <a:r>
              <a:rPr lang="en-US" sz="2800" dirty="0" smtClean="0"/>
              <a:t> </a:t>
            </a:r>
            <a:r>
              <a:rPr lang="en-US" sz="2800" dirty="0" err="1" smtClean="0"/>
              <a:t>Rattagan</a:t>
            </a:r>
            <a:endParaRPr lang="en-US" sz="2800" dirty="0" smtClean="0"/>
          </a:p>
          <a:p>
            <a:r>
              <a:rPr lang="en-US" sz="2800" dirty="0" smtClean="0"/>
              <a:t>DADS, NIDA</a:t>
            </a:r>
            <a:endParaRPr lang="en-US" sz="2800" dirty="0"/>
          </a:p>
        </p:txBody>
      </p:sp>
      <p:sp>
        <p:nvSpPr>
          <p:cNvPr id="4" name="Rectangle 3"/>
          <p:cNvSpPr/>
          <p:nvPr/>
        </p:nvSpPr>
        <p:spPr>
          <a:xfrm>
            <a:off x="4438334" y="6178727"/>
            <a:ext cx="3315331" cy="253916"/>
          </a:xfrm>
          <a:prstGeom prst="rect">
            <a:avLst/>
          </a:prstGeom>
        </p:spPr>
        <p:txBody>
          <a:bodyPr wrap="none">
            <a:spAutoFit/>
          </a:bodyPr>
          <a:lstStyle/>
          <a:p>
            <a:r>
              <a:rPr lang="en-US" sz="1050" dirty="0" smtClean="0"/>
              <a:t>Ref: https</a:t>
            </a:r>
            <a:r>
              <a:rPr lang="en-US" sz="1050" dirty="0"/>
              <a:t>://docs.microsoft.com/en-us/dax/dax-overview</a:t>
            </a:r>
          </a:p>
        </p:txBody>
      </p:sp>
    </p:spTree>
    <p:extLst>
      <p:ext uri="{BB962C8B-B14F-4D97-AF65-F5344CB8AC3E}">
        <p14:creationId xmlns:p14="http://schemas.microsoft.com/office/powerpoint/2010/main" val="1338489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Dax</a:t>
            </a:r>
            <a:r>
              <a:rPr lang="en-US" b="1" dirty="0" smtClean="0"/>
              <a:t> formula (</a:t>
            </a:r>
            <a:r>
              <a:rPr lang="en-US" b="1" dirty="0"/>
              <a:t>Date and </a:t>
            </a:r>
            <a:r>
              <a:rPr lang="en-US" b="1" dirty="0" smtClean="0"/>
              <a:t>time)</a:t>
            </a:r>
            <a:endParaRPr lang="en-US" b="1" dirty="0"/>
          </a:p>
        </p:txBody>
      </p:sp>
      <p:sp>
        <p:nvSpPr>
          <p:cNvPr id="3" name="Content Placeholder 2"/>
          <p:cNvSpPr>
            <a:spLocks noGrp="1"/>
          </p:cNvSpPr>
          <p:nvPr>
            <p:ph idx="1"/>
          </p:nvPr>
        </p:nvSpPr>
        <p:spPr/>
        <p:txBody>
          <a:bodyPr/>
          <a:lstStyle/>
          <a:p>
            <a:r>
              <a:rPr lang="en-US" b="1" dirty="0"/>
              <a:t>Date and time functions</a:t>
            </a:r>
          </a:p>
          <a:p>
            <a:pPr algn="just"/>
            <a:r>
              <a:rPr lang="en-US" dirty="0" smtClean="0"/>
              <a:t>These </a:t>
            </a:r>
            <a:r>
              <a:rPr lang="en-US" dirty="0"/>
              <a:t>functions help you create calculations based on dates and time. Many of the functions in DAX are similar to the Excel date and time functions. However, DAX functions use a </a:t>
            </a:r>
            <a:r>
              <a:rPr lang="en-US" b="1" dirty="0" err="1"/>
              <a:t>datetime</a:t>
            </a:r>
            <a:r>
              <a:rPr lang="en-US" dirty="0"/>
              <a:t> data type, and can take values from a column as an argument.</a:t>
            </a:r>
            <a:endParaRPr lang="en-US" dirty="0"/>
          </a:p>
        </p:txBody>
      </p:sp>
      <p:sp>
        <p:nvSpPr>
          <p:cNvPr id="6" name="Rectangle 5"/>
          <p:cNvSpPr/>
          <p:nvPr/>
        </p:nvSpPr>
        <p:spPr>
          <a:xfrm>
            <a:off x="2276474" y="6420535"/>
            <a:ext cx="7096125" cy="307777"/>
          </a:xfrm>
          <a:prstGeom prst="rect">
            <a:avLst/>
          </a:prstGeom>
        </p:spPr>
        <p:txBody>
          <a:bodyPr wrap="square">
            <a:spAutoFit/>
          </a:bodyPr>
          <a:lstStyle/>
          <a:p>
            <a:pPr algn="ctr"/>
            <a:r>
              <a:rPr lang="en-US" sz="1400" dirty="0"/>
              <a:t>https://docs.microsoft.com/en-us/dax/date-and-time-functions-dax</a:t>
            </a:r>
          </a:p>
        </p:txBody>
      </p:sp>
      <p:pic>
        <p:nvPicPr>
          <p:cNvPr id="4" name="Picture 3"/>
          <p:cNvPicPr>
            <a:picLocks noChangeAspect="1"/>
          </p:cNvPicPr>
          <p:nvPr/>
        </p:nvPicPr>
        <p:blipFill>
          <a:blip r:embed="rId2"/>
          <a:stretch>
            <a:fillRect/>
          </a:stretch>
        </p:blipFill>
        <p:spPr>
          <a:xfrm>
            <a:off x="2328571" y="4001294"/>
            <a:ext cx="7534858" cy="2402916"/>
          </a:xfrm>
          <a:prstGeom prst="rect">
            <a:avLst/>
          </a:prstGeom>
        </p:spPr>
      </p:pic>
    </p:spTree>
    <p:extLst>
      <p:ext uri="{BB962C8B-B14F-4D97-AF65-F5344CB8AC3E}">
        <p14:creationId xmlns:p14="http://schemas.microsoft.com/office/powerpoint/2010/main" val="5237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Dax</a:t>
            </a:r>
            <a:r>
              <a:rPr lang="en-US" b="1" dirty="0"/>
              <a:t> formula (Date and time)</a:t>
            </a:r>
            <a:endParaRPr lang="en-US" dirty="0"/>
          </a:p>
        </p:txBody>
      </p:sp>
      <p:pic>
        <p:nvPicPr>
          <p:cNvPr id="4" name="Picture 3"/>
          <p:cNvPicPr>
            <a:picLocks noChangeAspect="1"/>
          </p:cNvPicPr>
          <p:nvPr/>
        </p:nvPicPr>
        <p:blipFill>
          <a:blip r:embed="rId2"/>
          <a:stretch>
            <a:fillRect/>
          </a:stretch>
        </p:blipFill>
        <p:spPr>
          <a:xfrm>
            <a:off x="3086330" y="2081020"/>
            <a:ext cx="6024634" cy="3843530"/>
          </a:xfrm>
          <a:prstGeom prst="rect">
            <a:avLst/>
          </a:prstGeom>
        </p:spPr>
      </p:pic>
    </p:spTree>
    <p:extLst>
      <p:ext uri="{BB962C8B-B14F-4D97-AF65-F5344CB8AC3E}">
        <p14:creationId xmlns:p14="http://schemas.microsoft.com/office/powerpoint/2010/main" val="3875774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Dax</a:t>
            </a:r>
            <a:r>
              <a:rPr lang="en-US" b="1" dirty="0" smtClean="0"/>
              <a:t> formula (Filter)</a:t>
            </a:r>
            <a:endParaRPr lang="en-US" b="1" dirty="0"/>
          </a:p>
        </p:txBody>
      </p:sp>
      <p:sp>
        <p:nvSpPr>
          <p:cNvPr id="3" name="Content Placeholder 2"/>
          <p:cNvSpPr>
            <a:spLocks noGrp="1"/>
          </p:cNvSpPr>
          <p:nvPr>
            <p:ph idx="1"/>
          </p:nvPr>
        </p:nvSpPr>
        <p:spPr/>
        <p:txBody>
          <a:bodyPr>
            <a:normAutofit/>
          </a:bodyPr>
          <a:lstStyle/>
          <a:p>
            <a:r>
              <a:rPr lang="en-US" sz="2400" b="1" dirty="0"/>
              <a:t>Filter functions</a:t>
            </a:r>
          </a:p>
          <a:p>
            <a:pPr algn="just"/>
            <a:r>
              <a:rPr lang="en-US" sz="2400" dirty="0" smtClean="0"/>
              <a:t>The </a:t>
            </a:r>
            <a:r>
              <a:rPr lang="en-US" sz="2400" dirty="0"/>
              <a:t>filter and value functions in DAX are some of the most complex and powerful, and differ greatly from Excel functions. The lookup functions work by using tables and relationships, like a database. The filtering functions let you manipulate data context to create dynamic calculations.</a:t>
            </a:r>
            <a:endParaRPr lang="en-US" sz="2400" dirty="0"/>
          </a:p>
        </p:txBody>
      </p:sp>
      <p:sp>
        <p:nvSpPr>
          <p:cNvPr id="6" name="Rectangle 5"/>
          <p:cNvSpPr/>
          <p:nvPr/>
        </p:nvSpPr>
        <p:spPr>
          <a:xfrm>
            <a:off x="2276474" y="6420535"/>
            <a:ext cx="7096125" cy="307777"/>
          </a:xfrm>
          <a:prstGeom prst="rect">
            <a:avLst/>
          </a:prstGeom>
        </p:spPr>
        <p:txBody>
          <a:bodyPr wrap="square">
            <a:spAutoFit/>
          </a:bodyPr>
          <a:lstStyle/>
          <a:p>
            <a:pPr algn="ctr"/>
            <a:r>
              <a:rPr lang="en-US" sz="1400" dirty="0"/>
              <a:t>https://docs.microsoft.com/en-us/dax/filter-functions-dax</a:t>
            </a:r>
          </a:p>
        </p:txBody>
      </p:sp>
      <p:pic>
        <p:nvPicPr>
          <p:cNvPr id="5" name="Picture 4"/>
          <p:cNvPicPr>
            <a:picLocks noChangeAspect="1"/>
          </p:cNvPicPr>
          <p:nvPr/>
        </p:nvPicPr>
        <p:blipFill>
          <a:blip r:embed="rId2"/>
          <a:stretch>
            <a:fillRect/>
          </a:stretch>
        </p:blipFill>
        <p:spPr>
          <a:xfrm>
            <a:off x="2500018" y="3684027"/>
            <a:ext cx="6649036" cy="2736508"/>
          </a:xfrm>
          <a:prstGeom prst="rect">
            <a:avLst/>
          </a:prstGeom>
        </p:spPr>
      </p:pic>
    </p:spTree>
    <p:extLst>
      <p:ext uri="{BB962C8B-B14F-4D97-AF65-F5344CB8AC3E}">
        <p14:creationId xmlns:p14="http://schemas.microsoft.com/office/powerpoint/2010/main" val="214071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Dax</a:t>
            </a:r>
            <a:r>
              <a:rPr lang="en-US" b="1" dirty="0"/>
              <a:t> formula (Filter)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94878" y="2385759"/>
            <a:ext cx="5858693" cy="3629532"/>
          </a:xfrm>
          <a:prstGeom prst="rect">
            <a:avLst/>
          </a:prstGeom>
        </p:spPr>
      </p:pic>
      <p:pic>
        <p:nvPicPr>
          <p:cNvPr id="5" name="Picture 4"/>
          <p:cNvPicPr>
            <a:picLocks noChangeAspect="1"/>
          </p:cNvPicPr>
          <p:nvPr/>
        </p:nvPicPr>
        <p:blipFill>
          <a:blip r:embed="rId3"/>
          <a:stretch>
            <a:fillRect/>
          </a:stretch>
        </p:blipFill>
        <p:spPr>
          <a:xfrm>
            <a:off x="7724575" y="2504886"/>
            <a:ext cx="2857899" cy="270547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46727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Dax</a:t>
            </a:r>
            <a:r>
              <a:rPr lang="en-US" b="1" dirty="0" smtClean="0"/>
              <a:t> query</a:t>
            </a:r>
            <a:endParaRPr lang="en-US" b="1" dirty="0"/>
          </a:p>
        </p:txBody>
      </p:sp>
      <p:pic>
        <p:nvPicPr>
          <p:cNvPr id="4" name="Picture 3"/>
          <p:cNvPicPr>
            <a:picLocks noChangeAspect="1"/>
          </p:cNvPicPr>
          <p:nvPr/>
        </p:nvPicPr>
        <p:blipFill>
          <a:blip r:embed="rId2"/>
          <a:stretch>
            <a:fillRect/>
          </a:stretch>
        </p:blipFill>
        <p:spPr>
          <a:xfrm>
            <a:off x="7388720" y="1690688"/>
            <a:ext cx="4803280" cy="4226245"/>
          </a:xfrm>
          <a:prstGeom prst="rect">
            <a:avLst/>
          </a:prstGeom>
        </p:spPr>
      </p:pic>
      <p:sp>
        <p:nvSpPr>
          <p:cNvPr id="5" name="Rectangle 4"/>
          <p:cNvSpPr/>
          <p:nvPr/>
        </p:nvSpPr>
        <p:spPr>
          <a:xfrm>
            <a:off x="838200" y="5310485"/>
            <a:ext cx="6096000" cy="923330"/>
          </a:xfrm>
          <a:prstGeom prst="rect">
            <a:avLst/>
          </a:prstGeom>
        </p:spPr>
        <p:txBody>
          <a:bodyPr>
            <a:spAutoFit/>
          </a:bodyPr>
          <a:lstStyle/>
          <a:p>
            <a:r>
              <a:rPr lang="en-US" dirty="0">
                <a:solidFill>
                  <a:srgbClr val="035ACA"/>
                </a:solidFill>
              </a:rPr>
              <a:t>EVALUATE</a:t>
            </a:r>
            <a:r>
              <a:rPr lang="en-US" dirty="0"/>
              <a:t/>
            </a:r>
            <a:br>
              <a:rPr lang="en-US" dirty="0"/>
            </a:br>
            <a:r>
              <a:rPr lang="en-US" dirty="0"/>
              <a:t> </a:t>
            </a:r>
            <a:r>
              <a:rPr lang="en-US" dirty="0">
                <a:solidFill>
                  <a:srgbClr val="808080"/>
                </a:solidFill>
              </a:rPr>
              <a:t>(</a:t>
            </a:r>
            <a:r>
              <a:rPr lang="en-US" dirty="0"/>
              <a:t> </a:t>
            </a:r>
            <a:r>
              <a:rPr lang="en-US" dirty="0">
                <a:solidFill>
                  <a:srgbClr val="035ACA"/>
                </a:solidFill>
              </a:rPr>
              <a:t>FILTER</a:t>
            </a:r>
            <a:r>
              <a:rPr lang="en-US" dirty="0"/>
              <a:t> </a:t>
            </a:r>
            <a:r>
              <a:rPr lang="en-US" dirty="0">
                <a:solidFill>
                  <a:srgbClr val="808080"/>
                </a:solidFill>
              </a:rPr>
              <a:t>(</a:t>
            </a:r>
            <a:r>
              <a:rPr lang="en-US" dirty="0"/>
              <a:t> </a:t>
            </a:r>
            <a:r>
              <a:rPr lang="en-US" dirty="0">
                <a:solidFill>
                  <a:srgbClr val="333333"/>
                </a:solidFill>
              </a:rPr>
              <a:t>'</a:t>
            </a:r>
            <a:r>
              <a:rPr lang="en-US" dirty="0" err="1">
                <a:solidFill>
                  <a:srgbClr val="333333"/>
                </a:solidFill>
              </a:rPr>
              <a:t>tbResearcher</a:t>
            </a:r>
            <a:r>
              <a:rPr lang="en-US" dirty="0">
                <a:solidFill>
                  <a:srgbClr val="333333"/>
                </a:solidFill>
              </a:rPr>
              <a:t>'</a:t>
            </a:r>
            <a:r>
              <a:rPr lang="en-US" dirty="0"/>
              <a:t>, </a:t>
            </a:r>
            <a:r>
              <a:rPr lang="en-US" dirty="0">
                <a:solidFill>
                  <a:srgbClr val="333333"/>
                </a:solidFill>
              </a:rPr>
              <a:t>[salary]</a:t>
            </a:r>
            <a:r>
              <a:rPr lang="en-US" dirty="0"/>
              <a:t> &lt; </a:t>
            </a:r>
            <a:r>
              <a:rPr lang="en-US" dirty="0">
                <a:solidFill>
                  <a:srgbClr val="EE7F18"/>
                </a:solidFill>
              </a:rPr>
              <a:t>40000</a:t>
            </a:r>
            <a:r>
              <a:rPr lang="en-US" dirty="0"/>
              <a:t> </a:t>
            </a:r>
            <a:r>
              <a:rPr lang="en-US" dirty="0">
                <a:solidFill>
                  <a:srgbClr val="808080"/>
                </a:solidFill>
              </a:rPr>
              <a:t>)</a:t>
            </a:r>
            <a:r>
              <a:rPr lang="en-US" dirty="0"/>
              <a:t> </a:t>
            </a:r>
            <a:r>
              <a:rPr lang="en-US" dirty="0">
                <a:solidFill>
                  <a:srgbClr val="808080"/>
                </a:solidFill>
              </a:rPr>
              <a:t>)</a:t>
            </a:r>
            <a:r>
              <a:rPr lang="en-US" dirty="0"/>
              <a:t/>
            </a:r>
            <a:br>
              <a:rPr lang="en-US" dirty="0"/>
            </a:br>
            <a:r>
              <a:rPr lang="en-US" dirty="0">
                <a:solidFill>
                  <a:srgbClr val="035ACA"/>
                </a:solidFill>
              </a:rPr>
              <a:t>ORDER</a:t>
            </a:r>
            <a:r>
              <a:rPr lang="en-US" dirty="0"/>
              <a:t> </a:t>
            </a:r>
            <a:r>
              <a:rPr lang="en-US" dirty="0">
                <a:solidFill>
                  <a:srgbClr val="035ACA"/>
                </a:solidFill>
              </a:rPr>
              <a:t>BY</a:t>
            </a:r>
            <a:r>
              <a:rPr lang="en-US" dirty="0"/>
              <a:t> </a:t>
            </a:r>
            <a:r>
              <a:rPr lang="en-US" dirty="0">
                <a:solidFill>
                  <a:srgbClr val="333333"/>
                </a:solidFill>
              </a:rPr>
              <a:t>[Researcher Name]</a:t>
            </a:r>
            <a:r>
              <a:rPr lang="en-US" dirty="0"/>
              <a:t> </a:t>
            </a:r>
            <a:r>
              <a:rPr lang="en-US" dirty="0">
                <a:solidFill>
                  <a:srgbClr val="035ACA"/>
                </a:solidFill>
              </a:rPr>
              <a:t>ASC</a:t>
            </a:r>
            <a:endParaRPr lang="en-US" dirty="0"/>
          </a:p>
        </p:txBody>
      </p:sp>
      <p:sp>
        <p:nvSpPr>
          <p:cNvPr id="6" name="Rectangle 5"/>
          <p:cNvSpPr/>
          <p:nvPr/>
        </p:nvSpPr>
        <p:spPr>
          <a:xfrm>
            <a:off x="635494" y="1785382"/>
            <a:ext cx="6753226" cy="3416320"/>
          </a:xfrm>
          <a:prstGeom prst="rect">
            <a:avLst/>
          </a:prstGeom>
        </p:spPr>
        <p:txBody>
          <a:bodyPr wrap="square">
            <a:spAutoFit/>
          </a:bodyPr>
          <a:lstStyle/>
          <a:p>
            <a:pPr algn="just"/>
            <a:r>
              <a:rPr lang="en-US" dirty="0">
                <a:solidFill>
                  <a:srgbClr val="171717"/>
                </a:solidFill>
                <a:latin typeface="Segoe UI" panose="020B0502040204020203" pitchFamily="34" charset="0"/>
              </a:rPr>
              <a:t>DAX queries can be created and run in SQL Server Management Studio (SSMS) and open-source tools like </a:t>
            </a:r>
            <a:r>
              <a:rPr lang="en-US" b="1" dirty="0">
                <a:solidFill>
                  <a:srgbClr val="171717"/>
                </a:solidFill>
                <a:latin typeface="Segoe UI" panose="020B0502040204020203" pitchFamily="34" charset="0"/>
              </a:rPr>
              <a:t>DAX </a:t>
            </a:r>
            <a:r>
              <a:rPr lang="en-US" b="1" dirty="0" smtClean="0">
                <a:solidFill>
                  <a:srgbClr val="171717"/>
                </a:solidFill>
                <a:latin typeface="Segoe UI" panose="020B0502040204020203" pitchFamily="34" charset="0"/>
              </a:rPr>
              <a:t>Studio.</a:t>
            </a:r>
          </a:p>
          <a:p>
            <a:pPr algn="just"/>
            <a:r>
              <a:rPr lang="en-US" dirty="0" smtClean="0">
                <a:solidFill>
                  <a:srgbClr val="171717"/>
                </a:solidFill>
                <a:latin typeface="Segoe UI" panose="020B0502040204020203" pitchFamily="34" charset="0"/>
              </a:rPr>
              <a:t>Unlike </a:t>
            </a:r>
            <a:r>
              <a:rPr lang="en-US" dirty="0">
                <a:solidFill>
                  <a:srgbClr val="171717"/>
                </a:solidFill>
                <a:latin typeface="Segoe UI" panose="020B0502040204020203" pitchFamily="34" charset="0"/>
              </a:rPr>
              <a:t>DAX calculation formulas, which can only be created in tabular data models, DAX queries can also be run against Analysis Services Multidimensional models. DAX queries are often easier to write and more efficient than Multidimensional Data Expressions (MDX) queries</a:t>
            </a:r>
            <a:r>
              <a:rPr lang="en-US" dirty="0" smtClean="0">
                <a:solidFill>
                  <a:srgbClr val="171717"/>
                </a:solidFill>
                <a:latin typeface="Segoe UI" panose="020B0502040204020203" pitchFamily="34" charset="0"/>
              </a:rPr>
              <a:t>.</a:t>
            </a:r>
          </a:p>
          <a:p>
            <a:pPr algn="just"/>
            <a:endParaRPr lang="en-US" dirty="0">
              <a:solidFill>
                <a:srgbClr val="171717"/>
              </a:solidFill>
              <a:latin typeface="Segoe UI" panose="020B0502040204020203" pitchFamily="34" charset="0"/>
            </a:endParaRPr>
          </a:p>
          <a:p>
            <a:pPr algn="just"/>
            <a:r>
              <a:rPr lang="en-US" dirty="0">
                <a:solidFill>
                  <a:srgbClr val="171717"/>
                </a:solidFill>
                <a:latin typeface="Segoe UI" panose="020B0502040204020203" pitchFamily="34" charset="0"/>
              </a:rPr>
              <a:t>A DAX query is a statement, similar to a SELECT statement in T-SQL. The most basic type of DAX query is an </a:t>
            </a:r>
            <a:r>
              <a:rPr lang="en-US" i="1" dirty="0">
                <a:solidFill>
                  <a:srgbClr val="171717"/>
                </a:solidFill>
                <a:latin typeface="Segoe UI" panose="020B0502040204020203" pitchFamily="34" charset="0"/>
              </a:rPr>
              <a:t>evaluate</a:t>
            </a:r>
            <a:r>
              <a:rPr lang="en-US" dirty="0">
                <a:solidFill>
                  <a:srgbClr val="171717"/>
                </a:solidFill>
                <a:latin typeface="Segoe UI" panose="020B0502040204020203" pitchFamily="34" charset="0"/>
              </a:rPr>
              <a:t> statement. </a:t>
            </a:r>
            <a:endParaRPr lang="en-US" dirty="0" smtClean="0">
              <a:solidFill>
                <a:srgbClr val="171717"/>
              </a:solidFill>
              <a:latin typeface="Segoe UI" panose="020B0502040204020203" pitchFamily="34" charset="0"/>
            </a:endParaRPr>
          </a:p>
          <a:p>
            <a:pPr algn="just"/>
            <a:endParaRPr lang="en-US" dirty="0">
              <a:solidFill>
                <a:srgbClr val="171717"/>
              </a:solidFill>
              <a:latin typeface="Segoe UI" panose="020B0502040204020203" pitchFamily="34" charset="0"/>
            </a:endParaRPr>
          </a:p>
          <a:p>
            <a:pPr algn="just"/>
            <a:r>
              <a:rPr lang="en-US" dirty="0" smtClean="0">
                <a:solidFill>
                  <a:srgbClr val="171717"/>
                </a:solidFill>
                <a:latin typeface="Segoe UI" panose="020B0502040204020203" pitchFamily="34" charset="0"/>
              </a:rPr>
              <a:t>For </a:t>
            </a:r>
            <a:r>
              <a:rPr lang="en-US" dirty="0">
                <a:solidFill>
                  <a:srgbClr val="171717"/>
                </a:solidFill>
                <a:latin typeface="Segoe UI" panose="020B0502040204020203" pitchFamily="34" charset="0"/>
              </a:rPr>
              <a:t>example,</a:t>
            </a:r>
            <a:endParaRPr lang="en-US" b="0" i="0" dirty="0">
              <a:solidFill>
                <a:srgbClr val="171717"/>
              </a:solidFill>
              <a:effectLst/>
              <a:latin typeface="Segoe UI" panose="020B0502040204020203" pitchFamily="34" charset="0"/>
            </a:endParaRPr>
          </a:p>
        </p:txBody>
      </p:sp>
      <p:sp>
        <p:nvSpPr>
          <p:cNvPr id="7" name="Rectangle 6"/>
          <p:cNvSpPr/>
          <p:nvPr/>
        </p:nvSpPr>
        <p:spPr>
          <a:xfrm>
            <a:off x="8649406" y="5954677"/>
            <a:ext cx="2281907" cy="369332"/>
          </a:xfrm>
          <a:prstGeom prst="rect">
            <a:avLst/>
          </a:prstGeom>
        </p:spPr>
        <p:txBody>
          <a:bodyPr wrap="none">
            <a:spAutoFit/>
          </a:bodyPr>
          <a:lstStyle/>
          <a:p>
            <a:r>
              <a:rPr lang="en-US" dirty="0"/>
              <a:t>https://daxstudio.org/</a:t>
            </a:r>
          </a:p>
        </p:txBody>
      </p:sp>
      <p:sp>
        <p:nvSpPr>
          <p:cNvPr id="8" name="Rectangle 7"/>
          <p:cNvSpPr/>
          <p:nvPr/>
        </p:nvSpPr>
        <p:spPr>
          <a:xfrm>
            <a:off x="3615865" y="6342598"/>
            <a:ext cx="4960269" cy="369332"/>
          </a:xfrm>
          <a:prstGeom prst="rect">
            <a:avLst/>
          </a:prstGeom>
        </p:spPr>
        <p:txBody>
          <a:bodyPr wrap="none">
            <a:spAutoFit/>
          </a:bodyPr>
          <a:lstStyle/>
          <a:p>
            <a:r>
              <a:rPr lang="en-US" dirty="0"/>
              <a:t>https://docs.microsoft.com/en-us/dax/dax-queries</a:t>
            </a:r>
          </a:p>
        </p:txBody>
      </p:sp>
    </p:spTree>
    <p:extLst>
      <p:ext uri="{BB962C8B-B14F-4D97-AF65-F5344CB8AC3E}">
        <p14:creationId xmlns:p14="http://schemas.microsoft.com/office/powerpoint/2010/main" val="305819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DAX Overview</a:t>
            </a:r>
            <a:endParaRPr lang="en-US" b="1" dirty="0"/>
          </a:p>
        </p:txBody>
      </p:sp>
      <p:sp>
        <p:nvSpPr>
          <p:cNvPr id="3" name="Content Placeholder 2"/>
          <p:cNvSpPr>
            <a:spLocks noGrp="1"/>
          </p:cNvSpPr>
          <p:nvPr>
            <p:ph idx="1"/>
          </p:nvPr>
        </p:nvSpPr>
        <p:spPr/>
        <p:txBody>
          <a:bodyPr>
            <a:normAutofit/>
          </a:bodyPr>
          <a:lstStyle/>
          <a:p>
            <a:r>
              <a:rPr lang="en-US" sz="2400" dirty="0"/>
              <a:t>Data Analysis Expressions (DAX) is a formula expression language used in Analysis Services, Power BI, and Power Pivot in Excel. </a:t>
            </a:r>
            <a:endParaRPr lang="en-US" sz="2400" dirty="0" smtClean="0"/>
          </a:p>
          <a:p>
            <a:r>
              <a:rPr lang="en-US" sz="2400" dirty="0" smtClean="0"/>
              <a:t>DAX </a:t>
            </a:r>
            <a:r>
              <a:rPr lang="en-US" sz="2400" dirty="0"/>
              <a:t>formulas include functions, operators, and values to perform advanced calculations and queries on data in related tables and columns in tabular data models</a:t>
            </a:r>
            <a:r>
              <a:rPr lang="en-US" sz="2400" dirty="0" smtClean="0"/>
              <a:t>.</a:t>
            </a:r>
          </a:p>
          <a:p>
            <a:r>
              <a:rPr lang="en-US" sz="2400" dirty="0"/>
              <a:t>DAX formulas are used in measures, calculated columns, calculated tables, </a:t>
            </a:r>
            <a:r>
              <a:rPr lang="en-US" sz="2400" dirty="0" smtClean="0"/>
              <a:t>etc.</a:t>
            </a:r>
            <a:endParaRPr lang="en-US" sz="2400" dirty="0"/>
          </a:p>
        </p:txBody>
      </p:sp>
    </p:spTree>
    <p:extLst>
      <p:ext uri="{BB962C8B-B14F-4D97-AF65-F5344CB8AC3E}">
        <p14:creationId xmlns:p14="http://schemas.microsoft.com/office/powerpoint/2010/main" val="246629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Dax</a:t>
            </a:r>
            <a:r>
              <a:rPr lang="en-US" b="1" dirty="0" smtClean="0"/>
              <a:t> Calculation</a:t>
            </a:r>
            <a:endParaRPr lang="en-US" b="1" dirty="0"/>
          </a:p>
        </p:txBody>
      </p:sp>
      <p:sp>
        <p:nvSpPr>
          <p:cNvPr id="3" name="Content Placeholder 2"/>
          <p:cNvSpPr>
            <a:spLocks noGrp="1"/>
          </p:cNvSpPr>
          <p:nvPr>
            <p:ph idx="1"/>
          </p:nvPr>
        </p:nvSpPr>
        <p:spPr/>
        <p:txBody>
          <a:bodyPr>
            <a:normAutofit/>
          </a:bodyPr>
          <a:lstStyle/>
          <a:p>
            <a:r>
              <a:rPr lang="en-US" b="1" dirty="0"/>
              <a:t>Measures</a:t>
            </a:r>
          </a:p>
          <a:p>
            <a:r>
              <a:rPr lang="en-US" dirty="0"/>
              <a:t>Measures are dynamic calculation formulas where the results change depending on context. Measures are used in reporting that support combining and filtering model data by using multiple attributes such as a Power BI report or Excel PivotTable or PivotChart</a:t>
            </a:r>
            <a:r>
              <a:rPr lang="en-US" dirty="0" smtClean="0"/>
              <a:t>.</a:t>
            </a:r>
            <a:endParaRPr lang="en-US" dirty="0"/>
          </a:p>
          <a:p>
            <a:r>
              <a:rPr lang="en-US" dirty="0"/>
              <a:t>A formula in a measure can use standard aggregation functions automatically created by using the </a:t>
            </a:r>
            <a:r>
              <a:rPr lang="en-US" dirty="0" err="1"/>
              <a:t>Autosum</a:t>
            </a:r>
            <a:r>
              <a:rPr lang="en-US" dirty="0"/>
              <a:t> feature, such as COUNT or SUM, or you can define your own formula by using the DAX formula bar</a:t>
            </a:r>
            <a:r>
              <a:rPr lang="en-US" dirty="0" smtClean="0"/>
              <a:t>.</a:t>
            </a:r>
          </a:p>
          <a:p>
            <a:r>
              <a:rPr lang="en-US" dirty="0"/>
              <a:t>E.g., Total Sales = SUM([Sales Amount])</a:t>
            </a:r>
            <a:endParaRPr lang="en-US" dirty="0"/>
          </a:p>
          <a:p>
            <a:endParaRPr lang="en-US" dirty="0"/>
          </a:p>
        </p:txBody>
      </p:sp>
    </p:spTree>
    <p:extLst>
      <p:ext uri="{BB962C8B-B14F-4D97-AF65-F5344CB8AC3E}">
        <p14:creationId xmlns:p14="http://schemas.microsoft.com/office/powerpoint/2010/main" val="155643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Dax</a:t>
            </a:r>
            <a:r>
              <a:rPr lang="en-US" b="1" dirty="0"/>
              <a:t> Calculation</a:t>
            </a:r>
          </a:p>
        </p:txBody>
      </p:sp>
      <p:sp>
        <p:nvSpPr>
          <p:cNvPr id="3" name="Content Placeholder 2"/>
          <p:cNvSpPr>
            <a:spLocks noGrp="1"/>
          </p:cNvSpPr>
          <p:nvPr>
            <p:ph idx="1"/>
          </p:nvPr>
        </p:nvSpPr>
        <p:spPr/>
        <p:txBody>
          <a:bodyPr/>
          <a:lstStyle/>
          <a:p>
            <a:r>
              <a:rPr lang="en-US" b="1" dirty="0"/>
              <a:t>Calculated </a:t>
            </a:r>
            <a:r>
              <a:rPr lang="en-US" b="1" dirty="0" smtClean="0"/>
              <a:t>columns</a:t>
            </a:r>
          </a:p>
          <a:p>
            <a:r>
              <a:rPr lang="en-US" dirty="0"/>
              <a:t>A calculated column is a column that you add to an existing table (in the model designer) and then create a DAX formula that defines the column's values</a:t>
            </a:r>
            <a:r>
              <a:rPr lang="en-US" dirty="0" smtClean="0"/>
              <a:t>.</a:t>
            </a:r>
          </a:p>
          <a:p>
            <a:r>
              <a:rPr lang="en-US" b="1" dirty="0"/>
              <a:t>= [Calendar Year] &amp; " Q" &amp; [Calendar Quarter]</a:t>
            </a:r>
            <a:endParaRPr lang="en-US" b="1" dirty="0"/>
          </a:p>
          <a:p>
            <a:endParaRPr lang="en-US" dirty="0"/>
          </a:p>
        </p:txBody>
      </p:sp>
    </p:spTree>
    <p:extLst>
      <p:ext uri="{BB962C8B-B14F-4D97-AF65-F5344CB8AC3E}">
        <p14:creationId xmlns:p14="http://schemas.microsoft.com/office/powerpoint/2010/main" val="122196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Dax</a:t>
            </a:r>
            <a:r>
              <a:rPr lang="en-US" b="1" dirty="0"/>
              <a:t> Calculation</a:t>
            </a:r>
          </a:p>
        </p:txBody>
      </p:sp>
      <p:sp>
        <p:nvSpPr>
          <p:cNvPr id="3" name="Content Placeholder 2"/>
          <p:cNvSpPr>
            <a:spLocks noGrp="1"/>
          </p:cNvSpPr>
          <p:nvPr>
            <p:ph idx="1"/>
          </p:nvPr>
        </p:nvSpPr>
        <p:spPr/>
        <p:txBody>
          <a:bodyPr/>
          <a:lstStyle/>
          <a:p>
            <a:r>
              <a:rPr lang="en-US" b="1" dirty="0" smtClean="0"/>
              <a:t>Calculated </a:t>
            </a:r>
            <a:r>
              <a:rPr lang="en-US" b="1" dirty="0"/>
              <a:t>tables</a:t>
            </a:r>
          </a:p>
          <a:p>
            <a:r>
              <a:rPr lang="en-US" dirty="0"/>
              <a:t>A calculated table is a computed object, based on a formula expression, derived from all or part of other tables in the same model. Instead of querying and loading values into your new table's columns from a data source, a DAX formula defines the table's values</a:t>
            </a:r>
            <a:r>
              <a:rPr lang="en-US" dirty="0" smtClean="0"/>
              <a:t>.</a:t>
            </a:r>
          </a:p>
          <a:p>
            <a:r>
              <a:rPr lang="en-US" b="1" dirty="0"/>
              <a:t>Western Region Employees = UNION('Northwest Employees', 'Southwest Employees')</a:t>
            </a:r>
            <a:endParaRPr lang="en-US" b="1" dirty="0"/>
          </a:p>
          <a:p>
            <a:endParaRPr lang="en-US" dirty="0"/>
          </a:p>
        </p:txBody>
      </p:sp>
    </p:spTree>
    <p:extLst>
      <p:ext uri="{BB962C8B-B14F-4D97-AF65-F5344CB8AC3E}">
        <p14:creationId xmlns:p14="http://schemas.microsoft.com/office/powerpoint/2010/main" val="238447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1997" y="190559"/>
            <a:ext cx="7680385" cy="63931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0035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22663" y="227852"/>
            <a:ext cx="7143858" cy="6172948"/>
          </a:xfrm>
          <a:prstGeom prst="rect">
            <a:avLst/>
          </a:prstGeom>
        </p:spPr>
      </p:pic>
    </p:spTree>
    <p:extLst>
      <p:ext uri="{BB962C8B-B14F-4D97-AF65-F5344CB8AC3E}">
        <p14:creationId xmlns:p14="http://schemas.microsoft.com/office/powerpoint/2010/main" val="168211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t>Dax</a:t>
            </a:r>
            <a:r>
              <a:rPr lang="en-US" b="1" dirty="0" smtClean="0"/>
              <a:t> formula (Aggregation)</a:t>
            </a:r>
            <a:endParaRPr lang="en-US" b="1" dirty="0"/>
          </a:p>
        </p:txBody>
      </p:sp>
      <p:sp>
        <p:nvSpPr>
          <p:cNvPr id="3" name="Content Placeholder 2"/>
          <p:cNvSpPr>
            <a:spLocks noGrp="1"/>
          </p:cNvSpPr>
          <p:nvPr>
            <p:ph idx="1"/>
          </p:nvPr>
        </p:nvSpPr>
        <p:spPr/>
        <p:txBody>
          <a:bodyPr/>
          <a:lstStyle/>
          <a:p>
            <a:r>
              <a:rPr lang="en-US" b="1" dirty="0"/>
              <a:t>Aggregation functions</a:t>
            </a:r>
          </a:p>
          <a:p>
            <a:pPr algn="just"/>
            <a:r>
              <a:rPr lang="en-US" dirty="0" smtClean="0"/>
              <a:t>calculate </a:t>
            </a:r>
            <a:r>
              <a:rPr lang="en-US" dirty="0"/>
              <a:t>a (scalar) value such as count, sum, average, minimum, or maximum for all rows in a column or table as defined by the expression.</a:t>
            </a:r>
            <a:endParaRPr lang="en-US" dirty="0"/>
          </a:p>
        </p:txBody>
      </p:sp>
      <p:pic>
        <p:nvPicPr>
          <p:cNvPr id="5" name="Picture 4"/>
          <p:cNvPicPr>
            <a:picLocks noChangeAspect="1"/>
          </p:cNvPicPr>
          <p:nvPr/>
        </p:nvPicPr>
        <p:blipFill rotWithShape="1">
          <a:blip r:embed="rId2"/>
          <a:srcRect b="42991"/>
          <a:stretch/>
        </p:blipFill>
        <p:spPr>
          <a:xfrm>
            <a:off x="1961561" y="3677915"/>
            <a:ext cx="8440328" cy="2633985"/>
          </a:xfrm>
          <a:prstGeom prst="rect">
            <a:avLst/>
          </a:prstGeom>
        </p:spPr>
      </p:pic>
      <p:sp>
        <p:nvSpPr>
          <p:cNvPr id="6" name="Rectangle 5"/>
          <p:cNvSpPr/>
          <p:nvPr/>
        </p:nvSpPr>
        <p:spPr>
          <a:xfrm>
            <a:off x="2276474" y="6420535"/>
            <a:ext cx="7096125" cy="307777"/>
          </a:xfrm>
          <a:prstGeom prst="rect">
            <a:avLst/>
          </a:prstGeom>
        </p:spPr>
        <p:txBody>
          <a:bodyPr wrap="square">
            <a:spAutoFit/>
          </a:bodyPr>
          <a:lstStyle/>
          <a:p>
            <a:pPr algn="ctr"/>
            <a:r>
              <a:rPr lang="en-US" sz="1400" dirty="0"/>
              <a:t>https://docs.microsoft.com/en-us/dax/aggregation-functions-dax</a:t>
            </a:r>
          </a:p>
        </p:txBody>
      </p:sp>
    </p:spTree>
    <p:extLst>
      <p:ext uri="{BB962C8B-B14F-4D97-AF65-F5344CB8AC3E}">
        <p14:creationId xmlns:p14="http://schemas.microsoft.com/office/powerpoint/2010/main" val="72293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Dax</a:t>
            </a:r>
            <a:r>
              <a:rPr lang="en-US" b="1" dirty="0"/>
              <a:t> formulas</a:t>
            </a:r>
          </a:p>
        </p:txBody>
      </p:sp>
      <p:pic>
        <p:nvPicPr>
          <p:cNvPr id="4" name="Picture 3"/>
          <p:cNvPicPr>
            <a:picLocks noChangeAspect="1"/>
          </p:cNvPicPr>
          <p:nvPr/>
        </p:nvPicPr>
        <p:blipFill>
          <a:blip r:embed="rId2"/>
          <a:stretch>
            <a:fillRect/>
          </a:stretch>
        </p:blipFill>
        <p:spPr>
          <a:xfrm>
            <a:off x="2299757" y="2048396"/>
            <a:ext cx="7592485" cy="3905795"/>
          </a:xfrm>
          <a:prstGeom prst="rect">
            <a:avLst/>
          </a:prstGeom>
        </p:spPr>
      </p:pic>
    </p:spTree>
    <p:extLst>
      <p:ext uri="{BB962C8B-B14F-4D97-AF65-F5344CB8AC3E}">
        <p14:creationId xmlns:p14="http://schemas.microsoft.com/office/powerpoint/2010/main" val="578479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4079</TotalTime>
  <Words>557</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Introduction to Power BI-DAX</vt:lpstr>
      <vt:lpstr>DAX Overview</vt:lpstr>
      <vt:lpstr>Dax Calculation</vt:lpstr>
      <vt:lpstr>Dax Calculation</vt:lpstr>
      <vt:lpstr>Dax Calculation</vt:lpstr>
      <vt:lpstr>PowerPoint Presentation</vt:lpstr>
      <vt:lpstr>PowerPoint Presentation</vt:lpstr>
      <vt:lpstr>Dax formula (Aggregation)</vt:lpstr>
      <vt:lpstr>Dax formulas</vt:lpstr>
      <vt:lpstr>Dax formula (Date and time)</vt:lpstr>
      <vt:lpstr>Dax formula (Date and time)</vt:lpstr>
      <vt:lpstr>Dax formula (Filter)</vt:lpstr>
      <vt:lpstr>Dax formula (Filter)</vt:lpstr>
      <vt:lpstr>Dax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Admin</dc:creator>
  <cp:lastModifiedBy>Admin</cp:lastModifiedBy>
  <cp:revision>46</cp:revision>
  <dcterms:created xsi:type="dcterms:W3CDTF">2022-04-07T01:56:03Z</dcterms:created>
  <dcterms:modified xsi:type="dcterms:W3CDTF">2022-04-19T01:04:29Z</dcterms:modified>
</cp:coreProperties>
</file>