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3"/>
  </p:notesMasterIdLst>
  <p:sldIdLst>
    <p:sldId id="256" r:id="rId2"/>
    <p:sldId id="258" r:id="rId3"/>
    <p:sldId id="261" r:id="rId4"/>
    <p:sldId id="259" r:id="rId5"/>
    <p:sldId id="300" r:id="rId6"/>
    <p:sldId id="286" r:id="rId7"/>
    <p:sldId id="287" r:id="rId8"/>
    <p:sldId id="289" r:id="rId9"/>
    <p:sldId id="290" r:id="rId10"/>
    <p:sldId id="291" r:id="rId11"/>
    <p:sldId id="292" r:id="rId12"/>
    <p:sldId id="293" r:id="rId13"/>
    <p:sldId id="299" r:id="rId14"/>
    <p:sldId id="288" r:id="rId15"/>
    <p:sldId id="294" r:id="rId16"/>
    <p:sldId id="296" r:id="rId17"/>
    <p:sldId id="297" r:id="rId18"/>
    <p:sldId id="298" r:id="rId19"/>
    <p:sldId id="266" r:id="rId20"/>
    <p:sldId id="260" r:id="rId21"/>
    <p:sldId id="280" r:id="rId22"/>
  </p:sldIdLst>
  <p:sldSz cx="9144000" cy="5143500" type="screen16x9"/>
  <p:notesSz cx="6858000" cy="9144000"/>
  <p:embeddedFontLst>
    <p:embeddedFont>
      <p:font typeface="Karla" pitchFamily="2" charset="0"/>
      <p:regular r:id="rId24"/>
      <p:bold r:id="rId25"/>
      <p:italic r:id="rId26"/>
      <p:boldItalic r:id="rId27"/>
    </p:embeddedFont>
    <p:embeddedFont>
      <p:font typeface="Montserrat" pitchFamily="2" charset="77"/>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896AB1-C705-4F32-81DF-270E6147DCB8}">
  <a:tblStyle styleId="{53896AB1-C705-4F32-81DF-270E6147DCB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8"/>
    <p:restoredTop sz="86062"/>
  </p:normalViewPr>
  <p:slideViewPr>
    <p:cSldViewPr snapToGrid="0" snapToObjects="1">
      <p:cViewPr varScale="1">
        <p:scale>
          <a:sx n="91" d="100"/>
          <a:sy n="91" d="100"/>
        </p:scale>
        <p:origin x="192" y="10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ppcenter.m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7503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142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App Center Diagnostics is a cloud service that helps developers monitor the health of an application, delivering the data needed to understand what happens when an app fails during testing or in the wild. The App Center Diagnostics SDK collects information about crashes and errors in your apps and uploads them to the App Center portal for analysis by the development team - eliminating the guesswork about what really happened in the app when it failed.</a:t>
            </a:r>
            <a:endParaRPr dirty="0"/>
          </a:p>
        </p:txBody>
      </p:sp>
    </p:spTree>
    <p:extLst>
      <p:ext uri="{BB962C8B-B14F-4D97-AF65-F5344CB8AC3E}">
        <p14:creationId xmlns:p14="http://schemas.microsoft.com/office/powerpoint/2010/main" val="1235232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1446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3292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8264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2311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sng" strike="noStrike" cap="none" dirty="0">
                <a:solidFill>
                  <a:srgbClr val="000000"/>
                </a:solidFill>
                <a:effectLst/>
                <a:latin typeface="Arial"/>
                <a:ea typeface="Arial"/>
                <a:cs typeface="Arial"/>
                <a:sym typeface="Arial"/>
                <a:hlinkClick r:id="rId3"/>
              </a:rPr>
              <a:t>Visual Studio App Center</a:t>
            </a:r>
            <a:r>
              <a:rPr lang="en-US" sz="1100" b="0" i="0" u="none" strike="noStrike" cap="none" dirty="0">
                <a:solidFill>
                  <a:srgbClr val="000000"/>
                </a:solidFill>
                <a:effectLst/>
                <a:latin typeface="Arial"/>
                <a:ea typeface="Arial"/>
                <a:cs typeface="Arial"/>
                <a:sym typeface="Arial"/>
              </a:rPr>
              <a:t> is a brings together multiple services commonly used by mobile developers into an integrated cloud solution. Developers use App Center to Build, Test, and Distribute applications. Once the app's deployed, developers monitor the status and usage of the app using the Analytics and Diagnostics services, and engage with users using the Push service.</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Instrumentation is a collective term for measuring instruments that are used for indicating, measuring and recording quantities</a:t>
            </a:r>
            <a:endParaRPr dirty="0"/>
          </a:p>
        </p:txBody>
      </p:sp>
    </p:spTree>
    <p:extLst>
      <p:ext uri="{BB962C8B-B14F-4D97-AF65-F5344CB8AC3E}">
        <p14:creationId xmlns:p14="http://schemas.microsoft.com/office/powerpoint/2010/main" val="1573720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App Center Analytics will help you understand more about your app users and their behavior when using your app.</a:t>
            </a:r>
            <a:endParaRPr dirty="0"/>
          </a:p>
        </p:txBody>
      </p:sp>
    </p:spTree>
    <p:extLst>
      <p:ext uri="{BB962C8B-B14F-4D97-AF65-F5344CB8AC3E}">
        <p14:creationId xmlns:p14="http://schemas.microsoft.com/office/powerpoint/2010/main" val="1175248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6682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9491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Events are actions that users take in your app. By tracking events in your app, you will learn more about your users' behavior and understand the interaction between your users and your apps. Attaching properties to your events will provide you with contextual information about the events.</a:t>
            </a:r>
          </a:p>
          <a:p>
            <a:pPr marL="0" lvl="0" indent="0" algn="l" rtl="0">
              <a:spcBef>
                <a:spcPts val="0"/>
              </a:spcBef>
              <a:spcAft>
                <a:spcPts val="0"/>
              </a:spcAft>
              <a:buNone/>
            </a:pP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Tracking events in your app allows you to answer questions like:</a:t>
            </a:r>
          </a:p>
          <a:p>
            <a:r>
              <a:rPr lang="en-US" sz="1100" b="0" i="0" u="none" strike="noStrike" cap="none" dirty="0">
                <a:solidFill>
                  <a:srgbClr val="000000"/>
                </a:solidFill>
                <a:effectLst/>
                <a:latin typeface="Arial"/>
                <a:ea typeface="Arial"/>
                <a:cs typeface="Arial"/>
                <a:sym typeface="Arial"/>
              </a:rPr>
              <a:t>What is the top N content viewed?</a:t>
            </a:r>
          </a:p>
          <a:p>
            <a:r>
              <a:rPr lang="en-US" sz="1100" b="0" i="0" u="none" strike="noStrike" cap="none" dirty="0">
                <a:solidFill>
                  <a:srgbClr val="000000"/>
                </a:solidFill>
                <a:effectLst/>
                <a:latin typeface="Arial"/>
                <a:ea typeface="Arial"/>
                <a:cs typeface="Arial"/>
                <a:sym typeface="Arial"/>
              </a:rPr>
              <a:t>What is the most liked content?</a:t>
            </a:r>
          </a:p>
          <a:p>
            <a:r>
              <a:rPr lang="en-US" sz="1100" b="0" i="0" u="none" strike="noStrike" cap="none" dirty="0">
                <a:solidFill>
                  <a:srgbClr val="000000"/>
                </a:solidFill>
                <a:effectLst/>
                <a:latin typeface="Arial"/>
                <a:ea typeface="Arial"/>
                <a:cs typeface="Arial"/>
                <a:sym typeface="Arial"/>
              </a:rPr>
              <a:t>What type of files do my users send?</a:t>
            </a:r>
          </a:p>
          <a:p>
            <a:pPr marL="0" lvl="0" indent="0" algn="l" rtl="0">
              <a:spcBef>
                <a:spcPts val="0"/>
              </a:spcBef>
              <a:spcAft>
                <a:spcPts val="0"/>
              </a:spcAft>
              <a:buNone/>
            </a:pPr>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483281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1" name="Google Shape;11;p2"/>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2" name="Google Shape;12;p2"/>
          <p:cNvSpPr txBox="1">
            <a:spLocks noGrp="1"/>
          </p:cNvSpPr>
          <p:nvPr>
            <p:ph type="ctrTitle"/>
          </p:nvPr>
        </p:nvSpPr>
        <p:spPr>
          <a:xfrm>
            <a:off x="648300" y="3175950"/>
            <a:ext cx="3530700" cy="1182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5" name="Google Shape;15;p3"/>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6" name="Google Shape;16;p3"/>
          <p:cNvSpPr txBox="1">
            <a:spLocks noGrp="1"/>
          </p:cNvSpPr>
          <p:nvPr>
            <p:ph type="ctrTitle"/>
          </p:nvPr>
        </p:nvSpPr>
        <p:spPr>
          <a:xfrm>
            <a:off x="648300" y="1354750"/>
            <a:ext cx="3522300" cy="298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7" name="Google Shape;17;p3"/>
          <p:cNvSpPr txBox="1">
            <a:spLocks noGrp="1"/>
          </p:cNvSpPr>
          <p:nvPr>
            <p:ph type="subTitle" idx="1"/>
          </p:nvPr>
        </p:nvSpPr>
        <p:spPr>
          <a:xfrm>
            <a:off x="6724950" y="3265700"/>
            <a:ext cx="1906200" cy="10317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800"/>
              <a:buNone/>
              <a:defRPr sz="1800">
                <a:solidFill>
                  <a:schemeClr val="lt1"/>
                </a:solidFill>
              </a:defRPr>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big image">
  <p:cSld name="TITLE_1_2_1">
    <p:spTree>
      <p:nvGrpSpPr>
        <p:cNvPr id="1" name="Shape 24"/>
        <p:cNvGrpSpPr/>
        <p:nvPr/>
      </p:nvGrpSpPr>
      <p:grpSpPr>
        <a:xfrm>
          <a:off x="0" y="0"/>
          <a:ext cx="0" cy="0"/>
          <a:chOff x="0" y="0"/>
          <a:chExt cx="0" cy="0"/>
        </a:xfrm>
      </p:grpSpPr>
      <p:sp>
        <p:nvSpPr>
          <p:cNvPr id="25" name="Google Shape;25;p5"/>
          <p:cNvSpPr/>
          <p:nvPr/>
        </p:nvSpPr>
        <p:spPr>
          <a:xfrm>
            <a:off x="209250" y="-9675"/>
            <a:ext cx="3076750" cy="5167075"/>
          </a:xfrm>
          <a:custGeom>
            <a:avLst/>
            <a:gdLst/>
            <a:ahLst/>
            <a:cxnLst/>
            <a:rect l="l" t="t" r="r" b="b"/>
            <a:pathLst>
              <a:path w="123070" h="206683" extrusionOk="0">
                <a:moveTo>
                  <a:pt x="0" y="0"/>
                </a:moveTo>
                <a:lnTo>
                  <a:pt x="0" y="206683"/>
                </a:lnTo>
                <a:lnTo>
                  <a:pt x="123070" y="206545"/>
                </a:lnTo>
                <a:lnTo>
                  <a:pt x="67807" y="301"/>
                </a:lnTo>
                <a:close/>
              </a:path>
            </a:pathLst>
          </a:custGeom>
          <a:solidFill>
            <a:srgbClr val="000000">
              <a:alpha val="7310"/>
            </a:srgbClr>
          </a:solidFill>
          <a:ln>
            <a:noFill/>
          </a:ln>
        </p:spPr>
      </p:sp>
      <p:sp>
        <p:nvSpPr>
          <p:cNvPr id="26" name="Google Shape;26;p5"/>
          <p:cNvSpPr/>
          <p:nvPr/>
        </p:nvSpPr>
        <p:spPr>
          <a:xfrm>
            <a:off x="-19350" y="-9675"/>
            <a:ext cx="3076750" cy="5167075"/>
          </a:xfrm>
          <a:custGeom>
            <a:avLst/>
            <a:gdLst/>
            <a:ahLst/>
            <a:cxnLst/>
            <a:rect l="l" t="t" r="r" b="b"/>
            <a:pathLst>
              <a:path w="123070" h="206683" extrusionOk="0">
                <a:moveTo>
                  <a:pt x="0" y="0"/>
                </a:moveTo>
                <a:lnTo>
                  <a:pt x="0" y="206683"/>
                </a:lnTo>
                <a:lnTo>
                  <a:pt x="123070" y="206545"/>
                </a:lnTo>
                <a:lnTo>
                  <a:pt x="67807" y="301"/>
                </a:lnTo>
                <a:close/>
              </a:path>
            </a:pathLst>
          </a:custGeom>
          <a:solidFill>
            <a:srgbClr val="FFFFFF"/>
          </a:solidFill>
          <a:ln>
            <a:noFill/>
          </a:ln>
        </p:spPr>
      </p:sp>
      <p:sp>
        <p:nvSpPr>
          <p:cNvPr id="27" name="Google Shape;27;p5"/>
          <p:cNvSpPr txBox="1">
            <a:spLocks noGrp="1"/>
          </p:cNvSpPr>
          <p:nvPr>
            <p:ph type="title"/>
          </p:nvPr>
        </p:nvSpPr>
        <p:spPr>
          <a:xfrm>
            <a:off x="609704" y="4116875"/>
            <a:ext cx="1609800" cy="48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8" name="Google Shape;28;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sp>
        <p:nvSpPr>
          <p:cNvPr id="30" name="Google Shape;30;p6"/>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1" name="Google Shape;31;p6"/>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2" name="Google Shape;32;p6"/>
          <p:cNvSpPr txBox="1"/>
          <p:nvPr/>
        </p:nvSpPr>
        <p:spPr>
          <a:xfrm>
            <a:off x="799645" y="697675"/>
            <a:ext cx="1957200" cy="6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0">
                <a:solidFill>
                  <a:srgbClr val="CCCCCC"/>
                </a:solidFill>
                <a:latin typeface="Montserrat"/>
                <a:ea typeface="Montserrat"/>
                <a:cs typeface="Montserrat"/>
                <a:sym typeface="Montserrat"/>
              </a:rPr>
              <a:t>“</a:t>
            </a:r>
            <a:endParaRPr sz="12000">
              <a:solidFill>
                <a:srgbClr val="CCCCCC"/>
              </a:solidFill>
              <a:latin typeface="Montserrat"/>
              <a:ea typeface="Montserrat"/>
              <a:cs typeface="Montserrat"/>
              <a:sym typeface="Montserrat"/>
            </a:endParaRPr>
          </a:p>
        </p:txBody>
      </p:sp>
      <p:sp>
        <p:nvSpPr>
          <p:cNvPr id="33" name="Google Shape;33;p6"/>
          <p:cNvSpPr txBox="1">
            <a:spLocks noGrp="1"/>
          </p:cNvSpPr>
          <p:nvPr>
            <p:ph type="body" idx="1"/>
          </p:nvPr>
        </p:nvSpPr>
        <p:spPr>
          <a:xfrm>
            <a:off x="838250" y="1657350"/>
            <a:ext cx="5324100" cy="22557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Font typeface="Montserrat"/>
              <a:buChar char="▸"/>
              <a:defRPr sz="2400">
                <a:latin typeface="Montserrat"/>
                <a:ea typeface="Montserrat"/>
                <a:cs typeface="Montserrat"/>
                <a:sym typeface="Montserrat"/>
              </a:defRPr>
            </a:lvl1pPr>
            <a:lvl2pPr marL="914400" lvl="1" indent="-381000" rtl="0">
              <a:spcBef>
                <a:spcPts val="0"/>
              </a:spcBef>
              <a:spcAft>
                <a:spcPts val="0"/>
              </a:spcAft>
              <a:buSzPts val="2400"/>
              <a:buFont typeface="Montserrat"/>
              <a:buChar char="▹"/>
              <a:defRPr sz="2400">
                <a:latin typeface="Montserrat"/>
                <a:ea typeface="Montserrat"/>
                <a:cs typeface="Montserrat"/>
                <a:sym typeface="Montserrat"/>
              </a:defRPr>
            </a:lvl2pPr>
            <a:lvl3pPr marL="1371600" lvl="2" indent="-381000" rtl="0">
              <a:spcBef>
                <a:spcPts val="0"/>
              </a:spcBef>
              <a:spcAft>
                <a:spcPts val="0"/>
              </a:spcAft>
              <a:buSzPts val="2400"/>
              <a:buFont typeface="Montserrat"/>
              <a:buChar char="▹"/>
              <a:defRPr sz="2400">
                <a:latin typeface="Montserrat"/>
                <a:ea typeface="Montserrat"/>
                <a:cs typeface="Montserrat"/>
                <a:sym typeface="Montserrat"/>
              </a:defRPr>
            </a:lvl3pPr>
            <a:lvl4pPr marL="1828800" lvl="3" indent="-381000" rtl="0">
              <a:spcBef>
                <a:spcPts val="0"/>
              </a:spcBef>
              <a:spcAft>
                <a:spcPts val="0"/>
              </a:spcAft>
              <a:buSzPts val="2400"/>
              <a:buFont typeface="Montserrat"/>
              <a:buChar char="●"/>
              <a:defRPr sz="2400">
                <a:latin typeface="Montserrat"/>
                <a:ea typeface="Montserrat"/>
                <a:cs typeface="Montserrat"/>
                <a:sym typeface="Montserrat"/>
              </a:defRPr>
            </a:lvl4pPr>
            <a:lvl5pPr marL="2286000" lvl="4" indent="-381000" rtl="0">
              <a:spcBef>
                <a:spcPts val="0"/>
              </a:spcBef>
              <a:spcAft>
                <a:spcPts val="0"/>
              </a:spcAft>
              <a:buSzPts val="2400"/>
              <a:buFont typeface="Montserrat"/>
              <a:buChar char="○"/>
              <a:defRPr sz="2400">
                <a:latin typeface="Montserrat"/>
                <a:ea typeface="Montserrat"/>
                <a:cs typeface="Montserrat"/>
                <a:sym typeface="Montserrat"/>
              </a:defRPr>
            </a:lvl5pPr>
            <a:lvl6pPr marL="2743200" lvl="5" indent="-381000" rtl="0">
              <a:spcBef>
                <a:spcPts val="0"/>
              </a:spcBef>
              <a:spcAft>
                <a:spcPts val="0"/>
              </a:spcAft>
              <a:buSzPts val="2400"/>
              <a:buFont typeface="Montserrat"/>
              <a:buChar char="■"/>
              <a:defRPr sz="2400">
                <a:latin typeface="Montserrat"/>
                <a:ea typeface="Montserrat"/>
                <a:cs typeface="Montserrat"/>
                <a:sym typeface="Montserrat"/>
              </a:defRPr>
            </a:lvl6pPr>
            <a:lvl7pPr marL="3200400" lvl="6" indent="-381000" rtl="0">
              <a:spcBef>
                <a:spcPts val="0"/>
              </a:spcBef>
              <a:spcAft>
                <a:spcPts val="0"/>
              </a:spcAft>
              <a:buSzPts val="2400"/>
              <a:buFont typeface="Montserrat"/>
              <a:buChar char="●"/>
              <a:defRPr sz="2400">
                <a:latin typeface="Montserrat"/>
                <a:ea typeface="Montserrat"/>
                <a:cs typeface="Montserrat"/>
                <a:sym typeface="Montserrat"/>
              </a:defRPr>
            </a:lvl7pPr>
            <a:lvl8pPr marL="3657600" lvl="7" indent="-381000" rtl="0">
              <a:spcBef>
                <a:spcPts val="0"/>
              </a:spcBef>
              <a:spcAft>
                <a:spcPts val="0"/>
              </a:spcAft>
              <a:buSzPts val="2400"/>
              <a:buFont typeface="Montserrat"/>
              <a:buChar char="○"/>
              <a:defRPr sz="2400">
                <a:latin typeface="Montserrat"/>
                <a:ea typeface="Montserrat"/>
                <a:cs typeface="Montserrat"/>
                <a:sym typeface="Montserrat"/>
              </a:defRPr>
            </a:lvl8pPr>
            <a:lvl9pPr marL="4114800" lvl="8" indent="-381000" rtl="0">
              <a:spcBef>
                <a:spcPts val="0"/>
              </a:spcBef>
              <a:spcAft>
                <a:spcPts val="0"/>
              </a:spcAft>
              <a:buSzPts val="2400"/>
              <a:buFont typeface="Montserrat"/>
              <a:buChar char="■"/>
              <a:defRPr sz="2400">
                <a:latin typeface="Montserrat"/>
                <a:ea typeface="Montserrat"/>
                <a:cs typeface="Montserrat"/>
                <a:sym typeface="Montserrat"/>
              </a:defRPr>
            </a:lvl9pPr>
          </a:lstStyle>
          <a:p>
            <a:endParaRPr/>
          </a:p>
        </p:txBody>
      </p:sp>
      <p:sp>
        <p:nvSpPr>
          <p:cNvPr id="34" name="Google Shape;34;p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atin typeface="Montserrat"/>
                <a:ea typeface="Montserrat"/>
                <a:cs typeface="Montserrat"/>
                <a:sym typeface="Montserrat"/>
              </a:defRPr>
            </a:lvl1pPr>
            <a:lvl2pPr lvl="1">
              <a:buNone/>
              <a:defRPr>
                <a:latin typeface="Montserrat"/>
                <a:ea typeface="Montserrat"/>
                <a:cs typeface="Montserrat"/>
                <a:sym typeface="Montserrat"/>
              </a:defRPr>
            </a:lvl2pPr>
            <a:lvl3pPr lvl="2">
              <a:buNone/>
              <a:defRPr>
                <a:latin typeface="Montserrat"/>
                <a:ea typeface="Montserrat"/>
                <a:cs typeface="Montserrat"/>
                <a:sym typeface="Montserrat"/>
              </a:defRPr>
            </a:lvl3pPr>
            <a:lvl4pPr lvl="3">
              <a:buNone/>
              <a:defRPr>
                <a:latin typeface="Montserrat"/>
                <a:ea typeface="Montserrat"/>
                <a:cs typeface="Montserrat"/>
                <a:sym typeface="Montserrat"/>
              </a:defRPr>
            </a:lvl4pPr>
            <a:lvl5pPr lvl="4">
              <a:buNone/>
              <a:defRPr>
                <a:latin typeface="Montserrat"/>
                <a:ea typeface="Montserrat"/>
                <a:cs typeface="Montserrat"/>
                <a:sym typeface="Montserrat"/>
              </a:defRPr>
            </a:lvl5pPr>
            <a:lvl6pPr lvl="5">
              <a:buNone/>
              <a:defRPr>
                <a:latin typeface="Montserrat"/>
                <a:ea typeface="Montserrat"/>
                <a:cs typeface="Montserrat"/>
                <a:sym typeface="Montserrat"/>
              </a:defRPr>
            </a:lvl6pPr>
            <a:lvl7pPr lvl="6">
              <a:buNone/>
              <a:defRPr>
                <a:latin typeface="Montserrat"/>
                <a:ea typeface="Montserrat"/>
                <a:cs typeface="Montserrat"/>
                <a:sym typeface="Montserrat"/>
              </a:defRPr>
            </a:lvl7pPr>
            <a:lvl8pPr lvl="7">
              <a:buNone/>
              <a:defRPr>
                <a:latin typeface="Montserrat"/>
                <a:ea typeface="Montserrat"/>
                <a:cs typeface="Montserrat"/>
                <a:sym typeface="Montserrat"/>
              </a:defRPr>
            </a:lvl8pPr>
            <a:lvl9pPr lvl="8">
              <a:buNone/>
              <a:defRPr>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5"/>
        <p:cNvGrpSpPr/>
        <p:nvPr/>
      </p:nvGrpSpPr>
      <p:grpSpPr>
        <a:xfrm>
          <a:off x="0" y="0"/>
          <a:ext cx="0" cy="0"/>
          <a:chOff x="0" y="0"/>
          <a:chExt cx="0" cy="0"/>
        </a:xfrm>
      </p:grpSpPr>
      <p:sp>
        <p:nvSpPr>
          <p:cNvPr id="36" name="Google Shape;36;p7"/>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7" name="Google Shape;37;p7"/>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8" name="Google Shape;38;p7"/>
          <p:cNvSpPr txBox="1">
            <a:spLocks noGrp="1"/>
          </p:cNvSpPr>
          <p:nvPr>
            <p:ph type="title"/>
          </p:nvPr>
        </p:nvSpPr>
        <p:spPr>
          <a:xfrm>
            <a:off x="838350" y="893500"/>
            <a:ext cx="5324100" cy="48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7"/>
          <p:cNvSpPr txBox="1">
            <a:spLocks noGrp="1"/>
          </p:cNvSpPr>
          <p:nvPr>
            <p:ph type="body" idx="1"/>
          </p:nvPr>
        </p:nvSpPr>
        <p:spPr>
          <a:xfrm>
            <a:off x="838250" y="1504950"/>
            <a:ext cx="5324100" cy="225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40" name="Google Shape;40;p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68" name="Google Shape;68;p12"/>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69" name="Google Shape;69;p12"/>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741100"/>
            <a:ext cx="5185200" cy="474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1pPr>
            <a:lvl2pPr lvl="1">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2pPr>
            <a:lvl3pPr lvl="2">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3pPr>
            <a:lvl4pPr lvl="3">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4pPr>
            <a:lvl5pPr lvl="4">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5pPr>
            <a:lvl6pPr lvl="5">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6pPr>
            <a:lvl7pPr lvl="6">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7pPr>
            <a:lvl8pPr lvl="7">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8pPr>
            <a:lvl9pPr lvl="8">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57200" y="1352550"/>
            <a:ext cx="5185200" cy="22557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Karla"/>
              <a:buChar char="▸"/>
              <a:defRPr sz="2000">
                <a:solidFill>
                  <a:schemeClr val="dk1"/>
                </a:solidFill>
                <a:latin typeface="Karla"/>
                <a:ea typeface="Karla"/>
                <a:cs typeface="Karla"/>
                <a:sym typeface="Karla"/>
              </a:defRPr>
            </a:lvl1pPr>
            <a:lvl2pPr marL="914400" lvl="1"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2pPr>
            <a:lvl3pPr marL="1371600" lvl="2"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3pPr>
            <a:lvl4pPr marL="1828800" lvl="3"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4pPr>
            <a:lvl5pPr marL="2286000" lvl="4"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5pPr>
            <a:lvl6pPr marL="2743200" lvl="5"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6pPr>
            <a:lvl7pPr marL="3200400" lvl="6"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7pPr>
            <a:lvl8pPr marL="3657600" lvl="7"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8pPr>
            <a:lvl9pPr marL="4114800" lvl="8"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lt1"/>
                </a:solidFill>
                <a:latin typeface="Montserrat"/>
                <a:ea typeface="Montserrat"/>
                <a:cs typeface="Montserrat"/>
                <a:sym typeface="Montserrat"/>
              </a:defRPr>
            </a:lvl1pPr>
            <a:lvl2pPr lvl="1" algn="r">
              <a:buNone/>
              <a:defRPr sz="1300" b="1">
                <a:solidFill>
                  <a:schemeClr val="lt1"/>
                </a:solidFill>
                <a:latin typeface="Montserrat"/>
                <a:ea typeface="Montserrat"/>
                <a:cs typeface="Montserrat"/>
                <a:sym typeface="Montserrat"/>
              </a:defRPr>
            </a:lvl2pPr>
            <a:lvl3pPr lvl="2" algn="r">
              <a:buNone/>
              <a:defRPr sz="1300" b="1">
                <a:solidFill>
                  <a:schemeClr val="lt1"/>
                </a:solidFill>
                <a:latin typeface="Montserrat"/>
                <a:ea typeface="Montserrat"/>
                <a:cs typeface="Montserrat"/>
                <a:sym typeface="Montserrat"/>
              </a:defRPr>
            </a:lvl3pPr>
            <a:lvl4pPr lvl="3" algn="r">
              <a:buNone/>
              <a:defRPr sz="1300" b="1">
                <a:solidFill>
                  <a:schemeClr val="lt1"/>
                </a:solidFill>
                <a:latin typeface="Montserrat"/>
                <a:ea typeface="Montserrat"/>
                <a:cs typeface="Montserrat"/>
                <a:sym typeface="Montserrat"/>
              </a:defRPr>
            </a:lvl4pPr>
            <a:lvl5pPr lvl="4" algn="r">
              <a:buNone/>
              <a:defRPr sz="1300" b="1">
                <a:solidFill>
                  <a:schemeClr val="lt1"/>
                </a:solidFill>
                <a:latin typeface="Montserrat"/>
                <a:ea typeface="Montserrat"/>
                <a:cs typeface="Montserrat"/>
                <a:sym typeface="Montserrat"/>
              </a:defRPr>
            </a:lvl5pPr>
            <a:lvl6pPr lvl="5" algn="r">
              <a:buNone/>
              <a:defRPr sz="1300" b="1">
                <a:solidFill>
                  <a:schemeClr val="lt1"/>
                </a:solidFill>
                <a:latin typeface="Montserrat"/>
                <a:ea typeface="Montserrat"/>
                <a:cs typeface="Montserrat"/>
                <a:sym typeface="Montserrat"/>
              </a:defRPr>
            </a:lvl6pPr>
            <a:lvl7pPr lvl="6" algn="r">
              <a:buNone/>
              <a:defRPr sz="1300" b="1">
                <a:solidFill>
                  <a:schemeClr val="lt1"/>
                </a:solidFill>
                <a:latin typeface="Montserrat"/>
                <a:ea typeface="Montserrat"/>
                <a:cs typeface="Montserrat"/>
                <a:sym typeface="Montserrat"/>
              </a:defRPr>
            </a:lvl7pPr>
            <a:lvl8pPr lvl="7" algn="r">
              <a:buNone/>
              <a:defRPr sz="1300" b="1">
                <a:solidFill>
                  <a:schemeClr val="lt1"/>
                </a:solidFill>
                <a:latin typeface="Montserrat"/>
                <a:ea typeface="Montserrat"/>
                <a:cs typeface="Montserrat"/>
                <a:sym typeface="Montserrat"/>
              </a:defRPr>
            </a:lvl8pPr>
            <a:lvl9pPr lvl="8" algn="r">
              <a:buNone/>
              <a:defRPr sz="1300" b="1">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mailto:enmanuel@megsoftconsulting.com"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CD4"/>
        </a:solidFill>
        <a:effectLst/>
      </p:bgPr>
    </p:bg>
    <p:spTree>
      <p:nvGrpSpPr>
        <p:cNvPr id="1" name="Shape 75"/>
        <p:cNvGrpSpPr/>
        <p:nvPr/>
      </p:nvGrpSpPr>
      <p:grpSpPr>
        <a:xfrm>
          <a:off x="0" y="0"/>
          <a:ext cx="0" cy="0"/>
          <a:chOff x="0" y="0"/>
          <a:chExt cx="0" cy="0"/>
        </a:xfrm>
      </p:grpSpPr>
      <p:sp>
        <p:nvSpPr>
          <p:cNvPr id="76" name="Google Shape;76;p14"/>
          <p:cNvSpPr txBox="1">
            <a:spLocks noGrp="1"/>
          </p:cNvSpPr>
          <p:nvPr>
            <p:ph type="ctrTitle"/>
          </p:nvPr>
        </p:nvSpPr>
        <p:spPr>
          <a:xfrm>
            <a:off x="291684" y="3175951"/>
            <a:ext cx="4856388" cy="1182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Instrumenting your Xamarin Forms application using </a:t>
            </a:r>
            <a:r>
              <a:rPr lang="en" dirty="0">
                <a:solidFill>
                  <a:srgbClr val="00BCD4"/>
                </a:solidFill>
              </a:rPr>
              <a:t>App Center</a:t>
            </a:r>
            <a:endParaRPr dirty="0"/>
          </a:p>
        </p:txBody>
      </p:sp>
      <p:grpSp>
        <p:nvGrpSpPr>
          <p:cNvPr id="77" name="Google Shape;77;p14"/>
          <p:cNvGrpSpPr/>
          <p:nvPr/>
        </p:nvGrpSpPr>
        <p:grpSpPr>
          <a:xfrm>
            <a:off x="733601" y="1520964"/>
            <a:ext cx="502625" cy="446586"/>
            <a:chOff x="5292575" y="3681900"/>
            <a:chExt cx="420150" cy="373275"/>
          </a:xfrm>
        </p:grpSpPr>
        <p:sp>
          <p:nvSpPr>
            <p:cNvPr id="78" name="Google Shape;78;p14"/>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4"/>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4"/>
          <p:cNvSpPr txBox="1">
            <a:spLocks noGrp="1"/>
          </p:cNvSpPr>
          <p:nvPr>
            <p:ph type="title"/>
          </p:nvPr>
        </p:nvSpPr>
        <p:spPr>
          <a:xfrm>
            <a:off x="172985" y="2965502"/>
            <a:ext cx="1870500" cy="188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Analytics</a:t>
            </a:r>
            <a:endParaRPr dirty="0"/>
          </a:p>
          <a:p>
            <a:pPr marL="0" lvl="0" indent="0" algn="l" rtl="0">
              <a:spcBef>
                <a:spcPts val="0"/>
              </a:spcBef>
              <a:spcAft>
                <a:spcPts val="0"/>
              </a:spcAft>
              <a:buNone/>
            </a:pPr>
            <a:r>
              <a:rPr lang="en" sz="3000" b="0" dirty="0">
                <a:solidFill>
                  <a:srgbClr val="607D8B"/>
                </a:solidFill>
                <a:latin typeface="Karla"/>
                <a:ea typeface="Karla"/>
                <a:cs typeface="Karla"/>
                <a:sym typeface="Karla"/>
              </a:rPr>
              <a:t>Events</a:t>
            </a:r>
            <a:endParaRPr dirty="0">
              <a:solidFill>
                <a:srgbClr val="607D8B"/>
              </a:solidFill>
              <a:latin typeface="Karla"/>
              <a:ea typeface="Karla"/>
              <a:cs typeface="Karla"/>
              <a:sym typeface="Karla"/>
            </a:endParaRPr>
          </a:p>
        </p:txBody>
      </p:sp>
      <p:sp>
        <p:nvSpPr>
          <p:cNvPr id="193" name="Google Shape;193;p2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3" name="Picture 2" descr="A picture containing black, sitting, computer, monitor&#10;&#10;Description automatically generated">
            <a:extLst>
              <a:ext uri="{FF2B5EF4-FFF2-40B4-BE49-F238E27FC236}">
                <a16:creationId xmlns:a16="http://schemas.microsoft.com/office/drawing/2014/main" id="{E91259FF-5762-7646-87B1-08F97709F35C}"/>
              </a:ext>
            </a:extLst>
          </p:cNvPr>
          <p:cNvPicPr>
            <a:picLocks noChangeAspect="1"/>
          </p:cNvPicPr>
          <p:nvPr/>
        </p:nvPicPr>
        <p:blipFill>
          <a:blip r:embed="rId3"/>
          <a:stretch>
            <a:fillRect/>
          </a:stretch>
        </p:blipFill>
        <p:spPr>
          <a:xfrm>
            <a:off x="1220557" y="940264"/>
            <a:ext cx="7923443" cy="2475467"/>
          </a:xfrm>
          <a:prstGeom prst="rect">
            <a:avLst/>
          </a:prstGeom>
        </p:spPr>
      </p:pic>
    </p:spTree>
    <p:extLst>
      <p:ext uri="{BB962C8B-B14F-4D97-AF65-F5344CB8AC3E}">
        <p14:creationId xmlns:p14="http://schemas.microsoft.com/office/powerpoint/2010/main" val="514511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4"/>
          <p:cNvSpPr txBox="1">
            <a:spLocks noGrp="1"/>
          </p:cNvSpPr>
          <p:nvPr>
            <p:ph type="title"/>
          </p:nvPr>
        </p:nvSpPr>
        <p:spPr>
          <a:xfrm>
            <a:off x="172985" y="2965502"/>
            <a:ext cx="1870500" cy="188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Analytics</a:t>
            </a:r>
            <a:endParaRPr dirty="0"/>
          </a:p>
          <a:p>
            <a:pPr marL="0" lvl="0" indent="0" algn="l" rtl="0">
              <a:spcBef>
                <a:spcPts val="0"/>
              </a:spcBef>
              <a:spcAft>
                <a:spcPts val="0"/>
              </a:spcAft>
              <a:buNone/>
            </a:pPr>
            <a:r>
              <a:rPr lang="en" sz="3000" b="0" dirty="0">
                <a:solidFill>
                  <a:srgbClr val="607D8B"/>
                </a:solidFill>
                <a:latin typeface="Karla"/>
                <a:ea typeface="Karla"/>
                <a:cs typeface="Karla"/>
                <a:sym typeface="Karla"/>
              </a:rPr>
              <a:t>Events</a:t>
            </a:r>
            <a:endParaRPr dirty="0">
              <a:solidFill>
                <a:srgbClr val="607D8B"/>
              </a:solidFill>
              <a:latin typeface="Karla"/>
              <a:ea typeface="Karla"/>
              <a:cs typeface="Karla"/>
              <a:sym typeface="Karla"/>
            </a:endParaRPr>
          </a:p>
        </p:txBody>
      </p:sp>
      <p:sp>
        <p:nvSpPr>
          <p:cNvPr id="193" name="Google Shape;193;p2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4" name="Picture 3" descr="A screenshot of a cell phone&#10;&#10;Description automatically generated">
            <a:extLst>
              <a:ext uri="{FF2B5EF4-FFF2-40B4-BE49-F238E27FC236}">
                <a16:creationId xmlns:a16="http://schemas.microsoft.com/office/drawing/2014/main" id="{22921F2E-9B29-494F-A0C5-74BFEF1CA18E}"/>
              </a:ext>
            </a:extLst>
          </p:cNvPr>
          <p:cNvPicPr>
            <a:picLocks noChangeAspect="1"/>
          </p:cNvPicPr>
          <p:nvPr/>
        </p:nvPicPr>
        <p:blipFill>
          <a:blip r:embed="rId3"/>
          <a:stretch>
            <a:fillRect/>
          </a:stretch>
        </p:blipFill>
        <p:spPr>
          <a:xfrm>
            <a:off x="1887356" y="202183"/>
            <a:ext cx="7256644" cy="4194973"/>
          </a:xfrm>
          <a:prstGeom prst="rect">
            <a:avLst/>
          </a:prstGeom>
        </p:spPr>
      </p:pic>
    </p:spTree>
    <p:extLst>
      <p:ext uri="{BB962C8B-B14F-4D97-AF65-F5344CB8AC3E}">
        <p14:creationId xmlns:p14="http://schemas.microsoft.com/office/powerpoint/2010/main" val="306213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4"/>
          <p:cNvSpPr txBox="1">
            <a:spLocks noGrp="1"/>
          </p:cNvSpPr>
          <p:nvPr>
            <p:ph type="title"/>
          </p:nvPr>
        </p:nvSpPr>
        <p:spPr>
          <a:xfrm>
            <a:off x="172985" y="2965502"/>
            <a:ext cx="1870500" cy="188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Analytics</a:t>
            </a:r>
            <a:endParaRPr dirty="0"/>
          </a:p>
          <a:p>
            <a:pPr marL="0" lvl="0" indent="0" algn="l" rtl="0">
              <a:spcBef>
                <a:spcPts val="0"/>
              </a:spcBef>
              <a:spcAft>
                <a:spcPts val="0"/>
              </a:spcAft>
              <a:buNone/>
            </a:pPr>
            <a:r>
              <a:rPr lang="en" sz="3000" b="0" dirty="0">
                <a:solidFill>
                  <a:srgbClr val="607D8B"/>
                </a:solidFill>
                <a:latin typeface="Karla"/>
                <a:ea typeface="Karla"/>
                <a:cs typeface="Karla"/>
                <a:sym typeface="Karla"/>
              </a:rPr>
              <a:t>Events</a:t>
            </a:r>
            <a:endParaRPr dirty="0">
              <a:solidFill>
                <a:srgbClr val="607D8B"/>
              </a:solidFill>
              <a:latin typeface="Karla"/>
              <a:ea typeface="Karla"/>
              <a:cs typeface="Karla"/>
              <a:sym typeface="Karla"/>
            </a:endParaRPr>
          </a:p>
        </p:txBody>
      </p:sp>
      <p:sp>
        <p:nvSpPr>
          <p:cNvPr id="193" name="Google Shape;193;p2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4" name="Picture 3" descr="A screenshot of a cell phone&#10;&#10;Description automatically generated">
            <a:extLst>
              <a:ext uri="{FF2B5EF4-FFF2-40B4-BE49-F238E27FC236}">
                <a16:creationId xmlns:a16="http://schemas.microsoft.com/office/drawing/2014/main" id="{1119B77D-BF95-6E49-89C0-AD7A450F7083}"/>
              </a:ext>
            </a:extLst>
          </p:cNvPr>
          <p:cNvPicPr>
            <a:picLocks noChangeAspect="1"/>
          </p:cNvPicPr>
          <p:nvPr/>
        </p:nvPicPr>
        <p:blipFill>
          <a:blip r:embed="rId3"/>
          <a:stretch>
            <a:fillRect/>
          </a:stretch>
        </p:blipFill>
        <p:spPr>
          <a:xfrm>
            <a:off x="1855538" y="297598"/>
            <a:ext cx="7288462" cy="4017926"/>
          </a:xfrm>
          <a:prstGeom prst="rect">
            <a:avLst/>
          </a:prstGeom>
        </p:spPr>
      </p:pic>
    </p:spTree>
    <p:extLst>
      <p:ext uri="{BB962C8B-B14F-4D97-AF65-F5344CB8AC3E}">
        <p14:creationId xmlns:p14="http://schemas.microsoft.com/office/powerpoint/2010/main" val="1349135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754D3-3A5A-7E4C-91BB-832C07C16B92}"/>
              </a:ext>
            </a:extLst>
          </p:cNvPr>
          <p:cNvSpPr>
            <a:spLocks noGrp="1"/>
          </p:cNvSpPr>
          <p:nvPr>
            <p:ph type="title"/>
          </p:nvPr>
        </p:nvSpPr>
        <p:spPr/>
        <p:txBody>
          <a:bodyPr/>
          <a:lstStyle/>
          <a:p>
            <a:r>
              <a:rPr lang="en-US" dirty="0"/>
              <a:t>How do we do it?</a:t>
            </a:r>
          </a:p>
        </p:txBody>
      </p:sp>
      <p:sp>
        <p:nvSpPr>
          <p:cNvPr id="3" name="Slide Number Placeholder 2">
            <a:extLst>
              <a:ext uri="{FF2B5EF4-FFF2-40B4-BE49-F238E27FC236}">
                <a16:creationId xmlns:a16="http://schemas.microsoft.com/office/drawing/2014/main" id="{42754F61-3D00-0140-B8E0-E571FACF59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8" name="Picture 7" descr="A picture containing flower, drawing&#10;&#10;Description automatically generated">
            <a:extLst>
              <a:ext uri="{FF2B5EF4-FFF2-40B4-BE49-F238E27FC236}">
                <a16:creationId xmlns:a16="http://schemas.microsoft.com/office/drawing/2014/main" id="{3F77F40E-B4F0-354F-8DE2-CAFD848DB166}"/>
              </a:ext>
            </a:extLst>
          </p:cNvPr>
          <p:cNvPicPr>
            <a:picLocks noChangeAspect="1"/>
          </p:cNvPicPr>
          <p:nvPr/>
        </p:nvPicPr>
        <p:blipFill>
          <a:blip r:embed="rId2"/>
          <a:stretch>
            <a:fillRect/>
          </a:stretch>
        </p:blipFill>
        <p:spPr>
          <a:xfrm>
            <a:off x="553123" y="1540443"/>
            <a:ext cx="7990104" cy="1500432"/>
          </a:xfrm>
          <a:prstGeom prst="rect">
            <a:avLst/>
          </a:prstGeom>
        </p:spPr>
      </p:pic>
    </p:spTree>
    <p:extLst>
      <p:ext uri="{BB962C8B-B14F-4D97-AF65-F5344CB8AC3E}">
        <p14:creationId xmlns:p14="http://schemas.microsoft.com/office/powerpoint/2010/main" val="3162707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ctrTitle"/>
          </p:nvPr>
        </p:nvSpPr>
        <p:spPr>
          <a:xfrm>
            <a:off x="648300" y="1354750"/>
            <a:ext cx="3795684" cy="298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rgbClr val="FFC107"/>
                </a:solidFill>
              </a:rPr>
              <a:t>4.</a:t>
            </a:r>
            <a:endParaRPr sz="7200" dirty="0">
              <a:solidFill>
                <a:srgbClr val="FFC107"/>
              </a:solidFill>
            </a:endParaRPr>
          </a:p>
          <a:p>
            <a:pPr marL="0" lvl="0" indent="0" algn="l" rtl="0">
              <a:spcBef>
                <a:spcPts val="0"/>
              </a:spcBef>
              <a:spcAft>
                <a:spcPts val="0"/>
              </a:spcAft>
              <a:buNone/>
            </a:pPr>
            <a:r>
              <a:rPr lang="en" dirty="0"/>
              <a:t>App Center Diagnostics</a:t>
            </a:r>
            <a:endParaRPr dirty="0"/>
          </a:p>
        </p:txBody>
      </p:sp>
      <p:sp>
        <p:nvSpPr>
          <p:cNvPr id="112" name="Google Shape;112;p17"/>
          <p:cNvSpPr txBox="1">
            <a:spLocks noGrp="1"/>
          </p:cNvSpPr>
          <p:nvPr>
            <p:ph type="subTitle" idx="1"/>
          </p:nvPr>
        </p:nvSpPr>
        <p:spPr>
          <a:xfrm>
            <a:off x="6724950" y="3265700"/>
            <a:ext cx="1906200" cy="103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endParaRPr dirty="0"/>
          </a:p>
        </p:txBody>
      </p:sp>
      <p:sp>
        <p:nvSpPr>
          <p:cNvPr id="113" name="Google Shape;113;p17"/>
          <p:cNvSpPr txBox="1">
            <a:spLocks noGrp="1"/>
          </p:cNvSpPr>
          <p:nvPr>
            <p:ph type="sldNum" idx="4294967295"/>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3995768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4"/>
          <p:cNvSpPr txBox="1">
            <a:spLocks noGrp="1"/>
          </p:cNvSpPr>
          <p:nvPr>
            <p:ph type="title"/>
          </p:nvPr>
        </p:nvSpPr>
        <p:spPr>
          <a:xfrm>
            <a:off x="172984" y="2965502"/>
            <a:ext cx="2156747" cy="188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Diagnostics</a:t>
            </a:r>
            <a:endParaRPr dirty="0"/>
          </a:p>
          <a:p>
            <a:pPr marL="0" lvl="0" indent="0" algn="l" rtl="0">
              <a:spcBef>
                <a:spcPts val="0"/>
              </a:spcBef>
              <a:spcAft>
                <a:spcPts val="0"/>
              </a:spcAft>
              <a:buNone/>
            </a:pPr>
            <a:r>
              <a:rPr lang="en" sz="3000" b="0" dirty="0">
                <a:solidFill>
                  <a:srgbClr val="607D8B"/>
                </a:solidFill>
                <a:latin typeface="Karla"/>
                <a:ea typeface="Karla"/>
                <a:cs typeface="Karla"/>
                <a:sym typeface="Karla"/>
              </a:rPr>
              <a:t>Crashes</a:t>
            </a:r>
            <a:endParaRPr dirty="0">
              <a:solidFill>
                <a:srgbClr val="607D8B"/>
              </a:solidFill>
              <a:latin typeface="Karla"/>
              <a:ea typeface="Karla"/>
              <a:cs typeface="Karla"/>
              <a:sym typeface="Karla"/>
            </a:endParaRPr>
          </a:p>
        </p:txBody>
      </p:sp>
      <p:sp>
        <p:nvSpPr>
          <p:cNvPr id="193" name="Google Shape;193;p2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pic>
        <p:nvPicPr>
          <p:cNvPr id="6" name="Picture 5" descr="A screenshot of a computer screen&#10;&#10;Description automatically generated">
            <a:extLst>
              <a:ext uri="{FF2B5EF4-FFF2-40B4-BE49-F238E27FC236}">
                <a16:creationId xmlns:a16="http://schemas.microsoft.com/office/drawing/2014/main" id="{E0C14C76-09AB-CD46-8E27-8D8174959DA8}"/>
              </a:ext>
            </a:extLst>
          </p:cNvPr>
          <p:cNvPicPr>
            <a:picLocks noChangeAspect="1"/>
          </p:cNvPicPr>
          <p:nvPr/>
        </p:nvPicPr>
        <p:blipFill>
          <a:blip r:embed="rId3"/>
          <a:stretch>
            <a:fillRect/>
          </a:stretch>
        </p:blipFill>
        <p:spPr>
          <a:xfrm>
            <a:off x="632878" y="367370"/>
            <a:ext cx="8511122" cy="3266375"/>
          </a:xfrm>
          <a:prstGeom prst="rect">
            <a:avLst/>
          </a:prstGeom>
        </p:spPr>
      </p:pic>
    </p:spTree>
    <p:extLst>
      <p:ext uri="{BB962C8B-B14F-4D97-AF65-F5344CB8AC3E}">
        <p14:creationId xmlns:p14="http://schemas.microsoft.com/office/powerpoint/2010/main" val="2677017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4"/>
          <p:cNvSpPr txBox="1">
            <a:spLocks noGrp="1"/>
          </p:cNvSpPr>
          <p:nvPr>
            <p:ph type="title"/>
          </p:nvPr>
        </p:nvSpPr>
        <p:spPr>
          <a:xfrm>
            <a:off x="52073" y="3160162"/>
            <a:ext cx="2156747" cy="188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Diagnostics</a:t>
            </a:r>
            <a:endParaRPr dirty="0"/>
          </a:p>
          <a:p>
            <a:pPr marL="0" lvl="0" indent="0" algn="l" rtl="0">
              <a:spcBef>
                <a:spcPts val="0"/>
              </a:spcBef>
              <a:spcAft>
                <a:spcPts val="0"/>
              </a:spcAft>
              <a:buNone/>
            </a:pPr>
            <a:r>
              <a:rPr lang="en" sz="3000" b="0" dirty="0">
                <a:solidFill>
                  <a:srgbClr val="607D8B"/>
                </a:solidFill>
                <a:latin typeface="Karla"/>
                <a:ea typeface="Karla"/>
                <a:cs typeface="Karla"/>
                <a:sym typeface="Karla"/>
              </a:rPr>
              <a:t>Errors</a:t>
            </a:r>
            <a:endParaRPr dirty="0">
              <a:solidFill>
                <a:srgbClr val="607D8B"/>
              </a:solidFill>
              <a:latin typeface="Karla"/>
              <a:ea typeface="Karla"/>
              <a:cs typeface="Karla"/>
              <a:sym typeface="Karla"/>
            </a:endParaRPr>
          </a:p>
        </p:txBody>
      </p:sp>
      <p:sp>
        <p:nvSpPr>
          <p:cNvPr id="193" name="Google Shape;193;p2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3" name="Picture 2" descr="A screenshot of a computer screen&#10;&#10;Description automatically generated">
            <a:extLst>
              <a:ext uri="{FF2B5EF4-FFF2-40B4-BE49-F238E27FC236}">
                <a16:creationId xmlns:a16="http://schemas.microsoft.com/office/drawing/2014/main" id="{C81B7235-917A-6C4E-B5EB-F451FA0BD604}"/>
              </a:ext>
            </a:extLst>
          </p:cNvPr>
          <p:cNvPicPr>
            <a:picLocks noChangeAspect="1"/>
          </p:cNvPicPr>
          <p:nvPr/>
        </p:nvPicPr>
        <p:blipFill>
          <a:blip r:embed="rId3"/>
          <a:stretch>
            <a:fillRect/>
          </a:stretch>
        </p:blipFill>
        <p:spPr>
          <a:xfrm>
            <a:off x="2114506" y="100328"/>
            <a:ext cx="7029494" cy="4105912"/>
          </a:xfrm>
          <a:prstGeom prst="rect">
            <a:avLst/>
          </a:prstGeom>
        </p:spPr>
      </p:pic>
    </p:spTree>
    <p:extLst>
      <p:ext uri="{BB962C8B-B14F-4D97-AF65-F5344CB8AC3E}">
        <p14:creationId xmlns:p14="http://schemas.microsoft.com/office/powerpoint/2010/main" val="2449793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4"/>
          <p:cNvSpPr txBox="1">
            <a:spLocks noGrp="1"/>
          </p:cNvSpPr>
          <p:nvPr>
            <p:ph type="title"/>
          </p:nvPr>
        </p:nvSpPr>
        <p:spPr>
          <a:xfrm>
            <a:off x="52073" y="3160162"/>
            <a:ext cx="2156747" cy="188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Diagnostics</a:t>
            </a:r>
            <a:endParaRPr dirty="0"/>
          </a:p>
          <a:p>
            <a:pPr marL="0" lvl="0" indent="0" algn="l" rtl="0">
              <a:spcBef>
                <a:spcPts val="0"/>
              </a:spcBef>
              <a:spcAft>
                <a:spcPts val="0"/>
              </a:spcAft>
              <a:buNone/>
            </a:pPr>
            <a:r>
              <a:rPr lang="en" sz="3000" b="0" dirty="0">
                <a:solidFill>
                  <a:srgbClr val="607D8B"/>
                </a:solidFill>
                <a:latin typeface="Karla"/>
                <a:ea typeface="Karla"/>
                <a:cs typeface="Karla"/>
                <a:sym typeface="Karla"/>
              </a:rPr>
              <a:t>Errors</a:t>
            </a:r>
            <a:endParaRPr dirty="0">
              <a:solidFill>
                <a:srgbClr val="607D8B"/>
              </a:solidFill>
              <a:latin typeface="Karla"/>
              <a:ea typeface="Karla"/>
              <a:cs typeface="Karla"/>
              <a:sym typeface="Karla"/>
            </a:endParaRPr>
          </a:p>
        </p:txBody>
      </p:sp>
      <p:sp>
        <p:nvSpPr>
          <p:cNvPr id="193" name="Google Shape;193;p2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pic>
        <p:nvPicPr>
          <p:cNvPr id="4" name="Picture 3" descr="A screenshot of a cell phone screen with text&#10;&#10;Description automatically generated">
            <a:extLst>
              <a:ext uri="{FF2B5EF4-FFF2-40B4-BE49-F238E27FC236}">
                <a16:creationId xmlns:a16="http://schemas.microsoft.com/office/drawing/2014/main" id="{263B761F-F64C-784B-BDBF-48DA769BA608}"/>
              </a:ext>
            </a:extLst>
          </p:cNvPr>
          <p:cNvPicPr>
            <a:picLocks noChangeAspect="1"/>
          </p:cNvPicPr>
          <p:nvPr/>
        </p:nvPicPr>
        <p:blipFill>
          <a:blip r:embed="rId3"/>
          <a:stretch>
            <a:fillRect/>
          </a:stretch>
        </p:blipFill>
        <p:spPr>
          <a:xfrm>
            <a:off x="1511167" y="137350"/>
            <a:ext cx="7632834" cy="3846688"/>
          </a:xfrm>
          <a:prstGeom prst="rect">
            <a:avLst/>
          </a:prstGeom>
        </p:spPr>
      </p:pic>
    </p:spTree>
    <p:extLst>
      <p:ext uri="{BB962C8B-B14F-4D97-AF65-F5344CB8AC3E}">
        <p14:creationId xmlns:p14="http://schemas.microsoft.com/office/powerpoint/2010/main" val="468201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4"/>
          <p:cNvSpPr txBox="1">
            <a:spLocks noGrp="1"/>
          </p:cNvSpPr>
          <p:nvPr>
            <p:ph type="title"/>
          </p:nvPr>
        </p:nvSpPr>
        <p:spPr>
          <a:xfrm>
            <a:off x="52073" y="3160162"/>
            <a:ext cx="2156747" cy="188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Diagnostics</a:t>
            </a:r>
            <a:endParaRPr dirty="0"/>
          </a:p>
          <a:p>
            <a:pPr marL="0" lvl="0" indent="0" algn="l" rtl="0">
              <a:spcBef>
                <a:spcPts val="0"/>
              </a:spcBef>
              <a:spcAft>
                <a:spcPts val="0"/>
              </a:spcAft>
              <a:buNone/>
            </a:pPr>
            <a:r>
              <a:rPr lang="en" sz="3000" b="0" dirty="0">
                <a:solidFill>
                  <a:srgbClr val="607D8B"/>
                </a:solidFill>
                <a:latin typeface="Karla"/>
                <a:ea typeface="Karla"/>
                <a:cs typeface="Karla"/>
                <a:sym typeface="Karla"/>
              </a:rPr>
              <a:t>Errors</a:t>
            </a:r>
            <a:endParaRPr dirty="0">
              <a:solidFill>
                <a:srgbClr val="607D8B"/>
              </a:solidFill>
              <a:latin typeface="Karla"/>
              <a:ea typeface="Karla"/>
              <a:cs typeface="Karla"/>
              <a:sym typeface="Karla"/>
            </a:endParaRPr>
          </a:p>
        </p:txBody>
      </p:sp>
      <p:sp>
        <p:nvSpPr>
          <p:cNvPr id="193" name="Google Shape;193;p2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pic>
        <p:nvPicPr>
          <p:cNvPr id="3" name="Picture 2" descr="A screenshot of a cell phone&#10;&#10;Description automatically generated">
            <a:extLst>
              <a:ext uri="{FF2B5EF4-FFF2-40B4-BE49-F238E27FC236}">
                <a16:creationId xmlns:a16="http://schemas.microsoft.com/office/drawing/2014/main" id="{F1C32894-D650-6244-8009-F98E5F0374B9}"/>
              </a:ext>
            </a:extLst>
          </p:cNvPr>
          <p:cNvPicPr>
            <a:picLocks noChangeAspect="1"/>
          </p:cNvPicPr>
          <p:nvPr/>
        </p:nvPicPr>
        <p:blipFill>
          <a:blip r:embed="rId3"/>
          <a:stretch>
            <a:fillRect/>
          </a:stretch>
        </p:blipFill>
        <p:spPr>
          <a:xfrm>
            <a:off x="2208820" y="202132"/>
            <a:ext cx="6986908" cy="4052236"/>
          </a:xfrm>
          <a:prstGeom prst="rect">
            <a:avLst/>
          </a:prstGeom>
        </p:spPr>
      </p:pic>
    </p:spTree>
    <p:extLst>
      <p:ext uri="{BB962C8B-B14F-4D97-AF65-F5344CB8AC3E}">
        <p14:creationId xmlns:p14="http://schemas.microsoft.com/office/powerpoint/2010/main" val="3382318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1"/>
        <p:cNvGrpSpPr/>
        <p:nvPr/>
      </p:nvGrpSpPr>
      <p:grpSpPr>
        <a:xfrm>
          <a:off x="0" y="0"/>
          <a:ext cx="0" cy="0"/>
          <a:chOff x="0" y="0"/>
          <a:chExt cx="0" cy="0"/>
        </a:xfrm>
      </p:grpSpPr>
      <p:sp>
        <p:nvSpPr>
          <p:cNvPr id="192" name="Google Shape;192;p2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 practical case</a:t>
            </a:r>
            <a:endParaRPr dirty="0"/>
          </a:p>
          <a:p>
            <a:pPr marL="0" lvl="0" indent="0" algn="l" rtl="0">
              <a:spcBef>
                <a:spcPts val="0"/>
              </a:spcBef>
              <a:spcAft>
                <a:spcPts val="0"/>
              </a:spcAft>
              <a:buNone/>
            </a:pPr>
            <a:r>
              <a:rPr lang="en" sz="3000" b="0" dirty="0">
                <a:solidFill>
                  <a:srgbClr val="607D8B"/>
                </a:solidFill>
                <a:latin typeface="Karla"/>
                <a:ea typeface="Karla"/>
                <a:cs typeface="Karla"/>
                <a:sym typeface="Karla"/>
              </a:rPr>
              <a:t>The weather App.</a:t>
            </a:r>
            <a:endParaRPr dirty="0">
              <a:solidFill>
                <a:srgbClr val="607D8B"/>
              </a:solidFill>
              <a:latin typeface="Karla"/>
              <a:ea typeface="Karla"/>
              <a:cs typeface="Karla"/>
              <a:sym typeface="Karla"/>
            </a:endParaRPr>
          </a:p>
        </p:txBody>
      </p:sp>
      <p:sp>
        <p:nvSpPr>
          <p:cNvPr id="193" name="Google Shape;193;p24"/>
          <p:cNvSpPr txBox="1">
            <a:spLocks noGrp="1"/>
          </p:cNvSpPr>
          <p:nvPr>
            <p:ph type="sldNum" idx="4294967295"/>
          </p:nvPr>
        </p:nvSpPr>
        <p:spPr>
          <a:xfrm>
            <a:off x="8596313" y="4749800"/>
            <a:ext cx="547687" cy="39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97"/>
        <p:cNvGrpSpPr/>
        <p:nvPr/>
      </p:nvGrpSpPr>
      <p:grpSpPr>
        <a:xfrm>
          <a:off x="0" y="0"/>
          <a:ext cx="0" cy="0"/>
          <a:chOff x="0" y="0"/>
          <a:chExt cx="0" cy="0"/>
        </a:xfrm>
      </p:grpSpPr>
      <p:sp>
        <p:nvSpPr>
          <p:cNvPr id="98" name="Google Shape;98;p16"/>
          <p:cNvSpPr txBox="1">
            <a:spLocks noGrp="1"/>
          </p:cNvSpPr>
          <p:nvPr>
            <p:ph type="ctrTitle" idx="4294967295"/>
          </p:nvPr>
        </p:nvSpPr>
        <p:spPr>
          <a:xfrm>
            <a:off x="685800" y="1811950"/>
            <a:ext cx="4531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solidFill>
                  <a:srgbClr val="FFEB3B"/>
                </a:solidFill>
              </a:rPr>
              <a:t>Hola!</a:t>
            </a:r>
            <a:endParaRPr sz="3600" dirty="0">
              <a:solidFill>
                <a:srgbClr val="FFEB3B"/>
              </a:solidFill>
            </a:endParaRPr>
          </a:p>
        </p:txBody>
      </p:sp>
      <p:sp>
        <p:nvSpPr>
          <p:cNvPr id="99" name="Google Shape;99;p16"/>
          <p:cNvSpPr txBox="1">
            <a:spLocks noGrp="1"/>
          </p:cNvSpPr>
          <p:nvPr>
            <p:ph type="subTitle" idx="4294967295"/>
          </p:nvPr>
        </p:nvSpPr>
        <p:spPr>
          <a:xfrm>
            <a:off x="685800" y="3011525"/>
            <a:ext cx="5998464"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dirty="0"/>
              <a:t>I am Enmanuel Toribio</a:t>
            </a:r>
            <a:endParaRPr sz="3600" dirty="0"/>
          </a:p>
        </p:txBody>
      </p:sp>
      <p:sp>
        <p:nvSpPr>
          <p:cNvPr id="100" name="Google Shape;100;p16"/>
          <p:cNvSpPr txBox="1">
            <a:spLocks noGrp="1"/>
          </p:cNvSpPr>
          <p:nvPr>
            <p:ph type="body" idx="4294967295"/>
          </p:nvPr>
        </p:nvSpPr>
        <p:spPr>
          <a:xfrm>
            <a:off x="685800" y="3683600"/>
            <a:ext cx="6684264" cy="1007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I am a Sr. Software Engineer at </a:t>
            </a:r>
            <a:r>
              <a:rPr lang="en" dirty="0" err="1"/>
              <a:t>Megsoft</a:t>
            </a:r>
            <a:r>
              <a:rPr lang="en" dirty="0"/>
              <a:t> Consulting and I’m here because I love App Center.</a:t>
            </a:r>
          </a:p>
          <a:p>
            <a:pPr marL="0" lvl="0" indent="0" algn="l" rtl="0">
              <a:spcBef>
                <a:spcPts val="600"/>
              </a:spcBef>
              <a:spcAft>
                <a:spcPts val="0"/>
              </a:spcAft>
              <a:buNone/>
            </a:pPr>
            <a:r>
              <a:rPr lang="en" dirty="0"/>
              <a:t>You can find me everywhere @</a:t>
            </a:r>
            <a:r>
              <a:rPr lang="en" dirty="0" err="1"/>
              <a:t>eatskolnikov</a:t>
            </a:r>
            <a:endParaRPr dirty="0"/>
          </a:p>
        </p:txBody>
      </p:sp>
      <p:grpSp>
        <p:nvGrpSpPr>
          <p:cNvPr id="101" name="Google Shape;101;p16"/>
          <p:cNvGrpSpPr/>
          <p:nvPr/>
        </p:nvGrpSpPr>
        <p:grpSpPr>
          <a:xfrm>
            <a:off x="785305" y="1555467"/>
            <a:ext cx="462632" cy="462632"/>
            <a:chOff x="1278900" y="2333250"/>
            <a:chExt cx="381175" cy="381175"/>
          </a:xfrm>
        </p:grpSpPr>
        <p:sp>
          <p:nvSpPr>
            <p:cNvPr id="102" name="Google Shape;102;p16"/>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6"/>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6"/>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6"/>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1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9800"/>
        </a:solidFill>
        <a:effectLst/>
      </p:bgPr>
    </p:bg>
    <p:spTree>
      <p:nvGrpSpPr>
        <p:cNvPr id="1" name="Shape 117"/>
        <p:cNvGrpSpPr/>
        <p:nvPr/>
      </p:nvGrpSpPr>
      <p:grpSpPr>
        <a:xfrm>
          <a:off x="0" y="0"/>
          <a:ext cx="0" cy="0"/>
          <a:chOff x="0" y="0"/>
          <a:chExt cx="0" cy="0"/>
        </a:xfrm>
      </p:grpSpPr>
      <p:sp>
        <p:nvSpPr>
          <p:cNvPr id="118" name="Google Shape;118;p18"/>
          <p:cNvSpPr txBox="1">
            <a:spLocks noGrp="1"/>
          </p:cNvSpPr>
          <p:nvPr>
            <p:ph type="body" idx="1"/>
          </p:nvPr>
        </p:nvSpPr>
        <p:spPr>
          <a:xfrm>
            <a:off x="838250" y="1657350"/>
            <a:ext cx="5324100" cy="225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That which cannot be </a:t>
            </a:r>
            <a:r>
              <a:rPr lang="en-US" dirty="0"/>
              <a:t>measured</a:t>
            </a:r>
            <a:r>
              <a:rPr lang="en" dirty="0"/>
              <a:t> cannot be improved</a:t>
            </a:r>
            <a:endParaRPr dirty="0"/>
          </a:p>
        </p:txBody>
      </p:sp>
      <p:sp>
        <p:nvSpPr>
          <p:cNvPr id="119" name="Google Shape;119;p1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378"/>
        <p:cNvGrpSpPr/>
        <p:nvPr/>
      </p:nvGrpSpPr>
      <p:grpSpPr>
        <a:xfrm>
          <a:off x="0" y="0"/>
          <a:ext cx="0" cy="0"/>
          <a:chOff x="0" y="0"/>
          <a:chExt cx="0" cy="0"/>
        </a:xfrm>
      </p:grpSpPr>
      <p:sp>
        <p:nvSpPr>
          <p:cNvPr id="379" name="Google Shape;379;p38"/>
          <p:cNvSpPr txBox="1">
            <a:spLocks noGrp="1"/>
          </p:cNvSpPr>
          <p:nvPr>
            <p:ph type="ctrTitle" idx="4294967295"/>
          </p:nvPr>
        </p:nvSpPr>
        <p:spPr>
          <a:xfrm>
            <a:off x="685800" y="1964350"/>
            <a:ext cx="4531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solidFill>
                  <a:srgbClr val="002060"/>
                </a:solidFill>
              </a:rPr>
              <a:t>THANKS!</a:t>
            </a:r>
            <a:endParaRPr sz="3600" dirty="0">
              <a:solidFill>
                <a:srgbClr val="002060"/>
              </a:solidFill>
            </a:endParaRPr>
          </a:p>
        </p:txBody>
      </p:sp>
      <p:sp>
        <p:nvSpPr>
          <p:cNvPr id="380" name="Google Shape;380;p38"/>
          <p:cNvSpPr txBox="1">
            <a:spLocks noGrp="1"/>
          </p:cNvSpPr>
          <p:nvPr>
            <p:ph type="subTitle" idx="4294967295"/>
          </p:nvPr>
        </p:nvSpPr>
        <p:spPr>
          <a:xfrm>
            <a:off x="685800" y="3163925"/>
            <a:ext cx="45315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a:t>Any questions?</a:t>
            </a:r>
            <a:endParaRPr sz="3600"/>
          </a:p>
        </p:txBody>
      </p:sp>
      <p:sp>
        <p:nvSpPr>
          <p:cNvPr id="381" name="Google Shape;381;p38"/>
          <p:cNvSpPr txBox="1">
            <a:spLocks noGrp="1"/>
          </p:cNvSpPr>
          <p:nvPr>
            <p:ph type="body" idx="4294967295"/>
          </p:nvPr>
        </p:nvSpPr>
        <p:spPr>
          <a:xfrm>
            <a:off x="685800" y="3836000"/>
            <a:ext cx="6601968" cy="1159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You can find me at @</a:t>
            </a:r>
            <a:r>
              <a:rPr lang="en" dirty="0" err="1"/>
              <a:t>eatskolnikov</a:t>
            </a:r>
            <a:r>
              <a:rPr lang="en" dirty="0"/>
              <a:t> or email me at </a:t>
            </a:r>
            <a:r>
              <a:rPr lang="en" dirty="0">
                <a:hlinkClick r:id="rId3"/>
              </a:rPr>
              <a:t>enmanuel@megsoftconsulting.com</a:t>
            </a:r>
            <a:r>
              <a:rPr lang="en" dirty="0"/>
              <a:t> </a:t>
            </a:r>
            <a:endParaRPr dirty="0"/>
          </a:p>
        </p:txBody>
      </p:sp>
      <p:grpSp>
        <p:nvGrpSpPr>
          <p:cNvPr id="382" name="Google Shape;382;p38"/>
          <p:cNvGrpSpPr/>
          <p:nvPr/>
        </p:nvGrpSpPr>
        <p:grpSpPr>
          <a:xfrm>
            <a:off x="785305" y="1555467"/>
            <a:ext cx="462632" cy="462632"/>
            <a:chOff x="1278900" y="2333250"/>
            <a:chExt cx="381175" cy="381175"/>
          </a:xfrm>
        </p:grpSpPr>
        <p:sp>
          <p:nvSpPr>
            <p:cNvPr id="383" name="Google Shape;383;p38"/>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8"/>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8"/>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 name="Google Shape;387;p3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847494" y="308284"/>
            <a:ext cx="53241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The agenda for Today</a:t>
            </a:r>
            <a:endParaRPr dirty="0"/>
          </a:p>
        </p:txBody>
      </p:sp>
      <p:sp>
        <p:nvSpPr>
          <p:cNvPr id="125" name="Google Shape;125;p19"/>
          <p:cNvSpPr txBox="1">
            <a:spLocks noGrp="1"/>
          </p:cNvSpPr>
          <p:nvPr>
            <p:ph type="body" idx="1"/>
          </p:nvPr>
        </p:nvSpPr>
        <p:spPr>
          <a:xfrm>
            <a:off x="516706" y="825884"/>
            <a:ext cx="5324100" cy="2255700"/>
          </a:xfrm>
          <a:prstGeom prst="rect">
            <a:avLst/>
          </a:prstGeom>
        </p:spPr>
        <p:txBody>
          <a:bodyPr spcFirstLastPara="1" wrap="square" lIns="91425" tIns="91425" rIns="91425" bIns="91425" anchor="t" anchorCtr="0">
            <a:noAutofit/>
          </a:bodyPr>
          <a:lstStyle/>
          <a:p>
            <a:pPr lvl="0"/>
            <a:r>
              <a:rPr lang="es-ES" dirty="0" err="1"/>
              <a:t>What</a:t>
            </a:r>
            <a:r>
              <a:rPr lang="es-ES" dirty="0"/>
              <a:t> </a:t>
            </a:r>
            <a:r>
              <a:rPr lang="es-ES" dirty="0" err="1"/>
              <a:t>is</a:t>
            </a:r>
            <a:r>
              <a:rPr lang="es-ES" dirty="0"/>
              <a:t> Visual Studio App Center?</a:t>
            </a:r>
            <a:endParaRPr lang="en-US" dirty="0"/>
          </a:p>
          <a:p>
            <a:r>
              <a:rPr lang="en-US" dirty="0"/>
              <a:t>What is instrumentation? </a:t>
            </a:r>
          </a:p>
          <a:p>
            <a:pPr lvl="0"/>
            <a:r>
              <a:rPr lang="en-US" dirty="0"/>
              <a:t>App Center Analytics</a:t>
            </a:r>
          </a:p>
          <a:p>
            <a:pPr lvl="1"/>
            <a:r>
              <a:rPr lang="en-US" dirty="0"/>
              <a:t>Overview</a:t>
            </a:r>
          </a:p>
          <a:p>
            <a:pPr lvl="1"/>
            <a:r>
              <a:rPr lang="en-US" dirty="0"/>
              <a:t>Events</a:t>
            </a:r>
          </a:p>
          <a:p>
            <a:pPr lvl="1"/>
            <a:r>
              <a:rPr lang="en-US" dirty="0"/>
              <a:t>Log flow</a:t>
            </a:r>
          </a:p>
          <a:p>
            <a:pPr lvl="0"/>
            <a:r>
              <a:rPr lang="en-US" dirty="0"/>
              <a:t>App Center Diagnostics</a:t>
            </a:r>
          </a:p>
          <a:p>
            <a:pPr lvl="1"/>
            <a:r>
              <a:rPr lang="en-US" dirty="0"/>
              <a:t>Crash Reports</a:t>
            </a:r>
          </a:p>
          <a:p>
            <a:pPr lvl="1"/>
            <a:r>
              <a:rPr lang="en-US" dirty="0"/>
              <a:t>Error reports</a:t>
            </a:r>
          </a:p>
          <a:p>
            <a:pPr lvl="0"/>
            <a:r>
              <a:rPr lang="en-US" dirty="0"/>
              <a:t>A little practical example</a:t>
            </a:r>
          </a:p>
        </p:txBody>
      </p:sp>
      <p:grpSp>
        <p:nvGrpSpPr>
          <p:cNvPr id="126" name="Google Shape;126;p19"/>
          <p:cNvGrpSpPr/>
          <p:nvPr/>
        </p:nvGrpSpPr>
        <p:grpSpPr>
          <a:xfrm>
            <a:off x="388331" y="292831"/>
            <a:ext cx="457190" cy="457120"/>
            <a:chOff x="1923675" y="1633650"/>
            <a:chExt cx="436000" cy="435975"/>
          </a:xfrm>
        </p:grpSpPr>
        <p:sp>
          <p:nvSpPr>
            <p:cNvPr id="127" name="Google Shape;127;p19"/>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19"/>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9"/>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110"/>
        <p:cNvGrpSpPr/>
        <p:nvPr/>
      </p:nvGrpSpPr>
      <p:grpSpPr>
        <a:xfrm>
          <a:off x="0" y="0"/>
          <a:ext cx="0" cy="0"/>
          <a:chOff x="0" y="0"/>
          <a:chExt cx="0" cy="0"/>
        </a:xfrm>
      </p:grpSpPr>
      <p:sp>
        <p:nvSpPr>
          <p:cNvPr id="111" name="Google Shape;111;p17"/>
          <p:cNvSpPr txBox="1">
            <a:spLocks noGrp="1"/>
          </p:cNvSpPr>
          <p:nvPr>
            <p:ph type="ctrTitle"/>
          </p:nvPr>
        </p:nvSpPr>
        <p:spPr>
          <a:xfrm>
            <a:off x="648300" y="1354750"/>
            <a:ext cx="4058872" cy="298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rgbClr val="FFC107"/>
                </a:solidFill>
              </a:rPr>
              <a:t>1.</a:t>
            </a:r>
            <a:endParaRPr sz="7200" dirty="0">
              <a:solidFill>
                <a:srgbClr val="FFC107"/>
              </a:solidFill>
            </a:endParaRPr>
          </a:p>
          <a:p>
            <a:pPr lvl="0"/>
            <a:r>
              <a:rPr lang="es-ES" dirty="0" err="1"/>
              <a:t>What</a:t>
            </a:r>
            <a:r>
              <a:rPr lang="es-ES" dirty="0"/>
              <a:t> </a:t>
            </a:r>
            <a:r>
              <a:rPr lang="es-ES" dirty="0" err="1"/>
              <a:t>is</a:t>
            </a:r>
            <a:r>
              <a:rPr lang="es-ES" dirty="0"/>
              <a:t> Visual Studio App Center?</a:t>
            </a:r>
            <a:endParaRPr lang="en-US" dirty="0"/>
          </a:p>
        </p:txBody>
      </p:sp>
      <p:sp>
        <p:nvSpPr>
          <p:cNvPr id="112" name="Google Shape;112;p17"/>
          <p:cNvSpPr txBox="1">
            <a:spLocks noGrp="1"/>
          </p:cNvSpPr>
          <p:nvPr>
            <p:ph type="subTitle" idx="1"/>
          </p:nvPr>
        </p:nvSpPr>
        <p:spPr>
          <a:xfrm>
            <a:off x="5136543" y="3265700"/>
            <a:ext cx="3494607" cy="103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Just most useful tool since the invention of fire</a:t>
            </a:r>
            <a:endParaRPr dirty="0"/>
          </a:p>
        </p:txBody>
      </p:sp>
      <p:sp>
        <p:nvSpPr>
          <p:cNvPr id="113" name="Google Shape;113;p17"/>
          <p:cNvSpPr txBox="1">
            <a:spLocks noGrp="1"/>
          </p:cNvSpPr>
          <p:nvPr>
            <p:ph type="sldNum" idx="4294967295"/>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1000" r="-34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7A1EA4-C17D-2F43-B738-D792E43D96C8}"/>
              </a:ext>
            </a:extLst>
          </p:cNvPr>
          <p:cNvSpPr>
            <a:spLocks noGrp="1"/>
          </p:cNvSpPr>
          <p:nvPr>
            <p:ph type="title"/>
          </p:nvPr>
        </p:nvSpPr>
        <p:spPr>
          <a:xfrm>
            <a:off x="384620" y="4046537"/>
            <a:ext cx="2006887" cy="485700"/>
          </a:xfrm>
        </p:spPr>
        <p:txBody>
          <a:bodyPr/>
          <a:lstStyle/>
          <a:p>
            <a:r>
              <a:rPr lang="en-US" dirty="0"/>
              <a:t>Visual Studio App Center</a:t>
            </a:r>
          </a:p>
        </p:txBody>
      </p:sp>
    </p:spTree>
    <p:extLst>
      <p:ext uri="{BB962C8B-B14F-4D97-AF65-F5344CB8AC3E}">
        <p14:creationId xmlns:p14="http://schemas.microsoft.com/office/powerpoint/2010/main" val="1421261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Shape 110"/>
        <p:cNvGrpSpPr/>
        <p:nvPr/>
      </p:nvGrpSpPr>
      <p:grpSpPr>
        <a:xfrm>
          <a:off x="0" y="0"/>
          <a:ext cx="0" cy="0"/>
          <a:chOff x="0" y="0"/>
          <a:chExt cx="0" cy="0"/>
        </a:xfrm>
      </p:grpSpPr>
      <p:sp>
        <p:nvSpPr>
          <p:cNvPr id="111" name="Google Shape;111;p17"/>
          <p:cNvSpPr txBox="1">
            <a:spLocks noGrp="1"/>
          </p:cNvSpPr>
          <p:nvPr>
            <p:ph type="ctrTitle"/>
          </p:nvPr>
        </p:nvSpPr>
        <p:spPr>
          <a:xfrm>
            <a:off x="648300" y="1354750"/>
            <a:ext cx="3795684" cy="298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rgbClr val="FFC107"/>
                </a:solidFill>
              </a:rPr>
              <a:t>2.</a:t>
            </a:r>
            <a:endParaRPr sz="7200" dirty="0">
              <a:solidFill>
                <a:srgbClr val="FFC107"/>
              </a:solidFill>
            </a:endParaRPr>
          </a:p>
          <a:p>
            <a:pPr marL="0" lvl="0" indent="0" algn="l" rtl="0">
              <a:spcBef>
                <a:spcPts val="0"/>
              </a:spcBef>
              <a:spcAft>
                <a:spcPts val="0"/>
              </a:spcAft>
              <a:buNone/>
            </a:pPr>
            <a:r>
              <a:rPr lang="en" dirty="0"/>
              <a:t>What’s is instrumentation?</a:t>
            </a:r>
            <a:endParaRPr dirty="0"/>
          </a:p>
        </p:txBody>
      </p:sp>
      <p:sp>
        <p:nvSpPr>
          <p:cNvPr id="112" name="Google Shape;112;p17"/>
          <p:cNvSpPr txBox="1">
            <a:spLocks noGrp="1"/>
          </p:cNvSpPr>
          <p:nvPr>
            <p:ph type="subTitle" idx="1"/>
          </p:nvPr>
        </p:nvSpPr>
        <p:spPr>
          <a:xfrm>
            <a:off x="4908883" y="3265700"/>
            <a:ext cx="4183043" cy="103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The scientific term for measuring things</a:t>
            </a:r>
            <a:endParaRPr dirty="0"/>
          </a:p>
        </p:txBody>
      </p:sp>
      <p:sp>
        <p:nvSpPr>
          <p:cNvPr id="113" name="Google Shape;113;p17"/>
          <p:cNvSpPr txBox="1">
            <a:spLocks noGrp="1"/>
          </p:cNvSpPr>
          <p:nvPr>
            <p:ph type="sldNum" idx="4294967295"/>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4174997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ctrTitle"/>
          </p:nvPr>
        </p:nvSpPr>
        <p:spPr>
          <a:xfrm>
            <a:off x="648300" y="1354750"/>
            <a:ext cx="3795684" cy="298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rgbClr val="FFC107"/>
                </a:solidFill>
              </a:rPr>
              <a:t>3.</a:t>
            </a:r>
            <a:endParaRPr sz="7200" dirty="0">
              <a:solidFill>
                <a:srgbClr val="FFC107"/>
              </a:solidFill>
            </a:endParaRPr>
          </a:p>
          <a:p>
            <a:pPr marL="0" lvl="0" indent="0" algn="l" rtl="0">
              <a:spcBef>
                <a:spcPts val="0"/>
              </a:spcBef>
              <a:spcAft>
                <a:spcPts val="0"/>
              </a:spcAft>
              <a:buNone/>
            </a:pPr>
            <a:r>
              <a:rPr lang="en" dirty="0"/>
              <a:t>App Center Analytics</a:t>
            </a:r>
            <a:endParaRPr dirty="0"/>
          </a:p>
        </p:txBody>
      </p:sp>
      <p:sp>
        <p:nvSpPr>
          <p:cNvPr id="112" name="Google Shape;112;p17"/>
          <p:cNvSpPr txBox="1">
            <a:spLocks noGrp="1"/>
          </p:cNvSpPr>
          <p:nvPr>
            <p:ph type="subTitle" idx="1"/>
          </p:nvPr>
        </p:nvSpPr>
        <p:spPr>
          <a:xfrm>
            <a:off x="6724950" y="3265700"/>
            <a:ext cx="1906200" cy="103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endParaRPr dirty="0"/>
          </a:p>
        </p:txBody>
      </p:sp>
      <p:sp>
        <p:nvSpPr>
          <p:cNvPr id="113" name="Google Shape;113;p17"/>
          <p:cNvSpPr txBox="1">
            <a:spLocks noGrp="1"/>
          </p:cNvSpPr>
          <p:nvPr>
            <p:ph type="sldNum" idx="4294967295"/>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4066970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4"/>
          <p:cNvSpPr txBox="1">
            <a:spLocks noGrp="1"/>
          </p:cNvSpPr>
          <p:nvPr>
            <p:ph type="title"/>
          </p:nvPr>
        </p:nvSpPr>
        <p:spPr>
          <a:xfrm>
            <a:off x="172985" y="2965502"/>
            <a:ext cx="1870500" cy="188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Analytics</a:t>
            </a:r>
            <a:endParaRPr dirty="0"/>
          </a:p>
          <a:p>
            <a:pPr marL="0" lvl="0" indent="0" algn="l" rtl="0">
              <a:spcBef>
                <a:spcPts val="0"/>
              </a:spcBef>
              <a:spcAft>
                <a:spcPts val="0"/>
              </a:spcAft>
              <a:buNone/>
            </a:pPr>
            <a:r>
              <a:rPr lang="en" sz="3000" b="0" dirty="0">
                <a:solidFill>
                  <a:srgbClr val="607D8B"/>
                </a:solidFill>
                <a:latin typeface="Karla"/>
                <a:ea typeface="Karla"/>
                <a:cs typeface="Karla"/>
                <a:sym typeface="Karla"/>
              </a:rPr>
              <a:t>Overview</a:t>
            </a:r>
            <a:endParaRPr dirty="0">
              <a:solidFill>
                <a:srgbClr val="607D8B"/>
              </a:solidFill>
              <a:latin typeface="Karla"/>
              <a:ea typeface="Karla"/>
              <a:cs typeface="Karla"/>
              <a:sym typeface="Karla"/>
            </a:endParaRPr>
          </a:p>
        </p:txBody>
      </p:sp>
      <p:sp>
        <p:nvSpPr>
          <p:cNvPr id="193" name="Google Shape;193;p2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4" name="Picture 3" descr="A screenshot of a cell phone&#10;&#10;Description automatically generated">
            <a:extLst>
              <a:ext uri="{FF2B5EF4-FFF2-40B4-BE49-F238E27FC236}">
                <a16:creationId xmlns:a16="http://schemas.microsoft.com/office/drawing/2014/main" id="{79300E6F-8B8E-7B40-87C6-B13A1581E75A}"/>
              </a:ext>
            </a:extLst>
          </p:cNvPr>
          <p:cNvPicPr>
            <a:picLocks noChangeAspect="1"/>
          </p:cNvPicPr>
          <p:nvPr/>
        </p:nvPicPr>
        <p:blipFill>
          <a:blip r:embed="rId3"/>
          <a:stretch>
            <a:fillRect/>
          </a:stretch>
        </p:blipFill>
        <p:spPr>
          <a:xfrm>
            <a:off x="1582309" y="168901"/>
            <a:ext cx="7561691" cy="3736801"/>
          </a:xfrm>
          <a:prstGeom prst="rect">
            <a:avLst/>
          </a:prstGeom>
        </p:spPr>
      </p:pic>
    </p:spTree>
    <p:extLst>
      <p:ext uri="{BB962C8B-B14F-4D97-AF65-F5344CB8AC3E}">
        <p14:creationId xmlns:p14="http://schemas.microsoft.com/office/powerpoint/2010/main" val="364394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4"/>
          <p:cNvSpPr txBox="1">
            <a:spLocks noGrp="1"/>
          </p:cNvSpPr>
          <p:nvPr>
            <p:ph type="title"/>
          </p:nvPr>
        </p:nvSpPr>
        <p:spPr>
          <a:xfrm>
            <a:off x="172985" y="2965502"/>
            <a:ext cx="1870500" cy="188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Analytics</a:t>
            </a:r>
            <a:endParaRPr dirty="0"/>
          </a:p>
          <a:p>
            <a:pPr marL="0" lvl="0" indent="0" algn="l" rtl="0">
              <a:spcBef>
                <a:spcPts val="0"/>
              </a:spcBef>
              <a:spcAft>
                <a:spcPts val="0"/>
              </a:spcAft>
              <a:buNone/>
            </a:pPr>
            <a:r>
              <a:rPr lang="en" sz="3000" b="0" dirty="0">
                <a:solidFill>
                  <a:srgbClr val="607D8B"/>
                </a:solidFill>
                <a:latin typeface="Karla"/>
                <a:ea typeface="Karla"/>
                <a:cs typeface="Karla"/>
                <a:sym typeface="Karla"/>
              </a:rPr>
              <a:t>Overview</a:t>
            </a:r>
            <a:endParaRPr dirty="0">
              <a:solidFill>
                <a:srgbClr val="607D8B"/>
              </a:solidFill>
              <a:latin typeface="Karla"/>
              <a:ea typeface="Karla"/>
              <a:cs typeface="Karla"/>
              <a:sym typeface="Karla"/>
            </a:endParaRPr>
          </a:p>
        </p:txBody>
      </p:sp>
      <p:sp>
        <p:nvSpPr>
          <p:cNvPr id="193" name="Google Shape;193;p2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3" name="Picture 2" descr="A screenshot of a computer screen&#10;&#10;Description automatically generated">
            <a:extLst>
              <a:ext uri="{FF2B5EF4-FFF2-40B4-BE49-F238E27FC236}">
                <a16:creationId xmlns:a16="http://schemas.microsoft.com/office/drawing/2014/main" id="{3DE4406F-A35D-264D-A8CB-EEC0D8312E31}"/>
              </a:ext>
            </a:extLst>
          </p:cNvPr>
          <p:cNvPicPr>
            <a:picLocks noChangeAspect="1"/>
          </p:cNvPicPr>
          <p:nvPr/>
        </p:nvPicPr>
        <p:blipFill>
          <a:blip r:embed="rId3"/>
          <a:stretch>
            <a:fillRect/>
          </a:stretch>
        </p:blipFill>
        <p:spPr>
          <a:xfrm>
            <a:off x="644056" y="233988"/>
            <a:ext cx="8499944" cy="3608104"/>
          </a:xfrm>
          <a:prstGeom prst="rect">
            <a:avLst/>
          </a:prstGeom>
        </p:spPr>
      </p:pic>
    </p:spTree>
    <p:extLst>
      <p:ext uri="{BB962C8B-B14F-4D97-AF65-F5344CB8AC3E}">
        <p14:creationId xmlns:p14="http://schemas.microsoft.com/office/powerpoint/2010/main" val="3176740637"/>
      </p:ext>
    </p:extLst>
  </p:cSld>
  <p:clrMapOvr>
    <a:masterClrMapping/>
  </p:clrMapOvr>
</p:sld>
</file>

<file path=ppt/theme/theme1.xml><?xml version="1.0" encoding="utf-8"?>
<a:theme xmlns:a="http://schemas.openxmlformats.org/drawingml/2006/main" name="Arviragus template">
  <a:themeElements>
    <a:clrScheme name="Custom 347">
      <a:dk1>
        <a:srgbClr val="666666"/>
      </a:dk1>
      <a:lt1>
        <a:srgbClr val="FFFFFF"/>
      </a:lt1>
      <a:dk2>
        <a:srgbClr val="999999"/>
      </a:dk2>
      <a:lt2>
        <a:srgbClr val="FFFFFF"/>
      </a:lt2>
      <a:accent1>
        <a:srgbClr val="8BC34A"/>
      </a:accent1>
      <a:accent2>
        <a:srgbClr val="00BCD4"/>
      </a:accent2>
      <a:accent3>
        <a:srgbClr val="9C27B0"/>
      </a:accent3>
      <a:accent4>
        <a:srgbClr val="E91E63"/>
      </a:accent4>
      <a:accent5>
        <a:srgbClr val="FF9800"/>
      </a:accent5>
      <a:accent6>
        <a:srgbClr val="FFEB3B"/>
      </a:accent6>
      <a:hlink>
        <a:srgbClr val="2196F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TotalTime>
  <Words>465</Words>
  <Application>Microsoft Macintosh PowerPoint</Application>
  <PresentationFormat>On-screen Show (16:9)</PresentationFormat>
  <Paragraphs>81</Paragraphs>
  <Slides>21</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Karla</vt:lpstr>
      <vt:lpstr>Montserrat</vt:lpstr>
      <vt:lpstr>Arviragus template</vt:lpstr>
      <vt:lpstr>Instrumenting your Xamarin Forms application using App Center</vt:lpstr>
      <vt:lpstr>Hola!</vt:lpstr>
      <vt:lpstr>The agenda for Today</vt:lpstr>
      <vt:lpstr>1. What is Visual Studio App Center?</vt:lpstr>
      <vt:lpstr>Visual Studio App Center</vt:lpstr>
      <vt:lpstr>2. What’s is instrumentation?</vt:lpstr>
      <vt:lpstr>3. App Center Analytics</vt:lpstr>
      <vt:lpstr>Analytics Overview</vt:lpstr>
      <vt:lpstr>Analytics Overview</vt:lpstr>
      <vt:lpstr>Analytics Events</vt:lpstr>
      <vt:lpstr>Analytics Events</vt:lpstr>
      <vt:lpstr>Analytics Events</vt:lpstr>
      <vt:lpstr>How do we do it?</vt:lpstr>
      <vt:lpstr>4. App Center Diagnostics</vt:lpstr>
      <vt:lpstr>Diagnostics Crashes</vt:lpstr>
      <vt:lpstr>Diagnostics Errors</vt:lpstr>
      <vt:lpstr>Diagnostics Errors</vt:lpstr>
      <vt:lpstr>Diagnostics Errors</vt:lpstr>
      <vt:lpstr>A practical case The weather App.</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Enmanuel Toribio</cp:lastModifiedBy>
  <cp:revision>53</cp:revision>
  <dcterms:modified xsi:type="dcterms:W3CDTF">2019-11-13T23:34:08Z</dcterms:modified>
</cp:coreProperties>
</file>