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61" r:id="rId4"/>
    <p:sldId id="262" r:id="rId5"/>
    <p:sldId id="264" r:id="rId6"/>
    <p:sldId id="265" r:id="rId7"/>
    <p:sldId id="273" r:id="rId8"/>
    <p:sldId id="274" r:id="rId9"/>
    <p:sldId id="285" r:id="rId10"/>
    <p:sldId id="287" r:id="rId11"/>
    <p:sldId id="278" r:id="rId12"/>
    <p:sldId id="288" r:id="rId13"/>
    <p:sldId id="280" r:id="rId14"/>
    <p:sldId id="281" r:id="rId15"/>
    <p:sldId id="297" r:id="rId16"/>
    <p:sldId id="294" r:id="rId17"/>
    <p:sldId id="298" r:id="rId18"/>
    <p:sldId id="299" r:id="rId19"/>
    <p:sldId id="296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AAD3E5-CC2E-4046-91A3-C7C5C8D93829}">
  <a:tblStyle styleId="{2BAAD3E5-CC2E-4046-91A3-C7C5C8D9382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78982"/>
  </p:normalViewPr>
  <p:slideViewPr>
    <p:cSldViewPr snapToGrid="0" snapToObjects="1">
      <p:cViewPr varScale="1">
        <p:scale>
          <a:sx n="120" d="100"/>
          <a:sy n="120" d="100"/>
        </p:scale>
        <p:origin x="2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homework.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homework.</a:t>
            </a:r>
          </a:p>
        </p:txBody>
      </p:sp>
    </p:spTree>
    <p:extLst>
      <p:ext uri="{BB962C8B-B14F-4D97-AF65-F5344CB8AC3E}">
        <p14:creationId xmlns:p14="http://schemas.microsoft.com/office/powerpoint/2010/main" val="1098516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21292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97292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Now this is where we are really going to get into the SOI Model.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Robin templat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sheet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632275"/>
            <a:ext cx="3547800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1pPr>
            <a:lvl2pPr lvl="1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2pPr>
            <a:lvl3pPr lvl="2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3pPr>
            <a:lvl4pPr lvl="3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4pPr>
            <a:lvl5pPr lvl="4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5pPr>
            <a:lvl6pPr lvl="5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6pPr>
            <a:lvl7pPr lvl="6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7pPr>
            <a:lvl8pPr lvl="7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8pPr>
            <a:lvl9pPr lvl="8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 descr="sheet3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3638224"/>
            <a:ext cx="7772400" cy="87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1pPr>
            <a:lvl2pPr lvl="1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2pPr>
            <a:lvl3pPr lvl="2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3pPr>
            <a:lvl4pPr lvl="3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4pPr>
            <a:lvl5pPr lvl="4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5pPr>
            <a:lvl6pPr lvl="5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6pPr>
            <a:lvl7pPr lvl="6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7pPr>
            <a:lvl8pPr lvl="7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8pPr>
            <a:lvl9pPr lvl="8" rtl="0">
              <a:spcBef>
                <a:spcPts val="0"/>
              </a:spcBef>
              <a:buClr>
                <a:srgbClr val="111111"/>
              </a:buClr>
              <a:buSzPct val="100000"/>
              <a:defRPr sz="4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85800" y="43232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6B9FA4"/>
              </a:buClr>
              <a:buSzPct val="1000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heet3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50125" y="3744675"/>
            <a:ext cx="3133199" cy="2415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 descr="sheet2.png"/>
          <p:cNvPicPr preferRelativeResize="0"/>
          <p:nvPr/>
        </p:nvPicPr>
        <p:blipFill rotWithShape="1">
          <a:blip r:embed="rId2">
            <a:alphaModFix/>
          </a:blip>
          <a:srcRect l="3643" t="34571" r="49708" b="4734"/>
          <a:stretch/>
        </p:blipFill>
        <p:spPr>
          <a:xfrm rot="5400000">
            <a:off x="2439286" y="1347812"/>
            <a:ext cx="4265425" cy="41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2661300" y="1347800"/>
            <a:ext cx="3821400" cy="4122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000" i="1"/>
            </a:lvl1pPr>
            <a:lvl2pPr lvl="1" algn="ctr" rtl="0">
              <a:spcBef>
                <a:spcPts val="0"/>
              </a:spcBef>
              <a:buSzPct val="100000"/>
              <a:defRPr sz="2000" i="1"/>
            </a:lvl2pPr>
            <a:lvl3pPr lvl="2" algn="ctr" rtl="0">
              <a:spcBef>
                <a:spcPts val="0"/>
              </a:spcBef>
              <a:buSzPct val="100000"/>
              <a:defRPr sz="2000" i="1"/>
            </a:lvl3pPr>
            <a:lvl4pPr lvl="3" algn="ctr" rtl="0">
              <a:spcBef>
                <a:spcPts val="0"/>
              </a:spcBef>
              <a:buSzPct val="100000"/>
              <a:defRPr sz="2000" i="1"/>
            </a:lvl4pPr>
            <a:lvl5pPr lvl="4" algn="ctr" rtl="0">
              <a:spcBef>
                <a:spcPts val="0"/>
              </a:spcBef>
              <a:buSzPct val="100000"/>
              <a:defRPr sz="2000" i="1"/>
            </a:lvl5pPr>
            <a:lvl6pPr lvl="5" algn="ctr" rtl="0">
              <a:spcBef>
                <a:spcPts val="0"/>
              </a:spcBef>
              <a:buSzPct val="100000"/>
              <a:defRPr sz="2000" i="1"/>
            </a:lvl6pPr>
            <a:lvl7pPr lvl="6" algn="ctr" rtl="0">
              <a:spcBef>
                <a:spcPts val="0"/>
              </a:spcBef>
              <a:buSzPct val="100000"/>
              <a:defRPr sz="2000" i="1"/>
            </a:lvl7pPr>
            <a:lvl8pPr lvl="7" algn="ctr" rtl="0">
              <a:spcBef>
                <a:spcPts val="0"/>
              </a:spcBef>
              <a:buSzPct val="100000"/>
              <a:defRPr sz="2000" i="1"/>
            </a:lvl8pPr>
            <a:lvl9pPr lvl="8" algn="ctr">
              <a:spcBef>
                <a:spcPts val="0"/>
              </a:spcBef>
              <a:buSzPct val="100000"/>
              <a:defRPr sz="2000" i="1"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740128" y="1424000"/>
            <a:ext cx="721500" cy="83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 descr="sheet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37325" y="1339875"/>
            <a:ext cx="7642800" cy="485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 descr="sheet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 descr="sheet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248225" y="5875075"/>
            <a:ext cx="6647699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 descr="sheet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FA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37325" y="1339875"/>
            <a:ext cx="7642800" cy="48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D9D9D9"/>
              </a:buClr>
              <a:buSzPct val="100000"/>
              <a:buFont typeface="Muli"/>
              <a:buChar char="￭"/>
              <a:defRPr sz="30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D9D9D9"/>
              </a:buClr>
              <a:buSzPct val="100000"/>
              <a:buFont typeface="Muli"/>
              <a:buChar char="￭"/>
              <a:defRPr sz="24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D9D9D9"/>
              </a:buClr>
              <a:buSzPct val="100000"/>
              <a:buFont typeface="Muli"/>
              <a:buChar char="￭"/>
              <a:defRPr sz="24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11111"/>
              </a:buClr>
              <a:buSzPct val="1000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11111"/>
              </a:buClr>
              <a:buSzPct val="1000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111111"/>
              </a:buClr>
              <a:buSzPct val="1000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111111"/>
              </a:buClr>
              <a:buSzPct val="1000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111111"/>
              </a:buClr>
              <a:buSzPct val="1000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111111"/>
              </a:buClr>
              <a:buSzPct val="100000"/>
              <a:buFont typeface="Muli"/>
              <a:buChar char="❏"/>
              <a:defRPr sz="180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mjohns@jh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tinyurl.com/infographic-pla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tinyurl.com/yaj9hle5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 idx="4294967295"/>
          </p:nvPr>
        </p:nvSpPr>
        <p:spPr>
          <a:xfrm>
            <a:off x="1242900" y="-332894"/>
            <a:ext cx="7191000" cy="4203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Strategically Planning an Infographic</a:t>
            </a:r>
            <a:r>
              <a:rPr lang="en-US" sz="4800" dirty="0" smtClean="0">
                <a:solidFill>
                  <a:srgbClr val="742E46"/>
                </a:solidFill>
              </a:rPr>
              <a:t/>
            </a:r>
            <a:br>
              <a:rPr lang="en-US" sz="4800" dirty="0" smtClean="0">
                <a:solidFill>
                  <a:srgbClr val="742E46"/>
                </a:solidFill>
              </a:rPr>
            </a:b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Using Mayer’s SOI Model</a:t>
            </a:r>
            <a:endParaRPr lang="en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body" idx="4294967295"/>
          </p:nvPr>
        </p:nvSpPr>
        <p:spPr>
          <a:xfrm>
            <a:off x="1242850" y="5075287"/>
            <a:ext cx="7191000" cy="141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chemeClr val="accent6">
                    <a:lumMod val="75000"/>
                  </a:schemeClr>
                </a:solidFill>
              </a:rPr>
              <a:t>Liz Johns</a:t>
            </a:r>
            <a:r>
              <a:rPr lang="en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" sz="2000" dirty="0"/>
              <a:t>|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emjohns@jhu.edu</a:t>
            </a:r>
            <a:r>
              <a:rPr lang="en" sz="2000" dirty="0"/>
              <a:t> | @emjohns1988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L</a:t>
            </a:r>
            <a:r>
              <a:rPr lang="en-US" sz="2000" dirty="0" smtClean="0"/>
              <a:t>earning Design and Technologies Librarian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Johns </a:t>
            </a:r>
            <a:r>
              <a:rPr lang="en" sz="2000" dirty="0"/>
              <a:t>Hopkins </a:t>
            </a:r>
            <a:r>
              <a:rPr lang="en" sz="2000" dirty="0" smtClean="0"/>
              <a:t>University</a:t>
            </a:r>
            <a:r>
              <a:rPr lang="en-US" sz="2000" dirty="0" smtClean="0"/>
              <a:t> </a:t>
            </a:r>
            <a:endParaRPr lang="e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ctrTitle" idx="4294967295"/>
          </p:nvPr>
        </p:nvSpPr>
        <p:spPr>
          <a:xfrm>
            <a:off x="1407600" y="2644525"/>
            <a:ext cx="63288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111111"/>
                </a:solidFill>
              </a:rPr>
              <a:t>Less is More</a:t>
            </a:r>
          </a:p>
        </p:txBody>
      </p:sp>
      <p:grpSp>
        <p:nvGrpSpPr>
          <p:cNvPr id="359" name="Shape 359"/>
          <p:cNvGrpSpPr/>
          <p:nvPr/>
        </p:nvGrpSpPr>
        <p:grpSpPr>
          <a:xfrm>
            <a:off x="3852151" y="1706585"/>
            <a:ext cx="1439682" cy="1476895"/>
            <a:chOff x="5975075" y="2327500"/>
            <a:chExt cx="420100" cy="388350"/>
          </a:xfrm>
          <a:solidFill>
            <a:schemeClr val="accent6">
              <a:lumMod val="50000"/>
            </a:schemeClr>
          </a:solidFill>
        </p:grpSpPr>
        <p:sp>
          <p:nvSpPr>
            <p:cNvPr id="360" name="Shape 36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ctrTitle"/>
          </p:nvPr>
        </p:nvSpPr>
        <p:spPr>
          <a:xfrm>
            <a:off x="685800" y="3638224"/>
            <a:ext cx="7772400" cy="87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SOI Model: Organization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subTitle" idx="1"/>
          </p:nvPr>
        </p:nvSpPr>
        <p:spPr>
          <a:xfrm>
            <a:off x="685800" y="4297444"/>
            <a:ext cx="7772400" cy="115706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Title/Intro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Body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4294967295"/>
          </p:nvPr>
        </p:nvSpPr>
        <p:spPr>
          <a:xfrm>
            <a:off x="4682228" y="733647"/>
            <a:ext cx="3660900" cy="56010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bg1"/>
                </a:solidFill>
              </a:rPr>
              <a:t>Create an outline first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 smtClean="0">
                <a:solidFill>
                  <a:schemeClr val="bg1"/>
                </a:solidFill>
              </a:rPr>
              <a:t>Determine </a:t>
            </a:r>
            <a:r>
              <a:rPr lang="en" dirty="0">
                <a:solidFill>
                  <a:schemeClr val="bg1"/>
                </a:solidFill>
              </a:rPr>
              <a:t>a logical structure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>
                <a:solidFill>
                  <a:schemeClr val="bg1"/>
                </a:solidFill>
              </a:rPr>
              <a:t>Use outlines and bullets, rather than large chunks of </a:t>
            </a:r>
            <a:r>
              <a:rPr lang="en" dirty="0" smtClean="0">
                <a:solidFill>
                  <a:schemeClr val="bg1"/>
                </a:solidFill>
              </a:rPr>
              <a:t>text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0" indent="-228600">
              <a:spcBef>
                <a:spcPts val="0"/>
              </a:spcBef>
              <a:spcAft>
                <a:spcPts val="1000"/>
              </a:spcAft>
            </a:pPr>
            <a:r>
              <a:rPr lang="en" dirty="0">
                <a:solidFill>
                  <a:schemeClr val="bg1"/>
                </a:solidFill>
              </a:rPr>
              <a:t>Signal words</a:t>
            </a:r>
          </a:p>
          <a:p>
            <a:pPr marL="457200" lvl="0" indent="-228600">
              <a:spcBef>
                <a:spcPts val="0"/>
              </a:spcBef>
              <a:spcAft>
                <a:spcPts val="1000"/>
              </a:spcAft>
            </a:pPr>
            <a:r>
              <a:rPr lang="en" dirty="0">
                <a:solidFill>
                  <a:schemeClr val="bg1"/>
                </a:solidFill>
              </a:rPr>
              <a:t>Headings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685800" y="632275"/>
            <a:ext cx="3547800" cy="50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>
                <a:solidFill>
                  <a:srgbClr val="742E46"/>
                </a:solidFill>
              </a:rPr>
              <a:t>Organize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 b="0" dirty="0"/>
              <a:t>Arrange information into a coherent form.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ctrTitle"/>
          </p:nvPr>
        </p:nvSpPr>
        <p:spPr>
          <a:xfrm>
            <a:off x="685800" y="3638224"/>
            <a:ext cx="7772400" cy="87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SOI Model: Integration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subTitle" idx="1"/>
          </p:nvPr>
        </p:nvSpPr>
        <p:spPr>
          <a:xfrm>
            <a:off x="685800" y="43232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Help the learner make sense of the material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ctrTitle"/>
          </p:nvPr>
        </p:nvSpPr>
        <p:spPr>
          <a:xfrm>
            <a:off x="685800" y="632275"/>
            <a:ext cx="35478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742E46"/>
                </a:solidFill>
              </a:rPr>
              <a:t>Add meaning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4294967295"/>
          </p:nvPr>
        </p:nvSpPr>
        <p:spPr>
          <a:xfrm>
            <a:off x="4832400" y="948100"/>
            <a:ext cx="3984900" cy="524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Examples?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Images?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Models?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Captions?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Multimedia?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685800" y="1218775"/>
            <a:ext cx="3547800" cy="10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3000" b="1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Think:</a:t>
            </a:r>
            <a:r>
              <a:rPr lang="en" sz="3000" dirty="0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rPr>
              <a:t> What more is needed?</a:t>
            </a:r>
          </a:p>
        </p:txBody>
      </p:sp>
      <p:grpSp>
        <p:nvGrpSpPr>
          <p:cNvPr id="318" name="Shape 318"/>
          <p:cNvGrpSpPr/>
          <p:nvPr/>
        </p:nvGrpSpPr>
        <p:grpSpPr>
          <a:xfrm>
            <a:off x="1260980" y="2864665"/>
            <a:ext cx="2212251" cy="2749470"/>
            <a:chOff x="6730350" y="2315900"/>
            <a:chExt cx="257700" cy="420100"/>
          </a:xfrm>
        </p:grpSpPr>
        <p:sp>
          <p:nvSpPr>
            <p:cNvPr id="319" name="Shape 3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111111">
                <a:alpha val="0"/>
              </a:srgbClr>
            </a:solidFill>
            <a:ln w="28575" cap="flat" cmpd="sng">
              <a:solidFill>
                <a:srgbClr val="742E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111111">
                <a:alpha val="0"/>
              </a:srgbClr>
            </a:solidFill>
            <a:ln w="28575" cap="flat" cmpd="sng">
              <a:solidFill>
                <a:srgbClr val="742E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111111">
                <a:alpha val="0"/>
              </a:srgbClr>
            </a:solidFill>
            <a:ln w="28575" cap="flat" cmpd="sng">
              <a:solidFill>
                <a:srgbClr val="742E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111111">
                <a:alpha val="0"/>
              </a:srgbClr>
            </a:solidFill>
            <a:ln w="28575" cap="flat" cmpd="sng">
              <a:solidFill>
                <a:srgbClr val="742E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111111">
                <a:alpha val="0"/>
              </a:srgbClr>
            </a:solidFill>
            <a:ln w="28575" cap="flat" cmpd="sng">
              <a:solidFill>
                <a:srgbClr val="742E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ctrTitle"/>
          </p:nvPr>
        </p:nvSpPr>
        <p:spPr>
          <a:xfrm>
            <a:off x="685800" y="632275"/>
            <a:ext cx="35478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742E46"/>
                </a:solidFill>
              </a:rPr>
              <a:t>Also consider</a:t>
            </a:r>
            <a:endParaRPr lang="en" sz="3000" dirty="0">
              <a:solidFill>
                <a:srgbClr val="742E46"/>
              </a:solidFill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body" idx="4294967295"/>
          </p:nvPr>
        </p:nvSpPr>
        <p:spPr>
          <a:xfrm>
            <a:off x="4832400" y="948100"/>
            <a:ext cx="3984900" cy="524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Printable?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Single page?</a:t>
            </a:r>
          </a:p>
          <a:p>
            <a:pPr lvl="0"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Double sided?</a:t>
            </a:r>
          </a:p>
          <a:p>
            <a:pPr lvl="0"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Embedded links?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11" name="Shape 316"/>
          <p:cNvSpPr txBox="1">
            <a:spLocks/>
          </p:cNvSpPr>
          <p:nvPr/>
        </p:nvSpPr>
        <p:spPr>
          <a:xfrm>
            <a:off x="685800" y="1405525"/>
            <a:ext cx="3641651" cy="40915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Muli"/>
              <a:buChar char="￭"/>
              <a:defRPr sz="3000" b="0" i="0" u="none" strike="noStrike" cap="none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Muli"/>
              <a:buChar char="￭"/>
              <a:defRPr sz="2400" b="0" i="0" u="none" strike="noStrike" cap="none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Muli"/>
              <a:buChar char="￭"/>
              <a:defRPr sz="2400" b="0" i="0" u="none" strike="noStrike" cap="none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Muli"/>
              <a:buChar char="❏"/>
              <a:defRPr sz="1800" b="0" i="0" u="none" strike="noStrike" cap="none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Muli"/>
              <a:buChar char="❏"/>
              <a:defRPr sz="1800" b="0" i="0" u="none" strike="noStrike" cap="none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Muli"/>
              <a:buChar char="❏"/>
              <a:defRPr sz="1800" b="0" i="0" u="none" strike="noStrike" cap="none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Muli"/>
              <a:buChar char="❏"/>
              <a:defRPr sz="1800" b="0" i="0" u="none" strike="noStrike" cap="none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Muli"/>
              <a:buChar char="❏"/>
              <a:defRPr sz="1800" b="0" i="0" u="none" strike="noStrike" cap="none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1111"/>
              </a:buClr>
              <a:buSzPct val="100000"/>
              <a:buFont typeface="Muli"/>
              <a:buChar char="❏"/>
              <a:defRPr sz="1800" b="0" i="0" u="none" strike="noStrike" cap="none">
                <a:solidFill>
                  <a:srgbClr val="11111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>
              <a:spcBef>
                <a:spcPts val="0"/>
              </a:spcBef>
              <a:buFont typeface="Muli"/>
              <a:buNone/>
            </a:pPr>
            <a:r>
              <a:rPr lang="en-US" dirty="0" smtClean="0"/>
              <a:t>How will this be presented or distributed?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1934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ctrTitle" idx="4294967295"/>
          </p:nvPr>
        </p:nvSpPr>
        <p:spPr>
          <a:xfrm>
            <a:off x="1407600" y="2644525"/>
            <a:ext cx="63288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111111"/>
                </a:solidFill>
              </a:rPr>
              <a:t>Disclaimer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subTitle" idx="4294967295"/>
          </p:nvPr>
        </p:nvSpPr>
        <p:spPr>
          <a:xfrm>
            <a:off x="1407600" y="4015350"/>
            <a:ext cx="6328800" cy="17687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dirty="0" smtClean="0"/>
              <a:t>Infographic tools do not automatically create infographics. Simply taking your content and adding in some images does not make it an infographic.</a:t>
            </a:r>
            <a:endParaRPr lang="en" sz="2400" dirty="0"/>
          </a:p>
        </p:txBody>
      </p:sp>
      <p:grpSp>
        <p:nvGrpSpPr>
          <p:cNvPr id="418" name="Shape 418"/>
          <p:cNvGrpSpPr/>
          <p:nvPr/>
        </p:nvGrpSpPr>
        <p:grpSpPr>
          <a:xfrm>
            <a:off x="3775097" y="1739317"/>
            <a:ext cx="1593805" cy="1386120"/>
            <a:chOff x="2594325" y="1627175"/>
            <a:chExt cx="440850" cy="440850"/>
          </a:xfrm>
          <a:solidFill>
            <a:schemeClr val="accent6">
              <a:lumMod val="50000"/>
            </a:schemeClr>
          </a:solidFill>
        </p:grpSpPr>
        <p:sp>
          <p:nvSpPr>
            <p:cNvPr id="419" name="Shape 41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ctrTitle" idx="4294967295"/>
          </p:nvPr>
        </p:nvSpPr>
        <p:spPr>
          <a:xfrm>
            <a:off x="1407600" y="2644525"/>
            <a:ext cx="63288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111111"/>
                </a:solidFill>
              </a:rPr>
              <a:t>Plan your Own</a:t>
            </a:r>
            <a:endParaRPr lang="en" sz="6000" dirty="0">
              <a:solidFill>
                <a:srgbClr val="111111"/>
              </a:solidFill>
            </a:endParaRPr>
          </a:p>
        </p:txBody>
      </p:sp>
      <p:sp>
        <p:nvSpPr>
          <p:cNvPr id="417" name="Shape 417"/>
          <p:cNvSpPr txBox="1">
            <a:spLocks noGrp="1"/>
          </p:cNvSpPr>
          <p:nvPr>
            <p:ph type="subTitle" idx="4294967295"/>
          </p:nvPr>
        </p:nvSpPr>
        <p:spPr>
          <a:xfrm>
            <a:off x="1407600" y="4015350"/>
            <a:ext cx="6328800" cy="17687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err="1">
                <a:hlinkClick r:id="rId3"/>
              </a:rPr>
              <a:t>tinyurl.com</a:t>
            </a:r>
            <a:r>
              <a:rPr lang="en-US" dirty="0">
                <a:hlinkClick r:id="rId3"/>
              </a:rPr>
              <a:t>/infographic-plan</a:t>
            </a:r>
            <a:endParaRPr lang="en-US" dirty="0"/>
          </a:p>
        </p:txBody>
      </p:sp>
      <p:grpSp>
        <p:nvGrpSpPr>
          <p:cNvPr id="418" name="Shape 418"/>
          <p:cNvGrpSpPr/>
          <p:nvPr/>
        </p:nvGrpSpPr>
        <p:grpSpPr>
          <a:xfrm>
            <a:off x="3775097" y="1739317"/>
            <a:ext cx="1593805" cy="1386120"/>
            <a:chOff x="2594325" y="1627175"/>
            <a:chExt cx="440850" cy="440850"/>
          </a:xfrm>
          <a:solidFill>
            <a:schemeClr val="accent6">
              <a:lumMod val="50000"/>
            </a:schemeClr>
          </a:solidFill>
        </p:grpSpPr>
        <p:sp>
          <p:nvSpPr>
            <p:cNvPr id="419" name="Shape 41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1189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ctrTitle" idx="4294967295"/>
          </p:nvPr>
        </p:nvSpPr>
        <p:spPr>
          <a:xfrm>
            <a:off x="1407600" y="2644525"/>
            <a:ext cx="63288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111111"/>
                </a:solidFill>
              </a:rPr>
              <a:t>Resources</a:t>
            </a:r>
            <a:endParaRPr lang="en" sz="6000" dirty="0">
              <a:solidFill>
                <a:srgbClr val="111111"/>
              </a:solidFill>
            </a:endParaRPr>
          </a:p>
        </p:txBody>
      </p:sp>
      <p:sp>
        <p:nvSpPr>
          <p:cNvPr id="417" name="Shape 417"/>
          <p:cNvSpPr txBox="1">
            <a:spLocks noGrp="1"/>
          </p:cNvSpPr>
          <p:nvPr>
            <p:ph type="subTitle" idx="4294967295"/>
          </p:nvPr>
        </p:nvSpPr>
        <p:spPr>
          <a:xfrm>
            <a:off x="1407600" y="4015350"/>
            <a:ext cx="6328800" cy="17687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hlinkClick r:id="rId3"/>
              </a:rPr>
              <a:t>tinyurl.com</a:t>
            </a:r>
            <a:r>
              <a:rPr lang="en-US" dirty="0">
                <a:hlinkClick r:id="rId3"/>
              </a:rPr>
              <a:t>/yaj9hle5</a:t>
            </a:r>
            <a:endParaRPr lang="en-US" dirty="0"/>
          </a:p>
          <a:p>
            <a:pPr lvl="0" algn="ctr"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418" name="Shape 418"/>
          <p:cNvGrpSpPr/>
          <p:nvPr/>
        </p:nvGrpSpPr>
        <p:grpSpPr>
          <a:xfrm>
            <a:off x="3775097" y="1739317"/>
            <a:ext cx="1593805" cy="1386120"/>
            <a:chOff x="2594325" y="1627175"/>
            <a:chExt cx="440850" cy="440850"/>
          </a:xfrm>
          <a:solidFill>
            <a:schemeClr val="accent6">
              <a:lumMod val="50000"/>
            </a:schemeClr>
          </a:solidFill>
        </p:grpSpPr>
        <p:sp>
          <p:nvSpPr>
            <p:cNvPr id="419" name="Shape 41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97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Recommended Reading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737325" y="1339875"/>
            <a:ext cx="7642800" cy="485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b="1"/>
              <a:t>Mayer, R. E.</a:t>
            </a:r>
            <a:r>
              <a:rPr lang="en"/>
              <a:t> (1999). Designing instruction for constructivist learning.  In Reigeluth, C.M. (Ed.), Instructional-design theories and models: A new paradigm of instructional theory (141-159). Mahwah, NJ: Lawrence Erlbaum Associates.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 idx="4294967295"/>
          </p:nvPr>
        </p:nvSpPr>
        <p:spPr>
          <a:xfrm>
            <a:off x="1407600" y="2644525"/>
            <a:ext cx="63288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111111"/>
                </a:solidFill>
              </a:rPr>
              <a:t>GOAL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ubTitle" idx="4294967295"/>
          </p:nvPr>
        </p:nvSpPr>
        <p:spPr>
          <a:xfrm>
            <a:off x="1407600" y="4015350"/>
            <a:ext cx="6328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To take a </a:t>
            </a:r>
            <a:r>
              <a:rPr lang="en-US" dirty="0" smtClean="0"/>
              <a:t>strategic</a:t>
            </a:r>
            <a:r>
              <a:rPr lang="en" dirty="0" smtClean="0"/>
              <a:t>, </a:t>
            </a:r>
            <a:r>
              <a:rPr lang="en-US" dirty="0" smtClean="0"/>
              <a:t>theory-based approach to developing an infographic.</a:t>
            </a:r>
            <a:endParaRPr lang="en" dirty="0"/>
          </a:p>
        </p:txBody>
      </p:sp>
      <p:grpSp>
        <p:nvGrpSpPr>
          <p:cNvPr id="75" name="Shape 75"/>
          <p:cNvGrpSpPr/>
          <p:nvPr/>
        </p:nvGrpSpPr>
        <p:grpSpPr>
          <a:xfrm>
            <a:off x="3947725" y="1725899"/>
            <a:ext cx="1452827" cy="1353914"/>
            <a:chOff x="570875" y="4322250"/>
            <a:chExt cx="443300" cy="443325"/>
          </a:xfrm>
          <a:solidFill>
            <a:schemeClr val="accent6">
              <a:lumMod val="75000"/>
            </a:schemeClr>
          </a:solidFill>
        </p:grpSpPr>
        <p:sp>
          <p:nvSpPr>
            <p:cNvPr id="76" name="Shape 7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Today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37325" y="1339875"/>
            <a:ext cx="7642800" cy="485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Intro to Constructivist Learning Theory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Intro to the SOE Model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Using the Model to plan an Infographic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3638224"/>
            <a:ext cx="7772400" cy="87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800"/>
              <a:t>Constructivist Learning Theory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85800" y="43232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accent6"/>
                </a:solidFill>
              </a:rPr>
              <a:t>Learners can construct meaning from well-designed </a:t>
            </a:r>
            <a:r>
              <a:rPr lang="en-US" dirty="0" smtClean="0">
                <a:solidFill>
                  <a:schemeClr val="accent6"/>
                </a:solidFill>
              </a:rPr>
              <a:t>materials</a:t>
            </a:r>
            <a:r>
              <a:rPr lang="en" dirty="0" smtClean="0">
                <a:solidFill>
                  <a:schemeClr val="accent6"/>
                </a:solidFill>
              </a:rPr>
              <a:t>.</a:t>
            </a:r>
            <a:endParaRPr lang="en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 idx="4294967295"/>
          </p:nvPr>
        </p:nvSpPr>
        <p:spPr>
          <a:xfrm>
            <a:off x="1202500" y="864000"/>
            <a:ext cx="6738900" cy="119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200">
                <a:solidFill>
                  <a:schemeClr val="accent6">
                    <a:lumMod val="75000"/>
                  </a:schemeClr>
                </a:solidFill>
              </a:rPr>
              <a:t>Big Concepts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ctrTitle" idx="4294967295"/>
          </p:nvPr>
        </p:nvSpPr>
        <p:spPr>
          <a:xfrm>
            <a:off x="1202500" y="4064400"/>
            <a:ext cx="7488600" cy="119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200">
                <a:solidFill>
                  <a:schemeClr val="accent6">
                    <a:lumMod val="75000"/>
                  </a:schemeClr>
                </a:solidFill>
              </a:rPr>
              <a:t>Product + Process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ctrTitle" idx="4294967295"/>
          </p:nvPr>
        </p:nvSpPr>
        <p:spPr>
          <a:xfrm>
            <a:off x="1202500" y="2464201"/>
            <a:ext cx="6738900" cy="119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200">
                <a:solidFill>
                  <a:schemeClr val="accent6">
                    <a:lumMod val="75000"/>
                  </a:schemeClr>
                </a:solidFill>
              </a:rPr>
              <a:t>Interactive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i="1"/>
              <a:t>Constructing </a:t>
            </a:r>
            <a:r>
              <a:rPr lang="en" sz="3000"/>
              <a:t>new Information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876824" y="2698050"/>
            <a:ext cx="2682900" cy="1766700"/>
          </a:xfrm>
          <a:prstGeom prst="homePlate">
            <a:avLst>
              <a:gd name="adj" fmla="val 30129"/>
            </a:avLst>
          </a:prstGeom>
          <a:solidFill>
            <a:srgbClr val="9E9E9E"/>
          </a:solidFill>
          <a:ln w="38100" cap="flat" cmpd="sng">
            <a:solidFill>
              <a:srgbClr val="11111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Muli"/>
                <a:ea typeface="Muli"/>
                <a:cs typeface="Muli"/>
                <a:sym typeface="Muli"/>
              </a:rPr>
              <a:t>New information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3203349" y="2698050"/>
            <a:ext cx="2734200" cy="1766700"/>
          </a:xfrm>
          <a:prstGeom prst="chevron">
            <a:avLst>
              <a:gd name="adj" fmla="val 29853"/>
            </a:avLst>
          </a:prstGeom>
          <a:solidFill>
            <a:srgbClr val="EBE399"/>
          </a:solidFill>
          <a:ln w="38100" cap="flat" cmpd="sng">
            <a:solidFill>
              <a:srgbClr val="11111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latin typeface="Muli"/>
                <a:ea typeface="Muli"/>
                <a:cs typeface="Muli"/>
                <a:sym typeface="Muli"/>
              </a:rPr>
              <a:t>Retention</a:t>
            </a:r>
          </a:p>
        </p:txBody>
      </p:sp>
      <p:sp>
        <p:nvSpPr>
          <p:cNvPr id="122" name="Shape 122"/>
          <p:cNvSpPr/>
          <p:nvPr/>
        </p:nvSpPr>
        <p:spPr>
          <a:xfrm>
            <a:off x="5581465" y="2698050"/>
            <a:ext cx="2734199" cy="1766700"/>
          </a:xfrm>
          <a:prstGeom prst="chevron">
            <a:avLst>
              <a:gd name="adj" fmla="val 29853"/>
            </a:avLst>
          </a:prstGeom>
          <a:solidFill>
            <a:schemeClr val="accent6">
              <a:lumMod val="40000"/>
              <a:lumOff val="60000"/>
            </a:schemeClr>
          </a:solidFill>
          <a:ln w="38100" cap="flat" cmpd="sng">
            <a:solidFill>
              <a:srgbClr val="11111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900" b="1">
                <a:latin typeface="Muli"/>
                <a:ea typeface="Muli"/>
                <a:cs typeface="Muli"/>
                <a:sym typeface="Muli"/>
              </a:rPr>
              <a:t>Transfer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285425" y="274650"/>
            <a:ext cx="8401200" cy="70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Mayer’s SOI Model</a:t>
            </a:r>
          </a:p>
        </p:txBody>
      </p:sp>
      <p:sp>
        <p:nvSpPr>
          <p:cNvPr id="221" name="Shape 221"/>
          <p:cNvSpPr/>
          <p:nvPr/>
        </p:nvSpPr>
        <p:spPr>
          <a:xfrm>
            <a:off x="876824" y="2698050"/>
            <a:ext cx="2682900" cy="1766700"/>
          </a:xfrm>
          <a:prstGeom prst="homePlate">
            <a:avLst>
              <a:gd name="adj" fmla="val 30129"/>
            </a:avLst>
          </a:prstGeom>
          <a:solidFill>
            <a:srgbClr val="111111">
              <a:alpha val="6920"/>
            </a:srgbClr>
          </a:solidFill>
          <a:ln w="38100" cap="flat" cmpd="sng">
            <a:solidFill>
              <a:srgbClr val="11111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600" b="1">
                <a:latin typeface="Muli"/>
                <a:ea typeface="Muli"/>
                <a:cs typeface="Muli"/>
                <a:sym typeface="Muli"/>
              </a:rPr>
              <a:t>Select</a:t>
            </a:r>
          </a:p>
        </p:txBody>
      </p:sp>
      <p:sp>
        <p:nvSpPr>
          <p:cNvPr id="222" name="Shape 222"/>
          <p:cNvSpPr/>
          <p:nvPr/>
        </p:nvSpPr>
        <p:spPr>
          <a:xfrm>
            <a:off x="3203349" y="2698050"/>
            <a:ext cx="2734200" cy="1766700"/>
          </a:xfrm>
          <a:prstGeom prst="chevron">
            <a:avLst>
              <a:gd name="adj" fmla="val 29853"/>
            </a:avLst>
          </a:prstGeom>
          <a:solidFill>
            <a:srgbClr val="111111">
              <a:alpha val="6920"/>
            </a:srgbClr>
          </a:solidFill>
          <a:ln w="38100" cap="flat" cmpd="sng">
            <a:solidFill>
              <a:srgbClr val="11111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600" b="1">
                <a:latin typeface="Muli"/>
                <a:ea typeface="Muli"/>
                <a:cs typeface="Muli"/>
                <a:sym typeface="Muli"/>
              </a:rPr>
              <a:t>Organize</a:t>
            </a:r>
          </a:p>
        </p:txBody>
      </p:sp>
      <p:sp>
        <p:nvSpPr>
          <p:cNvPr id="223" name="Shape 223"/>
          <p:cNvSpPr/>
          <p:nvPr/>
        </p:nvSpPr>
        <p:spPr>
          <a:xfrm>
            <a:off x="5581465" y="2698050"/>
            <a:ext cx="2734199" cy="1766700"/>
          </a:xfrm>
          <a:prstGeom prst="chevron">
            <a:avLst>
              <a:gd name="adj" fmla="val 29853"/>
            </a:avLst>
          </a:prstGeom>
          <a:solidFill>
            <a:srgbClr val="111111">
              <a:alpha val="6920"/>
            </a:srgbClr>
          </a:solidFill>
          <a:ln w="38100" cap="flat" cmpd="sng">
            <a:solidFill>
              <a:srgbClr val="11111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600" b="1">
                <a:latin typeface="Muli"/>
                <a:ea typeface="Muli"/>
                <a:cs typeface="Muli"/>
                <a:sym typeface="Muli"/>
              </a:rPr>
              <a:t>Integrate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ctrTitle"/>
          </p:nvPr>
        </p:nvSpPr>
        <p:spPr>
          <a:xfrm>
            <a:off x="685800" y="3638224"/>
            <a:ext cx="7772400" cy="87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SOI Model: Selection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subTitle" idx="1"/>
          </p:nvPr>
        </p:nvSpPr>
        <p:spPr>
          <a:xfrm>
            <a:off x="685800" y="43232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Audience and </a:t>
            </a:r>
            <a:r>
              <a:rPr lang="en" dirty="0" smtClean="0">
                <a:solidFill>
                  <a:schemeClr val="accent6">
                    <a:lumMod val="75000"/>
                  </a:schemeClr>
                </a:solidFill>
              </a:rPr>
              <a:t>Resource/Content Selection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2"/>
                </a:solidFill>
              </a:rPr>
              <a:t>Who will you design for? What do they need to know?</a:t>
            </a:r>
            <a:endParaRPr lang="e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ctrTitle"/>
          </p:nvPr>
        </p:nvSpPr>
        <p:spPr>
          <a:xfrm>
            <a:off x="685800" y="632275"/>
            <a:ext cx="3547800" cy="50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>
                <a:solidFill>
                  <a:schemeClr val="accent6">
                    <a:lumMod val="75000"/>
                  </a:schemeClr>
                </a:solidFill>
              </a:rPr>
              <a:t>Select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Highlight the most important info for the learner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4294967295"/>
          </p:nvPr>
        </p:nvSpPr>
        <p:spPr>
          <a:xfrm>
            <a:off x="4682224" y="1308175"/>
            <a:ext cx="4198500" cy="50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>
                <a:solidFill>
                  <a:schemeClr val="bg1"/>
                </a:solidFill>
              </a:rPr>
              <a:t>Keep </a:t>
            </a:r>
            <a:r>
              <a:rPr lang="en-US" dirty="0" smtClean="0">
                <a:solidFill>
                  <a:schemeClr val="bg1"/>
                </a:solidFill>
              </a:rPr>
              <a:t>it</a:t>
            </a:r>
            <a:r>
              <a:rPr lang="en" dirty="0" smtClean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focused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>
                <a:solidFill>
                  <a:schemeClr val="bg1"/>
                </a:solidFill>
              </a:rPr>
              <a:t>Pick a reasonable scope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>
                <a:solidFill>
                  <a:schemeClr val="bg1"/>
                </a:solidFill>
              </a:rPr>
              <a:t>Eliminate irrelevant info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 dirty="0">
                <a:solidFill>
                  <a:schemeClr val="bg1"/>
                </a:solidFill>
              </a:rPr>
              <a:t>Be </a:t>
            </a:r>
            <a:r>
              <a:rPr lang="en" dirty="0" smtClean="0">
                <a:solidFill>
                  <a:schemeClr val="bg1"/>
                </a:solidFill>
              </a:rPr>
              <a:t>concise</a:t>
            </a:r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316</Words>
  <Application>Microsoft Macintosh PowerPoint</Application>
  <PresentationFormat>On-screen Show (4:3)</PresentationFormat>
  <Paragraphs>82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Montserrat</vt:lpstr>
      <vt:lpstr>Muli</vt:lpstr>
      <vt:lpstr>Arial</vt:lpstr>
      <vt:lpstr>Base template</vt:lpstr>
      <vt:lpstr>Strategically Planning an Infographic Using Mayer’s SOI Model</vt:lpstr>
      <vt:lpstr>GOAL</vt:lpstr>
      <vt:lpstr>Today</vt:lpstr>
      <vt:lpstr>Constructivist Learning Theory</vt:lpstr>
      <vt:lpstr>Big Concepts</vt:lpstr>
      <vt:lpstr>Constructing new Information</vt:lpstr>
      <vt:lpstr>Mayer’s SOI Model</vt:lpstr>
      <vt:lpstr>SOI Model: Selection</vt:lpstr>
      <vt:lpstr>Select  Highlight the most important info for the learner</vt:lpstr>
      <vt:lpstr>Less is More</vt:lpstr>
      <vt:lpstr>SOI Model: Organization</vt:lpstr>
      <vt:lpstr>Organize  Arrange information into a coherent form.</vt:lpstr>
      <vt:lpstr>SOI Model: Integration</vt:lpstr>
      <vt:lpstr>Add meaning</vt:lpstr>
      <vt:lpstr>Also consider</vt:lpstr>
      <vt:lpstr>Disclaimer</vt:lpstr>
      <vt:lpstr>Plan your Own</vt:lpstr>
      <vt:lpstr>Resources</vt:lpstr>
      <vt:lpstr>Recommended Reading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Strategically Planning an Infographic Using Mayer’s SOI Model</dc:title>
  <cp:lastModifiedBy>Liz Johns</cp:lastModifiedBy>
  <cp:revision>5</cp:revision>
  <dcterms:modified xsi:type="dcterms:W3CDTF">2017-06-07T14:54:20Z</dcterms:modified>
</cp:coreProperties>
</file>