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344" r:id="rId6"/>
    <p:sldId id="750" r:id="rId7"/>
    <p:sldId id="751" r:id="rId8"/>
    <p:sldId id="752" r:id="rId9"/>
    <p:sldId id="753" r:id="rId10"/>
    <p:sldId id="754" r:id="rId11"/>
    <p:sldId id="755" r:id="rId12"/>
    <p:sldId id="724" r:id="rId13"/>
    <p:sldId id="763" r:id="rId14"/>
    <p:sldId id="731" r:id="rId15"/>
    <p:sldId id="745" r:id="rId16"/>
    <p:sldId id="707" r:id="rId17"/>
    <p:sldId id="741" r:id="rId18"/>
    <p:sldId id="742" r:id="rId19"/>
    <p:sldId id="740" r:id="rId20"/>
    <p:sldId id="760" r:id="rId21"/>
    <p:sldId id="757" r:id="rId22"/>
    <p:sldId id="759" r:id="rId23"/>
    <p:sldId id="761" r:id="rId24"/>
    <p:sldId id="725" r:id="rId25"/>
    <p:sldId id="762" r:id="rId26"/>
    <p:sldId id="764" r:id="rId27"/>
    <p:sldId id="727" r:id="rId28"/>
    <p:sldId id="746" r:id="rId29"/>
    <p:sldId id="756" r:id="rId30"/>
    <p:sldId id="732" r:id="rId31"/>
    <p:sldId id="733" r:id="rId32"/>
    <p:sldId id="734" r:id="rId33"/>
    <p:sldId id="736" r:id="rId34"/>
    <p:sldId id="748" r:id="rId35"/>
  </p:sldIdLst>
  <p:sldSz cx="12188825" cy="6858000"/>
  <p:notesSz cx="6858000" cy="9313863"/>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999" userDrawn="1">
          <p15:clr>
            <a:srgbClr val="A4A3A4"/>
          </p15:clr>
        </p15:guide>
        <p15:guide id="5" pos="287" userDrawn="1">
          <p15:clr>
            <a:srgbClr val="A4A3A4"/>
          </p15:clr>
        </p15:guide>
        <p15:guide id="6" pos="5447" userDrawn="1">
          <p15:clr>
            <a:srgbClr val="A4A3A4"/>
          </p15:clr>
        </p15:guide>
        <p15:guide id="7" orient="horz" pos="936" userDrawn="1">
          <p15:clr>
            <a:srgbClr val="A4A3A4"/>
          </p15:clr>
        </p15:guide>
        <p15:guide id="8" pos="439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3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7BC9FC3-F44D-BB59-3090-068C7CCA1A42}" name="Kelleher, Kerry" initials="KK" userId="S::KKelleher@pfizer.com::c01667dd-f826-4f89-b5ff-0edad0b3dbd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FE2"/>
    <a:srgbClr val="0000C9"/>
    <a:srgbClr val="000484"/>
    <a:srgbClr val="99CCFF"/>
    <a:srgbClr val="3399FF"/>
    <a:srgbClr val="5F5F5F"/>
    <a:srgbClr val="009900"/>
    <a:srgbClr val="00004E"/>
    <a:srgbClr val="66BFFF"/>
    <a:srgbClr val="CC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E8BD53-C341-4087-AD8D-E37E328CF2F1}" v="4" dt="2024-04-18T18:54:22.1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89" autoAdjust="0"/>
    <p:restoredTop sz="99879" autoAdjust="0"/>
  </p:normalViewPr>
  <p:slideViewPr>
    <p:cSldViewPr snapToGrid="0" snapToObjects="1">
      <p:cViewPr varScale="1">
        <p:scale>
          <a:sx n="110" d="100"/>
          <a:sy n="110" d="100"/>
        </p:scale>
        <p:origin x="1938" y="108"/>
      </p:cViewPr>
      <p:guideLst>
        <p:guide pos="5999"/>
        <p:guide pos="287"/>
        <p:guide pos="5447"/>
        <p:guide orient="horz" pos="936"/>
        <p:guide pos="4391"/>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napToObjects="1">
      <p:cViewPr varScale="1">
        <p:scale>
          <a:sx n="77" d="100"/>
          <a:sy n="77" d="100"/>
        </p:scale>
        <p:origin x="2550" y="108"/>
      </p:cViewPr>
      <p:guideLst>
        <p:guide orient="horz" pos="2880"/>
        <p:guide pos="2160"/>
        <p:guide orient="horz" pos="293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as, Paolo" userId="S::casasj07@pfizer.com::ed3d30a7-bb01-4417-8353-0e95321bead6" providerId="AD" clId="Web-{A6E8BD53-C341-4087-AD8D-E37E328CF2F1}"/>
    <pc:docChg chg="modSld">
      <pc:chgData name="Casas, Paolo" userId="S::casasj07@pfizer.com::ed3d30a7-bb01-4417-8353-0e95321bead6" providerId="AD" clId="Web-{A6E8BD53-C341-4087-AD8D-E37E328CF2F1}" dt="2024-04-18T18:54:22.122" v="3"/>
      <pc:docMkLst>
        <pc:docMk/>
      </pc:docMkLst>
      <pc:sldChg chg="modSp">
        <pc:chgData name="Casas, Paolo" userId="S::casasj07@pfizer.com::ed3d30a7-bb01-4417-8353-0e95321bead6" providerId="AD" clId="Web-{A6E8BD53-C341-4087-AD8D-E37E328CF2F1}" dt="2024-04-18T18:54:22.122" v="3"/>
        <pc:sldMkLst>
          <pc:docMk/>
          <pc:sldMk cId="3186800517" sldId="256"/>
        </pc:sldMkLst>
        <pc:spChg chg="mod">
          <ac:chgData name="Casas, Paolo" userId="S::casasj07@pfizer.com::ed3d30a7-bb01-4417-8353-0e95321bead6" providerId="AD" clId="Web-{A6E8BD53-C341-4087-AD8D-E37E328CF2F1}" dt="2024-04-18T18:54:06.418" v="0"/>
          <ac:spMkLst>
            <pc:docMk/>
            <pc:sldMk cId="3186800517" sldId="256"/>
            <ac:spMk id="3" creationId="{7F046B0B-F297-45B9-B14D-B9A27B70F2E0}"/>
          </ac:spMkLst>
        </pc:spChg>
        <pc:spChg chg="mod">
          <ac:chgData name="Casas, Paolo" userId="S::casasj07@pfizer.com::ed3d30a7-bb01-4417-8353-0e95321bead6" providerId="AD" clId="Web-{A6E8BD53-C341-4087-AD8D-E37E328CF2F1}" dt="2024-04-18T18:54:22.122" v="3"/>
          <ac:spMkLst>
            <pc:docMk/>
            <pc:sldMk cId="3186800517" sldId="256"/>
            <ac:spMk id="6" creationId="{8EF903F4-BAC9-4A8E-8E27-91E919A0E077}"/>
          </ac:spMkLst>
        </pc:spChg>
        <pc:spChg chg="mod">
          <ac:chgData name="Casas, Paolo" userId="S::casasj07@pfizer.com::ed3d30a7-bb01-4417-8353-0e95321bead6" providerId="AD" clId="Web-{A6E8BD53-C341-4087-AD8D-E37E328CF2F1}" dt="2024-04-18T18:54:22.106" v="2"/>
          <ac:spMkLst>
            <pc:docMk/>
            <pc:sldMk cId="3186800517" sldId="256"/>
            <ac:spMk id="10" creationId="{5E094AFA-AE49-4CB2-95F7-B9F0B7F8FD64}"/>
          </ac:spMkLst>
        </pc:spChg>
      </pc:sldChg>
    </pc:docChg>
  </pc:docChgLst>
  <pc:docChgLst>
    <pc:chgData name="Kelleher, Kerry" userId="c01667dd-f826-4f89-b5ff-0edad0b3dbdb" providerId="ADAL" clId="{AB8F89E3-9D2A-4C77-A2CD-42795B139C93}"/>
    <pc:docChg chg="custSel modSld">
      <pc:chgData name="Kelleher, Kerry" userId="c01667dd-f826-4f89-b5ff-0edad0b3dbdb" providerId="ADAL" clId="{AB8F89E3-9D2A-4C77-A2CD-42795B139C93}" dt="2022-01-18T15:45:30.258" v="194" actId="1076"/>
      <pc:docMkLst>
        <pc:docMk/>
      </pc:docMkLst>
      <pc:sldChg chg="addSp modSp mod">
        <pc:chgData name="Kelleher, Kerry" userId="c01667dd-f826-4f89-b5ff-0edad0b3dbdb" providerId="ADAL" clId="{AB8F89E3-9D2A-4C77-A2CD-42795B139C93}" dt="2022-01-17T18:55:38.072" v="19" actId="12788"/>
        <pc:sldMkLst>
          <pc:docMk/>
          <pc:sldMk cId="853442233" sldId="345"/>
        </pc:sldMkLst>
        <pc:spChg chg="add mod">
          <ac:chgData name="Kelleher, Kerry" userId="c01667dd-f826-4f89-b5ff-0edad0b3dbdb" providerId="ADAL" clId="{AB8F89E3-9D2A-4C77-A2CD-42795B139C93}" dt="2022-01-17T18:55:38.072" v="19" actId="12788"/>
          <ac:spMkLst>
            <pc:docMk/>
            <pc:sldMk cId="853442233" sldId="345"/>
            <ac:spMk id="21" creationId="{59984984-BC06-4A56-B2AB-440FC80C1979}"/>
          </ac:spMkLst>
        </pc:spChg>
        <pc:spChg chg="mod">
          <ac:chgData name="Kelleher, Kerry" userId="c01667dd-f826-4f89-b5ff-0edad0b3dbdb" providerId="ADAL" clId="{AB8F89E3-9D2A-4C77-A2CD-42795B139C93}" dt="2022-01-17T18:51:45.886" v="12" actId="1035"/>
          <ac:spMkLst>
            <pc:docMk/>
            <pc:sldMk cId="853442233" sldId="345"/>
            <ac:spMk id="33" creationId="{5724E2A7-334D-43AD-9236-E3A5D7877ED0}"/>
          </ac:spMkLst>
        </pc:spChg>
      </pc:sldChg>
      <pc:sldChg chg="addSp modSp mod">
        <pc:chgData name="Kelleher, Kerry" userId="c01667dd-f826-4f89-b5ff-0edad0b3dbdb" providerId="ADAL" clId="{AB8F89E3-9D2A-4C77-A2CD-42795B139C93}" dt="2022-01-18T15:26:58.637" v="126" actId="14100"/>
        <pc:sldMkLst>
          <pc:docMk/>
          <pc:sldMk cId="1715698041" sldId="707"/>
        </pc:sldMkLst>
        <pc:cxnChg chg="add mod">
          <ac:chgData name="Kelleher, Kerry" userId="c01667dd-f826-4f89-b5ff-0edad0b3dbdb" providerId="ADAL" clId="{AB8F89E3-9D2A-4C77-A2CD-42795B139C93}" dt="2022-01-18T15:26:58.637" v="126" actId="14100"/>
          <ac:cxnSpMkLst>
            <pc:docMk/>
            <pc:sldMk cId="1715698041" sldId="707"/>
            <ac:cxnSpMk id="11" creationId="{78DAFCEC-F019-4959-880A-FEBB92FF258E}"/>
          </ac:cxnSpMkLst>
        </pc:cxnChg>
      </pc:sldChg>
      <pc:sldChg chg="modSp mod">
        <pc:chgData name="Kelleher, Kerry" userId="c01667dd-f826-4f89-b5ff-0edad0b3dbdb" providerId="ADAL" clId="{AB8F89E3-9D2A-4C77-A2CD-42795B139C93}" dt="2022-01-17T19:46:13.552" v="104" actId="113"/>
        <pc:sldMkLst>
          <pc:docMk/>
          <pc:sldMk cId="955384302" sldId="714"/>
        </pc:sldMkLst>
        <pc:spChg chg="mod">
          <ac:chgData name="Kelleher, Kerry" userId="c01667dd-f826-4f89-b5ff-0edad0b3dbdb" providerId="ADAL" clId="{AB8F89E3-9D2A-4C77-A2CD-42795B139C93}" dt="2022-01-17T19:46:13.552" v="104" actId="113"/>
          <ac:spMkLst>
            <pc:docMk/>
            <pc:sldMk cId="955384302" sldId="714"/>
            <ac:spMk id="13" creationId="{86BD3A27-2E57-43EB-89C2-4899873F77DD}"/>
          </ac:spMkLst>
        </pc:spChg>
      </pc:sldChg>
      <pc:sldChg chg="addSp modSp mod">
        <pc:chgData name="Kelleher, Kerry" userId="c01667dd-f826-4f89-b5ff-0edad0b3dbdb" providerId="ADAL" clId="{AB8F89E3-9D2A-4C77-A2CD-42795B139C93}" dt="2022-01-18T15:45:30.258" v="194" actId="1076"/>
        <pc:sldMkLst>
          <pc:docMk/>
          <pc:sldMk cId="2025313650" sldId="724"/>
        </pc:sldMkLst>
        <pc:spChg chg="add mod">
          <ac:chgData name="Kelleher, Kerry" userId="c01667dd-f826-4f89-b5ff-0edad0b3dbdb" providerId="ADAL" clId="{AB8F89E3-9D2A-4C77-A2CD-42795B139C93}" dt="2022-01-18T15:45:30.258" v="194" actId="1076"/>
          <ac:spMkLst>
            <pc:docMk/>
            <pc:sldMk cId="2025313650" sldId="724"/>
            <ac:spMk id="39" creationId="{CF38915D-14CA-4428-A2E0-35466A1ADD5B}"/>
          </ac:spMkLst>
        </pc:spChg>
        <pc:picChg chg="add mod">
          <ac:chgData name="Kelleher, Kerry" userId="c01667dd-f826-4f89-b5ff-0edad0b3dbdb" providerId="ADAL" clId="{AB8F89E3-9D2A-4C77-A2CD-42795B139C93}" dt="2022-01-18T15:43:02.708" v="132" actId="1076"/>
          <ac:picMkLst>
            <pc:docMk/>
            <pc:sldMk cId="2025313650" sldId="724"/>
            <ac:picMk id="7" creationId="{441AB81D-28C3-4510-9E2C-2F905D65BB44}"/>
          </ac:picMkLst>
        </pc:picChg>
      </pc:sldChg>
      <pc:sldChg chg="modSp mod">
        <pc:chgData name="Kelleher, Kerry" userId="c01667dd-f826-4f89-b5ff-0edad0b3dbdb" providerId="ADAL" clId="{AB8F89E3-9D2A-4C77-A2CD-42795B139C93}" dt="2022-01-17T19:44:52.504" v="102" actId="14100"/>
        <pc:sldMkLst>
          <pc:docMk/>
          <pc:sldMk cId="1251626220" sldId="725"/>
        </pc:sldMkLst>
        <pc:spChg chg="mod">
          <ac:chgData name="Kelleher, Kerry" userId="c01667dd-f826-4f89-b5ff-0edad0b3dbdb" providerId="ADAL" clId="{AB8F89E3-9D2A-4C77-A2CD-42795B139C93}" dt="2022-01-17T19:44:52.504" v="102" actId="14100"/>
          <ac:spMkLst>
            <pc:docMk/>
            <pc:sldMk cId="1251626220" sldId="725"/>
            <ac:spMk id="238" creationId="{4C30A3F4-7A93-46FE-9283-BA6BF02494B6}"/>
          </ac:spMkLst>
        </pc:spChg>
      </pc:sldChg>
      <pc:sldChg chg="addSp modSp mod">
        <pc:chgData name="Kelleher, Kerry" userId="c01667dd-f826-4f89-b5ff-0edad0b3dbdb" providerId="ADAL" clId="{AB8F89E3-9D2A-4C77-A2CD-42795B139C93}" dt="2022-01-17T19:49:33.247" v="121" actId="552"/>
        <pc:sldMkLst>
          <pc:docMk/>
          <pc:sldMk cId="43378736" sldId="732"/>
        </pc:sldMkLst>
        <pc:cxnChg chg="add mod">
          <ac:chgData name="Kelleher, Kerry" userId="c01667dd-f826-4f89-b5ff-0edad0b3dbdb" providerId="ADAL" clId="{AB8F89E3-9D2A-4C77-A2CD-42795B139C93}" dt="2022-01-17T19:48:29.560" v="107" actId="1076"/>
          <ac:cxnSpMkLst>
            <pc:docMk/>
            <pc:sldMk cId="43378736" sldId="732"/>
            <ac:cxnSpMk id="14" creationId="{3EC27807-293C-4E88-9C51-6FC0914A757F}"/>
          </ac:cxnSpMkLst>
        </pc:cxnChg>
        <pc:cxnChg chg="add mod">
          <ac:chgData name="Kelleher, Kerry" userId="c01667dd-f826-4f89-b5ff-0edad0b3dbdb" providerId="ADAL" clId="{AB8F89E3-9D2A-4C77-A2CD-42795B139C93}" dt="2022-01-17T19:48:33.544" v="109" actId="1076"/>
          <ac:cxnSpMkLst>
            <pc:docMk/>
            <pc:sldMk cId="43378736" sldId="732"/>
            <ac:cxnSpMk id="18" creationId="{7980D548-AD29-4343-9291-FE504A6B5435}"/>
          </ac:cxnSpMkLst>
        </pc:cxnChg>
        <pc:cxnChg chg="add mod">
          <ac:chgData name="Kelleher, Kerry" userId="c01667dd-f826-4f89-b5ff-0edad0b3dbdb" providerId="ADAL" clId="{AB8F89E3-9D2A-4C77-A2CD-42795B139C93}" dt="2022-01-17T19:48:38.761" v="111" actId="1076"/>
          <ac:cxnSpMkLst>
            <pc:docMk/>
            <pc:sldMk cId="43378736" sldId="732"/>
            <ac:cxnSpMk id="20" creationId="{91E0AB35-7428-4420-A8DF-2D614D46101D}"/>
          </ac:cxnSpMkLst>
        </pc:cxnChg>
        <pc:cxnChg chg="add mod">
          <ac:chgData name="Kelleher, Kerry" userId="c01667dd-f826-4f89-b5ff-0edad0b3dbdb" providerId="ADAL" clId="{AB8F89E3-9D2A-4C77-A2CD-42795B139C93}" dt="2022-01-17T19:49:33.247" v="121" actId="552"/>
          <ac:cxnSpMkLst>
            <pc:docMk/>
            <pc:sldMk cId="43378736" sldId="732"/>
            <ac:cxnSpMk id="21" creationId="{A02E1A89-02E8-4B30-AD9A-D5917204EF34}"/>
          </ac:cxnSpMkLst>
        </pc:cxnChg>
        <pc:cxnChg chg="add mod">
          <ac:chgData name="Kelleher, Kerry" userId="c01667dd-f826-4f89-b5ff-0edad0b3dbdb" providerId="ADAL" clId="{AB8F89E3-9D2A-4C77-A2CD-42795B139C93}" dt="2022-01-17T19:49:33.247" v="121" actId="552"/>
          <ac:cxnSpMkLst>
            <pc:docMk/>
            <pc:sldMk cId="43378736" sldId="732"/>
            <ac:cxnSpMk id="22" creationId="{632CE7B9-434F-4BFC-818C-3B0225018DE6}"/>
          </ac:cxnSpMkLst>
        </pc:cxnChg>
        <pc:cxnChg chg="add mod">
          <ac:chgData name="Kelleher, Kerry" userId="c01667dd-f826-4f89-b5ff-0edad0b3dbdb" providerId="ADAL" clId="{AB8F89E3-9D2A-4C77-A2CD-42795B139C93}" dt="2022-01-17T19:49:33.247" v="121" actId="552"/>
          <ac:cxnSpMkLst>
            <pc:docMk/>
            <pc:sldMk cId="43378736" sldId="732"/>
            <ac:cxnSpMk id="23" creationId="{4757BF52-5FE8-4F2E-B007-7C352485C23C}"/>
          </ac:cxnSpMkLst>
        </pc:cxnChg>
      </pc:sldChg>
      <pc:sldChg chg="addSp modSp mod">
        <pc:chgData name="Kelleher, Kerry" userId="c01667dd-f826-4f89-b5ff-0edad0b3dbdb" providerId="ADAL" clId="{AB8F89E3-9D2A-4C77-A2CD-42795B139C93}" dt="2022-01-17T19:51:20.399" v="123" actId="1076"/>
        <pc:sldMkLst>
          <pc:docMk/>
          <pc:sldMk cId="3692346326" sldId="734"/>
        </pc:sldMkLst>
        <pc:cxnChg chg="add mod">
          <ac:chgData name="Kelleher, Kerry" userId="c01667dd-f826-4f89-b5ff-0edad0b3dbdb" providerId="ADAL" clId="{AB8F89E3-9D2A-4C77-A2CD-42795B139C93}" dt="2022-01-17T19:51:20.399" v="123" actId="1076"/>
          <ac:cxnSpMkLst>
            <pc:docMk/>
            <pc:sldMk cId="3692346326" sldId="734"/>
            <ac:cxnSpMk id="9" creationId="{4D61E6C9-440D-45AD-97B9-9A6A2EEEDF08}"/>
          </ac:cxnSpMkLst>
        </pc:cxnChg>
      </pc:sldChg>
      <pc:sldChg chg="addSp modSp mod">
        <pc:chgData name="Kelleher, Kerry" userId="c01667dd-f826-4f89-b5ff-0edad0b3dbdb" providerId="ADAL" clId="{AB8F89E3-9D2A-4C77-A2CD-42795B139C93}" dt="2022-01-17T19:27:25.133" v="25" actId="14100"/>
        <pc:sldMkLst>
          <pc:docMk/>
          <pc:sldMk cId="866010161" sldId="741"/>
        </pc:sldMkLst>
        <pc:cxnChg chg="add mod">
          <ac:chgData name="Kelleher, Kerry" userId="c01667dd-f826-4f89-b5ff-0edad0b3dbdb" providerId="ADAL" clId="{AB8F89E3-9D2A-4C77-A2CD-42795B139C93}" dt="2022-01-17T19:27:25.133" v="25" actId="14100"/>
          <ac:cxnSpMkLst>
            <pc:docMk/>
            <pc:sldMk cId="866010161" sldId="741"/>
            <ac:cxnSpMk id="6" creationId="{9E6E2CAA-3396-4A06-A85A-0ECE588D4F94}"/>
          </ac:cxnSpMkLst>
        </pc:cxnChg>
      </pc:sldChg>
      <pc:sldChg chg="modSp mod">
        <pc:chgData name="Kelleher, Kerry" userId="c01667dd-f826-4f89-b5ff-0edad0b3dbdb" providerId="ADAL" clId="{AB8F89E3-9D2A-4C77-A2CD-42795B139C93}" dt="2022-01-18T15:28:16.109" v="127" actId="207"/>
        <pc:sldMkLst>
          <pc:docMk/>
          <pc:sldMk cId="3339984976" sldId="742"/>
        </pc:sldMkLst>
        <pc:spChg chg="mod">
          <ac:chgData name="Kelleher, Kerry" userId="c01667dd-f826-4f89-b5ff-0edad0b3dbdb" providerId="ADAL" clId="{AB8F89E3-9D2A-4C77-A2CD-42795B139C93}" dt="2022-01-18T15:28:16.109" v="127" actId="207"/>
          <ac:spMkLst>
            <pc:docMk/>
            <pc:sldMk cId="3339984976" sldId="742"/>
            <ac:spMk id="13" creationId="{CDAF42F8-91AE-47C8-A93D-83BEF60D5F5F}"/>
          </ac:spMkLst>
        </pc:spChg>
      </pc:sldChg>
      <pc:sldChg chg="addSp delSp modSp mod">
        <pc:chgData name="Kelleher, Kerry" userId="c01667dd-f826-4f89-b5ff-0edad0b3dbdb" providerId="ADAL" clId="{AB8F89E3-9D2A-4C77-A2CD-42795B139C93}" dt="2022-01-17T19:40:02.546" v="87" actId="1038"/>
        <pc:sldMkLst>
          <pc:docMk/>
          <pc:sldMk cId="1387456928" sldId="747"/>
        </pc:sldMkLst>
        <pc:spChg chg="mod">
          <ac:chgData name="Kelleher, Kerry" userId="c01667dd-f826-4f89-b5ff-0edad0b3dbdb" providerId="ADAL" clId="{AB8F89E3-9D2A-4C77-A2CD-42795B139C93}" dt="2022-01-17T19:40:02.546" v="87" actId="1038"/>
          <ac:spMkLst>
            <pc:docMk/>
            <pc:sldMk cId="1387456928" sldId="747"/>
            <ac:spMk id="15" creationId="{3E0605DB-E690-4170-9CE4-379A9FBEC501}"/>
          </ac:spMkLst>
        </pc:spChg>
        <pc:picChg chg="add mod ord">
          <ac:chgData name="Kelleher, Kerry" userId="c01667dd-f826-4f89-b5ff-0edad0b3dbdb" providerId="ADAL" clId="{AB8F89E3-9D2A-4C77-A2CD-42795B139C93}" dt="2022-01-17T19:39:55.062" v="66" actId="1037"/>
          <ac:picMkLst>
            <pc:docMk/>
            <pc:sldMk cId="1387456928" sldId="747"/>
            <ac:picMk id="3" creationId="{C0C6FF7A-549E-4281-AB88-C22997D1D423}"/>
          </ac:picMkLst>
        </pc:picChg>
        <pc:picChg chg="del">
          <ac:chgData name="Kelleher, Kerry" userId="c01667dd-f826-4f89-b5ff-0edad0b3dbdb" providerId="ADAL" clId="{AB8F89E3-9D2A-4C77-A2CD-42795B139C93}" dt="2022-01-17T19:39:36.127" v="42" actId="478"/>
          <ac:picMkLst>
            <pc:docMk/>
            <pc:sldMk cId="1387456928" sldId="747"/>
            <ac:picMk id="4" creationId="{B568A67E-79CE-4E63-84D4-0CF538EA8779}"/>
          </ac:picMkLst>
        </pc:picChg>
        <pc:cxnChg chg="mod">
          <ac:chgData name="Kelleher, Kerry" userId="c01667dd-f826-4f89-b5ff-0edad0b3dbdb" providerId="ADAL" clId="{AB8F89E3-9D2A-4C77-A2CD-42795B139C93}" dt="2022-01-17T19:40:02.546" v="87" actId="1038"/>
          <ac:cxnSpMkLst>
            <pc:docMk/>
            <pc:sldMk cId="1387456928" sldId="747"/>
            <ac:cxnSpMk id="14" creationId="{9B34F7A7-1902-4702-B967-678D9BBCF39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sz="1050" dirty="0"/>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090D53B4-B4FE-442B-BCF3-9023F49641CC}" type="datetimeFigureOut">
              <a:rPr lang="en-US" sz="1050" smtClean="0"/>
              <a:t>4/18/2024</a:t>
            </a:fld>
            <a:endParaRPr lang="en-US" sz="1050" dirty="0"/>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sz="1050" dirty="0"/>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15E3EEC0-60C9-482C-B113-4433E60F7642}" type="slidenum">
              <a:rPr lang="en-US" sz="1050" smtClean="0"/>
              <a:t>‹#›</a:t>
            </a:fld>
            <a:endParaRPr lang="en-US" sz="1050" dirty="0"/>
          </a:p>
        </p:txBody>
      </p:sp>
    </p:spTree>
    <p:extLst>
      <p:ext uri="{BB962C8B-B14F-4D97-AF65-F5344CB8AC3E}">
        <p14:creationId xmlns:p14="http://schemas.microsoft.com/office/powerpoint/2010/main" val="12625604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36588" y="327025"/>
            <a:ext cx="5584825" cy="3143250"/>
          </a:xfrm>
          <a:prstGeom prst="rect">
            <a:avLst/>
          </a:prstGeom>
          <a:noFill/>
          <a:ln w="12700">
            <a:solidFill>
              <a:prstClr val="black"/>
            </a:solidFill>
          </a:ln>
        </p:spPr>
        <p:txBody>
          <a:bodyPr vert="horz" lIns="91440" tIns="45720" rIns="91440" bIns="45720" rtlCol="0" anchor="ctr"/>
          <a:lstStyle/>
          <a:p>
            <a:endParaRPr lang="en-US" dirty="0"/>
          </a:p>
        </p:txBody>
      </p:sp>
      <p:sp>
        <p:nvSpPr>
          <p:cNvPr id="8" name="Slide Number Placeholder 6"/>
          <p:cNvSpPr>
            <a:spLocks noGrp="1"/>
          </p:cNvSpPr>
          <p:nvPr>
            <p:ph type="sldNum" sz="quarter" idx="5"/>
          </p:nvPr>
        </p:nvSpPr>
        <p:spPr>
          <a:xfrm>
            <a:off x="1" y="9031307"/>
            <a:ext cx="6856413" cy="280939"/>
          </a:xfrm>
          <a:prstGeom prst="rect">
            <a:avLst/>
          </a:prstGeom>
        </p:spPr>
        <p:txBody>
          <a:bodyPr vert="horz" lIns="91440" tIns="45720" rIns="91440" bIns="45720" rtlCol="0" anchor="b"/>
          <a:lstStyle>
            <a:lvl1pPr algn="ctr">
              <a:defRPr sz="900">
                <a:solidFill>
                  <a:schemeClr val="tx1"/>
                </a:solidFill>
                <a:latin typeface="+mn-lt"/>
                <a:cs typeface="Arial" pitchFamily="34" charset="0"/>
              </a:defRPr>
            </a:lvl1pPr>
          </a:lstStyle>
          <a:p>
            <a:fld id="{D5F8523C-8729-40F0-9536-D6C4CA3AD238}" type="slidenum">
              <a:rPr lang="en-US" smtClean="0"/>
              <a:pPr/>
              <a:t>‹#›</a:t>
            </a:fld>
            <a:endParaRPr lang="en-US" dirty="0"/>
          </a:p>
        </p:txBody>
      </p:sp>
      <p:sp>
        <p:nvSpPr>
          <p:cNvPr id="9" name="Notes Placeholder 1"/>
          <p:cNvSpPr>
            <a:spLocks noGrp="1"/>
          </p:cNvSpPr>
          <p:nvPr>
            <p:ph type="body" sz="quarter" idx="3"/>
          </p:nvPr>
        </p:nvSpPr>
        <p:spPr>
          <a:xfrm>
            <a:off x="685800" y="3677035"/>
            <a:ext cx="5486400" cy="523904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4842946"/>
      </p:ext>
    </p:extLst>
  </p:cSld>
  <p:clrMap bg1="lt1" tx1="dk1" bg2="lt2" tx2="dk2" accent1="accent1" accent2="accent2" accent3="accent3" accent4="accent4" accent5="accent5" accent6="accent6" hlink="hlink" folHlink="folHlink"/>
  <p:hf hdr="0" ftr="0" dt="0"/>
  <p:notesStyle>
    <a:lvl1pPr marL="174625" indent="-174625" algn="l" defTabSz="914400" rtl="0" eaLnBrk="1" latinLnBrk="0" hangingPunct="1">
      <a:lnSpc>
        <a:spcPct val="90000"/>
      </a:lnSpc>
      <a:spcBef>
        <a:spcPts val="1200"/>
      </a:spcBef>
      <a:buClrTx/>
      <a:buSzPct val="100000"/>
      <a:buFont typeface="Arial" panose="020B0604020202020204" pitchFamily="34" charset="0"/>
      <a:buChar char="•"/>
      <a:tabLst/>
      <a:defRPr lang="en-US" sz="1200" kern="1200" dirty="0" smtClean="0">
        <a:solidFill>
          <a:schemeClr val="tx1"/>
        </a:solidFill>
        <a:effectLst/>
        <a:latin typeface="+mn-lt"/>
        <a:ea typeface="+mn-ea"/>
        <a:cs typeface="+mn-cs"/>
      </a:defRPr>
    </a:lvl1pPr>
    <a:lvl2pPr marL="339725" indent="-114300" algn="l" defTabSz="914400" rtl="0" eaLnBrk="1" latinLnBrk="0" hangingPunct="1">
      <a:lnSpc>
        <a:spcPct val="90000"/>
      </a:lnSpc>
      <a:spcBef>
        <a:spcPts val="600"/>
      </a:spcBef>
      <a:buClrTx/>
      <a:buFont typeface="Arial" panose="020B0604020202020204" pitchFamily="34" charset="0"/>
      <a:buChar char="•"/>
      <a:defRPr lang="en-US" sz="1100" kern="1200" dirty="0" smtClean="0">
        <a:solidFill>
          <a:schemeClr val="tx1"/>
        </a:solidFill>
        <a:effectLst/>
        <a:latin typeface="+mn-lt"/>
        <a:ea typeface="+mn-ea"/>
        <a:cs typeface="+mn-cs"/>
      </a:defRPr>
    </a:lvl2pPr>
    <a:lvl3pPr marL="517525" indent="-119063" algn="l" defTabSz="914400" rtl="0" eaLnBrk="1" latinLnBrk="0" hangingPunct="1">
      <a:lnSpc>
        <a:spcPct val="90000"/>
      </a:lnSpc>
      <a:spcBef>
        <a:spcPts val="300"/>
      </a:spcBef>
      <a:buClrTx/>
      <a:buFont typeface="Arial" panose="020B0604020202020204" pitchFamily="34" charset="0"/>
      <a:buChar char="•"/>
      <a:defRPr lang="en-US" sz="1000" kern="1200" dirty="0" smtClean="0">
        <a:solidFill>
          <a:schemeClr val="tx1"/>
        </a:solidFill>
        <a:effectLst/>
        <a:latin typeface="+mn-lt"/>
        <a:ea typeface="+mn-ea"/>
        <a:cs typeface="+mn-cs"/>
      </a:defRPr>
    </a:lvl3pPr>
    <a:lvl4pPr marL="682625" indent="-114300" algn="l" defTabSz="914400" rtl="0" eaLnBrk="1" latinLnBrk="0" hangingPunct="1">
      <a:lnSpc>
        <a:spcPct val="90000"/>
      </a:lnSpc>
      <a:spcBef>
        <a:spcPts val="200"/>
      </a:spcBef>
      <a:buClrTx/>
      <a:buFont typeface="Arial" panose="020B0604020202020204" pitchFamily="34" charset="0"/>
      <a:buChar char="•"/>
      <a:defRPr lang="en-US" sz="900" kern="1200" dirty="0" smtClean="0">
        <a:solidFill>
          <a:schemeClr val="tx1"/>
        </a:solidFill>
        <a:effectLst/>
        <a:latin typeface="+mn-lt"/>
        <a:ea typeface="+mn-ea"/>
        <a:cs typeface="+mn-cs"/>
      </a:defRPr>
    </a:lvl4pPr>
    <a:lvl5pPr marL="860425" indent="-114300" algn="l" defTabSz="914400" rtl="0" eaLnBrk="1" latinLnBrk="0" hangingPunct="1">
      <a:lnSpc>
        <a:spcPct val="90000"/>
      </a:lnSpc>
      <a:spcBef>
        <a:spcPts val="100"/>
      </a:spcBef>
      <a:buClrTx/>
      <a:buSzPct val="100000"/>
      <a:buFont typeface="Arial" panose="020B0604020202020204" pitchFamily="34" charset="0"/>
      <a:buChar char="•"/>
      <a:defRPr lang="en-US" sz="800" kern="1200" dirty="0">
        <a:solidFill>
          <a:schemeClr val="tx1"/>
        </a:solidFill>
        <a:effectLst/>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BDE0A1D7-41F4-4ABD-BFCE-86B7BE9B3D4B}" type="slidenum">
              <a:rPr lang="en-US" smtClean="0"/>
              <a:pPr/>
              <a:t>1</a:t>
            </a:fld>
            <a:endParaRPr lang="en-US" dirty="0"/>
          </a:p>
        </p:txBody>
      </p:sp>
      <p:sp>
        <p:nvSpPr>
          <p:cNvPr id="10" name="Slide Image Placeholder 9"/>
          <p:cNvSpPr>
            <a:spLocks noGrp="1" noRot="1" noChangeAspect="1"/>
          </p:cNvSpPr>
          <p:nvPr>
            <p:ph type="sldImg"/>
          </p:nvPr>
        </p:nvSpPr>
        <p:spPr>
          <a:xfrm>
            <a:off x="636588" y="327025"/>
            <a:ext cx="5584825" cy="3143250"/>
          </a:xfrm>
        </p:spPr>
      </p:sp>
      <p:sp>
        <p:nvSpPr>
          <p:cNvPr id="11" name="Notes Placeholder 10"/>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3256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16</a:t>
            </a:fld>
            <a:endParaRPr lang="en-US" dirty="0"/>
          </a:p>
        </p:txBody>
      </p:sp>
    </p:spTree>
    <p:extLst>
      <p:ext uri="{BB962C8B-B14F-4D97-AF65-F5344CB8AC3E}">
        <p14:creationId xmlns:p14="http://schemas.microsoft.com/office/powerpoint/2010/main" val="1108581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18</a:t>
            </a:fld>
            <a:endParaRPr lang="en-US" dirty="0"/>
          </a:p>
        </p:txBody>
      </p:sp>
    </p:spTree>
    <p:extLst>
      <p:ext uri="{BB962C8B-B14F-4D97-AF65-F5344CB8AC3E}">
        <p14:creationId xmlns:p14="http://schemas.microsoft.com/office/powerpoint/2010/main" val="3170902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19</a:t>
            </a:fld>
            <a:endParaRPr lang="en-US" dirty="0"/>
          </a:p>
        </p:txBody>
      </p:sp>
    </p:spTree>
    <p:extLst>
      <p:ext uri="{BB962C8B-B14F-4D97-AF65-F5344CB8AC3E}">
        <p14:creationId xmlns:p14="http://schemas.microsoft.com/office/powerpoint/2010/main" val="1410632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21</a:t>
            </a:fld>
            <a:endParaRPr lang="en-US" dirty="0"/>
          </a:p>
        </p:txBody>
      </p:sp>
    </p:spTree>
    <p:extLst>
      <p:ext uri="{BB962C8B-B14F-4D97-AF65-F5344CB8AC3E}">
        <p14:creationId xmlns:p14="http://schemas.microsoft.com/office/powerpoint/2010/main" val="3928104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22</a:t>
            </a:fld>
            <a:endParaRPr lang="en-US" dirty="0"/>
          </a:p>
        </p:txBody>
      </p:sp>
    </p:spTree>
    <p:extLst>
      <p:ext uri="{BB962C8B-B14F-4D97-AF65-F5344CB8AC3E}">
        <p14:creationId xmlns:p14="http://schemas.microsoft.com/office/powerpoint/2010/main" val="628678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23</a:t>
            </a:fld>
            <a:endParaRPr lang="en-US" dirty="0"/>
          </a:p>
        </p:txBody>
      </p:sp>
    </p:spTree>
    <p:extLst>
      <p:ext uri="{BB962C8B-B14F-4D97-AF65-F5344CB8AC3E}">
        <p14:creationId xmlns:p14="http://schemas.microsoft.com/office/powerpoint/2010/main" val="2714366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24</a:t>
            </a:fld>
            <a:endParaRPr lang="en-US" dirty="0"/>
          </a:p>
        </p:txBody>
      </p:sp>
    </p:spTree>
    <p:extLst>
      <p:ext uri="{BB962C8B-B14F-4D97-AF65-F5344CB8AC3E}">
        <p14:creationId xmlns:p14="http://schemas.microsoft.com/office/powerpoint/2010/main" val="4159952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25</a:t>
            </a:fld>
            <a:endParaRPr lang="en-US" dirty="0"/>
          </a:p>
        </p:txBody>
      </p:sp>
    </p:spTree>
    <p:extLst>
      <p:ext uri="{BB962C8B-B14F-4D97-AF65-F5344CB8AC3E}">
        <p14:creationId xmlns:p14="http://schemas.microsoft.com/office/powerpoint/2010/main" val="2366987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27</a:t>
            </a:fld>
            <a:endParaRPr lang="en-US" dirty="0"/>
          </a:p>
        </p:txBody>
      </p:sp>
    </p:spTree>
    <p:extLst>
      <p:ext uri="{BB962C8B-B14F-4D97-AF65-F5344CB8AC3E}">
        <p14:creationId xmlns:p14="http://schemas.microsoft.com/office/powerpoint/2010/main" val="2025708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28</a:t>
            </a:fld>
            <a:endParaRPr lang="en-US" dirty="0"/>
          </a:p>
        </p:txBody>
      </p:sp>
    </p:spTree>
    <p:extLst>
      <p:ext uri="{BB962C8B-B14F-4D97-AF65-F5344CB8AC3E}">
        <p14:creationId xmlns:p14="http://schemas.microsoft.com/office/powerpoint/2010/main" val="730558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8</a:t>
            </a:fld>
            <a:endParaRPr lang="en-US" dirty="0"/>
          </a:p>
        </p:txBody>
      </p:sp>
    </p:spTree>
    <p:extLst>
      <p:ext uri="{BB962C8B-B14F-4D97-AF65-F5344CB8AC3E}">
        <p14:creationId xmlns:p14="http://schemas.microsoft.com/office/powerpoint/2010/main" val="1157189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29</a:t>
            </a:fld>
            <a:endParaRPr lang="en-US" dirty="0"/>
          </a:p>
        </p:txBody>
      </p:sp>
    </p:spTree>
    <p:extLst>
      <p:ext uri="{BB962C8B-B14F-4D97-AF65-F5344CB8AC3E}">
        <p14:creationId xmlns:p14="http://schemas.microsoft.com/office/powerpoint/2010/main" val="1680531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30</a:t>
            </a:fld>
            <a:endParaRPr lang="en-US" dirty="0"/>
          </a:p>
        </p:txBody>
      </p:sp>
    </p:spTree>
    <p:extLst>
      <p:ext uri="{BB962C8B-B14F-4D97-AF65-F5344CB8AC3E}">
        <p14:creationId xmlns:p14="http://schemas.microsoft.com/office/powerpoint/2010/main" val="4154027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31</a:t>
            </a:fld>
            <a:endParaRPr lang="en-US" dirty="0"/>
          </a:p>
        </p:txBody>
      </p:sp>
    </p:spTree>
    <p:extLst>
      <p:ext uri="{BB962C8B-B14F-4D97-AF65-F5344CB8AC3E}">
        <p14:creationId xmlns:p14="http://schemas.microsoft.com/office/powerpoint/2010/main" val="3574052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9</a:t>
            </a:fld>
            <a:endParaRPr lang="en-US" dirty="0"/>
          </a:p>
        </p:txBody>
      </p:sp>
    </p:spTree>
    <p:extLst>
      <p:ext uri="{BB962C8B-B14F-4D97-AF65-F5344CB8AC3E}">
        <p14:creationId xmlns:p14="http://schemas.microsoft.com/office/powerpoint/2010/main" val="2087831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10</a:t>
            </a:fld>
            <a:endParaRPr lang="en-US" dirty="0"/>
          </a:p>
        </p:txBody>
      </p:sp>
    </p:spTree>
    <p:extLst>
      <p:ext uri="{BB962C8B-B14F-4D97-AF65-F5344CB8AC3E}">
        <p14:creationId xmlns:p14="http://schemas.microsoft.com/office/powerpoint/2010/main" val="1333343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11</a:t>
            </a:fld>
            <a:endParaRPr lang="en-US" dirty="0"/>
          </a:p>
        </p:txBody>
      </p:sp>
    </p:spTree>
    <p:extLst>
      <p:ext uri="{BB962C8B-B14F-4D97-AF65-F5344CB8AC3E}">
        <p14:creationId xmlns:p14="http://schemas.microsoft.com/office/powerpoint/2010/main" val="1886780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12</a:t>
            </a:fld>
            <a:endParaRPr lang="en-US" dirty="0"/>
          </a:p>
        </p:txBody>
      </p:sp>
    </p:spTree>
    <p:extLst>
      <p:ext uri="{BB962C8B-B14F-4D97-AF65-F5344CB8AC3E}">
        <p14:creationId xmlns:p14="http://schemas.microsoft.com/office/powerpoint/2010/main" val="38993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13</a:t>
            </a:fld>
            <a:endParaRPr lang="en-US" dirty="0"/>
          </a:p>
        </p:txBody>
      </p:sp>
    </p:spTree>
    <p:extLst>
      <p:ext uri="{BB962C8B-B14F-4D97-AF65-F5344CB8AC3E}">
        <p14:creationId xmlns:p14="http://schemas.microsoft.com/office/powerpoint/2010/main" val="417917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14</a:t>
            </a:fld>
            <a:endParaRPr lang="en-US" dirty="0"/>
          </a:p>
        </p:txBody>
      </p:sp>
    </p:spTree>
    <p:extLst>
      <p:ext uri="{BB962C8B-B14F-4D97-AF65-F5344CB8AC3E}">
        <p14:creationId xmlns:p14="http://schemas.microsoft.com/office/powerpoint/2010/main" val="174791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11FF6B-BB1C-4D3D-8918-A8D09838BB7C}" type="slidenum">
              <a:rPr lang="en-US" smtClean="0"/>
              <a:t>15</a:t>
            </a:fld>
            <a:endParaRPr lang="en-US" dirty="0"/>
          </a:p>
        </p:txBody>
      </p:sp>
    </p:spTree>
    <p:extLst>
      <p:ext uri="{BB962C8B-B14F-4D97-AF65-F5344CB8AC3E}">
        <p14:creationId xmlns:p14="http://schemas.microsoft.com/office/powerpoint/2010/main" val="2079237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lumMod val="95000"/>
          </a:schemeClr>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832344CB-3534-45AD-AFD7-41E2E682067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4849"/>
          <a:stretch/>
        </p:blipFill>
        <p:spPr bwMode="gray">
          <a:xfrm>
            <a:off x="4830612" y="-10346"/>
            <a:ext cx="7358214" cy="6735001"/>
          </a:xfrm>
          <a:prstGeom prst="rect">
            <a:avLst/>
          </a:prstGeom>
        </p:spPr>
      </p:pic>
      <p:sp>
        <p:nvSpPr>
          <p:cNvPr id="49" name="Title 1"/>
          <p:cNvSpPr>
            <a:spLocks noGrp="1"/>
          </p:cNvSpPr>
          <p:nvPr userDrawn="1">
            <p:ph type="ctrTitle"/>
          </p:nvPr>
        </p:nvSpPr>
        <p:spPr bwMode="gray">
          <a:xfrm>
            <a:off x="448056" y="923544"/>
            <a:ext cx="4233672" cy="1901952"/>
          </a:xfrm>
        </p:spPr>
        <p:txBody>
          <a:bodyPr vert="horz" lIns="0" tIns="0" rIns="0" bIns="0" rtlCol="0" anchor="t" anchorCtr="0">
            <a:noAutofit/>
          </a:bodyPr>
          <a:lstStyle>
            <a:lvl1pPr>
              <a:spcBef>
                <a:spcPts val="0"/>
              </a:spcBef>
              <a:defRPr lang="en-US" sz="3400" dirty="0">
                <a:solidFill>
                  <a:schemeClr val="tx1"/>
                </a:solidFill>
                <a:latin typeface="+mj-lt"/>
              </a:defRPr>
            </a:lvl1pPr>
          </a:lstStyle>
          <a:p>
            <a:pPr lvl="0"/>
            <a:r>
              <a:rPr lang="en-US" dirty="0"/>
              <a:t>Click to edit Master title style</a:t>
            </a:r>
          </a:p>
        </p:txBody>
      </p:sp>
      <p:sp>
        <p:nvSpPr>
          <p:cNvPr id="6" name="Text Placeholder 5"/>
          <p:cNvSpPr>
            <a:spLocks noGrp="1"/>
          </p:cNvSpPr>
          <p:nvPr userDrawn="1">
            <p:ph type="body" sz="quarter" idx="10"/>
          </p:nvPr>
        </p:nvSpPr>
        <p:spPr bwMode="gray">
          <a:xfrm>
            <a:off x="448056" y="3849624"/>
            <a:ext cx="4233672" cy="905256"/>
          </a:xfrm>
        </p:spPr>
        <p:txBody>
          <a:bodyPr lIns="0" tIns="0" rIns="0" bIns="0" anchor="b" anchorCtr="0"/>
          <a:lstStyle>
            <a:lvl1pPr marL="0" indent="0">
              <a:spcBef>
                <a:spcPts val="600"/>
              </a:spcBef>
              <a:buNone/>
              <a:defRPr sz="1800">
                <a:solidFill>
                  <a:schemeClr val="tx1"/>
                </a:solidFill>
                <a:latin typeface="+mn-lt"/>
              </a:defRPr>
            </a:lvl1pPr>
            <a:lvl2pPr marL="400050" indent="0">
              <a:buNone/>
              <a:defRPr/>
            </a:lvl2pPr>
            <a:lvl3pPr marL="742950" indent="0">
              <a:buNone/>
              <a:defRPr/>
            </a:lvl3pPr>
            <a:lvl4pPr marL="1095375" indent="0">
              <a:buNone/>
              <a:defRPr/>
            </a:lvl4pPr>
            <a:lvl5pPr marL="1370012" indent="0">
              <a:buNone/>
              <a:defRPr/>
            </a:lvl5pPr>
          </a:lstStyle>
          <a:p>
            <a:pPr lvl="0"/>
            <a:r>
              <a:rPr lang="en-US"/>
              <a:t>Click to edit Master text styles</a:t>
            </a:r>
          </a:p>
        </p:txBody>
      </p:sp>
      <p:sp>
        <p:nvSpPr>
          <p:cNvPr id="3" name="Text Placeholder 2"/>
          <p:cNvSpPr>
            <a:spLocks noGrp="1"/>
          </p:cNvSpPr>
          <p:nvPr userDrawn="1">
            <p:ph type="body" sz="quarter" idx="11"/>
          </p:nvPr>
        </p:nvSpPr>
        <p:spPr bwMode="gray">
          <a:xfrm>
            <a:off x="448056" y="4974336"/>
            <a:ext cx="4233672" cy="438150"/>
          </a:xfrm>
        </p:spPr>
        <p:txBody>
          <a:bodyPr lIns="0" tIns="0" rIns="0" bIns="0" anchor="t" anchorCtr="0"/>
          <a:lstStyle>
            <a:lvl1pPr marL="0" indent="0">
              <a:spcBef>
                <a:spcPts val="300"/>
              </a:spcBef>
              <a:buNone/>
              <a:defRPr sz="1200">
                <a:solidFill>
                  <a:schemeClr val="tx1"/>
                </a:solidFill>
              </a:defRPr>
            </a:lvl1pPr>
          </a:lstStyle>
          <a:p>
            <a:pPr lvl="0"/>
            <a:r>
              <a:rPr lang="en-US"/>
              <a:t>Click to edit Master text styles</a:t>
            </a:r>
          </a:p>
        </p:txBody>
      </p:sp>
      <p:grpSp>
        <p:nvGrpSpPr>
          <p:cNvPr id="51" name="Group 50">
            <a:extLst>
              <a:ext uri="{FF2B5EF4-FFF2-40B4-BE49-F238E27FC236}">
                <a16:creationId xmlns:a16="http://schemas.microsoft.com/office/drawing/2014/main" id="{6FF36B01-A49B-4A9E-B276-D60D83410796}"/>
              </a:ext>
            </a:extLst>
          </p:cNvPr>
          <p:cNvGrpSpPr/>
          <p:nvPr userDrawn="1"/>
        </p:nvGrpSpPr>
        <p:grpSpPr bwMode="gray">
          <a:xfrm>
            <a:off x="446798" y="591197"/>
            <a:ext cx="587631" cy="45600"/>
            <a:chOff x="616542" y="591197"/>
            <a:chExt cx="587631" cy="45600"/>
          </a:xfrm>
        </p:grpSpPr>
        <p:sp>
          <p:nvSpPr>
            <p:cNvPr id="52" name="Google Shape;17;p2">
              <a:extLst>
                <a:ext uri="{FF2B5EF4-FFF2-40B4-BE49-F238E27FC236}">
                  <a16:creationId xmlns:a16="http://schemas.microsoft.com/office/drawing/2014/main" id="{5D3302A1-E9DC-4838-989A-68413E86B02A}"/>
                </a:ext>
              </a:extLst>
            </p:cNvPr>
            <p:cNvSpPr/>
            <p:nvPr userDrawn="1"/>
          </p:nvSpPr>
          <p:spPr bwMode="gray">
            <a:xfrm>
              <a:off x="616542" y="591197"/>
              <a:ext cx="293923" cy="45600"/>
            </a:xfrm>
            <a:prstGeom prst="rect">
              <a:avLst/>
            </a:prstGeom>
            <a:solidFill>
              <a:srgbClr val="0000C9"/>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dirty="0"/>
            </a:p>
          </p:txBody>
        </p:sp>
        <p:sp>
          <p:nvSpPr>
            <p:cNvPr id="53" name="Google Shape;18;p2">
              <a:extLst>
                <a:ext uri="{FF2B5EF4-FFF2-40B4-BE49-F238E27FC236}">
                  <a16:creationId xmlns:a16="http://schemas.microsoft.com/office/drawing/2014/main" id="{B5D84995-F3EE-4DC3-A8E3-F8254A23326B}"/>
                </a:ext>
              </a:extLst>
            </p:cNvPr>
            <p:cNvSpPr/>
            <p:nvPr userDrawn="1"/>
          </p:nvSpPr>
          <p:spPr bwMode="gray">
            <a:xfrm>
              <a:off x="910250" y="591197"/>
              <a:ext cx="293923" cy="45600"/>
            </a:xfrm>
            <a:prstGeom prst="rect">
              <a:avLst/>
            </a:prstGeom>
            <a:solidFill>
              <a:srgbClr val="0095FF"/>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dirty="0"/>
            </a:p>
          </p:txBody>
        </p:sp>
      </p:grpSp>
      <p:sp>
        <p:nvSpPr>
          <p:cNvPr id="54" name="Google Shape;49;p7">
            <a:extLst>
              <a:ext uri="{FF2B5EF4-FFF2-40B4-BE49-F238E27FC236}">
                <a16:creationId xmlns:a16="http://schemas.microsoft.com/office/drawing/2014/main" id="{4771DC95-2DA9-4515-8FEA-2DE1AA50D2C7}"/>
              </a:ext>
            </a:extLst>
          </p:cNvPr>
          <p:cNvSpPr/>
          <p:nvPr userDrawn="1"/>
        </p:nvSpPr>
        <p:spPr bwMode="gray">
          <a:xfrm>
            <a:off x="0" y="6216149"/>
            <a:ext cx="12188825" cy="641784"/>
          </a:xfrm>
          <a:prstGeom prst="rect">
            <a:avLst/>
          </a:prstGeom>
          <a:solidFill>
            <a:schemeClr val="lt1"/>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dirty="0"/>
          </a:p>
        </p:txBody>
      </p:sp>
      <p:sp>
        <p:nvSpPr>
          <p:cNvPr id="55" name="Slide Number Placeholder 5">
            <a:extLst>
              <a:ext uri="{FF2B5EF4-FFF2-40B4-BE49-F238E27FC236}">
                <a16:creationId xmlns:a16="http://schemas.microsoft.com/office/drawing/2014/main" id="{F466006E-96B1-4AD4-A9B9-84F544D50C40}"/>
              </a:ext>
            </a:extLst>
          </p:cNvPr>
          <p:cNvSpPr txBox="1">
            <a:spLocks/>
          </p:cNvSpPr>
          <p:nvPr userDrawn="1"/>
        </p:nvSpPr>
        <p:spPr bwMode="gray">
          <a:xfrm>
            <a:off x="11463338" y="6303596"/>
            <a:ext cx="276298"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rgbClr val="A1AAB1"/>
                </a:solidFill>
                <a:latin typeface="+mn-lt"/>
              </a:rPr>
              <a:pPr/>
              <a:t>‹#›</a:t>
            </a:fld>
            <a:endParaRPr lang="en-US" sz="800" dirty="0">
              <a:solidFill>
                <a:srgbClr val="A1AAB1"/>
              </a:solidFill>
              <a:latin typeface="+mn-lt"/>
            </a:endParaRPr>
          </a:p>
        </p:txBody>
      </p:sp>
      <p:sp>
        <p:nvSpPr>
          <p:cNvPr id="2" name="Rectangle 1">
            <a:extLst>
              <a:ext uri="{FF2B5EF4-FFF2-40B4-BE49-F238E27FC236}">
                <a16:creationId xmlns:a16="http://schemas.microsoft.com/office/drawing/2014/main" id="{C9F9F0B5-4395-43AE-A3CD-0AA97AF6B92C}"/>
              </a:ext>
            </a:extLst>
          </p:cNvPr>
          <p:cNvSpPr/>
          <p:nvPr userDrawn="1"/>
        </p:nvSpPr>
        <p:spPr>
          <a:xfrm>
            <a:off x="9568267" y="6482504"/>
            <a:ext cx="1895071" cy="215444"/>
          </a:xfrm>
          <a:prstGeom prst="rect">
            <a:avLst/>
          </a:prstGeom>
        </p:spPr>
        <p:txBody>
          <a:bodyPr wrap="none">
            <a:spAutoFit/>
          </a:bodyPr>
          <a:lstStyle/>
          <a:p>
            <a:pPr>
              <a:spcBef>
                <a:spcPts val="0"/>
              </a:spcBef>
            </a:pPr>
            <a:r>
              <a:rPr lang="en-US" sz="800" b="0" dirty="0">
                <a:solidFill>
                  <a:srgbClr val="0000C9"/>
                </a:solidFill>
              </a:rPr>
              <a:t>Pfizer Confidential – Internal use only</a:t>
            </a:r>
          </a:p>
        </p:txBody>
      </p:sp>
      <p:pic>
        <p:nvPicPr>
          <p:cNvPr id="14" name="Google Shape;53;p7">
            <a:extLst>
              <a:ext uri="{FF2B5EF4-FFF2-40B4-BE49-F238E27FC236}">
                <a16:creationId xmlns:a16="http://schemas.microsoft.com/office/drawing/2014/main" id="{F365101F-C50F-452D-9009-E8D40C62F6FE}"/>
              </a:ext>
            </a:extLst>
          </p:cNvPr>
          <p:cNvPicPr preferRelativeResize="0">
            <a:picLocks noChangeAspect="1"/>
          </p:cNvPicPr>
          <p:nvPr userDrawn="1"/>
        </p:nvPicPr>
        <p:blipFill>
          <a:blip r:embed="rId4" cstate="email">
            <a:extLst>
              <a:ext uri="{28A0092B-C50C-407E-A947-70E740481C1C}">
                <a14:useLocalDpi xmlns:a14="http://schemas.microsoft.com/office/drawing/2010/main"/>
              </a:ext>
            </a:extLst>
          </a:blip>
          <a:srcRect t="787" b="787"/>
          <a:stretch/>
        </p:blipFill>
        <p:spPr bwMode="gray">
          <a:xfrm>
            <a:off x="446798" y="6346662"/>
            <a:ext cx="914400" cy="371811"/>
          </a:xfrm>
          <a:prstGeom prst="rect">
            <a:avLst/>
          </a:prstGeom>
          <a:noFill/>
          <a:ln>
            <a:noFill/>
          </a:ln>
        </p:spPr>
      </p:pic>
      <p:sp>
        <p:nvSpPr>
          <p:cNvPr id="15" name="Text Placeholder 3">
            <a:extLst>
              <a:ext uri="{FF2B5EF4-FFF2-40B4-BE49-F238E27FC236}">
                <a16:creationId xmlns:a16="http://schemas.microsoft.com/office/drawing/2014/main" id="{451BC70E-D5D8-47DC-9D27-B1D27EA3EE6B}"/>
              </a:ext>
            </a:extLst>
          </p:cNvPr>
          <p:cNvSpPr txBox="1">
            <a:spLocks/>
          </p:cNvSpPr>
          <p:nvPr userDrawn="1"/>
        </p:nvSpPr>
        <p:spPr bwMode="gray">
          <a:xfrm>
            <a:off x="1728216" y="6303596"/>
            <a:ext cx="4142232"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1" dirty="0">
                <a:solidFill>
                  <a:srgbClr val="0000C9"/>
                </a:solidFill>
              </a:rPr>
              <a:t>BioMedicine Design</a:t>
            </a:r>
            <a:endParaRPr lang="en-US" sz="800" b="0" dirty="0">
              <a:solidFill>
                <a:srgbClr val="0000C9"/>
              </a:solidFill>
            </a:endParaRPr>
          </a:p>
        </p:txBody>
      </p:sp>
    </p:spTree>
    <p:custDataLst>
      <p:tags r:id="rId1"/>
    </p:custDataLst>
    <p:extLst>
      <p:ext uri="{BB962C8B-B14F-4D97-AF65-F5344CB8AC3E}">
        <p14:creationId xmlns:p14="http://schemas.microsoft.com/office/powerpoint/2010/main" val="325151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Left One Righ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6" y="236829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sz="quarter" idx="16" hasCustomPrompt="1"/>
          </p:nvPr>
        </p:nvSpPr>
        <p:spPr bwMode="gray">
          <a:xfrm>
            <a:off x="448055"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dirty="0"/>
              <a:t>Click to edit source</a:t>
            </a:r>
          </a:p>
        </p:txBody>
      </p:sp>
      <p:sp>
        <p:nvSpPr>
          <p:cNvPr id="13"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055"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62957" y="2368296"/>
            <a:ext cx="5486400"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62957"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dirty="0"/>
              <a:t>Click to edit Master text styles</a:t>
            </a:r>
          </a:p>
        </p:txBody>
      </p:sp>
      <p:sp>
        <p:nvSpPr>
          <p:cNvPr id="18" name="Content Placeholder 2">
            <a:extLst>
              <a:ext uri="{FF2B5EF4-FFF2-40B4-BE49-F238E27FC236}">
                <a16:creationId xmlns:a16="http://schemas.microsoft.com/office/drawing/2014/main" id="{2264FB57-BAFB-4669-B9D9-AAA93D307B4A}"/>
              </a:ext>
            </a:extLst>
          </p:cNvPr>
          <p:cNvSpPr>
            <a:spLocks noGrp="1"/>
          </p:cNvSpPr>
          <p:nvPr>
            <p:ph idx="20"/>
          </p:nvPr>
        </p:nvSpPr>
        <p:spPr bwMode="gray">
          <a:xfrm>
            <a:off x="448056" y="447141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D80B37F4-BA1F-4599-9BF4-169E2382E79A}"/>
              </a:ext>
            </a:extLst>
          </p:cNvPr>
          <p:cNvSpPr>
            <a:spLocks noGrp="1"/>
          </p:cNvSpPr>
          <p:nvPr>
            <p:ph type="body" sz="quarter" idx="21"/>
          </p:nvPr>
        </p:nvSpPr>
        <p:spPr bwMode="gray">
          <a:xfrm>
            <a:off x="448055" y="3913632"/>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2197000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6" y="236829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sz="quarter" idx="16" hasCustomPrompt="1"/>
          </p:nvPr>
        </p:nvSpPr>
        <p:spPr bwMode="gray">
          <a:xfrm>
            <a:off x="448055"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dirty="0"/>
              <a:t>Click to edit source</a:t>
            </a:r>
          </a:p>
        </p:txBody>
      </p:sp>
      <p:sp>
        <p:nvSpPr>
          <p:cNvPr id="13"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055"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62957" y="236829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62957"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dirty="0"/>
              <a:t>Click to edit Master text styles</a:t>
            </a:r>
          </a:p>
        </p:txBody>
      </p:sp>
      <p:sp>
        <p:nvSpPr>
          <p:cNvPr id="18" name="Content Placeholder 2">
            <a:extLst>
              <a:ext uri="{FF2B5EF4-FFF2-40B4-BE49-F238E27FC236}">
                <a16:creationId xmlns:a16="http://schemas.microsoft.com/office/drawing/2014/main" id="{2A8F3BDE-5536-412E-9331-650A7E2E8AB3}"/>
              </a:ext>
            </a:extLst>
          </p:cNvPr>
          <p:cNvSpPr>
            <a:spLocks noGrp="1"/>
          </p:cNvSpPr>
          <p:nvPr>
            <p:ph idx="20"/>
          </p:nvPr>
        </p:nvSpPr>
        <p:spPr bwMode="gray">
          <a:xfrm>
            <a:off x="448056" y="447141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6466D6BA-4968-4105-B0D7-E7BD687A8068}"/>
              </a:ext>
            </a:extLst>
          </p:cNvPr>
          <p:cNvSpPr>
            <a:spLocks noGrp="1"/>
          </p:cNvSpPr>
          <p:nvPr>
            <p:ph type="body" sz="quarter" idx="21"/>
          </p:nvPr>
        </p:nvSpPr>
        <p:spPr bwMode="gray">
          <a:xfrm>
            <a:off x="448055" y="3914022"/>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dirty="0"/>
              <a:t>Click to edit Master text styles</a:t>
            </a:r>
          </a:p>
        </p:txBody>
      </p:sp>
      <p:sp>
        <p:nvSpPr>
          <p:cNvPr id="20" name="Content Placeholder 2">
            <a:extLst>
              <a:ext uri="{FF2B5EF4-FFF2-40B4-BE49-F238E27FC236}">
                <a16:creationId xmlns:a16="http://schemas.microsoft.com/office/drawing/2014/main" id="{870E3D72-4322-4600-80EE-32F1EA906711}"/>
              </a:ext>
            </a:extLst>
          </p:cNvPr>
          <p:cNvSpPr>
            <a:spLocks noGrp="1"/>
          </p:cNvSpPr>
          <p:nvPr>
            <p:ph idx="22"/>
          </p:nvPr>
        </p:nvSpPr>
        <p:spPr bwMode="gray">
          <a:xfrm>
            <a:off x="6262957" y="447141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A8F5A1-9096-48CF-8981-DA7C92908DC8}"/>
              </a:ext>
            </a:extLst>
          </p:cNvPr>
          <p:cNvSpPr>
            <a:spLocks noGrp="1"/>
          </p:cNvSpPr>
          <p:nvPr>
            <p:ph type="body" sz="quarter" idx="23"/>
          </p:nvPr>
        </p:nvSpPr>
        <p:spPr bwMode="gray">
          <a:xfrm>
            <a:off x="6262957" y="3914022"/>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3398740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ld Statem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5" y="1801368"/>
            <a:ext cx="11292840" cy="3950208"/>
          </a:xfrm>
        </p:spPr>
        <p:txBody>
          <a:bodyPr lIns="0" rIns="0"/>
          <a:lstStyle>
            <a:lvl1pPr marL="0" indent="0">
              <a:lnSpc>
                <a:spcPct val="110000"/>
              </a:lnSpc>
              <a:buNone/>
              <a:defRPr sz="3600"/>
            </a:lvl1pPr>
            <a:lvl2pPr marL="461963" indent="-233363">
              <a:defRPr sz="3200"/>
            </a:lvl2pPr>
            <a:lvl3pPr marL="738188" indent="-225425">
              <a:defRPr sz="2800"/>
            </a:lvl3pPr>
          </a:lstStyle>
          <a:p>
            <a:pPr lvl="0"/>
            <a:r>
              <a:rPr lang="en-US" dirty="0"/>
              <a:t>Click to edit Master text styles</a:t>
            </a:r>
          </a:p>
          <a:p>
            <a:pPr lvl="1"/>
            <a:r>
              <a:rPr lang="en-US" dirty="0"/>
              <a:t>Second level</a:t>
            </a:r>
          </a:p>
          <a:p>
            <a:pPr lvl="2"/>
            <a:r>
              <a:rPr lang="en-US" dirty="0"/>
              <a:t>Third level</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820451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old Statement Blue">
    <p:bg>
      <p:bgPr>
        <a:solidFill>
          <a:srgbClr val="00004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448055" y="1801368"/>
            <a:ext cx="11292840" cy="3950208"/>
          </a:xfrm>
        </p:spPr>
        <p:txBody>
          <a:bodyPr lIns="0" rIns="0"/>
          <a:lstStyle>
            <a:lvl1pPr marL="0" indent="0">
              <a:lnSpc>
                <a:spcPct val="110000"/>
              </a:lnSpc>
              <a:buNone/>
              <a:defRPr sz="3600">
                <a:solidFill>
                  <a:schemeClr val="bg1"/>
                </a:solidFill>
              </a:defRPr>
            </a:lvl1pPr>
            <a:lvl2pPr marL="461963" indent="-233363">
              <a:defRPr sz="3200">
                <a:solidFill>
                  <a:schemeClr val="bg1"/>
                </a:solidFill>
              </a:defRPr>
            </a:lvl2pPr>
            <a:lvl3pPr marL="738188" indent="-225425">
              <a:defRPr sz="2800">
                <a:solidFill>
                  <a:schemeClr val="bg1"/>
                </a:solidFill>
              </a:defRPr>
            </a:lvl3pPr>
          </a:lstStyle>
          <a:p>
            <a:pPr lvl="0"/>
            <a:r>
              <a:rPr lang="en-US" dirty="0"/>
              <a:t>Click to edit Master text styles</a:t>
            </a:r>
          </a:p>
          <a:p>
            <a:pPr lvl="1"/>
            <a:r>
              <a:rPr lang="en-US" dirty="0"/>
              <a:t>Second level</a:t>
            </a:r>
          </a:p>
          <a:p>
            <a:pPr lvl="2"/>
            <a:r>
              <a:rPr lang="en-US" dirty="0"/>
              <a:t>Third level</a:t>
            </a:r>
          </a:p>
        </p:txBody>
      </p:sp>
      <p:sp>
        <p:nvSpPr>
          <p:cNvPr id="2" name="Title 1"/>
          <p:cNvSpPr>
            <a:spLocks noGrp="1"/>
          </p:cNvSpPr>
          <p:nvPr>
            <p:ph type="title"/>
          </p:nvPr>
        </p:nvSpPr>
        <p:spPr bwMode="auto"/>
        <p:txBody>
          <a:bodyPr/>
          <a:lstStyle>
            <a:lvl1pPr>
              <a:defRPr>
                <a:solidFill>
                  <a:schemeClr val="bg1"/>
                </a:solidFill>
              </a:defRPr>
            </a:lvl1pPr>
          </a:lstStyle>
          <a:p>
            <a:r>
              <a:rPr lang="en-US"/>
              <a:t>Click to edit Master title style</a:t>
            </a:r>
            <a:endParaRPr lang="en-US" dirty="0"/>
          </a:p>
        </p:txBody>
      </p:sp>
      <p:pic>
        <p:nvPicPr>
          <p:cNvPr id="4" name="Google Shape;311;p30">
            <a:extLst>
              <a:ext uri="{FF2B5EF4-FFF2-40B4-BE49-F238E27FC236}">
                <a16:creationId xmlns:a16="http://schemas.microsoft.com/office/drawing/2014/main" id="{90C4AA53-0CE6-42BF-A73D-4ABB5CCDDA5E}"/>
              </a:ext>
            </a:extLst>
          </p:cNvPr>
          <p:cNvPicPr preferRelativeResize="0">
            <a:picLocks noChangeAspect="1"/>
          </p:cNvPicPr>
          <p:nvPr userDrawn="1"/>
        </p:nvPicPr>
        <p:blipFill>
          <a:blip r:embed="rId3" cstate="email">
            <a:extLst>
              <a:ext uri="{28A0092B-C50C-407E-A947-70E740481C1C}">
                <a14:useLocalDpi xmlns:a14="http://schemas.microsoft.com/office/drawing/2010/main"/>
              </a:ext>
            </a:extLst>
          </a:blip>
          <a:srcRect t="1866" b="1866"/>
          <a:stretch/>
        </p:blipFill>
        <p:spPr bwMode="invGray">
          <a:xfrm>
            <a:off x="446798" y="6346662"/>
            <a:ext cx="914400" cy="371811"/>
          </a:xfrm>
          <a:prstGeom prst="rect">
            <a:avLst/>
          </a:prstGeom>
          <a:noFill/>
          <a:ln>
            <a:noFill/>
          </a:ln>
        </p:spPr>
      </p:pic>
      <p:grpSp>
        <p:nvGrpSpPr>
          <p:cNvPr id="5" name="Group 4">
            <a:extLst>
              <a:ext uri="{FF2B5EF4-FFF2-40B4-BE49-F238E27FC236}">
                <a16:creationId xmlns:a16="http://schemas.microsoft.com/office/drawing/2014/main" id="{F4F9877C-A82F-4B6B-BD9C-066CF647CE7A}"/>
              </a:ext>
            </a:extLst>
          </p:cNvPr>
          <p:cNvGrpSpPr/>
          <p:nvPr userDrawn="1"/>
        </p:nvGrpSpPr>
        <p:grpSpPr bwMode="black">
          <a:xfrm>
            <a:off x="446798" y="326296"/>
            <a:ext cx="587631" cy="45600"/>
            <a:chOff x="616542" y="591197"/>
            <a:chExt cx="587631" cy="45600"/>
          </a:xfrm>
          <a:solidFill>
            <a:schemeClr val="bg1"/>
          </a:solidFill>
        </p:grpSpPr>
        <p:sp>
          <p:nvSpPr>
            <p:cNvPr id="6" name="Google Shape;17;p2">
              <a:extLst>
                <a:ext uri="{FF2B5EF4-FFF2-40B4-BE49-F238E27FC236}">
                  <a16:creationId xmlns:a16="http://schemas.microsoft.com/office/drawing/2014/main" id="{E37A9FAD-22CF-483D-BFEE-A660FD0A10AC}"/>
                </a:ext>
              </a:extLst>
            </p:cNvPr>
            <p:cNvSpPr/>
            <p:nvPr userDrawn="1"/>
          </p:nvSpPr>
          <p:spPr bwMode="black">
            <a:xfrm>
              <a:off x="616542" y="591197"/>
              <a:ext cx="293923" cy="45600"/>
            </a:xfrm>
            <a:prstGeom prst="rect">
              <a:avLst/>
            </a:prstGeom>
            <a:grp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dirty="0"/>
            </a:p>
          </p:txBody>
        </p:sp>
        <p:sp>
          <p:nvSpPr>
            <p:cNvPr id="7" name="Google Shape;18;p2">
              <a:extLst>
                <a:ext uri="{FF2B5EF4-FFF2-40B4-BE49-F238E27FC236}">
                  <a16:creationId xmlns:a16="http://schemas.microsoft.com/office/drawing/2014/main" id="{03F89CAE-CCC7-471C-BADA-2585024AD7C1}"/>
                </a:ext>
              </a:extLst>
            </p:cNvPr>
            <p:cNvSpPr/>
            <p:nvPr userDrawn="1"/>
          </p:nvSpPr>
          <p:spPr bwMode="black">
            <a:xfrm>
              <a:off x="910250" y="591197"/>
              <a:ext cx="293923" cy="45600"/>
            </a:xfrm>
            <a:prstGeom prst="rect">
              <a:avLst/>
            </a:prstGeom>
            <a:grp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dirty="0"/>
            </a:p>
          </p:txBody>
        </p:sp>
      </p:grpSp>
      <p:sp>
        <p:nvSpPr>
          <p:cNvPr id="11" name="Slide Number Placeholder 5">
            <a:extLst>
              <a:ext uri="{FF2B5EF4-FFF2-40B4-BE49-F238E27FC236}">
                <a16:creationId xmlns:a16="http://schemas.microsoft.com/office/drawing/2014/main" id="{3904B2BB-C8F1-419C-B295-DA30917AB874}"/>
              </a:ext>
            </a:extLst>
          </p:cNvPr>
          <p:cNvSpPr txBox="1">
            <a:spLocks/>
          </p:cNvSpPr>
          <p:nvPr userDrawn="1"/>
        </p:nvSpPr>
        <p:spPr bwMode="auto">
          <a:xfrm>
            <a:off x="11463338" y="6303596"/>
            <a:ext cx="276298"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chemeClr val="bg1"/>
                </a:solidFill>
                <a:latin typeface="+mn-lt"/>
              </a:rPr>
              <a:pPr/>
              <a:t>‹#›</a:t>
            </a:fld>
            <a:endParaRPr lang="en-US" sz="800" dirty="0">
              <a:solidFill>
                <a:schemeClr val="bg1"/>
              </a:solidFill>
              <a:latin typeface="+mn-lt"/>
            </a:endParaRPr>
          </a:p>
        </p:txBody>
      </p:sp>
      <p:sp>
        <p:nvSpPr>
          <p:cNvPr id="8" name="TextBox 7">
            <a:extLst>
              <a:ext uri="{FF2B5EF4-FFF2-40B4-BE49-F238E27FC236}">
                <a16:creationId xmlns:a16="http://schemas.microsoft.com/office/drawing/2014/main" id="{89E49DF3-9C56-4D4C-893B-551E46E16593}"/>
              </a:ext>
            </a:extLst>
          </p:cNvPr>
          <p:cNvSpPr txBox="1"/>
          <p:nvPr userDrawn="1"/>
        </p:nvSpPr>
        <p:spPr bwMode="gray">
          <a:xfrm>
            <a:off x="1590813" y="6483987"/>
            <a:ext cx="914400" cy="231382"/>
          </a:xfrm>
          <a:prstGeom prst="rect">
            <a:avLst/>
          </a:prstGeom>
        </p:spPr>
        <p:txBody>
          <a:bodyPr wrap="none" lIns="45720" tIns="45720" rIns="45720" bIns="45720" rtlCol="0">
            <a:noAutofit/>
          </a:bodyPr>
          <a:lstStyle/>
          <a:p>
            <a:pPr marL="0" indent="0" algn="l">
              <a:lnSpc>
                <a:spcPct val="90000"/>
              </a:lnSpc>
              <a:spcBef>
                <a:spcPts val="1000"/>
              </a:spcBef>
              <a:buFont typeface="Arial" panose="020B0604020202020204" pitchFamily="34" charset="0"/>
              <a:buNone/>
            </a:pPr>
            <a:r>
              <a:rPr lang="en-US" sz="800" b="1" dirty="0">
                <a:solidFill>
                  <a:schemeClr val="bg1"/>
                </a:solidFill>
                <a:latin typeface="Noto Sans Med" panose="020B0602040504020204" pitchFamily="34"/>
                <a:ea typeface="Noto Sans Med" panose="020B0602040504020204" pitchFamily="34"/>
                <a:cs typeface="Noto Sans Med" panose="020B0602040504020204" pitchFamily="34"/>
              </a:rPr>
              <a:t>BioMedicine Design</a:t>
            </a:r>
          </a:p>
        </p:txBody>
      </p:sp>
      <p:sp>
        <p:nvSpPr>
          <p:cNvPr id="13" name="Rectangle 12">
            <a:extLst>
              <a:ext uri="{FF2B5EF4-FFF2-40B4-BE49-F238E27FC236}">
                <a16:creationId xmlns:a16="http://schemas.microsoft.com/office/drawing/2014/main" id="{E26ED5CD-FC5C-45FB-A3DE-3A11CA78C28C}"/>
              </a:ext>
            </a:extLst>
          </p:cNvPr>
          <p:cNvSpPr/>
          <p:nvPr userDrawn="1"/>
        </p:nvSpPr>
        <p:spPr>
          <a:xfrm>
            <a:off x="9568267" y="6463454"/>
            <a:ext cx="1895071" cy="215444"/>
          </a:xfrm>
          <a:prstGeom prst="rect">
            <a:avLst/>
          </a:prstGeom>
        </p:spPr>
        <p:txBody>
          <a:bodyPr wrap="none">
            <a:spAutoFit/>
          </a:bodyPr>
          <a:lstStyle/>
          <a:p>
            <a:pPr>
              <a:spcBef>
                <a:spcPts val="0"/>
              </a:spcBef>
            </a:pPr>
            <a:r>
              <a:rPr lang="en-US" sz="800" b="0" dirty="0">
                <a:solidFill>
                  <a:schemeClr val="bg1"/>
                </a:solidFill>
              </a:rPr>
              <a:t>Pfizer Confidential – Internal use only</a:t>
            </a:r>
          </a:p>
        </p:txBody>
      </p:sp>
    </p:spTree>
    <p:custDataLst>
      <p:tags r:id="rId1"/>
    </p:custDataLst>
    <p:extLst>
      <p:ext uri="{BB962C8B-B14F-4D97-AF65-F5344CB8AC3E}">
        <p14:creationId xmlns:p14="http://schemas.microsoft.com/office/powerpoint/2010/main" val="318482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WRD_Title and Content_gray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02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5" y="1801368"/>
            <a:ext cx="11292840"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288882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828416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Source">
    <p:spTree>
      <p:nvGrpSpPr>
        <p:cNvPr id="1" name=""/>
        <p:cNvGrpSpPr/>
        <p:nvPr/>
      </p:nvGrpSpPr>
      <p:grpSpPr>
        <a:xfrm>
          <a:off x="0" y="0"/>
          <a:ext cx="0" cy="0"/>
          <a:chOff x="0" y="0"/>
          <a:chExt cx="0" cy="0"/>
        </a:xfrm>
      </p:grpSpPr>
      <p:sp>
        <p:nvSpPr>
          <p:cNvPr id="12"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a:t>Click to edit subtitle</a:t>
            </a:r>
          </a:p>
        </p:txBody>
      </p:sp>
      <p:sp>
        <p:nvSpPr>
          <p:cNvPr id="9" name="Text Placeholder 2"/>
          <p:cNvSpPr>
            <a:spLocks noGrp="1"/>
          </p:cNvSpPr>
          <p:nvPr>
            <p:ph type="body" sz="quarter" idx="16" hasCustomPrompt="1"/>
          </p:nvPr>
        </p:nvSpPr>
        <p:spPr bwMode="gray">
          <a:xfrm>
            <a:off x="448056"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dirty="0"/>
              <a:t>Click to edit source</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87262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Slide">
    <p:bg bwMode="gray">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Placeholder 4" descr="A picture containing accessory, umbrella, sunglasses, spectacles&#10;&#10;Description automatically generated">
            <a:extLst>
              <a:ext uri="{FF2B5EF4-FFF2-40B4-BE49-F238E27FC236}">
                <a16:creationId xmlns:a16="http://schemas.microsoft.com/office/drawing/2014/main" id="{2DC16F02-BAF4-4EBA-B856-EE0B01A67E69}"/>
              </a:ext>
            </a:extLst>
          </p:cNvPr>
          <p:cNvPicPr>
            <a:picLocks noChangeAspect="1"/>
          </p:cNvPicPr>
          <p:nvPr userDrawn="1"/>
        </p:nvPicPr>
        <p:blipFill rotWithShape="1">
          <a:blip r:embed="rId3" cstate="email">
            <a:clrChange>
              <a:clrFrom>
                <a:srgbClr val="E0E0E0"/>
              </a:clrFrom>
              <a:clrTo>
                <a:srgbClr val="E0E0E0">
                  <a:alpha val="0"/>
                </a:srgbClr>
              </a:clrTo>
            </a:clrChange>
            <a:extLst>
              <a:ext uri="{28A0092B-C50C-407E-A947-70E740481C1C}">
                <a14:useLocalDpi xmlns:a14="http://schemas.microsoft.com/office/drawing/2010/main"/>
              </a:ext>
            </a:extLst>
          </a:blip>
          <a:srcRect/>
          <a:stretch/>
        </p:blipFill>
        <p:spPr bwMode="gray">
          <a:xfrm>
            <a:off x="0" y="0"/>
            <a:ext cx="12188825" cy="6856214"/>
          </a:xfrm>
          <a:prstGeom prst="rect">
            <a:avLst/>
          </a:prstGeom>
        </p:spPr>
      </p:pic>
      <p:sp>
        <p:nvSpPr>
          <p:cNvPr id="5" name="Text Placeholder 4"/>
          <p:cNvSpPr>
            <a:spLocks noGrp="1"/>
          </p:cNvSpPr>
          <p:nvPr>
            <p:ph type="body" sz="quarter" idx="10"/>
          </p:nvPr>
        </p:nvSpPr>
        <p:spPr bwMode="gray">
          <a:xfrm>
            <a:off x="448056" y="4215384"/>
            <a:ext cx="4233672" cy="905256"/>
          </a:xfrm>
        </p:spPr>
        <p:txBody>
          <a:bodyPr lIns="0" tIns="0" rIns="0" bIns="0"/>
          <a:lstStyle>
            <a:lvl1pPr marL="0" indent="0">
              <a:spcBef>
                <a:spcPts val="600"/>
              </a:spcBef>
              <a:buNone/>
              <a:defRPr sz="1800">
                <a:solidFill>
                  <a:schemeClr val="tx1"/>
                </a:solidFill>
                <a:latin typeface="+mn-lt"/>
              </a:defRPr>
            </a:lvl1pPr>
            <a:lvl2pPr marL="400050" indent="0">
              <a:buNone/>
              <a:defRPr/>
            </a:lvl2pPr>
            <a:lvl3pPr marL="742950" indent="0">
              <a:buNone/>
              <a:defRPr/>
            </a:lvl3pPr>
            <a:lvl4pPr marL="1095375" indent="0">
              <a:buNone/>
              <a:defRPr/>
            </a:lvl4pPr>
            <a:lvl5pPr marL="1370012" indent="0">
              <a:buNone/>
              <a:defRPr/>
            </a:lvl5pPr>
          </a:lstStyle>
          <a:p>
            <a:pPr lvl="0"/>
            <a:r>
              <a:rPr lang="en-US" dirty="0"/>
              <a:t>Click to edit Master text styles</a:t>
            </a:r>
          </a:p>
        </p:txBody>
      </p:sp>
      <p:sp>
        <p:nvSpPr>
          <p:cNvPr id="2" name="Title 1"/>
          <p:cNvSpPr>
            <a:spLocks noGrp="1"/>
          </p:cNvSpPr>
          <p:nvPr>
            <p:ph type="ctrTitle"/>
          </p:nvPr>
        </p:nvSpPr>
        <p:spPr bwMode="gray">
          <a:xfrm>
            <a:off x="448056" y="2560320"/>
            <a:ext cx="4233672" cy="1508760"/>
          </a:xfrm>
        </p:spPr>
        <p:txBody>
          <a:bodyPr vert="horz" lIns="0" tIns="0" rIns="0" bIns="0" rtlCol="0" anchor="b" anchorCtr="0">
            <a:noAutofit/>
          </a:bodyPr>
          <a:lstStyle>
            <a:lvl1pPr>
              <a:defRPr lang="en-US" sz="2800" b="0" dirty="0">
                <a:solidFill>
                  <a:schemeClr val="tx1"/>
                </a:solidFill>
              </a:defRPr>
            </a:lvl1pPr>
          </a:lstStyle>
          <a:p>
            <a:pPr lvl="0"/>
            <a:r>
              <a:rPr lang="en-US" dirty="0"/>
              <a:t>Click to edit Master title style</a:t>
            </a:r>
          </a:p>
        </p:txBody>
      </p:sp>
      <p:sp>
        <p:nvSpPr>
          <p:cNvPr id="13" name="Google Shape;49;p7">
            <a:extLst>
              <a:ext uri="{FF2B5EF4-FFF2-40B4-BE49-F238E27FC236}">
                <a16:creationId xmlns:a16="http://schemas.microsoft.com/office/drawing/2014/main" id="{D01DEFE8-92EA-4D72-9911-E9444EF4C65B}"/>
              </a:ext>
            </a:extLst>
          </p:cNvPr>
          <p:cNvSpPr/>
          <p:nvPr userDrawn="1"/>
        </p:nvSpPr>
        <p:spPr bwMode="gray">
          <a:xfrm>
            <a:off x="0" y="6216149"/>
            <a:ext cx="12188825" cy="641784"/>
          </a:xfrm>
          <a:prstGeom prst="rect">
            <a:avLst/>
          </a:prstGeom>
          <a:solidFill>
            <a:schemeClr val="lt1"/>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dirty="0"/>
          </a:p>
        </p:txBody>
      </p:sp>
      <p:sp>
        <p:nvSpPr>
          <p:cNvPr id="10" name="Slide Number Placeholder 5">
            <a:extLst>
              <a:ext uri="{FF2B5EF4-FFF2-40B4-BE49-F238E27FC236}">
                <a16:creationId xmlns:a16="http://schemas.microsoft.com/office/drawing/2014/main" id="{CCDF916F-8B26-4E62-8230-AE3626C83AC8}"/>
              </a:ext>
            </a:extLst>
          </p:cNvPr>
          <p:cNvSpPr txBox="1">
            <a:spLocks/>
          </p:cNvSpPr>
          <p:nvPr userDrawn="1"/>
        </p:nvSpPr>
        <p:spPr bwMode="gray">
          <a:xfrm>
            <a:off x="11463338" y="6303596"/>
            <a:ext cx="276298"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rgbClr val="A1AAB1"/>
                </a:solidFill>
                <a:latin typeface="+mn-lt"/>
              </a:rPr>
              <a:pPr/>
              <a:t>‹#›</a:t>
            </a:fld>
            <a:endParaRPr lang="en-US" sz="800" dirty="0">
              <a:solidFill>
                <a:srgbClr val="A1AAB1"/>
              </a:solidFill>
              <a:latin typeface="+mn-lt"/>
            </a:endParaRPr>
          </a:p>
        </p:txBody>
      </p:sp>
      <p:sp>
        <p:nvSpPr>
          <p:cNvPr id="14" name="Rectangle 13">
            <a:extLst>
              <a:ext uri="{FF2B5EF4-FFF2-40B4-BE49-F238E27FC236}">
                <a16:creationId xmlns:a16="http://schemas.microsoft.com/office/drawing/2014/main" id="{4E013B54-7257-4CAF-8044-4A7458C19FB6}"/>
              </a:ext>
            </a:extLst>
          </p:cNvPr>
          <p:cNvSpPr/>
          <p:nvPr userDrawn="1"/>
        </p:nvSpPr>
        <p:spPr>
          <a:xfrm>
            <a:off x="9568267" y="6482504"/>
            <a:ext cx="1895071" cy="215444"/>
          </a:xfrm>
          <a:prstGeom prst="rect">
            <a:avLst/>
          </a:prstGeom>
        </p:spPr>
        <p:txBody>
          <a:bodyPr wrap="none">
            <a:spAutoFit/>
          </a:bodyPr>
          <a:lstStyle/>
          <a:p>
            <a:pPr>
              <a:spcBef>
                <a:spcPts val="0"/>
              </a:spcBef>
            </a:pPr>
            <a:r>
              <a:rPr lang="en-US" sz="800" b="0" dirty="0">
                <a:solidFill>
                  <a:srgbClr val="0000C9"/>
                </a:solidFill>
              </a:rPr>
              <a:t>Pfizer Confidential – Internal use only</a:t>
            </a:r>
          </a:p>
        </p:txBody>
      </p:sp>
      <p:pic>
        <p:nvPicPr>
          <p:cNvPr id="12" name="Google Shape;53;p7">
            <a:extLst>
              <a:ext uri="{FF2B5EF4-FFF2-40B4-BE49-F238E27FC236}">
                <a16:creationId xmlns:a16="http://schemas.microsoft.com/office/drawing/2014/main" id="{F5489ACF-190C-4390-A7EA-212455E1EA81}"/>
              </a:ext>
            </a:extLst>
          </p:cNvPr>
          <p:cNvPicPr preferRelativeResize="0">
            <a:picLocks noChangeAspect="1"/>
          </p:cNvPicPr>
          <p:nvPr userDrawn="1"/>
        </p:nvPicPr>
        <p:blipFill>
          <a:blip r:embed="rId4" cstate="email">
            <a:extLst>
              <a:ext uri="{28A0092B-C50C-407E-A947-70E740481C1C}">
                <a14:useLocalDpi xmlns:a14="http://schemas.microsoft.com/office/drawing/2010/main"/>
              </a:ext>
            </a:extLst>
          </a:blip>
          <a:srcRect t="787" b="787"/>
          <a:stretch/>
        </p:blipFill>
        <p:spPr bwMode="gray">
          <a:xfrm>
            <a:off x="446798" y="6346662"/>
            <a:ext cx="914400" cy="371811"/>
          </a:xfrm>
          <a:prstGeom prst="rect">
            <a:avLst/>
          </a:prstGeom>
          <a:noFill/>
          <a:ln>
            <a:noFill/>
          </a:ln>
        </p:spPr>
      </p:pic>
      <p:sp>
        <p:nvSpPr>
          <p:cNvPr id="15" name="Text Placeholder 3">
            <a:extLst>
              <a:ext uri="{FF2B5EF4-FFF2-40B4-BE49-F238E27FC236}">
                <a16:creationId xmlns:a16="http://schemas.microsoft.com/office/drawing/2014/main" id="{2C9DA2D9-1916-4C9A-9DCF-1398286AB571}"/>
              </a:ext>
            </a:extLst>
          </p:cNvPr>
          <p:cNvSpPr txBox="1">
            <a:spLocks/>
          </p:cNvSpPr>
          <p:nvPr userDrawn="1"/>
        </p:nvSpPr>
        <p:spPr bwMode="gray">
          <a:xfrm>
            <a:off x="1728216" y="6303596"/>
            <a:ext cx="4142232"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1" dirty="0">
                <a:solidFill>
                  <a:srgbClr val="0000C9"/>
                </a:solidFill>
              </a:rPr>
              <a:t>BioMedicine Design</a:t>
            </a:r>
            <a:endParaRPr lang="en-US" sz="800" b="0" dirty="0">
              <a:solidFill>
                <a:srgbClr val="0000C9"/>
              </a:solidFill>
            </a:endParaRPr>
          </a:p>
        </p:txBody>
      </p:sp>
    </p:spTree>
    <p:custDataLst>
      <p:tags r:id="rId1"/>
    </p:custDataLst>
    <p:extLst>
      <p:ext uri="{BB962C8B-B14F-4D97-AF65-F5344CB8AC3E}">
        <p14:creationId xmlns:p14="http://schemas.microsoft.com/office/powerpoint/2010/main" val="19146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5" y="1801368"/>
            <a:ext cx="11292840" cy="3950208"/>
          </a:xfrm>
        </p:spPr>
        <p:txBody>
          <a:bodyPr/>
          <a:lstStyle>
            <a:lvl1pPr marL="342900" indent="-342900">
              <a:buFont typeface="+mj-lt"/>
              <a:buAutoNum type="arabicPeriod"/>
              <a:defRPr/>
            </a:lvl1pPr>
            <a:lvl2pPr marL="571500" indent="-169863">
              <a:defRPr/>
            </a:lvl2pPr>
            <a:lvl3pPr marL="742950" indent="-171450">
              <a:defRPr/>
            </a:lvl3pPr>
            <a:lvl4pPr marL="971550" indent="-171450">
              <a:defRPr/>
            </a:lvl4pPr>
            <a:lvl5pPr marL="1171575" indent="-14287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6" hasCustomPrompt="1"/>
          </p:nvPr>
        </p:nvSpPr>
        <p:spPr bwMode="gray">
          <a:xfrm>
            <a:off x="448056"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dirty="0"/>
              <a:t>Click to edit source</a:t>
            </a:r>
          </a:p>
        </p:txBody>
      </p:sp>
      <p:sp>
        <p:nvSpPr>
          <p:cNvPr id="13"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a:t>Click to edit subtitle</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60048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Box">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5" y="2368296"/>
            <a:ext cx="11291583"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sz="quarter" idx="16" hasCustomPrompt="1"/>
          </p:nvPr>
        </p:nvSpPr>
        <p:spPr bwMode="gray">
          <a:xfrm>
            <a:off x="448055"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dirty="0"/>
              <a:t>Click to edit source</a:t>
            </a:r>
          </a:p>
        </p:txBody>
      </p:sp>
      <p:sp>
        <p:nvSpPr>
          <p:cNvPr id="13"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055" y="1801368"/>
            <a:ext cx="1129284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326880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6" y="2368296"/>
            <a:ext cx="5486400"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sz="quarter" idx="16" hasCustomPrompt="1"/>
          </p:nvPr>
        </p:nvSpPr>
        <p:spPr bwMode="gray">
          <a:xfrm>
            <a:off x="448055"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dirty="0"/>
              <a:t>Click to edit source</a:t>
            </a:r>
          </a:p>
        </p:txBody>
      </p:sp>
      <p:sp>
        <p:nvSpPr>
          <p:cNvPr id="13"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055"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62957" y="2368296"/>
            <a:ext cx="5486400"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62957"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3736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Left Two Righ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6" y="2368296"/>
            <a:ext cx="5486400"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sz="quarter" idx="16" hasCustomPrompt="1"/>
          </p:nvPr>
        </p:nvSpPr>
        <p:spPr bwMode="gray">
          <a:xfrm>
            <a:off x="448055"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dirty="0"/>
              <a:t>Click to edit source</a:t>
            </a:r>
          </a:p>
        </p:txBody>
      </p:sp>
      <p:sp>
        <p:nvSpPr>
          <p:cNvPr id="13"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055"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62957" y="236829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62957"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dirty="0"/>
              <a:t>Click to edit Master text styles</a:t>
            </a:r>
          </a:p>
        </p:txBody>
      </p:sp>
      <p:sp>
        <p:nvSpPr>
          <p:cNvPr id="18" name="Content Placeholder 2">
            <a:extLst>
              <a:ext uri="{FF2B5EF4-FFF2-40B4-BE49-F238E27FC236}">
                <a16:creationId xmlns:a16="http://schemas.microsoft.com/office/drawing/2014/main" id="{A48AB6F3-8F33-46C5-B8AF-C6C2DBA35DAC}"/>
              </a:ext>
            </a:extLst>
          </p:cNvPr>
          <p:cNvSpPr>
            <a:spLocks noGrp="1"/>
          </p:cNvSpPr>
          <p:nvPr>
            <p:ph idx="20"/>
          </p:nvPr>
        </p:nvSpPr>
        <p:spPr bwMode="gray">
          <a:xfrm>
            <a:off x="6262957" y="447141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9EA1C6BA-0114-4F33-85B2-4176902D0145}"/>
              </a:ext>
            </a:extLst>
          </p:cNvPr>
          <p:cNvSpPr>
            <a:spLocks noGrp="1"/>
          </p:cNvSpPr>
          <p:nvPr>
            <p:ph type="body" sz="quarter" idx="21"/>
          </p:nvPr>
        </p:nvSpPr>
        <p:spPr bwMode="gray">
          <a:xfrm>
            <a:off x="6262957" y="3911906"/>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415079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userDrawn="1">
            <p:ph type="body" idx="1"/>
          </p:nvPr>
        </p:nvSpPr>
        <p:spPr bwMode="gray">
          <a:xfrm>
            <a:off x="446796" y="1801368"/>
            <a:ext cx="11292840" cy="3950208"/>
          </a:xfrm>
          <a:prstGeom prst="rect">
            <a:avLst/>
          </a:prstGeom>
        </p:spPr>
        <p:txBody>
          <a:bodyPr vert="horz" lIns="45720" tIns="45720" rIns="4572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userDrawn="1">
            <p:ph type="title"/>
          </p:nvPr>
        </p:nvSpPr>
        <p:spPr bwMode="gray">
          <a:xfrm>
            <a:off x="446798" y="484632"/>
            <a:ext cx="11292840" cy="850392"/>
          </a:xfrm>
          <a:prstGeom prst="rect">
            <a:avLst/>
          </a:prstGeom>
        </p:spPr>
        <p:txBody>
          <a:bodyPr vert="horz" lIns="0" tIns="45720" rIns="0" bIns="45720" rtlCol="0" anchor="t" anchorCtr="0">
            <a:noAutofit/>
          </a:bodyPr>
          <a:lstStyle/>
          <a:p>
            <a:pPr lvl="0"/>
            <a:r>
              <a:rPr lang="en-US" dirty="0"/>
              <a:t>Click to edit Master title style</a:t>
            </a:r>
          </a:p>
        </p:txBody>
      </p:sp>
      <p:grpSp>
        <p:nvGrpSpPr>
          <p:cNvPr id="12" name="Group 11">
            <a:extLst>
              <a:ext uri="{FF2B5EF4-FFF2-40B4-BE49-F238E27FC236}">
                <a16:creationId xmlns:a16="http://schemas.microsoft.com/office/drawing/2014/main" id="{554DB309-1BC3-452B-AA12-02F70E3CF3C4}"/>
              </a:ext>
            </a:extLst>
          </p:cNvPr>
          <p:cNvGrpSpPr/>
          <p:nvPr userDrawn="1"/>
        </p:nvGrpSpPr>
        <p:grpSpPr bwMode="gray">
          <a:xfrm>
            <a:off x="446798" y="326296"/>
            <a:ext cx="587631" cy="45600"/>
            <a:chOff x="616542" y="591197"/>
            <a:chExt cx="587631" cy="45600"/>
          </a:xfrm>
        </p:grpSpPr>
        <p:sp>
          <p:nvSpPr>
            <p:cNvPr id="13" name="Google Shape;17;p2">
              <a:extLst>
                <a:ext uri="{FF2B5EF4-FFF2-40B4-BE49-F238E27FC236}">
                  <a16:creationId xmlns:a16="http://schemas.microsoft.com/office/drawing/2014/main" id="{C75766B0-97F2-444A-9E42-E0CBE795461F}"/>
                </a:ext>
              </a:extLst>
            </p:cNvPr>
            <p:cNvSpPr/>
            <p:nvPr userDrawn="1"/>
          </p:nvSpPr>
          <p:spPr bwMode="gray">
            <a:xfrm>
              <a:off x="616542" y="591197"/>
              <a:ext cx="293923" cy="45600"/>
            </a:xfrm>
            <a:prstGeom prst="rect">
              <a:avLst/>
            </a:prstGeom>
            <a:solidFill>
              <a:srgbClr val="0000C9"/>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dirty="0"/>
            </a:p>
          </p:txBody>
        </p:sp>
        <p:sp>
          <p:nvSpPr>
            <p:cNvPr id="14" name="Google Shape;18;p2">
              <a:extLst>
                <a:ext uri="{FF2B5EF4-FFF2-40B4-BE49-F238E27FC236}">
                  <a16:creationId xmlns:a16="http://schemas.microsoft.com/office/drawing/2014/main" id="{05F9DAF3-DD76-41B5-93EF-0334C2738E2C}"/>
                </a:ext>
              </a:extLst>
            </p:cNvPr>
            <p:cNvSpPr/>
            <p:nvPr userDrawn="1"/>
          </p:nvSpPr>
          <p:spPr bwMode="gray">
            <a:xfrm>
              <a:off x="910250" y="591197"/>
              <a:ext cx="293923" cy="45600"/>
            </a:xfrm>
            <a:prstGeom prst="rect">
              <a:avLst/>
            </a:prstGeom>
            <a:solidFill>
              <a:srgbClr val="0095FF"/>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dirty="0"/>
            </a:p>
          </p:txBody>
        </p:sp>
      </p:grpSp>
      <p:sp>
        <p:nvSpPr>
          <p:cNvPr id="11" name="Slide Number Placeholder 5">
            <a:extLst>
              <a:ext uri="{FF2B5EF4-FFF2-40B4-BE49-F238E27FC236}">
                <a16:creationId xmlns:a16="http://schemas.microsoft.com/office/drawing/2014/main" id="{146C14D5-25B9-40A9-A7B3-25F17FEDDC36}"/>
              </a:ext>
            </a:extLst>
          </p:cNvPr>
          <p:cNvSpPr txBox="1">
            <a:spLocks/>
          </p:cNvSpPr>
          <p:nvPr userDrawn="1"/>
        </p:nvSpPr>
        <p:spPr bwMode="gray">
          <a:xfrm>
            <a:off x="11463338" y="6303596"/>
            <a:ext cx="276298"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rgbClr val="A1AAB1"/>
                </a:solidFill>
                <a:latin typeface="+mn-lt"/>
              </a:rPr>
              <a:pPr/>
              <a:t>‹#›</a:t>
            </a:fld>
            <a:endParaRPr lang="en-US" sz="800" dirty="0">
              <a:solidFill>
                <a:srgbClr val="A1AAB1"/>
              </a:solidFill>
              <a:latin typeface="+mn-lt"/>
            </a:endParaRPr>
          </a:p>
        </p:txBody>
      </p:sp>
      <p:sp>
        <p:nvSpPr>
          <p:cNvPr id="16" name="Text Placeholder 3">
            <a:extLst>
              <a:ext uri="{FF2B5EF4-FFF2-40B4-BE49-F238E27FC236}">
                <a16:creationId xmlns:a16="http://schemas.microsoft.com/office/drawing/2014/main" id="{839395E7-8B5C-4114-8B08-4D6B989EC302}"/>
              </a:ext>
            </a:extLst>
          </p:cNvPr>
          <p:cNvSpPr txBox="1">
            <a:spLocks/>
          </p:cNvSpPr>
          <p:nvPr userDrawn="1"/>
        </p:nvSpPr>
        <p:spPr bwMode="gray">
          <a:xfrm>
            <a:off x="9447260" y="6309224"/>
            <a:ext cx="2292323"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0" dirty="0">
                <a:solidFill>
                  <a:srgbClr val="0000C9"/>
                </a:solidFill>
              </a:rPr>
              <a:t>Pfizer Confidential – Internal use only</a:t>
            </a:r>
          </a:p>
        </p:txBody>
      </p:sp>
      <p:pic>
        <p:nvPicPr>
          <p:cNvPr id="15" name="Google Shape;53;p7">
            <a:extLst>
              <a:ext uri="{FF2B5EF4-FFF2-40B4-BE49-F238E27FC236}">
                <a16:creationId xmlns:a16="http://schemas.microsoft.com/office/drawing/2014/main" id="{F6EC2F99-A774-4B34-A8F1-E4474D5D8805}"/>
              </a:ext>
            </a:extLst>
          </p:cNvPr>
          <p:cNvPicPr preferRelativeResize="0">
            <a:picLocks noChangeAspect="1"/>
          </p:cNvPicPr>
          <p:nvPr userDrawn="1"/>
        </p:nvPicPr>
        <p:blipFill>
          <a:blip r:embed="rId17" cstate="email">
            <a:extLst>
              <a:ext uri="{28A0092B-C50C-407E-A947-70E740481C1C}">
                <a14:useLocalDpi xmlns:a14="http://schemas.microsoft.com/office/drawing/2010/main"/>
              </a:ext>
            </a:extLst>
          </a:blip>
          <a:srcRect t="787" b="787"/>
          <a:stretch/>
        </p:blipFill>
        <p:spPr bwMode="gray">
          <a:xfrm>
            <a:off x="446798" y="6346662"/>
            <a:ext cx="914400" cy="371811"/>
          </a:xfrm>
          <a:prstGeom prst="rect">
            <a:avLst/>
          </a:prstGeom>
          <a:noFill/>
          <a:ln>
            <a:noFill/>
          </a:ln>
        </p:spPr>
      </p:pic>
      <p:sp>
        <p:nvSpPr>
          <p:cNvPr id="17" name="Text Placeholder 3">
            <a:extLst>
              <a:ext uri="{FF2B5EF4-FFF2-40B4-BE49-F238E27FC236}">
                <a16:creationId xmlns:a16="http://schemas.microsoft.com/office/drawing/2014/main" id="{2F5B56A0-9948-42C2-855D-F4B9F5DE12ED}"/>
              </a:ext>
            </a:extLst>
          </p:cNvPr>
          <p:cNvSpPr txBox="1">
            <a:spLocks/>
          </p:cNvSpPr>
          <p:nvPr userDrawn="1"/>
        </p:nvSpPr>
        <p:spPr bwMode="gray">
          <a:xfrm>
            <a:off x="1728216" y="6303596"/>
            <a:ext cx="4142232"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1" dirty="0">
                <a:solidFill>
                  <a:srgbClr val="0000C9"/>
                </a:solidFill>
              </a:rPr>
              <a:t>BioMedicine Design</a:t>
            </a:r>
            <a:endParaRPr lang="en-US" sz="800" b="0" dirty="0">
              <a:solidFill>
                <a:srgbClr val="0000C9"/>
              </a:solidFill>
            </a:endParaRPr>
          </a:p>
        </p:txBody>
      </p:sp>
    </p:spTree>
    <p:custDataLst>
      <p:tags r:id="rId16"/>
    </p:custDataLst>
    <p:extLst>
      <p:ext uri="{BB962C8B-B14F-4D97-AF65-F5344CB8AC3E}">
        <p14:creationId xmlns:p14="http://schemas.microsoft.com/office/powerpoint/2010/main" val="1633675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3" r:id="rId4"/>
    <p:sldLayoutId id="2147483661" r:id="rId5"/>
    <p:sldLayoutId id="2147483666" r:id="rId6"/>
    <p:sldLayoutId id="2147483669" r:id="rId7"/>
    <p:sldLayoutId id="2147483670" r:id="rId8"/>
    <p:sldLayoutId id="2147483671" r:id="rId9"/>
    <p:sldLayoutId id="2147483672" r:id="rId10"/>
    <p:sldLayoutId id="2147483673" r:id="rId11"/>
    <p:sldLayoutId id="2147483667" r:id="rId12"/>
    <p:sldLayoutId id="2147483668" r:id="rId13"/>
    <p:sldLayoutId id="2147483674" r:id="rId14"/>
  </p:sldLayoutIdLst>
  <p:txStyles>
    <p:titleStyle>
      <a:lvl1pPr algn="l" defTabSz="914400" rtl="0" eaLnBrk="1" latinLnBrk="0" hangingPunct="1">
        <a:lnSpc>
          <a:spcPct val="85000"/>
        </a:lnSpc>
        <a:spcBef>
          <a:spcPts val="0"/>
        </a:spcBef>
        <a:buNone/>
        <a:defRPr lang="en-US" sz="2700" b="0" kern="120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2000"/>
        </a:spcBef>
        <a:buClrTx/>
        <a:buSzPct val="100000"/>
        <a:buFont typeface="Arial" panose="020B0604020202020204" pitchFamily="34" charset="0"/>
        <a:buChar char="•"/>
        <a:defRPr lang="en-US" sz="2000" kern="1200" dirty="0" smtClean="0">
          <a:solidFill>
            <a:schemeClr val="tx1"/>
          </a:solidFill>
          <a:latin typeface="+mn-lt"/>
          <a:ea typeface="+mn-ea"/>
          <a:cs typeface="+mn-cs"/>
        </a:defRPr>
      </a:lvl1pPr>
      <a:lvl2pPr marL="457200" indent="-169863" algn="l" defTabSz="914400" rtl="0" eaLnBrk="1" latinLnBrk="0" hangingPunct="1">
        <a:lnSpc>
          <a:spcPct val="90000"/>
        </a:lnSpc>
        <a:spcBef>
          <a:spcPts val="1000"/>
        </a:spcBef>
        <a:buClrTx/>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Tx/>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Tx/>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51.pn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046B0B-F297-45B9-B14D-B9A27B70F2E0}"/>
              </a:ext>
            </a:extLst>
          </p:cNvPr>
          <p:cNvSpPr>
            <a:spLocks noGrp="1"/>
          </p:cNvSpPr>
          <p:nvPr>
            <p:ph type="ctrTitle"/>
          </p:nvPr>
        </p:nvSpPr>
        <p:spPr>
          <a:xfrm>
            <a:off x="448055" y="923543"/>
            <a:ext cx="4855465" cy="1863199"/>
          </a:xfrm>
        </p:spPr>
        <p:txBody>
          <a:bodyPr/>
          <a:lstStyle/>
          <a:p>
            <a:r>
              <a:rPr lang="en-US" dirty="0">
                <a:solidFill>
                  <a:srgbClr val="000000"/>
                </a:solidFill>
                <a:latin typeface="Arial"/>
                <a:cs typeface="Arial"/>
              </a:rPr>
              <a:t>Creating, Submitting, and Viewing Genedata Biosensor Request: A Step-by-Step Guide</a:t>
            </a:r>
          </a:p>
        </p:txBody>
      </p:sp>
      <p:sp>
        <p:nvSpPr>
          <p:cNvPr id="6" name="Text Placeholder 5">
            <a:extLst>
              <a:ext uri="{FF2B5EF4-FFF2-40B4-BE49-F238E27FC236}">
                <a16:creationId xmlns:a16="http://schemas.microsoft.com/office/drawing/2014/main" id="{8EF903F4-BAC9-4A8E-8E27-91E919A0E077}"/>
              </a:ext>
            </a:extLst>
          </p:cNvPr>
          <p:cNvSpPr>
            <a:spLocks noGrp="1"/>
          </p:cNvSpPr>
          <p:nvPr>
            <p:ph type="body" sz="quarter" idx="10"/>
          </p:nvPr>
        </p:nvSpPr>
        <p:spPr>
          <a:xfrm>
            <a:off x="448055" y="4062095"/>
            <a:ext cx="2423399" cy="692785"/>
          </a:xfrm>
        </p:spPr>
        <p:txBody>
          <a:bodyPr/>
          <a:lstStyle/>
          <a:p>
            <a:r>
              <a:rPr lang="en-US" sz="2400" dirty="0">
                <a:solidFill>
                  <a:srgbClr val="000000"/>
                </a:solidFill>
                <a:latin typeface="Arial"/>
                <a:cs typeface="Arial"/>
              </a:rPr>
              <a:t>Paolo Casas and Kerry Kelleher</a:t>
            </a:r>
          </a:p>
        </p:txBody>
      </p:sp>
      <p:sp>
        <p:nvSpPr>
          <p:cNvPr id="10" name="Text Placeholder 9">
            <a:extLst>
              <a:ext uri="{FF2B5EF4-FFF2-40B4-BE49-F238E27FC236}">
                <a16:creationId xmlns:a16="http://schemas.microsoft.com/office/drawing/2014/main" id="{5E094AFA-AE49-4CB2-95F7-B9F0B7F8FD64}"/>
              </a:ext>
            </a:extLst>
          </p:cNvPr>
          <p:cNvSpPr>
            <a:spLocks noGrp="1"/>
          </p:cNvSpPr>
          <p:nvPr>
            <p:ph type="body" sz="quarter" idx="11"/>
          </p:nvPr>
        </p:nvSpPr>
        <p:spPr>
          <a:xfrm>
            <a:off x="448055" y="4974336"/>
            <a:ext cx="1060704" cy="310896"/>
          </a:xfrm>
        </p:spPr>
        <p:txBody>
          <a:bodyPr/>
          <a:lstStyle/>
          <a:p>
            <a:r>
              <a:rPr lang="en-US" dirty="0">
                <a:solidFill>
                  <a:srgbClr val="000000"/>
                </a:solidFill>
                <a:latin typeface="Arial"/>
                <a:cs typeface="Arial"/>
              </a:rPr>
              <a:t>02/09/2024</a:t>
            </a:r>
          </a:p>
        </p:txBody>
      </p:sp>
    </p:spTree>
    <p:custDataLst>
      <p:tags r:id="rId1"/>
    </p:custDataLst>
    <p:extLst>
      <p:ext uri="{BB962C8B-B14F-4D97-AF65-F5344CB8AC3E}">
        <p14:creationId xmlns:p14="http://schemas.microsoft.com/office/powerpoint/2010/main" val="31868005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28E2CA8-F489-3021-6D9D-B3F8EB602030}"/>
              </a:ext>
            </a:extLst>
          </p:cNvPr>
          <p:cNvPicPr>
            <a:picLocks noChangeAspect="1"/>
          </p:cNvPicPr>
          <p:nvPr/>
        </p:nvPicPr>
        <p:blipFill>
          <a:blip r:embed="rId3"/>
          <a:stretch>
            <a:fillRect/>
          </a:stretch>
        </p:blipFill>
        <p:spPr>
          <a:xfrm>
            <a:off x="455613" y="2152814"/>
            <a:ext cx="6399622" cy="2186371"/>
          </a:xfrm>
          <a:prstGeom prst="rect">
            <a:avLst/>
          </a:prstGeom>
        </p:spPr>
      </p:pic>
      <p:sp>
        <p:nvSpPr>
          <p:cNvPr id="238" name="TextBox 237">
            <a:extLst>
              <a:ext uri="{FF2B5EF4-FFF2-40B4-BE49-F238E27FC236}">
                <a16:creationId xmlns:a16="http://schemas.microsoft.com/office/drawing/2014/main" id="{4C30A3F4-7A93-46FE-9283-BA6BF02494B6}"/>
              </a:ext>
            </a:extLst>
          </p:cNvPr>
          <p:cNvSpPr txBox="1"/>
          <p:nvPr/>
        </p:nvSpPr>
        <p:spPr>
          <a:xfrm>
            <a:off x="369226" y="1119571"/>
            <a:ext cx="8443847" cy="792781"/>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Occasionally, the user will still need to select the specific PPB from the TPP using this method (ex. child PPBs with the same parental PPB ID/TPP for forced degradation analysis or </a:t>
            </a:r>
            <a:r>
              <a:rPr lang="en-US" altLang="en-US" sz="1600" b="1" dirty="0" err="1">
                <a:solidFill>
                  <a:schemeClr val="accent1">
                    <a:lumMod val="75000"/>
                  </a:schemeClr>
                </a:solidFill>
                <a:latin typeface="Calibri (Body)"/>
              </a:rPr>
              <a:t>bispecifics</a:t>
            </a:r>
            <a:r>
              <a:rPr lang="en-US" altLang="en-US" sz="1600" b="1" dirty="0">
                <a:solidFill>
                  <a:schemeClr val="accent1">
                    <a:lumMod val="75000"/>
                  </a:schemeClr>
                </a:solidFill>
                <a:latin typeface="Calibri (Body)"/>
              </a:rPr>
              <a:t>)</a:t>
            </a:r>
          </a:p>
        </p:txBody>
      </p:sp>
      <p:sp>
        <p:nvSpPr>
          <p:cNvPr id="5" name="Rectangle 8">
            <a:extLst>
              <a:ext uri="{FF2B5EF4-FFF2-40B4-BE49-F238E27FC236}">
                <a16:creationId xmlns:a16="http://schemas.microsoft.com/office/drawing/2014/main" id="{3488265C-D252-4844-AFD6-B867B55A95B4}"/>
              </a:ext>
            </a:extLst>
          </p:cNvPr>
          <p:cNvSpPr>
            <a:spLocks noChangeArrowheads="1"/>
          </p:cNvSpPr>
          <p:nvPr/>
        </p:nvSpPr>
        <p:spPr bwMode="auto">
          <a:xfrm>
            <a:off x="849333" y="8774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6">
            <a:extLst>
              <a:ext uri="{FF2B5EF4-FFF2-40B4-BE49-F238E27FC236}">
                <a16:creationId xmlns:a16="http://schemas.microsoft.com/office/drawing/2014/main" id="{C30B628B-D932-4AAD-8E9C-87CFFCC3CC5B}"/>
              </a:ext>
            </a:extLst>
          </p:cNvPr>
          <p:cNvSpPr>
            <a:spLocks noChangeArrowheads="1"/>
          </p:cNvSpPr>
          <p:nvPr/>
        </p:nvSpPr>
        <p:spPr bwMode="auto">
          <a:xfrm>
            <a:off x="252493" y="-3232727"/>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cxnSp>
        <p:nvCxnSpPr>
          <p:cNvPr id="15" name="Straight Arrow Connector 14">
            <a:extLst>
              <a:ext uri="{FF2B5EF4-FFF2-40B4-BE49-F238E27FC236}">
                <a16:creationId xmlns:a16="http://schemas.microsoft.com/office/drawing/2014/main" id="{C846F37C-245D-4B78-99A7-FB2D87799C67}"/>
              </a:ext>
            </a:extLst>
          </p:cNvPr>
          <p:cNvCxnSpPr>
            <a:cxnSpLocks/>
          </p:cNvCxnSpPr>
          <p:nvPr/>
        </p:nvCxnSpPr>
        <p:spPr>
          <a:xfrm>
            <a:off x="1004046" y="3564915"/>
            <a:ext cx="0" cy="262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8FED74-E93E-4EAD-B88B-E6ED2F5773E6}"/>
              </a:ext>
            </a:extLst>
          </p:cNvPr>
          <p:cNvCxnSpPr>
            <a:cxnSpLocks/>
          </p:cNvCxnSpPr>
          <p:nvPr/>
        </p:nvCxnSpPr>
        <p:spPr>
          <a:xfrm flipH="1">
            <a:off x="6810966" y="2985541"/>
            <a:ext cx="168460" cy="175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C9341B3-C2F9-4509-A81D-B7E8DECFFC71}"/>
              </a:ext>
            </a:extLst>
          </p:cNvPr>
          <p:cNvCxnSpPr>
            <a:cxnSpLocks/>
          </p:cNvCxnSpPr>
          <p:nvPr/>
        </p:nvCxnSpPr>
        <p:spPr>
          <a:xfrm flipH="1">
            <a:off x="5439882" y="2496475"/>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2E422DF-704E-41DE-8EF4-BF8E5B67731A}"/>
              </a:ext>
            </a:extLst>
          </p:cNvPr>
          <p:cNvSpPr txBox="1"/>
          <p:nvPr/>
        </p:nvSpPr>
        <p:spPr>
          <a:xfrm>
            <a:off x="7288238" y="2347615"/>
            <a:ext cx="3565376" cy="307777"/>
          </a:xfrm>
          <a:prstGeom prst="rect">
            <a:avLst/>
          </a:prstGeom>
          <a:noFill/>
        </p:spPr>
        <p:txBody>
          <a:bodyPr vert="horz" wrap="square" rtlCol="0">
            <a:spAutoFit/>
          </a:bodyPr>
          <a:lstStyle/>
          <a:p>
            <a:r>
              <a:rPr lang="en-US" altLang="en-US" sz="1400" dirty="0">
                <a:latin typeface="Calibri" panose="020F0502020204030204" pitchFamily="34" charset="0"/>
                <a:cs typeface="Calibri" panose="020F0502020204030204" pitchFamily="34" charset="0"/>
              </a:rPr>
              <a:t>(Add or remove a PPB with the same TPP ID)</a:t>
            </a:r>
          </a:p>
        </p:txBody>
      </p:sp>
      <p:cxnSp>
        <p:nvCxnSpPr>
          <p:cNvPr id="19" name="Straight Arrow Connector 18">
            <a:extLst>
              <a:ext uri="{FF2B5EF4-FFF2-40B4-BE49-F238E27FC236}">
                <a16:creationId xmlns:a16="http://schemas.microsoft.com/office/drawing/2014/main" id="{8CD037D3-5A83-4B84-960F-9D8BCDA22234}"/>
              </a:ext>
            </a:extLst>
          </p:cNvPr>
          <p:cNvCxnSpPr>
            <a:cxnSpLocks/>
          </p:cNvCxnSpPr>
          <p:nvPr/>
        </p:nvCxnSpPr>
        <p:spPr>
          <a:xfrm flipH="1">
            <a:off x="7000907" y="3909692"/>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7DA8636-E060-48B3-83B5-DC275005C111}"/>
              </a:ext>
            </a:extLst>
          </p:cNvPr>
          <p:cNvSpPr txBox="1"/>
          <p:nvPr/>
        </p:nvSpPr>
        <p:spPr>
          <a:xfrm>
            <a:off x="7386551" y="3592304"/>
            <a:ext cx="4320599" cy="738664"/>
          </a:xfrm>
          <a:prstGeom prst="rect">
            <a:avLst/>
          </a:prstGeom>
          <a:noFill/>
        </p:spPr>
        <p:txBody>
          <a:bodyPr vert="horz" wrap="square" rtlCol="0">
            <a:spAutoFit/>
          </a:bodyPr>
          <a:lstStyle/>
          <a:p>
            <a:r>
              <a:rPr lang="en-US" altLang="en-US" sz="1400" dirty="0">
                <a:latin typeface="Calibri" panose="020F0502020204030204" pitchFamily="34" charset="0"/>
                <a:cs typeface="Calibri" panose="020F0502020204030204" pitchFamily="34" charset="0"/>
              </a:rPr>
              <a:t>(Select the PPB for Biosensor analysis. The PPB ID and/or concentration (mg/mL) will help to identify the specific Protein Purification Batch for Biosensor analysis)</a:t>
            </a:r>
          </a:p>
        </p:txBody>
      </p:sp>
      <p:sp>
        <p:nvSpPr>
          <p:cNvPr id="2" name="Rectangle: Rounded Corners 1">
            <a:extLst>
              <a:ext uri="{FF2B5EF4-FFF2-40B4-BE49-F238E27FC236}">
                <a16:creationId xmlns:a16="http://schemas.microsoft.com/office/drawing/2014/main" id="{81D0FBD7-7C94-4A75-88BF-87791A37AA00}"/>
              </a:ext>
            </a:extLst>
          </p:cNvPr>
          <p:cNvSpPr/>
          <p:nvPr/>
        </p:nvSpPr>
        <p:spPr bwMode="gray">
          <a:xfrm>
            <a:off x="4095750" y="4917090"/>
            <a:ext cx="971550" cy="485775"/>
          </a:xfrm>
          <a:prstGeom prst="roundRect">
            <a:avLst/>
          </a:prstGeom>
          <a:solidFill>
            <a:schemeClr val="accent2">
              <a:lumMod val="20000"/>
              <a:lumOff val="80000"/>
            </a:schemeClr>
          </a:solidFill>
          <a:ln w="28575" cap="flat" cmpd="sng" algn="ctr">
            <a:solidFill>
              <a:srgbClr val="0000C9"/>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
        <p:nvSpPr>
          <p:cNvPr id="21" name="TextBox 20">
            <a:extLst>
              <a:ext uri="{FF2B5EF4-FFF2-40B4-BE49-F238E27FC236}">
                <a16:creationId xmlns:a16="http://schemas.microsoft.com/office/drawing/2014/main" id="{180FF095-C8D8-4A68-9B30-B6144C4EE589}"/>
              </a:ext>
            </a:extLst>
          </p:cNvPr>
          <p:cNvSpPr txBox="1"/>
          <p:nvPr/>
        </p:nvSpPr>
        <p:spPr bwMode="gray">
          <a:xfrm>
            <a:off x="4311830" y="4975311"/>
            <a:ext cx="539390" cy="369332"/>
          </a:xfrm>
          <a:prstGeom prst="rect">
            <a:avLst/>
          </a:prstGeom>
          <a:noFill/>
        </p:spPr>
        <p:txBody>
          <a:bodyPr wrap="square">
            <a:spAutoFit/>
          </a:bodyPr>
          <a:lstStyle/>
          <a:p>
            <a:r>
              <a:rPr lang="en-US" dirty="0">
                <a:solidFill>
                  <a:schemeClr val="accent1">
                    <a:lumMod val="75000"/>
                  </a:schemeClr>
                </a:solidFill>
                <a:latin typeface="Calibri (Body)"/>
              </a:rPr>
              <a:t>TPP</a:t>
            </a:r>
            <a:endParaRPr lang="en-US" dirty="0"/>
          </a:p>
        </p:txBody>
      </p:sp>
      <p:grpSp>
        <p:nvGrpSpPr>
          <p:cNvPr id="6" name="Group 5">
            <a:extLst>
              <a:ext uri="{FF2B5EF4-FFF2-40B4-BE49-F238E27FC236}">
                <a16:creationId xmlns:a16="http://schemas.microsoft.com/office/drawing/2014/main" id="{41C336F3-7D54-49B4-ACAE-E521F67D267D}"/>
              </a:ext>
            </a:extLst>
          </p:cNvPr>
          <p:cNvGrpSpPr/>
          <p:nvPr/>
        </p:nvGrpSpPr>
        <p:grpSpPr>
          <a:xfrm>
            <a:off x="5632704" y="4634316"/>
            <a:ext cx="971550" cy="485775"/>
            <a:chOff x="5759809" y="5448300"/>
            <a:chExt cx="971550" cy="485775"/>
          </a:xfrm>
        </p:grpSpPr>
        <p:sp>
          <p:nvSpPr>
            <p:cNvPr id="22" name="Rectangle: Rounded Corners 21">
              <a:extLst>
                <a:ext uri="{FF2B5EF4-FFF2-40B4-BE49-F238E27FC236}">
                  <a16:creationId xmlns:a16="http://schemas.microsoft.com/office/drawing/2014/main" id="{F8E3A49A-F791-48A9-A223-71C3AF3DA091}"/>
                </a:ext>
              </a:extLst>
            </p:cNvPr>
            <p:cNvSpPr/>
            <p:nvPr/>
          </p:nvSpPr>
          <p:spPr bwMode="gray">
            <a:xfrm>
              <a:off x="5759809" y="5448300"/>
              <a:ext cx="971550" cy="485775"/>
            </a:xfrm>
            <a:prstGeom prst="roundRect">
              <a:avLst/>
            </a:prstGeom>
            <a:solidFill>
              <a:schemeClr val="accent2">
                <a:lumMod val="20000"/>
                <a:lumOff val="80000"/>
              </a:schemeClr>
            </a:solidFill>
            <a:ln w="28575" cap="flat" cmpd="sng" algn="ctr">
              <a:solidFill>
                <a:srgbClr val="0000C9"/>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
          <p:nvSpPr>
            <p:cNvPr id="23" name="TextBox 22">
              <a:extLst>
                <a:ext uri="{FF2B5EF4-FFF2-40B4-BE49-F238E27FC236}">
                  <a16:creationId xmlns:a16="http://schemas.microsoft.com/office/drawing/2014/main" id="{EFB44E72-2DCF-4A3B-B9E7-325B9981607C}"/>
                </a:ext>
              </a:extLst>
            </p:cNvPr>
            <p:cNvSpPr txBox="1"/>
            <p:nvPr/>
          </p:nvSpPr>
          <p:spPr bwMode="gray">
            <a:xfrm>
              <a:off x="5947317" y="5506521"/>
              <a:ext cx="596535" cy="369332"/>
            </a:xfrm>
            <a:prstGeom prst="rect">
              <a:avLst/>
            </a:prstGeom>
            <a:noFill/>
          </p:spPr>
          <p:txBody>
            <a:bodyPr wrap="square">
              <a:spAutoFit/>
            </a:bodyPr>
            <a:lstStyle/>
            <a:p>
              <a:r>
                <a:rPr lang="en-US" dirty="0">
                  <a:solidFill>
                    <a:schemeClr val="accent1">
                      <a:lumMod val="75000"/>
                    </a:schemeClr>
                  </a:solidFill>
                  <a:latin typeface="Calibri (Body)"/>
                </a:rPr>
                <a:t>PPB</a:t>
              </a:r>
              <a:endParaRPr lang="en-US" dirty="0"/>
            </a:p>
          </p:txBody>
        </p:sp>
      </p:grpSp>
      <p:grpSp>
        <p:nvGrpSpPr>
          <p:cNvPr id="30" name="Group 29">
            <a:extLst>
              <a:ext uri="{FF2B5EF4-FFF2-40B4-BE49-F238E27FC236}">
                <a16:creationId xmlns:a16="http://schemas.microsoft.com/office/drawing/2014/main" id="{537F0672-A048-4355-B97E-A92F7E0F7F21}"/>
              </a:ext>
            </a:extLst>
          </p:cNvPr>
          <p:cNvGrpSpPr/>
          <p:nvPr/>
        </p:nvGrpSpPr>
        <p:grpSpPr>
          <a:xfrm>
            <a:off x="5603955" y="5306496"/>
            <a:ext cx="971550" cy="485775"/>
            <a:chOff x="5759809" y="5448300"/>
            <a:chExt cx="971550" cy="485775"/>
          </a:xfrm>
        </p:grpSpPr>
        <p:sp>
          <p:nvSpPr>
            <p:cNvPr id="31" name="Rectangle: Rounded Corners 30">
              <a:extLst>
                <a:ext uri="{FF2B5EF4-FFF2-40B4-BE49-F238E27FC236}">
                  <a16:creationId xmlns:a16="http://schemas.microsoft.com/office/drawing/2014/main" id="{F6E979D4-74BB-4AD0-8F64-6C9017B87A89}"/>
                </a:ext>
              </a:extLst>
            </p:cNvPr>
            <p:cNvSpPr/>
            <p:nvPr/>
          </p:nvSpPr>
          <p:spPr bwMode="gray">
            <a:xfrm>
              <a:off x="5759809" y="5448300"/>
              <a:ext cx="971550" cy="485775"/>
            </a:xfrm>
            <a:prstGeom prst="roundRect">
              <a:avLst/>
            </a:prstGeom>
            <a:solidFill>
              <a:schemeClr val="accent2">
                <a:lumMod val="20000"/>
                <a:lumOff val="80000"/>
              </a:schemeClr>
            </a:solidFill>
            <a:ln w="28575" cap="flat" cmpd="sng" algn="ctr">
              <a:solidFill>
                <a:srgbClr val="0000C9"/>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
          <p:nvSpPr>
            <p:cNvPr id="32" name="TextBox 31">
              <a:extLst>
                <a:ext uri="{FF2B5EF4-FFF2-40B4-BE49-F238E27FC236}">
                  <a16:creationId xmlns:a16="http://schemas.microsoft.com/office/drawing/2014/main" id="{48264D84-2EBE-4ADC-A783-6F71EC4BB283}"/>
                </a:ext>
              </a:extLst>
            </p:cNvPr>
            <p:cNvSpPr txBox="1"/>
            <p:nvPr/>
          </p:nvSpPr>
          <p:spPr bwMode="gray">
            <a:xfrm>
              <a:off x="5947317" y="5506521"/>
              <a:ext cx="596535" cy="369332"/>
            </a:xfrm>
            <a:prstGeom prst="rect">
              <a:avLst/>
            </a:prstGeom>
            <a:noFill/>
          </p:spPr>
          <p:txBody>
            <a:bodyPr wrap="square">
              <a:spAutoFit/>
            </a:bodyPr>
            <a:lstStyle/>
            <a:p>
              <a:r>
                <a:rPr lang="en-US" dirty="0">
                  <a:solidFill>
                    <a:schemeClr val="accent1">
                      <a:lumMod val="75000"/>
                    </a:schemeClr>
                  </a:solidFill>
                  <a:latin typeface="Calibri (Body)"/>
                </a:rPr>
                <a:t>PPB</a:t>
              </a:r>
              <a:endParaRPr lang="en-US" dirty="0"/>
            </a:p>
          </p:txBody>
        </p:sp>
      </p:grpSp>
      <p:grpSp>
        <p:nvGrpSpPr>
          <p:cNvPr id="33" name="Group 32">
            <a:extLst>
              <a:ext uri="{FF2B5EF4-FFF2-40B4-BE49-F238E27FC236}">
                <a16:creationId xmlns:a16="http://schemas.microsoft.com/office/drawing/2014/main" id="{54D66846-9F42-439D-A5ED-25B6F784378B}"/>
              </a:ext>
            </a:extLst>
          </p:cNvPr>
          <p:cNvGrpSpPr/>
          <p:nvPr/>
        </p:nvGrpSpPr>
        <p:grpSpPr>
          <a:xfrm>
            <a:off x="5603955" y="5978676"/>
            <a:ext cx="971550" cy="485775"/>
            <a:chOff x="5759809" y="5448300"/>
            <a:chExt cx="971550" cy="485775"/>
          </a:xfrm>
        </p:grpSpPr>
        <p:sp>
          <p:nvSpPr>
            <p:cNvPr id="34" name="Rectangle: Rounded Corners 33">
              <a:extLst>
                <a:ext uri="{FF2B5EF4-FFF2-40B4-BE49-F238E27FC236}">
                  <a16:creationId xmlns:a16="http://schemas.microsoft.com/office/drawing/2014/main" id="{C8E3B50F-778A-4241-A5CC-AF5769B8E22C}"/>
                </a:ext>
              </a:extLst>
            </p:cNvPr>
            <p:cNvSpPr/>
            <p:nvPr/>
          </p:nvSpPr>
          <p:spPr bwMode="gray">
            <a:xfrm>
              <a:off x="5759809" y="5448300"/>
              <a:ext cx="971550" cy="485775"/>
            </a:xfrm>
            <a:prstGeom prst="roundRect">
              <a:avLst/>
            </a:prstGeom>
            <a:solidFill>
              <a:schemeClr val="accent2">
                <a:lumMod val="20000"/>
                <a:lumOff val="80000"/>
              </a:schemeClr>
            </a:solidFill>
            <a:ln w="28575" cap="flat" cmpd="sng" algn="ctr">
              <a:solidFill>
                <a:srgbClr val="0000C9"/>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
          <p:nvSpPr>
            <p:cNvPr id="35" name="TextBox 34">
              <a:extLst>
                <a:ext uri="{FF2B5EF4-FFF2-40B4-BE49-F238E27FC236}">
                  <a16:creationId xmlns:a16="http://schemas.microsoft.com/office/drawing/2014/main" id="{E4E0C159-8FA7-4E65-AD15-265D612C29BB}"/>
                </a:ext>
              </a:extLst>
            </p:cNvPr>
            <p:cNvSpPr txBox="1"/>
            <p:nvPr/>
          </p:nvSpPr>
          <p:spPr bwMode="gray">
            <a:xfrm>
              <a:off x="5947317" y="5506521"/>
              <a:ext cx="596535" cy="369332"/>
            </a:xfrm>
            <a:prstGeom prst="rect">
              <a:avLst/>
            </a:prstGeom>
            <a:noFill/>
          </p:spPr>
          <p:txBody>
            <a:bodyPr wrap="square">
              <a:spAutoFit/>
            </a:bodyPr>
            <a:lstStyle/>
            <a:p>
              <a:r>
                <a:rPr lang="en-US" dirty="0">
                  <a:solidFill>
                    <a:schemeClr val="accent1">
                      <a:lumMod val="75000"/>
                    </a:schemeClr>
                  </a:solidFill>
                  <a:latin typeface="Calibri (Body)"/>
                </a:rPr>
                <a:t>PPB</a:t>
              </a:r>
              <a:endParaRPr lang="en-US" dirty="0"/>
            </a:p>
          </p:txBody>
        </p:sp>
      </p:grpSp>
      <p:sp>
        <p:nvSpPr>
          <p:cNvPr id="36" name="TextBox 35">
            <a:extLst>
              <a:ext uri="{FF2B5EF4-FFF2-40B4-BE49-F238E27FC236}">
                <a16:creationId xmlns:a16="http://schemas.microsoft.com/office/drawing/2014/main" id="{1C06C403-07ED-4371-8AE1-EF579DAAF4EC}"/>
              </a:ext>
            </a:extLst>
          </p:cNvPr>
          <p:cNvSpPr txBox="1"/>
          <p:nvPr/>
        </p:nvSpPr>
        <p:spPr>
          <a:xfrm>
            <a:off x="4272769" y="4544857"/>
            <a:ext cx="617512" cy="307777"/>
          </a:xfrm>
          <a:prstGeom prst="rect">
            <a:avLst/>
          </a:prstGeom>
          <a:noFill/>
        </p:spPr>
        <p:txBody>
          <a:bodyPr vert="horz" wrap="square" rtlCol="0">
            <a:spAutoFit/>
          </a:bodyPr>
          <a:lstStyle/>
          <a:p>
            <a:r>
              <a:rPr lang="en-US" altLang="en-US" sz="1400" b="1" dirty="0">
                <a:latin typeface="Calibri" panose="020F0502020204030204" pitchFamily="34" charset="0"/>
                <a:cs typeface="Calibri" panose="020F0502020204030204" pitchFamily="34" charset="0"/>
              </a:rPr>
              <a:t>1 TPP</a:t>
            </a:r>
          </a:p>
        </p:txBody>
      </p:sp>
      <p:sp>
        <p:nvSpPr>
          <p:cNvPr id="37" name="TextBox 36">
            <a:extLst>
              <a:ext uri="{FF2B5EF4-FFF2-40B4-BE49-F238E27FC236}">
                <a16:creationId xmlns:a16="http://schemas.microsoft.com/office/drawing/2014/main" id="{A7D0DE19-EBEE-4093-8281-635A833A7032}"/>
              </a:ext>
            </a:extLst>
          </p:cNvPr>
          <p:cNvSpPr txBox="1"/>
          <p:nvPr/>
        </p:nvSpPr>
        <p:spPr>
          <a:xfrm>
            <a:off x="5612284" y="4307453"/>
            <a:ext cx="1012389" cy="307777"/>
          </a:xfrm>
          <a:prstGeom prst="rect">
            <a:avLst/>
          </a:prstGeom>
          <a:noFill/>
        </p:spPr>
        <p:txBody>
          <a:bodyPr vert="horz" wrap="square" rtlCol="0">
            <a:spAutoFit/>
          </a:bodyPr>
          <a:lstStyle/>
          <a:p>
            <a:r>
              <a:rPr lang="en-US" altLang="en-US" sz="1400" b="1" dirty="0">
                <a:latin typeface="Calibri" panose="020F0502020204030204" pitchFamily="34" charset="0"/>
                <a:cs typeface="Calibri" panose="020F0502020204030204" pitchFamily="34" charset="0"/>
              </a:rPr>
              <a:t>Many PPBs</a:t>
            </a:r>
          </a:p>
        </p:txBody>
      </p:sp>
      <p:sp>
        <p:nvSpPr>
          <p:cNvPr id="38" name="Right Brace 37">
            <a:extLst>
              <a:ext uri="{FF2B5EF4-FFF2-40B4-BE49-F238E27FC236}">
                <a16:creationId xmlns:a16="http://schemas.microsoft.com/office/drawing/2014/main" id="{832877B4-CC6C-439A-8097-8A0863CD5213}"/>
              </a:ext>
            </a:extLst>
          </p:cNvPr>
          <p:cNvSpPr/>
          <p:nvPr/>
        </p:nvSpPr>
        <p:spPr bwMode="gray">
          <a:xfrm flipH="1">
            <a:off x="5134506" y="4634316"/>
            <a:ext cx="384024" cy="1830134"/>
          </a:xfrm>
          <a:prstGeom prst="rightBrace">
            <a:avLst>
              <a:gd name="adj1" fmla="val 8333"/>
              <a:gd name="adj2" fmla="val 29458"/>
            </a:avLst>
          </a:prstGeom>
          <a:noFill/>
          <a:ln w="19050" cap="rnd">
            <a:solidFill>
              <a:srgbClr val="FF0000"/>
            </a:solidFill>
            <a:prstDash val="solid"/>
            <a:round/>
            <a:headEnd/>
            <a:tailEnd/>
          </a:ln>
          <a:effectLst/>
        </p:spPr>
        <p:txBody>
          <a:bodyPr rtlCol="0" anchor="ctr"/>
          <a:lstStyle/>
          <a:p>
            <a:pPr algn="ctr"/>
            <a:endParaRPr lang="en-US" dirty="0"/>
          </a:p>
        </p:txBody>
      </p:sp>
      <p:sp>
        <p:nvSpPr>
          <p:cNvPr id="25" name="TextBox 24">
            <a:extLst>
              <a:ext uri="{FF2B5EF4-FFF2-40B4-BE49-F238E27FC236}">
                <a16:creationId xmlns:a16="http://schemas.microsoft.com/office/drawing/2014/main" id="{83B45136-E31E-D2BC-F780-8E0DBC186B65}"/>
              </a:ext>
            </a:extLst>
          </p:cNvPr>
          <p:cNvSpPr txBox="1"/>
          <p:nvPr/>
        </p:nvSpPr>
        <p:spPr>
          <a:xfrm>
            <a:off x="252492" y="504952"/>
            <a:ext cx="9527233" cy="707886"/>
          </a:xfrm>
          <a:prstGeom prst="rect">
            <a:avLst/>
          </a:prstGeom>
          <a:noFill/>
        </p:spPr>
        <p:txBody>
          <a:bodyPr vert="horz" wrap="square" rtlCol="0">
            <a:spAutoFit/>
          </a:bodyPr>
          <a:lstStyle/>
          <a:p>
            <a:r>
              <a:rPr lang="en-US" sz="2000" b="1" dirty="0">
                <a:solidFill>
                  <a:schemeClr val="accent1">
                    <a:lumMod val="75000"/>
                  </a:schemeClr>
                </a:solidFill>
              </a:rPr>
              <a:t>1. </a:t>
            </a:r>
            <a:r>
              <a:rPr lang="en-US" altLang="en-US" sz="2000" b="1" dirty="0">
                <a:solidFill>
                  <a:schemeClr val="accent1">
                    <a:lumMod val="75000"/>
                  </a:schemeClr>
                </a:solidFill>
              </a:rPr>
              <a:t>Creating Biosensor Requests from Purification Batch Compendia (PPBs)</a:t>
            </a:r>
          </a:p>
          <a:p>
            <a:endParaRPr lang="en-US" sz="2000" b="1" dirty="0">
              <a:solidFill>
                <a:schemeClr val="accent1">
                  <a:lumMod val="75000"/>
                </a:schemeClr>
              </a:solidFill>
            </a:endParaRPr>
          </a:p>
        </p:txBody>
      </p:sp>
    </p:spTree>
    <p:extLst>
      <p:ext uri="{BB962C8B-B14F-4D97-AF65-F5344CB8AC3E}">
        <p14:creationId xmlns:p14="http://schemas.microsoft.com/office/powerpoint/2010/main" val="232053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37CBD632-5AC7-4CB7-BB8D-37ED4E64B449}"/>
              </a:ext>
            </a:extLst>
          </p:cNvPr>
          <p:cNvCxnSpPr>
            <a:cxnSpLocks/>
          </p:cNvCxnSpPr>
          <p:nvPr/>
        </p:nvCxnSpPr>
        <p:spPr>
          <a:xfrm>
            <a:off x="3344391" y="3829746"/>
            <a:ext cx="25459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42BB770-DCE2-4303-9908-0258515E3313}"/>
              </a:ext>
            </a:extLst>
          </p:cNvPr>
          <p:cNvPicPr>
            <a:picLocks noChangeAspect="1"/>
          </p:cNvPicPr>
          <p:nvPr/>
        </p:nvPicPr>
        <p:blipFill>
          <a:blip r:embed="rId3"/>
          <a:stretch>
            <a:fillRect/>
          </a:stretch>
        </p:blipFill>
        <p:spPr>
          <a:xfrm>
            <a:off x="455613" y="4795082"/>
            <a:ext cx="5739810" cy="1340323"/>
          </a:xfrm>
          <a:prstGeom prst="rect">
            <a:avLst/>
          </a:prstGeom>
        </p:spPr>
      </p:pic>
      <p:pic>
        <p:nvPicPr>
          <p:cNvPr id="7" name="Picture 6">
            <a:extLst>
              <a:ext uri="{FF2B5EF4-FFF2-40B4-BE49-F238E27FC236}">
                <a16:creationId xmlns:a16="http://schemas.microsoft.com/office/drawing/2014/main" id="{7CFC7973-1C5E-4AE9-8BA1-62F864BA0BE3}"/>
              </a:ext>
            </a:extLst>
          </p:cNvPr>
          <p:cNvPicPr>
            <a:picLocks noChangeAspect="1"/>
          </p:cNvPicPr>
          <p:nvPr/>
        </p:nvPicPr>
        <p:blipFill>
          <a:blip r:embed="rId4"/>
          <a:stretch>
            <a:fillRect/>
          </a:stretch>
        </p:blipFill>
        <p:spPr>
          <a:xfrm>
            <a:off x="455613" y="3288333"/>
            <a:ext cx="5739810" cy="1431880"/>
          </a:xfrm>
          <a:prstGeom prst="rect">
            <a:avLst/>
          </a:prstGeom>
        </p:spPr>
      </p:pic>
      <p:sp>
        <p:nvSpPr>
          <p:cNvPr id="12" name="TextBox 11">
            <a:extLst>
              <a:ext uri="{FF2B5EF4-FFF2-40B4-BE49-F238E27FC236}">
                <a16:creationId xmlns:a16="http://schemas.microsoft.com/office/drawing/2014/main" id="{13D70A57-DC23-4DF0-823D-7D41BCF72568}"/>
              </a:ext>
            </a:extLst>
          </p:cNvPr>
          <p:cNvSpPr txBox="1"/>
          <p:nvPr/>
        </p:nvSpPr>
        <p:spPr>
          <a:xfrm>
            <a:off x="252493" y="504952"/>
            <a:ext cx="9270920" cy="400110"/>
          </a:xfrm>
          <a:prstGeom prst="rect">
            <a:avLst/>
          </a:prstGeom>
          <a:noFill/>
        </p:spPr>
        <p:txBody>
          <a:bodyPr vert="horz" wrap="square" rtlCol="0">
            <a:spAutoFit/>
          </a:bodyPr>
          <a:lstStyle/>
          <a:p>
            <a:r>
              <a:rPr lang="en-US" altLang="en-US" sz="2000" b="1" dirty="0">
                <a:solidFill>
                  <a:schemeClr val="accent1">
                    <a:lumMod val="75000"/>
                  </a:schemeClr>
                </a:solidFill>
              </a:rPr>
              <a:t>2. Creating Biosensor Requests from HTP </a:t>
            </a:r>
            <a:r>
              <a:rPr lang="en-US" sz="2000" b="1" dirty="0">
                <a:solidFill>
                  <a:schemeClr val="accent1">
                    <a:lumMod val="75000"/>
                  </a:schemeClr>
                </a:solidFill>
              </a:rPr>
              <a:t>Protein Production Request Sets</a:t>
            </a:r>
            <a:endParaRPr lang="en-US" altLang="en-US" sz="2000" b="1" dirty="0">
              <a:solidFill>
                <a:schemeClr val="accent1">
                  <a:lumMod val="75000"/>
                </a:schemeClr>
              </a:solidFill>
            </a:endParaRPr>
          </a:p>
        </p:txBody>
      </p:sp>
      <p:sp>
        <p:nvSpPr>
          <p:cNvPr id="13" name="TextBox 12">
            <a:extLst>
              <a:ext uri="{FF2B5EF4-FFF2-40B4-BE49-F238E27FC236}">
                <a16:creationId xmlns:a16="http://schemas.microsoft.com/office/drawing/2014/main" id="{90CD089F-E6D9-4F3E-811A-4C66CAA7BFFC}"/>
              </a:ext>
            </a:extLst>
          </p:cNvPr>
          <p:cNvSpPr txBox="1"/>
          <p:nvPr/>
        </p:nvSpPr>
        <p:spPr>
          <a:xfrm>
            <a:off x="354602" y="1089063"/>
            <a:ext cx="3565645" cy="423449"/>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Select HTP Request Sets within GDBxT</a:t>
            </a:r>
          </a:p>
        </p:txBody>
      </p:sp>
      <p:pic>
        <p:nvPicPr>
          <p:cNvPr id="9" name="Picture 8">
            <a:extLst>
              <a:ext uri="{FF2B5EF4-FFF2-40B4-BE49-F238E27FC236}">
                <a16:creationId xmlns:a16="http://schemas.microsoft.com/office/drawing/2014/main" id="{1A766A12-F33F-4AA7-B199-1DE7D449E262}"/>
              </a:ext>
            </a:extLst>
          </p:cNvPr>
          <p:cNvPicPr>
            <a:picLocks noChangeAspect="1"/>
          </p:cNvPicPr>
          <p:nvPr/>
        </p:nvPicPr>
        <p:blipFill>
          <a:blip r:embed="rId5"/>
          <a:stretch>
            <a:fillRect/>
          </a:stretch>
        </p:blipFill>
        <p:spPr>
          <a:xfrm>
            <a:off x="455613" y="1608243"/>
            <a:ext cx="2057687" cy="1133633"/>
          </a:xfrm>
          <a:prstGeom prst="rect">
            <a:avLst/>
          </a:prstGeom>
        </p:spPr>
      </p:pic>
      <p:sp>
        <p:nvSpPr>
          <p:cNvPr id="17" name="TextBox 16">
            <a:extLst>
              <a:ext uri="{FF2B5EF4-FFF2-40B4-BE49-F238E27FC236}">
                <a16:creationId xmlns:a16="http://schemas.microsoft.com/office/drawing/2014/main" id="{BBE4BF9A-7AF6-4CD2-922F-D7C85A64E8FC}"/>
              </a:ext>
            </a:extLst>
          </p:cNvPr>
          <p:cNvSpPr txBox="1"/>
          <p:nvPr/>
        </p:nvSpPr>
        <p:spPr>
          <a:xfrm>
            <a:off x="385145" y="2787674"/>
            <a:ext cx="3213845" cy="423449"/>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Select the HTP Request Set Name</a:t>
            </a:r>
          </a:p>
        </p:txBody>
      </p:sp>
      <p:cxnSp>
        <p:nvCxnSpPr>
          <p:cNvPr id="10" name="Straight Arrow Connector 9">
            <a:extLst>
              <a:ext uri="{FF2B5EF4-FFF2-40B4-BE49-F238E27FC236}">
                <a16:creationId xmlns:a16="http://schemas.microsoft.com/office/drawing/2014/main" id="{A318E793-8A28-41FA-B7CF-0E3236E0D6DE}"/>
              </a:ext>
            </a:extLst>
          </p:cNvPr>
          <p:cNvCxnSpPr>
            <a:cxnSpLocks/>
          </p:cNvCxnSpPr>
          <p:nvPr/>
        </p:nvCxnSpPr>
        <p:spPr>
          <a:xfrm flipH="1">
            <a:off x="2548388" y="2120446"/>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3C1E82D-E3B1-4845-B4E3-073436A56902}"/>
              </a:ext>
            </a:extLst>
          </p:cNvPr>
          <p:cNvCxnSpPr>
            <a:cxnSpLocks/>
          </p:cNvCxnSpPr>
          <p:nvPr/>
        </p:nvCxnSpPr>
        <p:spPr>
          <a:xfrm rot="5400000" flipV="1">
            <a:off x="546758" y="5147000"/>
            <a:ext cx="193003" cy="1687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29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37CBD632-5AC7-4CB7-BB8D-37ED4E64B449}"/>
              </a:ext>
            </a:extLst>
          </p:cNvPr>
          <p:cNvCxnSpPr>
            <a:cxnSpLocks/>
          </p:cNvCxnSpPr>
          <p:nvPr/>
        </p:nvCxnSpPr>
        <p:spPr>
          <a:xfrm>
            <a:off x="3243380" y="3473616"/>
            <a:ext cx="25459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F1675BB-EE3C-42DF-AFF5-D3B00B7A67D8}"/>
              </a:ext>
            </a:extLst>
          </p:cNvPr>
          <p:cNvPicPr>
            <a:picLocks noChangeAspect="1"/>
          </p:cNvPicPr>
          <p:nvPr/>
        </p:nvPicPr>
        <p:blipFill>
          <a:blip r:embed="rId3"/>
          <a:stretch>
            <a:fillRect/>
          </a:stretch>
        </p:blipFill>
        <p:spPr>
          <a:xfrm>
            <a:off x="455613" y="1734733"/>
            <a:ext cx="8707065" cy="2048161"/>
          </a:xfrm>
          <a:prstGeom prst="rect">
            <a:avLst/>
          </a:prstGeom>
        </p:spPr>
      </p:pic>
      <p:pic>
        <p:nvPicPr>
          <p:cNvPr id="9" name="Picture 8">
            <a:extLst>
              <a:ext uri="{FF2B5EF4-FFF2-40B4-BE49-F238E27FC236}">
                <a16:creationId xmlns:a16="http://schemas.microsoft.com/office/drawing/2014/main" id="{EB3439EC-27AE-48B3-8238-98C914075971}"/>
              </a:ext>
            </a:extLst>
          </p:cNvPr>
          <p:cNvPicPr>
            <a:picLocks noChangeAspect="1"/>
          </p:cNvPicPr>
          <p:nvPr/>
        </p:nvPicPr>
        <p:blipFill>
          <a:blip r:embed="rId4"/>
          <a:stretch>
            <a:fillRect/>
          </a:stretch>
        </p:blipFill>
        <p:spPr>
          <a:xfrm>
            <a:off x="401619" y="4506107"/>
            <a:ext cx="8707065" cy="485843"/>
          </a:xfrm>
          <a:prstGeom prst="rect">
            <a:avLst/>
          </a:prstGeom>
        </p:spPr>
      </p:pic>
      <p:sp>
        <p:nvSpPr>
          <p:cNvPr id="15" name="TextBox 14">
            <a:extLst>
              <a:ext uri="{FF2B5EF4-FFF2-40B4-BE49-F238E27FC236}">
                <a16:creationId xmlns:a16="http://schemas.microsoft.com/office/drawing/2014/main" id="{321DB702-F1C3-4423-9638-279C2BBACDD5}"/>
              </a:ext>
            </a:extLst>
          </p:cNvPr>
          <p:cNvSpPr txBox="1"/>
          <p:nvPr/>
        </p:nvSpPr>
        <p:spPr>
          <a:xfrm>
            <a:off x="354602" y="1089063"/>
            <a:ext cx="9548815" cy="423449"/>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Select All TPPs under Protein Purification Batches Section (usually found near the bottom of the RS page)</a:t>
            </a:r>
          </a:p>
        </p:txBody>
      </p:sp>
      <p:sp>
        <p:nvSpPr>
          <p:cNvPr id="17" name="TextBox 16">
            <a:extLst>
              <a:ext uri="{FF2B5EF4-FFF2-40B4-BE49-F238E27FC236}">
                <a16:creationId xmlns:a16="http://schemas.microsoft.com/office/drawing/2014/main" id="{5A9DD424-063B-4A6B-919F-A855C1B88F38}"/>
              </a:ext>
            </a:extLst>
          </p:cNvPr>
          <p:cNvSpPr txBox="1"/>
          <p:nvPr/>
        </p:nvSpPr>
        <p:spPr>
          <a:xfrm>
            <a:off x="401619" y="4056039"/>
            <a:ext cx="4256309" cy="423449"/>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Select the ‘Request Biosensor Analysis’ Button</a:t>
            </a:r>
          </a:p>
        </p:txBody>
      </p:sp>
      <p:cxnSp>
        <p:nvCxnSpPr>
          <p:cNvPr id="8" name="Straight Arrow Connector 7">
            <a:extLst>
              <a:ext uri="{FF2B5EF4-FFF2-40B4-BE49-F238E27FC236}">
                <a16:creationId xmlns:a16="http://schemas.microsoft.com/office/drawing/2014/main" id="{D2A4BDAD-30FF-45A4-8117-5F2761C95F8B}"/>
              </a:ext>
            </a:extLst>
          </p:cNvPr>
          <p:cNvCxnSpPr>
            <a:cxnSpLocks/>
          </p:cNvCxnSpPr>
          <p:nvPr/>
        </p:nvCxnSpPr>
        <p:spPr>
          <a:xfrm flipV="1">
            <a:off x="115308" y="1927735"/>
            <a:ext cx="478588"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23C0E6-13B2-41AC-A8CB-B7EEBCBD4F1A}"/>
              </a:ext>
            </a:extLst>
          </p:cNvPr>
          <p:cNvCxnSpPr>
            <a:cxnSpLocks/>
          </p:cNvCxnSpPr>
          <p:nvPr/>
        </p:nvCxnSpPr>
        <p:spPr>
          <a:xfrm flipH="1">
            <a:off x="9162678" y="4756645"/>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DF3083C-9A70-1904-304D-8E575AD11724}"/>
              </a:ext>
            </a:extLst>
          </p:cNvPr>
          <p:cNvSpPr txBox="1"/>
          <p:nvPr/>
        </p:nvSpPr>
        <p:spPr>
          <a:xfrm>
            <a:off x="252493" y="504952"/>
            <a:ext cx="9270920" cy="400110"/>
          </a:xfrm>
          <a:prstGeom prst="rect">
            <a:avLst/>
          </a:prstGeom>
          <a:noFill/>
        </p:spPr>
        <p:txBody>
          <a:bodyPr vert="horz" wrap="square" rtlCol="0">
            <a:spAutoFit/>
          </a:bodyPr>
          <a:lstStyle/>
          <a:p>
            <a:r>
              <a:rPr lang="en-US" altLang="en-US" sz="2000" b="1" dirty="0">
                <a:solidFill>
                  <a:schemeClr val="accent1">
                    <a:lumMod val="75000"/>
                  </a:schemeClr>
                </a:solidFill>
              </a:rPr>
              <a:t>2. Creating Biosensor Requests from HTP </a:t>
            </a:r>
            <a:r>
              <a:rPr lang="en-US" sz="2000" b="1" dirty="0">
                <a:solidFill>
                  <a:schemeClr val="accent1">
                    <a:lumMod val="75000"/>
                  </a:schemeClr>
                </a:solidFill>
              </a:rPr>
              <a:t>Protein Production Request Sets</a:t>
            </a:r>
            <a:endParaRPr lang="en-US" altLang="en-US" sz="2000" b="1" dirty="0">
              <a:solidFill>
                <a:schemeClr val="accent1">
                  <a:lumMod val="75000"/>
                </a:schemeClr>
              </a:solidFill>
            </a:endParaRPr>
          </a:p>
        </p:txBody>
      </p:sp>
      <p:cxnSp>
        <p:nvCxnSpPr>
          <p:cNvPr id="3" name="Straight Arrow Connector 2">
            <a:extLst>
              <a:ext uri="{FF2B5EF4-FFF2-40B4-BE49-F238E27FC236}">
                <a16:creationId xmlns:a16="http://schemas.microsoft.com/office/drawing/2014/main" id="{D07AD175-C4D6-1ABE-EF09-32222DF7017F}"/>
              </a:ext>
            </a:extLst>
          </p:cNvPr>
          <p:cNvCxnSpPr>
            <a:cxnSpLocks/>
          </p:cNvCxnSpPr>
          <p:nvPr/>
        </p:nvCxnSpPr>
        <p:spPr>
          <a:xfrm>
            <a:off x="313590" y="2310308"/>
            <a:ext cx="385512" cy="1192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CAE7C0-42CC-F60D-3B59-6443E96FE4E0}"/>
              </a:ext>
            </a:extLst>
          </p:cNvPr>
          <p:cNvSpPr txBox="1"/>
          <p:nvPr/>
        </p:nvSpPr>
        <p:spPr>
          <a:xfrm>
            <a:off x="7142996" y="4980902"/>
            <a:ext cx="4644210" cy="1162113"/>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Most HTP request sets tend to have a 1:1 relationship between TPP and PPB-ID you will not need to manually select the PPB</a:t>
            </a:r>
          </a:p>
        </p:txBody>
      </p:sp>
    </p:spTree>
    <p:extLst>
      <p:ext uri="{BB962C8B-B14F-4D97-AF65-F5344CB8AC3E}">
        <p14:creationId xmlns:p14="http://schemas.microsoft.com/office/powerpoint/2010/main" val="1533547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Box 237">
            <a:extLst>
              <a:ext uri="{FF2B5EF4-FFF2-40B4-BE49-F238E27FC236}">
                <a16:creationId xmlns:a16="http://schemas.microsoft.com/office/drawing/2014/main" id="{4C30A3F4-7A93-46FE-9283-BA6BF02494B6}"/>
              </a:ext>
            </a:extLst>
          </p:cNvPr>
          <p:cNvSpPr txBox="1"/>
          <p:nvPr/>
        </p:nvSpPr>
        <p:spPr>
          <a:xfrm>
            <a:off x="252492" y="504952"/>
            <a:ext cx="7515553" cy="400110"/>
          </a:xfrm>
          <a:prstGeom prst="rect">
            <a:avLst/>
          </a:prstGeom>
          <a:noFill/>
        </p:spPr>
        <p:txBody>
          <a:bodyPr vert="horz" wrap="square" rtlCol="0">
            <a:spAutoFit/>
          </a:bodyPr>
          <a:lstStyle/>
          <a:p>
            <a:r>
              <a:rPr lang="en-US" altLang="en-US" sz="2000" b="1" dirty="0">
                <a:solidFill>
                  <a:schemeClr val="accent1">
                    <a:lumMod val="75000"/>
                  </a:schemeClr>
                </a:solidFill>
              </a:rPr>
              <a:t>3. Creating Biosensor Requests from Target Products (TP)</a:t>
            </a:r>
          </a:p>
        </p:txBody>
      </p:sp>
      <p:sp>
        <p:nvSpPr>
          <p:cNvPr id="2" name="Rectangle 6">
            <a:extLst>
              <a:ext uri="{FF2B5EF4-FFF2-40B4-BE49-F238E27FC236}">
                <a16:creationId xmlns:a16="http://schemas.microsoft.com/office/drawing/2014/main" id="{014DA1A2-FABE-4267-A634-BC820F44D9B6}"/>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2" name="Picture 11">
            <a:extLst>
              <a:ext uri="{FF2B5EF4-FFF2-40B4-BE49-F238E27FC236}">
                <a16:creationId xmlns:a16="http://schemas.microsoft.com/office/drawing/2014/main" id="{E960F5CB-435D-499E-BEEB-DA659A0C993B}"/>
              </a:ext>
            </a:extLst>
          </p:cNvPr>
          <p:cNvPicPr>
            <a:picLocks noChangeAspect="1"/>
          </p:cNvPicPr>
          <p:nvPr/>
        </p:nvPicPr>
        <p:blipFill>
          <a:blip r:embed="rId3"/>
          <a:stretch>
            <a:fillRect/>
          </a:stretch>
        </p:blipFill>
        <p:spPr>
          <a:xfrm>
            <a:off x="354602" y="1615772"/>
            <a:ext cx="8014085" cy="1507514"/>
          </a:xfrm>
          <a:prstGeom prst="rect">
            <a:avLst/>
          </a:prstGeom>
        </p:spPr>
      </p:pic>
      <p:pic>
        <p:nvPicPr>
          <p:cNvPr id="13" name="Picture 12">
            <a:extLst>
              <a:ext uri="{FF2B5EF4-FFF2-40B4-BE49-F238E27FC236}">
                <a16:creationId xmlns:a16="http://schemas.microsoft.com/office/drawing/2014/main" id="{1A308478-1E4F-4DCF-90CC-314D52504071}"/>
              </a:ext>
            </a:extLst>
          </p:cNvPr>
          <p:cNvPicPr>
            <a:picLocks noChangeAspect="1"/>
          </p:cNvPicPr>
          <p:nvPr/>
        </p:nvPicPr>
        <p:blipFill>
          <a:blip r:embed="rId4"/>
          <a:stretch>
            <a:fillRect/>
          </a:stretch>
        </p:blipFill>
        <p:spPr>
          <a:xfrm>
            <a:off x="354602" y="3968038"/>
            <a:ext cx="8116433" cy="2057687"/>
          </a:xfrm>
          <a:prstGeom prst="rect">
            <a:avLst/>
          </a:prstGeom>
        </p:spPr>
      </p:pic>
      <p:cxnSp>
        <p:nvCxnSpPr>
          <p:cNvPr id="14" name="Straight Arrow Connector 13">
            <a:extLst>
              <a:ext uri="{FF2B5EF4-FFF2-40B4-BE49-F238E27FC236}">
                <a16:creationId xmlns:a16="http://schemas.microsoft.com/office/drawing/2014/main" id="{D80982A6-0303-400F-9F00-160E8ECDFDCF}"/>
              </a:ext>
            </a:extLst>
          </p:cNvPr>
          <p:cNvCxnSpPr>
            <a:cxnSpLocks/>
          </p:cNvCxnSpPr>
          <p:nvPr/>
        </p:nvCxnSpPr>
        <p:spPr>
          <a:xfrm flipH="1">
            <a:off x="5685763" y="1834293"/>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83F59AF-EC1F-4F3F-8079-9EF21771F5F4}"/>
              </a:ext>
            </a:extLst>
          </p:cNvPr>
          <p:cNvCxnSpPr>
            <a:cxnSpLocks/>
          </p:cNvCxnSpPr>
          <p:nvPr/>
        </p:nvCxnSpPr>
        <p:spPr>
          <a:xfrm>
            <a:off x="184396" y="4584925"/>
            <a:ext cx="315150" cy="2708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579CA8-43B2-4EE8-BA9F-5CE55C763C4F}"/>
              </a:ext>
            </a:extLst>
          </p:cNvPr>
          <p:cNvCxnSpPr>
            <a:cxnSpLocks/>
          </p:cNvCxnSpPr>
          <p:nvPr/>
        </p:nvCxnSpPr>
        <p:spPr>
          <a:xfrm flipH="1">
            <a:off x="1739494" y="5734699"/>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3B4CC10-385D-47EE-9942-146453C19EB7}"/>
              </a:ext>
            </a:extLst>
          </p:cNvPr>
          <p:cNvSpPr txBox="1"/>
          <p:nvPr/>
        </p:nvSpPr>
        <p:spPr>
          <a:xfrm>
            <a:off x="354602" y="1176615"/>
            <a:ext cx="4703173" cy="338554"/>
          </a:xfrm>
          <a:prstGeom prst="rect">
            <a:avLst/>
          </a:prstGeom>
          <a:noFill/>
        </p:spPr>
        <p:txBody>
          <a:bodyPr vert="horz" wrap="square" rtlCol="0">
            <a:spAutoFit/>
          </a:bodyPr>
          <a:lstStyle/>
          <a:p>
            <a:r>
              <a:rPr lang="en-US" altLang="en-US" sz="1600" b="1" dirty="0">
                <a:solidFill>
                  <a:schemeClr val="accent1">
                    <a:lumMod val="75000"/>
                  </a:schemeClr>
                </a:solidFill>
                <a:latin typeface="Calibri (Body)"/>
              </a:rPr>
              <a:t>Genedata Biologics Home Page Search for the Project</a:t>
            </a:r>
          </a:p>
        </p:txBody>
      </p:sp>
      <p:sp>
        <p:nvSpPr>
          <p:cNvPr id="18" name="TextBox 17">
            <a:extLst>
              <a:ext uri="{FF2B5EF4-FFF2-40B4-BE49-F238E27FC236}">
                <a16:creationId xmlns:a16="http://schemas.microsoft.com/office/drawing/2014/main" id="{250D2E47-E488-460A-A818-C69F3EB5F480}"/>
              </a:ext>
            </a:extLst>
          </p:cNvPr>
          <p:cNvSpPr txBox="1"/>
          <p:nvPr/>
        </p:nvSpPr>
        <p:spPr>
          <a:xfrm>
            <a:off x="354602" y="3592722"/>
            <a:ext cx="3622359" cy="338554"/>
          </a:xfrm>
          <a:prstGeom prst="rect">
            <a:avLst/>
          </a:prstGeom>
          <a:noFill/>
        </p:spPr>
        <p:txBody>
          <a:bodyPr vert="horz" wrap="square" rtlCol="0">
            <a:spAutoFit/>
          </a:bodyPr>
          <a:lstStyle/>
          <a:p>
            <a:r>
              <a:rPr lang="en-US" altLang="en-US" sz="1600" b="1" dirty="0">
                <a:solidFill>
                  <a:schemeClr val="accent1">
                    <a:lumMod val="75000"/>
                  </a:schemeClr>
                </a:solidFill>
                <a:latin typeface="Calibri (Body)"/>
              </a:rPr>
              <a:t>Select the Genedata Project Name</a:t>
            </a:r>
          </a:p>
        </p:txBody>
      </p:sp>
      <p:cxnSp>
        <p:nvCxnSpPr>
          <p:cNvPr id="11" name="Straight Arrow Connector 10">
            <a:extLst>
              <a:ext uri="{FF2B5EF4-FFF2-40B4-BE49-F238E27FC236}">
                <a16:creationId xmlns:a16="http://schemas.microsoft.com/office/drawing/2014/main" id="{78DAFCEC-F019-4959-880A-FEBB92FF258E}"/>
              </a:ext>
            </a:extLst>
          </p:cNvPr>
          <p:cNvCxnSpPr>
            <a:cxnSpLocks/>
          </p:cNvCxnSpPr>
          <p:nvPr/>
        </p:nvCxnSpPr>
        <p:spPr>
          <a:xfrm flipH="1">
            <a:off x="896112" y="2990518"/>
            <a:ext cx="766433"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69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F4070D-CBB2-49A7-A8E2-DA675844CE62}"/>
              </a:ext>
            </a:extLst>
          </p:cNvPr>
          <p:cNvPicPr>
            <a:picLocks noChangeAspect="1"/>
          </p:cNvPicPr>
          <p:nvPr/>
        </p:nvPicPr>
        <p:blipFill>
          <a:blip r:embed="rId3"/>
          <a:stretch>
            <a:fillRect/>
          </a:stretch>
        </p:blipFill>
        <p:spPr>
          <a:xfrm>
            <a:off x="378955" y="1652264"/>
            <a:ext cx="8854079" cy="4100836"/>
          </a:xfrm>
          <a:prstGeom prst="rect">
            <a:avLst/>
          </a:prstGeom>
        </p:spPr>
      </p:pic>
      <p:sp>
        <p:nvSpPr>
          <p:cNvPr id="238" name="TextBox 237">
            <a:extLst>
              <a:ext uri="{FF2B5EF4-FFF2-40B4-BE49-F238E27FC236}">
                <a16:creationId xmlns:a16="http://schemas.microsoft.com/office/drawing/2014/main" id="{4C30A3F4-7A93-46FE-9283-BA6BF02494B6}"/>
              </a:ext>
            </a:extLst>
          </p:cNvPr>
          <p:cNvSpPr txBox="1"/>
          <p:nvPr/>
        </p:nvSpPr>
        <p:spPr>
          <a:xfrm>
            <a:off x="378955" y="1185956"/>
            <a:ext cx="3619117" cy="338554"/>
          </a:xfrm>
          <a:prstGeom prst="rect">
            <a:avLst/>
          </a:prstGeom>
          <a:noFill/>
        </p:spPr>
        <p:txBody>
          <a:bodyPr vert="horz" wrap="square" rtlCol="0">
            <a:spAutoFit/>
          </a:bodyPr>
          <a:lstStyle/>
          <a:p>
            <a:r>
              <a:rPr lang="en-US" altLang="en-US" sz="1600" b="1" dirty="0">
                <a:solidFill>
                  <a:schemeClr val="accent1">
                    <a:lumMod val="75000"/>
                  </a:schemeClr>
                </a:solidFill>
                <a:latin typeface="Calibri (Body)"/>
              </a:rPr>
              <a:t>Select the Target Products Filter Icon</a:t>
            </a:r>
          </a:p>
        </p:txBody>
      </p:sp>
      <p:cxnSp>
        <p:nvCxnSpPr>
          <p:cNvPr id="7" name="Straight Arrow Connector 6">
            <a:extLst>
              <a:ext uri="{FF2B5EF4-FFF2-40B4-BE49-F238E27FC236}">
                <a16:creationId xmlns:a16="http://schemas.microsoft.com/office/drawing/2014/main" id="{AE2D297F-519A-4E5A-AEB1-49AE70FD57B8}"/>
              </a:ext>
            </a:extLst>
          </p:cNvPr>
          <p:cNvCxnSpPr>
            <a:cxnSpLocks/>
          </p:cNvCxnSpPr>
          <p:nvPr/>
        </p:nvCxnSpPr>
        <p:spPr>
          <a:xfrm rot="10800000">
            <a:off x="8541513" y="2255430"/>
            <a:ext cx="315150" cy="2708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E6E2CAA-3396-4A06-A85A-0ECE588D4F94}"/>
              </a:ext>
            </a:extLst>
          </p:cNvPr>
          <p:cNvCxnSpPr>
            <a:cxnSpLocks/>
          </p:cNvCxnSpPr>
          <p:nvPr/>
        </p:nvCxnSpPr>
        <p:spPr>
          <a:xfrm flipH="1">
            <a:off x="905348" y="1909863"/>
            <a:ext cx="1068307" cy="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FFECB38-95CD-5319-AD6A-64E930385A13}"/>
              </a:ext>
            </a:extLst>
          </p:cNvPr>
          <p:cNvSpPr txBox="1"/>
          <p:nvPr/>
        </p:nvSpPr>
        <p:spPr>
          <a:xfrm>
            <a:off x="252492" y="504952"/>
            <a:ext cx="7515553" cy="400110"/>
          </a:xfrm>
          <a:prstGeom prst="rect">
            <a:avLst/>
          </a:prstGeom>
          <a:noFill/>
        </p:spPr>
        <p:txBody>
          <a:bodyPr vert="horz" wrap="square" rtlCol="0">
            <a:spAutoFit/>
          </a:bodyPr>
          <a:lstStyle/>
          <a:p>
            <a:r>
              <a:rPr lang="en-US" altLang="en-US" sz="2000" b="1" dirty="0">
                <a:solidFill>
                  <a:schemeClr val="accent1">
                    <a:lumMod val="75000"/>
                  </a:schemeClr>
                </a:solidFill>
              </a:rPr>
              <a:t>3. Creating Biosensor Requests from Target Products (TP)</a:t>
            </a:r>
          </a:p>
        </p:txBody>
      </p:sp>
    </p:spTree>
    <p:extLst>
      <p:ext uri="{BB962C8B-B14F-4D97-AF65-F5344CB8AC3E}">
        <p14:creationId xmlns:p14="http://schemas.microsoft.com/office/powerpoint/2010/main" val="86601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0FBBA8-AEED-40A5-91FA-11CB62C01746}"/>
              </a:ext>
            </a:extLst>
          </p:cNvPr>
          <p:cNvPicPr>
            <a:picLocks noChangeAspect="1"/>
          </p:cNvPicPr>
          <p:nvPr/>
        </p:nvPicPr>
        <p:blipFill>
          <a:blip r:embed="rId3"/>
          <a:stretch>
            <a:fillRect/>
          </a:stretch>
        </p:blipFill>
        <p:spPr>
          <a:xfrm>
            <a:off x="375705" y="1858834"/>
            <a:ext cx="5937550" cy="3513919"/>
          </a:xfrm>
          <a:prstGeom prst="rect">
            <a:avLst/>
          </a:prstGeom>
        </p:spPr>
      </p:pic>
      <p:sp>
        <p:nvSpPr>
          <p:cNvPr id="8" name="TextBox 7">
            <a:extLst>
              <a:ext uri="{FF2B5EF4-FFF2-40B4-BE49-F238E27FC236}">
                <a16:creationId xmlns:a16="http://schemas.microsoft.com/office/drawing/2014/main" id="{5437CFDD-5B1B-413B-B10F-7B11C5BA0C47}"/>
              </a:ext>
            </a:extLst>
          </p:cNvPr>
          <p:cNvSpPr txBox="1"/>
          <p:nvPr/>
        </p:nvSpPr>
        <p:spPr>
          <a:xfrm>
            <a:off x="375705" y="1176233"/>
            <a:ext cx="3852579" cy="338554"/>
          </a:xfrm>
          <a:prstGeom prst="rect">
            <a:avLst/>
          </a:prstGeom>
          <a:noFill/>
        </p:spPr>
        <p:txBody>
          <a:bodyPr vert="horz" wrap="square" rtlCol="0">
            <a:spAutoFit/>
          </a:bodyPr>
          <a:lstStyle/>
          <a:p>
            <a:r>
              <a:rPr lang="en-US" altLang="en-US" sz="1600" b="1" dirty="0">
                <a:solidFill>
                  <a:schemeClr val="accent1">
                    <a:lumMod val="75000"/>
                  </a:schemeClr>
                </a:solidFill>
                <a:latin typeface="Calibri (Body)"/>
              </a:rPr>
              <a:t>Filter for the TP (biotherapeutic) Name</a:t>
            </a:r>
          </a:p>
        </p:txBody>
      </p:sp>
      <p:cxnSp>
        <p:nvCxnSpPr>
          <p:cNvPr id="9" name="Straight Arrow Connector 8">
            <a:extLst>
              <a:ext uri="{FF2B5EF4-FFF2-40B4-BE49-F238E27FC236}">
                <a16:creationId xmlns:a16="http://schemas.microsoft.com/office/drawing/2014/main" id="{72F1A18B-33FF-4F9D-83AD-8EE6303CC161}"/>
              </a:ext>
            </a:extLst>
          </p:cNvPr>
          <p:cNvCxnSpPr>
            <a:cxnSpLocks/>
          </p:cNvCxnSpPr>
          <p:nvPr/>
        </p:nvCxnSpPr>
        <p:spPr>
          <a:xfrm flipH="1">
            <a:off x="1493149" y="2369313"/>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4413DFA-0A01-49C2-AB8B-C71D8D40A24A}"/>
              </a:ext>
            </a:extLst>
          </p:cNvPr>
          <p:cNvCxnSpPr>
            <a:cxnSpLocks/>
          </p:cNvCxnSpPr>
          <p:nvPr/>
        </p:nvCxnSpPr>
        <p:spPr>
          <a:xfrm flipH="1">
            <a:off x="2430251" y="2838086"/>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DAF42F8-91AE-47C8-A93D-83BEF60D5F5F}"/>
              </a:ext>
            </a:extLst>
          </p:cNvPr>
          <p:cNvSpPr txBox="1"/>
          <p:nvPr/>
        </p:nvSpPr>
        <p:spPr>
          <a:xfrm>
            <a:off x="2808051" y="2672230"/>
            <a:ext cx="1199754" cy="307777"/>
          </a:xfrm>
          <a:prstGeom prst="rect">
            <a:avLst/>
          </a:prstGeom>
          <a:noFill/>
        </p:spPr>
        <p:txBody>
          <a:bodyPr vert="horz" wrap="square" rtlCol="0">
            <a:spAutoFit/>
          </a:bodyPr>
          <a:lstStyle/>
          <a:p>
            <a:r>
              <a:rPr lang="en-US" altLang="en-US" sz="1400" dirty="0">
                <a:latin typeface="Calibri" panose="020F0502020204030204" pitchFamily="34" charset="0"/>
                <a:cs typeface="Calibri" panose="020F0502020204030204" pitchFamily="34" charset="0"/>
              </a:rPr>
              <a:t>(All, </a:t>
            </a:r>
            <a:r>
              <a:rPr lang="en-US" altLang="en-US" sz="1400" b="1" u="sng" dirty="0">
                <a:solidFill>
                  <a:srgbClr val="FF0000"/>
                </a:solidFill>
                <a:latin typeface="Calibri" panose="020F0502020204030204" pitchFamily="34" charset="0"/>
                <a:cs typeface="Calibri" panose="020F0502020204030204" pitchFamily="34" charset="0"/>
              </a:rPr>
              <a:t>Any</a:t>
            </a:r>
            <a:r>
              <a:rPr lang="en-US" altLang="en-US" sz="1400" dirty="0">
                <a:latin typeface="Calibri" panose="020F0502020204030204" pitchFamily="34" charset="0"/>
                <a:cs typeface="Calibri" panose="020F0502020204030204" pitchFamily="34" charset="0"/>
              </a:rPr>
              <a:t>)</a:t>
            </a:r>
          </a:p>
        </p:txBody>
      </p:sp>
      <p:cxnSp>
        <p:nvCxnSpPr>
          <p:cNvPr id="14" name="Straight Arrow Connector 13">
            <a:extLst>
              <a:ext uri="{FF2B5EF4-FFF2-40B4-BE49-F238E27FC236}">
                <a16:creationId xmlns:a16="http://schemas.microsoft.com/office/drawing/2014/main" id="{4535AA6D-3961-4AAB-B5A1-FB6FE676FF18}"/>
              </a:ext>
            </a:extLst>
          </p:cNvPr>
          <p:cNvCxnSpPr>
            <a:cxnSpLocks/>
          </p:cNvCxnSpPr>
          <p:nvPr/>
        </p:nvCxnSpPr>
        <p:spPr>
          <a:xfrm flipH="1">
            <a:off x="6272672" y="5124086"/>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61EAC15-3F8F-44D3-98F9-9ACD77623647}"/>
              </a:ext>
            </a:extLst>
          </p:cNvPr>
          <p:cNvCxnSpPr>
            <a:cxnSpLocks/>
          </p:cNvCxnSpPr>
          <p:nvPr/>
        </p:nvCxnSpPr>
        <p:spPr>
          <a:xfrm flipH="1">
            <a:off x="1094315" y="3243405"/>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CEDBFA7-EBCA-4DE1-BFD7-F023562C0C30}"/>
              </a:ext>
            </a:extLst>
          </p:cNvPr>
          <p:cNvCxnSpPr>
            <a:cxnSpLocks/>
          </p:cNvCxnSpPr>
          <p:nvPr/>
        </p:nvCxnSpPr>
        <p:spPr>
          <a:xfrm flipH="1">
            <a:off x="2996002" y="3243405"/>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086D93C-5F78-4DCA-A2DE-8C681A5B9D64}"/>
              </a:ext>
            </a:extLst>
          </p:cNvPr>
          <p:cNvCxnSpPr>
            <a:cxnSpLocks/>
          </p:cNvCxnSpPr>
          <p:nvPr/>
        </p:nvCxnSpPr>
        <p:spPr>
          <a:xfrm flipH="1">
            <a:off x="6275985" y="3258843"/>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E48828D-A2DD-4561-A596-8B6CDEF85BEC}"/>
              </a:ext>
            </a:extLst>
          </p:cNvPr>
          <p:cNvSpPr txBox="1"/>
          <p:nvPr/>
        </p:nvSpPr>
        <p:spPr>
          <a:xfrm>
            <a:off x="6661629" y="3089516"/>
            <a:ext cx="1429426" cy="307777"/>
          </a:xfrm>
          <a:prstGeom prst="rect">
            <a:avLst/>
          </a:prstGeom>
          <a:noFill/>
        </p:spPr>
        <p:txBody>
          <a:bodyPr vert="horz" wrap="square" rtlCol="0">
            <a:spAutoFit/>
          </a:bodyPr>
          <a:lstStyle/>
          <a:p>
            <a:r>
              <a:rPr lang="en-US" altLang="en-US" sz="1400" dirty="0">
                <a:latin typeface="Calibri" panose="020F0502020204030204" pitchFamily="34" charset="0"/>
                <a:cs typeface="Calibri" panose="020F0502020204030204" pitchFamily="34" charset="0"/>
              </a:rPr>
              <a:t>(Add, remove)</a:t>
            </a:r>
          </a:p>
        </p:txBody>
      </p:sp>
      <p:cxnSp>
        <p:nvCxnSpPr>
          <p:cNvPr id="19" name="Straight Arrow Connector 18">
            <a:extLst>
              <a:ext uri="{FF2B5EF4-FFF2-40B4-BE49-F238E27FC236}">
                <a16:creationId xmlns:a16="http://schemas.microsoft.com/office/drawing/2014/main" id="{F9554AB5-DB17-405D-AF61-A7D0978EDFE7}"/>
              </a:ext>
            </a:extLst>
          </p:cNvPr>
          <p:cNvCxnSpPr>
            <a:cxnSpLocks/>
          </p:cNvCxnSpPr>
          <p:nvPr/>
        </p:nvCxnSpPr>
        <p:spPr>
          <a:xfrm flipH="1">
            <a:off x="4035462" y="3243405"/>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DC136C8-AA15-46A2-A2DF-894573C29DD9}"/>
              </a:ext>
            </a:extLst>
          </p:cNvPr>
          <p:cNvSpPr/>
          <p:nvPr/>
        </p:nvSpPr>
        <p:spPr bwMode="gray">
          <a:xfrm>
            <a:off x="453957" y="2713361"/>
            <a:ext cx="1859558" cy="253808"/>
          </a:xfrm>
          <a:prstGeom prst="rect">
            <a:avLst/>
          </a:prstGeom>
          <a:noFill/>
          <a:ln w="28575" cap="flat" cmpd="sng" algn="ctr">
            <a:solidFill>
              <a:srgbClr val="FF0000"/>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
        <p:nvSpPr>
          <p:cNvPr id="20" name="TextBox 19">
            <a:extLst>
              <a:ext uri="{FF2B5EF4-FFF2-40B4-BE49-F238E27FC236}">
                <a16:creationId xmlns:a16="http://schemas.microsoft.com/office/drawing/2014/main" id="{8063D1C8-15F9-4983-947F-DBF1A79190DB}"/>
              </a:ext>
            </a:extLst>
          </p:cNvPr>
          <p:cNvSpPr txBox="1"/>
          <p:nvPr/>
        </p:nvSpPr>
        <p:spPr>
          <a:xfrm>
            <a:off x="375704" y="5636151"/>
            <a:ext cx="10480364" cy="584775"/>
          </a:xfrm>
          <a:prstGeom prst="rect">
            <a:avLst/>
          </a:prstGeom>
          <a:noFill/>
        </p:spPr>
        <p:txBody>
          <a:bodyPr vert="horz" wrap="square" rtlCol="0">
            <a:spAutoFit/>
          </a:bodyPr>
          <a:lstStyle/>
          <a:p>
            <a:pPr>
              <a:tabLst>
                <a:tab pos="1196975" algn="l"/>
              </a:tabLst>
            </a:pPr>
            <a:r>
              <a:rPr lang="en-US" altLang="en-US" sz="1600" dirty="0">
                <a:latin typeface="Calibri (Body)"/>
              </a:rPr>
              <a:t>Please note: 	The aim of this search is to identify the biotherapeutics (example Ab), for Biosensor analysis. It is 	not necessary to select the other binding partner (example Ag) when creating a Genedata Biosensor request.</a:t>
            </a:r>
          </a:p>
        </p:txBody>
      </p:sp>
      <p:sp>
        <p:nvSpPr>
          <p:cNvPr id="5" name="TextBox 4">
            <a:extLst>
              <a:ext uri="{FF2B5EF4-FFF2-40B4-BE49-F238E27FC236}">
                <a16:creationId xmlns:a16="http://schemas.microsoft.com/office/drawing/2014/main" id="{BEAC35C7-0931-BB33-A9E7-6AA9F58FA4D5}"/>
              </a:ext>
            </a:extLst>
          </p:cNvPr>
          <p:cNvSpPr txBox="1"/>
          <p:nvPr/>
        </p:nvSpPr>
        <p:spPr>
          <a:xfrm>
            <a:off x="252492" y="504952"/>
            <a:ext cx="7515553" cy="400110"/>
          </a:xfrm>
          <a:prstGeom prst="rect">
            <a:avLst/>
          </a:prstGeom>
          <a:noFill/>
        </p:spPr>
        <p:txBody>
          <a:bodyPr vert="horz" wrap="square" rtlCol="0">
            <a:spAutoFit/>
          </a:bodyPr>
          <a:lstStyle/>
          <a:p>
            <a:r>
              <a:rPr lang="en-US" altLang="en-US" sz="2000" b="1" dirty="0">
                <a:solidFill>
                  <a:schemeClr val="accent1">
                    <a:lumMod val="75000"/>
                  </a:schemeClr>
                </a:solidFill>
              </a:rPr>
              <a:t>3. Creating Biosensor Requests from Target Products (TP)</a:t>
            </a:r>
          </a:p>
        </p:txBody>
      </p:sp>
    </p:spTree>
    <p:extLst>
      <p:ext uri="{BB962C8B-B14F-4D97-AF65-F5344CB8AC3E}">
        <p14:creationId xmlns:p14="http://schemas.microsoft.com/office/powerpoint/2010/main" val="3339984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8C3B0F28-9238-4D35-982D-C4B63B1E6728}"/>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4" name="Picture 3">
            <a:extLst>
              <a:ext uri="{FF2B5EF4-FFF2-40B4-BE49-F238E27FC236}">
                <a16:creationId xmlns:a16="http://schemas.microsoft.com/office/drawing/2014/main" id="{79B0E4FB-E2E4-477B-A3F9-1C0F3204199C}"/>
              </a:ext>
            </a:extLst>
          </p:cNvPr>
          <p:cNvPicPr>
            <a:picLocks noChangeAspect="1"/>
          </p:cNvPicPr>
          <p:nvPr/>
        </p:nvPicPr>
        <p:blipFill>
          <a:blip r:embed="rId3"/>
          <a:stretch>
            <a:fillRect/>
          </a:stretch>
        </p:blipFill>
        <p:spPr>
          <a:xfrm>
            <a:off x="676863" y="2102543"/>
            <a:ext cx="11090949" cy="3824465"/>
          </a:xfrm>
          <a:prstGeom prst="rect">
            <a:avLst/>
          </a:prstGeom>
        </p:spPr>
      </p:pic>
      <p:cxnSp>
        <p:nvCxnSpPr>
          <p:cNvPr id="10" name="Straight Arrow Connector 9">
            <a:extLst>
              <a:ext uri="{FF2B5EF4-FFF2-40B4-BE49-F238E27FC236}">
                <a16:creationId xmlns:a16="http://schemas.microsoft.com/office/drawing/2014/main" id="{86EAFA8A-6ED3-4171-9076-833EF3BEC323}"/>
              </a:ext>
            </a:extLst>
          </p:cNvPr>
          <p:cNvCxnSpPr>
            <a:cxnSpLocks/>
          </p:cNvCxnSpPr>
          <p:nvPr/>
        </p:nvCxnSpPr>
        <p:spPr>
          <a:xfrm flipH="1">
            <a:off x="10713580" y="4417936"/>
            <a:ext cx="25459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F5D4FC0-23F0-4EB2-9A4D-421B414E5DD6}"/>
              </a:ext>
            </a:extLst>
          </p:cNvPr>
          <p:cNvCxnSpPr>
            <a:cxnSpLocks/>
          </p:cNvCxnSpPr>
          <p:nvPr/>
        </p:nvCxnSpPr>
        <p:spPr>
          <a:xfrm rot="5400000" flipV="1">
            <a:off x="11368482" y="2017808"/>
            <a:ext cx="193003" cy="1687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862309A-AC7D-47C3-8721-87A5B256DBF6}"/>
              </a:ext>
            </a:extLst>
          </p:cNvPr>
          <p:cNvCxnSpPr>
            <a:cxnSpLocks/>
          </p:cNvCxnSpPr>
          <p:nvPr/>
        </p:nvCxnSpPr>
        <p:spPr>
          <a:xfrm>
            <a:off x="352904" y="4071032"/>
            <a:ext cx="25459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D06042-5E11-49E3-BC62-0B31C581415E}"/>
              </a:ext>
            </a:extLst>
          </p:cNvPr>
          <p:cNvCxnSpPr>
            <a:cxnSpLocks/>
          </p:cNvCxnSpPr>
          <p:nvPr/>
        </p:nvCxnSpPr>
        <p:spPr>
          <a:xfrm>
            <a:off x="352904" y="4628902"/>
            <a:ext cx="25459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40925CC-91B3-4767-A383-CEC6A17234A7}"/>
              </a:ext>
            </a:extLst>
          </p:cNvPr>
          <p:cNvCxnSpPr>
            <a:cxnSpLocks/>
          </p:cNvCxnSpPr>
          <p:nvPr/>
        </p:nvCxnSpPr>
        <p:spPr>
          <a:xfrm>
            <a:off x="352904" y="5186771"/>
            <a:ext cx="25459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5AECC06-FAE9-4D29-BFF1-C81301E7FDE9}"/>
              </a:ext>
            </a:extLst>
          </p:cNvPr>
          <p:cNvSpPr txBox="1"/>
          <p:nvPr/>
        </p:nvSpPr>
        <p:spPr>
          <a:xfrm>
            <a:off x="375704" y="1098411"/>
            <a:ext cx="6977595" cy="792781"/>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Select the Target Product Proteins for Biosensor Analysis</a:t>
            </a:r>
          </a:p>
          <a:p>
            <a:pPr>
              <a:lnSpc>
                <a:spcPct val="150000"/>
              </a:lnSpc>
            </a:pPr>
            <a:r>
              <a:rPr lang="en-US" altLang="en-US" sz="1600" b="1" dirty="0">
                <a:solidFill>
                  <a:schemeClr val="accent1">
                    <a:lumMod val="75000"/>
                  </a:schemeClr>
                </a:solidFill>
                <a:latin typeface="Calibri (Body)"/>
              </a:rPr>
              <a:t>Using the Gear Icon, Select ‘Request Biosensor Analysis’ from the Dropdown List</a:t>
            </a:r>
          </a:p>
        </p:txBody>
      </p:sp>
      <p:sp>
        <p:nvSpPr>
          <p:cNvPr id="3" name="TextBox 2">
            <a:extLst>
              <a:ext uri="{FF2B5EF4-FFF2-40B4-BE49-F238E27FC236}">
                <a16:creationId xmlns:a16="http://schemas.microsoft.com/office/drawing/2014/main" id="{FCD3C257-1E2D-9384-8D84-8981613AD9C3}"/>
              </a:ext>
            </a:extLst>
          </p:cNvPr>
          <p:cNvSpPr txBox="1"/>
          <p:nvPr/>
        </p:nvSpPr>
        <p:spPr>
          <a:xfrm>
            <a:off x="252492" y="504952"/>
            <a:ext cx="7515553" cy="400110"/>
          </a:xfrm>
          <a:prstGeom prst="rect">
            <a:avLst/>
          </a:prstGeom>
          <a:noFill/>
        </p:spPr>
        <p:txBody>
          <a:bodyPr vert="horz" wrap="square" rtlCol="0">
            <a:spAutoFit/>
          </a:bodyPr>
          <a:lstStyle/>
          <a:p>
            <a:r>
              <a:rPr lang="en-US" altLang="en-US" sz="2000" b="1" dirty="0">
                <a:solidFill>
                  <a:schemeClr val="accent1">
                    <a:lumMod val="75000"/>
                  </a:schemeClr>
                </a:solidFill>
              </a:rPr>
              <a:t>3. Creating Biosensor Requests from Target Products (TP)</a:t>
            </a:r>
          </a:p>
        </p:txBody>
      </p:sp>
      <p:sp>
        <p:nvSpPr>
          <p:cNvPr id="5" name="TextBox 4">
            <a:extLst>
              <a:ext uri="{FF2B5EF4-FFF2-40B4-BE49-F238E27FC236}">
                <a16:creationId xmlns:a16="http://schemas.microsoft.com/office/drawing/2014/main" id="{1CC8F6D5-163F-8E6E-0ADD-209DCDD9DE78}"/>
              </a:ext>
            </a:extLst>
          </p:cNvPr>
          <p:cNvSpPr txBox="1"/>
          <p:nvPr/>
        </p:nvSpPr>
        <p:spPr>
          <a:xfrm>
            <a:off x="4646440" y="5759589"/>
            <a:ext cx="7500879" cy="792781"/>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Since only the TPP was selected, the user will have to manually select the specific PPBs for analysis</a:t>
            </a:r>
          </a:p>
        </p:txBody>
      </p:sp>
    </p:spTree>
    <p:extLst>
      <p:ext uri="{BB962C8B-B14F-4D97-AF65-F5344CB8AC3E}">
        <p14:creationId xmlns:p14="http://schemas.microsoft.com/office/powerpoint/2010/main" val="71859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9948F3-2AE6-CD92-EF1A-27E9FE100289}"/>
              </a:ext>
            </a:extLst>
          </p:cNvPr>
          <p:cNvSpPr>
            <a:spLocks noGrp="1"/>
          </p:cNvSpPr>
          <p:nvPr>
            <p:ph type="ctrTitle"/>
          </p:nvPr>
        </p:nvSpPr>
        <p:spPr/>
        <p:txBody>
          <a:bodyPr/>
          <a:lstStyle/>
          <a:p>
            <a:r>
              <a:rPr lang="en-US" sz="2800" dirty="0">
                <a:latin typeface="Calibri" panose="020F0502020204030204" pitchFamily="34" charset="0"/>
                <a:ea typeface="Calibri" panose="020F0502020204030204" pitchFamily="34" charset="0"/>
                <a:cs typeface="Times New Roman" panose="02020603050405020304" pitchFamily="18" charset="0"/>
              </a:rPr>
              <a:t>Creating Biosensor Requests from Unpurified Material (Hybridoma, TAP sups, etc.)</a:t>
            </a:r>
            <a:endParaRPr lang="en-US" dirty="0"/>
          </a:p>
        </p:txBody>
      </p:sp>
    </p:spTree>
    <p:extLst>
      <p:ext uri="{BB962C8B-B14F-4D97-AF65-F5344CB8AC3E}">
        <p14:creationId xmlns:p14="http://schemas.microsoft.com/office/powerpoint/2010/main" val="124390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8C3B0F28-9238-4D35-982D-C4B63B1E6728}"/>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a:extLst>
              <a:ext uri="{FF2B5EF4-FFF2-40B4-BE49-F238E27FC236}">
                <a16:creationId xmlns:a16="http://schemas.microsoft.com/office/drawing/2014/main" id="{25AECC06-FAE9-4D29-BFF1-C81301E7FDE9}"/>
              </a:ext>
            </a:extLst>
          </p:cNvPr>
          <p:cNvSpPr txBox="1"/>
          <p:nvPr/>
        </p:nvSpPr>
        <p:spPr>
          <a:xfrm>
            <a:off x="375704" y="1098411"/>
            <a:ext cx="10692346" cy="423449"/>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Search for plate set ID in Genedata Biologics, you can also navigate to the plate set from the screening campaign page</a:t>
            </a:r>
          </a:p>
        </p:txBody>
      </p:sp>
      <p:sp>
        <p:nvSpPr>
          <p:cNvPr id="3" name="TextBox 2">
            <a:extLst>
              <a:ext uri="{FF2B5EF4-FFF2-40B4-BE49-F238E27FC236}">
                <a16:creationId xmlns:a16="http://schemas.microsoft.com/office/drawing/2014/main" id="{FCD3C257-1E2D-9384-8D84-8981613AD9C3}"/>
              </a:ext>
            </a:extLst>
          </p:cNvPr>
          <p:cNvSpPr txBox="1"/>
          <p:nvPr/>
        </p:nvSpPr>
        <p:spPr>
          <a:xfrm>
            <a:off x="252492" y="504952"/>
            <a:ext cx="9786858" cy="400110"/>
          </a:xfrm>
          <a:prstGeom prst="rect">
            <a:avLst/>
          </a:prstGeom>
          <a:noFill/>
        </p:spPr>
        <p:txBody>
          <a:bodyPr vert="horz" wrap="square" rtlCol="0">
            <a:spAutoFit/>
          </a:bodyPr>
          <a:lstStyle/>
          <a:p>
            <a:r>
              <a:rPr lang="en-US" altLang="en-US" sz="2000" b="1" dirty="0">
                <a:solidFill>
                  <a:schemeClr val="accent1">
                    <a:lumMod val="75000"/>
                  </a:schemeClr>
                </a:solidFill>
              </a:rPr>
              <a:t>4. Creating Biosensor Requests from Plate Sets (unpurified material)</a:t>
            </a:r>
          </a:p>
        </p:txBody>
      </p:sp>
      <p:pic>
        <p:nvPicPr>
          <p:cNvPr id="6" name="Picture 5">
            <a:extLst>
              <a:ext uri="{FF2B5EF4-FFF2-40B4-BE49-F238E27FC236}">
                <a16:creationId xmlns:a16="http://schemas.microsoft.com/office/drawing/2014/main" id="{D7D1D54C-3296-8B0D-15D4-450DA5EDA1FE}"/>
              </a:ext>
            </a:extLst>
          </p:cNvPr>
          <p:cNvPicPr>
            <a:picLocks noChangeAspect="1"/>
          </p:cNvPicPr>
          <p:nvPr/>
        </p:nvPicPr>
        <p:blipFill>
          <a:blip r:embed="rId3"/>
          <a:stretch>
            <a:fillRect/>
          </a:stretch>
        </p:blipFill>
        <p:spPr>
          <a:xfrm>
            <a:off x="375704" y="1521859"/>
            <a:ext cx="7102471" cy="1022755"/>
          </a:xfrm>
          <a:prstGeom prst="rect">
            <a:avLst/>
          </a:prstGeom>
        </p:spPr>
      </p:pic>
      <p:cxnSp>
        <p:nvCxnSpPr>
          <p:cNvPr id="7" name="Straight Arrow Connector 6">
            <a:extLst>
              <a:ext uri="{FF2B5EF4-FFF2-40B4-BE49-F238E27FC236}">
                <a16:creationId xmlns:a16="http://schemas.microsoft.com/office/drawing/2014/main" id="{079938FE-CDA4-5BAE-1B0B-76076491F10D}"/>
              </a:ext>
            </a:extLst>
          </p:cNvPr>
          <p:cNvCxnSpPr>
            <a:cxnSpLocks/>
          </p:cNvCxnSpPr>
          <p:nvPr/>
        </p:nvCxnSpPr>
        <p:spPr>
          <a:xfrm flipH="1">
            <a:off x="5564367" y="1737424"/>
            <a:ext cx="43583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BD785A2-52AA-1534-3AA5-5869B7863692}"/>
              </a:ext>
            </a:extLst>
          </p:cNvPr>
          <p:cNvPicPr>
            <a:picLocks noChangeAspect="1"/>
          </p:cNvPicPr>
          <p:nvPr/>
        </p:nvPicPr>
        <p:blipFill>
          <a:blip r:embed="rId4"/>
          <a:stretch>
            <a:fillRect/>
          </a:stretch>
        </p:blipFill>
        <p:spPr>
          <a:xfrm>
            <a:off x="375704" y="3614309"/>
            <a:ext cx="5382251" cy="2891037"/>
          </a:xfrm>
          <a:prstGeom prst="rect">
            <a:avLst/>
          </a:prstGeom>
        </p:spPr>
      </p:pic>
      <p:cxnSp>
        <p:nvCxnSpPr>
          <p:cNvPr id="18" name="Straight Arrow Connector 17">
            <a:extLst>
              <a:ext uri="{FF2B5EF4-FFF2-40B4-BE49-F238E27FC236}">
                <a16:creationId xmlns:a16="http://schemas.microsoft.com/office/drawing/2014/main" id="{D7130FA2-311D-8160-2A0C-4478AC06A6B8}"/>
              </a:ext>
            </a:extLst>
          </p:cNvPr>
          <p:cNvCxnSpPr>
            <a:cxnSpLocks/>
          </p:cNvCxnSpPr>
          <p:nvPr/>
        </p:nvCxnSpPr>
        <p:spPr>
          <a:xfrm flipH="1">
            <a:off x="5333180" y="4720046"/>
            <a:ext cx="283439" cy="1568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8C79C97-2A17-1FEC-A83A-417BA3238842}"/>
              </a:ext>
            </a:extLst>
          </p:cNvPr>
          <p:cNvSpPr txBox="1"/>
          <p:nvPr/>
        </p:nvSpPr>
        <p:spPr>
          <a:xfrm>
            <a:off x="5757955" y="3429000"/>
            <a:ext cx="2318068" cy="1900777"/>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Once on the Plate Set page, select “Request Biosensor Analysis for </a:t>
            </a:r>
            <a:r>
              <a:rPr lang="en-US" altLang="en-US" sz="1600" b="1" dirty="0" err="1">
                <a:solidFill>
                  <a:schemeClr val="accent1">
                    <a:lumMod val="75000"/>
                  </a:schemeClr>
                </a:solidFill>
                <a:latin typeface="Calibri (Body)"/>
              </a:rPr>
              <a:t>PlateSet</a:t>
            </a:r>
            <a:r>
              <a:rPr lang="en-US" altLang="en-US" sz="1600" b="1" dirty="0">
                <a:solidFill>
                  <a:schemeClr val="accent1">
                    <a:lumMod val="75000"/>
                  </a:schemeClr>
                </a:solidFill>
                <a:latin typeface="Calibri (Body)"/>
              </a:rPr>
              <a:t>” under the top gear icon</a:t>
            </a:r>
          </a:p>
        </p:txBody>
      </p:sp>
      <p:sp>
        <p:nvSpPr>
          <p:cNvPr id="21" name="Arrow: Right 20">
            <a:extLst>
              <a:ext uri="{FF2B5EF4-FFF2-40B4-BE49-F238E27FC236}">
                <a16:creationId xmlns:a16="http://schemas.microsoft.com/office/drawing/2014/main" id="{E45818BB-A9A4-3DE3-E490-55FF209EB315}"/>
              </a:ext>
            </a:extLst>
          </p:cNvPr>
          <p:cNvSpPr/>
          <p:nvPr/>
        </p:nvSpPr>
        <p:spPr bwMode="gray">
          <a:xfrm rot="5400000">
            <a:off x="3155306" y="2754753"/>
            <a:ext cx="906660" cy="486383"/>
          </a:xfrm>
          <a:prstGeom prst="rightArrow">
            <a:avLst/>
          </a:prstGeom>
          <a:solidFill>
            <a:schemeClr val="accent2">
              <a:lumMod val="40000"/>
              <a:lumOff val="60000"/>
            </a:schemeClr>
          </a:solidFill>
          <a:ln w="28575" cap="flat" cmpd="sng" algn="ctr">
            <a:solidFill>
              <a:srgbClr val="0000C9"/>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cxnSp>
        <p:nvCxnSpPr>
          <p:cNvPr id="22" name="Straight Arrow Connector 21">
            <a:extLst>
              <a:ext uri="{FF2B5EF4-FFF2-40B4-BE49-F238E27FC236}">
                <a16:creationId xmlns:a16="http://schemas.microsoft.com/office/drawing/2014/main" id="{AC6EB56C-EBE6-5F08-C29B-5A56AEDA7585}"/>
              </a:ext>
            </a:extLst>
          </p:cNvPr>
          <p:cNvCxnSpPr>
            <a:cxnSpLocks/>
          </p:cNvCxnSpPr>
          <p:nvPr/>
        </p:nvCxnSpPr>
        <p:spPr>
          <a:xfrm flipH="1">
            <a:off x="5343860" y="3905889"/>
            <a:ext cx="283439" cy="1568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8362C0D-0635-A33A-7C9B-FF6A85FD5EED}"/>
              </a:ext>
            </a:extLst>
          </p:cNvPr>
          <p:cNvSpPr txBox="1"/>
          <p:nvPr/>
        </p:nvSpPr>
        <p:spPr>
          <a:xfrm>
            <a:off x="9071072" y="3113102"/>
            <a:ext cx="3006045" cy="2800767"/>
          </a:xfrm>
          <a:prstGeom prst="rect">
            <a:avLst/>
          </a:prstGeom>
          <a:noFill/>
        </p:spPr>
        <p:txBody>
          <a:bodyPr vert="horz" wrap="square" rtlCol="0">
            <a:spAutoFit/>
          </a:bodyPr>
          <a:lstStyle/>
          <a:p>
            <a:r>
              <a:rPr lang="en-US" altLang="en-US" sz="1600" b="1" dirty="0">
                <a:solidFill>
                  <a:schemeClr val="accent1">
                    <a:lumMod val="75000"/>
                  </a:schemeClr>
                </a:solidFill>
                <a:latin typeface="Calibri (Body)"/>
              </a:rPr>
              <a:t>Notes:</a:t>
            </a:r>
          </a:p>
          <a:p>
            <a:pPr marL="342900" indent="-342900">
              <a:buAutoNum type="arabicParenR"/>
            </a:pPr>
            <a:r>
              <a:rPr lang="en-US" altLang="en-US" sz="1600" b="1" dirty="0">
                <a:solidFill>
                  <a:schemeClr val="accent1">
                    <a:lumMod val="75000"/>
                  </a:schemeClr>
                </a:solidFill>
                <a:latin typeface="Calibri (Body)"/>
              </a:rPr>
              <a:t>This is the only gear icon on the page which has this option </a:t>
            </a:r>
          </a:p>
          <a:p>
            <a:pPr marL="342900" indent="-342900">
              <a:buAutoNum type="arabicParenR"/>
            </a:pPr>
            <a:r>
              <a:rPr lang="en-US" altLang="en-US" sz="1600" b="1" dirty="0">
                <a:solidFill>
                  <a:schemeClr val="accent1">
                    <a:lumMod val="75000"/>
                  </a:schemeClr>
                </a:solidFill>
                <a:latin typeface="Calibri (Body)"/>
              </a:rPr>
              <a:t>Selecting the specific clones under the well contents section will not affect which clones are brought over to the request set (you can specifically select clones in the next step in </a:t>
            </a:r>
            <a:r>
              <a:rPr lang="en-US" altLang="en-US" sz="1600" b="1" dirty="0" err="1">
                <a:solidFill>
                  <a:schemeClr val="accent1">
                    <a:lumMod val="75000"/>
                  </a:schemeClr>
                </a:solidFill>
                <a:latin typeface="Calibri (Body)"/>
              </a:rPr>
              <a:t>GDBxT</a:t>
            </a:r>
            <a:r>
              <a:rPr lang="en-US" altLang="en-US" sz="1600" b="1" dirty="0">
                <a:solidFill>
                  <a:schemeClr val="accent1">
                    <a:lumMod val="75000"/>
                  </a:schemeClr>
                </a:solidFill>
                <a:latin typeface="Calibri (Body)"/>
              </a:rPr>
              <a:t>)</a:t>
            </a:r>
          </a:p>
        </p:txBody>
      </p:sp>
    </p:spTree>
    <p:extLst>
      <p:ext uri="{BB962C8B-B14F-4D97-AF65-F5344CB8AC3E}">
        <p14:creationId xmlns:p14="http://schemas.microsoft.com/office/powerpoint/2010/main" val="2957175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8C3B0F28-9238-4D35-982D-C4B63B1E6728}"/>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TextBox 2">
            <a:extLst>
              <a:ext uri="{FF2B5EF4-FFF2-40B4-BE49-F238E27FC236}">
                <a16:creationId xmlns:a16="http://schemas.microsoft.com/office/drawing/2014/main" id="{FCD3C257-1E2D-9384-8D84-8981613AD9C3}"/>
              </a:ext>
            </a:extLst>
          </p:cNvPr>
          <p:cNvSpPr txBox="1"/>
          <p:nvPr/>
        </p:nvSpPr>
        <p:spPr>
          <a:xfrm>
            <a:off x="252492" y="504952"/>
            <a:ext cx="9786858" cy="400110"/>
          </a:xfrm>
          <a:prstGeom prst="rect">
            <a:avLst/>
          </a:prstGeom>
          <a:noFill/>
        </p:spPr>
        <p:txBody>
          <a:bodyPr vert="horz" wrap="square" rtlCol="0">
            <a:spAutoFit/>
          </a:bodyPr>
          <a:lstStyle/>
          <a:p>
            <a:r>
              <a:rPr lang="en-US" altLang="en-US" sz="2000" b="1" dirty="0">
                <a:solidFill>
                  <a:schemeClr val="accent1">
                    <a:lumMod val="75000"/>
                  </a:schemeClr>
                </a:solidFill>
              </a:rPr>
              <a:t>4. Creating Biosensor Requests from Plate Sets (unpurified material)</a:t>
            </a:r>
          </a:p>
        </p:txBody>
      </p:sp>
      <p:pic>
        <p:nvPicPr>
          <p:cNvPr id="5" name="Picture 4">
            <a:extLst>
              <a:ext uri="{FF2B5EF4-FFF2-40B4-BE49-F238E27FC236}">
                <a16:creationId xmlns:a16="http://schemas.microsoft.com/office/drawing/2014/main" id="{7CE12445-24A9-129C-F82A-ECE0695AB30A}"/>
              </a:ext>
            </a:extLst>
          </p:cNvPr>
          <p:cNvPicPr>
            <a:picLocks noChangeAspect="1"/>
          </p:cNvPicPr>
          <p:nvPr/>
        </p:nvPicPr>
        <p:blipFill>
          <a:blip r:embed="rId3"/>
          <a:stretch>
            <a:fillRect/>
          </a:stretch>
        </p:blipFill>
        <p:spPr>
          <a:xfrm>
            <a:off x="390979" y="1576251"/>
            <a:ext cx="4224564" cy="4424916"/>
          </a:xfrm>
          <a:prstGeom prst="rect">
            <a:avLst/>
          </a:prstGeom>
        </p:spPr>
      </p:pic>
      <p:sp>
        <p:nvSpPr>
          <p:cNvPr id="8" name="TextBox 7">
            <a:extLst>
              <a:ext uri="{FF2B5EF4-FFF2-40B4-BE49-F238E27FC236}">
                <a16:creationId xmlns:a16="http://schemas.microsoft.com/office/drawing/2014/main" id="{4E0D4FF5-CD0C-6515-0606-99835CE26F75}"/>
              </a:ext>
            </a:extLst>
          </p:cNvPr>
          <p:cNvSpPr txBox="1"/>
          <p:nvPr/>
        </p:nvSpPr>
        <p:spPr>
          <a:xfrm>
            <a:off x="375704" y="1098411"/>
            <a:ext cx="6042513" cy="423449"/>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Enter ARS Details, note that a new screening campaign field is added</a:t>
            </a:r>
          </a:p>
        </p:txBody>
      </p:sp>
      <p:cxnSp>
        <p:nvCxnSpPr>
          <p:cNvPr id="9" name="Straight Arrow Connector 8">
            <a:extLst>
              <a:ext uri="{FF2B5EF4-FFF2-40B4-BE49-F238E27FC236}">
                <a16:creationId xmlns:a16="http://schemas.microsoft.com/office/drawing/2014/main" id="{BDBFB492-754F-D0F1-019B-DA5C6F3AAC90}"/>
              </a:ext>
            </a:extLst>
          </p:cNvPr>
          <p:cNvCxnSpPr>
            <a:cxnSpLocks/>
          </p:cNvCxnSpPr>
          <p:nvPr/>
        </p:nvCxnSpPr>
        <p:spPr>
          <a:xfrm flipH="1">
            <a:off x="3500436" y="2163071"/>
            <a:ext cx="435839" cy="1958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F03AE9A-A6F0-9F65-3AEA-6BB64DD28039}"/>
              </a:ext>
            </a:extLst>
          </p:cNvPr>
          <p:cNvPicPr>
            <a:picLocks noChangeAspect="1"/>
          </p:cNvPicPr>
          <p:nvPr/>
        </p:nvPicPr>
        <p:blipFill>
          <a:blip r:embed="rId4"/>
          <a:stretch>
            <a:fillRect/>
          </a:stretch>
        </p:blipFill>
        <p:spPr>
          <a:xfrm>
            <a:off x="6453594" y="1521860"/>
            <a:ext cx="5433590" cy="3119836"/>
          </a:xfrm>
          <a:prstGeom prst="rect">
            <a:avLst/>
          </a:prstGeom>
        </p:spPr>
      </p:pic>
      <p:sp>
        <p:nvSpPr>
          <p:cNvPr id="13" name="TextBox 12">
            <a:extLst>
              <a:ext uri="{FF2B5EF4-FFF2-40B4-BE49-F238E27FC236}">
                <a16:creationId xmlns:a16="http://schemas.microsoft.com/office/drawing/2014/main" id="{DE3E0256-85FB-FEFB-6F9F-9144BBA81F31}"/>
              </a:ext>
            </a:extLst>
          </p:cNvPr>
          <p:cNvSpPr txBox="1"/>
          <p:nvPr/>
        </p:nvSpPr>
        <p:spPr>
          <a:xfrm>
            <a:off x="6508368" y="4632095"/>
            <a:ext cx="5324041" cy="1077218"/>
          </a:xfrm>
          <a:prstGeom prst="rect">
            <a:avLst/>
          </a:prstGeom>
          <a:noFill/>
        </p:spPr>
        <p:txBody>
          <a:bodyPr vert="horz" wrap="square" rtlCol="0">
            <a:spAutoFit/>
          </a:bodyPr>
          <a:lstStyle/>
          <a:p>
            <a:r>
              <a:rPr lang="en-US" altLang="en-US" sz="1600" b="1" dirty="0">
                <a:solidFill>
                  <a:schemeClr val="accent1">
                    <a:lumMod val="75000"/>
                  </a:schemeClr>
                </a:solidFill>
                <a:latin typeface="Calibri (Body)"/>
              </a:rPr>
              <a:t>Scrolling below the ARS details, you can select the clones you want added to the ARS and press create ARS at the bottom of the page. Note that for plate sets, the unique identifiers in the database are the plate ID and well address.</a:t>
            </a:r>
          </a:p>
        </p:txBody>
      </p:sp>
      <p:sp>
        <p:nvSpPr>
          <p:cNvPr id="15" name="Arrow: Right 14">
            <a:extLst>
              <a:ext uri="{FF2B5EF4-FFF2-40B4-BE49-F238E27FC236}">
                <a16:creationId xmlns:a16="http://schemas.microsoft.com/office/drawing/2014/main" id="{33F0B56A-F22C-57FF-B734-335AE07629CE}"/>
              </a:ext>
            </a:extLst>
          </p:cNvPr>
          <p:cNvSpPr/>
          <p:nvPr/>
        </p:nvSpPr>
        <p:spPr bwMode="gray">
          <a:xfrm>
            <a:off x="5187752" y="2838586"/>
            <a:ext cx="906660" cy="486383"/>
          </a:xfrm>
          <a:prstGeom prst="rightArrow">
            <a:avLst/>
          </a:prstGeom>
          <a:solidFill>
            <a:schemeClr val="accent2">
              <a:lumMod val="40000"/>
              <a:lumOff val="60000"/>
            </a:schemeClr>
          </a:solidFill>
          <a:ln w="28575" cap="flat" cmpd="sng" algn="ctr">
            <a:solidFill>
              <a:srgbClr val="0000C9"/>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Tree>
    <p:extLst>
      <p:ext uri="{BB962C8B-B14F-4D97-AF65-F5344CB8AC3E}">
        <p14:creationId xmlns:p14="http://schemas.microsoft.com/office/powerpoint/2010/main" val="210495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FA858D-BFDD-494B-A5AD-DB52072663A6}"/>
              </a:ext>
            </a:extLst>
          </p:cNvPr>
          <p:cNvSpPr txBox="1"/>
          <p:nvPr/>
        </p:nvSpPr>
        <p:spPr>
          <a:xfrm>
            <a:off x="260621" y="504952"/>
            <a:ext cx="1425939" cy="400110"/>
          </a:xfrm>
          <a:prstGeom prst="rect">
            <a:avLst/>
          </a:prstGeom>
          <a:noFill/>
        </p:spPr>
        <p:txBody>
          <a:bodyPr vert="horz" wrap="square" rtlCol="0">
            <a:spAutoFit/>
          </a:bodyPr>
          <a:lstStyle/>
          <a:p>
            <a:r>
              <a:rPr lang="en-US" sz="2000" b="1" dirty="0">
                <a:solidFill>
                  <a:schemeClr val="accent1">
                    <a:lumMod val="75000"/>
                  </a:schemeClr>
                </a:solidFill>
              </a:rPr>
              <a:t>Overview</a:t>
            </a:r>
          </a:p>
        </p:txBody>
      </p:sp>
      <p:sp>
        <p:nvSpPr>
          <p:cNvPr id="4" name="TextBox 3">
            <a:extLst>
              <a:ext uri="{FF2B5EF4-FFF2-40B4-BE49-F238E27FC236}">
                <a16:creationId xmlns:a16="http://schemas.microsoft.com/office/drawing/2014/main" id="{356B4137-4D21-4993-9C7B-A9D53AE06713}"/>
              </a:ext>
            </a:extLst>
          </p:cNvPr>
          <p:cNvSpPr txBox="1"/>
          <p:nvPr/>
        </p:nvSpPr>
        <p:spPr>
          <a:xfrm>
            <a:off x="565965" y="1287944"/>
            <a:ext cx="8081147" cy="4393767"/>
          </a:xfrm>
          <a:prstGeom prst="rect">
            <a:avLst/>
          </a:prstGeom>
          <a:noFill/>
        </p:spPr>
        <p:txBody>
          <a:bodyPr wrap="square" rtlCol="0">
            <a:spAutoFit/>
          </a:bodyPr>
          <a:lstStyle/>
          <a:p>
            <a:pPr marL="342900" indent="-342900">
              <a:lnSpc>
                <a:spcPct val="300000"/>
              </a:lnSpc>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Biosensor KSQ Genedata Integrated Workflow</a:t>
            </a:r>
          </a:p>
          <a:p>
            <a:pPr marL="342900" marR="0" lvl="0" indent="-342900">
              <a:lnSpc>
                <a:spcPct val="300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Creating, Editing, and Deleting Genedata Biosensor Requests</a:t>
            </a:r>
          </a:p>
          <a:p>
            <a:pPr marL="800100" lvl="1" indent="-342900">
              <a:lnSpc>
                <a:spcPct val="300000"/>
              </a:lnSpc>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Creating Requests from PPB-IDs (Purified)</a:t>
            </a:r>
          </a:p>
          <a:p>
            <a:pPr marL="800100" lvl="1" indent="-342900">
              <a:lnSpc>
                <a:spcPct val="300000"/>
              </a:lnSpc>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Creating Requests from Plate Sets (Unpurified: hybridoma, TAP sups, etc.)</a:t>
            </a:r>
          </a:p>
          <a:p>
            <a:pPr marL="800100" lvl="1" indent="-342900">
              <a:lnSpc>
                <a:spcPct val="300000"/>
              </a:lnSpc>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Modifying Existing Biosensor Requests</a:t>
            </a:r>
          </a:p>
          <a:p>
            <a:pPr marL="342900" indent="-342900">
              <a:lnSpc>
                <a:spcPct val="300000"/>
              </a:lnSpc>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Viewing Genedata Biosensor Assay Results</a:t>
            </a:r>
          </a:p>
        </p:txBody>
      </p:sp>
    </p:spTree>
    <p:extLst>
      <p:ext uri="{BB962C8B-B14F-4D97-AF65-F5344CB8AC3E}">
        <p14:creationId xmlns:p14="http://schemas.microsoft.com/office/powerpoint/2010/main" val="2360710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9948F3-2AE6-CD92-EF1A-27E9FE100289}"/>
              </a:ext>
            </a:extLst>
          </p:cNvPr>
          <p:cNvSpPr>
            <a:spLocks noGrp="1"/>
          </p:cNvSpPr>
          <p:nvPr>
            <p:ph type="ctrTitle"/>
          </p:nvPr>
        </p:nvSpPr>
        <p:spPr>
          <a:xfrm>
            <a:off x="448056" y="2560320"/>
            <a:ext cx="3618848" cy="1508760"/>
          </a:xfrm>
        </p:spPr>
        <p:txBody>
          <a:bodyPr/>
          <a:lstStyle/>
          <a:p>
            <a:r>
              <a:rPr lang="en-US" dirty="0">
                <a:latin typeface="Calibri" panose="020F0502020204030204" pitchFamily="34" charset="0"/>
                <a:cs typeface="Times New Roman" panose="02020603050405020304" pitchFamily="18" charset="0"/>
              </a:rPr>
              <a:t>Modify Existing Biosensor Requests</a:t>
            </a:r>
            <a:endParaRPr lang="en-US" dirty="0"/>
          </a:p>
        </p:txBody>
      </p:sp>
    </p:spTree>
    <p:extLst>
      <p:ext uri="{BB962C8B-B14F-4D97-AF65-F5344CB8AC3E}">
        <p14:creationId xmlns:p14="http://schemas.microsoft.com/office/powerpoint/2010/main" val="511034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ACECAA7-2841-F8F7-DA15-9AD07C0359F6}"/>
              </a:ext>
            </a:extLst>
          </p:cNvPr>
          <p:cNvPicPr>
            <a:picLocks noChangeAspect="1"/>
          </p:cNvPicPr>
          <p:nvPr/>
        </p:nvPicPr>
        <p:blipFill>
          <a:blip r:embed="rId3"/>
          <a:stretch>
            <a:fillRect/>
          </a:stretch>
        </p:blipFill>
        <p:spPr>
          <a:xfrm>
            <a:off x="6530536" y="1981779"/>
            <a:ext cx="5378696" cy="4598398"/>
          </a:xfrm>
          <a:prstGeom prst="rect">
            <a:avLst/>
          </a:prstGeom>
        </p:spPr>
      </p:pic>
      <p:pic>
        <p:nvPicPr>
          <p:cNvPr id="6" name="Picture 5">
            <a:extLst>
              <a:ext uri="{FF2B5EF4-FFF2-40B4-BE49-F238E27FC236}">
                <a16:creationId xmlns:a16="http://schemas.microsoft.com/office/drawing/2014/main" id="{3F340298-BBB5-13F0-EA5B-F78F7E24FACF}"/>
              </a:ext>
            </a:extLst>
          </p:cNvPr>
          <p:cNvPicPr>
            <a:picLocks noChangeAspect="1"/>
          </p:cNvPicPr>
          <p:nvPr/>
        </p:nvPicPr>
        <p:blipFill>
          <a:blip r:embed="rId4"/>
          <a:stretch>
            <a:fillRect/>
          </a:stretch>
        </p:blipFill>
        <p:spPr>
          <a:xfrm>
            <a:off x="446377" y="2120906"/>
            <a:ext cx="4612218" cy="3399753"/>
          </a:xfrm>
          <a:prstGeom prst="rect">
            <a:avLst/>
          </a:prstGeom>
        </p:spPr>
      </p:pic>
      <p:sp>
        <p:nvSpPr>
          <p:cNvPr id="238" name="TextBox 237">
            <a:extLst>
              <a:ext uri="{FF2B5EF4-FFF2-40B4-BE49-F238E27FC236}">
                <a16:creationId xmlns:a16="http://schemas.microsoft.com/office/drawing/2014/main" id="{4C30A3F4-7A93-46FE-9283-BA6BF02494B6}"/>
              </a:ext>
            </a:extLst>
          </p:cNvPr>
          <p:cNvSpPr txBox="1"/>
          <p:nvPr/>
        </p:nvSpPr>
        <p:spPr>
          <a:xfrm>
            <a:off x="252493" y="504952"/>
            <a:ext cx="5145417" cy="400110"/>
          </a:xfrm>
          <a:prstGeom prst="rect">
            <a:avLst/>
          </a:prstGeom>
          <a:noFill/>
        </p:spPr>
        <p:txBody>
          <a:bodyPr vert="horz" wrap="square" rtlCol="0">
            <a:spAutoFit/>
          </a:bodyPr>
          <a:lstStyle/>
          <a:p>
            <a:r>
              <a:rPr lang="en-US" altLang="en-US" sz="2000" b="1" dirty="0">
                <a:solidFill>
                  <a:schemeClr val="accent1">
                    <a:lumMod val="75000"/>
                  </a:schemeClr>
                </a:solidFill>
              </a:rPr>
              <a:t>Editing </a:t>
            </a:r>
            <a:r>
              <a:rPr lang="en-US" sz="2000" b="1" dirty="0">
                <a:solidFill>
                  <a:schemeClr val="accent1">
                    <a:lumMod val="75000"/>
                  </a:schemeClr>
                </a:solidFill>
              </a:rPr>
              <a:t>Biosensor Request Set Details</a:t>
            </a:r>
          </a:p>
        </p:txBody>
      </p:sp>
      <p:sp>
        <p:nvSpPr>
          <p:cNvPr id="5" name="Rectangle 8">
            <a:extLst>
              <a:ext uri="{FF2B5EF4-FFF2-40B4-BE49-F238E27FC236}">
                <a16:creationId xmlns:a16="http://schemas.microsoft.com/office/drawing/2014/main" id="{3488265C-D252-4844-AFD6-B867B55A95B4}"/>
              </a:ext>
            </a:extLst>
          </p:cNvPr>
          <p:cNvSpPr>
            <a:spLocks noChangeArrowheads="1"/>
          </p:cNvSpPr>
          <p:nvPr/>
        </p:nvSpPr>
        <p:spPr bwMode="auto">
          <a:xfrm>
            <a:off x="849333" y="8774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6">
            <a:extLst>
              <a:ext uri="{FF2B5EF4-FFF2-40B4-BE49-F238E27FC236}">
                <a16:creationId xmlns:a16="http://schemas.microsoft.com/office/drawing/2014/main" id="{C30B628B-D932-4AAD-8E9C-87CFFCC3CC5B}"/>
              </a:ext>
            </a:extLst>
          </p:cNvPr>
          <p:cNvSpPr>
            <a:spLocks noChangeArrowheads="1"/>
          </p:cNvSpPr>
          <p:nvPr/>
        </p:nvSpPr>
        <p:spPr bwMode="auto">
          <a:xfrm>
            <a:off x="252493" y="-3232727"/>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cxnSp>
        <p:nvCxnSpPr>
          <p:cNvPr id="20" name="Straight Arrow Connector 19">
            <a:extLst>
              <a:ext uri="{FF2B5EF4-FFF2-40B4-BE49-F238E27FC236}">
                <a16:creationId xmlns:a16="http://schemas.microsoft.com/office/drawing/2014/main" id="{86B5AB04-3204-4BE7-9E29-9FBA85FC4A69}"/>
              </a:ext>
            </a:extLst>
          </p:cNvPr>
          <p:cNvCxnSpPr>
            <a:cxnSpLocks/>
          </p:cNvCxnSpPr>
          <p:nvPr/>
        </p:nvCxnSpPr>
        <p:spPr>
          <a:xfrm>
            <a:off x="7630268" y="5977772"/>
            <a:ext cx="0" cy="262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4E7BB5B-C21D-4BAD-B01E-BEAE427214AA}"/>
              </a:ext>
            </a:extLst>
          </p:cNvPr>
          <p:cNvCxnSpPr>
            <a:cxnSpLocks/>
          </p:cNvCxnSpPr>
          <p:nvPr/>
        </p:nvCxnSpPr>
        <p:spPr>
          <a:xfrm rot="2700000">
            <a:off x="8152062" y="5846402"/>
            <a:ext cx="0" cy="262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Arrow: Right 1">
            <a:extLst>
              <a:ext uri="{FF2B5EF4-FFF2-40B4-BE49-F238E27FC236}">
                <a16:creationId xmlns:a16="http://schemas.microsoft.com/office/drawing/2014/main" id="{729BF726-1A64-47C5-8120-F5A7D71BB39D}"/>
              </a:ext>
            </a:extLst>
          </p:cNvPr>
          <p:cNvSpPr/>
          <p:nvPr/>
        </p:nvSpPr>
        <p:spPr bwMode="gray">
          <a:xfrm>
            <a:off x="5027649" y="3334399"/>
            <a:ext cx="906660" cy="486383"/>
          </a:xfrm>
          <a:prstGeom prst="rightArrow">
            <a:avLst/>
          </a:prstGeom>
          <a:solidFill>
            <a:schemeClr val="accent2">
              <a:lumMod val="40000"/>
              <a:lumOff val="60000"/>
            </a:schemeClr>
          </a:solidFill>
          <a:ln w="28575" cap="flat" cmpd="sng" algn="ctr">
            <a:solidFill>
              <a:srgbClr val="0000C9"/>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
        <p:nvSpPr>
          <p:cNvPr id="13" name="TextBox 12">
            <a:extLst>
              <a:ext uri="{FF2B5EF4-FFF2-40B4-BE49-F238E27FC236}">
                <a16:creationId xmlns:a16="http://schemas.microsoft.com/office/drawing/2014/main" id="{E5DF5E52-1E5C-44F9-B172-7FBF414C37DF}"/>
              </a:ext>
            </a:extLst>
          </p:cNvPr>
          <p:cNvSpPr txBox="1"/>
          <p:nvPr/>
        </p:nvSpPr>
        <p:spPr>
          <a:xfrm>
            <a:off x="375705" y="1098411"/>
            <a:ext cx="6783852" cy="792781"/>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Select the ‘Edit Details’ Button on the Analysis Request Set Details Page</a:t>
            </a:r>
          </a:p>
          <a:p>
            <a:pPr>
              <a:lnSpc>
                <a:spcPct val="150000"/>
              </a:lnSpc>
            </a:pPr>
            <a:r>
              <a:rPr lang="en-US" altLang="en-US" sz="1600" b="1" dirty="0">
                <a:solidFill>
                  <a:schemeClr val="accent1">
                    <a:lumMod val="75000"/>
                  </a:schemeClr>
                </a:solidFill>
                <a:latin typeface="Calibri (Body)"/>
              </a:rPr>
              <a:t>After Editing, Select the Check Mark Button, then the ‘Save Changes’ Button</a:t>
            </a:r>
          </a:p>
        </p:txBody>
      </p:sp>
      <p:cxnSp>
        <p:nvCxnSpPr>
          <p:cNvPr id="14" name="Straight Arrow Connector 13">
            <a:extLst>
              <a:ext uri="{FF2B5EF4-FFF2-40B4-BE49-F238E27FC236}">
                <a16:creationId xmlns:a16="http://schemas.microsoft.com/office/drawing/2014/main" id="{4ABC5C5E-F412-4582-A1D7-04A3CC4A1D20}"/>
              </a:ext>
            </a:extLst>
          </p:cNvPr>
          <p:cNvCxnSpPr>
            <a:cxnSpLocks/>
          </p:cNvCxnSpPr>
          <p:nvPr/>
        </p:nvCxnSpPr>
        <p:spPr>
          <a:xfrm flipH="1">
            <a:off x="8953128" y="5309495"/>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0AE33F6-9893-4917-AEAE-BA52180DDBCD}"/>
              </a:ext>
            </a:extLst>
          </p:cNvPr>
          <p:cNvSpPr txBox="1"/>
          <p:nvPr/>
        </p:nvSpPr>
        <p:spPr>
          <a:xfrm>
            <a:off x="9352905" y="5173495"/>
            <a:ext cx="2053262" cy="523220"/>
          </a:xfrm>
          <a:prstGeom prst="rect">
            <a:avLst/>
          </a:prstGeom>
          <a:noFill/>
        </p:spPr>
        <p:txBody>
          <a:bodyPr vert="horz" wrap="square" rtlCol="0">
            <a:spAutoFit/>
          </a:bodyPr>
          <a:lstStyle/>
          <a:p>
            <a:r>
              <a:rPr lang="en-US" altLang="en-US" sz="1400" dirty="0">
                <a:latin typeface="Calibri" panose="020F0502020204030204" pitchFamily="34" charset="0"/>
                <a:cs typeface="Calibri" panose="020F0502020204030204" pitchFamily="34" charset="0"/>
              </a:rPr>
              <a:t>(Adding more details to the </a:t>
            </a:r>
            <a:r>
              <a:rPr lang="en-US" altLang="en-US" sz="1400" b="1" dirty="0">
                <a:latin typeface="Calibri" panose="020F0502020204030204" pitchFamily="34" charset="0"/>
                <a:cs typeface="Calibri" panose="020F0502020204030204" pitchFamily="34" charset="0"/>
              </a:rPr>
              <a:t>Comments</a:t>
            </a:r>
            <a:r>
              <a:rPr lang="en-US" altLang="en-US" sz="1400" dirty="0">
                <a:latin typeface="Calibri" panose="020F0502020204030204" pitchFamily="34" charset="0"/>
                <a:cs typeface="Calibri" panose="020F0502020204030204" pitchFamily="34" charset="0"/>
              </a:rPr>
              <a:t> field)</a:t>
            </a:r>
          </a:p>
        </p:txBody>
      </p:sp>
      <p:sp>
        <p:nvSpPr>
          <p:cNvPr id="17" name="TextBox 16">
            <a:extLst>
              <a:ext uri="{FF2B5EF4-FFF2-40B4-BE49-F238E27FC236}">
                <a16:creationId xmlns:a16="http://schemas.microsoft.com/office/drawing/2014/main" id="{0A4103B0-504A-410C-B5B7-B205E3051234}"/>
              </a:ext>
            </a:extLst>
          </p:cNvPr>
          <p:cNvSpPr txBox="1"/>
          <p:nvPr/>
        </p:nvSpPr>
        <p:spPr>
          <a:xfrm>
            <a:off x="1515291" y="5747064"/>
            <a:ext cx="3665344" cy="738664"/>
          </a:xfrm>
          <a:prstGeom prst="rect">
            <a:avLst/>
          </a:prstGeom>
          <a:noFill/>
        </p:spPr>
        <p:txBody>
          <a:bodyPr vert="horz" wrap="square" rtlCol="0">
            <a:spAutoFit/>
          </a:bodyPr>
          <a:lstStyle/>
          <a:p>
            <a:r>
              <a:rPr lang="en-US" altLang="en-US" sz="1400" dirty="0">
                <a:latin typeface="Calibri" panose="020F0502020204030204" pitchFamily="34" charset="0"/>
                <a:cs typeface="Calibri" panose="020F0502020204030204" pitchFamily="34" charset="0"/>
              </a:rPr>
              <a:t>This button will allows for Biosensor group addition of binding partner (s) and control (s), covered in next slide</a:t>
            </a:r>
          </a:p>
        </p:txBody>
      </p:sp>
      <p:cxnSp>
        <p:nvCxnSpPr>
          <p:cNvPr id="21" name="Straight Arrow Connector 20">
            <a:extLst>
              <a:ext uri="{FF2B5EF4-FFF2-40B4-BE49-F238E27FC236}">
                <a16:creationId xmlns:a16="http://schemas.microsoft.com/office/drawing/2014/main" id="{C028E5BC-AC57-46A9-B26B-47C6838FB68B}"/>
              </a:ext>
            </a:extLst>
          </p:cNvPr>
          <p:cNvCxnSpPr>
            <a:cxnSpLocks/>
          </p:cNvCxnSpPr>
          <p:nvPr/>
        </p:nvCxnSpPr>
        <p:spPr>
          <a:xfrm flipH="1" flipV="1">
            <a:off x="1515291" y="5520659"/>
            <a:ext cx="90536" cy="3026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7CDE20E-B7E0-8CA3-B64C-F5BE6B314AB5}"/>
              </a:ext>
            </a:extLst>
          </p:cNvPr>
          <p:cNvSpPr/>
          <p:nvPr/>
        </p:nvSpPr>
        <p:spPr bwMode="gray">
          <a:xfrm>
            <a:off x="455613" y="5038531"/>
            <a:ext cx="645399" cy="598946"/>
          </a:xfrm>
          <a:prstGeom prst="ellipse">
            <a:avLst/>
          </a:prstGeom>
          <a:noFill/>
          <a:ln w="28575" cap="flat" cmpd="sng" algn="ctr">
            <a:solidFill>
              <a:srgbClr val="FF0000"/>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Tree>
    <p:extLst>
      <p:ext uri="{BB962C8B-B14F-4D97-AF65-F5344CB8AC3E}">
        <p14:creationId xmlns:p14="http://schemas.microsoft.com/office/powerpoint/2010/main" val="427697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340298-BBB5-13F0-EA5B-F78F7E24FACF}"/>
              </a:ext>
            </a:extLst>
          </p:cNvPr>
          <p:cNvPicPr>
            <a:picLocks noChangeAspect="1"/>
          </p:cNvPicPr>
          <p:nvPr/>
        </p:nvPicPr>
        <p:blipFill>
          <a:blip r:embed="rId3"/>
          <a:stretch>
            <a:fillRect/>
          </a:stretch>
        </p:blipFill>
        <p:spPr>
          <a:xfrm>
            <a:off x="446377" y="2159342"/>
            <a:ext cx="4612218" cy="3399753"/>
          </a:xfrm>
          <a:prstGeom prst="rect">
            <a:avLst/>
          </a:prstGeom>
        </p:spPr>
      </p:pic>
      <p:sp>
        <p:nvSpPr>
          <p:cNvPr id="238" name="TextBox 237">
            <a:extLst>
              <a:ext uri="{FF2B5EF4-FFF2-40B4-BE49-F238E27FC236}">
                <a16:creationId xmlns:a16="http://schemas.microsoft.com/office/drawing/2014/main" id="{4C30A3F4-7A93-46FE-9283-BA6BF02494B6}"/>
              </a:ext>
            </a:extLst>
          </p:cNvPr>
          <p:cNvSpPr txBox="1"/>
          <p:nvPr/>
        </p:nvSpPr>
        <p:spPr>
          <a:xfrm>
            <a:off x="252493" y="504952"/>
            <a:ext cx="5145417" cy="400110"/>
          </a:xfrm>
          <a:prstGeom prst="rect">
            <a:avLst/>
          </a:prstGeom>
          <a:noFill/>
        </p:spPr>
        <p:txBody>
          <a:bodyPr vert="horz" wrap="square" rtlCol="0">
            <a:spAutoFit/>
          </a:bodyPr>
          <a:lstStyle/>
          <a:p>
            <a:r>
              <a:rPr lang="en-US" altLang="en-US" sz="2000" b="1" dirty="0">
                <a:solidFill>
                  <a:schemeClr val="accent1">
                    <a:lumMod val="75000"/>
                  </a:schemeClr>
                </a:solidFill>
              </a:rPr>
              <a:t>Adding Binding Partner/Antigen</a:t>
            </a:r>
            <a:endParaRPr lang="en-US" sz="2000" b="1" dirty="0">
              <a:solidFill>
                <a:schemeClr val="accent1">
                  <a:lumMod val="75000"/>
                </a:schemeClr>
              </a:solidFill>
            </a:endParaRPr>
          </a:p>
        </p:txBody>
      </p:sp>
      <p:sp>
        <p:nvSpPr>
          <p:cNvPr id="5" name="Rectangle 8">
            <a:extLst>
              <a:ext uri="{FF2B5EF4-FFF2-40B4-BE49-F238E27FC236}">
                <a16:creationId xmlns:a16="http://schemas.microsoft.com/office/drawing/2014/main" id="{3488265C-D252-4844-AFD6-B867B55A95B4}"/>
              </a:ext>
            </a:extLst>
          </p:cNvPr>
          <p:cNvSpPr>
            <a:spLocks noChangeArrowheads="1"/>
          </p:cNvSpPr>
          <p:nvPr/>
        </p:nvSpPr>
        <p:spPr bwMode="auto">
          <a:xfrm>
            <a:off x="849333" y="8774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6">
            <a:extLst>
              <a:ext uri="{FF2B5EF4-FFF2-40B4-BE49-F238E27FC236}">
                <a16:creationId xmlns:a16="http://schemas.microsoft.com/office/drawing/2014/main" id="{C30B628B-D932-4AAD-8E9C-87CFFCC3CC5B}"/>
              </a:ext>
            </a:extLst>
          </p:cNvPr>
          <p:cNvSpPr>
            <a:spLocks noChangeArrowheads="1"/>
          </p:cNvSpPr>
          <p:nvPr/>
        </p:nvSpPr>
        <p:spPr bwMode="auto">
          <a:xfrm>
            <a:off x="252493" y="-3232727"/>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 name="Arrow: Right 1">
            <a:extLst>
              <a:ext uri="{FF2B5EF4-FFF2-40B4-BE49-F238E27FC236}">
                <a16:creationId xmlns:a16="http://schemas.microsoft.com/office/drawing/2014/main" id="{729BF726-1A64-47C5-8120-F5A7D71BB39D}"/>
              </a:ext>
            </a:extLst>
          </p:cNvPr>
          <p:cNvSpPr/>
          <p:nvPr/>
        </p:nvSpPr>
        <p:spPr bwMode="gray">
          <a:xfrm>
            <a:off x="5027649" y="3334399"/>
            <a:ext cx="514735" cy="486383"/>
          </a:xfrm>
          <a:prstGeom prst="rightArrow">
            <a:avLst/>
          </a:prstGeom>
          <a:solidFill>
            <a:schemeClr val="accent2">
              <a:lumMod val="40000"/>
              <a:lumOff val="60000"/>
            </a:schemeClr>
          </a:solidFill>
          <a:ln w="28575" cap="flat" cmpd="sng" algn="ctr">
            <a:solidFill>
              <a:srgbClr val="0000C9"/>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
        <p:nvSpPr>
          <p:cNvPr id="13" name="TextBox 12">
            <a:extLst>
              <a:ext uri="{FF2B5EF4-FFF2-40B4-BE49-F238E27FC236}">
                <a16:creationId xmlns:a16="http://schemas.microsoft.com/office/drawing/2014/main" id="{E5DF5E52-1E5C-44F9-B172-7FBF414C37DF}"/>
              </a:ext>
            </a:extLst>
          </p:cNvPr>
          <p:cNvSpPr txBox="1"/>
          <p:nvPr/>
        </p:nvSpPr>
        <p:spPr>
          <a:xfrm>
            <a:off x="335895" y="997229"/>
            <a:ext cx="6783852" cy="1162113"/>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Select the ‘Edit Request Set’ Button on the Analysis Request Set Details Page</a:t>
            </a:r>
          </a:p>
          <a:p>
            <a:pPr>
              <a:lnSpc>
                <a:spcPct val="150000"/>
              </a:lnSpc>
            </a:pPr>
            <a:r>
              <a:rPr lang="en-US" altLang="en-US" sz="1600" b="1" dirty="0">
                <a:solidFill>
                  <a:schemeClr val="accent1">
                    <a:lumMod val="75000"/>
                  </a:schemeClr>
                </a:solidFill>
                <a:latin typeface="Calibri (Body)"/>
              </a:rPr>
              <a:t>Select checkbox corresponding to correct antigen, PPB-ID and concentration have been provided to facilitate selection</a:t>
            </a:r>
          </a:p>
        </p:txBody>
      </p:sp>
      <p:sp>
        <p:nvSpPr>
          <p:cNvPr id="9" name="Oval 8">
            <a:extLst>
              <a:ext uri="{FF2B5EF4-FFF2-40B4-BE49-F238E27FC236}">
                <a16:creationId xmlns:a16="http://schemas.microsoft.com/office/drawing/2014/main" id="{57CDE20E-B7E0-8CA3-B64C-F5BE6B314AB5}"/>
              </a:ext>
            </a:extLst>
          </p:cNvPr>
          <p:cNvSpPr/>
          <p:nvPr/>
        </p:nvSpPr>
        <p:spPr bwMode="gray">
          <a:xfrm>
            <a:off x="960428" y="5158128"/>
            <a:ext cx="831050" cy="598946"/>
          </a:xfrm>
          <a:prstGeom prst="ellipse">
            <a:avLst/>
          </a:prstGeom>
          <a:noFill/>
          <a:ln w="28575" cap="flat" cmpd="sng" algn="ctr">
            <a:solidFill>
              <a:srgbClr val="FF0000"/>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pic>
        <p:nvPicPr>
          <p:cNvPr id="7" name="Picture 6">
            <a:extLst>
              <a:ext uri="{FF2B5EF4-FFF2-40B4-BE49-F238E27FC236}">
                <a16:creationId xmlns:a16="http://schemas.microsoft.com/office/drawing/2014/main" id="{5A6E5FFF-AB97-E01A-4677-2C6CD52B0583}"/>
              </a:ext>
            </a:extLst>
          </p:cNvPr>
          <p:cNvPicPr>
            <a:picLocks noChangeAspect="1"/>
          </p:cNvPicPr>
          <p:nvPr/>
        </p:nvPicPr>
        <p:blipFill rotWithShape="1">
          <a:blip r:embed="rId4"/>
          <a:srcRect l="2551"/>
          <a:stretch/>
        </p:blipFill>
        <p:spPr>
          <a:xfrm>
            <a:off x="5542383" y="2448348"/>
            <a:ext cx="6512767" cy="1993623"/>
          </a:xfrm>
          <a:prstGeom prst="rect">
            <a:avLst/>
          </a:prstGeom>
          <a:ln>
            <a:solidFill>
              <a:srgbClr val="0000C9"/>
            </a:solidFill>
          </a:ln>
        </p:spPr>
      </p:pic>
      <p:pic>
        <p:nvPicPr>
          <p:cNvPr id="12" name="Picture 11">
            <a:extLst>
              <a:ext uri="{FF2B5EF4-FFF2-40B4-BE49-F238E27FC236}">
                <a16:creationId xmlns:a16="http://schemas.microsoft.com/office/drawing/2014/main" id="{7065828F-2DDE-E940-C393-D3BFC20251A7}"/>
              </a:ext>
            </a:extLst>
          </p:cNvPr>
          <p:cNvPicPr>
            <a:picLocks noChangeAspect="1"/>
          </p:cNvPicPr>
          <p:nvPr/>
        </p:nvPicPr>
        <p:blipFill rotWithShape="1">
          <a:blip r:embed="rId5"/>
          <a:srcRect t="71638" r="58497"/>
          <a:stretch/>
        </p:blipFill>
        <p:spPr>
          <a:xfrm>
            <a:off x="6815904" y="4754613"/>
            <a:ext cx="4032878" cy="947163"/>
          </a:xfrm>
          <a:prstGeom prst="rect">
            <a:avLst/>
          </a:prstGeom>
          <a:ln>
            <a:solidFill>
              <a:srgbClr val="003FE2"/>
            </a:solidFill>
          </a:ln>
        </p:spPr>
      </p:pic>
      <p:sp>
        <p:nvSpPr>
          <p:cNvPr id="16" name="Oval 15">
            <a:extLst>
              <a:ext uri="{FF2B5EF4-FFF2-40B4-BE49-F238E27FC236}">
                <a16:creationId xmlns:a16="http://schemas.microsoft.com/office/drawing/2014/main" id="{015DB875-28D7-AAEE-B7F3-9B2A9DABB466}"/>
              </a:ext>
            </a:extLst>
          </p:cNvPr>
          <p:cNvSpPr/>
          <p:nvPr/>
        </p:nvSpPr>
        <p:spPr bwMode="gray">
          <a:xfrm>
            <a:off x="6943743" y="5026793"/>
            <a:ext cx="1071251" cy="496093"/>
          </a:xfrm>
          <a:prstGeom prst="ellipse">
            <a:avLst/>
          </a:prstGeom>
          <a:noFill/>
          <a:ln w="28575" cap="flat" cmpd="sng" algn="ctr">
            <a:solidFill>
              <a:srgbClr val="FF0000"/>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
        <p:nvSpPr>
          <p:cNvPr id="18" name="TextBox 17">
            <a:extLst>
              <a:ext uri="{FF2B5EF4-FFF2-40B4-BE49-F238E27FC236}">
                <a16:creationId xmlns:a16="http://schemas.microsoft.com/office/drawing/2014/main" id="{92EB911B-69AE-EBF5-F93F-FA74EC39AF36}"/>
              </a:ext>
            </a:extLst>
          </p:cNvPr>
          <p:cNvSpPr txBox="1"/>
          <p:nvPr/>
        </p:nvSpPr>
        <p:spPr>
          <a:xfrm>
            <a:off x="5775044" y="5645426"/>
            <a:ext cx="5744136" cy="1162113"/>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Scroll to bottom of page and press “update request set”, now the requests on the main ARS page should display both the ligand and the analyte to complete the pairing</a:t>
            </a:r>
          </a:p>
        </p:txBody>
      </p:sp>
      <p:sp>
        <p:nvSpPr>
          <p:cNvPr id="10" name="Arrow: Right 9">
            <a:extLst>
              <a:ext uri="{FF2B5EF4-FFF2-40B4-BE49-F238E27FC236}">
                <a16:creationId xmlns:a16="http://schemas.microsoft.com/office/drawing/2014/main" id="{F010704F-EE54-99D1-B1E2-AE471B794F1B}"/>
              </a:ext>
            </a:extLst>
          </p:cNvPr>
          <p:cNvSpPr/>
          <p:nvPr/>
        </p:nvSpPr>
        <p:spPr bwMode="gray">
          <a:xfrm rot="5400000">
            <a:off x="8699843" y="4456803"/>
            <a:ext cx="380920" cy="486383"/>
          </a:xfrm>
          <a:prstGeom prst="rightArrow">
            <a:avLst/>
          </a:prstGeom>
          <a:solidFill>
            <a:schemeClr val="accent2">
              <a:lumMod val="40000"/>
              <a:lumOff val="60000"/>
            </a:schemeClr>
          </a:solidFill>
          <a:ln w="28575" cap="flat" cmpd="sng" algn="ctr">
            <a:solidFill>
              <a:srgbClr val="0000C9"/>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Tree>
    <p:extLst>
      <p:ext uri="{BB962C8B-B14F-4D97-AF65-F5344CB8AC3E}">
        <p14:creationId xmlns:p14="http://schemas.microsoft.com/office/powerpoint/2010/main" val="3317773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Box 237">
            <a:extLst>
              <a:ext uri="{FF2B5EF4-FFF2-40B4-BE49-F238E27FC236}">
                <a16:creationId xmlns:a16="http://schemas.microsoft.com/office/drawing/2014/main" id="{4C30A3F4-7A93-46FE-9283-BA6BF02494B6}"/>
              </a:ext>
            </a:extLst>
          </p:cNvPr>
          <p:cNvSpPr txBox="1"/>
          <p:nvPr/>
        </p:nvSpPr>
        <p:spPr>
          <a:xfrm>
            <a:off x="252493" y="504952"/>
            <a:ext cx="5145417" cy="707886"/>
          </a:xfrm>
          <a:prstGeom prst="rect">
            <a:avLst/>
          </a:prstGeom>
          <a:noFill/>
        </p:spPr>
        <p:txBody>
          <a:bodyPr vert="horz" wrap="square" rtlCol="0">
            <a:spAutoFit/>
          </a:bodyPr>
          <a:lstStyle/>
          <a:p>
            <a:r>
              <a:rPr lang="en-US" altLang="en-US" sz="2000" b="1" dirty="0">
                <a:solidFill>
                  <a:schemeClr val="accent1">
                    <a:lumMod val="75000"/>
                  </a:schemeClr>
                </a:solidFill>
              </a:rPr>
              <a:t>Troubleshooting Adding Binding Partners or Controls</a:t>
            </a:r>
            <a:endParaRPr lang="en-US" sz="2000" b="1" dirty="0">
              <a:solidFill>
                <a:schemeClr val="accent1">
                  <a:lumMod val="75000"/>
                </a:schemeClr>
              </a:solidFill>
            </a:endParaRPr>
          </a:p>
        </p:txBody>
      </p:sp>
      <p:sp>
        <p:nvSpPr>
          <p:cNvPr id="5" name="Rectangle 8">
            <a:extLst>
              <a:ext uri="{FF2B5EF4-FFF2-40B4-BE49-F238E27FC236}">
                <a16:creationId xmlns:a16="http://schemas.microsoft.com/office/drawing/2014/main" id="{3488265C-D252-4844-AFD6-B867B55A95B4}"/>
              </a:ext>
            </a:extLst>
          </p:cNvPr>
          <p:cNvSpPr>
            <a:spLocks noChangeArrowheads="1"/>
          </p:cNvSpPr>
          <p:nvPr/>
        </p:nvSpPr>
        <p:spPr bwMode="auto">
          <a:xfrm>
            <a:off x="849333" y="8774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6">
            <a:extLst>
              <a:ext uri="{FF2B5EF4-FFF2-40B4-BE49-F238E27FC236}">
                <a16:creationId xmlns:a16="http://schemas.microsoft.com/office/drawing/2014/main" id="{C30B628B-D932-4AAD-8E9C-87CFFCC3CC5B}"/>
              </a:ext>
            </a:extLst>
          </p:cNvPr>
          <p:cNvSpPr>
            <a:spLocks noChangeArrowheads="1"/>
          </p:cNvSpPr>
          <p:nvPr/>
        </p:nvSpPr>
        <p:spPr bwMode="auto">
          <a:xfrm>
            <a:off x="252493" y="-3232727"/>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7" name="Picture 6">
            <a:extLst>
              <a:ext uri="{FF2B5EF4-FFF2-40B4-BE49-F238E27FC236}">
                <a16:creationId xmlns:a16="http://schemas.microsoft.com/office/drawing/2014/main" id="{5A6E5FFF-AB97-E01A-4677-2C6CD52B0583}"/>
              </a:ext>
            </a:extLst>
          </p:cNvPr>
          <p:cNvPicPr>
            <a:picLocks noChangeAspect="1"/>
          </p:cNvPicPr>
          <p:nvPr/>
        </p:nvPicPr>
        <p:blipFill rotWithShape="1">
          <a:blip r:embed="rId3"/>
          <a:srcRect l="2551"/>
          <a:stretch/>
        </p:blipFill>
        <p:spPr>
          <a:xfrm>
            <a:off x="455613" y="1496346"/>
            <a:ext cx="5649460" cy="1729356"/>
          </a:xfrm>
          <a:prstGeom prst="rect">
            <a:avLst/>
          </a:prstGeom>
          <a:ln>
            <a:solidFill>
              <a:srgbClr val="0000C9"/>
            </a:solidFill>
          </a:ln>
        </p:spPr>
      </p:pic>
      <p:grpSp>
        <p:nvGrpSpPr>
          <p:cNvPr id="14" name="Group 13">
            <a:extLst>
              <a:ext uri="{FF2B5EF4-FFF2-40B4-BE49-F238E27FC236}">
                <a16:creationId xmlns:a16="http://schemas.microsoft.com/office/drawing/2014/main" id="{FB387BF9-778F-417F-9ACE-0D4F30FE6E75}"/>
              </a:ext>
            </a:extLst>
          </p:cNvPr>
          <p:cNvGrpSpPr/>
          <p:nvPr/>
        </p:nvGrpSpPr>
        <p:grpSpPr>
          <a:xfrm>
            <a:off x="753444" y="4653108"/>
            <a:ext cx="3417157" cy="1414789"/>
            <a:chOff x="7346170" y="160095"/>
            <a:chExt cx="3417157" cy="1414789"/>
          </a:xfrm>
        </p:grpSpPr>
        <p:pic>
          <p:nvPicPr>
            <p:cNvPr id="8" name="Picture 7">
              <a:extLst>
                <a:ext uri="{FF2B5EF4-FFF2-40B4-BE49-F238E27FC236}">
                  <a16:creationId xmlns:a16="http://schemas.microsoft.com/office/drawing/2014/main" id="{59431907-4CE7-830F-A129-70AE6A8985C4}"/>
                </a:ext>
              </a:extLst>
            </p:cNvPr>
            <p:cNvPicPr>
              <a:picLocks noChangeAspect="1"/>
            </p:cNvPicPr>
            <p:nvPr/>
          </p:nvPicPr>
          <p:blipFill rotWithShape="1">
            <a:blip r:embed="rId4"/>
            <a:srcRect b="57678"/>
            <a:stretch/>
          </p:blipFill>
          <p:spPr>
            <a:xfrm>
              <a:off x="7346170" y="160095"/>
              <a:ext cx="3417157" cy="1048508"/>
            </a:xfrm>
            <a:prstGeom prst="rect">
              <a:avLst/>
            </a:prstGeom>
            <a:ln>
              <a:noFill/>
            </a:ln>
          </p:spPr>
        </p:pic>
        <p:pic>
          <p:nvPicPr>
            <p:cNvPr id="11" name="Picture 10">
              <a:extLst>
                <a:ext uri="{FF2B5EF4-FFF2-40B4-BE49-F238E27FC236}">
                  <a16:creationId xmlns:a16="http://schemas.microsoft.com/office/drawing/2014/main" id="{99C5A634-6C09-EEEA-9FC3-C42AE5723CD6}"/>
                </a:ext>
              </a:extLst>
            </p:cNvPr>
            <p:cNvPicPr>
              <a:picLocks noChangeAspect="1"/>
            </p:cNvPicPr>
            <p:nvPr/>
          </p:nvPicPr>
          <p:blipFill rotWithShape="1">
            <a:blip r:embed="rId4"/>
            <a:srcRect l="-1315" t="83806"/>
            <a:stretch/>
          </p:blipFill>
          <p:spPr>
            <a:xfrm>
              <a:off x="7346170" y="1173692"/>
              <a:ext cx="3417157" cy="401192"/>
            </a:xfrm>
            <a:prstGeom prst="rect">
              <a:avLst/>
            </a:prstGeom>
            <a:ln>
              <a:noFill/>
            </a:ln>
          </p:spPr>
        </p:pic>
      </p:grpSp>
      <p:sp>
        <p:nvSpPr>
          <p:cNvPr id="15" name="TextBox 14">
            <a:extLst>
              <a:ext uri="{FF2B5EF4-FFF2-40B4-BE49-F238E27FC236}">
                <a16:creationId xmlns:a16="http://schemas.microsoft.com/office/drawing/2014/main" id="{5B32C3B6-C53A-AAD4-66BC-77E2346AB619}"/>
              </a:ext>
            </a:extLst>
          </p:cNvPr>
          <p:cNvSpPr txBox="1"/>
          <p:nvPr/>
        </p:nvSpPr>
        <p:spPr>
          <a:xfrm>
            <a:off x="430478" y="3184394"/>
            <a:ext cx="5674596" cy="1028423"/>
          </a:xfrm>
          <a:prstGeom prst="rect">
            <a:avLst/>
          </a:prstGeom>
          <a:noFill/>
        </p:spPr>
        <p:txBody>
          <a:bodyPr vert="horz" wrap="square" rtlCol="0">
            <a:spAutoFit/>
          </a:bodyPr>
          <a:lstStyle/>
          <a:p>
            <a:pPr>
              <a:lnSpc>
                <a:spcPct val="150000"/>
              </a:lnSpc>
            </a:pPr>
            <a:r>
              <a:rPr lang="en-US" altLang="en-US" sz="1400" b="1" dirty="0">
                <a:solidFill>
                  <a:schemeClr val="accent1">
                    <a:lumMod val="75000"/>
                  </a:schemeClr>
                </a:solidFill>
                <a:latin typeface="Calibri (Body)"/>
              </a:rPr>
              <a:t>If you do not see the desired antigen in the table, ensure that the “Use as Antigen Material” field is marked as “Yes” in the PPB page on Genedata for the antigen to populate in table</a:t>
            </a:r>
          </a:p>
        </p:txBody>
      </p:sp>
      <p:sp>
        <p:nvSpPr>
          <p:cNvPr id="17" name="Oval 16">
            <a:extLst>
              <a:ext uri="{FF2B5EF4-FFF2-40B4-BE49-F238E27FC236}">
                <a16:creationId xmlns:a16="http://schemas.microsoft.com/office/drawing/2014/main" id="{663747AF-ED54-8BED-35EF-0D3695E4FBE8}"/>
              </a:ext>
            </a:extLst>
          </p:cNvPr>
          <p:cNvSpPr/>
          <p:nvPr/>
        </p:nvSpPr>
        <p:spPr bwMode="gray">
          <a:xfrm>
            <a:off x="1152041" y="5642215"/>
            <a:ext cx="1612930" cy="304480"/>
          </a:xfrm>
          <a:prstGeom prst="ellipse">
            <a:avLst/>
          </a:prstGeom>
          <a:noFill/>
          <a:ln w="28575" cap="flat" cmpd="sng" algn="ctr">
            <a:solidFill>
              <a:srgbClr val="FF0000"/>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
        <p:nvSpPr>
          <p:cNvPr id="3" name="TextBox 2">
            <a:extLst>
              <a:ext uri="{FF2B5EF4-FFF2-40B4-BE49-F238E27FC236}">
                <a16:creationId xmlns:a16="http://schemas.microsoft.com/office/drawing/2014/main" id="{E62E8507-764B-8EAE-5F6F-AEED9242732B}"/>
              </a:ext>
            </a:extLst>
          </p:cNvPr>
          <p:cNvSpPr txBox="1"/>
          <p:nvPr/>
        </p:nvSpPr>
        <p:spPr>
          <a:xfrm>
            <a:off x="7732615" y="1469896"/>
            <a:ext cx="4285213" cy="1028423"/>
          </a:xfrm>
          <a:prstGeom prst="rect">
            <a:avLst/>
          </a:prstGeom>
          <a:noFill/>
        </p:spPr>
        <p:txBody>
          <a:bodyPr vert="horz" wrap="square" rtlCol="0">
            <a:spAutoFit/>
          </a:bodyPr>
          <a:lstStyle/>
          <a:p>
            <a:pPr>
              <a:lnSpc>
                <a:spcPct val="150000"/>
              </a:lnSpc>
            </a:pPr>
            <a:r>
              <a:rPr lang="en-US" altLang="en-US" sz="1400" b="1" dirty="0">
                <a:solidFill>
                  <a:schemeClr val="accent1">
                    <a:lumMod val="75000"/>
                  </a:schemeClr>
                </a:solidFill>
                <a:latin typeface="Calibri (Body)"/>
              </a:rPr>
              <a:t>If you need to add a control sample from a different project to the ARS, you will need to link it’s TPP to your current project</a:t>
            </a:r>
          </a:p>
        </p:txBody>
      </p:sp>
      <p:pic>
        <p:nvPicPr>
          <p:cNvPr id="20" name="Picture 19">
            <a:extLst>
              <a:ext uri="{FF2B5EF4-FFF2-40B4-BE49-F238E27FC236}">
                <a16:creationId xmlns:a16="http://schemas.microsoft.com/office/drawing/2014/main" id="{BBA2E0A8-FA03-784D-47A7-95F21F54D1F4}"/>
              </a:ext>
            </a:extLst>
          </p:cNvPr>
          <p:cNvPicPr>
            <a:picLocks noChangeAspect="1"/>
          </p:cNvPicPr>
          <p:nvPr/>
        </p:nvPicPr>
        <p:blipFill>
          <a:blip r:embed="rId5"/>
          <a:stretch>
            <a:fillRect/>
          </a:stretch>
        </p:blipFill>
        <p:spPr>
          <a:xfrm>
            <a:off x="7229490" y="2535163"/>
            <a:ext cx="4860670" cy="1801703"/>
          </a:xfrm>
          <a:prstGeom prst="rect">
            <a:avLst/>
          </a:prstGeom>
        </p:spPr>
      </p:pic>
    </p:spTree>
    <p:extLst>
      <p:ext uri="{BB962C8B-B14F-4D97-AF65-F5344CB8AC3E}">
        <p14:creationId xmlns:p14="http://schemas.microsoft.com/office/powerpoint/2010/main" val="234639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78FF32-31F1-1F9D-64AD-DFC324337214}"/>
              </a:ext>
            </a:extLst>
          </p:cNvPr>
          <p:cNvPicPr>
            <a:picLocks noChangeAspect="1"/>
          </p:cNvPicPr>
          <p:nvPr/>
        </p:nvPicPr>
        <p:blipFill>
          <a:blip r:embed="rId3"/>
          <a:stretch>
            <a:fillRect/>
          </a:stretch>
        </p:blipFill>
        <p:spPr>
          <a:xfrm>
            <a:off x="8013637" y="2972058"/>
            <a:ext cx="4072034" cy="1571028"/>
          </a:xfrm>
          <a:prstGeom prst="rect">
            <a:avLst/>
          </a:prstGeom>
        </p:spPr>
      </p:pic>
      <p:pic>
        <p:nvPicPr>
          <p:cNvPr id="3" name="Picture 2">
            <a:extLst>
              <a:ext uri="{FF2B5EF4-FFF2-40B4-BE49-F238E27FC236}">
                <a16:creationId xmlns:a16="http://schemas.microsoft.com/office/drawing/2014/main" id="{ECBF2BC9-618A-FBC3-FAB1-7DFF3D76516E}"/>
              </a:ext>
            </a:extLst>
          </p:cNvPr>
          <p:cNvPicPr>
            <a:picLocks noChangeAspect="1"/>
          </p:cNvPicPr>
          <p:nvPr/>
        </p:nvPicPr>
        <p:blipFill>
          <a:blip r:embed="rId4"/>
          <a:stretch>
            <a:fillRect/>
          </a:stretch>
        </p:blipFill>
        <p:spPr>
          <a:xfrm>
            <a:off x="948211" y="2128177"/>
            <a:ext cx="6440809" cy="3478611"/>
          </a:xfrm>
          <a:prstGeom prst="rect">
            <a:avLst/>
          </a:prstGeom>
        </p:spPr>
      </p:pic>
      <p:sp>
        <p:nvSpPr>
          <p:cNvPr id="238" name="TextBox 237">
            <a:extLst>
              <a:ext uri="{FF2B5EF4-FFF2-40B4-BE49-F238E27FC236}">
                <a16:creationId xmlns:a16="http://schemas.microsoft.com/office/drawing/2014/main" id="{4C30A3F4-7A93-46FE-9283-BA6BF02494B6}"/>
              </a:ext>
            </a:extLst>
          </p:cNvPr>
          <p:cNvSpPr txBox="1"/>
          <p:nvPr/>
        </p:nvSpPr>
        <p:spPr>
          <a:xfrm>
            <a:off x="252493" y="504952"/>
            <a:ext cx="5944026" cy="400110"/>
          </a:xfrm>
          <a:prstGeom prst="rect">
            <a:avLst/>
          </a:prstGeom>
          <a:noFill/>
        </p:spPr>
        <p:txBody>
          <a:bodyPr vert="horz" wrap="square" rtlCol="0">
            <a:spAutoFit/>
          </a:bodyPr>
          <a:lstStyle/>
          <a:p>
            <a:r>
              <a:rPr lang="en-US" altLang="en-US" sz="2000" b="1" dirty="0">
                <a:solidFill>
                  <a:schemeClr val="accent1">
                    <a:lumMod val="75000"/>
                  </a:schemeClr>
                </a:solidFill>
              </a:rPr>
              <a:t>Deleting Requests within a Request Set Details</a:t>
            </a:r>
          </a:p>
        </p:txBody>
      </p:sp>
      <p:sp>
        <p:nvSpPr>
          <p:cNvPr id="5" name="Rectangle 8">
            <a:extLst>
              <a:ext uri="{FF2B5EF4-FFF2-40B4-BE49-F238E27FC236}">
                <a16:creationId xmlns:a16="http://schemas.microsoft.com/office/drawing/2014/main" id="{3488265C-D252-4844-AFD6-B867B55A95B4}"/>
              </a:ext>
            </a:extLst>
          </p:cNvPr>
          <p:cNvSpPr>
            <a:spLocks noChangeArrowheads="1"/>
          </p:cNvSpPr>
          <p:nvPr/>
        </p:nvSpPr>
        <p:spPr bwMode="auto">
          <a:xfrm>
            <a:off x="849333" y="8774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6">
            <a:extLst>
              <a:ext uri="{FF2B5EF4-FFF2-40B4-BE49-F238E27FC236}">
                <a16:creationId xmlns:a16="http://schemas.microsoft.com/office/drawing/2014/main" id="{C30B628B-D932-4AAD-8E9C-87CFFCC3CC5B}"/>
              </a:ext>
            </a:extLst>
          </p:cNvPr>
          <p:cNvSpPr>
            <a:spLocks noChangeArrowheads="1"/>
          </p:cNvSpPr>
          <p:nvPr/>
        </p:nvSpPr>
        <p:spPr bwMode="auto">
          <a:xfrm>
            <a:off x="252493" y="-3232727"/>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cxnSp>
        <p:nvCxnSpPr>
          <p:cNvPr id="15" name="Straight Arrow Connector 14">
            <a:extLst>
              <a:ext uri="{FF2B5EF4-FFF2-40B4-BE49-F238E27FC236}">
                <a16:creationId xmlns:a16="http://schemas.microsoft.com/office/drawing/2014/main" id="{399FBB5A-2A88-4CFF-A8CC-8BB49010D415}"/>
              </a:ext>
            </a:extLst>
          </p:cNvPr>
          <p:cNvCxnSpPr>
            <a:cxnSpLocks/>
          </p:cNvCxnSpPr>
          <p:nvPr/>
        </p:nvCxnSpPr>
        <p:spPr>
          <a:xfrm>
            <a:off x="2584567" y="4737288"/>
            <a:ext cx="0" cy="262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B2D3E6-BC73-42E4-A63B-F4C67E37DA3C}"/>
              </a:ext>
            </a:extLst>
          </p:cNvPr>
          <p:cNvCxnSpPr>
            <a:cxnSpLocks/>
          </p:cNvCxnSpPr>
          <p:nvPr/>
        </p:nvCxnSpPr>
        <p:spPr>
          <a:xfrm>
            <a:off x="9149391" y="3429000"/>
            <a:ext cx="0" cy="2627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01EA46-CD8C-4557-9A0B-424A583FB05A}"/>
              </a:ext>
            </a:extLst>
          </p:cNvPr>
          <p:cNvSpPr txBox="1"/>
          <p:nvPr/>
        </p:nvSpPr>
        <p:spPr>
          <a:xfrm>
            <a:off x="375705" y="1098411"/>
            <a:ext cx="6783852" cy="1162113"/>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Select the Request (s) to Delete</a:t>
            </a:r>
          </a:p>
          <a:p>
            <a:pPr>
              <a:lnSpc>
                <a:spcPct val="150000"/>
              </a:lnSpc>
            </a:pPr>
            <a:r>
              <a:rPr lang="en-US" altLang="en-US" sz="1600" b="1" dirty="0">
                <a:solidFill>
                  <a:schemeClr val="accent1">
                    <a:lumMod val="75000"/>
                  </a:schemeClr>
                </a:solidFill>
                <a:latin typeface="Calibri (Body)"/>
              </a:rPr>
              <a:t>Select the ‘Remove Proteins’ Button then the ‘Create Request Set’ Button</a:t>
            </a:r>
          </a:p>
          <a:p>
            <a:pPr>
              <a:lnSpc>
                <a:spcPct val="150000"/>
              </a:lnSpc>
            </a:pPr>
            <a:endParaRPr lang="en-US" altLang="en-US" sz="1600" b="1" dirty="0">
              <a:solidFill>
                <a:schemeClr val="accent1">
                  <a:lumMod val="75000"/>
                </a:schemeClr>
              </a:solidFill>
              <a:latin typeface="Calibri (Body)"/>
            </a:endParaRPr>
          </a:p>
        </p:txBody>
      </p:sp>
      <p:sp>
        <p:nvSpPr>
          <p:cNvPr id="11" name="Arrow: Right 10">
            <a:extLst>
              <a:ext uri="{FF2B5EF4-FFF2-40B4-BE49-F238E27FC236}">
                <a16:creationId xmlns:a16="http://schemas.microsoft.com/office/drawing/2014/main" id="{6147C8A5-EC3C-482C-AD18-9E1228C21BA3}"/>
              </a:ext>
            </a:extLst>
          </p:cNvPr>
          <p:cNvSpPr/>
          <p:nvPr/>
        </p:nvSpPr>
        <p:spPr bwMode="gray">
          <a:xfrm>
            <a:off x="6838398" y="3271189"/>
            <a:ext cx="906660" cy="486383"/>
          </a:xfrm>
          <a:prstGeom prst="rightArrow">
            <a:avLst/>
          </a:prstGeom>
          <a:solidFill>
            <a:schemeClr val="accent2">
              <a:lumMod val="40000"/>
              <a:lumOff val="60000"/>
            </a:schemeClr>
          </a:solidFill>
          <a:ln w="28575" cap="flat" cmpd="sng" algn="ctr">
            <a:solidFill>
              <a:srgbClr val="0000C9"/>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cxnSp>
        <p:nvCxnSpPr>
          <p:cNvPr id="13" name="Straight Arrow Connector 12">
            <a:extLst>
              <a:ext uri="{FF2B5EF4-FFF2-40B4-BE49-F238E27FC236}">
                <a16:creationId xmlns:a16="http://schemas.microsoft.com/office/drawing/2014/main" id="{1C690D2C-3DAE-4914-B32B-5849E6CA1385}"/>
              </a:ext>
            </a:extLst>
          </p:cNvPr>
          <p:cNvCxnSpPr>
            <a:cxnSpLocks/>
          </p:cNvCxnSpPr>
          <p:nvPr/>
        </p:nvCxnSpPr>
        <p:spPr>
          <a:xfrm rot="5400000" flipV="1">
            <a:off x="783519" y="2117693"/>
            <a:ext cx="193003" cy="1687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E8CF79E-A6A6-808A-A343-3C14FC697227}"/>
              </a:ext>
            </a:extLst>
          </p:cNvPr>
          <p:cNvSpPr txBox="1"/>
          <p:nvPr/>
        </p:nvSpPr>
        <p:spPr>
          <a:xfrm>
            <a:off x="5255187" y="4679008"/>
            <a:ext cx="6783852" cy="1323439"/>
          </a:xfrm>
          <a:prstGeom prst="rect">
            <a:avLst/>
          </a:prstGeom>
          <a:noFill/>
        </p:spPr>
        <p:txBody>
          <a:bodyPr vert="horz" wrap="square" rtlCol="0">
            <a:spAutoFit/>
          </a:bodyPr>
          <a:lstStyle/>
          <a:p>
            <a:r>
              <a:rPr lang="en-US" altLang="en-US" sz="1600" b="1" dirty="0">
                <a:solidFill>
                  <a:schemeClr val="accent1">
                    <a:lumMod val="75000"/>
                  </a:schemeClr>
                </a:solidFill>
                <a:latin typeface="Calibri (Body)"/>
              </a:rPr>
              <a:t>Note that users have the option to select multiple analysis types using the checkboxes on the right for a particular TPP. However, we have found that keeping limiting an ARS to a single assay type to a single type works best. If you would like to run additional assays on the same samples, then you can create new ARS.</a:t>
            </a:r>
          </a:p>
        </p:txBody>
      </p:sp>
    </p:spTree>
    <p:extLst>
      <p:ext uri="{BB962C8B-B14F-4D97-AF65-F5344CB8AC3E}">
        <p14:creationId xmlns:p14="http://schemas.microsoft.com/office/powerpoint/2010/main" val="802026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Box 237">
            <a:extLst>
              <a:ext uri="{FF2B5EF4-FFF2-40B4-BE49-F238E27FC236}">
                <a16:creationId xmlns:a16="http://schemas.microsoft.com/office/drawing/2014/main" id="{4C30A3F4-7A93-46FE-9283-BA6BF02494B6}"/>
              </a:ext>
            </a:extLst>
          </p:cNvPr>
          <p:cNvSpPr txBox="1"/>
          <p:nvPr/>
        </p:nvSpPr>
        <p:spPr>
          <a:xfrm>
            <a:off x="252493" y="504952"/>
            <a:ext cx="6498503" cy="400110"/>
          </a:xfrm>
          <a:prstGeom prst="rect">
            <a:avLst/>
          </a:prstGeom>
          <a:noFill/>
        </p:spPr>
        <p:txBody>
          <a:bodyPr vert="horz" wrap="square" rtlCol="0">
            <a:spAutoFit/>
          </a:bodyPr>
          <a:lstStyle/>
          <a:p>
            <a:r>
              <a:rPr lang="en-US" altLang="en-US" sz="2000" b="1" dirty="0">
                <a:solidFill>
                  <a:schemeClr val="accent1">
                    <a:lumMod val="75000"/>
                  </a:schemeClr>
                </a:solidFill>
              </a:rPr>
              <a:t>Deleting a Request Set within Request Set Details</a:t>
            </a:r>
          </a:p>
        </p:txBody>
      </p:sp>
      <p:sp>
        <p:nvSpPr>
          <p:cNvPr id="5" name="Rectangle 8">
            <a:extLst>
              <a:ext uri="{FF2B5EF4-FFF2-40B4-BE49-F238E27FC236}">
                <a16:creationId xmlns:a16="http://schemas.microsoft.com/office/drawing/2014/main" id="{3488265C-D252-4844-AFD6-B867B55A95B4}"/>
              </a:ext>
            </a:extLst>
          </p:cNvPr>
          <p:cNvSpPr>
            <a:spLocks noChangeArrowheads="1"/>
          </p:cNvSpPr>
          <p:nvPr/>
        </p:nvSpPr>
        <p:spPr bwMode="auto">
          <a:xfrm>
            <a:off x="849333" y="8774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6">
            <a:extLst>
              <a:ext uri="{FF2B5EF4-FFF2-40B4-BE49-F238E27FC236}">
                <a16:creationId xmlns:a16="http://schemas.microsoft.com/office/drawing/2014/main" id="{C30B628B-D932-4AAD-8E9C-87CFFCC3CC5B}"/>
              </a:ext>
            </a:extLst>
          </p:cNvPr>
          <p:cNvSpPr>
            <a:spLocks noChangeArrowheads="1"/>
          </p:cNvSpPr>
          <p:nvPr/>
        </p:nvSpPr>
        <p:spPr bwMode="auto">
          <a:xfrm>
            <a:off x="252493" y="-3232727"/>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0" name="TextBox 9">
            <a:extLst>
              <a:ext uri="{FF2B5EF4-FFF2-40B4-BE49-F238E27FC236}">
                <a16:creationId xmlns:a16="http://schemas.microsoft.com/office/drawing/2014/main" id="{3701EA46-CD8C-4557-9A0B-424A583FB05A}"/>
              </a:ext>
            </a:extLst>
          </p:cNvPr>
          <p:cNvSpPr txBox="1"/>
          <p:nvPr/>
        </p:nvSpPr>
        <p:spPr>
          <a:xfrm>
            <a:off x="375705" y="1098411"/>
            <a:ext cx="8466738" cy="423449"/>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To Delete a Submitted Request, Select the ‘Delete Analysis Request Set’ Button</a:t>
            </a:r>
          </a:p>
        </p:txBody>
      </p:sp>
      <p:pic>
        <p:nvPicPr>
          <p:cNvPr id="3" name="Picture 2">
            <a:extLst>
              <a:ext uri="{FF2B5EF4-FFF2-40B4-BE49-F238E27FC236}">
                <a16:creationId xmlns:a16="http://schemas.microsoft.com/office/drawing/2014/main" id="{3C041617-8304-441F-A4D0-CEADF2CAC8C1}"/>
              </a:ext>
            </a:extLst>
          </p:cNvPr>
          <p:cNvPicPr>
            <a:picLocks noChangeAspect="1"/>
          </p:cNvPicPr>
          <p:nvPr/>
        </p:nvPicPr>
        <p:blipFill>
          <a:blip r:embed="rId3"/>
          <a:stretch>
            <a:fillRect/>
          </a:stretch>
        </p:blipFill>
        <p:spPr>
          <a:xfrm>
            <a:off x="455613" y="1829317"/>
            <a:ext cx="5130150" cy="4089870"/>
          </a:xfrm>
          <a:prstGeom prst="rect">
            <a:avLst/>
          </a:prstGeom>
        </p:spPr>
      </p:pic>
      <p:cxnSp>
        <p:nvCxnSpPr>
          <p:cNvPr id="14" name="Straight Arrow Connector 13">
            <a:extLst>
              <a:ext uri="{FF2B5EF4-FFF2-40B4-BE49-F238E27FC236}">
                <a16:creationId xmlns:a16="http://schemas.microsoft.com/office/drawing/2014/main" id="{2349979C-FA1F-40CF-A248-78FE7591B552}"/>
              </a:ext>
            </a:extLst>
          </p:cNvPr>
          <p:cNvCxnSpPr>
            <a:cxnSpLocks/>
          </p:cNvCxnSpPr>
          <p:nvPr/>
        </p:nvCxnSpPr>
        <p:spPr>
          <a:xfrm flipH="1">
            <a:off x="2003120" y="5748860"/>
            <a:ext cx="3856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ADF0DA-30F4-BC6D-A019-42681631B8AF}"/>
              </a:ext>
            </a:extLst>
          </p:cNvPr>
          <p:cNvSpPr txBox="1"/>
          <p:nvPr/>
        </p:nvSpPr>
        <p:spPr>
          <a:xfrm>
            <a:off x="6603063" y="2460619"/>
            <a:ext cx="5585762" cy="1815882"/>
          </a:xfrm>
          <a:prstGeom prst="rect">
            <a:avLst/>
          </a:prstGeom>
          <a:noFill/>
        </p:spPr>
        <p:txBody>
          <a:bodyPr vert="horz" wrap="square" rtlCol="0">
            <a:spAutoFit/>
          </a:bodyPr>
          <a:lstStyle/>
          <a:p>
            <a:r>
              <a:rPr lang="en-US" altLang="en-US" sz="1400" b="1" dirty="0">
                <a:solidFill>
                  <a:schemeClr val="accent1">
                    <a:lumMod val="75000"/>
                  </a:schemeClr>
                </a:solidFill>
                <a:latin typeface="Calibri (Body)"/>
              </a:rPr>
              <a:t>The “Reverse </a:t>
            </a:r>
            <a:r>
              <a:rPr lang="en-US" altLang="en-US" sz="1400" b="1" dirty="0" err="1">
                <a:solidFill>
                  <a:schemeClr val="accent1">
                    <a:lumMod val="75000"/>
                  </a:schemeClr>
                </a:solidFill>
                <a:latin typeface="Calibri (Body)"/>
              </a:rPr>
              <a:t>RequestSet</a:t>
            </a:r>
            <a:r>
              <a:rPr lang="en-US" altLang="en-US" sz="1400" b="1" dirty="0">
                <a:solidFill>
                  <a:schemeClr val="accent1">
                    <a:lumMod val="75000"/>
                  </a:schemeClr>
                </a:solidFill>
                <a:latin typeface="Calibri (Body)"/>
              </a:rPr>
              <a:t>” button is provided in the event you plan on reversing the assay (i.e. on the Biacore you would capture the analyte and flow the ligand over the surface). </a:t>
            </a:r>
          </a:p>
          <a:p>
            <a:r>
              <a:rPr lang="en-US" altLang="en-US" sz="1400" b="1" dirty="0">
                <a:solidFill>
                  <a:schemeClr val="accent1">
                    <a:lumMod val="75000"/>
                  </a:schemeClr>
                </a:solidFill>
                <a:latin typeface="Calibri (Body)"/>
              </a:rPr>
              <a:t>Pressing this button will cause the biotherapeutic samples to be listed under the analyte column and the antigen/binding partner under the ligand column. However, we have experienced complications uploading our data when this button is pressed so we tend to leave this button unchecked and reverse the samples in our custom macro.</a:t>
            </a:r>
          </a:p>
        </p:txBody>
      </p:sp>
    </p:spTree>
    <p:extLst>
      <p:ext uri="{BB962C8B-B14F-4D97-AF65-F5344CB8AC3E}">
        <p14:creationId xmlns:p14="http://schemas.microsoft.com/office/powerpoint/2010/main" val="784393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9948F3-2AE6-CD92-EF1A-27E9FE100289}"/>
              </a:ext>
            </a:extLst>
          </p:cNvPr>
          <p:cNvSpPr>
            <a:spLocks noGrp="1"/>
          </p:cNvSpPr>
          <p:nvPr>
            <p:ph type="ctrTitle"/>
          </p:nvPr>
        </p:nvSpPr>
        <p:spPr/>
        <p:txBody>
          <a:bodyPr/>
          <a:lstStyle/>
          <a:p>
            <a:pPr>
              <a:lnSpc>
                <a:spcPct val="100000"/>
              </a:lnSpc>
            </a:pPr>
            <a:r>
              <a:rPr lang="en-US" dirty="0">
                <a:latin typeface="Calibri" panose="020F0502020204030204" pitchFamily="34" charset="0"/>
                <a:ea typeface="Calibri" panose="020F0502020204030204" pitchFamily="34" charset="0"/>
                <a:cs typeface="Times New Roman" panose="02020603050405020304" pitchFamily="18" charset="0"/>
              </a:rPr>
              <a:t>V</a:t>
            </a:r>
            <a:r>
              <a:rPr lang="en-US" sz="2800" dirty="0">
                <a:latin typeface="Calibri" panose="020F0502020204030204" pitchFamily="34" charset="0"/>
                <a:ea typeface="Calibri" panose="020F0502020204030204" pitchFamily="34" charset="0"/>
                <a:cs typeface="Times New Roman" panose="02020603050405020304" pitchFamily="18" charset="0"/>
              </a:rPr>
              <a:t>iewing Genedata Biosensor Assay Results</a:t>
            </a:r>
          </a:p>
        </p:txBody>
      </p:sp>
    </p:spTree>
    <p:extLst>
      <p:ext uri="{BB962C8B-B14F-4D97-AF65-F5344CB8AC3E}">
        <p14:creationId xmlns:p14="http://schemas.microsoft.com/office/powerpoint/2010/main" val="576008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Box 237">
            <a:extLst>
              <a:ext uri="{FF2B5EF4-FFF2-40B4-BE49-F238E27FC236}">
                <a16:creationId xmlns:a16="http://schemas.microsoft.com/office/drawing/2014/main" id="{4C30A3F4-7A93-46FE-9283-BA6BF02494B6}"/>
              </a:ext>
            </a:extLst>
          </p:cNvPr>
          <p:cNvSpPr txBox="1"/>
          <p:nvPr/>
        </p:nvSpPr>
        <p:spPr>
          <a:xfrm>
            <a:off x="252491" y="504952"/>
            <a:ext cx="9270921" cy="400110"/>
          </a:xfrm>
          <a:prstGeom prst="rect">
            <a:avLst/>
          </a:prstGeom>
          <a:noFill/>
        </p:spPr>
        <p:txBody>
          <a:bodyPr vert="horz" wrap="square" rtlCol="0">
            <a:spAutoFit/>
          </a:bodyPr>
          <a:lstStyle/>
          <a:p>
            <a:r>
              <a:rPr lang="en-US" sz="2000" b="1" dirty="0">
                <a:solidFill>
                  <a:schemeClr val="accent1">
                    <a:lumMod val="75000"/>
                  </a:schemeClr>
                </a:solidFill>
              </a:rPr>
              <a:t>Viewing Biacore Kinetic Assay Results on the Request Set Details Page</a:t>
            </a:r>
          </a:p>
        </p:txBody>
      </p:sp>
      <p:sp>
        <p:nvSpPr>
          <p:cNvPr id="6" name="TextBox 5">
            <a:extLst>
              <a:ext uri="{FF2B5EF4-FFF2-40B4-BE49-F238E27FC236}">
                <a16:creationId xmlns:a16="http://schemas.microsoft.com/office/drawing/2014/main" id="{8111119D-39A1-46C4-8550-2F0054BB3810}"/>
              </a:ext>
            </a:extLst>
          </p:cNvPr>
          <p:cNvSpPr txBox="1"/>
          <p:nvPr/>
        </p:nvSpPr>
        <p:spPr>
          <a:xfrm>
            <a:off x="369227" y="1119571"/>
            <a:ext cx="10330618" cy="423449"/>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Select the appropriate biosensor requests page from the biosensor analysis request sets drop down menu in </a:t>
            </a:r>
            <a:r>
              <a:rPr lang="en-US" altLang="en-US" sz="1600" b="1" dirty="0" err="1">
                <a:solidFill>
                  <a:schemeClr val="accent1">
                    <a:lumMod val="75000"/>
                  </a:schemeClr>
                </a:solidFill>
                <a:latin typeface="Calibri (Body)"/>
              </a:rPr>
              <a:t>GDBxT</a:t>
            </a:r>
            <a:endParaRPr lang="en-US" altLang="en-US" sz="1600" b="1" dirty="0">
              <a:solidFill>
                <a:schemeClr val="accent1">
                  <a:lumMod val="75000"/>
                </a:schemeClr>
              </a:solidFill>
              <a:latin typeface="Calibri (Body)"/>
            </a:endParaRPr>
          </a:p>
        </p:txBody>
      </p:sp>
      <p:sp>
        <p:nvSpPr>
          <p:cNvPr id="9" name="TextBox 8">
            <a:extLst>
              <a:ext uri="{FF2B5EF4-FFF2-40B4-BE49-F238E27FC236}">
                <a16:creationId xmlns:a16="http://schemas.microsoft.com/office/drawing/2014/main" id="{21BB297A-4976-4107-8CC8-A432D9FEF549}"/>
              </a:ext>
            </a:extLst>
          </p:cNvPr>
          <p:cNvSpPr txBox="1"/>
          <p:nvPr/>
        </p:nvSpPr>
        <p:spPr>
          <a:xfrm>
            <a:off x="369227" y="2692420"/>
            <a:ext cx="6372041" cy="792781"/>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Search for the ARS with Text (exact match) and Date Field Parameters</a:t>
            </a:r>
          </a:p>
          <a:p>
            <a:pPr>
              <a:lnSpc>
                <a:spcPct val="150000"/>
              </a:lnSpc>
            </a:pPr>
            <a:r>
              <a:rPr lang="en-US" altLang="en-US" sz="1600" b="1" dirty="0">
                <a:solidFill>
                  <a:schemeClr val="accent1">
                    <a:lumMod val="75000"/>
                  </a:schemeClr>
                </a:solidFill>
                <a:latin typeface="Calibri (Body)"/>
              </a:rPr>
              <a:t>Select the ARS ID</a:t>
            </a:r>
          </a:p>
        </p:txBody>
      </p:sp>
      <p:pic>
        <p:nvPicPr>
          <p:cNvPr id="13" name="Picture 12">
            <a:extLst>
              <a:ext uri="{FF2B5EF4-FFF2-40B4-BE49-F238E27FC236}">
                <a16:creationId xmlns:a16="http://schemas.microsoft.com/office/drawing/2014/main" id="{E3E2A9EF-54E5-4D05-8B8E-8BB8A0C117F4}"/>
              </a:ext>
            </a:extLst>
          </p:cNvPr>
          <p:cNvPicPr>
            <a:picLocks noChangeAspect="1"/>
          </p:cNvPicPr>
          <p:nvPr/>
        </p:nvPicPr>
        <p:blipFill>
          <a:blip r:embed="rId3"/>
          <a:stretch>
            <a:fillRect/>
          </a:stretch>
        </p:blipFill>
        <p:spPr>
          <a:xfrm>
            <a:off x="455613" y="3476909"/>
            <a:ext cx="4777868" cy="2820498"/>
          </a:xfrm>
          <a:prstGeom prst="rect">
            <a:avLst/>
          </a:prstGeom>
        </p:spPr>
      </p:pic>
      <p:cxnSp>
        <p:nvCxnSpPr>
          <p:cNvPr id="12" name="Straight Arrow Connector 11">
            <a:extLst>
              <a:ext uri="{FF2B5EF4-FFF2-40B4-BE49-F238E27FC236}">
                <a16:creationId xmlns:a16="http://schemas.microsoft.com/office/drawing/2014/main" id="{3F84DFD1-B1D5-42C7-BDC4-4D99A9DA55F3}"/>
              </a:ext>
            </a:extLst>
          </p:cNvPr>
          <p:cNvCxnSpPr>
            <a:cxnSpLocks/>
          </p:cNvCxnSpPr>
          <p:nvPr/>
        </p:nvCxnSpPr>
        <p:spPr>
          <a:xfrm rot="16200000">
            <a:off x="1995776" y="3967706"/>
            <a:ext cx="0" cy="262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1CEBD44-03EE-4378-AE49-CCA4E4C670D8}"/>
              </a:ext>
            </a:extLst>
          </p:cNvPr>
          <p:cNvCxnSpPr>
            <a:cxnSpLocks/>
          </p:cNvCxnSpPr>
          <p:nvPr/>
        </p:nvCxnSpPr>
        <p:spPr>
          <a:xfrm rot="5400000" flipH="1">
            <a:off x="5374567" y="3984304"/>
            <a:ext cx="0" cy="262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9D7F2E-B6F2-420C-A55C-AF70FD295352}"/>
              </a:ext>
            </a:extLst>
          </p:cNvPr>
          <p:cNvCxnSpPr>
            <a:cxnSpLocks/>
          </p:cNvCxnSpPr>
          <p:nvPr/>
        </p:nvCxnSpPr>
        <p:spPr>
          <a:xfrm rot="5400000" flipV="1">
            <a:off x="586065" y="5557551"/>
            <a:ext cx="193003" cy="1687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EC27807-293C-4E88-9C51-6FC0914A757F}"/>
              </a:ext>
            </a:extLst>
          </p:cNvPr>
          <p:cNvCxnSpPr>
            <a:cxnSpLocks/>
          </p:cNvCxnSpPr>
          <p:nvPr/>
        </p:nvCxnSpPr>
        <p:spPr>
          <a:xfrm rot="2700000" flipH="1">
            <a:off x="5025316" y="4543104"/>
            <a:ext cx="0" cy="262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80D548-AD29-4343-9291-FE504A6B5435}"/>
              </a:ext>
            </a:extLst>
          </p:cNvPr>
          <p:cNvCxnSpPr>
            <a:cxnSpLocks/>
          </p:cNvCxnSpPr>
          <p:nvPr/>
        </p:nvCxnSpPr>
        <p:spPr>
          <a:xfrm rot="2700000" flipH="1">
            <a:off x="5196766" y="4993954"/>
            <a:ext cx="0" cy="262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1E0AB35-7428-4420-A8DF-2D614D46101D}"/>
              </a:ext>
            </a:extLst>
          </p:cNvPr>
          <p:cNvCxnSpPr>
            <a:cxnSpLocks/>
          </p:cNvCxnSpPr>
          <p:nvPr/>
        </p:nvCxnSpPr>
        <p:spPr>
          <a:xfrm rot="2700000" flipH="1">
            <a:off x="4834816" y="5736903"/>
            <a:ext cx="0" cy="262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02E1A89-02E8-4B30-AD9A-D5917204EF34}"/>
              </a:ext>
            </a:extLst>
          </p:cNvPr>
          <p:cNvCxnSpPr>
            <a:cxnSpLocks/>
          </p:cNvCxnSpPr>
          <p:nvPr/>
        </p:nvCxnSpPr>
        <p:spPr>
          <a:xfrm flipH="1">
            <a:off x="2476139" y="4581581"/>
            <a:ext cx="368408"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32CE7B9-434F-4BFC-818C-3B0225018DE6}"/>
              </a:ext>
            </a:extLst>
          </p:cNvPr>
          <p:cNvCxnSpPr>
            <a:cxnSpLocks/>
          </p:cNvCxnSpPr>
          <p:nvPr/>
        </p:nvCxnSpPr>
        <p:spPr>
          <a:xfrm flipH="1">
            <a:off x="2476139" y="5227798"/>
            <a:ext cx="368408"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57BF52-5FE8-4F2E-B007-7C352485C23C}"/>
              </a:ext>
            </a:extLst>
          </p:cNvPr>
          <p:cNvCxnSpPr>
            <a:cxnSpLocks/>
          </p:cNvCxnSpPr>
          <p:nvPr/>
        </p:nvCxnSpPr>
        <p:spPr>
          <a:xfrm flipH="1">
            <a:off x="2476139" y="5874015"/>
            <a:ext cx="368408"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BEDB759-5F7B-DBC0-D8CD-E33CC3DDD339}"/>
              </a:ext>
            </a:extLst>
          </p:cNvPr>
          <p:cNvPicPr>
            <a:picLocks noChangeAspect="1"/>
          </p:cNvPicPr>
          <p:nvPr/>
        </p:nvPicPr>
        <p:blipFill>
          <a:blip r:embed="rId4"/>
          <a:stretch>
            <a:fillRect/>
          </a:stretch>
        </p:blipFill>
        <p:spPr>
          <a:xfrm>
            <a:off x="455613" y="1504073"/>
            <a:ext cx="2267266" cy="1190791"/>
          </a:xfrm>
          <a:prstGeom prst="rect">
            <a:avLst/>
          </a:prstGeom>
        </p:spPr>
      </p:pic>
    </p:spTree>
    <p:extLst>
      <p:ext uri="{BB962C8B-B14F-4D97-AF65-F5344CB8AC3E}">
        <p14:creationId xmlns:p14="http://schemas.microsoft.com/office/powerpoint/2010/main" val="43378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8A16EB-6601-44D7-8942-50A3F30CF6EB}"/>
              </a:ext>
            </a:extLst>
          </p:cNvPr>
          <p:cNvPicPr>
            <a:picLocks noChangeAspect="1"/>
          </p:cNvPicPr>
          <p:nvPr/>
        </p:nvPicPr>
        <p:blipFill>
          <a:blip r:embed="rId3"/>
          <a:stretch>
            <a:fillRect/>
          </a:stretch>
        </p:blipFill>
        <p:spPr>
          <a:xfrm>
            <a:off x="407624" y="1797276"/>
            <a:ext cx="10456010" cy="4555772"/>
          </a:xfrm>
          <a:prstGeom prst="rect">
            <a:avLst/>
          </a:prstGeom>
        </p:spPr>
      </p:pic>
      <p:pic>
        <p:nvPicPr>
          <p:cNvPr id="6" name="Picture 5">
            <a:extLst>
              <a:ext uri="{FF2B5EF4-FFF2-40B4-BE49-F238E27FC236}">
                <a16:creationId xmlns:a16="http://schemas.microsoft.com/office/drawing/2014/main" id="{28A52C70-FBB4-40A5-916C-00894740EDA2}"/>
              </a:ext>
            </a:extLst>
          </p:cNvPr>
          <p:cNvPicPr>
            <a:picLocks noChangeAspect="1"/>
          </p:cNvPicPr>
          <p:nvPr/>
        </p:nvPicPr>
        <p:blipFill>
          <a:blip r:embed="rId4"/>
          <a:stretch>
            <a:fillRect/>
          </a:stretch>
        </p:blipFill>
        <p:spPr>
          <a:xfrm>
            <a:off x="407624" y="1037222"/>
            <a:ext cx="1781424" cy="581106"/>
          </a:xfrm>
          <a:prstGeom prst="rect">
            <a:avLst/>
          </a:prstGeom>
        </p:spPr>
      </p:pic>
      <p:sp>
        <p:nvSpPr>
          <p:cNvPr id="5" name="TextBox 4">
            <a:extLst>
              <a:ext uri="{FF2B5EF4-FFF2-40B4-BE49-F238E27FC236}">
                <a16:creationId xmlns:a16="http://schemas.microsoft.com/office/drawing/2014/main" id="{A8E4AF1E-23B3-4AFF-9CEE-33B04E9C6D07}"/>
              </a:ext>
            </a:extLst>
          </p:cNvPr>
          <p:cNvSpPr txBox="1"/>
          <p:nvPr/>
        </p:nvSpPr>
        <p:spPr>
          <a:xfrm>
            <a:off x="252491" y="504952"/>
            <a:ext cx="9270921" cy="400110"/>
          </a:xfrm>
          <a:prstGeom prst="rect">
            <a:avLst/>
          </a:prstGeom>
          <a:noFill/>
        </p:spPr>
        <p:txBody>
          <a:bodyPr vert="horz" wrap="square" rtlCol="0">
            <a:spAutoFit/>
          </a:bodyPr>
          <a:lstStyle/>
          <a:p>
            <a:r>
              <a:rPr lang="en-US" sz="2000" b="1" dirty="0">
                <a:solidFill>
                  <a:schemeClr val="accent1">
                    <a:lumMod val="75000"/>
                  </a:schemeClr>
                </a:solidFill>
              </a:rPr>
              <a:t>Viewing Biacore Kinetic Assay Results on the Request Set Details Page</a:t>
            </a:r>
          </a:p>
        </p:txBody>
      </p:sp>
    </p:spTree>
    <p:extLst>
      <p:ext uri="{BB962C8B-B14F-4D97-AF65-F5344CB8AC3E}">
        <p14:creationId xmlns:p14="http://schemas.microsoft.com/office/powerpoint/2010/main" val="2920814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Box 237">
            <a:extLst>
              <a:ext uri="{FF2B5EF4-FFF2-40B4-BE49-F238E27FC236}">
                <a16:creationId xmlns:a16="http://schemas.microsoft.com/office/drawing/2014/main" id="{4C30A3F4-7A93-46FE-9283-BA6BF02494B6}"/>
              </a:ext>
            </a:extLst>
          </p:cNvPr>
          <p:cNvSpPr txBox="1"/>
          <p:nvPr/>
        </p:nvSpPr>
        <p:spPr>
          <a:xfrm>
            <a:off x="252489" y="504952"/>
            <a:ext cx="10203067" cy="400110"/>
          </a:xfrm>
          <a:prstGeom prst="rect">
            <a:avLst/>
          </a:prstGeom>
          <a:noFill/>
        </p:spPr>
        <p:txBody>
          <a:bodyPr vert="horz" wrap="square" rtlCol="0">
            <a:spAutoFit/>
          </a:bodyPr>
          <a:lstStyle/>
          <a:p>
            <a:r>
              <a:rPr lang="en-US" sz="2000" b="1" dirty="0">
                <a:solidFill>
                  <a:schemeClr val="accent1">
                    <a:lumMod val="75000"/>
                  </a:schemeClr>
                </a:solidFill>
              </a:rPr>
              <a:t>Viewing Biacore Kinetic Assay Results from the Production Dataset (PDS) Page</a:t>
            </a:r>
          </a:p>
        </p:txBody>
      </p:sp>
      <p:pic>
        <p:nvPicPr>
          <p:cNvPr id="3" name="Picture 2">
            <a:extLst>
              <a:ext uri="{FF2B5EF4-FFF2-40B4-BE49-F238E27FC236}">
                <a16:creationId xmlns:a16="http://schemas.microsoft.com/office/drawing/2014/main" id="{A5C0FE9A-2CEB-495C-B4D0-B6BC3B6DBECE}"/>
              </a:ext>
            </a:extLst>
          </p:cNvPr>
          <p:cNvPicPr>
            <a:picLocks noChangeAspect="1"/>
          </p:cNvPicPr>
          <p:nvPr/>
        </p:nvPicPr>
        <p:blipFill>
          <a:blip r:embed="rId3"/>
          <a:stretch>
            <a:fillRect/>
          </a:stretch>
        </p:blipFill>
        <p:spPr>
          <a:xfrm>
            <a:off x="561862" y="1575835"/>
            <a:ext cx="3503144" cy="2005321"/>
          </a:xfrm>
          <a:prstGeom prst="rect">
            <a:avLst/>
          </a:prstGeom>
        </p:spPr>
      </p:pic>
      <p:sp>
        <p:nvSpPr>
          <p:cNvPr id="4" name="TextBox 3">
            <a:extLst>
              <a:ext uri="{FF2B5EF4-FFF2-40B4-BE49-F238E27FC236}">
                <a16:creationId xmlns:a16="http://schemas.microsoft.com/office/drawing/2014/main" id="{4F4FF6BB-F60C-4CF1-8F97-C41D7D6C7C56}"/>
              </a:ext>
            </a:extLst>
          </p:cNvPr>
          <p:cNvSpPr txBox="1"/>
          <p:nvPr/>
        </p:nvSpPr>
        <p:spPr>
          <a:xfrm>
            <a:off x="375705" y="1098411"/>
            <a:ext cx="6783852" cy="423449"/>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Select the Production Dataset link on the Biosensor Request Set Details Page</a:t>
            </a:r>
          </a:p>
        </p:txBody>
      </p:sp>
      <p:cxnSp>
        <p:nvCxnSpPr>
          <p:cNvPr id="5" name="Straight Arrow Connector 4">
            <a:extLst>
              <a:ext uri="{FF2B5EF4-FFF2-40B4-BE49-F238E27FC236}">
                <a16:creationId xmlns:a16="http://schemas.microsoft.com/office/drawing/2014/main" id="{E8413D3A-8AA7-411F-9D4E-D1D8AE8897D7}"/>
              </a:ext>
            </a:extLst>
          </p:cNvPr>
          <p:cNvCxnSpPr>
            <a:cxnSpLocks/>
          </p:cNvCxnSpPr>
          <p:nvPr/>
        </p:nvCxnSpPr>
        <p:spPr>
          <a:xfrm>
            <a:off x="2485447" y="3193414"/>
            <a:ext cx="0" cy="262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62220A-D9CE-4538-9B96-F6EB05C7E926}"/>
              </a:ext>
            </a:extLst>
          </p:cNvPr>
          <p:cNvSpPr txBox="1"/>
          <p:nvPr/>
        </p:nvSpPr>
        <p:spPr bwMode="gray">
          <a:xfrm>
            <a:off x="375705" y="3736297"/>
            <a:ext cx="4857184" cy="423449"/>
          </a:xfrm>
          <a:prstGeom prst="rect">
            <a:avLst/>
          </a:prstGeom>
          <a:noFill/>
        </p:spPr>
        <p:txBody>
          <a:bodyPr wrap="square">
            <a:spAutoFit/>
          </a:bodyPr>
          <a:lstStyle/>
          <a:p>
            <a:pPr>
              <a:lnSpc>
                <a:spcPct val="150000"/>
              </a:lnSpc>
            </a:pPr>
            <a:r>
              <a:rPr lang="en-US" altLang="en-US" sz="1600" b="1" dirty="0">
                <a:solidFill>
                  <a:schemeClr val="accent1">
                    <a:lumMod val="75000"/>
                  </a:schemeClr>
                </a:solidFill>
                <a:latin typeface="Calibri (Body)"/>
              </a:rPr>
              <a:t>Select the Extended Table Button within the PPB Table </a:t>
            </a:r>
          </a:p>
        </p:txBody>
      </p:sp>
      <p:pic>
        <p:nvPicPr>
          <p:cNvPr id="7" name="Picture 6">
            <a:extLst>
              <a:ext uri="{FF2B5EF4-FFF2-40B4-BE49-F238E27FC236}">
                <a16:creationId xmlns:a16="http://schemas.microsoft.com/office/drawing/2014/main" id="{E58B550D-F1A9-431B-BBB0-4DF47CB08B64}"/>
              </a:ext>
            </a:extLst>
          </p:cNvPr>
          <p:cNvPicPr>
            <a:picLocks noChangeAspect="1"/>
          </p:cNvPicPr>
          <p:nvPr/>
        </p:nvPicPr>
        <p:blipFill>
          <a:blip r:embed="rId4"/>
          <a:stretch>
            <a:fillRect/>
          </a:stretch>
        </p:blipFill>
        <p:spPr>
          <a:xfrm>
            <a:off x="375705" y="4145024"/>
            <a:ext cx="7515372" cy="2186031"/>
          </a:xfrm>
          <a:prstGeom prst="rect">
            <a:avLst/>
          </a:prstGeom>
        </p:spPr>
      </p:pic>
      <p:cxnSp>
        <p:nvCxnSpPr>
          <p:cNvPr id="11" name="Straight Arrow Connector 10">
            <a:extLst>
              <a:ext uri="{FF2B5EF4-FFF2-40B4-BE49-F238E27FC236}">
                <a16:creationId xmlns:a16="http://schemas.microsoft.com/office/drawing/2014/main" id="{454ECA59-B238-4553-95B1-AC937FEE03DF}"/>
              </a:ext>
            </a:extLst>
          </p:cNvPr>
          <p:cNvCxnSpPr>
            <a:cxnSpLocks/>
          </p:cNvCxnSpPr>
          <p:nvPr/>
        </p:nvCxnSpPr>
        <p:spPr>
          <a:xfrm>
            <a:off x="7159557" y="3948021"/>
            <a:ext cx="0" cy="262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61E6C9-440D-45AD-97B9-9A6A2EEEDF08}"/>
              </a:ext>
            </a:extLst>
          </p:cNvPr>
          <p:cNvCxnSpPr>
            <a:cxnSpLocks/>
          </p:cNvCxnSpPr>
          <p:nvPr/>
        </p:nvCxnSpPr>
        <p:spPr>
          <a:xfrm flipH="1">
            <a:off x="914873" y="4424463"/>
            <a:ext cx="1068307" cy="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34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FA858D-BFDD-494B-A5AD-DB52072663A6}"/>
              </a:ext>
            </a:extLst>
          </p:cNvPr>
          <p:cNvSpPr txBox="1"/>
          <p:nvPr/>
        </p:nvSpPr>
        <p:spPr>
          <a:xfrm>
            <a:off x="260621" y="504952"/>
            <a:ext cx="3330878" cy="707886"/>
          </a:xfrm>
          <a:prstGeom prst="rect">
            <a:avLst/>
          </a:prstGeom>
          <a:noFill/>
        </p:spPr>
        <p:txBody>
          <a:bodyPr vert="horz" wrap="square" rtlCol="0">
            <a:spAutoFit/>
          </a:bodyPr>
          <a:lstStyle/>
          <a:p>
            <a:r>
              <a:rPr lang="en-US" sz="2000" b="1" dirty="0">
                <a:solidFill>
                  <a:schemeClr val="accent1">
                    <a:lumMod val="75000"/>
                  </a:schemeClr>
                </a:solidFill>
              </a:rPr>
              <a:t>KSQ Biosensor Genedata Workflow</a:t>
            </a:r>
          </a:p>
        </p:txBody>
      </p:sp>
      <p:pic>
        <p:nvPicPr>
          <p:cNvPr id="36" name="Picture 35">
            <a:extLst>
              <a:ext uri="{FF2B5EF4-FFF2-40B4-BE49-F238E27FC236}">
                <a16:creationId xmlns:a16="http://schemas.microsoft.com/office/drawing/2014/main" id="{65B57C8E-C87C-689B-A5ED-EB93C0AE346A}"/>
              </a:ext>
            </a:extLst>
          </p:cNvPr>
          <p:cNvPicPr>
            <a:picLocks noChangeAspect="1"/>
          </p:cNvPicPr>
          <p:nvPr/>
        </p:nvPicPr>
        <p:blipFill>
          <a:blip r:embed="rId2"/>
          <a:stretch>
            <a:fillRect/>
          </a:stretch>
        </p:blipFill>
        <p:spPr>
          <a:xfrm>
            <a:off x="10059816" y="2197592"/>
            <a:ext cx="1702105" cy="679070"/>
          </a:xfrm>
          <a:prstGeom prst="rect">
            <a:avLst/>
          </a:prstGeom>
        </p:spPr>
      </p:pic>
      <p:sp>
        <p:nvSpPr>
          <p:cNvPr id="37" name="TextBox 36">
            <a:extLst>
              <a:ext uri="{FF2B5EF4-FFF2-40B4-BE49-F238E27FC236}">
                <a16:creationId xmlns:a16="http://schemas.microsoft.com/office/drawing/2014/main" id="{C2400976-DB29-1E30-81E0-C93E65EA3781}"/>
              </a:ext>
            </a:extLst>
          </p:cNvPr>
          <p:cNvSpPr txBox="1"/>
          <p:nvPr/>
        </p:nvSpPr>
        <p:spPr>
          <a:xfrm>
            <a:off x="394316" y="2811449"/>
            <a:ext cx="1606993" cy="430887"/>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Biosensor Request Created</a:t>
            </a:r>
          </a:p>
        </p:txBody>
      </p:sp>
      <p:sp>
        <p:nvSpPr>
          <p:cNvPr id="40" name="TextBox 39">
            <a:extLst>
              <a:ext uri="{FF2B5EF4-FFF2-40B4-BE49-F238E27FC236}">
                <a16:creationId xmlns:a16="http://schemas.microsoft.com/office/drawing/2014/main" id="{E4DD173B-82CC-0B69-88CF-4C47270A912E}"/>
              </a:ext>
            </a:extLst>
          </p:cNvPr>
          <p:cNvSpPr txBox="1"/>
          <p:nvPr/>
        </p:nvSpPr>
        <p:spPr>
          <a:xfrm>
            <a:off x="2561141" y="2043986"/>
            <a:ext cx="1421168" cy="430887"/>
          </a:xfrm>
          <a:prstGeom prst="rect">
            <a:avLst/>
          </a:prstGeom>
          <a:noFill/>
          <a:ln w="38100">
            <a:solidFill>
              <a:srgbClr val="0000C9"/>
            </a:solidFill>
          </a:ln>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Ligand/Analyte Information</a:t>
            </a:r>
          </a:p>
        </p:txBody>
      </p:sp>
      <p:cxnSp>
        <p:nvCxnSpPr>
          <p:cNvPr id="41" name="Straight Arrow Connector 40">
            <a:extLst>
              <a:ext uri="{FF2B5EF4-FFF2-40B4-BE49-F238E27FC236}">
                <a16:creationId xmlns:a16="http://schemas.microsoft.com/office/drawing/2014/main" id="{9E86A40A-BE42-EBD9-671B-77987F4F007A}"/>
              </a:ext>
            </a:extLst>
          </p:cNvPr>
          <p:cNvCxnSpPr>
            <a:cxnSpLocks/>
            <a:stCxn id="40" idx="3"/>
            <a:endCxn id="79" idx="1"/>
          </p:cNvCxnSpPr>
          <p:nvPr/>
        </p:nvCxnSpPr>
        <p:spPr bwMode="gray">
          <a:xfrm>
            <a:off x="3982309" y="2259430"/>
            <a:ext cx="614128" cy="1129863"/>
          </a:xfrm>
          <a:prstGeom prst="straightConnector1">
            <a:avLst/>
          </a:prstGeom>
          <a:noFill/>
          <a:ln w="38100" cap="rnd">
            <a:solidFill>
              <a:schemeClr val="tx1"/>
            </a:solidFill>
            <a:prstDash val="solid"/>
            <a:round/>
            <a:headEnd/>
            <a:tailEnd type="triangle"/>
          </a:ln>
          <a:effectLst/>
        </p:spPr>
      </p:cxnSp>
      <p:sp>
        <p:nvSpPr>
          <p:cNvPr id="45" name="TextBox 44">
            <a:extLst>
              <a:ext uri="{FF2B5EF4-FFF2-40B4-BE49-F238E27FC236}">
                <a16:creationId xmlns:a16="http://schemas.microsoft.com/office/drawing/2014/main" id="{A4870FDD-6AB7-3DF7-4145-28723F2230E9}"/>
              </a:ext>
            </a:extLst>
          </p:cNvPr>
          <p:cNvSpPr txBox="1"/>
          <p:nvPr/>
        </p:nvSpPr>
        <p:spPr>
          <a:xfrm>
            <a:off x="4385708" y="3956842"/>
            <a:ext cx="1779123" cy="430887"/>
          </a:xfrm>
          <a:prstGeom prst="rect">
            <a:avLst/>
          </a:prstGeom>
          <a:noFill/>
          <a:ln w="38100">
            <a:noFill/>
          </a:ln>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Janus Liquid Handler Instructions</a:t>
            </a:r>
          </a:p>
        </p:txBody>
      </p:sp>
      <p:cxnSp>
        <p:nvCxnSpPr>
          <p:cNvPr id="47" name="Straight Arrow Connector 46">
            <a:extLst>
              <a:ext uri="{FF2B5EF4-FFF2-40B4-BE49-F238E27FC236}">
                <a16:creationId xmlns:a16="http://schemas.microsoft.com/office/drawing/2014/main" id="{0A889E0B-185F-6495-25DE-D7952C8F1533}"/>
              </a:ext>
            </a:extLst>
          </p:cNvPr>
          <p:cNvCxnSpPr>
            <a:cxnSpLocks/>
            <a:stCxn id="40" idx="3"/>
            <a:endCxn id="73" idx="1"/>
          </p:cNvCxnSpPr>
          <p:nvPr/>
        </p:nvCxnSpPr>
        <p:spPr bwMode="gray">
          <a:xfrm flipV="1">
            <a:off x="3982309" y="1621402"/>
            <a:ext cx="818336" cy="638028"/>
          </a:xfrm>
          <a:prstGeom prst="straightConnector1">
            <a:avLst/>
          </a:prstGeom>
          <a:noFill/>
          <a:ln w="38100" cap="rnd">
            <a:solidFill>
              <a:schemeClr val="tx1"/>
            </a:solidFill>
            <a:prstDash val="solid"/>
            <a:round/>
            <a:headEnd/>
            <a:tailEnd type="triangle"/>
          </a:ln>
          <a:effectLst/>
        </p:spPr>
      </p:cxnSp>
      <p:sp>
        <p:nvSpPr>
          <p:cNvPr id="50" name="TextBox 49">
            <a:extLst>
              <a:ext uri="{FF2B5EF4-FFF2-40B4-BE49-F238E27FC236}">
                <a16:creationId xmlns:a16="http://schemas.microsoft.com/office/drawing/2014/main" id="{0BE4AA6C-2639-D48C-EE21-6AEBD3C5ECCF}"/>
              </a:ext>
            </a:extLst>
          </p:cNvPr>
          <p:cNvSpPr txBox="1"/>
          <p:nvPr/>
        </p:nvSpPr>
        <p:spPr>
          <a:xfrm>
            <a:off x="4531352" y="2148511"/>
            <a:ext cx="1705785" cy="430887"/>
          </a:xfrm>
          <a:prstGeom prst="rect">
            <a:avLst/>
          </a:prstGeom>
          <a:noFill/>
          <a:ln w="38100">
            <a:noFill/>
          </a:ln>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Biosensor Instrument Method</a:t>
            </a:r>
          </a:p>
        </p:txBody>
      </p:sp>
      <p:pic>
        <p:nvPicPr>
          <p:cNvPr id="73" name="8K+">
            <a:extLst>
              <a:ext uri="{FF2B5EF4-FFF2-40B4-BE49-F238E27FC236}">
                <a16:creationId xmlns:a16="http://schemas.microsoft.com/office/drawing/2014/main" id="{99DA4FA1-6F9B-BB35-71FE-58781A3E2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45" y="1067209"/>
            <a:ext cx="1184155" cy="1108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78">
            <a:extLst>
              <a:ext uri="{FF2B5EF4-FFF2-40B4-BE49-F238E27FC236}">
                <a16:creationId xmlns:a16="http://schemas.microsoft.com/office/drawing/2014/main" id="{6BD3DCF2-6118-4B96-9BA4-34E58E837055}"/>
              </a:ext>
            </a:extLst>
          </p:cNvPr>
          <p:cNvPicPr>
            <a:picLocks noChangeAspect="1"/>
          </p:cNvPicPr>
          <p:nvPr/>
        </p:nvPicPr>
        <p:blipFill rotWithShape="1">
          <a:blip r:embed="rId4"/>
          <a:srcRect t="10576" b="7469"/>
          <a:stretch/>
        </p:blipFill>
        <p:spPr>
          <a:xfrm>
            <a:off x="4596437" y="2818245"/>
            <a:ext cx="1534828" cy="1142095"/>
          </a:xfrm>
          <a:prstGeom prst="rect">
            <a:avLst/>
          </a:prstGeom>
          <a:solidFill>
            <a:schemeClr val="bg1"/>
          </a:solidFill>
        </p:spPr>
      </p:pic>
      <p:pic>
        <p:nvPicPr>
          <p:cNvPr id="82" name="Picture 81">
            <a:extLst>
              <a:ext uri="{FF2B5EF4-FFF2-40B4-BE49-F238E27FC236}">
                <a16:creationId xmlns:a16="http://schemas.microsoft.com/office/drawing/2014/main" id="{13F798D0-B883-00BC-58EB-D87FD0369783}"/>
              </a:ext>
            </a:extLst>
          </p:cNvPr>
          <p:cNvPicPr>
            <a:picLocks noChangeAspect="1"/>
          </p:cNvPicPr>
          <p:nvPr/>
        </p:nvPicPr>
        <p:blipFill rotWithShape="1">
          <a:blip r:embed="rId5"/>
          <a:srcRect b="3259"/>
          <a:stretch/>
        </p:blipFill>
        <p:spPr>
          <a:xfrm>
            <a:off x="6876544" y="1691822"/>
            <a:ext cx="2423141" cy="1690610"/>
          </a:xfrm>
          <a:prstGeom prst="rect">
            <a:avLst/>
          </a:prstGeom>
          <a:ln>
            <a:solidFill>
              <a:srgbClr val="000484"/>
            </a:solidFill>
          </a:ln>
        </p:spPr>
      </p:pic>
      <p:cxnSp>
        <p:nvCxnSpPr>
          <p:cNvPr id="92" name="Straight Arrow Connector 91">
            <a:extLst>
              <a:ext uri="{FF2B5EF4-FFF2-40B4-BE49-F238E27FC236}">
                <a16:creationId xmlns:a16="http://schemas.microsoft.com/office/drawing/2014/main" id="{21B3F19E-95C1-14AA-A66B-54419ED48EF4}"/>
              </a:ext>
            </a:extLst>
          </p:cNvPr>
          <p:cNvCxnSpPr>
            <a:cxnSpLocks/>
            <a:stCxn id="73" idx="3"/>
          </p:cNvCxnSpPr>
          <p:nvPr/>
        </p:nvCxnSpPr>
        <p:spPr bwMode="gray">
          <a:xfrm>
            <a:off x="5984800" y="1621402"/>
            <a:ext cx="785871" cy="619555"/>
          </a:xfrm>
          <a:prstGeom prst="straightConnector1">
            <a:avLst/>
          </a:prstGeom>
          <a:noFill/>
          <a:ln w="38100" cap="rnd">
            <a:solidFill>
              <a:schemeClr val="tx1"/>
            </a:solidFill>
            <a:prstDash val="solid"/>
            <a:round/>
            <a:headEnd/>
            <a:tailEnd type="triangle"/>
          </a:ln>
          <a:effectLst/>
        </p:spPr>
      </p:cxnSp>
      <p:cxnSp>
        <p:nvCxnSpPr>
          <p:cNvPr id="95" name="Straight Arrow Connector 94">
            <a:extLst>
              <a:ext uri="{FF2B5EF4-FFF2-40B4-BE49-F238E27FC236}">
                <a16:creationId xmlns:a16="http://schemas.microsoft.com/office/drawing/2014/main" id="{CCB6D399-112F-2390-BA42-68A686CC7576}"/>
              </a:ext>
            </a:extLst>
          </p:cNvPr>
          <p:cNvCxnSpPr>
            <a:cxnSpLocks/>
            <a:stCxn id="79" idx="3"/>
          </p:cNvCxnSpPr>
          <p:nvPr/>
        </p:nvCxnSpPr>
        <p:spPr bwMode="gray">
          <a:xfrm flipV="1">
            <a:off x="6131265" y="2937435"/>
            <a:ext cx="664685" cy="451858"/>
          </a:xfrm>
          <a:prstGeom prst="straightConnector1">
            <a:avLst/>
          </a:prstGeom>
          <a:noFill/>
          <a:ln w="38100" cap="rnd">
            <a:solidFill>
              <a:schemeClr val="tx1"/>
            </a:solidFill>
            <a:prstDash val="solid"/>
            <a:round/>
            <a:headEnd/>
            <a:tailEnd type="triangle"/>
          </a:ln>
          <a:effectLst/>
        </p:spPr>
      </p:cxnSp>
      <p:sp>
        <p:nvSpPr>
          <p:cNvPr id="101" name="TextBox 100">
            <a:extLst>
              <a:ext uri="{FF2B5EF4-FFF2-40B4-BE49-F238E27FC236}">
                <a16:creationId xmlns:a16="http://schemas.microsoft.com/office/drawing/2014/main" id="{F66A9824-0FDF-F9AF-F1B8-954784D40AF6}"/>
              </a:ext>
            </a:extLst>
          </p:cNvPr>
          <p:cNvSpPr txBox="1"/>
          <p:nvPr/>
        </p:nvSpPr>
        <p:spPr>
          <a:xfrm>
            <a:off x="7233172" y="3410766"/>
            <a:ext cx="1779123" cy="215444"/>
          </a:xfrm>
          <a:prstGeom prst="rect">
            <a:avLst/>
          </a:prstGeom>
          <a:noFill/>
          <a:ln w="38100">
            <a:noFill/>
          </a:ln>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Biosensor Experiment</a:t>
            </a:r>
          </a:p>
        </p:txBody>
      </p:sp>
      <p:pic>
        <p:nvPicPr>
          <p:cNvPr id="102" name="Picture 101" descr="A blue screen with white text&#10;&#10;Description automatically generated">
            <a:extLst>
              <a:ext uri="{FF2B5EF4-FFF2-40B4-BE49-F238E27FC236}">
                <a16:creationId xmlns:a16="http://schemas.microsoft.com/office/drawing/2014/main" id="{A9EBB0FD-EB1C-8EB5-E39B-08C3E664A490}"/>
              </a:ext>
            </a:extLst>
          </p:cNvPr>
          <p:cNvPicPr>
            <a:picLocks noChangeAspect="1"/>
          </p:cNvPicPr>
          <p:nvPr/>
        </p:nvPicPr>
        <p:blipFill>
          <a:blip r:embed="rId6"/>
          <a:stretch>
            <a:fillRect/>
          </a:stretch>
        </p:blipFill>
        <p:spPr>
          <a:xfrm>
            <a:off x="260621" y="1691822"/>
            <a:ext cx="1874382" cy="1135215"/>
          </a:xfrm>
          <a:prstGeom prst="rect">
            <a:avLst/>
          </a:prstGeom>
        </p:spPr>
      </p:pic>
      <p:cxnSp>
        <p:nvCxnSpPr>
          <p:cNvPr id="110" name="Straight Arrow Connector 109">
            <a:extLst>
              <a:ext uri="{FF2B5EF4-FFF2-40B4-BE49-F238E27FC236}">
                <a16:creationId xmlns:a16="http://schemas.microsoft.com/office/drawing/2014/main" id="{03A95865-AED9-4E29-A5E5-B8FF6469CE98}"/>
              </a:ext>
            </a:extLst>
          </p:cNvPr>
          <p:cNvCxnSpPr>
            <a:cxnSpLocks/>
            <a:stCxn id="82" idx="3"/>
            <a:endCxn id="36" idx="1"/>
          </p:cNvCxnSpPr>
          <p:nvPr/>
        </p:nvCxnSpPr>
        <p:spPr bwMode="gray">
          <a:xfrm>
            <a:off x="9299685" y="2537127"/>
            <a:ext cx="760131" cy="0"/>
          </a:xfrm>
          <a:prstGeom prst="straightConnector1">
            <a:avLst/>
          </a:prstGeom>
          <a:noFill/>
          <a:ln w="38100" cap="rnd">
            <a:solidFill>
              <a:schemeClr val="tx1"/>
            </a:solidFill>
            <a:prstDash val="solid"/>
            <a:round/>
            <a:headEnd/>
            <a:tailEnd type="triangle"/>
          </a:ln>
          <a:effectLst/>
        </p:spPr>
      </p:cxnSp>
      <p:sp>
        <p:nvSpPr>
          <p:cNvPr id="114" name="TextBox 113">
            <a:extLst>
              <a:ext uri="{FF2B5EF4-FFF2-40B4-BE49-F238E27FC236}">
                <a16:creationId xmlns:a16="http://schemas.microsoft.com/office/drawing/2014/main" id="{F5E9F7B9-2909-1680-ADDC-58010885B4C4}"/>
              </a:ext>
            </a:extLst>
          </p:cNvPr>
          <p:cNvSpPr txBox="1"/>
          <p:nvPr/>
        </p:nvSpPr>
        <p:spPr>
          <a:xfrm>
            <a:off x="9904926" y="2882029"/>
            <a:ext cx="2116709" cy="646331"/>
          </a:xfrm>
          <a:prstGeom prst="rect">
            <a:avLst/>
          </a:prstGeom>
          <a:noFill/>
          <a:ln w="38100">
            <a:noFill/>
          </a:ln>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Processed Data Uploaded into Genedata via Analysis Request System</a:t>
            </a:r>
          </a:p>
        </p:txBody>
      </p:sp>
      <p:cxnSp>
        <p:nvCxnSpPr>
          <p:cNvPr id="116" name="Straight Arrow Connector 115">
            <a:extLst>
              <a:ext uri="{FF2B5EF4-FFF2-40B4-BE49-F238E27FC236}">
                <a16:creationId xmlns:a16="http://schemas.microsoft.com/office/drawing/2014/main" id="{6EB44012-2654-DFF4-B7EE-F5AF0F1C80FE}"/>
              </a:ext>
            </a:extLst>
          </p:cNvPr>
          <p:cNvCxnSpPr>
            <a:cxnSpLocks/>
            <a:stCxn id="102" idx="3"/>
            <a:endCxn id="40" idx="1"/>
          </p:cNvCxnSpPr>
          <p:nvPr/>
        </p:nvCxnSpPr>
        <p:spPr bwMode="gray">
          <a:xfrm>
            <a:off x="2135003" y="2259430"/>
            <a:ext cx="426138" cy="0"/>
          </a:xfrm>
          <a:prstGeom prst="straightConnector1">
            <a:avLst/>
          </a:prstGeom>
          <a:noFill/>
          <a:ln w="38100" cap="rnd">
            <a:solidFill>
              <a:schemeClr val="tx1"/>
            </a:solidFill>
            <a:prstDash val="solid"/>
            <a:round/>
            <a:headEnd/>
            <a:tailEnd type="triangle"/>
          </a:ln>
          <a:effectLst/>
        </p:spPr>
      </p:cxnSp>
      <p:sp>
        <p:nvSpPr>
          <p:cNvPr id="127" name="Arrow: Up 126">
            <a:extLst>
              <a:ext uri="{FF2B5EF4-FFF2-40B4-BE49-F238E27FC236}">
                <a16:creationId xmlns:a16="http://schemas.microsoft.com/office/drawing/2014/main" id="{4EDC96D8-E408-C756-2246-BF206F39A8A0}"/>
              </a:ext>
            </a:extLst>
          </p:cNvPr>
          <p:cNvSpPr/>
          <p:nvPr/>
        </p:nvSpPr>
        <p:spPr bwMode="gray">
          <a:xfrm>
            <a:off x="889340" y="3319004"/>
            <a:ext cx="616944" cy="988985"/>
          </a:xfrm>
          <a:prstGeom prst="upArrow">
            <a:avLst/>
          </a:prstGeom>
          <a:solidFill>
            <a:srgbClr val="FF0000"/>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
        <p:nvSpPr>
          <p:cNvPr id="128" name="Arrow: Up 127">
            <a:extLst>
              <a:ext uri="{FF2B5EF4-FFF2-40B4-BE49-F238E27FC236}">
                <a16:creationId xmlns:a16="http://schemas.microsoft.com/office/drawing/2014/main" id="{79EC982E-E308-1E50-CCC4-3584E3AA28C9}"/>
              </a:ext>
            </a:extLst>
          </p:cNvPr>
          <p:cNvSpPr/>
          <p:nvPr/>
        </p:nvSpPr>
        <p:spPr bwMode="gray">
          <a:xfrm>
            <a:off x="10602396" y="3528754"/>
            <a:ext cx="616944" cy="894230"/>
          </a:xfrm>
          <a:prstGeom prst="upArrow">
            <a:avLst/>
          </a:prstGeom>
          <a:solidFill>
            <a:srgbClr val="FF0000"/>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
        <p:nvSpPr>
          <p:cNvPr id="129" name="TextBox 128">
            <a:extLst>
              <a:ext uri="{FF2B5EF4-FFF2-40B4-BE49-F238E27FC236}">
                <a16:creationId xmlns:a16="http://schemas.microsoft.com/office/drawing/2014/main" id="{9E5D6327-C1D2-A5D6-6754-663DE9492C3C}"/>
              </a:ext>
            </a:extLst>
          </p:cNvPr>
          <p:cNvSpPr txBox="1"/>
          <p:nvPr/>
        </p:nvSpPr>
        <p:spPr bwMode="gray">
          <a:xfrm>
            <a:off x="459425" y="4823619"/>
            <a:ext cx="6316070" cy="1403272"/>
          </a:xfrm>
          <a:prstGeom prst="rect">
            <a:avLst/>
          </a:prstGeom>
        </p:spPr>
        <p:txBody>
          <a:bodyPr wrap="square" lIns="45720" tIns="45720" rIns="45720" bIns="45720" rtlCol="0">
            <a:noAutofit/>
          </a:bodyPr>
          <a:lstStyle/>
          <a:p>
            <a:pPr marL="171450" indent="-171450" algn="l">
              <a:lnSpc>
                <a:spcPct val="90000"/>
              </a:lnSpc>
              <a:spcBef>
                <a:spcPts val="1000"/>
              </a:spcBef>
              <a:buFont typeface="Arial" panose="020B0604020202020204" pitchFamily="34" charset="0"/>
              <a:buChar char="•"/>
            </a:pPr>
            <a:r>
              <a:rPr lang="en-US" sz="1600" dirty="0"/>
              <a:t>Workflow starts and ends with Genedata</a:t>
            </a:r>
          </a:p>
          <a:p>
            <a:pPr marL="171450" indent="-171450" algn="l">
              <a:lnSpc>
                <a:spcPct val="90000"/>
              </a:lnSpc>
              <a:spcBef>
                <a:spcPts val="1000"/>
              </a:spcBef>
              <a:buFont typeface="Arial" panose="020B0604020202020204" pitchFamily="34" charset="0"/>
              <a:buChar char="•"/>
            </a:pPr>
            <a:r>
              <a:rPr lang="en-US" sz="1600" dirty="0"/>
              <a:t>Biosensor request facilitates liquid handling/biosensor instrument set up by providing the ligand/analyte information</a:t>
            </a:r>
          </a:p>
          <a:p>
            <a:pPr marL="171450" indent="-171450" algn="l">
              <a:lnSpc>
                <a:spcPct val="90000"/>
              </a:lnSpc>
              <a:spcBef>
                <a:spcPts val="1000"/>
              </a:spcBef>
              <a:buFont typeface="Arial" panose="020B0604020202020204" pitchFamily="34" charset="0"/>
              <a:buChar char="•"/>
            </a:pPr>
            <a:r>
              <a:rPr lang="en-US" sz="1600" dirty="0"/>
              <a:t>Request system provides an organized and centralized location for data to be stored and accessed</a:t>
            </a:r>
          </a:p>
        </p:txBody>
      </p:sp>
      <p:cxnSp>
        <p:nvCxnSpPr>
          <p:cNvPr id="133" name="Straight Connector 132">
            <a:extLst>
              <a:ext uri="{FF2B5EF4-FFF2-40B4-BE49-F238E27FC236}">
                <a16:creationId xmlns:a16="http://schemas.microsoft.com/office/drawing/2014/main" id="{3138CE70-FBA0-F469-334F-C454216A8EC0}"/>
              </a:ext>
            </a:extLst>
          </p:cNvPr>
          <p:cNvCxnSpPr/>
          <p:nvPr/>
        </p:nvCxnSpPr>
        <p:spPr bwMode="gray">
          <a:xfrm>
            <a:off x="0" y="4742730"/>
            <a:ext cx="12188825" cy="18969"/>
          </a:xfrm>
          <a:prstGeom prst="line">
            <a:avLst/>
          </a:prstGeom>
          <a:ln w="19050">
            <a:headEnd/>
            <a:tailE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418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209490-18C9-4BF2-99B6-956E4F6C0918}"/>
              </a:ext>
            </a:extLst>
          </p:cNvPr>
          <p:cNvPicPr>
            <a:picLocks noChangeAspect="1"/>
          </p:cNvPicPr>
          <p:nvPr/>
        </p:nvPicPr>
        <p:blipFill>
          <a:blip r:embed="rId3"/>
          <a:stretch>
            <a:fillRect/>
          </a:stretch>
        </p:blipFill>
        <p:spPr>
          <a:xfrm>
            <a:off x="8499118" y="2402143"/>
            <a:ext cx="3073592" cy="2216669"/>
          </a:xfrm>
          <a:prstGeom prst="rect">
            <a:avLst/>
          </a:prstGeom>
        </p:spPr>
      </p:pic>
      <p:sp>
        <p:nvSpPr>
          <p:cNvPr id="5" name="TextBox 4">
            <a:extLst>
              <a:ext uri="{FF2B5EF4-FFF2-40B4-BE49-F238E27FC236}">
                <a16:creationId xmlns:a16="http://schemas.microsoft.com/office/drawing/2014/main" id="{2C76F1CC-8F00-4C55-8440-CABE30418280}"/>
              </a:ext>
            </a:extLst>
          </p:cNvPr>
          <p:cNvSpPr txBox="1"/>
          <p:nvPr/>
        </p:nvSpPr>
        <p:spPr>
          <a:xfrm>
            <a:off x="252490" y="504952"/>
            <a:ext cx="9907510" cy="400110"/>
          </a:xfrm>
          <a:prstGeom prst="rect">
            <a:avLst/>
          </a:prstGeom>
          <a:noFill/>
        </p:spPr>
        <p:txBody>
          <a:bodyPr vert="horz" wrap="square" rtlCol="0">
            <a:spAutoFit/>
          </a:bodyPr>
          <a:lstStyle/>
          <a:p>
            <a:r>
              <a:rPr lang="en-US" sz="2000" b="1" dirty="0">
                <a:solidFill>
                  <a:schemeClr val="accent1">
                    <a:lumMod val="75000"/>
                  </a:schemeClr>
                </a:solidFill>
              </a:rPr>
              <a:t>Viewing Biacore Kinetic Assay Results from the Production Dataset (PDS) Page</a:t>
            </a:r>
          </a:p>
        </p:txBody>
      </p:sp>
      <p:sp>
        <p:nvSpPr>
          <p:cNvPr id="7" name="TextBox 6">
            <a:extLst>
              <a:ext uri="{FF2B5EF4-FFF2-40B4-BE49-F238E27FC236}">
                <a16:creationId xmlns:a16="http://schemas.microsoft.com/office/drawing/2014/main" id="{66FF0E70-2AD2-456F-840E-C0D3925F36C0}"/>
              </a:ext>
            </a:extLst>
          </p:cNvPr>
          <p:cNvSpPr txBox="1"/>
          <p:nvPr/>
        </p:nvSpPr>
        <p:spPr>
          <a:xfrm>
            <a:off x="375705" y="1098411"/>
            <a:ext cx="3531277" cy="423449"/>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Select the Sensorgram for Zoom View</a:t>
            </a:r>
          </a:p>
        </p:txBody>
      </p:sp>
      <p:sp>
        <p:nvSpPr>
          <p:cNvPr id="8" name="Arrow: Right 7">
            <a:extLst>
              <a:ext uri="{FF2B5EF4-FFF2-40B4-BE49-F238E27FC236}">
                <a16:creationId xmlns:a16="http://schemas.microsoft.com/office/drawing/2014/main" id="{53457A4E-13D6-44B4-8806-11EAA32FE672}"/>
              </a:ext>
            </a:extLst>
          </p:cNvPr>
          <p:cNvSpPr/>
          <p:nvPr/>
        </p:nvSpPr>
        <p:spPr bwMode="gray">
          <a:xfrm>
            <a:off x="7505754" y="3271188"/>
            <a:ext cx="906660" cy="486383"/>
          </a:xfrm>
          <a:prstGeom prst="rightArrow">
            <a:avLst/>
          </a:prstGeom>
          <a:solidFill>
            <a:schemeClr val="accent2">
              <a:lumMod val="40000"/>
              <a:lumOff val="60000"/>
            </a:schemeClr>
          </a:solidFill>
          <a:ln w="28575" cap="flat" cmpd="sng" algn="ctr">
            <a:solidFill>
              <a:srgbClr val="0000C9"/>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pic>
        <p:nvPicPr>
          <p:cNvPr id="10" name="Picture 9">
            <a:extLst>
              <a:ext uri="{FF2B5EF4-FFF2-40B4-BE49-F238E27FC236}">
                <a16:creationId xmlns:a16="http://schemas.microsoft.com/office/drawing/2014/main" id="{B4AA8322-9821-449F-8C1F-72F93398349B}"/>
              </a:ext>
            </a:extLst>
          </p:cNvPr>
          <p:cNvPicPr>
            <a:picLocks noChangeAspect="1"/>
          </p:cNvPicPr>
          <p:nvPr/>
        </p:nvPicPr>
        <p:blipFill>
          <a:blip r:embed="rId4"/>
          <a:stretch>
            <a:fillRect/>
          </a:stretch>
        </p:blipFill>
        <p:spPr>
          <a:xfrm>
            <a:off x="392258" y="2014354"/>
            <a:ext cx="6922285" cy="4024584"/>
          </a:xfrm>
          <a:prstGeom prst="rect">
            <a:avLst/>
          </a:prstGeom>
        </p:spPr>
      </p:pic>
      <p:cxnSp>
        <p:nvCxnSpPr>
          <p:cNvPr id="11" name="Straight Arrow Connector 10">
            <a:extLst>
              <a:ext uri="{FF2B5EF4-FFF2-40B4-BE49-F238E27FC236}">
                <a16:creationId xmlns:a16="http://schemas.microsoft.com/office/drawing/2014/main" id="{31E8ACB7-638D-41C0-876B-BE293B957A77}"/>
              </a:ext>
            </a:extLst>
          </p:cNvPr>
          <p:cNvCxnSpPr>
            <a:cxnSpLocks/>
          </p:cNvCxnSpPr>
          <p:nvPr/>
        </p:nvCxnSpPr>
        <p:spPr>
          <a:xfrm rot="2700000">
            <a:off x="3537197" y="2282189"/>
            <a:ext cx="0" cy="262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F9CD770-4409-4AED-BCF3-E295AE407616}"/>
              </a:ext>
            </a:extLst>
          </p:cNvPr>
          <p:cNvSpPr txBox="1"/>
          <p:nvPr/>
        </p:nvSpPr>
        <p:spPr>
          <a:xfrm>
            <a:off x="3582462" y="2084541"/>
            <a:ext cx="4583761" cy="307777"/>
          </a:xfrm>
          <a:prstGeom prst="rect">
            <a:avLst/>
          </a:prstGeom>
          <a:noFill/>
        </p:spPr>
        <p:txBody>
          <a:bodyPr vert="horz" wrap="square" rtlCol="0">
            <a:spAutoFit/>
          </a:bodyPr>
          <a:lstStyle/>
          <a:p>
            <a:r>
              <a:rPr lang="en-US" altLang="en-US" sz="1400" dirty="0">
                <a:latin typeface="Calibri" panose="020F0502020204030204" pitchFamily="34" charset="0"/>
                <a:cs typeface="Calibri" panose="020F0502020204030204" pitchFamily="34" charset="0"/>
              </a:rPr>
              <a:t>(Aggregate Lab Results for PPB in addition to Biacore Assay)</a:t>
            </a:r>
          </a:p>
        </p:txBody>
      </p:sp>
      <p:cxnSp>
        <p:nvCxnSpPr>
          <p:cNvPr id="9" name="Straight Arrow Connector 8">
            <a:extLst>
              <a:ext uri="{FF2B5EF4-FFF2-40B4-BE49-F238E27FC236}">
                <a16:creationId xmlns:a16="http://schemas.microsoft.com/office/drawing/2014/main" id="{0C922715-5770-45F3-B6FE-59AC40009452}"/>
              </a:ext>
            </a:extLst>
          </p:cNvPr>
          <p:cNvCxnSpPr>
            <a:cxnSpLocks/>
          </p:cNvCxnSpPr>
          <p:nvPr/>
        </p:nvCxnSpPr>
        <p:spPr>
          <a:xfrm rot="2700000">
            <a:off x="7252449" y="3232710"/>
            <a:ext cx="0" cy="2627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300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6F1CC-8F00-4C55-8440-CABE30418280}"/>
              </a:ext>
            </a:extLst>
          </p:cNvPr>
          <p:cNvSpPr txBox="1"/>
          <p:nvPr/>
        </p:nvSpPr>
        <p:spPr>
          <a:xfrm>
            <a:off x="252490" y="504952"/>
            <a:ext cx="10591001" cy="400110"/>
          </a:xfrm>
          <a:prstGeom prst="rect">
            <a:avLst/>
          </a:prstGeom>
          <a:noFill/>
        </p:spPr>
        <p:txBody>
          <a:bodyPr vert="horz" wrap="square" rtlCol="0">
            <a:spAutoFit/>
          </a:bodyPr>
          <a:lstStyle/>
          <a:p>
            <a:r>
              <a:rPr lang="en-US" sz="2000" b="1" dirty="0">
                <a:solidFill>
                  <a:schemeClr val="accent1">
                    <a:lumMod val="75000"/>
                  </a:schemeClr>
                </a:solidFill>
              </a:rPr>
              <a:t>Viewing Biacore PowerPoint Report Results from the Production Dataset (PDS) Page</a:t>
            </a:r>
          </a:p>
        </p:txBody>
      </p:sp>
      <p:sp>
        <p:nvSpPr>
          <p:cNvPr id="7" name="TextBox 6">
            <a:extLst>
              <a:ext uri="{FF2B5EF4-FFF2-40B4-BE49-F238E27FC236}">
                <a16:creationId xmlns:a16="http://schemas.microsoft.com/office/drawing/2014/main" id="{66FF0E70-2AD2-456F-840E-C0D3925F36C0}"/>
              </a:ext>
            </a:extLst>
          </p:cNvPr>
          <p:cNvSpPr txBox="1"/>
          <p:nvPr/>
        </p:nvSpPr>
        <p:spPr>
          <a:xfrm>
            <a:off x="375705" y="1098411"/>
            <a:ext cx="5626743" cy="423449"/>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Select the ‘Attachment’ Button</a:t>
            </a:r>
          </a:p>
        </p:txBody>
      </p:sp>
      <p:pic>
        <p:nvPicPr>
          <p:cNvPr id="3" name="Picture 2">
            <a:extLst>
              <a:ext uri="{FF2B5EF4-FFF2-40B4-BE49-F238E27FC236}">
                <a16:creationId xmlns:a16="http://schemas.microsoft.com/office/drawing/2014/main" id="{401007E8-F218-4770-8530-F2F9A22E3A5E}"/>
              </a:ext>
            </a:extLst>
          </p:cNvPr>
          <p:cNvPicPr>
            <a:picLocks noChangeAspect="1"/>
          </p:cNvPicPr>
          <p:nvPr/>
        </p:nvPicPr>
        <p:blipFill>
          <a:blip r:embed="rId3"/>
          <a:stretch>
            <a:fillRect/>
          </a:stretch>
        </p:blipFill>
        <p:spPr>
          <a:xfrm>
            <a:off x="375705" y="1628409"/>
            <a:ext cx="2010056" cy="504895"/>
          </a:xfrm>
          <a:prstGeom prst="rect">
            <a:avLst/>
          </a:prstGeom>
        </p:spPr>
      </p:pic>
      <p:pic>
        <p:nvPicPr>
          <p:cNvPr id="9" name="Picture 8">
            <a:extLst>
              <a:ext uri="{FF2B5EF4-FFF2-40B4-BE49-F238E27FC236}">
                <a16:creationId xmlns:a16="http://schemas.microsoft.com/office/drawing/2014/main" id="{C04F5E21-A980-480B-B2D7-2FDF6DC93DB4}"/>
              </a:ext>
            </a:extLst>
          </p:cNvPr>
          <p:cNvPicPr>
            <a:picLocks noChangeAspect="1"/>
          </p:cNvPicPr>
          <p:nvPr/>
        </p:nvPicPr>
        <p:blipFill>
          <a:blip r:embed="rId4"/>
          <a:stretch>
            <a:fillRect/>
          </a:stretch>
        </p:blipFill>
        <p:spPr>
          <a:xfrm>
            <a:off x="375705" y="2420083"/>
            <a:ext cx="7298099" cy="1234862"/>
          </a:xfrm>
          <a:prstGeom prst="rect">
            <a:avLst/>
          </a:prstGeom>
        </p:spPr>
      </p:pic>
      <p:sp>
        <p:nvSpPr>
          <p:cNvPr id="13" name="TextBox 12">
            <a:extLst>
              <a:ext uri="{FF2B5EF4-FFF2-40B4-BE49-F238E27FC236}">
                <a16:creationId xmlns:a16="http://schemas.microsoft.com/office/drawing/2014/main" id="{70F77DDB-3C7A-43E2-B82B-200FB068BA06}"/>
              </a:ext>
            </a:extLst>
          </p:cNvPr>
          <p:cNvSpPr txBox="1"/>
          <p:nvPr/>
        </p:nvSpPr>
        <p:spPr>
          <a:xfrm>
            <a:off x="375703" y="2064969"/>
            <a:ext cx="7935377" cy="423449"/>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Select the Reference to Document File Name to View the Biosensor PowerPoint Report</a:t>
            </a:r>
          </a:p>
        </p:txBody>
      </p:sp>
      <p:pic>
        <p:nvPicPr>
          <p:cNvPr id="15" name="Picture 14">
            <a:extLst>
              <a:ext uri="{FF2B5EF4-FFF2-40B4-BE49-F238E27FC236}">
                <a16:creationId xmlns:a16="http://schemas.microsoft.com/office/drawing/2014/main" id="{5E9CE3C3-3F15-4A59-A762-9B22EEA30D38}"/>
              </a:ext>
            </a:extLst>
          </p:cNvPr>
          <p:cNvPicPr>
            <a:picLocks noChangeAspect="1"/>
          </p:cNvPicPr>
          <p:nvPr/>
        </p:nvPicPr>
        <p:blipFill>
          <a:blip r:embed="rId5"/>
          <a:stretch>
            <a:fillRect/>
          </a:stretch>
        </p:blipFill>
        <p:spPr>
          <a:xfrm>
            <a:off x="375705" y="4219339"/>
            <a:ext cx="3631350" cy="2020503"/>
          </a:xfrm>
          <a:prstGeom prst="rect">
            <a:avLst/>
          </a:prstGeom>
        </p:spPr>
      </p:pic>
      <p:sp>
        <p:nvSpPr>
          <p:cNvPr id="16" name="TextBox 15">
            <a:extLst>
              <a:ext uri="{FF2B5EF4-FFF2-40B4-BE49-F238E27FC236}">
                <a16:creationId xmlns:a16="http://schemas.microsoft.com/office/drawing/2014/main" id="{53A1343B-7C45-4AAC-B93A-0A55BB596F76}"/>
              </a:ext>
            </a:extLst>
          </p:cNvPr>
          <p:cNvSpPr txBox="1"/>
          <p:nvPr/>
        </p:nvSpPr>
        <p:spPr>
          <a:xfrm>
            <a:off x="332695" y="3661205"/>
            <a:ext cx="2989928" cy="423449"/>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Biosensor PowerPoint Report</a:t>
            </a:r>
          </a:p>
        </p:txBody>
      </p:sp>
    </p:spTree>
    <p:extLst>
      <p:ext uri="{BB962C8B-B14F-4D97-AF65-F5344CB8AC3E}">
        <p14:creationId xmlns:p14="http://schemas.microsoft.com/office/powerpoint/2010/main" val="360687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9948F3-2AE6-CD92-EF1A-27E9FE100289}"/>
              </a:ext>
            </a:extLst>
          </p:cNvPr>
          <p:cNvSpPr>
            <a:spLocks noGrp="1"/>
          </p:cNvSpPr>
          <p:nvPr>
            <p:ph type="ctrTitle"/>
          </p:nvPr>
        </p:nvSpPr>
        <p:spPr/>
        <p:txBody>
          <a:bodyPr/>
          <a:lstStyle/>
          <a:p>
            <a:r>
              <a:rPr lang="en-US" sz="2800" dirty="0">
                <a:latin typeface="Calibri" panose="020F0502020204030204" pitchFamily="34" charset="0"/>
                <a:ea typeface="Calibri" panose="020F0502020204030204" pitchFamily="34" charset="0"/>
                <a:cs typeface="Times New Roman" panose="02020603050405020304" pitchFamily="18" charset="0"/>
              </a:rPr>
              <a:t>Creating Biosensor Requests from Purified Material (PPB-IDs)</a:t>
            </a:r>
            <a:endParaRPr lang="en-US" dirty="0"/>
          </a:p>
        </p:txBody>
      </p:sp>
    </p:spTree>
    <p:extLst>
      <p:ext uri="{BB962C8B-B14F-4D97-AF65-F5344CB8AC3E}">
        <p14:creationId xmlns:p14="http://schemas.microsoft.com/office/powerpoint/2010/main" val="350760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FA858D-BFDD-494B-A5AD-DB52072663A6}"/>
              </a:ext>
            </a:extLst>
          </p:cNvPr>
          <p:cNvSpPr txBox="1"/>
          <p:nvPr/>
        </p:nvSpPr>
        <p:spPr>
          <a:xfrm>
            <a:off x="455613" y="504952"/>
            <a:ext cx="7781692" cy="1015663"/>
          </a:xfrm>
          <a:prstGeom prst="rect">
            <a:avLst/>
          </a:prstGeom>
          <a:noFill/>
        </p:spPr>
        <p:txBody>
          <a:bodyPr vert="horz" wrap="square" rtlCol="0">
            <a:spAutoFit/>
          </a:bodyPr>
          <a:lstStyle/>
          <a:p>
            <a:r>
              <a:rPr lang="en-US" sz="2000" b="1" dirty="0">
                <a:solidFill>
                  <a:schemeClr val="accent1">
                    <a:lumMod val="75000"/>
                  </a:schemeClr>
                </a:solidFill>
              </a:rPr>
              <a:t>1. </a:t>
            </a:r>
            <a:r>
              <a:rPr lang="en-US" altLang="en-US" sz="2000" b="1" dirty="0">
                <a:solidFill>
                  <a:schemeClr val="accent1">
                    <a:lumMod val="75000"/>
                  </a:schemeClr>
                </a:solidFill>
              </a:rPr>
              <a:t>Creating Biosensor Requests from Purification Batch Compendia (PPBs)</a:t>
            </a:r>
          </a:p>
          <a:p>
            <a:endParaRPr lang="en-US" sz="2000" b="1" dirty="0">
              <a:solidFill>
                <a:schemeClr val="accent1">
                  <a:lumMod val="75000"/>
                </a:schemeClr>
              </a:solidFill>
            </a:endParaRPr>
          </a:p>
        </p:txBody>
      </p:sp>
      <p:sp>
        <p:nvSpPr>
          <p:cNvPr id="2" name="TextBox 1">
            <a:extLst>
              <a:ext uri="{FF2B5EF4-FFF2-40B4-BE49-F238E27FC236}">
                <a16:creationId xmlns:a16="http://schemas.microsoft.com/office/drawing/2014/main" id="{5C7DA1CB-3C5E-D862-F918-0D110C9C1048}"/>
              </a:ext>
            </a:extLst>
          </p:cNvPr>
          <p:cNvSpPr txBox="1"/>
          <p:nvPr/>
        </p:nvSpPr>
        <p:spPr>
          <a:xfrm>
            <a:off x="354602" y="1351338"/>
            <a:ext cx="6993649" cy="338554"/>
          </a:xfrm>
          <a:prstGeom prst="rect">
            <a:avLst/>
          </a:prstGeom>
          <a:noFill/>
        </p:spPr>
        <p:txBody>
          <a:bodyPr vert="horz" wrap="square" rtlCol="0">
            <a:spAutoFit/>
          </a:bodyPr>
          <a:lstStyle/>
          <a:p>
            <a:r>
              <a:rPr lang="en-US" altLang="en-US" sz="1600" b="1" dirty="0">
                <a:solidFill>
                  <a:schemeClr val="accent1">
                    <a:lumMod val="75000"/>
                  </a:schemeClr>
                </a:solidFill>
                <a:latin typeface="Calibri (Body)"/>
              </a:rPr>
              <a:t>Genedata Biologics Home </a:t>
            </a:r>
            <a:r>
              <a:rPr lang="en-US" altLang="en-US" sz="1600" b="1" dirty="0">
                <a:solidFill>
                  <a:schemeClr val="accent1">
                    <a:lumMod val="75000"/>
                  </a:schemeClr>
                </a:solidFill>
                <a:latin typeface="Calibri (Body)"/>
                <a:sym typeface="Wingdings" panose="05000000000000000000" pitchFamily="2" charset="2"/>
              </a:rPr>
              <a:t> Compendia  Production  Purification Batches</a:t>
            </a:r>
            <a:endParaRPr lang="en-US" altLang="en-US" sz="1600" b="1" dirty="0">
              <a:solidFill>
                <a:schemeClr val="accent1">
                  <a:lumMod val="75000"/>
                </a:schemeClr>
              </a:solidFill>
              <a:latin typeface="Calibri (Body)"/>
            </a:endParaRPr>
          </a:p>
        </p:txBody>
      </p:sp>
      <p:pic>
        <p:nvPicPr>
          <p:cNvPr id="6" name="Picture 5">
            <a:extLst>
              <a:ext uri="{FF2B5EF4-FFF2-40B4-BE49-F238E27FC236}">
                <a16:creationId xmlns:a16="http://schemas.microsoft.com/office/drawing/2014/main" id="{25578EFC-06E9-DD3C-8E4E-BC640392369B}"/>
              </a:ext>
            </a:extLst>
          </p:cNvPr>
          <p:cNvPicPr>
            <a:picLocks noChangeAspect="1"/>
          </p:cNvPicPr>
          <p:nvPr/>
        </p:nvPicPr>
        <p:blipFill>
          <a:blip r:embed="rId2"/>
          <a:stretch>
            <a:fillRect/>
          </a:stretch>
        </p:blipFill>
        <p:spPr>
          <a:xfrm>
            <a:off x="573422" y="1689891"/>
            <a:ext cx="4329084" cy="4725497"/>
          </a:xfrm>
          <a:prstGeom prst="rect">
            <a:avLst/>
          </a:prstGeom>
        </p:spPr>
      </p:pic>
      <p:cxnSp>
        <p:nvCxnSpPr>
          <p:cNvPr id="7" name="Straight Arrow Connector 6">
            <a:extLst>
              <a:ext uri="{FF2B5EF4-FFF2-40B4-BE49-F238E27FC236}">
                <a16:creationId xmlns:a16="http://schemas.microsoft.com/office/drawing/2014/main" id="{D49B9976-59E7-8A15-59FC-61D16B558B65}"/>
              </a:ext>
            </a:extLst>
          </p:cNvPr>
          <p:cNvCxnSpPr>
            <a:cxnSpLocks/>
          </p:cNvCxnSpPr>
          <p:nvPr/>
        </p:nvCxnSpPr>
        <p:spPr>
          <a:xfrm flipH="1">
            <a:off x="2227043" y="1875398"/>
            <a:ext cx="670665" cy="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6B4A1E-2759-3C04-3A0A-71D800850260}"/>
              </a:ext>
            </a:extLst>
          </p:cNvPr>
          <p:cNvCxnSpPr>
            <a:cxnSpLocks/>
          </p:cNvCxnSpPr>
          <p:nvPr/>
        </p:nvCxnSpPr>
        <p:spPr>
          <a:xfrm flipH="1">
            <a:off x="2227043" y="3570160"/>
            <a:ext cx="670665" cy="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AAD6D83-B2FB-2C18-4255-60780E3AAA87}"/>
              </a:ext>
            </a:extLst>
          </p:cNvPr>
          <p:cNvCxnSpPr>
            <a:cxnSpLocks/>
          </p:cNvCxnSpPr>
          <p:nvPr/>
        </p:nvCxnSpPr>
        <p:spPr>
          <a:xfrm flipH="1">
            <a:off x="3180761" y="5608280"/>
            <a:ext cx="950564" cy="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9EE0F79-F364-F5D2-AE72-5A96FA27121F}"/>
              </a:ext>
            </a:extLst>
          </p:cNvPr>
          <p:cNvSpPr txBox="1"/>
          <p:nvPr/>
        </p:nvSpPr>
        <p:spPr>
          <a:xfrm>
            <a:off x="8788722" y="1787224"/>
            <a:ext cx="3097620" cy="338554"/>
          </a:xfrm>
          <a:prstGeom prst="rect">
            <a:avLst/>
          </a:prstGeom>
          <a:noFill/>
        </p:spPr>
        <p:txBody>
          <a:bodyPr vert="horz" wrap="square" rtlCol="0">
            <a:spAutoFit/>
          </a:bodyPr>
          <a:lstStyle/>
          <a:p>
            <a:r>
              <a:rPr lang="en-US" altLang="en-US" sz="1600" b="1" dirty="0">
                <a:solidFill>
                  <a:schemeClr val="accent1">
                    <a:lumMod val="75000"/>
                  </a:schemeClr>
                </a:solidFill>
                <a:latin typeface="Calibri (Body)"/>
              </a:rPr>
              <a:t>Select Filter Panel</a:t>
            </a:r>
          </a:p>
        </p:txBody>
      </p:sp>
      <p:pic>
        <p:nvPicPr>
          <p:cNvPr id="20" name="Picture 19">
            <a:extLst>
              <a:ext uri="{FF2B5EF4-FFF2-40B4-BE49-F238E27FC236}">
                <a16:creationId xmlns:a16="http://schemas.microsoft.com/office/drawing/2014/main" id="{07A025ED-E41C-07DA-7795-691FC12BF488}"/>
              </a:ext>
            </a:extLst>
          </p:cNvPr>
          <p:cNvPicPr>
            <a:picLocks noChangeAspect="1"/>
          </p:cNvPicPr>
          <p:nvPr/>
        </p:nvPicPr>
        <p:blipFill>
          <a:blip r:embed="rId3"/>
          <a:stretch>
            <a:fillRect/>
          </a:stretch>
        </p:blipFill>
        <p:spPr>
          <a:xfrm>
            <a:off x="7143940" y="2125778"/>
            <a:ext cx="5044885" cy="2588302"/>
          </a:xfrm>
          <a:prstGeom prst="rect">
            <a:avLst/>
          </a:prstGeom>
        </p:spPr>
      </p:pic>
      <p:cxnSp>
        <p:nvCxnSpPr>
          <p:cNvPr id="21" name="Straight Arrow Connector 20">
            <a:extLst>
              <a:ext uri="{FF2B5EF4-FFF2-40B4-BE49-F238E27FC236}">
                <a16:creationId xmlns:a16="http://schemas.microsoft.com/office/drawing/2014/main" id="{D1529886-ED16-8732-1831-D54FDA367EEE}"/>
              </a:ext>
            </a:extLst>
          </p:cNvPr>
          <p:cNvCxnSpPr>
            <a:cxnSpLocks/>
          </p:cNvCxnSpPr>
          <p:nvPr/>
        </p:nvCxnSpPr>
        <p:spPr>
          <a:xfrm flipH="1">
            <a:off x="11352768" y="2834286"/>
            <a:ext cx="323595" cy="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Arrow: Right 3">
            <a:extLst>
              <a:ext uri="{FF2B5EF4-FFF2-40B4-BE49-F238E27FC236}">
                <a16:creationId xmlns:a16="http://schemas.microsoft.com/office/drawing/2014/main" id="{C8A4F82E-689F-D72B-ACEA-026638B95983}"/>
              </a:ext>
            </a:extLst>
          </p:cNvPr>
          <p:cNvSpPr/>
          <p:nvPr/>
        </p:nvSpPr>
        <p:spPr bwMode="gray">
          <a:xfrm>
            <a:off x="5640882" y="3375584"/>
            <a:ext cx="906660" cy="486383"/>
          </a:xfrm>
          <a:prstGeom prst="rightArrow">
            <a:avLst/>
          </a:prstGeom>
          <a:solidFill>
            <a:schemeClr val="accent2">
              <a:lumMod val="40000"/>
              <a:lumOff val="60000"/>
            </a:schemeClr>
          </a:solidFill>
          <a:ln w="28575" cap="flat" cmpd="sng" algn="ctr">
            <a:solidFill>
              <a:srgbClr val="0000C9"/>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Tree>
    <p:extLst>
      <p:ext uri="{BB962C8B-B14F-4D97-AF65-F5344CB8AC3E}">
        <p14:creationId xmlns:p14="http://schemas.microsoft.com/office/powerpoint/2010/main" val="317700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C1A209B-FCA4-49EB-4ACD-63A9BCF5A953}"/>
              </a:ext>
            </a:extLst>
          </p:cNvPr>
          <p:cNvPicPr>
            <a:picLocks noChangeAspect="1"/>
          </p:cNvPicPr>
          <p:nvPr/>
        </p:nvPicPr>
        <p:blipFill>
          <a:blip r:embed="rId2"/>
          <a:stretch>
            <a:fillRect/>
          </a:stretch>
        </p:blipFill>
        <p:spPr>
          <a:xfrm>
            <a:off x="3996296" y="1448628"/>
            <a:ext cx="7438089" cy="3398647"/>
          </a:xfrm>
          <a:prstGeom prst="rect">
            <a:avLst/>
          </a:prstGeom>
        </p:spPr>
      </p:pic>
      <p:sp>
        <p:nvSpPr>
          <p:cNvPr id="3" name="TextBox 2">
            <a:extLst>
              <a:ext uri="{FF2B5EF4-FFF2-40B4-BE49-F238E27FC236}">
                <a16:creationId xmlns:a16="http://schemas.microsoft.com/office/drawing/2014/main" id="{1CFA858D-BFDD-494B-A5AD-DB52072663A6}"/>
              </a:ext>
            </a:extLst>
          </p:cNvPr>
          <p:cNvSpPr txBox="1"/>
          <p:nvPr/>
        </p:nvSpPr>
        <p:spPr>
          <a:xfrm>
            <a:off x="455613" y="504952"/>
            <a:ext cx="7781692" cy="1015663"/>
          </a:xfrm>
          <a:prstGeom prst="rect">
            <a:avLst/>
          </a:prstGeom>
          <a:noFill/>
        </p:spPr>
        <p:txBody>
          <a:bodyPr vert="horz" wrap="square" rtlCol="0">
            <a:spAutoFit/>
          </a:bodyPr>
          <a:lstStyle/>
          <a:p>
            <a:r>
              <a:rPr lang="en-US" sz="2000" b="1" dirty="0">
                <a:solidFill>
                  <a:schemeClr val="accent1">
                    <a:lumMod val="75000"/>
                  </a:schemeClr>
                </a:solidFill>
              </a:rPr>
              <a:t>1. </a:t>
            </a:r>
            <a:r>
              <a:rPr lang="en-US" altLang="en-US" sz="2000" b="1" dirty="0">
                <a:solidFill>
                  <a:schemeClr val="accent1">
                    <a:lumMod val="75000"/>
                  </a:schemeClr>
                </a:solidFill>
              </a:rPr>
              <a:t>Creating Biosensor Requests from Purification Batch Compendia (PPBs)</a:t>
            </a:r>
          </a:p>
          <a:p>
            <a:endParaRPr lang="en-US" sz="2000" b="1" dirty="0">
              <a:solidFill>
                <a:schemeClr val="accent1">
                  <a:lumMod val="75000"/>
                </a:schemeClr>
              </a:solidFill>
            </a:endParaRPr>
          </a:p>
        </p:txBody>
      </p:sp>
      <p:sp>
        <p:nvSpPr>
          <p:cNvPr id="12" name="TextBox 11">
            <a:extLst>
              <a:ext uri="{FF2B5EF4-FFF2-40B4-BE49-F238E27FC236}">
                <a16:creationId xmlns:a16="http://schemas.microsoft.com/office/drawing/2014/main" id="{39EE0F79-F364-F5D2-AE72-5A96FA27121F}"/>
              </a:ext>
            </a:extLst>
          </p:cNvPr>
          <p:cNvSpPr txBox="1"/>
          <p:nvPr/>
        </p:nvSpPr>
        <p:spPr>
          <a:xfrm>
            <a:off x="455613" y="1456880"/>
            <a:ext cx="3097620" cy="2554545"/>
          </a:xfrm>
          <a:prstGeom prst="rect">
            <a:avLst/>
          </a:prstGeom>
          <a:noFill/>
        </p:spPr>
        <p:txBody>
          <a:bodyPr vert="horz" wrap="square" rtlCol="0">
            <a:spAutoFit/>
          </a:bodyPr>
          <a:lstStyle/>
          <a:p>
            <a:r>
              <a:rPr lang="en-US" altLang="en-US" sz="1600" b="1" dirty="0">
                <a:solidFill>
                  <a:schemeClr val="accent1">
                    <a:lumMod val="75000"/>
                  </a:schemeClr>
                </a:solidFill>
                <a:latin typeface="Calibri (Body)"/>
              </a:rPr>
              <a:t>Set property to “ID”, operator to “In”, and paste a comma or space separated list as values</a:t>
            </a:r>
          </a:p>
          <a:p>
            <a:endParaRPr lang="en-US" altLang="en-US" sz="1600" b="1" dirty="0">
              <a:solidFill>
                <a:schemeClr val="accent1">
                  <a:lumMod val="75000"/>
                </a:schemeClr>
              </a:solidFill>
              <a:latin typeface="Calibri (Body)"/>
            </a:endParaRPr>
          </a:p>
          <a:p>
            <a:r>
              <a:rPr lang="en-US" altLang="en-US" sz="1600" b="1" dirty="0">
                <a:solidFill>
                  <a:schemeClr val="accent1">
                    <a:lumMod val="75000"/>
                  </a:schemeClr>
                </a:solidFill>
                <a:latin typeface="Calibri (Body)"/>
              </a:rPr>
              <a:t>Note that if you received an excel file with the PPB-IDs listed in the column you can simply select the cells in the column and copy/paste directly into the value field. </a:t>
            </a:r>
          </a:p>
        </p:txBody>
      </p:sp>
      <p:cxnSp>
        <p:nvCxnSpPr>
          <p:cNvPr id="5" name="Straight Arrow Connector 4">
            <a:extLst>
              <a:ext uri="{FF2B5EF4-FFF2-40B4-BE49-F238E27FC236}">
                <a16:creationId xmlns:a16="http://schemas.microsoft.com/office/drawing/2014/main" id="{63BC9666-802F-DB74-7252-3D65BE6D42CF}"/>
              </a:ext>
            </a:extLst>
          </p:cNvPr>
          <p:cNvCxnSpPr>
            <a:cxnSpLocks/>
          </p:cNvCxnSpPr>
          <p:nvPr/>
        </p:nvCxnSpPr>
        <p:spPr>
          <a:xfrm flipH="1">
            <a:off x="4173204" y="3330315"/>
            <a:ext cx="670665" cy="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F19E8A5-285A-FBBD-662E-43791B60D7E3}"/>
              </a:ext>
            </a:extLst>
          </p:cNvPr>
          <p:cNvCxnSpPr>
            <a:cxnSpLocks/>
          </p:cNvCxnSpPr>
          <p:nvPr/>
        </p:nvCxnSpPr>
        <p:spPr>
          <a:xfrm flipH="1">
            <a:off x="6423251" y="3330316"/>
            <a:ext cx="670665" cy="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703AA9-8AE8-6008-AA68-FB3A1412F754}"/>
              </a:ext>
            </a:extLst>
          </p:cNvPr>
          <p:cNvCxnSpPr>
            <a:cxnSpLocks/>
          </p:cNvCxnSpPr>
          <p:nvPr/>
        </p:nvCxnSpPr>
        <p:spPr>
          <a:xfrm flipH="1" flipV="1">
            <a:off x="7901972" y="3325527"/>
            <a:ext cx="1886921" cy="479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917C5B-22D9-6E58-3B2E-43BEB22DDF43}"/>
              </a:ext>
            </a:extLst>
          </p:cNvPr>
          <p:cNvCxnSpPr>
            <a:cxnSpLocks/>
          </p:cNvCxnSpPr>
          <p:nvPr/>
        </p:nvCxnSpPr>
        <p:spPr>
          <a:xfrm flipH="1">
            <a:off x="10676014" y="4847274"/>
            <a:ext cx="670665" cy="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41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6F698E5-BDF1-A798-6905-F9E3F3E8E566}"/>
              </a:ext>
            </a:extLst>
          </p:cNvPr>
          <p:cNvPicPr>
            <a:picLocks noChangeAspect="1"/>
          </p:cNvPicPr>
          <p:nvPr/>
        </p:nvPicPr>
        <p:blipFill>
          <a:blip r:embed="rId2"/>
          <a:stretch>
            <a:fillRect/>
          </a:stretch>
        </p:blipFill>
        <p:spPr>
          <a:xfrm>
            <a:off x="524544" y="2125554"/>
            <a:ext cx="5509042" cy="3547286"/>
          </a:xfrm>
          <a:prstGeom prst="rect">
            <a:avLst/>
          </a:prstGeom>
        </p:spPr>
      </p:pic>
      <p:sp>
        <p:nvSpPr>
          <p:cNvPr id="3" name="TextBox 2">
            <a:extLst>
              <a:ext uri="{FF2B5EF4-FFF2-40B4-BE49-F238E27FC236}">
                <a16:creationId xmlns:a16="http://schemas.microsoft.com/office/drawing/2014/main" id="{1CFA858D-BFDD-494B-A5AD-DB52072663A6}"/>
              </a:ext>
            </a:extLst>
          </p:cNvPr>
          <p:cNvSpPr txBox="1"/>
          <p:nvPr/>
        </p:nvSpPr>
        <p:spPr>
          <a:xfrm>
            <a:off x="455613" y="504952"/>
            <a:ext cx="7781692" cy="1015663"/>
          </a:xfrm>
          <a:prstGeom prst="rect">
            <a:avLst/>
          </a:prstGeom>
          <a:noFill/>
        </p:spPr>
        <p:txBody>
          <a:bodyPr vert="horz" wrap="square" rtlCol="0">
            <a:spAutoFit/>
          </a:bodyPr>
          <a:lstStyle/>
          <a:p>
            <a:r>
              <a:rPr lang="en-US" sz="2000" b="1" dirty="0">
                <a:solidFill>
                  <a:schemeClr val="accent1">
                    <a:lumMod val="75000"/>
                  </a:schemeClr>
                </a:solidFill>
              </a:rPr>
              <a:t>1. </a:t>
            </a:r>
            <a:r>
              <a:rPr lang="en-US" altLang="en-US" sz="2000" b="1" dirty="0">
                <a:solidFill>
                  <a:schemeClr val="accent1">
                    <a:lumMod val="75000"/>
                  </a:schemeClr>
                </a:solidFill>
              </a:rPr>
              <a:t>Creating Biosensor Requests from Purification Batch Compendia (PPBs)</a:t>
            </a:r>
          </a:p>
          <a:p>
            <a:endParaRPr lang="en-US" sz="2000" b="1" dirty="0">
              <a:solidFill>
                <a:schemeClr val="accent1">
                  <a:lumMod val="75000"/>
                </a:schemeClr>
              </a:solidFill>
            </a:endParaRPr>
          </a:p>
        </p:txBody>
      </p:sp>
      <p:sp>
        <p:nvSpPr>
          <p:cNvPr id="12" name="TextBox 11">
            <a:extLst>
              <a:ext uri="{FF2B5EF4-FFF2-40B4-BE49-F238E27FC236}">
                <a16:creationId xmlns:a16="http://schemas.microsoft.com/office/drawing/2014/main" id="{39EE0F79-F364-F5D2-AE72-5A96FA27121F}"/>
              </a:ext>
            </a:extLst>
          </p:cNvPr>
          <p:cNvSpPr txBox="1"/>
          <p:nvPr/>
        </p:nvSpPr>
        <p:spPr>
          <a:xfrm>
            <a:off x="455613" y="1456880"/>
            <a:ext cx="3404118" cy="584775"/>
          </a:xfrm>
          <a:prstGeom prst="rect">
            <a:avLst/>
          </a:prstGeom>
          <a:noFill/>
        </p:spPr>
        <p:txBody>
          <a:bodyPr vert="horz" wrap="square" rtlCol="0">
            <a:spAutoFit/>
          </a:bodyPr>
          <a:lstStyle/>
          <a:p>
            <a:r>
              <a:rPr lang="en-US" altLang="en-US" sz="1600" b="1" dirty="0">
                <a:solidFill>
                  <a:schemeClr val="accent1">
                    <a:lumMod val="75000"/>
                  </a:schemeClr>
                </a:solidFill>
                <a:latin typeface="Calibri (Body)"/>
              </a:rPr>
              <a:t>Pressing “apply” filters the purification batches, check all PPBs</a:t>
            </a:r>
          </a:p>
        </p:txBody>
      </p:sp>
      <p:sp>
        <p:nvSpPr>
          <p:cNvPr id="5" name="Oval 4">
            <a:extLst>
              <a:ext uri="{FF2B5EF4-FFF2-40B4-BE49-F238E27FC236}">
                <a16:creationId xmlns:a16="http://schemas.microsoft.com/office/drawing/2014/main" id="{DEF71B58-8EE5-DC91-3E0C-87BACEDA696E}"/>
              </a:ext>
            </a:extLst>
          </p:cNvPr>
          <p:cNvSpPr/>
          <p:nvPr/>
        </p:nvSpPr>
        <p:spPr bwMode="gray">
          <a:xfrm>
            <a:off x="5024846" y="2491309"/>
            <a:ext cx="574766" cy="374469"/>
          </a:xfrm>
          <a:prstGeom prst="ellipse">
            <a:avLst/>
          </a:prstGeom>
          <a:noFill/>
          <a:ln w="28575" cap="flat" cmpd="sng" algn="ctr">
            <a:solidFill>
              <a:srgbClr val="FF0000"/>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
        <p:nvSpPr>
          <p:cNvPr id="6" name="TextBox 5">
            <a:extLst>
              <a:ext uri="{FF2B5EF4-FFF2-40B4-BE49-F238E27FC236}">
                <a16:creationId xmlns:a16="http://schemas.microsoft.com/office/drawing/2014/main" id="{FE683154-73D9-9AA5-5DAA-780BA081BB4D}"/>
              </a:ext>
            </a:extLst>
          </p:cNvPr>
          <p:cNvSpPr txBox="1"/>
          <p:nvPr/>
        </p:nvSpPr>
        <p:spPr>
          <a:xfrm>
            <a:off x="5019579" y="2928130"/>
            <a:ext cx="1014007" cy="646331"/>
          </a:xfrm>
          <a:prstGeom prst="rect">
            <a:avLst/>
          </a:prstGeom>
          <a:noFill/>
        </p:spPr>
        <p:txBody>
          <a:bodyPr vert="horz" wrap="square" rtlCol="0">
            <a:spAutoFit/>
          </a:bodyPr>
          <a:lstStyle/>
          <a:p>
            <a:r>
              <a:rPr lang="en-US" altLang="en-US" sz="1200" b="1" dirty="0">
                <a:solidFill>
                  <a:schemeClr val="accent1">
                    <a:lumMod val="75000"/>
                  </a:schemeClr>
                </a:solidFill>
                <a:latin typeface="Calibri (Body)"/>
              </a:rPr>
              <a:t>Indicates filter is applied</a:t>
            </a:r>
          </a:p>
        </p:txBody>
      </p:sp>
      <p:cxnSp>
        <p:nvCxnSpPr>
          <p:cNvPr id="7" name="Straight Arrow Connector 6">
            <a:extLst>
              <a:ext uri="{FF2B5EF4-FFF2-40B4-BE49-F238E27FC236}">
                <a16:creationId xmlns:a16="http://schemas.microsoft.com/office/drawing/2014/main" id="{70952A71-141D-731C-76FC-719A5D7E81CE}"/>
              </a:ext>
            </a:extLst>
          </p:cNvPr>
          <p:cNvCxnSpPr>
            <a:cxnSpLocks/>
          </p:cNvCxnSpPr>
          <p:nvPr/>
        </p:nvCxnSpPr>
        <p:spPr>
          <a:xfrm flipH="1">
            <a:off x="725095" y="2396665"/>
            <a:ext cx="670665" cy="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9B48EA6-6915-6970-46AE-FA7DBF9DEDF9}"/>
              </a:ext>
            </a:extLst>
          </p:cNvPr>
          <p:cNvPicPr>
            <a:picLocks noChangeAspect="1"/>
          </p:cNvPicPr>
          <p:nvPr/>
        </p:nvPicPr>
        <p:blipFill>
          <a:blip r:embed="rId3"/>
          <a:stretch>
            <a:fillRect/>
          </a:stretch>
        </p:blipFill>
        <p:spPr>
          <a:xfrm>
            <a:off x="7944872" y="2213036"/>
            <a:ext cx="3334215" cy="3372321"/>
          </a:xfrm>
          <a:prstGeom prst="rect">
            <a:avLst/>
          </a:prstGeom>
        </p:spPr>
      </p:pic>
      <p:sp>
        <p:nvSpPr>
          <p:cNvPr id="10" name="TextBox 9">
            <a:extLst>
              <a:ext uri="{FF2B5EF4-FFF2-40B4-BE49-F238E27FC236}">
                <a16:creationId xmlns:a16="http://schemas.microsoft.com/office/drawing/2014/main" id="{6DCAE261-CA83-DB18-1325-438AED599175}"/>
              </a:ext>
            </a:extLst>
          </p:cNvPr>
          <p:cNvSpPr txBox="1"/>
          <p:nvPr/>
        </p:nvSpPr>
        <p:spPr>
          <a:xfrm>
            <a:off x="7339547" y="1670393"/>
            <a:ext cx="3528749" cy="584775"/>
          </a:xfrm>
          <a:prstGeom prst="rect">
            <a:avLst/>
          </a:prstGeom>
          <a:noFill/>
        </p:spPr>
        <p:txBody>
          <a:bodyPr vert="horz" wrap="square" rtlCol="0">
            <a:spAutoFit/>
          </a:bodyPr>
          <a:lstStyle/>
          <a:p>
            <a:r>
              <a:rPr lang="en-US" altLang="en-US" sz="1600" b="1" dirty="0">
                <a:solidFill>
                  <a:schemeClr val="accent1">
                    <a:lumMod val="75000"/>
                  </a:schemeClr>
                </a:solidFill>
                <a:latin typeface="Calibri (Body)"/>
              </a:rPr>
              <a:t>Gear Icon will allow creation of Biosensor Request from selected PPBs </a:t>
            </a:r>
          </a:p>
        </p:txBody>
      </p:sp>
      <p:cxnSp>
        <p:nvCxnSpPr>
          <p:cNvPr id="11" name="Straight Arrow Connector 10">
            <a:extLst>
              <a:ext uri="{FF2B5EF4-FFF2-40B4-BE49-F238E27FC236}">
                <a16:creationId xmlns:a16="http://schemas.microsoft.com/office/drawing/2014/main" id="{5F7923F5-7176-2BD0-946F-67CD3611E270}"/>
              </a:ext>
            </a:extLst>
          </p:cNvPr>
          <p:cNvCxnSpPr>
            <a:cxnSpLocks/>
          </p:cNvCxnSpPr>
          <p:nvPr/>
        </p:nvCxnSpPr>
        <p:spPr>
          <a:xfrm flipH="1">
            <a:off x="8080400" y="3899195"/>
            <a:ext cx="2635726" cy="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EE015C8-3FD9-FA6A-D341-E1034E53FE2B}"/>
              </a:ext>
            </a:extLst>
          </p:cNvPr>
          <p:cNvSpPr/>
          <p:nvPr/>
        </p:nvSpPr>
        <p:spPr bwMode="gray">
          <a:xfrm>
            <a:off x="437712" y="2740895"/>
            <a:ext cx="574766" cy="374469"/>
          </a:xfrm>
          <a:prstGeom prst="ellipse">
            <a:avLst/>
          </a:prstGeom>
          <a:noFill/>
          <a:ln w="28575" cap="flat" cmpd="sng" algn="ctr">
            <a:solidFill>
              <a:srgbClr val="FF0000"/>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
        <p:nvSpPr>
          <p:cNvPr id="2" name="Arrow: Right 1">
            <a:extLst>
              <a:ext uri="{FF2B5EF4-FFF2-40B4-BE49-F238E27FC236}">
                <a16:creationId xmlns:a16="http://schemas.microsoft.com/office/drawing/2014/main" id="{EFE94EF5-3420-4478-FF8E-C404A89E3DA6}"/>
              </a:ext>
            </a:extLst>
          </p:cNvPr>
          <p:cNvSpPr/>
          <p:nvPr/>
        </p:nvSpPr>
        <p:spPr bwMode="gray">
          <a:xfrm>
            <a:off x="6838398" y="3271189"/>
            <a:ext cx="906660" cy="486383"/>
          </a:xfrm>
          <a:prstGeom prst="rightArrow">
            <a:avLst/>
          </a:prstGeom>
          <a:solidFill>
            <a:schemeClr val="accent2">
              <a:lumMod val="40000"/>
              <a:lumOff val="60000"/>
            </a:schemeClr>
          </a:solidFill>
          <a:ln w="28575" cap="flat" cmpd="sng" algn="ctr">
            <a:solidFill>
              <a:srgbClr val="0000C9"/>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dirty="0">
              <a:solidFill>
                <a:schemeClr val="accent1"/>
              </a:solidFill>
              <a:latin typeface="+mj-lt"/>
            </a:endParaRPr>
          </a:p>
        </p:txBody>
      </p:sp>
    </p:spTree>
    <p:extLst>
      <p:ext uri="{BB962C8B-B14F-4D97-AF65-F5344CB8AC3E}">
        <p14:creationId xmlns:p14="http://schemas.microsoft.com/office/powerpoint/2010/main" val="145093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1E9B42-504F-F735-89ED-A97F9904E882}"/>
              </a:ext>
            </a:extLst>
          </p:cNvPr>
          <p:cNvPicPr>
            <a:picLocks noChangeAspect="1"/>
          </p:cNvPicPr>
          <p:nvPr/>
        </p:nvPicPr>
        <p:blipFill>
          <a:blip r:embed="rId3"/>
          <a:stretch>
            <a:fillRect/>
          </a:stretch>
        </p:blipFill>
        <p:spPr>
          <a:xfrm>
            <a:off x="455613" y="1815630"/>
            <a:ext cx="5731516" cy="4734731"/>
          </a:xfrm>
          <a:prstGeom prst="rect">
            <a:avLst/>
          </a:prstGeom>
        </p:spPr>
      </p:pic>
      <p:sp>
        <p:nvSpPr>
          <p:cNvPr id="238" name="TextBox 237">
            <a:extLst>
              <a:ext uri="{FF2B5EF4-FFF2-40B4-BE49-F238E27FC236}">
                <a16:creationId xmlns:a16="http://schemas.microsoft.com/office/drawing/2014/main" id="{4C30A3F4-7A93-46FE-9283-BA6BF02494B6}"/>
              </a:ext>
            </a:extLst>
          </p:cNvPr>
          <p:cNvSpPr txBox="1"/>
          <p:nvPr/>
        </p:nvSpPr>
        <p:spPr>
          <a:xfrm>
            <a:off x="369229" y="1199362"/>
            <a:ext cx="4398721" cy="338554"/>
          </a:xfrm>
          <a:prstGeom prst="rect">
            <a:avLst/>
          </a:prstGeom>
          <a:noFill/>
        </p:spPr>
        <p:txBody>
          <a:bodyPr vert="horz" wrap="square" rtlCol="0">
            <a:spAutoFit/>
          </a:bodyPr>
          <a:lstStyle/>
          <a:p>
            <a:r>
              <a:rPr lang="en-US" altLang="en-US" sz="1600" b="1" dirty="0">
                <a:solidFill>
                  <a:schemeClr val="accent1">
                    <a:lumMod val="75000"/>
                  </a:schemeClr>
                </a:solidFill>
                <a:latin typeface="Calibri (Body)"/>
              </a:rPr>
              <a:t>Enter Analysis Request Set Details within GDBxT</a:t>
            </a:r>
          </a:p>
        </p:txBody>
      </p:sp>
      <p:cxnSp>
        <p:nvCxnSpPr>
          <p:cNvPr id="8" name="Straight Arrow Connector 7">
            <a:extLst>
              <a:ext uri="{FF2B5EF4-FFF2-40B4-BE49-F238E27FC236}">
                <a16:creationId xmlns:a16="http://schemas.microsoft.com/office/drawing/2014/main" id="{9E0A0D9D-94AC-4FF7-9463-62ABED07A10B}"/>
              </a:ext>
            </a:extLst>
          </p:cNvPr>
          <p:cNvCxnSpPr>
            <a:cxnSpLocks/>
          </p:cNvCxnSpPr>
          <p:nvPr/>
        </p:nvCxnSpPr>
        <p:spPr>
          <a:xfrm flipH="1">
            <a:off x="3794811" y="4942664"/>
            <a:ext cx="392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B9CC6C2-6359-4FB3-BD77-E3A7AAE8744F}"/>
              </a:ext>
            </a:extLst>
          </p:cNvPr>
          <p:cNvCxnSpPr>
            <a:cxnSpLocks/>
          </p:cNvCxnSpPr>
          <p:nvPr/>
        </p:nvCxnSpPr>
        <p:spPr>
          <a:xfrm flipH="1">
            <a:off x="3794811" y="5908569"/>
            <a:ext cx="392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F0ADA59-5AC8-48AE-8F1F-3224B94C531F}"/>
              </a:ext>
            </a:extLst>
          </p:cNvPr>
          <p:cNvCxnSpPr>
            <a:cxnSpLocks/>
          </p:cNvCxnSpPr>
          <p:nvPr/>
        </p:nvCxnSpPr>
        <p:spPr>
          <a:xfrm flipH="1">
            <a:off x="3794811" y="5570013"/>
            <a:ext cx="392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8">
            <a:extLst>
              <a:ext uri="{FF2B5EF4-FFF2-40B4-BE49-F238E27FC236}">
                <a16:creationId xmlns:a16="http://schemas.microsoft.com/office/drawing/2014/main" id="{3488265C-D252-4844-AFD6-B867B55A95B4}"/>
              </a:ext>
            </a:extLst>
          </p:cNvPr>
          <p:cNvSpPr>
            <a:spLocks noChangeArrowheads="1"/>
          </p:cNvSpPr>
          <p:nvPr/>
        </p:nvSpPr>
        <p:spPr bwMode="auto">
          <a:xfrm>
            <a:off x="849333" y="8774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TextBox 11">
            <a:extLst>
              <a:ext uri="{FF2B5EF4-FFF2-40B4-BE49-F238E27FC236}">
                <a16:creationId xmlns:a16="http://schemas.microsoft.com/office/drawing/2014/main" id="{C4FCC1FD-6921-49C5-A7BB-5486887CC50E}"/>
              </a:ext>
            </a:extLst>
          </p:cNvPr>
          <p:cNvSpPr txBox="1"/>
          <p:nvPr/>
        </p:nvSpPr>
        <p:spPr>
          <a:xfrm>
            <a:off x="252492" y="504952"/>
            <a:ext cx="9527233" cy="707886"/>
          </a:xfrm>
          <a:prstGeom prst="rect">
            <a:avLst/>
          </a:prstGeom>
          <a:noFill/>
        </p:spPr>
        <p:txBody>
          <a:bodyPr vert="horz" wrap="square" rtlCol="0">
            <a:spAutoFit/>
          </a:bodyPr>
          <a:lstStyle/>
          <a:p>
            <a:r>
              <a:rPr lang="en-US" sz="2000" b="1" dirty="0">
                <a:solidFill>
                  <a:schemeClr val="accent1">
                    <a:lumMod val="75000"/>
                  </a:schemeClr>
                </a:solidFill>
              </a:rPr>
              <a:t>1. </a:t>
            </a:r>
            <a:r>
              <a:rPr lang="en-US" altLang="en-US" sz="2000" b="1" dirty="0">
                <a:solidFill>
                  <a:schemeClr val="accent1">
                    <a:lumMod val="75000"/>
                  </a:schemeClr>
                </a:solidFill>
              </a:rPr>
              <a:t>Creating Biosensor Requests from Purification Batch Compendia (PPBs)</a:t>
            </a:r>
          </a:p>
          <a:p>
            <a:endParaRPr lang="en-US" sz="2000" b="1" dirty="0">
              <a:solidFill>
                <a:schemeClr val="accent1">
                  <a:lumMod val="75000"/>
                </a:schemeClr>
              </a:solidFill>
            </a:endParaRPr>
          </a:p>
        </p:txBody>
      </p:sp>
      <p:sp>
        <p:nvSpPr>
          <p:cNvPr id="13" name="TextBox 12">
            <a:extLst>
              <a:ext uri="{FF2B5EF4-FFF2-40B4-BE49-F238E27FC236}">
                <a16:creationId xmlns:a16="http://schemas.microsoft.com/office/drawing/2014/main" id="{86BD3A27-2E57-43EB-89C2-4899873F77DD}"/>
              </a:ext>
            </a:extLst>
          </p:cNvPr>
          <p:cNvSpPr txBox="1"/>
          <p:nvPr/>
        </p:nvSpPr>
        <p:spPr>
          <a:xfrm>
            <a:off x="6342379" y="1878698"/>
            <a:ext cx="5694350" cy="4524315"/>
          </a:xfrm>
          <a:prstGeom prst="rect">
            <a:avLst/>
          </a:prstGeom>
          <a:noFill/>
        </p:spPr>
        <p:txBody>
          <a:bodyPr vert="horz" wrap="square" rtlCol="0">
            <a:spAutoFit/>
          </a:bodyPr>
          <a:lstStyle/>
          <a:p>
            <a:pPr marL="285750" indent="-285750">
              <a:buFont typeface="Arial" panose="020B0604020202020204" pitchFamily="34" charset="0"/>
              <a:buChar char="•"/>
            </a:pPr>
            <a:r>
              <a:rPr lang="en-US" altLang="en-US" sz="1600" dirty="0">
                <a:latin typeface="Calibri" panose="020F0502020204030204" pitchFamily="34" charset="0"/>
                <a:cs typeface="Calibri" panose="020F0502020204030204" pitchFamily="34" charset="0"/>
              </a:rPr>
              <a:t>* Fields are required with many being prepopulated</a:t>
            </a:r>
          </a:p>
          <a:p>
            <a:pPr marL="285750" indent="-285750">
              <a:buFont typeface="Arial" panose="020B0604020202020204" pitchFamily="34" charset="0"/>
              <a:buChar char="•"/>
            </a:pPr>
            <a:endParaRPr lang="en-US" alt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en-US" sz="1600" dirty="0">
                <a:latin typeface="Calibri" panose="020F0502020204030204" pitchFamily="34" charset="0"/>
                <a:cs typeface="Calibri" panose="020F0502020204030204" pitchFamily="34" charset="0"/>
              </a:rPr>
              <a:t>Enter the </a:t>
            </a:r>
            <a:r>
              <a:rPr lang="en-US" altLang="en-US" sz="1600" b="1" dirty="0">
                <a:latin typeface="Calibri" panose="020F0502020204030204" pitchFamily="34" charset="0"/>
                <a:cs typeface="Calibri" panose="020F0502020204030204" pitchFamily="34" charset="0"/>
              </a:rPr>
              <a:t>Purpose</a:t>
            </a:r>
            <a:r>
              <a:rPr lang="en-US" altLang="en-US" sz="1600" dirty="0">
                <a:latin typeface="Calibri" panose="020F0502020204030204" pitchFamily="34" charset="0"/>
                <a:cs typeface="Calibri" panose="020F0502020204030204" pitchFamily="34" charset="0"/>
              </a:rPr>
              <a:t> of the request. Although not required, please provide the binding partner species, concentration, TP Name, PPB ID, ….</a:t>
            </a:r>
          </a:p>
          <a:p>
            <a:pPr marL="285750" indent="-285750">
              <a:buFont typeface="Arial" panose="020B0604020202020204" pitchFamily="34" charset="0"/>
              <a:buChar char="•"/>
            </a:pPr>
            <a:r>
              <a:rPr lang="en-US" altLang="en-US" sz="1600" dirty="0">
                <a:latin typeface="Calibri" panose="020F0502020204030204" pitchFamily="34" charset="0"/>
                <a:cs typeface="Calibri" panose="020F0502020204030204" pitchFamily="34" charset="0"/>
              </a:rPr>
              <a:t>Select the the </a:t>
            </a:r>
            <a:r>
              <a:rPr lang="en-US" altLang="en-US" sz="1600" b="1" dirty="0">
                <a:latin typeface="Calibri" panose="020F0502020204030204" pitchFamily="34" charset="0"/>
                <a:cs typeface="Calibri" panose="020F0502020204030204" pitchFamily="34" charset="0"/>
              </a:rPr>
              <a:t>Analysis</a:t>
            </a:r>
            <a:r>
              <a:rPr lang="en-US" altLang="en-US" sz="1600" dirty="0">
                <a:latin typeface="Calibri" panose="020F0502020204030204" pitchFamily="34" charset="0"/>
                <a:cs typeface="Calibri" panose="020F0502020204030204" pitchFamily="34" charset="0"/>
              </a:rPr>
              <a:t> type, (K</a:t>
            </a:r>
            <a:r>
              <a:rPr lang="en-US" altLang="en-US" sz="1600" baseline="-25000" dirty="0">
                <a:latin typeface="Calibri" panose="020F0502020204030204" pitchFamily="34" charset="0"/>
                <a:cs typeface="Calibri" panose="020F0502020204030204" pitchFamily="34" charset="0"/>
              </a:rPr>
              <a:t>D</a:t>
            </a:r>
            <a:r>
              <a:rPr lang="en-US" altLang="en-US" sz="1600" dirty="0">
                <a:latin typeface="Calibri" panose="020F0502020204030204" pitchFamily="34" charset="0"/>
                <a:cs typeface="Calibri" panose="020F0502020204030204" pitchFamily="34" charset="0"/>
              </a:rPr>
              <a:t> Values, Off-rate,…)</a:t>
            </a:r>
          </a:p>
          <a:p>
            <a:pPr marL="285750" indent="-285750">
              <a:buFont typeface="Arial" panose="020B0604020202020204" pitchFamily="34" charset="0"/>
              <a:buChar char="•"/>
            </a:pPr>
            <a:r>
              <a:rPr lang="en-US" altLang="en-US" sz="1600" dirty="0">
                <a:latin typeface="Calibri" panose="020F0502020204030204" pitchFamily="34" charset="0"/>
                <a:cs typeface="Calibri" panose="020F0502020204030204" pitchFamily="34" charset="0"/>
              </a:rPr>
              <a:t>Select the </a:t>
            </a:r>
            <a:r>
              <a:rPr lang="en-US" altLang="en-US" sz="1600" b="1" dirty="0">
                <a:latin typeface="Calibri" panose="020F0502020204030204" pitchFamily="34" charset="0"/>
                <a:cs typeface="Calibri" panose="020F0502020204030204" pitchFamily="34" charset="0"/>
              </a:rPr>
              <a:t>Project Lead from Group</a:t>
            </a:r>
            <a:r>
              <a:rPr lang="en-US" altLang="en-US" sz="16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altLang="en-US" sz="1600" dirty="0">
                <a:latin typeface="Calibri" panose="020F0502020204030204" pitchFamily="34" charset="0"/>
                <a:cs typeface="Calibri" panose="020F0502020204030204" pitchFamily="34" charset="0"/>
              </a:rPr>
              <a:t>Include </a:t>
            </a:r>
            <a:r>
              <a:rPr lang="en-US" altLang="en-US" sz="1600" b="1" dirty="0">
                <a:latin typeface="Calibri" panose="020F0502020204030204" pitchFamily="34" charset="0"/>
                <a:cs typeface="Calibri" panose="020F0502020204030204" pitchFamily="34" charset="0"/>
              </a:rPr>
              <a:t>Comments</a:t>
            </a:r>
            <a:r>
              <a:rPr lang="en-US" altLang="en-US" sz="1600" dirty="0">
                <a:latin typeface="Calibri" panose="020F0502020204030204" pitchFamily="34" charset="0"/>
                <a:cs typeface="Calibri" panose="020F0502020204030204" pitchFamily="34" charset="0"/>
              </a:rPr>
              <a:t> that will be helpful for the Biosensor scientist to complete the request</a:t>
            </a:r>
          </a:p>
          <a:p>
            <a:pPr marL="285750" indent="-285750">
              <a:buFont typeface="Arial" panose="020B0604020202020204" pitchFamily="34" charset="0"/>
              <a:buChar char="•"/>
            </a:pPr>
            <a:r>
              <a:rPr lang="en-US" altLang="en-US" sz="1600" dirty="0">
                <a:latin typeface="Calibri" panose="020F0502020204030204" pitchFamily="34" charset="0"/>
                <a:cs typeface="Calibri" panose="020F0502020204030204" pitchFamily="34" charset="0"/>
              </a:rPr>
              <a:t>Information regarding which instrument was used is not required at this time, but will later be included as part of the laboratory results</a:t>
            </a:r>
          </a:p>
          <a:p>
            <a:pPr marL="285750" indent="-285750">
              <a:buFont typeface="Arial" panose="020B0604020202020204" pitchFamily="34" charset="0"/>
              <a:buChar char="•"/>
            </a:pPr>
            <a:endParaRPr lang="en-US" altLang="en-US" sz="1600" dirty="0">
              <a:latin typeface="Calibri" panose="020F0502020204030204" pitchFamily="34" charset="0"/>
              <a:cs typeface="Calibri" panose="020F0502020204030204" pitchFamily="34" charset="0"/>
            </a:endParaRPr>
          </a:p>
          <a:p>
            <a:endParaRPr lang="en-US" altLang="en-US" sz="1600" dirty="0">
              <a:latin typeface="Calibri" panose="020F0502020204030204" pitchFamily="34" charset="0"/>
              <a:cs typeface="Calibri" panose="020F0502020204030204" pitchFamily="34" charset="0"/>
            </a:endParaRPr>
          </a:p>
          <a:p>
            <a:endParaRPr lang="en-US" altLang="en-US" sz="1600" dirty="0">
              <a:latin typeface="Calibri" panose="020F0502020204030204" pitchFamily="34" charset="0"/>
              <a:cs typeface="Calibri" panose="020F0502020204030204" pitchFamily="34" charset="0"/>
            </a:endParaRPr>
          </a:p>
          <a:p>
            <a:pPr>
              <a:tabLst>
                <a:tab pos="574675" algn="l"/>
              </a:tabLst>
            </a:pPr>
            <a:r>
              <a:rPr lang="en-US" altLang="en-US" sz="1600" dirty="0">
                <a:solidFill>
                  <a:schemeClr val="accent1">
                    <a:lumMod val="75000"/>
                  </a:schemeClr>
                </a:solidFill>
                <a:latin typeface="Calibri (Body)"/>
              </a:rPr>
              <a:t>Note: 	A request is a pairing of two proteins (example 1 Ab and 	1 Ag), whereas a Request Set may include multiple pairings 	(example 5 Abs against 1 Ag).</a:t>
            </a:r>
          </a:p>
        </p:txBody>
      </p:sp>
      <p:cxnSp>
        <p:nvCxnSpPr>
          <p:cNvPr id="11" name="Straight Arrow Connector 10">
            <a:extLst>
              <a:ext uri="{FF2B5EF4-FFF2-40B4-BE49-F238E27FC236}">
                <a16:creationId xmlns:a16="http://schemas.microsoft.com/office/drawing/2014/main" id="{BB230779-BA85-4CC4-95ED-B3EA8C4C53BC}"/>
              </a:ext>
            </a:extLst>
          </p:cNvPr>
          <p:cNvCxnSpPr>
            <a:cxnSpLocks/>
          </p:cNvCxnSpPr>
          <p:nvPr/>
        </p:nvCxnSpPr>
        <p:spPr>
          <a:xfrm>
            <a:off x="971202" y="3771524"/>
            <a:ext cx="392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81DFF2-63CB-1BDA-7598-9E86CDA5F9AA}"/>
              </a:ext>
            </a:extLst>
          </p:cNvPr>
          <p:cNvPicPr>
            <a:picLocks noChangeAspect="1"/>
          </p:cNvPicPr>
          <p:nvPr/>
        </p:nvPicPr>
        <p:blipFill>
          <a:blip r:embed="rId3"/>
          <a:stretch>
            <a:fillRect/>
          </a:stretch>
        </p:blipFill>
        <p:spPr>
          <a:xfrm>
            <a:off x="369227" y="2220381"/>
            <a:ext cx="6994038" cy="2110584"/>
          </a:xfrm>
          <a:prstGeom prst="rect">
            <a:avLst/>
          </a:prstGeom>
        </p:spPr>
      </p:pic>
      <p:sp>
        <p:nvSpPr>
          <p:cNvPr id="238" name="TextBox 237">
            <a:extLst>
              <a:ext uri="{FF2B5EF4-FFF2-40B4-BE49-F238E27FC236}">
                <a16:creationId xmlns:a16="http://schemas.microsoft.com/office/drawing/2014/main" id="{4C30A3F4-7A93-46FE-9283-BA6BF02494B6}"/>
              </a:ext>
            </a:extLst>
          </p:cNvPr>
          <p:cNvSpPr txBox="1"/>
          <p:nvPr/>
        </p:nvSpPr>
        <p:spPr>
          <a:xfrm>
            <a:off x="369227" y="1119571"/>
            <a:ext cx="6593545" cy="792781"/>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Complete the Request by Selecting the Protein Purification Batch (PPB)</a:t>
            </a:r>
          </a:p>
          <a:p>
            <a:pPr>
              <a:lnSpc>
                <a:spcPct val="150000"/>
              </a:lnSpc>
            </a:pPr>
            <a:r>
              <a:rPr lang="en-US" altLang="en-US" sz="1600" b="1" dirty="0">
                <a:solidFill>
                  <a:schemeClr val="accent1">
                    <a:lumMod val="75000"/>
                  </a:schemeClr>
                </a:solidFill>
                <a:latin typeface="Calibri (Body)"/>
              </a:rPr>
              <a:t>Submit the Request by Selecting the ‘Create Request Set’ Button</a:t>
            </a:r>
          </a:p>
        </p:txBody>
      </p:sp>
      <p:sp>
        <p:nvSpPr>
          <p:cNvPr id="5" name="Rectangle 8">
            <a:extLst>
              <a:ext uri="{FF2B5EF4-FFF2-40B4-BE49-F238E27FC236}">
                <a16:creationId xmlns:a16="http://schemas.microsoft.com/office/drawing/2014/main" id="{3488265C-D252-4844-AFD6-B867B55A95B4}"/>
              </a:ext>
            </a:extLst>
          </p:cNvPr>
          <p:cNvSpPr>
            <a:spLocks noChangeArrowheads="1"/>
          </p:cNvSpPr>
          <p:nvPr/>
        </p:nvSpPr>
        <p:spPr bwMode="auto">
          <a:xfrm>
            <a:off x="849333" y="8774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6">
            <a:extLst>
              <a:ext uri="{FF2B5EF4-FFF2-40B4-BE49-F238E27FC236}">
                <a16:creationId xmlns:a16="http://schemas.microsoft.com/office/drawing/2014/main" id="{C30B628B-D932-4AAD-8E9C-87CFFCC3CC5B}"/>
              </a:ext>
            </a:extLst>
          </p:cNvPr>
          <p:cNvSpPr>
            <a:spLocks noChangeArrowheads="1"/>
          </p:cNvSpPr>
          <p:nvPr/>
        </p:nvSpPr>
        <p:spPr bwMode="auto">
          <a:xfrm>
            <a:off x="252493" y="-3232727"/>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cxnSp>
        <p:nvCxnSpPr>
          <p:cNvPr id="15" name="Straight Arrow Connector 14">
            <a:extLst>
              <a:ext uri="{FF2B5EF4-FFF2-40B4-BE49-F238E27FC236}">
                <a16:creationId xmlns:a16="http://schemas.microsoft.com/office/drawing/2014/main" id="{C846F37C-245D-4B78-99A7-FB2D87799C67}"/>
              </a:ext>
            </a:extLst>
          </p:cNvPr>
          <p:cNvCxnSpPr>
            <a:cxnSpLocks/>
          </p:cNvCxnSpPr>
          <p:nvPr/>
        </p:nvCxnSpPr>
        <p:spPr>
          <a:xfrm>
            <a:off x="1004046" y="3564915"/>
            <a:ext cx="0" cy="51113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C9341B3-C2F9-4509-A81D-B7E8DECFFC71}"/>
              </a:ext>
            </a:extLst>
          </p:cNvPr>
          <p:cNvCxnSpPr>
            <a:cxnSpLocks/>
          </p:cNvCxnSpPr>
          <p:nvPr/>
        </p:nvCxnSpPr>
        <p:spPr>
          <a:xfrm flipH="1">
            <a:off x="6977621" y="2728950"/>
            <a:ext cx="74053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41AB81D-28C3-4510-9E2C-2F905D65BB44}"/>
              </a:ext>
            </a:extLst>
          </p:cNvPr>
          <p:cNvPicPr>
            <a:picLocks noChangeAspect="1"/>
          </p:cNvPicPr>
          <p:nvPr/>
        </p:nvPicPr>
        <p:blipFill>
          <a:blip r:embed="rId4"/>
          <a:stretch>
            <a:fillRect/>
          </a:stretch>
        </p:blipFill>
        <p:spPr>
          <a:xfrm>
            <a:off x="7418230" y="5646184"/>
            <a:ext cx="4402882" cy="434654"/>
          </a:xfrm>
          <a:prstGeom prst="rect">
            <a:avLst/>
          </a:prstGeom>
        </p:spPr>
      </p:pic>
      <p:sp>
        <p:nvSpPr>
          <p:cNvPr id="39" name="TextBox 38">
            <a:extLst>
              <a:ext uri="{FF2B5EF4-FFF2-40B4-BE49-F238E27FC236}">
                <a16:creationId xmlns:a16="http://schemas.microsoft.com/office/drawing/2014/main" id="{CF38915D-14CA-4428-A2E0-35466A1ADD5B}"/>
              </a:ext>
            </a:extLst>
          </p:cNvPr>
          <p:cNvSpPr txBox="1"/>
          <p:nvPr/>
        </p:nvSpPr>
        <p:spPr>
          <a:xfrm>
            <a:off x="7353575" y="5052974"/>
            <a:ext cx="3628205" cy="523220"/>
          </a:xfrm>
          <a:prstGeom prst="rect">
            <a:avLst/>
          </a:prstGeom>
          <a:noFill/>
        </p:spPr>
        <p:txBody>
          <a:bodyPr vert="horz" wrap="square" rtlCol="0">
            <a:spAutoFit/>
          </a:bodyPr>
          <a:lstStyle/>
          <a:p>
            <a:r>
              <a:rPr lang="en-US" altLang="en-US" sz="1400" b="1" dirty="0">
                <a:solidFill>
                  <a:schemeClr val="accent1">
                    <a:lumMod val="75000"/>
                  </a:schemeClr>
                </a:solidFill>
                <a:latin typeface="Calibri (Body)"/>
              </a:rPr>
              <a:t>Example of GDBxT Message Displayed after Selecting the ‘Create Request Set’ Button</a:t>
            </a:r>
            <a:r>
              <a:rPr lang="en-US" altLang="en-US" sz="1400" dirty="0">
                <a:latin typeface="Calibri" panose="020F0502020204030204" pitchFamily="34" charset="0"/>
                <a:cs typeface="Calibri" panose="020F0502020204030204" pitchFamily="34" charset="0"/>
              </a:rPr>
              <a:t> </a:t>
            </a:r>
          </a:p>
        </p:txBody>
      </p:sp>
      <p:sp>
        <p:nvSpPr>
          <p:cNvPr id="25" name="TextBox 24">
            <a:extLst>
              <a:ext uri="{FF2B5EF4-FFF2-40B4-BE49-F238E27FC236}">
                <a16:creationId xmlns:a16="http://schemas.microsoft.com/office/drawing/2014/main" id="{83B45136-E31E-D2BC-F780-8E0DBC186B65}"/>
              </a:ext>
            </a:extLst>
          </p:cNvPr>
          <p:cNvSpPr txBox="1"/>
          <p:nvPr/>
        </p:nvSpPr>
        <p:spPr>
          <a:xfrm>
            <a:off x="252492" y="504952"/>
            <a:ext cx="9527233" cy="707886"/>
          </a:xfrm>
          <a:prstGeom prst="rect">
            <a:avLst/>
          </a:prstGeom>
          <a:noFill/>
        </p:spPr>
        <p:txBody>
          <a:bodyPr vert="horz" wrap="square" rtlCol="0">
            <a:spAutoFit/>
          </a:bodyPr>
          <a:lstStyle/>
          <a:p>
            <a:r>
              <a:rPr lang="en-US" sz="2000" b="1" dirty="0">
                <a:solidFill>
                  <a:schemeClr val="accent1">
                    <a:lumMod val="75000"/>
                  </a:schemeClr>
                </a:solidFill>
              </a:rPr>
              <a:t>1. </a:t>
            </a:r>
            <a:r>
              <a:rPr lang="en-US" altLang="en-US" sz="2000" b="1" dirty="0">
                <a:solidFill>
                  <a:schemeClr val="accent1">
                    <a:lumMod val="75000"/>
                  </a:schemeClr>
                </a:solidFill>
              </a:rPr>
              <a:t>Creating Biosensor Requests from Purification Batch Compendia (PPBs)</a:t>
            </a:r>
          </a:p>
          <a:p>
            <a:endParaRPr lang="en-US" sz="2000" b="1" dirty="0">
              <a:solidFill>
                <a:schemeClr val="accent1">
                  <a:lumMod val="75000"/>
                </a:schemeClr>
              </a:solidFill>
            </a:endParaRPr>
          </a:p>
        </p:txBody>
      </p:sp>
      <p:sp>
        <p:nvSpPr>
          <p:cNvPr id="14" name="TextBox 13">
            <a:extLst>
              <a:ext uri="{FF2B5EF4-FFF2-40B4-BE49-F238E27FC236}">
                <a16:creationId xmlns:a16="http://schemas.microsoft.com/office/drawing/2014/main" id="{9C276E8D-ACEB-C12C-9B1B-1712F8DCCD45}"/>
              </a:ext>
            </a:extLst>
          </p:cNvPr>
          <p:cNvSpPr txBox="1"/>
          <p:nvPr/>
        </p:nvSpPr>
        <p:spPr>
          <a:xfrm>
            <a:off x="7718156" y="2125188"/>
            <a:ext cx="4173657" cy="1162113"/>
          </a:xfrm>
          <a:prstGeom prst="rect">
            <a:avLst/>
          </a:prstGeom>
          <a:noFill/>
        </p:spPr>
        <p:txBody>
          <a:bodyPr vert="horz" wrap="square" rtlCol="0">
            <a:spAutoFit/>
          </a:bodyPr>
          <a:lstStyle/>
          <a:p>
            <a:pPr>
              <a:lnSpc>
                <a:spcPct val="150000"/>
              </a:lnSpc>
            </a:pPr>
            <a:r>
              <a:rPr lang="en-US" altLang="en-US" sz="1600" b="1" dirty="0">
                <a:solidFill>
                  <a:schemeClr val="accent1">
                    <a:lumMod val="75000"/>
                  </a:schemeClr>
                </a:solidFill>
                <a:latin typeface="Calibri (Body)"/>
              </a:rPr>
              <a:t>By requesting through PPBs in the purification batch compendia, the exact TPP-PPB hierarchy is automatically supplied for the user</a:t>
            </a:r>
          </a:p>
        </p:txBody>
      </p:sp>
    </p:spTree>
    <p:extLst>
      <p:ext uri="{BB962C8B-B14F-4D97-AF65-F5344CB8AC3E}">
        <p14:creationId xmlns:p14="http://schemas.microsoft.com/office/powerpoint/2010/main" val="20253136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PFE2021">
      <a:dk1>
        <a:srgbClr val="000000"/>
      </a:dk1>
      <a:lt1>
        <a:srgbClr val="FFFFFF"/>
      </a:lt1>
      <a:dk2>
        <a:srgbClr val="F49C34"/>
      </a:dk2>
      <a:lt2>
        <a:srgbClr val="F8DF5A"/>
      </a:lt2>
      <a:accent1>
        <a:srgbClr val="0000C9"/>
      </a:accent1>
      <a:accent2>
        <a:srgbClr val="0095FF"/>
      </a:accent2>
      <a:accent3>
        <a:srgbClr val="0DBDBA"/>
      </a:accent3>
      <a:accent4>
        <a:srgbClr val="67BB6E"/>
      </a:accent4>
      <a:accent5>
        <a:srgbClr val="9D73F7"/>
      </a:accent5>
      <a:accent6>
        <a:srgbClr val="D95776"/>
      </a:accent6>
      <a:hlink>
        <a:srgbClr val="0095FF"/>
      </a:hlink>
      <a:folHlink>
        <a:srgbClr val="A1AAB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lumMod val="95000"/>
          </a:schemeClr>
        </a:solidFill>
        <a:ln w="28575" cap="flat" cmpd="sng" algn="ctr">
          <a:noFill/>
          <a:prstDash val="solid"/>
          <a:miter lim="800000"/>
          <a:headEnd type="none" w="med" len="med"/>
          <a:tailEnd type="none" w="med" len="med"/>
        </a:ln>
        <a:effectLst/>
      </a:spPr>
      <a:bodyPr vert="horz" wrap="square" lIns="91429" tIns="45715" rIns="91429" bIns="45715" numCol="1" rtlCol="0" anchor="ctr" anchorCtr="0" compatLnSpc="1">
        <a:prstTxWarp prst="textNoShape">
          <a:avLst/>
        </a:prstTxWarp>
        <a:noAutofit/>
      </a:bodyPr>
      <a:lstStyle>
        <a:defPPr algn="ctr" fontAlgn="base">
          <a:lnSpc>
            <a:spcPct val="90000"/>
          </a:lnSpc>
          <a:spcAft>
            <a:spcPct val="0"/>
          </a:spcAft>
          <a:buClr>
            <a:schemeClr val="accent2"/>
          </a:buClr>
          <a:buSzPct val="90000"/>
          <a:defRPr b="1" dirty="0">
            <a:solidFill>
              <a:schemeClr val="accent1"/>
            </a:solidFill>
            <a:latin typeface="+mj-lt"/>
          </a:defRPr>
        </a:defPPr>
      </a:lstStyle>
    </a:spDef>
    <a:lnDef>
      <a:spPr bwMode="gray">
        <a:noFill/>
        <a:ln w="12700" cap="rnd">
          <a:solidFill>
            <a:schemeClr val="bg1">
              <a:lumMod val="75000"/>
            </a:schemeClr>
          </a:solidFill>
          <a:prstDash val="solid"/>
          <a:round/>
          <a:headEnd/>
          <a:tailEnd/>
        </a:ln>
        <a:effectLst/>
      </a:spPr>
      <a:bodyPr/>
      <a:lstStyle/>
    </a:lnDef>
    <a:txDef>
      <a:spPr bwMode="gray"/>
      <a:bodyPr wrap="square" lIns="45720" tIns="45720" rIns="45720" bIns="45720" rtlCol="0">
        <a:noAutofit/>
      </a:bodyPr>
      <a:lstStyle>
        <a:defPPr marL="171450" indent="-171450" algn="l">
          <a:lnSpc>
            <a:spcPct val="90000"/>
          </a:lnSpc>
          <a:spcBef>
            <a:spcPts val="1000"/>
          </a:spcBef>
          <a:buFont typeface="Arial" panose="020B0604020202020204" pitchFamily="34" charset="0"/>
          <a:buChar char="•"/>
          <a:defRPr sz="1600" dirty="0" err="1" smtClean="0"/>
        </a:defPPr>
      </a:lstStyle>
    </a:txDef>
  </a:objectDefaults>
  <a:extraClrSchemeLst/>
  <a:extLst>
    <a:ext uri="{05A4C25C-085E-4340-85A3-A5531E510DB2}">
      <thm15:themeFamily xmlns:thm15="http://schemas.microsoft.com/office/thememl/2012/main" name="P113901_Pfizwer PowerPoint Template_Logo_Confidential_16x9_011421_1230am.pptx" id="{E16796BA-4DED-40F6-9D93-A6103AA552F4}" vid="{4EBAB7F6-64B5-416D-A518-BA6D9B2F23F8}"/>
    </a:ext>
  </a:extLst>
</a:theme>
</file>

<file path=ppt/theme/theme2.xml><?xml version="1.0" encoding="utf-8"?>
<a:theme xmlns:a="http://schemas.openxmlformats.org/drawingml/2006/main" name="Office Theme">
  <a:themeElements>
    <a:clrScheme name="PFE New Brand 2021">
      <a:dk1>
        <a:srgbClr val="000000"/>
      </a:dk1>
      <a:lt1>
        <a:srgbClr val="FFFFFF"/>
      </a:lt1>
      <a:dk2>
        <a:srgbClr val="F49C34"/>
      </a:dk2>
      <a:lt2>
        <a:srgbClr val="F8DF5A"/>
      </a:lt2>
      <a:accent1>
        <a:srgbClr val="0000C9"/>
      </a:accent1>
      <a:accent2>
        <a:srgbClr val="0095FF"/>
      </a:accent2>
      <a:accent3>
        <a:srgbClr val="0DBDBA"/>
      </a:accent3>
      <a:accent4>
        <a:srgbClr val="67BB6E"/>
      </a:accent4>
      <a:accent5>
        <a:srgbClr val="9D73F7"/>
      </a:accent5>
      <a:accent6>
        <a:srgbClr val="D95776"/>
      </a:accent6>
      <a:hlink>
        <a:srgbClr val="0095FF"/>
      </a:hlink>
      <a:folHlink>
        <a:srgbClr val="A1AAB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FE New Brand 2021">
      <a:dk1>
        <a:srgbClr val="000000"/>
      </a:dk1>
      <a:lt1>
        <a:srgbClr val="FFFFFF"/>
      </a:lt1>
      <a:dk2>
        <a:srgbClr val="F49C34"/>
      </a:dk2>
      <a:lt2>
        <a:srgbClr val="F8DF5A"/>
      </a:lt2>
      <a:accent1>
        <a:srgbClr val="0000C9"/>
      </a:accent1>
      <a:accent2>
        <a:srgbClr val="0095FF"/>
      </a:accent2>
      <a:accent3>
        <a:srgbClr val="0DBDBA"/>
      </a:accent3>
      <a:accent4>
        <a:srgbClr val="67BB6E"/>
      </a:accent4>
      <a:accent5>
        <a:srgbClr val="9D73F7"/>
      </a:accent5>
      <a:accent6>
        <a:srgbClr val="D95776"/>
      </a:accent6>
      <a:hlink>
        <a:srgbClr val="0095FF"/>
      </a:hlink>
      <a:folHlink>
        <a:srgbClr val="A1AAB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99704C394FDD47A3E76ED9B52E3637" ma:contentTypeVersion="8" ma:contentTypeDescription="Create a new document." ma:contentTypeScope="" ma:versionID="754735470eff5b55438c85fac304d388">
  <xsd:schema xmlns:xsd="http://www.w3.org/2001/XMLSchema" xmlns:xs="http://www.w3.org/2001/XMLSchema" xmlns:p="http://schemas.microsoft.com/office/2006/metadata/properties" xmlns:ns2="001c25a4-b078-44f2-91b2-1ad15b0ab387" targetNamespace="http://schemas.microsoft.com/office/2006/metadata/properties" ma:root="true" ma:fieldsID="5c1850afe835cf45aa34af33d674fdfd" ns2:_="">
    <xsd:import namespace="001c25a4-b078-44f2-91b2-1ad15b0ab38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c25a4-b078-44f2-91b2-1ad15b0ab3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CDA5B2-3E0B-4865-A8DC-BEC99D333873}">
  <ds:schemaRefs>
    <ds:schemaRef ds:uri="http://schemas.openxmlformats.org/package/2006/metadata/core-properties"/>
    <ds:schemaRef ds:uri="http://schemas.microsoft.com/office/infopath/2007/PartnerControls"/>
    <ds:schemaRef ds:uri="http://purl.org/dc/terms/"/>
    <ds:schemaRef ds:uri="http://schemas.microsoft.com/office/2006/metadata/properties"/>
    <ds:schemaRef ds:uri="http://schemas.microsoft.com/office/2006/documentManagement/types"/>
    <ds:schemaRef ds:uri="http://www.w3.org/XML/1998/namespace"/>
    <ds:schemaRef ds:uri="http://purl.org/dc/dcmitype/"/>
    <ds:schemaRef ds:uri="http://purl.org/dc/elements/1.1/"/>
  </ds:schemaRefs>
</ds:datastoreItem>
</file>

<file path=customXml/itemProps2.xml><?xml version="1.0" encoding="utf-8"?>
<ds:datastoreItem xmlns:ds="http://schemas.openxmlformats.org/officeDocument/2006/customXml" ds:itemID="{2EBA250F-7F86-44A2-904D-E3E36DE13D78}">
  <ds:schemaRefs>
    <ds:schemaRef ds:uri="http://schemas.microsoft.com/sharepoint/v3/contenttype/forms"/>
  </ds:schemaRefs>
</ds:datastoreItem>
</file>

<file path=customXml/itemProps3.xml><?xml version="1.0" encoding="utf-8"?>
<ds:datastoreItem xmlns:ds="http://schemas.openxmlformats.org/officeDocument/2006/customXml" ds:itemID="{6CDE07DC-8ED8-49E8-BD4B-126CAA5798FD}"/>
</file>

<file path=docProps/app.xml><?xml version="1.0" encoding="utf-8"?>
<Properties xmlns="http://schemas.openxmlformats.org/officeDocument/2006/extended-properties" xmlns:vt="http://schemas.openxmlformats.org/officeDocument/2006/docPropsVTypes">
  <Template>P113901_Pfizwer PowerPoint Template_Logo_Confidential_16x9_011421_1230am</Template>
  <TotalTime>5170</TotalTime>
  <Words>1643</Words>
  <Application>Microsoft Office PowerPoint</Application>
  <PresentationFormat>Custom</PresentationFormat>
  <Paragraphs>150</Paragraphs>
  <Slides>31</Slides>
  <Notes>22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Creating, Submitting, and Viewing Genedata Biosensor Request: A Step-by-Step Guide</vt:lpstr>
      <vt:lpstr>PowerPoint Presentation</vt:lpstr>
      <vt:lpstr>PowerPoint Presentation</vt:lpstr>
      <vt:lpstr>Creating Biosensor Requests from Purified Material (PPB-IDs)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Biosensor Requests from Unpurified Material (Hybridoma, TAP sups, etc.)</vt:lpstr>
      <vt:lpstr>PowerPoint Presentation</vt:lpstr>
      <vt:lpstr>PowerPoint Presentation</vt:lpstr>
      <vt:lpstr>Modify Existing Biosensor Requests</vt:lpstr>
      <vt:lpstr>PowerPoint Presentation</vt:lpstr>
      <vt:lpstr>PowerPoint Presentation</vt:lpstr>
      <vt:lpstr>PowerPoint Presentation</vt:lpstr>
      <vt:lpstr>PowerPoint Presentation</vt:lpstr>
      <vt:lpstr>PowerPoint Presentation</vt:lpstr>
      <vt:lpstr>Viewing Genedata Biosensor Assay Results</vt:lpstr>
      <vt:lpstr>PowerPoint Presentation</vt:lpstr>
      <vt:lpstr>PowerPoint Presentation</vt:lpstr>
      <vt:lpstr>PowerPoint Presentation</vt:lpstr>
      <vt:lpstr>PowerPoint Presentation</vt:lpstr>
      <vt:lpstr>PowerPoint Presentation</vt:lpstr>
    </vt:vector>
  </TitlesOfParts>
  <Company>OCS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P113901_Pfizer PowerPoint Template_Logo_Confidential_16x9</dc:title>
  <dc:subject>v365</dc:subject>
  <dc:creator>OCS</dc:creator>
  <dc:description>P113901_Pfizer PowerPoint Template _Logo_Confidential_16x9</dc:description>
  <cp:lastModifiedBy>Casas, Paolo</cp:lastModifiedBy>
  <cp:revision>552</cp:revision>
  <cp:lastPrinted>2017-11-29T15:35:51Z</cp:lastPrinted>
  <dcterms:created xsi:type="dcterms:W3CDTF">2021-01-14T05:34:07Z</dcterms:created>
  <dcterms:modified xsi:type="dcterms:W3CDTF">2024-04-18T18:54:23Z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BD1316AA-ADAB-409D-BAE3-6BC0F6AF696D</vt:lpwstr>
  </property>
  <property fmtid="{D5CDD505-2E9C-101B-9397-08002B2CF9AE}" pid="3" name="ArticulatePath">
    <vt:lpwstr>Template-Template_v2007-10_2Dcharts_FLAT BOX_111213_445pm</vt:lpwstr>
  </property>
  <property fmtid="{D5CDD505-2E9C-101B-9397-08002B2CF9AE}" pid="4" name="ContentTypeId">
    <vt:lpwstr>0x0101002C99704C394FDD47A3E76ED9B52E3637</vt:lpwstr>
  </property>
  <property fmtid="{D5CDD505-2E9C-101B-9397-08002B2CF9AE}" pid="5" name="MSIP_Label_4791b42f-c435-42ca-9531-75a3f42aae3d_Enabled">
    <vt:lpwstr>true</vt:lpwstr>
  </property>
  <property fmtid="{D5CDD505-2E9C-101B-9397-08002B2CF9AE}" pid="6" name="MSIP_Label_4791b42f-c435-42ca-9531-75a3f42aae3d_SetDate">
    <vt:lpwstr>2024-01-31T15:54:35Z</vt:lpwstr>
  </property>
  <property fmtid="{D5CDD505-2E9C-101B-9397-08002B2CF9AE}" pid="7" name="MSIP_Label_4791b42f-c435-42ca-9531-75a3f42aae3d_Method">
    <vt:lpwstr>Privileged</vt:lpwstr>
  </property>
  <property fmtid="{D5CDD505-2E9C-101B-9397-08002B2CF9AE}" pid="8" name="MSIP_Label_4791b42f-c435-42ca-9531-75a3f42aae3d_Name">
    <vt:lpwstr>4791b42f-c435-42ca-9531-75a3f42aae3d</vt:lpwstr>
  </property>
  <property fmtid="{D5CDD505-2E9C-101B-9397-08002B2CF9AE}" pid="9" name="MSIP_Label_4791b42f-c435-42ca-9531-75a3f42aae3d_SiteId">
    <vt:lpwstr>7a916015-20ae-4ad1-9170-eefd915e9272</vt:lpwstr>
  </property>
  <property fmtid="{D5CDD505-2E9C-101B-9397-08002B2CF9AE}" pid="10" name="MSIP_Label_4791b42f-c435-42ca-9531-75a3f42aae3d_ActionId">
    <vt:lpwstr>ee706dbc-a622-4f05-8634-3fd6aa64a68d</vt:lpwstr>
  </property>
  <property fmtid="{D5CDD505-2E9C-101B-9397-08002B2CF9AE}" pid="11" name="MSIP_Label_4791b42f-c435-42ca-9531-75a3f42aae3d_ContentBits">
    <vt:lpwstr>0</vt:lpwstr>
  </property>
</Properties>
</file>