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325" r:id="rId6"/>
    <p:sldId id="326" r:id="rId7"/>
    <p:sldId id="330" r:id="rId8"/>
    <p:sldId id="331" r:id="rId9"/>
    <p:sldId id="332" r:id="rId10"/>
    <p:sldId id="328" r:id="rId11"/>
    <p:sldId id="329" r:id="rId12"/>
    <p:sldId id="327" r:id="rId13"/>
    <p:sldId id="333" r:id="rId14"/>
    <p:sldId id="324" r:id="rId15"/>
  </p:sldIdLst>
  <p:sldSz cx="12188825" cy="6858000"/>
  <p:notesSz cx="6858000" cy="9313863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5" pos="279">
          <p15:clr>
            <a:srgbClr val="A4A3A4"/>
          </p15:clr>
        </p15:guide>
        <p15:guide id="6" pos="7406">
          <p15:clr>
            <a:srgbClr val="A4A3A4"/>
          </p15:clr>
        </p15:guide>
        <p15:guide id="7" orient="horz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3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F4FF"/>
    <a:srgbClr val="003FE2"/>
    <a:srgbClr val="CCEAFF"/>
    <a:srgbClr val="66BFFF"/>
    <a:srgbClr val="00004E"/>
    <a:srgbClr val="A4D6A8"/>
    <a:srgbClr val="0000C9"/>
    <a:srgbClr val="000484"/>
    <a:srgbClr val="F4DDBA"/>
    <a:srgbClr val="88D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855AB8-7761-4D6B-9723-59E9FCD228F4}" v="14" dt="2024-02-29T17:40:35.407"/>
    <p1510:client id="{EDF17F85-89A0-4776-82DB-B25A8F04485B}" v="20" dt="2024-02-29T20:42:19.2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7" autoAdjust="0"/>
    <p:restoredTop sz="88274" autoAdjust="0"/>
  </p:normalViewPr>
  <p:slideViewPr>
    <p:cSldViewPr snapToGrid="0">
      <p:cViewPr varScale="1">
        <p:scale>
          <a:sx n="100" d="100"/>
          <a:sy n="100" d="100"/>
        </p:scale>
        <p:origin x="428" y="68"/>
      </p:cViewPr>
      <p:guideLst>
        <p:guide pos="3840"/>
        <p:guide pos="279"/>
        <p:guide pos="7406"/>
        <p:guide orient="horz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  <p:guide orient="horz" pos="293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5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D53B4-B4FE-442B-BCF3-9023F49641CC}" type="datetimeFigureOut">
              <a:rPr lang="en-US" sz="1050" smtClean="0"/>
              <a:t>4/18/2024</a:t>
            </a:fld>
            <a:endParaRPr lang="en-US" sz="10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3EEC0-60C9-482C-B113-4433E60F7642}" type="slidenum">
              <a:rPr lang="en-US" sz="1050" smtClean="0"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2625604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6588" y="327025"/>
            <a:ext cx="5584825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" y="9031307"/>
            <a:ext cx="6856413" cy="2809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5F8523C-8729-40F0-9536-D6C4CA3AD2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Notes Placeholder 1"/>
          <p:cNvSpPr>
            <a:spLocks noGrp="1"/>
          </p:cNvSpPr>
          <p:nvPr>
            <p:ph type="body" sz="quarter" idx="3"/>
          </p:nvPr>
        </p:nvSpPr>
        <p:spPr>
          <a:xfrm>
            <a:off x="685800" y="3677035"/>
            <a:ext cx="5486400" cy="523904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48429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4625" indent="-174625" algn="l" defTabSz="914400" rtl="0" eaLnBrk="1" latinLnBrk="0" hangingPunct="1">
      <a:lnSpc>
        <a:spcPct val="90000"/>
      </a:lnSpc>
      <a:spcBef>
        <a:spcPts val="1200"/>
      </a:spcBef>
      <a:buClrTx/>
      <a:buSzPct val="100000"/>
      <a:buFont typeface="Arial" panose="020B0604020202020204" pitchFamily="34" charset="0"/>
      <a:buChar char="•"/>
      <a:tabLst/>
      <a:defRPr lang="en-US" sz="1200" kern="1200" dirty="0" smtClean="0">
        <a:solidFill>
          <a:schemeClr val="tx1"/>
        </a:solidFill>
        <a:effectLst/>
        <a:latin typeface="+mn-lt"/>
        <a:ea typeface="+mn-ea"/>
        <a:cs typeface="+mn-cs"/>
      </a:defRPr>
    </a:lvl1pPr>
    <a:lvl2pPr marL="339725" indent="-114300" algn="l" defTabSz="914400" rtl="0" eaLnBrk="1" latinLnBrk="0" hangingPunct="1">
      <a:lnSpc>
        <a:spcPct val="90000"/>
      </a:lnSpc>
      <a:spcBef>
        <a:spcPts val="600"/>
      </a:spcBef>
      <a:buClrTx/>
      <a:buFont typeface="Arial" panose="020B0604020202020204" pitchFamily="34" charset="0"/>
      <a:buChar char="•"/>
      <a:defRPr lang="en-US" sz="1100" kern="1200" dirty="0" smtClean="0">
        <a:solidFill>
          <a:schemeClr val="tx1"/>
        </a:solidFill>
        <a:effectLst/>
        <a:latin typeface="+mn-lt"/>
        <a:ea typeface="+mn-ea"/>
        <a:cs typeface="+mn-cs"/>
      </a:defRPr>
    </a:lvl2pPr>
    <a:lvl3pPr marL="517525" indent="-119063" algn="l" defTabSz="914400" rtl="0" eaLnBrk="1" latinLnBrk="0" hangingPunct="1">
      <a:lnSpc>
        <a:spcPct val="90000"/>
      </a:lnSpc>
      <a:spcBef>
        <a:spcPts val="300"/>
      </a:spcBef>
      <a:buClrTx/>
      <a:buFont typeface="Arial" panose="020B0604020202020204" pitchFamily="34" charset="0"/>
      <a:buChar char="•"/>
      <a:defRPr lang="en-US" sz="1000" kern="1200" dirty="0" smtClean="0">
        <a:solidFill>
          <a:schemeClr val="tx1"/>
        </a:solidFill>
        <a:effectLst/>
        <a:latin typeface="+mn-lt"/>
        <a:ea typeface="+mn-ea"/>
        <a:cs typeface="+mn-cs"/>
      </a:defRPr>
    </a:lvl3pPr>
    <a:lvl4pPr marL="682625" indent="-114300" algn="l" defTabSz="914400" rtl="0" eaLnBrk="1" latinLnBrk="0" hangingPunct="1">
      <a:lnSpc>
        <a:spcPct val="90000"/>
      </a:lnSpc>
      <a:spcBef>
        <a:spcPts val="200"/>
      </a:spcBef>
      <a:buClrTx/>
      <a:buFont typeface="Arial" panose="020B0604020202020204" pitchFamily="34" charset="0"/>
      <a:buChar char="•"/>
      <a:defRPr lang="en-US" sz="900" kern="1200" dirty="0" smtClean="0">
        <a:solidFill>
          <a:schemeClr val="tx1"/>
        </a:solidFill>
        <a:effectLst/>
        <a:latin typeface="+mn-lt"/>
        <a:ea typeface="+mn-ea"/>
        <a:cs typeface="+mn-cs"/>
      </a:defRPr>
    </a:lvl4pPr>
    <a:lvl5pPr marL="860425" indent="-114300" algn="l" defTabSz="914400" rtl="0" eaLnBrk="1" latinLnBrk="0" hangingPunct="1">
      <a:lnSpc>
        <a:spcPct val="90000"/>
      </a:lnSpc>
      <a:spcBef>
        <a:spcPts val="100"/>
      </a:spcBef>
      <a:buClrTx/>
      <a:buSzPct val="100000"/>
      <a:buFont typeface="Arial" panose="020B0604020202020204" pitchFamily="34" charset="0"/>
      <a:buChar char="•"/>
      <a:defRPr lang="en-US" sz="800" kern="1200" dirty="0">
        <a:solidFill>
          <a:schemeClr val="tx1"/>
        </a:solidFill>
        <a:effectLst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A1D7-41F4-4ABD-BFCE-86B7BE9B3D4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Slide Image Placeholder 9"/>
          <p:cNvSpPr>
            <a:spLocks noGrp="1" noRot="1" noChangeAspect="1"/>
          </p:cNvSpPr>
          <p:nvPr>
            <p:ph type="sldImg"/>
          </p:nvPr>
        </p:nvSpPr>
        <p:spPr>
          <a:xfrm>
            <a:off x="636588" y="327025"/>
            <a:ext cx="5584825" cy="3143250"/>
          </a:xfrm>
        </p:spPr>
      </p:sp>
      <p:sp>
        <p:nvSpPr>
          <p:cNvPr id="11" name="Notes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56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8523C-8729-40F0-9536-D6C4CA3AD2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30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8523C-8729-40F0-9536-D6C4CA3AD2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33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8523C-8729-40F0-9536-D6C4CA3AD2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5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8523C-8729-40F0-9536-D6C4CA3AD2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62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8523C-8729-40F0-9536-D6C4CA3AD2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05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8523C-8729-40F0-9536-D6C4CA3AD2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45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8523C-8729-40F0-9536-D6C4CA3AD2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4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8523C-8729-40F0-9536-D6C4CA3AD2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63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832344CB-3534-45AD-AFD7-41E2E68206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849"/>
          <a:stretch/>
        </p:blipFill>
        <p:spPr bwMode="gray">
          <a:xfrm>
            <a:off x="4830612" y="-10346"/>
            <a:ext cx="7358214" cy="6735001"/>
          </a:xfrm>
          <a:prstGeom prst="rect">
            <a:avLst/>
          </a:prstGeom>
        </p:spPr>
      </p:pic>
      <p:sp>
        <p:nvSpPr>
          <p:cNvPr id="49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448056" y="923544"/>
            <a:ext cx="4233672" cy="1901952"/>
          </a:xfrm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en-US" sz="34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0"/>
          </p:nvPr>
        </p:nvSpPr>
        <p:spPr bwMode="gray">
          <a:xfrm>
            <a:off x="448056" y="3849624"/>
            <a:ext cx="4233672" cy="905256"/>
          </a:xfrm>
        </p:spPr>
        <p:txBody>
          <a:bodyPr lIns="0" tIns="0" rIns="0" bIns="0" anchor="b" anchorCtr="0"/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400050" indent="0">
              <a:buNone/>
              <a:defRPr/>
            </a:lvl2pPr>
            <a:lvl3pPr marL="742950" indent="0">
              <a:buNone/>
              <a:defRPr/>
            </a:lvl3pPr>
            <a:lvl4pPr marL="1095375" indent="0">
              <a:buNone/>
              <a:defRPr/>
            </a:lvl4pPr>
            <a:lvl5pPr marL="137001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448056" y="4974336"/>
            <a:ext cx="4233672" cy="438150"/>
          </a:xfrm>
        </p:spPr>
        <p:txBody>
          <a:bodyPr lIns="0" tIns="0" rIns="0" bIns="0" anchor="t" anchorCtr="0"/>
          <a:lstStyle>
            <a:lvl1pPr marL="0" indent="0">
              <a:spcBef>
                <a:spcPts val="30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FF36B01-A49B-4A9E-B276-D60D83410796}"/>
              </a:ext>
            </a:extLst>
          </p:cNvPr>
          <p:cNvGrpSpPr/>
          <p:nvPr userDrawn="1"/>
        </p:nvGrpSpPr>
        <p:grpSpPr bwMode="gray">
          <a:xfrm>
            <a:off x="446798" y="591197"/>
            <a:ext cx="587631" cy="45600"/>
            <a:chOff x="616542" y="591197"/>
            <a:chExt cx="587631" cy="45600"/>
          </a:xfrm>
        </p:grpSpPr>
        <p:sp>
          <p:nvSpPr>
            <p:cNvPr id="52" name="Google Shape;17;p2">
              <a:extLst>
                <a:ext uri="{FF2B5EF4-FFF2-40B4-BE49-F238E27FC236}">
                  <a16:creationId xmlns:a16="http://schemas.microsoft.com/office/drawing/2014/main" id="{5D3302A1-E9DC-4838-989A-68413E86B02A}"/>
                </a:ext>
              </a:extLst>
            </p:cNvPr>
            <p:cNvSpPr/>
            <p:nvPr userDrawn="1"/>
          </p:nvSpPr>
          <p:spPr bwMode="gray">
            <a:xfrm>
              <a:off x="616542" y="591197"/>
              <a:ext cx="293923" cy="45600"/>
            </a:xfrm>
            <a:prstGeom prst="rect">
              <a:avLst/>
            </a:prstGeom>
            <a:solidFill>
              <a:srgbClr val="0000C9"/>
            </a:solidFill>
            <a:ln>
              <a:noFill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7"/>
            </a:p>
          </p:txBody>
        </p:sp>
        <p:sp>
          <p:nvSpPr>
            <p:cNvPr id="53" name="Google Shape;18;p2">
              <a:extLst>
                <a:ext uri="{FF2B5EF4-FFF2-40B4-BE49-F238E27FC236}">
                  <a16:creationId xmlns:a16="http://schemas.microsoft.com/office/drawing/2014/main" id="{B5D84995-F3EE-4DC3-A8E3-F8254A23326B}"/>
                </a:ext>
              </a:extLst>
            </p:cNvPr>
            <p:cNvSpPr/>
            <p:nvPr userDrawn="1"/>
          </p:nvSpPr>
          <p:spPr bwMode="gray">
            <a:xfrm>
              <a:off x="910250" y="591197"/>
              <a:ext cx="293923" cy="45600"/>
            </a:xfrm>
            <a:prstGeom prst="rect">
              <a:avLst/>
            </a:prstGeom>
            <a:solidFill>
              <a:srgbClr val="0095FF"/>
            </a:solidFill>
            <a:ln>
              <a:noFill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7"/>
            </a:p>
          </p:txBody>
        </p:sp>
      </p:grpSp>
      <p:sp>
        <p:nvSpPr>
          <p:cNvPr id="54" name="Google Shape;49;p7">
            <a:extLst>
              <a:ext uri="{FF2B5EF4-FFF2-40B4-BE49-F238E27FC236}">
                <a16:creationId xmlns:a16="http://schemas.microsoft.com/office/drawing/2014/main" id="{4771DC95-2DA9-4515-8FEA-2DE1AA50D2C7}"/>
              </a:ext>
            </a:extLst>
          </p:cNvPr>
          <p:cNvSpPr/>
          <p:nvPr userDrawn="1"/>
        </p:nvSpPr>
        <p:spPr bwMode="gray">
          <a:xfrm>
            <a:off x="0" y="6216149"/>
            <a:ext cx="12188825" cy="6417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7"/>
          </a:p>
        </p:txBody>
      </p:sp>
      <p:sp>
        <p:nvSpPr>
          <p:cNvPr id="55" name="Slide Number Placeholder 5">
            <a:extLst>
              <a:ext uri="{FF2B5EF4-FFF2-40B4-BE49-F238E27FC236}">
                <a16:creationId xmlns:a16="http://schemas.microsoft.com/office/drawing/2014/main" id="{F466006E-96B1-4AD4-A9B9-84F544D50C4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463338" y="6303596"/>
            <a:ext cx="276298" cy="335382"/>
          </a:xfrm>
          <a:prstGeom prst="rect">
            <a:avLst/>
          </a:prstGeom>
        </p:spPr>
        <p:txBody>
          <a:bodyPr wrap="square" lIns="0" tIns="0" rIns="0" bIns="0" anchor="b" anchorCtr="0"/>
          <a:lstStyle>
            <a:defPPr>
              <a:defRPr lang="en-US"/>
            </a:defPPr>
            <a:lvl1pPr marL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9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C0926A-889A-463A-A5EA-682F15689EEF}" type="slidenum">
              <a:rPr lang="en-US" sz="800" smtClean="0">
                <a:solidFill>
                  <a:srgbClr val="A1AAB1"/>
                </a:solidFill>
                <a:latin typeface="+mn-lt"/>
              </a:rPr>
              <a:pPr/>
              <a:t>‹#›</a:t>
            </a:fld>
            <a:endParaRPr lang="en-US" sz="800">
              <a:solidFill>
                <a:srgbClr val="A1AAB1"/>
              </a:solidFill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F9F0B5-4395-43AE-A3CD-0AA97AF6B92C}"/>
              </a:ext>
            </a:extLst>
          </p:cNvPr>
          <p:cNvSpPr/>
          <p:nvPr userDrawn="1"/>
        </p:nvSpPr>
        <p:spPr>
          <a:xfrm>
            <a:off x="9568267" y="6482504"/>
            <a:ext cx="189507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sz="800" b="0">
                <a:solidFill>
                  <a:srgbClr val="0000C9"/>
                </a:solidFill>
              </a:rPr>
              <a:t>Pfizer Confidential – Internal use only</a:t>
            </a:r>
          </a:p>
        </p:txBody>
      </p:sp>
      <p:pic>
        <p:nvPicPr>
          <p:cNvPr id="14" name="Google Shape;53;p7">
            <a:extLst>
              <a:ext uri="{FF2B5EF4-FFF2-40B4-BE49-F238E27FC236}">
                <a16:creationId xmlns:a16="http://schemas.microsoft.com/office/drawing/2014/main" id="{F365101F-C50F-452D-9009-E8D40C62F6FE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 bwMode="gray">
          <a:xfrm>
            <a:off x="446798" y="6346662"/>
            <a:ext cx="914400" cy="37181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51BC70E-D5D8-47DC-9D27-B1D27EA3EE6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728216" y="6303596"/>
            <a:ext cx="4142232" cy="33538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lang="en-US" sz="1200" kern="1200">
                <a:solidFill>
                  <a:srgbClr val="00004E"/>
                </a:solidFill>
                <a:latin typeface="+mn-lt"/>
                <a:ea typeface="+mn-ea"/>
                <a:cs typeface="+mn-cs"/>
              </a:defRPr>
            </a:lvl1pPr>
            <a:lvl2pPr marL="457200" indent="-1698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7145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9025" indent="-114300" algn="l" defTabSz="914400" rtl="0" eaLnBrk="1" latinLnBrk="0" hangingPunct="1">
              <a:lnSpc>
                <a:spcPct val="90000"/>
              </a:lnSpc>
              <a:spcBef>
                <a:spcPts val="1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800" b="1">
                <a:solidFill>
                  <a:srgbClr val="0000C9"/>
                </a:solidFill>
              </a:rPr>
              <a:t>BioMedicine Design</a:t>
            </a:r>
            <a:endParaRPr lang="en-US" sz="800" b="0">
              <a:solidFill>
                <a:srgbClr val="0000C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151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One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48056" y="2368296"/>
            <a:ext cx="5486400" cy="1276312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48055" y="5806440"/>
            <a:ext cx="11292840" cy="347472"/>
          </a:xfrm>
        </p:spPr>
        <p:txBody>
          <a:bodyPr lIns="0" tIns="0" rIns="0" bIns="0" anchor="b"/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itchFamily="34" charset="0"/>
              <a:buNone/>
              <a:tabLst>
                <a:tab pos="174625" algn="r"/>
                <a:tab pos="228600" algn="l"/>
              </a:tabLst>
              <a:defRPr lang="en-US" sz="800" kern="1200" dirty="0">
                <a:solidFill>
                  <a:srgbClr val="A1AAB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8055" y="1307592"/>
            <a:ext cx="11292840" cy="39694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BC15F-9414-4FEE-B69B-9BD23E3FE3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448055" y="1801368"/>
            <a:ext cx="548640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67B850-9BA5-436D-90B5-3B94C065572F}"/>
              </a:ext>
            </a:extLst>
          </p:cNvPr>
          <p:cNvSpPr>
            <a:spLocks noGrp="1"/>
          </p:cNvSpPr>
          <p:nvPr>
            <p:ph idx="18"/>
          </p:nvPr>
        </p:nvSpPr>
        <p:spPr bwMode="gray">
          <a:xfrm>
            <a:off x="6262957" y="2368296"/>
            <a:ext cx="5486400" cy="3383280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30AED57-71AA-40F0-8FED-14CBC67B522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6262957" y="1801368"/>
            <a:ext cx="548640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264FB57-BAFB-4669-B9D9-AAA93D307B4A}"/>
              </a:ext>
            </a:extLst>
          </p:cNvPr>
          <p:cNvSpPr>
            <a:spLocks noGrp="1"/>
          </p:cNvSpPr>
          <p:nvPr>
            <p:ph idx="20"/>
          </p:nvPr>
        </p:nvSpPr>
        <p:spPr bwMode="gray">
          <a:xfrm>
            <a:off x="448056" y="4471416"/>
            <a:ext cx="5486400" cy="1276312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80B37F4-BA1F-4599-9BF4-169E2382E79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">
          <a:xfrm>
            <a:off x="448055" y="3913632"/>
            <a:ext cx="548640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700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48056" y="2368296"/>
            <a:ext cx="5486400" cy="1276312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48055" y="5806440"/>
            <a:ext cx="11292840" cy="347472"/>
          </a:xfrm>
        </p:spPr>
        <p:txBody>
          <a:bodyPr lIns="0" tIns="0" rIns="0" bIns="0" anchor="b"/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itchFamily="34" charset="0"/>
              <a:buNone/>
              <a:tabLst>
                <a:tab pos="174625" algn="r"/>
                <a:tab pos="228600" algn="l"/>
              </a:tabLst>
              <a:defRPr lang="en-US" sz="800" kern="1200" dirty="0">
                <a:solidFill>
                  <a:srgbClr val="A1AAB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8055" y="1307592"/>
            <a:ext cx="11292840" cy="39694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BC15F-9414-4FEE-B69B-9BD23E3FE3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448055" y="1801368"/>
            <a:ext cx="548640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67B850-9BA5-436D-90B5-3B94C065572F}"/>
              </a:ext>
            </a:extLst>
          </p:cNvPr>
          <p:cNvSpPr>
            <a:spLocks noGrp="1"/>
          </p:cNvSpPr>
          <p:nvPr>
            <p:ph idx="18"/>
          </p:nvPr>
        </p:nvSpPr>
        <p:spPr bwMode="gray">
          <a:xfrm>
            <a:off x="6262957" y="2368296"/>
            <a:ext cx="5486400" cy="1276312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30AED57-71AA-40F0-8FED-14CBC67B522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6262957" y="1801368"/>
            <a:ext cx="548640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A8F3BDE-5536-412E-9331-650A7E2E8AB3}"/>
              </a:ext>
            </a:extLst>
          </p:cNvPr>
          <p:cNvSpPr>
            <a:spLocks noGrp="1"/>
          </p:cNvSpPr>
          <p:nvPr>
            <p:ph idx="20"/>
          </p:nvPr>
        </p:nvSpPr>
        <p:spPr bwMode="gray">
          <a:xfrm>
            <a:off x="448056" y="4471416"/>
            <a:ext cx="5486400" cy="1276312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6466D6BA-4968-4105-B0D7-E7BD687A80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">
          <a:xfrm>
            <a:off x="448055" y="3914022"/>
            <a:ext cx="548640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70E3D72-4322-4600-80EE-32F1EA906711}"/>
              </a:ext>
            </a:extLst>
          </p:cNvPr>
          <p:cNvSpPr>
            <a:spLocks noGrp="1"/>
          </p:cNvSpPr>
          <p:nvPr>
            <p:ph idx="22"/>
          </p:nvPr>
        </p:nvSpPr>
        <p:spPr bwMode="gray">
          <a:xfrm>
            <a:off x="6262957" y="4471416"/>
            <a:ext cx="5486400" cy="1276312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CFA8F5A1-9096-48CF-8981-DA7C92908D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xfrm>
            <a:off x="6262957" y="3914022"/>
            <a:ext cx="548640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8740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48055" y="1801368"/>
            <a:ext cx="11292840" cy="3950208"/>
          </a:xfrm>
        </p:spPr>
        <p:txBody>
          <a:bodyPr lIns="0" rIns="0"/>
          <a:lstStyle>
            <a:lvl1pPr marL="0" indent="0">
              <a:lnSpc>
                <a:spcPct val="110000"/>
              </a:lnSpc>
              <a:buNone/>
              <a:defRPr sz="3600"/>
            </a:lvl1pPr>
            <a:lvl2pPr marL="461963" indent="-233363">
              <a:defRPr sz="3200"/>
            </a:lvl2pPr>
            <a:lvl3pPr marL="738188" indent="-225425">
              <a:defRPr sz="2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0451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ld Statement Blue">
    <p:bg>
      <p:bgPr>
        <a:solidFill>
          <a:srgbClr val="0000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48055" y="1801368"/>
            <a:ext cx="11292840" cy="3950208"/>
          </a:xfrm>
        </p:spPr>
        <p:txBody>
          <a:bodyPr lIns="0" rIns="0"/>
          <a:lstStyle>
            <a:lvl1pPr marL="0" indent="0">
              <a:lnSpc>
                <a:spcPct val="110000"/>
              </a:lnSpc>
              <a:buNone/>
              <a:defRPr sz="3600">
                <a:solidFill>
                  <a:schemeClr val="bg1"/>
                </a:solidFill>
              </a:defRPr>
            </a:lvl1pPr>
            <a:lvl2pPr marL="461963" indent="-233363">
              <a:defRPr sz="3200">
                <a:solidFill>
                  <a:schemeClr val="bg1"/>
                </a:solidFill>
              </a:defRPr>
            </a:lvl2pPr>
            <a:lvl3pPr marL="738188" indent="-225425">
              <a:defRPr sz="2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4" name="Google Shape;311;p30">
            <a:extLst>
              <a:ext uri="{FF2B5EF4-FFF2-40B4-BE49-F238E27FC236}">
                <a16:creationId xmlns:a16="http://schemas.microsoft.com/office/drawing/2014/main" id="{90C4AA53-0CE6-42BF-A73D-4ABB5CCDDA5E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66" b="1866"/>
          <a:stretch/>
        </p:blipFill>
        <p:spPr bwMode="invGray">
          <a:xfrm>
            <a:off x="446798" y="6346662"/>
            <a:ext cx="914400" cy="3718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4F9877C-A82F-4B6B-BD9C-066CF647CE7A}"/>
              </a:ext>
            </a:extLst>
          </p:cNvPr>
          <p:cNvGrpSpPr/>
          <p:nvPr userDrawn="1"/>
        </p:nvGrpSpPr>
        <p:grpSpPr bwMode="black">
          <a:xfrm>
            <a:off x="446798" y="326296"/>
            <a:ext cx="587631" cy="45600"/>
            <a:chOff x="616542" y="591197"/>
            <a:chExt cx="587631" cy="45600"/>
          </a:xfrm>
          <a:solidFill>
            <a:schemeClr val="bg1"/>
          </a:solidFill>
        </p:grpSpPr>
        <p:sp>
          <p:nvSpPr>
            <p:cNvPr id="6" name="Google Shape;17;p2">
              <a:extLst>
                <a:ext uri="{FF2B5EF4-FFF2-40B4-BE49-F238E27FC236}">
                  <a16:creationId xmlns:a16="http://schemas.microsoft.com/office/drawing/2014/main" id="{E37A9FAD-22CF-483D-BFEE-A660FD0A10AC}"/>
                </a:ext>
              </a:extLst>
            </p:cNvPr>
            <p:cNvSpPr/>
            <p:nvPr userDrawn="1"/>
          </p:nvSpPr>
          <p:spPr bwMode="black">
            <a:xfrm>
              <a:off x="616542" y="591197"/>
              <a:ext cx="293923" cy="45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7"/>
            </a:p>
          </p:txBody>
        </p:sp>
        <p:sp>
          <p:nvSpPr>
            <p:cNvPr id="7" name="Google Shape;18;p2">
              <a:extLst>
                <a:ext uri="{FF2B5EF4-FFF2-40B4-BE49-F238E27FC236}">
                  <a16:creationId xmlns:a16="http://schemas.microsoft.com/office/drawing/2014/main" id="{03F89CAE-CCC7-471C-BADA-2585024AD7C1}"/>
                </a:ext>
              </a:extLst>
            </p:cNvPr>
            <p:cNvSpPr/>
            <p:nvPr userDrawn="1"/>
          </p:nvSpPr>
          <p:spPr bwMode="black">
            <a:xfrm>
              <a:off x="910250" y="591197"/>
              <a:ext cx="293923" cy="45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7"/>
            </a:p>
          </p:txBody>
        </p:sp>
      </p:grp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904B2BB-C8F1-419C-B295-DA30917AB87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463338" y="6303596"/>
            <a:ext cx="276298" cy="335382"/>
          </a:xfrm>
          <a:prstGeom prst="rect">
            <a:avLst/>
          </a:prstGeom>
        </p:spPr>
        <p:txBody>
          <a:bodyPr wrap="square" lIns="0" tIns="0" rIns="0" bIns="0" anchor="b" anchorCtr="0"/>
          <a:lstStyle>
            <a:defPPr>
              <a:defRPr lang="en-US"/>
            </a:defPPr>
            <a:lvl1pPr marL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9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C0926A-889A-463A-A5EA-682F15689EEF}" type="slidenum">
              <a:rPr lang="en-US" sz="8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49DF3-9C56-4D4C-893B-551E46E16593}"/>
              </a:ext>
            </a:extLst>
          </p:cNvPr>
          <p:cNvSpPr txBox="1"/>
          <p:nvPr userDrawn="1"/>
        </p:nvSpPr>
        <p:spPr bwMode="gray">
          <a:xfrm>
            <a:off x="1590813" y="6483987"/>
            <a:ext cx="914400" cy="231382"/>
          </a:xfrm>
          <a:prstGeom prst="rect">
            <a:avLst/>
          </a:prstGeom>
        </p:spPr>
        <p:txBody>
          <a:bodyPr wrap="none" lIns="45720" tIns="45720" rIns="45720" bIns="45720" rtlCol="0">
            <a:noAutofit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800" b="1">
                <a:solidFill>
                  <a:schemeClr val="bg1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BioMedicine Design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6ED5CD-FC5C-45FB-A3DE-3A11CA78C28C}"/>
              </a:ext>
            </a:extLst>
          </p:cNvPr>
          <p:cNvSpPr/>
          <p:nvPr userDrawn="1"/>
        </p:nvSpPr>
        <p:spPr>
          <a:xfrm>
            <a:off x="9568267" y="6463454"/>
            <a:ext cx="189507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sz="800" b="0">
                <a:solidFill>
                  <a:schemeClr val="bg1"/>
                </a:solidFill>
              </a:rPr>
              <a:t>Pfizer Confidential – Internal use only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482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48055" y="1801368"/>
            <a:ext cx="11292840" cy="39502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882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841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8055" y="1307592"/>
            <a:ext cx="11292840" cy="39694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48056" y="5806440"/>
            <a:ext cx="11292840" cy="347472"/>
          </a:xfrm>
        </p:spPr>
        <p:txBody>
          <a:bodyPr lIns="0" tIns="0" rIns="0" bIns="0" anchor="b"/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itchFamily="34" charset="0"/>
              <a:buNone/>
              <a:tabLst>
                <a:tab pos="174625" algn="r"/>
                <a:tab pos="228600" algn="l"/>
              </a:tabLst>
              <a:defRPr lang="en-US" sz="800" kern="1200" dirty="0">
                <a:solidFill>
                  <a:srgbClr val="A1AAB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262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Slide">
    <p:bg bwMode="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4" descr="A picture containing accessory, umbrella, sunglasses, spectacles&#10;&#10;Description automatically generated">
            <a:extLst>
              <a:ext uri="{FF2B5EF4-FFF2-40B4-BE49-F238E27FC236}">
                <a16:creationId xmlns:a16="http://schemas.microsoft.com/office/drawing/2014/main" id="{2DC16F02-BAF4-4EBA-B856-EE0B01A67E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clrChange>
              <a:clrFrom>
                <a:srgbClr val="E0E0E0"/>
              </a:clrFrom>
              <a:clrTo>
                <a:srgbClr val="E0E0E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448056" y="4215384"/>
            <a:ext cx="4233672" cy="905256"/>
          </a:xfrm>
        </p:spPr>
        <p:txBody>
          <a:bodyPr lIns="0" tIns="0" rIns="0" bIns="0"/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400050" indent="0">
              <a:buNone/>
              <a:defRPr/>
            </a:lvl2pPr>
            <a:lvl3pPr marL="742950" indent="0">
              <a:buNone/>
              <a:defRPr/>
            </a:lvl3pPr>
            <a:lvl4pPr marL="1095375" indent="0">
              <a:buNone/>
              <a:defRPr/>
            </a:lvl4pPr>
            <a:lvl5pPr marL="137001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8056" y="2560320"/>
            <a:ext cx="4233672" cy="1508760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28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" name="Google Shape;49;p7">
            <a:extLst>
              <a:ext uri="{FF2B5EF4-FFF2-40B4-BE49-F238E27FC236}">
                <a16:creationId xmlns:a16="http://schemas.microsoft.com/office/drawing/2014/main" id="{D01DEFE8-92EA-4D72-9911-E9444EF4C65B}"/>
              </a:ext>
            </a:extLst>
          </p:cNvPr>
          <p:cNvSpPr/>
          <p:nvPr userDrawn="1"/>
        </p:nvSpPr>
        <p:spPr bwMode="gray">
          <a:xfrm>
            <a:off x="0" y="6216149"/>
            <a:ext cx="12188825" cy="6417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7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CDF916F-8B26-4E62-8230-AE3626C83AC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463338" y="6303596"/>
            <a:ext cx="276298" cy="335382"/>
          </a:xfrm>
          <a:prstGeom prst="rect">
            <a:avLst/>
          </a:prstGeom>
        </p:spPr>
        <p:txBody>
          <a:bodyPr wrap="square" lIns="0" tIns="0" rIns="0" bIns="0" anchor="b" anchorCtr="0"/>
          <a:lstStyle>
            <a:defPPr>
              <a:defRPr lang="en-US"/>
            </a:defPPr>
            <a:lvl1pPr marL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9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C0926A-889A-463A-A5EA-682F15689EEF}" type="slidenum">
              <a:rPr lang="en-US" sz="800" smtClean="0">
                <a:solidFill>
                  <a:srgbClr val="A1AAB1"/>
                </a:solidFill>
                <a:latin typeface="+mn-lt"/>
              </a:rPr>
              <a:pPr/>
              <a:t>‹#›</a:t>
            </a:fld>
            <a:endParaRPr lang="en-US" sz="800">
              <a:solidFill>
                <a:srgbClr val="A1AAB1"/>
              </a:solidFill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013B54-7257-4CAF-8044-4A7458C19FB6}"/>
              </a:ext>
            </a:extLst>
          </p:cNvPr>
          <p:cNvSpPr/>
          <p:nvPr userDrawn="1"/>
        </p:nvSpPr>
        <p:spPr>
          <a:xfrm>
            <a:off x="9568267" y="6482504"/>
            <a:ext cx="189507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sz="800" b="0">
                <a:solidFill>
                  <a:srgbClr val="0000C9"/>
                </a:solidFill>
              </a:rPr>
              <a:t>Pfizer Confidential – Internal use only</a:t>
            </a:r>
          </a:p>
        </p:txBody>
      </p:sp>
      <p:pic>
        <p:nvPicPr>
          <p:cNvPr id="12" name="Google Shape;53;p7">
            <a:extLst>
              <a:ext uri="{FF2B5EF4-FFF2-40B4-BE49-F238E27FC236}">
                <a16:creationId xmlns:a16="http://schemas.microsoft.com/office/drawing/2014/main" id="{F5489ACF-190C-4390-A7EA-212455E1EA81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 bwMode="gray">
          <a:xfrm>
            <a:off x="446798" y="6346662"/>
            <a:ext cx="914400" cy="37181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C9DA2D9-1916-4C9A-9DCF-1398286AB571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728216" y="6303596"/>
            <a:ext cx="4142232" cy="33538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lang="en-US" sz="1200" kern="1200">
                <a:solidFill>
                  <a:srgbClr val="00004E"/>
                </a:solidFill>
                <a:latin typeface="+mn-lt"/>
                <a:ea typeface="+mn-ea"/>
                <a:cs typeface="+mn-cs"/>
              </a:defRPr>
            </a:lvl1pPr>
            <a:lvl2pPr marL="457200" indent="-1698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7145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9025" indent="-114300" algn="l" defTabSz="914400" rtl="0" eaLnBrk="1" latinLnBrk="0" hangingPunct="1">
              <a:lnSpc>
                <a:spcPct val="90000"/>
              </a:lnSpc>
              <a:spcBef>
                <a:spcPts val="1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800" b="1">
                <a:solidFill>
                  <a:srgbClr val="0000C9"/>
                </a:solidFill>
              </a:rPr>
              <a:t>BioMedicine Design</a:t>
            </a:r>
            <a:endParaRPr lang="en-US" sz="800" b="0">
              <a:solidFill>
                <a:srgbClr val="0000C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463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48055" y="1801368"/>
            <a:ext cx="11292840" cy="3950208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571500" indent="-169863">
              <a:defRPr/>
            </a:lvl2pPr>
            <a:lvl3pPr marL="742950" indent="-171450">
              <a:defRPr/>
            </a:lvl3pPr>
            <a:lvl4pPr marL="971550" indent="-171450">
              <a:defRPr/>
            </a:lvl4pPr>
            <a:lvl5pPr marL="1171575" indent="-142875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48056" y="5806440"/>
            <a:ext cx="11292840" cy="347472"/>
          </a:xfrm>
        </p:spPr>
        <p:txBody>
          <a:bodyPr lIns="0" tIns="0" rIns="0" bIns="0" anchor="b"/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itchFamily="34" charset="0"/>
              <a:buNone/>
              <a:tabLst>
                <a:tab pos="174625" algn="r"/>
                <a:tab pos="228600" algn="l"/>
              </a:tabLst>
              <a:defRPr lang="en-US" sz="800" kern="1200" dirty="0">
                <a:solidFill>
                  <a:srgbClr val="A1AAB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8055" y="1307592"/>
            <a:ext cx="11292840" cy="39694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048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48055" y="2368296"/>
            <a:ext cx="11291583" cy="3383280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48055" y="5806440"/>
            <a:ext cx="11292840" cy="347472"/>
          </a:xfrm>
        </p:spPr>
        <p:txBody>
          <a:bodyPr lIns="0" tIns="0" rIns="0" bIns="0" anchor="b"/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itchFamily="34" charset="0"/>
              <a:buNone/>
              <a:tabLst>
                <a:tab pos="174625" algn="r"/>
                <a:tab pos="228600" algn="l"/>
              </a:tabLst>
              <a:defRPr lang="en-US" sz="800" kern="1200" dirty="0">
                <a:solidFill>
                  <a:srgbClr val="A1AAB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8055" y="1307592"/>
            <a:ext cx="11292840" cy="39694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BC15F-9414-4FEE-B69B-9BD23E3FE3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448055" y="1801368"/>
            <a:ext cx="1129284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880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48056" y="2368296"/>
            <a:ext cx="5486400" cy="3383280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48055" y="5806440"/>
            <a:ext cx="11292840" cy="347472"/>
          </a:xfrm>
        </p:spPr>
        <p:txBody>
          <a:bodyPr lIns="0" tIns="0" rIns="0" bIns="0" anchor="b"/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itchFamily="34" charset="0"/>
              <a:buNone/>
              <a:tabLst>
                <a:tab pos="174625" algn="r"/>
                <a:tab pos="228600" algn="l"/>
              </a:tabLst>
              <a:defRPr lang="en-US" sz="800" kern="1200" dirty="0">
                <a:solidFill>
                  <a:srgbClr val="A1AAB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8055" y="1307592"/>
            <a:ext cx="11292840" cy="39694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BC15F-9414-4FEE-B69B-9BD23E3FE3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448055" y="1801368"/>
            <a:ext cx="548640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67B850-9BA5-436D-90B5-3B94C065572F}"/>
              </a:ext>
            </a:extLst>
          </p:cNvPr>
          <p:cNvSpPr>
            <a:spLocks noGrp="1"/>
          </p:cNvSpPr>
          <p:nvPr>
            <p:ph idx="18"/>
          </p:nvPr>
        </p:nvSpPr>
        <p:spPr bwMode="gray">
          <a:xfrm>
            <a:off x="6262957" y="2368296"/>
            <a:ext cx="5486400" cy="3383280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30AED57-71AA-40F0-8FED-14CBC67B522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6262957" y="1801368"/>
            <a:ext cx="548640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67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eft Two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48056" y="2368296"/>
            <a:ext cx="5486400" cy="3383280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48055" y="5806440"/>
            <a:ext cx="11292840" cy="347472"/>
          </a:xfrm>
        </p:spPr>
        <p:txBody>
          <a:bodyPr lIns="0" tIns="0" rIns="0" bIns="0" anchor="b"/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itchFamily="34" charset="0"/>
              <a:buNone/>
              <a:tabLst>
                <a:tab pos="174625" algn="r"/>
                <a:tab pos="228600" algn="l"/>
              </a:tabLst>
              <a:defRPr lang="en-US" sz="800" kern="1200" dirty="0">
                <a:solidFill>
                  <a:srgbClr val="A1AAB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8055" y="1307592"/>
            <a:ext cx="11292840" cy="39694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BC15F-9414-4FEE-B69B-9BD23E3FE3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448055" y="1801368"/>
            <a:ext cx="548640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67B850-9BA5-436D-90B5-3B94C065572F}"/>
              </a:ext>
            </a:extLst>
          </p:cNvPr>
          <p:cNvSpPr>
            <a:spLocks noGrp="1"/>
          </p:cNvSpPr>
          <p:nvPr>
            <p:ph idx="18"/>
          </p:nvPr>
        </p:nvSpPr>
        <p:spPr bwMode="gray">
          <a:xfrm>
            <a:off x="6262957" y="2368296"/>
            <a:ext cx="5486400" cy="1276312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30AED57-71AA-40F0-8FED-14CBC67B522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6262957" y="1801368"/>
            <a:ext cx="548640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48AB6F3-8F33-46C5-B8AF-C6C2DBA35DAC}"/>
              </a:ext>
            </a:extLst>
          </p:cNvPr>
          <p:cNvSpPr>
            <a:spLocks noGrp="1"/>
          </p:cNvSpPr>
          <p:nvPr>
            <p:ph idx="20"/>
          </p:nvPr>
        </p:nvSpPr>
        <p:spPr bwMode="gray">
          <a:xfrm>
            <a:off x="6262957" y="4471416"/>
            <a:ext cx="5486400" cy="1276312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9EA1C6BA-0114-4F33-85B2-4176902D014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">
          <a:xfrm>
            <a:off x="6262957" y="3911906"/>
            <a:ext cx="548640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079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446796" y="1801368"/>
            <a:ext cx="11292840" cy="3950208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 bwMode="gray">
          <a:xfrm>
            <a:off x="446798" y="484632"/>
            <a:ext cx="11292840" cy="850392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4DB309-1BC3-452B-AA12-02F70E3CF3C4}"/>
              </a:ext>
            </a:extLst>
          </p:cNvPr>
          <p:cNvGrpSpPr/>
          <p:nvPr userDrawn="1"/>
        </p:nvGrpSpPr>
        <p:grpSpPr bwMode="gray">
          <a:xfrm>
            <a:off x="446798" y="326296"/>
            <a:ext cx="587631" cy="45600"/>
            <a:chOff x="616542" y="591197"/>
            <a:chExt cx="587631" cy="45600"/>
          </a:xfrm>
        </p:grpSpPr>
        <p:sp>
          <p:nvSpPr>
            <p:cNvPr id="13" name="Google Shape;17;p2">
              <a:extLst>
                <a:ext uri="{FF2B5EF4-FFF2-40B4-BE49-F238E27FC236}">
                  <a16:creationId xmlns:a16="http://schemas.microsoft.com/office/drawing/2014/main" id="{C75766B0-97F2-444A-9E42-E0CBE795461F}"/>
                </a:ext>
              </a:extLst>
            </p:cNvPr>
            <p:cNvSpPr/>
            <p:nvPr userDrawn="1"/>
          </p:nvSpPr>
          <p:spPr bwMode="gray">
            <a:xfrm>
              <a:off x="616542" y="591197"/>
              <a:ext cx="293923" cy="45600"/>
            </a:xfrm>
            <a:prstGeom prst="rect">
              <a:avLst/>
            </a:prstGeom>
            <a:solidFill>
              <a:srgbClr val="0000C9"/>
            </a:solidFill>
            <a:ln>
              <a:noFill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7"/>
            </a:p>
          </p:txBody>
        </p:sp>
        <p:sp>
          <p:nvSpPr>
            <p:cNvPr id="14" name="Google Shape;18;p2">
              <a:extLst>
                <a:ext uri="{FF2B5EF4-FFF2-40B4-BE49-F238E27FC236}">
                  <a16:creationId xmlns:a16="http://schemas.microsoft.com/office/drawing/2014/main" id="{05F9DAF3-DD76-41B5-93EF-0334C2738E2C}"/>
                </a:ext>
              </a:extLst>
            </p:cNvPr>
            <p:cNvSpPr/>
            <p:nvPr userDrawn="1"/>
          </p:nvSpPr>
          <p:spPr bwMode="gray">
            <a:xfrm>
              <a:off x="910250" y="591197"/>
              <a:ext cx="293923" cy="45600"/>
            </a:xfrm>
            <a:prstGeom prst="rect">
              <a:avLst/>
            </a:prstGeom>
            <a:solidFill>
              <a:srgbClr val="0095FF"/>
            </a:solidFill>
            <a:ln>
              <a:noFill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7"/>
            </a:p>
          </p:txBody>
        </p:sp>
      </p:grp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6C14D5-25B9-40A9-A7B3-25F17FEDDC36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463338" y="6303596"/>
            <a:ext cx="276298" cy="335382"/>
          </a:xfrm>
          <a:prstGeom prst="rect">
            <a:avLst/>
          </a:prstGeom>
        </p:spPr>
        <p:txBody>
          <a:bodyPr wrap="square" lIns="0" tIns="0" rIns="0" bIns="0" anchor="b" anchorCtr="0"/>
          <a:lstStyle>
            <a:defPPr>
              <a:defRPr lang="en-US"/>
            </a:defPPr>
            <a:lvl1pPr marL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9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C0926A-889A-463A-A5EA-682F15689EEF}" type="slidenum">
              <a:rPr lang="en-US" sz="800" smtClean="0">
                <a:solidFill>
                  <a:srgbClr val="A1AAB1"/>
                </a:solidFill>
                <a:latin typeface="+mn-lt"/>
              </a:rPr>
              <a:pPr/>
              <a:t>‹#›</a:t>
            </a:fld>
            <a:endParaRPr lang="en-US" sz="800">
              <a:solidFill>
                <a:srgbClr val="A1AAB1"/>
              </a:solidFill>
              <a:latin typeface="+mn-lt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39395E7-8B5C-4114-8B08-4D6B989EC302}"/>
              </a:ext>
            </a:extLst>
          </p:cNvPr>
          <p:cNvSpPr txBox="1">
            <a:spLocks/>
          </p:cNvSpPr>
          <p:nvPr userDrawn="1"/>
        </p:nvSpPr>
        <p:spPr bwMode="gray">
          <a:xfrm>
            <a:off x="9447260" y="6309224"/>
            <a:ext cx="2292323" cy="33538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lang="en-US" sz="1200" kern="1200">
                <a:solidFill>
                  <a:srgbClr val="00004E"/>
                </a:solidFill>
                <a:latin typeface="+mn-lt"/>
                <a:ea typeface="+mn-ea"/>
                <a:cs typeface="+mn-cs"/>
              </a:defRPr>
            </a:lvl1pPr>
            <a:lvl2pPr marL="457200" indent="-1698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7145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9025" indent="-114300" algn="l" defTabSz="914400" rtl="0" eaLnBrk="1" latinLnBrk="0" hangingPunct="1">
              <a:lnSpc>
                <a:spcPct val="90000"/>
              </a:lnSpc>
              <a:spcBef>
                <a:spcPts val="1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800" b="0">
                <a:solidFill>
                  <a:srgbClr val="0000C9"/>
                </a:solidFill>
              </a:rPr>
              <a:t>Pfizer Confidential – Internal use only</a:t>
            </a:r>
          </a:p>
        </p:txBody>
      </p:sp>
      <p:pic>
        <p:nvPicPr>
          <p:cNvPr id="15" name="Google Shape;53;p7">
            <a:extLst>
              <a:ext uri="{FF2B5EF4-FFF2-40B4-BE49-F238E27FC236}">
                <a16:creationId xmlns:a16="http://schemas.microsoft.com/office/drawing/2014/main" id="{F6EC2F99-A774-4B34-A8F1-E4474D5D8805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 bwMode="gray">
          <a:xfrm>
            <a:off x="446798" y="6346662"/>
            <a:ext cx="914400" cy="37181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F5B56A0-9948-42C2-855D-F4B9F5DE12ED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728216" y="6303596"/>
            <a:ext cx="4142232" cy="33538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lang="en-US" sz="1200" kern="1200">
                <a:solidFill>
                  <a:srgbClr val="00004E"/>
                </a:solidFill>
                <a:latin typeface="+mn-lt"/>
                <a:ea typeface="+mn-ea"/>
                <a:cs typeface="+mn-cs"/>
              </a:defRPr>
            </a:lvl1pPr>
            <a:lvl2pPr marL="457200" indent="-1698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7145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9025" indent="-114300" algn="l" defTabSz="914400" rtl="0" eaLnBrk="1" latinLnBrk="0" hangingPunct="1">
              <a:lnSpc>
                <a:spcPct val="90000"/>
              </a:lnSpc>
              <a:spcBef>
                <a:spcPts val="1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800" b="1">
                <a:solidFill>
                  <a:srgbClr val="0000C9"/>
                </a:solidFill>
              </a:rPr>
              <a:t>BioMedicine Design</a:t>
            </a:r>
            <a:endParaRPr lang="en-US" sz="800" b="0">
              <a:solidFill>
                <a:srgbClr val="0000C9"/>
              </a:solidFill>
            </a:endParaRPr>
          </a:p>
        </p:txBody>
      </p:sp>
    </p:spTree>
    <p:custDataLst>
      <p:tags r:id="rId15"/>
    </p:custDataLst>
    <p:extLst>
      <p:ext uri="{BB962C8B-B14F-4D97-AF65-F5344CB8AC3E}">
        <p14:creationId xmlns:p14="http://schemas.microsoft.com/office/powerpoint/2010/main" val="163367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3" r:id="rId4"/>
    <p:sldLayoutId id="2147483661" r:id="rId5"/>
    <p:sldLayoutId id="2147483666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67" r:id="rId12"/>
    <p:sldLayoutId id="2147483668" r:id="rId13"/>
  </p:sldLayoutIdLst>
  <p:txStyles>
    <p:titleStyle>
      <a:lvl1pPr algn="l" defTabSz="914400" rtl="0" eaLnBrk="1" latinLnBrk="0" hangingPunct="1">
        <a:lnSpc>
          <a:spcPct val="85000"/>
        </a:lnSpc>
        <a:spcBef>
          <a:spcPts val="0"/>
        </a:spcBef>
        <a:buNone/>
        <a:defRPr lang="en-US" sz="27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2000"/>
        </a:spcBef>
        <a:buClrTx/>
        <a:buSzPct val="100000"/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9863" algn="l" defTabSz="914400" rtl="0" eaLnBrk="1" latinLnBrk="0" hangingPunct="1">
        <a:lnSpc>
          <a:spcPct val="90000"/>
        </a:lnSpc>
        <a:spcBef>
          <a:spcPts val="10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71450" algn="l" defTabSz="914400" rtl="0" eaLnBrk="1" latinLnBrk="0" hangingPunct="1">
        <a:lnSpc>
          <a:spcPct val="90000"/>
        </a:lnSpc>
        <a:spcBef>
          <a:spcPts val="200"/>
        </a:spcBef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89025" indent="-114300" algn="l" defTabSz="914400" rtl="0" eaLnBrk="1" latinLnBrk="0" hangingPunct="1">
        <a:lnSpc>
          <a:spcPct val="90000"/>
        </a:lnSpc>
        <a:spcBef>
          <a:spcPts val="100"/>
        </a:spcBef>
        <a:buClrTx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dbio.pfizer.com:8081/app/bx/entity/Project/compendiu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dbio.pfizer.com:8092/gdbxt/formulationRequestSet/index" TargetMode="External"/><Relationship Id="rId5" Type="http://schemas.openxmlformats.org/officeDocument/2006/relationships/hyperlink" Target="https://gdbio.pfizer.com:8092/gdbxt/ive/requests?roleGrp=BEP+mRNA+IVE" TargetMode="External"/><Relationship Id="rId4" Type="http://schemas.openxmlformats.org/officeDocument/2006/relationships/hyperlink" Target="https://gdbio.pfizer.com:8092/gdbxt/requestSet/bepTrnsHome?protPrdctGrp=BEP-mRN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48056" y="1326316"/>
            <a:ext cx="7585602" cy="1901952"/>
          </a:xfrm>
        </p:spPr>
        <p:txBody>
          <a:bodyPr/>
          <a:lstStyle/>
          <a:p>
            <a:r>
              <a:rPr lang="en-US" dirty="0"/>
              <a:t>Guide for IVE request submission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BEP RNA-IVE team</a:t>
            </a:r>
            <a:endParaRPr lang="en-US" dirty="0"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F853C-10FA-6FD7-F2AD-A0A4170F6A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00D41-14F6-B0E9-F176-53F66D0FAD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680051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A4621B-9440-0DF2-D63B-5AD5B10A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Confirmation of </a:t>
            </a:r>
            <a:r>
              <a:rPr lang="en-US" dirty="0"/>
              <a:t>your request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A13CAA-4BB3-874A-972A-66B45F948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144283"/>
            <a:ext cx="4818062" cy="47405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EBFF39-FC60-3BEE-2280-54D99D79A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276" y="539750"/>
            <a:ext cx="5034544" cy="33337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24EEDF4-8661-C4FA-278C-2722BF57F494}"/>
              </a:ext>
            </a:extLst>
          </p:cNvPr>
          <p:cNvSpPr/>
          <p:nvPr/>
        </p:nvSpPr>
        <p:spPr bwMode="gray">
          <a:xfrm>
            <a:off x="8072982" y="1141464"/>
            <a:ext cx="1858418" cy="69368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3683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0FAB0F-9438-46A4-92B1-A38EB97B9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2740110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03A3E9-D472-DBFF-565B-D69310233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98" y="1202654"/>
            <a:ext cx="11292840" cy="3950208"/>
          </a:xfrm>
        </p:spPr>
        <p:txBody>
          <a:bodyPr/>
          <a:lstStyle/>
          <a:p>
            <a:r>
              <a:rPr lang="en-US" dirty="0" err="1"/>
              <a:t>Genedata</a:t>
            </a:r>
            <a:r>
              <a:rPr lang="en-US" dirty="0"/>
              <a:t> Biologics by entering PPB-number, clicking on ‘Request IVE’ in the gear icon drop down</a:t>
            </a:r>
          </a:p>
          <a:p>
            <a:r>
              <a:rPr lang="en-US" dirty="0">
                <a:solidFill>
                  <a:srgbClr val="7030A0"/>
                </a:solidFill>
              </a:rPr>
              <a:t>In </a:t>
            </a:r>
            <a:r>
              <a:rPr lang="en-US" dirty="0" err="1">
                <a:solidFill>
                  <a:srgbClr val="7030A0"/>
                </a:solidFill>
              </a:rPr>
              <a:t>GDBxT</a:t>
            </a:r>
            <a:r>
              <a:rPr lang="en-US" dirty="0">
                <a:solidFill>
                  <a:srgbClr val="7030A0"/>
                </a:solidFill>
              </a:rPr>
              <a:t> page, HTEP mRNA, BEP mRNA</a:t>
            </a:r>
            <a:r>
              <a:rPr lang="en-US" dirty="0"/>
              <a:t>, or FRS production by clicking on a request, scrolling to the bottom to select PPBs and clicking on the ‘Request IVE’ button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GDBxT</a:t>
            </a:r>
            <a:r>
              <a:rPr lang="en-US" dirty="0"/>
              <a:t> page, clicking “IVE analysis request sets </a:t>
            </a:r>
            <a:r>
              <a:rPr lang="en-US" dirty="0">
                <a:sym typeface="Wingdings" panose="05000000000000000000" pitchFamily="2" charset="2"/>
              </a:rPr>
              <a:t> BEP IVE homepage</a:t>
            </a:r>
          </a:p>
          <a:p>
            <a:r>
              <a:rPr lang="en-US" dirty="0">
                <a:sym typeface="Wingdings" panose="05000000000000000000" pitchFamily="2" charset="2"/>
              </a:rPr>
              <a:t>Notification via email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F50571-B99F-E2AF-6EC2-DD354BEE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IVE can be requested in 2 ways </a:t>
            </a:r>
            <a:r>
              <a:rPr lang="en-US" sz="20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(the </a:t>
            </a:r>
            <a:r>
              <a:rPr lang="en-US" sz="2000" b="1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eTLs</a:t>
            </a:r>
            <a:r>
              <a:rPr lang="en-US" sz="20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should submit the request)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B6B42B1B-D1A9-69D8-67BA-55E8BAE5B043}"/>
              </a:ext>
            </a:extLst>
          </p:cNvPr>
          <p:cNvSpPr txBox="1">
            <a:spLocks/>
          </p:cNvSpPr>
          <p:nvPr/>
        </p:nvSpPr>
        <p:spPr bwMode="gray">
          <a:xfrm>
            <a:off x="446798" y="3177758"/>
            <a:ext cx="11292840" cy="850392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ts val="0"/>
              </a:spcBef>
              <a:buNone/>
              <a:defRPr lang="en-US" sz="27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Your request can be confirmed by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1F3860-65A4-8398-3251-3C1ABF9238E9}"/>
              </a:ext>
            </a:extLst>
          </p:cNvPr>
          <p:cNvGrpSpPr/>
          <p:nvPr/>
        </p:nvGrpSpPr>
        <p:grpSpPr>
          <a:xfrm>
            <a:off x="5897945" y="4292599"/>
            <a:ext cx="5767005" cy="2392985"/>
            <a:chOff x="4939095" y="4822728"/>
            <a:chExt cx="5119305" cy="18288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005AEB-EAC8-FC0A-0673-D6D2514A5A2C}"/>
                </a:ext>
              </a:extLst>
            </p:cNvPr>
            <p:cNvSpPr/>
            <p:nvPr/>
          </p:nvSpPr>
          <p:spPr bwMode="gray">
            <a:xfrm>
              <a:off x="4939095" y="4822728"/>
              <a:ext cx="5119305" cy="1828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en-US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497B7A-6DC0-3277-BDB6-4FAB1100A5A9}"/>
                </a:ext>
              </a:extLst>
            </p:cNvPr>
            <p:cNvSpPr txBox="1"/>
            <p:nvPr/>
          </p:nvSpPr>
          <p:spPr bwMode="gray">
            <a:xfrm>
              <a:off x="5195584" y="4929301"/>
              <a:ext cx="4535767" cy="5929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3"/>
                </a:rPr>
                <a:t>Genedata Biologics (pfizer.com)</a:t>
              </a:r>
              <a:endParaRPr lang="en-US" dirty="0"/>
            </a:p>
            <a:p>
              <a:endParaRPr lang="en-US" dirty="0"/>
            </a:p>
            <a:p>
              <a:r>
                <a:rPr lang="en-US" dirty="0">
                  <a:hlinkClick r:id="rId4"/>
                </a:rPr>
                <a:t>Protein Production Home Page (pfizer.com)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E4D04A-F3D3-A572-8C5C-50BD1517479F}"/>
                </a:ext>
              </a:extLst>
            </p:cNvPr>
            <p:cNvSpPr txBox="1"/>
            <p:nvPr/>
          </p:nvSpPr>
          <p:spPr bwMode="gray">
            <a:xfrm>
              <a:off x="5195584" y="6072606"/>
              <a:ext cx="45357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5"/>
                </a:rPr>
                <a:t>View IVE Requests (pfizer.com)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357B9C7-126D-D283-7B43-1D4A63F7AC87}"/>
                </a:ext>
              </a:extLst>
            </p:cNvPr>
            <p:cNvSpPr txBox="1"/>
            <p:nvPr/>
          </p:nvSpPr>
          <p:spPr bwMode="gray">
            <a:xfrm>
              <a:off x="5195584" y="5628802"/>
              <a:ext cx="45357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6"/>
                </a:rPr>
                <a:t>Formulation Request Set List (pfizer.com)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27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191FF0-0E1B-96AD-C253-FCE026C9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entering PPB number in </a:t>
            </a:r>
            <a:r>
              <a:rPr lang="en-US" dirty="0" err="1"/>
              <a:t>Genedata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BB2BA0-9458-FFCF-7C4A-81317AB033D3}"/>
              </a:ext>
            </a:extLst>
          </p:cNvPr>
          <p:cNvGrpSpPr/>
          <p:nvPr/>
        </p:nvGrpSpPr>
        <p:grpSpPr>
          <a:xfrm>
            <a:off x="446798" y="1335024"/>
            <a:ext cx="11059402" cy="3950208"/>
            <a:chOff x="446798" y="1335024"/>
            <a:chExt cx="11059402" cy="39502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30B67D2-E397-8E54-2BC0-031FC3779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798" y="1335024"/>
              <a:ext cx="10549516" cy="3950208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DE181B1-DB4E-A5CB-1A6D-422CCCA0151D}"/>
                </a:ext>
              </a:extLst>
            </p:cNvPr>
            <p:cNvCxnSpPr/>
            <p:nvPr/>
          </p:nvCxnSpPr>
          <p:spPr bwMode="gray">
            <a:xfrm flipH="1">
              <a:off x="10744200" y="2830286"/>
              <a:ext cx="762000" cy="0"/>
            </a:xfrm>
            <a:prstGeom prst="straightConnector1">
              <a:avLst/>
            </a:prstGeom>
            <a:noFill/>
            <a:ln w="57150" cap="rnd">
              <a:solidFill>
                <a:srgbClr val="FF0000"/>
              </a:solidFill>
              <a:prstDash val="solid"/>
              <a:round/>
              <a:headEnd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BE8BE04-99FE-403D-AD71-FD32BAB08A31}"/>
                </a:ext>
              </a:extLst>
            </p:cNvPr>
            <p:cNvCxnSpPr/>
            <p:nvPr/>
          </p:nvCxnSpPr>
          <p:spPr bwMode="gray">
            <a:xfrm flipH="1">
              <a:off x="8567057" y="4691743"/>
              <a:ext cx="762000" cy="0"/>
            </a:xfrm>
            <a:prstGeom prst="straightConnector1">
              <a:avLst/>
            </a:prstGeom>
            <a:noFill/>
            <a:ln w="57150" cap="rnd">
              <a:solidFill>
                <a:srgbClr val="FF0000"/>
              </a:solidFill>
              <a:prstDash val="solid"/>
              <a:round/>
              <a:headEnd/>
              <a:tailEnd type="triangle"/>
            </a:ln>
            <a:effectLst/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0DC21BE-E5E3-201F-B797-504DF6D57E04}"/>
              </a:ext>
            </a:extLst>
          </p:cNvPr>
          <p:cNvSpPr txBox="1"/>
          <p:nvPr/>
        </p:nvSpPr>
        <p:spPr bwMode="gray">
          <a:xfrm>
            <a:off x="6825342" y="1023257"/>
            <a:ext cx="914400" cy="914400"/>
          </a:xfrm>
          <a:prstGeom prst="rect">
            <a:avLst/>
          </a:prstGeom>
        </p:spPr>
        <p:txBody>
          <a:bodyPr wrap="non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Enter your samples PPB number in search</a:t>
            </a:r>
          </a:p>
        </p:txBody>
      </p:sp>
    </p:spTree>
    <p:extLst>
      <p:ext uri="{BB962C8B-B14F-4D97-AF65-F5344CB8AC3E}">
        <p14:creationId xmlns:p14="http://schemas.microsoft.com/office/powerpoint/2010/main" val="113504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191FF0-0E1B-96AD-C253-FCE026C9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Diana Addition </a:t>
            </a:r>
            <a:r>
              <a:rPr lang="en-US" dirty="0"/>
              <a:t>– can be simpler to navigate through Compendia – Production – Purifications Batches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AE4659-47C5-B5D3-342F-93EC50108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65" y="1234809"/>
            <a:ext cx="2549857" cy="54358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E86ABA-BF26-2248-34C5-9917855A0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589" y="1335024"/>
            <a:ext cx="6817027" cy="27162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592636-FA32-9EE9-7600-F83BC05C5EB2}"/>
              </a:ext>
            </a:extLst>
          </p:cNvPr>
          <p:cNvSpPr txBox="1"/>
          <p:nvPr/>
        </p:nvSpPr>
        <p:spPr bwMode="gray">
          <a:xfrm>
            <a:off x="4142116" y="4362595"/>
            <a:ext cx="5232229" cy="1752019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And use filter in top right corner (three lines) </a:t>
            </a:r>
          </a:p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Have to all be of type nucleic acid</a:t>
            </a:r>
          </a:p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If coming from Genedata, parent request set cannot be tracked, so if possible better to request through </a:t>
            </a:r>
            <a:r>
              <a:rPr lang="en-US" sz="1600" dirty="0" err="1"/>
              <a:t>GDBxT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2603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640386-204E-9FDC-C367-C25ADF85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clicking the link in BEP or HTEP mRNA Prod page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E5B6F6-7038-667C-ACC6-14F7C1175B40}"/>
              </a:ext>
            </a:extLst>
          </p:cNvPr>
          <p:cNvSpPr txBox="1"/>
          <p:nvPr/>
        </p:nvSpPr>
        <p:spPr bwMode="gray">
          <a:xfrm>
            <a:off x="66267" y="1409700"/>
            <a:ext cx="3543300" cy="889000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BEP IVE group is default if navigating from Genedata, BEP mRNA production, or FRS</a:t>
            </a:r>
          </a:p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Assay Dev group is default if navigating from HTEP mRNA production, but can always change to BEP IVE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9525E5-6138-DDB3-212C-C4BE166E0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075" y="1127125"/>
            <a:ext cx="2390775" cy="3943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B8A1C7-16F0-E5A7-6F6D-978E59817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055" y="1409700"/>
            <a:ext cx="5559021" cy="3327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655FA23-37CB-7EF7-5FC1-C3699423B716}"/>
              </a:ext>
            </a:extLst>
          </p:cNvPr>
          <p:cNvSpPr/>
          <p:nvPr/>
        </p:nvSpPr>
        <p:spPr bwMode="gray">
          <a:xfrm>
            <a:off x="5980793" y="3692021"/>
            <a:ext cx="489857" cy="4354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06020F-7BBA-C900-F357-8132274451C4}"/>
              </a:ext>
            </a:extLst>
          </p:cNvPr>
          <p:cNvSpPr/>
          <p:nvPr/>
        </p:nvSpPr>
        <p:spPr bwMode="gray">
          <a:xfrm>
            <a:off x="8253080" y="4127449"/>
            <a:ext cx="489857" cy="22865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9073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655FA23-37CB-7EF7-5FC1-C3699423B716}"/>
              </a:ext>
            </a:extLst>
          </p:cNvPr>
          <p:cNvSpPr/>
          <p:nvPr/>
        </p:nvSpPr>
        <p:spPr bwMode="gray">
          <a:xfrm>
            <a:off x="5980793" y="3692021"/>
            <a:ext cx="489857" cy="4354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25C178-6714-C0B7-ABC5-2782004B9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617" y="1119916"/>
            <a:ext cx="5528683" cy="501418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2EA5A1E-CFCF-B5EE-F1A9-7693D2A0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C53345-1095-209F-867C-36EE1F0BDF3F}"/>
              </a:ext>
            </a:extLst>
          </p:cNvPr>
          <p:cNvSpPr/>
          <p:nvPr/>
        </p:nvSpPr>
        <p:spPr bwMode="gray">
          <a:xfrm>
            <a:off x="3376280" y="1706235"/>
            <a:ext cx="1849770" cy="20511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244004-12B7-10C1-BD52-D59DADD40D77}"/>
              </a:ext>
            </a:extLst>
          </p:cNvPr>
          <p:cNvSpPr txBox="1"/>
          <p:nvPr/>
        </p:nvSpPr>
        <p:spPr bwMode="gray">
          <a:xfrm>
            <a:off x="7552917" y="1466851"/>
            <a:ext cx="3543300" cy="889000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Here is where parent RS is tracked if request is coming from </a:t>
            </a:r>
            <a:r>
              <a:rPr lang="en-US" sz="1600" dirty="0" err="1"/>
              <a:t>GDBxT</a:t>
            </a:r>
            <a:r>
              <a:rPr lang="en-US" sz="1600" dirty="0"/>
              <a:t> production pages, if coming from Genedata this value is empty</a:t>
            </a:r>
          </a:p>
        </p:txBody>
      </p:sp>
    </p:spTree>
    <p:extLst>
      <p:ext uri="{BB962C8B-B14F-4D97-AF65-F5344CB8AC3E}">
        <p14:creationId xmlns:p14="http://schemas.microsoft.com/office/powerpoint/2010/main" val="118530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640386-204E-9FDC-C367-C25ADF85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clicking the link in FRS production page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AD2E1C-8A44-33C9-E412-0D7F689B3F55}"/>
              </a:ext>
            </a:extLst>
          </p:cNvPr>
          <p:cNvGrpSpPr/>
          <p:nvPr/>
        </p:nvGrpSpPr>
        <p:grpSpPr>
          <a:xfrm>
            <a:off x="608016" y="1106424"/>
            <a:ext cx="10316482" cy="5222066"/>
            <a:chOff x="803959" y="1165439"/>
            <a:chExt cx="10316482" cy="522206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58496C9-BC29-FD6B-A434-DC3CCD2F1CEF}"/>
                </a:ext>
              </a:extLst>
            </p:cNvPr>
            <p:cNvGrpSpPr/>
            <p:nvPr/>
          </p:nvGrpSpPr>
          <p:grpSpPr>
            <a:xfrm>
              <a:off x="803959" y="1165439"/>
              <a:ext cx="10316482" cy="5222066"/>
              <a:chOff x="793462" y="1107759"/>
              <a:chExt cx="10316482" cy="522206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0D27B6D-63AD-D904-D26C-1872C098DB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3462" y="1107759"/>
                <a:ext cx="10316482" cy="5222066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0970BD-FF2E-AB23-4873-D409E448F0C0}"/>
                  </a:ext>
                </a:extLst>
              </p:cNvPr>
              <p:cNvSpPr txBox="1"/>
              <p:nvPr/>
            </p:nvSpPr>
            <p:spPr bwMode="gray">
              <a:xfrm>
                <a:off x="3167743" y="4659086"/>
                <a:ext cx="914400" cy="914400"/>
              </a:xfrm>
              <a:prstGeom prst="rect">
                <a:avLst/>
              </a:prstGeom>
            </p:spPr>
            <p:txBody>
              <a:bodyPr wrap="none" lIns="45720" tIns="45720" rIns="45720" bIns="45720" rtlCol="0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1600" b="1" dirty="0">
                    <a:solidFill>
                      <a:srgbClr val="FF0000"/>
                    </a:solidFill>
                  </a:rPr>
                  <a:t>Select samples 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754802-5AA8-FC7F-B37E-18BFA2AEF3AE}"/>
                </a:ext>
              </a:extLst>
            </p:cNvPr>
            <p:cNvSpPr/>
            <p:nvPr/>
          </p:nvSpPr>
          <p:spPr bwMode="gray">
            <a:xfrm>
              <a:off x="2677886" y="5040086"/>
              <a:ext cx="489857" cy="435428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en-US" b="1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5BA1768-2CEF-1BF5-9025-AD8B23099868}"/>
                </a:ext>
              </a:extLst>
            </p:cNvPr>
            <p:cNvCxnSpPr/>
            <p:nvPr/>
          </p:nvCxnSpPr>
          <p:spPr bwMode="gray">
            <a:xfrm flipH="1">
              <a:off x="6226625" y="6030685"/>
              <a:ext cx="489857" cy="0"/>
            </a:xfrm>
            <a:prstGeom prst="straightConnector1">
              <a:avLst/>
            </a:prstGeom>
            <a:noFill/>
            <a:ln w="28575" cap="rnd">
              <a:solidFill>
                <a:srgbClr val="FF0000"/>
              </a:solidFill>
              <a:prstDash val="solid"/>
              <a:round/>
              <a:headEnd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1229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6218739-2A09-3046-1CB9-C68AAEAE42B5}"/>
              </a:ext>
            </a:extLst>
          </p:cNvPr>
          <p:cNvGrpSpPr/>
          <p:nvPr/>
        </p:nvGrpSpPr>
        <p:grpSpPr>
          <a:xfrm>
            <a:off x="494015" y="347711"/>
            <a:ext cx="11198405" cy="6510289"/>
            <a:chOff x="494015" y="347711"/>
            <a:chExt cx="11198405" cy="651028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0FCABE3-8B5E-15DB-2BFD-553556162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015" y="347711"/>
              <a:ext cx="11198405" cy="65102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3AD9FB-D707-EB59-D268-00FC1CCFD019}"/>
                </a:ext>
              </a:extLst>
            </p:cNvPr>
            <p:cNvSpPr txBox="1"/>
            <p:nvPr/>
          </p:nvSpPr>
          <p:spPr bwMode="gray">
            <a:xfrm>
              <a:off x="6426385" y="1651524"/>
              <a:ext cx="914400" cy="176645"/>
            </a:xfrm>
            <a:prstGeom prst="rect">
              <a:avLst/>
            </a:prstGeom>
          </p:spPr>
          <p:txBody>
            <a:bodyPr wrap="none" lIns="45720" tIns="45720" rIns="45720" bIns="45720" rtlCol="0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1000"/>
                </a:spcBef>
              </a:pPr>
              <a:r>
                <a:rPr lang="en-US" sz="1400" b="1" dirty="0">
                  <a:solidFill>
                    <a:srgbClr val="FF0000"/>
                  </a:solidFill>
                </a:rPr>
                <a:t>Please select BEP mRNA IVE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B62A5F-DAD9-8A95-DA8D-0D06139C1214}"/>
                </a:ext>
              </a:extLst>
            </p:cNvPr>
            <p:cNvSpPr txBox="1"/>
            <p:nvPr/>
          </p:nvSpPr>
          <p:spPr bwMode="gray">
            <a:xfrm>
              <a:off x="2174758" y="2395935"/>
              <a:ext cx="962234" cy="284919"/>
            </a:xfrm>
            <a:prstGeom prst="rect">
              <a:avLst/>
            </a:prstGeom>
          </p:spPr>
          <p:txBody>
            <a:bodyPr wrap="none" lIns="45720" tIns="45720" rIns="45720" bIns="45720" rtlCol="0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400" b="1" dirty="0">
                  <a:solidFill>
                    <a:srgbClr val="FF0000"/>
                  </a:solidFill>
                </a:rPr>
                <a:t>Please fill out </a:t>
              </a:r>
            </a:p>
            <a:p>
              <a:pPr algn="r">
                <a:lnSpc>
                  <a:spcPct val="90000"/>
                </a:lnSpc>
              </a:pPr>
              <a:r>
                <a:rPr lang="en-US" sz="1400" b="1" dirty="0">
                  <a:solidFill>
                    <a:srgbClr val="FF0000"/>
                  </a:solidFill>
                </a:rPr>
                <a:t>all the section</a:t>
              </a:r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4FE8CB99-C9FD-6187-25AC-4B76D6E2595C}"/>
                </a:ext>
              </a:extLst>
            </p:cNvPr>
            <p:cNvSpPr/>
            <p:nvPr/>
          </p:nvSpPr>
          <p:spPr bwMode="gray">
            <a:xfrm>
              <a:off x="3136992" y="854330"/>
              <a:ext cx="373769" cy="3530785"/>
            </a:xfrm>
            <a:prstGeom prst="leftBrace">
              <a:avLst/>
            </a:prstGeom>
            <a:noFill/>
            <a:ln w="12700" cap="rnd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BD997E-CD05-033E-85B8-9F647D26FC48}"/>
                </a:ext>
              </a:extLst>
            </p:cNvPr>
            <p:cNvSpPr txBox="1"/>
            <p:nvPr/>
          </p:nvSpPr>
          <p:spPr bwMode="gray">
            <a:xfrm>
              <a:off x="5857944" y="2931906"/>
              <a:ext cx="914400" cy="176645"/>
            </a:xfrm>
            <a:prstGeom prst="rect">
              <a:avLst/>
            </a:prstGeom>
          </p:spPr>
          <p:txBody>
            <a:bodyPr wrap="none" lIns="45720" tIns="45720" rIns="45720" bIns="45720" rtlCol="0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1000"/>
                </a:spcBef>
              </a:pPr>
              <a:r>
                <a:rPr lang="en-US" sz="1400" b="1" dirty="0">
                  <a:solidFill>
                    <a:srgbClr val="FF0000"/>
                  </a:solidFill>
                </a:rPr>
                <a:t>You can choose single point or dose response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8AF15D6-0092-2A66-50FC-2F2FD890A7A8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4605372" y="4558651"/>
              <a:ext cx="160187" cy="0"/>
            </a:xfrm>
            <a:prstGeom prst="straightConnector1">
              <a:avLst/>
            </a:prstGeom>
            <a:noFill/>
            <a:ln w="28575" cap="rnd">
              <a:solidFill>
                <a:srgbClr val="FF0000"/>
              </a:solidFill>
              <a:prstDash val="solid"/>
              <a:round/>
              <a:headEnd/>
              <a:tailEnd type="triangle"/>
            </a:ln>
            <a:effectLst/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C56786-8029-6876-FF19-94925E559A0E}"/>
                </a:ext>
              </a:extLst>
            </p:cNvPr>
            <p:cNvSpPr txBox="1"/>
            <p:nvPr/>
          </p:nvSpPr>
          <p:spPr bwMode="gray">
            <a:xfrm>
              <a:off x="4811519" y="4470328"/>
              <a:ext cx="914400" cy="176645"/>
            </a:xfrm>
            <a:prstGeom prst="rect">
              <a:avLst/>
            </a:prstGeom>
          </p:spPr>
          <p:txBody>
            <a:bodyPr wrap="none" lIns="45720" tIns="45720" rIns="45720" bIns="45720" rtlCol="0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1000"/>
                </a:spcBef>
              </a:pPr>
              <a:r>
                <a:rPr lang="en-US" sz="1400" b="1" dirty="0">
                  <a:solidFill>
                    <a:srgbClr val="FF0000"/>
                  </a:solidFill>
                </a:rPr>
                <a:t>If you have multiple Abs, add detection reagent column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C39AE59-BA78-D0A0-F6F5-D9B1A1A6D450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2073528" y="6326268"/>
              <a:ext cx="0" cy="234719"/>
            </a:xfrm>
            <a:prstGeom prst="straightConnector1">
              <a:avLst/>
            </a:prstGeom>
            <a:noFill/>
            <a:ln w="28575" cap="rnd">
              <a:solidFill>
                <a:srgbClr val="FF0000"/>
              </a:solidFill>
              <a:prstDash val="solid"/>
              <a:round/>
              <a:headEnd/>
              <a:tailEnd type="triangle"/>
            </a:ln>
            <a:effectLst/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DC41AA-A1B1-62DD-445C-7BF01D1144DD}"/>
                </a:ext>
              </a:extLst>
            </p:cNvPr>
            <p:cNvSpPr txBox="1"/>
            <p:nvPr/>
          </p:nvSpPr>
          <p:spPr bwMode="gray">
            <a:xfrm>
              <a:off x="1973765" y="5968508"/>
              <a:ext cx="914400" cy="176645"/>
            </a:xfrm>
            <a:prstGeom prst="rect">
              <a:avLst/>
            </a:prstGeom>
          </p:spPr>
          <p:txBody>
            <a:bodyPr wrap="none" lIns="45720" tIns="45720" rIns="45720" bIns="45720" rtlCol="0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1000"/>
                </a:spcBef>
              </a:pPr>
              <a:r>
                <a:rPr lang="en-US" sz="1400" b="1" dirty="0">
                  <a:solidFill>
                    <a:srgbClr val="FF0000"/>
                  </a:solidFill>
                </a:rPr>
                <a:t>If you have multiple samples, add multiple PPBs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658570B-B53E-4EA5-707B-2F6EB0A29959}"/>
                </a:ext>
              </a:extLst>
            </p:cNvPr>
            <p:cNvSpPr/>
            <p:nvPr/>
          </p:nvSpPr>
          <p:spPr bwMode="gray">
            <a:xfrm>
              <a:off x="1742032" y="4705489"/>
              <a:ext cx="820958" cy="387118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en-US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5E4811-B7FA-6307-56B8-5314B169DB57}"/>
                </a:ext>
              </a:extLst>
            </p:cNvPr>
            <p:cNvSpPr txBox="1"/>
            <p:nvPr/>
          </p:nvSpPr>
          <p:spPr bwMode="gray">
            <a:xfrm>
              <a:off x="2596361" y="4761681"/>
              <a:ext cx="914400" cy="176645"/>
            </a:xfrm>
            <a:prstGeom prst="rect">
              <a:avLst/>
            </a:prstGeom>
          </p:spPr>
          <p:txBody>
            <a:bodyPr wrap="none" lIns="45720" tIns="45720" rIns="45720" bIns="45720" rtlCol="0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1000"/>
                </a:spcBef>
              </a:pPr>
              <a:r>
                <a:rPr lang="en-US" sz="1400" b="1" dirty="0">
                  <a:solidFill>
                    <a:srgbClr val="FF0000"/>
                  </a:solidFill>
                </a:rPr>
                <a:t>Click this button to create request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8CA6B8A-88E7-5317-5636-DCDE964BBB5B}"/>
              </a:ext>
            </a:extLst>
          </p:cNvPr>
          <p:cNvSpPr txBox="1"/>
          <p:nvPr/>
        </p:nvSpPr>
        <p:spPr bwMode="gray">
          <a:xfrm>
            <a:off x="494015" y="20022"/>
            <a:ext cx="914400" cy="327689"/>
          </a:xfrm>
          <a:prstGeom prst="rect">
            <a:avLst/>
          </a:prstGeom>
        </p:spPr>
        <p:txBody>
          <a:bodyPr wrap="non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1600" b="1" dirty="0"/>
              <a:t>Request Page</a:t>
            </a:r>
          </a:p>
        </p:txBody>
      </p:sp>
    </p:spTree>
    <p:extLst>
      <p:ext uri="{BB962C8B-B14F-4D97-AF65-F5344CB8AC3E}">
        <p14:creationId xmlns:p14="http://schemas.microsoft.com/office/powerpoint/2010/main" val="3121981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A4621B-9440-0DF2-D63B-5AD5B10A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Track </a:t>
            </a:r>
            <a:r>
              <a:rPr lang="en-US" dirty="0"/>
              <a:t>your request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AF72CA-9A90-44EC-6C08-07E787E446D9}"/>
              </a:ext>
            </a:extLst>
          </p:cNvPr>
          <p:cNvGrpSpPr/>
          <p:nvPr/>
        </p:nvGrpSpPr>
        <p:grpSpPr>
          <a:xfrm>
            <a:off x="353356" y="1251778"/>
            <a:ext cx="11156873" cy="4914682"/>
            <a:chOff x="582765" y="1458686"/>
            <a:chExt cx="11156873" cy="49146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B76D56-20EA-1D99-E464-1D596D31D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2765" y="1458686"/>
              <a:ext cx="1728727" cy="491468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B1EF4F3-9E93-6A7E-272F-680D73085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3509" y="2209800"/>
              <a:ext cx="9186129" cy="3945932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0F2774F-6BE3-D890-032F-18991E7D8EEC}"/>
                </a:ext>
              </a:extLst>
            </p:cNvPr>
            <p:cNvCxnSpPr/>
            <p:nvPr/>
          </p:nvCxnSpPr>
          <p:spPr bwMode="gray">
            <a:xfrm flipH="1">
              <a:off x="1937657" y="5769429"/>
              <a:ext cx="511629" cy="0"/>
            </a:xfrm>
            <a:prstGeom prst="straightConnector1">
              <a:avLst/>
            </a:prstGeom>
            <a:noFill/>
            <a:ln w="38100" cap="rnd">
              <a:solidFill>
                <a:srgbClr val="FF0000"/>
              </a:solidFill>
              <a:prstDash val="solid"/>
              <a:round/>
              <a:headEnd/>
              <a:tailEnd type="triangle"/>
            </a:ln>
            <a:effectLst/>
          </p:spPr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C9AD7F-4800-BF14-F4DD-B81EA13C8F5A}"/>
                </a:ext>
              </a:extLst>
            </p:cNvPr>
            <p:cNvSpPr/>
            <p:nvPr/>
          </p:nvSpPr>
          <p:spPr bwMode="gray">
            <a:xfrm>
              <a:off x="740227" y="6090416"/>
              <a:ext cx="1360714" cy="21763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en-US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FF19EB0-5A6B-DA7A-1766-168DB32D11C9}"/>
              </a:ext>
            </a:extLst>
          </p:cNvPr>
          <p:cNvSpPr txBox="1"/>
          <p:nvPr/>
        </p:nvSpPr>
        <p:spPr bwMode="gray">
          <a:xfrm>
            <a:off x="4832350" y="342900"/>
            <a:ext cx="6907288" cy="992124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030A0"/>
                </a:solidFill>
              </a:rPr>
              <a:t>Diana note – I would show tab with new and in progress request sets, the link to the request set show page is also part of confirmation email ( I added that to the next slide)</a:t>
            </a:r>
          </a:p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030A0"/>
                </a:solidFill>
              </a:rPr>
              <a:t>Just a heads up, the webpage remembers which tab you clicked last so when you load the home page it will default to the last tab you clicked – in All Request samples and assays the filters that you used will also be remembered </a:t>
            </a:r>
          </a:p>
        </p:txBody>
      </p:sp>
    </p:spTree>
    <p:extLst>
      <p:ext uri="{BB962C8B-B14F-4D97-AF65-F5344CB8AC3E}">
        <p14:creationId xmlns:p14="http://schemas.microsoft.com/office/powerpoint/2010/main" val="13340072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PFE2021">
      <a:dk1>
        <a:srgbClr val="000000"/>
      </a:dk1>
      <a:lt1>
        <a:srgbClr val="FFFFFF"/>
      </a:lt1>
      <a:dk2>
        <a:srgbClr val="F49C34"/>
      </a:dk2>
      <a:lt2>
        <a:srgbClr val="F8DF5A"/>
      </a:lt2>
      <a:accent1>
        <a:srgbClr val="0000C9"/>
      </a:accent1>
      <a:accent2>
        <a:srgbClr val="0095FF"/>
      </a:accent2>
      <a:accent3>
        <a:srgbClr val="0DBDBA"/>
      </a:accent3>
      <a:accent4>
        <a:srgbClr val="67BB6E"/>
      </a:accent4>
      <a:accent5>
        <a:srgbClr val="9D73F7"/>
      </a:accent5>
      <a:accent6>
        <a:srgbClr val="D95776"/>
      </a:accent6>
      <a:hlink>
        <a:srgbClr val="0095FF"/>
      </a:hlink>
      <a:folHlink>
        <a:srgbClr val="A1AAB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>
            <a:lumMod val="95000"/>
          </a:schemeClr>
        </a:solidFill>
        <a:ln w="2857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29" tIns="45715" rIns="91429" bIns="45715" numCol="1" rtlCol="0" anchor="ctr" anchorCtr="0" compatLnSpc="1">
        <a:prstTxWarp prst="textNoShape">
          <a:avLst/>
        </a:prstTxWarp>
        <a:noAutofit/>
      </a:bodyPr>
      <a:lstStyle>
        <a:defPPr algn="ctr" fontAlgn="base">
          <a:lnSpc>
            <a:spcPct val="90000"/>
          </a:lnSpc>
          <a:spcAft>
            <a:spcPct val="0"/>
          </a:spcAft>
          <a:buClr>
            <a:schemeClr val="accent2"/>
          </a:buClr>
          <a:buSzPct val="90000"/>
          <a:defRPr b="1" dirty="0">
            <a:solidFill>
              <a:schemeClr val="accent1"/>
            </a:solidFill>
            <a:latin typeface="+mj-lt"/>
          </a:defRPr>
        </a:defPPr>
      </a:lstStyle>
    </a:spDef>
    <a:lnDef>
      <a:spPr bwMode="gray">
        <a:noFill/>
        <a:ln w="12700" cap="rnd">
          <a:solidFill>
            <a:schemeClr val="bg1">
              <a:lumMod val="75000"/>
            </a:schemeClr>
          </a:solidFill>
          <a:prstDash val="solid"/>
          <a:round/>
          <a:headEnd/>
          <a:tailEnd/>
        </a:ln>
        <a:effectLst/>
      </a:spPr>
      <a:bodyPr/>
      <a:lstStyle/>
    </a:lnDef>
    <a:txDef>
      <a:spPr bwMode="gray"/>
      <a:bodyPr wrap="square" lIns="45720" tIns="45720" rIns="45720" bIns="45720" rtlCol="0">
        <a:noAutofit/>
      </a:bodyPr>
      <a:lstStyle>
        <a:defPPr marL="171450" indent="-171450" algn="l">
          <a:lnSpc>
            <a:spcPct val="90000"/>
          </a:lnSpc>
          <a:spcBef>
            <a:spcPts val="1000"/>
          </a:spcBef>
          <a:buFont typeface="Arial" panose="020B0604020202020204" pitchFamily="34" charset="0"/>
          <a:buChar char="•"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113901_Pfizwer PowerPoint Template_Logo_Confidential_16x9_011421_1230am.pptx" id="{E16796BA-4DED-40F6-9D93-A6103AA552F4}" vid="{4EBAB7F6-64B5-416D-A518-BA6D9B2F23F8}"/>
    </a:ext>
  </a:extLst>
</a:theme>
</file>

<file path=ppt/theme/theme2.xml><?xml version="1.0" encoding="utf-8"?>
<a:theme xmlns:a="http://schemas.openxmlformats.org/drawingml/2006/main" name="Office Theme">
  <a:themeElements>
    <a:clrScheme name="PFE New Brand 2021">
      <a:dk1>
        <a:srgbClr val="000000"/>
      </a:dk1>
      <a:lt1>
        <a:srgbClr val="FFFFFF"/>
      </a:lt1>
      <a:dk2>
        <a:srgbClr val="F49C34"/>
      </a:dk2>
      <a:lt2>
        <a:srgbClr val="F8DF5A"/>
      </a:lt2>
      <a:accent1>
        <a:srgbClr val="0000C9"/>
      </a:accent1>
      <a:accent2>
        <a:srgbClr val="0095FF"/>
      </a:accent2>
      <a:accent3>
        <a:srgbClr val="0DBDBA"/>
      </a:accent3>
      <a:accent4>
        <a:srgbClr val="67BB6E"/>
      </a:accent4>
      <a:accent5>
        <a:srgbClr val="9D73F7"/>
      </a:accent5>
      <a:accent6>
        <a:srgbClr val="D95776"/>
      </a:accent6>
      <a:hlink>
        <a:srgbClr val="0095FF"/>
      </a:hlink>
      <a:folHlink>
        <a:srgbClr val="A1AAB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FE New Brand 2021">
      <a:dk1>
        <a:srgbClr val="000000"/>
      </a:dk1>
      <a:lt1>
        <a:srgbClr val="FFFFFF"/>
      </a:lt1>
      <a:dk2>
        <a:srgbClr val="F49C34"/>
      </a:dk2>
      <a:lt2>
        <a:srgbClr val="F8DF5A"/>
      </a:lt2>
      <a:accent1>
        <a:srgbClr val="0000C9"/>
      </a:accent1>
      <a:accent2>
        <a:srgbClr val="0095FF"/>
      </a:accent2>
      <a:accent3>
        <a:srgbClr val="0DBDBA"/>
      </a:accent3>
      <a:accent4>
        <a:srgbClr val="67BB6E"/>
      </a:accent4>
      <a:accent5>
        <a:srgbClr val="9D73F7"/>
      </a:accent5>
      <a:accent6>
        <a:srgbClr val="D95776"/>
      </a:accent6>
      <a:hlink>
        <a:srgbClr val="0095FF"/>
      </a:hlink>
      <a:folHlink>
        <a:srgbClr val="A1AAB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99704C394FDD47A3E76ED9B52E3637" ma:contentTypeVersion="8" ma:contentTypeDescription="Create a new document." ma:contentTypeScope="" ma:versionID="754735470eff5b55438c85fac304d388">
  <xsd:schema xmlns:xsd="http://www.w3.org/2001/XMLSchema" xmlns:xs="http://www.w3.org/2001/XMLSchema" xmlns:p="http://schemas.microsoft.com/office/2006/metadata/properties" xmlns:ns2="001c25a4-b078-44f2-91b2-1ad15b0ab387" targetNamespace="http://schemas.microsoft.com/office/2006/metadata/properties" ma:root="true" ma:fieldsID="5c1850afe835cf45aa34af33d674fdfd" ns2:_="">
    <xsd:import namespace="001c25a4-b078-44f2-91b2-1ad15b0ab3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1c25a4-b078-44f2-91b2-1ad15b0ab3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CDA5B2-3E0B-4865-A8DC-BEC99D333873}">
  <ds:schemaRefs>
    <ds:schemaRef ds:uri="47aee18c-b802-48c3-aff2-80f9eaaa75ce"/>
    <ds:schemaRef ds:uri="6ea18ae5-10e1-455d-92cb-43f0f4bf5e0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EBA250F-7F86-44A2-904D-E3E36DE13D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4280EE-CF4E-4132-BA63-03F91766E266}"/>
</file>

<file path=docProps/app.xml><?xml version="1.0" encoding="utf-8"?>
<Properties xmlns="http://schemas.openxmlformats.org/officeDocument/2006/extended-properties" xmlns:vt="http://schemas.openxmlformats.org/officeDocument/2006/docPropsVTypes">
  <Template>P113901_Pfizwer PowerPoint Template_Logo_Confidential_16x9_011421_1230am</Template>
  <TotalTime>5141</TotalTime>
  <Words>428</Words>
  <Application>Microsoft Office PowerPoint</Application>
  <PresentationFormat>Custom</PresentationFormat>
  <Paragraphs>48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Narrow</vt:lpstr>
      <vt:lpstr>Noto Sans Med</vt:lpstr>
      <vt:lpstr>Office Theme</vt:lpstr>
      <vt:lpstr>Guide for IVE request submission   BEP RNA-IVE team</vt:lpstr>
      <vt:lpstr>IVE can be requested in 2 ways (the eTLs should submit the request)</vt:lpstr>
      <vt:lpstr>By entering PPB number in Genedata</vt:lpstr>
      <vt:lpstr>Diana Addition – can be simpler to navigate through Compendia – Production – Purifications Batches </vt:lpstr>
      <vt:lpstr>By clicking the link in BEP or HTEP mRNA Prod page </vt:lpstr>
      <vt:lpstr>PowerPoint Presentation</vt:lpstr>
      <vt:lpstr>By clicking the link in FRS production page</vt:lpstr>
      <vt:lpstr>PowerPoint Presentation</vt:lpstr>
      <vt:lpstr>Track your request</vt:lpstr>
      <vt:lpstr>Confirmation of your request</vt:lpstr>
      <vt:lpstr>Thank You</vt:lpstr>
    </vt:vector>
  </TitlesOfParts>
  <Company>OCS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R2_3 Cationic Lipid Stability Test  (semi-automated sample preparation)</dc:title>
  <dc:subject>v365</dc:subject>
  <dc:creator>OCS</dc:creator>
  <dc:description>P113901_Pfizer PowerPoint Template _Logo_Confidential_16x9</dc:description>
  <cp:lastModifiedBy>Sapashnik, Diana</cp:lastModifiedBy>
  <cp:revision>9</cp:revision>
  <cp:lastPrinted>2017-11-29T15:35:51Z</cp:lastPrinted>
  <dcterms:created xsi:type="dcterms:W3CDTF">2021-01-14T05:34:07Z</dcterms:created>
  <dcterms:modified xsi:type="dcterms:W3CDTF">2024-04-18T21:17:31Z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BD1316AA-ADAB-409D-BAE3-6BC0F6AF696D</vt:lpwstr>
  </property>
  <property fmtid="{D5CDD505-2E9C-101B-9397-08002B2CF9AE}" pid="3" name="ArticulatePath">
    <vt:lpwstr>Template-Template_v2007-10_2Dcharts_FLAT BOX_111213_445pm</vt:lpwstr>
  </property>
  <property fmtid="{D5CDD505-2E9C-101B-9397-08002B2CF9AE}" pid="4" name="ContentTypeId">
    <vt:lpwstr>0x0101002C99704C394FDD47A3E76ED9B52E3637</vt:lpwstr>
  </property>
  <property fmtid="{D5CDD505-2E9C-101B-9397-08002B2CF9AE}" pid="5" name="MediaServiceImageTags">
    <vt:lpwstr/>
  </property>
  <property fmtid="{D5CDD505-2E9C-101B-9397-08002B2CF9AE}" pid="6" name="MSIP_Label_4791b42f-c435-42ca-9531-75a3f42aae3d_Enabled">
    <vt:lpwstr>true</vt:lpwstr>
  </property>
  <property fmtid="{D5CDD505-2E9C-101B-9397-08002B2CF9AE}" pid="7" name="MSIP_Label_4791b42f-c435-42ca-9531-75a3f42aae3d_SetDate">
    <vt:lpwstr>2022-11-29T20:29:45Z</vt:lpwstr>
  </property>
  <property fmtid="{D5CDD505-2E9C-101B-9397-08002B2CF9AE}" pid="8" name="MSIP_Label_4791b42f-c435-42ca-9531-75a3f42aae3d_Method">
    <vt:lpwstr>Privileged</vt:lpwstr>
  </property>
  <property fmtid="{D5CDD505-2E9C-101B-9397-08002B2CF9AE}" pid="9" name="MSIP_Label_4791b42f-c435-42ca-9531-75a3f42aae3d_Name">
    <vt:lpwstr>4791b42f-c435-42ca-9531-75a3f42aae3d</vt:lpwstr>
  </property>
  <property fmtid="{D5CDD505-2E9C-101B-9397-08002B2CF9AE}" pid="10" name="MSIP_Label_4791b42f-c435-42ca-9531-75a3f42aae3d_SiteId">
    <vt:lpwstr>7a916015-20ae-4ad1-9170-eefd915e9272</vt:lpwstr>
  </property>
  <property fmtid="{D5CDD505-2E9C-101B-9397-08002B2CF9AE}" pid="11" name="MSIP_Label_4791b42f-c435-42ca-9531-75a3f42aae3d_ActionId">
    <vt:lpwstr>f1356c42-2121-4f27-8a64-8257b12657aa</vt:lpwstr>
  </property>
  <property fmtid="{D5CDD505-2E9C-101B-9397-08002B2CF9AE}" pid="12" name="MSIP_Label_4791b42f-c435-42ca-9531-75a3f42aae3d_ContentBits">
    <vt:lpwstr>0</vt:lpwstr>
  </property>
  <property fmtid="{D5CDD505-2E9C-101B-9397-08002B2CF9AE}" pid="13" name="ComplianceAssetId">
    <vt:lpwstr/>
  </property>
  <property fmtid="{D5CDD505-2E9C-101B-9397-08002B2CF9AE}" pid="14" name="_ExtendedDescription">
    <vt:lpwstr/>
  </property>
  <property fmtid="{D5CDD505-2E9C-101B-9397-08002B2CF9AE}" pid="15" name="TriggerFlowInfo">
    <vt:lpwstr/>
  </property>
</Properties>
</file>