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1.xml" ContentType="application/vnd.openxmlformats-officedocument.presentationml.tags+xml"/>
  <Override PartName="/ppt/tags/tag10.xml" ContentType="application/vnd.openxmlformats-officedocument.presentationml.tags+xml"/>
  <Override PartName="/ppt/tags/tag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13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5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314" r:id="rId3"/>
    <p:sldId id="29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0AA"/>
    <a:srgbClr val="BAD0AE"/>
    <a:srgbClr val="5C8194"/>
    <a:srgbClr val="1259B8"/>
    <a:srgbClr val="9FC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5DBD0-D450-4730-9BF0-BD3D2EC1466A}" v="29" dt="2023-09-07T14:44:17.298"/>
    <p1510:client id="{1F940479-9761-4DE8-8307-65099030504A}" v="3" dt="2023-09-08T14:10:50.628"/>
    <p1510:client id="{4835A521-0C9D-BE41-BB3E-0F6B57D9DB04}" v="2771" dt="2023-09-08T02:17:30.905"/>
    <p1510:client id="{5C70492B-E8C7-4B13-A335-54103B884285}" v="174" dt="2023-09-08T20:31:00.402"/>
    <p1510:client id="{64EA7F88-DAA8-4A3A-8B9F-AA07B7DC54E8}" v="134" dt="2023-09-11T15:12:19.673"/>
    <p1510:client id="{6F553485-6130-428E-A1D7-8671C41ED008}" v="6" dt="2023-09-12T13:15:06.574"/>
    <p1510:client id="{72F1CEDA-FF08-4EF9-9002-EFFF78BD1194}" v="6" dt="2023-09-14T03:15:39.461"/>
    <p1510:client id="{9CFEF596-F624-4738-A373-9624CD339574}" v="2" dt="2023-09-11T14:08:43.895"/>
    <p1510:client id="{9E2A687C-0A40-4898-9B69-C4CEA97306D4}" v="40" dt="2023-09-13T01:22:32.221"/>
    <p1510:client id="{B1FD21A2-11E6-40BB-B6A4-7F912821F651}" v="16" dt="2023-09-08T19:11:52.026"/>
    <p1510:client id="{ED9543AC-FFCF-423C-906E-D5E04565B322}" v="20" dt="2023-09-11T14:40:13.8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1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EFE39-81B8-4885-828D-3FEAF4B5392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D3A84-E8EB-4ED7-86FC-B09E7795A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6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 bwMode="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832344CB-3534-45AD-AFD7-41E2E68206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4831870" y="-10346"/>
            <a:ext cx="7360131" cy="6735001"/>
          </a:xfrm>
          <a:prstGeom prst="rect">
            <a:avLst/>
          </a:prstGeom>
        </p:spPr>
      </p:pic>
      <p:sp>
        <p:nvSpPr>
          <p:cNvPr id="49" name="Title 1"/>
          <p:cNvSpPr>
            <a:spLocks noGrp="1"/>
          </p:cNvSpPr>
          <p:nvPr>
            <p:ph type="ctrTitle"/>
          </p:nvPr>
        </p:nvSpPr>
        <p:spPr bwMode="gray">
          <a:xfrm>
            <a:off x="448173" y="923544"/>
            <a:ext cx="4234775" cy="1901952"/>
          </a:xfrm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en-US" sz="34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gray">
          <a:xfrm>
            <a:off x="448173" y="3849624"/>
            <a:ext cx="4234775" cy="905256"/>
          </a:xfrm>
        </p:spPr>
        <p:txBody>
          <a:bodyPr lIns="0" tIns="0" rIns="0" bIns="0" anchor="b" anchorCtr="0"/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00050" indent="0">
              <a:buNone/>
              <a:defRPr/>
            </a:lvl2pPr>
            <a:lvl3pPr marL="742950" indent="0">
              <a:buNone/>
              <a:defRPr/>
            </a:lvl3pPr>
            <a:lvl4pPr marL="1095375" indent="0">
              <a:buNone/>
              <a:defRPr/>
            </a:lvl4pPr>
            <a:lvl5pPr marL="137001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 bwMode="gray">
          <a:xfrm>
            <a:off x="448173" y="4974336"/>
            <a:ext cx="4234775" cy="438150"/>
          </a:xfrm>
        </p:spPr>
        <p:txBody>
          <a:bodyPr lIns="0" tIns="0" rIns="0" bIns="0" anchor="t" anchorCtr="0"/>
          <a:lstStyle>
            <a:lvl1pPr marL="0" indent="0">
              <a:spcBef>
                <a:spcPts val="30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FF36B01-A49B-4A9E-B276-D60D83410796}"/>
              </a:ext>
            </a:extLst>
          </p:cNvPr>
          <p:cNvGrpSpPr/>
          <p:nvPr/>
        </p:nvGrpSpPr>
        <p:grpSpPr bwMode="gray">
          <a:xfrm>
            <a:off x="446915" y="591197"/>
            <a:ext cx="587784" cy="45600"/>
            <a:chOff x="616542" y="591197"/>
            <a:chExt cx="587631" cy="45600"/>
          </a:xfrm>
        </p:grpSpPr>
        <p:sp>
          <p:nvSpPr>
            <p:cNvPr id="52" name="Google Shape;17;p2">
              <a:extLst>
                <a:ext uri="{FF2B5EF4-FFF2-40B4-BE49-F238E27FC236}">
                  <a16:creationId xmlns:a16="http://schemas.microsoft.com/office/drawing/2014/main" id="{5D3302A1-E9DC-4838-989A-68413E86B02A}"/>
                </a:ext>
              </a:extLst>
            </p:cNvPr>
            <p:cNvSpPr/>
            <p:nvPr userDrawn="1"/>
          </p:nvSpPr>
          <p:spPr bwMode="gray">
            <a:xfrm>
              <a:off x="616542" y="591197"/>
              <a:ext cx="293923" cy="456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/>
            </a:p>
          </p:txBody>
        </p:sp>
        <p:sp>
          <p:nvSpPr>
            <p:cNvPr id="53" name="Google Shape;18;p2">
              <a:extLst>
                <a:ext uri="{FF2B5EF4-FFF2-40B4-BE49-F238E27FC236}">
                  <a16:creationId xmlns:a16="http://schemas.microsoft.com/office/drawing/2014/main" id="{B5D84995-F3EE-4DC3-A8E3-F8254A23326B}"/>
                </a:ext>
              </a:extLst>
            </p:cNvPr>
            <p:cNvSpPr/>
            <p:nvPr userDrawn="1"/>
          </p:nvSpPr>
          <p:spPr bwMode="gray">
            <a:xfrm>
              <a:off x="910250" y="591197"/>
              <a:ext cx="293923" cy="456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/>
            </a:p>
          </p:txBody>
        </p:sp>
      </p:grpSp>
      <p:sp>
        <p:nvSpPr>
          <p:cNvPr id="54" name="Google Shape;49;p7">
            <a:extLst>
              <a:ext uri="{FF2B5EF4-FFF2-40B4-BE49-F238E27FC236}">
                <a16:creationId xmlns:a16="http://schemas.microsoft.com/office/drawing/2014/main" id="{4771DC95-2DA9-4515-8FEA-2DE1AA50D2C7}"/>
              </a:ext>
            </a:extLst>
          </p:cNvPr>
          <p:cNvSpPr/>
          <p:nvPr/>
        </p:nvSpPr>
        <p:spPr bwMode="gray">
          <a:xfrm>
            <a:off x="1" y="6216149"/>
            <a:ext cx="12192000" cy="6417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7"/>
          </a:p>
        </p:txBody>
      </p:sp>
      <p:sp>
        <p:nvSpPr>
          <p:cNvPr id="55" name="Slide Number Placeholder 5">
            <a:extLst>
              <a:ext uri="{FF2B5EF4-FFF2-40B4-BE49-F238E27FC236}">
                <a16:creationId xmlns:a16="http://schemas.microsoft.com/office/drawing/2014/main" id="{F466006E-96B1-4AD4-A9B9-84F544D50C40}"/>
              </a:ext>
            </a:extLst>
          </p:cNvPr>
          <p:cNvSpPr txBox="1">
            <a:spLocks/>
          </p:cNvSpPr>
          <p:nvPr/>
        </p:nvSpPr>
        <p:spPr bwMode="gray">
          <a:xfrm>
            <a:off x="11466324" y="6303596"/>
            <a:ext cx="276370" cy="335382"/>
          </a:xfrm>
          <a:prstGeom prst="rect">
            <a:avLst/>
          </a:prstGeom>
        </p:spPr>
        <p:txBody>
          <a:bodyPr wrap="square" lIns="0" tIns="0" rIns="0" bIns="0" anchor="b" anchorCtr="0"/>
          <a:lstStyle>
            <a:defPPr>
              <a:defRPr lang="en-US"/>
            </a:defPPr>
            <a:lvl1pPr marL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9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C0926A-889A-463A-A5EA-682F15689EEF}" type="slidenum">
              <a:rPr lang="en-US" sz="800" smtClean="0">
                <a:solidFill>
                  <a:srgbClr val="A1AAB1"/>
                </a:solidFill>
                <a:latin typeface="+mn-lt"/>
              </a:rPr>
              <a:pPr/>
              <a:t>‹#›</a:t>
            </a:fld>
            <a:endParaRPr lang="en-US" sz="800">
              <a:solidFill>
                <a:srgbClr val="A1AAB1"/>
              </a:solidFill>
              <a:latin typeface="+mn-lt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5C009A2-5ABD-422C-9ADC-3359652A4F7C}"/>
              </a:ext>
            </a:extLst>
          </p:cNvPr>
          <p:cNvSpPr txBox="1">
            <a:spLocks/>
          </p:cNvSpPr>
          <p:nvPr/>
        </p:nvSpPr>
        <p:spPr bwMode="gray">
          <a:xfrm>
            <a:off x="9511082" y="6303596"/>
            <a:ext cx="2292920" cy="33538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lang="en-US" sz="1200" kern="1200">
                <a:solidFill>
                  <a:srgbClr val="00004E"/>
                </a:solidFill>
                <a:latin typeface="+mn-lt"/>
                <a:ea typeface="+mn-ea"/>
                <a:cs typeface="+mn-cs"/>
              </a:defRPr>
            </a:lvl1pPr>
            <a:lvl2pPr marL="457200" indent="-1698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7145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9025" indent="-114300" algn="l" defTabSz="914400" rtl="0" eaLnBrk="1" latinLnBrk="0" hangingPunct="1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800" b="0">
                <a:solidFill>
                  <a:schemeClr val="bg1">
                    <a:lumMod val="65000"/>
                  </a:schemeClr>
                </a:solidFill>
              </a:rPr>
              <a:t>Breakthroughs that change patients’ lives</a:t>
            </a:r>
          </a:p>
        </p:txBody>
      </p:sp>
      <p:pic>
        <p:nvPicPr>
          <p:cNvPr id="15" name="Google Shape;53;p7">
            <a:extLst>
              <a:ext uri="{FF2B5EF4-FFF2-40B4-BE49-F238E27FC236}">
                <a16:creationId xmlns:a16="http://schemas.microsoft.com/office/drawing/2014/main" id="{63B5640B-3052-4B35-A1E4-8BCE4445A0E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" b="787"/>
          <a:stretch/>
        </p:blipFill>
        <p:spPr bwMode="gray">
          <a:xfrm>
            <a:off x="319499" y="6346663"/>
            <a:ext cx="914638" cy="37181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7B8AF8B-27D1-42BE-885F-E789FE22774B}"/>
              </a:ext>
            </a:extLst>
          </p:cNvPr>
          <p:cNvSpPr txBox="1">
            <a:spLocks/>
          </p:cNvSpPr>
          <p:nvPr/>
        </p:nvSpPr>
        <p:spPr bwMode="gray">
          <a:xfrm>
            <a:off x="1601251" y="6303596"/>
            <a:ext cx="4143311" cy="33538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lang="en-US" sz="1200" kern="1200">
                <a:solidFill>
                  <a:srgbClr val="00004E"/>
                </a:solidFill>
                <a:latin typeface="+mn-lt"/>
                <a:ea typeface="+mn-ea"/>
                <a:cs typeface="+mn-cs"/>
              </a:defRPr>
            </a:lvl1pPr>
            <a:lvl2pPr marL="457200" indent="-1698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7145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9025" indent="-114300" algn="l" defTabSz="914400" rtl="0" eaLnBrk="1" latinLnBrk="0" hangingPunct="1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800" b="1">
                <a:solidFill>
                  <a:srgbClr val="0000C9"/>
                </a:solidFill>
              </a:rPr>
              <a:t>BioMedicine Design</a:t>
            </a:r>
            <a:endParaRPr lang="en-US" sz="800" b="0">
              <a:solidFill>
                <a:srgbClr val="0000C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77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eft One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173" y="2368296"/>
            <a:ext cx="5487829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8172" y="5806440"/>
            <a:ext cx="11295782" cy="347472"/>
          </a:xfrm>
        </p:spPr>
        <p:txBody>
          <a:bodyPr lIns="0" tIns="0" rIns="0" bIns="0" anchor="b"/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itchFamily="34" charset="0"/>
              <a:buNone/>
              <a:tabLst>
                <a:tab pos="174625" algn="r"/>
                <a:tab pos="228600" algn="l"/>
              </a:tabLst>
              <a:defRPr lang="en-US" sz="800" kern="1200" dirty="0">
                <a:solidFill>
                  <a:srgbClr val="A1AAB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8172" y="1307593"/>
            <a:ext cx="11295782" cy="39694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BC15F-9414-4FEE-B69B-9BD23E3FE3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448172" y="1801368"/>
            <a:ext cx="5487829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67B850-9BA5-436D-90B5-3B94C065572F}"/>
              </a:ext>
            </a:extLst>
          </p:cNvPr>
          <p:cNvSpPr>
            <a:spLocks noGrp="1"/>
          </p:cNvSpPr>
          <p:nvPr>
            <p:ph idx="18"/>
          </p:nvPr>
        </p:nvSpPr>
        <p:spPr bwMode="gray">
          <a:xfrm>
            <a:off x="6264588" y="2368296"/>
            <a:ext cx="5487829" cy="3383280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30AED57-71AA-40F0-8FED-14CBC67B52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6264588" y="1801368"/>
            <a:ext cx="5487829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264FB57-BAFB-4669-B9D9-AAA93D307B4A}"/>
              </a:ext>
            </a:extLst>
          </p:cNvPr>
          <p:cNvSpPr>
            <a:spLocks noGrp="1"/>
          </p:cNvSpPr>
          <p:nvPr>
            <p:ph idx="20"/>
          </p:nvPr>
        </p:nvSpPr>
        <p:spPr bwMode="gray">
          <a:xfrm>
            <a:off x="448173" y="4471416"/>
            <a:ext cx="5487829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80B37F4-BA1F-4599-9BF4-169E2382E79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>
          <a:xfrm>
            <a:off x="448172" y="3913632"/>
            <a:ext cx="5487829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947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173" y="2368296"/>
            <a:ext cx="5487829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8172" y="5806440"/>
            <a:ext cx="11295782" cy="347472"/>
          </a:xfrm>
        </p:spPr>
        <p:txBody>
          <a:bodyPr lIns="0" tIns="0" rIns="0" bIns="0" anchor="b"/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itchFamily="34" charset="0"/>
              <a:buNone/>
              <a:tabLst>
                <a:tab pos="174625" algn="r"/>
                <a:tab pos="228600" algn="l"/>
              </a:tabLst>
              <a:defRPr lang="en-US" sz="800" kern="1200" dirty="0">
                <a:solidFill>
                  <a:srgbClr val="A1AAB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8172" y="1307593"/>
            <a:ext cx="11295782" cy="39694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BC15F-9414-4FEE-B69B-9BD23E3FE3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448172" y="1801368"/>
            <a:ext cx="5487829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67B850-9BA5-436D-90B5-3B94C065572F}"/>
              </a:ext>
            </a:extLst>
          </p:cNvPr>
          <p:cNvSpPr>
            <a:spLocks noGrp="1"/>
          </p:cNvSpPr>
          <p:nvPr>
            <p:ph idx="18"/>
          </p:nvPr>
        </p:nvSpPr>
        <p:spPr bwMode="gray">
          <a:xfrm>
            <a:off x="6264588" y="2368296"/>
            <a:ext cx="5487829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30AED57-71AA-40F0-8FED-14CBC67B52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6264588" y="1801368"/>
            <a:ext cx="5487829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A8F3BDE-5536-412E-9331-650A7E2E8AB3}"/>
              </a:ext>
            </a:extLst>
          </p:cNvPr>
          <p:cNvSpPr>
            <a:spLocks noGrp="1"/>
          </p:cNvSpPr>
          <p:nvPr>
            <p:ph idx="20"/>
          </p:nvPr>
        </p:nvSpPr>
        <p:spPr bwMode="gray">
          <a:xfrm>
            <a:off x="448173" y="4471416"/>
            <a:ext cx="5487829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6466D6BA-4968-4105-B0D7-E7BD687A80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>
          <a:xfrm>
            <a:off x="448172" y="3914022"/>
            <a:ext cx="5487829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70E3D72-4322-4600-80EE-32F1EA906711}"/>
              </a:ext>
            </a:extLst>
          </p:cNvPr>
          <p:cNvSpPr>
            <a:spLocks noGrp="1"/>
          </p:cNvSpPr>
          <p:nvPr>
            <p:ph idx="22"/>
          </p:nvPr>
        </p:nvSpPr>
        <p:spPr bwMode="gray">
          <a:xfrm>
            <a:off x="6264588" y="4471416"/>
            <a:ext cx="5487829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CFA8F5A1-9096-48CF-8981-DA7C92908D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6264588" y="3914022"/>
            <a:ext cx="5487829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2967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172" y="1801368"/>
            <a:ext cx="11295782" cy="3950208"/>
          </a:xfrm>
        </p:spPr>
        <p:txBody>
          <a:bodyPr lIns="0" rIns="0"/>
          <a:lstStyle>
            <a:lvl1pPr marL="0" indent="0">
              <a:lnSpc>
                <a:spcPct val="110000"/>
              </a:lnSpc>
              <a:buNone/>
              <a:defRPr sz="3600"/>
            </a:lvl1pPr>
            <a:lvl2pPr marL="461963" indent="-233363">
              <a:defRPr sz="3200"/>
            </a:lvl2pPr>
            <a:lvl3pPr marL="738188" indent="-225425">
              <a:defRPr sz="2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4426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old Statement Blue">
    <p:bg>
      <p:bgPr>
        <a:solidFill>
          <a:srgbClr val="0000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48172" y="1801368"/>
            <a:ext cx="11295782" cy="3950208"/>
          </a:xfrm>
        </p:spPr>
        <p:txBody>
          <a:bodyPr lIns="0" rIns="0"/>
          <a:lstStyle>
            <a:lvl1pPr marL="0" indent="0">
              <a:lnSpc>
                <a:spcPct val="110000"/>
              </a:lnSpc>
              <a:buNone/>
              <a:defRPr sz="3600">
                <a:solidFill>
                  <a:schemeClr val="bg1"/>
                </a:solidFill>
              </a:defRPr>
            </a:lvl1pPr>
            <a:lvl2pPr marL="461963" indent="-233363">
              <a:defRPr sz="3200">
                <a:solidFill>
                  <a:schemeClr val="bg1"/>
                </a:solidFill>
              </a:defRPr>
            </a:lvl2pPr>
            <a:lvl3pPr marL="738188" indent="-225425">
              <a:defRPr sz="2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Google Shape;311;p30">
            <a:extLst>
              <a:ext uri="{FF2B5EF4-FFF2-40B4-BE49-F238E27FC236}">
                <a16:creationId xmlns:a16="http://schemas.microsoft.com/office/drawing/2014/main" id="{90C4AA53-0CE6-42BF-A73D-4ABB5CCDDA5E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" b="1866"/>
          <a:stretch/>
        </p:blipFill>
        <p:spPr bwMode="invGray">
          <a:xfrm>
            <a:off x="446914" y="6346663"/>
            <a:ext cx="914638" cy="3718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4F9877C-A82F-4B6B-BD9C-066CF647CE7A}"/>
              </a:ext>
            </a:extLst>
          </p:cNvPr>
          <p:cNvGrpSpPr/>
          <p:nvPr/>
        </p:nvGrpSpPr>
        <p:grpSpPr bwMode="black">
          <a:xfrm>
            <a:off x="446915" y="326296"/>
            <a:ext cx="587784" cy="45600"/>
            <a:chOff x="616542" y="591197"/>
            <a:chExt cx="587631" cy="45600"/>
          </a:xfrm>
          <a:solidFill>
            <a:schemeClr val="bg1"/>
          </a:solidFill>
        </p:grpSpPr>
        <p:sp>
          <p:nvSpPr>
            <p:cNvPr id="6" name="Google Shape;17;p2">
              <a:extLst>
                <a:ext uri="{FF2B5EF4-FFF2-40B4-BE49-F238E27FC236}">
                  <a16:creationId xmlns:a16="http://schemas.microsoft.com/office/drawing/2014/main" id="{E37A9FAD-22CF-483D-BFEE-A660FD0A10AC}"/>
                </a:ext>
              </a:extLst>
            </p:cNvPr>
            <p:cNvSpPr/>
            <p:nvPr userDrawn="1"/>
          </p:nvSpPr>
          <p:spPr bwMode="black">
            <a:xfrm>
              <a:off x="616542" y="591197"/>
              <a:ext cx="293923" cy="45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/>
            </a:p>
          </p:txBody>
        </p:sp>
        <p:sp>
          <p:nvSpPr>
            <p:cNvPr id="7" name="Google Shape;18;p2">
              <a:extLst>
                <a:ext uri="{FF2B5EF4-FFF2-40B4-BE49-F238E27FC236}">
                  <a16:creationId xmlns:a16="http://schemas.microsoft.com/office/drawing/2014/main" id="{03F89CAE-CCC7-471C-BADA-2585024AD7C1}"/>
                </a:ext>
              </a:extLst>
            </p:cNvPr>
            <p:cNvSpPr/>
            <p:nvPr userDrawn="1"/>
          </p:nvSpPr>
          <p:spPr bwMode="black">
            <a:xfrm>
              <a:off x="910250" y="591197"/>
              <a:ext cx="293923" cy="45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/>
            </a:p>
          </p:txBody>
        </p:sp>
      </p:grp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904B2BB-C8F1-419C-B295-DA30917AB874}"/>
              </a:ext>
            </a:extLst>
          </p:cNvPr>
          <p:cNvSpPr txBox="1">
            <a:spLocks/>
          </p:cNvSpPr>
          <p:nvPr/>
        </p:nvSpPr>
        <p:spPr bwMode="auto">
          <a:xfrm>
            <a:off x="11466324" y="6303596"/>
            <a:ext cx="276370" cy="335382"/>
          </a:xfrm>
          <a:prstGeom prst="rect">
            <a:avLst/>
          </a:prstGeom>
        </p:spPr>
        <p:txBody>
          <a:bodyPr wrap="square" lIns="0" tIns="0" rIns="0" bIns="0" anchor="b" anchorCtr="0"/>
          <a:lstStyle>
            <a:defPPr>
              <a:defRPr lang="en-US"/>
            </a:defPPr>
            <a:lvl1pPr marL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9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C0926A-889A-463A-A5EA-682F15689EEF}" type="slidenum">
              <a:rPr lang="en-US" sz="8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49DF3-9C56-4D4C-893B-551E46E16593}"/>
              </a:ext>
            </a:extLst>
          </p:cNvPr>
          <p:cNvSpPr txBox="1"/>
          <p:nvPr/>
        </p:nvSpPr>
        <p:spPr bwMode="gray">
          <a:xfrm>
            <a:off x="1591227" y="6483987"/>
            <a:ext cx="914638" cy="231382"/>
          </a:xfrm>
          <a:prstGeom prst="rect">
            <a:avLst/>
          </a:prstGeom>
        </p:spPr>
        <p:txBody>
          <a:bodyPr wrap="none" lIns="45720" tIns="45720" rIns="45720" bIns="45720" rtlCol="0">
            <a:no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800" b="1">
                <a:solidFill>
                  <a:schemeClr val="bg1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BioMedicine Design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78F0182-F4A4-42F9-BF8D-63DDAF540976}"/>
              </a:ext>
            </a:extLst>
          </p:cNvPr>
          <p:cNvSpPr txBox="1">
            <a:spLocks/>
          </p:cNvSpPr>
          <p:nvPr/>
        </p:nvSpPr>
        <p:spPr bwMode="gray">
          <a:xfrm>
            <a:off x="9403416" y="6303596"/>
            <a:ext cx="2292920" cy="33538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lang="en-US" sz="1200" kern="1200">
                <a:solidFill>
                  <a:srgbClr val="00004E"/>
                </a:solidFill>
                <a:latin typeface="+mn-lt"/>
                <a:ea typeface="+mn-ea"/>
                <a:cs typeface="+mn-cs"/>
              </a:defRPr>
            </a:lvl1pPr>
            <a:lvl2pPr marL="457200" indent="-1698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7145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9025" indent="-114300" algn="l" defTabSz="914400" rtl="0" eaLnBrk="1" latinLnBrk="0" hangingPunct="1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800" b="0">
                <a:solidFill>
                  <a:schemeClr val="bg1"/>
                </a:solidFill>
              </a:rPr>
              <a:t>Breakthroughs that change patients’ lives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163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172" y="1801368"/>
            <a:ext cx="11295782" cy="39502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752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844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8172" y="1307593"/>
            <a:ext cx="11295782" cy="39694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8173" y="5806440"/>
            <a:ext cx="11295782" cy="347472"/>
          </a:xfrm>
        </p:spPr>
        <p:txBody>
          <a:bodyPr lIns="0" tIns="0" rIns="0" bIns="0" anchor="b"/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itchFamily="34" charset="0"/>
              <a:buNone/>
              <a:tabLst>
                <a:tab pos="174625" algn="r"/>
                <a:tab pos="228600" algn="l"/>
              </a:tabLst>
              <a:defRPr lang="en-US" sz="800" kern="1200" dirty="0">
                <a:solidFill>
                  <a:srgbClr val="A1AAB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082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Slide">
    <p:bg bwMode="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4" descr="A picture containing accessory, umbrella, sunglasses, spectacles&#10;&#10;Description automatically generated">
            <a:extLst>
              <a:ext uri="{FF2B5EF4-FFF2-40B4-BE49-F238E27FC236}">
                <a16:creationId xmlns:a16="http://schemas.microsoft.com/office/drawing/2014/main" id="{2DC16F02-BAF4-4EBA-B856-EE0B01A67E6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E0E0E0"/>
              </a:clrFrom>
              <a:clrTo>
                <a:srgbClr val="E0E0E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1" y="0"/>
            <a:ext cx="12192000" cy="685621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448173" y="4215384"/>
            <a:ext cx="4234775" cy="905256"/>
          </a:xfrm>
        </p:spPr>
        <p:txBody>
          <a:bodyPr lIns="0" tIns="0" rIns="0" bIns="0"/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00050" indent="0">
              <a:buNone/>
              <a:defRPr/>
            </a:lvl2pPr>
            <a:lvl3pPr marL="742950" indent="0">
              <a:buNone/>
              <a:defRPr/>
            </a:lvl3pPr>
            <a:lvl4pPr marL="1095375" indent="0">
              <a:buNone/>
              <a:defRPr/>
            </a:lvl4pPr>
            <a:lvl5pPr marL="137001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8173" y="2560320"/>
            <a:ext cx="4234775" cy="1508760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28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Google Shape;49;p7">
            <a:extLst>
              <a:ext uri="{FF2B5EF4-FFF2-40B4-BE49-F238E27FC236}">
                <a16:creationId xmlns:a16="http://schemas.microsoft.com/office/drawing/2014/main" id="{D01DEFE8-92EA-4D72-9911-E9444EF4C65B}"/>
              </a:ext>
            </a:extLst>
          </p:cNvPr>
          <p:cNvSpPr/>
          <p:nvPr/>
        </p:nvSpPr>
        <p:spPr bwMode="gray">
          <a:xfrm>
            <a:off x="1" y="6216149"/>
            <a:ext cx="12192000" cy="6417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7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CDF916F-8B26-4E62-8230-AE3626C83AC8}"/>
              </a:ext>
            </a:extLst>
          </p:cNvPr>
          <p:cNvSpPr txBox="1">
            <a:spLocks/>
          </p:cNvSpPr>
          <p:nvPr/>
        </p:nvSpPr>
        <p:spPr bwMode="gray">
          <a:xfrm>
            <a:off x="11466324" y="6303596"/>
            <a:ext cx="276370" cy="335382"/>
          </a:xfrm>
          <a:prstGeom prst="rect">
            <a:avLst/>
          </a:prstGeom>
        </p:spPr>
        <p:txBody>
          <a:bodyPr wrap="square" lIns="0" tIns="0" rIns="0" bIns="0" anchor="b" anchorCtr="0"/>
          <a:lstStyle>
            <a:defPPr>
              <a:defRPr lang="en-US"/>
            </a:defPPr>
            <a:lvl1pPr marL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9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C0926A-889A-463A-A5EA-682F15689EEF}" type="slidenum">
              <a:rPr lang="en-US" sz="800" smtClean="0">
                <a:solidFill>
                  <a:srgbClr val="A1AAB1"/>
                </a:solidFill>
                <a:latin typeface="+mn-lt"/>
              </a:rPr>
              <a:pPr/>
              <a:t>‹#›</a:t>
            </a:fld>
            <a:endParaRPr lang="en-US" sz="800">
              <a:solidFill>
                <a:srgbClr val="A1AAB1"/>
              </a:solidFill>
              <a:latin typeface="+mn-lt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13C7A91-F9DC-4658-B20C-2A7DBB36F4E8}"/>
              </a:ext>
            </a:extLst>
          </p:cNvPr>
          <p:cNvSpPr txBox="1">
            <a:spLocks/>
          </p:cNvSpPr>
          <p:nvPr/>
        </p:nvSpPr>
        <p:spPr bwMode="gray">
          <a:xfrm>
            <a:off x="9449721" y="6309224"/>
            <a:ext cx="2292920" cy="33538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lang="en-US" sz="1200" kern="1200">
                <a:solidFill>
                  <a:srgbClr val="00004E"/>
                </a:solidFill>
                <a:latin typeface="+mn-lt"/>
                <a:ea typeface="+mn-ea"/>
                <a:cs typeface="+mn-cs"/>
              </a:defRPr>
            </a:lvl1pPr>
            <a:lvl2pPr marL="457200" indent="-1698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7145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9025" indent="-114300" algn="l" defTabSz="914400" rtl="0" eaLnBrk="1" latinLnBrk="0" hangingPunct="1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800" b="0">
                <a:solidFill>
                  <a:schemeClr val="bg1">
                    <a:lumMod val="65000"/>
                  </a:schemeClr>
                </a:solidFill>
              </a:rPr>
              <a:t>Breakthroughs that change patients’ lives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E4C0054-C272-4239-A930-79084C1E6AB7}"/>
              </a:ext>
            </a:extLst>
          </p:cNvPr>
          <p:cNvSpPr txBox="1">
            <a:spLocks/>
          </p:cNvSpPr>
          <p:nvPr/>
        </p:nvSpPr>
        <p:spPr bwMode="gray">
          <a:xfrm>
            <a:off x="1866229" y="6300660"/>
            <a:ext cx="4143311" cy="33538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lang="en-US" sz="1200" kern="1200">
                <a:solidFill>
                  <a:srgbClr val="00004E"/>
                </a:solidFill>
                <a:latin typeface="+mn-lt"/>
                <a:ea typeface="+mn-ea"/>
                <a:cs typeface="+mn-cs"/>
              </a:defRPr>
            </a:lvl1pPr>
            <a:lvl2pPr marL="457200" indent="-1698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7145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9025" indent="-114300" algn="l" defTabSz="914400" rtl="0" eaLnBrk="1" latinLnBrk="0" hangingPunct="1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800" b="1">
                <a:solidFill>
                  <a:srgbClr val="0000C9"/>
                </a:solidFill>
              </a:rPr>
              <a:t>BioMedicine Design</a:t>
            </a:r>
          </a:p>
        </p:txBody>
      </p:sp>
      <p:pic>
        <p:nvPicPr>
          <p:cNvPr id="15" name="Google Shape;53;p7">
            <a:extLst>
              <a:ext uri="{FF2B5EF4-FFF2-40B4-BE49-F238E27FC236}">
                <a16:creationId xmlns:a16="http://schemas.microsoft.com/office/drawing/2014/main" id="{C778A473-03AB-4E3C-8B60-A66FC215CA1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" b="787"/>
          <a:stretch/>
        </p:blipFill>
        <p:spPr bwMode="gray">
          <a:xfrm>
            <a:off x="446914" y="6346663"/>
            <a:ext cx="914638" cy="371811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4120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172" y="1801368"/>
            <a:ext cx="11295782" cy="3950208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571500" indent="-169863">
              <a:defRPr/>
            </a:lvl2pPr>
            <a:lvl3pPr marL="742950" indent="-171450">
              <a:defRPr/>
            </a:lvl3pPr>
            <a:lvl4pPr marL="971550" indent="-171450">
              <a:defRPr/>
            </a:lvl4pPr>
            <a:lvl5pPr marL="1171575" indent="-14287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8173" y="5806440"/>
            <a:ext cx="11295782" cy="347472"/>
          </a:xfrm>
        </p:spPr>
        <p:txBody>
          <a:bodyPr lIns="0" tIns="0" rIns="0" bIns="0" anchor="b"/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itchFamily="34" charset="0"/>
              <a:buNone/>
              <a:tabLst>
                <a:tab pos="174625" algn="r"/>
                <a:tab pos="228600" algn="l"/>
              </a:tabLst>
              <a:defRPr lang="en-US" sz="800" kern="1200" dirty="0">
                <a:solidFill>
                  <a:srgbClr val="A1AAB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8172" y="1307593"/>
            <a:ext cx="11295782" cy="39694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963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172" y="2368296"/>
            <a:ext cx="11294524" cy="3383280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8172" y="5806440"/>
            <a:ext cx="11295782" cy="347472"/>
          </a:xfrm>
        </p:spPr>
        <p:txBody>
          <a:bodyPr lIns="0" tIns="0" rIns="0" bIns="0" anchor="b"/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itchFamily="34" charset="0"/>
              <a:buNone/>
              <a:tabLst>
                <a:tab pos="174625" algn="r"/>
                <a:tab pos="228600" algn="l"/>
              </a:tabLst>
              <a:defRPr lang="en-US" sz="800" kern="1200" dirty="0">
                <a:solidFill>
                  <a:srgbClr val="A1AAB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8172" y="1307593"/>
            <a:ext cx="11295782" cy="39694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BC15F-9414-4FEE-B69B-9BD23E3FE3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448172" y="1801368"/>
            <a:ext cx="11295782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689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173" y="2368296"/>
            <a:ext cx="5487829" cy="3383280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8172" y="5806440"/>
            <a:ext cx="11295782" cy="347472"/>
          </a:xfrm>
        </p:spPr>
        <p:txBody>
          <a:bodyPr lIns="0" tIns="0" rIns="0" bIns="0" anchor="b"/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itchFamily="34" charset="0"/>
              <a:buNone/>
              <a:tabLst>
                <a:tab pos="174625" algn="r"/>
                <a:tab pos="228600" algn="l"/>
              </a:tabLst>
              <a:defRPr lang="en-US" sz="800" kern="1200" dirty="0">
                <a:solidFill>
                  <a:srgbClr val="A1AAB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8172" y="1307593"/>
            <a:ext cx="11295782" cy="39694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BC15F-9414-4FEE-B69B-9BD23E3FE3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448172" y="1801368"/>
            <a:ext cx="5487829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67B850-9BA5-436D-90B5-3B94C065572F}"/>
              </a:ext>
            </a:extLst>
          </p:cNvPr>
          <p:cNvSpPr>
            <a:spLocks noGrp="1"/>
          </p:cNvSpPr>
          <p:nvPr>
            <p:ph idx="18"/>
          </p:nvPr>
        </p:nvSpPr>
        <p:spPr bwMode="gray">
          <a:xfrm>
            <a:off x="6264588" y="2368296"/>
            <a:ext cx="5487829" cy="3383280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30AED57-71AA-40F0-8FED-14CBC67B52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6264588" y="1801368"/>
            <a:ext cx="5487829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35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Left Two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173" y="2368296"/>
            <a:ext cx="5487829" cy="3383280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8172" y="5806440"/>
            <a:ext cx="11295782" cy="347472"/>
          </a:xfrm>
        </p:spPr>
        <p:txBody>
          <a:bodyPr lIns="0" tIns="0" rIns="0" bIns="0" anchor="b"/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itchFamily="34" charset="0"/>
              <a:buNone/>
              <a:tabLst>
                <a:tab pos="174625" algn="r"/>
                <a:tab pos="228600" algn="l"/>
              </a:tabLst>
              <a:defRPr lang="en-US" sz="800" kern="1200" dirty="0">
                <a:solidFill>
                  <a:srgbClr val="A1AAB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8172" y="1307593"/>
            <a:ext cx="11295782" cy="39694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BC15F-9414-4FEE-B69B-9BD23E3FE3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448172" y="1801368"/>
            <a:ext cx="5487829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67B850-9BA5-436D-90B5-3B94C065572F}"/>
              </a:ext>
            </a:extLst>
          </p:cNvPr>
          <p:cNvSpPr>
            <a:spLocks noGrp="1"/>
          </p:cNvSpPr>
          <p:nvPr>
            <p:ph idx="18"/>
          </p:nvPr>
        </p:nvSpPr>
        <p:spPr bwMode="gray">
          <a:xfrm>
            <a:off x="6264588" y="2368296"/>
            <a:ext cx="5487829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30AED57-71AA-40F0-8FED-14CBC67B52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6264588" y="1801368"/>
            <a:ext cx="5487829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48AB6F3-8F33-46C5-B8AF-C6C2DBA35DAC}"/>
              </a:ext>
            </a:extLst>
          </p:cNvPr>
          <p:cNvSpPr>
            <a:spLocks noGrp="1"/>
          </p:cNvSpPr>
          <p:nvPr>
            <p:ph idx="20"/>
          </p:nvPr>
        </p:nvSpPr>
        <p:spPr bwMode="gray">
          <a:xfrm>
            <a:off x="6264588" y="4471416"/>
            <a:ext cx="5487829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9EA1C6BA-0114-4F33-85B2-4176902D014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>
          <a:xfrm>
            <a:off x="6264588" y="3911906"/>
            <a:ext cx="5487829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828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6912" y="1801368"/>
            <a:ext cx="11295782" cy="3950208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6914" y="484632"/>
            <a:ext cx="11295782" cy="850392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4DB309-1BC3-452B-AA12-02F70E3CF3C4}"/>
              </a:ext>
            </a:extLst>
          </p:cNvPr>
          <p:cNvGrpSpPr/>
          <p:nvPr/>
        </p:nvGrpSpPr>
        <p:grpSpPr bwMode="gray">
          <a:xfrm>
            <a:off x="446915" y="326296"/>
            <a:ext cx="587784" cy="45600"/>
            <a:chOff x="616542" y="591197"/>
            <a:chExt cx="587631" cy="456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C75766B0-97F2-444A-9E42-E0CBE795461F}"/>
                </a:ext>
              </a:extLst>
            </p:cNvPr>
            <p:cNvSpPr/>
            <p:nvPr userDrawn="1"/>
          </p:nvSpPr>
          <p:spPr bwMode="gray">
            <a:xfrm>
              <a:off x="616542" y="591197"/>
              <a:ext cx="293923" cy="456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05F9DAF3-DD76-41B5-93EF-0334C2738E2C}"/>
                </a:ext>
              </a:extLst>
            </p:cNvPr>
            <p:cNvSpPr/>
            <p:nvPr userDrawn="1"/>
          </p:nvSpPr>
          <p:spPr bwMode="gray">
            <a:xfrm>
              <a:off x="910250" y="591197"/>
              <a:ext cx="293923" cy="456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/>
            </a:p>
          </p:txBody>
        </p:sp>
      </p:grpSp>
      <p:pic>
        <p:nvPicPr>
          <p:cNvPr id="19" name="Google Shape;53;p7">
            <a:extLst>
              <a:ext uri="{FF2B5EF4-FFF2-40B4-BE49-F238E27FC236}">
                <a16:creationId xmlns:a16="http://schemas.microsoft.com/office/drawing/2014/main" id="{F9F93DF4-D19B-46BE-B88F-8BB1DA82CA3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" b="787"/>
          <a:stretch/>
        </p:blipFill>
        <p:spPr bwMode="gray">
          <a:xfrm>
            <a:off x="446914" y="6346663"/>
            <a:ext cx="914638" cy="37181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6C14D5-25B9-40A9-A7B3-25F17FEDDC36}"/>
              </a:ext>
            </a:extLst>
          </p:cNvPr>
          <p:cNvSpPr txBox="1">
            <a:spLocks/>
          </p:cNvSpPr>
          <p:nvPr/>
        </p:nvSpPr>
        <p:spPr bwMode="gray">
          <a:xfrm>
            <a:off x="11466324" y="6303596"/>
            <a:ext cx="276370" cy="335382"/>
          </a:xfrm>
          <a:prstGeom prst="rect">
            <a:avLst/>
          </a:prstGeom>
        </p:spPr>
        <p:txBody>
          <a:bodyPr wrap="square" lIns="0" tIns="0" rIns="0" bIns="0" anchor="b" anchorCtr="0"/>
          <a:lstStyle>
            <a:defPPr>
              <a:defRPr lang="en-US"/>
            </a:defPPr>
            <a:lvl1pPr marL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9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C0926A-889A-463A-A5EA-682F15689EEF}" type="slidenum">
              <a:rPr lang="en-US" sz="800" smtClean="0">
                <a:solidFill>
                  <a:srgbClr val="A1AAB1"/>
                </a:solidFill>
                <a:latin typeface="+mn-lt"/>
              </a:rPr>
              <a:pPr/>
              <a:t>‹#›</a:t>
            </a:fld>
            <a:endParaRPr lang="en-US" sz="800">
              <a:solidFill>
                <a:srgbClr val="A1AAB1"/>
              </a:solidFill>
              <a:latin typeface="+mn-lt"/>
            </a:endParaRPr>
          </a:p>
        </p:txBody>
      </p:sp>
      <p:sp>
        <p:nvSpPr>
          <p:cNvPr id="15" name="Google Shape;52;p7">
            <a:extLst>
              <a:ext uri="{FF2B5EF4-FFF2-40B4-BE49-F238E27FC236}">
                <a16:creationId xmlns:a16="http://schemas.microsoft.com/office/drawing/2014/main" id="{32B9580A-B465-4E15-BAF0-0919554158DC}"/>
              </a:ext>
            </a:extLst>
          </p:cNvPr>
          <p:cNvSpPr txBox="1"/>
          <p:nvPr/>
        </p:nvSpPr>
        <p:spPr bwMode="gray">
          <a:xfrm>
            <a:off x="6255620" y="6385611"/>
            <a:ext cx="5348889" cy="335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A1AAB1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05B5027-9C8E-4D3E-B630-4D23F5F13B50}"/>
              </a:ext>
            </a:extLst>
          </p:cNvPr>
          <p:cNvSpPr txBox="1">
            <a:spLocks/>
          </p:cNvSpPr>
          <p:nvPr/>
        </p:nvSpPr>
        <p:spPr bwMode="gray">
          <a:xfrm>
            <a:off x="1728666" y="6303596"/>
            <a:ext cx="4143311" cy="33538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lang="en-US" sz="1200" kern="1200">
                <a:solidFill>
                  <a:srgbClr val="00004E"/>
                </a:solidFill>
                <a:latin typeface="+mn-lt"/>
                <a:ea typeface="+mn-ea"/>
                <a:cs typeface="+mn-cs"/>
              </a:defRPr>
            </a:lvl1pPr>
            <a:lvl2pPr marL="457200" indent="-1698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7145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9025" indent="-114300" algn="l" defTabSz="914400" rtl="0" eaLnBrk="1" latinLnBrk="0" hangingPunct="1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800" b="1">
                <a:solidFill>
                  <a:srgbClr val="0000C9"/>
                </a:solidFill>
              </a:rPr>
              <a:t>BioMedicine Design</a:t>
            </a:r>
            <a:endParaRPr lang="en-US" sz="800" b="0">
              <a:solidFill>
                <a:srgbClr val="0000C9"/>
              </a:solidFill>
            </a:endParaRP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EBF889A4-623F-4FC3-8200-F807FDCE748D}"/>
              </a:ext>
            </a:extLst>
          </p:cNvPr>
          <p:cNvSpPr txBox="1">
            <a:spLocks/>
          </p:cNvSpPr>
          <p:nvPr/>
        </p:nvSpPr>
        <p:spPr bwMode="gray">
          <a:xfrm>
            <a:off x="9449721" y="6309224"/>
            <a:ext cx="2292920" cy="33538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lang="en-US" sz="1200" kern="1200">
                <a:solidFill>
                  <a:srgbClr val="00004E"/>
                </a:solidFill>
                <a:latin typeface="+mn-lt"/>
                <a:ea typeface="+mn-ea"/>
                <a:cs typeface="+mn-cs"/>
              </a:defRPr>
            </a:lvl1pPr>
            <a:lvl2pPr marL="457200" indent="-1698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7145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9025" indent="-114300" algn="l" defTabSz="914400" rtl="0" eaLnBrk="1" latinLnBrk="0" hangingPunct="1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800" b="0">
                <a:solidFill>
                  <a:schemeClr val="bg1">
                    <a:lumMod val="65000"/>
                  </a:schemeClr>
                </a:solidFill>
              </a:rPr>
              <a:t>Breakthroughs that change patients’ lives</a:t>
            </a:r>
          </a:p>
        </p:txBody>
      </p:sp>
    </p:spTree>
    <p:custDataLst>
      <p:tags r:id="rId15"/>
    </p:custDataLst>
    <p:extLst>
      <p:ext uri="{BB962C8B-B14F-4D97-AF65-F5344CB8AC3E}">
        <p14:creationId xmlns:p14="http://schemas.microsoft.com/office/powerpoint/2010/main" val="357943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85000"/>
        </a:lnSpc>
        <a:spcBef>
          <a:spcPts val="0"/>
        </a:spcBef>
        <a:buNone/>
        <a:defRPr lang="en-US" sz="27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2000"/>
        </a:spcBef>
        <a:buClrTx/>
        <a:buSzPct val="100000"/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9863" algn="l" defTabSz="914400" rtl="0" eaLnBrk="1" latinLnBrk="0" hangingPunct="1">
        <a:lnSpc>
          <a:spcPct val="90000"/>
        </a:lnSpc>
        <a:spcBef>
          <a:spcPts val="10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71450" algn="l" defTabSz="914400" rtl="0" eaLnBrk="1" latinLnBrk="0" hangingPunct="1">
        <a:lnSpc>
          <a:spcPct val="90000"/>
        </a:lnSpc>
        <a:spcBef>
          <a:spcPts val="200"/>
        </a:spcBef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9025" indent="-114300" algn="l" defTabSz="914400" rtl="0" eaLnBrk="1" latinLnBrk="0" hangingPunct="1">
        <a:lnSpc>
          <a:spcPct val="90000"/>
        </a:lnSpc>
        <a:spcBef>
          <a:spcPts val="100"/>
        </a:spcBef>
        <a:buClrTx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23DB09-E4AB-4FA4-AD3E-403475EC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TPPs* In Genedata – Target Product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C67C81-17F0-4DA6-9AE4-2D93305192DB}"/>
              </a:ext>
            </a:extLst>
          </p:cNvPr>
          <p:cNvSpPr txBox="1"/>
          <p:nvPr/>
        </p:nvSpPr>
        <p:spPr bwMode="gray">
          <a:xfrm>
            <a:off x="237149" y="1416145"/>
            <a:ext cx="5719693" cy="2392987"/>
          </a:xfrm>
          <a:prstGeom prst="rect">
            <a:avLst/>
          </a:prstGeom>
        </p:spPr>
        <p:txBody>
          <a:bodyPr wrap="square" lIns="45720" tIns="45720" rIns="45720" bIns="45720" rtlCol="0" anchor="t">
            <a:noAutofit/>
          </a:bodyPr>
          <a:lstStyle/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/>
              <a:t>TPP is a biotherapeutic entity – </a:t>
            </a:r>
            <a:r>
              <a:rPr lang="en-US" sz="1600" err="1"/>
              <a:t>mAb</a:t>
            </a:r>
            <a:r>
              <a:rPr lang="en-US" sz="1600"/>
              <a:t>, bispecific, mRNA, AAV, etc.</a:t>
            </a: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endParaRPr lang="en-US" sz="1600"/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/>
              <a:t>TPPs must be associated with one or more Project</a:t>
            </a:r>
            <a:endParaRPr lang="en-US" sz="1600"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/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/>
              <a:t>TPPs can be created by providing sequences either through upload, linking to existing plasmids (VEC) in the system, or without a sequence (which can be uploaded later)</a:t>
            </a:r>
            <a:endParaRPr lang="en-US" sz="1600">
              <a:cs typeface="Arial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/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/>
          </a:p>
          <a:p>
            <a:pPr algn="l">
              <a:lnSpc>
                <a:spcPct val="90000"/>
              </a:lnSpc>
              <a:spcBef>
                <a:spcPts val="1000"/>
              </a:spcBef>
            </a:pPr>
            <a:endParaRPr lang="en-US" sz="1600"/>
          </a:p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/>
          </a:p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/>
          </a:p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/>
          </a:p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/>
          </a:p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/>
          </a:p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/>
          </a:p>
          <a:p>
            <a:pPr lvl="1">
              <a:lnSpc>
                <a:spcPct val="90000"/>
              </a:lnSpc>
              <a:spcBef>
                <a:spcPts val="1000"/>
              </a:spcBef>
            </a:pPr>
            <a:endParaRPr lang="en-US" sz="1600"/>
          </a:p>
          <a:p>
            <a:pPr algn="l">
              <a:lnSpc>
                <a:spcPct val="90000"/>
              </a:lnSpc>
              <a:spcBef>
                <a:spcPts val="1000"/>
              </a:spcBef>
            </a:pPr>
            <a:endParaRPr lang="en-US" sz="1600"/>
          </a:p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2F7BF5-49D7-2BDF-94E1-D342C5643ED4}"/>
              </a:ext>
            </a:extLst>
          </p:cNvPr>
          <p:cNvSpPr txBox="1"/>
          <p:nvPr/>
        </p:nvSpPr>
        <p:spPr bwMode="gray">
          <a:xfrm>
            <a:off x="5747270" y="6486456"/>
            <a:ext cx="6509284" cy="321908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900"/>
              <a:t>*Genedata legacy note : TPP originally stood for Target Protein Product. A lot of Protein nomenclature remains from pre-2020 when Genedata was used exclusively for antibodies and other proteins.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0EEA15-749D-3C88-2457-16F0C0CDF822}"/>
              </a:ext>
            </a:extLst>
          </p:cNvPr>
          <p:cNvSpPr txBox="1"/>
          <p:nvPr/>
        </p:nvSpPr>
        <p:spPr bwMode="gray">
          <a:xfrm>
            <a:off x="5637810" y="2971800"/>
            <a:ext cx="914400" cy="914400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err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5C800-11C3-0F67-CB0C-1346B00CA616}"/>
              </a:ext>
            </a:extLst>
          </p:cNvPr>
          <p:cNvSpPr txBox="1"/>
          <p:nvPr/>
        </p:nvSpPr>
        <p:spPr bwMode="gray">
          <a:xfrm>
            <a:off x="8686800" y="2399251"/>
            <a:ext cx="914400" cy="914400"/>
          </a:xfrm>
          <a:prstGeom prst="rect">
            <a:avLst/>
          </a:prstGeom>
        </p:spPr>
        <p:txBody>
          <a:bodyPr wrap="none" lIns="45720" tIns="45720" rIns="45720" bIns="45720" rtlCol="0">
            <a:noAutofit/>
          </a:bodyPr>
          <a:lstStyle/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err="1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56CCDEE-7B56-7C01-3F70-E49B88566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554" y="526596"/>
            <a:ext cx="1982561" cy="26056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E0CA90-658F-60F3-BE5E-BD128C86F9D2}"/>
              </a:ext>
            </a:extLst>
          </p:cNvPr>
          <p:cNvSpPr txBox="1"/>
          <p:nvPr/>
        </p:nvSpPr>
        <p:spPr bwMode="gray">
          <a:xfrm>
            <a:off x="6509689" y="1682840"/>
            <a:ext cx="1211864" cy="290847"/>
          </a:xfrm>
          <a:prstGeom prst="rect">
            <a:avLst/>
          </a:prstGeom>
          <a:ln w="28575">
            <a:solidFill>
              <a:srgbClr val="2030AA"/>
            </a:solidFill>
          </a:ln>
        </p:spPr>
        <p:txBody>
          <a:bodyPr wrap="square" lIns="45720" tIns="45720" rIns="45720" bIns="45720" rtlCol="0">
            <a:noAutofit/>
          </a:bodyPr>
          <a:lstStyle/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A09AFE-C613-DB3D-900E-CFA7D97E923B}"/>
              </a:ext>
            </a:extLst>
          </p:cNvPr>
          <p:cNvSpPr txBox="1"/>
          <p:nvPr/>
        </p:nvSpPr>
        <p:spPr bwMode="gray">
          <a:xfrm>
            <a:off x="6509688" y="2856076"/>
            <a:ext cx="1181627" cy="212229"/>
          </a:xfrm>
          <a:prstGeom prst="rect">
            <a:avLst/>
          </a:prstGeom>
          <a:ln w="28575">
            <a:solidFill>
              <a:srgbClr val="2030AA"/>
            </a:solidFill>
          </a:ln>
        </p:spPr>
        <p:txBody>
          <a:bodyPr wrap="square" lIns="45720" tIns="45720" rIns="45720" bIns="45720" rtlCol="0">
            <a:noAutofit/>
          </a:bodyPr>
          <a:lstStyle/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err="1"/>
          </a:p>
        </p:txBody>
      </p: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D0B64912-6DD7-CACF-AA6E-2383ADE06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971" y="523788"/>
            <a:ext cx="3100009" cy="7425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 descr="A red panda walking on a white background&#10;&#10;Description automatically generated">
            <a:extLst>
              <a:ext uri="{FF2B5EF4-FFF2-40B4-BE49-F238E27FC236}">
                <a16:creationId xmlns:a16="http://schemas.microsoft.com/office/drawing/2014/main" id="{88AD7219-DFA3-1124-145F-D91760E70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6972" y="1414937"/>
            <a:ext cx="2477105" cy="136112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6B22F81-BDA6-619A-0D8B-EB5ABA1E6B6C}"/>
              </a:ext>
            </a:extLst>
          </p:cNvPr>
          <p:cNvSpPr txBox="1"/>
          <p:nvPr/>
        </p:nvSpPr>
        <p:spPr bwMode="gray">
          <a:xfrm>
            <a:off x="10680095" y="1403047"/>
            <a:ext cx="816428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600">
                <a:cs typeface="Arial" panose="020B0604020202020204"/>
              </a:rPr>
              <a:t>.</a:t>
            </a:r>
            <a:r>
              <a:rPr lang="en-US" sz="1600" err="1">
                <a:cs typeface="Arial" panose="020B0604020202020204"/>
              </a:rPr>
              <a:t>gb</a:t>
            </a:r>
          </a:p>
        </p:txBody>
      </p:sp>
      <p:pic>
        <p:nvPicPr>
          <p:cNvPr id="6" name="Picture 5" descr="A diagram of a circular structure&#10;&#10;Description automatically generated">
            <a:extLst>
              <a:ext uri="{FF2B5EF4-FFF2-40B4-BE49-F238E27FC236}">
                <a16:creationId xmlns:a16="http://schemas.microsoft.com/office/drawing/2014/main" id="{33F1ABF0-8675-34A0-2FDE-232813CC5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781" y="3464608"/>
            <a:ext cx="5107818" cy="2946544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F6A7414-4F21-F175-816A-176E485CEF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114" y="3810089"/>
            <a:ext cx="5101771" cy="2872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6FDEB5-1E1D-7611-0457-EB5B7DCCAC3D}"/>
              </a:ext>
            </a:extLst>
          </p:cNvPr>
          <p:cNvSpPr txBox="1"/>
          <p:nvPr/>
        </p:nvSpPr>
        <p:spPr bwMode="gray">
          <a:xfrm>
            <a:off x="528594" y="4869934"/>
            <a:ext cx="2881007" cy="1681799"/>
          </a:xfrm>
          <a:prstGeom prst="rect">
            <a:avLst/>
          </a:prstGeom>
          <a:ln w="28575">
            <a:solidFill>
              <a:srgbClr val="2030AA"/>
            </a:solidFill>
          </a:ln>
        </p:spPr>
        <p:txBody>
          <a:bodyPr wrap="square" lIns="45720" tIns="45720" rIns="45720" bIns="45720" rtlCol="0">
            <a:noAutofit/>
          </a:bodyPr>
          <a:lstStyle/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err="1"/>
          </a:p>
        </p:txBody>
      </p:sp>
    </p:spTree>
    <p:extLst>
      <p:ext uri="{BB962C8B-B14F-4D97-AF65-F5344CB8AC3E}">
        <p14:creationId xmlns:p14="http://schemas.microsoft.com/office/powerpoint/2010/main" val="177469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23DB09-E4AB-4FA4-AD3E-403475EC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TPP - Registering Different Types of Biotherapeutics</a:t>
            </a:r>
            <a:endParaRPr lang="en-US">
              <a:cs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0EEA15-749D-3C88-2457-16F0C0CDF822}"/>
              </a:ext>
            </a:extLst>
          </p:cNvPr>
          <p:cNvSpPr txBox="1"/>
          <p:nvPr/>
        </p:nvSpPr>
        <p:spPr bwMode="gray">
          <a:xfrm>
            <a:off x="5637810" y="2971800"/>
            <a:ext cx="914400" cy="914400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err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5C800-11C3-0F67-CB0C-1346B00CA616}"/>
              </a:ext>
            </a:extLst>
          </p:cNvPr>
          <p:cNvSpPr txBox="1"/>
          <p:nvPr/>
        </p:nvSpPr>
        <p:spPr bwMode="gray">
          <a:xfrm>
            <a:off x="8686800" y="2399251"/>
            <a:ext cx="914400" cy="914400"/>
          </a:xfrm>
          <a:prstGeom prst="rect">
            <a:avLst/>
          </a:prstGeom>
        </p:spPr>
        <p:txBody>
          <a:bodyPr wrap="none" lIns="45720" tIns="45720" rIns="45720" bIns="45720" rtlCol="0">
            <a:noAutofit/>
          </a:bodyPr>
          <a:lstStyle/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err="1"/>
          </a:p>
        </p:txBody>
      </p:sp>
      <p:pic>
        <p:nvPicPr>
          <p:cNvPr id="17" name="Picture 16" descr="A screenshot of a product&#10;&#10;Description automatically generated">
            <a:extLst>
              <a:ext uri="{FF2B5EF4-FFF2-40B4-BE49-F238E27FC236}">
                <a16:creationId xmlns:a16="http://schemas.microsoft.com/office/drawing/2014/main" id="{E019CE46-DA07-DCD8-076C-590E75EED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061138"/>
            <a:ext cx="5676295" cy="40825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505846-05E0-396E-596D-8529C291484C}"/>
              </a:ext>
            </a:extLst>
          </p:cNvPr>
          <p:cNvSpPr txBox="1"/>
          <p:nvPr/>
        </p:nvSpPr>
        <p:spPr bwMode="gray">
          <a:xfrm>
            <a:off x="903546" y="3339887"/>
            <a:ext cx="1973863" cy="556941"/>
          </a:xfrm>
          <a:prstGeom prst="rect">
            <a:avLst/>
          </a:prstGeom>
          <a:ln w="28575">
            <a:solidFill>
              <a:srgbClr val="2030AA"/>
            </a:solidFill>
          </a:ln>
        </p:spPr>
        <p:txBody>
          <a:bodyPr wrap="square" lIns="45720" tIns="45720" rIns="45720" bIns="45720" rtlCol="0">
            <a:noAutofit/>
          </a:bodyPr>
          <a:lstStyle/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B843C9-81B5-B652-8D22-EFDCCAD986DC}"/>
              </a:ext>
            </a:extLst>
          </p:cNvPr>
          <p:cNvSpPr txBox="1"/>
          <p:nvPr/>
        </p:nvSpPr>
        <p:spPr bwMode="gray">
          <a:xfrm>
            <a:off x="1260354" y="2910505"/>
            <a:ext cx="1659388" cy="194085"/>
          </a:xfrm>
          <a:prstGeom prst="rect">
            <a:avLst/>
          </a:prstGeom>
          <a:ln w="28575">
            <a:solidFill>
              <a:srgbClr val="2030AA"/>
            </a:solidFill>
          </a:ln>
        </p:spPr>
        <p:txBody>
          <a:bodyPr wrap="square" lIns="45720" tIns="45720" rIns="45720" bIns="45720" rtlCol="0">
            <a:noAutofit/>
          </a:bodyPr>
          <a:lstStyle/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err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3FFCEF-58E0-4630-D338-DB0DD8FE044E}"/>
              </a:ext>
            </a:extLst>
          </p:cNvPr>
          <p:cNvSpPr txBox="1"/>
          <p:nvPr/>
        </p:nvSpPr>
        <p:spPr bwMode="gray">
          <a:xfrm>
            <a:off x="601165" y="4005124"/>
            <a:ext cx="2717720" cy="913750"/>
          </a:xfrm>
          <a:prstGeom prst="rect">
            <a:avLst/>
          </a:prstGeom>
          <a:ln w="28575">
            <a:solidFill>
              <a:srgbClr val="2030AA"/>
            </a:solidFill>
          </a:ln>
        </p:spPr>
        <p:txBody>
          <a:bodyPr wrap="square" lIns="45720" tIns="45720" rIns="45720" bIns="45720" rtlCol="0">
            <a:noAutofit/>
          </a:bodyPr>
          <a:lstStyle/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162AD4-1984-B3E5-2D46-3941575CE593}"/>
              </a:ext>
            </a:extLst>
          </p:cNvPr>
          <p:cNvSpPr txBox="1"/>
          <p:nvPr/>
        </p:nvSpPr>
        <p:spPr bwMode="gray">
          <a:xfrm>
            <a:off x="6432798" y="1058154"/>
            <a:ext cx="5313438" cy="2386940"/>
          </a:xfrm>
          <a:prstGeom prst="rect">
            <a:avLst/>
          </a:prstGeom>
        </p:spPr>
        <p:txBody>
          <a:bodyPr wrap="square" lIns="45720" tIns="45720" rIns="45720" bIns="45720" rtlCol="0" anchor="t">
            <a:noAutofit/>
          </a:bodyPr>
          <a:lstStyle/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All available formats listed in Product Configurations, Formats table</a:t>
            </a:r>
            <a:endParaRPr lang="en-US" sz="1400">
              <a:cs typeface="Arial" panose="020B0604020202020204"/>
            </a:endParaRPr>
          </a:p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Need new format? Email </a:t>
            </a:r>
            <a:r>
              <a:rPr lang="en-US" sz="1400" b="1" dirty="0">
                <a:effectLst/>
                <a:latin typeface="Calibri"/>
                <a:ea typeface="Times New Roman" panose="02020603050405020304" pitchFamily="18" charset="0"/>
                <a:cs typeface="Calibri"/>
              </a:rPr>
              <a:t>DL-BMD_BIOINFORMATICS</a:t>
            </a:r>
            <a:r>
              <a:rPr lang="en-US" sz="1400" dirty="0"/>
              <a:t> with </a:t>
            </a:r>
            <a:r>
              <a:rPr lang="en-US" sz="1400" dirty="0" err="1"/>
              <a:t>fasta</a:t>
            </a:r>
            <a:r>
              <a:rPr lang="en-US" sz="1400" dirty="0"/>
              <a:t>/</a:t>
            </a:r>
            <a:r>
              <a:rPr lang="en-US" sz="1400" dirty="0" err="1"/>
              <a:t>Genbank</a:t>
            </a:r>
            <a:r>
              <a:rPr lang="en-US" sz="1400" dirty="0"/>
              <a:t> example and image for </a:t>
            </a:r>
            <a:r>
              <a:rPr lang="en-US" sz="1400" dirty="0" err="1"/>
              <a:t>Genedata</a:t>
            </a:r>
            <a:endParaRPr lang="en-US" sz="1400"/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Formats define chains – example HC and LC for IgG</a:t>
            </a:r>
            <a:endParaRPr lang="en-US" sz="1400">
              <a:cs typeface="Arial" panose="020B0604020202020204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Chain</a:t>
            </a:r>
            <a:r>
              <a:rPr lang="en-US" sz="1400" dirty="0">
                <a:cs typeface="Arial" panose="020B0604020202020204"/>
              </a:rPr>
              <a:t> annotations are interpreted by </a:t>
            </a:r>
            <a:r>
              <a:rPr lang="en-US" sz="1400" dirty="0" err="1">
                <a:cs typeface="Arial" panose="020B0604020202020204"/>
              </a:rPr>
              <a:t>Genedata</a:t>
            </a:r>
            <a:r>
              <a:rPr lang="en-US" sz="1400" dirty="0">
                <a:cs typeface="Arial" panose="020B0604020202020204"/>
              </a:rPr>
              <a:t> Biologics – example : extract gene of interest for mRNA by finding </a:t>
            </a:r>
            <a:r>
              <a:rPr lang="en-US" sz="1400" dirty="0" err="1">
                <a:cs typeface="Arial" panose="020B0604020202020204"/>
              </a:rPr>
              <a:t>mature_mrna</a:t>
            </a:r>
            <a:r>
              <a:rPr lang="en-US" sz="1400" dirty="0">
                <a:cs typeface="Arial" panose="020B0604020202020204"/>
              </a:rPr>
              <a:t> annotation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>
                <a:cs typeface="Arial" panose="020B0604020202020204"/>
              </a:rPr>
              <a:t>For protein chains annotation covers translated sequence; for mRNA chain annotation covers end of T7 promoter to polyA tail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400">
              <a:cs typeface="Arial" panose="020B0604020202020204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400"/>
          </a:p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400">
              <a:cs typeface="Arial" panose="020B0604020202020204"/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endParaRPr lang="en-US" sz="1400">
              <a:cs typeface="Arial" panose="020B0604020202020204"/>
            </a:endParaRPr>
          </a:p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400"/>
          </a:p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400"/>
          </a:p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400"/>
          </a:p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400"/>
          </a:p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400"/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400">
              <a:cs typeface="Arial" panose="020B0604020202020204"/>
            </a:endParaRPr>
          </a:p>
          <a:p>
            <a:pPr lvl="1" algn="l">
              <a:lnSpc>
                <a:spcPct val="90000"/>
              </a:lnSpc>
              <a:spcBef>
                <a:spcPts val="1000"/>
              </a:spcBef>
            </a:pPr>
            <a:endParaRPr lang="en-US" sz="1400">
              <a:cs typeface="Arial" panose="020B0604020202020204"/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endParaRPr lang="en-US" sz="1400">
              <a:cs typeface="Arial" panose="020B0604020202020204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400">
              <a:cs typeface="Arial" panose="020B0604020202020204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21E6371-6233-D81E-4481-65AD3CD67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965" y="3929454"/>
            <a:ext cx="1771650" cy="258127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FB9FC-83D7-9B59-4979-A4B2B9EBF4F4}"/>
              </a:ext>
            </a:extLst>
          </p:cNvPr>
          <p:cNvGrpSpPr/>
          <p:nvPr/>
        </p:nvGrpSpPr>
        <p:grpSpPr>
          <a:xfrm>
            <a:off x="8686939" y="3926822"/>
            <a:ext cx="2986248" cy="2057598"/>
            <a:chOff x="2433701" y="1290060"/>
            <a:chExt cx="2986248" cy="205759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8B2B7E2-6AD7-37C1-561F-030F578E0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3701" y="1290060"/>
              <a:ext cx="2986248" cy="205759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C128BD-E1C6-D9CA-E5CA-B972414635B5}"/>
                </a:ext>
              </a:extLst>
            </p:cNvPr>
            <p:cNvSpPr txBox="1"/>
            <p:nvPr/>
          </p:nvSpPr>
          <p:spPr bwMode="gray">
            <a:xfrm>
              <a:off x="2469328" y="1864232"/>
              <a:ext cx="1461254" cy="182323"/>
            </a:xfrm>
            <a:prstGeom prst="rect">
              <a:avLst/>
            </a:prstGeom>
            <a:ln w="28575">
              <a:solidFill>
                <a:srgbClr val="2030AA"/>
              </a:solidFill>
            </a:ln>
          </p:spPr>
          <p:txBody>
            <a:bodyPr wrap="square" lIns="45720" tIns="45720" rIns="45720" bIns="45720" rtlCol="0">
              <a:noAutofit/>
            </a:bodyPr>
            <a:lstStyle/>
            <a:p>
              <a:pPr marL="171450" indent="-171450" algn="l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endParaRPr lang="en-US" sz="1600" err="1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F8B214-422B-8ED9-2C64-56EAE23B3B08}"/>
                </a:ext>
              </a:extLst>
            </p:cNvPr>
            <p:cNvSpPr txBox="1"/>
            <p:nvPr/>
          </p:nvSpPr>
          <p:spPr bwMode="gray">
            <a:xfrm>
              <a:off x="3926825" y="2423622"/>
              <a:ext cx="1461254" cy="182323"/>
            </a:xfrm>
            <a:prstGeom prst="rect">
              <a:avLst/>
            </a:prstGeom>
            <a:ln w="28575">
              <a:solidFill>
                <a:srgbClr val="2030AA"/>
              </a:solidFill>
            </a:ln>
          </p:spPr>
          <p:txBody>
            <a:bodyPr wrap="square" lIns="45720" tIns="45720" rIns="45720" bIns="45720" rtlCol="0">
              <a:noAutofit/>
            </a:bodyPr>
            <a:lstStyle/>
            <a:p>
              <a:pPr marL="171450" indent="-171450" algn="l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endParaRPr lang="en-US" sz="1600" err="1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3A790EB-421D-B220-1FD4-17E4EFBBDDBA}"/>
              </a:ext>
            </a:extLst>
          </p:cNvPr>
          <p:cNvSpPr txBox="1"/>
          <p:nvPr/>
        </p:nvSpPr>
        <p:spPr bwMode="gray">
          <a:xfrm>
            <a:off x="6709161" y="5677930"/>
            <a:ext cx="1452006" cy="258108"/>
          </a:xfrm>
          <a:prstGeom prst="rect">
            <a:avLst/>
          </a:prstGeom>
          <a:ln w="28575">
            <a:solidFill>
              <a:srgbClr val="2030AA"/>
            </a:solidFill>
          </a:ln>
        </p:spPr>
        <p:txBody>
          <a:bodyPr wrap="square" lIns="45720" tIns="45720" rIns="45720" bIns="45720" rtlCol="0">
            <a:noAutofit/>
          </a:bodyPr>
          <a:lstStyle/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err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B1855-0AFF-F197-3EC0-61964C5E5AD5}"/>
              </a:ext>
            </a:extLst>
          </p:cNvPr>
          <p:cNvSpPr txBox="1"/>
          <p:nvPr/>
        </p:nvSpPr>
        <p:spPr bwMode="gray">
          <a:xfrm>
            <a:off x="391225" y="5218915"/>
            <a:ext cx="5688390" cy="1510034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 anchor="t">
            <a:noAutofit/>
          </a:bodyPr>
          <a:lstStyle/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>
                <a:cs typeface="Arial" panose="020B0604020202020204"/>
              </a:rPr>
              <a:t>When creating a new TPP need to select the right format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>
                <a:cs typeface="Arial" panose="020B0604020202020204"/>
              </a:rPr>
              <a:t>Antibody library important for </a:t>
            </a:r>
            <a:r>
              <a:rPr lang="en-US" sz="1400" err="1">
                <a:cs typeface="Arial" panose="020B0604020202020204"/>
              </a:rPr>
              <a:t>Genedata</a:t>
            </a:r>
            <a:r>
              <a:rPr lang="en-US" sz="1400">
                <a:cs typeface="Arial" panose="020B0604020202020204"/>
              </a:rPr>
              <a:t> automatic annotations of CDRs and FWRs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>
                <a:cs typeface="Arial" panose="020B0604020202020204"/>
              </a:rPr>
              <a:t>Complexation automatically set by format; monomer, dimer, n-</a:t>
            </a:r>
            <a:r>
              <a:rPr lang="en-US" sz="1400" err="1">
                <a:cs typeface="Arial" panose="020B0604020202020204"/>
              </a:rPr>
              <a:t>mer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>
                <a:cs typeface="Arial" panose="020B0604020202020204"/>
              </a:rPr>
              <a:t>Chain multiplicity is number of copies of chain / complexation</a:t>
            </a: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endParaRPr lang="en-US" sz="1400">
              <a:cs typeface="Arial" panose="020B0604020202020204"/>
            </a:endParaRPr>
          </a:p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400">
              <a:cs typeface="Arial" panose="020B0604020202020204"/>
            </a:endParaRPr>
          </a:p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400">
              <a:cs typeface="Arial" panose="020B0604020202020204"/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endParaRPr lang="en-US" sz="1400">
              <a:cs typeface="Arial" panose="020B0604020202020204"/>
            </a:endParaRPr>
          </a:p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400"/>
          </a:p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400"/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400">
              <a:cs typeface="Arial" panose="020B0604020202020204"/>
            </a:endParaRPr>
          </a:p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400">
              <a:cs typeface="Arial" panose="020B0604020202020204"/>
            </a:endParaRPr>
          </a:p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400">
              <a:cs typeface="Arial" panose="020B0604020202020204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400">
              <a:cs typeface="Arial" panose="020B0604020202020204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</a:pPr>
            <a:endParaRPr lang="en-US" sz="1400">
              <a:cs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400">
              <a:cs typeface="Arial" panose="020B0604020202020204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40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5060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E27C-648E-4A17-AE7D-1567027D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 (Plasmid) Registration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18F12B-9429-4698-A853-419A95952143}"/>
              </a:ext>
            </a:extLst>
          </p:cNvPr>
          <p:cNvSpPr txBox="1"/>
          <p:nvPr/>
        </p:nvSpPr>
        <p:spPr bwMode="gray">
          <a:xfrm>
            <a:off x="5166150" y="355374"/>
            <a:ext cx="6911657" cy="2108879"/>
          </a:xfrm>
          <a:prstGeom prst="rect">
            <a:avLst/>
          </a:prstGeom>
        </p:spPr>
        <p:txBody>
          <a:bodyPr wrap="square" lIns="45720" tIns="45720" rIns="45720" bIns="45720" rtlCol="0" anchor="t">
            <a:noAutofit/>
          </a:bodyPr>
          <a:lstStyle/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Plasmids are linked to a Target Product</a:t>
            </a:r>
            <a:endParaRPr lang="en-US" sz="1400" dirty="0">
              <a:cs typeface="Arial"/>
            </a:endParaRPr>
          </a:p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Can be reused by linking to other Target Products</a:t>
            </a:r>
            <a:endParaRPr lang="en-US" sz="1400" dirty="0">
              <a:cs typeface="Arial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Chain annotations are interpreted by </a:t>
            </a:r>
            <a:r>
              <a:rPr lang="en-US" sz="1400" dirty="0" err="1"/>
              <a:t>Genedata</a:t>
            </a:r>
            <a:r>
              <a:rPr lang="en-US" sz="1400" dirty="0"/>
              <a:t> Biologics – example : extract gene of interest for mRNA by finding </a:t>
            </a:r>
            <a:r>
              <a:rPr lang="en-US" sz="1400" dirty="0" err="1"/>
              <a:t>mature_mrna</a:t>
            </a:r>
            <a:r>
              <a:rPr lang="en-US" sz="1400" dirty="0"/>
              <a:t> annotation</a:t>
            </a:r>
            <a:endParaRPr lang="en-US" sz="1400" dirty="0">
              <a:cs typeface="Arial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Genbank</a:t>
            </a:r>
            <a:r>
              <a:rPr lang="en-US" sz="1400" dirty="0"/>
              <a:t> file annotations displayed as plasmid features, original and </a:t>
            </a:r>
            <a:r>
              <a:rPr lang="en-US" sz="1400" dirty="0" err="1"/>
              <a:t>Genedata</a:t>
            </a:r>
            <a:r>
              <a:rPr lang="en-US" sz="1400" dirty="0"/>
              <a:t> generated </a:t>
            </a:r>
            <a:r>
              <a:rPr lang="en-US" sz="1400" dirty="0" err="1"/>
              <a:t>Genbank</a:t>
            </a:r>
            <a:r>
              <a:rPr lang="en-US" sz="1400" dirty="0"/>
              <a:t> files can be downloaded</a:t>
            </a:r>
            <a:endParaRPr lang="en-US" sz="1400" dirty="0">
              <a:cs typeface="Arial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,Sans-Serif" panose="020B0604020202020204" pitchFamily="34" charset="0"/>
              <a:buChar char="•"/>
            </a:pPr>
            <a:r>
              <a:rPr lang="en-US" sz="1400" dirty="0">
                <a:cs typeface="Arial"/>
              </a:rPr>
              <a:t>For protein chains annotation covers translated sequence; for mRNA chain annotation covers end of T7 promoter to </a:t>
            </a:r>
            <a:r>
              <a:rPr lang="en-US" sz="1400" dirty="0" err="1">
                <a:cs typeface="Arial"/>
              </a:rPr>
              <a:t>polyA</a:t>
            </a:r>
            <a:r>
              <a:rPr lang="en-US" sz="1400" dirty="0">
                <a:cs typeface="Arial"/>
              </a:rPr>
              <a:t> tail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,Sans-Serif" panose="020B0604020202020204" pitchFamily="34" charset="0"/>
              <a:buChar char="•"/>
            </a:pPr>
            <a:endParaRPr lang="en-US" sz="1400">
              <a:cs typeface="Arial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400"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698A03-1B22-D253-830A-24A96933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63" y="3904309"/>
            <a:ext cx="3817193" cy="273812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BA63687-6110-96F3-7892-C7069F5FA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497" y="4068396"/>
            <a:ext cx="5832764" cy="2513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A circular diagram with text and numbers&#10;&#10;Description automatically generated">
            <a:extLst>
              <a:ext uri="{FF2B5EF4-FFF2-40B4-BE49-F238E27FC236}">
                <a16:creationId xmlns:a16="http://schemas.microsoft.com/office/drawing/2014/main" id="{31D1C949-A2C2-AFF4-419E-ACED574B3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14" y="1264137"/>
            <a:ext cx="4569580" cy="2642439"/>
          </a:xfrm>
          <a:prstGeom prst="rect">
            <a:avLst/>
          </a:prstGeom>
        </p:spPr>
      </p:pic>
      <p:pic>
        <p:nvPicPr>
          <p:cNvPr id="6" name="Picture 5" descr="A close up of a word&#10;&#10;Description automatically generated">
            <a:extLst>
              <a:ext uri="{FF2B5EF4-FFF2-40B4-BE49-F238E27FC236}">
                <a16:creationId xmlns:a16="http://schemas.microsoft.com/office/drawing/2014/main" id="{CE629E68-000F-DB4A-7E9A-A7487873C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97" y="1054250"/>
            <a:ext cx="1559833" cy="51011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D125FC-4FA0-686B-4FEB-9D603C85E945}"/>
              </a:ext>
            </a:extLst>
          </p:cNvPr>
          <p:cNvCxnSpPr>
            <a:cxnSpLocks/>
          </p:cNvCxnSpPr>
          <p:nvPr/>
        </p:nvCxnSpPr>
        <p:spPr bwMode="gray">
          <a:xfrm>
            <a:off x="3437136" y="3184645"/>
            <a:ext cx="853815" cy="13045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970CD1-D218-F27C-5D2C-01868D8232B0}"/>
              </a:ext>
            </a:extLst>
          </p:cNvPr>
          <p:cNvCxnSpPr>
            <a:cxnSpLocks/>
          </p:cNvCxnSpPr>
          <p:nvPr/>
        </p:nvCxnSpPr>
        <p:spPr bwMode="gray">
          <a:xfrm flipV="1">
            <a:off x="3376286" y="3329789"/>
            <a:ext cx="484909" cy="5097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F9D9EDA0-0EEF-B633-04B9-D0ECA2B41F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8590" y="2742093"/>
            <a:ext cx="6656008" cy="176086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6FB47B-0A88-E750-CC0F-2754D5B94BC6}"/>
              </a:ext>
            </a:extLst>
          </p:cNvPr>
          <p:cNvCxnSpPr>
            <a:cxnSpLocks/>
          </p:cNvCxnSpPr>
          <p:nvPr/>
        </p:nvCxnSpPr>
        <p:spPr bwMode="gray">
          <a:xfrm>
            <a:off x="5844088" y="3831740"/>
            <a:ext cx="424433" cy="95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6CDA1F-51D9-3ECD-08C2-462FDC1DB280}"/>
              </a:ext>
            </a:extLst>
          </p:cNvPr>
          <p:cNvCxnSpPr>
            <a:cxnSpLocks/>
          </p:cNvCxnSpPr>
          <p:nvPr/>
        </p:nvCxnSpPr>
        <p:spPr bwMode="gray">
          <a:xfrm>
            <a:off x="5844087" y="4073644"/>
            <a:ext cx="273243" cy="95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CF626D-DD67-A8A2-613C-68538C40D8C2}"/>
              </a:ext>
            </a:extLst>
          </p:cNvPr>
          <p:cNvCxnSpPr>
            <a:cxnSpLocks/>
          </p:cNvCxnSpPr>
          <p:nvPr/>
        </p:nvCxnSpPr>
        <p:spPr bwMode="gray">
          <a:xfrm>
            <a:off x="5844086" y="4291357"/>
            <a:ext cx="273243" cy="95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D35CF5-A6B5-726C-8172-9E795B3783B9}"/>
              </a:ext>
            </a:extLst>
          </p:cNvPr>
          <p:cNvCxnSpPr>
            <a:cxnSpLocks/>
          </p:cNvCxnSpPr>
          <p:nvPr/>
        </p:nvCxnSpPr>
        <p:spPr bwMode="gray">
          <a:xfrm>
            <a:off x="5844085" y="4478832"/>
            <a:ext cx="581671" cy="6997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838BF4-0564-8B3A-8D79-6F3395BBB248}"/>
              </a:ext>
            </a:extLst>
          </p:cNvPr>
          <p:cNvCxnSpPr>
            <a:cxnSpLocks/>
          </p:cNvCxnSpPr>
          <p:nvPr/>
        </p:nvCxnSpPr>
        <p:spPr bwMode="gray">
          <a:xfrm>
            <a:off x="3279894" y="3698688"/>
            <a:ext cx="672385" cy="6997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6955AB-38C2-3EC5-E166-E06175A0AEB5}"/>
              </a:ext>
            </a:extLst>
          </p:cNvPr>
          <p:cNvCxnSpPr>
            <a:cxnSpLocks/>
          </p:cNvCxnSpPr>
          <p:nvPr/>
        </p:nvCxnSpPr>
        <p:spPr bwMode="gray">
          <a:xfrm>
            <a:off x="3370608" y="3589830"/>
            <a:ext cx="1192479" cy="6997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3246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External.2021_BMD_PPT_Template.wide">
  <a:themeElements>
    <a:clrScheme name="PFE2021">
      <a:dk1>
        <a:srgbClr val="000000"/>
      </a:dk1>
      <a:lt1>
        <a:srgbClr val="FFFFFF"/>
      </a:lt1>
      <a:dk2>
        <a:srgbClr val="F49C34"/>
      </a:dk2>
      <a:lt2>
        <a:srgbClr val="F8DF5A"/>
      </a:lt2>
      <a:accent1>
        <a:srgbClr val="0000C9"/>
      </a:accent1>
      <a:accent2>
        <a:srgbClr val="0095FF"/>
      </a:accent2>
      <a:accent3>
        <a:srgbClr val="0DBDBA"/>
      </a:accent3>
      <a:accent4>
        <a:srgbClr val="67BB6E"/>
      </a:accent4>
      <a:accent5>
        <a:srgbClr val="9D73F7"/>
      </a:accent5>
      <a:accent6>
        <a:srgbClr val="D95776"/>
      </a:accent6>
      <a:hlink>
        <a:srgbClr val="0095FF"/>
      </a:hlink>
      <a:folHlink>
        <a:srgbClr val="A1AAB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>
            <a:lumMod val="95000"/>
          </a:schemeClr>
        </a:solidFill>
        <a:ln w="2857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29" tIns="45715" rIns="91429" bIns="45715" numCol="1" rtlCol="0" anchor="ctr" anchorCtr="0" compatLnSpc="1">
        <a:prstTxWarp prst="textNoShape">
          <a:avLst/>
        </a:prstTxWarp>
        <a:noAutofit/>
      </a:bodyPr>
      <a:lstStyle>
        <a:defPPr algn="ctr" fontAlgn="base">
          <a:lnSpc>
            <a:spcPct val="90000"/>
          </a:lnSpc>
          <a:spcAft>
            <a:spcPct val="0"/>
          </a:spcAft>
          <a:buClr>
            <a:schemeClr val="accent2"/>
          </a:buClr>
          <a:buSzPct val="90000"/>
          <a:defRPr b="1" dirty="0">
            <a:solidFill>
              <a:schemeClr val="accent1"/>
            </a:solidFill>
            <a:latin typeface="+mj-lt"/>
          </a:defRPr>
        </a:defPPr>
      </a:lstStyle>
    </a:spDef>
    <a:lnDef>
      <a:spPr bwMode="gray">
        <a:noFill/>
        <a:ln w="12700" cap="rnd">
          <a:solidFill>
            <a:schemeClr val="bg1">
              <a:lumMod val="75000"/>
            </a:schemeClr>
          </a:solidFill>
          <a:prstDash val="solid"/>
          <a:round/>
          <a:headEnd/>
          <a:tailEnd/>
        </a:ln>
        <a:effectLst/>
      </a:spPr>
      <a:bodyPr/>
      <a:lstStyle/>
    </a:lnDef>
    <a:txDef>
      <a:spPr bwMode="gray"/>
      <a:bodyPr wrap="square" lIns="45720" tIns="45720" rIns="45720" bIns="45720" rtlCol="0">
        <a:noAutofit/>
      </a:bodyPr>
      <a:lstStyle>
        <a:defPPr marL="171450" indent="-171450" algn="l">
          <a:lnSpc>
            <a:spcPct val="90000"/>
          </a:lnSpc>
          <a:spcBef>
            <a:spcPts val="1000"/>
          </a:spcBef>
          <a:buFont typeface="Arial" panose="020B0604020202020204" pitchFamily="34" charset="0"/>
          <a:buChar char="•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113901_Pfizwer PowerPoint Template_Logo_Confidential_16x9_011421_1230am.pptx" id="{E16796BA-4DED-40F6-9D93-A6103AA552F4}" vid="{4EBAB7F6-64B5-416D-A518-BA6D9B2F23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99704C394FDD47A3E76ED9B52E3637" ma:contentTypeVersion="8" ma:contentTypeDescription="Create a new document." ma:contentTypeScope="" ma:versionID="754735470eff5b55438c85fac304d388">
  <xsd:schema xmlns:xsd="http://www.w3.org/2001/XMLSchema" xmlns:xs="http://www.w3.org/2001/XMLSchema" xmlns:p="http://schemas.microsoft.com/office/2006/metadata/properties" xmlns:ns2="001c25a4-b078-44f2-91b2-1ad15b0ab387" targetNamespace="http://schemas.microsoft.com/office/2006/metadata/properties" ma:root="true" ma:fieldsID="5c1850afe835cf45aa34af33d674fdfd" ns2:_="">
    <xsd:import namespace="001c25a4-b078-44f2-91b2-1ad15b0ab3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1c25a4-b078-44f2-91b2-1ad15b0ab3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47E82D-E165-4531-B1E0-590B726EE765}"/>
</file>

<file path=customXml/itemProps2.xml><?xml version="1.0" encoding="utf-8"?>
<ds:datastoreItem xmlns:ds="http://schemas.openxmlformats.org/officeDocument/2006/customXml" ds:itemID="{A3E20DB6-A9B3-4AB0-9BFA-B8552D3B0FC8}"/>
</file>

<file path=customXml/itemProps3.xml><?xml version="1.0" encoding="utf-8"?>
<ds:datastoreItem xmlns:ds="http://schemas.openxmlformats.org/officeDocument/2006/customXml" ds:itemID="{685D6B61-1F17-4CEB-B516-2EE0AF67F544}"/>
</file>

<file path=docProps/app.xml><?xml version="1.0" encoding="utf-8"?>
<Properties xmlns="http://schemas.openxmlformats.org/officeDocument/2006/extended-properties" xmlns:vt="http://schemas.openxmlformats.org/officeDocument/2006/docPropsVTypes">
  <Template>External.2021_BMD_PPT_Template.wide</Template>
  <TotalTime>0</TotalTime>
  <Words>308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Arial,Sans-Serif</vt:lpstr>
      <vt:lpstr>Calibri</vt:lpstr>
      <vt:lpstr>Noto Sans Med</vt:lpstr>
      <vt:lpstr>External.2021_BMD_PPT_Template.wide</vt:lpstr>
      <vt:lpstr>TPPs* In Genedata – Target Product</vt:lpstr>
      <vt:lpstr>TPP - Registering Different Types of Biotherapeutics</vt:lpstr>
      <vt:lpstr>Vector (Plasmid) Registration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Bard, Joel</dc:creator>
  <cp:lastModifiedBy>Sapashnik, Diana</cp:lastModifiedBy>
  <cp:revision>26</cp:revision>
  <dcterms:created xsi:type="dcterms:W3CDTF">2022-03-15T18:53:56Z</dcterms:created>
  <dcterms:modified xsi:type="dcterms:W3CDTF">2024-04-18T00:18:50Z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91b42f-c435-42ca-9531-75a3f42aae3d_Enabled">
    <vt:lpwstr>true</vt:lpwstr>
  </property>
  <property fmtid="{D5CDD505-2E9C-101B-9397-08002B2CF9AE}" pid="3" name="MSIP_Label_4791b42f-c435-42ca-9531-75a3f42aae3d_SetDate">
    <vt:lpwstr>2023-08-31T00:35:01Z</vt:lpwstr>
  </property>
  <property fmtid="{D5CDD505-2E9C-101B-9397-08002B2CF9AE}" pid="4" name="MSIP_Label_4791b42f-c435-42ca-9531-75a3f42aae3d_Method">
    <vt:lpwstr>Privileged</vt:lpwstr>
  </property>
  <property fmtid="{D5CDD505-2E9C-101B-9397-08002B2CF9AE}" pid="5" name="MSIP_Label_4791b42f-c435-42ca-9531-75a3f42aae3d_Name">
    <vt:lpwstr>4791b42f-c435-42ca-9531-75a3f42aae3d</vt:lpwstr>
  </property>
  <property fmtid="{D5CDD505-2E9C-101B-9397-08002B2CF9AE}" pid="6" name="MSIP_Label_4791b42f-c435-42ca-9531-75a3f42aae3d_SiteId">
    <vt:lpwstr>7a916015-20ae-4ad1-9170-eefd915e9272</vt:lpwstr>
  </property>
  <property fmtid="{D5CDD505-2E9C-101B-9397-08002B2CF9AE}" pid="7" name="MSIP_Label_4791b42f-c435-42ca-9531-75a3f42aae3d_ActionId">
    <vt:lpwstr>58039573-17e5-432b-b564-02b32a0e3665</vt:lpwstr>
  </property>
  <property fmtid="{D5CDD505-2E9C-101B-9397-08002B2CF9AE}" pid="8" name="MSIP_Label_4791b42f-c435-42ca-9531-75a3f42aae3d_ContentBits">
    <vt:lpwstr>0</vt:lpwstr>
  </property>
  <property fmtid="{D5CDD505-2E9C-101B-9397-08002B2CF9AE}" pid="9" name="ContentTypeId">
    <vt:lpwstr>0x0101002C99704C394FDD47A3E76ED9B52E3637</vt:lpwstr>
  </property>
</Properties>
</file>