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44" r:id="rId6"/>
    <p:sldId id="349" r:id="rId7"/>
    <p:sldId id="345" r:id="rId8"/>
    <p:sldId id="346" r:id="rId9"/>
    <p:sldId id="348" r:id="rId10"/>
    <p:sldId id="350" r:id="rId11"/>
    <p:sldId id="355" r:id="rId12"/>
    <p:sldId id="356" r:id="rId13"/>
    <p:sldId id="365" r:id="rId14"/>
    <p:sldId id="366" r:id="rId15"/>
    <p:sldId id="357" r:id="rId16"/>
    <p:sldId id="358" r:id="rId17"/>
    <p:sldId id="359" r:id="rId18"/>
    <p:sldId id="364" r:id="rId19"/>
    <p:sldId id="361" r:id="rId20"/>
    <p:sldId id="362" r:id="rId21"/>
    <p:sldId id="363" r:id="rId22"/>
    <p:sldId id="351" r:id="rId23"/>
    <p:sldId id="352" r:id="rId24"/>
    <p:sldId id="353" r:id="rId25"/>
    <p:sldId id="354" r:id="rId26"/>
  </p:sldIdLst>
  <p:sldSz cx="12188825" cy="6858000"/>
  <p:notesSz cx="6858000" cy="9313863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5" pos="279">
          <p15:clr>
            <a:srgbClr val="A4A3A4"/>
          </p15:clr>
        </p15:guide>
        <p15:guide id="6" pos="7406">
          <p15:clr>
            <a:srgbClr val="A4A3A4"/>
          </p15:clr>
        </p15:guide>
        <p15:guide id="7" orient="horz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9"/>
    <a:srgbClr val="003FE2"/>
    <a:srgbClr val="00004E"/>
    <a:srgbClr val="000484"/>
    <a:srgbClr val="66BFFF"/>
    <a:srgbClr val="CCEAFF"/>
    <a:srgbClr val="E6F4FF"/>
    <a:srgbClr val="A4D6A8"/>
    <a:srgbClr val="F4DDBA"/>
    <a:srgbClr val="88D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4" autoAdjust="0"/>
    <p:restoredTop sz="99879" autoAdjust="0"/>
  </p:normalViewPr>
  <p:slideViewPr>
    <p:cSldViewPr snapToGrid="0" snapToObjects="1">
      <p:cViewPr varScale="1">
        <p:scale>
          <a:sx n="48" d="100"/>
          <a:sy n="48" d="100"/>
        </p:scale>
        <p:origin x="520" y="28"/>
      </p:cViewPr>
      <p:guideLst>
        <p:guide pos="3840"/>
        <p:guide pos="279"/>
        <p:guide pos="7406"/>
        <p:guide orient="horz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2550" y="108"/>
      </p:cViewPr>
      <p:guideLst>
        <p:guide orient="horz" pos="2880"/>
        <p:guide pos="2160"/>
        <p:guide orient="horz" pos="293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D53B4-B4FE-442B-BCF3-9023F49641CC}" type="datetimeFigureOut">
              <a:rPr lang="en-US" sz="1050" smtClean="0"/>
              <a:t>1/28/2024</a:t>
            </a:fld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EEC0-60C9-482C-B113-4433E60F7642}" type="slidenum">
              <a:rPr lang="en-US" sz="1050" smtClean="0"/>
              <a:t>‹#›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625604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6588" y="327025"/>
            <a:ext cx="5584825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9031307"/>
            <a:ext cx="6856413" cy="2809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5F8523C-8729-40F0-9536-D6C4CA3AD2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685800" y="3677035"/>
            <a:ext cx="5486400" cy="523904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4842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4625" indent="-174625" algn="l" defTabSz="914400" rtl="0" eaLnBrk="1" latinLnBrk="0" hangingPunct="1">
      <a:lnSpc>
        <a:spcPct val="90000"/>
      </a:lnSpc>
      <a:spcBef>
        <a:spcPts val="1200"/>
      </a:spcBef>
      <a:buClrTx/>
      <a:buSzPct val="100000"/>
      <a:buFont typeface="Arial" panose="020B0604020202020204" pitchFamily="34" charset="0"/>
      <a:buChar char="•"/>
      <a:tabLst/>
      <a:defRPr lang="en-US" sz="1200" kern="1200" dirty="0" smtClean="0">
        <a:solidFill>
          <a:schemeClr val="tx1"/>
        </a:solidFill>
        <a:effectLst/>
        <a:latin typeface="+mn-lt"/>
        <a:ea typeface="+mn-ea"/>
        <a:cs typeface="+mn-cs"/>
      </a:defRPr>
    </a:lvl1pPr>
    <a:lvl2pPr marL="339725" indent="-114300" algn="l" defTabSz="914400" rtl="0" eaLnBrk="1" latinLnBrk="0" hangingPunct="1">
      <a:lnSpc>
        <a:spcPct val="90000"/>
      </a:lnSpc>
      <a:spcBef>
        <a:spcPts val="600"/>
      </a:spcBef>
      <a:buClrTx/>
      <a:buFont typeface="Arial" panose="020B0604020202020204" pitchFamily="34" charset="0"/>
      <a:buChar char="•"/>
      <a:defRPr lang="en-US" sz="1100" kern="1200" dirty="0" smtClean="0">
        <a:solidFill>
          <a:schemeClr val="tx1"/>
        </a:solidFill>
        <a:effectLst/>
        <a:latin typeface="+mn-lt"/>
        <a:ea typeface="+mn-ea"/>
        <a:cs typeface="+mn-cs"/>
      </a:defRPr>
    </a:lvl2pPr>
    <a:lvl3pPr marL="517525" indent="-119063" algn="l" defTabSz="914400" rtl="0" eaLnBrk="1" latinLnBrk="0" hangingPunct="1">
      <a:lnSpc>
        <a:spcPct val="90000"/>
      </a:lnSpc>
      <a:spcBef>
        <a:spcPts val="300"/>
      </a:spcBef>
      <a:buClrTx/>
      <a:buFont typeface="Arial" panose="020B0604020202020204" pitchFamily="34" charset="0"/>
      <a:buChar char="•"/>
      <a:defRPr lang="en-US" sz="1000" kern="1200" dirty="0" smtClean="0">
        <a:solidFill>
          <a:schemeClr val="tx1"/>
        </a:solidFill>
        <a:effectLst/>
        <a:latin typeface="+mn-lt"/>
        <a:ea typeface="+mn-ea"/>
        <a:cs typeface="+mn-cs"/>
      </a:defRPr>
    </a:lvl3pPr>
    <a:lvl4pPr marL="682625" indent="-114300" algn="l" defTabSz="914400" rtl="0" eaLnBrk="1" latinLnBrk="0" hangingPunct="1">
      <a:lnSpc>
        <a:spcPct val="90000"/>
      </a:lnSpc>
      <a:spcBef>
        <a:spcPts val="200"/>
      </a:spcBef>
      <a:buClrTx/>
      <a:buFont typeface="Arial" panose="020B0604020202020204" pitchFamily="34" charset="0"/>
      <a:buChar char="•"/>
      <a:defRPr lang="en-US" sz="900" kern="1200" dirty="0" smtClean="0">
        <a:solidFill>
          <a:schemeClr val="tx1"/>
        </a:solidFill>
        <a:effectLst/>
        <a:latin typeface="+mn-lt"/>
        <a:ea typeface="+mn-ea"/>
        <a:cs typeface="+mn-cs"/>
      </a:defRPr>
    </a:lvl4pPr>
    <a:lvl5pPr marL="860425" indent="-114300" algn="l" defTabSz="914400" rtl="0" eaLnBrk="1" latinLnBrk="0" hangingPunct="1">
      <a:lnSpc>
        <a:spcPct val="90000"/>
      </a:lnSpc>
      <a:spcBef>
        <a:spcPts val="100"/>
      </a:spcBef>
      <a:buClrTx/>
      <a:buSzPct val="100000"/>
      <a:buFont typeface="Arial" panose="020B0604020202020204" pitchFamily="34" charset="0"/>
      <a:buChar char="•"/>
      <a:defRPr lang="en-US" sz="800" kern="1200" dirty="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A1D7-41F4-4ABD-BFCE-86B7BE9B3D4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636588" y="327025"/>
            <a:ext cx="5584825" cy="31432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5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832344CB-3534-45AD-AFD7-41E2E68206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849"/>
          <a:stretch/>
        </p:blipFill>
        <p:spPr bwMode="gray">
          <a:xfrm>
            <a:off x="4830612" y="-10346"/>
            <a:ext cx="7358214" cy="6735001"/>
          </a:xfrm>
          <a:prstGeom prst="rect">
            <a:avLst/>
          </a:prstGeom>
        </p:spPr>
      </p:pic>
      <p:sp>
        <p:nvSpPr>
          <p:cNvPr id="49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48056" y="923544"/>
            <a:ext cx="4233672" cy="190195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en-US" sz="34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Save under a </a:t>
            </a:r>
            <a:r>
              <a:rPr lang="en-US"/>
              <a:t>new 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448056" y="3849624"/>
            <a:ext cx="4233672" cy="905256"/>
          </a:xfrm>
        </p:spPr>
        <p:txBody>
          <a:bodyPr lIns="0" tIns="0" rIns="0" bIns="0" anchor="b" anchorCtr="0"/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00050" indent="0">
              <a:buNone/>
              <a:defRPr/>
            </a:lvl2pPr>
            <a:lvl3pPr marL="742950" indent="0">
              <a:buNone/>
              <a:defRPr/>
            </a:lvl3pPr>
            <a:lvl4pPr marL="1095375" indent="0">
              <a:buNone/>
              <a:defRPr/>
            </a:lvl4pPr>
            <a:lvl5pPr marL="13700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448056" y="4974336"/>
            <a:ext cx="4233672" cy="438150"/>
          </a:xfrm>
        </p:spPr>
        <p:txBody>
          <a:bodyPr lIns="0" tIns="0" rIns="0" bIns="0" anchor="t" anchorCtr="0"/>
          <a:lstStyle>
            <a:lvl1pPr marL="0" indent="0">
              <a:spcBef>
                <a:spcPts val="30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F36B01-A49B-4A9E-B276-D60D83410796}"/>
              </a:ext>
            </a:extLst>
          </p:cNvPr>
          <p:cNvGrpSpPr/>
          <p:nvPr userDrawn="1"/>
        </p:nvGrpSpPr>
        <p:grpSpPr bwMode="gray">
          <a:xfrm>
            <a:off x="446798" y="591197"/>
            <a:ext cx="587631" cy="45600"/>
            <a:chOff x="616542" y="591197"/>
            <a:chExt cx="587631" cy="45600"/>
          </a:xfrm>
        </p:grpSpPr>
        <p:sp>
          <p:nvSpPr>
            <p:cNvPr id="52" name="Google Shape;17;p2">
              <a:extLst>
                <a:ext uri="{FF2B5EF4-FFF2-40B4-BE49-F238E27FC236}">
                  <a16:creationId xmlns:a16="http://schemas.microsoft.com/office/drawing/2014/main" id="{5D3302A1-E9DC-4838-989A-68413E86B02A}"/>
                </a:ext>
              </a:extLst>
            </p:cNvPr>
            <p:cNvSpPr/>
            <p:nvPr userDrawn="1"/>
          </p:nvSpPr>
          <p:spPr bwMode="gray">
            <a:xfrm>
              <a:off x="616542" y="591197"/>
              <a:ext cx="293923" cy="456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sp>
          <p:nvSpPr>
            <p:cNvPr id="53" name="Google Shape;18;p2">
              <a:extLst>
                <a:ext uri="{FF2B5EF4-FFF2-40B4-BE49-F238E27FC236}">
                  <a16:creationId xmlns:a16="http://schemas.microsoft.com/office/drawing/2014/main" id="{B5D84995-F3EE-4DC3-A8E3-F8254A23326B}"/>
                </a:ext>
              </a:extLst>
            </p:cNvPr>
            <p:cNvSpPr/>
            <p:nvPr userDrawn="1"/>
          </p:nvSpPr>
          <p:spPr bwMode="gray">
            <a:xfrm>
              <a:off x="910250" y="591197"/>
              <a:ext cx="293923" cy="456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</p:grpSp>
      <p:sp>
        <p:nvSpPr>
          <p:cNvPr id="54" name="Google Shape;49;p7">
            <a:extLst>
              <a:ext uri="{FF2B5EF4-FFF2-40B4-BE49-F238E27FC236}">
                <a16:creationId xmlns:a16="http://schemas.microsoft.com/office/drawing/2014/main" id="{4771DC95-2DA9-4515-8FEA-2DE1AA50D2C7}"/>
              </a:ext>
            </a:extLst>
          </p:cNvPr>
          <p:cNvSpPr/>
          <p:nvPr userDrawn="1"/>
        </p:nvSpPr>
        <p:spPr bwMode="gray">
          <a:xfrm>
            <a:off x="0" y="6216149"/>
            <a:ext cx="12188825" cy="6417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7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F466006E-96B1-4AD4-A9B9-84F544D50C4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 dirty="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5C009A2-5ABD-422C-9ADC-3359652A4F7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508605" y="6303596"/>
            <a:ext cx="2292323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 dirty="0">
                <a:solidFill>
                  <a:schemeClr val="bg1">
                    <a:lumMod val="65000"/>
                  </a:schemeClr>
                </a:solidFill>
              </a:rPr>
              <a:t>Breakthroughs that change patients’ lives</a:t>
            </a:r>
          </a:p>
        </p:txBody>
      </p:sp>
      <p:pic>
        <p:nvPicPr>
          <p:cNvPr id="15" name="Google Shape;53;p7">
            <a:extLst>
              <a:ext uri="{FF2B5EF4-FFF2-40B4-BE49-F238E27FC236}">
                <a16:creationId xmlns:a16="http://schemas.microsoft.com/office/drawing/2014/main" id="{63B5640B-3052-4B35-A1E4-8BCE4445A0EC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319416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7B8AF8B-27D1-42BE-885F-E789FE22774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600834" y="6303596"/>
            <a:ext cx="414223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1" dirty="0">
                <a:solidFill>
                  <a:srgbClr val="0000C9"/>
                </a:solidFill>
              </a:rPr>
              <a:t>BioMedicine Design</a:t>
            </a:r>
            <a:endParaRPr lang="en-US" sz="800" b="0" dirty="0">
              <a:solidFill>
                <a:srgbClr val="0000C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15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One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64FB57-BAFB-4669-B9D9-AAA93D307B4A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448056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80B37F4-BA1F-4599-9BF4-169E2382E7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48055" y="3913632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00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8F3BDE-5536-412E-9331-650A7E2E8AB3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448056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466D6BA-4968-4105-B0D7-E7BD687A80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48055" y="3914022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70E3D72-4322-4600-80EE-32F1EA906711}"/>
              </a:ext>
            </a:extLst>
          </p:cNvPr>
          <p:cNvSpPr>
            <a:spLocks noGrp="1"/>
          </p:cNvSpPr>
          <p:nvPr>
            <p:ph idx="22"/>
          </p:nvPr>
        </p:nvSpPr>
        <p:spPr bwMode="gray">
          <a:xfrm>
            <a:off x="6262957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FA8F5A1-9096-48CF-8981-DA7C92908D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6262957" y="3914022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740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1801368"/>
            <a:ext cx="11292840" cy="3950208"/>
          </a:xfrm>
        </p:spPr>
        <p:txBody>
          <a:bodyPr lIns="0" rIns="0"/>
          <a:lstStyle>
            <a:lvl1pPr marL="0" indent="0">
              <a:lnSpc>
                <a:spcPct val="110000"/>
              </a:lnSpc>
              <a:buNone/>
              <a:defRPr sz="3600"/>
            </a:lvl1pPr>
            <a:lvl2pPr marL="461963" indent="-233363">
              <a:defRPr sz="3200"/>
            </a:lvl2pPr>
            <a:lvl3pPr marL="738188" indent="-225425">
              <a:defRPr sz="2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45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ld Statement Blue">
    <p:bg>
      <p:bgPr>
        <a:solidFill>
          <a:srgbClr val="000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48055" y="1801368"/>
            <a:ext cx="11292840" cy="3950208"/>
          </a:xfrm>
        </p:spPr>
        <p:txBody>
          <a:bodyPr lIns="0" rIns="0"/>
          <a:lstStyle>
            <a:lvl1pPr marL="0" indent="0">
              <a:lnSpc>
                <a:spcPct val="110000"/>
              </a:lnSpc>
              <a:buNone/>
              <a:defRPr sz="3600">
                <a:solidFill>
                  <a:schemeClr val="bg1"/>
                </a:solidFill>
              </a:defRPr>
            </a:lvl1pPr>
            <a:lvl2pPr marL="461963" indent="-233363">
              <a:defRPr sz="3200">
                <a:solidFill>
                  <a:schemeClr val="bg1"/>
                </a:solidFill>
              </a:defRPr>
            </a:lvl2pPr>
            <a:lvl3pPr marL="738188" indent="-225425">
              <a:defRPr sz="2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Google Shape;311;p30">
            <a:extLst>
              <a:ext uri="{FF2B5EF4-FFF2-40B4-BE49-F238E27FC236}">
                <a16:creationId xmlns:a16="http://schemas.microsoft.com/office/drawing/2014/main" id="{90C4AA53-0CE6-42BF-A73D-4ABB5CCDDA5E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6" b="1866"/>
          <a:stretch/>
        </p:blipFill>
        <p:spPr bwMode="inv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4F9877C-A82F-4B6B-BD9C-066CF647CE7A}"/>
              </a:ext>
            </a:extLst>
          </p:cNvPr>
          <p:cNvGrpSpPr/>
          <p:nvPr userDrawn="1"/>
        </p:nvGrpSpPr>
        <p:grpSpPr bwMode="black">
          <a:xfrm>
            <a:off x="446798" y="326296"/>
            <a:ext cx="587631" cy="45600"/>
            <a:chOff x="616542" y="591197"/>
            <a:chExt cx="587631" cy="45600"/>
          </a:xfrm>
          <a:solidFill>
            <a:schemeClr val="bg1"/>
          </a:solidFill>
        </p:grpSpPr>
        <p:sp>
          <p:nvSpPr>
            <p:cNvPr id="6" name="Google Shape;17;p2">
              <a:extLst>
                <a:ext uri="{FF2B5EF4-FFF2-40B4-BE49-F238E27FC236}">
                  <a16:creationId xmlns:a16="http://schemas.microsoft.com/office/drawing/2014/main" id="{E37A9FAD-22CF-483D-BFEE-A660FD0A10AC}"/>
                </a:ext>
              </a:extLst>
            </p:cNvPr>
            <p:cNvSpPr/>
            <p:nvPr userDrawn="1"/>
          </p:nvSpPr>
          <p:spPr bwMode="black">
            <a:xfrm>
              <a:off x="616542" y="591197"/>
              <a:ext cx="293923" cy="45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sp>
          <p:nvSpPr>
            <p:cNvPr id="7" name="Google Shape;18;p2">
              <a:extLst>
                <a:ext uri="{FF2B5EF4-FFF2-40B4-BE49-F238E27FC236}">
                  <a16:creationId xmlns:a16="http://schemas.microsoft.com/office/drawing/2014/main" id="{03F89CAE-CCC7-471C-BADA-2585024AD7C1}"/>
                </a:ext>
              </a:extLst>
            </p:cNvPr>
            <p:cNvSpPr/>
            <p:nvPr userDrawn="1"/>
          </p:nvSpPr>
          <p:spPr bwMode="black">
            <a:xfrm>
              <a:off x="910250" y="591197"/>
              <a:ext cx="293923" cy="45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904B2BB-C8F1-419C-B295-DA30917AB87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49DF3-9C56-4D4C-893B-551E46E16593}"/>
              </a:ext>
            </a:extLst>
          </p:cNvPr>
          <p:cNvSpPr txBox="1"/>
          <p:nvPr userDrawn="1"/>
        </p:nvSpPr>
        <p:spPr bwMode="gray">
          <a:xfrm>
            <a:off x="1590813" y="6483987"/>
            <a:ext cx="914400" cy="231382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b="1" dirty="0">
                <a:solidFill>
                  <a:schemeClr val="bg1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BioMedicine Design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78F0182-F4A4-42F9-BF8D-63DDAF54097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00967" y="6303596"/>
            <a:ext cx="2292323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 dirty="0">
                <a:solidFill>
                  <a:schemeClr val="bg1"/>
                </a:solidFill>
              </a:rPr>
              <a:t>Breakthroughs that change patients’ lives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82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1801368"/>
            <a:ext cx="11292840" cy="3950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82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84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6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62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Slide"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" descr="A picture containing accessory, umbrella, sunglasses, spectacles&#10;&#10;Description automatically generated">
            <a:extLst>
              <a:ext uri="{FF2B5EF4-FFF2-40B4-BE49-F238E27FC236}">
                <a16:creationId xmlns:a16="http://schemas.microsoft.com/office/drawing/2014/main" id="{2DC16F02-BAF4-4EBA-B856-EE0B01A67E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clrChange>
              <a:clrFrom>
                <a:srgbClr val="E0E0E0"/>
              </a:clrFrom>
              <a:clrTo>
                <a:srgbClr val="E0E0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48056" y="4215384"/>
            <a:ext cx="4233672" cy="905256"/>
          </a:xfrm>
        </p:spPr>
        <p:txBody>
          <a:bodyPr lIns="0" tIns="0" rIns="0" bIns="0"/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00050" indent="0">
              <a:buNone/>
              <a:defRPr/>
            </a:lvl2pPr>
            <a:lvl3pPr marL="742950" indent="0">
              <a:buNone/>
              <a:defRPr/>
            </a:lvl3pPr>
            <a:lvl4pPr marL="1095375" indent="0">
              <a:buNone/>
              <a:defRPr/>
            </a:lvl4pPr>
            <a:lvl5pPr marL="13700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8056" y="2560320"/>
            <a:ext cx="4233672" cy="150876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8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Google Shape;49;p7">
            <a:extLst>
              <a:ext uri="{FF2B5EF4-FFF2-40B4-BE49-F238E27FC236}">
                <a16:creationId xmlns:a16="http://schemas.microsoft.com/office/drawing/2014/main" id="{D01DEFE8-92EA-4D72-9911-E9444EF4C65B}"/>
              </a:ext>
            </a:extLst>
          </p:cNvPr>
          <p:cNvSpPr/>
          <p:nvPr userDrawn="1"/>
        </p:nvSpPr>
        <p:spPr bwMode="gray">
          <a:xfrm>
            <a:off x="0" y="6216149"/>
            <a:ext cx="12188825" cy="6417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7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DF916F-8B26-4E62-8230-AE3626C83AC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 dirty="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13C7A91-F9DC-4658-B20C-2A7DBB36F4E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47260" y="6309224"/>
            <a:ext cx="2292323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 dirty="0">
                <a:solidFill>
                  <a:schemeClr val="bg1">
                    <a:lumMod val="65000"/>
                  </a:schemeClr>
                </a:solidFill>
              </a:rPr>
              <a:t>Breakthroughs that change patients’ lives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E4C0054-C272-4239-A930-79084C1E6AB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865743" y="6300660"/>
            <a:ext cx="414223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1" dirty="0">
                <a:solidFill>
                  <a:srgbClr val="0000C9"/>
                </a:solidFill>
              </a:rPr>
              <a:t>BioMedicine Design</a:t>
            </a:r>
          </a:p>
        </p:txBody>
      </p:sp>
      <p:pic>
        <p:nvPicPr>
          <p:cNvPr id="15" name="Google Shape;53;p7">
            <a:extLst>
              <a:ext uri="{FF2B5EF4-FFF2-40B4-BE49-F238E27FC236}">
                <a16:creationId xmlns:a16="http://schemas.microsoft.com/office/drawing/2014/main" id="{C778A473-03AB-4E3C-8B60-A66FC215CA1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463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1801368"/>
            <a:ext cx="11292840" cy="395020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0" indent="-169863">
              <a:defRPr/>
            </a:lvl2pPr>
            <a:lvl3pPr marL="742950" indent="-171450">
              <a:defRPr/>
            </a:lvl3pPr>
            <a:lvl4pPr marL="971550" indent="-171450">
              <a:defRPr/>
            </a:lvl4pPr>
            <a:lvl5pPr marL="1171575" indent="-1428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6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48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2368296"/>
            <a:ext cx="11291583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1129284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80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eft Two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48AB6F3-8F33-46C5-B8AF-C6C2DBA35DAC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6262957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EA1C6BA-0114-4F33-85B2-4176902D01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6262957" y="3911906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79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446796" y="1801368"/>
            <a:ext cx="11292840" cy="3950208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gray">
          <a:xfrm>
            <a:off x="446798" y="484632"/>
            <a:ext cx="11292840" cy="850392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4DB309-1BC3-452B-AA12-02F70E3CF3C4}"/>
              </a:ext>
            </a:extLst>
          </p:cNvPr>
          <p:cNvGrpSpPr/>
          <p:nvPr userDrawn="1"/>
        </p:nvGrpSpPr>
        <p:grpSpPr bwMode="gray">
          <a:xfrm>
            <a:off x="446798" y="326296"/>
            <a:ext cx="587631" cy="45600"/>
            <a:chOff x="616542" y="591197"/>
            <a:chExt cx="587631" cy="456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C75766B0-97F2-444A-9E42-E0CBE795461F}"/>
                </a:ext>
              </a:extLst>
            </p:cNvPr>
            <p:cNvSpPr/>
            <p:nvPr userDrawn="1"/>
          </p:nvSpPr>
          <p:spPr bwMode="gray">
            <a:xfrm>
              <a:off x="616542" y="591197"/>
              <a:ext cx="293923" cy="456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05F9DAF3-DD76-41B5-93EF-0334C2738E2C}"/>
                </a:ext>
              </a:extLst>
            </p:cNvPr>
            <p:cNvSpPr/>
            <p:nvPr userDrawn="1"/>
          </p:nvSpPr>
          <p:spPr bwMode="gray">
            <a:xfrm>
              <a:off x="910250" y="591197"/>
              <a:ext cx="293923" cy="456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</p:grpSp>
      <p:pic>
        <p:nvPicPr>
          <p:cNvPr id="19" name="Google Shape;53;p7">
            <a:extLst>
              <a:ext uri="{FF2B5EF4-FFF2-40B4-BE49-F238E27FC236}">
                <a16:creationId xmlns:a16="http://schemas.microsoft.com/office/drawing/2014/main" id="{F9F93DF4-D19B-46BE-B88F-8BB1DA82CA3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6C14D5-25B9-40A9-A7B3-25F17FEDDC3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 dirty="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15" name="Google Shape;52;p7">
            <a:extLst>
              <a:ext uri="{FF2B5EF4-FFF2-40B4-BE49-F238E27FC236}">
                <a16:creationId xmlns:a16="http://schemas.microsoft.com/office/drawing/2014/main" id="{32B9580A-B465-4E15-BAF0-0919554158DC}"/>
              </a:ext>
            </a:extLst>
          </p:cNvPr>
          <p:cNvSpPr txBox="1"/>
          <p:nvPr userDrawn="1"/>
        </p:nvSpPr>
        <p:spPr bwMode="gray">
          <a:xfrm>
            <a:off x="6253991" y="6385611"/>
            <a:ext cx="5347496" cy="33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A1AAB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05B5027-9C8E-4D3E-B630-4D23F5F13B5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728216" y="6303596"/>
            <a:ext cx="414223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1" dirty="0">
                <a:solidFill>
                  <a:srgbClr val="0000C9"/>
                </a:solidFill>
              </a:rPr>
              <a:t>BioMedicine Design</a:t>
            </a:r>
            <a:endParaRPr lang="en-US" sz="800" b="0" dirty="0">
              <a:solidFill>
                <a:srgbClr val="0000C9"/>
              </a:solidFill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BF889A4-623F-4FC3-8200-F807FDCE748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47260" y="6309224"/>
            <a:ext cx="2292323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 dirty="0">
                <a:solidFill>
                  <a:schemeClr val="bg1">
                    <a:lumMod val="65000"/>
                  </a:schemeClr>
                </a:solidFill>
              </a:rPr>
              <a:t>Breakthroughs that change patients’ lives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D121F-F2B2-4190-9D3A-1DB5D88EA36D}"/>
              </a:ext>
            </a:extLst>
          </p:cNvPr>
          <p:cNvSpPr txBox="1"/>
          <p:nvPr userDrawn="1"/>
        </p:nvSpPr>
        <p:spPr bwMode="gray">
          <a:xfrm>
            <a:off x="2068497" y="1518082"/>
            <a:ext cx="914400" cy="914400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 err="1"/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163367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3" r:id="rId4"/>
    <p:sldLayoutId id="2147483661" r:id="rId5"/>
    <p:sldLayoutId id="2147483666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7" r:id="rId12"/>
    <p:sldLayoutId id="2147483668" r:id="rId13"/>
  </p:sldLayoutIdLst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buNone/>
        <a:defRPr lang="en-US" sz="27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000"/>
        </a:spcBef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9863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71450" algn="l" defTabSz="914400" rtl="0" eaLnBrk="1" latinLnBrk="0" hangingPunct="1">
        <a:lnSpc>
          <a:spcPct val="90000"/>
        </a:lnSpc>
        <a:spcBef>
          <a:spcPts val="2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9025" indent="-114300" algn="l" defTabSz="914400" rtl="0" eaLnBrk="1" latinLnBrk="0" hangingPunct="1">
        <a:lnSpc>
          <a:spcPct val="90000"/>
        </a:lnSpc>
        <a:spcBef>
          <a:spcPts val="1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dbio.pfizer.com:8092/gdbxt/NGSRequest/homeNanoporeQ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dbio.pfizer.com:8092/gdbxt/NGSRequest/homeNanoporeQ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dbio.pfizer.com:8092/gdbxt/ngsAnalysisPrimerSet/uploadForm" TargetMode="External"/><Relationship Id="rId2" Type="http://schemas.openxmlformats.org/officeDocument/2006/relationships/hyperlink" Target="https://gdbio.pfizer.com:8092/gdbxt/ngsAnalysisPrimerSet/hom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yzerbio.com/wyzerBioWebapp/nav/guidelin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dbio.pfizer.com:8081/app/bx/entity/VectorBatch/compendiu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Plasmid sequencing policy and procedures for BMD KSQ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Updated 2024 January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8005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E8FAC4-4254-E6AF-93EC-BCA20FEB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046766"/>
            <a:ext cx="11292840" cy="3950208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Once submitted, NGS requests can be viewed through the </a:t>
            </a:r>
            <a:r>
              <a:rPr lang="en-US" dirty="0">
                <a:hlinkClick r:id="rId2"/>
              </a:rPr>
              <a:t>NGS Portal</a:t>
            </a:r>
            <a:endParaRPr lang="en-US" dirty="0"/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Plasmid QC requests that will be run together can be consolidated from this page.  This must be done by the person executing the request prior to running the samples.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D118DB-C224-C92A-3595-9CF8C045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8" y="484632"/>
            <a:ext cx="11292840" cy="394257"/>
          </a:xfrm>
        </p:spPr>
        <p:txBody>
          <a:bodyPr/>
          <a:lstStyle/>
          <a:p>
            <a:r>
              <a:rPr lang="en-US" sz="3200" dirty="0"/>
              <a:t>How to use </a:t>
            </a:r>
            <a:r>
              <a:rPr lang="en-US" sz="3200" dirty="0" err="1"/>
              <a:t>GDBxT</a:t>
            </a:r>
            <a:r>
              <a:rPr lang="en-US" sz="3200" dirty="0"/>
              <a:t> request system – Plasmid Sequencing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F7DA8-D6E2-E9CE-B8FC-2CBD4DF5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844" y="2306435"/>
            <a:ext cx="6499848" cy="42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0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8DFB8-26A7-5CFF-CC16-124558BFA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98" y="1107075"/>
            <a:ext cx="11292840" cy="3950208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/>
              <a:t>Consolidation will create a new NGS request where the person executing the run will create a new </a:t>
            </a:r>
            <a:r>
              <a:rPr lang="en-US" dirty="0" err="1"/>
              <a:t>XtPlateSet</a:t>
            </a:r>
            <a:r>
              <a:rPr lang="en-US" dirty="0"/>
              <a:t> which consolidates all the VBs from the parent NGS requests into a single plate for processing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EABD5-F127-ACE3-A2D2-3F956061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8" y="484632"/>
            <a:ext cx="11292840" cy="504109"/>
          </a:xfrm>
        </p:spPr>
        <p:txBody>
          <a:bodyPr/>
          <a:lstStyle/>
          <a:p>
            <a:r>
              <a:rPr lang="en-US" sz="3200" dirty="0"/>
              <a:t>How to use </a:t>
            </a:r>
            <a:r>
              <a:rPr lang="en-US" sz="3200" dirty="0" err="1"/>
              <a:t>GDBxT</a:t>
            </a:r>
            <a:r>
              <a:rPr lang="en-US" sz="3200" dirty="0"/>
              <a:t> request system – Plasmid Sequencing 5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993EF-D8C0-AD92-B675-715574BA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4" b="6907"/>
          <a:stretch/>
        </p:blipFill>
        <p:spPr>
          <a:xfrm>
            <a:off x="1893707" y="2014432"/>
            <a:ext cx="8399022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B1A58-A8F9-99A5-7676-42B75B87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080515"/>
            <a:ext cx="11292840" cy="395020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This allows you to request sequencing from Genedata plates.  </a:t>
            </a:r>
          </a:p>
          <a:p>
            <a:pPr marL="685800" lvl="1" indent="-457200">
              <a:buFont typeface="+mj-lt"/>
              <a:buAutoNum type="alphaLcParenR"/>
            </a:pPr>
            <a:r>
              <a:rPr lang="en-US" dirty="0"/>
              <a:t>Go to the relevant </a:t>
            </a:r>
            <a:r>
              <a:rPr lang="en-US" dirty="0" err="1"/>
              <a:t>PlateSet</a:t>
            </a:r>
            <a:r>
              <a:rPr lang="en-US" dirty="0"/>
              <a:t> within your Screening Campaign. </a:t>
            </a:r>
          </a:p>
          <a:p>
            <a:pPr marL="685800" lvl="1" indent="-457200">
              <a:buFont typeface="+mj-lt"/>
              <a:buAutoNum type="alphaLcParenR"/>
            </a:pPr>
            <a:r>
              <a:rPr lang="en-US" dirty="0"/>
              <a:t>Select the PLT IDs that you want included in your Nanopore run.</a:t>
            </a:r>
          </a:p>
          <a:p>
            <a:pPr marL="685800" lvl="1" indent="-457200">
              <a:buFont typeface="+mj-lt"/>
              <a:buAutoNum type="alphaLcParenR"/>
            </a:pPr>
            <a:r>
              <a:rPr lang="en-US" dirty="0"/>
              <a:t>Click the Gear Icon and select “Create NGS Request from plates”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22C79A-FA97-AECC-15CE-9E193F0C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How to use </a:t>
            </a:r>
            <a:r>
              <a:rPr lang="en-US" sz="2600" dirty="0" err="1"/>
              <a:t>GDBxT</a:t>
            </a:r>
            <a:r>
              <a:rPr lang="en-US" sz="2600" dirty="0"/>
              <a:t> request system – Amplicon (Screening) Sequencing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7A9AC-BCEF-4D38-A586-48D9E685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5" y="2625402"/>
            <a:ext cx="12188825" cy="264526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90ECD0C-2BD0-18D4-60F8-618A6FA5BD3F}"/>
              </a:ext>
            </a:extLst>
          </p:cNvPr>
          <p:cNvGrpSpPr/>
          <p:nvPr/>
        </p:nvGrpSpPr>
        <p:grpSpPr>
          <a:xfrm>
            <a:off x="3009015" y="5144632"/>
            <a:ext cx="7304566" cy="1659578"/>
            <a:chOff x="3009015" y="5198422"/>
            <a:chExt cx="7304566" cy="16595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87DAF9-1132-46B3-6DC1-4EE7A3A95E77}"/>
                </a:ext>
              </a:extLst>
            </p:cNvPr>
            <p:cNvSpPr txBox="1"/>
            <p:nvPr/>
          </p:nvSpPr>
          <p:spPr bwMode="gray">
            <a:xfrm>
              <a:off x="3009015" y="5198422"/>
              <a:ext cx="2541180" cy="165957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45720" tIns="45720" rIns="45720" bIns="4572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1000"/>
                </a:spcBef>
              </a:pPr>
              <a:r>
                <a:rPr lang="en-US" sz="1400" dirty="0"/>
                <a:t>Caution:  the names of the clones must currently begin with SC followed by 4 digits (</a:t>
              </a:r>
              <a:r>
                <a:rPr lang="en-US" sz="1400" dirty="0" err="1">
                  <a:solidFill>
                    <a:srgbClr val="FF0000"/>
                  </a:solidFill>
                </a:rPr>
                <a:t>SC1234</a:t>
              </a:r>
              <a:r>
                <a:rPr lang="en-US" sz="1400" dirty="0"/>
                <a:t>) in order for software to parse sequences.  This may change in the future.  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470E90-1F5F-1F11-5A2A-4A0863A37660}"/>
                </a:ext>
              </a:extLst>
            </p:cNvPr>
            <p:cNvSpPr/>
            <p:nvPr/>
          </p:nvSpPr>
          <p:spPr bwMode="gray">
            <a:xfrm>
              <a:off x="5550195" y="5198422"/>
              <a:ext cx="4763386" cy="1659578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b="1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6EECEE-77E2-7BC1-0153-3B7C66B22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612" r="70617"/>
            <a:stretch/>
          </p:blipFill>
          <p:spPr>
            <a:xfrm>
              <a:off x="5604896" y="5394682"/>
              <a:ext cx="1796903" cy="1302531"/>
            </a:xfrm>
            <a:prstGeom prst="rect">
              <a:avLst/>
            </a:prstGeom>
          </p:spPr>
        </p:pic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05ED98BE-7A11-EB94-535F-388A9A7434BC}"/>
                </a:ext>
              </a:extLst>
            </p:cNvPr>
            <p:cNvSpPr/>
            <p:nvPr/>
          </p:nvSpPr>
          <p:spPr bwMode="gray">
            <a:xfrm>
              <a:off x="6831544" y="5709150"/>
              <a:ext cx="453285" cy="368134"/>
            </a:xfrm>
            <a:prstGeom prst="downArrow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b="1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C960C3-185F-64F7-BBE8-36F7D35C2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4731" y="5397462"/>
              <a:ext cx="2390189" cy="1306568"/>
            </a:xfrm>
            <a:prstGeom prst="rect">
              <a:avLst/>
            </a:prstGeom>
          </p:spPr>
        </p:pic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5282B024-9B0E-B794-5F39-FB69700D3D07}"/>
                </a:ext>
              </a:extLst>
            </p:cNvPr>
            <p:cNvSpPr/>
            <p:nvPr/>
          </p:nvSpPr>
          <p:spPr bwMode="gray">
            <a:xfrm>
              <a:off x="9123050" y="5893217"/>
              <a:ext cx="453285" cy="368134"/>
            </a:xfrm>
            <a:prstGeom prst="downArrow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1115B1-AC3E-4E5E-0212-3DF2CFBD994D}"/>
                </a:ext>
              </a:extLst>
            </p:cNvPr>
            <p:cNvSpPr txBox="1"/>
            <p:nvPr/>
          </p:nvSpPr>
          <p:spPr bwMode="gray">
            <a:xfrm>
              <a:off x="6913396" y="5428792"/>
              <a:ext cx="559611" cy="197814"/>
            </a:xfrm>
            <a:prstGeom prst="rect">
              <a:avLst/>
            </a:prstGeom>
          </p:spPr>
          <p:txBody>
            <a:bodyPr wrap="square" lIns="45720" tIns="45720" rIns="45720" bIns="4572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1000"/>
                </a:spcBef>
              </a:pPr>
              <a:r>
                <a:rPr lang="en-US" sz="1600" dirty="0">
                  <a:solidFill>
                    <a:srgbClr val="00B050"/>
                  </a:solidFill>
                </a:rPr>
                <a:t>good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4914DD-8304-D1F7-3853-28E135F443C3}"/>
                </a:ext>
              </a:extLst>
            </p:cNvPr>
            <p:cNvSpPr txBox="1"/>
            <p:nvPr/>
          </p:nvSpPr>
          <p:spPr bwMode="gray">
            <a:xfrm>
              <a:off x="8836208" y="5446089"/>
              <a:ext cx="1477373" cy="429665"/>
            </a:xfrm>
            <a:prstGeom prst="rect">
              <a:avLst/>
            </a:prstGeom>
          </p:spPr>
          <p:txBody>
            <a:bodyPr wrap="square" lIns="45720" tIns="45720" rIns="45720" bIns="4572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1000"/>
                </a:spcBef>
              </a:pPr>
              <a:r>
                <a:rPr lang="en-US" sz="1600" dirty="0">
                  <a:solidFill>
                    <a:srgbClr val="FF0000"/>
                  </a:solidFill>
                </a:rPr>
                <a:t>Will not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87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69912-1DE5-D638-17CE-8E3F524B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98" y="1001268"/>
            <a:ext cx="11292840" cy="3950208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You will be taken to a new page in </a:t>
            </a:r>
            <a:r>
              <a:rPr lang="en-US" dirty="0" err="1"/>
              <a:t>GDBxT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C7649-1705-CA2A-7FCA-C8B2F786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How to use </a:t>
            </a:r>
            <a:r>
              <a:rPr lang="en-US" sz="2600" dirty="0" err="1"/>
              <a:t>GDBxT</a:t>
            </a:r>
            <a:r>
              <a:rPr lang="en-US" sz="2600" dirty="0"/>
              <a:t> request system – Amplicon (Screening) Sequencing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79316-D649-F165-BD1A-FC7ECA52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335024"/>
            <a:ext cx="7897638" cy="4824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282FE3-09AC-2ACC-8F86-87D855A5D5CA}"/>
              </a:ext>
            </a:extLst>
          </p:cNvPr>
          <p:cNvSpPr txBox="1"/>
          <p:nvPr/>
        </p:nvSpPr>
        <p:spPr bwMode="gray">
          <a:xfrm>
            <a:off x="8094669" y="3167743"/>
            <a:ext cx="1288869" cy="36576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Nice to have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5CEF6-CDB3-9B02-9B6A-1700BFC239F5}"/>
              </a:ext>
            </a:extLst>
          </p:cNvPr>
          <p:cNvSpPr txBox="1"/>
          <p:nvPr/>
        </p:nvSpPr>
        <p:spPr bwMode="gray">
          <a:xfrm>
            <a:off x="7359830" y="3876729"/>
            <a:ext cx="1288869" cy="36576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Nice to have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42359-84AA-1F2C-B49F-3414F1E5489A}"/>
              </a:ext>
            </a:extLst>
          </p:cNvPr>
          <p:cNvSpPr txBox="1"/>
          <p:nvPr/>
        </p:nvSpPr>
        <p:spPr bwMode="gray">
          <a:xfrm>
            <a:off x="6171110" y="2855323"/>
            <a:ext cx="1288869" cy="36576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Required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FA167-E1DC-27AD-EE1D-E55FF3C74A55}"/>
              </a:ext>
            </a:extLst>
          </p:cNvPr>
          <p:cNvSpPr txBox="1"/>
          <p:nvPr/>
        </p:nvSpPr>
        <p:spPr bwMode="gray">
          <a:xfrm>
            <a:off x="5503815" y="5050699"/>
            <a:ext cx="1288869" cy="36576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D7CBB-B40B-FD88-FEE6-E20462778E2E}"/>
              </a:ext>
            </a:extLst>
          </p:cNvPr>
          <p:cNvSpPr txBox="1"/>
          <p:nvPr/>
        </p:nvSpPr>
        <p:spPr bwMode="gray">
          <a:xfrm>
            <a:off x="8094668" y="5568859"/>
            <a:ext cx="1288869" cy="36576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Required.  Any relevant Signals link.</a:t>
            </a:r>
          </a:p>
        </p:txBody>
      </p:sp>
    </p:spTree>
    <p:extLst>
      <p:ext uri="{BB962C8B-B14F-4D97-AF65-F5344CB8AC3E}">
        <p14:creationId xmlns:p14="http://schemas.microsoft.com/office/powerpoint/2010/main" val="174873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F3319B-1AC6-C258-3913-513FF0FF7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92" y="1083743"/>
            <a:ext cx="11292840" cy="3950208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For each plate set the Clone Type and Primer Set.  Choice in the top row </a:t>
            </a:r>
            <a:r>
              <a:rPr lang="en-US" dirty="0" err="1"/>
              <a:t>autofills</a:t>
            </a:r>
            <a:r>
              <a:rPr lang="en-US" dirty="0"/>
              <a:t> down.</a:t>
            </a:r>
          </a:p>
          <a:p>
            <a:pPr marL="685800" lvl="1" indent="-457200"/>
            <a:r>
              <a:rPr lang="en-US" dirty="0"/>
              <a:t>Note that if you’re sequencing VH and VL from the same </a:t>
            </a:r>
            <a:r>
              <a:rPr lang="en-US" dirty="0" err="1"/>
              <a:t>PLT</a:t>
            </a:r>
            <a:r>
              <a:rPr lang="en-US" dirty="0"/>
              <a:t> IDs </a:t>
            </a:r>
            <a:r>
              <a:rPr lang="en-US" dirty="0">
                <a:solidFill>
                  <a:schemeClr val="accent1"/>
                </a:solidFill>
              </a:rPr>
              <a:t>(hybridoma workflow) </a:t>
            </a:r>
            <a:r>
              <a:rPr lang="en-US" dirty="0"/>
              <a:t>you’ll have to create two NGS requests which will then be consolidated.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CF56EB-C0C4-7E0A-13C7-C78CB871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How to use </a:t>
            </a:r>
            <a:r>
              <a:rPr lang="en-US" sz="2600" dirty="0" err="1"/>
              <a:t>GDBxT</a:t>
            </a:r>
            <a:r>
              <a:rPr lang="en-US" sz="2600" dirty="0"/>
              <a:t> request system – Amplicon (Screening) Sequencing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3B5A7-C524-2408-36D8-78DE6A0DD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34" y="2085436"/>
            <a:ext cx="8984750" cy="4126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BF479-5F01-F766-708B-A260914B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210" y="4706135"/>
            <a:ext cx="2363528" cy="1197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BFB629-DFEB-8E9A-1297-5931BC8F5A04}"/>
              </a:ext>
            </a:extLst>
          </p:cNvPr>
          <p:cNvSpPr txBox="1"/>
          <p:nvPr/>
        </p:nvSpPr>
        <p:spPr bwMode="gray">
          <a:xfrm>
            <a:off x="2925369" y="4086785"/>
            <a:ext cx="2057400" cy="91440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6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25782-3CBB-521C-89B3-23FFD0C17EAC}"/>
              </a:ext>
            </a:extLst>
          </p:cNvPr>
          <p:cNvSpPr txBox="1"/>
          <p:nvPr/>
        </p:nvSpPr>
        <p:spPr bwMode="gray">
          <a:xfrm>
            <a:off x="2799714" y="3924860"/>
            <a:ext cx="3433747" cy="30480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Click Submit and emails will be sent</a:t>
            </a:r>
          </a:p>
        </p:txBody>
      </p:sp>
    </p:spTree>
    <p:extLst>
      <p:ext uri="{BB962C8B-B14F-4D97-AF65-F5344CB8AC3E}">
        <p14:creationId xmlns:p14="http://schemas.microsoft.com/office/powerpoint/2010/main" val="170206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EB5C53-ACD6-8D93-F94E-E95E2EF2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98" y="1048893"/>
            <a:ext cx="11292840" cy="3950208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The full set of NGS requests can be viewed through the </a:t>
            </a:r>
            <a:r>
              <a:rPr lang="en-US" dirty="0">
                <a:hlinkClick r:id="rId2"/>
              </a:rPr>
              <a:t>NGS Portal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If (</a:t>
            </a:r>
            <a:r>
              <a:rPr lang="en-US" dirty="0">
                <a:solidFill>
                  <a:srgbClr val="FF0000"/>
                </a:solidFill>
              </a:rPr>
              <a:t>and only if</a:t>
            </a:r>
            <a:r>
              <a:rPr lang="en-US" dirty="0"/>
              <a:t>) you are doing the PCR you need to create a “Consolidated” request even if only running a single request.  Check with Sara before doing this as there may be other requests that could be included in the same run.</a:t>
            </a:r>
          </a:p>
          <a:p>
            <a:pPr marL="630237" lvl="1" indent="-342900">
              <a:buFont typeface="+mj-lt"/>
              <a:buAutoNum type="alphaLcParenR"/>
            </a:pPr>
            <a:r>
              <a:rPr lang="en-US" dirty="0"/>
              <a:t>Select 1 or more plates that will be included in the same Nanopore run and click Consolidate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3CD65-2F11-9629-91B8-630D3899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8" y="484632"/>
            <a:ext cx="11292840" cy="486012"/>
          </a:xfrm>
        </p:spPr>
        <p:txBody>
          <a:bodyPr/>
          <a:lstStyle/>
          <a:p>
            <a:r>
              <a:rPr lang="en-US" sz="2600" dirty="0"/>
              <a:t>How to use </a:t>
            </a:r>
            <a:r>
              <a:rPr lang="en-US" sz="2600" dirty="0" err="1"/>
              <a:t>GDBxT</a:t>
            </a:r>
            <a:r>
              <a:rPr lang="en-US" sz="2600" dirty="0"/>
              <a:t> request system – Amplicon (Screening) Sequencing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0306C-B0A1-D651-D10C-D524DD9C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885922"/>
            <a:ext cx="9674225" cy="2167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FD873-82F7-CFC8-D061-99E6F3A2B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6" y="5131952"/>
            <a:ext cx="9740900" cy="122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385E2-4992-E347-D5D3-2F5F0ACB2BB8}"/>
              </a:ext>
            </a:extLst>
          </p:cNvPr>
          <p:cNvSpPr txBox="1"/>
          <p:nvPr/>
        </p:nvSpPr>
        <p:spPr bwMode="gray">
          <a:xfrm>
            <a:off x="7185025" y="27432"/>
            <a:ext cx="5003800" cy="51603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This step to be used only by the person processing the samples (e.g. HTP Nanopore team members)</a:t>
            </a:r>
          </a:p>
        </p:txBody>
      </p:sp>
    </p:spTree>
    <p:extLst>
      <p:ext uri="{BB962C8B-B14F-4D97-AF65-F5344CB8AC3E}">
        <p14:creationId xmlns:p14="http://schemas.microsoft.com/office/powerpoint/2010/main" val="57339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6D795C-0555-08BC-A445-2620411C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976503"/>
            <a:ext cx="11292840" cy="3950208"/>
          </a:xfrm>
        </p:spPr>
        <p:txBody>
          <a:bodyPr/>
          <a:lstStyle/>
          <a:p>
            <a:pPr marL="457200" indent="-457200">
              <a:buFont typeface="+mj-lt"/>
              <a:buAutoNum type="arabicParenR" startAt="6"/>
            </a:pPr>
            <a:r>
              <a:rPr lang="en-US" dirty="0"/>
              <a:t>You will see a new NGS Request page.  </a:t>
            </a:r>
          </a:p>
          <a:p>
            <a:pPr marL="687387" lvl="1" indent="-400050">
              <a:buFont typeface="+mj-lt"/>
              <a:buAutoNum type="alphaLcParenR"/>
            </a:pPr>
            <a:r>
              <a:rPr lang="en-US" dirty="0"/>
              <a:t>The main point of this is to assign the reverse barcodes which distinguish the individual plates in the final results.  </a:t>
            </a:r>
          </a:p>
          <a:p>
            <a:pPr marL="687387" lvl="1" indent="-400050">
              <a:buFont typeface="+mj-lt"/>
              <a:buAutoNum type="alphaLcParenR"/>
            </a:pPr>
            <a:r>
              <a:rPr lang="en-US" dirty="0"/>
              <a:t>You can assign the plate indices at the bottom of the page.</a:t>
            </a:r>
          </a:p>
          <a:p>
            <a:pPr marL="687387" lvl="1" indent="-400050">
              <a:buFont typeface="+mj-lt"/>
              <a:buAutoNum type="alphaLcParenR"/>
            </a:pPr>
            <a:r>
              <a:rPr lang="en-US" dirty="0"/>
              <a:t>Be sure to use the primer plates that correspond to the assigned Primer Set Plate Index for each PLT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EC6A31-62E1-178D-9556-BE56D9CA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How to use </a:t>
            </a:r>
            <a:r>
              <a:rPr lang="en-US" sz="2600" dirty="0" err="1"/>
              <a:t>GDBxT</a:t>
            </a:r>
            <a:r>
              <a:rPr lang="en-US" sz="2600" dirty="0"/>
              <a:t> request system – Amplicon (Screening) Sequencing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8A79-7663-C334-EB33-F80512E2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76581"/>
            <a:ext cx="10511230" cy="34253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8291B-AA41-9DDC-03CC-18C5A2A88090}"/>
              </a:ext>
            </a:extLst>
          </p:cNvPr>
          <p:cNvSpPr txBox="1"/>
          <p:nvPr/>
        </p:nvSpPr>
        <p:spPr bwMode="gray">
          <a:xfrm>
            <a:off x="7185025" y="27432"/>
            <a:ext cx="5003800" cy="51603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This step to be used only by the person processing the samples (e.g. HTP Nanopore team members)</a:t>
            </a:r>
          </a:p>
        </p:txBody>
      </p:sp>
    </p:spTree>
    <p:extLst>
      <p:ext uri="{BB962C8B-B14F-4D97-AF65-F5344CB8AC3E}">
        <p14:creationId xmlns:p14="http://schemas.microsoft.com/office/powerpoint/2010/main" val="239440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D65E7B-A9FC-9120-B0DA-67F93CE96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98" y="1335024"/>
            <a:ext cx="11292840" cy="3950208"/>
          </a:xfrm>
        </p:spPr>
        <p:txBody>
          <a:bodyPr/>
          <a:lstStyle/>
          <a:p>
            <a:pPr marL="457200" indent="-457200">
              <a:buFont typeface="+mj-lt"/>
              <a:buAutoNum type="arabicParenR" startAt="7"/>
            </a:pPr>
            <a:r>
              <a:rPr lang="en-US" dirty="0"/>
              <a:t>After Mark as Consolidated has been clicked new buttons will appear</a:t>
            </a:r>
          </a:p>
          <a:p>
            <a:pPr marL="457200" indent="-457200">
              <a:buFont typeface="+mj-lt"/>
              <a:buAutoNum type="arabicParenR" startAt="7"/>
            </a:pPr>
            <a:r>
              <a:rPr lang="en-US" dirty="0"/>
              <a:t>If you click on Execution and Results you’ll be able to download a Deck Layout file indicating which plates should go in which position on the i7 for PCR setup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4FC660-87C7-828A-6C67-6DD6E92E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How to use </a:t>
            </a:r>
            <a:r>
              <a:rPr lang="en-US" sz="2600" dirty="0" err="1"/>
              <a:t>GDBxT</a:t>
            </a:r>
            <a:r>
              <a:rPr lang="en-US" sz="2600" dirty="0"/>
              <a:t> request system – Amplicon (Screening) Sequencing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7F57D-8BB1-6A1E-444B-D21DE9B60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66" b="22363"/>
          <a:stretch/>
        </p:blipFill>
        <p:spPr>
          <a:xfrm>
            <a:off x="8514093" y="1295781"/>
            <a:ext cx="2498725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F88E6-8D3C-15F3-D069-4AC1FEA6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6" y="2558154"/>
            <a:ext cx="7218362" cy="3348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B7F8F2-8B1E-115D-2691-95DCCB867367}"/>
              </a:ext>
            </a:extLst>
          </p:cNvPr>
          <p:cNvSpPr txBox="1"/>
          <p:nvPr/>
        </p:nvSpPr>
        <p:spPr bwMode="gray">
          <a:xfrm>
            <a:off x="7185025" y="27432"/>
            <a:ext cx="5003800" cy="51603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This step to be used only by the person processing the samples (e.g. HTP Nanopore team members)</a:t>
            </a:r>
          </a:p>
        </p:txBody>
      </p:sp>
    </p:spTree>
    <p:extLst>
      <p:ext uri="{BB962C8B-B14F-4D97-AF65-F5344CB8AC3E}">
        <p14:creationId xmlns:p14="http://schemas.microsoft.com/office/powerpoint/2010/main" val="192236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994760-6A2C-9B09-FD1E-F6F58BF5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41970"/>
            <a:ext cx="11292840" cy="3950208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For amplicon sequencing, all primers need to be registered in the </a:t>
            </a:r>
            <a:r>
              <a:rPr lang="en-US" sz="2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GDBxT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database. 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If you need to use primers that are not available in the database please discuss with Sara Hanscom and Joel Bard </a:t>
            </a:r>
            <a:r>
              <a:rPr lang="en-US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starting your PCR. 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list of available primer sets can be found 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here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  New primer sets must be submitted using the 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template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(click the Download Template </a:t>
            </a:r>
            <a:r>
              <a:rPr lang="en-US" sz="2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tsv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button) from </a:t>
            </a:r>
            <a:r>
              <a:rPr lang="en-US" sz="2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GDBxT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808100-559C-1BDC-F54C-F7589E2E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Primers for Nanopore Amplicon Sequencing</a:t>
            </a:r>
          </a:p>
        </p:txBody>
      </p:sp>
    </p:spTree>
    <p:extLst>
      <p:ext uri="{BB962C8B-B14F-4D97-AF65-F5344CB8AC3E}">
        <p14:creationId xmlns:p14="http://schemas.microsoft.com/office/powerpoint/2010/main" val="2898427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31B377-007D-5AE0-EBF3-EB233EA3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150466"/>
            <a:ext cx="11292840" cy="48781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Noto Sans" panose="020B0502040504020204" pitchFamily="34"/>
              </a:rPr>
              <a:t>Request Submission: Requestors must submit their requests using </a:t>
            </a:r>
            <a:r>
              <a:rPr lang="en-US" sz="2000" dirty="0" err="1"/>
              <a:t>GDBxT</a:t>
            </a:r>
            <a:r>
              <a:rPr lang="en-US" sz="2000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" panose="020B0502040504020204" pitchFamily="34"/>
              </a:rPr>
              <a:t>by </a:t>
            </a:r>
            <a:r>
              <a:rPr lang="en-US" b="0" i="0" dirty="0">
                <a:solidFill>
                  <a:srgbClr val="FF0000"/>
                </a:solidFill>
                <a:effectLst/>
                <a:latin typeface="Noto Sans" panose="020B0502040504020204" pitchFamily="34"/>
              </a:rPr>
              <a:t>10AM on Tuesdays and Thursdays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" panose="020B0502040504020204" pitchFamily="34"/>
              </a:rPr>
              <a:t>.</a:t>
            </a: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Noto Sans" panose="020B0502040504020204" pitchFamily="34"/>
              </a:rPr>
              <a:t>Plasmid Sample Submission: Requestors must submit purified plasmid samples to </a:t>
            </a:r>
            <a:r>
              <a:rPr lang="en-US" b="0" i="0" dirty="0">
                <a:solidFill>
                  <a:srgbClr val="FF0000"/>
                </a:solidFill>
                <a:effectLst/>
                <a:latin typeface="Noto Sans" panose="020B0502040504020204" pitchFamily="34"/>
              </a:rPr>
              <a:t>USAX3-610N/004/429 in the DNA drop off fridge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" panose="020B0502040504020204" pitchFamily="34"/>
              </a:rPr>
              <a:t>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Noto Sans" panose="020B0502040504020204" pitchFamily="34"/>
              </a:rPr>
              <a:t>To be included in the NGS run for next-day results, samples need to be </a:t>
            </a:r>
            <a:r>
              <a:rPr lang="en-US" b="0" i="0" dirty="0">
                <a:solidFill>
                  <a:srgbClr val="FF0000"/>
                </a:solidFill>
                <a:effectLst/>
                <a:latin typeface="Noto Sans" panose="020B0502040504020204" pitchFamily="34"/>
              </a:rPr>
              <a:t>dropped off by 12PM on Tuesdays and Thursdays.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+mj-lt"/>
              </a:rPr>
              <a:t>Plasmid submission details: 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b="1" u="sng" dirty="0"/>
              <a:t>Reference Sequences: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Confirm the correct reference sequences are uploaded to </a:t>
            </a:r>
            <a:r>
              <a:rPr lang="en-US" dirty="0" err="1">
                <a:solidFill>
                  <a:srgbClr val="FF0000"/>
                </a:solidFill>
              </a:rPr>
              <a:t>GeneData</a:t>
            </a:r>
            <a:r>
              <a:rPr lang="en-US" dirty="0">
                <a:solidFill>
                  <a:srgbClr val="FF0000"/>
                </a:solidFill>
              </a:rPr>
              <a:t> before sample drop-off.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b="1" u="sng" dirty="0"/>
              <a:t>Purification Methods:</a:t>
            </a:r>
            <a:r>
              <a:rPr lang="en-US" dirty="0"/>
              <a:t> All purification methods are acceptable. If using a purification kit with a precipitation step, ensure that any </a:t>
            </a:r>
            <a:r>
              <a:rPr lang="en-US" dirty="0">
                <a:solidFill>
                  <a:srgbClr val="FF0000"/>
                </a:solidFill>
              </a:rPr>
              <a:t>residual alcohol is removed from the sample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b="1" u="sng" dirty="0"/>
              <a:t>Concentration:</a:t>
            </a:r>
            <a:r>
              <a:rPr lang="en-US" dirty="0"/>
              <a:t> Each sample </a:t>
            </a:r>
            <a:r>
              <a:rPr lang="en-US" u="sng" dirty="0">
                <a:solidFill>
                  <a:srgbClr val="FF0000"/>
                </a:solidFill>
              </a:rPr>
              <a:t>MUST</a:t>
            </a:r>
            <a:r>
              <a:rPr lang="en-US" dirty="0"/>
              <a:t> have a volume of </a:t>
            </a:r>
            <a:r>
              <a:rPr lang="en-US" dirty="0">
                <a:solidFill>
                  <a:srgbClr val="FF0000"/>
                </a:solidFill>
              </a:rPr>
              <a:t>100uL and be normalized to 20 ng/</a:t>
            </a:r>
            <a:r>
              <a:rPr lang="en-US" dirty="0" err="1">
                <a:solidFill>
                  <a:srgbClr val="FF0000"/>
                </a:solidFill>
              </a:rPr>
              <a:t>uL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b="1" u="sng" dirty="0"/>
              <a:t>Tube/Plate Format:</a:t>
            </a:r>
            <a:r>
              <a:rPr lang="en-US" b="1" dirty="0"/>
              <a:t> </a:t>
            </a:r>
            <a:r>
              <a:rPr lang="en-US" dirty="0"/>
              <a:t>Samples </a:t>
            </a:r>
            <a:r>
              <a:rPr lang="en-US" u="sng" dirty="0">
                <a:solidFill>
                  <a:srgbClr val="FF0000"/>
                </a:solidFill>
              </a:rPr>
              <a:t>MUST</a:t>
            </a:r>
            <a:r>
              <a:rPr lang="en-US" dirty="0"/>
              <a:t> be submitted in either </a:t>
            </a:r>
            <a:r>
              <a:rPr lang="en-US" dirty="0">
                <a:solidFill>
                  <a:srgbClr val="FF0000"/>
                </a:solidFill>
              </a:rPr>
              <a:t>8-strip tubes or a 96-well plate,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arranged column-wise starting from position A1.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b="1" u="sng" dirty="0"/>
              <a:t>Sample Naming:</a:t>
            </a:r>
            <a:r>
              <a:rPr lang="en-US" b="1" dirty="0"/>
              <a:t> </a:t>
            </a:r>
            <a:r>
              <a:rPr lang="en-US" dirty="0"/>
              <a:t>Each sample </a:t>
            </a:r>
            <a:r>
              <a:rPr lang="en-US" u="sng" dirty="0">
                <a:solidFill>
                  <a:srgbClr val="FF0000"/>
                </a:solidFill>
              </a:rPr>
              <a:t>MUST</a:t>
            </a:r>
            <a:r>
              <a:rPr lang="en-US" dirty="0"/>
              <a:t> have the VB-ID as the sample name.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ea typeface="+mn-lt"/>
              <a:cs typeface="Calibri" panose="020F0502020204030204"/>
            </a:endParaRPr>
          </a:p>
          <a:p>
            <a:pPr lvl="1">
              <a:spcBef>
                <a:spcPts val="40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0310D0-F186-CB71-24CE-6F3A449E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Procedure for Plasmid Sequencing 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FC227-A55B-4187-DAFB-A440BB85397D}"/>
              </a:ext>
            </a:extLst>
          </p:cNvPr>
          <p:cNvSpPr txBox="1"/>
          <p:nvPr/>
        </p:nvSpPr>
        <p:spPr bwMode="gray">
          <a:xfrm>
            <a:off x="3147237" y="6028660"/>
            <a:ext cx="914400" cy="91440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65C5F-828F-EF09-A9A9-4AFBC7D9E91E}"/>
              </a:ext>
            </a:extLst>
          </p:cNvPr>
          <p:cNvSpPr txBox="1"/>
          <p:nvPr/>
        </p:nvSpPr>
        <p:spPr bwMode="gray">
          <a:xfrm>
            <a:off x="2931283" y="6179031"/>
            <a:ext cx="6323870" cy="555256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In the rare situation that additional capacity is needed, Hamza will coordinate use of Wyzer Plasmid Simple sequencing for full plasmids</a:t>
            </a:r>
          </a:p>
        </p:txBody>
      </p:sp>
    </p:spTree>
    <p:extLst>
      <p:ext uri="{BB962C8B-B14F-4D97-AF65-F5344CB8AC3E}">
        <p14:creationId xmlns:p14="http://schemas.microsoft.com/office/powerpoint/2010/main" val="242124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8F59D4-6CED-4186-B3C7-B63E637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98" y="1335558"/>
            <a:ext cx="11292840" cy="5011450"/>
          </a:xfrm>
        </p:spPr>
        <p:txBody>
          <a:bodyPr/>
          <a:lstStyle/>
          <a:p>
            <a:r>
              <a:rPr lang="en-US" sz="2800" dirty="0">
                <a:solidFill>
                  <a:srgbClr val="003FE2"/>
                </a:solidFill>
              </a:rPr>
              <a:t>ALL</a:t>
            </a:r>
            <a:r>
              <a:rPr lang="en-US" sz="2800" dirty="0"/>
              <a:t> plasmid sequencing will be done in-house, with only a limited set of exceptions.</a:t>
            </a:r>
          </a:p>
          <a:p>
            <a:r>
              <a:rPr lang="en-US" sz="2800" dirty="0"/>
              <a:t>Colleagues are expected to use the in-house procedures outlined in this slide deck.</a:t>
            </a:r>
          </a:p>
          <a:p>
            <a:r>
              <a:rPr lang="en-US" sz="2800" dirty="0"/>
              <a:t>Colleagues are reminded to</a:t>
            </a:r>
          </a:p>
          <a:p>
            <a:pPr lvl="1"/>
            <a:r>
              <a:rPr lang="en-US" sz="2400" dirty="0"/>
              <a:t>Be responsible:  provide the colleagues who are doing the sequencing work with advance notice and all the information they need.</a:t>
            </a:r>
          </a:p>
          <a:p>
            <a:pPr lvl="1"/>
            <a:r>
              <a:rPr lang="en-US" sz="2400" dirty="0"/>
              <a:t>Be flexible as in-house procedures are adjusted to workload &amp; technology.</a:t>
            </a:r>
          </a:p>
          <a:p>
            <a:r>
              <a:rPr lang="en-US" sz="2400" dirty="0"/>
              <a:t>Library sequencing (e.g. bulk NGS of phage outputs or immune repertoires) is handled separately from the procedures discussed in this slide deck. Contact: Jon McDaniel</a:t>
            </a:r>
            <a:endParaRPr 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844716-2C6D-40FB-9DB6-D60D8BBA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Plasmid sequencing policy for BMD KSQ</a:t>
            </a:r>
          </a:p>
        </p:txBody>
      </p:sp>
    </p:spTree>
    <p:extLst>
      <p:ext uri="{BB962C8B-B14F-4D97-AF65-F5344CB8AC3E}">
        <p14:creationId xmlns:p14="http://schemas.microsoft.com/office/powerpoint/2010/main" val="2360710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A85B0B-621F-F3B3-950F-F1B2FFFB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48474"/>
            <a:ext cx="11292840" cy="48833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Contacts: HTP nanopore sequencing team (Shayne Sherry, Joe Bedard, Oliver Ho, Lauren Krause).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Individuals from discovery groups may also be trained as superusers.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For phage library clones: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Requestor prepares 100 </a:t>
            </a:r>
            <a:r>
              <a:rPr lang="en-US" dirty="0" err="1"/>
              <a:t>ul</a:t>
            </a:r>
            <a:r>
              <a:rPr lang="en-US" dirty="0"/>
              <a:t> of 1:10 dilution of glycerol stocks in water.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Requestor submits request in GDBxT (using PLT numbers) and provides diluted glycerol samples to HTP </a:t>
            </a:r>
            <a:r>
              <a:rPr lang="en-US" dirty="0">
                <a:solidFill>
                  <a:srgbClr val="FF0000"/>
                </a:solidFill>
              </a:rPr>
              <a:t>by 12PM Tuesdays and Thursdays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HTP completes plate consolidation in GDBxT, runs PCR and Nanopore prep.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For </a:t>
            </a:r>
            <a:r>
              <a:rPr lang="en-US" sz="2400" dirty="0" err="1"/>
              <a:t>pTT5</a:t>
            </a:r>
            <a:r>
              <a:rPr lang="en-US" sz="2400" dirty="0"/>
              <a:t>/other vector clones made in HTP:</a:t>
            </a:r>
          </a:p>
          <a:p>
            <a:pPr marL="971550" lvl="2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Requestor submits request in GDBxT (using PLT numbers) </a:t>
            </a:r>
            <a:r>
              <a:rPr lang="en-US" sz="1800" dirty="0">
                <a:solidFill>
                  <a:srgbClr val="FF0000"/>
                </a:solidFill>
              </a:rPr>
              <a:t>by 12PM Tuesdays and Thursdays.</a:t>
            </a:r>
            <a:r>
              <a:rPr lang="en-US" sz="2400" dirty="0"/>
              <a:t> </a:t>
            </a:r>
            <a:endParaRPr lang="en-US" sz="1800" dirty="0">
              <a:solidFill>
                <a:srgbClr val="FF0000"/>
              </a:solidFill>
            </a:endParaRPr>
          </a:p>
          <a:p>
            <a:pPr marL="971550" lvl="2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Templates are 1:10 glycerol stock dilutions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C3E47-187C-CFFB-8797-C60B88C0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473389"/>
            <a:ext cx="11292840" cy="850392"/>
          </a:xfrm>
        </p:spPr>
        <p:txBody>
          <a:bodyPr/>
          <a:lstStyle/>
          <a:p>
            <a:r>
              <a:rPr lang="en-US" sz="3200" dirty="0"/>
              <a:t>Procedure for Amplicon Sequencing 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F3B52-249E-4F0D-2D2B-14BDA4E6E549}"/>
              </a:ext>
            </a:extLst>
          </p:cNvPr>
          <p:cNvSpPr txBox="1"/>
          <p:nvPr/>
        </p:nvSpPr>
        <p:spPr bwMode="gray">
          <a:xfrm>
            <a:off x="8796412" y="153428"/>
            <a:ext cx="3166092" cy="760972"/>
          </a:xfrm>
          <a:prstGeom prst="rect">
            <a:avLst/>
          </a:prstGeom>
          <a:solidFill>
            <a:srgbClr val="FFFF00"/>
          </a:solidFill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Deadlines may change. Please connect with Shayne, Joe, Oliver, and Lauren as early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896662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967BF1-3A40-9161-B077-4CE02486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482480"/>
            <a:ext cx="11292840" cy="850392"/>
          </a:xfrm>
        </p:spPr>
        <p:txBody>
          <a:bodyPr/>
          <a:lstStyle/>
          <a:p>
            <a:r>
              <a:rPr lang="en-US" sz="3200" dirty="0"/>
              <a:t>Procedure for PacBio requests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F6B2CE4-6832-B8D1-DAC5-D61B7091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335024"/>
            <a:ext cx="11292840" cy="39502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Please contact Ilya </a:t>
            </a:r>
            <a:r>
              <a:rPr lang="en-US" sz="2000" u="sng" dirty="0"/>
              <a:t>at least</a:t>
            </a:r>
            <a:r>
              <a:rPr lang="en-US" sz="2000" dirty="0"/>
              <a:t> 1 week prior to expected run date, since PacBio is not run on a regular schedule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Requestor submits request in </a:t>
            </a:r>
            <a:r>
              <a:rPr lang="en-US" sz="2000" dirty="0" err="1"/>
              <a:t>GDBxT</a:t>
            </a:r>
            <a:r>
              <a:rPr lang="en-US" sz="2000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Requestor submits purified plasmid samples to Ilya the day before the sequencing run. Data is usually available in 3-5 business days after sample receipt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Plasmid submission details: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Acceptable purification methods: </a:t>
            </a:r>
            <a:r>
              <a:rPr lang="en-US" dirty="0">
                <a:solidFill>
                  <a:srgbClr val="FF0000"/>
                </a:solidFill>
              </a:rPr>
              <a:t>Miniprep, &gt;20ul of sample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Concentration: </a:t>
            </a:r>
            <a:r>
              <a:rPr lang="en-US" dirty="0">
                <a:solidFill>
                  <a:srgbClr val="FF0000"/>
                </a:solidFill>
              </a:rPr>
              <a:t>30-100ng/</a:t>
            </a:r>
            <a:r>
              <a:rPr lang="en-US" dirty="0" err="1">
                <a:solidFill>
                  <a:srgbClr val="FF0000"/>
                </a:solidFill>
              </a:rPr>
              <a:t>ul</a:t>
            </a:r>
            <a:r>
              <a:rPr lang="en-US" dirty="0">
                <a:solidFill>
                  <a:srgbClr val="FF0000"/>
                </a:solidFill>
              </a:rPr>
              <a:t>, standardized across the plate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Tube/plate format: </a:t>
            </a:r>
            <a:r>
              <a:rPr lang="en-US" dirty="0">
                <a:solidFill>
                  <a:srgbClr val="FF0000"/>
                </a:solidFill>
              </a:rPr>
              <a:t>96-well preferred, 8-well strips also ok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Sample naming: </a:t>
            </a:r>
            <a:r>
              <a:rPr lang="en-US" dirty="0">
                <a:solidFill>
                  <a:srgbClr val="FF0000"/>
                </a:solidFill>
              </a:rPr>
              <a:t>All samples must have VBs registered in GD</a:t>
            </a:r>
          </a:p>
        </p:txBody>
      </p:sp>
    </p:spTree>
    <p:extLst>
      <p:ext uri="{BB962C8B-B14F-4D97-AF65-F5344CB8AC3E}">
        <p14:creationId xmlns:p14="http://schemas.microsoft.com/office/powerpoint/2010/main" val="1819362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FA8344-1D3A-C1EE-7F14-69F5BA2F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4" y="1023292"/>
            <a:ext cx="11454135" cy="481141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ONLY the following request type from Wyzer is permitted under the current budget.  This is focused on sequencing just the </a:t>
            </a:r>
            <a:r>
              <a:rPr lang="en-US" dirty="0" err="1"/>
              <a:t>polyA</a:t>
            </a:r>
            <a:r>
              <a:rPr lang="en-US" dirty="0"/>
              <a:t> region of RNA vectors</a:t>
            </a:r>
          </a:p>
          <a:p>
            <a:pPr lvl="2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Questions on approved uses of Wyzer sequencing should go to May Tam.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Order online via Wyzer website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Create </a:t>
            </a:r>
            <a:r>
              <a:rPr lang="en-US" dirty="0">
                <a:solidFill>
                  <a:srgbClr val="0000C9"/>
                </a:solidFill>
              </a:rPr>
              <a:t>Sanger Order </a:t>
            </a:r>
            <a:r>
              <a:rPr lang="en-US" dirty="0">
                <a:sym typeface="Wingdings" panose="05000000000000000000" pitchFamily="2" charset="2"/>
              </a:rPr>
              <a:t>Result type </a:t>
            </a:r>
            <a:r>
              <a:rPr lang="en-US" dirty="0">
                <a:solidFill>
                  <a:srgbClr val="0000C9"/>
                </a:solidFill>
                <a:sym typeface="Wingdings" panose="05000000000000000000" pitchFamily="2" charset="2"/>
              </a:rPr>
              <a:t>Raw Data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sym typeface="Wingdings" panose="05000000000000000000" pitchFamily="2" charset="2"/>
              </a:rPr>
              <a:t>This does NOT include editing or double-stranded reads.  Users are expected to address questions on their own by inspection of chromatograms supplied by Wyzer.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User submits DNA at 100-200 ng/µL. Most commercial kits should be OK; avoid residual EtOH or salt (some care may be needed w. </a:t>
            </a:r>
            <a:r>
              <a:rPr lang="en-US" dirty="0" err="1"/>
              <a:t>BioTage</a:t>
            </a:r>
            <a:r>
              <a:rPr lang="en-US" dirty="0"/>
              <a:t> prep; consult Hamza, other Nanopore users in </a:t>
            </a:r>
            <a:r>
              <a:rPr lang="en-US" dirty="0" err="1"/>
              <a:t>TPS,BEP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solidFill>
                  <a:srgbClr val="FF0000"/>
                </a:solidFill>
              </a:rPr>
              <a:t>Primer design for specific plasmids should read through </a:t>
            </a:r>
            <a:r>
              <a:rPr lang="en-US" dirty="0" err="1">
                <a:solidFill>
                  <a:srgbClr val="FF0000"/>
                </a:solidFill>
              </a:rPr>
              <a:t>polyA</a:t>
            </a:r>
            <a:r>
              <a:rPr lang="en-US" dirty="0">
                <a:solidFill>
                  <a:srgbClr val="FF0000"/>
                </a:solidFill>
              </a:rPr>
              <a:t> in single reads. Wyzer has designed primers.  Consult Lisa Racie, Nathanael Lintner, Ilya Tikh for details on preferred primers.</a:t>
            </a:r>
          </a:p>
          <a:p>
            <a:pPr lvl="2">
              <a:spcBef>
                <a:spcPts val="800"/>
              </a:spcBef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3FE2"/>
                </a:solidFill>
              </a:rPr>
              <a:t>S1 2024: users should identify primers that are working well for standard BMD vectors and update this slide deck.</a:t>
            </a:r>
          </a:p>
          <a:p>
            <a:pPr lvl="3">
              <a:spcBef>
                <a:spcPts val="800"/>
              </a:spcBef>
            </a:pP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 _____: Primer name _______  Primer sequence______  Note: reads from 3’ vector sequence through </a:t>
            </a:r>
            <a:r>
              <a:rPr lang="en-US" dirty="0" err="1">
                <a:solidFill>
                  <a:srgbClr val="FF0000"/>
                </a:solidFill>
              </a:rPr>
              <a:t>polyA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67BF1-3A40-9161-B077-4CE02486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4" y="484687"/>
            <a:ext cx="10888688" cy="603153"/>
          </a:xfrm>
        </p:spPr>
        <p:txBody>
          <a:bodyPr/>
          <a:lstStyle/>
          <a:p>
            <a:r>
              <a:rPr lang="en-US" sz="3200" dirty="0"/>
              <a:t>Procedure for Wyzer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C24AD-146F-3310-6DAE-5D4208EDC5A5}"/>
              </a:ext>
            </a:extLst>
          </p:cNvPr>
          <p:cNvSpPr txBox="1"/>
          <p:nvPr/>
        </p:nvSpPr>
        <p:spPr bwMode="gray">
          <a:xfrm>
            <a:off x="584915" y="5605058"/>
            <a:ext cx="10222928" cy="674777"/>
          </a:xfrm>
          <a:prstGeom prst="rect">
            <a:avLst/>
          </a:prstGeom>
          <a:solidFill>
            <a:srgbClr val="FFFF00"/>
          </a:solidFill>
        </p:spPr>
        <p:txBody>
          <a:bodyPr wrap="square" lIns="45720" tIns="45720" rIns="45720" bIns="45720" rtlCol="0">
            <a:noAutofit/>
          </a:bodyPr>
          <a:lstStyle/>
          <a:p>
            <a:pPr algn="l"/>
            <a:r>
              <a:rPr lang="en-US" sz="1400" dirty="0"/>
              <a:t>Note: There is a $15.00 per order charge (per primer, not per reaction) for design/handling/storing custom primers at Wyzer.</a:t>
            </a:r>
          </a:p>
          <a:p>
            <a:pPr algn="l"/>
            <a:r>
              <a:rPr lang="en-US" sz="1400" dirty="0"/>
              <a:t>Raw reads should be charged $6 per reaction in addition to this per-order charge.</a:t>
            </a:r>
          </a:p>
          <a:p>
            <a:r>
              <a:rPr lang="en-US" sz="1400" dirty="0"/>
              <a:t>Please review </a:t>
            </a:r>
            <a:r>
              <a:rPr lang="en-US" sz="1400" dirty="0">
                <a:hlinkClick r:id="rId2"/>
              </a:rPr>
              <a:t>Wyzer guidelines</a:t>
            </a:r>
            <a:r>
              <a:rPr lang="en-US" sz="1400" dirty="0"/>
              <a:t> f</a:t>
            </a:r>
            <a:r>
              <a:rPr lang="en-US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or sample preparation and submission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544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4D373B-B68B-944E-BC81-130499B04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92" y="1664515"/>
            <a:ext cx="11292840" cy="4327493"/>
          </a:xfrm>
        </p:spPr>
        <p:txBody>
          <a:bodyPr/>
          <a:lstStyle/>
          <a:p>
            <a:r>
              <a:rPr lang="en-US" sz="2800" dirty="0"/>
              <a:t>Separate requests for full plasmid and amplicon sequencing</a:t>
            </a:r>
          </a:p>
          <a:p>
            <a:r>
              <a:rPr lang="en-US" sz="2800" dirty="0"/>
              <a:t>Submit request through </a:t>
            </a:r>
            <a:r>
              <a:rPr lang="en-US" sz="2800" dirty="0" err="1"/>
              <a:t>GDBxT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hlinkClick r:id="rId2" action="ppaction://hlinksldjump"/>
              </a:rPr>
              <a:t>Details of GDBxT request system here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While the system is in the early roll-out period (Jan-Feb 2024), please check with the appropriate contact person (Hamza Sahil, Ilya Tikh, HTP Nanopore team) to make sure that the correct information is in place.</a:t>
            </a:r>
          </a:p>
          <a:p>
            <a:r>
              <a:rPr lang="en-US" sz="2800" dirty="0"/>
              <a:t>Bioinformatics contacts:</a:t>
            </a:r>
          </a:p>
          <a:p>
            <a:pPr lvl="1"/>
            <a:r>
              <a:rPr lang="en-US" sz="2400" dirty="0"/>
              <a:t>Request system will notify appropriate bioinformatics scientist.</a:t>
            </a:r>
          </a:p>
          <a:p>
            <a:pPr lvl="1"/>
            <a:r>
              <a:rPr lang="en-US" sz="2400" dirty="0"/>
              <a:t>Users with questions about the data they receive should contact Lijian Yu for Nanopore, Tatyana Zamkovaya for PacBio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601AD6-C4A2-179B-D1ED-5769436C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92" y="485016"/>
            <a:ext cx="11292840" cy="850392"/>
          </a:xfrm>
        </p:spPr>
        <p:txBody>
          <a:bodyPr/>
          <a:lstStyle/>
          <a:p>
            <a:r>
              <a:rPr lang="en-US" sz="3600" dirty="0"/>
              <a:t>Starting in January 2024, all in-house sequencing requests will use new GDBxT system</a:t>
            </a:r>
          </a:p>
        </p:txBody>
      </p:sp>
    </p:spTree>
    <p:extLst>
      <p:ext uri="{BB962C8B-B14F-4D97-AF65-F5344CB8AC3E}">
        <p14:creationId xmlns:p14="http://schemas.microsoft.com/office/powerpoint/2010/main" val="184300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2A58CE-E071-B9B0-2778-73989893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87" y="1237131"/>
            <a:ext cx="11427513" cy="4582758"/>
          </a:xfrm>
        </p:spPr>
        <p:txBody>
          <a:bodyPr/>
          <a:lstStyle/>
          <a:p>
            <a:r>
              <a:rPr lang="en-US" sz="2400" dirty="0"/>
              <a:t>Protein expression constructs (without </a:t>
            </a:r>
            <a:r>
              <a:rPr lang="en-US" sz="2400" dirty="0" err="1"/>
              <a:t>polyA</a:t>
            </a:r>
            <a:r>
              <a:rPr lang="en-US" sz="2400" dirty="0"/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Contact: Hamza Sahil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Process:  Full-plasmid sequencing </a:t>
            </a:r>
            <a:r>
              <a:rPr lang="en-US" sz="1600" dirty="0">
                <a:hlinkClick r:id="rId2" action="ppaction://hlinksldjump"/>
              </a:rPr>
              <a:t>Details here</a:t>
            </a:r>
            <a:r>
              <a:rPr lang="en-US" sz="1600" dirty="0"/>
              <a:t> </a:t>
            </a:r>
          </a:p>
          <a:p>
            <a:pPr marL="287337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RNA expression constructs with </a:t>
            </a:r>
            <a:r>
              <a:rPr lang="en-US" sz="2400" dirty="0" err="1"/>
              <a:t>polyA</a:t>
            </a:r>
            <a:r>
              <a:rPr lang="en-US" sz="2400" dirty="0"/>
              <a:t>: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For requests of &gt;32 plasmids: PacBio.  Contact: Ilya Tikh  </a:t>
            </a:r>
            <a:r>
              <a:rPr lang="en-US" sz="1800" dirty="0">
                <a:hlinkClick r:id="rId3" action="ppaction://hlinksldjump"/>
              </a:rPr>
              <a:t>Details here</a:t>
            </a:r>
            <a:endParaRPr lang="en-US" sz="1800" dirty="0"/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For requests of &lt;32 plasmids: </a:t>
            </a:r>
          </a:p>
          <a:p>
            <a:pPr lvl="4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Full-plasmid sequencing (Contact: Hamza Sahil </a:t>
            </a:r>
            <a:r>
              <a:rPr lang="en-US" sz="1800" dirty="0">
                <a:hlinkClick r:id="rId2" action="ppaction://hlinksldjump"/>
              </a:rPr>
              <a:t>Details here</a:t>
            </a:r>
            <a:r>
              <a:rPr lang="en-US" sz="1800" dirty="0"/>
              <a:t> ) </a:t>
            </a:r>
          </a:p>
          <a:p>
            <a:pPr lvl="4"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PolyA</a:t>
            </a:r>
            <a:r>
              <a:rPr lang="en-US" sz="1800" dirty="0"/>
              <a:t> check (Wyzer):  single read, Sanger, raw data, no editing.    </a:t>
            </a:r>
            <a:r>
              <a:rPr lang="en-US" sz="1800" dirty="0">
                <a:hlinkClick r:id="rId4" action="ppaction://hlinksldjump"/>
              </a:rPr>
              <a:t>Details here</a:t>
            </a:r>
            <a:endParaRPr lang="en-US" sz="1800" dirty="0"/>
          </a:p>
          <a:p>
            <a:pPr lvl="4">
              <a:spcBef>
                <a:spcPts val="0"/>
              </a:spcBef>
            </a:pPr>
            <a:endParaRPr lang="en-US" sz="1400" dirty="0"/>
          </a:p>
          <a:p>
            <a:pPr marL="287337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No need to re-sequence vendor constructs that are already sequence-confirmed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CB0007-A9E7-E649-547D-BF2C37E1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92" y="472732"/>
            <a:ext cx="11292840" cy="850392"/>
          </a:xfrm>
        </p:spPr>
        <p:txBody>
          <a:bodyPr/>
          <a:lstStyle/>
          <a:p>
            <a:r>
              <a:rPr lang="en-US" sz="3600" dirty="0"/>
              <a:t>Procedures for </a:t>
            </a:r>
            <a:r>
              <a:rPr lang="en-US" sz="3600" dirty="0">
                <a:solidFill>
                  <a:srgbClr val="003FE2"/>
                </a:solidFill>
              </a:rPr>
              <a:t>BEP, RNA, TPS groups</a:t>
            </a:r>
          </a:p>
        </p:txBody>
      </p:sp>
    </p:spTree>
    <p:extLst>
      <p:ext uri="{BB962C8B-B14F-4D97-AF65-F5344CB8AC3E}">
        <p14:creationId xmlns:p14="http://schemas.microsoft.com/office/powerpoint/2010/main" val="372069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C0C7EB-DEAF-8AD7-543B-356B6DF8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97" y="1205932"/>
            <a:ext cx="11178351" cy="50383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Antibody discovery sequencing (e.g. panels from phage, immune sources)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Contact: HTP nanopore team (</a:t>
            </a:r>
            <a:r>
              <a:rPr lang="en-US" sz="1800" dirty="0"/>
              <a:t>Shayne Sherry, Joe Bedard, Oliver Ho, Lauren Krause)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Process:  Amplicon sequencing </a:t>
            </a:r>
            <a:r>
              <a:rPr lang="en-US" sz="1600" dirty="0">
                <a:hlinkClick r:id="rId2" action="ppaction://hlinksldjump"/>
              </a:rPr>
              <a:t>Details here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Protein engineering sequencing (e.g. in-house cloned constructs)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Protein expression constructs: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Contact: Hamza Sahil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Process:  Full-plasmid sequencing </a:t>
            </a:r>
            <a:r>
              <a:rPr lang="en-US" dirty="0">
                <a:hlinkClick r:id="rId3" action="ppaction://hlinksldjump"/>
              </a:rPr>
              <a:t>Details here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RNA expression constructs encoding </a:t>
            </a:r>
            <a:r>
              <a:rPr lang="en-US" sz="2000" dirty="0" err="1"/>
              <a:t>polyA</a:t>
            </a:r>
            <a:endParaRPr lang="en-US" sz="2000" dirty="0"/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For requests of &gt;32 plasmids: PacBio.  Contact: Ilya Tikh  </a:t>
            </a:r>
            <a:r>
              <a:rPr lang="en-US" sz="1600" dirty="0">
                <a:hlinkClick r:id="rId4" action="ppaction://hlinksldjump"/>
              </a:rPr>
              <a:t>Details here</a:t>
            </a:r>
            <a:endParaRPr lang="en-US" sz="1600" dirty="0"/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For requests of &lt;32 plasmids: </a:t>
            </a:r>
          </a:p>
          <a:p>
            <a:pPr lvl="4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Full-plasmid sequencing (Contact: Hamza Sahil </a:t>
            </a:r>
            <a:r>
              <a:rPr lang="en-US" sz="1600" dirty="0">
                <a:hlinkClick r:id="rId3" action="ppaction://hlinksldjump"/>
              </a:rPr>
              <a:t>Details here</a:t>
            </a:r>
            <a:r>
              <a:rPr lang="en-US" sz="1600" dirty="0"/>
              <a:t> ) </a:t>
            </a:r>
          </a:p>
          <a:p>
            <a:pPr lvl="4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PolyA</a:t>
            </a:r>
            <a:r>
              <a:rPr lang="en-US" sz="1600" dirty="0"/>
              <a:t> check (Wyzer):  single read, Sanger, raw data, no editing.    </a:t>
            </a:r>
            <a:r>
              <a:rPr lang="en-US" sz="1600" dirty="0">
                <a:hlinkClick r:id="rId5" action="ppaction://hlinksldjump"/>
              </a:rPr>
              <a:t>Details here</a:t>
            </a:r>
            <a:endParaRPr lang="en-US" sz="1600" dirty="0"/>
          </a:p>
          <a:p>
            <a:pPr lvl="4">
              <a:spcBef>
                <a:spcPts val="0"/>
              </a:spcBef>
            </a:pPr>
            <a:endParaRPr lang="en-US" dirty="0"/>
          </a:p>
          <a:p>
            <a:pPr lvl="4"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No need to re-sequence vendor constructs that are already sequence-confirmed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F1291-A1A8-9E1E-C37D-C928E77D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Procedures for </a:t>
            </a:r>
            <a:r>
              <a:rPr lang="en-US" sz="3600" dirty="0">
                <a:solidFill>
                  <a:srgbClr val="003FE2"/>
                </a:solidFill>
              </a:rPr>
              <a:t>Antibody Discovery/Engineering groups  </a:t>
            </a:r>
          </a:p>
        </p:txBody>
      </p:sp>
    </p:spTree>
    <p:extLst>
      <p:ext uri="{BB962C8B-B14F-4D97-AF65-F5344CB8AC3E}">
        <p14:creationId xmlns:p14="http://schemas.microsoft.com/office/powerpoint/2010/main" val="26712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8ADFEE-8B5F-9DE8-B35B-1437B91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Procedures for </a:t>
            </a:r>
            <a:r>
              <a:rPr lang="en-US" sz="3600" dirty="0">
                <a:solidFill>
                  <a:srgbClr val="003FE2"/>
                </a:solidFill>
              </a:rPr>
              <a:t>HTP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13C0C62-A3E8-7CA2-D955-BD0901BA4A65}"/>
              </a:ext>
            </a:extLst>
          </p:cNvPr>
          <p:cNvSpPr txBox="1">
            <a:spLocks/>
          </p:cNvSpPr>
          <p:nvPr/>
        </p:nvSpPr>
        <p:spPr bwMode="gray">
          <a:xfrm>
            <a:off x="587279" y="1207797"/>
            <a:ext cx="11152360" cy="5650203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ClrTx/>
              <a:buSzPct val="10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Protein expression constructs (without </a:t>
            </a:r>
            <a:r>
              <a:rPr lang="en-US" sz="2800" dirty="0" err="1"/>
              <a:t>polyA</a:t>
            </a:r>
            <a:r>
              <a:rPr lang="en-US" sz="2800" dirty="0"/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Contact: HTP Nanopore team (Shayne Sherry, Joe Bedard, Oliver Ho, Lauren Krause)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Process:  Amplicon sequencing </a:t>
            </a:r>
            <a:r>
              <a:rPr lang="en-US" dirty="0">
                <a:hlinkClick r:id="rId2" action="ppaction://hlinksldjump"/>
              </a:rPr>
              <a:t>Details here</a:t>
            </a:r>
            <a:endParaRPr lang="en-US" dirty="0"/>
          </a:p>
          <a:p>
            <a:pPr marL="287337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RNA expression constructs encoding </a:t>
            </a:r>
            <a:r>
              <a:rPr lang="en-US" sz="2600" dirty="0" err="1"/>
              <a:t>polyA</a:t>
            </a:r>
            <a:endParaRPr lang="en-US" sz="260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For requests of &gt;32 plasmids: PacBio.  Contact: Ilya Tikh  </a:t>
            </a:r>
            <a:r>
              <a:rPr lang="en-US" sz="1800" dirty="0">
                <a:hlinkClick r:id="rId3" action="ppaction://hlinksldjump"/>
              </a:rPr>
              <a:t>Details here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For requests of &lt;32 plasmids: 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Full-plasmid sequencing (Contact: Hamza Sahil </a:t>
            </a:r>
            <a:r>
              <a:rPr lang="en-US" sz="1800" dirty="0">
                <a:hlinkClick r:id="rId4" action="ppaction://hlinksldjump"/>
              </a:rPr>
              <a:t>Details here</a:t>
            </a:r>
            <a:r>
              <a:rPr lang="en-US" sz="1800" dirty="0"/>
              <a:t> ) 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PolyA</a:t>
            </a:r>
            <a:r>
              <a:rPr lang="en-US" sz="1800" dirty="0"/>
              <a:t> check (Wyzer):  single read, Sanger, raw data, no editing.    </a:t>
            </a:r>
            <a:r>
              <a:rPr lang="en-US" sz="1800" dirty="0">
                <a:hlinkClick r:id="rId5" action="ppaction://hlinksldjump"/>
              </a:rPr>
              <a:t>Details here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No need to re-sequence vendor constructs that are already sequence-confirmed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639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862DF-023A-8EF9-37A7-4BAF0F64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to use GDBxT request system – Plasmid Sequencing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2A197-A202-C13F-809D-86D5BCDA4971}"/>
              </a:ext>
            </a:extLst>
          </p:cNvPr>
          <p:cNvSpPr txBox="1"/>
          <p:nvPr/>
        </p:nvSpPr>
        <p:spPr bwMode="gray">
          <a:xfrm>
            <a:off x="446798" y="1095087"/>
            <a:ext cx="10816458" cy="4687147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000" dirty="0"/>
              <a:t>Make sure that there are Plasmid Batches (VBs) for each plasmid you want sequenced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+mj-lt"/>
              <a:buAutoNum type="alphaLcParenR"/>
            </a:pPr>
            <a:r>
              <a:rPr lang="en-US" sz="2000" dirty="0"/>
              <a:t>If not you can create them in Genedata either through the VEC page for your plasmid or by bulk upload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+mj-lt"/>
              <a:buAutoNum type="alphaLcParenR"/>
            </a:pPr>
            <a:r>
              <a:rPr lang="en-US" sz="2000" dirty="0"/>
              <a:t>Be sure to enter a concentration for the VB and set the status to ‘Prepped’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000" dirty="0"/>
              <a:t>From a table of VB’s (e.g. the </a:t>
            </a:r>
            <a:r>
              <a:rPr lang="en-US" sz="2000" dirty="0">
                <a:hlinkClick r:id="rId2"/>
              </a:rPr>
              <a:t>Plasmid Batch Compendium</a:t>
            </a:r>
            <a:r>
              <a:rPr lang="en-US" sz="2000" dirty="0"/>
              <a:t>) select the samples of interest and choose ‘Create NGS QC Request’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62E1A-5B3A-3878-FF8C-32E5ACFB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31" y="3428671"/>
            <a:ext cx="6739467" cy="23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0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766BD-849B-8D54-AF60-BCDBD52A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84" y="1559744"/>
            <a:ext cx="6122432" cy="484379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701116-71B5-1476-A451-1D426A37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183060"/>
            <a:ext cx="11292840" cy="3950208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You will be taken to a new page in </a:t>
            </a:r>
            <a:r>
              <a:rPr lang="en-US" dirty="0" err="1"/>
              <a:t>GDBxT</a:t>
            </a: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031B7CC-3F0F-8CC4-FBBD-FE9FBA0A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484188"/>
            <a:ext cx="11293475" cy="850900"/>
          </a:xfrm>
        </p:spPr>
        <p:txBody>
          <a:bodyPr/>
          <a:lstStyle/>
          <a:p>
            <a:r>
              <a:rPr lang="en-US" sz="3200" dirty="0"/>
              <a:t>How to use GDBxT request system – Plasmid Sequencing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35CF5-34D9-F38A-AE29-995169BE5F9E}"/>
              </a:ext>
            </a:extLst>
          </p:cNvPr>
          <p:cNvSpPr txBox="1"/>
          <p:nvPr/>
        </p:nvSpPr>
        <p:spPr bwMode="gray">
          <a:xfrm>
            <a:off x="8708570" y="2603863"/>
            <a:ext cx="1288869" cy="36576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Nice to have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51CBB-D510-FDC1-F563-39D96E31243D}"/>
              </a:ext>
            </a:extLst>
          </p:cNvPr>
          <p:cNvSpPr txBox="1"/>
          <p:nvPr/>
        </p:nvSpPr>
        <p:spPr bwMode="gray">
          <a:xfrm>
            <a:off x="7969922" y="3273296"/>
            <a:ext cx="1288869" cy="36576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Nice to have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8C429-9582-3080-3A1D-C72106EE7D60}"/>
              </a:ext>
            </a:extLst>
          </p:cNvPr>
          <p:cNvSpPr txBox="1"/>
          <p:nvPr/>
        </p:nvSpPr>
        <p:spPr bwMode="gray">
          <a:xfrm>
            <a:off x="6483530" y="4928142"/>
            <a:ext cx="1288869" cy="36576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Required.  Choose the site where NGS is being done.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ABF56-E93F-AE56-2EB7-62D892C3482E}"/>
              </a:ext>
            </a:extLst>
          </p:cNvPr>
          <p:cNvSpPr txBox="1"/>
          <p:nvPr/>
        </p:nvSpPr>
        <p:spPr bwMode="gray">
          <a:xfrm>
            <a:off x="6499562" y="4494479"/>
            <a:ext cx="1288869" cy="36576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Default is Nanopore.  Change to PacBio if needed.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FEE20-E00B-423F-0A01-FB2DA310B7CB}"/>
              </a:ext>
            </a:extLst>
          </p:cNvPr>
          <p:cNvSpPr txBox="1"/>
          <p:nvPr/>
        </p:nvSpPr>
        <p:spPr bwMode="gray">
          <a:xfrm>
            <a:off x="8614357" y="5331733"/>
            <a:ext cx="3230510" cy="845653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Optional.  Paste Signals link. Could be ELN for design or for DNA prep.  This will be revised…</a:t>
            </a:r>
          </a:p>
        </p:txBody>
      </p:sp>
    </p:spTree>
    <p:extLst>
      <p:ext uri="{BB962C8B-B14F-4D97-AF65-F5344CB8AC3E}">
        <p14:creationId xmlns:p14="http://schemas.microsoft.com/office/powerpoint/2010/main" val="352485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B669EC-72AD-3195-DCEB-404B0F1E8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98" y="1103516"/>
            <a:ext cx="11292840" cy="3950208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Samples must be submitted in a plate.  Further down the request page is a table of the VBs that were included in the request.  Click Create new </a:t>
            </a:r>
            <a:r>
              <a:rPr lang="en-US" dirty="0" err="1"/>
              <a:t>XTPlate</a:t>
            </a:r>
            <a:r>
              <a:rPr lang="en-US" dirty="0"/>
              <a:t> and a plate will be created in the database.  Be sure to put the assigned sample in each well.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Click “Submit NGS Analysis Request”.  Emails will be sent to the appropriate people.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826D56-CA1F-0F1E-6BE3-6ABD45F9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to use </a:t>
            </a:r>
            <a:r>
              <a:rPr lang="en-US" sz="3200" dirty="0" err="1"/>
              <a:t>GDBxT</a:t>
            </a:r>
            <a:r>
              <a:rPr lang="en-US" sz="3200" dirty="0"/>
              <a:t> request system – Plasmid Sequencing 3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04F2B-E7DC-65BE-B9FF-3DEFFBAF1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47"/>
          <a:stretch/>
        </p:blipFill>
        <p:spPr>
          <a:xfrm>
            <a:off x="130629" y="2731486"/>
            <a:ext cx="5963783" cy="3262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8519D-DAA5-446B-4AF4-A0D93326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37" y="2782288"/>
            <a:ext cx="5963783" cy="322343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B467CDC-8151-FB01-ED6D-ECE313126BE0}"/>
              </a:ext>
            </a:extLst>
          </p:cNvPr>
          <p:cNvSpPr/>
          <p:nvPr/>
        </p:nvSpPr>
        <p:spPr bwMode="gray">
          <a:xfrm>
            <a:off x="995680" y="3306233"/>
            <a:ext cx="1092200" cy="508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9866256-BD08-04BA-74D5-2D80383BADC6}"/>
              </a:ext>
            </a:extLst>
          </p:cNvPr>
          <p:cNvSpPr/>
          <p:nvPr/>
        </p:nvSpPr>
        <p:spPr bwMode="gray">
          <a:xfrm>
            <a:off x="4807113" y="3400467"/>
            <a:ext cx="1158240" cy="292437"/>
          </a:xfrm>
          <a:prstGeom prst="rightArrow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8928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0095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95000"/>
          </a:schemeClr>
        </a:solidFill>
        <a:ln w="2857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29" tIns="45715" rIns="91429" bIns="45715" numCol="1" rtlCol="0" anchor="ctr" anchorCtr="0" compatLnSpc="1">
        <a:prstTxWarp prst="textNoShape">
          <a:avLst/>
        </a:prstTxWarp>
        <a:noAutofit/>
      </a:bodyPr>
      <a:lstStyle>
        <a:defPPr algn="ctr" fontAlgn="base">
          <a:lnSpc>
            <a:spcPct val="90000"/>
          </a:lnSpc>
          <a:spcAft>
            <a:spcPct val="0"/>
          </a:spcAft>
          <a:buClr>
            <a:schemeClr val="accent2"/>
          </a:buClr>
          <a:buSzPct val="90000"/>
          <a:defRPr b="1" dirty="0">
            <a:solidFill>
              <a:schemeClr val="accent1"/>
            </a:solidFill>
            <a:latin typeface="+mj-lt"/>
          </a:defRPr>
        </a:defPPr>
      </a:lstStyle>
    </a:spDef>
    <a:lnDef>
      <a:spPr bwMode="gray">
        <a:noFill/>
        <a:ln w="12700" cap="rnd">
          <a:solidFill>
            <a:schemeClr val="bg1">
              <a:lumMod val="75000"/>
            </a:schemeClr>
          </a:solidFill>
          <a:prstDash val="solid"/>
          <a:round/>
          <a:headEnd/>
          <a:tailEnd/>
        </a:ln>
        <a:effectLst/>
      </a:spPr>
      <a:bodyPr/>
      <a:lstStyle/>
    </a:lnDef>
    <a:txDef>
      <a:spPr bwMode="gray"/>
      <a:bodyPr wrap="square" lIns="45720" tIns="45720" rIns="45720" bIns="45720" rtlCol="0">
        <a:noAutofit/>
      </a:bodyPr>
      <a:lstStyle>
        <a:defPPr algn="l">
          <a:lnSpc>
            <a:spcPct val="90000"/>
          </a:lnSpc>
          <a:spcBef>
            <a:spcPts val="1000"/>
          </a:spcBef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113901_Pfizwer PowerPoint Template_Logo_Confidential_16x9_011421_1230am.pptx" id="{E16796BA-4DED-40F6-9D93-A6103AA552F4}" vid="{4EBAB7F6-64B5-416D-A518-BA6D9B2F23F8}"/>
    </a:ext>
  </a:extLst>
</a:theme>
</file>

<file path=ppt/theme/theme2.xml><?xml version="1.0" encoding="utf-8"?>
<a:theme xmlns:a="http://schemas.openxmlformats.org/drawingml/2006/main" name="Office Theme">
  <a:themeElements>
    <a:clrScheme name="PFE New Brand 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FE New Brand 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99704C394FDD47A3E76ED9B52E3637" ma:contentTypeVersion="8" ma:contentTypeDescription="Create a new document." ma:contentTypeScope="" ma:versionID="754735470eff5b55438c85fac304d388">
  <xsd:schema xmlns:xsd="http://www.w3.org/2001/XMLSchema" xmlns:xs="http://www.w3.org/2001/XMLSchema" xmlns:p="http://schemas.microsoft.com/office/2006/metadata/properties" xmlns:ns2="001c25a4-b078-44f2-91b2-1ad15b0ab387" targetNamespace="http://schemas.microsoft.com/office/2006/metadata/properties" ma:root="true" ma:fieldsID="5c1850afe835cf45aa34af33d674fdfd" ns2:_="">
    <xsd:import namespace="001c25a4-b078-44f2-91b2-1ad15b0ab3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c25a4-b078-44f2-91b2-1ad15b0ab3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0836BA-7BCC-4D75-A53B-B3BACE9F2908}"/>
</file>

<file path=customXml/itemProps2.xml><?xml version="1.0" encoding="utf-8"?>
<ds:datastoreItem xmlns:ds="http://schemas.openxmlformats.org/officeDocument/2006/customXml" ds:itemID="{57CDA5B2-3E0B-4865-A8DC-BEC99D333873}">
  <ds:schemaRefs>
    <ds:schemaRef ds:uri="http://schemas.microsoft.com/office/infopath/2007/PartnerControls"/>
    <ds:schemaRef ds:uri="http://purl.org/dc/elements/1.1/"/>
    <ds:schemaRef ds:uri="http://purl.org/dc/dcmitype/"/>
    <ds:schemaRef ds:uri="3f6099b0-b593-4483-85a6-973a5c68977c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7c680d6a-3bae-448e-afbc-dd3a8dd20ee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EBA250F-7F86-44A2-904D-E3E36DE13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2144</Words>
  <Application>Microsoft Office PowerPoint</Application>
  <PresentationFormat>Custom</PresentationFormat>
  <Paragraphs>167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Noto Sans</vt:lpstr>
      <vt:lpstr>Noto Sans Med</vt:lpstr>
      <vt:lpstr>Office Theme</vt:lpstr>
      <vt:lpstr>Plasmid sequencing policy and procedures for BMD KSQ</vt:lpstr>
      <vt:lpstr>Plasmid sequencing policy for BMD KSQ</vt:lpstr>
      <vt:lpstr>Starting in January 2024, all in-house sequencing requests will use new GDBxT system</vt:lpstr>
      <vt:lpstr>Procedures for BEP, RNA, TPS groups</vt:lpstr>
      <vt:lpstr>Procedures for Antibody Discovery/Engineering groups  </vt:lpstr>
      <vt:lpstr>Procedures for HTP</vt:lpstr>
      <vt:lpstr>How to use GDBxT request system – Plasmid Sequencing 1</vt:lpstr>
      <vt:lpstr>How to use GDBxT request system – Plasmid Sequencing 2</vt:lpstr>
      <vt:lpstr>How to use GDBxT request system – Plasmid Sequencing 3</vt:lpstr>
      <vt:lpstr>How to use GDBxT request system – Plasmid Sequencing 4</vt:lpstr>
      <vt:lpstr>How to use GDBxT request system – Plasmid Sequencing 5</vt:lpstr>
      <vt:lpstr>How to use GDBxT request system – Amplicon (Screening) Sequencing 1</vt:lpstr>
      <vt:lpstr>How to use GDBxT request system – Amplicon (Screening) Sequencing 2</vt:lpstr>
      <vt:lpstr>How to use GDBxT request system – Amplicon (Screening) Sequencing 3</vt:lpstr>
      <vt:lpstr>How to use GDBxT request system – Amplicon (Screening) Sequencing 4</vt:lpstr>
      <vt:lpstr>How to use GDBxT request system – Amplicon (Screening) Sequencing 5</vt:lpstr>
      <vt:lpstr>How to use GDBxT request system – Amplicon (Screening) Sequencing 6</vt:lpstr>
      <vt:lpstr>Primers for Nanopore Amplicon Sequencing</vt:lpstr>
      <vt:lpstr>Procedure for Plasmid Sequencing requests</vt:lpstr>
      <vt:lpstr>Procedure for Amplicon Sequencing requests</vt:lpstr>
      <vt:lpstr>Procedure for PacBio requests</vt:lpstr>
      <vt:lpstr>Procedure for Wyzer requests</vt:lpstr>
    </vt:vector>
  </TitlesOfParts>
  <Company>OCS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P113901_Pfizer PowerPoint Template_Logo_Confidential_16x9</dc:title>
  <dc:subject>v365</dc:subject>
  <dc:creator>OCS</dc:creator>
  <dc:description>P113901_Pfizer PowerPoint Template _Logo_Confidential_16x9</dc:description>
  <cp:lastModifiedBy>Bloom, Laird</cp:lastModifiedBy>
  <cp:revision>76</cp:revision>
  <cp:lastPrinted>2017-11-29T15:35:51Z</cp:lastPrinted>
  <dcterms:created xsi:type="dcterms:W3CDTF">2021-01-14T05:34:07Z</dcterms:created>
  <dcterms:modified xsi:type="dcterms:W3CDTF">2024-01-28T18:57:19Z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BD1316AA-ADAB-409D-BAE3-6BC0F6AF696D</vt:lpwstr>
  </property>
  <property fmtid="{D5CDD505-2E9C-101B-9397-08002B2CF9AE}" pid="3" name="ArticulatePath">
    <vt:lpwstr>Template-Template_v2007-10_2Dcharts_FLAT BOX_111213_445pm</vt:lpwstr>
  </property>
  <property fmtid="{D5CDD505-2E9C-101B-9397-08002B2CF9AE}" pid="4" name="ContentTypeId">
    <vt:lpwstr>0x0101002C99704C394FDD47A3E76ED9B52E3637</vt:lpwstr>
  </property>
  <property fmtid="{D5CDD505-2E9C-101B-9397-08002B2CF9AE}" pid="5" name="MSIP_Label_4791b42f-c435-42ca-9531-75a3f42aae3d_Enabled">
    <vt:lpwstr>true</vt:lpwstr>
  </property>
  <property fmtid="{D5CDD505-2E9C-101B-9397-08002B2CF9AE}" pid="6" name="MSIP_Label_4791b42f-c435-42ca-9531-75a3f42aae3d_SetDate">
    <vt:lpwstr>2023-03-03T14:14:04Z</vt:lpwstr>
  </property>
  <property fmtid="{D5CDD505-2E9C-101B-9397-08002B2CF9AE}" pid="7" name="MSIP_Label_4791b42f-c435-42ca-9531-75a3f42aae3d_Method">
    <vt:lpwstr>Privileged</vt:lpwstr>
  </property>
  <property fmtid="{D5CDD505-2E9C-101B-9397-08002B2CF9AE}" pid="8" name="MSIP_Label_4791b42f-c435-42ca-9531-75a3f42aae3d_Name">
    <vt:lpwstr>4791b42f-c435-42ca-9531-75a3f42aae3d</vt:lpwstr>
  </property>
  <property fmtid="{D5CDD505-2E9C-101B-9397-08002B2CF9AE}" pid="9" name="MSIP_Label_4791b42f-c435-42ca-9531-75a3f42aae3d_SiteId">
    <vt:lpwstr>7a916015-20ae-4ad1-9170-eefd915e9272</vt:lpwstr>
  </property>
  <property fmtid="{D5CDD505-2E9C-101B-9397-08002B2CF9AE}" pid="10" name="MSIP_Label_4791b42f-c435-42ca-9531-75a3f42aae3d_ActionId">
    <vt:lpwstr>ba7735da-b18d-481b-b1ec-57ef0b890020</vt:lpwstr>
  </property>
  <property fmtid="{D5CDD505-2E9C-101B-9397-08002B2CF9AE}" pid="11" name="MSIP_Label_4791b42f-c435-42ca-9531-75a3f42aae3d_ContentBits">
    <vt:lpwstr>0</vt:lpwstr>
  </property>
</Properties>
</file>